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1"/>
    <p:sldMasterId id="2147483787" r:id="rId12"/>
  </p:sldMasterIdLst>
  <p:notesMasterIdLst>
    <p:notesMasterId r:id="rId102"/>
  </p:notesMasterIdLst>
  <p:handoutMasterIdLst>
    <p:handoutMasterId r:id="rId103"/>
  </p:handoutMasterIdLst>
  <p:sldIdLst>
    <p:sldId id="478" r:id="rId13"/>
    <p:sldId id="2076137856" r:id="rId14"/>
    <p:sldId id="1968" r:id="rId15"/>
    <p:sldId id="2147471685" r:id="rId16"/>
    <p:sldId id="2147471649" r:id="rId17"/>
    <p:sldId id="2147471663" r:id="rId18"/>
    <p:sldId id="2147471451" r:id="rId19"/>
    <p:sldId id="2147472702" r:id="rId20"/>
    <p:sldId id="2147471681" r:id="rId21"/>
    <p:sldId id="2147471680" r:id="rId22"/>
    <p:sldId id="2147471624" r:id="rId23"/>
    <p:sldId id="2147471682" r:id="rId24"/>
    <p:sldId id="2147471684" r:id="rId25"/>
    <p:sldId id="2147471664" r:id="rId26"/>
    <p:sldId id="2147471628" r:id="rId27"/>
    <p:sldId id="2147471648" r:id="rId28"/>
    <p:sldId id="2147471677" r:id="rId29"/>
    <p:sldId id="2147472689" r:id="rId30"/>
    <p:sldId id="2147471686" r:id="rId31"/>
    <p:sldId id="2147471673" r:id="rId32"/>
    <p:sldId id="2147471687" r:id="rId33"/>
    <p:sldId id="2147471603" r:id="rId34"/>
    <p:sldId id="2147471601" r:id="rId35"/>
    <p:sldId id="2147471602" r:id="rId36"/>
    <p:sldId id="2147472730" r:id="rId37"/>
    <p:sldId id="2147472707" r:id="rId38"/>
    <p:sldId id="2147472733" r:id="rId39"/>
    <p:sldId id="2147472703" r:id="rId40"/>
    <p:sldId id="2147471692" r:id="rId41"/>
    <p:sldId id="2147472726" r:id="rId42"/>
    <p:sldId id="2147472581" r:id="rId43"/>
    <p:sldId id="2147472728" r:id="rId44"/>
    <p:sldId id="2147471676" r:id="rId45"/>
    <p:sldId id="2147376241" r:id="rId46"/>
    <p:sldId id="2076137726" r:id="rId47"/>
    <p:sldId id="2147376224" r:id="rId48"/>
    <p:sldId id="2147376205" r:id="rId49"/>
    <p:sldId id="2147376226" r:id="rId50"/>
    <p:sldId id="2147471636" r:id="rId51"/>
    <p:sldId id="2147471566" r:id="rId52"/>
    <p:sldId id="2147471567" r:id="rId53"/>
    <p:sldId id="1488" r:id="rId54"/>
    <p:sldId id="2147376201" r:id="rId55"/>
    <p:sldId id="2147472685" r:id="rId56"/>
    <p:sldId id="2147472687" r:id="rId57"/>
    <p:sldId id="2147471667" r:id="rId58"/>
    <p:sldId id="2146448489" r:id="rId59"/>
    <p:sldId id="2147472686" r:id="rId60"/>
    <p:sldId id="2147471678" r:id="rId61"/>
    <p:sldId id="2146847853" r:id="rId62"/>
    <p:sldId id="2147472732" r:id="rId63"/>
    <p:sldId id="2147471632" r:id="rId64"/>
    <p:sldId id="2147471683" r:id="rId65"/>
    <p:sldId id="2147471670" r:id="rId66"/>
    <p:sldId id="2146847897" r:id="rId67"/>
    <p:sldId id="2147471582" r:id="rId68"/>
    <p:sldId id="2147472698" r:id="rId69"/>
    <p:sldId id="2147376230" r:id="rId70"/>
    <p:sldId id="2147376214" r:id="rId71"/>
    <p:sldId id="2147471671" r:id="rId72"/>
    <p:sldId id="2147471672" r:id="rId73"/>
    <p:sldId id="2147471662" r:id="rId74"/>
    <p:sldId id="2147471642" r:id="rId75"/>
    <p:sldId id="2147472670" r:id="rId76"/>
    <p:sldId id="2147376212" r:id="rId77"/>
    <p:sldId id="2147376227" r:id="rId78"/>
    <p:sldId id="2147472058" r:id="rId79"/>
    <p:sldId id="2147472094" r:id="rId80"/>
    <p:sldId id="2147471573" r:id="rId81"/>
    <p:sldId id="2147471641" r:id="rId82"/>
    <p:sldId id="2147472070" r:id="rId83"/>
    <p:sldId id="2147471655" r:id="rId84"/>
    <p:sldId id="2147471656" r:id="rId85"/>
    <p:sldId id="2147472731" r:id="rId86"/>
    <p:sldId id="2147376255" r:id="rId87"/>
    <p:sldId id="2147471454" r:id="rId88"/>
    <p:sldId id="2147376251" r:id="rId89"/>
    <p:sldId id="2146847860" r:id="rId90"/>
    <p:sldId id="2147376252" r:id="rId91"/>
    <p:sldId id="2147471449" r:id="rId92"/>
    <p:sldId id="2147376247" r:id="rId93"/>
    <p:sldId id="10854" r:id="rId94"/>
    <p:sldId id="10862" r:id="rId95"/>
    <p:sldId id="2145706931" r:id="rId96"/>
    <p:sldId id="10853" r:id="rId97"/>
    <p:sldId id="2146847876" r:id="rId98"/>
    <p:sldId id="2146847872" r:id="rId99"/>
    <p:sldId id="10852" r:id="rId100"/>
    <p:sldId id="477" r:id="rId101"/>
  </p:sldIdLst>
  <p:sldSz cx="12192000" cy="6858000"/>
  <p:notesSz cx="6858000" cy="9144000"/>
  <p:embeddedFontLst>
    <p:embeddedFont>
      <p:font typeface="Calibri" panose="020F0502020204030204" pitchFamily="34" charset="0"/>
      <p:regular r:id="rId104"/>
      <p:bold r:id="rId105"/>
      <p:italic r:id="rId106"/>
      <p:boldItalic r:id="rId107"/>
    </p:embeddedFont>
    <p:embeddedFont>
      <p:font typeface="KPMG Bold" panose="020B0803030202040204" pitchFamily="34" charset="0"/>
      <p:bold r:id="rId108"/>
      <p:boldItalic r:id="rId109"/>
    </p:embeddedFont>
    <p:embeddedFont>
      <p:font typeface="KPMG Extralight" panose="020B0303030202040204" pitchFamily="34" charset="0"/>
      <p:regular r:id="rId110"/>
      <p:italic r:id="rId111"/>
    </p:embeddedFont>
    <p:embeddedFont>
      <p:font typeface="Open Sans" panose="020B0606030504020204" pitchFamily="34" charset="0"/>
      <p:regular r:id="rId112"/>
      <p:bold r:id="rId113"/>
      <p:italic r:id="rId114"/>
      <p:boldItalic r:id="rId115"/>
    </p:embeddedFont>
    <p:embeddedFont>
      <p:font typeface="Roboto" panose="02000000000000000000" pitchFamily="2" charset="0"/>
      <p:regular r:id="rId116"/>
      <p:bold r:id="rId117"/>
      <p:italic r:id="rId118"/>
      <p:boldItalic r:id="rId119"/>
    </p:embeddedFont>
    <p:embeddedFont>
      <p:font typeface="Univers 45 Light" charset="0"/>
      <p:regular r:id="rId120"/>
      <p:bold r:id="rId121"/>
      <p:italic r:id="rId122"/>
      <p:boldItalic r:id="rId123"/>
    </p:embeddedFont>
  </p:embeddedFontLst>
  <p:custDataLst>
    <p:tags r:id="rId1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623238-8557-B73E-D23E-BBE908E5ECF0}" name="Mittal, Vishal" initials="MV" userId="S::vishalmittal3@kpmg.com::d17b0249-b885-44b1-91d2-6d046b43e264" providerId="AD"/>
  <p188:author id="{5402A06A-FC61-5AA1-8EB4-216B30CCB97E}" name="Gupta, Sahil" initials="GS" userId="S::sahilgupta13@kpmg.com::fba4ed17-3a07-44e1-8eeb-6220d4268cbf" providerId="AD"/>
  <p188:author id="{BE5B2BAE-BE7D-8FFC-EE2A-8DE60B25130E}" name="Gupta, Pradhumna" initials="GP" userId="S::pradhumnagupta@kpmg.com::8626f9ab-fea9-405b-9030-3c76c7b60386" providerId="AD"/>
  <p188:author id="{DB4427FA-231A-AF8D-8302-FDCACD9B735F}" name="Dekate, Amitkumar" initials="DA" userId="S::amitkumardekate@kpmg.com::1bc6e9d9-e973-42ba-8378-a2f1c7150c9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8D"/>
    <a:srgbClr val="7030A0"/>
    <a:srgbClr val="3B62A7"/>
    <a:srgbClr val="F4B084"/>
    <a:srgbClr val="F3370B"/>
    <a:srgbClr val="FFFFFF"/>
    <a:srgbClr val="ACEAFF"/>
    <a:srgbClr val="E7E9FA"/>
    <a:srgbClr val="63EBDA"/>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BA3C73-C198-4C36-B5B0-C65476378676}" v="2049" dt="2023-11-15T17:26:46.391"/>
    <p1510:client id="{89DD68B2-282E-4FC0-80C8-253CB5CA7FC6}" v="397" dt="2023-11-15T14:29:50.468"/>
    <p1510:client id="{A1CEC406-53C2-482B-BD81-5416C890D308}" v="1014" dt="2023-11-15T17:24:29.144"/>
    <p1510:client id="{FD618F30-81DB-275C-9059-776E69D5F3C6}" v="170" dt="2023-11-15T14:26:13.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4.fntdata"/><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font" Target="fonts/font9.fntdata"/><Relationship Id="rId16" Type="http://schemas.openxmlformats.org/officeDocument/2006/relationships/slide" Target="slides/slide4.xml"/><Relationship Id="rId107" Type="http://schemas.openxmlformats.org/officeDocument/2006/relationships/font" Target="fonts/font4.fntdata"/><Relationship Id="rId11" Type="http://schemas.openxmlformats.org/officeDocument/2006/relationships/slideMaster" Target="slideMasters/slideMaster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notesMaster" Target="notesMasters/notesMaster1.xml"/><Relationship Id="rId123" Type="http://schemas.openxmlformats.org/officeDocument/2006/relationships/font" Target="fonts/font20.fntdata"/><Relationship Id="rId128"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font" Target="fonts/font10.fntdata"/><Relationship Id="rId118" Type="http://schemas.openxmlformats.org/officeDocument/2006/relationships/font" Target="fonts/font15.fntdata"/><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handoutMaster" Target="handoutMasters/handoutMaster1.xml"/><Relationship Id="rId108" Type="http://schemas.openxmlformats.org/officeDocument/2006/relationships/font" Target="fonts/font5.fntdata"/><Relationship Id="rId124" Type="http://schemas.openxmlformats.org/officeDocument/2006/relationships/tags" Target="tags/tag1.xml"/><Relationship Id="rId129" Type="http://schemas.openxmlformats.org/officeDocument/2006/relationships/tableStyles" Target="tableStyles.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font" Target="fonts/font11.fntdata"/><Relationship Id="rId119" Type="http://schemas.openxmlformats.org/officeDocument/2006/relationships/font" Target="fonts/font16.fntdata"/><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microsoft.com/office/2016/11/relationships/changesInfo" Target="changesInfos/changesInfo1.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font" Target="fonts/font6.fntdata"/><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font" Target="fonts/font1.fntdata"/><Relationship Id="rId120" Type="http://schemas.openxmlformats.org/officeDocument/2006/relationships/font" Target="fonts/font17.fntdata"/><Relationship Id="rId125" Type="http://schemas.openxmlformats.org/officeDocument/2006/relationships/commentAuthors" Target="commentAuthors.xml"/><Relationship Id="rId7" Type="http://schemas.openxmlformats.org/officeDocument/2006/relationships/customXml" Target="../customXml/item7.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font" Target="fonts/font7.fntdata"/><Relationship Id="rId115" Type="http://schemas.openxmlformats.org/officeDocument/2006/relationships/font" Target="fonts/font12.fntdata"/><Relationship Id="rId131" Type="http://schemas.microsoft.com/office/2015/10/relationships/revisionInfo" Target="revisionInfo.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font" Target="fonts/font2.fntdata"/><Relationship Id="rId126"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font" Target="fonts/font18.fntdata"/><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font" Target="fonts/font13.fntdata"/><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font" Target="fonts/font8.fntdata"/><Relationship Id="rId132" Type="http://schemas.microsoft.com/office/2018/10/relationships/authors" Target="author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font" Target="fonts/font3.fntdata"/><Relationship Id="rId127"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font" Target="fonts/font19.fntdata"/><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hak, Shreyash" userId="98ea9847-731d-4b29-aa1d-908d260ad71e" providerId="ADAL" clId="{89DD68B2-282E-4FC0-80C8-253CB5CA7FC6}"/>
    <pc:docChg chg="undo custSel addSld delSld modSld sldOrd">
      <pc:chgData name="Pathak, Shreyash" userId="98ea9847-731d-4b29-aa1d-908d260ad71e" providerId="ADAL" clId="{89DD68B2-282E-4FC0-80C8-253CB5CA7FC6}" dt="2023-11-15T14:29:50.468" v="396" actId="47"/>
      <pc:docMkLst>
        <pc:docMk/>
      </pc:docMkLst>
      <pc:sldChg chg="add">
        <pc:chgData name="Pathak, Shreyash" userId="98ea9847-731d-4b29-aa1d-908d260ad71e" providerId="ADAL" clId="{89DD68B2-282E-4FC0-80C8-253CB5CA7FC6}" dt="2023-11-15T14:13:45.725" v="388"/>
        <pc:sldMkLst>
          <pc:docMk/>
          <pc:sldMk cId="2849096603" sldId="2146847860"/>
        </pc:sldMkLst>
      </pc:sldChg>
      <pc:sldChg chg="modSp add mod ord">
        <pc:chgData name="Pathak, Shreyash" userId="98ea9847-731d-4b29-aa1d-908d260ad71e" providerId="ADAL" clId="{89DD68B2-282E-4FC0-80C8-253CB5CA7FC6}" dt="2023-11-15T14:17:04.761" v="393" actId="1076"/>
        <pc:sldMkLst>
          <pc:docMk/>
          <pc:sldMk cId="2346113329" sldId="2147376251"/>
        </pc:sldMkLst>
        <pc:spChg chg="mod">
          <ac:chgData name="Pathak, Shreyash" userId="98ea9847-731d-4b29-aa1d-908d260ad71e" providerId="ADAL" clId="{89DD68B2-282E-4FC0-80C8-253CB5CA7FC6}" dt="2023-11-15T14:17:04.761" v="393" actId="1076"/>
          <ac:spMkLst>
            <pc:docMk/>
            <pc:sldMk cId="2346113329" sldId="2147376251"/>
            <ac:spMk id="2" creationId="{7DF11D95-8AEB-50DA-113A-C19FADE273B4}"/>
          </ac:spMkLst>
        </pc:spChg>
      </pc:sldChg>
      <pc:sldChg chg="add">
        <pc:chgData name="Pathak, Shreyash" userId="98ea9847-731d-4b29-aa1d-908d260ad71e" providerId="ADAL" clId="{89DD68B2-282E-4FC0-80C8-253CB5CA7FC6}" dt="2023-11-15T14:16:17.422" v="392"/>
        <pc:sldMkLst>
          <pc:docMk/>
          <pc:sldMk cId="4176158743" sldId="2147376252"/>
        </pc:sldMkLst>
      </pc:sldChg>
      <pc:sldChg chg="add">
        <pc:chgData name="Pathak, Shreyash" userId="98ea9847-731d-4b29-aa1d-908d260ad71e" providerId="ADAL" clId="{89DD68B2-282E-4FC0-80C8-253CB5CA7FC6}" dt="2023-11-15T14:12:49.632" v="385"/>
        <pc:sldMkLst>
          <pc:docMk/>
          <pc:sldMk cId="59187426" sldId="2147376255"/>
        </pc:sldMkLst>
      </pc:sldChg>
      <pc:sldChg chg="add ord">
        <pc:chgData name="Pathak, Shreyash" userId="98ea9847-731d-4b29-aa1d-908d260ad71e" providerId="ADAL" clId="{89DD68B2-282E-4FC0-80C8-253CB5CA7FC6}" dt="2023-11-15T14:17:20.812" v="395"/>
        <pc:sldMkLst>
          <pc:docMk/>
          <pc:sldMk cId="715027751" sldId="2147471449"/>
        </pc:sldMkLst>
      </pc:sldChg>
      <pc:sldChg chg="add">
        <pc:chgData name="Pathak, Shreyash" userId="98ea9847-731d-4b29-aa1d-908d260ad71e" providerId="ADAL" clId="{89DD68B2-282E-4FC0-80C8-253CB5CA7FC6}" dt="2023-11-15T14:12:58.972" v="386"/>
        <pc:sldMkLst>
          <pc:docMk/>
          <pc:sldMk cId="2242300290" sldId="2147471454"/>
        </pc:sldMkLst>
      </pc:sldChg>
      <pc:sldChg chg="modSp mod">
        <pc:chgData name="Pathak, Shreyash" userId="98ea9847-731d-4b29-aa1d-908d260ad71e" providerId="ADAL" clId="{89DD68B2-282E-4FC0-80C8-253CB5CA7FC6}" dt="2023-11-15T14:09:20.916" v="369" actId="14100"/>
        <pc:sldMkLst>
          <pc:docMk/>
          <pc:sldMk cId="1113199139" sldId="2147471649"/>
        </pc:sldMkLst>
        <pc:graphicFrameChg chg="mod modGraphic">
          <ac:chgData name="Pathak, Shreyash" userId="98ea9847-731d-4b29-aa1d-908d260ad71e" providerId="ADAL" clId="{89DD68B2-282E-4FC0-80C8-253CB5CA7FC6}" dt="2023-11-15T14:09:20.916" v="369" actId="14100"/>
          <ac:graphicFrameMkLst>
            <pc:docMk/>
            <pc:sldMk cId="1113199139" sldId="2147471649"/>
            <ac:graphicFrameMk id="2" creationId="{78E2FCC8-0411-E5D7-66B9-CB15587E57EE}"/>
          </ac:graphicFrameMkLst>
        </pc:graphicFrameChg>
      </pc:sldChg>
      <pc:sldChg chg="del">
        <pc:chgData name="Pathak, Shreyash" userId="98ea9847-731d-4b29-aa1d-908d260ad71e" providerId="ADAL" clId="{89DD68B2-282E-4FC0-80C8-253CB5CA7FC6}" dt="2023-11-15T14:29:50.468" v="396" actId="47"/>
        <pc:sldMkLst>
          <pc:docMk/>
          <pc:sldMk cId="2613019266" sldId="2147472474"/>
        </pc:sldMkLst>
      </pc:sldChg>
      <pc:sldChg chg="addSp delSp modSp mod">
        <pc:chgData name="Pathak, Shreyash" userId="98ea9847-731d-4b29-aa1d-908d260ad71e" providerId="ADAL" clId="{89DD68B2-282E-4FC0-80C8-253CB5CA7FC6}" dt="2023-11-15T13:56:30.375" v="231" actId="1076"/>
        <pc:sldMkLst>
          <pc:docMk/>
          <pc:sldMk cId="3149454308" sldId="2147472581"/>
        </pc:sldMkLst>
        <pc:spChg chg="mod">
          <ac:chgData name="Pathak, Shreyash" userId="98ea9847-731d-4b29-aa1d-908d260ad71e" providerId="ADAL" clId="{89DD68B2-282E-4FC0-80C8-253CB5CA7FC6}" dt="2023-11-15T13:54:49.554" v="199" actId="1076"/>
          <ac:spMkLst>
            <pc:docMk/>
            <pc:sldMk cId="3149454308" sldId="2147472581"/>
            <ac:spMk id="15" creationId="{60703520-3803-1E7B-72A2-CC09F8C07C1C}"/>
          </ac:spMkLst>
        </pc:spChg>
        <pc:spChg chg="mod">
          <ac:chgData name="Pathak, Shreyash" userId="98ea9847-731d-4b29-aa1d-908d260ad71e" providerId="ADAL" clId="{89DD68B2-282E-4FC0-80C8-253CB5CA7FC6}" dt="2023-11-15T13:55:26.335" v="202" actId="1076"/>
          <ac:spMkLst>
            <pc:docMk/>
            <pc:sldMk cId="3149454308" sldId="2147472581"/>
            <ac:spMk id="18" creationId="{B19E059B-C671-CD11-7686-B7BF58FD8602}"/>
          </ac:spMkLst>
        </pc:spChg>
        <pc:spChg chg="mod">
          <ac:chgData name="Pathak, Shreyash" userId="98ea9847-731d-4b29-aa1d-908d260ad71e" providerId="ADAL" clId="{89DD68B2-282E-4FC0-80C8-253CB5CA7FC6}" dt="2023-11-15T13:54:27.148" v="197" actId="1076"/>
          <ac:spMkLst>
            <pc:docMk/>
            <pc:sldMk cId="3149454308" sldId="2147472581"/>
            <ac:spMk id="19" creationId="{01CC62CD-2DBB-AE9B-A287-697661141409}"/>
          </ac:spMkLst>
        </pc:spChg>
        <pc:spChg chg="add del mod">
          <ac:chgData name="Pathak, Shreyash" userId="98ea9847-731d-4b29-aa1d-908d260ad71e" providerId="ADAL" clId="{89DD68B2-282E-4FC0-80C8-253CB5CA7FC6}" dt="2023-11-15T13:55:50.883" v="210" actId="1035"/>
          <ac:spMkLst>
            <pc:docMk/>
            <pc:sldMk cId="3149454308" sldId="2147472581"/>
            <ac:spMk id="23" creationId="{E45A2189-1102-D98A-DB0B-AD48610C66F1}"/>
          </ac:spMkLst>
        </pc:spChg>
        <pc:spChg chg="mod">
          <ac:chgData name="Pathak, Shreyash" userId="98ea9847-731d-4b29-aa1d-908d260ad71e" providerId="ADAL" clId="{89DD68B2-282E-4FC0-80C8-253CB5CA7FC6}" dt="2023-11-15T13:54:57.686" v="200" actId="1076"/>
          <ac:spMkLst>
            <pc:docMk/>
            <pc:sldMk cId="3149454308" sldId="2147472581"/>
            <ac:spMk id="24" creationId="{B3704A52-B416-70FE-77D2-D455A03E7B39}"/>
          </ac:spMkLst>
        </pc:spChg>
        <pc:spChg chg="mod">
          <ac:chgData name="Pathak, Shreyash" userId="98ea9847-731d-4b29-aa1d-908d260ad71e" providerId="ADAL" clId="{89DD68B2-282E-4FC0-80C8-253CB5CA7FC6}" dt="2023-11-15T13:56:17.986" v="230" actId="1035"/>
          <ac:spMkLst>
            <pc:docMk/>
            <pc:sldMk cId="3149454308" sldId="2147472581"/>
            <ac:spMk id="46" creationId="{DF5D9B16-3B42-3605-C0E4-6CC8B825D8FC}"/>
          </ac:spMkLst>
        </pc:spChg>
        <pc:spChg chg="mod">
          <ac:chgData name="Pathak, Shreyash" userId="98ea9847-731d-4b29-aa1d-908d260ad71e" providerId="ADAL" clId="{89DD68B2-282E-4FC0-80C8-253CB5CA7FC6}" dt="2023-11-15T13:56:30.375" v="231" actId="1076"/>
          <ac:spMkLst>
            <pc:docMk/>
            <pc:sldMk cId="3149454308" sldId="2147472581"/>
            <ac:spMk id="48" creationId="{65B6DEEB-B1D6-85A5-118C-F8C7311D0523}"/>
          </ac:spMkLst>
        </pc:spChg>
        <pc:spChg chg="mod">
          <ac:chgData name="Pathak, Shreyash" userId="98ea9847-731d-4b29-aa1d-908d260ad71e" providerId="ADAL" clId="{89DD68B2-282E-4FC0-80C8-253CB5CA7FC6}" dt="2023-11-15T13:55:09.676" v="201" actId="1076"/>
          <ac:spMkLst>
            <pc:docMk/>
            <pc:sldMk cId="3149454308" sldId="2147472581"/>
            <ac:spMk id="50" creationId="{D1E2055F-CC2E-7D50-51F7-E58EE7FEB588}"/>
          </ac:spMkLst>
        </pc:spChg>
      </pc:sldChg>
      <pc:sldChg chg="modSp mod">
        <pc:chgData name="Pathak, Shreyash" userId="98ea9847-731d-4b29-aa1d-908d260ad71e" providerId="ADAL" clId="{89DD68B2-282E-4FC0-80C8-253CB5CA7FC6}" dt="2023-11-15T13:51:02.532" v="189" actId="20577"/>
        <pc:sldMkLst>
          <pc:docMk/>
          <pc:sldMk cId="3575076581" sldId="2147472726"/>
        </pc:sldMkLst>
        <pc:spChg chg="mod">
          <ac:chgData name="Pathak, Shreyash" userId="98ea9847-731d-4b29-aa1d-908d260ad71e" providerId="ADAL" clId="{89DD68B2-282E-4FC0-80C8-253CB5CA7FC6}" dt="2023-11-15T13:45:02.483" v="49" actId="1076"/>
          <ac:spMkLst>
            <pc:docMk/>
            <pc:sldMk cId="3575076581" sldId="2147472726"/>
            <ac:spMk id="3" creationId="{3EB4E9F1-EC4E-9054-5AD0-DFF165C4FBE4}"/>
          </ac:spMkLst>
        </pc:spChg>
        <pc:spChg chg="mod">
          <ac:chgData name="Pathak, Shreyash" userId="98ea9847-731d-4b29-aa1d-908d260ad71e" providerId="ADAL" clId="{89DD68B2-282E-4FC0-80C8-253CB5CA7FC6}" dt="2023-11-15T13:51:02.532" v="189" actId="20577"/>
          <ac:spMkLst>
            <pc:docMk/>
            <pc:sldMk cId="3575076581" sldId="2147472726"/>
            <ac:spMk id="5" creationId="{BFA1A64F-ED01-A7C4-EEFD-E7E7C397E395}"/>
          </ac:spMkLst>
        </pc:spChg>
        <pc:spChg chg="mod">
          <ac:chgData name="Pathak, Shreyash" userId="98ea9847-731d-4b29-aa1d-908d260ad71e" providerId="ADAL" clId="{89DD68B2-282E-4FC0-80C8-253CB5CA7FC6}" dt="2023-11-15T13:48:01.351" v="91" actId="20577"/>
          <ac:spMkLst>
            <pc:docMk/>
            <pc:sldMk cId="3575076581" sldId="2147472726"/>
            <ac:spMk id="7" creationId="{E08D14F6-608D-6FAE-2D13-8554736C3E50}"/>
          </ac:spMkLst>
        </pc:spChg>
        <pc:spChg chg="mod">
          <ac:chgData name="Pathak, Shreyash" userId="98ea9847-731d-4b29-aa1d-908d260ad71e" providerId="ADAL" clId="{89DD68B2-282E-4FC0-80C8-253CB5CA7FC6}" dt="2023-11-15T13:49:32.376" v="123" actId="20577"/>
          <ac:spMkLst>
            <pc:docMk/>
            <pc:sldMk cId="3575076581" sldId="2147472726"/>
            <ac:spMk id="39" creationId="{D99EC044-65A5-241C-CED3-21692AAD259F}"/>
          </ac:spMkLst>
        </pc:spChg>
      </pc:sldChg>
      <pc:sldChg chg="addSp delSp modSp mod">
        <pc:chgData name="Pathak, Shreyash" userId="98ea9847-731d-4b29-aa1d-908d260ad71e" providerId="ADAL" clId="{89DD68B2-282E-4FC0-80C8-253CB5CA7FC6}" dt="2023-11-15T14:03:36.853" v="318" actId="14100"/>
        <pc:sldMkLst>
          <pc:docMk/>
          <pc:sldMk cId="2424879637" sldId="2147472730"/>
        </pc:sldMkLst>
        <pc:spChg chg="add mod">
          <ac:chgData name="Pathak, Shreyash" userId="98ea9847-731d-4b29-aa1d-908d260ad71e" providerId="ADAL" clId="{89DD68B2-282E-4FC0-80C8-253CB5CA7FC6}" dt="2023-11-15T14:00:50.656" v="281" actId="255"/>
          <ac:spMkLst>
            <pc:docMk/>
            <pc:sldMk cId="2424879637" sldId="2147472730"/>
            <ac:spMk id="3" creationId="{9BE22DEC-F6A6-5207-F39B-8D7F3DDA6F65}"/>
          </ac:spMkLst>
        </pc:spChg>
        <pc:spChg chg="add mod">
          <ac:chgData name="Pathak, Shreyash" userId="98ea9847-731d-4b29-aa1d-908d260ad71e" providerId="ADAL" clId="{89DD68B2-282E-4FC0-80C8-253CB5CA7FC6}" dt="2023-11-15T14:01:52.597" v="309" actId="1076"/>
          <ac:spMkLst>
            <pc:docMk/>
            <pc:sldMk cId="2424879637" sldId="2147472730"/>
            <ac:spMk id="4" creationId="{93B52AC1-21ED-E6BC-4C83-50945E3D54C1}"/>
          </ac:spMkLst>
        </pc:spChg>
        <pc:spChg chg="mod">
          <ac:chgData name="Pathak, Shreyash" userId="98ea9847-731d-4b29-aa1d-908d260ad71e" providerId="ADAL" clId="{89DD68B2-282E-4FC0-80C8-253CB5CA7FC6}" dt="2023-11-15T13:59:28.582" v="257" actId="20577"/>
          <ac:spMkLst>
            <pc:docMk/>
            <pc:sldMk cId="2424879637" sldId="2147472730"/>
            <ac:spMk id="8" creationId="{806C1EBE-1DFD-019B-4E06-D6165DC7E0BF}"/>
          </ac:spMkLst>
        </pc:spChg>
        <pc:spChg chg="mod">
          <ac:chgData name="Pathak, Shreyash" userId="98ea9847-731d-4b29-aa1d-908d260ad71e" providerId="ADAL" clId="{89DD68B2-282E-4FC0-80C8-253CB5CA7FC6}" dt="2023-11-15T14:02:48.314" v="315" actId="14100"/>
          <ac:spMkLst>
            <pc:docMk/>
            <pc:sldMk cId="2424879637" sldId="2147472730"/>
            <ac:spMk id="10" creationId="{C4B3BA1F-63F0-4E4F-BB15-95C05D2F378C}"/>
          </ac:spMkLst>
        </pc:spChg>
        <pc:spChg chg="del">
          <ac:chgData name="Pathak, Shreyash" userId="98ea9847-731d-4b29-aa1d-908d260ad71e" providerId="ADAL" clId="{89DD68B2-282E-4FC0-80C8-253CB5CA7FC6}" dt="2023-11-15T13:58:58.482" v="253" actId="478"/>
          <ac:spMkLst>
            <pc:docMk/>
            <pc:sldMk cId="2424879637" sldId="2147472730"/>
            <ac:spMk id="11" creationId="{ECBE3787-23AC-3E83-4C92-6029175999EB}"/>
          </ac:spMkLst>
        </pc:spChg>
        <pc:spChg chg="mod">
          <ac:chgData name="Pathak, Shreyash" userId="98ea9847-731d-4b29-aa1d-908d260ad71e" providerId="ADAL" clId="{89DD68B2-282E-4FC0-80C8-253CB5CA7FC6}" dt="2023-11-15T13:58:03.013" v="237" actId="14100"/>
          <ac:spMkLst>
            <pc:docMk/>
            <pc:sldMk cId="2424879637" sldId="2147472730"/>
            <ac:spMk id="12" creationId="{6B86A925-9B3B-837F-75F0-161F69E7B35B}"/>
          </ac:spMkLst>
        </pc:spChg>
        <pc:spChg chg="del">
          <ac:chgData name="Pathak, Shreyash" userId="98ea9847-731d-4b29-aa1d-908d260ad71e" providerId="ADAL" clId="{89DD68B2-282E-4FC0-80C8-253CB5CA7FC6}" dt="2023-11-15T13:58:54.891" v="252" actId="478"/>
          <ac:spMkLst>
            <pc:docMk/>
            <pc:sldMk cId="2424879637" sldId="2147472730"/>
            <ac:spMk id="13" creationId="{312E0B6C-A442-E5BF-4922-FA846E47550B}"/>
          </ac:spMkLst>
        </pc:spChg>
        <pc:spChg chg="mod">
          <ac:chgData name="Pathak, Shreyash" userId="98ea9847-731d-4b29-aa1d-908d260ad71e" providerId="ADAL" clId="{89DD68B2-282E-4FC0-80C8-253CB5CA7FC6}" dt="2023-11-15T14:03:36.853" v="318" actId="14100"/>
          <ac:spMkLst>
            <pc:docMk/>
            <pc:sldMk cId="2424879637" sldId="2147472730"/>
            <ac:spMk id="14" creationId="{7BF6C345-079D-99C7-9FE1-505B1946913E}"/>
          </ac:spMkLst>
        </pc:spChg>
        <pc:spChg chg="mod">
          <ac:chgData name="Pathak, Shreyash" userId="98ea9847-731d-4b29-aa1d-908d260ad71e" providerId="ADAL" clId="{89DD68B2-282E-4FC0-80C8-253CB5CA7FC6}" dt="2023-11-15T14:02:38.095" v="314" actId="14100"/>
          <ac:spMkLst>
            <pc:docMk/>
            <pc:sldMk cId="2424879637" sldId="2147472730"/>
            <ac:spMk id="15" creationId="{31633BA9-B794-E1E4-2C42-0220F1C459F5}"/>
          </ac:spMkLst>
        </pc:spChg>
        <pc:spChg chg="mod">
          <ac:chgData name="Pathak, Shreyash" userId="98ea9847-731d-4b29-aa1d-908d260ad71e" providerId="ADAL" clId="{89DD68B2-282E-4FC0-80C8-253CB5CA7FC6}" dt="2023-11-15T14:01:59.463" v="310" actId="1076"/>
          <ac:spMkLst>
            <pc:docMk/>
            <pc:sldMk cId="2424879637" sldId="2147472730"/>
            <ac:spMk id="16" creationId="{84E5E644-E199-84DB-E44E-EF4CD120CF48}"/>
          </ac:spMkLst>
        </pc:spChg>
      </pc:sldChg>
      <pc:sldChg chg="modSp add mod">
        <pc:chgData name="Pathak, Shreyash" userId="98ea9847-731d-4b29-aa1d-908d260ad71e" providerId="ADAL" clId="{89DD68B2-282E-4FC0-80C8-253CB5CA7FC6}" dt="2023-11-15T14:12:22.666" v="384" actId="20577"/>
        <pc:sldMkLst>
          <pc:docMk/>
          <pc:sldMk cId="3222062292" sldId="2147472731"/>
        </pc:sldMkLst>
        <pc:spChg chg="mod">
          <ac:chgData name="Pathak, Shreyash" userId="98ea9847-731d-4b29-aa1d-908d260ad71e" providerId="ADAL" clId="{89DD68B2-282E-4FC0-80C8-253CB5CA7FC6}" dt="2023-11-15T14:12:22.666" v="384" actId="20577"/>
          <ac:spMkLst>
            <pc:docMk/>
            <pc:sldMk cId="3222062292" sldId="2147472731"/>
            <ac:spMk id="3" creationId="{E2A36E5A-5668-41FE-BFE6-D6091551F953}"/>
          </ac:spMkLst>
        </pc:spChg>
      </pc:sldChg>
    </pc:docChg>
  </pc:docChgLst>
  <pc:docChgLst>
    <pc:chgData name="Pathak, Shreyash" userId="98ea9847-731d-4b29-aa1d-908d260ad71e" providerId="ADAL" clId="{A1CEC406-53C2-482B-BD81-5416C890D308}"/>
    <pc:docChg chg="undo custSel modSld">
      <pc:chgData name="Pathak, Shreyash" userId="98ea9847-731d-4b29-aa1d-908d260ad71e" providerId="ADAL" clId="{A1CEC406-53C2-482B-BD81-5416C890D308}" dt="2023-11-16T05:13:24.768" v="1016" actId="20577"/>
      <pc:docMkLst>
        <pc:docMk/>
      </pc:docMkLst>
      <pc:sldChg chg="addSp modSp mod">
        <pc:chgData name="Pathak, Shreyash" userId="98ea9847-731d-4b29-aa1d-908d260ad71e" providerId="ADAL" clId="{A1CEC406-53C2-482B-BD81-5416C890D308}" dt="2023-11-15T15:02:20.249" v="607" actId="1037"/>
        <pc:sldMkLst>
          <pc:docMk/>
          <pc:sldMk cId="4191848446" sldId="2147376241"/>
        </pc:sldMkLst>
        <pc:spChg chg="add mod">
          <ac:chgData name="Pathak, Shreyash" userId="98ea9847-731d-4b29-aa1d-908d260ad71e" providerId="ADAL" clId="{A1CEC406-53C2-482B-BD81-5416C890D308}" dt="2023-11-15T15:02:20.249" v="607" actId="1037"/>
          <ac:spMkLst>
            <pc:docMk/>
            <pc:sldMk cId="4191848446" sldId="2147376241"/>
            <ac:spMk id="29" creationId="{81D1152F-411A-EB47-946E-0077B3115BB2}"/>
          </ac:spMkLst>
        </pc:spChg>
        <pc:spChg chg="mod">
          <ac:chgData name="Pathak, Shreyash" userId="98ea9847-731d-4b29-aa1d-908d260ad71e" providerId="ADAL" clId="{A1CEC406-53C2-482B-BD81-5416C890D308}" dt="2023-11-15T15:02:09.814" v="604" actId="1038"/>
          <ac:spMkLst>
            <pc:docMk/>
            <pc:sldMk cId="4191848446" sldId="2147376241"/>
            <ac:spMk id="88" creationId="{DF74EDDE-FDB3-1E9A-67F7-A55496E2D828}"/>
          </ac:spMkLst>
        </pc:spChg>
        <pc:spChg chg="mod">
          <ac:chgData name="Pathak, Shreyash" userId="98ea9847-731d-4b29-aa1d-908d260ad71e" providerId="ADAL" clId="{A1CEC406-53C2-482B-BD81-5416C890D308}" dt="2023-11-15T15:01:29.520" v="578" actId="20577"/>
          <ac:spMkLst>
            <pc:docMk/>
            <pc:sldMk cId="4191848446" sldId="2147376241"/>
            <ac:spMk id="89" creationId="{86ED4239-D977-737B-6925-15A2F75BD25C}"/>
          </ac:spMkLst>
        </pc:spChg>
      </pc:sldChg>
      <pc:sldChg chg="modSp mod">
        <pc:chgData name="Pathak, Shreyash" userId="98ea9847-731d-4b29-aa1d-908d260ad71e" providerId="ADAL" clId="{A1CEC406-53C2-482B-BD81-5416C890D308}" dt="2023-11-15T15:03:33.818" v="609" actId="20577"/>
        <pc:sldMkLst>
          <pc:docMk/>
          <pc:sldMk cId="59187426" sldId="2147376255"/>
        </pc:sldMkLst>
        <pc:spChg chg="mod">
          <ac:chgData name="Pathak, Shreyash" userId="98ea9847-731d-4b29-aa1d-908d260ad71e" providerId="ADAL" clId="{A1CEC406-53C2-482B-BD81-5416C890D308}" dt="2023-11-15T15:03:33.818" v="609" actId="20577"/>
          <ac:spMkLst>
            <pc:docMk/>
            <pc:sldMk cId="59187426" sldId="2147376255"/>
            <ac:spMk id="10" creationId="{0486C652-9794-386D-BDCB-7A3BB9E0BAED}"/>
          </ac:spMkLst>
        </pc:spChg>
      </pc:sldChg>
      <pc:sldChg chg="modSp mod">
        <pc:chgData name="Pathak, Shreyash" userId="98ea9847-731d-4b29-aa1d-908d260ad71e" providerId="ADAL" clId="{A1CEC406-53C2-482B-BD81-5416C890D308}" dt="2023-11-16T05:13:24.768" v="1016" actId="20577"/>
        <pc:sldMkLst>
          <pc:docMk/>
          <pc:sldMk cId="3218327070" sldId="2147376255"/>
        </pc:sldMkLst>
        <pc:spChg chg="mod">
          <ac:chgData name="Pathak, Shreyash" userId="98ea9847-731d-4b29-aa1d-908d260ad71e" providerId="ADAL" clId="{A1CEC406-53C2-482B-BD81-5416C890D308}" dt="2023-11-16T05:09:29.990" v="1012" actId="14100"/>
          <ac:spMkLst>
            <pc:docMk/>
            <pc:sldMk cId="3218327070" sldId="2147376255"/>
            <ac:spMk id="3" creationId="{F8D032AF-0D82-6D06-2602-1DF8C7567A3E}"/>
          </ac:spMkLst>
        </pc:spChg>
        <pc:spChg chg="mod">
          <ac:chgData name="Pathak, Shreyash" userId="98ea9847-731d-4b29-aa1d-908d260ad71e" providerId="ADAL" clId="{A1CEC406-53C2-482B-BD81-5416C890D308}" dt="2023-11-16T05:13:24.768" v="1016" actId="20577"/>
          <ac:spMkLst>
            <pc:docMk/>
            <pc:sldMk cId="3218327070" sldId="2147376255"/>
            <ac:spMk id="23" creationId="{5961515D-9C1E-2915-B3BE-E2E269444637}"/>
          </ac:spMkLst>
        </pc:spChg>
        <pc:picChg chg="mod">
          <ac:chgData name="Pathak, Shreyash" userId="98ea9847-731d-4b29-aa1d-908d260ad71e" providerId="ADAL" clId="{A1CEC406-53C2-482B-BD81-5416C890D308}" dt="2023-11-16T05:09:41.658" v="1014" actId="1076"/>
          <ac:picMkLst>
            <pc:docMk/>
            <pc:sldMk cId="3218327070" sldId="2147376255"/>
            <ac:picMk id="22" creationId="{4382EE8F-04CB-CD32-0C28-AD9220239028}"/>
          </ac:picMkLst>
        </pc:picChg>
      </pc:sldChg>
      <pc:sldChg chg="modSp mod">
        <pc:chgData name="Pathak, Shreyash" userId="98ea9847-731d-4b29-aa1d-908d260ad71e" providerId="ADAL" clId="{A1CEC406-53C2-482B-BD81-5416C890D308}" dt="2023-11-15T14:59:28.598" v="563" actId="20577"/>
        <pc:sldMkLst>
          <pc:docMk/>
          <pc:sldMk cId="890850745" sldId="2147471451"/>
        </pc:sldMkLst>
        <pc:spChg chg="mod">
          <ac:chgData name="Pathak, Shreyash" userId="98ea9847-731d-4b29-aa1d-908d260ad71e" providerId="ADAL" clId="{A1CEC406-53C2-482B-BD81-5416C890D308}" dt="2023-11-15T14:59:09.177" v="552" actId="20577"/>
          <ac:spMkLst>
            <pc:docMk/>
            <pc:sldMk cId="890850745" sldId="2147471451"/>
            <ac:spMk id="57" creationId="{E596AD16-AD30-479A-BCC5-1657F297C0B5}"/>
          </ac:spMkLst>
        </pc:spChg>
        <pc:spChg chg="mod">
          <ac:chgData name="Pathak, Shreyash" userId="98ea9847-731d-4b29-aa1d-908d260ad71e" providerId="ADAL" clId="{A1CEC406-53C2-482B-BD81-5416C890D308}" dt="2023-11-15T14:59:28.598" v="563" actId="20577"/>
          <ac:spMkLst>
            <pc:docMk/>
            <pc:sldMk cId="890850745" sldId="2147471451"/>
            <ac:spMk id="71" creationId="{DF9BC301-DA0B-4EFA-8DDD-4A3D6BCC6B43}"/>
          </ac:spMkLst>
        </pc:spChg>
      </pc:sldChg>
      <pc:sldChg chg="modSp mod">
        <pc:chgData name="Pathak, Shreyash" userId="98ea9847-731d-4b29-aa1d-908d260ad71e" providerId="ADAL" clId="{A1CEC406-53C2-482B-BD81-5416C890D308}" dt="2023-11-16T05:07:46.682" v="1011" actId="20577"/>
        <pc:sldMkLst>
          <pc:docMk/>
          <pc:sldMk cId="840025371" sldId="2147471454"/>
        </pc:sldMkLst>
        <pc:spChg chg="mod">
          <ac:chgData name="Pathak, Shreyash" userId="98ea9847-731d-4b29-aa1d-908d260ad71e" providerId="ADAL" clId="{A1CEC406-53C2-482B-BD81-5416C890D308}" dt="2023-11-16T05:07:46.682" v="1011" actId="20577"/>
          <ac:spMkLst>
            <pc:docMk/>
            <pc:sldMk cId="840025371" sldId="2147471454"/>
            <ac:spMk id="3" creationId="{0FC5AF21-F0FB-46DC-8B9F-AD64BF8DD41D}"/>
          </ac:spMkLst>
        </pc:spChg>
      </pc:sldChg>
      <pc:sldChg chg="modSp mod">
        <pc:chgData name="Pathak, Shreyash" userId="98ea9847-731d-4b29-aa1d-908d260ad71e" providerId="ADAL" clId="{A1CEC406-53C2-482B-BD81-5416C890D308}" dt="2023-11-15T15:03:42.789" v="613" actId="20577"/>
        <pc:sldMkLst>
          <pc:docMk/>
          <pc:sldMk cId="2242300290" sldId="2147471454"/>
        </pc:sldMkLst>
        <pc:spChg chg="mod">
          <ac:chgData name="Pathak, Shreyash" userId="98ea9847-731d-4b29-aa1d-908d260ad71e" providerId="ADAL" clId="{A1CEC406-53C2-482B-BD81-5416C890D308}" dt="2023-11-15T15:03:42.789" v="613" actId="20577"/>
          <ac:spMkLst>
            <pc:docMk/>
            <pc:sldMk cId="2242300290" sldId="2147471454"/>
            <ac:spMk id="2" creationId="{A7BF23A0-504C-45BD-8CA6-4026871F88CA}"/>
          </ac:spMkLst>
        </pc:spChg>
      </pc:sldChg>
      <pc:sldChg chg="addSp delSp modSp mod">
        <pc:chgData name="Pathak, Shreyash" userId="98ea9847-731d-4b29-aa1d-908d260ad71e" providerId="ADAL" clId="{A1CEC406-53C2-482B-BD81-5416C890D308}" dt="2023-11-15T17:24:29.143" v="1007" actId="1076"/>
        <pc:sldMkLst>
          <pc:docMk/>
          <pc:sldMk cId="326275915" sldId="2147471567"/>
        </pc:sldMkLst>
        <pc:spChg chg="mod">
          <ac:chgData name="Pathak, Shreyash" userId="98ea9847-731d-4b29-aa1d-908d260ad71e" providerId="ADAL" clId="{A1CEC406-53C2-482B-BD81-5416C890D308}" dt="2023-11-15T17:22:00.597" v="994" actId="1076"/>
          <ac:spMkLst>
            <pc:docMk/>
            <pc:sldMk cId="326275915" sldId="2147471567"/>
            <ac:spMk id="11" creationId="{7DDBB8D7-CAE6-2074-497C-2DA749436EC1}"/>
          </ac:spMkLst>
        </pc:spChg>
        <pc:spChg chg="mod">
          <ac:chgData name="Pathak, Shreyash" userId="98ea9847-731d-4b29-aa1d-908d260ad71e" providerId="ADAL" clId="{A1CEC406-53C2-482B-BD81-5416C890D308}" dt="2023-11-15T17:18:50.320" v="979" actId="1076"/>
          <ac:spMkLst>
            <pc:docMk/>
            <pc:sldMk cId="326275915" sldId="2147471567"/>
            <ac:spMk id="53" creationId="{F16F76F9-7723-4E88-88B0-65AA2653FBD5}"/>
          </ac:spMkLst>
        </pc:spChg>
        <pc:picChg chg="add mod">
          <ac:chgData name="Pathak, Shreyash" userId="98ea9847-731d-4b29-aa1d-908d260ad71e" providerId="ADAL" clId="{A1CEC406-53C2-482B-BD81-5416C890D308}" dt="2023-11-15T17:12:02.740" v="963" actId="1076"/>
          <ac:picMkLst>
            <pc:docMk/>
            <pc:sldMk cId="326275915" sldId="2147471567"/>
            <ac:picMk id="6" creationId="{4D49E479-2C28-9DCD-324D-DFD45C83137E}"/>
          </ac:picMkLst>
        </pc:picChg>
        <pc:picChg chg="add mod">
          <ac:chgData name="Pathak, Shreyash" userId="98ea9847-731d-4b29-aa1d-908d260ad71e" providerId="ADAL" clId="{A1CEC406-53C2-482B-BD81-5416C890D308}" dt="2023-11-15T17:24:14.378" v="1003" actId="1076"/>
          <ac:picMkLst>
            <pc:docMk/>
            <pc:sldMk cId="326275915" sldId="2147471567"/>
            <ac:picMk id="14" creationId="{CE9E7AFE-46E3-5540-422D-B497D27A4F9B}"/>
          </ac:picMkLst>
        </pc:picChg>
        <pc:picChg chg="del mod">
          <ac:chgData name="Pathak, Shreyash" userId="98ea9847-731d-4b29-aa1d-908d260ad71e" providerId="ADAL" clId="{A1CEC406-53C2-482B-BD81-5416C890D308}" dt="2023-11-15T17:20:34.184" v="984" actId="478"/>
          <ac:picMkLst>
            <pc:docMk/>
            <pc:sldMk cId="326275915" sldId="2147471567"/>
            <ac:picMk id="20" creationId="{7418C2B9-5A33-F496-311B-F744673ACF23}"/>
          </ac:picMkLst>
        </pc:picChg>
        <pc:picChg chg="del">
          <ac:chgData name="Pathak, Shreyash" userId="98ea9847-731d-4b29-aa1d-908d260ad71e" providerId="ADAL" clId="{A1CEC406-53C2-482B-BD81-5416C890D308}" dt="2023-11-15T17:17:26.850" v="972" actId="478"/>
          <ac:picMkLst>
            <pc:docMk/>
            <pc:sldMk cId="326275915" sldId="2147471567"/>
            <ac:picMk id="21" creationId="{BF998B0F-988B-6DC2-8637-79B9A0126375}"/>
          </ac:picMkLst>
        </pc:picChg>
        <pc:picChg chg="del mod">
          <ac:chgData name="Pathak, Shreyash" userId="98ea9847-731d-4b29-aa1d-908d260ad71e" providerId="ADAL" clId="{A1CEC406-53C2-482B-BD81-5416C890D308}" dt="2023-11-15T17:11:41.724" v="957" actId="478"/>
          <ac:picMkLst>
            <pc:docMk/>
            <pc:sldMk cId="326275915" sldId="2147471567"/>
            <ac:picMk id="24" creationId="{6DFCAB89-4406-C6FB-02C0-DECEC49D0F2D}"/>
          </ac:picMkLst>
        </pc:picChg>
        <pc:picChg chg="add del mod">
          <ac:chgData name="Pathak, Shreyash" userId="98ea9847-731d-4b29-aa1d-908d260ad71e" providerId="ADAL" clId="{A1CEC406-53C2-482B-BD81-5416C890D308}" dt="2023-11-15T17:22:57.234" v="996" actId="21"/>
          <ac:picMkLst>
            <pc:docMk/>
            <pc:sldMk cId="326275915" sldId="2147471567"/>
            <ac:picMk id="1026" creationId="{78E03DD5-7538-4A27-4654-7FBC8C0726D4}"/>
          </ac:picMkLst>
        </pc:picChg>
        <pc:picChg chg="add del mod">
          <ac:chgData name="Pathak, Shreyash" userId="98ea9847-731d-4b29-aa1d-908d260ad71e" providerId="ADAL" clId="{A1CEC406-53C2-482B-BD81-5416C890D308}" dt="2023-11-15T17:20:40.470" v="986" actId="478"/>
          <ac:picMkLst>
            <pc:docMk/>
            <pc:sldMk cId="326275915" sldId="2147471567"/>
            <ac:picMk id="1028" creationId="{22601F3E-E460-D858-9C67-4007CC95D8F0}"/>
          </ac:picMkLst>
        </pc:picChg>
        <pc:picChg chg="add mod">
          <ac:chgData name="Pathak, Shreyash" userId="98ea9847-731d-4b29-aa1d-908d260ad71e" providerId="ADAL" clId="{A1CEC406-53C2-482B-BD81-5416C890D308}" dt="2023-11-15T17:24:29.143" v="1007" actId="1076"/>
          <ac:picMkLst>
            <pc:docMk/>
            <pc:sldMk cId="326275915" sldId="2147471567"/>
            <ac:picMk id="1029" creationId="{E866842B-90E9-FA99-D68D-A84E7D2ACC68}"/>
          </ac:picMkLst>
        </pc:picChg>
      </pc:sldChg>
      <pc:sldChg chg="modSp mod">
        <pc:chgData name="Pathak, Shreyash" userId="98ea9847-731d-4b29-aa1d-908d260ad71e" providerId="ADAL" clId="{A1CEC406-53C2-482B-BD81-5416C890D308}" dt="2023-11-15T15:17:14.631" v="796" actId="20577"/>
        <pc:sldMkLst>
          <pc:docMk/>
          <pc:sldMk cId="1113199139" sldId="2147471649"/>
        </pc:sldMkLst>
        <pc:graphicFrameChg chg="mod modGraphic">
          <ac:chgData name="Pathak, Shreyash" userId="98ea9847-731d-4b29-aa1d-908d260ad71e" providerId="ADAL" clId="{A1CEC406-53C2-482B-BD81-5416C890D308}" dt="2023-11-15T15:17:14.631" v="796" actId="20577"/>
          <ac:graphicFrameMkLst>
            <pc:docMk/>
            <pc:sldMk cId="1113199139" sldId="2147471649"/>
            <ac:graphicFrameMk id="2" creationId="{78E2FCC8-0411-E5D7-66B9-CB15587E57EE}"/>
          </ac:graphicFrameMkLst>
        </pc:graphicFrameChg>
      </pc:sldChg>
      <pc:sldChg chg="modSp mod">
        <pc:chgData name="Pathak, Shreyash" userId="98ea9847-731d-4b29-aa1d-908d260ad71e" providerId="ADAL" clId="{A1CEC406-53C2-482B-BD81-5416C890D308}" dt="2023-11-15T15:08:11.945" v="622" actId="1076"/>
        <pc:sldMkLst>
          <pc:docMk/>
          <pc:sldMk cId="1124782679" sldId="2147471676"/>
        </pc:sldMkLst>
        <pc:spChg chg="mod">
          <ac:chgData name="Pathak, Shreyash" userId="98ea9847-731d-4b29-aa1d-908d260ad71e" providerId="ADAL" clId="{A1CEC406-53C2-482B-BD81-5416C890D308}" dt="2023-11-15T15:08:11.945" v="622" actId="1076"/>
          <ac:spMkLst>
            <pc:docMk/>
            <pc:sldMk cId="1124782679" sldId="2147471676"/>
            <ac:spMk id="3" creationId="{E2A36E5A-5668-41FE-BFE6-D6091551F953}"/>
          </ac:spMkLst>
        </pc:spChg>
      </pc:sldChg>
      <pc:sldChg chg="modSp mod">
        <pc:chgData name="Pathak, Shreyash" userId="98ea9847-731d-4b29-aa1d-908d260ad71e" providerId="ADAL" clId="{A1CEC406-53C2-482B-BD81-5416C890D308}" dt="2023-11-15T14:54:10.911" v="451" actId="1076"/>
        <pc:sldMkLst>
          <pc:docMk/>
          <pc:sldMk cId="3149454308" sldId="2147472581"/>
        </pc:sldMkLst>
        <pc:spChg chg="mod">
          <ac:chgData name="Pathak, Shreyash" userId="98ea9847-731d-4b29-aa1d-908d260ad71e" providerId="ADAL" clId="{A1CEC406-53C2-482B-BD81-5416C890D308}" dt="2023-11-15T14:54:10.911" v="451" actId="1076"/>
          <ac:spMkLst>
            <pc:docMk/>
            <pc:sldMk cId="3149454308" sldId="2147472581"/>
            <ac:spMk id="53" creationId="{A43C379E-BCA5-E0C9-0FA1-1C16A7030900}"/>
          </ac:spMkLst>
        </pc:spChg>
        <pc:spChg chg="mod">
          <ac:chgData name="Pathak, Shreyash" userId="98ea9847-731d-4b29-aa1d-908d260ad71e" providerId="ADAL" clId="{A1CEC406-53C2-482B-BD81-5416C890D308}" dt="2023-11-15T14:41:53.857" v="3" actId="1038"/>
          <ac:spMkLst>
            <pc:docMk/>
            <pc:sldMk cId="3149454308" sldId="2147472581"/>
            <ac:spMk id="60" creationId="{A69AD7AF-7692-D46C-1F89-71FF7F77E244}"/>
          </ac:spMkLst>
        </pc:spChg>
      </pc:sldChg>
      <pc:sldChg chg="modSp mod">
        <pc:chgData name="Pathak, Shreyash" userId="98ea9847-731d-4b29-aa1d-908d260ad71e" providerId="ADAL" clId="{A1CEC406-53C2-482B-BD81-5416C890D308}" dt="2023-11-15T15:34:16.716" v="953" actId="113"/>
        <pc:sldMkLst>
          <pc:docMk/>
          <pc:sldMk cId="3053541756" sldId="2147472732"/>
        </pc:sldMkLst>
        <pc:graphicFrameChg chg="modGraphic">
          <ac:chgData name="Pathak, Shreyash" userId="98ea9847-731d-4b29-aa1d-908d260ad71e" providerId="ADAL" clId="{A1CEC406-53C2-482B-BD81-5416C890D308}" dt="2023-11-15T15:34:16.716" v="953" actId="113"/>
          <ac:graphicFrameMkLst>
            <pc:docMk/>
            <pc:sldMk cId="3053541756" sldId="2147472732"/>
            <ac:graphicFrameMk id="4" creationId="{57E89987-F285-4F9A-95BF-8C8D9D09FE96}"/>
          </ac:graphicFrameMkLst>
        </pc:graphicFrameChg>
      </pc:sldChg>
    </pc:docChg>
  </pc:docChgLst>
  <pc:docChgLst>
    <pc:chgData name="Mittal, Vishal" userId="d17b0249-b885-44b1-91d2-6d046b43e264" providerId="ADAL" clId="{63BA3C73-C198-4C36-B5B0-C65476378676}"/>
    <pc:docChg chg="undo custSel addSld delSld modSld sldOrd">
      <pc:chgData name="Mittal, Vishal" userId="d17b0249-b885-44b1-91d2-6d046b43e264" providerId="ADAL" clId="{63BA3C73-C198-4C36-B5B0-C65476378676}" dt="2023-11-15T17:26:46.391" v="2111" actId="108"/>
      <pc:docMkLst>
        <pc:docMk/>
      </pc:docMkLst>
      <pc:sldChg chg="addSp modSp mod">
        <pc:chgData name="Mittal, Vishal" userId="d17b0249-b885-44b1-91d2-6d046b43e264" providerId="ADAL" clId="{63BA3C73-C198-4C36-B5B0-C65476378676}" dt="2023-11-15T17:23:07.488" v="2087" actId="6549"/>
        <pc:sldMkLst>
          <pc:docMk/>
          <pc:sldMk cId="3221678094" sldId="478"/>
        </pc:sldMkLst>
        <pc:spChg chg="mod">
          <ac:chgData name="Mittal, Vishal" userId="d17b0249-b885-44b1-91d2-6d046b43e264" providerId="ADAL" clId="{63BA3C73-C198-4C36-B5B0-C65476378676}" dt="2023-11-15T17:23:07.488" v="2087" actId="6549"/>
          <ac:spMkLst>
            <pc:docMk/>
            <pc:sldMk cId="3221678094" sldId="478"/>
            <ac:spMk id="3" creationId="{E2A36E5A-5668-41FE-BFE6-D6091551F953}"/>
          </ac:spMkLst>
        </pc:spChg>
        <pc:picChg chg="add mod">
          <ac:chgData name="Mittal, Vishal" userId="d17b0249-b885-44b1-91d2-6d046b43e264" providerId="ADAL" clId="{63BA3C73-C198-4C36-B5B0-C65476378676}" dt="2023-11-15T16:35:03.196" v="1768" actId="1076"/>
          <ac:picMkLst>
            <pc:docMk/>
            <pc:sldMk cId="3221678094" sldId="478"/>
            <ac:picMk id="4" creationId="{40255C10-CA57-D64D-06DF-9BC501B2BF7B}"/>
          </ac:picMkLst>
        </pc:picChg>
      </pc:sldChg>
      <pc:sldChg chg="modSp mod">
        <pc:chgData name="Mittal, Vishal" userId="d17b0249-b885-44b1-91d2-6d046b43e264" providerId="ADAL" clId="{63BA3C73-C198-4C36-B5B0-C65476378676}" dt="2023-11-15T15:02:10.874" v="480" actId="403"/>
        <pc:sldMkLst>
          <pc:docMk/>
          <pc:sldMk cId="2783482074" sldId="1488"/>
        </pc:sldMkLst>
        <pc:spChg chg="mod">
          <ac:chgData name="Mittal, Vishal" userId="d17b0249-b885-44b1-91d2-6d046b43e264" providerId="ADAL" clId="{63BA3C73-C198-4C36-B5B0-C65476378676}" dt="2023-11-15T15:02:10.874" v="480" actId="403"/>
          <ac:spMkLst>
            <pc:docMk/>
            <pc:sldMk cId="2783482074" sldId="1488"/>
            <ac:spMk id="50" creationId="{E2B62BD3-FBC7-40A8-AC9E-1284AA33D2BF}"/>
          </ac:spMkLst>
        </pc:spChg>
      </pc:sldChg>
      <pc:sldChg chg="modSp mod">
        <pc:chgData name="Mittal, Vishal" userId="d17b0249-b885-44b1-91d2-6d046b43e264" providerId="ADAL" clId="{63BA3C73-C198-4C36-B5B0-C65476378676}" dt="2023-11-15T15:36:08.413" v="1519" actId="20577"/>
        <pc:sldMkLst>
          <pc:docMk/>
          <pc:sldMk cId="4053503136" sldId="2076137856"/>
        </pc:sldMkLst>
        <pc:spChg chg="mod">
          <ac:chgData name="Mittal, Vishal" userId="d17b0249-b885-44b1-91d2-6d046b43e264" providerId="ADAL" clId="{63BA3C73-C198-4C36-B5B0-C65476378676}" dt="2023-11-15T15:36:08.413" v="1519" actId="20577"/>
          <ac:spMkLst>
            <pc:docMk/>
            <pc:sldMk cId="4053503136" sldId="2076137856"/>
            <ac:spMk id="9" creationId="{CC339551-BD4C-41B5-B537-2F7F2949E86D}"/>
          </ac:spMkLst>
        </pc:spChg>
      </pc:sldChg>
      <pc:sldChg chg="modSp mod">
        <pc:chgData name="Mittal, Vishal" userId="d17b0249-b885-44b1-91d2-6d046b43e264" providerId="ADAL" clId="{63BA3C73-C198-4C36-B5B0-C65476378676}" dt="2023-11-15T15:02:37.487" v="484" actId="403"/>
        <pc:sldMkLst>
          <pc:docMk/>
          <pc:sldMk cId="526575526" sldId="2146448489"/>
        </pc:sldMkLst>
        <pc:spChg chg="mod">
          <ac:chgData name="Mittal, Vishal" userId="d17b0249-b885-44b1-91d2-6d046b43e264" providerId="ADAL" clId="{63BA3C73-C198-4C36-B5B0-C65476378676}" dt="2023-11-15T15:02:37.487" v="484" actId="403"/>
          <ac:spMkLst>
            <pc:docMk/>
            <pc:sldMk cId="526575526" sldId="2146448489"/>
            <ac:spMk id="5" creationId="{CA8F45BD-FF21-990E-29CD-209E3C0E304F}"/>
          </ac:spMkLst>
        </pc:spChg>
      </pc:sldChg>
      <pc:sldChg chg="delSp modSp mod">
        <pc:chgData name="Mittal, Vishal" userId="d17b0249-b885-44b1-91d2-6d046b43e264" providerId="ADAL" clId="{63BA3C73-C198-4C36-B5B0-C65476378676}" dt="2023-11-15T16:56:57.626" v="1961" actId="20577"/>
        <pc:sldMkLst>
          <pc:docMk/>
          <pc:sldMk cId="692575246" sldId="2146847853"/>
        </pc:sldMkLst>
        <pc:spChg chg="mod">
          <ac:chgData name="Mittal, Vishal" userId="d17b0249-b885-44b1-91d2-6d046b43e264" providerId="ADAL" clId="{63BA3C73-C198-4C36-B5B0-C65476378676}" dt="2023-11-15T14:48:03.754" v="213" actId="20577"/>
          <ac:spMkLst>
            <pc:docMk/>
            <pc:sldMk cId="692575246" sldId="2146847853"/>
            <ac:spMk id="2" creationId="{93AAC3A4-74B7-4786-9E94-354EBC352B12}"/>
          </ac:spMkLst>
        </pc:spChg>
        <pc:spChg chg="del mod">
          <ac:chgData name="Mittal, Vishal" userId="d17b0249-b885-44b1-91d2-6d046b43e264" providerId="ADAL" clId="{63BA3C73-C198-4C36-B5B0-C65476378676}" dt="2023-11-15T14:42:50.626" v="75" actId="478"/>
          <ac:spMkLst>
            <pc:docMk/>
            <pc:sldMk cId="692575246" sldId="2146847853"/>
            <ac:spMk id="10" creationId="{F00A92BA-9437-4B3D-B1C5-2496DC3D8C7F}"/>
          </ac:spMkLst>
        </pc:spChg>
        <pc:spChg chg="del mod">
          <ac:chgData name="Mittal, Vishal" userId="d17b0249-b885-44b1-91d2-6d046b43e264" providerId="ADAL" clId="{63BA3C73-C198-4C36-B5B0-C65476378676}" dt="2023-11-15T14:38:45.360" v="6" actId="478"/>
          <ac:spMkLst>
            <pc:docMk/>
            <pc:sldMk cId="692575246" sldId="2146847853"/>
            <ac:spMk id="13" creationId="{33288CA1-6660-40E1-8249-16949D102D94}"/>
          </ac:spMkLst>
        </pc:spChg>
        <pc:graphicFrameChg chg="mod modGraphic">
          <ac:chgData name="Mittal, Vishal" userId="d17b0249-b885-44b1-91d2-6d046b43e264" providerId="ADAL" clId="{63BA3C73-C198-4C36-B5B0-C65476378676}" dt="2023-11-15T16:56:57.626" v="1961" actId="20577"/>
          <ac:graphicFrameMkLst>
            <pc:docMk/>
            <pc:sldMk cId="692575246" sldId="2146847853"/>
            <ac:graphicFrameMk id="4" creationId="{57E89987-F285-4F9A-95BF-8C8D9D09FE96}"/>
          </ac:graphicFrameMkLst>
        </pc:graphicFrameChg>
      </pc:sldChg>
      <pc:sldChg chg="add">
        <pc:chgData name="Mittal, Vishal" userId="d17b0249-b885-44b1-91d2-6d046b43e264" providerId="ADAL" clId="{63BA3C73-C198-4C36-B5B0-C65476378676}" dt="2023-11-15T15:04:33.648" v="525"/>
        <pc:sldMkLst>
          <pc:docMk/>
          <pc:sldMk cId="310074764" sldId="2146847860"/>
        </pc:sldMkLst>
      </pc:sldChg>
      <pc:sldChg chg="modSp del mod">
        <pc:chgData name="Mittal, Vishal" userId="d17b0249-b885-44b1-91d2-6d046b43e264" providerId="ADAL" clId="{63BA3C73-C198-4C36-B5B0-C65476378676}" dt="2023-11-15T15:04:20.143" v="524" actId="2696"/>
        <pc:sldMkLst>
          <pc:docMk/>
          <pc:sldMk cId="2849096603" sldId="2146847860"/>
        </pc:sldMkLst>
        <pc:spChg chg="mod">
          <ac:chgData name="Mittal, Vishal" userId="d17b0249-b885-44b1-91d2-6d046b43e264" providerId="ADAL" clId="{63BA3C73-C198-4C36-B5B0-C65476378676}" dt="2023-11-15T15:03:49.731" v="511" actId="1076"/>
          <ac:spMkLst>
            <pc:docMk/>
            <pc:sldMk cId="2849096603" sldId="2146847860"/>
            <ac:spMk id="4" creationId="{683285CB-ACAA-4B0A-9905-CCE1CAE96C14}"/>
          </ac:spMkLst>
        </pc:spChg>
      </pc:sldChg>
      <pc:sldChg chg="modSp mod">
        <pc:chgData name="Mittal, Vishal" userId="d17b0249-b885-44b1-91d2-6d046b43e264" providerId="ADAL" clId="{63BA3C73-C198-4C36-B5B0-C65476378676}" dt="2023-11-15T15:05:55.003" v="528" actId="1076"/>
        <pc:sldMkLst>
          <pc:docMk/>
          <pc:sldMk cId="288740234" sldId="2147376212"/>
        </pc:sldMkLst>
        <pc:spChg chg="mod">
          <ac:chgData name="Mittal, Vishal" userId="d17b0249-b885-44b1-91d2-6d046b43e264" providerId="ADAL" clId="{63BA3C73-C198-4C36-B5B0-C65476378676}" dt="2023-11-15T15:05:55.003" v="528" actId="1076"/>
          <ac:spMkLst>
            <pc:docMk/>
            <pc:sldMk cId="288740234" sldId="2147376212"/>
            <ac:spMk id="2" creationId="{B1958A9F-E926-4E46-85EA-222D7AF560EB}"/>
          </ac:spMkLst>
        </pc:spChg>
      </pc:sldChg>
      <pc:sldChg chg="modSp mod">
        <pc:chgData name="Mittal, Vishal" userId="d17b0249-b885-44b1-91d2-6d046b43e264" providerId="ADAL" clId="{63BA3C73-C198-4C36-B5B0-C65476378676}" dt="2023-11-15T15:04:51.029" v="526" actId="1076"/>
        <pc:sldMkLst>
          <pc:docMk/>
          <pc:sldMk cId="473060692" sldId="2147376214"/>
        </pc:sldMkLst>
        <pc:spChg chg="mod">
          <ac:chgData name="Mittal, Vishal" userId="d17b0249-b885-44b1-91d2-6d046b43e264" providerId="ADAL" clId="{63BA3C73-C198-4C36-B5B0-C65476378676}" dt="2023-11-15T15:04:51.029" v="526" actId="1076"/>
          <ac:spMkLst>
            <pc:docMk/>
            <pc:sldMk cId="473060692" sldId="2147376214"/>
            <ac:spMk id="2" creationId="{B1958A9F-E926-4E46-85EA-222D7AF560EB}"/>
          </ac:spMkLst>
        </pc:spChg>
      </pc:sldChg>
      <pc:sldChg chg="modSp mod">
        <pc:chgData name="Mittal, Vishal" userId="d17b0249-b885-44b1-91d2-6d046b43e264" providerId="ADAL" clId="{63BA3C73-C198-4C36-B5B0-C65476378676}" dt="2023-11-15T15:05:59.845" v="529" actId="1076"/>
        <pc:sldMkLst>
          <pc:docMk/>
          <pc:sldMk cId="4175715709" sldId="2147376227"/>
        </pc:sldMkLst>
        <pc:spChg chg="mod">
          <ac:chgData name="Mittal, Vishal" userId="d17b0249-b885-44b1-91d2-6d046b43e264" providerId="ADAL" clId="{63BA3C73-C198-4C36-B5B0-C65476378676}" dt="2023-11-15T15:05:59.845" v="529" actId="1076"/>
          <ac:spMkLst>
            <pc:docMk/>
            <pc:sldMk cId="4175715709" sldId="2147376227"/>
            <ac:spMk id="2" creationId="{B1958A9F-E926-4E46-85EA-222D7AF560EB}"/>
          </ac:spMkLst>
        </pc:spChg>
      </pc:sldChg>
      <pc:sldChg chg="add">
        <pc:chgData name="Mittal, Vishal" userId="d17b0249-b885-44b1-91d2-6d046b43e264" providerId="ADAL" clId="{63BA3C73-C198-4C36-B5B0-C65476378676}" dt="2023-11-15T15:04:33.648" v="525"/>
        <pc:sldMkLst>
          <pc:docMk/>
          <pc:sldMk cId="2197933950" sldId="2147376251"/>
        </pc:sldMkLst>
      </pc:sldChg>
      <pc:sldChg chg="modSp del mod">
        <pc:chgData name="Mittal, Vishal" userId="d17b0249-b885-44b1-91d2-6d046b43e264" providerId="ADAL" clId="{63BA3C73-C198-4C36-B5B0-C65476378676}" dt="2023-11-15T15:04:20.143" v="524" actId="2696"/>
        <pc:sldMkLst>
          <pc:docMk/>
          <pc:sldMk cId="2346113329" sldId="2147376251"/>
        </pc:sldMkLst>
        <pc:spChg chg="mod">
          <ac:chgData name="Mittal, Vishal" userId="d17b0249-b885-44b1-91d2-6d046b43e264" providerId="ADAL" clId="{63BA3C73-C198-4C36-B5B0-C65476378676}" dt="2023-11-15T15:03:42.819" v="510" actId="1036"/>
          <ac:spMkLst>
            <pc:docMk/>
            <pc:sldMk cId="2346113329" sldId="2147376251"/>
            <ac:spMk id="2" creationId="{7DF11D95-8AEB-50DA-113A-C19FADE273B4}"/>
          </ac:spMkLst>
        </pc:spChg>
      </pc:sldChg>
      <pc:sldChg chg="delSp add mod">
        <pc:chgData name="Mittal, Vishal" userId="d17b0249-b885-44b1-91d2-6d046b43e264" providerId="ADAL" clId="{63BA3C73-C198-4C36-B5B0-C65476378676}" dt="2023-11-15T15:43:25.866" v="1560" actId="478"/>
        <pc:sldMkLst>
          <pc:docMk/>
          <pc:sldMk cId="684827697" sldId="2147376252"/>
        </pc:sldMkLst>
        <pc:spChg chg="del">
          <ac:chgData name="Mittal, Vishal" userId="d17b0249-b885-44b1-91d2-6d046b43e264" providerId="ADAL" clId="{63BA3C73-C198-4C36-B5B0-C65476378676}" dt="2023-11-15T15:43:25.866" v="1560" actId="478"/>
          <ac:spMkLst>
            <pc:docMk/>
            <pc:sldMk cId="684827697" sldId="2147376252"/>
            <ac:spMk id="7" creationId="{BEBACF2A-EF9D-E53D-C577-BC39D8CF5580}"/>
          </ac:spMkLst>
        </pc:spChg>
      </pc:sldChg>
      <pc:sldChg chg="modSp del mod">
        <pc:chgData name="Mittal, Vishal" userId="d17b0249-b885-44b1-91d2-6d046b43e264" providerId="ADAL" clId="{63BA3C73-C198-4C36-B5B0-C65476378676}" dt="2023-11-15T15:04:20.143" v="524" actId="2696"/>
        <pc:sldMkLst>
          <pc:docMk/>
          <pc:sldMk cId="4176158743" sldId="2147376252"/>
        </pc:sldMkLst>
        <pc:spChg chg="mod">
          <ac:chgData name="Mittal, Vishal" userId="d17b0249-b885-44b1-91d2-6d046b43e264" providerId="ADAL" clId="{63BA3C73-C198-4C36-B5B0-C65476378676}" dt="2023-11-15T15:04:00.674" v="522" actId="1036"/>
          <ac:spMkLst>
            <pc:docMk/>
            <pc:sldMk cId="4176158743" sldId="2147376252"/>
            <ac:spMk id="5" creationId="{BEC90410-6AD1-5B54-0396-DE61C3B96E15}"/>
          </ac:spMkLst>
        </pc:spChg>
      </pc:sldChg>
      <pc:sldChg chg="modSp del mod">
        <pc:chgData name="Mittal, Vishal" userId="d17b0249-b885-44b1-91d2-6d046b43e264" providerId="ADAL" clId="{63BA3C73-C198-4C36-B5B0-C65476378676}" dt="2023-11-15T15:04:20.143" v="524" actId="2696"/>
        <pc:sldMkLst>
          <pc:docMk/>
          <pc:sldMk cId="59187426" sldId="2147376255"/>
        </pc:sldMkLst>
        <pc:spChg chg="mod">
          <ac:chgData name="Mittal, Vishal" userId="d17b0249-b885-44b1-91d2-6d046b43e264" providerId="ADAL" clId="{63BA3C73-C198-4C36-B5B0-C65476378676}" dt="2023-11-15T15:03:24.323" v="499" actId="1036"/>
          <ac:spMkLst>
            <pc:docMk/>
            <pc:sldMk cId="59187426" sldId="2147376255"/>
            <ac:spMk id="10" creationId="{0486C652-9794-386D-BDCB-7A3BB9E0BAED}"/>
          </ac:spMkLst>
        </pc:spChg>
      </pc:sldChg>
      <pc:sldChg chg="add">
        <pc:chgData name="Mittal, Vishal" userId="d17b0249-b885-44b1-91d2-6d046b43e264" providerId="ADAL" clId="{63BA3C73-C198-4C36-B5B0-C65476378676}" dt="2023-11-15T15:04:33.648" v="525"/>
        <pc:sldMkLst>
          <pc:docMk/>
          <pc:sldMk cId="3218327070" sldId="2147376255"/>
        </pc:sldMkLst>
      </pc:sldChg>
      <pc:sldChg chg="modSp del mod">
        <pc:chgData name="Mittal, Vishal" userId="d17b0249-b885-44b1-91d2-6d046b43e264" providerId="ADAL" clId="{63BA3C73-C198-4C36-B5B0-C65476378676}" dt="2023-11-15T15:04:20.143" v="524" actId="2696"/>
        <pc:sldMkLst>
          <pc:docMk/>
          <pc:sldMk cId="715027751" sldId="2147471449"/>
        </pc:sldMkLst>
        <pc:spChg chg="mod">
          <ac:chgData name="Mittal, Vishal" userId="d17b0249-b885-44b1-91d2-6d046b43e264" providerId="ADAL" clId="{63BA3C73-C198-4C36-B5B0-C65476378676}" dt="2023-11-15T15:04:09.638" v="523" actId="1076"/>
          <ac:spMkLst>
            <pc:docMk/>
            <pc:sldMk cId="715027751" sldId="2147471449"/>
            <ac:spMk id="2" creationId="{8D064072-7090-49A9-5E28-206C8FC12A18}"/>
          </ac:spMkLst>
        </pc:spChg>
      </pc:sldChg>
      <pc:sldChg chg="add">
        <pc:chgData name="Mittal, Vishal" userId="d17b0249-b885-44b1-91d2-6d046b43e264" providerId="ADAL" clId="{63BA3C73-C198-4C36-B5B0-C65476378676}" dt="2023-11-15T15:04:33.648" v="525"/>
        <pc:sldMkLst>
          <pc:docMk/>
          <pc:sldMk cId="1200795348" sldId="2147471449"/>
        </pc:sldMkLst>
      </pc:sldChg>
      <pc:sldChg chg="addSp modSp mod">
        <pc:chgData name="Mittal, Vishal" userId="d17b0249-b885-44b1-91d2-6d046b43e264" providerId="ADAL" clId="{63BA3C73-C198-4C36-B5B0-C65476378676}" dt="2023-11-15T16:58:04.609" v="1972" actId="20577"/>
        <pc:sldMkLst>
          <pc:docMk/>
          <pc:sldMk cId="890850745" sldId="2147471451"/>
        </pc:sldMkLst>
        <pc:spChg chg="mod">
          <ac:chgData name="Mittal, Vishal" userId="d17b0249-b885-44b1-91d2-6d046b43e264" providerId="ADAL" clId="{63BA3C73-C198-4C36-B5B0-C65476378676}" dt="2023-11-15T16:43:02.486" v="1830" actId="14100"/>
          <ac:spMkLst>
            <pc:docMk/>
            <pc:sldMk cId="890850745" sldId="2147471451"/>
            <ac:spMk id="3" creationId="{1D5D9298-EB23-DDC5-4A04-29D788F878B1}"/>
          </ac:spMkLst>
        </pc:spChg>
        <pc:spChg chg="mod">
          <ac:chgData name="Mittal, Vishal" userId="d17b0249-b885-44b1-91d2-6d046b43e264" providerId="ADAL" clId="{63BA3C73-C198-4C36-B5B0-C65476378676}" dt="2023-11-15T16:42:58.158" v="1829" actId="14100"/>
          <ac:spMkLst>
            <pc:docMk/>
            <pc:sldMk cId="890850745" sldId="2147471451"/>
            <ac:spMk id="5" creationId="{F32B201A-5E84-4A56-9EE8-B853D4250B5F}"/>
          </ac:spMkLst>
        </pc:spChg>
        <pc:spChg chg="mod">
          <ac:chgData name="Mittal, Vishal" userId="d17b0249-b885-44b1-91d2-6d046b43e264" providerId="ADAL" clId="{63BA3C73-C198-4C36-B5B0-C65476378676}" dt="2023-11-15T15:24:29.283" v="1268" actId="207"/>
          <ac:spMkLst>
            <pc:docMk/>
            <pc:sldMk cId="890850745" sldId="2147471451"/>
            <ac:spMk id="6" creationId="{A5122925-EFC3-5DC5-8686-E2F7F70F2948}"/>
          </ac:spMkLst>
        </pc:spChg>
        <pc:spChg chg="mod">
          <ac:chgData name="Mittal, Vishal" userId="d17b0249-b885-44b1-91d2-6d046b43e264" providerId="ADAL" clId="{63BA3C73-C198-4C36-B5B0-C65476378676}" dt="2023-11-15T15:24:29.283" v="1268" actId="207"/>
          <ac:spMkLst>
            <pc:docMk/>
            <pc:sldMk cId="890850745" sldId="2147471451"/>
            <ac:spMk id="7" creationId="{9E71BB50-99BB-28F9-F73F-2CB74D596125}"/>
          </ac:spMkLst>
        </pc:spChg>
        <pc:spChg chg="mod">
          <ac:chgData name="Mittal, Vishal" userId="d17b0249-b885-44b1-91d2-6d046b43e264" providerId="ADAL" clId="{63BA3C73-C198-4C36-B5B0-C65476378676}" dt="2023-11-15T15:10:38.782" v="715" actId="404"/>
          <ac:spMkLst>
            <pc:docMk/>
            <pc:sldMk cId="890850745" sldId="2147471451"/>
            <ac:spMk id="9" creationId="{7FC46CEF-A61C-79B3-9512-4D5A048DB5F8}"/>
          </ac:spMkLst>
        </pc:spChg>
        <pc:spChg chg="mod">
          <ac:chgData name="Mittal, Vishal" userId="d17b0249-b885-44b1-91d2-6d046b43e264" providerId="ADAL" clId="{63BA3C73-C198-4C36-B5B0-C65476378676}" dt="2023-11-15T15:10:38.782" v="715" actId="404"/>
          <ac:spMkLst>
            <pc:docMk/>
            <pc:sldMk cId="890850745" sldId="2147471451"/>
            <ac:spMk id="10" creationId="{AC797DD8-98DF-9FE8-2A34-076753A938A0}"/>
          </ac:spMkLst>
        </pc:spChg>
        <pc:spChg chg="mod">
          <ac:chgData name="Mittal, Vishal" userId="d17b0249-b885-44b1-91d2-6d046b43e264" providerId="ADAL" clId="{63BA3C73-C198-4C36-B5B0-C65476378676}" dt="2023-11-15T15:24:29.283" v="1268" actId="207"/>
          <ac:spMkLst>
            <pc:docMk/>
            <pc:sldMk cId="890850745" sldId="2147471451"/>
            <ac:spMk id="12" creationId="{25BF2040-827F-6D8B-5D2F-7875F87FF941}"/>
          </ac:spMkLst>
        </pc:spChg>
        <pc:spChg chg="mod">
          <ac:chgData name="Mittal, Vishal" userId="d17b0249-b885-44b1-91d2-6d046b43e264" providerId="ADAL" clId="{63BA3C73-C198-4C36-B5B0-C65476378676}" dt="2023-11-15T15:24:29.283" v="1268" actId="207"/>
          <ac:spMkLst>
            <pc:docMk/>
            <pc:sldMk cId="890850745" sldId="2147471451"/>
            <ac:spMk id="14" creationId="{655D35BB-88BE-CE9E-6C9C-7F2D59D604FC}"/>
          </ac:spMkLst>
        </pc:spChg>
        <pc:spChg chg="mod">
          <ac:chgData name="Mittal, Vishal" userId="d17b0249-b885-44b1-91d2-6d046b43e264" providerId="ADAL" clId="{63BA3C73-C198-4C36-B5B0-C65476378676}" dt="2023-11-15T15:24:29.283" v="1268" actId="207"/>
          <ac:spMkLst>
            <pc:docMk/>
            <pc:sldMk cId="890850745" sldId="2147471451"/>
            <ac:spMk id="16" creationId="{7706F87C-0B0E-E0B2-A0AC-CEE45E8735BB}"/>
          </ac:spMkLst>
        </pc:spChg>
        <pc:spChg chg="mod">
          <ac:chgData name="Mittal, Vishal" userId="d17b0249-b885-44b1-91d2-6d046b43e264" providerId="ADAL" clId="{63BA3C73-C198-4C36-B5B0-C65476378676}" dt="2023-11-15T16:42:08.651" v="1827" actId="14100"/>
          <ac:spMkLst>
            <pc:docMk/>
            <pc:sldMk cId="890850745" sldId="2147471451"/>
            <ac:spMk id="19" creationId="{F322D4FD-F8A5-4CA3-BD78-C0F81AB12610}"/>
          </ac:spMkLst>
        </pc:spChg>
        <pc:spChg chg="mod">
          <ac:chgData name="Mittal, Vishal" userId="d17b0249-b885-44b1-91d2-6d046b43e264" providerId="ADAL" clId="{63BA3C73-C198-4C36-B5B0-C65476378676}" dt="2023-11-15T15:12:12.864" v="825" actId="404"/>
          <ac:spMkLst>
            <pc:docMk/>
            <pc:sldMk cId="890850745" sldId="2147471451"/>
            <ac:spMk id="20" creationId="{9ED0119E-A7CF-4A8E-AA2B-56F3C8941F78}"/>
          </ac:spMkLst>
        </pc:spChg>
        <pc:spChg chg="mod">
          <ac:chgData name="Mittal, Vishal" userId="d17b0249-b885-44b1-91d2-6d046b43e264" providerId="ADAL" clId="{63BA3C73-C198-4C36-B5B0-C65476378676}" dt="2023-11-15T16:43:12.472" v="1831" actId="14100"/>
          <ac:spMkLst>
            <pc:docMk/>
            <pc:sldMk cId="890850745" sldId="2147471451"/>
            <ac:spMk id="21" creationId="{936880E3-B312-D7E3-A9EB-8A1867F80137}"/>
          </ac:spMkLst>
        </pc:spChg>
        <pc:spChg chg="mod">
          <ac:chgData name="Mittal, Vishal" userId="d17b0249-b885-44b1-91d2-6d046b43e264" providerId="ADAL" clId="{63BA3C73-C198-4C36-B5B0-C65476378676}" dt="2023-11-15T15:24:29.283" v="1268" actId="207"/>
          <ac:spMkLst>
            <pc:docMk/>
            <pc:sldMk cId="890850745" sldId="2147471451"/>
            <ac:spMk id="23" creationId="{6D66C023-5C43-1AAE-C74E-7C5502A492C0}"/>
          </ac:spMkLst>
        </pc:spChg>
        <pc:spChg chg="mod">
          <ac:chgData name="Mittal, Vishal" userId="d17b0249-b885-44b1-91d2-6d046b43e264" providerId="ADAL" clId="{63BA3C73-C198-4C36-B5B0-C65476378676}" dt="2023-11-15T15:10:38.782" v="715" actId="404"/>
          <ac:spMkLst>
            <pc:docMk/>
            <pc:sldMk cId="890850745" sldId="2147471451"/>
            <ac:spMk id="26" creationId="{71B2234A-FD19-54CB-6D50-0DC67BF13F7F}"/>
          </ac:spMkLst>
        </pc:spChg>
        <pc:spChg chg="mod">
          <ac:chgData name="Mittal, Vishal" userId="d17b0249-b885-44b1-91d2-6d046b43e264" providerId="ADAL" clId="{63BA3C73-C198-4C36-B5B0-C65476378676}" dt="2023-11-15T15:11:20.766" v="761" actId="20577"/>
          <ac:spMkLst>
            <pc:docMk/>
            <pc:sldMk cId="890850745" sldId="2147471451"/>
            <ac:spMk id="27" creationId="{FBDE3AD3-1C67-9BA6-4910-0A243D71BAA7}"/>
          </ac:spMkLst>
        </pc:spChg>
        <pc:spChg chg="mod">
          <ac:chgData name="Mittal, Vishal" userId="d17b0249-b885-44b1-91d2-6d046b43e264" providerId="ADAL" clId="{63BA3C73-C198-4C36-B5B0-C65476378676}" dt="2023-11-15T14:56:27.064" v="353" actId="1035"/>
          <ac:spMkLst>
            <pc:docMk/>
            <pc:sldMk cId="890850745" sldId="2147471451"/>
            <ac:spMk id="38" creationId="{14458EC6-2DD6-421B-B565-748C7F1AF94C}"/>
          </ac:spMkLst>
        </pc:spChg>
        <pc:spChg chg="mod">
          <ac:chgData name="Mittal, Vishal" userId="d17b0249-b885-44b1-91d2-6d046b43e264" providerId="ADAL" clId="{63BA3C73-C198-4C36-B5B0-C65476378676}" dt="2023-11-15T16:49:38.777" v="1856" actId="207"/>
          <ac:spMkLst>
            <pc:docMk/>
            <pc:sldMk cId="890850745" sldId="2147471451"/>
            <ac:spMk id="51" creationId="{14E90CBF-40CA-4654-B191-3DE3FB5E8C29}"/>
          </ac:spMkLst>
        </pc:spChg>
        <pc:spChg chg="mod">
          <ac:chgData name="Mittal, Vishal" userId="d17b0249-b885-44b1-91d2-6d046b43e264" providerId="ADAL" clId="{63BA3C73-C198-4C36-B5B0-C65476378676}" dt="2023-11-15T16:58:04.609" v="1972" actId="20577"/>
          <ac:spMkLst>
            <pc:docMk/>
            <pc:sldMk cId="890850745" sldId="2147471451"/>
            <ac:spMk id="57" creationId="{E596AD16-AD30-479A-BCC5-1657F297C0B5}"/>
          </ac:spMkLst>
        </pc:spChg>
        <pc:spChg chg="mod">
          <ac:chgData name="Mittal, Vishal" userId="d17b0249-b885-44b1-91d2-6d046b43e264" providerId="ADAL" clId="{63BA3C73-C198-4C36-B5B0-C65476378676}" dt="2023-11-15T16:46:22.829" v="1851" actId="13926"/>
          <ac:spMkLst>
            <pc:docMk/>
            <pc:sldMk cId="890850745" sldId="2147471451"/>
            <ac:spMk id="71" creationId="{DF9BC301-DA0B-4EFA-8DDD-4A3D6BCC6B43}"/>
          </ac:spMkLst>
        </pc:spChg>
        <pc:grpChg chg="mod">
          <ac:chgData name="Mittal, Vishal" userId="d17b0249-b885-44b1-91d2-6d046b43e264" providerId="ADAL" clId="{63BA3C73-C198-4C36-B5B0-C65476378676}" dt="2023-11-15T15:09:29.975" v="640" actId="1076"/>
          <ac:grpSpMkLst>
            <pc:docMk/>
            <pc:sldMk cId="890850745" sldId="2147471451"/>
            <ac:grpSpMk id="4" creationId="{EED7A203-4288-0E65-C590-EEE0C67536C1}"/>
          </ac:grpSpMkLst>
        </pc:grpChg>
        <pc:grpChg chg="add mod">
          <ac:chgData name="Mittal, Vishal" userId="d17b0249-b885-44b1-91d2-6d046b43e264" providerId="ADAL" clId="{63BA3C73-C198-4C36-B5B0-C65476378676}" dt="2023-11-15T15:09:59.508" v="700" actId="1035"/>
          <ac:grpSpMkLst>
            <pc:docMk/>
            <pc:sldMk cId="890850745" sldId="2147471451"/>
            <ac:grpSpMk id="8" creationId="{499906F0-DE85-BBE3-C386-1A1FD024B09E}"/>
          </ac:grpSpMkLst>
        </pc:grpChg>
        <pc:grpChg chg="add mod">
          <ac:chgData name="Mittal, Vishal" userId="d17b0249-b885-44b1-91d2-6d046b43e264" providerId="ADAL" clId="{63BA3C73-C198-4C36-B5B0-C65476378676}" dt="2023-11-15T15:24:22.506" v="1266" actId="571"/>
          <ac:grpSpMkLst>
            <pc:docMk/>
            <pc:sldMk cId="890850745" sldId="2147471451"/>
            <ac:grpSpMk id="11" creationId="{22BB5D93-AC37-D92E-9F9D-A46BBC3DFBF1}"/>
          </ac:grpSpMkLst>
        </pc:grpChg>
        <pc:grpChg chg="mod">
          <ac:chgData name="Mittal, Vishal" userId="d17b0249-b885-44b1-91d2-6d046b43e264" providerId="ADAL" clId="{63BA3C73-C198-4C36-B5B0-C65476378676}" dt="2023-11-15T16:43:21.582" v="1832" actId="14100"/>
          <ac:grpSpMkLst>
            <pc:docMk/>
            <pc:sldMk cId="890850745" sldId="2147471451"/>
            <ac:grpSpMk id="13" creationId="{32FC43D4-9070-84DF-066B-4F44D0940980}"/>
          </ac:grpSpMkLst>
        </pc:grpChg>
        <pc:grpChg chg="add mod">
          <ac:chgData name="Mittal, Vishal" userId="d17b0249-b885-44b1-91d2-6d046b43e264" providerId="ADAL" clId="{63BA3C73-C198-4C36-B5B0-C65476378676}" dt="2023-11-15T15:24:22.506" v="1266" actId="571"/>
          <ac:grpSpMkLst>
            <pc:docMk/>
            <pc:sldMk cId="890850745" sldId="2147471451"/>
            <ac:grpSpMk id="15" creationId="{A4ADC2AB-9EE9-5F81-0315-7C3989968CDE}"/>
          </ac:grpSpMkLst>
        </pc:grpChg>
        <pc:grpChg chg="mod">
          <ac:chgData name="Mittal, Vishal" userId="d17b0249-b885-44b1-91d2-6d046b43e264" providerId="ADAL" clId="{63BA3C73-C198-4C36-B5B0-C65476378676}" dt="2023-11-15T16:42:13.544" v="1828" actId="14100"/>
          <ac:grpSpMkLst>
            <pc:docMk/>
            <pc:sldMk cId="890850745" sldId="2147471451"/>
            <ac:grpSpMk id="18" creationId="{0596BAA4-5AF4-4EB2-9481-6F1726D34366}"/>
          </ac:grpSpMkLst>
        </pc:grpChg>
        <pc:grpChg chg="mod">
          <ac:chgData name="Mittal, Vishal" userId="d17b0249-b885-44b1-91d2-6d046b43e264" providerId="ADAL" clId="{63BA3C73-C198-4C36-B5B0-C65476378676}" dt="2023-11-15T15:11:12.241" v="748" actId="1036"/>
          <ac:grpSpMkLst>
            <pc:docMk/>
            <pc:sldMk cId="890850745" sldId="2147471451"/>
            <ac:grpSpMk id="25" creationId="{20F867C4-BCDB-EB37-0513-38FAFB111CBB}"/>
          </ac:grpSpMkLst>
        </pc:grpChg>
      </pc:sldChg>
      <pc:sldChg chg="add">
        <pc:chgData name="Mittal, Vishal" userId="d17b0249-b885-44b1-91d2-6d046b43e264" providerId="ADAL" clId="{63BA3C73-C198-4C36-B5B0-C65476378676}" dt="2023-11-15T15:04:33.648" v="525"/>
        <pc:sldMkLst>
          <pc:docMk/>
          <pc:sldMk cId="840025371" sldId="2147471454"/>
        </pc:sldMkLst>
      </pc:sldChg>
      <pc:sldChg chg="modSp del mod">
        <pc:chgData name="Mittal, Vishal" userId="d17b0249-b885-44b1-91d2-6d046b43e264" providerId="ADAL" clId="{63BA3C73-C198-4C36-B5B0-C65476378676}" dt="2023-11-15T15:04:20.143" v="524" actId="2696"/>
        <pc:sldMkLst>
          <pc:docMk/>
          <pc:sldMk cId="2242300290" sldId="2147471454"/>
        </pc:sldMkLst>
        <pc:spChg chg="mod">
          <ac:chgData name="Mittal, Vishal" userId="d17b0249-b885-44b1-91d2-6d046b43e264" providerId="ADAL" clId="{63BA3C73-C198-4C36-B5B0-C65476378676}" dt="2023-11-15T15:03:29.899" v="500" actId="1076"/>
          <ac:spMkLst>
            <pc:docMk/>
            <pc:sldMk cId="2242300290" sldId="2147471454"/>
            <ac:spMk id="2" creationId="{A7BF23A0-504C-45BD-8CA6-4026871F88CA}"/>
          </ac:spMkLst>
        </pc:spChg>
      </pc:sldChg>
      <pc:sldChg chg="modSp mod">
        <pc:chgData name="Mittal, Vishal" userId="d17b0249-b885-44b1-91d2-6d046b43e264" providerId="ADAL" clId="{63BA3C73-C198-4C36-B5B0-C65476378676}" dt="2023-11-15T17:26:46.391" v="2111" actId="108"/>
        <pc:sldMkLst>
          <pc:docMk/>
          <pc:sldMk cId="326275915" sldId="2147471567"/>
        </pc:sldMkLst>
        <pc:spChg chg="mod">
          <ac:chgData name="Mittal, Vishal" userId="d17b0249-b885-44b1-91d2-6d046b43e264" providerId="ADAL" clId="{63BA3C73-C198-4C36-B5B0-C65476378676}" dt="2023-11-15T16:33:01.796" v="1714" actId="6549"/>
          <ac:spMkLst>
            <pc:docMk/>
            <pc:sldMk cId="326275915" sldId="2147471567"/>
            <ac:spMk id="52" creationId="{3AC2A029-84E8-4D48-A1EF-D044FAABFED9}"/>
          </ac:spMkLst>
        </pc:spChg>
        <pc:spChg chg="mod">
          <ac:chgData name="Mittal, Vishal" userId="d17b0249-b885-44b1-91d2-6d046b43e264" providerId="ADAL" clId="{63BA3C73-C198-4C36-B5B0-C65476378676}" dt="2023-11-15T17:24:56.364" v="2100" actId="20577"/>
          <ac:spMkLst>
            <pc:docMk/>
            <pc:sldMk cId="326275915" sldId="2147471567"/>
            <ac:spMk id="53" creationId="{F16F76F9-7723-4E88-88B0-65AA2653FBD5}"/>
          </ac:spMkLst>
        </pc:spChg>
        <pc:grpChg chg="mod">
          <ac:chgData name="Mittal, Vishal" userId="d17b0249-b885-44b1-91d2-6d046b43e264" providerId="ADAL" clId="{63BA3C73-C198-4C36-B5B0-C65476378676}" dt="2023-11-15T17:25:31.239" v="2103" actId="1076"/>
          <ac:grpSpMkLst>
            <pc:docMk/>
            <pc:sldMk cId="326275915" sldId="2147471567"/>
            <ac:grpSpMk id="25" creationId="{7ECA8A7C-6578-49DE-AC8C-30EA3899AF14}"/>
          </ac:grpSpMkLst>
        </pc:grpChg>
        <pc:grpChg chg="mod">
          <ac:chgData name="Mittal, Vishal" userId="d17b0249-b885-44b1-91d2-6d046b43e264" providerId="ADAL" clId="{63BA3C73-C198-4C36-B5B0-C65476378676}" dt="2023-11-15T17:26:14.929" v="2107" actId="1076"/>
          <ac:grpSpMkLst>
            <pc:docMk/>
            <pc:sldMk cId="326275915" sldId="2147471567"/>
            <ac:grpSpMk id="27" creationId="{E44AD82D-976D-4C48-86F0-CA6B261B9FE5}"/>
          </ac:grpSpMkLst>
        </pc:grpChg>
        <pc:picChg chg="mod">
          <ac:chgData name="Mittal, Vishal" userId="d17b0249-b885-44b1-91d2-6d046b43e264" providerId="ADAL" clId="{63BA3C73-C198-4C36-B5B0-C65476378676}" dt="2023-11-15T17:26:08.768" v="2106" actId="108"/>
          <ac:picMkLst>
            <pc:docMk/>
            <pc:sldMk cId="326275915" sldId="2147471567"/>
            <ac:picMk id="6" creationId="{4D49E479-2C28-9DCD-324D-DFD45C83137E}"/>
          </ac:picMkLst>
        </pc:picChg>
        <pc:picChg chg="mod">
          <ac:chgData name="Mittal, Vishal" userId="d17b0249-b885-44b1-91d2-6d046b43e264" providerId="ADAL" clId="{63BA3C73-C198-4C36-B5B0-C65476378676}" dt="2023-11-15T17:26:46.391" v="2111" actId="108"/>
          <ac:picMkLst>
            <pc:docMk/>
            <pc:sldMk cId="326275915" sldId="2147471567"/>
            <ac:picMk id="8" creationId="{C31618BE-356C-4C52-F8B0-83097EB0DD05}"/>
          </ac:picMkLst>
        </pc:picChg>
        <pc:picChg chg="mod">
          <ac:chgData name="Mittal, Vishal" userId="d17b0249-b885-44b1-91d2-6d046b43e264" providerId="ADAL" clId="{63BA3C73-C198-4C36-B5B0-C65476378676}" dt="2023-11-15T17:26:41.581" v="2110" actId="108"/>
          <ac:picMkLst>
            <pc:docMk/>
            <pc:sldMk cId="326275915" sldId="2147471567"/>
            <ac:picMk id="9" creationId="{E3C6DDF3-33EC-6AC4-CD59-BDF0BEA77568}"/>
          </ac:picMkLst>
        </pc:picChg>
        <pc:picChg chg="mod">
          <ac:chgData name="Mittal, Vishal" userId="d17b0249-b885-44b1-91d2-6d046b43e264" providerId="ADAL" clId="{63BA3C73-C198-4C36-B5B0-C65476378676}" dt="2023-11-15T17:25:10.163" v="2102" actId="108"/>
          <ac:picMkLst>
            <pc:docMk/>
            <pc:sldMk cId="326275915" sldId="2147471567"/>
            <ac:picMk id="17" creationId="{92140925-938A-7344-582F-0683E40E8375}"/>
          </ac:picMkLst>
        </pc:picChg>
        <pc:picChg chg="mod">
          <ac:chgData name="Mittal, Vishal" userId="d17b0249-b885-44b1-91d2-6d046b43e264" providerId="ADAL" clId="{63BA3C73-C198-4C36-B5B0-C65476378676}" dt="2023-11-15T17:26:26.644" v="2109" actId="108"/>
          <ac:picMkLst>
            <pc:docMk/>
            <pc:sldMk cId="326275915" sldId="2147471567"/>
            <ac:picMk id="31" creationId="{4FC5B242-A49E-48DB-A17B-511A41917DFB}"/>
          </ac:picMkLst>
        </pc:picChg>
        <pc:picChg chg="mod">
          <ac:chgData name="Mittal, Vishal" userId="d17b0249-b885-44b1-91d2-6d046b43e264" providerId="ADAL" clId="{63BA3C73-C198-4C36-B5B0-C65476378676}" dt="2023-11-15T17:26:20.897" v="2108" actId="108"/>
          <ac:picMkLst>
            <pc:docMk/>
            <pc:sldMk cId="326275915" sldId="2147471567"/>
            <ac:picMk id="33" creationId="{36D0541C-657C-41B4-8726-3DE2F1B31711}"/>
          </ac:picMkLst>
        </pc:picChg>
        <pc:picChg chg="mod">
          <ac:chgData name="Mittal, Vishal" userId="d17b0249-b885-44b1-91d2-6d046b43e264" providerId="ADAL" clId="{63BA3C73-C198-4C36-B5B0-C65476378676}" dt="2023-11-15T17:26:46.391" v="2111" actId="108"/>
          <ac:picMkLst>
            <pc:docMk/>
            <pc:sldMk cId="326275915" sldId="2147471567"/>
            <ac:picMk id="84" creationId="{4086B53E-9471-4C01-9C79-F6B6D34218D9}"/>
          </ac:picMkLst>
        </pc:picChg>
        <pc:picChg chg="mod">
          <ac:chgData name="Mittal, Vishal" userId="d17b0249-b885-44b1-91d2-6d046b43e264" providerId="ADAL" clId="{63BA3C73-C198-4C36-B5B0-C65476378676}" dt="2023-11-15T17:26:04.233" v="2105" actId="108"/>
          <ac:picMkLst>
            <pc:docMk/>
            <pc:sldMk cId="326275915" sldId="2147471567"/>
            <ac:picMk id="89" creationId="{F72B1C7F-532E-491B-B084-710360D56834}"/>
          </ac:picMkLst>
        </pc:picChg>
      </pc:sldChg>
      <pc:sldChg chg="modSp mod">
        <pc:chgData name="Mittal, Vishal" userId="d17b0249-b885-44b1-91d2-6d046b43e264" providerId="ADAL" clId="{63BA3C73-C198-4C36-B5B0-C65476378676}" dt="2023-11-15T14:57:54.720" v="389" actId="255"/>
        <pc:sldMkLst>
          <pc:docMk/>
          <pc:sldMk cId="1645834929" sldId="2147471601"/>
        </pc:sldMkLst>
        <pc:spChg chg="mod">
          <ac:chgData name="Mittal, Vishal" userId="d17b0249-b885-44b1-91d2-6d046b43e264" providerId="ADAL" clId="{63BA3C73-C198-4C36-B5B0-C65476378676}" dt="2023-11-15T14:56:52.666" v="369" actId="1038"/>
          <ac:spMkLst>
            <pc:docMk/>
            <pc:sldMk cId="1645834929" sldId="2147471601"/>
            <ac:spMk id="4" creationId="{F9D5D72E-EA1B-4B7A-AB08-E83F3A0D5413}"/>
          </ac:spMkLst>
        </pc:spChg>
        <pc:spChg chg="mod">
          <ac:chgData name="Mittal, Vishal" userId="d17b0249-b885-44b1-91d2-6d046b43e264" providerId="ADAL" clId="{63BA3C73-C198-4C36-B5B0-C65476378676}" dt="2023-11-15T14:56:52.666" v="369" actId="1038"/>
          <ac:spMkLst>
            <pc:docMk/>
            <pc:sldMk cId="1645834929" sldId="2147471601"/>
            <ac:spMk id="6" creationId="{FC87CB4C-0F09-484B-B951-4915866816C9}"/>
          </ac:spMkLst>
        </pc:spChg>
        <pc:spChg chg="mod">
          <ac:chgData name="Mittal, Vishal" userId="d17b0249-b885-44b1-91d2-6d046b43e264" providerId="ADAL" clId="{63BA3C73-C198-4C36-B5B0-C65476378676}" dt="2023-11-15T14:56:52.666" v="369" actId="1038"/>
          <ac:spMkLst>
            <pc:docMk/>
            <pc:sldMk cId="1645834929" sldId="2147471601"/>
            <ac:spMk id="8" creationId="{AF853EA8-531B-49D7-B0AE-1BF507851826}"/>
          </ac:spMkLst>
        </pc:spChg>
        <pc:spChg chg="mod">
          <ac:chgData name="Mittal, Vishal" userId="d17b0249-b885-44b1-91d2-6d046b43e264" providerId="ADAL" clId="{63BA3C73-C198-4C36-B5B0-C65476378676}" dt="2023-11-15T14:56:52.666" v="369" actId="1038"/>
          <ac:spMkLst>
            <pc:docMk/>
            <pc:sldMk cId="1645834929" sldId="2147471601"/>
            <ac:spMk id="9" creationId="{3A24C0AD-5455-4A4E-8FED-B8BDC2847329}"/>
          </ac:spMkLst>
        </pc:spChg>
        <pc:spChg chg="mod">
          <ac:chgData name="Mittal, Vishal" userId="d17b0249-b885-44b1-91d2-6d046b43e264" providerId="ADAL" clId="{63BA3C73-C198-4C36-B5B0-C65476378676}" dt="2023-11-15T14:56:52.666" v="369" actId="1038"/>
          <ac:spMkLst>
            <pc:docMk/>
            <pc:sldMk cId="1645834929" sldId="2147471601"/>
            <ac:spMk id="11" creationId="{38C7F9C6-9A6E-4630-ACFE-2C39B1D82387}"/>
          </ac:spMkLst>
        </pc:spChg>
        <pc:spChg chg="mod">
          <ac:chgData name="Mittal, Vishal" userId="d17b0249-b885-44b1-91d2-6d046b43e264" providerId="ADAL" clId="{63BA3C73-C198-4C36-B5B0-C65476378676}" dt="2023-11-15T14:56:52.666" v="369" actId="1038"/>
          <ac:spMkLst>
            <pc:docMk/>
            <pc:sldMk cId="1645834929" sldId="2147471601"/>
            <ac:spMk id="12" creationId="{7958C5C5-10C5-4738-AB97-5937566E30E6}"/>
          </ac:spMkLst>
        </pc:spChg>
        <pc:spChg chg="mod">
          <ac:chgData name="Mittal, Vishal" userId="d17b0249-b885-44b1-91d2-6d046b43e264" providerId="ADAL" clId="{63BA3C73-C198-4C36-B5B0-C65476378676}" dt="2023-11-15T14:56:52.666" v="369" actId="1038"/>
          <ac:spMkLst>
            <pc:docMk/>
            <pc:sldMk cId="1645834929" sldId="2147471601"/>
            <ac:spMk id="14" creationId="{7021ABF1-19BE-4F60-ADD7-C6DA7BC3A20C}"/>
          </ac:spMkLst>
        </pc:spChg>
        <pc:spChg chg="mod">
          <ac:chgData name="Mittal, Vishal" userId="d17b0249-b885-44b1-91d2-6d046b43e264" providerId="ADAL" clId="{63BA3C73-C198-4C36-B5B0-C65476378676}" dt="2023-11-15T14:56:52.666" v="369" actId="1038"/>
          <ac:spMkLst>
            <pc:docMk/>
            <pc:sldMk cId="1645834929" sldId="2147471601"/>
            <ac:spMk id="16" creationId="{7D902E5F-7EF5-4352-B731-6347FD9743ED}"/>
          </ac:spMkLst>
        </pc:spChg>
        <pc:spChg chg="mod">
          <ac:chgData name="Mittal, Vishal" userId="d17b0249-b885-44b1-91d2-6d046b43e264" providerId="ADAL" clId="{63BA3C73-C198-4C36-B5B0-C65476378676}" dt="2023-11-15T14:56:52.666" v="369" actId="1038"/>
          <ac:spMkLst>
            <pc:docMk/>
            <pc:sldMk cId="1645834929" sldId="2147471601"/>
            <ac:spMk id="17" creationId="{708D2FC6-E740-412A-865A-EE2A688BD607}"/>
          </ac:spMkLst>
        </pc:spChg>
        <pc:spChg chg="mod">
          <ac:chgData name="Mittal, Vishal" userId="d17b0249-b885-44b1-91d2-6d046b43e264" providerId="ADAL" clId="{63BA3C73-C198-4C36-B5B0-C65476378676}" dt="2023-11-15T14:56:52.666" v="369" actId="1038"/>
          <ac:spMkLst>
            <pc:docMk/>
            <pc:sldMk cId="1645834929" sldId="2147471601"/>
            <ac:spMk id="19" creationId="{3F8261B7-73DE-42DE-A9F0-764561863E32}"/>
          </ac:spMkLst>
        </pc:spChg>
        <pc:spChg chg="mod">
          <ac:chgData name="Mittal, Vishal" userId="d17b0249-b885-44b1-91d2-6d046b43e264" providerId="ADAL" clId="{63BA3C73-C198-4C36-B5B0-C65476378676}" dt="2023-11-15T14:56:52.666" v="369" actId="1038"/>
          <ac:spMkLst>
            <pc:docMk/>
            <pc:sldMk cId="1645834929" sldId="2147471601"/>
            <ac:spMk id="21" creationId="{6FF19A50-CB22-48B7-A243-4BC108607527}"/>
          </ac:spMkLst>
        </pc:spChg>
        <pc:spChg chg="mod">
          <ac:chgData name="Mittal, Vishal" userId="d17b0249-b885-44b1-91d2-6d046b43e264" providerId="ADAL" clId="{63BA3C73-C198-4C36-B5B0-C65476378676}" dt="2023-11-15T14:56:52.666" v="369" actId="1038"/>
          <ac:spMkLst>
            <pc:docMk/>
            <pc:sldMk cId="1645834929" sldId="2147471601"/>
            <ac:spMk id="22" creationId="{46938D0C-8EFB-4395-AC51-0F0228E54F08}"/>
          </ac:spMkLst>
        </pc:spChg>
        <pc:spChg chg="mod">
          <ac:chgData name="Mittal, Vishal" userId="d17b0249-b885-44b1-91d2-6d046b43e264" providerId="ADAL" clId="{63BA3C73-C198-4C36-B5B0-C65476378676}" dt="2023-11-15T14:56:52.666" v="369" actId="1038"/>
          <ac:spMkLst>
            <pc:docMk/>
            <pc:sldMk cId="1645834929" sldId="2147471601"/>
            <ac:spMk id="24" creationId="{E39A8C78-D40B-4B94-8F17-2B321129267C}"/>
          </ac:spMkLst>
        </pc:spChg>
        <pc:spChg chg="mod">
          <ac:chgData name="Mittal, Vishal" userId="d17b0249-b885-44b1-91d2-6d046b43e264" providerId="ADAL" clId="{63BA3C73-C198-4C36-B5B0-C65476378676}" dt="2023-11-15T14:56:52.666" v="369" actId="1038"/>
          <ac:spMkLst>
            <pc:docMk/>
            <pc:sldMk cId="1645834929" sldId="2147471601"/>
            <ac:spMk id="26" creationId="{1A699AEE-8FFA-457C-8243-031302CAE04E}"/>
          </ac:spMkLst>
        </pc:spChg>
        <pc:spChg chg="mod">
          <ac:chgData name="Mittal, Vishal" userId="d17b0249-b885-44b1-91d2-6d046b43e264" providerId="ADAL" clId="{63BA3C73-C198-4C36-B5B0-C65476378676}" dt="2023-11-15T14:57:54.720" v="389" actId="255"/>
          <ac:spMkLst>
            <pc:docMk/>
            <pc:sldMk cId="1645834929" sldId="2147471601"/>
            <ac:spMk id="27" creationId="{751F56B4-258D-4FB2-93EE-ABF9D18FBC9A}"/>
          </ac:spMkLst>
        </pc:spChg>
        <pc:spChg chg="mod">
          <ac:chgData name="Mittal, Vishal" userId="d17b0249-b885-44b1-91d2-6d046b43e264" providerId="ADAL" clId="{63BA3C73-C198-4C36-B5B0-C65476378676}" dt="2023-11-15T14:56:52.666" v="369" actId="1038"/>
          <ac:spMkLst>
            <pc:docMk/>
            <pc:sldMk cId="1645834929" sldId="2147471601"/>
            <ac:spMk id="28" creationId="{9D511411-D303-412B-9595-1F2E6EA83272}"/>
          </ac:spMkLst>
        </pc:spChg>
        <pc:spChg chg="mod">
          <ac:chgData name="Mittal, Vishal" userId="d17b0249-b885-44b1-91d2-6d046b43e264" providerId="ADAL" clId="{63BA3C73-C198-4C36-B5B0-C65476378676}" dt="2023-11-15T14:56:52.666" v="369" actId="1038"/>
          <ac:spMkLst>
            <pc:docMk/>
            <pc:sldMk cId="1645834929" sldId="2147471601"/>
            <ac:spMk id="29" creationId="{D0FE3385-BF29-43E0-B95F-94F4217DC776}"/>
          </ac:spMkLst>
        </pc:spChg>
        <pc:spChg chg="mod">
          <ac:chgData name="Mittal, Vishal" userId="d17b0249-b885-44b1-91d2-6d046b43e264" providerId="ADAL" clId="{63BA3C73-C198-4C36-B5B0-C65476378676}" dt="2023-11-15T14:56:52.666" v="369" actId="1038"/>
          <ac:spMkLst>
            <pc:docMk/>
            <pc:sldMk cId="1645834929" sldId="2147471601"/>
            <ac:spMk id="30" creationId="{FA9AE2A2-688A-4513-AC0E-733B0369FB2E}"/>
          </ac:spMkLst>
        </pc:spChg>
        <pc:spChg chg="mod">
          <ac:chgData name="Mittal, Vishal" userId="d17b0249-b885-44b1-91d2-6d046b43e264" providerId="ADAL" clId="{63BA3C73-C198-4C36-B5B0-C65476378676}" dt="2023-11-15T14:56:52.666" v="369" actId="1038"/>
          <ac:spMkLst>
            <pc:docMk/>
            <pc:sldMk cId="1645834929" sldId="2147471601"/>
            <ac:spMk id="31" creationId="{E8F288A7-55D7-486B-9E2A-96D85CD4329C}"/>
          </ac:spMkLst>
        </pc:spChg>
        <pc:spChg chg="mod">
          <ac:chgData name="Mittal, Vishal" userId="d17b0249-b885-44b1-91d2-6d046b43e264" providerId="ADAL" clId="{63BA3C73-C198-4C36-B5B0-C65476378676}" dt="2023-11-15T14:56:52.666" v="369" actId="1038"/>
          <ac:spMkLst>
            <pc:docMk/>
            <pc:sldMk cId="1645834929" sldId="2147471601"/>
            <ac:spMk id="33" creationId="{BA06A85F-FA23-46D7-B4CA-08A334725EA0}"/>
          </ac:spMkLst>
        </pc:spChg>
        <pc:spChg chg="mod">
          <ac:chgData name="Mittal, Vishal" userId="d17b0249-b885-44b1-91d2-6d046b43e264" providerId="ADAL" clId="{63BA3C73-C198-4C36-B5B0-C65476378676}" dt="2023-11-15T14:56:52.666" v="369" actId="1038"/>
          <ac:spMkLst>
            <pc:docMk/>
            <pc:sldMk cId="1645834929" sldId="2147471601"/>
            <ac:spMk id="35" creationId="{ED52326F-9E74-4E3A-B230-3ECF6658EC41}"/>
          </ac:spMkLst>
        </pc:spChg>
        <pc:spChg chg="mod">
          <ac:chgData name="Mittal, Vishal" userId="d17b0249-b885-44b1-91d2-6d046b43e264" providerId="ADAL" clId="{63BA3C73-C198-4C36-B5B0-C65476378676}" dt="2023-11-15T14:56:52.666" v="369" actId="1038"/>
          <ac:spMkLst>
            <pc:docMk/>
            <pc:sldMk cId="1645834929" sldId="2147471601"/>
            <ac:spMk id="36" creationId="{231F1061-D398-4553-9A5E-5CBFF8FB81C1}"/>
          </ac:spMkLst>
        </pc:spChg>
        <pc:spChg chg="mod">
          <ac:chgData name="Mittal, Vishal" userId="d17b0249-b885-44b1-91d2-6d046b43e264" providerId="ADAL" clId="{63BA3C73-C198-4C36-B5B0-C65476378676}" dt="2023-11-15T14:56:52.666" v="369" actId="1038"/>
          <ac:spMkLst>
            <pc:docMk/>
            <pc:sldMk cId="1645834929" sldId="2147471601"/>
            <ac:spMk id="37" creationId="{27DEF2F5-1B88-4679-87AB-948B22C16E71}"/>
          </ac:spMkLst>
        </pc:spChg>
        <pc:spChg chg="mod">
          <ac:chgData name="Mittal, Vishal" userId="d17b0249-b885-44b1-91d2-6d046b43e264" providerId="ADAL" clId="{63BA3C73-C198-4C36-B5B0-C65476378676}" dt="2023-11-15T14:56:52.666" v="369" actId="1038"/>
          <ac:spMkLst>
            <pc:docMk/>
            <pc:sldMk cId="1645834929" sldId="2147471601"/>
            <ac:spMk id="38" creationId="{80923A82-AA77-4228-ADB6-4D0DE21EDD95}"/>
          </ac:spMkLst>
        </pc:spChg>
        <pc:spChg chg="mod">
          <ac:chgData name="Mittal, Vishal" userId="d17b0249-b885-44b1-91d2-6d046b43e264" providerId="ADAL" clId="{63BA3C73-C198-4C36-B5B0-C65476378676}" dt="2023-11-15T14:56:52.666" v="369" actId="1038"/>
          <ac:spMkLst>
            <pc:docMk/>
            <pc:sldMk cId="1645834929" sldId="2147471601"/>
            <ac:spMk id="41" creationId="{50545DB0-F060-405D-9B18-846700DB22EB}"/>
          </ac:spMkLst>
        </pc:spChg>
        <pc:spChg chg="mod">
          <ac:chgData name="Mittal, Vishal" userId="d17b0249-b885-44b1-91d2-6d046b43e264" providerId="ADAL" clId="{63BA3C73-C198-4C36-B5B0-C65476378676}" dt="2023-11-15T14:56:52.666" v="369" actId="1038"/>
          <ac:spMkLst>
            <pc:docMk/>
            <pc:sldMk cId="1645834929" sldId="2147471601"/>
            <ac:spMk id="44" creationId="{559EDF84-BA77-453D-93F2-E07D0F3044F1}"/>
          </ac:spMkLst>
        </pc:spChg>
        <pc:spChg chg="mod">
          <ac:chgData name="Mittal, Vishal" userId="d17b0249-b885-44b1-91d2-6d046b43e264" providerId="ADAL" clId="{63BA3C73-C198-4C36-B5B0-C65476378676}" dt="2023-11-15T14:56:52.666" v="369" actId="1038"/>
          <ac:spMkLst>
            <pc:docMk/>
            <pc:sldMk cId="1645834929" sldId="2147471601"/>
            <ac:spMk id="47" creationId="{2AA0A588-E99D-45BD-BDE2-C54927CE16BE}"/>
          </ac:spMkLst>
        </pc:spChg>
        <pc:spChg chg="mod">
          <ac:chgData name="Mittal, Vishal" userId="d17b0249-b885-44b1-91d2-6d046b43e264" providerId="ADAL" clId="{63BA3C73-C198-4C36-B5B0-C65476378676}" dt="2023-11-15T14:56:52.666" v="369" actId="1038"/>
          <ac:spMkLst>
            <pc:docMk/>
            <pc:sldMk cId="1645834929" sldId="2147471601"/>
            <ac:spMk id="53" creationId="{E526E66A-7948-432D-82E1-E914CAD4A666}"/>
          </ac:spMkLst>
        </pc:spChg>
        <pc:spChg chg="mod">
          <ac:chgData name="Mittal, Vishal" userId="d17b0249-b885-44b1-91d2-6d046b43e264" providerId="ADAL" clId="{63BA3C73-C198-4C36-B5B0-C65476378676}" dt="2023-11-15T14:56:52.666" v="369" actId="1038"/>
          <ac:spMkLst>
            <pc:docMk/>
            <pc:sldMk cId="1645834929" sldId="2147471601"/>
            <ac:spMk id="62" creationId="{EF646A69-6D15-4C31-82C4-901FF354A12C}"/>
          </ac:spMkLst>
        </pc:spChg>
        <pc:spChg chg="mod">
          <ac:chgData name="Mittal, Vishal" userId="d17b0249-b885-44b1-91d2-6d046b43e264" providerId="ADAL" clId="{63BA3C73-C198-4C36-B5B0-C65476378676}" dt="2023-11-15T14:57:07.658" v="384" actId="1036"/>
          <ac:spMkLst>
            <pc:docMk/>
            <pc:sldMk cId="1645834929" sldId="2147471601"/>
            <ac:spMk id="3078" creationId="{72D1869A-8551-4E1C-8359-C2099569BE3A}"/>
          </ac:spMkLst>
        </pc:spChg>
        <pc:grpChg chg="mod">
          <ac:chgData name="Mittal, Vishal" userId="d17b0249-b885-44b1-91d2-6d046b43e264" providerId="ADAL" clId="{63BA3C73-C198-4C36-B5B0-C65476378676}" dt="2023-11-15T14:56:52.666" v="369" actId="1038"/>
          <ac:grpSpMkLst>
            <pc:docMk/>
            <pc:sldMk cId="1645834929" sldId="2147471601"/>
            <ac:grpSpMk id="5" creationId="{C29CA339-F814-4AE0-BE69-68BBDE088447}"/>
          </ac:grpSpMkLst>
        </pc:grpChg>
        <pc:grpChg chg="mod">
          <ac:chgData name="Mittal, Vishal" userId="d17b0249-b885-44b1-91d2-6d046b43e264" providerId="ADAL" clId="{63BA3C73-C198-4C36-B5B0-C65476378676}" dt="2023-11-15T14:56:52.666" v="369" actId="1038"/>
          <ac:grpSpMkLst>
            <pc:docMk/>
            <pc:sldMk cId="1645834929" sldId="2147471601"/>
            <ac:grpSpMk id="7" creationId="{F530B137-F622-4193-BFA4-613C3359E543}"/>
          </ac:grpSpMkLst>
        </pc:grpChg>
        <pc:grpChg chg="mod">
          <ac:chgData name="Mittal, Vishal" userId="d17b0249-b885-44b1-91d2-6d046b43e264" providerId="ADAL" clId="{63BA3C73-C198-4C36-B5B0-C65476378676}" dt="2023-11-15T14:56:52.666" v="369" actId="1038"/>
          <ac:grpSpMkLst>
            <pc:docMk/>
            <pc:sldMk cId="1645834929" sldId="2147471601"/>
            <ac:grpSpMk id="10" creationId="{32900591-03D3-4782-99D4-67D609A95856}"/>
          </ac:grpSpMkLst>
        </pc:grpChg>
        <pc:grpChg chg="mod">
          <ac:chgData name="Mittal, Vishal" userId="d17b0249-b885-44b1-91d2-6d046b43e264" providerId="ADAL" clId="{63BA3C73-C198-4C36-B5B0-C65476378676}" dt="2023-11-15T14:56:52.666" v="369" actId="1038"/>
          <ac:grpSpMkLst>
            <pc:docMk/>
            <pc:sldMk cId="1645834929" sldId="2147471601"/>
            <ac:grpSpMk id="13" creationId="{C32B7525-9FB2-4F9D-B67A-FF7175CA5F12}"/>
          </ac:grpSpMkLst>
        </pc:grpChg>
        <pc:grpChg chg="mod">
          <ac:chgData name="Mittal, Vishal" userId="d17b0249-b885-44b1-91d2-6d046b43e264" providerId="ADAL" clId="{63BA3C73-C198-4C36-B5B0-C65476378676}" dt="2023-11-15T14:56:52.666" v="369" actId="1038"/>
          <ac:grpSpMkLst>
            <pc:docMk/>
            <pc:sldMk cId="1645834929" sldId="2147471601"/>
            <ac:grpSpMk id="15" creationId="{0762C57A-8DEC-4D60-A939-1E1D1179B563}"/>
          </ac:grpSpMkLst>
        </pc:grpChg>
        <pc:grpChg chg="mod">
          <ac:chgData name="Mittal, Vishal" userId="d17b0249-b885-44b1-91d2-6d046b43e264" providerId="ADAL" clId="{63BA3C73-C198-4C36-B5B0-C65476378676}" dt="2023-11-15T14:56:52.666" v="369" actId="1038"/>
          <ac:grpSpMkLst>
            <pc:docMk/>
            <pc:sldMk cId="1645834929" sldId="2147471601"/>
            <ac:grpSpMk id="18" creationId="{C84A9802-8F7D-4617-A6D2-9BC21F33DF85}"/>
          </ac:grpSpMkLst>
        </pc:grpChg>
        <pc:grpChg chg="mod">
          <ac:chgData name="Mittal, Vishal" userId="d17b0249-b885-44b1-91d2-6d046b43e264" providerId="ADAL" clId="{63BA3C73-C198-4C36-B5B0-C65476378676}" dt="2023-11-15T14:56:52.666" v="369" actId="1038"/>
          <ac:grpSpMkLst>
            <pc:docMk/>
            <pc:sldMk cId="1645834929" sldId="2147471601"/>
            <ac:grpSpMk id="20" creationId="{092B3000-8948-4CE8-9983-10803375D91F}"/>
          </ac:grpSpMkLst>
        </pc:grpChg>
        <pc:grpChg chg="mod">
          <ac:chgData name="Mittal, Vishal" userId="d17b0249-b885-44b1-91d2-6d046b43e264" providerId="ADAL" clId="{63BA3C73-C198-4C36-B5B0-C65476378676}" dt="2023-11-15T14:56:52.666" v="369" actId="1038"/>
          <ac:grpSpMkLst>
            <pc:docMk/>
            <pc:sldMk cId="1645834929" sldId="2147471601"/>
            <ac:grpSpMk id="23" creationId="{D1E352CE-4A63-4E06-A9B1-DB2C33EE8DAB}"/>
          </ac:grpSpMkLst>
        </pc:grpChg>
        <pc:grpChg chg="mod">
          <ac:chgData name="Mittal, Vishal" userId="d17b0249-b885-44b1-91d2-6d046b43e264" providerId="ADAL" clId="{63BA3C73-C198-4C36-B5B0-C65476378676}" dt="2023-11-15T14:56:52.666" v="369" actId="1038"/>
          <ac:grpSpMkLst>
            <pc:docMk/>
            <pc:sldMk cId="1645834929" sldId="2147471601"/>
            <ac:grpSpMk id="25" creationId="{545BF695-5BDD-472A-B067-A01B8AA4BAB1}"/>
          </ac:grpSpMkLst>
        </pc:grpChg>
        <pc:grpChg chg="mod">
          <ac:chgData name="Mittal, Vishal" userId="d17b0249-b885-44b1-91d2-6d046b43e264" providerId="ADAL" clId="{63BA3C73-C198-4C36-B5B0-C65476378676}" dt="2023-11-15T14:56:52.666" v="369" actId="1038"/>
          <ac:grpSpMkLst>
            <pc:docMk/>
            <pc:sldMk cId="1645834929" sldId="2147471601"/>
            <ac:grpSpMk id="32" creationId="{8C87FE9A-EF55-49DA-91A5-4A792CCFAECB}"/>
          </ac:grpSpMkLst>
        </pc:grpChg>
        <pc:grpChg chg="mod">
          <ac:chgData name="Mittal, Vishal" userId="d17b0249-b885-44b1-91d2-6d046b43e264" providerId="ADAL" clId="{63BA3C73-C198-4C36-B5B0-C65476378676}" dt="2023-11-15T14:56:52.666" v="369" actId="1038"/>
          <ac:grpSpMkLst>
            <pc:docMk/>
            <pc:sldMk cId="1645834929" sldId="2147471601"/>
            <ac:grpSpMk id="34" creationId="{2982EABD-DF74-4209-B934-CC4C73F0330A}"/>
          </ac:grpSpMkLst>
        </pc:grpChg>
        <pc:grpChg chg="mod">
          <ac:chgData name="Mittal, Vishal" userId="d17b0249-b885-44b1-91d2-6d046b43e264" providerId="ADAL" clId="{63BA3C73-C198-4C36-B5B0-C65476378676}" dt="2023-11-15T14:56:52.666" v="369" actId="1038"/>
          <ac:grpSpMkLst>
            <pc:docMk/>
            <pc:sldMk cId="1645834929" sldId="2147471601"/>
            <ac:grpSpMk id="39" creationId="{54A42079-D493-41B5-800E-891760F6B1DE}"/>
          </ac:grpSpMkLst>
        </pc:grpChg>
        <pc:grpChg chg="mod">
          <ac:chgData name="Mittal, Vishal" userId="d17b0249-b885-44b1-91d2-6d046b43e264" providerId="ADAL" clId="{63BA3C73-C198-4C36-B5B0-C65476378676}" dt="2023-11-15T14:56:52.666" v="369" actId="1038"/>
          <ac:grpSpMkLst>
            <pc:docMk/>
            <pc:sldMk cId="1645834929" sldId="2147471601"/>
            <ac:grpSpMk id="42" creationId="{ABC42146-6412-4F94-9E14-BAC26A58921F}"/>
          </ac:grpSpMkLst>
        </pc:grpChg>
        <pc:grpChg chg="mod">
          <ac:chgData name="Mittal, Vishal" userId="d17b0249-b885-44b1-91d2-6d046b43e264" providerId="ADAL" clId="{63BA3C73-C198-4C36-B5B0-C65476378676}" dt="2023-11-15T14:56:52.666" v="369" actId="1038"/>
          <ac:grpSpMkLst>
            <pc:docMk/>
            <pc:sldMk cId="1645834929" sldId="2147471601"/>
            <ac:grpSpMk id="45" creationId="{105E1E39-02F2-4B0F-BB1D-1F1E6EAAACCE}"/>
          </ac:grpSpMkLst>
        </pc:grpChg>
        <pc:grpChg chg="mod">
          <ac:chgData name="Mittal, Vishal" userId="d17b0249-b885-44b1-91d2-6d046b43e264" providerId="ADAL" clId="{63BA3C73-C198-4C36-B5B0-C65476378676}" dt="2023-11-15T14:56:52.666" v="369" actId="1038"/>
          <ac:grpSpMkLst>
            <pc:docMk/>
            <pc:sldMk cId="1645834929" sldId="2147471601"/>
            <ac:grpSpMk id="51" creationId="{E62D3E25-EC11-4CD1-85B1-5352D429307E}"/>
          </ac:grpSpMkLst>
        </pc:grpChg>
        <pc:grpChg chg="mod">
          <ac:chgData name="Mittal, Vishal" userId="d17b0249-b885-44b1-91d2-6d046b43e264" providerId="ADAL" clId="{63BA3C73-C198-4C36-B5B0-C65476378676}" dt="2023-11-15T14:56:52.666" v="369" actId="1038"/>
          <ac:grpSpMkLst>
            <pc:docMk/>
            <pc:sldMk cId="1645834929" sldId="2147471601"/>
            <ac:grpSpMk id="60" creationId="{B7EABB5D-4829-4AAB-82C2-C22A6EB7027F}"/>
          </ac:grpSpMkLst>
        </pc:grpChg>
        <pc:grpChg chg="mod">
          <ac:chgData name="Mittal, Vishal" userId="d17b0249-b885-44b1-91d2-6d046b43e264" providerId="ADAL" clId="{63BA3C73-C198-4C36-B5B0-C65476378676}" dt="2023-11-15T14:57:07.658" v="384" actId="1036"/>
          <ac:grpSpMkLst>
            <pc:docMk/>
            <pc:sldMk cId="1645834929" sldId="2147471601"/>
            <ac:grpSpMk id="3077" creationId="{C00C2D05-160D-4660-8F3D-C69FF9180D1A}"/>
          </ac:grpSpMkLst>
        </pc:grpChg>
        <pc:picChg chg="mod">
          <ac:chgData name="Mittal, Vishal" userId="d17b0249-b885-44b1-91d2-6d046b43e264" providerId="ADAL" clId="{63BA3C73-C198-4C36-B5B0-C65476378676}" dt="2023-11-15T14:57:01.703" v="371" actId="1076"/>
          <ac:picMkLst>
            <pc:docMk/>
            <pc:sldMk cId="1645834929" sldId="2147471601"/>
            <ac:picMk id="3074" creationId="{173A1EA5-B7FA-48DC-B844-325E53E12E5F}"/>
          </ac:picMkLst>
        </pc:picChg>
        <pc:cxnChg chg="mod">
          <ac:chgData name="Mittal, Vishal" userId="d17b0249-b885-44b1-91d2-6d046b43e264" providerId="ADAL" clId="{63BA3C73-C198-4C36-B5B0-C65476378676}" dt="2023-11-15T14:56:52.666" v="369" actId="1038"/>
          <ac:cxnSpMkLst>
            <pc:docMk/>
            <pc:sldMk cId="1645834929" sldId="2147471601"/>
            <ac:cxnSpMk id="40" creationId="{C0B507FC-4F8D-47D7-8338-66A0FA1DFDF6}"/>
          </ac:cxnSpMkLst>
        </pc:cxnChg>
        <pc:cxnChg chg="mod">
          <ac:chgData name="Mittal, Vishal" userId="d17b0249-b885-44b1-91d2-6d046b43e264" providerId="ADAL" clId="{63BA3C73-C198-4C36-B5B0-C65476378676}" dt="2023-11-15T14:56:52.666" v="369" actId="1038"/>
          <ac:cxnSpMkLst>
            <pc:docMk/>
            <pc:sldMk cId="1645834929" sldId="2147471601"/>
            <ac:cxnSpMk id="43" creationId="{3FBE6DCF-1592-4FF2-84E1-AE4EF65326F1}"/>
          </ac:cxnSpMkLst>
        </pc:cxnChg>
        <pc:cxnChg chg="mod">
          <ac:chgData name="Mittal, Vishal" userId="d17b0249-b885-44b1-91d2-6d046b43e264" providerId="ADAL" clId="{63BA3C73-C198-4C36-B5B0-C65476378676}" dt="2023-11-15T14:56:52.666" v="369" actId="1038"/>
          <ac:cxnSpMkLst>
            <pc:docMk/>
            <pc:sldMk cId="1645834929" sldId="2147471601"/>
            <ac:cxnSpMk id="46" creationId="{A71855F3-C019-4AC5-9AB4-E1DD255A14BF}"/>
          </ac:cxnSpMkLst>
        </pc:cxnChg>
        <pc:cxnChg chg="mod">
          <ac:chgData name="Mittal, Vishal" userId="d17b0249-b885-44b1-91d2-6d046b43e264" providerId="ADAL" clId="{63BA3C73-C198-4C36-B5B0-C65476378676}" dt="2023-11-15T14:56:52.666" v="369" actId="1038"/>
          <ac:cxnSpMkLst>
            <pc:docMk/>
            <pc:sldMk cId="1645834929" sldId="2147471601"/>
            <ac:cxnSpMk id="49" creationId="{BAEA183C-53C7-415B-BF51-680524D2CD1D}"/>
          </ac:cxnSpMkLst>
        </pc:cxnChg>
        <pc:cxnChg chg="mod">
          <ac:chgData name="Mittal, Vishal" userId="d17b0249-b885-44b1-91d2-6d046b43e264" providerId="ADAL" clId="{63BA3C73-C198-4C36-B5B0-C65476378676}" dt="2023-11-15T14:56:52.666" v="369" actId="1038"/>
          <ac:cxnSpMkLst>
            <pc:docMk/>
            <pc:sldMk cId="1645834929" sldId="2147471601"/>
            <ac:cxnSpMk id="52" creationId="{EEF74BAF-C7C8-499E-AFB3-EB65C80A598D}"/>
          </ac:cxnSpMkLst>
        </pc:cxnChg>
        <pc:cxnChg chg="mod">
          <ac:chgData name="Mittal, Vishal" userId="d17b0249-b885-44b1-91d2-6d046b43e264" providerId="ADAL" clId="{63BA3C73-C198-4C36-B5B0-C65476378676}" dt="2023-11-15T14:56:52.666" v="369" actId="1038"/>
          <ac:cxnSpMkLst>
            <pc:docMk/>
            <pc:sldMk cId="1645834929" sldId="2147471601"/>
            <ac:cxnSpMk id="61" creationId="{4C264A47-B05A-430C-AD52-DE7925F22790}"/>
          </ac:cxnSpMkLst>
        </pc:cxnChg>
      </pc:sldChg>
      <pc:sldChg chg="modSp mod">
        <pc:chgData name="Mittal, Vishal" userId="d17b0249-b885-44b1-91d2-6d046b43e264" providerId="ADAL" clId="{63BA3C73-C198-4C36-B5B0-C65476378676}" dt="2023-11-15T14:58:47.767" v="448" actId="20577"/>
        <pc:sldMkLst>
          <pc:docMk/>
          <pc:sldMk cId="1960323175" sldId="2147471602"/>
        </pc:sldMkLst>
        <pc:spChg chg="mod">
          <ac:chgData name="Mittal, Vishal" userId="d17b0249-b885-44b1-91d2-6d046b43e264" providerId="ADAL" clId="{63BA3C73-C198-4C36-B5B0-C65476378676}" dt="2023-11-15T14:58:47.767" v="448" actId="20577"/>
          <ac:spMkLst>
            <pc:docMk/>
            <pc:sldMk cId="1960323175" sldId="2147471602"/>
            <ac:spMk id="2" creationId="{824ED672-EBF7-4441-A366-2E6EDDAFF854}"/>
          </ac:spMkLst>
        </pc:spChg>
        <pc:picChg chg="mod">
          <ac:chgData name="Mittal, Vishal" userId="d17b0249-b885-44b1-91d2-6d046b43e264" providerId="ADAL" clId="{63BA3C73-C198-4C36-B5B0-C65476378676}" dt="2023-11-15T14:57:16.404" v="385" actId="14100"/>
          <ac:picMkLst>
            <pc:docMk/>
            <pc:sldMk cId="1960323175" sldId="2147471602"/>
            <ac:picMk id="4" creationId="{996E3C4E-A02C-5C68-E309-1ABA7151FF21}"/>
          </ac:picMkLst>
        </pc:picChg>
      </pc:sldChg>
      <pc:sldChg chg="modSp mod">
        <pc:chgData name="Mittal, Vishal" userId="d17b0249-b885-44b1-91d2-6d046b43e264" providerId="ADAL" clId="{63BA3C73-C198-4C36-B5B0-C65476378676}" dt="2023-11-15T14:51:18.583" v="277" actId="20577"/>
        <pc:sldMkLst>
          <pc:docMk/>
          <pc:sldMk cId="2682845727" sldId="2147471603"/>
        </pc:sldMkLst>
        <pc:spChg chg="mod">
          <ac:chgData name="Mittal, Vishal" userId="d17b0249-b885-44b1-91d2-6d046b43e264" providerId="ADAL" clId="{63BA3C73-C198-4C36-B5B0-C65476378676}" dt="2023-11-15T14:51:18.583" v="277" actId="20577"/>
          <ac:spMkLst>
            <pc:docMk/>
            <pc:sldMk cId="2682845727" sldId="2147471603"/>
            <ac:spMk id="2" creationId="{00000000-0000-0000-0000-000000000000}"/>
          </ac:spMkLst>
        </pc:spChg>
      </pc:sldChg>
      <pc:sldChg chg="modSp mod">
        <pc:chgData name="Mittal, Vishal" userId="d17b0249-b885-44b1-91d2-6d046b43e264" providerId="ADAL" clId="{63BA3C73-C198-4C36-B5B0-C65476378676}" dt="2023-11-15T16:59:14.224" v="1976" actId="14100"/>
        <pc:sldMkLst>
          <pc:docMk/>
          <pc:sldMk cId="1157091496" sldId="2147471628"/>
        </pc:sldMkLst>
        <pc:spChg chg="mod">
          <ac:chgData name="Mittal, Vishal" userId="d17b0249-b885-44b1-91d2-6d046b43e264" providerId="ADAL" clId="{63BA3C73-C198-4C36-B5B0-C65476378676}" dt="2023-11-15T14:55:58.394" v="343" actId="1036"/>
          <ac:spMkLst>
            <pc:docMk/>
            <pc:sldMk cId="1157091496" sldId="2147471628"/>
            <ac:spMk id="5" creationId="{BB877460-F616-1F41-54EF-25513804FA61}"/>
          </ac:spMkLst>
        </pc:spChg>
        <pc:spChg chg="mod">
          <ac:chgData name="Mittal, Vishal" userId="d17b0249-b885-44b1-91d2-6d046b43e264" providerId="ADAL" clId="{63BA3C73-C198-4C36-B5B0-C65476378676}" dt="2023-11-15T16:59:01.912" v="1975" actId="1076"/>
          <ac:spMkLst>
            <pc:docMk/>
            <pc:sldMk cId="1157091496" sldId="2147471628"/>
            <ac:spMk id="24" creationId="{39B06FC6-409A-F9F1-E8DC-66D51666AC13}"/>
          </ac:spMkLst>
        </pc:spChg>
        <pc:spChg chg="mod">
          <ac:chgData name="Mittal, Vishal" userId="d17b0249-b885-44b1-91d2-6d046b43e264" providerId="ADAL" clId="{63BA3C73-C198-4C36-B5B0-C65476378676}" dt="2023-11-15T16:58:47.961" v="1974" actId="1076"/>
          <ac:spMkLst>
            <pc:docMk/>
            <pc:sldMk cId="1157091496" sldId="2147471628"/>
            <ac:spMk id="45" creationId="{6626805D-1C25-FF12-058C-903C27C7A4F0}"/>
          </ac:spMkLst>
        </pc:spChg>
        <pc:cxnChg chg="mod">
          <ac:chgData name="Mittal, Vishal" userId="d17b0249-b885-44b1-91d2-6d046b43e264" providerId="ADAL" clId="{63BA3C73-C198-4C36-B5B0-C65476378676}" dt="2023-11-15T16:59:14.224" v="1976" actId="14100"/>
          <ac:cxnSpMkLst>
            <pc:docMk/>
            <pc:sldMk cId="1157091496" sldId="2147471628"/>
            <ac:cxnSpMk id="6" creationId="{C83EBE89-39FA-74FF-6D62-0479D00481B8}"/>
          </ac:cxnSpMkLst>
        </pc:cxnChg>
        <pc:cxnChg chg="mod">
          <ac:chgData name="Mittal, Vishal" userId="d17b0249-b885-44b1-91d2-6d046b43e264" providerId="ADAL" clId="{63BA3C73-C198-4C36-B5B0-C65476378676}" dt="2023-11-15T16:58:40.637" v="1973" actId="14100"/>
          <ac:cxnSpMkLst>
            <pc:docMk/>
            <pc:sldMk cId="1157091496" sldId="2147471628"/>
            <ac:cxnSpMk id="41" creationId="{25B40C7B-2424-1D30-5AD6-82492A1EA460}"/>
          </ac:cxnSpMkLst>
        </pc:cxnChg>
      </pc:sldChg>
      <pc:sldChg chg="ord">
        <pc:chgData name="Mittal, Vishal" userId="d17b0249-b885-44b1-91d2-6d046b43e264" providerId="ADAL" clId="{63BA3C73-C198-4C36-B5B0-C65476378676}" dt="2023-11-15T15:01:42.597" v="478"/>
        <pc:sldMkLst>
          <pc:docMk/>
          <pc:sldMk cId="1677985915" sldId="2147471636"/>
        </pc:sldMkLst>
      </pc:sldChg>
      <pc:sldChg chg="modSp mod">
        <pc:chgData name="Mittal, Vishal" userId="d17b0249-b885-44b1-91d2-6d046b43e264" providerId="ADAL" clId="{63BA3C73-C198-4C36-B5B0-C65476378676}" dt="2023-11-15T14:56:35.030" v="356" actId="1036"/>
        <pc:sldMkLst>
          <pc:docMk/>
          <pc:sldMk cId="3007396522" sldId="2147471648"/>
        </pc:sldMkLst>
        <pc:spChg chg="mod">
          <ac:chgData name="Mittal, Vishal" userId="d17b0249-b885-44b1-91d2-6d046b43e264" providerId="ADAL" clId="{63BA3C73-C198-4C36-B5B0-C65476378676}" dt="2023-11-15T14:56:35.030" v="356" actId="1036"/>
          <ac:spMkLst>
            <pc:docMk/>
            <pc:sldMk cId="3007396522" sldId="2147471648"/>
            <ac:spMk id="2" creationId="{6A4946A3-1AF9-8C26-1419-10F0220C7993}"/>
          </ac:spMkLst>
        </pc:spChg>
      </pc:sldChg>
      <pc:sldChg chg="modSp mod">
        <pc:chgData name="Mittal, Vishal" userId="d17b0249-b885-44b1-91d2-6d046b43e264" providerId="ADAL" clId="{63BA3C73-C198-4C36-B5B0-C65476378676}" dt="2023-11-15T15:33:25.792" v="1487" actId="20577"/>
        <pc:sldMkLst>
          <pc:docMk/>
          <pc:sldMk cId="1113199139" sldId="2147471649"/>
        </pc:sldMkLst>
        <pc:graphicFrameChg chg="modGraphic">
          <ac:chgData name="Mittal, Vishal" userId="d17b0249-b885-44b1-91d2-6d046b43e264" providerId="ADAL" clId="{63BA3C73-C198-4C36-B5B0-C65476378676}" dt="2023-11-15T15:33:25.792" v="1487" actId="20577"/>
          <ac:graphicFrameMkLst>
            <pc:docMk/>
            <pc:sldMk cId="1113199139" sldId="2147471649"/>
            <ac:graphicFrameMk id="2" creationId="{78E2FCC8-0411-E5D7-66B9-CB15587E57EE}"/>
          </ac:graphicFrameMkLst>
        </pc:graphicFrameChg>
      </pc:sldChg>
      <pc:sldChg chg="modSp mod">
        <pc:chgData name="Mittal, Vishal" userId="d17b0249-b885-44b1-91d2-6d046b43e264" providerId="ADAL" clId="{63BA3C73-C198-4C36-B5B0-C65476378676}" dt="2023-11-15T15:02:30.326" v="483" actId="403"/>
        <pc:sldMkLst>
          <pc:docMk/>
          <pc:sldMk cId="1699430317" sldId="2147471667"/>
        </pc:sldMkLst>
        <pc:spChg chg="mod">
          <ac:chgData name="Mittal, Vishal" userId="d17b0249-b885-44b1-91d2-6d046b43e264" providerId="ADAL" clId="{63BA3C73-C198-4C36-B5B0-C65476378676}" dt="2023-11-15T15:02:30.326" v="483" actId="403"/>
          <ac:spMkLst>
            <pc:docMk/>
            <pc:sldMk cId="1699430317" sldId="2147471667"/>
            <ac:spMk id="5" creationId="{4668C9D6-B505-10AB-B619-1C44212FD51B}"/>
          </ac:spMkLst>
        </pc:spChg>
      </pc:sldChg>
      <pc:sldChg chg="modSp mod">
        <pc:chgData name="Mittal, Vishal" userId="d17b0249-b885-44b1-91d2-6d046b43e264" providerId="ADAL" clId="{63BA3C73-C198-4C36-B5B0-C65476378676}" dt="2023-11-15T15:05:42.875" v="527" actId="1076"/>
        <pc:sldMkLst>
          <pc:docMk/>
          <pc:sldMk cId="859358692" sldId="2147471672"/>
        </pc:sldMkLst>
        <pc:spChg chg="mod">
          <ac:chgData name="Mittal, Vishal" userId="d17b0249-b885-44b1-91d2-6d046b43e264" providerId="ADAL" clId="{63BA3C73-C198-4C36-B5B0-C65476378676}" dt="2023-11-15T15:05:42.875" v="527" actId="1076"/>
          <ac:spMkLst>
            <pc:docMk/>
            <pc:sldMk cId="859358692" sldId="2147471672"/>
            <ac:spMk id="2" creationId="{65380758-DA0E-4B46-AB2A-931FCE5E6AB5}"/>
          </ac:spMkLst>
        </pc:spChg>
      </pc:sldChg>
      <pc:sldChg chg="modSp mod">
        <pc:chgData name="Mittal, Vishal" userId="d17b0249-b885-44b1-91d2-6d046b43e264" providerId="ADAL" clId="{63BA3C73-C198-4C36-B5B0-C65476378676}" dt="2023-11-15T14:52:55.340" v="317" actId="20577"/>
        <pc:sldMkLst>
          <pc:docMk/>
          <pc:sldMk cId="1124782679" sldId="2147471676"/>
        </pc:sldMkLst>
        <pc:spChg chg="mod">
          <ac:chgData name="Mittal, Vishal" userId="d17b0249-b885-44b1-91d2-6d046b43e264" providerId="ADAL" clId="{63BA3C73-C198-4C36-B5B0-C65476378676}" dt="2023-11-15T14:52:55.340" v="317" actId="20577"/>
          <ac:spMkLst>
            <pc:docMk/>
            <pc:sldMk cId="1124782679" sldId="2147471676"/>
            <ac:spMk id="3" creationId="{E2A36E5A-5668-41FE-BFE6-D6091551F953}"/>
          </ac:spMkLst>
        </pc:spChg>
      </pc:sldChg>
      <pc:sldChg chg="modSp mod">
        <pc:chgData name="Mittal, Vishal" userId="d17b0249-b885-44b1-91d2-6d046b43e264" providerId="ADAL" clId="{63BA3C73-C198-4C36-B5B0-C65476378676}" dt="2023-11-15T15:27:53.792" v="1295" actId="1036"/>
        <pc:sldMkLst>
          <pc:docMk/>
          <pc:sldMk cId="3970841399" sldId="2147471681"/>
        </pc:sldMkLst>
        <pc:spChg chg="mod">
          <ac:chgData name="Mittal, Vishal" userId="d17b0249-b885-44b1-91d2-6d046b43e264" providerId="ADAL" clId="{63BA3C73-C198-4C36-B5B0-C65476378676}" dt="2023-11-15T15:27:53.792" v="1295" actId="1036"/>
          <ac:spMkLst>
            <pc:docMk/>
            <pc:sldMk cId="3970841399" sldId="2147471681"/>
            <ac:spMk id="3" creationId="{E2A36E5A-5668-41FE-BFE6-D6091551F953}"/>
          </ac:spMkLst>
        </pc:spChg>
      </pc:sldChg>
      <pc:sldChg chg="modSp mod">
        <pc:chgData name="Mittal, Vishal" userId="d17b0249-b885-44b1-91d2-6d046b43e264" providerId="ADAL" clId="{63BA3C73-C198-4C36-B5B0-C65476378676}" dt="2023-11-15T14:56:19.429" v="348" actId="1036"/>
        <pc:sldMkLst>
          <pc:docMk/>
          <pc:sldMk cId="3596636080" sldId="2147471682"/>
        </pc:sldMkLst>
        <pc:spChg chg="mod">
          <ac:chgData name="Mittal, Vishal" userId="d17b0249-b885-44b1-91d2-6d046b43e264" providerId="ADAL" clId="{63BA3C73-C198-4C36-B5B0-C65476378676}" dt="2023-11-15T14:56:19.429" v="348" actId="1036"/>
          <ac:spMkLst>
            <pc:docMk/>
            <pc:sldMk cId="3596636080" sldId="2147471682"/>
            <ac:spMk id="2" creationId="{93AAC3A4-74B7-4786-9E94-354EBC352B12}"/>
          </ac:spMkLst>
        </pc:spChg>
      </pc:sldChg>
      <pc:sldChg chg="modSp mod">
        <pc:chgData name="Mittal, Vishal" userId="d17b0249-b885-44b1-91d2-6d046b43e264" providerId="ADAL" clId="{63BA3C73-C198-4C36-B5B0-C65476378676}" dt="2023-11-15T15:48:05.739" v="1643" actId="20577"/>
        <pc:sldMkLst>
          <pc:docMk/>
          <pc:sldMk cId="3905672181" sldId="2147471683"/>
        </pc:sldMkLst>
        <pc:spChg chg="mod">
          <ac:chgData name="Mittal, Vishal" userId="d17b0249-b885-44b1-91d2-6d046b43e264" providerId="ADAL" clId="{63BA3C73-C198-4C36-B5B0-C65476378676}" dt="2023-11-15T15:48:05.739" v="1643" actId="20577"/>
          <ac:spMkLst>
            <pc:docMk/>
            <pc:sldMk cId="3905672181" sldId="2147471683"/>
            <ac:spMk id="4" creationId="{FD31CE65-0F86-4A5F-81B6-D54D2C68E643}"/>
          </ac:spMkLst>
        </pc:spChg>
      </pc:sldChg>
      <pc:sldChg chg="add">
        <pc:chgData name="Mittal, Vishal" userId="d17b0249-b885-44b1-91d2-6d046b43e264" providerId="ADAL" clId="{63BA3C73-C198-4C36-B5B0-C65476378676}" dt="2023-11-15T15:28:02.971" v="1296"/>
        <pc:sldMkLst>
          <pc:docMk/>
          <pc:sldMk cId="3637709316" sldId="2147471684"/>
        </pc:sldMkLst>
      </pc:sldChg>
      <pc:sldChg chg="modSp mod">
        <pc:chgData name="Mittal, Vishal" userId="d17b0249-b885-44b1-91d2-6d046b43e264" providerId="ADAL" clId="{63BA3C73-C198-4C36-B5B0-C65476378676}" dt="2023-11-15T14:57:43.036" v="388" actId="1037"/>
        <pc:sldMkLst>
          <pc:docMk/>
          <pc:sldMk cId="1237829624" sldId="2147471687"/>
        </pc:sldMkLst>
        <pc:spChg chg="mod">
          <ac:chgData name="Mittal, Vishal" userId="d17b0249-b885-44b1-91d2-6d046b43e264" providerId="ADAL" clId="{63BA3C73-C198-4C36-B5B0-C65476378676}" dt="2023-11-15T14:57:43.036" v="388" actId="1037"/>
          <ac:spMkLst>
            <pc:docMk/>
            <pc:sldMk cId="1237829624" sldId="2147471687"/>
            <ac:spMk id="6" creationId="{FE5E52DF-DBB5-FAB6-F2C6-2FC958031E59}"/>
          </ac:spMkLst>
        </pc:spChg>
      </pc:sldChg>
      <pc:sldChg chg="modSp mod">
        <pc:chgData name="Mittal, Vishal" userId="d17b0249-b885-44b1-91d2-6d046b43e264" providerId="ADAL" clId="{63BA3C73-C198-4C36-B5B0-C65476378676}" dt="2023-11-15T15:00:09.099" v="464" actId="1036"/>
        <pc:sldMkLst>
          <pc:docMk/>
          <pc:sldMk cId="1129911499" sldId="2147471692"/>
        </pc:sldMkLst>
        <pc:spChg chg="mod">
          <ac:chgData name="Mittal, Vishal" userId="d17b0249-b885-44b1-91d2-6d046b43e264" providerId="ADAL" clId="{63BA3C73-C198-4C36-B5B0-C65476378676}" dt="2023-11-15T15:00:09.099" v="464" actId="1036"/>
          <ac:spMkLst>
            <pc:docMk/>
            <pc:sldMk cId="1129911499" sldId="2147471692"/>
            <ac:spMk id="65" creationId="{1EF92CD7-A02E-98A2-4E24-1613ABD068FC}"/>
          </ac:spMkLst>
        </pc:spChg>
      </pc:sldChg>
      <pc:sldChg chg="modSp mod">
        <pc:chgData name="Mittal, Vishal" userId="d17b0249-b885-44b1-91d2-6d046b43e264" providerId="ADAL" clId="{63BA3C73-C198-4C36-B5B0-C65476378676}" dt="2023-11-15T17:02:33.192" v="2031" actId="20577"/>
        <pc:sldMkLst>
          <pc:docMk/>
          <pc:sldMk cId="3149454308" sldId="2147472581"/>
        </pc:sldMkLst>
        <pc:spChg chg="mod">
          <ac:chgData name="Mittal, Vishal" userId="d17b0249-b885-44b1-91d2-6d046b43e264" providerId="ADAL" clId="{63BA3C73-C198-4C36-B5B0-C65476378676}" dt="2023-11-15T15:01:07.358" v="475" actId="1036"/>
          <ac:spMkLst>
            <pc:docMk/>
            <pc:sldMk cId="3149454308" sldId="2147472581"/>
            <ac:spMk id="12" creationId="{E6F7FD20-9023-5DD0-C22A-3AF0238239A8}"/>
          </ac:spMkLst>
        </pc:spChg>
        <pc:spChg chg="mod">
          <ac:chgData name="Mittal, Vishal" userId="d17b0249-b885-44b1-91d2-6d046b43e264" providerId="ADAL" clId="{63BA3C73-C198-4C36-B5B0-C65476378676}" dt="2023-11-15T17:02:17.140" v="2012" actId="20577"/>
          <ac:spMkLst>
            <pc:docMk/>
            <pc:sldMk cId="3149454308" sldId="2147472581"/>
            <ac:spMk id="15" creationId="{60703520-3803-1E7B-72A2-CC09F8C07C1C}"/>
          </ac:spMkLst>
        </pc:spChg>
        <pc:spChg chg="mod">
          <ac:chgData name="Mittal, Vishal" userId="d17b0249-b885-44b1-91d2-6d046b43e264" providerId="ADAL" clId="{63BA3C73-C198-4C36-B5B0-C65476378676}" dt="2023-11-15T17:02:09.804" v="2008" actId="20577"/>
          <ac:spMkLst>
            <pc:docMk/>
            <pc:sldMk cId="3149454308" sldId="2147472581"/>
            <ac:spMk id="17" creationId="{C6F0A990-E7C8-9CF2-6B99-13BAB295D729}"/>
          </ac:spMkLst>
        </pc:spChg>
        <pc:spChg chg="mod">
          <ac:chgData name="Mittal, Vishal" userId="d17b0249-b885-44b1-91d2-6d046b43e264" providerId="ADAL" clId="{63BA3C73-C198-4C36-B5B0-C65476378676}" dt="2023-11-15T17:02:01.233" v="2000" actId="20577"/>
          <ac:spMkLst>
            <pc:docMk/>
            <pc:sldMk cId="3149454308" sldId="2147472581"/>
            <ac:spMk id="18" creationId="{B19E059B-C671-CD11-7686-B7BF58FD8602}"/>
          </ac:spMkLst>
        </pc:spChg>
        <pc:spChg chg="mod">
          <ac:chgData name="Mittal, Vishal" userId="d17b0249-b885-44b1-91d2-6d046b43e264" providerId="ADAL" clId="{63BA3C73-C198-4C36-B5B0-C65476378676}" dt="2023-11-15T17:01:30.786" v="1986" actId="1076"/>
          <ac:spMkLst>
            <pc:docMk/>
            <pc:sldMk cId="3149454308" sldId="2147472581"/>
            <ac:spMk id="23" creationId="{E45A2189-1102-D98A-DB0B-AD48610C66F1}"/>
          </ac:spMkLst>
        </pc:spChg>
        <pc:spChg chg="mod">
          <ac:chgData name="Mittal, Vishal" userId="d17b0249-b885-44b1-91d2-6d046b43e264" providerId="ADAL" clId="{63BA3C73-C198-4C36-B5B0-C65476378676}" dt="2023-11-15T17:02:23.975" v="2020" actId="20577"/>
          <ac:spMkLst>
            <pc:docMk/>
            <pc:sldMk cId="3149454308" sldId="2147472581"/>
            <ac:spMk id="24" creationId="{B3704A52-B416-70FE-77D2-D455A03E7B39}"/>
          </ac:spMkLst>
        </pc:spChg>
        <pc:spChg chg="mod">
          <ac:chgData name="Mittal, Vishal" userId="d17b0249-b885-44b1-91d2-6d046b43e264" providerId="ADAL" clId="{63BA3C73-C198-4C36-B5B0-C65476378676}" dt="2023-11-15T17:02:33.192" v="2031" actId="20577"/>
          <ac:spMkLst>
            <pc:docMk/>
            <pc:sldMk cId="3149454308" sldId="2147472581"/>
            <ac:spMk id="50" creationId="{D1E2055F-CC2E-7D50-51F7-E58EE7FEB588}"/>
          </ac:spMkLst>
        </pc:spChg>
      </pc:sldChg>
      <pc:sldChg chg="modSp mod">
        <pc:chgData name="Mittal, Vishal" userId="d17b0249-b885-44b1-91d2-6d046b43e264" providerId="ADAL" clId="{63BA3C73-C198-4C36-B5B0-C65476378676}" dt="2023-11-15T15:02:15.729" v="481" actId="403"/>
        <pc:sldMkLst>
          <pc:docMk/>
          <pc:sldMk cId="3798055937" sldId="2147472685"/>
        </pc:sldMkLst>
        <pc:spChg chg="mod">
          <ac:chgData name="Mittal, Vishal" userId="d17b0249-b885-44b1-91d2-6d046b43e264" providerId="ADAL" clId="{63BA3C73-C198-4C36-B5B0-C65476378676}" dt="2023-11-15T15:02:15.729" v="481" actId="403"/>
          <ac:spMkLst>
            <pc:docMk/>
            <pc:sldMk cId="3798055937" sldId="2147472685"/>
            <ac:spMk id="5" creationId="{4668C9D6-B505-10AB-B619-1C44212FD51B}"/>
          </ac:spMkLst>
        </pc:spChg>
      </pc:sldChg>
      <pc:sldChg chg="modSp mod">
        <pc:chgData name="Mittal, Vishal" userId="d17b0249-b885-44b1-91d2-6d046b43e264" providerId="ADAL" clId="{63BA3C73-C198-4C36-B5B0-C65476378676}" dt="2023-11-15T15:02:41.613" v="485" actId="403"/>
        <pc:sldMkLst>
          <pc:docMk/>
          <pc:sldMk cId="1242948506" sldId="2147472686"/>
        </pc:sldMkLst>
        <pc:spChg chg="mod">
          <ac:chgData name="Mittal, Vishal" userId="d17b0249-b885-44b1-91d2-6d046b43e264" providerId="ADAL" clId="{63BA3C73-C198-4C36-B5B0-C65476378676}" dt="2023-11-15T15:02:41.613" v="485" actId="403"/>
          <ac:spMkLst>
            <pc:docMk/>
            <pc:sldMk cId="1242948506" sldId="2147472686"/>
            <ac:spMk id="5" creationId="{4668C9D6-B505-10AB-B619-1C44212FD51B}"/>
          </ac:spMkLst>
        </pc:spChg>
      </pc:sldChg>
      <pc:sldChg chg="modSp mod">
        <pc:chgData name="Mittal, Vishal" userId="d17b0249-b885-44b1-91d2-6d046b43e264" providerId="ADAL" clId="{63BA3C73-C198-4C36-B5B0-C65476378676}" dt="2023-11-15T15:02:25.163" v="482" actId="403"/>
        <pc:sldMkLst>
          <pc:docMk/>
          <pc:sldMk cId="4275207521" sldId="2147472687"/>
        </pc:sldMkLst>
        <pc:spChg chg="mod">
          <ac:chgData name="Mittal, Vishal" userId="d17b0249-b885-44b1-91d2-6d046b43e264" providerId="ADAL" clId="{63BA3C73-C198-4C36-B5B0-C65476378676}" dt="2023-11-15T15:02:25.163" v="482" actId="403"/>
          <ac:spMkLst>
            <pc:docMk/>
            <pc:sldMk cId="4275207521" sldId="2147472687"/>
            <ac:spMk id="5" creationId="{4668C9D6-B505-10AB-B619-1C44212FD51B}"/>
          </ac:spMkLst>
        </pc:spChg>
      </pc:sldChg>
      <pc:sldChg chg="modSp mod">
        <pc:chgData name="Mittal, Vishal" userId="d17b0249-b885-44b1-91d2-6d046b43e264" providerId="ADAL" clId="{63BA3C73-C198-4C36-B5B0-C65476378676}" dt="2023-11-15T15:26:32.036" v="1279" actId="20577"/>
        <pc:sldMkLst>
          <pc:docMk/>
          <pc:sldMk cId="541848230" sldId="2147472702"/>
        </pc:sldMkLst>
        <pc:spChg chg="mod">
          <ac:chgData name="Mittal, Vishal" userId="d17b0249-b885-44b1-91d2-6d046b43e264" providerId="ADAL" clId="{63BA3C73-C198-4C36-B5B0-C65476378676}" dt="2023-11-15T15:26:32.036" v="1279" actId="20577"/>
          <ac:spMkLst>
            <pc:docMk/>
            <pc:sldMk cId="541848230" sldId="2147472702"/>
            <ac:spMk id="3" creationId="{E2A36E5A-5668-41FE-BFE6-D6091551F953}"/>
          </ac:spMkLst>
        </pc:spChg>
      </pc:sldChg>
      <pc:sldChg chg="modSp mod">
        <pc:chgData name="Mittal, Vishal" userId="d17b0249-b885-44b1-91d2-6d046b43e264" providerId="ADAL" clId="{63BA3C73-C198-4C36-B5B0-C65476378676}" dt="2023-11-15T14:52:46.809" v="314" actId="20577"/>
        <pc:sldMkLst>
          <pc:docMk/>
          <pc:sldMk cId="369648107" sldId="2147472703"/>
        </pc:sldMkLst>
        <pc:spChg chg="mod">
          <ac:chgData name="Mittal, Vishal" userId="d17b0249-b885-44b1-91d2-6d046b43e264" providerId="ADAL" clId="{63BA3C73-C198-4C36-B5B0-C65476378676}" dt="2023-11-15T14:52:46.809" v="314" actId="20577"/>
          <ac:spMkLst>
            <pc:docMk/>
            <pc:sldMk cId="369648107" sldId="2147472703"/>
            <ac:spMk id="3" creationId="{E2A36E5A-5668-41FE-BFE6-D6091551F953}"/>
          </ac:spMkLst>
        </pc:spChg>
      </pc:sldChg>
      <pc:sldChg chg="modSp mod">
        <pc:chgData name="Mittal, Vishal" userId="d17b0249-b885-44b1-91d2-6d046b43e264" providerId="ADAL" clId="{63BA3C73-C198-4C36-B5B0-C65476378676}" dt="2023-11-15T17:00:22.442" v="1985" actId="20577"/>
        <pc:sldMkLst>
          <pc:docMk/>
          <pc:sldMk cId="684651117" sldId="2147472707"/>
        </pc:sldMkLst>
        <pc:spChg chg="mod">
          <ac:chgData name="Mittal, Vishal" userId="d17b0249-b885-44b1-91d2-6d046b43e264" providerId="ADAL" clId="{63BA3C73-C198-4C36-B5B0-C65476378676}" dt="2023-11-15T14:59:53.257" v="454" actId="1036"/>
          <ac:spMkLst>
            <pc:docMk/>
            <pc:sldMk cId="684651117" sldId="2147472707"/>
            <ac:spMk id="3" creationId="{8BB02850-698B-B7D7-32A5-B9AA47EC7A02}"/>
          </ac:spMkLst>
        </pc:spChg>
        <pc:spChg chg="mod">
          <ac:chgData name="Mittal, Vishal" userId="d17b0249-b885-44b1-91d2-6d046b43e264" providerId="ADAL" clId="{63BA3C73-C198-4C36-B5B0-C65476378676}" dt="2023-11-15T17:00:22.442" v="1985" actId="20577"/>
          <ac:spMkLst>
            <pc:docMk/>
            <pc:sldMk cId="684651117" sldId="2147472707"/>
            <ac:spMk id="19" creationId="{E9521515-89B3-73CE-2ABD-D3A055730344}"/>
          </ac:spMkLst>
        </pc:spChg>
        <pc:spChg chg="mod">
          <ac:chgData name="Mittal, Vishal" userId="d17b0249-b885-44b1-91d2-6d046b43e264" providerId="ADAL" clId="{63BA3C73-C198-4C36-B5B0-C65476378676}" dt="2023-11-15T16:59:51.395" v="1983" actId="20577"/>
          <ac:spMkLst>
            <pc:docMk/>
            <pc:sldMk cId="684651117" sldId="2147472707"/>
            <ac:spMk id="20" creationId="{51CC3BC1-EBD3-B11A-7D30-D8C98A175857}"/>
          </ac:spMkLst>
        </pc:spChg>
        <pc:spChg chg="mod">
          <ac:chgData name="Mittal, Vishal" userId="d17b0249-b885-44b1-91d2-6d046b43e264" providerId="ADAL" clId="{63BA3C73-C198-4C36-B5B0-C65476378676}" dt="2023-11-15T16:59:44.640" v="1981" actId="20577"/>
          <ac:spMkLst>
            <pc:docMk/>
            <pc:sldMk cId="684651117" sldId="2147472707"/>
            <ac:spMk id="21" creationId="{4FD43A53-D152-2B3A-DE33-043796339334}"/>
          </ac:spMkLst>
        </pc:spChg>
        <pc:spChg chg="mod">
          <ac:chgData name="Mittal, Vishal" userId="d17b0249-b885-44b1-91d2-6d046b43e264" providerId="ADAL" clId="{63BA3C73-C198-4C36-B5B0-C65476378676}" dt="2023-11-15T16:59:39.714" v="1979" actId="20577"/>
          <ac:spMkLst>
            <pc:docMk/>
            <pc:sldMk cId="684651117" sldId="2147472707"/>
            <ac:spMk id="22" creationId="{2F0344C8-7CB1-9A3E-23EC-44B7AD186C2C}"/>
          </ac:spMkLst>
        </pc:spChg>
      </pc:sldChg>
      <pc:sldChg chg="del">
        <pc:chgData name="Mittal, Vishal" userId="d17b0249-b885-44b1-91d2-6d046b43e264" providerId="ADAL" clId="{63BA3C73-C198-4C36-B5B0-C65476378676}" dt="2023-11-15T15:06:22.779" v="530" actId="47"/>
        <pc:sldMkLst>
          <pc:docMk/>
          <pc:sldMk cId="2350340753" sldId="2147472720"/>
        </pc:sldMkLst>
      </pc:sldChg>
      <pc:sldChg chg="addSp modSp mod">
        <pc:chgData name="Mittal, Vishal" userId="d17b0249-b885-44b1-91d2-6d046b43e264" providerId="ADAL" clId="{63BA3C73-C198-4C36-B5B0-C65476378676}" dt="2023-11-15T17:08:44.169" v="2078" actId="13926"/>
        <pc:sldMkLst>
          <pc:docMk/>
          <pc:sldMk cId="3575076581" sldId="2147472726"/>
        </pc:sldMkLst>
        <pc:spChg chg="add mod">
          <ac:chgData name="Mittal, Vishal" userId="d17b0249-b885-44b1-91d2-6d046b43e264" providerId="ADAL" clId="{63BA3C73-C198-4C36-B5B0-C65476378676}" dt="2023-11-15T17:08:44.169" v="2078" actId="13926"/>
          <ac:spMkLst>
            <pc:docMk/>
            <pc:sldMk cId="3575076581" sldId="2147472726"/>
            <ac:spMk id="4" creationId="{A80F73EC-9A4C-E214-1D28-5264E2CE7589}"/>
          </ac:spMkLst>
        </pc:spChg>
        <pc:spChg chg="mod">
          <ac:chgData name="Mittal, Vishal" userId="d17b0249-b885-44b1-91d2-6d046b43e264" providerId="ADAL" clId="{63BA3C73-C198-4C36-B5B0-C65476378676}" dt="2023-11-15T15:00:15.261" v="469" actId="1036"/>
          <ac:spMkLst>
            <pc:docMk/>
            <pc:sldMk cId="3575076581" sldId="2147472726"/>
            <ac:spMk id="65" creationId="{1EF92CD7-A02E-98A2-4E24-1613ABD068FC}"/>
          </ac:spMkLst>
        </pc:spChg>
        <pc:spChg chg="mod">
          <ac:chgData name="Mittal, Vishal" userId="d17b0249-b885-44b1-91d2-6d046b43e264" providerId="ADAL" clId="{63BA3C73-C198-4C36-B5B0-C65476378676}" dt="2023-11-15T17:07:51.738" v="2075" actId="404"/>
          <ac:spMkLst>
            <pc:docMk/>
            <pc:sldMk cId="3575076581" sldId="2147472726"/>
            <ac:spMk id="178" creationId="{CDF83FD6-BEF1-5031-DF9E-CBC3F3FAF276}"/>
          </ac:spMkLst>
        </pc:spChg>
        <pc:picChg chg="add mod">
          <ac:chgData name="Mittal, Vishal" userId="d17b0249-b885-44b1-91d2-6d046b43e264" providerId="ADAL" clId="{63BA3C73-C198-4C36-B5B0-C65476378676}" dt="2023-11-15T17:08:02.758" v="2076" actId="1076"/>
          <ac:picMkLst>
            <pc:docMk/>
            <pc:sldMk cId="3575076581" sldId="2147472726"/>
            <ac:picMk id="2" creationId="{1D1DD476-F08A-F5A7-45C7-617159DD476A}"/>
          </ac:picMkLst>
        </pc:picChg>
      </pc:sldChg>
      <pc:sldChg chg="modSp del mod">
        <pc:chgData name="Mittal, Vishal" userId="d17b0249-b885-44b1-91d2-6d046b43e264" providerId="ADAL" clId="{63BA3C73-C198-4C36-B5B0-C65476378676}" dt="2023-11-15T15:28:07.081" v="1297" actId="47"/>
        <pc:sldMkLst>
          <pc:docMk/>
          <pc:sldMk cId="2251317216" sldId="2147472727"/>
        </pc:sldMkLst>
        <pc:spChg chg="mod">
          <ac:chgData name="Mittal, Vishal" userId="d17b0249-b885-44b1-91d2-6d046b43e264" providerId="ADAL" clId="{63BA3C73-C198-4C36-B5B0-C65476378676}" dt="2023-11-15T14:55:49.093" v="335" actId="1035"/>
          <ac:spMkLst>
            <pc:docMk/>
            <pc:sldMk cId="2251317216" sldId="2147472727"/>
            <ac:spMk id="10" creationId="{28EF7610-7784-4A9B-E3C6-6422D096C374}"/>
          </ac:spMkLst>
        </pc:spChg>
      </pc:sldChg>
      <pc:sldChg chg="modSp mod">
        <pc:chgData name="Mittal, Vishal" userId="d17b0249-b885-44b1-91d2-6d046b43e264" providerId="ADAL" clId="{63BA3C73-C198-4C36-B5B0-C65476378676}" dt="2023-11-15T17:03:11.783" v="2073" actId="1036"/>
        <pc:sldMkLst>
          <pc:docMk/>
          <pc:sldMk cId="3372405899" sldId="2147472728"/>
        </pc:sldMkLst>
        <pc:spChg chg="mod">
          <ac:chgData name="Mittal, Vishal" userId="d17b0249-b885-44b1-91d2-6d046b43e264" providerId="ADAL" clId="{63BA3C73-C198-4C36-B5B0-C65476378676}" dt="2023-11-15T16:33:40.982" v="1765" actId="20577"/>
          <ac:spMkLst>
            <pc:docMk/>
            <pc:sldMk cId="3372405899" sldId="2147472728"/>
            <ac:spMk id="2" creationId="{E01EC618-D130-AAD1-C62F-7D67587F65D5}"/>
          </ac:spMkLst>
        </pc:spChg>
        <pc:spChg chg="mod">
          <ac:chgData name="Mittal, Vishal" userId="d17b0249-b885-44b1-91d2-6d046b43e264" providerId="ADAL" clId="{63BA3C73-C198-4C36-B5B0-C65476378676}" dt="2023-11-15T17:02:58.172" v="2039" actId="1076"/>
          <ac:spMkLst>
            <pc:docMk/>
            <pc:sldMk cId="3372405899" sldId="2147472728"/>
            <ac:spMk id="31" creationId="{0DB3DA7F-1262-239F-CAA1-DA18919A4EC6}"/>
          </ac:spMkLst>
        </pc:spChg>
        <pc:spChg chg="mod">
          <ac:chgData name="Mittal, Vishal" userId="d17b0249-b885-44b1-91d2-6d046b43e264" providerId="ADAL" clId="{63BA3C73-C198-4C36-B5B0-C65476378676}" dt="2023-11-15T17:02:58.172" v="2039" actId="1076"/>
          <ac:spMkLst>
            <pc:docMk/>
            <pc:sldMk cId="3372405899" sldId="2147472728"/>
            <ac:spMk id="32" creationId="{BCAB3EDD-A5C0-67B0-BEE4-46CAD7A256C9}"/>
          </ac:spMkLst>
        </pc:spChg>
        <pc:spChg chg="mod">
          <ac:chgData name="Mittal, Vishal" userId="d17b0249-b885-44b1-91d2-6d046b43e264" providerId="ADAL" clId="{63BA3C73-C198-4C36-B5B0-C65476378676}" dt="2023-11-15T17:02:58.172" v="2039" actId="1076"/>
          <ac:spMkLst>
            <pc:docMk/>
            <pc:sldMk cId="3372405899" sldId="2147472728"/>
            <ac:spMk id="33" creationId="{5723981B-677D-3494-9956-A48A20AF61F2}"/>
          </ac:spMkLst>
        </pc:spChg>
        <pc:spChg chg="mod">
          <ac:chgData name="Mittal, Vishal" userId="d17b0249-b885-44b1-91d2-6d046b43e264" providerId="ADAL" clId="{63BA3C73-C198-4C36-B5B0-C65476378676}" dt="2023-11-15T17:02:58.172" v="2039" actId="1076"/>
          <ac:spMkLst>
            <pc:docMk/>
            <pc:sldMk cId="3372405899" sldId="2147472728"/>
            <ac:spMk id="34" creationId="{F7E73E65-37E5-79F5-9EB8-75D01B501907}"/>
          </ac:spMkLst>
        </pc:spChg>
        <pc:spChg chg="mod">
          <ac:chgData name="Mittal, Vishal" userId="d17b0249-b885-44b1-91d2-6d046b43e264" providerId="ADAL" clId="{63BA3C73-C198-4C36-B5B0-C65476378676}" dt="2023-11-15T17:02:58.172" v="2039" actId="1076"/>
          <ac:spMkLst>
            <pc:docMk/>
            <pc:sldMk cId="3372405899" sldId="2147472728"/>
            <ac:spMk id="35" creationId="{79577E9B-E74A-8951-C143-5D23E56CA167}"/>
          </ac:spMkLst>
        </pc:spChg>
        <pc:spChg chg="mod">
          <ac:chgData name="Mittal, Vishal" userId="d17b0249-b885-44b1-91d2-6d046b43e264" providerId="ADAL" clId="{63BA3C73-C198-4C36-B5B0-C65476378676}" dt="2023-11-15T17:02:58.172" v="2039" actId="1076"/>
          <ac:spMkLst>
            <pc:docMk/>
            <pc:sldMk cId="3372405899" sldId="2147472728"/>
            <ac:spMk id="36" creationId="{553B8238-CC7F-552A-5031-04AB4DCF2FD5}"/>
          </ac:spMkLst>
        </pc:spChg>
        <pc:spChg chg="mod">
          <ac:chgData name="Mittal, Vishal" userId="d17b0249-b885-44b1-91d2-6d046b43e264" providerId="ADAL" clId="{63BA3C73-C198-4C36-B5B0-C65476378676}" dt="2023-11-15T17:02:58.172" v="2039" actId="1076"/>
          <ac:spMkLst>
            <pc:docMk/>
            <pc:sldMk cId="3372405899" sldId="2147472728"/>
            <ac:spMk id="37" creationId="{9F0B4B49-FBAE-C3C0-F5F6-2F2301E1CF96}"/>
          </ac:spMkLst>
        </pc:spChg>
        <pc:spChg chg="mod">
          <ac:chgData name="Mittal, Vishal" userId="d17b0249-b885-44b1-91d2-6d046b43e264" providerId="ADAL" clId="{63BA3C73-C198-4C36-B5B0-C65476378676}" dt="2023-11-15T17:02:58.172" v="2039" actId="1076"/>
          <ac:spMkLst>
            <pc:docMk/>
            <pc:sldMk cId="3372405899" sldId="2147472728"/>
            <ac:spMk id="38" creationId="{B155072B-36FD-E711-7E0D-7297275D037B}"/>
          </ac:spMkLst>
        </pc:spChg>
        <pc:spChg chg="mod">
          <ac:chgData name="Mittal, Vishal" userId="d17b0249-b885-44b1-91d2-6d046b43e264" providerId="ADAL" clId="{63BA3C73-C198-4C36-B5B0-C65476378676}" dt="2023-11-15T17:02:58.172" v="2039" actId="1076"/>
          <ac:spMkLst>
            <pc:docMk/>
            <pc:sldMk cId="3372405899" sldId="2147472728"/>
            <ac:spMk id="39" creationId="{3283AB30-2945-8857-839C-14457E0C0C51}"/>
          </ac:spMkLst>
        </pc:spChg>
        <pc:spChg chg="mod">
          <ac:chgData name="Mittal, Vishal" userId="d17b0249-b885-44b1-91d2-6d046b43e264" providerId="ADAL" clId="{63BA3C73-C198-4C36-B5B0-C65476378676}" dt="2023-11-15T17:02:58.172" v="2039" actId="1076"/>
          <ac:spMkLst>
            <pc:docMk/>
            <pc:sldMk cId="3372405899" sldId="2147472728"/>
            <ac:spMk id="40" creationId="{294579AB-0DB8-4D88-4EC9-957822977F61}"/>
          </ac:spMkLst>
        </pc:spChg>
        <pc:spChg chg="mod">
          <ac:chgData name="Mittal, Vishal" userId="d17b0249-b885-44b1-91d2-6d046b43e264" providerId="ADAL" clId="{63BA3C73-C198-4C36-B5B0-C65476378676}" dt="2023-11-15T17:03:04.393" v="2056" actId="1035"/>
          <ac:spMkLst>
            <pc:docMk/>
            <pc:sldMk cId="3372405899" sldId="2147472728"/>
            <ac:spMk id="42" creationId="{0747B7BD-769F-59F5-1D7D-101E51B08085}"/>
          </ac:spMkLst>
        </pc:spChg>
        <pc:spChg chg="mod">
          <ac:chgData name="Mittal, Vishal" userId="d17b0249-b885-44b1-91d2-6d046b43e264" providerId="ADAL" clId="{63BA3C73-C198-4C36-B5B0-C65476378676}" dt="2023-11-15T17:03:04.393" v="2056" actId="1035"/>
          <ac:spMkLst>
            <pc:docMk/>
            <pc:sldMk cId="3372405899" sldId="2147472728"/>
            <ac:spMk id="43" creationId="{C3088460-A174-BC1C-5183-6C278581F9C1}"/>
          </ac:spMkLst>
        </pc:spChg>
        <pc:spChg chg="mod">
          <ac:chgData name="Mittal, Vishal" userId="d17b0249-b885-44b1-91d2-6d046b43e264" providerId="ADAL" clId="{63BA3C73-C198-4C36-B5B0-C65476378676}" dt="2023-11-15T17:03:04.393" v="2056" actId="1035"/>
          <ac:spMkLst>
            <pc:docMk/>
            <pc:sldMk cId="3372405899" sldId="2147472728"/>
            <ac:spMk id="44" creationId="{90D40A51-F70F-45A7-098A-0ACB41CC7B9F}"/>
          </ac:spMkLst>
        </pc:spChg>
        <pc:spChg chg="mod">
          <ac:chgData name="Mittal, Vishal" userId="d17b0249-b885-44b1-91d2-6d046b43e264" providerId="ADAL" clId="{63BA3C73-C198-4C36-B5B0-C65476378676}" dt="2023-11-15T17:03:04.393" v="2056" actId="1035"/>
          <ac:spMkLst>
            <pc:docMk/>
            <pc:sldMk cId="3372405899" sldId="2147472728"/>
            <ac:spMk id="45" creationId="{1EF5DBFB-6235-95A4-16CB-EA3850A50A85}"/>
          </ac:spMkLst>
        </pc:spChg>
        <pc:spChg chg="mod">
          <ac:chgData name="Mittal, Vishal" userId="d17b0249-b885-44b1-91d2-6d046b43e264" providerId="ADAL" clId="{63BA3C73-C198-4C36-B5B0-C65476378676}" dt="2023-11-15T17:03:04.393" v="2056" actId="1035"/>
          <ac:spMkLst>
            <pc:docMk/>
            <pc:sldMk cId="3372405899" sldId="2147472728"/>
            <ac:spMk id="46" creationId="{08449AD7-380C-A8E6-9896-ADAFED013B7D}"/>
          </ac:spMkLst>
        </pc:spChg>
        <pc:spChg chg="mod">
          <ac:chgData name="Mittal, Vishal" userId="d17b0249-b885-44b1-91d2-6d046b43e264" providerId="ADAL" clId="{63BA3C73-C198-4C36-B5B0-C65476378676}" dt="2023-11-15T17:03:04.393" v="2056" actId="1035"/>
          <ac:spMkLst>
            <pc:docMk/>
            <pc:sldMk cId="3372405899" sldId="2147472728"/>
            <ac:spMk id="47" creationId="{0905330F-64AD-92E6-F876-43125C141133}"/>
          </ac:spMkLst>
        </pc:spChg>
        <pc:spChg chg="mod">
          <ac:chgData name="Mittal, Vishal" userId="d17b0249-b885-44b1-91d2-6d046b43e264" providerId="ADAL" clId="{63BA3C73-C198-4C36-B5B0-C65476378676}" dt="2023-11-15T17:03:04.393" v="2056" actId="1035"/>
          <ac:spMkLst>
            <pc:docMk/>
            <pc:sldMk cId="3372405899" sldId="2147472728"/>
            <ac:spMk id="48" creationId="{32C618D3-F147-16D1-D476-5700CDE0D1E6}"/>
          </ac:spMkLst>
        </pc:spChg>
        <pc:spChg chg="mod">
          <ac:chgData name="Mittal, Vishal" userId="d17b0249-b885-44b1-91d2-6d046b43e264" providerId="ADAL" clId="{63BA3C73-C198-4C36-B5B0-C65476378676}" dt="2023-11-15T17:03:04.393" v="2056" actId="1035"/>
          <ac:spMkLst>
            <pc:docMk/>
            <pc:sldMk cId="3372405899" sldId="2147472728"/>
            <ac:spMk id="49" creationId="{AE3512AE-9BBF-EF2C-7C12-C84CB8F7016E}"/>
          </ac:spMkLst>
        </pc:spChg>
        <pc:spChg chg="mod">
          <ac:chgData name="Mittal, Vishal" userId="d17b0249-b885-44b1-91d2-6d046b43e264" providerId="ADAL" clId="{63BA3C73-C198-4C36-B5B0-C65476378676}" dt="2023-11-15T17:03:04.393" v="2056" actId="1035"/>
          <ac:spMkLst>
            <pc:docMk/>
            <pc:sldMk cId="3372405899" sldId="2147472728"/>
            <ac:spMk id="50" creationId="{26404F3A-DD1F-CB55-8BA0-0BED4F5CFD5F}"/>
          </ac:spMkLst>
        </pc:spChg>
        <pc:spChg chg="mod">
          <ac:chgData name="Mittal, Vishal" userId="d17b0249-b885-44b1-91d2-6d046b43e264" providerId="ADAL" clId="{63BA3C73-C198-4C36-B5B0-C65476378676}" dt="2023-11-15T17:03:04.393" v="2056" actId="1035"/>
          <ac:spMkLst>
            <pc:docMk/>
            <pc:sldMk cId="3372405899" sldId="2147472728"/>
            <ac:spMk id="51" creationId="{027BB819-DB2F-C69A-6A92-76C57F5D78E5}"/>
          </ac:spMkLst>
        </pc:spChg>
        <pc:spChg chg="mod">
          <ac:chgData name="Mittal, Vishal" userId="d17b0249-b885-44b1-91d2-6d046b43e264" providerId="ADAL" clId="{63BA3C73-C198-4C36-B5B0-C65476378676}" dt="2023-11-15T17:03:04.393" v="2056" actId="1035"/>
          <ac:spMkLst>
            <pc:docMk/>
            <pc:sldMk cId="3372405899" sldId="2147472728"/>
            <ac:spMk id="52" creationId="{CB818677-C7CE-3421-317A-804C9714602D}"/>
          </ac:spMkLst>
        </pc:spChg>
        <pc:spChg chg="mod">
          <ac:chgData name="Mittal, Vishal" userId="d17b0249-b885-44b1-91d2-6d046b43e264" providerId="ADAL" clId="{63BA3C73-C198-4C36-B5B0-C65476378676}" dt="2023-11-15T17:03:04.393" v="2056" actId="1035"/>
          <ac:spMkLst>
            <pc:docMk/>
            <pc:sldMk cId="3372405899" sldId="2147472728"/>
            <ac:spMk id="53" creationId="{B440FBE1-0AE7-5988-DA1B-E0B0CBAC7BE0}"/>
          </ac:spMkLst>
        </pc:spChg>
        <pc:spChg chg="mod">
          <ac:chgData name="Mittal, Vishal" userId="d17b0249-b885-44b1-91d2-6d046b43e264" providerId="ADAL" clId="{63BA3C73-C198-4C36-B5B0-C65476378676}" dt="2023-11-15T17:03:04.393" v="2056" actId="1035"/>
          <ac:spMkLst>
            <pc:docMk/>
            <pc:sldMk cId="3372405899" sldId="2147472728"/>
            <ac:spMk id="54" creationId="{9AB32EFC-64AF-7FBB-2739-F14397D2AEE6}"/>
          </ac:spMkLst>
        </pc:spChg>
        <pc:spChg chg="mod">
          <ac:chgData name="Mittal, Vishal" userId="d17b0249-b885-44b1-91d2-6d046b43e264" providerId="ADAL" clId="{63BA3C73-C198-4C36-B5B0-C65476378676}" dt="2023-11-15T17:03:04.393" v="2056" actId="1035"/>
          <ac:spMkLst>
            <pc:docMk/>
            <pc:sldMk cId="3372405899" sldId="2147472728"/>
            <ac:spMk id="55" creationId="{429E00EB-672D-4B55-BFCB-8BCACCA5216D}"/>
          </ac:spMkLst>
        </pc:spChg>
        <pc:spChg chg="mod">
          <ac:chgData name="Mittal, Vishal" userId="d17b0249-b885-44b1-91d2-6d046b43e264" providerId="ADAL" clId="{63BA3C73-C198-4C36-B5B0-C65476378676}" dt="2023-11-15T17:03:04.393" v="2056" actId="1035"/>
          <ac:spMkLst>
            <pc:docMk/>
            <pc:sldMk cId="3372405899" sldId="2147472728"/>
            <ac:spMk id="56" creationId="{D853BCE2-A75B-5247-96DB-9EB0D82E3C63}"/>
          </ac:spMkLst>
        </pc:spChg>
        <pc:spChg chg="mod">
          <ac:chgData name="Mittal, Vishal" userId="d17b0249-b885-44b1-91d2-6d046b43e264" providerId="ADAL" clId="{63BA3C73-C198-4C36-B5B0-C65476378676}" dt="2023-11-15T17:03:04.393" v="2056" actId="1035"/>
          <ac:spMkLst>
            <pc:docMk/>
            <pc:sldMk cId="3372405899" sldId="2147472728"/>
            <ac:spMk id="57" creationId="{ADAD45F7-A1CA-0A1E-C1E8-E87ADDD3C25C}"/>
          </ac:spMkLst>
        </pc:spChg>
        <pc:spChg chg="mod">
          <ac:chgData name="Mittal, Vishal" userId="d17b0249-b885-44b1-91d2-6d046b43e264" providerId="ADAL" clId="{63BA3C73-C198-4C36-B5B0-C65476378676}" dt="2023-11-15T17:03:04.393" v="2056" actId="1035"/>
          <ac:spMkLst>
            <pc:docMk/>
            <pc:sldMk cId="3372405899" sldId="2147472728"/>
            <ac:spMk id="58" creationId="{34D83914-4CA4-CCFD-0735-C9614B4C2BBA}"/>
          </ac:spMkLst>
        </pc:spChg>
        <pc:spChg chg="mod">
          <ac:chgData name="Mittal, Vishal" userId="d17b0249-b885-44b1-91d2-6d046b43e264" providerId="ADAL" clId="{63BA3C73-C198-4C36-B5B0-C65476378676}" dt="2023-11-15T17:03:04.393" v="2056" actId="1035"/>
          <ac:spMkLst>
            <pc:docMk/>
            <pc:sldMk cId="3372405899" sldId="2147472728"/>
            <ac:spMk id="59" creationId="{CBC335D1-5938-FC9A-8C71-55E132745D98}"/>
          </ac:spMkLst>
        </pc:spChg>
        <pc:spChg chg="mod">
          <ac:chgData name="Mittal, Vishal" userId="d17b0249-b885-44b1-91d2-6d046b43e264" providerId="ADAL" clId="{63BA3C73-C198-4C36-B5B0-C65476378676}" dt="2023-11-15T17:03:04.393" v="2056" actId="1035"/>
          <ac:spMkLst>
            <pc:docMk/>
            <pc:sldMk cId="3372405899" sldId="2147472728"/>
            <ac:spMk id="60" creationId="{9802EB1C-C441-9345-D564-EDD45DD85032}"/>
          </ac:spMkLst>
        </pc:spChg>
        <pc:spChg chg="mod">
          <ac:chgData name="Mittal, Vishal" userId="d17b0249-b885-44b1-91d2-6d046b43e264" providerId="ADAL" clId="{63BA3C73-C198-4C36-B5B0-C65476378676}" dt="2023-11-15T17:03:04.393" v="2056" actId="1035"/>
          <ac:spMkLst>
            <pc:docMk/>
            <pc:sldMk cId="3372405899" sldId="2147472728"/>
            <ac:spMk id="61" creationId="{7943460D-DF7C-2D79-819C-AB54C8CD9395}"/>
          </ac:spMkLst>
        </pc:spChg>
        <pc:spChg chg="mod">
          <ac:chgData name="Mittal, Vishal" userId="d17b0249-b885-44b1-91d2-6d046b43e264" providerId="ADAL" clId="{63BA3C73-C198-4C36-B5B0-C65476378676}" dt="2023-11-15T17:03:04.393" v="2056" actId="1035"/>
          <ac:spMkLst>
            <pc:docMk/>
            <pc:sldMk cId="3372405899" sldId="2147472728"/>
            <ac:spMk id="62" creationId="{677A16CB-0305-DFC1-045B-03DE9986D931}"/>
          </ac:spMkLst>
        </pc:spChg>
        <pc:spChg chg="mod">
          <ac:chgData name="Mittal, Vishal" userId="d17b0249-b885-44b1-91d2-6d046b43e264" providerId="ADAL" clId="{63BA3C73-C198-4C36-B5B0-C65476378676}" dt="2023-11-15T17:03:04.393" v="2056" actId="1035"/>
          <ac:spMkLst>
            <pc:docMk/>
            <pc:sldMk cId="3372405899" sldId="2147472728"/>
            <ac:spMk id="63" creationId="{583786C8-7E6B-E6B6-B5B4-3E96206ECE5B}"/>
          </ac:spMkLst>
        </pc:spChg>
        <pc:spChg chg="mod">
          <ac:chgData name="Mittal, Vishal" userId="d17b0249-b885-44b1-91d2-6d046b43e264" providerId="ADAL" clId="{63BA3C73-C198-4C36-B5B0-C65476378676}" dt="2023-11-15T17:03:04.393" v="2056" actId="1035"/>
          <ac:spMkLst>
            <pc:docMk/>
            <pc:sldMk cId="3372405899" sldId="2147472728"/>
            <ac:spMk id="64" creationId="{4950AB55-C4A2-9CDB-66AE-8DE4A62B8B4F}"/>
          </ac:spMkLst>
        </pc:spChg>
        <pc:spChg chg="mod">
          <ac:chgData name="Mittal, Vishal" userId="d17b0249-b885-44b1-91d2-6d046b43e264" providerId="ADAL" clId="{63BA3C73-C198-4C36-B5B0-C65476378676}" dt="2023-11-15T17:03:04.393" v="2056" actId="1035"/>
          <ac:spMkLst>
            <pc:docMk/>
            <pc:sldMk cId="3372405899" sldId="2147472728"/>
            <ac:spMk id="65" creationId="{75A63D55-35F8-836D-0A42-7D706247B00B}"/>
          </ac:spMkLst>
        </pc:spChg>
        <pc:spChg chg="mod">
          <ac:chgData name="Mittal, Vishal" userId="d17b0249-b885-44b1-91d2-6d046b43e264" providerId="ADAL" clId="{63BA3C73-C198-4C36-B5B0-C65476378676}" dt="2023-11-15T17:03:11.783" v="2073" actId="1036"/>
          <ac:spMkLst>
            <pc:docMk/>
            <pc:sldMk cId="3372405899" sldId="2147472728"/>
            <ac:spMk id="66" creationId="{94630CB2-EB41-D7DB-FA15-B2690BCDD8D7}"/>
          </ac:spMkLst>
        </pc:spChg>
        <pc:grpChg chg="mod">
          <ac:chgData name="Mittal, Vishal" userId="d17b0249-b885-44b1-91d2-6d046b43e264" providerId="ADAL" clId="{63BA3C73-C198-4C36-B5B0-C65476378676}" dt="2023-11-15T17:02:58.172" v="2039" actId="1076"/>
          <ac:grpSpMkLst>
            <pc:docMk/>
            <pc:sldMk cId="3372405899" sldId="2147472728"/>
            <ac:grpSpMk id="30" creationId="{60D67C45-68D1-A5D1-EF5E-6869056FFEB3}"/>
          </ac:grpSpMkLst>
        </pc:grpChg>
        <pc:grpChg chg="mod">
          <ac:chgData name="Mittal, Vishal" userId="d17b0249-b885-44b1-91d2-6d046b43e264" providerId="ADAL" clId="{63BA3C73-C198-4C36-B5B0-C65476378676}" dt="2023-11-15T17:03:04.393" v="2056" actId="1035"/>
          <ac:grpSpMkLst>
            <pc:docMk/>
            <pc:sldMk cId="3372405899" sldId="2147472728"/>
            <ac:grpSpMk id="41" creationId="{EE48CB8B-A0C1-B17F-3992-875EEB8020AC}"/>
          </ac:grpSpMkLst>
        </pc:grpChg>
      </pc:sldChg>
      <pc:sldChg chg="del">
        <pc:chgData name="Mittal, Vishal" userId="d17b0249-b885-44b1-91d2-6d046b43e264" providerId="ADAL" clId="{63BA3C73-C198-4C36-B5B0-C65476378676}" dt="2023-11-15T14:47:56.283" v="198" actId="47"/>
        <pc:sldMkLst>
          <pc:docMk/>
          <pc:sldMk cId="2662094260" sldId="2147472729"/>
        </pc:sldMkLst>
      </pc:sldChg>
      <pc:sldChg chg="modSp mod">
        <pc:chgData name="Mittal, Vishal" userId="d17b0249-b885-44b1-91d2-6d046b43e264" providerId="ADAL" clId="{63BA3C73-C198-4C36-B5B0-C65476378676}" dt="2023-11-15T14:58:53.879" v="449" actId="1076"/>
        <pc:sldMkLst>
          <pc:docMk/>
          <pc:sldMk cId="2424879637" sldId="2147472730"/>
        </pc:sldMkLst>
        <pc:spChg chg="mod">
          <ac:chgData name="Mittal, Vishal" userId="d17b0249-b885-44b1-91d2-6d046b43e264" providerId="ADAL" clId="{63BA3C73-C198-4C36-B5B0-C65476378676}" dt="2023-11-15T14:58:53.879" v="449" actId="1076"/>
          <ac:spMkLst>
            <pc:docMk/>
            <pc:sldMk cId="2424879637" sldId="2147472730"/>
            <ac:spMk id="2" creationId="{61B9DCCC-6E5A-7EDE-8541-B368D166092D}"/>
          </ac:spMkLst>
        </pc:spChg>
      </pc:sldChg>
      <pc:sldChg chg="add">
        <pc:chgData name="Mittal, Vishal" userId="d17b0249-b885-44b1-91d2-6d046b43e264" providerId="ADAL" clId="{63BA3C73-C198-4C36-B5B0-C65476378676}" dt="2023-11-15T15:04:33.648" v="525"/>
        <pc:sldMkLst>
          <pc:docMk/>
          <pc:sldMk cId="119924801" sldId="2147472731"/>
        </pc:sldMkLst>
      </pc:sldChg>
      <pc:sldChg chg="del">
        <pc:chgData name="Mittal, Vishal" userId="d17b0249-b885-44b1-91d2-6d046b43e264" providerId="ADAL" clId="{63BA3C73-C198-4C36-B5B0-C65476378676}" dt="2023-11-15T15:04:20.143" v="524" actId="2696"/>
        <pc:sldMkLst>
          <pc:docMk/>
          <pc:sldMk cId="3222062292" sldId="2147472731"/>
        </pc:sldMkLst>
      </pc:sldChg>
      <pc:sldChg chg="modSp add mod">
        <pc:chgData name="Mittal, Vishal" userId="d17b0249-b885-44b1-91d2-6d046b43e264" providerId="ADAL" clId="{63BA3C73-C198-4C36-B5B0-C65476378676}" dt="2023-11-15T16:57:20.106" v="1965" actId="20577"/>
        <pc:sldMkLst>
          <pc:docMk/>
          <pc:sldMk cId="3053541756" sldId="2147472732"/>
        </pc:sldMkLst>
        <pc:spChg chg="mod">
          <ac:chgData name="Mittal, Vishal" userId="d17b0249-b885-44b1-91d2-6d046b43e264" providerId="ADAL" clId="{63BA3C73-C198-4C36-B5B0-C65476378676}" dt="2023-11-15T14:48:11.667" v="226" actId="20577"/>
          <ac:spMkLst>
            <pc:docMk/>
            <pc:sldMk cId="3053541756" sldId="2147472732"/>
            <ac:spMk id="2" creationId="{93AAC3A4-74B7-4786-9E94-354EBC352B12}"/>
          </ac:spMkLst>
        </pc:spChg>
        <pc:graphicFrameChg chg="mod modGraphic">
          <ac:chgData name="Mittal, Vishal" userId="d17b0249-b885-44b1-91d2-6d046b43e264" providerId="ADAL" clId="{63BA3C73-C198-4C36-B5B0-C65476378676}" dt="2023-11-15T16:57:20.106" v="1965" actId="20577"/>
          <ac:graphicFrameMkLst>
            <pc:docMk/>
            <pc:sldMk cId="3053541756" sldId="2147472732"/>
            <ac:graphicFrameMk id="4" creationId="{57E89987-F285-4F9A-95BF-8C8D9D09FE96}"/>
          </ac:graphicFrameMkLst>
        </pc:graphicFrameChg>
      </pc:sldChg>
      <pc:sldChg chg="modSp add mod">
        <pc:chgData name="Mittal, Vishal" userId="d17b0249-b885-44b1-91d2-6d046b43e264" providerId="ADAL" clId="{63BA3C73-C198-4C36-B5B0-C65476378676}" dt="2023-11-15T15:40:42.208" v="1559" actId="20577"/>
        <pc:sldMkLst>
          <pc:docMk/>
          <pc:sldMk cId="2624212620" sldId="2147472733"/>
        </pc:sldMkLst>
        <pc:spChg chg="mod">
          <ac:chgData name="Mittal, Vishal" userId="d17b0249-b885-44b1-91d2-6d046b43e264" providerId="ADAL" clId="{63BA3C73-C198-4C36-B5B0-C65476378676}" dt="2023-11-15T15:29:46.708" v="1341" actId="20577"/>
          <ac:spMkLst>
            <pc:docMk/>
            <pc:sldMk cId="2624212620" sldId="2147472733"/>
            <ac:spMk id="2" creationId="{96361239-E995-2777-8E78-37880465A465}"/>
          </ac:spMkLst>
        </pc:spChg>
        <pc:spChg chg="mod">
          <ac:chgData name="Mittal, Vishal" userId="d17b0249-b885-44b1-91d2-6d046b43e264" providerId="ADAL" clId="{63BA3C73-C198-4C36-B5B0-C65476378676}" dt="2023-11-15T15:29:25.494" v="1307" actId="20577"/>
          <ac:spMkLst>
            <pc:docMk/>
            <pc:sldMk cId="2624212620" sldId="2147472733"/>
            <ac:spMk id="10" creationId="{28EF7610-7784-4A9B-E3C6-6422D096C374}"/>
          </ac:spMkLst>
        </pc:spChg>
        <pc:spChg chg="mod">
          <ac:chgData name="Mittal, Vishal" userId="d17b0249-b885-44b1-91d2-6d046b43e264" providerId="ADAL" clId="{63BA3C73-C198-4C36-B5B0-C65476378676}" dt="2023-11-15T15:39:40.060" v="1529" actId="20577"/>
          <ac:spMkLst>
            <pc:docMk/>
            <pc:sldMk cId="2624212620" sldId="2147472733"/>
            <ac:spMk id="22" creationId="{0971EDD4-6BC8-4132-8EB0-0EF9F6B094FB}"/>
          </ac:spMkLst>
        </pc:spChg>
        <pc:spChg chg="mod">
          <ac:chgData name="Mittal, Vishal" userId="d17b0249-b885-44b1-91d2-6d046b43e264" providerId="ADAL" clId="{63BA3C73-C198-4C36-B5B0-C65476378676}" dt="2023-11-15T15:32:09.260" v="1471" actId="20577"/>
          <ac:spMkLst>
            <pc:docMk/>
            <pc:sldMk cId="2624212620" sldId="2147472733"/>
            <ac:spMk id="23" creationId="{21C11937-88C1-41F8-8550-B782D0D34BC5}"/>
          </ac:spMkLst>
        </pc:spChg>
        <pc:spChg chg="mod">
          <ac:chgData name="Mittal, Vishal" userId="d17b0249-b885-44b1-91d2-6d046b43e264" providerId="ADAL" clId="{63BA3C73-C198-4C36-B5B0-C65476378676}" dt="2023-11-15T15:31:58.159" v="1451" actId="20577"/>
          <ac:spMkLst>
            <pc:docMk/>
            <pc:sldMk cId="2624212620" sldId="2147472733"/>
            <ac:spMk id="24" creationId="{34CB1E60-81CC-47D0-920E-1866527D4810}"/>
          </ac:spMkLst>
        </pc:spChg>
        <pc:spChg chg="mod">
          <ac:chgData name="Mittal, Vishal" userId="d17b0249-b885-44b1-91d2-6d046b43e264" providerId="ADAL" clId="{63BA3C73-C198-4C36-B5B0-C65476378676}" dt="2023-11-15T15:30:50.022" v="1390" actId="33524"/>
          <ac:spMkLst>
            <pc:docMk/>
            <pc:sldMk cId="2624212620" sldId="2147472733"/>
            <ac:spMk id="42" creationId="{4BFAED1C-98C5-5A7E-2D5D-109DEF56870E}"/>
          </ac:spMkLst>
        </pc:spChg>
        <pc:spChg chg="mod">
          <ac:chgData name="Mittal, Vishal" userId="d17b0249-b885-44b1-91d2-6d046b43e264" providerId="ADAL" clId="{63BA3C73-C198-4C36-B5B0-C65476378676}" dt="2023-11-15T15:40:34.340" v="1544" actId="20577"/>
          <ac:spMkLst>
            <pc:docMk/>
            <pc:sldMk cId="2624212620" sldId="2147472733"/>
            <ac:spMk id="45" creationId="{CA0E8D2E-96E1-4D2F-4EF1-1B944B92FDD0}"/>
          </ac:spMkLst>
        </pc:spChg>
        <pc:spChg chg="mod">
          <ac:chgData name="Mittal, Vishal" userId="d17b0249-b885-44b1-91d2-6d046b43e264" providerId="ADAL" clId="{63BA3C73-C198-4C36-B5B0-C65476378676}" dt="2023-11-15T15:40:42.208" v="1559" actId="20577"/>
          <ac:spMkLst>
            <pc:docMk/>
            <pc:sldMk cId="2624212620" sldId="2147472733"/>
            <ac:spMk id="48" creationId="{1032D634-E4BD-3F0F-8BBB-07B2107B8F81}"/>
          </ac:spMkLst>
        </pc:spChg>
      </pc:sldChg>
      <pc:sldMasterChg chg="delSldLayout">
        <pc:chgData name="Mittal, Vishal" userId="d17b0249-b885-44b1-91d2-6d046b43e264" providerId="ADAL" clId="{63BA3C73-C198-4C36-B5B0-C65476378676}" dt="2023-11-15T15:04:20.143" v="524" actId="2696"/>
        <pc:sldMasterMkLst>
          <pc:docMk/>
          <pc:sldMasterMk cId="3521449419" sldId="2147483787"/>
        </pc:sldMasterMkLst>
        <pc:sldLayoutChg chg="del">
          <pc:chgData name="Mittal, Vishal" userId="d17b0249-b885-44b1-91d2-6d046b43e264" providerId="ADAL" clId="{63BA3C73-C198-4C36-B5B0-C65476378676}" dt="2023-11-15T15:04:20.143" v="524" actId="2696"/>
          <pc:sldLayoutMkLst>
            <pc:docMk/>
            <pc:sldMasterMk cId="3521449419" sldId="2147483787"/>
            <pc:sldLayoutMk cId="4291840201" sldId="2147483857"/>
          </pc:sldLayoutMkLst>
        </pc:sldLayoutChg>
        <pc:sldLayoutChg chg="del">
          <pc:chgData name="Mittal, Vishal" userId="d17b0249-b885-44b1-91d2-6d046b43e264" providerId="ADAL" clId="{63BA3C73-C198-4C36-B5B0-C65476378676}" dt="2023-11-15T15:04:20.143" v="524" actId="2696"/>
          <pc:sldLayoutMkLst>
            <pc:docMk/>
            <pc:sldMasterMk cId="3521449419" sldId="2147483787"/>
            <pc:sldLayoutMk cId="758312733" sldId="2147483858"/>
          </pc:sldLayoutMkLst>
        </pc:sldLayoutChg>
      </pc:sldMasterChg>
    </pc:docChg>
  </pc:docChgLst>
  <pc:docChgLst>
    <pc:chgData name="Vij, Vineet" userId="S::vineetvij@kpmg.com::4ce1cda8-9b30-4508-ad13-ef4a7397b162" providerId="AD" clId="Web-{FD618F30-81DB-275C-9059-776E69D5F3C6}"/>
    <pc:docChg chg="modSld">
      <pc:chgData name="Vij, Vineet" userId="S::vineetvij@kpmg.com::4ce1cda8-9b30-4508-ad13-ef4a7397b162" providerId="AD" clId="Web-{FD618F30-81DB-275C-9059-776E69D5F3C6}" dt="2023-11-15T14:26:13.477" v="115" actId="1076"/>
      <pc:docMkLst>
        <pc:docMk/>
      </pc:docMkLst>
      <pc:sldChg chg="modSp">
        <pc:chgData name="Vij, Vineet" userId="S::vineetvij@kpmg.com::4ce1cda8-9b30-4508-ad13-ef4a7397b162" providerId="AD" clId="Web-{FD618F30-81DB-275C-9059-776E69D5F3C6}" dt="2023-11-15T14:13:16.065" v="82"/>
        <pc:sldMkLst>
          <pc:docMk/>
          <pc:sldMk cId="1113199139" sldId="2147471649"/>
        </pc:sldMkLst>
        <pc:spChg chg="mod">
          <ac:chgData name="Vij, Vineet" userId="S::vineetvij@kpmg.com::4ce1cda8-9b30-4508-ad13-ef4a7397b162" providerId="AD" clId="Web-{FD618F30-81DB-275C-9059-776E69D5F3C6}" dt="2023-11-15T14:11:25.393" v="1" actId="1076"/>
          <ac:spMkLst>
            <pc:docMk/>
            <pc:sldMk cId="1113199139" sldId="2147471649"/>
            <ac:spMk id="3" creationId="{E2A36E5A-5668-41FE-BFE6-D6091551F953}"/>
          </ac:spMkLst>
        </pc:spChg>
        <pc:graphicFrameChg chg="mod modGraphic">
          <ac:chgData name="Vij, Vineet" userId="S::vineetvij@kpmg.com::4ce1cda8-9b30-4508-ad13-ef4a7397b162" providerId="AD" clId="Web-{FD618F30-81DB-275C-9059-776E69D5F3C6}" dt="2023-11-15T14:13:16.065" v="82"/>
          <ac:graphicFrameMkLst>
            <pc:docMk/>
            <pc:sldMk cId="1113199139" sldId="2147471649"/>
            <ac:graphicFrameMk id="2" creationId="{78E2FCC8-0411-E5D7-66B9-CB15587E57EE}"/>
          </ac:graphicFrameMkLst>
        </pc:graphicFrameChg>
      </pc:sldChg>
      <pc:sldChg chg="modSp">
        <pc:chgData name="Vij, Vineet" userId="S::vineetvij@kpmg.com::4ce1cda8-9b30-4508-ad13-ef4a7397b162" providerId="AD" clId="Web-{FD618F30-81DB-275C-9059-776E69D5F3C6}" dt="2023-11-15T14:26:13.477" v="115" actId="1076"/>
        <pc:sldMkLst>
          <pc:docMk/>
          <pc:sldMk cId="3149454308" sldId="2147472581"/>
        </pc:sldMkLst>
        <pc:spChg chg="mod">
          <ac:chgData name="Vij, Vineet" userId="S::vineetvij@kpmg.com::4ce1cda8-9b30-4508-ad13-ef4a7397b162" providerId="AD" clId="Web-{FD618F30-81DB-275C-9059-776E69D5F3C6}" dt="2023-11-15T14:25:41.024" v="103" actId="20577"/>
          <ac:spMkLst>
            <pc:docMk/>
            <pc:sldMk cId="3149454308" sldId="2147472581"/>
            <ac:spMk id="15" creationId="{60703520-3803-1E7B-72A2-CC09F8C07C1C}"/>
          </ac:spMkLst>
        </pc:spChg>
        <pc:spChg chg="mod">
          <ac:chgData name="Vij, Vineet" userId="S::vineetvij@kpmg.com::4ce1cda8-9b30-4508-ad13-ef4a7397b162" providerId="AD" clId="Web-{FD618F30-81DB-275C-9059-776E69D5F3C6}" dt="2023-11-15T14:25:36.039" v="101" actId="20577"/>
          <ac:spMkLst>
            <pc:docMk/>
            <pc:sldMk cId="3149454308" sldId="2147472581"/>
            <ac:spMk id="17" creationId="{C6F0A990-E7C8-9CF2-6B99-13BAB295D729}"/>
          </ac:spMkLst>
        </pc:spChg>
        <pc:spChg chg="mod">
          <ac:chgData name="Vij, Vineet" userId="S::vineetvij@kpmg.com::4ce1cda8-9b30-4508-ad13-ef4a7397b162" providerId="AD" clId="Web-{FD618F30-81DB-275C-9059-776E69D5F3C6}" dt="2023-11-15T14:26:13.477" v="115" actId="1076"/>
          <ac:spMkLst>
            <pc:docMk/>
            <pc:sldMk cId="3149454308" sldId="2147472581"/>
            <ac:spMk id="18" creationId="{B19E059B-C671-CD11-7686-B7BF58FD8602}"/>
          </ac:spMkLst>
        </pc:spChg>
        <pc:spChg chg="mod">
          <ac:chgData name="Vij, Vineet" userId="S::vineetvij@kpmg.com::4ce1cda8-9b30-4508-ad13-ef4a7397b162" providerId="AD" clId="Web-{FD618F30-81DB-275C-9059-776E69D5F3C6}" dt="2023-11-15T14:25:48.492" v="105" actId="20577"/>
          <ac:spMkLst>
            <pc:docMk/>
            <pc:sldMk cId="3149454308" sldId="2147472581"/>
            <ac:spMk id="24" creationId="{B3704A52-B416-70FE-77D2-D455A03E7B39}"/>
          </ac:spMkLst>
        </pc:spChg>
        <pc:spChg chg="mod">
          <ac:chgData name="Vij, Vineet" userId="S::vineetvij@kpmg.com::4ce1cda8-9b30-4508-ad13-ef4a7397b162" providerId="AD" clId="Web-{FD618F30-81DB-275C-9059-776E69D5F3C6}" dt="2023-11-15T14:26:05.071" v="114" actId="20577"/>
          <ac:spMkLst>
            <pc:docMk/>
            <pc:sldMk cId="3149454308" sldId="2147472581"/>
            <ac:spMk id="50" creationId="{D1E2055F-CC2E-7D50-51F7-E58EE7FEB588}"/>
          </ac:spMkLst>
        </pc:spChg>
        <pc:spChg chg="mod">
          <ac:chgData name="Vij, Vineet" userId="S::vineetvij@kpmg.com::4ce1cda8-9b30-4508-ad13-ef4a7397b162" providerId="AD" clId="Web-{FD618F30-81DB-275C-9059-776E69D5F3C6}" dt="2023-11-15T14:21:49.178" v="97" actId="1076"/>
          <ac:spMkLst>
            <pc:docMk/>
            <pc:sldMk cId="3149454308" sldId="2147472581"/>
            <ac:spMk id="60" creationId="{A69AD7AF-7692-D46C-1F89-71FF7F77E24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86F7CE-A6A0-49A4-B5AD-1F8FFAC8419D}" type="doc">
      <dgm:prSet loTypeId="urn:microsoft.com/office/officeart/2005/8/layout/hChevron3" loCatId="process" qsTypeId="urn:microsoft.com/office/officeart/2005/8/quickstyle/simple1" qsCatId="simple" csTypeId="urn:microsoft.com/office/officeart/2005/8/colors/accent1_2" csCatId="accent1" phldr="1"/>
      <dgm:spPr/>
    </dgm:pt>
    <dgm:pt modelId="{14B867E7-DDDF-4198-849C-8371217CF941}">
      <dgm:prSet phldrT="[Text]" custT="1"/>
      <dgm:spPr/>
      <dgm:t>
        <a:bodyPr/>
        <a:lstStyle/>
        <a:p>
          <a:r>
            <a:rPr lang="en-US" sz="1800"/>
            <a:t>PAM BAU Support (Daily Operations) </a:t>
          </a:r>
        </a:p>
      </dgm:t>
    </dgm:pt>
    <dgm:pt modelId="{65924E77-8D13-4B41-9791-459A6093BEBD}" type="sibTrans" cxnId="{317FB15B-A84E-4484-8904-BD39DF72EFCF}">
      <dgm:prSet/>
      <dgm:spPr/>
      <dgm:t>
        <a:bodyPr/>
        <a:lstStyle/>
        <a:p>
          <a:endParaRPr lang="en-US"/>
        </a:p>
      </dgm:t>
    </dgm:pt>
    <dgm:pt modelId="{FDDB41DD-35E8-4A7F-8DF9-1285BCD1737B}" type="parTrans" cxnId="{317FB15B-A84E-4484-8904-BD39DF72EFCF}">
      <dgm:prSet/>
      <dgm:spPr/>
      <dgm:t>
        <a:bodyPr/>
        <a:lstStyle/>
        <a:p>
          <a:endParaRPr lang="en-US"/>
        </a:p>
      </dgm:t>
    </dgm:pt>
    <dgm:pt modelId="{A4ABCF78-641D-4797-AA86-97616BD44169}" type="pres">
      <dgm:prSet presAssocID="{6286F7CE-A6A0-49A4-B5AD-1F8FFAC8419D}" presName="Name0" presStyleCnt="0">
        <dgm:presLayoutVars>
          <dgm:dir/>
          <dgm:resizeHandles val="exact"/>
        </dgm:presLayoutVars>
      </dgm:prSet>
      <dgm:spPr/>
    </dgm:pt>
    <dgm:pt modelId="{9329B00B-8ACD-4D86-B906-628967223CC8}" type="pres">
      <dgm:prSet presAssocID="{14B867E7-DDDF-4198-849C-8371217CF941}" presName="parTxOnly" presStyleLbl="node1" presStyleIdx="0" presStyleCnt="1" custLinFactNeighborX="-49" custLinFactNeighborY="2472">
        <dgm:presLayoutVars>
          <dgm:bulletEnabled val="1"/>
        </dgm:presLayoutVars>
      </dgm:prSet>
      <dgm:spPr/>
    </dgm:pt>
  </dgm:ptLst>
  <dgm:cxnLst>
    <dgm:cxn modelId="{1D4B2E0A-0BA1-493E-9DF2-0E27AAFCB382}" type="presOf" srcId="{6286F7CE-A6A0-49A4-B5AD-1F8FFAC8419D}" destId="{A4ABCF78-641D-4797-AA86-97616BD44169}" srcOrd="0" destOrd="0" presId="urn:microsoft.com/office/officeart/2005/8/layout/hChevron3"/>
    <dgm:cxn modelId="{317FB15B-A84E-4484-8904-BD39DF72EFCF}" srcId="{6286F7CE-A6A0-49A4-B5AD-1F8FFAC8419D}" destId="{14B867E7-DDDF-4198-849C-8371217CF941}" srcOrd="0" destOrd="0" parTransId="{FDDB41DD-35E8-4A7F-8DF9-1285BCD1737B}" sibTransId="{65924E77-8D13-4B41-9791-459A6093BEBD}"/>
    <dgm:cxn modelId="{A49B7CD2-37D9-4F0F-9B82-3CB3EA822CBD}" type="presOf" srcId="{14B867E7-DDDF-4198-849C-8371217CF941}" destId="{9329B00B-8ACD-4D86-B906-628967223CC8}" srcOrd="0" destOrd="0" presId="urn:microsoft.com/office/officeart/2005/8/layout/hChevron3"/>
    <dgm:cxn modelId="{36E08936-17C9-4B53-9B33-B7EB409C434B}" type="presParOf" srcId="{A4ABCF78-641D-4797-AA86-97616BD44169}" destId="{9329B00B-8ACD-4D86-B906-628967223CC8}" srcOrd="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86F7CE-A6A0-49A4-B5AD-1F8FFAC8419D}" type="doc">
      <dgm:prSet loTypeId="urn:microsoft.com/office/officeart/2005/8/layout/hChevron3" loCatId="process" qsTypeId="urn:microsoft.com/office/officeart/2005/8/quickstyle/simple1" qsCatId="simple" csTypeId="urn:microsoft.com/office/officeart/2005/8/colors/accent1_2" csCatId="accent1" phldr="1"/>
      <dgm:spPr/>
    </dgm:pt>
    <dgm:pt modelId="{14B867E7-DDDF-4198-849C-8371217CF941}">
      <dgm:prSet phldrT="[Text]"/>
      <dgm:spPr>
        <a:solidFill>
          <a:schemeClr val="accent3">
            <a:lumMod val="75000"/>
            <a:lumOff val="25000"/>
          </a:schemeClr>
        </a:solidFill>
      </dgm:spPr>
      <dgm:t>
        <a:bodyPr/>
        <a:lstStyle/>
        <a:p>
          <a:pPr algn="ctr"/>
          <a:r>
            <a:rPr lang="en-US"/>
            <a:t>PAM Maturity</a:t>
          </a:r>
        </a:p>
      </dgm:t>
    </dgm:pt>
    <dgm:pt modelId="{65924E77-8D13-4B41-9791-459A6093BEBD}" type="sibTrans" cxnId="{317FB15B-A84E-4484-8904-BD39DF72EFCF}">
      <dgm:prSet/>
      <dgm:spPr/>
      <dgm:t>
        <a:bodyPr/>
        <a:lstStyle/>
        <a:p>
          <a:endParaRPr lang="en-US"/>
        </a:p>
      </dgm:t>
    </dgm:pt>
    <dgm:pt modelId="{FDDB41DD-35E8-4A7F-8DF9-1285BCD1737B}" type="parTrans" cxnId="{317FB15B-A84E-4484-8904-BD39DF72EFCF}">
      <dgm:prSet/>
      <dgm:spPr/>
      <dgm:t>
        <a:bodyPr/>
        <a:lstStyle/>
        <a:p>
          <a:endParaRPr lang="en-US"/>
        </a:p>
      </dgm:t>
    </dgm:pt>
    <dgm:pt modelId="{A4ABCF78-641D-4797-AA86-97616BD44169}" type="pres">
      <dgm:prSet presAssocID="{6286F7CE-A6A0-49A4-B5AD-1F8FFAC8419D}" presName="Name0" presStyleCnt="0">
        <dgm:presLayoutVars>
          <dgm:dir/>
          <dgm:resizeHandles val="exact"/>
        </dgm:presLayoutVars>
      </dgm:prSet>
      <dgm:spPr/>
    </dgm:pt>
    <dgm:pt modelId="{9329B00B-8ACD-4D86-B906-628967223CC8}" type="pres">
      <dgm:prSet presAssocID="{14B867E7-DDDF-4198-849C-8371217CF941}" presName="parTxOnly" presStyleLbl="node1" presStyleIdx="0" presStyleCnt="1" custLinFactNeighborY="4918">
        <dgm:presLayoutVars>
          <dgm:bulletEnabled val="1"/>
        </dgm:presLayoutVars>
      </dgm:prSet>
      <dgm:spPr/>
    </dgm:pt>
  </dgm:ptLst>
  <dgm:cxnLst>
    <dgm:cxn modelId="{1D4B2E0A-0BA1-493E-9DF2-0E27AAFCB382}" type="presOf" srcId="{6286F7CE-A6A0-49A4-B5AD-1F8FFAC8419D}" destId="{A4ABCF78-641D-4797-AA86-97616BD44169}" srcOrd="0" destOrd="0" presId="urn:microsoft.com/office/officeart/2005/8/layout/hChevron3"/>
    <dgm:cxn modelId="{317FB15B-A84E-4484-8904-BD39DF72EFCF}" srcId="{6286F7CE-A6A0-49A4-B5AD-1F8FFAC8419D}" destId="{14B867E7-DDDF-4198-849C-8371217CF941}" srcOrd="0" destOrd="0" parTransId="{FDDB41DD-35E8-4A7F-8DF9-1285BCD1737B}" sibTransId="{65924E77-8D13-4B41-9791-459A6093BEBD}"/>
    <dgm:cxn modelId="{A49B7CD2-37D9-4F0F-9B82-3CB3EA822CBD}" type="presOf" srcId="{14B867E7-DDDF-4198-849C-8371217CF941}" destId="{9329B00B-8ACD-4D86-B906-628967223CC8}" srcOrd="0" destOrd="0" presId="urn:microsoft.com/office/officeart/2005/8/layout/hChevron3"/>
    <dgm:cxn modelId="{36E08936-17C9-4B53-9B33-B7EB409C434B}" type="presParOf" srcId="{A4ABCF78-641D-4797-AA86-97616BD44169}" destId="{9329B00B-8ACD-4D86-B906-628967223CC8}" srcOrd="0"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B00B-8ACD-4D86-B906-628967223CC8}">
      <dsp:nvSpPr>
        <dsp:cNvPr id="0" name=""/>
        <dsp:cNvSpPr/>
      </dsp:nvSpPr>
      <dsp:spPr>
        <a:xfrm>
          <a:off x="0" y="0"/>
          <a:ext cx="10648240" cy="31083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PAM BAU Support (Daily Operations) </a:t>
          </a:r>
        </a:p>
      </dsp:txBody>
      <dsp:txXfrm>
        <a:off x="0" y="0"/>
        <a:ext cx="10570530" cy="3108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9B00B-8ACD-4D86-B906-628967223CC8}">
      <dsp:nvSpPr>
        <dsp:cNvPr id="0" name=""/>
        <dsp:cNvSpPr/>
      </dsp:nvSpPr>
      <dsp:spPr>
        <a:xfrm>
          <a:off x="5207" y="0"/>
          <a:ext cx="10653726" cy="344272"/>
        </a:xfrm>
        <a:prstGeom prst="homePlate">
          <a:avLst/>
        </a:prstGeom>
        <a:solidFill>
          <a:schemeClr val="accent3">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PAM Maturity</a:t>
          </a:r>
        </a:p>
      </dsp:txBody>
      <dsp:txXfrm>
        <a:off x="5207" y="0"/>
        <a:ext cx="10567658" cy="34427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16/11/2023</a:t>
            </a:fld>
            <a:endParaRPr lang="en-GB">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16/11/2023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1E0BB9-C11C-4F2B-9532-E42419426B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425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7</a:t>
            </a:fld>
            <a:endParaRPr lang="en-GB"/>
          </a:p>
        </p:txBody>
      </p:sp>
    </p:spTree>
    <p:extLst>
      <p:ext uri="{BB962C8B-B14F-4D97-AF65-F5344CB8AC3E}">
        <p14:creationId xmlns:p14="http://schemas.microsoft.com/office/powerpoint/2010/main" val="3135891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10</a:t>
            </a:fld>
            <a:endParaRPr lang="en-GB"/>
          </a:p>
        </p:txBody>
      </p:sp>
    </p:spTree>
    <p:extLst>
      <p:ext uri="{BB962C8B-B14F-4D97-AF65-F5344CB8AC3E}">
        <p14:creationId xmlns:p14="http://schemas.microsoft.com/office/powerpoint/2010/main" val="330682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a:p>
        </p:txBody>
      </p:sp>
    </p:spTree>
    <p:extLst>
      <p:ext uri="{BB962C8B-B14F-4D97-AF65-F5344CB8AC3E}">
        <p14:creationId xmlns:p14="http://schemas.microsoft.com/office/powerpoint/2010/main" val="2488498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a:p>
        </p:txBody>
      </p:sp>
    </p:spTree>
    <p:extLst>
      <p:ext uri="{BB962C8B-B14F-4D97-AF65-F5344CB8AC3E}">
        <p14:creationId xmlns:p14="http://schemas.microsoft.com/office/powerpoint/2010/main" val="505252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a:p>
        </p:txBody>
      </p:sp>
    </p:spTree>
    <p:extLst>
      <p:ext uri="{BB962C8B-B14F-4D97-AF65-F5344CB8AC3E}">
        <p14:creationId xmlns:p14="http://schemas.microsoft.com/office/powerpoint/2010/main" val="1179283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20</a:t>
            </a:fld>
            <a:endParaRPr lang="en-GB"/>
          </a:p>
        </p:txBody>
      </p:sp>
    </p:spTree>
    <p:extLst>
      <p:ext uri="{BB962C8B-B14F-4D97-AF65-F5344CB8AC3E}">
        <p14:creationId xmlns:p14="http://schemas.microsoft.com/office/powerpoint/2010/main" val="144755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27</a:t>
            </a:fld>
            <a:endParaRPr lang="en-GB"/>
          </a:p>
        </p:txBody>
      </p:sp>
    </p:spTree>
    <p:extLst>
      <p:ext uri="{BB962C8B-B14F-4D97-AF65-F5344CB8AC3E}">
        <p14:creationId xmlns:p14="http://schemas.microsoft.com/office/powerpoint/2010/main" val="427377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543380-CE5E-4B4A-838E-908DD6E22D2C}"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5246069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1.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hyperlink" Target="https://twitter.com/KPMGIndia" TargetMode="External"/><Relationship Id="rId3" Type="http://schemas.openxmlformats.org/officeDocument/2006/relationships/image" Target="../media/image1.png"/><Relationship Id="rId7" Type="http://schemas.openxmlformats.org/officeDocument/2006/relationships/hyperlink" Target="https://www.youtube.com/user/kpmgindia" TargetMode="External"/><Relationship Id="rId2" Type="http://schemas.openxmlformats.org/officeDocument/2006/relationships/slideMaster" Target="../slideMasters/slideMaster1.xml"/><Relationship Id="rId1" Type="http://schemas.openxmlformats.org/officeDocument/2006/relationships/tags" Target="../tags/tag17.xml"/><Relationship Id="rId6" Type="http://schemas.openxmlformats.org/officeDocument/2006/relationships/hyperlink" Target="https://www.facebook.com/KPMGIndia/" TargetMode="External"/><Relationship Id="rId5" Type="http://schemas.openxmlformats.org/officeDocument/2006/relationships/hyperlink" Target="https://www.linkedin.com/company/kpmgindia/" TargetMode="External"/><Relationship Id="rId4" Type="http://schemas.openxmlformats.org/officeDocument/2006/relationships/image" Target="../media/image2.svg"/><Relationship Id="rId9"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3.jpg"/></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1.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xml"/><Relationship Id="rId1" Type="http://schemas.openxmlformats.org/officeDocument/2006/relationships/tags" Target="../tags/tag2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6.xml"/><Relationship Id="rId1" Type="http://schemas.openxmlformats.org/officeDocument/2006/relationships/tags" Target="../tags/tag2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8.xml"/><Relationship Id="rId1" Type="http://schemas.openxmlformats.org/officeDocument/2006/relationships/tags" Target="../tags/tag2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0.xml"/><Relationship Id="rId1" Type="http://schemas.openxmlformats.org/officeDocument/2006/relationships/tags" Target="../tags/tag2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2.xml"/><Relationship Id="rId1" Type="http://schemas.openxmlformats.org/officeDocument/2006/relationships/tags" Target="../tags/tag3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3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sv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5.xml"/><Relationship Id="rId4" Type="http://schemas.openxmlformats.org/officeDocument/2006/relationships/image" Target="../media/image1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F680A8EA-2B0E-411E-90AD-02F7AF4767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177705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3" y="1330126"/>
            <a:ext cx="10198237"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04358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endParaRPr lang="en-GB"/>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179937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60996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53584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68853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78661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90827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ACB44795-849A-41CE-8B25-0DE9EB09F9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797359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4133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77598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101325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9912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83865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2273341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369585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55353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556956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3604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3604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39275135-3A5F-40EA-83D5-8A21BF90397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8" name="Graphic 8">
            <a:extLst>
              <a:ext uri="{FF2B5EF4-FFF2-40B4-BE49-F238E27FC236}">
                <a16:creationId xmlns:a16="http://schemas.microsoft.com/office/drawing/2014/main" id="{3FE807FD-1F53-40C0-958E-7B645C12F83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20836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pic>
        <p:nvPicPr>
          <p:cNvPr id="8" name="Graphic 7">
            <a:extLst>
              <a:ext uri="{FF2B5EF4-FFF2-40B4-BE49-F238E27FC236}">
                <a16:creationId xmlns:a16="http://schemas.microsoft.com/office/drawing/2014/main" id="{9F2B47DB-768D-47AE-9D19-E74198AD42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3869611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1425663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Tree>
    <p:extLst>
      <p:ext uri="{BB962C8B-B14F-4D97-AF65-F5344CB8AC3E}">
        <p14:creationId xmlns:p14="http://schemas.microsoft.com/office/powerpoint/2010/main" val="697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8" name="Graphic 17">
            <a:extLst>
              <a:ext uri="{FF2B5EF4-FFF2-40B4-BE49-F238E27FC236}">
                <a16:creationId xmlns:a16="http://schemas.microsoft.com/office/drawing/2014/main" id="{935A1578-15A7-4FE7-8BC2-3ADC725AE7D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7" name="Graphic 16">
            <a:extLst>
              <a:ext uri="{FF2B5EF4-FFF2-40B4-BE49-F238E27FC236}">
                <a16:creationId xmlns:a16="http://schemas.microsoft.com/office/drawing/2014/main" id="{A51C6BDD-4F02-45D2-886C-4899A473F7F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a:t>Purple/</a:t>
            </a:r>
            <a:br>
              <a:rPr lang="en-GB" sz="1000"/>
            </a:br>
            <a:r>
              <a:rPr lang="en-GB" sz="100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a:t>Pacific/</a:t>
            </a:r>
            <a:br>
              <a:rPr lang="en-GB" sz="1000"/>
            </a:br>
            <a:r>
              <a:rPr lang="en-GB" sz="100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a:solidFill>
                  <a:sysClr val="windowText" lastClr="000000"/>
                </a:solidFill>
              </a:rPr>
              <a:t>Gradients</a:t>
            </a:r>
          </a:p>
          <a:p>
            <a:pPr marL="171450" indent="-171450" algn="l">
              <a:spcAft>
                <a:spcPts val="300"/>
              </a:spcAft>
              <a:buFont typeface="Arial" panose="020B0604020202020204" pitchFamily="34" charset="0"/>
              <a:buChar char="•"/>
            </a:pPr>
            <a:r>
              <a:rPr lang="en-GB" sz="1000" b="0">
                <a:solidFill>
                  <a:sysClr val="windowText" lastClr="000000"/>
                </a:solidFill>
              </a:rPr>
              <a:t>The colors are applied at both ends of the gradient, at 0% and 100% locations</a:t>
            </a:r>
          </a:p>
          <a:p>
            <a:pPr marL="171450" indent="-171450" algn="l">
              <a:spcAft>
                <a:spcPts val="300"/>
              </a:spcAft>
              <a:buFont typeface="Arial" panose="020B0604020202020204" pitchFamily="34" charset="0"/>
              <a:buChar char="•"/>
            </a:pPr>
            <a:r>
              <a:rPr lang="en-GB" sz="1000" b="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a:solidFill>
                  <a:sysClr val="windowText" lastClr="000000"/>
                </a:solidFill>
              </a:rPr>
              <a:t>Do not create new gradients; use only the gradients shown here</a:t>
            </a:r>
            <a:endParaRPr lang="en-US" sz="1000" b="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a:solidFill>
                  <a:sysClr val="windowText" lastClr="000000"/>
                </a:solidFill>
              </a:rPr>
              <a:t>Traffic Light Palette</a:t>
            </a:r>
            <a:endParaRPr lang="en-US" sz="1000" b="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255</a:t>
              </a:r>
            </a:p>
            <a:p>
              <a:pPr algn="ctr"/>
              <a:r>
                <a:rPr lang="en-GB" sz="800">
                  <a:solidFill>
                    <a:schemeClr val="bg1"/>
                  </a:solidFill>
                </a:rPr>
                <a:t>163</a:t>
              </a:r>
            </a:p>
            <a:p>
              <a:pPr algn="ctr"/>
              <a:r>
                <a:rPr lang="en-GB" sz="80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99</a:t>
              </a:r>
            </a:p>
            <a:p>
              <a:pPr algn="ctr"/>
              <a:r>
                <a:rPr lang="en-GB" sz="800">
                  <a:solidFill>
                    <a:sysClr val="windowText" lastClr="000000"/>
                  </a:solidFill>
                </a:rPr>
                <a:t>235</a:t>
              </a:r>
            </a:p>
            <a:p>
              <a:pPr algn="ctr"/>
              <a:r>
                <a:rPr lang="en-GB" sz="80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89612516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3" name="Objekt 2"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31302686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2E65-3C82-86CA-EBB5-D11E171FF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C34745-D236-5234-749D-2C48C738C2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ADC77-5B06-D218-5ED1-BFFB44CAAD1B}"/>
              </a:ext>
            </a:extLst>
          </p:cNvPr>
          <p:cNvSpPr>
            <a:spLocks noGrp="1"/>
          </p:cNvSpPr>
          <p:nvPr>
            <p:ph type="dt" sz="half" idx="10"/>
          </p:nvPr>
        </p:nvSpPr>
        <p:spPr/>
        <p:txBody>
          <a:bodyPr/>
          <a:lstStyle/>
          <a:p>
            <a:fld id="{E08D636C-9026-4210-8583-A9A465327418}" type="datetimeFigureOut">
              <a:rPr lang="en-US" smtClean="0"/>
              <a:t>11/16/2023</a:t>
            </a:fld>
            <a:endParaRPr lang="en-US"/>
          </a:p>
        </p:txBody>
      </p:sp>
      <p:sp>
        <p:nvSpPr>
          <p:cNvPr id="5" name="Footer Placeholder 4">
            <a:extLst>
              <a:ext uri="{FF2B5EF4-FFF2-40B4-BE49-F238E27FC236}">
                <a16:creationId xmlns:a16="http://schemas.microsoft.com/office/drawing/2014/main" id="{91AF7175-5394-13B0-ECAF-4C2F3A0E6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07708-36EF-C684-9881-CB6F18A098C8}"/>
              </a:ext>
            </a:extLst>
          </p:cNvPr>
          <p:cNvSpPr>
            <a:spLocks noGrp="1"/>
          </p:cNvSpPr>
          <p:nvPr>
            <p:ph type="sldNum" sz="quarter" idx="12"/>
          </p:nvPr>
        </p:nvSpPr>
        <p:spPr/>
        <p:txBody>
          <a:bodyPr/>
          <a:lstStyle/>
          <a:p>
            <a:fld id="{62E751C2-DCDC-4379-B07F-3D2E3029DDE9}" type="slidenum">
              <a:rPr lang="en-US" smtClean="0"/>
              <a:t>‹#›</a:t>
            </a:fld>
            <a:endParaRPr lang="en-US"/>
          </a:p>
        </p:txBody>
      </p:sp>
    </p:spTree>
    <p:extLst>
      <p:ext uri="{BB962C8B-B14F-4D97-AF65-F5344CB8AC3E}">
        <p14:creationId xmlns:p14="http://schemas.microsoft.com/office/powerpoint/2010/main" val="16427736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609600"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hasCustomPrompt="1"/>
          </p:nvPr>
        </p:nvSpPr>
        <p:spPr>
          <a:xfrm>
            <a:off x="900984" y="2398601"/>
            <a:ext cx="5252400" cy="2367199"/>
          </a:xfrm>
          <a:noFill/>
        </p:spPr>
        <p:txBody>
          <a:bodyPr lIns="0" tIns="0" rIns="0" bIns="0" anchor="t" anchorCtr="0"/>
          <a:lstStyle>
            <a:lvl1pPr algn="l">
              <a:defRPr sz="8000" baseline="0">
                <a:solidFill>
                  <a:schemeClr val="bg1"/>
                </a:solidFill>
              </a:defRPr>
            </a:lvl1pPr>
          </a:lstStyle>
          <a:p>
            <a:r>
              <a:rPr lang="en-GB"/>
              <a:t>Title slide text only</a:t>
            </a:r>
            <a:endParaRPr lang="en-US"/>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900984"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900984"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32504148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935A1578-15A7-4FE7-8BC2-3ADC725AE7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5363" y="621569"/>
            <a:ext cx="914400" cy="368346"/>
          </a:xfrm>
          <a:prstGeom prst="rect">
            <a:avLst/>
          </a:prstGeom>
        </p:spPr>
      </p:pic>
      <p:sp>
        <p:nvSpPr>
          <p:cNvPr id="21" name="Title 1">
            <a:extLst>
              <a:ext uri="{FF2B5EF4-FFF2-40B4-BE49-F238E27FC236}">
                <a16:creationId xmlns:a16="http://schemas.microsoft.com/office/drawing/2014/main" id="{1271CA0D-74E4-4A86-ADE9-443B10C12903}"/>
              </a:ext>
            </a:extLst>
          </p:cNvPr>
          <p:cNvSpPr txBox="1">
            <a:spLocks/>
          </p:cNvSpPr>
          <p:nvPr userDrawn="1"/>
        </p:nvSpPr>
        <p:spPr>
          <a:xfrm>
            <a:off x="995363" y="1625154"/>
            <a:ext cx="7313613" cy="706016"/>
          </a:xfrm>
          <a:prstGeom prst="rect">
            <a:avLst/>
          </a:prstGeom>
        </p:spPr>
        <p:txBody>
          <a:bodyPr lIns="0" tIns="0" rIns="0" bIns="0"/>
          <a:lstStyle>
            <a:lvl1pPr algn="l" defTabSz="914400" rtl="0" eaLnBrk="1" latinLnBrk="0" hangingPunct="1">
              <a:lnSpc>
                <a:spcPct val="70000"/>
              </a:lnSpc>
              <a:spcBef>
                <a:spcPct val="0"/>
              </a:spcBef>
              <a:buNone/>
              <a:defRPr sz="4500" kern="1200">
                <a:solidFill>
                  <a:schemeClr val="tx2"/>
                </a:solidFill>
                <a:latin typeface="+mj-lt"/>
                <a:ea typeface="+mj-ea"/>
                <a:cs typeface="+mj-cs"/>
              </a:defRPr>
            </a:lvl1pPr>
          </a:lstStyle>
          <a:p>
            <a:r>
              <a:rPr lang="en-US" sz="6600">
                <a:solidFill>
                  <a:schemeClr val="bg1"/>
                </a:solidFill>
              </a:rPr>
              <a:t>Thank you!</a:t>
            </a:r>
          </a:p>
        </p:txBody>
      </p:sp>
      <p:sp>
        <p:nvSpPr>
          <p:cNvPr id="14" name="Freeform 34">
            <a:hlinkClick r:id="rId5"/>
            <a:extLst>
              <a:ext uri="{FF2B5EF4-FFF2-40B4-BE49-F238E27FC236}">
                <a16:creationId xmlns:a16="http://schemas.microsoft.com/office/drawing/2014/main" id="{38AA4322-984E-40AC-94B7-384C5888A8BE}"/>
              </a:ext>
            </a:extLst>
          </p:cNvPr>
          <p:cNvSpPr>
            <a:spLocks/>
          </p:cNvSpPr>
          <p:nvPr userDrawn="1"/>
        </p:nvSpPr>
        <p:spPr bwMode="auto">
          <a:xfrm>
            <a:off x="1430892" y="3181502"/>
            <a:ext cx="380492" cy="379419"/>
          </a:xfrm>
          <a:custGeom>
            <a:avLst/>
            <a:gdLst>
              <a:gd name="T0" fmla="*/ 1212 w 1276"/>
              <a:gd name="T1" fmla="*/ 1275 h 1275"/>
              <a:gd name="T2" fmla="*/ 1226 w 1276"/>
              <a:gd name="T3" fmla="*/ 1272 h 1275"/>
              <a:gd name="T4" fmla="*/ 1239 w 1276"/>
              <a:gd name="T5" fmla="*/ 1267 h 1275"/>
              <a:gd name="T6" fmla="*/ 1250 w 1276"/>
              <a:gd name="T7" fmla="*/ 1259 h 1275"/>
              <a:gd name="T8" fmla="*/ 1259 w 1276"/>
              <a:gd name="T9" fmla="*/ 1249 h 1275"/>
              <a:gd name="T10" fmla="*/ 1267 w 1276"/>
              <a:gd name="T11" fmla="*/ 1239 h 1275"/>
              <a:gd name="T12" fmla="*/ 1273 w 1276"/>
              <a:gd name="T13" fmla="*/ 1226 h 1275"/>
              <a:gd name="T14" fmla="*/ 1275 w 1276"/>
              <a:gd name="T15" fmla="*/ 1211 h 1275"/>
              <a:gd name="T16" fmla="*/ 1276 w 1276"/>
              <a:gd name="T17" fmla="*/ 71 h 1275"/>
              <a:gd name="T18" fmla="*/ 1274 w 1276"/>
              <a:gd name="T19" fmla="*/ 56 h 1275"/>
              <a:gd name="T20" fmla="*/ 1270 w 1276"/>
              <a:gd name="T21" fmla="*/ 43 h 1275"/>
              <a:gd name="T22" fmla="*/ 1264 w 1276"/>
              <a:gd name="T23" fmla="*/ 31 h 1275"/>
              <a:gd name="T24" fmla="*/ 1254 w 1276"/>
              <a:gd name="T25" fmla="*/ 20 h 1275"/>
              <a:gd name="T26" fmla="*/ 1244 w 1276"/>
              <a:gd name="T27" fmla="*/ 11 h 1275"/>
              <a:gd name="T28" fmla="*/ 1233 w 1276"/>
              <a:gd name="T29" fmla="*/ 6 h 1275"/>
              <a:gd name="T30" fmla="*/ 1219 w 1276"/>
              <a:gd name="T31" fmla="*/ 1 h 1275"/>
              <a:gd name="T32" fmla="*/ 1205 w 1276"/>
              <a:gd name="T33" fmla="*/ 0 h 1275"/>
              <a:gd name="T34" fmla="*/ 63 w 1276"/>
              <a:gd name="T35" fmla="*/ 0 h 1275"/>
              <a:gd name="T36" fmla="*/ 49 w 1276"/>
              <a:gd name="T37" fmla="*/ 3 h 1275"/>
              <a:gd name="T38" fmla="*/ 36 w 1276"/>
              <a:gd name="T39" fmla="*/ 8 h 1275"/>
              <a:gd name="T40" fmla="*/ 25 w 1276"/>
              <a:gd name="T41" fmla="*/ 16 h 1275"/>
              <a:gd name="T42" fmla="*/ 16 w 1276"/>
              <a:gd name="T43" fmla="*/ 25 h 1275"/>
              <a:gd name="T44" fmla="*/ 8 w 1276"/>
              <a:gd name="T45" fmla="*/ 36 h 1275"/>
              <a:gd name="T46" fmla="*/ 3 w 1276"/>
              <a:gd name="T47" fmla="*/ 49 h 1275"/>
              <a:gd name="T48" fmla="*/ 0 w 1276"/>
              <a:gd name="T49" fmla="*/ 63 h 1275"/>
              <a:gd name="T50" fmla="*/ 0 w 1276"/>
              <a:gd name="T51" fmla="*/ 1205 h 1275"/>
              <a:gd name="T52" fmla="*/ 1 w 1276"/>
              <a:gd name="T53" fmla="*/ 1219 h 1275"/>
              <a:gd name="T54" fmla="*/ 6 w 1276"/>
              <a:gd name="T55" fmla="*/ 1232 h 1275"/>
              <a:gd name="T56" fmla="*/ 13 w 1276"/>
              <a:gd name="T57" fmla="*/ 1244 h 1275"/>
              <a:gd name="T58" fmla="*/ 21 w 1276"/>
              <a:gd name="T59" fmla="*/ 1255 h 1275"/>
              <a:gd name="T60" fmla="*/ 31 w 1276"/>
              <a:gd name="T61" fmla="*/ 1263 h 1275"/>
              <a:gd name="T62" fmla="*/ 43 w 1276"/>
              <a:gd name="T63" fmla="*/ 1269 h 1275"/>
              <a:gd name="T64" fmla="*/ 56 w 1276"/>
              <a:gd name="T65" fmla="*/ 1274 h 1275"/>
              <a:gd name="T66" fmla="*/ 71 w 1276"/>
              <a:gd name="T67" fmla="*/ 1275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76" h="1275">
                <a:moveTo>
                  <a:pt x="1205" y="1275"/>
                </a:moveTo>
                <a:lnTo>
                  <a:pt x="1212" y="1275"/>
                </a:lnTo>
                <a:lnTo>
                  <a:pt x="1219" y="1274"/>
                </a:lnTo>
                <a:lnTo>
                  <a:pt x="1226" y="1272"/>
                </a:lnTo>
                <a:lnTo>
                  <a:pt x="1233" y="1269"/>
                </a:lnTo>
                <a:lnTo>
                  <a:pt x="1239" y="1267"/>
                </a:lnTo>
                <a:lnTo>
                  <a:pt x="1244" y="1263"/>
                </a:lnTo>
                <a:lnTo>
                  <a:pt x="1250" y="1259"/>
                </a:lnTo>
                <a:lnTo>
                  <a:pt x="1254" y="1255"/>
                </a:lnTo>
                <a:lnTo>
                  <a:pt x="1259" y="1249"/>
                </a:lnTo>
                <a:lnTo>
                  <a:pt x="1264" y="1244"/>
                </a:lnTo>
                <a:lnTo>
                  <a:pt x="1267" y="1239"/>
                </a:lnTo>
                <a:lnTo>
                  <a:pt x="1270" y="1232"/>
                </a:lnTo>
                <a:lnTo>
                  <a:pt x="1273" y="1226"/>
                </a:lnTo>
                <a:lnTo>
                  <a:pt x="1274" y="1219"/>
                </a:lnTo>
                <a:lnTo>
                  <a:pt x="1275" y="1211"/>
                </a:lnTo>
                <a:lnTo>
                  <a:pt x="1276" y="1205"/>
                </a:lnTo>
                <a:lnTo>
                  <a:pt x="1276" y="71"/>
                </a:lnTo>
                <a:lnTo>
                  <a:pt x="1275" y="63"/>
                </a:lnTo>
                <a:lnTo>
                  <a:pt x="1274" y="56"/>
                </a:lnTo>
                <a:lnTo>
                  <a:pt x="1273" y="49"/>
                </a:lnTo>
                <a:lnTo>
                  <a:pt x="1270" y="43"/>
                </a:lnTo>
                <a:lnTo>
                  <a:pt x="1267" y="36"/>
                </a:lnTo>
                <a:lnTo>
                  <a:pt x="1264" y="31"/>
                </a:lnTo>
                <a:lnTo>
                  <a:pt x="1259" y="25"/>
                </a:lnTo>
                <a:lnTo>
                  <a:pt x="1254" y="20"/>
                </a:lnTo>
                <a:lnTo>
                  <a:pt x="1250" y="16"/>
                </a:lnTo>
                <a:lnTo>
                  <a:pt x="1244" y="11"/>
                </a:lnTo>
                <a:lnTo>
                  <a:pt x="1239" y="8"/>
                </a:lnTo>
                <a:lnTo>
                  <a:pt x="1233" y="6"/>
                </a:lnTo>
                <a:lnTo>
                  <a:pt x="1226" y="3"/>
                </a:lnTo>
                <a:lnTo>
                  <a:pt x="1219" y="1"/>
                </a:lnTo>
                <a:lnTo>
                  <a:pt x="1212" y="0"/>
                </a:lnTo>
                <a:lnTo>
                  <a:pt x="1205" y="0"/>
                </a:lnTo>
                <a:lnTo>
                  <a:pt x="71" y="0"/>
                </a:lnTo>
                <a:lnTo>
                  <a:pt x="63" y="0"/>
                </a:lnTo>
                <a:lnTo>
                  <a:pt x="56" y="1"/>
                </a:lnTo>
                <a:lnTo>
                  <a:pt x="49" y="3"/>
                </a:lnTo>
                <a:lnTo>
                  <a:pt x="43" y="6"/>
                </a:lnTo>
                <a:lnTo>
                  <a:pt x="36" y="8"/>
                </a:lnTo>
                <a:lnTo>
                  <a:pt x="31" y="11"/>
                </a:lnTo>
                <a:lnTo>
                  <a:pt x="25" y="16"/>
                </a:lnTo>
                <a:lnTo>
                  <a:pt x="21" y="20"/>
                </a:lnTo>
                <a:lnTo>
                  <a:pt x="16" y="25"/>
                </a:lnTo>
                <a:lnTo>
                  <a:pt x="13" y="31"/>
                </a:lnTo>
                <a:lnTo>
                  <a:pt x="8" y="36"/>
                </a:lnTo>
                <a:lnTo>
                  <a:pt x="6" y="43"/>
                </a:lnTo>
                <a:lnTo>
                  <a:pt x="3" y="49"/>
                </a:lnTo>
                <a:lnTo>
                  <a:pt x="1" y="56"/>
                </a:lnTo>
                <a:lnTo>
                  <a:pt x="0" y="63"/>
                </a:lnTo>
                <a:lnTo>
                  <a:pt x="0" y="71"/>
                </a:lnTo>
                <a:lnTo>
                  <a:pt x="0" y="1205"/>
                </a:lnTo>
                <a:lnTo>
                  <a:pt x="0" y="1211"/>
                </a:lnTo>
                <a:lnTo>
                  <a:pt x="1" y="1219"/>
                </a:lnTo>
                <a:lnTo>
                  <a:pt x="3" y="1226"/>
                </a:lnTo>
                <a:lnTo>
                  <a:pt x="6" y="1232"/>
                </a:lnTo>
                <a:lnTo>
                  <a:pt x="8" y="1239"/>
                </a:lnTo>
                <a:lnTo>
                  <a:pt x="13" y="1244"/>
                </a:lnTo>
                <a:lnTo>
                  <a:pt x="16" y="1249"/>
                </a:lnTo>
                <a:lnTo>
                  <a:pt x="21" y="1255"/>
                </a:lnTo>
                <a:lnTo>
                  <a:pt x="25" y="1259"/>
                </a:lnTo>
                <a:lnTo>
                  <a:pt x="31" y="1263"/>
                </a:lnTo>
                <a:lnTo>
                  <a:pt x="36" y="1267"/>
                </a:lnTo>
                <a:lnTo>
                  <a:pt x="43" y="1269"/>
                </a:lnTo>
                <a:lnTo>
                  <a:pt x="49" y="1272"/>
                </a:lnTo>
                <a:lnTo>
                  <a:pt x="56" y="1274"/>
                </a:lnTo>
                <a:lnTo>
                  <a:pt x="63" y="1275"/>
                </a:lnTo>
                <a:lnTo>
                  <a:pt x="71" y="1275"/>
                </a:lnTo>
                <a:lnTo>
                  <a:pt x="1205" y="1275"/>
                </a:lnTo>
                <a:close/>
              </a:path>
            </a:pathLst>
          </a:custGeom>
          <a:solidFill>
            <a:srgbClr val="00689E"/>
          </a:solidFill>
          <a:ln w="12700">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Freeform 35">
            <a:hlinkClick r:id="rId5"/>
            <a:extLst>
              <a:ext uri="{FF2B5EF4-FFF2-40B4-BE49-F238E27FC236}">
                <a16:creationId xmlns:a16="http://schemas.microsoft.com/office/drawing/2014/main" id="{CE7CCE17-F10F-4868-ADF8-AD38721D8118}"/>
              </a:ext>
            </a:extLst>
          </p:cNvPr>
          <p:cNvSpPr>
            <a:spLocks noEditPoints="1"/>
          </p:cNvSpPr>
          <p:nvPr userDrawn="1"/>
        </p:nvSpPr>
        <p:spPr bwMode="auto">
          <a:xfrm>
            <a:off x="1487593" y="3232091"/>
            <a:ext cx="65653" cy="272289"/>
          </a:xfrm>
          <a:custGeom>
            <a:avLst/>
            <a:gdLst>
              <a:gd name="T0" fmla="*/ 204 w 219"/>
              <a:gd name="T1" fmla="*/ 303 h 912"/>
              <a:gd name="T2" fmla="*/ 15 w 219"/>
              <a:gd name="T3" fmla="*/ 912 h 912"/>
              <a:gd name="T4" fmla="*/ 110 w 219"/>
              <a:gd name="T5" fmla="*/ 0 h 912"/>
              <a:gd name="T6" fmla="*/ 131 w 219"/>
              <a:gd name="T7" fmla="*/ 2 h 912"/>
              <a:gd name="T8" fmla="*/ 152 w 219"/>
              <a:gd name="T9" fmla="*/ 9 h 912"/>
              <a:gd name="T10" fmla="*/ 171 w 219"/>
              <a:gd name="T11" fmla="*/ 20 h 912"/>
              <a:gd name="T12" fmla="*/ 187 w 219"/>
              <a:gd name="T13" fmla="*/ 33 h 912"/>
              <a:gd name="T14" fmla="*/ 201 w 219"/>
              <a:gd name="T15" fmla="*/ 49 h 912"/>
              <a:gd name="T16" fmla="*/ 211 w 219"/>
              <a:gd name="T17" fmla="*/ 67 h 912"/>
              <a:gd name="T18" fmla="*/ 217 w 219"/>
              <a:gd name="T19" fmla="*/ 88 h 912"/>
              <a:gd name="T20" fmla="*/ 219 w 219"/>
              <a:gd name="T21" fmla="*/ 111 h 912"/>
              <a:gd name="T22" fmla="*/ 217 w 219"/>
              <a:gd name="T23" fmla="*/ 132 h 912"/>
              <a:gd name="T24" fmla="*/ 211 w 219"/>
              <a:gd name="T25" fmla="*/ 153 h 912"/>
              <a:gd name="T26" fmla="*/ 201 w 219"/>
              <a:gd name="T27" fmla="*/ 172 h 912"/>
              <a:gd name="T28" fmla="*/ 187 w 219"/>
              <a:gd name="T29" fmla="*/ 188 h 912"/>
              <a:gd name="T30" fmla="*/ 171 w 219"/>
              <a:gd name="T31" fmla="*/ 202 h 912"/>
              <a:gd name="T32" fmla="*/ 152 w 219"/>
              <a:gd name="T33" fmla="*/ 212 h 912"/>
              <a:gd name="T34" fmla="*/ 131 w 219"/>
              <a:gd name="T35" fmla="*/ 218 h 912"/>
              <a:gd name="T36" fmla="*/ 110 w 219"/>
              <a:gd name="T37" fmla="*/ 220 h 912"/>
              <a:gd name="T38" fmla="*/ 88 w 219"/>
              <a:gd name="T39" fmla="*/ 218 h 912"/>
              <a:gd name="T40" fmla="*/ 67 w 219"/>
              <a:gd name="T41" fmla="*/ 212 h 912"/>
              <a:gd name="T42" fmla="*/ 48 w 219"/>
              <a:gd name="T43" fmla="*/ 202 h 912"/>
              <a:gd name="T44" fmla="*/ 32 w 219"/>
              <a:gd name="T45" fmla="*/ 188 h 912"/>
              <a:gd name="T46" fmla="*/ 18 w 219"/>
              <a:gd name="T47" fmla="*/ 172 h 912"/>
              <a:gd name="T48" fmla="*/ 8 w 219"/>
              <a:gd name="T49" fmla="*/ 153 h 912"/>
              <a:gd name="T50" fmla="*/ 2 w 219"/>
              <a:gd name="T51" fmla="*/ 132 h 912"/>
              <a:gd name="T52" fmla="*/ 0 w 219"/>
              <a:gd name="T53" fmla="*/ 111 h 912"/>
              <a:gd name="T54" fmla="*/ 2 w 219"/>
              <a:gd name="T55" fmla="*/ 88 h 912"/>
              <a:gd name="T56" fmla="*/ 8 w 219"/>
              <a:gd name="T57" fmla="*/ 67 h 912"/>
              <a:gd name="T58" fmla="*/ 18 w 219"/>
              <a:gd name="T59" fmla="*/ 49 h 912"/>
              <a:gd name="T60" fmla="*/ 32 w 219"/>
              <a:gd name="T61" fmla="*/ 33 h 912"/>
              <a:gd name="T62" fmla="*/ 48 w 219"/>
              <a:gd name="T63" fmla="*/ 20 h 912"/>
              <a:gd name="T64" fmla="*/ 67 w 219"/>
              <a:gd name="T65" fmla="*/ 9 h 912"/>
              <a:gd name="T66" fmla="*/ 88 w 219"/>
              <a:gd name="T67" fmla="*/ 2 h 912"/>
              <a:gd name="T68" fmla="*/ 110 w 219"/>
              <a:gd name="T69" fmla="*/ 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9" h="912">
                <a:moveTo>
                  <a:pt x="15" y="303"/>
                </a:moveTo>
                <a:lnTo>
                  <a:pt x="204" y="303"/>
                </a:lnTo>
                <a:lnTo>
                  <a:pt x="204" y="912"/>
                </a:lnTo>
                <a:lnTo>
                  <a:pt x="15" y="912"/>
                </a:lnTo>
                <a:lnTo>
                  <a:pt x="15" y="303"/>
                </a:lnTo>
                <a:close/>
                <a:moveTo>
                  <a:pt x="110" y="0"/>
                </a:moveTo>
                <a:lnTo>
                  <a:pt x="121" y="1"/>
                </a:lnTo>
                <a:lnTo>
                  <a:pt x="131" y="2"/>
                </a:lnTo>
                <a:lnTo>
                  <a:pt x="143" y="6"/>
                </a:lnTo>
                <a:lnTo>
                  <a:pt x="152" y="9"/>
                </a:lnTo>
                <a:lnTo>
                  <a:pt x="162" y="14"/>
                </a:lnTo>
                <a:lnTo>
                  <a:pt x="171" y="20"/>
                </a:lnTo>
                <a:lnTo>
                  <a:pt x="179" y="25"/>
                </a:lnTo>
                <a:lnTo>
                  <a:pt x="187" y="33"/>
                </a:lnTo>
                <a:lnTo>
                  <a:pt x="194" y="41"/>
                </a:lnTo>
                <a:lnTo>
                  <a:pt x="201" y="49"/>
                </a:lnTo>
                <a:lnTo>
                  <a:pt x="206" y="58"/>
                </a:lnTo>
                <a:lnTo>
                  <a:pt x="211" y="67"/>
                </a:lnTo>
                <a:lnTo>
                  <a:pt x="214" y="78"/>
                </a:lnTo>
                <a:lnTo>
                  <a:pt x="217" y="88"/>
                </a:lnTo>
                <a:lnTo>
                  <a:pt x="219" y="99"/>
                </a:lnTo>
                <a:lnTo>
                  <a:pt x="219" y="111"/>
                </a:lnTo>
                <a:lnTo>
                  <a:pt x="219" y="122"/>
                </a:lnTo>
                <a:lnTo>
                  <a:pt x="217" y="132"/>
                </a:lnTo>
                <a:lnTo>
                  <a:pt x="214" y="142"/>
                </a:lnTo>
                <a:lnTo>
                  <a:pt x="211" y="153"/>
                </a:lnTo>
                <a:lnTo>
                  <a:pt x="206" y="163"/>
                </a:lnTo>
                <a:lnTo>
                  <a:pt x="201" y="172"/>
                </a:lnTo>
                <a:lnTo>
                  <a:pt x="194" y="180"/>
                </a:lnTo>
                <a:lnTo>
                  <a:pt x="187" y="188"/>
                </a:lnTo>
                <a:lnTo>
                  <a:pt x="179" y="195"/>
                </a:lnTo>
                <a:lnTo>
                  <a:pt x="171" y="202"/>
                </a:lnTo>
                <a:lnTo>
                  <a:pt x="162" y="207"/>
                </a:lnTo>
                <a:lnTo>
                  <a:pt x="152" y="212"/>
                </a:lnTo>
                <a:lnTo>
                  <a:pt x="143" y="215"/>
                </a:lnTo>
                <a:lnTo>
                  <a:pt x="131" y="218"/>
                </a:lnTo>
                <a:lnTo>
                  <a:pt x="121" y="220"/>
                </a:lnTo>
                <a:lnTo>
                  <a:pt x="110" y="220"/>
                </a:lnTo>
                <a:lnTo>
                  <a:pt x="98" y="220"/>
                </a:lnTo>
                <a:lnTo>
                  <a:pt x="88" y="218"/>
                </a:lnTo>
                <a:lnTo>
                  <a:pt x="77" y="215"/>
                </a:lnTo>
                <a:lnTo>
                  <a:pt x="67" y="212"/>
                </a:lnTo>
                <a:lnTo>
                  <a:pt x="57" y="207"/>
                </a:lnTo>
                <a:lnTo>
                  <a:pt x="48" y="202"/>
                </a:lnTo>
                <a:lnTo>
                  <a:pt x="40" y="195"/>
                </a:lnTo>
                <a:lnTo>
                  <a:pt x="32" y="188"/>
                </a:lnTo>
                <a:lnTo>
                  <a:pt x="25" y="180"/>
                </a:lnTo>
                <a:lnTo>
                  <a:pt x="18" y="172"/>
                </a:lnTo>
                <a:lnTo>
                  <a:pt x="13" y="163"/>
                </a:lnTo>
                <a:lnTo>
                  <a:pt x="8" y="153"/>
                </a:lnTo>
                <a:lnTo>
                  <a:pt x="5" y="142"/>
                </a:lnTo>
                <a:lnTo>
                  <a:pt x="2" y="132"/>
                </a:lnTo>
                <a:lnTo>
                  <a:pt x="0" y="122"/>
                </a:lnTo>
                <a:lnTo>
                  <a:pt x="0" y="111"/>
                </a:lnTo>
                <a:lnTo>
                  <a:pt x="0" y="99"/>
                </a:lnTo>
                <a:lnTo>
                  <a:pt x="2" y="88"/>
                </a:lnTo>
                <a:lnTo>
                  <a:pt x="5" y="78"/>
                </a:lnTo>
                <a:lnTo>
                  <a:pt x="8" y="67"/>
                </a:lnTo>
                <a:lnTo>
                  <a:pt x="13" y="58"/>
                </a:lnTo>
                <a:lnTo>
                  <a:pt x="18" y="49"/>
                </a:lnTo>
                <a:lnTo>
                  <a:pt x="25" y="41"/>
                </a:lnTo>
                <a:lnTo>
                  <a:pt x="32" y="33"/>
                </a:lnTo>
                <a:lnTo>
                  <a:pt x="40" y="25"/>
                </a:lnTo>
                <a:lnTo>
                  <a:pt x="48" y="20"/>
                </a:lnTo>
                <a:lnTo>
                  <a:pt x="57" y="14"/>
                </a:lnTo>
                <a:lnTo>
                  <a:pt x="67" y="9"/>
                </a:lnTo>
                <a:lnTo>
                  <a:pt x="77" y="6"/>
                </a:lnTo>
                <a:lnTo>
                  <a:pt x="88" y="2"/>
                </a:lnTo>
                <a:lnTo>
                  <a:pt x="98" y="1"/>
                </a:lnTo>
                <a:lnTo>
                  <a:pt x="1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Freeform 36">
            <a:hlinkClick r:id="rId5"/>
            <a:extLst>
              <a:ext uri="{FF2B5EF4-FFF2-40B4-BE49-F238E27FC236}">
                <a16:creationId xmlns:a16="http://schemas.microsoft.com/office/drawing/2014/main" id="{0BCD5BF5-32CB-40F1-A908-9D2699AA7BA4}"/>
              </a:ext>
            </a:extLst>
          </p:cNvPr>
          <p:cNvSpPr>
            <a:spLocks/>
          </p:cNvSpPr>
          <p:nvPr userDrawn="1"/>
        </p:nvSpPr>
        <p:spPr bwMode="auto">
          <a:xfrm>
            <a:off x="1583088" y="3318389"/>
            <a:ext cx="176071" cy="185990"/>
          </a:xfrm>
          <a:custGeom>
            <a:avLst/>
            <a:gdLst>
              <a:gd name="T0" fmla="*/ 181 w 590"/>
              <a:gd name="T1" fmla="*/ 15 h 624"/>
              <a:gd name="T2" fmla="*/ 184 w 590"/>
              <a:gd name="T3" fmla="*/ 98 h 624"/>
              <a:gd name="T4" fmla="*/ 196 w 590"/>
              <a:gd name="T5" fmla="*/ 81 h 624"/>
              <a:gd name="T6" fmla="*/ 209 w 590"/>
              <a:gd name="T7" fmla="*/ 63 h 624"/>
              <a:gd name="T8" fmla="*/ 227 w 590"/>
              <a:gd name="T9" fmla="*/ 46 h 624"/>
              <a:gd name="T10" fmla="*/ 248 w 590"/>
              <a:gd name="T11" fmla="*/ 31 h 624"/>
              <a:gd name="T12" fmla="*/ 273 w 590"/>
              <a:gd name="T13" fmla="*/ 18 h 624"/>
              <a:gd name="T14" fmla="*/ 299 w 590"/>
              <a:gd name="T15" fmla="*/ 9 h 624"/>
              <a:gd name="T16" fmla="*/ 330 w 590"/>
              <a:gd name="T17" fmla="*/ 3 h 624"/>
              <a:gd name="T18" fmla="*/ 363 w 590"/>
              <a:gd name="T19" fmla="*/ 0 h 624"/>
              <a:gd name="T20" fmla="*/ 397 w 590"/>
              <a:gd name="T21" fmla="*/ 1 h 624"/>
              <a:gd name="T22" fmla="*/ 428 w 590"/>
              <a:gd name="T23" fmla="*/ 6 h 624"/>
              <a:gd name="T24" fmla="*/ 455 w 590"/>
              <a:gd name="T25" fmla="*/ 13 h 624"/>
              <a:gd name="T26" fmla="*/ 479 w 590"/>
              <a:gd name="T27" fmla="*/ 22 h 624"/>
              <a:gd name="T28" fmla="*/ 501 w 590"/>
              <a:gd name="T29" fmla="*/ 34 h 624"/>
              <a:gd name="T30" fmla="*/ 519 w 590"/>
              <a:gd name="T31" fmla="*/ 49 h 624"/>
              <a:gd name="T32" fmla="*/ 535 w 590"/>
              <a:gd name="T33" fmla="*/ 65 h 624"/>
              <a:gd name="T34" fmla="*/ 549 w 590"/>
              <a:gd name="T35" fmla="*/ 83 h 624"/>
              <a:gd name="T36" fmla="*/ 559 w 590"/>
              <a:gd name="T37" fmla="*/ 104 h 624"/>
              <a:gd name="T38" fmla="*/ 568 w 590"/>
              <a:gd name="T39" fmla="*/ 127 h 624"/>
              <a:gd name="T40" fmla="*/ 582 w 590"/>
              <a:gd name="T41" fmla="*/ 176 h 624"/>
              <a:gd name="T42" fmla="*/ 588 w 590"/>
              <a:gd name="T43" fmla="*/ 230 h 624"/>
              <a:gd name="T44" fmla="*/ 590 w 590"/>
              <a:gd name="T45" fmla="*/ 291 h 624"/>
              <a:gd name="T46" fmla="*/ 401 w 590"/>
              <a:gd name="T47" fmla="*/ 624 h 624"/>
              <a:gd name="T48" fmla="*/ 401 w 590"/>
              <a:gd name="T49" fmla="*/ 301 h 624"/>
              <a:gd name="T50" fmla="*/ 397 w 590"/>
              <a:gd name="T51" fmla="*/ 259 h 624"/>
              <a:gd name="T52" fmla="*/ 393 w 590"/>
              <a:gd name="T53" fmla="*/ 232 h 624"/>
              <a:gd name="T54" fmla="*/ 382 w 590"/>
              <a:gd name="T55" fmla="*/ 210 h 624"/>
              <a:gd name="T56" fmla="*/ 369 w 590"/>
              <a:gd name="T57" fmla="*/ 189 h 624"/>
              <a:gd name="T58" fmla="*/ 347 w 590"/>
              <a:gd name="T59" fmla="*/ 176 h 624"/>
              <a:gd name="T60" fmla="*/ 320 w 590"/>
              <a:gd name="T61" fmla="*/ 168 h 624"/>
              <a:gd name="T62" fmla="*/ 284 w 590"/>
              <a:gd name="T63" fmla="*/ 168 h 624"/>
              <a:gd name="T64" fmla="*/ 255 w 590"/>
              <a:gd name="T65" fmla="*/ 174 h 624"/>
              <a:gd name="T66" fmla="*/ 232 w 590"/>
              <a:gd name="T67" fmla="*/ 187 h 624"/>
              <a:gd name="T68" fmla="*/ 215 w 590"/>
              <a:gd name="T69" fmla="*/ 204 h 624"/>
              <a:gd name="T70" fmla="*/ 204 w 590"/>
              <a:gd name="T71" fmla="*/ 227 h 624"/>
              <a:gd name="T72" fmla="*/ 196 w 590"/>
              <a:gd name="T73" fmla="*/ 252 h 624"/>
              <a:gd name="T74" fmla="*/ 191 w 590"/>
              <a:gd name="T75" fmla="*/ 279 h 624"/>
              <a:gd name="T76" fmla="*/ 189 w 590"/>
              <a:gd name="T77" fmla="*/ 308 h 624"/>
              <a:gd name="T78" fmla="*/ 189 w 590"/>
              <a:gd name="T79" fmla="*/ 624 h 624"/>
              <a:gd name="T80" fmla="*/ 0 w 590"/>
              <a:gd name="T81" fmla="*/ 15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0" h="624">
                <a:moveTo>
                  <a:pt x="0" y="15"/>
                </a:moveTo>
                <a:lnTo>
                  <a:pt x="181" y="15"/>
                </a:lnTo>
                <a:lnTo>
                  <a:pt x="181" y="98"/>
                </a:lnTo>
                <a:lnTo>
                  <a:pt x="184" y="98"/>
                </a:lnTo>
                <a:lnTo>
                  <a:pt x="189" y="89"/>
                </a:lnTo>
                <a:lnTo>
                  <a:pt x="196" y="81"/>
                </a:lnTo>
                <a:lnTo>
                  <a:pt x="202" y="72"/>
                </a:lnTo>
                <a:lnTo>
                  <a:pt x="209" y="63"/>
                </a:lnTo>
                <a:lnTo>
                  <a:pt x="218" y="55"/>
                </a:lnTo>
                <a:lnTo>
                  <a:pt x="227" y="46"/>
                </a:lnTo>
                <a:lnTo>
                  <a:pt x="238" y="39"/>
                </a:lnTo>
                <a:lnTo>
                  <a:pt x="248" y="31"/>
                </a:lnTo>
                <a:lnTo>
                  <a:pt x="261" y="24"/>
                </a:lnTo>
                <a:lnTo>
                  <a:pt x="273" y="18"/>
                </a:lnTo>
                <a:lnTo>
                  <a:pt x="286" y="13"/>
                </a:lnTo>
                <a:lnTo>
                  <a:pt x="299" y="9"/>
                </a:lnTo>
                <a:lnTo>
                  <a:pt x="314" y="5"/>
                </a:lnTo>
                <a:lnTo>
                  <a:pt x="330" y="3"/>
                </a:lnTo>
                <a:lnTo>
                  <a:pt x="346" y="0"/>
                </a:lnTo>
                <a:lnTo>
                  <a:pt x="363" y="0"/>
                </a:lnTo>
                <a:lnTo>
                  <a:pt x="380" y="0"/>
                </a:lnTo>
                <a:lnTo>
                  <a:pt x="397" y="1"/>
                </a:lnTo>
                <a:lnTo>
                  <a:pt x="413" y="4"/>
                </a:lnTo>
                <a:lnTo>
                  <a:pt x="428" y="6"/>
                </a:lnTo>
                <a:lnTo>
                  <a:pt x="442" y="9"/>
                </a:lnTo>
                <a:lnTo>
                  <a:pt x="455" y="13"/>
                </a:lnTo>
                <a:lnTo>
                  <a:pt x="468" y="17"/>
                </a:lnTo>
                <a:lnTo>
                  <a:pt x="479" y="22"/>
                </a:lnTo>
                <a:lnTo>
                  <a:pt x="491" y="28"/>
                </a:lnTo>
                <a:lnTo>
                  <a:pt x="501" y="34"/>
                </a:lnTo>
                <a:lnTo>
                  <a:pt x="510" y="41"/>
                </a:lnTo>
                <a:lnTo>
                  <a:pt x="519" y="49"/>
                </a:lnTo>
                <a:lnTo>
                  <a:pt x="527" y="57"/>
                </a:lnTo>
                <a:lnTo>
                  <a:pt x="535" y="65"/>
                </a:lnTo>
                <a:lnTo>
                  <a:pt x="542" y="74"/>
                </a:lnTo>
                <a:lnTo>
                  <a:pt x="549" y="83"/>
                </a:lnTo>
                <a:lnTo>
                  <a:pt x="554" y="94"/>
                </a:lnTo>
                <a:lnTo>
                  <a:pt x="559" y="104"/>
                </a:lnTo>
                <a:lnTo>
                  <a:pt x="565" y="115"/>
                </a:lnTo>
                <a:lnTo>
                  <a:pt x="568" y="127"/>
                </a:lnTo>
                <a:lnTo>
                  <a:pt x="576" y="151"/>
                </a:lnTo>
                <a:lnTo>
                  <a:pt x="582" y="176"/>
                </a:lnTo>
                <a:lnTo>
                  <a:pt x="585" y="203"/>
                </a:lnTo>
                <a:lnTo>
                  <a:pt x="588" y="230"/>
                </a:lnTo>
                <a:lnTo>
                  <a:pt x="590" y="260"/>
                </a:lnTo>
                <a:lnTo>
                  <a:pt x="590" y="291"/>
                </a:lnTo>
                <a:lnTo>
                  <a:pt x="590" y="624"/>
                </a:lnTo>
                <a:lnTo>
                  <a:pt x="401" y="624"/>
                </a:lnTo>
                <a:lnTo>
                  <a:pt x="401" y="328"/>
                </a:lnTo>
                <a:lnTo>
                  <a:pt x="401" y="301"/>
                </a:lnTo>
                <a:lnTo>
                  <a:pt x="400" y="273"/>
                </a:lnTo>
                <a:lnTo>
                  <a:pt x="397" y="259"/>
                </a:lnTo>
                <a:lnTo>
                  <a:pt x="395" y="246"/>
                </a:lnTo>
                <a:lnTo>
                  <a:pt x="393" y="232"/>
                </a:lnTo>
                <a:lnTo>
                  <a:pt x="388" y="221"/>
                </a:lnTo>
                <a:lnTo>
                  <a:pt x="382" y="210"/>
                </a:lnTo>
                <a:lnTo>
                  <a:pt x="377" y="199"/>
                </a:lnTo>
                <a:lnTo>
                  <a:pt x="369" y="189"/>
                </a:lnTo>
                <a:lnTo>
                  <a:pt x="359" y="182"/>
                </a:lnTo>
                <a:lnTo>
                  <a:pt x="347" y="176"/>
                </a:lnTo>
                <a:lnTo>
                  <a:pt x="335" y="171"/>
                </a:lnTo>
                <a:lnTo>
                  <a:pt x="320" y="168"/>
                </a:lnTo>
                <a:lnTo>
                  <a:pt x="303" y="166"/>
                </a:lnTo>
                <a:lnTo>
                  <a:pt x="284" y="168"/>
                </a:lnTo>
                <a:lnTo>
                  <a:pt x="270" y="170"/>
                </a:lnTo>
                <a:lnTo>
                  <a:pt x="255" y="174"/>
                </a:lnTo>
                <a:lnTo>
                  <a:pt x="243" y="180"/>
                </a:lnTo>
                <a:lnTo>
                  <a:pt x="232" y="187"/>
                </a:lnTo>
                <a:lnTo>
                  <a:pt x="223" y="195"/>
                </a:lnTo>
                <a:lnTo>
                  <a:pt x="215" y="204"/>
                </a:lnTo>
                <a:lnTo>
                  <a:pt x="209" y="215"/>
                </a:lnTo>
                <a:lnTo>
                  <a:pt x="204" y="227"/>
                </a:lnTo>
                <a:lnTo>
                  <a:pt x="199" y="238"/>
                </a:lnTo>
                <a:lnTo>
                  <a:pt x="196" y="252"/>
                </a:lnTo>
                <a:lnTo>
                  <a:pt x="193" y="264"/>
                </a:lnTo>
                <a:lnTo>
                  <a:pt x="191" y="279"/>
                </a:lnTo>
                <a:lnTo>
                  <a:pt x="190" y="293"/>
                </a:lnTo>
                <a:lnTo>
                  <a:pt x="189" y="308"/>
                </a:lnTo>
                <a:lnTo>
                  <a:pt x="189" y="322"/>
                </a:lnTo>
                <a:lnTo>
                  <a:pt x="189" y="624"/>
                </a:lnTo>
                <a:lnTo>
                  <a:pt x="0" y="624"/>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32">
            <a:hlinkClick r:id="rId6"/>
            <a:extLst>
              <a:ext uri="{FF2B5EF4-FFF2-40B4-BE49-F238E27FC236}">
                <a16:creationId xmlns:a16="http://schemas.microsoft.com/office/drawing/2014/main" id="{9AF3F988-440E-4D1C-8433-6466CDF7A44C}"/>
              </a:ext>
            </a:extLst>
          </p:cNvPr>
          <p:cNvSpPr>
            <a:spLocks/>
          </p:cNvSpPr>
          <p:nvPr userDrawn="1"/>
        </p:nvSpPr>
        <p:spPr bwMode="auto">
          <a:xfrm>
            <a:off x="1863308" y="3181502"/>
            <a:ext cx="380492" cy="379419"/>
          </a:xfrm>
          <a:custGeom>
            <a:avLst/>
            <a:gdLst>
              <a:gd name="T0" fmla="*/ 1212 w 1276"/>
              <a:gd name="T1" fmla="*/ 1275 h 1275"/>
              <a:gd name="T2" fmla="*/ 1226 w 1276"/>
              <a:gd name="T3" fmla="*/ 1272 h 1275"/>
              <a:gd name="T4" fmla="*/ 1239 w 1276"/>
              <a:gd name="T5" fmla="*/ 1267 h 1275"/>
              <a:gd name="T6" fmla="*/ 1250 w 1276"/>
              <a:gd name="T7" fmla="*/ 1259 h 1275"/>
              <a:gd name="T8" fmla="*/ 1259 w 1276"/>
              <a:gd name="T9" fmla="*/ 1249 h 1275"/>
              <a:gd name="T10" fmla="*/ 1267 w 1276"/>
              <a:gd name="T11" fmla="*/ 1239 h 1275"/>
              <a:gd name="T12" fmla="*/ 1273 w 1276"/>
              <a:gd name="T13" fmla="*/ 1226 h 1275"/>
              <a:gd name="T14" fmla="*/ 1275 w 1276"/>
              <a:gd name="T15" fmla="*/ 1211 h 1275"/>
              <a:gd name="T16" fmla="*/ 1276 w 1276"/>
              <a:gd name="T17" fmla="*/ 71 h 1275"/>
              <a:gd name="T18" fmla="*/ 1274 w 1276"/>
              <a:gd name="T19" fmla="*/ 56 h 1275"/>
              <a:gd name="T20" fmla="*/ 1270 w 1276"/>
              <a:gd name="T21" fmla="*/ 43 h 1275"/>
              <a:gd name="T22" fmla="*/ 1264 w 1276"/>
              <a:gd name="T23" fmla="*/ 31 h 1275"/>
              <a:gd name="T24" fmla="*/ 1254 w 1276"/>
              <a:gd name="T25" fmla="*/ 20 h 1275"/>
              <a:gd name="T26" fmla="*/ 1244 w 1276"/>
              <a:gd name="T27" fmla="*/ 11 h 1275"/>
              <a:gd name="T28" fmla="*/ 1233 w 1276"/>
              <a:gd name="T29" fmla="*/ 6 h 1275"/>
              <a:gd name="T30" fmla="*/ 1219 w 1276"/>
              <a:gd name="T31" fmla="*/ 1 h 1275"/>
              <a:gd name="T32" fmla="*/ 1205 w 1276"/>
              <a:gd name="T33" fmla="*/ 0 h 1275"/>
              <a:gd name="T34" fmla="*/ 63 w 1276"/>
              <a:gd name="T35" fmla="*/ 0 h 1275"/>
              <a:gd name="T36" fmla="*/ 49 w 1276"/>
              <a:gd name="T37" fmla="*/ 3 h 1275"/>
              <a:gd name="T38" fmla="*/ 36 w 1276"/>
              <a:gd name="T39" fmla="*/ 8 h 1275"/>
              <a:gd name="T40" fmla="*/ 25 w 1276"/>
              <a:gd name="T41" fmla="*/ 16 h 1275"/>
              <a:gd name="T42" fmla="*/ 16 w 1276"/>
              <a:gd name="T43" fmla="*/ 25 h 1275"/>
              <a:gd name="T44" fmla="*/ 8 w 1276"/>
              <a:gd name="T45" fmla="*/ 36 h 1275"/>
              <a:gd name="T46" fmla="*/ 3 w 1276"/>
              <a:gd name="T47" fmla="*/ 49 h 1275"/>
              <a:gd name="T48" fmla="*/ 0 w 1276"/>
              <a:gd name="T49" fmla="*/ 63 h 1275"/>
              <a:gd name="T50" fmla="*/ 0 w 1276"/>
              <a:gd name="T51" fmla="*/ 1205 h 1275"/>
              <a:gd name="T52" fmla="*/ 1 w 1276"/>
              <a:gd name="T53" fmla="*/ 1219 h 1275"/>
              <a:gd name="T54" fmla="*/ 6 w 1276"/>
              <a:gd name="T55" fmla="*/ 1232 h 1275"/>
              <a:gd name="T56" fmla="*/ 13 w 1276"/>
              <a:gd name="T57" fmla="*/ 1244 h 1275"/>
              <a:gd name="T58" fmla="*/ 21 w 1276"/>
              <a:gd name="T59" fmla="*/ 1255 h 1275"/>
              <a:gd name="T60" fmla="*/ 31 w 1276"/>
              <a:gd name="T61" fmla="*/ 1263 h 1275"/>
              <a:gd name="T62" fmla="*/ 43 w 1276"/>
              <a:gd name="T63" fmla="*/ 1269 h 1275"/>
              <a:gd name="T64" fmla="*/ 56 w 1276"/>
              <a:gd name="T65" fmla="*/ 1274 h 1275"/>
              <a:gd name="T66" fmla="*/ 71 w 1276"/>
              <a:gd name="T67" fmla="*/ 1275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76" h="1275">
                <a:moveTo>
                  <a:pt x="1205" y="1275"/>
                </a:moveTo>
                <a:lnTo>
                  <a:pt x="1212" y="1275"/>
                </a:lnTo>
                <a:lnTo>
                  <a:pt x="1219" y="1274"/>
                </a:lnTo>
                <a:lnTo>
                  <a:pt x="1226" y="1272"/>
                </a:lnTo>
                <a:lnTo>
                  <a:pt x="1233" y="1269"/>
                </a:lnTo>
                <a:lnTo>
                  <a:pt x="1239" y="1267"/>
                </a:lnTo>
                <a:lnTo>
                  <a:pt x="1244" y="1263"/>
                </a:lnTo>
                <a:lnTo>
                  <a:pt x="1250" y="1259"/>
                </a:lnTo>
                <a:lnTo>
                  <a:pt x="1254" y="1255"/>
                </a:lnTo>
                <a:lnTo>
                  <a:pt x="1259" y="1249"/>
                </a:lnTo>
                <a:lnTo>
                  <a:pt x="1264" y="1244"/>
                </a:lnTo>
                <a:lnTo>
                  <a:pt x="1267" y="1239"/>
                </a:lnTo>
                <a:lnTo>
                  <a:pt x="1270" y="1232"/>
                </a:lnTo>
                <a:lnTo>
                  <a:pt x="1273" y="1226"/>
                </a:lnTo>
                <a:lnTo>
                  <a:pt x="1274" y="1219"/>
                </a:lnTo>
                <a:lnTo>
                  <a:pt x="1275" y="1211"/>
                </a:lnTo>
                <a:lnTo>
                  <a:pt x="1276" y="1205"/>
                </a:lnTo>
                <a:lnTo>
                  <a:pt x="1276" y="71"/>
                </a:lnTo>
                <a:lnTo>
                  <a:pt x="1275" y="63"/>
                </a:lnTo>
                <a:lnTo>
                  <a:pt x="1274" y="56"/>
                </a:lnTo>
                <a:lnTo>
                  <a:pt x="1273" y="49"/>
                </a:lnTo>
                <a:lnTo>
                  <a:pt x="1270" y="43"/>
                </a:lnTo>
                <a:lnTo>
                  <a:pt x="1267" y="36"/>
                </a:lnTo>
                <a:lnTo>
                  <a:pt x="1264" y="31"/>
                </a:lnTo>
                <a:lnTo>
                  <a:pt x="1259" y="25"/>
                </a:lnTo>
                <a:lnTo>
                  <a:pt x="1254" y="20"/>
                </a:lnTo>
                <a:lnTo>
                  <a:pt x="1250" y="16"/>
                </a:lnTo>
                <a:lnTo>
                  <a:pt x="1244" y="11"/>
                </a:lnTo>
                <a:lnTo>
                  <a:pt x="1239" y="8"/>
                </a:lnTo>
                <a:lnTo>
                  <a:pt x="1233" y="6"/>
                </a:lnTo>
                <a:lnTo>
                  <a:pt x="1226" y="3"/>
                </a:lnTo>
                <a:lnTo>
                  <a:pt x="1219" y="1"/>
                </a:lnTo>
                <a:lnTo>
                  <a:pt x="1212" y="0"/>
                </a:lnTo>
                <a:lnTo>
                  <a:pt x="1205" y="0"/>
                </a:lnTo>
                <a:lnTo>
                  <a:pt x="71" y="0"/>
                </a:lnTo>
                <a:lnTo>
                  <a:pt x="63" y="0"/>
                </a:lnTo>
                <a:lnTo>
                  <a:pt x="56" y="1"/>
                </a:lnTo>
                <a:lnTo>
                  <a:pt x="49" y="3"/>
                </a:lnTo>
                <a:lnTo>
                  <a:pt x="43" y="6"/>
                </a:lnTo>
                <a:lnTo>
                  <a:pt x="36" y="8"/>
                </a:lnTo>
                <a:lnTo>
                  <a:pt x="31" y="11"/>
                </a:lnTo>
                <a:lnTo>
                  <a:pt x="25" y="16"/>
                </a:lnTo>
                <a:lnTo>
                  <a:pt x="21" y="20"/>
                </a:lnTo>
                <a:lnTo>
                  <a:pt x="16" y="25"/>
                </a:lnTo>
                <a:lnTo>
                  <a:pt x="13" y="31"/>
                </a:lnTo>
                <a:lnTo>
                  <a:pt x="8" y="36"/>
                </a:lnTo>
                <a:lnTo>
                  <a:pt x="6" y="43"/>
                </a:lnTo>
                <a:lnTo>
                  <a:pt x="3" y="49"/>
                </a:lnTo>
                <a:lnTo>
                  <a:pt x="1" y="56"/>
                </a:lnTo>
                <a:lnTo>
                  <a:pt x="0" y="63"/>
                </a:lnTo>
                <a:lnTo>
                  <a:pt x="0" y="71"/>
                </a:lnTo>
                <a:lnTo>
                  <a:pt x="0" y="1205"/>
                </a:lnTo>
                <a:lnTo>
                  <a:pt x="0" y="1211"/>
                </a:lnTo>
                <a:lnTo>
                  <a:pt x="1" y="1219"/>
                </a:lnTo>
                <a:lnTo>
                  <a:pt x="3" y="1226"/>
                </a:lnTo>
                <a:lnTo>
                  <a:pt x="6" y="1232"/>
                </a:lnTo>
                <a:lnTo>
                  <a:pt x="8" y="1239"/>
                </a:lnTo>
                <a:lnTo>
                  <a:pt x="13" y="1244"/>
                </a:lnTo>
                <a:lnTo>
                  <a:pt x="16" y="1249"/>
                </a:lnTo>
                <a:lnTo>
                  <a:pt x="21" y="1255"/>
                </a:lnTo>
                <a:lnTo>
                  <a:pt x="25" y="1259"/>
                </a:lnTo>
                <a:lnTo>
                  <a:pt x="31" y="1263"/>
                </a:lnTo>
                <a:lnTo>
                  <a:pt x="36" y="1267"/>
                </a:lnTo>
                <a:lnTo>
                  <a:pt x="43" y="1269"/>
                </a:lnTo>
                <a:lnTo>
                  <a:pt x="49" y="1272"/>
                </a:lnTo>
                <a:lnTo>
                  <a:pt x="56" y="1274"/>
                </a:lnTo>
                <a:lnTo>
                  <a:pt x="63" y="1275"/>
                </a:lnTo>
                <a:lnTo>
                  <a:pt x="71" y="1275"/>
                </a:lnTo>
                <a:lnTo>
                  <a:pt x="1205" y="1275"/>
                </a:lnTo>
                <a:close/>
              </a:path>
            </a:pathLst>
          </a:custGeom>
          <a:solidFill>
            <a:srgbClr val="3C4983"/>
          </a:solidFill>
          <a:ln w="12700">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33">
            <a:hlinkClick r:id="rId6"/>
            <a:extLst>
              <a:ext uri="{FF2B5EF4-FFF2-40B4-BE49-F238E27FC236}">
                <a16:creationId xmlns:a16="http://schemas.microsoft.com/office/drawing/2014/main" id="{74AC4DD5-2CBD-46EB-8BD5-E4DDCD166B06}"/>
              </a:ext>
            </a:extLst>
          </p:cNvPr>
          <p:cNvSpPr>
            <a:spLocks/>
          </p:cNvSpPr>
          <p:nvPr userDrawn="1"/>
        </p:nvSpPr>
        <p:spPr bwMode="auto">
          <a:xfrm>
            <a:off x="2016997" y="3238043"/>
            <a:ext cx="168610" cy="321390"/>
          </a:xfrm>
          <a:custGeom>
            <a:avLst/>
            <a:gdLst>
              <a:gd name="T0" fmla="*/ 365 w 562"/>
              <a:gd name="T1" fmla="*/ 1082 h 1082"/>
              <a:gd name="T2" fmla="*/ 365 w 562"/>
              <a:gd name="T3" fmla="*/ 589 h 1082"/>
              <a:gd name="T4" fmla="*/ 530 w 562"/>
              <a:gd name="T5" fmla="*/ 589 h 1082"/>
              <a:gd name="T6" fmla="*/ 555 w 562"/>
              <a:gd name="T7" fmla="*/ 397 h 1082"/>
              <a:gd name="T8" fmla="*/ 365 w 562"/>
              <a:gd name="T9" fmla="*/ 397 h 1082"/>
              <a:gd name="T10" fmla="*/ 365 w 562"/>
              <a:gd name="T11" fmla="*/ 274 h 1082"/>
              <a:gd name="T12" fmla="*/ 366 w 562"/>
              <a:gd name="T13" fmla="*/ 253 h 1082"/>
              <a:gd name="T14" fmla="*/ 368 w 562"/>
              <a:gd name="T15" fmla="*/ 235 h 1082"/>
              <a:gd name="T16" fmla="*/ 371 w 562"/>
              <a:gd name="T17" fmla="*/ 227 h 1082"/>
              <a:gd name="T18" fmla="*/ 374 w 562"/>
              <a:gd name="T19" fmla="*/ 219 h 1082"/>
              <a:gd name="T20" fmla="*/ 377 w 562"/>
              <a:gd name="T21" fmla="*/ 212 h 1082"/>
              <a:gd name="T22" fmla="*/ 382 w 562"/>
              <a:gd name="T23" fmla="*/ 205 h 1082"/>
              <a:gd name="T24" fmla="*/ 388 w 562"/>
              <a:gd name="T25" fmla="*/ 200 h 1082"/>
              <a:gd name="T26" fmla="*/ 395 w 562"/>
              <a:gd name="T27" fmla="*/ 195 h 1082"/>
              <a:gd name="T28" fmla="*/ 403 w 562"/>
              <a:gd name="T29" fmla="*/ 191 h 1082"/>
              <a:gd name="T30" fmla="*/ 412 w 562"/>
              <a:gd name="T31" fmla="*/ 186 h 1082"/>
              <a:gd name="T32" fmla="*/ 422 w 562"/>
              <a:gd name="T33" fmla="*/ 184 h 1082"/>
              <a:gd name="T34" fmla="*/ 433 w 562"/>
              <a:gd name="T35" fmla="*/ 181 h 1082"/>
              <a:gd name="T36" fmla="*/ 446 w 562"/>
              <a:gd name="T37" fmla="*/ 180 h 1082"/>
              <a:gd name="T38" fmla="*/ 461 w 562"/>
              <a:gd name="T39" fmla="*/ 179 h 1082"/>
              <a:gd name="T40" fmla="*/ 562 w 562"/>
              <a:gd name="T41" fmla="*/ 179 h 1082"/>
              <a:gd name="T42" fmla="*/ 562 w 562"/>
              <a:gd name="T43" fmla="*/ 7 h 1082"/>
              <a:gd name="T44" fmla="*/ 542 w 562"/>
              <a:gd name="T45" fmla="*/ 5 h 1082"/>
              <a:gd name="T46" fmla="*/ 507 w 562"/>
              <a:gd name="T47" fmla="*/ 3 h 1082"/>
              <a:gd name="T48" fmla="*/ 464 w 562"/>
              <a:gd name="T49" fmla="*/ 0 h 1082"/>
              <a:gd name="T50" fmla="*/ 414 w 562"/>
              <a:gd name="T51" fmla="*/ 0 h 1082"/>
              <a:gd name="T52" fmla="*/ 387 w 562"/>
              <a:gd name="T53" fmla="*/ 0 h 1082"/>
              <a:gd name="T54" fmla="*/ 360 w 562"/>
              <a:gd name="T55" fmla="*/ 4 h 1082"/>
              <a:gd name="T56" fmla="*/ 348 w 562"/>
              <a:gd name="T57" fmla="*/ 6 h 1082"/>
              <a:gd name="T58" fmla="*/ 336 w 562"/>
              <a:gd name="T59" fmla="*/ 9 h 1082"/>
              <a:gd name="T60" fmla="*/ 324 w 562"/>
              <a:gd name="T61" fmla="*/ 13 h 1082"/>
              <a:gd name="T62" fmla="*/ 313 w 562"/>
              <a:gd name="T63" fmla="*/ 16 h 1082"/>
              <a:gd name="T64" fmla="*/ 302 w 562"/>
              <a:gd name="T65" fmla="*/ 21 h 1082"/>
              <a:gd name="T66" fmla="*/ 291 w 562"/>
              <a:gd name="T67" fmla="*/ 25 h 1082"/>
              <a:gd name="T68" fmla="*/ 281 w 562"/>
              <a:gd name="T69" fmla="*/ 31 h 1082"/>
              <a:gd name="T70" fmla="*/ 270 w 562"/>
              <a:gd name="T71" fmla="*/ 37 h 1082"/>
              <a:gd name="T72" fmla="*/ 261 w 562"/>
              <a:gd name="T73" fmla="*/ 44 h 1082"/>
              <a:gd name="T74" fmla="*/ 252 w 562"/>
              <a:gd name="T75" fmla="*/ 50 h 1082"/>
              <a:gd name="T76" fmla="*/ 243 w 562"/>
              <a:gd name="T77" fmla="*/ 57 h 1082"/>
              <a:gd name="T78" fmla="*/ 235 w 562"/>
              <a:gd name="T79" fmla="*/ 65 h 1082"/>
              <a:gd name="T80" fmla="*/ 227 w 562"/>
              <a:gd name="T81" fmla="*/ 73 h 1082"/>
              <a:gd name="T82" fmla="*/ 219 w 562"/>
              <a:gd name="T83" fmla="*/ 82 h 1082"/>
              <a:gd name="T84" fmla="*/ 212 w 562"/>
              <a:gd name="T85" fmla="*/ 91 h 1082"/>
              <a:gd name="T86" fmla="*/ 205 w 562"/>
              <a:gd name="T87" fmla="*/ 102 h 1082"/>
              <a:gd name="T88" fmla="*/ 200 w 562"/>
              <a:gd name="T89" fmla="*/ 112 h 1082"/>
              <a:gd name="T90" fmla="*/ 194 w 562"/>
              <a:gd name="T91" fmla="*/ 122 h 1082"/>
              <a:gd name="T92" fmla="*/ 188 w 562"/>
              <a:gd name="T93" fmla="*/ 134 h 1082"/>
              <a:gd name="T94" fmla="*/ 184 w 562"/>
              <a:gd name="T95" fmla="*/ 145 h 1082"/>
              <a:gd name="T96" fmla="*/ 180 w 562"/>
              <a:gd name="T97" fmla="*/ 158 h 1082"/>
              <a:gd name="T98" fmla="*/ 176 w 562"/>
              <a:gd name="T99" fmla="*/ 170 h 1082"/>
              <a:gd name="T100" fmla="*/ 174 w 562"/>
              <a:gd name="T101" fmla="*/ 183 h 1082"/>
              <a:gd name="T102" fmla="*/ 170 w 562"/>
              <a:gd name="T103" fmla="*/ 196 h 1082"/>
              <a:gd name="T104" fmla="*/ 169 w 562"/>
              <a:gd name="T105" fmla="*/ 210 h 1082"/>
              <a:gd name="T106" fmla="*/ 167 w 562"/>
              <a:gd name="T107" fmla="*/ 225 h 1082"/>
              <a:gd name="T108" fmla="*/ 167 w 562"/>
              <a:gd name="T109" fmla="*/ 239 h 1082"/>
              <a:gd name="T110" fmla="*/ 166 w 562"/>
              <a:gd name="T111" fmla="*/ 254 h 1082"/>
              <a:gd name="T112" fmla="*/ 166 w 562"/>
              <a:gd name="T113" fmla="*/ 397 h 1082"/>
              <a:gd name="T114" fmla="*/ 0 w 562"/>
              <a:gd name="T115" fmla="*/ 397 h 1082"/>
              <a:gd name="T116" fmla="*/ 0 w 562"/>
              <a:gd name="T117" fmla="*/ 589 h 1082"/>
              <a:gd name="T118" fmla="*/ 166 w 562"/>
              <a:gd name="T119" fmla="*/ 589 h 1082"/>
              <a:gd name="T120" fmla="*/ 166 w 562"/>
              <a:gd name="T121" fmla="*/ 1082 h 1082"/>
              <a:gd name="T122" fmla="*/ 365 w 562"/>
              <a:gd name="T123" fmla="*/ 1082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2" h="1082">
                <a:moveTo>
                  <a:pt x="365" y="1082"/>
                </a:moveTo>
                <a:lnTo>
                  <a:pt x="365" y="589"/>
                </a:lnTo>
                <a:lnTo>
                  <a:pt x="530" y="589"/>
                </a:lnTo>
                <a:lnTo>
                  <a:pt x="555" y="397"/>
                </a:lnTo>
                <a:lnTo>
                  <a:pt x="365" y="397"/>
                </a:lnTo>
                <a:lnTo>
                  <a:pt x="365" y="274"/>
                </a:lnTo>
                <a:lnTo>
                  <a:pt x="366" y="253"/>
                </a:lnTo>
                <a:lnTo>
                  <a:pt x="368" y="235"/>
                </a:lnTo>
                <a:lnTo>
                  <a:pt x="371" y="227"/>
                </a:lnTo>
                <a:lnTo>
                  <a:pt x="374" y="219"/>
                </a:lnTo>
                <a:lnTo>
                  <a:pt x="377" y="212"/>
                </a:lnTo>
                <a:lnTo>
                  <a:pt x="382" y="205"/>
                </a:lnTo>
                <a:lnTo>
                  <a:pt x="388" y="200"/>
                </a:lnTo>
                <a:lnTo>
                  <a:pt x="395" y="195"/>
                </a:lnTo>
                <a:lnTo>
                  <a:pt x="403" y="191"/>
                </a:lnTo>
                <a:lnTo>
                  <a:pt x="412" y="186"/>
                </a:lnTo>
                <a:lnTo>
                  <a:pt x="422" y="184"/>
                </a:lnTo>
                <a:lnTo>
                  <a:pt x="433" y="181"/>
                </a:lnTo>
                <a:lnTo>
                  <a:pt x="446" y="180"/>
                </a:lnTo>
                <a:lnTo>
                  <a:pt x="461" y="179"/>
                </a:lnTo>
                <a:lnTo>
                  <a:pt x="562" y="179"/>
                </a:lnTo>
                <a:lnTo>
                  <a:pt x="562" y="7"/>
                </a:lnTo>
                <a:lnTo>
                  <a:pt x="542" y="5"/>
                </a:lnTo>
                <a:lnTo>
                  <a:pt x="507" y="3"/>
                </a:lnTo>
                <a:lnTo>
                  <a:pt x="464" y="0"/>
                </a:lnTo>
                <a:lnTo>
                  <a:pt x="414" y="0"/>
                </a:lnTo>
                <a:lnTo>
                  <a:pt x="387" y="0"/>
                </a:lnTo>
                <a:lnTo>
                  <a:pt x="360" y="4"/>
                </a:lnTo>
                <a:lnTo>
                  <a:pt x="348" y="6"/>
                </a:lnTo>
                <a:lnTo>
                  <a:pt x="336" y="9"/>
                </a:lnTo>
                <a:lnTo>
                  <a:pt x="324" y="13"/>
                </a:lnTo>
                <a:lnTo>
                  <a:pt x="313" y="16"/>
                </a:lnTo>
                <a:lnTo>
                  <a:pt x="302" y="21"/>
                </a:lnTo>
                <a:lnTo>
                  <a:pt x="291" y="25"/>
                </a:lnTo>
                <a:lnTo>
                  <a:pt x="281" y="31"/>
                </a:lnTo>
                <a:lnTo>
                  <a:pt x="270" y="37"/>
                </a:lnTo>
                <a:lnTo>
                  <a:pt x="261" y="44"/>
                </a:lnTo>
                <a:lnTo>
                  <a:pt x="252" y="50"/>
                </a:lnTo>
                <a:lnTo>
                  <a:pt x="243" y="57"/>
                </a:lnTo>
                <a:lnTo>
                  <a:pt x="235" y="65"/>
                </a:lnTo>
                <a:lnTo>
                  <a:pt x="227" y="73"/>
                </a:lnTo>
                <a:lnTo>
                  <a:pt x="219" y="82"/>
                </a:lnTo>
                <a:lnTo>
                  <a:pt x="212" y="91"/>
                </a:lnTo>
                <a:lnTo>
                  <a:pt x="205" y="102"/>
                </a:lnTo>
                <a:lnTo>
                  <a:pt x="200" y="112"/>
                </a:lnTo>
                <a:lnTo>
                  <a:pt x="194" y="122"/>
                </a:lnTo>
                <a:lnTo>
                  <a:pt x="188" y="134"/>
                </a:lnTo>
                <a:lnTo>
                  <a:pt x="184" y="145"/>
                </a:lnTo>
                <a:lnTo>
                  <a:pt x="180" y="158"/>
                </a:lnTo>
                <a:lnTo>
                  <a:pt x="176" y="170"/>
                </a:lnTo>
                <a:lnTo>
                  <a:pt x="174" y="183"/>
                </a:lnTo>
                <a:lnTo>
                  <a:pt x="170" y="196"/>
                </a:lnTo>
                <a:lnTo>
                  <a:pt x="169" y="210"/>
                </a:lnTo>
                <a:lnTo>
                  <a:pt x="167" y="225"/>
                </a:lnTo>
                <a:lnTo>
                  <a:pt x="167" y="239"/>
                </a:lnTo>
                <a:lnTo>
                  <a:pt x="166" y="254"/>
                </a:lnTo>
                <a:lnTo>
                  <a:pt x="166" y="397"/>
                </a:lnTo>
                <a:lnTo>
                  <a:pt x="0" y="397"/>
                </a:lnTo>
                <a:lnTo>
                  <a:pt x="0" y="589"/>
                </a:lnTo>
                <a:lnTo>
                  <a:pt x="166" y="589"/>
                </a:lnTo>
                <a:lnTo>
                  <a:pt x="166" y="1082"/>
                </a:lnTo>
                <a:lnTo>
                  <a:pt x="365" y="10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30">
            <a:hlinkClick r:id="rId7"/>
            <a:extLst>
              <a:ext uri="{FF2B5EF4-FFF2-40B4-BE49-F238E27FC236}">
                <a16:creationId xmlns:a16="http://schemas.microsoft.com/office/drawing/2014/main" id="{5AC47E2D-26E7-47EF-B7EE-4398985DE384}"/>
              </a:ext>
            </a:extLst>
          </p:cNvPr>
          <p:cNvSpPr>
            <a:spLocks/>
          </p:cNvSpPr>
          <p:nvPr userDrawn="1"/>
        </p:nvSpPr>
        <p:spPr bwMode="auto">
          <a:xfrm>
            <a:off x="2723664" y="3181502"/>
            <a:ext cx="380492" cy="379419"/>
          </a:xfrm>
          <a:custGeom>
            <a:avLst/>
            <a:gdLst>
              <a:gd name="T0" fmla="*/ 1212 w 1276"/>
              <a:gd name="T1" fmla="*/ 1275 h 1275"/>
              <a:gd name="T2" fmla="*/ 1226 w 1276"/>
              <a:gd name="T3" fmla="*/ 1272 h 1275"/>
              <a:gd name="T4" fmla="*/ 1239 w 1276"/>
              <a:gd name="T5" fmla="*/ 1267 h 1275"/>
              <a:gd name="T6" fmla="*/ 1250 w 1276"/>
              <a:gd name="T7" fmla="*/ 1259 h 1275"/>
              <a:gd name="T8" fmla="*/ 1259 w 1276"/>
              <a:gd name="T9" fmla="*/ 1249 h 1275"/>
              <a:gd name="T10" fmla="*/ 1267 w 1276"/>
              <a:gd name="T11" fmla="*/ 1239 h 1275"/>
              <a:gd name="T12" fmla="*/ 1273 w 1276"/>
              <a:gd name="T13" fmla="*/ 1226 h 1275"/>
              <a:gd name="T14" fmla="*/ 1275 w 1276"/>
              <a:gd name="T15" fmla="*/ 1211 h 1275"/>
              <a:gd name="T16" fmla="*/ 1276 w 1276"/>
              <a:gd name="T17" fmla="*/ 71 h 1275"/>
              <a:gd name="T18" fmla="*/ 1274 w 1276"/>
              <a:gd name="T19" fmla="*/ 56 h 1275"/>
              <a:gd name="T20" fmla="*/ 1270 w 1276"/>
              <a:gd name="T21" fmla="*/ 43 h 1275"/>
              <a:gd name="T22" fmla="*/ 1264 w 1276"/>
              <a:gd name="T23" fmla="*/ 31 h 1275"/>
              <a:gd name="T24" fmla="*/ 1254 w 1276"/>
              <a:gd name="T25" fmla="*/ 20 h 1275"/>
              <a:gd name="T26" fmla="*/ 1244 w 1276"/>
              <a:gd name="T27" fmla="*/ 11 h 1275"/>
              <a:gd name="T28" fmla="*/ 1233 w 1276"/>
              <a:gd name="T29" fmla="*/ 6 h 1275"/>
              <a:gd name="T30" fmla="*/ 1219 w 1276"/>
              <a:gd name="T31" fmla="*/ 1 h 1275"/>
              <a:gd name="T32" fmla="*/ 1205 w 1276"/>
              <a:gd name="T33" fmla="*/ 0 h 1275"/>
              <a:gd name="T34" fmla="*/ 63 w 1276"/>
              <a:gd name="T35" fmla="*/ 0 h 1275"/>
              <a:gd name="T36" fmla="*/ 49 w 1276"/>
              <a:gd name="T37" fmla="*/ 3 h 1275"/>
              <a:gd name="T38" fmla="*/ 36 w 1276"/>
              <a:gd name="T39" fmla="*/ 8 h 1275"/>
              <a:gd name="T40" fmla="*/ 25 w 1276"/>
              <a:gd name="T41" fmla="*/ 16 h 1275"/>
              <a:gd name="T42" fmla="*/ 16 w 1276"/>
              <a:gd name="T43" fmla="*/ 25 h 1275"/>
              <a:gd name="T44" fmla="*/ 8 w 1276"/>
              <a:gd name="T45" fmla="*/ 36 h 1275"/>
              <a:gd name="T46" fmla="*/ 3 w 1276"/>
              <a:gd name="T47" fmla="*/ 49 h 1275"/>
              <a:gd name="T48" fmla="*/ 0 w 1276"/>
              <a:gd name="T49" fmla="*/ 63 h 1275"/>
              <a:gd name="T50" fmla="*/ 0 w 1276"/>
              <a:gd name="T51" fmla="*/ 1205 h 1275"/>
              <a:gd name="T52" fmla="*/ 1 w 1276"/>
              <a:gd name="T53" fmla="*/ 1219 h 1275"/>
              <a:gd name="T54" fmla="*/ 6 w 1276"/>
              <a:gd name="T55" fmla="*/ 1232 h 1275"/>
              <a:gd name="T56" fmla="*/ 13 w 1276"/>
              <a:gd name="T57" fmla="*/ 1244 h 1275"/>
              <a:gd name="T58" fmla="*/ 21 w 1276"/>
              <a:gd name="T59" fmla="*/ 1255 h 1275"/>
              <a:gd name="T60" fmla="*/ 31 w 1276"/>
              <a:gd name="T61" fmla="*/ 1263 h 1275"/>
              <a:gd name="T62" fmla="*/ 43 w 1276"/>
              <a:gd name="T63" fmla="*/ 1269 h 1275"/>
              <a:gd name="T64" fmla="*/ 56 w 1276"/>
              <a:gd name="T65" fmla="*/ 1274 h 1275"/>
              <a:gd name="T66" fmla="*/ 71 w 1276"/>
              <a:gd name="T67" fmla="*/ 1275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76" h="1275">
                <a:moveTo>
                  <a:pt x="1205" y="1275"/>
                </a:moveTo>
                <a:lnTo>
                  <a:pt x="1212" y="1275"/>
                </a:lnTo>
                <a:lnTo>
                  <a:pt x="1219" y="1274"/>
                </a:lnTo>
                <a:lnTo>
                  <a:pt x="1226" y="1272"/>
                </a:lnTo>
                <a:lnTo>
                  <a:pt x="1233" y="1269"/>
                </a:lnTo>
                <a:lnTo>
                  <a:pt x="1239" y="1267"/>
                </a:lnTo>
                <a:lnTo>
                  <a:pt x="1244" y="1263"/>
                </a:lnTo>
                <a:lnTo>
                  <a:pt x="1250" y="1259"/>
                </a:lnTo>
                <a:lnTo>
                  <a:pt x="1254" y="1255"/>
                </a:lnTo>
                <a:lnTo>
                  <a:pt x="1259" y="1249"/>
                </a:lnTo>
                <a:lnTo>
                  <a:pt x="1264" y="1244"/>
                </a:lnTo>
                <a:lnTo>
                  <a:pt x="1267" y="1239"/>
                </a:lnTo>
                <a:lnTo>
                  <a:pt x="1270" y="1232"/>
                </a:lnTo>
                <a:lnTo>
                  <a:pt x="1273" y="1226"/>
                </a:lnTo>
                <a:lnTo>
                  <a:pt x="1274" y="1219"/>
                </a:lnTo>
                <a:lnTo>
                  <a:pt x="1275" y="1211"/>
                </a:lnTo>
                <a:lnTo>
                  <a:pt x="1276" y="1205"/>
                </a:lnTo>
                <a:lnTo>
                  <a:pt x="1276" y="71"/>
                </a:lnTo>
                <a:lnTo>
                  <a:pt x="1275" y="63"/>
                </a:lnTo>
                <a:lnTo>
                  <a:pt x="1274" y="56"/>
                </a:lnTo>
                <a:lnTo>
                  <a:pt x="1273" y="49"/>
                </a:lnTo>
                <a:lnTo>
                  <a:pt x="1270" y="43"/>
                </a:lnTo>
                <a:lnTo>
                  <a:pt x="1267" y="36"/>
                </a:lnTo>
                <a:lnTo>
                  <a:pt x="1264" y="31"/>
                </a:lnTo>
                <a:lnTo>
                  <a:pt x="1259" y="25"/>
                </a:lnTo>
                <a:lnTo>
                  <a:pt x="1254" y="20"/>
                </a:lnTo>
                <a:lnTo>
                  <a:pt x="1250" y="16"/>
                </a:lnTo>
                <a:lnTo>
                  <a:pt x="1244" y="11"/>
                </a:lnTo>
                <a:lnTo>
                  <a:pt x="1239" y="8"/>
                </a:lnTo>
                <a:lnTo>
                  <a:pt x="1233" y="6"/>
                </a:lnTo>
                <a:lnTo>
                  <a:pt x="1226" y="3"/>
                </a:lnTo>
                <a:lnTo>
                  <a:pt x="1219" y="1"/>
                </a:lnTo>
                <a:lnTo>
                  <a:pt x="1212" y="0"/>
                </a:lnTo>
                <a:lnTo>
                  <a:pt x="1205" y="0"/>
                </a:lnTo>
                <a:lnTo>
                  <a:pt x="71" y="0"/>
                </a:lnTo>
                <a:lnTo>
                  <a:pt x="63" y="0"/>
                </a:lnTo>
                <a:lnTo>
                  <a:pt x="56" y="1"/>
                </a:lnTo>
                <a:lnTo>
                  <a:pt x="49" y="3"/>
                </a:lnTo>
                <a:lnTo>
                  <a:pt x="43" y="6"/>
                </a:lnTo>
                <a:lnTo>
                  <a:pt x="36" y="8"/>
                </a:lnTo>
                <a:lnTo>
                  <a:pt x="31" y="11"/>
                </a:lnTo>
                <a:lnTo>
                  <a:pt x="25" y="16"/>
                </a:lnTo>
                <a:lnTo>
                  <a:pt x="21" y="20"/>
                </a:lnTo>
                <a:lnTo>
                  <a:pt x="16" y="25"/>
                </a:lnTo>
                <a:lnTo>
                  <a:pt x="13" y="31"/>
                </a:lnTo>
                <a:lnTo>
                  <a:pt x="8" y="36"/>
                </a:lnTo>
                <a:lnTo>
                  <a:pt x="6" y="43"/>
                </a:lnTo>
                <a:lnTo>
                  <a:pt x="3" y="49"/>
                </a:lnTo>
                <a:lnTo>
                  <a:pt x="1" y="56"/>
                </a:lnTo>
                <a:lnTo>
                  <a:pt x="0" y="63"/>
                </a:lnTo>
                <a:lnTo>
                  <a:pt x="0" y="71"/>
                </a:lnTo>
                <a:lnTo>
                  <a:pt x="0" y="1205"/>
                </a:lnTo>
                <a:lnTo>
                  <a:pt x="0" y="1211"/>
                </a:lnTo>
                <a:lnTo>
                  <a:pt x="1" y="1219"/>
                </a:lnTo>
                <a:lnTo>
                  <a:pt x="3" y="1226"/>
                </a:lnTo>
                <a:lnTo>
                  <a:pt x="6" y="1232"/>
                </a:lnTo>
                <a:lnTo>
                  <a:pt x="8" y="1239"/>
                </a:lnTo>
                <a:lnTo>
                  <a:pt x="13" y="1244"/>
                </a:lnTo>
                <a:lnTo>
                  <a:pt x="16" y="1249"/>
                </a:lnTo>
                <a:lnTo>
                  <a:pt x="21" y="1255"/>
                </a:lnTo>
                <a:lnTo>
                  <a:pt x="25" y="1259"/>
                </a:lnTo>
                <a:lnTo>
                  <a:pt x="31" y="1263"/>
                </a:lnTo>
                <a:lnTo>
                  <a:pt x="36" y="1267"/>
                </a:lnTo>
                <a:lnTo>
                  <a:pt x="43" y="1269"/>
                </a:lnTo>
                <a:lnTo>
                  <a:pt x="49" y="1272"/>
                </a:lnTo>
                <a:lnTo>
                  <a:pt x="56" y="1274"/>
                </a:lnTo>
                <a:lnTo>
                  <a:pt x="63" y="1275"/>
                </a:lnTo>
                <a:lnTo>
                  <a:pt x="71" y="1275"/>
                </a:lnTo>
                <a:lnTo>
                  <a:pt x="1205" y="1275"/>
                </a:lnTo>
                <a:close/>
              </a:path>
            </a:pathLst>
          </a:custGeom>
          <a:solidFill>
            <a:srgbClr val="CB4937"/>
          </a:solidFill>
          <a:ln w="12700">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31">
            <a:hlinkClick r:id="rId7"/>
            <a:extLst>
              <a:ext uri="{FF2B5EF4-FFF2-40B4-BE49-F238E27FC236}">
                <a16:creationId xmlns:a16="http://schemas.microsoft.com/office/drawing/2014/main" id="{80AC6F9C-3EF9-4C2E-A26A-9E2237DE76C6}"/>
              </a:ext>
            </a:extLst>
          </p:cNvPr>
          <p:cNvSpPr>
            <a:spLocks noEditPoints="1"/>
          </p:cNvSpPr>
          <p:nvPr userDrawn="1"/>
        </p:nvSpPr>
        <p:spPr bwMode="auto">
          <a:xfrm>
            <a:off x="2786333" y="3275242"/>
            <a:ext cx="250676" cy="188966"/>
          </a:xfrm>
          <a:custGeom>
            <a:avLst/>
            <a:gdLst>
              <a:gd name="T0" fmla="*/ 125 w 836"/>
              <a:gd name="T1" fmla="*/ 0 h 633"/>
              <a:gd name="T2" fmla="*/ 100 w 836"/>
              <a:gd name="T3" fmla="*/ 3 h 633"/>
              <a:gd name="T4" fmla="*/ 76 w 836"/>
              <a:gd name="T5" fmla="*/ 10 h 633"/>
              <a:gd name="T6" fmla="*/ 55 w 836"/>
              <a:gd name="T7" fmla="*/ 21 h 633"/>
              <a:gd name="T8" fmla="*/ 37 w 836"/>
              <a:gd name="T9" fmla="*/ 36 h 633"/>
              <a:gd name="T10" fmla="*/ 21 w 836"/>
              <a:gd name="T11" fmla="*/ 54 h 633"/>
              <a:gd name="T12" fmla="*/ 10 w 836"/>
              <a:gd name="T13" fmla="*/ 76 h 633"/>
              <a:gd name="T14" fmla="*/ 3 w 836"/>
              <a:gd name="T15" fmla="*/ 99 h 633"/>
              <a:gd name="T16" fmla="*/ 0 w 836"/>
              <a:gd name="T17" fmla="*/ 125 h 633"/>
              <a:gd name="T18" fmla="*/ 0 w 836"/>
              <a:gd name="T19" fmla="*/ 521 h 633"/>
              <a:gd name="T20" fmla="*/ 5 w 836"/>
              <a:gd name="T21" fmla="*/ 546 h 633"/>
              <a:gd name="T22" fmla="*/ 15 w 836"/>
              <a:gd name="T23" fmla="*/ 568 h 633"/>
              <a:gd name="T24" fmla="*/ 28 w 836"/>
              <a:gd name="T25" fmla="*/ 588 h 633"/>
              <a:gd name="T26" fmla="*/ 45 w 836"/>
              <a:gd name="T27" fmla="*/ 605 h 633"/>
              <a:gd name="T28" fmla="*/ 65 w 836"/>
              <a:gd name="T29" fmla="*/ 618 h 633"/>
              <a:gd name="T30" fmla="*/ 87 w 836"/>
              <a:gd name="T31" fmla="*/ 628 h 633"/>
              <a:gd name="T32" fmla="*/ 112 w 836"/>
              <a:gd name="T33" fmla="*/ 633 h 633"/>
              <a:gd name="T34" fmla="*/ 711 w 836"/>
              <a:gd name="T35" fmla="*/ 633 h 633"/>
              <a:gd name="T36" fmla="*/ 736 w 836"/>
              <a:gd name="T37" fmla="*/ 630 h 633"/>
              <a:gd name="T38" fmla="*/ 760 w 836"/>
              <a:gd name="T39" fmla="*/ 624 h 633"/>
              <a:gd name="T40" fmla="*/ 781 w 836"/>
              <a:gd name="T41" fmla="*/ 612 h 633"/>
              <a:gd name="T42" fmla="*/ 799 w 836"/>
              <a:gd name="T43" fmla="*/ 596 h 633"/>
              <a:gd name="T44" fmla="*/ 815 w 836"/>
              <a:gd name="T45" fmla="*/ 578 h 633"/>
              <a:gd name="T46" fmla="*/ 826 w 836"/>
              <a:gd name="T47" fmla="*/ 558 h 633"/>
              <a:gd name="T48" fmla="*/ 833 w 836"/>
              <a:gd name="T49" fmla="*/ 534 h 633"/>
              <a:gd name="T50" fmla="*/ 836 w 836"/>
              <a:gd name="T51" fmla="*/ 509 h 633"/>
              <a:gd name="T52" fmla="*/ 836 w 836"/>
              <a:gd name="T53" fmla="*/ 111 h 633"/>
              <a:gd name="T54" fmla="*/ 830 w 836"/>
              <a:gd name="T55" fmla="*/ 87 h 633"/>
              <a:gd name="T56" fmla="*/ 821 w 836"/>
              <a:gd name="T57" fmla="*/ 65 h 633"/>
              <a:gd name="T58" fmla="*/ 807 w 836"/>
              <a:gd name="T59" fmla="*/ 45 h 633"/>
              <a:gd name="T60" fmla="*/ 791 w 836"/>
              <a:gd name="T61" fmla="*/ 28 h 633"/>
              <a:gd name="T62" fmla="*/ 771 w 836"/>
              <a:gd name="T63" fmla="*/ 14 h 633"/>
              <a:gd name="T64" fmla="*/ 749 w 836"/>
              <a:gd name="T65" fmla="*/ 5 h 633"/>
              <a:gd name="T66" fmla="*/ 724 w 836"/>
              <a:gd name="T67" fmla="*/ 1 h 633"/>
              <a:gd name="T68" fmla="*/ 298 w 836"/>
              <a:gd name="T69" fmla="*/ 456 h 633"/>
              <a:gd name="T70" fmla="*/ 538 w 836"/>
              <a:gd name="T71" fmla="*/ 31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6" h="633">
                <a:moveTo>
                  <a:pt x="711" y="0"/>
                </a:moveTo>
                <a:lnTo>
                  <a:pt x="125" y="0"/>
                </a:lnTo>
                <a:lnTo>
                  <a:pt x="112" y="1"/>
                </a:lnTo>
                <a:lnTo>
                  <a:pt x="100" y="3"/>
                </a:lnTo>
                <a:lnTo>
                  <a:pt x="87" y="5"/>
                </a:lnTo>
                <a:lnTo>
                  <a:pt x="76" y="10"/>
                </a:lnTo>
                <a:lnTo>
                  <a:pt x="65" y="14"/>
                </a:lnTo>
                <a:lnTo>
                  <a:pt x="55" y="21"/>
                </a:lnTo>
                <a:lnTo>
                  <a:pt x="45" y="28"/>
                </a:lnTo>
                <a:lnTo>
                  <a:pt x="37" y="36"/>
                </a:lnTo>
                <a:lnTo>
                  <a:pt x="28" y="45"/>
                </a:lnTo>
                <a:lnTo>
                  <a:pt x="21" y="54"/>
                </a:lnTo>
                <a:lnTo>
                  <a:pt x="15" y="65"/>
                </a:lnTo>
                <a:lnTo>
                  <a:pt x="10" y="76"/>
                </a:lnTo>
                <a:lnTo>
                  <a:pt x="5" y="87"/>
                </a:lnTo>
                <a:lnTo>
                  <a:pt x="3" y="99"/>
                </a:lnTo>
                <a:lnTo>
                  <a:pt x="0" y="111"/>
                </a:lnTo>
                <a:lnTo>
                  <a:pt x="0" y="125"/>
                </a:lnTo>
                <a:lnTo>
                  <a:pt x="0" y="509"/>
                </a:lnTo>
                <a:lnTo>
                  <a:pt x="0" y="521"/>
                </a:lnTo>
                <a:lnTo>
                  <a:pt x="3" y="534"/>
                </a:lnTo>
                <a:lnTo>
                  <a:pt x="5" y="546"/>
                </a:lnTo>
                <a:lnTo>
                  <a:pt x="10" y="558"/>
                </a:lnTo>
                <a:lnTo>
                  <a:pt x="15" y="568"/>
                </a:lnTo>
                <a:lnTo>
                  <a:pt x="21" y="578"/>
                </a:lnTo>
                <a:lnTo>
                  <a:pt x="28" y="588"/>
                </a:lnTo>
                <a:lnTo>
                  <a:pt x="37" y="596"/>
                </a:lnTo>
                <a:lnTo>
                  <a:pt x="45" y="605"/>
                </a:lnTo>
                <a:lnTo>
                  <a:pt x="55" y="612"/>
                </a:lnTo>
                <a:lnTo>
                  <a:pt x="65" y="618"/>
                </a:lnTo>
                <a:lnTo>
                  <a:pt x="76" y="624"/>
                </a:lnTo>
                <a:lnTo>
                  <a:pt x="87" y="628"/>
                </a:lnTo>
                <a:lnTo>
                  <a:pt x="100" y="630"/>
                </a:lnTo>
                <a:lnTo>
                  <a:pt x="112" y="633"/>
                </a:lnTo>
                <a:lnTo>
                  <a:pt x="125" y="633"/>
                </a:lnTo>
                <a:lnTo>
                  <a:pt x="711" y="633"/>
                </a:lnTo>
                <a:lnTo>
                  <a:pt x="724" y="633"/>
                </a:lnTo>
                <a:lnTo>
                  <a:pt x="736" y="630"/>
                </a:lnTo>
                <a:lnTo>
                  <a:pt x="749" y="628"/>
                </a:lnTo>
                <a:lnTo>
                  <a:pt x="760" y="624"/>
                </a:lnTo>
                <a:lnTo>
                  <a:pt x="771" y="618"/>
                </a:lnTo>
                <a:lnTo>
                  <a:pt x="781" y="612"/>
                </a:lnTo>
                <a:lnTo>
                  <a:pt x="791" y="605"/>
                </a:lnTo>
                <a:lnTo>
                  <a:pt x="799" y="596"/>
                </a:lnTo>
                <a:lnTo>
                  <a:pt x="807" y="588"/>
                </a:lnTo>
                <a:lnTo>
                  <a:pt x="815" y="578"/>
                </a:lnTo>
                <a:lnTo>
                  <a:pt x="821" y="568"/>
                </a:lnTo>
                <a:lnTo>
                  <a:pt x="826" y="558"/>
                </a:lnTo>
                <a:lnTo>
                  <a:pt x="830" y="546"/>
                </a:lnTo>
                <a:lnTo>
                  <a:pt x="833" y="534"/>
                </a:lnTo>
                <a:lnTo>
                  <a:pt x="836" y="521"/>
                </a:lnTo>
                <a:lnTo>
                  <a:pt x="836" y="509"/>
                </a:lnTo>
                <a:lnTo>
                  <a:pt x="836" y="125"/>
                </a:lnTo>
                <a:lnTo>
                  <a:pt x="836" y="111"/>
                </a:lnTo>
                <a:lnTo>
                  <a:pt x="833" y="99"/>
                </a:lnTo>
                <a:lnTo>
                  <a:pt x="830" y="87"/>
                </a:lnTo>
                <a:lnTo>
                  <a:pt x="826" y="76"/>
                </a:lnTo>
                <a:lnTo>
                  <a:pt x="821" y="65"/>
                </a:lnTo>
                <a:lnTo>
                  <a:pt x="815" y="54"/>
                </a:lnTo>
                <a:lnTo>
                  <a:pt x="807" y="45"/>
                </a:lnTo>
                <a:lnTo>
                  <a:pt x="799" y="36"/>
                </a:lnTo>
                <a:lnTo>
                  <a:pt x="791" y="28"/>
                </a:lnTo>
                <a:lnTo>
                  <a:pt x="781" y="21"/>
                </a:lnTo>
                <a:lnTo>
                  <a:pt x="771" y="14"/>
                </a:lnTo>
                <a:lnTo>
                  <a:pt x="760" y="10"/>
                </a:lnTo>
                <a:lnTo>
                  <a:pt x="749" y="5"/>
                </a:lnTo>
                <a:lnTo>
                  <a:pt x="736" y="3"/>
                </a:lnTo>
                <a:lnTo>
                  <a:pt x="724" y="1"/>
                </a:lnTo>
                <a:lnTo>
                  <a:pt x="711" y="0"/>
                </a:lnTo>
                <a:close/>
                <a:moveTo>
                  <a:pt x="298" y="456"/>
                </a:moveTo>
                <a:lnTo>
                  <a:pt x="298" y="177"/>
                </a:lnTo>
                <a:lnTo>
                  <a:pt x="538" y="316"/>
                </a:lnTo>
                <a:lnTo>
                  <a:pt x="298" y="4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33" name="Group 32">
            <a:extLst>
              <a:ext uri="{FF2B5EF4-FFF2-40B4-BE49-F238E27FC236}">
                <a16:creationId xmlns:a16="http://schemas.microsoft.com/office/drawing/2014/main" id="{F07A537E-B4CF-4FFB-9C64-22EA1B4D3DE1}"/>
              </a:ext>
            </a:extLst>
          </p:cNvPr>
          <p:cNvGrpSpPr/>
          <p:nvPr userDrawn="1"/>
        </p:nvGrpSpPr>
        <p:grpSpPr>
          <a:xfrm>
            <a:off x="998476" y="3181502"/>
            <a:ext cx="380492" cy="379419"/>
            <a:chOff x="0" y="953"/>
            <a:chExt cx="382681" cy="382270"/>
          </a:xfrm>
        </p:grpSpPr>
        <p:sp>
          <p:nvSpPr>
            <p:cNvPr id="34" name="Freeform 28">
              <a:hlinkClick r:id="rId8"/>
              <a:extLst>
                <a:ext uri="{FF2B5EF4-FFF2-40B4-BE49-F238E27FC236}">
                  <a16:creationId xmlns:a16="http://schemas.microsoft.com/office/drawing/2014/main" id="{2D2B5B74-344A-429B-BB3C-DC7767522E8D}"/>
                </a:ext>
              </a:extLst>
            </p:cNvPr>
            <p:cNvSpPr>
              <a:spLocks/>
            </p:cNvSpPr>
            <p:nvPr/>
          </p:nvSpPr>
          <p:spPr bwMode="auto">
            <a:xfrm>
              <a:off x="0" y="953"/>
              <a:ext cx="382681" cy="382270"/>
            </a:xfrm>
            <a:custGeom>
              <a:avLst/>
              <a:gdLst>
                <a:gd name="T0" fmla="*/ 1212 w 1276"/>
                <a:gd name="T1" fmla="*/ 1275 h 1275"/>
                <a:gd name="T2" fmla="*/ 1226 w 1276"/>
                <a:gd name="T3" fmla="*/ 1272 h 1275"/>
                <a:gd name="T4" fmla="*/ 1239 w 1276"/>
                <a:gd name="T5" fmla="*/ 1267 h 1275"/>
                <a:gd name="T6" fmla="*/ 1250 w 1276"/>
                <a:gd name="T7" fmla="*/ 1259 h 1275"/>
                <a:gd name="T8" fmla="*/ 1259 w 1276"/>
                <a:gd name="T9" fmla="*/ 1249 h 1275"/>
                <a:gd name="T10" fmla="*/ 1267 w 1276"/>
                <a:gd name="T11" fmla="*/ 1239 h 1275"/>
                <a:gd name="T12" fmla="*/ 1273 w 1276"/>
                <a:gd name="T13" fmla="*/ 1226 h 1275"/>
                <a:gd name="T14" fmla="*/ 1275 w 1276"/>
                <a:gd name="T15" fmla="*/ 1211 h 1275"/>
                <a:gd name="T16" fmla="*/ 1276 w 1276"/>
                <a:gd name="T17" fmla="*/ 71 h 1275"/>
                <a:gd name="T18" fmla="*/ 1274 w 1276"/>
                <a:gd name="T19" fmla="*/ 56 h 1275"/>
                <a:gd name="T20" fmla="*/ 1270 w 1276"/>
                <a:gd name="T21" fmla="*/ 43 h 1275"/>
                <a:gd name="T22" fmla="*/ 1264 w 1276"/>
                <a:gd name="T23" fmla="*/ 31 h 1275"/>
                <a:gd name="T24" fmla="*/ 1254 w 1276"/>
                <a:gd name="T25" fmla="*/ 20 h 1275"/>
                <a:gd name="T26" fmla="*/ 1244 w 1276"/>
                <a:gd name="T27" fmla="*/ 11 h 1275"/>
                <a:gd name="T28" fmla="*/ 1233 w 1276"/>
                <a:gd name="T29" fmla="*/ 6 h 1275"/>
                <a:gd name="T30" fmla="*/ 1219 w 1276"/>
                <a:gd name="T31" fmla="*/ 1 h 1275"/>
                <a:gd name="T32" fmla="*/ 1205 w 1276"/>
                <a:gd name="T33" fmla="*/ 0 h 1275"/>
                <a:gd name="T34" fmla="*/ 63 w 1276"/>
                <a:gd name="T35" fmla="*/ 0 h 1275"/>
                <a:gd name="T36" fmla="*/ 49 w 1276"/>
                <a:gd name="T37" fmla="*/ 3 h 1275"/>
                <a:gd name="T38" fmla="*/ 36 w 1276"/>
                <a:gd name="T39" fmla="*/ 8 h 1275"/>
                <a:gd name="T40" fmla="*/ 25 w 1276"/>
                <a:gd name="T41" fmla="*/ 16 h 1275"/>
                <a:gd name="T42" fmla="*/ 16 w 1276"/>
                <a:gd name="T43" fmla="*/ 25 h 1275"/>
                <a:gd name="T44" fmla="*/ 8 w 1276"/>
                <a:gd name="T45" fmla="*/ 36 h 1275"/>
                <a:gd name="T46" fmla="*/ 3 w 1276"/>
                <a:gd name="T47" fmla="*/ 49 h 1275"/>
                <a:gd name="T48" fmla="*/ 0 w 1276"/>
                <a:gd name="T49" fmla="*/ 63 h 1275"/>
                <a:gd name="T50" fmla="*/ 0 w 1276"/>
                <a:gd name="T51" fmla="*/ 1205 h 1275"/>
                <a:gd name="T52" fmla="*/ 1 w 1276"/>
                <a:gd name="T53" fmla="*/ 1219 h 1275"/>
                <a:gd name="T54" fmla="*/ 6 w 1276"/>
                <a:gd name="T55" fmla="*/ 1232 h 1275"/>
                <a:gd name="T56" fmla="*/ 13 w 1276"/>
                <a:gd name="T57" fmla="*/ 1244 h 1275"/>
                <a:gd name="T58" fmla="*/ 21 w 1276"/>
                <a:gd name="T59" fmla="*/ 1255 h 1275"/>
                <a:gd name="T60" fmla="*/ 31 w 1276"/>
                <a:gd name="T61" fmla="*/ 1263 h 1275"/>
                <a:gd name="T62" fmla="*/ 43 w 1276"/>
                <a:gd name="T63" fmla="*/ 1269 h 1275"/>
                <a:gd name="T64" fmla="*/ 56 w 1276"/>
                <a:gd name="T65" fmla="*/ 1274 h 1275"/>
                <a:gd name="T66" fmla="*/ 71 w 1276"/>
                <a:gd name="T67" fmla="*/ 1275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76" h="1275">
                  <a:moveTo>
                    <a:pt x="1205" y="1275"/>
                  </a:moveTo>
                  <a:lnTo>
                    <a:pt x="1212" y="1275"/>
                  </a:lnTo>
                  <a:lnTo>
                    <a:pt x="1219" y="1274"/>
                  </a:lnTo>
                  <a:lnTo>
                    <a:pt x="1226" y="1272"/>
                  </a:lnTo>
                  <a:lnTo>
                    <a:pt x="1233" y="1269"/>
                  </a:lnTo>
                  <a:lnTo>
                    <a:pt x="1239" y="1267"/>
                  </a:lnTo>
                  <a:lnTo>
                    <a:pt x="1244" y="1263"/>
                  </a:lnTo>
                  <a:lnTo>
                    <a:pt x="1250" y="1259"/>
                  </a:lnTo>
                  <a:lnTo>
                    <a:pt x="1254" y="1255"/>
                  </a:lnTo>
                  <a:lnTo>
                    <a:pt x="1259" y="1249"/>
                  </a:lnTo>
                  <a:lnTo>
                    <a:pt x="1264" y="1244"/>
                  </a:lnTo>
                  <a:lnTo>
                    <a:pt x="1267" y="1239"/>
                  </a:lnTo>
                  <a:lnTo>
                    <a:pt x="1270" y="1232"/>
                  </a:lnTo>
                  <a:lnTo>
                    <a:pt x="1273" y="1226"/>
                  </a:lnTo>
                  <a:lnTo>
                    <a:pt x="1274" y="1219"/>
                  </a:lnTo>
                  <a:lnTo>
                    <a:pt x="1275" y="1211"/>
                  </a:lnTo>
                  <a:lnTo>
                    <a:pt x="1276" y="1205"/>
                  </a:lnTo>
                  <a:lnTo>
                    <a:pt x="1276" y="71"/>
                  </a:lnTo>
                  <a:lnTo>
                    <a:pt x="1275" y="63"/>
                  </a:lnTo>
                  <a:lnTo>
                    <a:pt x="1274" y="56"/>
                  </a:lnTo>
                  <a:lnTo>
                    <a:pt x="1273" y="49"/>
                  </a:lnTo>
                  <a:lnTo>
                    <a:pt x="1270" y="43"/>
                  </a:lnTo>
                  <a:lnTo>
                    <a:pt x="1267" y="36"/>
                  </a:lnTo>
                  <a:lnTo>
                    <a:pt x="1264" y="31"/>
                  </a:lnTo>
                  <a:lnTo>
                    <a:pt x="1259" y="25"/>
                  </a:lnTo>
                  <a:lnTo>
                    <a:pt x="1254" y="20"/>
                  </a:lnTo>
                  <a:lnTo>
                    <a:pt x="1250" y="16"/>
                  </a:lnTo>
                  <a:lnTo>
                    <a:pt x="1244" y="11"/>
                  </a:lnTo>
                  <a:lnTo>
                    <a:pt x="1239" y="8"/>
                  </a:lnTo>
                  <a:lnTo>
                    <a:pt x="1233" y="6"/>
                  </a:lnTo>
                  <a:lnTo>
                    <a:pt x="1226" y="3"/>
                  </a:lnTo>
                  <a:lnTo>
                    <a:pt x="1219" y="1"/>
                  </a:lnTo>
                  <a:lnTo>
                    <a:pt x="1212" y="0"/>
                  </a:lnTo>
                  <a:lnTo>
                    <a:pt x="1205" y="0"/>
                  </a:lnTo>
                  <a:lnTo>
                    <a:pt x="71" y="0"/>
                  </a:lnTo>
                  <a:lnTo>
                    <a:pt x="63" y="0"/>
                  </a:lnTo>
                  <a:lnTo>
                    <a:pt x="56" y="1"/>
                  </a:lnTo>
                  <a:lnTo>
                    <a:pt x="49" y="3"/>
                  </a:lnTo>
                  <a:lnTo>
                    <a:pt x="43" y="6"/>
                  </a:lnTo>
                  <a:lnTo>
                    <a:pt x="36" y="8"/>
                  </a:lnTo>
                  <a:lnTo>
                    <a:pt x="31" y="11"/>
                  </a:lnTo>
                  <a:lnTo>
                    <a:pt x="25" y="16"/>
                  </a:lnTo>
                  <a:lnTo>
                    <a:pt x="21" y="20"/>
                  </a:lnTo>
                  <a:lnTo>
                    <a:pt x="16" y="25"/>
                  </a:lnTo>
                  <a:lnTo>
                    <a:pt x="13" y="31"/>
                  </a:lnTo>
                  <a:lnTo>
                    <a:pt x="8" y="36"/>
                  </a:lnTo>
                  <a:lnTo>
                    <a:pt x="6" y="43"/>
                  </a:lnTo>
                  <a:lnTo>
                    <a:pt x="3" y="49"/>
                  </a:lnTo>
                  <a:lnTo>
                    <a:pt x="1" y="56"/>
                  </a:lnTo>
                  <a:lnTo>
                    <a:pt x="0" y="63"/>
                  </a:lnTo>
                  <a:lnTo>
                    <a:pt x="0" y="71"/>
                  </a:lnTo>
                  <a:lnTo>
                    <a:pt x="0" y="1205"/>
                  </a:lnTo>
                  <a:lnTo>
                    <a:pt x="0" y="1211"/>
                  </a:lnTo>
                  <a:lnTo>
                    <a:pt x="1" y="1219"/>
                  </a:lnTo>
                  <a:lnTo>
                    <a:pt x="3" y="1226"/>
                  </a:lnTo>
                  <a:lnTo>
                    <a:pt x="6" y="1232"/>
                  </a:lnTo>
                  <a:lnTo>
                    <a:pt x="8" y="1239"/>
                  </a:lnTo>
                  <a:lnTo>
                    <a:pt x="13" y="1244"/>
                  </a:lnTo>
                  <a:lnTo>
                    <a:pt x="16" y="1249"/>
                  </a:lnTo>
                  <a:lnTo>
                    <a:pt x="21" y="1255"/>
                  </a:lnTo>
                  <a:lnTo>
                    <a:pt x="25" y="1259"/>
                  </a:lnTo>
                  <a:lnTo>
                    <a:pt x="31" y="1263"/>
                  </a:lnTo>
                  <a:lnTo>
                    <a:pt x="36" y="1267"/>
                  </a:lnTo>
                  <a:lnTo>
                    <a:pt x="43" y="1269"/>
                  </a:lnTo>
                  <a:lnTo>
                    <a:pt x="49" y="1272"/>
                  </a:lnTo>
                  <a:lnTo>
                    <a:pt x="56" y="1274"/>
                  </a:lnTo>
                  <a:lnTo>
                    <a:pt x="63" y="1275"/>
                  </a:lnTo>
                  <a:lnTo>
                    <a:pt x="71" y="1275"/>
                  </a:lnTo>
                  <a:lnTo>
                    <a:pt x="1205" y="1275"/>
                  </a:lnTo>
                  <a:close/>
                </a:path>
              </a:pathLst>
            </a:custGeom>
            <a:solidFill>
              <a:srgbClr val="5A96CC"/>
            </a:solidFill>
            <a:ln w="12700">
              <a:solidFill>
                <a:sysClr val="window" lastClr="FF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Freeform 29">
              <a:extLst>
                <a:ext uri="{FF2B5EF4-FFF2-40B4-BE49-F238E27FC236}">
                  <a16:creationId xmlns:a16="http://schemas.microsoft.com/office/drawing/2014/main" id="{DC0E0195-B34E-47B9-8ABE-1BD93D0B0E61}"/>
                </a:ext>
              </a:extLst>
            </p:cNvPr>
            <p:cNvSpPr>
              <a:spLocks/>
            </p:cNvSpPr>
            <p:nvPr/>
          </p:nvSpPr>
          <p:spPr bwMode="auto">
            <a:xfrm>
              <a:off x="58528" y="81905"/>
              <a:ext cx="271628" cy="221866"/>
            </a:xfrm>
            <a:custGeom>
              <a:avLst/>
              <a:gdLst>
                <a:gd name="T0" fmla="*/ 827 w 905"/>
                <a:gd name="T1" fmla="*/ 113 h 736"/>
                <a:gd name="T2" fmla="*/ 837 w 905"/>
                <a:gd name="T3" fmla="*/ 86 h 736"/>
                <a:gd name="T4" fmla="*/ 875 w 905"/>
                <a:gd name="T5" fmla="*/ 30 h 736"/>
                <a:gd name="T6" fmla="*/ 838 w 905"/>
                <a:gd name="T7" fmla="*/ 36 h 736"/>
                <a:gd name="T8" fmla="*/ 778 w 905"/>
                <a:gd name="T9" fmla="*/ 56 h 736"/>
                <a:gd name="T10" fmla="*/ 719 w 905"/>
                <a:gd name="T11" fmla="*/ 25 h 736"/>
                <a:gd name="T12" fmla="*/ 647 w 905"/>
                <a:gd name="T13" fmla="*/ 2 h 736"/>
                <a:gd name="T14" fmla="*/ 572 w 905"/>
                <a:gd name="T15" fmla="*/ 9 h 736"/>
                <a:gd name="T16" fmla="*/ 509 w 905"/>
                <a:gd name="T17" fmla="*/ 44 h 736"/>
                <a:gd name="T18" fmla="*/ 463 w 905"/>
                <a:gd name="T19" fmla="*/ 98 h 736"/>
                <a:gd name="T20" fmla="*/ 442 w 905"/>
                <a:gd name="T21" fmla="*/ 168 h 736"/>
                <a:gd name="T22" fmla="*/ 444 w 905"/>
                <a:gd name="T23" fmla="*/ 219 h 736"/>
                <a:gd name="T24" fmla="*/ 361 w 905"/>
                <a:gd name="T25" fmla="*/ 218 h 736"/>
                <a:gd name="T26" fmla="*/ 256 w 905"/>
                <a:gd name="T27" fmla="*/ 183 h 736"/>
                <a:gd name="T28" fmla="*/ 161 w 905"/>
                <a:gd name="T29" fmla="*/ 128 h 736"/>
                <a:gd name="T30" fmla="*/ 81 w 905"/>
                <a:gd name="T31" fmla="*/ 55 h 736"/>
                <a:gd name="T32" fmla="*/ 49 w 905"/>
                <a:gd name="T33" fmla="*/ 68 h 736"/>
                <a:gd name="T34" fmla="*/ 38 w 905"/>
                <a:gd name="T35" fmla="*/ 115 h 736"/>
                <a:gd name="T36" fmla="*/ 42 w 905"/>
                <a:gd name="T37" fmla="*/ 163 h 736"/>
                <a:gd name="T38" fmla="*/ 56 w 905"/>
                <a:gd name="T39" fmla="*/ 206 h 736"/>
                <a:gd name="T40" fmla="*/ 79 w 905"/>
                <a:gd name="T41" fmla="*/ 245 h 736"/>
                <a:gd name="T42" fmla="*/ 111 w 905"/>
                <a:gd name="T43" fmla="*/ 276 h 736"/>
                <a:gd name="T44" fmla="*/ 87 w 905"/>
                <a:gd name="T45" fmla="*/ 278 h 736"/>
                <a:gd name="T46" fmla="*/ 46 w 905"/>
                <a:gd name="T47" fmla="*/ 265 h 736"/>
                <a:gd name="T48" fmla="*/ 37 w 905"/>
                <a:gd name="T49" fmla="*/ 278 h 736"/>
                <a:gd name="T50" fmla="*/ 54 w 905"/>
                <a:gd name="T51" fmla="*/ 341 h 736"/>
                <a:gd name="T52" fmla="*/ 90 w 905"/>
                <a:gd name="T53" fmla="*/ 392 h 736"/>
                <a:gd name="T54" fmla="*/ 140 w 905"/>
                <a:gd name="T55" fmla="*/ 428 h 736"/>
                <a:gd name="T56" fmla="*/ 174 w 905"/>
                <a:gd name="T57" fmla="*/ 447 h 736"/>
                <a:gd name="T58" fmla="*/ 127 w 905"/>
                <a:gd name="T59" fmla="*/ 450 h 736"/>
                <a:gd name="T60" fmla="*/ 107 w 905"/>
                <a:gd name="T61" fmla="*/ 460 h 736"/>
                <a:gd name="T62" fmla="*/ 136 w 905"/>
                <a:gd name="T63" fmla="*/ 509 h 736"/>
                <a:gd name="T64" fmla="*/ 179 w 905"/>
                <a:gd name="T65" fmla="*/ 547 h 736"/>
                <a:gd name="T66" fmla="*/ 231 w 905"/>
                <a:gd name="T67" fmla="*/ 570 h 736"/>
                <a:gd name="T68" fmla="*/ 263 w 905"/>
                <a:gd name="T69" fmla="*/ 584 h 736"/>
                <a:gd name="T70" fmla="*/ 210 w 905"/>
                <a:gd name="T71" fmla="*/ 616 h 736"/>
                <a:gd name="T72" fmla="*/ 154 w 905"/>
                <a:gd name="T73" fmla="*/ 639 h 736"/>
                <a:gd name="T74" fmla="*/ 93 w 905"/>
                <a:gd name="T75" fmla="*/ 653 h 736"/>
                <a:gd name="T76" fmla="*/ 33 w 905"/>
                <a:gd name="T77" fmla="*/ 655 h 736"/>
                <a:gd name="T78" fmla="*/ 16 w 905"/>
                <a:gd name="T79" fmla="*/ 662 h 736"/>
                <a:gd name="T80" fmla="*/ 82 w 905"/>
                <a:gd name="T81" fmla="*/ 695 h 736"/>
                <a:gd name="T82" fmla="*/ 152 w 905"/>
                <a:gd name="T83" fmla="*/ 719 h 736"/>
                <a:gd name="T84" fmla="*/ 226 w 905"/>
                <a:gd name="T85" fmla="*/ 732 h 736"/>
                <a:gd name="T86" fmla="*/ 316 w 905"/>
                <a:gd name="T87" fmla="*/ 736 h 736"/>
                <a:gd name="T88" fmla="*/ 434 w 905"/>
                <a:gd name="T89" fmla="*/ 717 h 736"/>
                <a:gd name="T90" fmla="*/ 535 w 905"/>
                <a:gd name="T91" fmla="*/ 677 h 736"/>
                <a:gd name="T92" fmla="*/ 623 w 905"/>
                <a:gd name="T93" fmla="*/ 617 h 736"/>
                <a:gd name="T94" fmla="*/ 694 w 905"/>
                <a:gd name="T95" fmla="*/ 545 h 736"/>
                <a:gd name="T96" fmla="*/ 748 w 905"/>
                <a:gd name="T97" fmla="*/ 461 h 736"/>
                <a:gd name="T98" fmla="*/ 787 w 905"/>
                <a:gd name="T99" fmla="*/ 372 h 736"/>
                <a:gd name="T100" fmla="*/ 809 w 905"/>
                <a:gd name="T101" fmla="*/ 278 h 736"/>
                <a:gd name="T102" fmla="*/ 813 w 905"/>
                <a:gd name="T103" fmla="*/ 196 h 736"/>
                <a:gd name="T104" fmla="*/ 852 w 905"/>
                <a:gd name="T105" fmla="*/ 152 h 736"/>
                <a:gd name="T106" fmla="*/ 895 w 905"/>
                <a:gd name="T107" fmla="*/ 102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5" h="736">
                  <a:moveTo>
                    <a:pt x="905" y="88"/>
                  </a:moveTo>
                  <a:lnTo>
                    <a:pt x="880" y="98"/>
                  </a:lnTo>
                  <a:lnTo>
                    <a:pt x="853" y="106"/>
                  </a:lnTo>
                  <a:lnTo>
                    <a:pt x="827" y="113"/>
                  </a:lnTo>
                  <a:lnTo>
                    <a:pt x="798" y="118"/>
                  </a:lnTo>
                  <a:lnTo>
                    <a:pt x="812" y="107"/>
                  </a:lnTo>
                  <a:lnTo>
                    <a:pt x="826" y="97"/>
                  </a:lnTo>
                  <a:lnTo>
                    <a:pt x="837" y="86"/>
                  </a:lnTo>
                  <a:lnTo>
                    <a:pt x="849" y="73"/>
                  </a:lnTo>
                  <a:lnTo>
                    <a:pt x="859" y="60"/>
                  </a:lnTo>
                  <a:lnTo>
                    <a:pt x="867" y="46"/>
                  </a:lnTo>
                  <a:lnTo>
                    <a:pt x="875" y="30"/>
                  </a:lnTo>
                  <a:lnTo>
                    <a:pt x="880" y="14"/>
                  </a:lnTo>
                  <a:lnTo>
                    <a:pt x="867" y="22"/>
                  </a:lnTo>
                  <a:lnTo>
                    <a:pt x="853" y="29"/>
                  </a:lnTo>
                  <a:lnTo>
                    <a:pt x="838" y="36"/>
                  </a:lnTo>
                  <a:lnTo>
                    <a:pt x="823" y="41"/>
                  </a:lnTo>
                  <a:lnTo>
                    <a:pt x="809" y="47"/>
                  </a:lnTo>
                  <a:lnTo>
                    <a:pt x="794" y="52"/>
                  </a:lnTo>
                  <a:lnTo>
                    <a:pt x="778" y="56"/>
                  </a:lnTo>
                  <a:lnTo>
                    <a:pt x="762" y="60"/>
                  </a:lnTo>
                  <a:lnTo>
                    <a:pt x="749" y="47"/>
                  </a:lnTo>
                  <a:lnTo>
                    <a:pt x="735" y="35"/>
                  </a:lnTo>
                  <a:lnTo>
                    <a:pt x="719" y="25"/>
                  </a:lnTo>
                  <a:lnTo>
                    <a:pt x="702" y="16"/>
                  </a:lnTo>
                  <a:lnTo>
                    <a:pt x="684" y="9"/>
                  </a:lnTo>
                  <a:lnTo>
                    <a:pt x="666" y="5"/>
                  </a:lnTo>
                  <a:lnTo>
                    <a:pt x="647" y="2"/>
                  </a:lnTo>
                  <a:lnTo>
                    <a:pt x="626" y="0"/>
                  </a:lnTo>
                  <a:lnTo>
                    <a:pt x="608" y="2"/>
                  </a:lnTo>
                  <a:lnTo>
                    <a:pt x="590" y="5"/>
                  </a:lnTo>
                  <a:lnTo>
                    <a:pt x="572" y="9"/>
                  </a:lnTo>
                  <a:lnTo>
                    <a:pt x="555" y="15"/>
                  </a:lnTo>
                  <a:lnTo>
                    <a:pt x="539" y="23"/>
                  </a:lnTo>
                  <a:lnTo>
                    <a:pt x="523" y="32"/>
                  </a:lnTo>
                  <a:lnTo>
                    <a:pt x="509" y="44"/>
                  </a:lnTo>
                  <a:lnTo>
                    <a:pt x="495" y="55"/>
                  </a:lnTo>
                  <a:lnTo>
                    <a:pt x="484" y="69"/>
                  </a:lnTo>
                  <a:lnTo>
                    <a:pt x="473" y="82"/>
                  </a:lnTo>
                  <a:lnTo>
                    <a:pt x="463" y="98"/>
                  </a:lnTo>
                  <a:lnTo>
                    <a:pt x="455" y="114"/>
                  </a:lnTo>
                  <a:lnTo>
                    <a:pt x="450" y="131"/>
                  </a:lnTo>
                  <a:lnTo>
                    <a:pt x="445" y="150"/>
                  </a:lnTo>
                  <a:lnTo>
                    <a:pt x="442" y="168"/>
                  </a:lnTo>
                  <a:lnTo>
                    <a:pt x="441" y="186"/>
                  </a:lnTo>
                  <a:lnTo>
                    <a:pt x="442" y="197"/>
                  </a:lnTo>
                  <a:lnTo>
                    <a:pt x="443" y="208"/>
                  </a:lnTo>
                  <a:lnTo>
                    <a:pt x="444" y="219"/>
                  </a:lnTo>
                  <a:lnTo>
                    <a:pt x="446" y="229"/>
                  </a:lnTo>
                  <a:lnTo>
                    <a:pt x="417" y="227"/>
                  </a:lnTo>
                  <a:lnTo>
                    <a:pt x="389" y="222"/>
                  </a:lnTo>
                  <a:lnTo>
                    <a:pt x="361" y="218"/>
                  </a:lnTo>
                  <a:lnTo>
                    <a:pt x="334" y="211"/>
                  </a:lnTo>
                  <a:lnTo>
                    <a:pt x="307" y="203"/>
                  </a:lnTo>
                  <a:lnTo>
                    <a:pt x="281" y="194"/>
                  </a:lnTo>
                  <a:lnTo>
                    <a:pt x="256" y="183"/>
                  </a:lnTo>
                  <a:lnTo>
                    <a:pt x="231" y="171"/>
                  </a:lnTo>
                  <a:lnTo>
                    <a:pt x="207" y="157"/>
                  </a:lnTo>
                  <a:lnTo>
                    <a:pt x="184" y="144"/>
                  </a:lnTo>
                  <a:lnTo>
                    <a:pt x="161" y="128"/>
                  </a:lnTo>
                  <a:lnTo>
                    <a:pt x="140" y="111"/>
                  </a:lnTo>
                  <a:lnTo>
                    <a:pt x="119" y="94"/>
                  </a:lnTo>
                  <a:lnTo>
                    <a:pt x="100" y="76"/>
                  </a:lnTo>
                  <a:lnTo>
                    <a:pt x="81" y="55"/>
                  </a:lnTo>
                  <a:lnTo>
                    <a:pt x="63" y="35"/>
                  </a:lnTo>
                  <a:lnTo>
                    <a:pt x="58" y="45"/>
                  </a:lnTo>
                  <a:lnTo>
                    <a:pt x="52" y="56"/>
                  </a:lnTo>
                  <a:lnTo>
                    <a:pt x="49" y="68"/>
                  </a:lnTo>
                  <a:lnTo>
                    <a:pt x="44" y="79"/>
                  </a:lnTo>
                  <a:lnTo>
                    <a:pt x="42" y="90"/>
                  </a:lnTo>
                  <a:lnTo>
                    <a:pt x="40" y="103"/>
                  </a:lnTo>
                  <a:lnTo>
                    <a:pt x="38" y="115"/>
                  </a:lnTo>
                  <a:lnTo>
                    <a:pt x="38" y="128"/>
                  </a:lnTo>
                  <a:lnTo>
                    <a:pt x="38" y="140"/>
                  </a:lnTo>
                  <a:lnTo>
                    <a:pt x="40" y="152"/>
                  </a:lnTo>
                  <a:lnTo>
                    <a:pt x="42" y="163"/>
                  </a:lnTo>
                  <a:lnTo>
                    <a:pt x="44" y="175"/>
                  </a:lnTo>
                  <a:lnTo>
                    <a:pt x="48" y="186"/>
                  </a:lnTo>
                  <a:lnTo>
                    <a:pt x="51" y="196"/>
                  </a:lnTo>
                  <a:lnTo>
                    <a:pt x="56" y="206"/>
                  </a:lnTo>
                  <a:lnTo>
                    <a:pt x="60" y="217"/>
                  </a:lnTo>
                  <a:lnTo>
                    <a:pt x="66" y="227"/>
                  </a:lnTo>
                  <a:lnTo>
                    <a:pt x="73" y="236"/>
                  </a:lnTo>
                  <a:lnTo>
                    <a:pt x="79" y="245"/>
                  </a:lnTo>
                  <a:lnTo>
                    <a:pt x="86" y="253"/>
                  </a:lnTo>
                  <a:lnTo>
                    <a:pt x="94" y="261"/>
                  </a:lnTo>
                  <a:lnTo>
                    <a:pt x="102" y="269"/>
                  </a:lnTo>
                  <a:lnTo>
                    <a:pt x="111" y="276"/>
                  </a:lnTo>
                  <a:lnTo>
                    <a:pt x="120" y="283"/>
                  </a:lnTo>
                  <a:lnTo>
                    <a:pt x="109" y="282"/>
                  </a:lnTo>
                  <a:lnTo>
                    <a:pt x="98" y="280"/>
                  </a:lnTo>
                  <a:lnTo>
                    <a:pt x="87" y="278"/>
                  </a:lnTo>
                  <a:lnTo>
                    <a:pt x="76" y="276"/>
                  </a:lnTo>
                  <a:lnTo>
                    <a:pt x="66" y="272"/>
                  </a:lnTo>
                  <a:lnTo>
                    <a:pt x="56" y="269"/>
                  </a:lnTo>
                  <a:lnTo>
                    <a:pt x="46" y="265"/>
                  </a:lnTo>
                  <a:lnTo>
                    <a:pt x="36" y="260"/>
                  </a:lnTo>
                  <a:lnTo>
                    <a:pt x="36" y="261"/>
                  </a:lnTo>
                  <a:lnTo>
                    <a:pt x="36" y="262"/>
                  </a:lnTo>
                  <a:lnTo>
                    <a:pt x="37" y="278"/>
                  </a:lnTo>
                  <a:lnTo>
                    <a:pt x="40" y="295"/>
                  </a:lnTo>
                  <a:lnTo>
                    <a:pt x="43" y="310"/>
                  </a:lnTo>
                  <a:lnTo>
                    <a:pt x="48" y="326"/>
                  </a:lnTo>
                  <a:lnTo>
                    <a:pt x="54" y="341"/>
                  </a:lnTo>
                  <a:lnTo>
                    <a:pt x="61" y="354"/>
                  </a:lnTo>
                  <a:lnTo>
                    <a:pt x="69" y="368"/>
                  </a:lnTo>
                  <a:lnTo>
                    <a:pt x="79" y="381"/>
                  </a:lnTo>
                  <a:lnTo>
                    <a:pt x="90" y="392"/>
                  </a:lnTo>
                  <a:lnTo>
                    <a:pt x="101" y="402"/>
                  </a:lnTo>
                  <a:lnTo>
                    <a:pt x="114" y="413"/>
                  </a:lnTo>
                  <a:lnTo>
                    <a:pt x="126" y="420"/>
                  </a:lnTo>
                  <a:lnTo>
                    <a:pt x="140" y="428"/>
                  </a:lnTo>
                  <a:lnTo>
                    <a:pt x="155" y="435"/>
                  </a:lnTo>
                  <a:lnTo>
                    <a:pt x="169" y="440"/>
                  </a:lnTo>
                  <a:lnTo>
                    <a:pt x="185" y="443"/>
                  </a:lnTo>
                  <a:lnTo>
                    <a:pt x="174" y="447"/>
                  </a:lnTo>
                  <a:lnTo>
                    <a:pt x="161" y="449"/>
                  </a:lnTo>
                  <a:lnTo>
                    <a:pt x="149" y="450"/>
                  </a:lnTo>
                  <a:lnTo>
                    <a:pt x="136" y="450"/>
                  </a:lnTo>
                  <a:lnTo>
                    <a:pt x="127" y="450"/>
                  </a:lnTo>
                  <a:lnTo>
                    <a:pt x="119" y="449"/>
                  </a:lnTo>
                  <a:lnTo>
                    <a:pt x="110" y="448"/>
                  </a:lnTo>
                  <a:lnTo>
                    <a:pt x="101" y="447"/>
                  </a:lnTo>
                  <a:lnTo>
                    <a:pt x="107" y="460"/>
                  </a:lnTo>
                  <a:lnTo>
                    <a:pt x="112" y="474"/>
                  </a:lnTo>
                  <a:lnTo>
                    <a:pt x="119" y="487"/>
                  </a:lnTo>
                  <a:lnTo>
                    <a:pt x="127" y="498"/>
                  </a:lnTo>
                  <a:lnTo>
                    <a:pt x="136" y="509"/>
                  </a:lnTo>
                  <a:lnTo>
                    <a:pt x="146" y="520"/>
                  </a:lnTo>
                  <a:lnTo>
                    <a:pt x="156" y="530"/>
                  </a:lnTo>
                  <a:lnTo>
                    <a:pt x="167" y="539"/>
                  </a:lnTo>
                  <a:lnTo>
                    <a:pt x="179" y="547"/>
                  </a:lnTo>
                  <a:lnTo>
                    <a:pt x="191" y="554"/>
                  </a:lnTo>
                  <a:lnTo>
                    <a:pt x="204" y="561"/>
                  </a:lnTo>
                  <a:lnTo>
                    <a:pt x="217" y="565"/>
                  </a:lnTo>
                  <a:lnTo>
                    <a:pt x="231" y="570"/>
                  </a:lnTo>
                  <a:lnTo>
                    <a:pt x="246" y="573"/>
                  </a:lnTo>
                  <a:lnTo>
                    <a:pt x="259" y="575"/>
                  </a:lnTo>
                  <a:lnTo>
                    <a:pt x="275" y="575"/>
                  </a:lnTo>
                  <a:lnTo>
                    <a:pt x="263" y="584"/>
                  </a:lnTo>
                  <a:lnTo>
                    <a:pt x="250" y="594"/>
                  </a:lnTo>
                  <a:lnTo>
                    <a:pt x="238" y="602"/>
                  </a:lnTo>
                  <a:lnTo>
                    <a:pt x="224" y="610"/>
                  </a:lnTo>
                  <a:lnTo>
                    <a:pt x="210" y="616"/>
                  </a:lnTo>
                  <a:lnTo>
                    <a:pt x="197" y="623"/>
                  </a:lnTo>
                  <a:lnTo>
                    <a:pt x="183" y="629"/>
                  </a:lnTo>
                  <a:lnTo>
                    <a:pt x="168" y="635"/>
                  </a:lnTo>
                  <a:lnTo>
                    <a:pt x="154" y="639"/>
                  </a:lnTo>
                  <a:lnTo>
                    <a:pt x="139" y="644"/>
                  </a:lnTo>
                  <a:lnTo>
                    <a:pt x="124" y="647"/>
                  </a:lnTo>
                  <a:lnTo>
                    <a:pt x="108" y="650"/>
                  </a:lnTo>
                  <a:lnTo>
                    <a:pt x="93" y="653"/>
                  </a:lnTo>
                  <a:lnTo>
                    <a:pt x="77" y="654"/>
                  </a:lnTo>
                  <a:lnTo>
                    <a:pt x="61" y="655"/>
                  </a:lnTo>
                  <a:lnTo>
                    <a:pt x="44" y="655"/>
                  </a:lnTo>
                  <a:lnTo>
                    <a:pt x="33" y="655"/>
                  </a:lnTo>
                  <a:lnTo>
                    <a:pt x="22" y="655"/>
                  </a:lnTo>
                  <a:lnTo>
                    <a:pt x="11" y="654"/>
                  </a:lnTo>
                  <a:lnTo>
                    <a:pt x="0" y="653"/>
                  </a:lnTo>
                  <a:lnTo>
                    <a:pt x="16" y="662"/>
                  </a:lnTo>
                  <a:lnTo>
                    <a:pt x="32" y="671"/>
                  </a:lnTo>
                  <a:lnTo>
                    <a:pt x="48" y="680"/>
                  </a:lnTo>
                  <a:lnTo>
                    <a:pt x="65" y="688"/>
                  </a:lnTo>
                  <a:lnTo>
                    <a:pt x="82" y="695"/>
                  </a:lnTo>
                  <a:lnTo>
                    <a:pt x="99" y="703"/>
                  </a:lnTo>
                  <a:lnTo>
                    <a:pt x="116" y="709"/>
                  </a:lnTo>
                  <a:lnTo>
                    <a:pt x="134" y="714"/>
                  </a:lnTo>
                  <a:lnTo>
                    <a:pt x="152" y="719"/>
                  </a:lnTo>
                  <a:lnTo>
                    <a:pt x="171" y="723"/>
                  </a:lnTo>
                  <a:lnTo>
                    <a:pt x="189" y="728"/>
                  </a:lnTo>
                  <a:lnTo>
                    <a:pt x="208" y="730"/>
                  </a:lnTo>
                  <a:lnTo>
                    <a:pt x="226" y="732"/>
                  </a:lnTo>
                  <a:lnTo>
                    <a:pt x="246" y="735"/>
                  </a:lnTo>
                  <a:lnTo>
                    <a:pt x="265" y="736"/>
                  </a:lnTo>
                  <a:lnTo>
                    <a:pt x="285" y="736"/>
                  </a:lnTo>
                  <a:lnTo>
                    <a:pt x="316" y="736"/>
                  </a:lnTo>
                  <a:lnTo>
                    <a:pt x="347" y="732"/>
                  </a:lnTo>
                  <a:lnTo>
                    <a:pt x="377" y="729"/>
                  </a:lnTo>
                  <a:lnTo>
                    <a:pt x="405" y="723"/>
                  </a:lnTo>
                  <a:lnTo>
                    <a:pt x="434" y="717"/>
                  </a:lnTo>
                  <a:lnTo>
                    <a:pt x="460" y="709"/>
                  </a:lnTo>
                  <a:lnTo>
                    <a:pt x="486" y="699"/>
                  </a:lnTo>
                  <a:lnTo>
                    <a:pt x="511" y="688"/>
                  </a:lnTo>
                  <a:lnTo>
                    <a:pt x="535" y="677"/>
                  </a:lnTo>
                  <a:lnTo>
                    <a:pt x="559" y="663"/>
                  </a:lnTo>
                  <a:lnTo>
                    <a:pt x="581" y="649"/>
                  </a:lnTo>
                  <a:lnTo>
                    <a:pt x="602" y="633"/>
                  </a:lnTo>
                  <a:lnTo>
                    <a:pt x="623" y="617"/>
                  </a:lnTo>
                  <a:lnTo>
                    <a:pt x="641" y="600"/>
                  </a:lnTo>
                  <a:lnTo>
                    <a:pt x="659" y="582"/>
                  </a:lnTo>
                  <a:lnTo>
                    <a:pt x="678" y="564"/>
                  </a:lnTo>
                  <a:lnTo>
                    <a:pt x="694" y="545"/>
                  </a:lnTo>
                  <a:lnTo>
                    <a:pt x="708" y="525"/>
                  </a:lnTo>
                  <a:lnTo>
                    <a:pt x="723" y="504"/>
                  </a:lnTo>
                  <a:lnTo>
                    <a:pt x="736" y="483"/>
                  </a:lnTo>
                  <a:lnTo>
                    <a:pt x="748" y="461"/>
                  </a:lnTo>
                  <a:lnTo>
                    <a:pt x="760" y="439"/>
                  </a:lnTo>
                  <a:lnTo>
                    <a:pt x="770" y="417"/>
                  </a:lnTo>
                  <a:lnTo>
                    <a:pt x="779" y="394"/>
                  </a:lnTo>
                  <a:lnTo>
                    <a:pt x="787" y="372"/>
                  </a:lnTo>
                  <a:lnTo>
                    <a:pt x="794" y="348"/>
                  </a:lnTo>
                  <a:lnTo>
                    <a:pt x="800" y="325"/>
                  </a:lnTo>
                  <a:lnTo>
                    <a:pt x="804" y="301"/>
                  </a:lnTo>
                  <a:lnTo>
                    <a:pt x="809" y="278"/>
                  </a:lnTo>
                  <a:lnTo>
                    <a:pt x="811" y="254"/>
                  </a:lnTo>
                  <a:lnTo>
                    <a:pt x="813" y="231"/>
                  </a:lnTo>
                  <a:lnTo>
                    <a:pt x="813" y="208"/>
                  </a:lnTo>
                  <a:lnTo>
                    <a:pt x="813" y="196"/>
                  </a:lnTo>
                  <a:lnTo>
                    <a:pt x="813" y="184"/>
                  </a:lnTo>
                  <a:lnTo>
                    <a:pt x="826" y="173"/>
                  </a:lnTo>
                  <a:lnTo>
                    <a:pt x="839" y="163"/>
                  </a:lnTo>
                  <a:lnTo>
                    <a:pt x="852" y="152"/>
                  </a:lnTo>
                  <a:lnTo>
                    <a:pt x="863" y="140"/>
                  </a:lnTo>
                  <a:lnTo>
                    <a:pt x="875" y="128"/>
                  </a:lnTo>
                  <a:lnTo>
                    <a:pt x="885" y="115"/>
                  </a:lnTo>
                  <a:lnTo>
                    <a:pt x="895" y="102"/>
                  </a:lnTo>
                  <a:lnTo>
                    <a:pt x="905" y="8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37" name="Text Placeholder 4">
            <a:extLst>
              <a:ext uri="{FF2B5EF4-FFF2-40B4-BE49-F238E27FC236}">
                <a16:creationId xmlns:a16="http://schemas.microsoft.com/office/drawing/2014/main" id="{7FEA3E8D-8E13-4933-8AB4-7940881E7EEF}"/>
              </a:ext>
            </a:extLst>
          </p:cNvPr>
          <p:cNvSpPr txBox="1">
            <a:spLocks/>
          </p:cNvSpPr>
          <p:nvPr userDrawn="1"/>
        </p:nvSpPr>
        <p:spPr>
          <a:xfrm>
            <a:off x="995898" y="2899508"/>
            <a:ext cx="2411738" cy="119064"/>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2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b="0" kern="1200">
                <a:solidFill>
                  <a:schemeClr val="bg1">
                    <a:lumMod val="65000"/>
                  </a:schemeClr>
                </a:solidFill>
                <a:latin typeface="+mn-lt"/>
                <a:ea typeface="+mn-ea"/>
                <a:cs typeface="+mn-cs"/>
              </a:defRPr>
            </a:lvl2pPr>
            <a:lvl3pPr marL="0" indent="0" algn="l" defTabSz="914400" rtl="0" eaLnBrk="1" latinLnBrk="0" hangingPunct="1">
              <a:lnSpc>
                <a:spcPct val="100000"/>
              </a:lnSpc>
              <a:spcBef>
                <a:spcPts val="0"/>
              </a:spcBef>
              <a:spcAft>
                <a:spcPts val="600"/>
              </a:spcAft>
              <a:buClr>
                <a:schemeClr val="tx2"/>
              </a:buClr>
              <a:buFontTx/>
              <a:buNone/>
              <a:defRPr sz="900" b="0" kern="1200">
                <a:solidFill>
                  <a:schemeClr val="bg1">
                    <a:lumMod val="65000"/>
                  </a:schemeClr>
                </a:solidFill>
                <a:latin typeface="+mn-lt"/>
                <a:ea typeface="+mn-ea"/>
                <a:cs typeface="+mn-cs"/>
              </a:defRPr>
            </a:lvl3pPr>
            <a:lvl4pPr marL="345600" indent="0" algn="l" defTabSz="914400" rtl="0" eaLnBrk="1" latinLnBrk="0" hangingPunct="1">
              <a:lnSpc>
                <a:spcPct val="100000"/>
              </a:lnSpc>
              <a:spcBef>
                <a:spcPts val="0"/>
              </a:spcBef>
              <a:spcAft>
                <a:spcPts val="600"/>
              </a:spcAft>
              <a:buClr>
                <a:schemeClr val="tx2"/>
              </a:buClr>
              <a:buFontTx/>
              <a:buNone/>
              <a:defRPr sz="900" b="0" kern="1200">
                <a:solidFill>
                  <a:schemeClr val="bg1">
                    <a:lumMod val="65000"/>
                  </a:schemeClr>
                </a:solidFill>
                <a:latin typeface="+mn-lt"/>
                <a:ea typeface="+mn-ea"/>
                <a:cs typeface="+mn-cs"/>
              </a:defRPr>
            </a:lvl4pPr>
            <a:lvl5pPr marL="540000" indent="0" algn="l" defTabSz="914400" rtl="0" eaLnBrk="1" latinLnBrk="0" hangingPunct="1">
              <a:lnSpc>
                <a:spcPct val="100000"/>
              </a:lnSpc>
              <a:spcBef>
                <a:spcPts val="0"/>
              </a:spcBef>
              <a:spcAft>
                <a:spcPts val="600"/>
              </a:spcAft>
              <a:buClr>
                <a:schemeClr val="tx2"/>
              </a:buClr>
              <a:buFontTx/>
              <a:buNone/>
              <a:defRPr sz="900" b="0" kern="1200" baseline="0">
                <a:solidFill>
                  <a:schemeClr val="bg1">
                    <a:lumMod val="65000"/>
                  </a:schemeClr>
                </a:solidFill>
                <a:latin typeface="+mn-lt"/>
                <a:ea typeface="+mn-ea"/>
                <a:cs typeface="+mn-cs"/>
              </a:defRPr>
            </a:lvl5pPr>
            <a:lvl6pPr marL="864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152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296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home.kpmg/in/socialmedia</a:t>
            </a:r>
          </a:p>
        </p:txBody>
      </p:sp>
      <p:pic>
        <p:nvPicPr>
          <p:cNvPr id="39" name="Picture 38" descr="Icon&#10;&#10;Description automatically generated">
            <a:extLst>
              <a:ext uri="{FF2B5EF4-FFF2-40B4-BE49-F238E27FC236}">
                <a16:creationId xmlns:a16="http://schemas.microsoft.com/office/drawing/2014/main" id="{98B7A0F1-0724-4FFE-9A44-4A09D8592EF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2283901" y="3165917"/>
            <a:ext cx="416754" cy="416754"/>
          </a:xfrm>
          <a:prstGeom prst="rect">
            <a:avLst/>
          </a:prstGeom>
        </p:spPr>
      </p:pic>
      <p:sp>
        <p:nvSpPr>
          <p:cNvPr id="36" name="Text Placeholder 3">
            <a:extLst>
              <a:ext uri="{FF2B5EF4-FFF2-40B4-BE49-F238E27FC236}">
                <a16:creationId xmlns:a16="http://schemas.microsoft.com/office/drawing/2014/main" id="{19400E0B-DB48-4A17-8CF7-23C189925C7C}"/>
              </a:ext>
            </a:extLst>
          </p:cNvPr>
          <p:cNvSpPr txBox="1">
            <a:spLocks/>
          </p:cNvSpPr>
          <p:nvPr userDrawn="1">
            <p:custDataLst>
              <p:tags r:id="rId1"/>
            </p:custDataLst>
          </p:nvPr>
        </p:nvSpPr>
        <p:spPr>
          <a:xfrm>
            <a:off x="995363" y="3772998"/>
            <a:ext cx="3995737" cy="1358437"/>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100" b="0" kern="1200">
                <a:solidFill>
                  <a:schemeClr val="bg1">
                    <a:lumMod val="65000"/>
                  </a:schemeClr>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100" b="0" kern="1200">
                <a:solidFill>
                  <a:schemeClr val="bg1">
                    <a:lumMod val="65000"/>
                  </a:schemeClr>
                </a:solidFill>
                <a:latin typeface="+mn-lt"/>
                <a:ea typeface="+mn-ea"/>
                <a:cs typeface="+mn-cs"/>
              </a:defRPr>
            </a:lvl2pPr>
            <a:lvl3pPr marL="0" indent="0" algn="l" defTabSz="914400" rtl="0" eaLnBrk="1" latinLnBrk="0" hangingPunct="1">
              <a:lnSpc>
                <a:spcPct val="100000"/>
              </a:lnSpc>
              <a:spcBef>
                <a:spcPts val="0"/>
              </a:spcBef>
              <a:spcAft>
                <a:spcPts val="600"/>
              </a:spcAft>
              <a:buClr>
                <a:schemeClr val="tx2"/>
              </a:buClr>
              <a:buFontTx/>
              <a:buNone/>
              <a:defRPr sz="900" b="0" kern="1200">
                <a:solidFill>
                  <a:schemeClr val="bg1">
                    <a:lumMod val="65000"/>
                  </a:schemeClr>
                </a:solidFill>
                <a:latin typeface="+mn-lt"/>
                <a:ea typeface="+mn-ea"/>
                <a:cs typeface="+mn-cs"/>
              </a:defRPr>
            </a:lvl3pPr>
            <a:lvl4pPr marL="345600" indent="0" algn="l" defTabSz="914400" rtl="0" eaLnBrk="1" latinLnBrk="0" hangingPunct="1">
              <a:lnSpc>
                <a:spcPct val="100000"/>
              </a:lnSpc>
              <a:spcBef>
                <a:spcPts val="0"/>
              </a:spcBef>
              <a:spcAft>
                <a:spcPts val="600"/>
              </a:spcAft>
              <a:buClr>
                <a:schemeClr val="tx2"/>
              </a:buClr>
              <a:buFontTx/>
              <a:buNone/>
              <a:defRPr sz="900" b="0" kern="1200">
                <a:solidFill>
                  <a:schemeClr val="bg1">
                    <a:lumMod val="65000"/>
                  </a:schemeClr>
                </a:solidFill>
                <a:latin typeface="+mn-lt"/>
                <a:ea typeface="+mn-ea"/>
                <a:cs typeface="+mn-cs"/>
              </a:defRPr>
            </a:lvl4pPr>
            <a:lvl5pPr marL="540000" indent="0" algn="l" defTabSz="914400" rtl="0" eaLnBrk="1" latinLnBrk="0" hangingPunct="1">
              <a:lnSpc>
                <a:spcPct val="100000"/>
              </a:lnSpc>
              <a:spcBef>
                <a:spcPts val="0"/>
              </a:spcBef>
              <a:spcAft>
                <a:spcPts val="600"/>
              </a:spcAft>
              <a:buClr>
                <a:schemeClr val="tx2"/>
              </a:buClr>
              <a:buFontTx/>
              <a:buNone/>
              <a:defRPr sz="900" b="0" kern="1200" baseline="0">
                <a:solidFill>
                  <a:schemeClr val="bg1">
                    <a:lumMod val="65000"/>
                  </a:schemeClr>
                </a:solidFill>
                <a:latin typeface="+mn-lt"/>
                <a:ea typeface="+mn-ea"/>
                <a:cs typeface="+mn-cs"/>
              </a:defRPr>
            </a:lvl5pPr>
            <a:lvl6pPr marL="864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152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296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2430399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pic>
        <p:nvPicPr>
          <p:cNvPr id="10" name="Graphic 9">
            <a:extLst>
              <a:ext uri="{FF2B5EF4-FFF2-40B4-BE49-F238E27FC236}">
                <a16:creationId xmlns:a16="http://schemas.microsoft.com/office/drawing/2014/main" id="{78DFFAD0-690D-40FA-92E3-26DD5F2CF7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FULL IMAGE">
    <p:spTree>
      <p:nvGrpSpPr>
        <p:cNvPr id="1" name=""/>
        <p:cNvGrpSpPr/>
        <p:nvPr/>
      </p:nvGrpSpPr>
      <p:grpSpPr>
        <a:xfrm>
          <a:off x="0" y="0"/>
          <a:ext cx="0" cy="0"/>
          <a:chOff x="0" y="0"/>
          <a:chExt cx="0" cy="0"/>
        </a:xfrm>
      </p:grpSpPr>
      <p:sp>
        <p:nvSpPr>
          <p:cNvPr id="2" name="Shape 8">
            <a:extLst>
              <a:ext uri="{FF2B5EF4-FFF2-40B4-BE49-F238E27FC236}">
                <a16:creationId xmlns:a16="http://schemas.microsoft.com/office/drawing/2014/main" id="{644806B0-87EF-491C-83B2-400FDCC494EA}"/>
              </a:ext>
            </a:extLst>
          </p:cNvPr>
          <p:cNvSpPr txBox="1">
            <a:spLocks/>
          </p:cNvSpPr>
          <p:nvPr userDrawn="1"/>
        </p:nvSpPr>
        <p:spPr>
          <a:xfrm>
            <a:off x="11383398" y="6587425"/>
            <a:ext cx="44965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800" smtClean="0">
                <a:solidFill>
                  <a:schemeClr val="bg1">
                    <a:lumMod val="50000"/>
                  </a:schemeClr>
                </a:solidFill>
                <a:latin typeface="Arial" panose="020B0604020202020204" pitchFamily="34" charset="0"/>
                <a:ea typeface="Arial"/>
                <a:cs typeface="Arial" panose="020B0604020202020204" pitchFamily="34" charset="0"/>
              </a:rPr>
              <a:pPr algn="r"/>
              <a:t>‹#›</a:t>
            </a:fld>
            <a:endParaRPr lang="en-US" sz="800">
              <a:solidFill>
                <a:schemeClr val="bg1">
                  <a:lumMod val="50000"/>
                </a:schemeClr>
              </a:solidFill>
              <a:latin typeface="Arial" panose="020B0604020202020204" pitchFamily="34" charset="0"/>
              <a:ea typeface="Arial"/>
              <a:cs typeface="Arial" panose="020B0604020202020204" pitchFamily="34" charset="0"/>
            </a:endParaRPr>
          </a:p>
        </p:txBody>
      </p:sp>
    </p:spTree>
    <p:extLst>
      <p:ext uri="{BB962C8B-B14F-4D97-AF65-F5344CB8AC3E}">
        <p14:creationId xmlns:p14="http://schemas.microsoft.com/office/powerpoint/2010/main" val="39065234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5C54D-682D-4352-B0A6-87F7C28F8836}"/>
              </a:ext>
            </a:extLst>
          </p:cNvPr>
          <p:cNvSpPr>
            <a:spLocks noGrp="1"/>
          </p:cNvSpPr>
          <p:nvPr>
            <p:ph type="dt" sz="half" idx="10"/>
          </p:nvPr>
        </p:nvSpPr>
        <p:spPr>
          <a:xfrm>
            <a:off x="838200" y="6356350"/>
            <a:ext cx="2743200" cy="365125"/>
          </a:xfrm>
          <a:prstGeom prst="rect">
            <a:avLst/>
          </a:prstGeom>
        </p:spPr>
        <p:txBody>
          <a:bodyPr/>
          <a:lstStyle/>
          <a:p>
            <a:fld id="{BB3C5F39-E100-4BD5-8785-73C5284714E1}" type="datetimeFigureOut">
              <a:rPr lang="en-US" smtClean="0"/>
              <a:t>11/16/2023</a:t>
            </a:fld>
            <a:endParaRPr lang="en-US"/>
          </a:p>
        </p:txBody>
      </p:sp>
      <p:sp>
        <p:nvSpPr>
          <p:cNvPr id="3" name="Footer Placeholder 2">
            <a:extLst>
              <a:ext uri="{FF2B5EF4-FFF2-40B4-BE49-F238E27FC236}">
                <a16:creationId xmlns:a16="http://schemas.microsoft.com/office/drawing/2014/main" id="{36635C2B-FFD3-4BEB-A850-8AE568AE56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3860286-DAC4-4F69-8A06-E53BE0A8C0CF}"/>
              </a:ext>
            </a:extLst>
          </p:cNvPr>
          <p:cNvSpPr>
            <a:spLocks noGrp="1"/>
          </p:cNvSpPr>
          <p:nvPr>
            <p:ph type="sldNum" sz="quarter" idx="12"/>
          </p:nvPr>
        </p:nvSpPr>
        <p:spPr>
          <a:xfrm>
            <a:off x="8610600" y="6356350"/>
            <a:ext cx="2743200" cy="365125"/>
          </a:xfrm>
          <a:prstGeom prst="rect">
            <a:avLst/>
          </a:prstGeom>
        </p:spPr>
        <p:txBody>
          <a:bodyPr/>
          <a:lstStyle/>
          <a:p>
            <a:fld id="{8AA36C2E-810B-47E5-B37E-8EA553558838}" type="slidenum">
              <a:rPr lang="en-US" smtClean="0"/>
              <a:t>‹#›</a:t>
            </a:fld>
            <a:endParaRPr lang="en-US"/>
          </a:p>
        </p:txBody>
      </p:sp>
    </p:spTree>
    <p:extLst>
      <p:ext uri="{BB962C8B-B14F-4D97-AF65-F5344CB8AC3E}">
        <p14:creationId xmlns:p14="http://schemas.microsoft.com/office/powerpoint/2010/main" val="13094170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One Column + Diagram">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74940B9F-32D2-44DA-AF2A-7051AA63AA93}"/>
              </a:ext>
            </a:extLst>
          </p:cNvPr>
          <p:cNvSpPr>
            <a:spLocks noGrp="1"/>
          </p:cNvSpPr>
          <p:nvPr>
            <p:ph type="title"/>
          </p:nvPr>
        </p:nvSpPr>
        <p:spPr>
          <a:xfrm>
            <a:off x="995363" y="432000"/>
            <a:ext cx="10204450" cy="533200"/>
          </a:xfrm>
        </p:spPr>
        <p:txBody>
          <a:bodyPr/>
          <a:lstStyle>
            <a:lvl1pPr>
              <a:defRPr>
                <a:solidFill>
                  <a:schemeClr val="tx2"/>
                </a:solidFill>
              </a:defRPr>
            </a:lvl1pPr>
          </a:lstStyle>
          <a:p>
            <a:r>
              <a:rPr lang="en-US"/>
              <a:t>Click to edit Master title style</a:t>
            </a:r>
          </a:p>
        </p:txBody>
      </p:sp>
      <p:sp>
        <p:nvSpPr>
          <p:cNvPr id="13" name="Text Placeholder 8">
            <a:extLst>
              <a:ext uri="{FF2B5EF4-FFF2-40B4-BE49-F238E27FC236}">
                <a16:creationId xmlns:a16="http://schemas.microsoft.com/office/drawing/2014/main" id="{3F2CEBF6-AB86-4886-9A98-DB6AE64ECCC3}"/>
              </a:ext>
            </a:extLst>
          </p:cNvPr>
          <p:cNvSpPr>
            <a:spLocks noGrp="1"/>
          </p:cNvSpPr>
          <p:nvPr>
            <p:ph type="body" sz="quarter" idx="10" hasCustomPrompt="1"/>
          </p:nvPr>
        </p:nvSpPr>
        <p:spPr>
          <a:xfrm>
            <a:off x="995364" y="1666875"/>
            <a:ext cx="3228975" cy="4210050"/>
          </a:xfrm>
          <a:solidFill>
            <a:srgbClr val="FFFFFF"/>
          </a:solidFill>
        </p:spPr>
        <p:txBody>
          <a:bodyPr lIns="108000" tIns="0" rIns="108000"/>
          <a:lstStyle>
            <a:lvl1pPr>
              <a:defRPr sz="894"/>
            </a:lvl1pPr>
            <a:lvl2pPr>
              <a:defRPr sz="894"/>
            </a:lvl2pPr>
            <a:lvl3pPr marL="231075" indent="-231075" algn="l" defTabSz="742950" rtl="0" eaLnBrk="1" latinLnBrk="0" hangingPunct="1">
              <a:lnSpc>
                <a:spcPct val="100000"/>
              </a:lnSpc>
              <a:spcBef>
                <a:spcPts val="0"/>
              </a:spcBef>
              <a:spcAft>
                <a:spcPts val="488"/>
              </a:spcAft>
              <a:buClr>
                <a:schemeClr val="tx2"/>
              </a:buClr>
              <a:buFont typeface="Arial" panose="020B0604020202020204" pitchFamily="34" charset="0"/>
              <a:buChar char="—"/>
              <a:defRPr lang="en-US" sz="894" kern="1200" dirty="0">
                <a:solidFill>
                  <a:schemeClr val="tx2"/>
                </a:solidFill>
                <a:latin typeface="+mn-lt"/>
                <a:ea typeface="+mn-ea"/>
                <a:cs typeface="+mn-cs"/>
              </a:defRPr>
            </a:lvl3pPr>
            <a:lvl4pPr marL="468000" indent="-187200" algn="l" defTabSz="742950" rtl="0" eaLnBrk="1" latinLnBrk="0" hangingPunct="1">
              <a:lnSpc>
                <a:spcPct val="100000"/>
              </a:lnSpc>
              <a:spcBef>
                <a:spcPts val="0"/>
              </a:spcBef>
              <a:spcAft>
                <a:spcPts val="488"/>
              </a:spcAft>
              <a:buClr>
                <a:schemeClr val="tx2"/>
              </a:buClr>
              <a:buFont typeface="Arial" panose="020B0604020202020204" pitchFamily="34" charset="0"/>
              <a:buChar char="—"/>
              <a:defRPr lang="en-US" sz="894" kern="1200" dirty="0">
                <a:solidFill>
                  <a:schemeClr val="tx2"/>
                </a:solidFill>
                <a:latin typeface="+mn-lt"/>
                <a:ea typeface="+mn-ea"/>
                <a:cs typeface="+mn-cs"/>
              </a:defRPr>
            </a:lvl4pPr>
            <a:lvl5pPr marL="669825" indent="-231075" algn="l" defTabSz="742950" rtl="0" eaLnBrk="1" latinLnBrk="0" hangingPunct="1">
              <a:lnSpc>
                <a:spcPct val="100000"/>
              </a:lnSpc>
              <a:spcBef>
                <a:spcPts val="0"/>
              </a:spcBef>
              <a:spcAft>
                <a:spcPts val="488"/>
              </a:spcAft>
              <a:buClr>
                <a:schemeClr val="tx2"/>
              </a:buClr>
              <a:buFont typeface="Arial" panose="020B0604020202020204" pitchFamily="34" charset="0"/>
              <a:buChar char="—"/>
              <a:defRPr lang="en-GB" sz="894" kern="1200" dirty="0">
                <a:solidFill>
                  <a:schemeClr val="tx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hart Placeholder 4">
            <a:extLst>
              <a:ext uri="{FF2B5EF4-FFF2-40B4-BE49-F238E27FC236}">
                <a16:creationId xmlns:a16="http://schemas.microsoft.com/office/drawing/2014/main" id="{17368824-FF7C-4610-BFCA-490B157C8F7D}"/>
              </a:ext>
            </a:extLst>
          </p:cNvPr>
          <p:cNvSpPr>
            <a:spLocks noGrp="1"/>
          </p:cNvSpPr>
          <p:nvPr>
            <p:ph type="chart" sz="quarter" idx="13"/>
          </p:nvPr>
        </p:nvSpPr>
        <p:spPr>
          <a:xfrm>
            <a:off x="4332288" y="1330126"/>
            <a:ext cx="6867525" cy="4546800"/>
          </a:xfrm>
          <a:solidFill>
            <a:srgbClr val="FFFFFF"/>
          </a:solidFill>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3577179202"/>
      </p:ext>
    </p:extLst>
  </p:cSld>
  <p:clrMapOvr>
    <a:masterClrMapping/>
  </p:clrMapOvr>
  <p:extLst>
    <p:ext uri="{DCECCB84-F9BA-43D5-87BE-67443E8EF086}">
      <p15:sldGuideLst xmlns:p15="http://schemas.microsoft.com/office/powerpoint/2012/main">
        <p15:guide id="1" pos="5842">
          <p15:clr>
            <a:srgbClr val="FBAE40"/>
          </p15:clr>
        </p15:guide>
        <p15:guide id="2" pos="1292">
          <p15:clr>
            <a:srgbClr val="FBAE40"/>
          </p15:clr>
        </p15:guide>
        <p15:guide id="3" pos="3359">
          <p15:clr>
            <a:srgbClr val="FBAE40"/>
          </p15:clr>
        </p15:guide>
        <p15:guide id="4" pos="327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1999" cy="6857998"/>
          </a:xfrm>
          <a:prstGeom prst="rect">
            <a:avLst/>
          </a:prstGeom>
          <a:blipFill>
            <a:blip r:embed="rId4" cstate="print"/>
            <a:stretch>
              <a:fillRect/>
            </a:stretch>
          </a:blipFill>
        </p:spPr>
        <p:txBody>
          <a:bodyPr wrap="square" lIns="0" tIns="0" rIns="0" bIns="0" rtlCol="0"/>
          <a:lstStyle/>
          <a:p>
            <a:endParaRPr>
              <a:latin typeface="Arial" panose="020B0604020202020204" pitchFamily="34" charset="0"/>
            </a:endParaRPr>
          </a:p>
        </p:txBody>
      </p:sp>
      <p:sp>
        <p:nvSpPr>
          <p:cNvPr id="2" name="Holder 2"/>
          <p:cNvSpPr>
            <a:spLocks noGrp="1"/>
          </p:cNvSpPr>
          <p:nvPr>
            <p:ph type="ctrTitle"/>
          </p:nvPr>
        </p:nvSpPr>
        <p:spPr>
          <a:xfrm>
            <a:off x="2285746" y="2896432"/>
            <a:ext cx="7620507" cy="1023620"/>
          </a:xfrm>
          <a:prstGeom prst="rect">
            <a:avLst/>
          </a:prstGeom>
        </p:spPr>
        <p:txBody>
          <a:bodyPr wrap="square" lIns="0" tIns="0" rIns="0" bIns="0">
            <a:spAutoFit/>
          </a:bodyPr>
          <a:lstStyle>
            <a:lvl1pPr>
              <a:defRPr sz="4400" b="1" i="0">
                <a:solidFill>
                  <a:schemeClr val="bg1"/>
                </a:solidFill>
                <a:latin typeface="KPMG Bold"/>
                <a:cs typeface="KPMG 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pic>
        <p:nvPicPr>
          <p:cNvPr id="8" name="Graphic 7">
            <a:extLst>
              <a:ext uri="{FF2B5EF4-FFF2-40B4-BE49-F238E27FC236}">
                <a16:creationId xmlns:a16="http://schemas.microsoft.com/office/drawing/2014/main" id="{6C18AC0B-FE59-4523-8AB0-B83ADFE0889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98476" y="371311"/>
            <a:ext cx="914400" cy="368346"/>
          </a:xfrm>
          <a:prstGeom prst="rect">
            <a:avLst/>
          </a:prstGeom>
        </p:spPr>
      </p:pic>
      <p:sp>
        <p:nvSpPr>
          <p:cNvPr id="23" name="object 5">
            <a:extLst>
              <a:ext uri="{FF2B5EF4-FFF2-40B4-BE49-F238E27FC236}">
                <a16:creationId xmlns:a16="http://schemas.microsoft.com/office/drawing/2014/main" id="{B01E1D79-1371-4AA8-92E5-D68B9C6DB64A}"/>
              </a:ext>
            </a:extLst>
          </p:cNvPr>
          <p:cNvSpPr/>
          <p:nvPr userDrawn="1"/>
        </p:nvSpPr>
        <p:spPr>
          <a:xfrm>
            <a:off x="10912602" y="6212585"/>
            <a:ext cx="1279525" cy="220345"/>
          </a:xfrm>
          <a:custGeom>
            <a:avLst/>
            <a:gdLst/>
            <a:ahLst/>
            <a:cxnLst/>
            <a:rect l="l" t="t" r="r" b="b"/>
            <a:pathLst>
              <a:path w="1279525" h="220345">
                <a:moveTo>
                  <a:pt x="0" y="220217"/>
                </a:moveTo>
                <a:lnTo>
                  <a:pt x="1279398" y="220217"/>
                </a:lnTo>
                <a:lnTo>
                  <a:pt x="1279398" y="0"/>
                </a:lnTo>
                <a:lnTo>
                  <a:pt x="0" y="0"/>
                </a:lnTo>
                <a:lnTo>
                  <a:pt x="0" y="220217"/>
                </a:lnTo>
                <a:close/>
              </a:path>
            </a:pathLst>
          </a:custGeom>
          <a:solidFill>
            <a:schemeClr val="bg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1" i="0" u="none" strike="noStrike" kern="1200" cap="none" spc="0" normalizeH="0" baseline="0" noProof="0">
              <a:ln>
                <a:noFill/>
              </a:ln>
              <a:solidFill>
                <a:srgbClr val="00338D"/>
              </a:solidFill>
              <a:effectLst/>
              <a:uLnTx/>
              <a:uFillTx/>
              <a:latin typeface="Arial"/>
              <a:ea typeface="+mn-ea"/>
              <a:cs typeface="+mn-cs"/>
            </a:endParaRPr>
          </a:p>
        </p:txBody>
      </p:sp>
      <p:sp>
        <p:nvSpPr>
          <p:cNvPr id="24" name="Shape 8">
            <a:extLst>
              <a:ext uri="{FF2B5EF4-FFF2-40B4-BE49-F238E27FC236}">
                <a16:creationId xmlns:a16="http://schemas.microsoft.com/office/drawing/2014/main" id="{55CC0287-A52D-4870-BD96-EF915C2921CB}"/>
              </a:ext>
            </a:extLst>
          </p:cNvPr>
          <p:cNvSpPr txBox="1">
            <a:spLocks/>
          </p:cNvSpPr>
          <p:nvPr userDrawn="1"/>
        </p:nvSpPr>
        <p:spPr>
          <a:xfrm>
            <a:off x="10946607" y="6248051"/>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b="1" smtClean="0">
                <a:solidFill>
                  <a:srgbClr val="00338D"/>
                </a:solidFill>
                <a:latin typeface="Arial" panose="020B0604020202020204" pitchFamily="34" charset="0"/>
                <a:ea typeface="Arial"/>
                <a:cs typeface="Arial" panose="020B0604020202020204" pitchFamily="34" charset="0"/>
              </a:rPr>
              <a:pPr algn="r"/>
              <a:t>‹#›</a:t>
            </a:fld>
            <a:endParaRPr lang="en-GB" sz="1000" b="1">
              <a:solidFill>
                <a:srgbClr val="00338D"/>
              </a:solidFill>
              <a:latin typeface="Arial" panose="020B0604020202020204" pitchFamily="34" charset="0"/>
              <a:ea typeface="Arial"/>
              <a:cs typeface="Arial" panose="020B0604020202020204" pitchFamily="34" charset="0"/>
            </a:endParaRPr>
          </a:p>
        </p:txBody>
      </p:sp>
      <p:cxnSp>
        <p:nvCxnSpPr>
          <p:cNvPr id="25" name="Straight Connector 24">
            <a:extLst>
              <a:ext uri="{FF2B5EF4-FFF2-40B4-BE49-F238E27FC236}">
                <a16:creationId xmlns:a16="http://schemas.microsoft.com/office/drawing/2014/main" id="{473E4084-C7D7-4BFF-BF08-EC5A5F1926A0}"/>
              </a:ext>
            </a:extLst>
          </p:cNvPr>
          <p:cNvCxnSpPr>
            <a:cxnSpLocks/>
          </p:cNvCxnSpPr>
          <p:nvPr userDrawn="1"/>
        </p:nvCxnSpPr>
        <p:spPr>
          <a:xfrm>
            <a:off x="10972800" y="6248051"/>
            <a:ext cx="0" cy="149412"/>
          </a:xfrm>
          <a:prstGeom prst="line">
            <a:avLst/>
          </a:prstGeom>
          <a:ln w="6350">
            <a:solidFill>
              <a:srgbClr val="00338D"/>
            </a:solidFill>
          </a:ln>
        </p:spPr>
        <p:style>
          <a:lnRef idx="1">
            <a:schemeClr val="accent1"/>
          </a:lnRef>
          <a:fillRef idx="0">
            <a:schemeClr val="accent1"/>
          </a:fillRef>
          <a:effectRef idx="0">
            <a:schemeClr val="accent1"/>
          </a:effectRef>
          <a:fontRef idx="minor">
            <a:schemeClr val="tx1"/>
          </a:fontRef>
        </p:style>
      </p:cxnSp>
      <p:sp>
        <p:nvSpPr>
          <p:cNvPr id="26" name="Graphic 8">
            <a:extLst>
              <a:ext uri="{FF2B5EF4-FFF2-40B4-BE49-F238E27FC236}">
                <a16:creationId xmlns:a16="http://schemas.microsoft.com/office/drawing/2014/main" id="{B3F841B8-D20D-4AB1-94BF-4DCE6A09F08F}"/>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latin typeface="Arial" panose="020B0604020202020204" pitchFamily="34" charset="0"/>
            </a:endParaRPr>
          </a:p>
        </p:txBody>
      </p:sp>
      <p:sp>
        <p:nvSpPr>
          <p:cNvPr id="27" name="TextBox 26">
            <a:extLst>
              <a:ext uri="{FF2B5EF4-FFF2-40B4-BE49-F238E27FC236}">
                <a16:creationId xmlns:a16="http://schemas.microsoft.com/office/drawing/2014/main" id="{A1BFBB9C-70FE-4EA3-99C8-D7498DFECB12}"/>
              </a:ext>
              <a:ext uri="{C183D7F6-B498-43B3-948B-1728B52AA6E4}">
                <adec:decorative xmlns:adec="http://schemas.microsoft.com/office/drawing/2017/decorative" val="1"/>
              </a:ext>
            </a:extLst>
          </p:cNvPr>
          <p:cNvSpPr txBox="1"/>
          <p:nvPr userDrawn="1">
            <p:custDataLst>
              <p:tags r:id="rId1"/>
            </p:custDataLst>
          </p:nvPr>
        </p:nvSpPr>
        <p:spPr>
          <a:xfrm>
            <a:off x="8967794" y="6266997"/>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Arial" panose="020B0604020202020204" pitchFamily="34" charset="0"/>
                <a:ea typeface="+mn-ea"/>
                <a:cs typeface="+mn-cs"/>
              </a:rPr>
              <a:t>Document Classification: KPMG Confidential</a:t>
            </a:r>
            <a:endParaRPr lang="en-GB" sz="600" b="0" kern="1200" noProof="0">
              <a:solidFill>
                <a:schemeClr val="bg1"/>
              </a:solidFill>
              <a:highlight>
                <a:srgbClr val="FFFF00"/>
              </a:highlight>
              <a:latin typeface="Arial" panose="020B0604020202020204" pitchFamily="34" charset="0"/>
              <a:ea typeface="+mn-ea"/>
              <a:cs typeface="+mn-cs"/>
            </a:endParaRPr>
          </a:p>
        </p:txBody>
      </p:sp>
      <p:sp>
        <p:nvSpPr>
          <p:cNvPr id="28" name="TextBox 27">
            <a:extLst>
              <a:ext uri="{FF2B5EF4-FFF2-40B4-BE49-F238E27FC236}">
                <a16:creationId xmlns:a16="http://schemas.microsoft.com/office/drawing/2014/main" id="{1DA2248A-823F-43D2-B831-B217328FEA59}"/>
              </a:ext>
              <a:ext uri="{C183D7F6-B498-43B3-948B-1728B52AA6E4}">
                <adec:decorative xmlns:adec="http://schemas.microsoft.com/office/drawing/2017/decorative" val="1"/>
              </a:ext>
            </a:extLst>
          </p:cNvPr>
          <p:cNvSpPr txBox="1"/>
          <p:nvPr userDrawn="1">
            <p:custDataLst>
              <p:tags r:id="rId2"/>
            </p:custDataLst>
          </p:nvPr>
        </p:nvSpPr>
        <p:spPr>
          <a:xfrm>
            <a:off x="1885684" y="6266997"/>
            <a:ext cx="5099008" cy="184666"/>
          </a:xfrm>
          <a:prstGeom prst="rect">
            <a:avLst/>
          </a:prstGeom>
          <a:noFill/>
        </p:spPr>
        <p:txBody>
          <a:bodyPr wrap="square" lIns="0" tIns="0" rIns="0" bIns="0" rtlCol="0">
            <a:spAutoFit/>
          </a:bodyPr>
          <a:lstStyle/>
          <a:p>
            <a:pPr marL="0" marR="0" lvl="0" indent="0" algn="l" defTabSz="914492"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Arial" panose="020B0604020202020204" pitchFamily="34" charset="0"/>
                <a:ea typeface="+mn-ea"/>
                <a:cs typeface="Arial" panose="020B0604020202020204" pitchFamily="34" charset="0"/>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7760724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PICTUR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337049286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3" name="Objekt 2"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p:nvPr>
        </p:nvSpPr>
        <p:spPr>
          <a:xfrm>
            <a:off x="1003200" y="432000"/>
            <a:ext cx="10185600" cy="518400"/>
          </a:xfrm>
        </p:spPr>
        <p:txBody>
          <a:bodyPr/>
          <a:lstStyle/>
          <a:p>
            <a:r>
              <a:rPr lang="de-DE"/>
              <a:t>Titelmasterformat durch Klicken bearbeiten</a:t>
            </a:r>
            <a:endParaRPr lang="en-US"/>
          </a:p>
        </p:txBody>
      </p:sp>
      <p:sp>
        <p:nvSpPr>
          <p:cNvPr id="4" name="Picture Placeholder 3"/>
          <p:cNvSpPr>
            <a:spLocks noGrp="1"/>
          </p:cNvSpPr>
          <p:nvPr>
            <p:ph type="pic" sz="quarter" idx="10"/>
          </p:nvPr>
        </p:nvSpPr>
        <p:spPr>
          <a:xfrm>
            <a:off x="1003200" y="1209600"/>
            <a:ext cx="10185600" cy="4593600"/>
          </a:xfrm>
        </p:spPr>
        <p:txBody>
          <a:bodyPr anchor="ctr"/>
          <a:lstStyle>
            <a:lvl1pPr algn="ctr">
              <a:defRPr/>
            </a:lvl1pPr>
          </a:lstStyle>
          <a:p>
            <a:r>
              <a:rPr lang="de-DE"/>
              <a:t>Bild durch Klicken auf Symbol hinzufügen</a:t>
            </a:r>
            <a:endParaRPr lang="en-GB"/>
          </a:p>
        </p:txBody>
      </p:sp>
    </p:spTree>
    <p:extLst>
      <p:ext uri="{BB962C8B-B14F-4D97-AF65-F5344CB8AC3E}">
        <p14:creationId xmlns:p14="http://schemas.microsoft.com/office/powerpoint/2010/main" val="39924469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F680A8EA-2B0E-411E-90AD-02F7AF4767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F680A8EA-2B0E-411E-90AD-02F7AF4767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F680A8EA-2B0E-411E-90AD-02F7AF4767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F73FA8F-86B4-4B38-9318-B211F1BBAFEB}"/>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ACB44795-849A-41CE-8B25-0DE9EB09F9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7973592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96C774-8B31-4EC8-BF6C-ACF71C2F0C15}"/>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 name="Text Placeholder 3"/>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pic>
        <p:nvPicPr>
          <p:cNvPr id="8" name="Graphic 7">
            <a:extLst>
              <a:ext uri="{FF2B5EF4-FFF2-40B4-BE49-F238E27FC236}">
                <a16:creationId xmlns:a16="http://schemas.microsoft.com/office/drawing/2014/main" id="{9F2B47DB-768D-47AE-9D19-E74198AD42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93430CE4-5B69-4517-8F25-A3A23061E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7346" y="371311"/>
            <a:ext cx="914400" cy="368346"/>
          </a:xfrm>
          <a:prstGeom prst="rect">
            <a:avLst/>
          </a:prstGeom>
        </p:spPr>
      </p:pic>
    </p:spTree>
    <p:extLst>
      <p:ext uri="{BB962C8B-B14F-4D97-AF65-F5344CB8AC3E}">
        <p14:creationId xmlns:p14="http://schemas.microsoft.com/office/powerpoint/2010/main" val="4033362024"/>
      </p:ext>
    </p:extLst>
  </p:cSld>
  <p:clrMapOvr>
    <a:masterClrMapping/>
  </p:clrMapOvr>
  <p:extLst>
    <p:ext uri="{DCECCB84-F9BA-43D5-87BE-67443E8EF086}">
      <p15:sldGuideLst xmlns:p15="http://schemas.microsoft.com/office/powerpoint/2012/main">
        <p15:guide id="1" orient="horz" pos="349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C1A25C-9C23-47D0-BC86-BD2474043CD3}"/>
              </a:ext>
            </a:extLst>
          </p:cNvPr>
          <p:cNvGrpSpPr/>
          <p:nvPr userDrawn="1"/>
        </p:nvGrpSpPr>
        <p:grpSpPr>
          <a:xfrm>
            <a:off x="998476" y="0"/>
            <a:ext cx="911399" cy="1485244"/>
            <a:chOff x="1008000" y="0"/>
            <a:chExt cx="911399" cy="1485244"/>
          </a:xfrm>
          <a:solidFill>
            <a:schemeClr val="bg1">
              <a:alpha val="0"/>
            </a:schemeClr>
          </a:solidFill>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1008000" y="0"/>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1008000" y="742622"/>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19">
              <a:extLst>
                <a:ext uri="{FF2B5EF4-FFF2-40B4-BE49-F238E27FC236}">
                  <a16:creationId xmlns:a16="http://schemas.microsoft.com/office/drawing/2014/main" id="{162D722E-1D64-4D54-98B6-8466501BFD3D}"/>
                </a:ext>
              </a:extLst>
            </p:cNvPr>
            <p:cNvSpPr>
              <a:spLocks noChangeAspect="1" noEditPoints="1"/>
            </p:cNvSpPr>
            <p:nvPr userDrawn="1"/>
          </p:nvSpPr>
          <p:spPr bwMode="auto">
            <a:xfrm>
              <a:off x="1008000" y="1113933"/>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GB"/>
            </a:p>
          </p:txBody>
        </p:sp>
      </p:grpSp>
      <p:sp>
        <p:nvSpPr>
          <p:cNvPr id="104" name="Rectangle 103">
            <a:extLst>
              <a:ext uri="{FF2B5EF4-FFF2-40B4-BE49-F238E27FC236}">
                <a16:creationId xmlns:a16="http://schemas.microsoft.com/office/drawing/2014/main" id="{6A6246C3-5BC1-4146-9E95-B8B3F1B77C22}"/>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pic>
        <p:nvPicPr>
          <p:cNvPr id="10" name="Graphic 9">
            <a:extLst>
              <a:ext uri="{FF2B5EF4-FFF2-40B4-BE49-F238E27FC236}">
                <a16:creationId xmlns:a16="http://schemas.microsoft.com/office/drawing/2014/main" id="{78DFFAD0-690D-40FA-92E3-26DD5F2CF7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969939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7648627"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7648627"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93430CE4-5B69-4517-8F25-A3A23061EE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7346" y="371311"/>
            <a:ext cx="914400" cy="368346"/>
          </a:xfrm>
          <a:prstGeom prst="rect">
            <a:avLst/>
          </a:prstGeom>
        </p:spPr>
      </p:pic>
    </p:spTree>
    <p:extLst>
      <p:ext uri="{BB962C8B-B14F-4D97-AF65-F5344CB8AC3E}">
        <p14:creationId xmlns:p14="http://schemas.microsoft.com/office/powerpoint/2010/main" val="4033362024"/>
      </p:ext>
    </p:extLst>
  </p:cSld>
  <p:clrMapOvr>
    <a:masterClrMapping/>
  </p:clrMapOvr>
  <p:extLst>
    <p:ext uri="{DCECCB84-F9BA-43D5-87BE-67443E8EF086}">
      <p15:sldGuideLst xmlns:p15="http://schemas.microsoft.com/office/powerpoint/2012/main">
        <p15:guide id="1" orient="horz" pos="3498"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3FEB65A9-A8F4-40C5-AC08-82132F1B1B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1560" y="371311"/>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23EE304-3FCA-4CF8-84B4-178F6B5C57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pic>
        <p:nvPicPr>
          <p:cNvPr id="9" name="Graphic 8">
            <a:extLst>
              <a:ext uri="{FF2B5EF4-FFF2-40B4-BE49-F238E27FC236}">
                <a16:creationId xmlns:a16="http://schemas.microsoft.com/office/drawing/2014/main" id="{AA9325F0-DADC-43A7-A4FF-97033BB220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67071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147A601A-3AE8-4889-A026-9740E00CCFBB}"/>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17770572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995363" y="1330126"/>
            <a:ext cx="10198237"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043585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endParaRPr lang="en-GB"/>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1"/>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p>
        </p:txBody>
      </p:sp>
      <p:cxnSp>
        <p:nvCxnSpPr>
          <p:cNvPr id="9" name="Straight Connector 8">
            <a:extLst>
              <a:ext uri="{FF2B5EF4-FFF2-40B4-BE49-F238E27FC236}">
                <a16:creationId xmlns:a16="http://schemas.microsoft.com/office/drawing/2014/main" id="{89D5ED2D-F17F-4481-8AE6-4D9EA053514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10" name="Graphic 8">
            <a:extLst>
              <a:ext uri="{FF2B5EF4-FFF2-40B4-BE49-F238E27FC236}">
                <a16:creationId xmlns:a16="http://schemas.microsoft.com/office/drawing/2014/main" id="{567897B5-3A96-440B-8018-FDD880280B2A}"/>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8" name="TextBox 7">
            <a:extLst>
              <a:ext uri="{FF2B5EF4-FFF2-40B4-BE49-F238E27FC236}">
                <a16:creationId xmlns:a16="http://schemas.microsoft.com/office/drawing/2014/main" id="{1CBF1CF3-C473-4B59-9814-FFEC4D26E803}"/>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4729193"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7" name="Graphic 6">
            <a:extLst>
              <a:ext uri="{FF2B5EF4-FFF2-40B4-BE49-F238E27FC236}">
                <a16:creationId xmlns:a16="http://schemas.microsoft.com/office/drawing/2014/main" id="{3FEB65A9-A8F4-40C5-AC08-82132F1B1B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1560" y="371311"/>
            <a:ext cx="914400" cy="368346"/>
          </a:xfrm>
          <a:prstGeom prst="rect">
            <a:avLst/>
          </a:prstGeom>
        </p:spPr>
      </p:pic>
    </p:spTree>
    <p:extLst>
      <p:ext uri="{BB962C8B-B14F-4D97-AF65-F5344CB8AC3E}">
        <p14:creationId xmlns:p14="http://schemas.microsoft.com/office/powerpoint/2010/main" val="24547445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9" name="Graphic 8">
            <a:extLst>
              <a:ext uri="{FF2B5EF4-FFF2-40B4-BE49-F238E27FC236}">
                <a16:creationId xmlns:a16="http://schemas.microsoft.com/office/drawing/2014/main" id="{48947F85-E5F1-445E-BD2C-8963D165668D}"/>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17993720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609967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1"/>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1" kern="1200" noProof="0">
                <a:solidFill>
                  <a:schemeClr val="bg1"/>
                </a:solidFill>
                <a:latin typeface="+mn-lt"/>
                <a:ea typeface="+mn-ea"/>
                <a:cs typeface="+mn-cs"/>
              </a:rPr>
              <a:t>Document Classification: KPMG Public</a:t>
            </a:r>
          </a:p>
        </p:txBody>
      </p:sp>
      <p:cxnSp>
        <p:nvCxnSpPr>
          <p:cNvPr id="8" name="Straight Connector 7">
            <a:extLst>
              <a:ext uri="{FF2B5EF4-FFF2-40B4-BE49-F238E27FC236}">
                <a16:creationId xmlns:a16="http://schemas.microsoft.com/office/drawing/2014/main" id="{156A5C29-C797-4C37-9F34-9C206DC1B640}"/>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Graphic 8">
            <a:extLst>
              <a:ext uri="{FF2B5EF4-FFF2-40B4-BE49-F238E27FC236}">
                <a16:creationId xmlns:a16="http://schemas.microsoft.com/office/drawing/2014/main" id="{79D6C947-06F1-4188-A558-E10C77FF12CE}"/>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7E115E64-AC13-4D9A-A160-F698CCA8CA99}"/>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535841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4688539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786615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a:p>
        </p:txBody>
      </p:sp>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908272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4413369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8775981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10132584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3949912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1129527"/>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872149"/>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pic>
        <p:nvPicPr>
          <p:cNvPr id="9" name="Graphic 8">
            <a:extLst>
              <a:ext uri="{FF2B5EF4-FFF2-40B4-BE49-F238E27FC236}">
                <a16:creationId xmlns:a16="http://schemas.microsoft.com/office/drawing/2014/main" id="{323EE304-3FCA-4CF8-84B4-178F6B5C57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8261752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838659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Tree>
    <p:extLst>
      <p:ext uri="{BB962C8B-B14F-4D97-AF65-F5344CB8AC3E}">
        <p14:creationId xmlns:p14="http://schemas.microsoft.com/office/powerpoint/2010/main" val="22733415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Tree>
    <p:extLst>
      <p:ext uri="{BB962C8B-B14F-4D97-AF65-F5344CB8AC3E}">
        <p14:creationId xmlns:p14="http://schemas.microsoft.com/office/powerpoint/2010/main" val="36958581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19" name="Text Placeholder 8"/>
          <p:cNvSpPr>
            <a:spLocks noGrp="1"/>
          </p:cNvSpPr>
          <p:nvPr>
            <p:ph type="body" sz="quarter" idx="19"/>
          </p:nvPr>
        </p:nvSpPr>
        <p:spPr>
          <a:xfrm>
            <a:off x="100320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55353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13" name="Text Placeholder 8"/>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556956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1"/>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p>
        </p:txBody>
      </p:sp>
      <p:cxnSp>
        <p:nvCxnSpPr>
          <p:cNvPr id="19" name="Straight Connector 18">
            <a:extLst>
              <a:ext uri="{FF2B5EF4-FFF2-40B4-BE49-F238E27FC236}">
                <a16:creationId xmlns:a16="http://schemas.microsoft.com/office/drawing/2014/main" id="{E4C51904-D930-45AA-AF92-A006847C8BF5}"/>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3604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3604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3" name="Title 2">
            <a:extLst>
              <a:ext uri="{FF2B5EF4-FFF2-40B4-BE49-F238E27FC236}">
                <a16:creationId xmlns:a16="http://schemas.microsoft.com/office/drawing/2014/main" id="{39275135-3A5F-40EA-83D5-8A21BF90397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8" name="Graphic 8">
            <a:extLst>
              <a:ext uri="{FF2B5EF4-FFF2-40B4-BE49-F238E27FC236}">
                <a16:creationId xmlns:a16="http://schemas.microsoft.com/office/drawing/2014/main" id="{3FE807FD-1F53-40C0-958E-7B645C12F83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7" name="TextBox 16">
            <a:extLst>
              <a:ext uri="{FF2B5EF4-FFF2-40B4-BE49-F238E27FC236}">
                <a16:creationId xmlns:a16="http://schemas.microsoft.com/office/drawing/2014/main" id="{94359EB3-99CA-467E-9F82-D5B531A28A37}"/>
              </a:ext>
              <a:ext uri="{C183D7F6-B498-43B3-948B-1728B52AA6E4}">
                <adec:decorative xmlns:adec="http://schemas.microsoft.com/office/drawing/2017/decorative" val="1"/>
              </a:ext>
            </a:extLst>
          </p:cNvPr>
          <p:cNvSpPr txBox="1"/>
          <p:nvPr userDrawn="1">
            <p:custDataLst>
              <p:tags r:id="rId2"/>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endParaRPr lang="en-GB" sz="600" kern="1200" noProof="0">
              <a:solidFill>
                <a:schemeClr val="bg1"/>
              </a:solidFill>
              <a:latin typeface="+mn-lt"/>
              <a:ea typeface="+mn-ea"/>
              <a:cs typeface="+mn-cs"/>
            </a:endParaRPr>
          </a:p>
        </p:txBody>
      </p:sp>
    </p:spTree>
    <p:extLst>
      <p:ext uri="{BB962C8B-B14F-4D97-AF65-F5344CB8AC3E}">
        <p14:creationId xmlns:p14="http://schemas.microsoft.com/office/powerpoint/2010/main" val="20836405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Tree>
    <p:extLst>
      <p:ext uri="{BB962C8B-B14F-4D97-AF65-F5344CB8AC3E}">
        <p14:creationId xmlns:p14="http://schemas.microsoft.com/office/powerpoint/2010/main" val="23869611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Tree>
    <p:extLst>
      <p:ext uri="{BB962C8B-B14F-4D97-AF65-F5344CB8AC3E}">
        <p14:creationId xmlns:p14="http://schemas.microsoft.com/office/powerpoint/2010/main" val="14256639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Tree>
    <p:extLst>
      <p:ext uri="{BB962C8B-B14F-4D97-AF65-F5344CB8AC3E}">
        <p14:creationId xmlns:p14="http://schemas.microsoft.com/office/powerpoint/2010/main" val="69760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Public</a:t>
            </a:r>
          </a:p>
        </p:txBody>
      </p:sp>
      <p:sp>
        <p:nvSpPr>
          <p:cNvPr id="3" name="Text Placeholder 2">
            <a:extLst>
              <a:ext uri="{FF2B5EF4-FFF2-40B4-BE49-F238E27FC236}">
                <a16:creationId xmlns:a16="http://schemas.microsoft.com/office/drawing/2014/main" id="{9771E9CC-2A2B-4C75-8522-60824F3AC7F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43" name="Text Placeholder 2">
            <a:extLst>
              <a:ext uri="{FF2B5EF4-FFF2-40B4-BE49-F238E27FC236}">
                <a16:creationId xmlns:a16="http://schemas.microsoft.com/office/drawing/2014/main" id="{8E01CBC1-FC71-43BD-845D-21EEEFA25661}"/>
              </a:ext>
            </a:extLst>
          </p:cNvPr>
          <p:cNvSpPr>
            <a:spLocks noGrp="1"/>
          </p:cNvSpPr>
          <p:nvPr>
            <p:ph type="body" sz="quarter" idx="14"/>
          </p:nvPr>
        </p:nvSpPr>
        <p:spPr>
          <a:xfrm>
            <a:off x="989012" y="3351965"/>
            <a:ext cx="2411738" cy="119064"/>
          </a:xfrm>
        </p:spPr>
        <p:txBody>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4" name="Group 3">
            <a:extLst>
              <a:ext uri="{FF2B5EF4-FFF2-40B4-BE49-F238E27FC236}">
                <a16:creationId xmlns:a16="http://schemas.microsoft.com/office/drawing/2014/main" id="{1C4D5492-D401-42A2-B377-EA27220983D3}"/>
              </a:ext>
            </a:extLst>
          </p:cNvPr>
          <p:cNvGrpSpPr/>
          <p:nvPr userDrawn="1"/>
        </p:nvGrpSpPr>
        <p:grpSpPr>
          <a:xfrm>
            <a:off x="998476" y="2881529"/>
            <a:ext cx="2023200" cy="367957"/>
            <a:chOff x="998476" y="2881529"/>
            <a:chExt cx="2023200" cy="367957"/>
          </a:xfrm>
        </p:grpSpPr>
        <p:sp>
          <p:nvSpPr>
            <p:cNvPr id="15" name="Rectangle 14">
              <a:extLst>
                <a:ext uri="{FF2B5EF4-FFF2-40B4-BE49-F238E27FC236}">
                  <a16:creationId xmlns:a16="http://schemas.microsoft.com/office/drawing/2014/main" id="{CF196AFE-0767-4ACF-9869-412F4845EABF}"/>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16" name="Rectangle 15">
              <a:extLst>
                <a:ext uri="{FF2B5EF4-FFF2-40B4-BE49-F238E27FC236}">
                  <a16:creationId xmlns:a16="http://schemas.microsoft.com/office/drawing/2014/main" id="{1E42C7C2-E55C-467A-A194-4BA78575F316}"/>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17" name="Rectangle 16">
              <a:extLst>
                <a:ext uri="{FF2B5EF4-FFF2-40B4-BE49-F238E27FC236}">
                  <a16:creationId xmlns:a16="http://schemas.microsoft.com/office/drawing/2014/main" id="{C45E1FE7-629E-4892-B2EB-2FDAB3326BE5}"/>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 name="Rectangle 1">
              <a:extLst>
                <a:ext uri="{FF2B5EF4-FFF2-40B4-BE49-F238E27FC236}">
                  <a16:creationId xmlns:a16="http://schemas.microsoft.com/office/drawing/2014/main" id="{07E3B322-EB53-4C7E-8968-4B7B3CE2432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9" name="Picture 8">
              <a:extLst>
                <a:ext uri="{FF2B5EF4-FFF2-40B4-BE49-F238E27FC236}">
                  <a16:creationId xmlns:a16="http://schemas.microsoft.com/office/drawing/2014/main" id="{3F3E6F56-5300-4CC2-8B6F-98341C903AA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10" name="Picture 9" descr="Icon&#10;&#10;Description automatically generated">
              <a:extLst>
                <a:ext uri="{FF2B5EF4-FFF2-40B4-BE49-F238E27FC236}">
                  <a16:creationId xmlns:a16="http://schemas.microsoft.com/office/drawing/2014/main" id="{5688464F-C48A-4F62-97E1-E717A76F030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12" name="Picture 11" descr="Logo&#10;&#10;Description automatically generated">
              <a:extLst>
                <a:ext uri="{FF2B5EF4-FFF2-40B4-BE49-F238E27FC236}">
                  <a16:creationId xmlns:a16="http://schemas.microsoft.com/office/drawing/2014/main" id="{3DBC0AA5-6153-434E-A0C9-A5D940745C9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13" name="Picture 12" descr="Logo&#10;&#10;Description automatically generated">
              <a:extLst>
                <a:ext uri="{FF2B5EF4-FFF2-40B4-BE49-F238E27FC236}">
                  <a16:creationId xmlns:a16="http://schemas.microsoft.com/office/drawing/2014/main" id="{809B7D2B-5280-4ED4-B112-B6C654C52EF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14" name="Picture 13" descr="Icon&#10;&#10;Description automatically generated">
              <a:extLst>
                <a:ext uri="{FF2B5EF4-FFF2-40B4-BE49-F238E27FC236}">
                  <a16:creationId xmlns:a16="http://schemas.microsoft.com/office/drawing/2014/main" id="{B338E268-56D8-4524-BB26-DA84FEEF86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8" name="Graphic 17">
            <a:extLst>
              <a:ext uri="{FF2B5EF4-FFF2-40B4-BE49-F238E27FC236}">
                <a16:creationId xmlns:a16="http://schemas.microsoft.com/office/drawing/2014/main" id="{935A1578-15A7-4FE7-8BC2-3ADC725AE7D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26727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5" name="Freeform 19">
            <a:extLst>
              <a:ext uri="{FF2B5EF4-FFF2-40B4-BE49-F238E27FC236}">
                <a16:creationId xmlns:a16="http://schemas.microsoft.com/office/drawing/2014/main" id="{EEC5B735-00AD-41B9-A513-0F7783FFBE36}"/>
              </a:ext>
            </a:extLst>
          </p:cNvPr>
          <p:cNvSpPr>
            <a:spLocks noChangeAspect="1" noEditPoints="1"/>
          </p:cNvSpPr>
          <p:nvPr userDrawn="1"/>
        </p:nvSpPr>
        <p:spPr bwMode="auto">
          <a:xfrm>
            <a:off x="998476" y="614966"/>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Freeform 19">
            <a:extLst>
              <a:ext uri="{FF2B5EF4-FFF2-40B4-BE49-F238E27FC236}">
                <a16:creationId xmlns:a16="http://schemas.microsoft.com/office/drawing/2014/main" id="{C5CCCCF1-8E34-4341-A6C5-97CC39680E55}"/>
              </a:ext>
            </a:extLst>
          </p:cNvPr>
          <p:cNvSpPr>
            <a:spLocks noChangeAspect="1" noEditPoints="1"/>
          </p:cNvSpPr>
          <p:nvPr userDrawn="1"/>
        </p:nvSpPr>
        <p:spPr bwMode="auto">
          <a:xfrm>
            <a:off x="998476" y="1357588"/>
            <a:ext cx="9113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alpha val="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 name="Text Placeholder 3"/>
          <p:cNvSpPr>
            <a:spLocks noGrp="1"/>
          </p:cNvSpPr>
          <p:nvPr userDrawn="1">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pic>
        <p:nvPicPr>
          <p:cNvPr id="9" name="Graphic 8">
            <a:extLst>
              <a:ext uri="{FF2B5EF4-FFF2-40B4-BE49-F238E27FC236}">
                <a16:creationId xmlns:a16="http://schemas.microsoft.com/office/drawing/2014/main" id="{AA9325F0-DADC-43A7-A4FF-97033BB220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19482082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141612"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Public</a:t>
            </a: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702050"/>
            <a:ext cx="6660000" cy="1843088"/>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351965"/>
            <a:ext cx="2411738" cy="119064"/>
          </a:xfrm>
        </p:spPr>
        <p:txBody>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grpSp>
        <p:nvGrpSpPr>
          <p:cNvPr id="18" name="Group 17">
            <a:extLst>
              <a:ext uri="{FF2B5EF4-FFF2-40B4-BE49-F238E27FC236}">
                <a16:creationId xmlns:a16="http://schemas.microsoft.com/office/drawing/2014/main" id="{3AD33E6D-5377-46E3-B1FF-E91C54D03F04}"/>
              </a:ext>
            </a:extLst>
          </p:cNvPr>
          <p:cNvGrpSpPr/>
          <p:nvPr userDrawn="1"/>
        </p:nvGrpSpPr>
        <p:grpSpPr>
          <a:xfrm>
            <a:off x="998476" y="2881529"/>
            <a:ext cx="2023200" cy="367957"/>
            <a:chOff x="998476" y="2881529"/>
            <a:chExt cx="2023200" cy="367957"/>
          </a:xfrm>
        </p:grpSpPr>
        <p:sp>
          <p:nvSpPr>
            <p:cNvPr id="19" name="Rectangle 18">
              <a:extLst>
                <a:ext uri="{FF2B5EF4-FFF2-40B4-BE49-F238E27FC236}">
                  <a16:creationId xmlns:a16="http://schemas.microsoft.com/office/drawing/2014/main" id="{7F4461B7-55B7-4469-ADF0-D4A2CB8F5710}"/>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0" name="Rectangle 19">
              <a:extLst>
                <a:ext uri="{FF2B5EF4-FFF2-40B4-BE49-F238E27FC236}">
                  <a16:creationId xmlns:a16="http://schemas.microsoft.com/office/drawing/2014/main" id="{36F734C6-FA66-47AA-9466-88AC05333E29}"/>
                </a:ext>
              </a:extLst>
            </p:cNvPr>
            <p:cNvSpPr/>
            <p:nvPr userDrawn="1"/>
          </p:nvSpPr>
          <p:spPr>
            <a:xfrm>
              <a:off x="1877844" y="2918577"/>
              <a:ext cx="281156" cy="322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1" name="Rectangle 20">
              <a:extLst>
                <a:ext uri="{FF2B5EF4-FFF2-40B4-BE49-F238E27FC236}">
                  <a16:creationId xmlns:a16="http://schemas.microsoft.com/office/drawing/2014/main" id="{8B928039-DB0D-4F9F-A695-D6F65A328FCD}"/>
                </a:ext>
              </a:extLst>
            </p:cNvPr>
            <p:cNvSpPr/>
            <p:nvPr userDrawn="1"/>
          </p:nvSpPr>
          <p:spPr>
            <a:xfrm>
              <a:off x="2689276"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2" name="Rectangle 21">
              <a:extLst>
                <a:ext uri="{FF2B5EF4-FFF2-40B4-BE49-F238E27FC236}">
                  <a16:creationId xmlns:a16="http://schemas.microsoft.com/office/drawing/2014/main" id="{DE314CEC-778A-45F5-AF53-25973CFF2C6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23" name="Picture 22">
              <a:extLst>
                <a:ext uri="{FF2B5EF4-FFF2-40B4-BE49-F238E27FC236}">
                  <a16:creationId xmlns:a16="http://schemas.microsoft.com/office/drawing/2014/main" id="{7A5A09B0-ADE2-48D6-9500-156D9353A9A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822950" y="2881529"/>
              <a:ext cx="360000" cy="360000"/>
            </a:xfrm>
            <a:prstGeom prst="rect">
              <a:avLst/>
            </a:prstGeom>
          </p:spPr>
        </p:pic>
        <p:pic>
          <p:nvPicPr>
            <p:cNvPr id="24" name="Picture 23" descr="Icon&#10;&#10;Description automatically generated">
              <a:extLst>
                <a:ext uri="{FF2B5EF4-FFF2-40B4-BE49-F238E27FC236}">
                  <a16:creationId xmlns:a16="http://schemas.microsoft.com/office/drawing/2014/main" id="{7D51E6DF-03C0-4528-A826-C16F599ABAA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42336" y="2881529"/>
              <a:ext cx="359648" cy="360000"/>
            </a:xfrm>
            <a:prstGeom prst="rect">
              <a:avLst/>
            </a:prstGeom>
          </p:spPr>
        </p:pic>
        <p:pic>
          <p:nvPicPr>
            <p:cNvPr id="25" name="Picture 24" descr="Logo&#10;&#10;Description automatically generated">
              <a:extLst>
                <a:ext uri="{FF2B5EF4-FFF2-40B4-BE49-F238E27FC236}">
                  <a16:creationId xmlns:a16="http://schemas.microsoft.com/office/drawing/2014/main" id="{B7A09755-6B8F-4E6B-95E4-A3F59CF5D00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pic>
          <p:nvPicPr>
            <p:cNvPr id="26" name="Picture 25" descr="Logo&#10;&#10;Description automatically generated">
              <a:extLst>
                <a:ext uri="{FF2B5EF4-FFF2-40B4-BE49-F238E27FC236}">
                  <a16:creationId xmlns:a16="http://schemas.microsoft.com/office/drawing/2014/main" id="{FF482287-E023-4BA0-BEEC-A27AF495C2F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7" name="Picture 26" descr="Icon&#10;&#10;Description automatically generated">
              <a:extLst>
                <a:ext uri="{FF2B5EF4-FFF2-40B4-BE49-F238E27FC236}">
                  <a16:creationId xmlns:a16="http://schemas.microsoft.com/office/drawing/2014/main" id="{475EF34B-0D63-4B5C-BF0F-AA0D0D345D1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61676" y="2881529"/>
              <a:ext cx="360000" cy="360000"/>
            </a:xfrm>
            <a:prstGeom prst="rect">
              <a:avLst/>
            </a:prstGeom>
          </p:spPr>
        </p:pic>
      </p:grpSp>
      <p:pic>
        <p:nvPicPr>
          <p:cNvPr id="17" name="Graphic 16">
            <a:extLst>
              <a:ext uri="{FF2B5EF4-FFF2-40B4-BE49-F238E27FC236}">
                <a16:creationId xmlns:a16="http://schemas.microsoft.com/office/drawing/2014/main" id="{A51C6BDD-4F02-45D2-886C-4899A473F7F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98476" y="371311"/>
            <a:ext cx="914400" cy="368346"/>
          </a:xfrm>
          <a:prstGeom prst="rect">
            <a:avLst/>
          </a:prstGeom>
        </p:spPr>
      </p:pic>
    </p:spTree>
    <p:extLst>
      <p:ext uri="{BB962C8B-B14F-4D97-AF65-F5344CB8AC3E}">
        <p14:creationId xmlns:p14="http://schemas.microsoft.com/office/powerpoint/2010/main" val="34478150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4" name="Rectangle 3">
            <a:extLst>
              <a:ext uri="{FF2B5EF4-FFF2-40B4-BE49-F238E27FC236}">
                <a16:creationId xmlns:a16="http://schemas.microsoft.com/office/drawing/2014/main" id="{1ACC0FFF-EDF5-49D0-8C1F-A5D5BA3335B9}"/>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5" name="Rectangle 4">
            <a:extLst>
              <a:ext uri="{FF2B5EF4-FFF2-40B4-BE49-F238E27FC236}">
                <a16:creationId xmlns:a16="http://schemas.microsoft.com/office/drawing/2014/main" id="{081F4118-D01B-40DD-940F-068338DB15A5}"/>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6" name="Rectangle 5">
            <a:extLst>
              <a:ext uri="{FF2B5EF4-FFF2-40B4-BE49-F238E27FC236}">
                <a16:creationId xmlns:a16="http://schemas.microsoft.com/office/drawing/2014/main" id="{4A97C791-7BB0-4AC9-BDE9-68939F34221B}"/>
              </a:ext>
            </a:extLst>
          </p:cNvPr>
          <p:cNvSpPr/>
          <p:nvPr userDrawn="1"/>
        </p:nvSpPr>
        <p:spPr>
          <a:xfrm>
            <a:off x="998351" y="2761094"/>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7" name="Rectangle 6">
            <a:extLst>
              <a:ext uri="{FF2B5EF4-FFF2-40B4-BE49-F238E27FC236}">
                <a16:creationId xmlns:a16="http://schemas.microsoft.com/office/drawing/2014/main" id="{C8693543-F502-48B0-9E65-053408E60BF0}"/>
              </a:ext>
            </a:extLst>
          </p:cNvPr>
          <p:cNvSpPr/>
          <p:nvPr userDrawn="1"/>
        </p:nvSpPr>
        <p:spPr>
          <a:xfrm>
            <a:off x="998351" y="3275656"/>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8" name="Rectangle 7">
            <a:extLst>
              <a:ext uri="{FF2B5EF4-FFF2-40B4-BE49-F238E27FC236}">
                <a16:creationId xmlns:a16="http://schemas.microsoft.com/office/drawing/2014/main" id="{A2309040-9C95-48FE-AA99-4757E8328519}"/>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 name="TextBox 10">
            <a:extLst>
              <a:ext uri="{FF2B5EF4-FFF2-40B4-BE49-F238E27FC236}">
                <a16:creationId xmlns:a16="http://schemas.microsoft.com/office/drawing/2014/main" id="{A4897B22-3CA8-4621-8A3B-B9D2E3D07988}"/>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Primary Colors</a:t>
            </a:r>
          </a:p>
        </p:txBody>
      </p:sp>
      <p:sp>
        <p:nvSpPr>
          <p:cNvPr id="20" name="Rectangle 19">
            <a:extLst>
              <a:ext uri="{FF2B5EF4-FFF2-40B4-BE49-F238E27FC236}">
                <a16:creationId xmlns:a16="http://schemas.microsoft.com/office/drawing/2014/main" id="{6453D312-00EF-44B5-9D91-290BE0E19654}"/>
              </a:ext>
            </a:extLst>
          </p:cNvPr>
          <p:cNvSpPr/>
          <p:nvPr userDrawn="1"/>
        </p:nvSpPr>
        <p:spPr>
          <a:xfrm>
            <a:off x="998351" y="3786711"/>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21" name="Rectangle 20">
            <a:extLst>
              <a:ext uri="{FF2B5EF4-FFF2-40B4-BE49-F238E27FC236}">
                <a16:creationId xmlns:a16="http://schemas.microsoft.com/office/drawing/2014/main" id="{58D98991-520C-4FD6-8B23-8732995E56B1}"/>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22" name="Rectangle 21">
            <a:extLst>
              <a:ext uri="{FF2B5EF4-FFF2-40B4-BE49-F238E27FC236}">
                <a16:creationId xmlns:a16="http://schemas.microsoft.com/office/drawing/2014/main" id="{2FA38B4C-5B80-413E-B283-1F1ADBFD09CD}"/>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25" name="TextBox 24">
            <a:extLst>
              <a:ext uri="{FF2B5EF4-FFF2-40B4-BE49-F238E27FC236}">
                <a16:creationId xmlns:a16="http://schemas.microsoft.com/office/drawing/2014/main" id="{6A07E492-5EF0-4085-AA14-90D280B1DF69}"/>
              </a:ext>
            </a:extLst>
          </p:cNvPr>
          <p:cNvSpPr txBox="1"/>
          <p:nvPr userDrawn="1"/>
        </p:nvSpPr>
        <p:spPr>
          <a:xfrm>
            <a:off x="1921682"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Dark Blue</a:t>
            </a:r>
          </a:p>
        </p:txBody>
      </p:sp>
      <p:sp>
        <p:nvSpPr>
          <p:cNvPr id="30" name="TextBox 29">
            <a:extLst>
              <a:ext uri="{FF2B5EF4-FFF2-40B4-BE49-F238E27FC236}">
                <a16:creationId xmlns:a16="http://schemas.microsoft.com/office/drawing/2014/main" id="{B28A2D81-3A9C-47D3-8174-874F601607DC}"/>
              </a:ext>
            </a:extLst>
          </p:cNvPr>
          <p:cNvSpPr txBox="1"/>
          <p:nvPr userDrawn="1"/>
        </p:nvSpPr>
        <p:spPr>
          <a:xfrm>
            <a:off x="1921682"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KPMG blue</a:t>
            </a:r>
          </a:p>
        </p:txBody>
      </p:sp>
      <p:sp>
        <p:nvSpPr>
          <p:cNvPr id="33" name="TextBox 32">
            <a:extLst>
              <a:ext uri="{FF2B5EF4-FFF2-40B4-BE49-F238E27FC236}">
                <a16:creationId xmlns:a16="http://schemas.microsoft.com/office/drawing/2014/main" id="{2C791116-D184-4C43-9C1C-30181CDF0E84}"/>
              </a:ext>
            </a:extLst>
          </p:cNvPr>
          <p:cNvSpPr txBox="1"/>
          <p:nvPr userDrawn="1"/>
        </p:nvSpPr>
        <p:spPr>
          <a:xfrm>
            <a:off x="1921682"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Light Blue</a:t>
            </a:r>
          </a:p>
        </p:txBody>
      </p:sp>
      <p:sp>
        <p:nvSpPr>
          <p:cNvPr id="36" name="TextBox 35">
            <a:extLst>
              <a:ext uri="{FF2B5EF4-FFF2-40B4-BE49-F238E27FC236}">
                <a16:creationId xmlns:a16="http://schemas.microsoft.com/office/drawing/2014/main" id="{0A430D78-5EDB-481E-BB6D-67D8689BCE11}"/>
              </a:ext>
            </a:extLst>
          </p:cNvPr>
          <p:cNvSpPr txBox="1"/>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a:t>Blue</a:t>
            </a:r>
          </a:p>
        </p:txBody>
      </p:sp>
      <p:sp>
        <p:nvSpPr>
          <p:cNvPr id="39" name="TextBox 38">
            <a:extLst>
              <a:ext uri="{FF2B5EF4-FFF2-40B4-BE49-F238E27FC236}">
                <a16:creationId xmlns:a16="http://schemas.microsoft.com/office/drawing/2014/main" id="{E42EE987-0425-4CD8-B75D-E3E8F8C2096D}"/>
              </a:ext>
            </a:extLst>
          </p:cNvPr>
          <p:cNvSpPr txBox="1"/>
          <p:nvPr userDrawn="1"/>
        </p:nvSpPr>
        <p:spPr>
          <a:xfrm>
            <a:off x="1921682"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Cobalt Blue</a:t>
            </a:r>
          </a:p>
        </p:txBody>
      </p:sp>
      <p:sp>
        <p:nvSpPr>
          <p:cNvPr id="45" name="TextBox 44">
            <a:extLst>
              <a:ext uri="{FF2B5EF4-FFF2-40B4-BE49-F238E27FC236}">
                <a16:creationId xmlns:a16="http://schemas.microsoft.com/office/drawing/2014/main" id="{1B01B4DF-404A-4544-B313-2720FCBDD0B4}"/>
              </a:ext>
            </a:extLst>
          </p:cNvPr>
          <p:cNvSpPr txBox="1"/>
          <p:nvPr userDrawn="1"/>
        </p:nvSpPr>
        <p:spPr>
          <a:xfrm>
            <a:off x="1921682" y="3874401"/>
            <a:ext cx="1253995" cy="237066"/>
          </a:xfrm>
          <a:prstGeom prst="rect">
            <a:avLst/>
          </a:prstGeom>
          <a:noFill/>
        </p:spPr>
        <p:txBody>
          <a:bodyPr wrap="square" lIns="54610" tIns="54610" rIns="54610" bIns="54610" rtlCol="0" anchor="ctr">
            <a:noAutofit/>
          </a:bodyPr>
          <a:lstStyle/>
          <a:p>
            <a:pPr algn="l">
              <a:spcAft>
                <a:spcPts val="600"/>
              </a:spcAft>
            </a:pPr>
            <a:r>
              <a:rPr lang="en-GB" sz="1000"/>
              <a:t>Pacific Blue</a:t>
            </a:r>
          </a:p>
        </p:txBody>
      </p:sp>
      <p:sp>
        <p:nvSpPr>
          <p:cNvPr id="48" name="TextBox 47">
            <a:extLst>
              <a:ext uri="{FF2B5EF4-FFF2-40B4-BE49-F238E27FC236}">
                <a16:creationId xmlns:a16="http://schemas.microsoft.com/office/drawing/2014/main" id="{96DFA940-4699-43CF-A21A-AE4227704697}"/>
              </a:ext>
            </a:extLst>
          </p:cNvPr>
          <p:cNvSpPr txBox="1"/>
          <p:nvPr userDrawn="1"/>
        </p:nvSpPr>
        <p:spPr>
          <a:xfrm>
            <a:off x="1921682" y="4385458"/>
            <a:ext cx="1253995" cy="237066"/>
          </a:xfrm>
          <a:prstGeom prst="rect">
            <a:avLst/>
          </a:prstGeom>
          <a:noFill/>
        </p:spPr>
        <p:txBody>
          <a:bodyPr wrap="square" lIns="54610" tIns="54610" rIns="54610" bIns="54610" rtlCol="0" anchor="ctr">
            <a:noAutofit/>
          </a:bodyPr>
          <a:lstStyle/>
          <a:p>
            <a:pPr algn="l">
              <a:spcAft>
                <a:spcPts val="600"/>
              </a:spcAft>
            </a:pPr>
            <a:r>
              <a:rPr lang="en-GB" sz="1000"/>
              <a:t>Purple</a:t>
            </a:r>
          </a:p>
        </p:txBody>
      </p:sp>
      <p:sp>
        <p:nvSpPr>
          <p:cNvPr id="51" name="TextBox 50">
            <a:extLst>
              <a:ext uri="{FF2B5EF4-FFF2-40B4-BE49-F238E27FC236}">
                <a16:creationId xmlns:a16="http://schemas.microsoft.com/office/drawing/2014/main" id="{49A40265-6498-4E16-877D-6BC9A8CE7DCA}"/>
              </a:ext>
            </a:extLst>
          </p:cNvPr>
          <p:cNvSpPr txBox="1"/>
          <p:nvPr userDrawn="1"/>
        </p:nvSpPr>
        <p:spPr>
          <a:xfrm>
            <a:off x="1921682" y="4896518"/>
            <a:ext cx="1253995" cy="237066"/>
          </a:xfrm>
          <a:prstGeom prst="rect">
            <a:avLst/>
          </a:prstGeom>
          <a:noFill/>
        </p:spPr>
        <p:txBody>
          <a:bodyPr wrap="square" lIns="54610" tIns="54610" rIns="54610" bIns="54610" rtlCol="0" anchor="ctr">
            <a:noAutofit/>
          </a:bodyPr>
          <a:lstStyle/>
          <a:p>
            <a:pPr algn="l">
              <a:spcAft>
                <a:spcPts val="600"/>
              </a:spcAft>
            </a:pPr>
            <a:r>
              <a:rPr lang="en-GB" sz="1000"/>
              <a:t>Pink</a:t>
            </a:r>
          </a:p>
        </p:txBody>
      </p:sp>
      <p:sp>
        <p:nvSpPr>
          <p:cNvPr id="9" name="Rectangle 8">
            <a:extLst>
              <a:ext uri="{FF2B5EF4-FFF2-40B4-BE49-F238E27FC236}">
                <a16:creationId xmlns:a16="http://schemas.microsoft.com/office/drawing/2014/main" id="{A4B6D9AD-8E94-4A62-B92C-C973F5486E37}"/>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0" name="Rectangle 9">
            <a:extLst>
              <a:ext uri="{FF2B5EF4-FFF2-40B4-BE49-F238E27FC236}">
                <a16:creationId xmlns:a16="http://schemas.microsoft.com/office/drawing/2014/main" id="{5D377AFC-4BDC-44AC-80A6-06A9503B868A}"/>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2" name="TextBox 11">
            <a:extLst>
              <a:ext uri="{FF2B5EF4-FFF2-40B4-BE49-F238E27FC236}">
                <a16:creationId xmlns:a16="http://schemas.microsoft.com/office/drawing/2014/main" id="{8B231EB6-12A0-47AA-88B0-D248845383E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Accent Colors for Infographics and charts only</a:t>
            </a:r>
          </a:p>
        </p:txBody>
      </p:sp>
      <p:sp>
        <p:nvSpPr>
          <p:cNvPr id="59" name="Rectangle 58">
            <a:extLst>
              <a:ext uri="{FF2B5EF4-FFF2-40B4-BE49-F238E27FC236}">
                <a16:creationId xmlns:a16="http://schemas.microsoft.com/office/drawing/2014/main" id="{8B8F1FC7-CA8A-485A-9440-4EA69DF44F1B}"/>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60" name="Rectangle 59">
            <a:extLst>
              <a:ext uri="{FF2B5EF4-FFF2-40B4-BE49-F238E27FC236}">
                <a16:creationId xmlns:a16="http://schemas.microsoft.com/office/drawing/2014/main" id="{FF4DC1F0-F2DB-41DC-B843-C645575C978D}"/>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61" name="Rectangle 60">
            <a:extLst>
              <a:ext uri="{FF2B5EF4-FFF2-40B4-BE49-F238E27FC236}">
                <a16:creationId xmlns:a16="http://schemas.microsoft.com/office/drawing/2014/main" id="{1FDCCC15-7DDA-4C27-A66A-86FEF3CE0FDB}"/>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62" name="Rectangle 61">
            <a:extLst>
              <a:ext uri="{FF2B5EF4-FFF2-40B4-BE49-F238E27FC236}">
                <a16:creationId xmlns:a16="http://schemas.microsoft.com/office/drawing/2014/main" id="{E6A7B705-A81A-45EE-B7F8-A08C39775723}"/>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63" name="Rectangle 62">
            <a:extLst>
              <a:ext uri="{FF2B5EF4-FFF2-40B4-BE49-F238E27FC236}">
                <a16:creationId xmlns:a16="http://schemas.microsoft.com/office/drawing/2014/main" id="{70C56EF7-AC83-449B-8CC3-F1D314081B9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grpSp>
        <p:nvGrpSpPr>
          <p:cNvPr id="65" name="Group 64">
            <a:extLst>
              <a:ext uri="{FF2B5EF4-FFF2-40B4-BE49-F238E27FC236}">
                <a16:creationId xmlns:a16="http://schemas.microsoft.com/office/drawing/2014/main" id="{34556660-1591-47B1-B18E-F2FCE5FDCA50}"/>
              </a:ext>
            </a:extLst>
          </p:cNvPr>
          <p:cNvGrpSpPr/>
          <p:nvPr userDrawn="1"/>
        </p:nvGrpSpPr>
        <p:grpSpPr>
          <a:xfrm>
            <a:off x="3971416" y="2341846"/>
            <a:ext cx="1253995" cy="3303408"/>
            <a:chOff x="2169429" y="1756308"/>
            <a:chExt cx="2286000" cy="3303408"/>
          </a:xfrm>
        </p:grpSpPr>
        <p:sp>
          <p:nvSpPr>
            <p:cNvPr id="66" name="TextBox 65">
              <a:extLst>
                <a:ext uri="{FF2B5EF4-FFF2-40B4-BE49-F238E27FC236}">
                  <a16:creationId xmlns:a16="http://schemas.microsoft.com/office/drawing/2014/main" id="{C1242448-F6EA-445E-86F6-56F1F6B8DCA0}"/>
                </a:ext>
              </a:extLst>
            </p:cNvPr>
            <p:cNvSpPr txBox="1"/>
            <p:nvPr userDrawn="1"/>
          </p:nvSpPr>
          <p:spPr>
            <a:xfrm>
              <a:off x="2169429" y="2778422"/>
              <a:ext cx="2286000" cy="237066"/>
            </a:xfrm>
            <a:prstGeom prst="rect">
              <a:avLst/>
            </a:prstGeom>
            <a:noFill/>
          </p:spPr>
          <p:txBody>
            <a:bodyPr wrap="square" lIns="54610" tIns="54610" rIns="54610" bIns="54610" rtlCol="0" anchor="ctr">
              <a:noAutofit/>
            </a:bodyPr>
            <a:lstStyle/>
            <a:p>
              <a:pPr algn="l">
                <a:spcAft>
                  <a:spcPts val="600"/>
                </a:spcAft>
              </a:pPr>
              <a:r>
                <a:rPr lang="en-GB" sz="1000"/>
                <a:t>Dark Pink</a:t>
              </a:r>
            </a:p>
          </p:txBody>
        </p:sp>
        <p:sp>
          <p:nvSpPr>
            <p:cNvPr id="67" name="TextBox 66">
              <a:extLst>
                <a:ext uri="{FF2B5EF4-FFF2-40B4-BE49-F238E27FC236}">
                  <a16:creationId xmlns:a16="http://schemas.microsoft.com/office/drawing/2014/main" id="{F9F2D96E-0391-44D3-9D85-C49CD2682224}"/>
                </a:ext>
              </a:extLst>
            </p:cNvPr>
            <p:cNvSpPr txBox="1"/>
            <p:nvPr userDrawn="1"/>
          </p:nvSpPr>
          <p:spPr>
            <a:xfrm>
              <a:off x="2169429" y="1756308"/>
              <a:ext cx="2286000" cy="237066"/>
            </a:xfrm>
            <a:prstGeom prst="rect">
              <a:avLst/>
            </a:prstGeom>
            <a:noFill/>
          </p:spPr>
          <p:txBody>
            <a:bodyPr wrap="square" lIns="54610" tIns="54610" rIns="54610" bIns="54610" rtlCol="0" anchor="ctr">
              <a:noAutofit/>
            </a:bodyPr>
            <a:lstStyle/>
            <a:p>
              <a:pPr algn="l">
                <a:spcAft>
                  <a:spcPts val="600"/>
                </a:spcAft>
              </a:pPr>
              <a:r>
                <a:rPr lang="en-GB" sz="1000"/>
                <a:t>Dark Purple</a:t>
              </a:r>
            </a:p>
          </p:txBody>
        </p:sp>
        <p:sp>
          <p:nvSpPr>
            <p:cNvPr id="68" name="TextBox 67">
              <a:extLst>
                <a:ext uri="{FF2B5EF4-FFF2-40B4-BE49-F238E27FC236}">
                  <a16:creationId xmlns:a16="http://schemas.microsoft.com/office/drawing/2014/main" id="{712A9094-C141-4137-91C8-07CDF0270449}"/>
                </a:ext>
              </a:extLst>
            </p:cNvPr>
            <p:cNvSpPr txBox="1"/>
            <p:nvPr userDrawn="1"/>
          </p:nvSpPr>
          <p:spPr>
            <a:xfrm>
              <a:off x="2169429" y="3289479"/>
              <a:ext cx="2286000" cy="237066"/>
            </a:xfrm>
            <a:prstGeom prst="rect">
              <a:avLst/>
            </a:prstGeom>
            <a:noFill/>
          </p:spPr>
          <p:txBody>
            <a:bodyPr wrap="square" lIns="54610" tIns="54610" rIns="54610" bIns="54610" rtlCol="0" anchor="ctr">
              <a:noAutofit/>
            </a:bodyPr>
            <a:lstStyle/>
            <a:p>
              <a:pPr algn="l">
                <a:spcAft>
                  <a:spcPts val="600"/>
                </a:spcAft>
              </a:pPr>
              <a:r>
                <a:rPr lang="en-GB" sz="1000"/>
                <a:t>Light Pink</a:t>
              </a:r>
            </a:p>
          </p:txBody>
        </p:sp>
        <p:sp>
          <p:nvSpPr>
            <p:cNvPr id="69" name="TextBox 68">
              <a:extLst>
                <a:ext uri="{FF2B5EF4-FFF2-40B4-BE49-F238E27FC236}">
                  <a16:creationId xmlns:a16="http://schemas.microsoft.com/office/drawing/2014/main" id="{A455B7B5-73DE-46AF-B400-88997B50AD80}"/>
                </a:ext>
              </a:extLst>
            </p:cNvPr>
            <p:cNvSpPr txBox="1"/>
            <p:nvPr userDrawn="1"/>
          </p:nvSpPr>
          <p:spPr>
            <a:xfrm>
              <a:off x="2169429" y="3800536"/>
              <a:ext cx="2286000" cy="237066"/>
            </a:xfrm>
            <a:prstGeom prst="rect">
              <a:avLst/>
            </a:prstGeom>
            <a:noFill/>
          </p:spPr>
          <p:txBody>
            <a:bodyPr wrap="square" lIns="54610" tIns="54610" rIns="54610" bIns="54610" rtlCol="0" anchor="ctr">
              <a:noAutofit/>
            </a:bodyPr>
            <a:lstStyle/>
            <a:p>
              <a:pPr algn="l">
                <a:spcAft>
                  <a:spcPts val="600"/>
                </a:spcAft>
              </a:pPr>
              <a:r>
                <a:rPr lang="en-GB" sz="1000"/>
                <a:t>Dark Green</a:t>
              </a:r>
            </a:p>
          </p:txBody>
        </p:sp>
        <p:sp>
          <p:nvSpPr>
            <p:cNvPr id="70" name="TextBox 69">
              <a:extLst>
                <a:ext uri="{FF2B5EF4-FFF2-40B4-BE49-F238E27FC236}">
                  <a16:creationId xmlns:a16="http://schemas.microsoft.com/office/drawing/2014/main" id="{2B4C4881-6213-41A5-AC03-CCE78498A9AE}"/>
                </a:ext>
              </a:extLst>
            </p:cNvPr>
            <p:cNvSpPr txBox="1"/>
            <p:nvPr userDrawn="1"/>
          </p:nvSpPr>
          <p:spPr>
            <a:xfrm>
              <a:off x="2169429" y="2267365"/>
              <a:ext cx="2286000" cy="237066"/>
            </a:xfrm>
            <a:prstGeom prst="rect">
              <a:avLst/>
            </a:prstGeom>
            <a:noFill/>
          </p:spPr>
          <p:txBody>
            <a:bodyPr wrap="square" lIns="54610" tIns="54610" rIns="54610" bIns="54610" rtlCol="0" anchor="ctr">
              <a:noAutofit/>
            </a:bodyPr>
            <a:lstStyle/>
            <a:p>
              <a:pPr algn="l">
                <a:spcAft>
                  <a:spcPts val="600"/>
                </a:spcAft>
              </a:pPr>
              <a:r>
                <a:rPr lang="en-GB" sz="1000"/>
                <a:t>Light Purple</a:t>
              </a:r>
            </a:p>
          </p:txBody>
        </p:sp>
        <p:sp>
          <p:nvSpPr>
            <p:cNvPr id="71" name="TextBox 70">
              <a:extLst>
                <a:ext uri="{FF2B5EF4-FFF2-40B4-BE49-F238E27FC236}">
                  <a16:creationId xmlns:a16="http://schemas.microsoft.com/office/drawing/2014/main" id="{940387EA-5FDE-4F6F-BAF2-604549CCD0F0}"/>
                </a:ext>
              </a:extLst>
            </p:cNvPr>
            <p:cNvSpPr txBox="1"/>
            <p:nvPr userDrawn="1"/>
          </p:nvSpPr>
          <p:spPr>
            <a:xfrm>
              <a:off x="2169429" y="4311593"/>
              <a:ext cx="2286000" cy="237066"/>
            </a:xfrm>
            <a:prstGeom prst="rect">
              <a:avLst/>
            </a:prstGeom>
            <a:noFill/>
          </p:spPr>
          <p:txBody>
            <a:bodyPr wrap="square" lIns="54610" tIns="54610" rIns="54610" bIns="54610" rtlCol="0" anchor="ctr">
              <a:noAutofit/>
            </a:bodyPr>
            <a:lstStyle/>
            <a:p>
              <a:pPr algn="l">
                <a:spcAft>
                  <a:spcPts val="600"/>
                </a:spcAft>
              </a:pPr>
              <a:r>
                <a:rPr lang="en-GB" sz="1000"/>
                <a:t>Green</a:t>
              </a:r>
            </a:p>
          </p:txBody>
        </p:sp>
        <p:sp>
          <p:nvSpPr>
            <p:cNvPr id="72" name="TextBox 71">
              <a:extLst>
                <a:ext uri="{FF2B5EF4-FFF2-40B4-BE49-F238E27FC236}">
                  <a16:creationId xmlns:a16="http://schemas.microsoft.com/office/drawing/2014/main" id="{A92671DE-F6BD-48CB-B11C-208DD1F1CCB3}"/>
                </a:ext>
              </a:extLst>
            </p:cNvPr>
            <p:cNvSpPr txBox="1"/>
            <p:nvPr userDrawn="1"/>
          </p:nvSpPr>
          <p:spPr>
            <a:xfrm>
              <a:off x="2169429" y="4822650"/>
              <a:ext cx="2286000" cy="237066"/>
            </a:xfrm>
            <a:prstGeom prst="rect">
              <a:avLst/>
            </a:prstGeom>
            <a:noFill/>
          </p:spPr>
          <p:txBody>
            <a:bodyPr wrap="square" lIns="54610" tIns="54610" rIns="54610" bIns="54610" rtlCol="0" anchor="ctr">
              <a:noAutofit/>
            </a:bodyPr>
            <a:lstStyle/>
            <a:p>
              <a:pPr algn="l">
                <a:spcAft>
                  <a:spcPts val="600"/>
                </a:spcAft>
              </a:pPr>
              <a:r>
                <a:rPr lang="en-GB" sz="1000"/>
                <a:t>Light Green</a:t>
              </a:r>
            </a:p>
          </p:txBody>
        </p:sp>
      </p:grpSp>
      <p:sp>
        <p:nvSpPr>
          <p:cNvPr id="74" name="Rectangle 73">
            <a:extLst>
              <a:ext uri="{FF2B5EF4-FFF2-40B4-BE49-F238E27FC236}">
                <a16:creationId xmlns:a16="http://schemas.microsoft.com/office/drawing/2014/main" id="{35C7B945-9627-4D94-B008-C987FEA96972}"/>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75" name="Rectangle 74">
            <a:extLst>
              <a:ext uri="{FF2B5EF4-FFF2-40B4-BE49-F238E27FC236}">
                <a16:creationId xmlns:a16="http://schemas.microsoft.com/office/drawing/2014/main" id="{AEB1F170-4966-4AAF-ABAA-3D2A0369F7FA}"/>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76" name="TextBox 75">
            <a:extLst>
              <a:ext uri="{FF2B5EF4-FFF2-40B4-BE49-F238E27FC236}">
                <a16:creationId xmlns:a16="http://schemas.microsoft.com/office/drawing/2014/main" id="{7033C2B2-E4D1-4420-8509-EC1E2C80321F}"/>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Neutrals for Infographics and charts only </a:t>
            </a:r>
          </a:p>
        </p:txBody>
      </p:sp>
      <p:sp>
        <p:nvSpPr>
          <p:cNvPr id="77" name="Rectangle 76">
            <a:extLst>
              <a:ext uri="{FF2B5EF4-FFF2-40B4-BE49-F238E27FC236}">
                <a16:creationId xmlns:a16="http://schemas.microsoft.com/office/drawing/2014/main" id="{9BFC6FF0-9D30-4829-A667-26B9E6467077}"/>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78" name="Rectangle 77">
            <a:extLst>
              <a:ext uri="{FF2B5EF4-FFF2-40B4-BE49-F238E27FC236}">
                <a16:creationId xmlns:a16="http://schemas.microsoft.com/office/drawing/2014/main" id="{AF40F7A4-A491-46D0-AC78-F38FB368D987}"/>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79" name="Rectangle 78">
            <a:extLst>
              <a:ext uri="{FF2B5EF4-FFF2-40B4-BE49-F238E27FC236}">
                <a16:creationId xmlns:a16="http://schemas.microsoft.com/office/drawing/2014/main" id="{E22CE48C-CD62-438B-AF1B-E80398CE41CF}"/>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83" name="TextBox 82">
            <a:extLst>
              <a:ext uri="{FF2B5EF4-FFF2-40B4-BE49-F238E27FC236}">
                <a16:creationId xmlns:a16="http://schemas.microsoft.com/office/drawing/2014/main" id="{BFA814C9-BD96-4348-B664-2AD4A5DAAB1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Grey 3</a:t>
            </a:r>
          </a:p>
        </p:txBody>
      </p:sp>
      <p:sp>
        <p:nvSpPr>
          <p:cNvPr id="84" name="TextBox 83">
            <a:extLst>
              <a:ext uri="{FF2B5EF4-FFF2-40B4-BE49-F238E27FC236}">
                <a16:creationId xmlns:a16="http://schemas.microsoft.com/office/drawing/2014/main" id="{B38E8C09-0782-4E70-887B-080A8FC240A9}"/>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Grey 1</a:t>
            </a:r>
          </a:p>
        </p:txBody>
      </p:sp>
      <p:sp>
        <p:nvSpPr>
          <p:cNvPr id="85" name="TextBox 84">
            <a:extLst>
              <a:ext uri="{FF2B5EF4-FFF2-40B4-BE49-F238E27FC236}">
                <a16:creationId xmlns:a16="http://schemas.microsoft.com/office/drawing/2014/main" id="{7C3E17E9-EAB5-401D-99B5-E01BBCBAAE59}"/>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Grey 4</a:t>
            </a:r>
          </a:p>
        </p:txBody>
      </p:sp>
      <p:sp>
        <p:nvSpPr>
          <p:cNvPr id="86" name="TextBox 85">
            <a:extLst>
              <a:ext uri="{FF2B5EF4-FFF2-40B4-BE49-F238E27FC236}">
                <a16:creationId xmlns:a16="http://schemas.microsoft.com/office/drawing/2014/main" id="{DA95C41B-9591-4042-8AC0-03DBDA91FD18}"/>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Grey 5</a:t>
            </a:r>
          </a:p>
        </p:txBody>
      </p:sp>
      <p:sp>
        <p:nvSpPr>
          <p:cNvPr id="87" name="TextBox 86">
            <a:extLst>
              <a:ext uri="{FF2B5EF4-FFF2-40B4-BE49-F238E27FC236}">
                <a16:creationId xmlns:a16="http://schemas.microsoft.com/office/drawing/2014/main" id="{C924189F-5F86-46B9-810F-1AF60243011B}"/>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Grey 2</a:t>
            </a:r>
          </a:p>
        </p:txBody>
      </p:sp>
      <p:sp>
        <p:nvSpPr>
          <p:cNvPr id="52" name="Rectangle 51">
            <a:extLst>
              <a:ext uri="{FF2B5EF4-FFF2-40B4-BE49-F238E27FC236}">
                <a16:creationId xmlns:a16="http://schemas.microsoft.com/office/drawing/2014/main" id="{4ACB48A6-B340-401D-8994-A0E53291AC9B}"/>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3" name="Rectangle 52">
            <a:extLst>
              <a:ext uri="{FF2B5EF4-FFF2-40B4-BE49-F238E27FC236}">
                <a16:creationId xmlns:a16="http://schemas.microsoft.com/office/drawing/2014/main" id="{26F71474-A782-4BB1-8B9F-8DCCEAF88E0C}"/>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54" name="TextBox 53">
            <a:extLst>
              <a:ext uri="{FF2B5EF4-FFF2-40B4-BE49-F238E27FC236}">
                <a16:creationId xmlns:a16="http://schemas.microsoft.com/office/drawing/2014/main" id="{2102BFCC-8EF9-4273-ADB0-A655CD827F66}"/>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a:t>Purple/</a:t>
            </a:r>
            <a:br>
              <a:rPr lang="en-GB" sz="1000"/>
            </a:br>
            <a:r>
              <a:rPr lang="en-GB" sz="1000"/>
              <a:t>Cobalt gradient</a:t>
            </a:r>
          </a:p>
        </p:txBody>
      </p:sp>
      <p:sp>
        <p:nvSpPr>
          <p:cNvPr id="55" name="TextBox 54">
            <a:extLst>
              <a:ext uri="{FF2B5EF4-FFF2-40B4-BE49-F238E27FC236}">
                <a16:creationId xmlns:a16="http://schemas.microsoft.com/office/drawing/2014/main" id="{02D8D802-07C6-434C-B36C-582D2F2FAF7C}"/>
              </a:ext>
            </a:extLst>
          </p:cNvPr>
          <p:cNvSpPr txBox="1"/>
          <p:nvPr userDrawn="1"/>
        </p:nvSpPr>
        <p:spPr>
          <a:xfrm>
            <a:off x="10053992" y="2743862"/>
            <a:ext cx="1709098" cy="237066"/>
          </a:xfrm>
          <a:prstGeom prst="rect">
            <a:avLst/>
          </a:prstGeom>
          <a:noFill/>
        </p:spPr>
        <p:txBody>
          <a:bodyPr wrap="square" lIns="54610" tIns="54610" rIns="54610" bIns="54610" rtlCol="0" anchor="ctr">
            <a:noAutofit/>
          </a:bodyPr>
          <a:lstStyle/>
          <a:p>
            <a:pPr algn="l">
              <a:spcAft>
                <a:spcPts val="600"/>
              </a:spcAft>
            </a:pPr>
            <a:r>
              <a:rPr lang="en-GB" sz="1000"/>
              <a:t>Pacific/</a:t>
            </a:r>
            <a:br>
              <a:rPr lang="en-GB" sz="1000"/>
            </a:br>
            <a:r>
              <a:rPr lang="en-GB" sz="1000"/>
              <a:t>Light Blue gradient</a:t>
            </a:r>
          </a:p>
        </p:txBody>
      </p:sp>
      <p:sp>
        <p:nvSpPr>
          <p:cNvPr id="56" name="TextBox 55">
            <a:extLst>
              <a:ext uri="{FF2B5EF4-FFF2-40B4-BE49-F238E27FC236}">
                <a16:creationId xmlns:a16="http://schemas.microsoft.com/office/drawing/2014/main" id="{F56630A0-1CC3-4558-99F3-72A9846C3FA4}"/>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a:solidFill>
                  <a:sysClr val="windowText" lastClr="000000"/>
                </a:solidFill>
              </a:rPr>
              <a:t>Gradients</a:t>
            </a:r>
          </a:p>
          <a:p>
            <a:pPr marL="171450" indent="-171450" algn="l">
              <a:spcAft>
                <a:spcPts val="300"/>
              </a:spcAft>
              <a:buFont typeface="Arial" panose="020B0604020202020204" pitchFamily="34" charset="0"/>
              <a:buChar char="•"/>
            </a:pPr>
            <a:r>
              <a:rPr lang="en-GB" sz="1000" b="0">
                <a:solidFill>
                  <a:sysClr val="windowText" lastClr="000000"/>
                </a:solidFill>
              </a:rPr>
              <a:t>The colors are applied at both ends of the gradient, at 0% and 100% locations</a:t>
            </a:r>
          </a:p>
          <a:p>
            <a:pPr marL="171450" indent="-171450" algn="l">
              <a:spcAft>
                <a:spcPts val="300"/>
              </a:spcAft>
              <a:buFont typeface="Arial" panose="020B0604020202020204" pitchFamily="34" charset="0"/>
              <a:buChar char="•"/>
            </a:pPr>
            <a:r>
              <a:rPr lang="en-GB" sz="1000" b="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a:solidFill>
                  <a:sysClr val="windowText" lastClr="000000"/>
                </a:solidFill>
              </a:rPr>
              <a:t>Do not create new gradients; use only the gradients shown here</a:t>
            </a:r>
            <a:endParaRPr lang="en-US" sz="1000" b="0">
              <a:solidFill>
                <a:sysClr val="windowText" lastClr="000000"/>
              </a:solidFill>
            </a:endParaRPr>
          </a:p>
        </p:txBody>
      </p:sp>
      <p:sp>
        <p:nvSpPr>
          <p:cNvPr id="57" name="Rectangle 56">
            <a:extLst>
              <a:ext uri="{FF2B5EF4-FFF2-40B4-BE49-F238E27FC236}">
                <a16:creationId xmlns:a16="http://schemas.microsoft.com/office/drawing/2014/main" id="{9D5AAA1F-BD76-48F7-8C50-6E5979B9537B}"/>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58" name="TextBox 57">
            <a:extLst>
              <a:ext uri="{FF2B5EF4-FFF2-40B4-BE49-F238E27FC236}">
                <a16:creationId xmlns:a16="http://schemas.microsoft.com/office/drawing/2014/main" id="{3485E89C-C25F-4DDF-BA6F-8600323267FE}"/>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a:t>White</a:t>
            </a:r>
          </a:p>
        </p:txBody>
      </p:sp>
      <p:sp>
        <p:nvSpPr>
          <p:cNvPr id="73" name="TextBox 72">
            <a:extLst>
              <a:ext uri="{FF2B5EF4-FFF2-40B4-BE49-F238E27FC236}">
                <a16:creationId xmlns:a16="http://schemas.microsoft.com/office/drawing/2014/main" id="{66117D9B-6EF8-4B36-A112-FD6D19D0AE23}"/>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a:solidFill>
                  <a:sysClr val="windowText" lastClr="000000"/>
                </a:solidFill>
              </a:rPr>
              <a:t>Traffic Light Palette</a:t>
            </a:r>
            <a:endParaRPr lang="en-US" sz="1000" b="0">
              <a:solidFill>
                <a:sysClr val="windowText" lastClr="000000"/>
              </a:solidFill>
            </a:endParaRPr>
          </a:p>
        </p:txBody>
      </p:sp>
      <p:sp>
        <p:nvSpPr>
          <p:cNvPr id="101" name="Rectangle 100">
            <a:extLst>
              <a:ext uri="{FF2B5EF4-FFF2-40B4-BE49-F238E27FC236}">
                <a16:creationId xmlns:a16="http://schemas.microsoft.com/office/drawing/2014/main" id="{8629CA1F-9C19-4EBE-AACF-DD30D2A7CB9D}"/>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102" name="Rectangle 101">
            <a:extLst>
              <a:ext uri="{FF2B5EF4-FFF2-40B4-BE49-F238E27FC236}">
                <a16:creationId xmlns:a16="http://schemas.microsoft.com/office/drawing/2014/main" id="{38F50825-9522-489D-AFE6-03DCC983AE45}"/>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103" name="Rectangle 102">
            <a:extLst>
              <a:ext uri="{FF2B5EF4-FFF2-40B4-BE49-F238E27FC236}">
                <a16:creationId xmlns:a16="http://schemas.microsoft.com/office/drawing/2014/main" id="{920DF8B8-BB57-4FAB-8303-1EA0BDA6B7F5}"/>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104" name="TextBox 103">
            <a:extLst>
              <a:ext uri="{FF2B5EF4-FFF2-40B4-BE49-F238E27FC236}">
                <a16:creationId xmlns:a16="http://schemas.microsoft.com/office/drawing/2014/main" id="{0E284CC6-D89E-4E2E-9C1A-D2D015D4CCE1}"/>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a:solidFill>
                  <a:sysClr val="windowText" lastClr="000000"/>
                </a:solidFill>
              </a:rPr>
              <a:t>Potential chart color order</a:t>
            </a:r>
          </a:p>
          <a:p>
            <a:pPr marL="171450" indent="-171450" algn="l">
              <a:spcAft>
                <a:spcPts val="300"/>
              </a:spcAft>
              <a:buFont typeface="Arial" panose="020B0604020202020204" pitchFamily="34" charset="0"/>
              <a:buChar char="•"/>
            </a:pPr>
            <a:r>
              <a:rPr lang="en-US" sz="10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a:solidFill>
                  <a:sysClr val="windowText" lastClr="000000"/>
                </a:solidFill>
              </a:rPr>
              <a:t>Mix light, mid and dark tones within data sets</a:t>
            </a:r>
          </a:p>
        </p:txBody>
      </p:sp>
      <p:cxnSp>
        <p:nvCxnSpPr>
          <p:cNvPr id="105" name="Straight Connector 104">
            <a:extLst>
              <a:ext uri="{FF2B5EF4-FFF2-40B4-BE49-F238E27FC236}">
                <a16:creationId xmlns:a16="http://schemas.microsoft.com/office/drawing/2014/main" id="{32E93FD9-5621-45B8-BDA7-4C88B41DB4D9}"/>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8F7303C-5EE8-4FA6-A437-87F2BF61E6C8}"/>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39C72177-73C5-408A-8C21-86379F35DFDA}"/>
              </a:ext>
            </a:extLst>
          </p:cNvPr>
          <p:cNvGrpSpPr/>
          <p:nvPr userDrawn="1"/>
        </p:nvGrpSpPr>
        <p:grpSpPr>
          <a:xfrm>
            <a:off x="7170486" y="5015319"/>
            <a:ext cx="4023114" cy="868052"/>
            <a:chOff x="6942744" y="5227726"/>
            <a:chExt cx="6397168" cy="1380293"/>
          </a:xfrm>
        </p:grpSpPr>
        <p:sp>
          <p:nvSpPr>
            <p:cNvPr id="108" name="Rectangle 107">
              <a:extLst>
                <a:ext uri="{FF2B5EF4-FFF2-40B4-BE49-F238E27FC236}">
                  <a16:creationId xmlns:a16="http://schemas.microsoft.com/office/drawing/2014/main" id="{09C4E567-3FDF-4915-8D1F-4D3869F8570F}"/>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109" name="Rectangle 108">
              <a:extLst>
                <a:ext uri="{FF2B5EF4-FFF2-40B4-BE49-F238E27FC236}">
                  <a16:creationId xmlns:a16="http://schemas.microsoft.com/office/drawing/2014/main" id="{2DA33985-45D0-4046-B44C-8DCBCFFD86AC}"/>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110" name="Rectangle 109">
              <a:extLst>
                <a:ext uri="{FF2B5EF4-FFF2-40B4-BE49-F238E27FC236}">
                  <a16:creationId xmlns:a16="http://schemas.microsoft.com/office/drawing/2014/main" id="{60024D76-5422-4C07-A547-F2C593130265}"/>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11" name="Rectangle 110">
              <a:extLst>
                <a:ext uri="{FF2B5EF4-FFF2-40B4-BE49-F238E27FC236}">
                  <a16:creationId xmlns:a16="http://schemas.microsoft.com/office/drawing/2014/main" id="{06E42AD4-4E53-43DB-966B-14EA0ED3E458}"/>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12" name="Rectangle 111">
              <a:extLst>
                <a:ext uri="{FF2B5EF4-FFF2-40B4-BE49-F238E27FC236}">
                  <a16:creationId xmlns:a16="http://schemas.microsoft.com/office/drawing/2014/main" id="{3123BFF0-C9BC-4A9F-8C1A-6677CDC1F631}"/>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113" name="Rectangle 112">
              <a:extLst>
                <a:ext uri="{FF2B5EF4-FFF2-40B4-BE49-F238E27FC236}">
                  <a16:creationId xmlns:a16="http://schemas.microsoft.com/office/drawing/2014/main" id="{2B91896C-FA19-4C29-A6A4-8285D7F3418C}"/>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14" name="Rectangle 113">
              <a:extLst>
                <a:ext uri="{FF2B5EF4-FFF2-40B4-BE49-F238E27FC236}">
                  <a16:creationId xmlns:a16="http://schemas.microsoft.com/office/drawing/2014/main" id="{48E4376B-58CB-4B0E-AB7F-3AF61E7659F9}"/>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255</a:t>
              </a:r>
            </a:p>
            <a:p>
              <a:pPr algn="ctr"/>
              <a:r>
                <a:rPr lang="en-GB" sz="800">
                  <a:solidFill>
                    <a:schemeClr val="bg1"/>
                  </a:solidFill>
                </a:rPr>
                <a:t>163</a:t>
              </a:r>
            </a:p>
            <a:p>
              <a:pPr algn="ctr"/>
              <a:r>
                <a:rPr lang="en-GB" sz="800">
                  <a:solidFill>
                    <a:schemeClr val="bg1"/>
                  </a:solidFill>
                </a:rPr>
                <a:t>218</a:t>
              </a:r>
            </a:p>
          </p:txBody>
        </p:sp>
        <p:sp>
          <p:nvSpPr>
            <p:cNvPr id="115" name="Rectangle 114">
              <a:extLst>
                <a:ext uri="{FF2B5EF4-FFF2-40B4-BE49-F238E27FC236}">
                  <a16:creationId xmlns:a16="http://schemas.microsoft.com/office/drawing/2014/main" id="{6CCBC42E-797C-4CB6-8C59-2D6FCDDB1F33}"/>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16" name="Rectangle 115">
              <a:extLst>
                <a:ext uri="{FF2B5EF4-FFF2-40B4-BE49-F238E27FC236}">
                  <a16:creationId xmlns:a16="http://schemas.microsoft.com/office/drawing/2014/main" id="{691DA2AF-1629-48DB-9571-C0A4059F3B38}"/>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99</a:t>
              </a:r>
            </a:p>
            <a:p>
              <a:pPr algn="ctr"/>
              <a:r>
                <a:rPr lang="en-GB" sz="800">
                  <a:solidFill>
                    <a:sysClr val="windowText" lastClr="000000"/>
                  </a:solidFill>
                </a:rPr>
                <a:t>235</a:t>
              </a:r>
            </a:p>
            <a:p>
              <a:pPr algn="ctr"/>
              <a:r>
                <a:rPr lang="en-GB" sz="800">
                  <a:solidFill>
                    <a:sysClr val="windowText" lastClr="000000"/>
                  </a:solidFill>
                </a:rPr>
                <a:t>218</a:t>
              </a:r>
            </a:p>
          </p:txBody>
        </p:sp>
        <p:sp>
          <p:nvSpPr>
            <p:cNvPr id="117" name="Rectangle 116">
              <a:extLst>
                <a:ext uri="{FF2B5EF4-FFF2-40B4-BE49-F238E27FC236}">
                  <a16:creationId xmlns:a16="http://schemas.microsoft.com/office/drawing/2014/main" id="{7004D9F3-522B-4798-8584-5DAEBCA82D69}"/>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118" name="Rectangle 117">
              <a:extLst>
                <a:ext uri="{FF2B5EF4-FFF2-40B4-BE49-F238E27FC236}">
                  <a16:creationId xmlns:a16="http://schemas.microsoft.com/office/drawing/2014/main" id="{DDFAE922-1756-4DBB-9867-8AF985CB3C58}"/>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19" name="Rectangle 118">
              <a:extLst>
                <a:ext uri="{FF2B5EF4-FFF2-40B4-BE49-F238E27FC236}">
                  <a16:creationId xmlns:a16="http://schemas.microsoft.com/office/drawing/2014/main" id="{88FF5845-C594-4FAB-AA8F-EA33A333B321}"/>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20" name="Rectangle 119">
              <a:extLst>
                <a:ext uri="{FF2B5EF4-FFF2-40B4-BE49-F238E27FC236}">
                  <a16:creationId xmlns:a16="http://schemas.microsoft.com/office/drawing/2014/main" id="{BDF8DBD9-3426-4B1A-A0E8-1F5F3DA02FE2}"/>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p:txBody>
        </p:sp>
        <p:sp>
          <p:nvSpPr>
            <p:cNvPr id="121" name="Rectangle 120">
              <a:extLst>
                <a:ext uri="{FF2B5EF4-FFF2-40B4-BE49-F238E27FC236}">
                  <a16:creationId xmlns:a16="http://schemas.microsoft.com/office/drawing/2014/main" id="{7F2702EE-4E6E-4980-B5D2-9FC76A136BA8}"/>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95C54D-682D-4352-B0A6-87F7C28F8836}"/>
              </a:ext>
            </a:extLst>
          </p:cNvPr>
          <p:cNvSpPr>
            <a:spLocks noGrp="1"/>
          </p:cNvSpPr>
          <p:nvPr>
            <p:ph type="dt" sz="half" idx="10"/>
          </p:nvPr>
        </p:nvSpPr>
        <p:spPr>
          <a:xfrm>
            <a:off x="838200" y="6356350"/>
            <a:ext cx="2743200" cy="365125"/>
          </a:xfrm>
          <a:prstGeom prst="rect">
            <a:avLst/>
          </a:prstGeom>
        </p:spPr>
        <p:txBody>
          <a:bodyPr/>
          <a:lstStyle/>
          <a:p>
            <a:fld id="{BB3C5F39-E100-4BD5-8785-73C5284714E1}" type="datetimeFigureOut">
              <a:rPr lang="en-US" smtClean="0"/>
              <a:t>11/16/2023</a:t>
            </a:fld>
            <a:endParaRPr lang="en-US"/>
          </a:p>
        </p:txBody>
      </p:sp>
      <p:sp>
        <p:nvSpPr>
          <p:cNvPr id="3" name="Footer Placeholder 2">
            <a:extLst>
              <a:ext uri="{FF2B5EF4-FFF2-40B4-BE49-F238E27FC236}">
                <a16:creationId xmlns:a16="http://schemas.microsoft.com/office/drawing/2014/main" id="{36635C2B-FFD3-4BEB-A850-8AE568AE56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3860286-DAC4-4F69-8A06-E53BE0A8C0CF}"/>
              </a:ext>
            </a:extLst>
          </p:cNvPr>
          <p:cNvSpPr>
            <a:spLocks noGrp="1"/>
          </p:cNvSpPr>
          <p:nvPr>
            <p:ph type="sldNum" sz="quarter" idx="12"/>
          </p:nvPr>
        </p:nvSpPr>
        <p:spPr>
          <a:xfrm>
            <a:off x="8610600" y="6356350"/>
            <a:ext cx="2743200" cy="365125"/>
          </a:xfrm>
          <a:prstGeom prst="rect">
            <a:avLst/>
          </a:prstGeom>
        </p:spPr>
        <p:txBody>
          <a:bodyPr/>
          <a:lstStyle/>
          <a:p>
            <a:fld id="{8AA36C2E-810B-47E5-B37E-8EA553558838}" type="slidenum">
              <a:rPr lang="en-US" smtClean="0"/>
              <a:t>‹#›</a:t>
            </a:fld>
            <a:endParaRPr lang="en-US"/>
          </a:p>
        </p:txBody>
      </p:sp>
    </p:spTree>
    <p:extLst>
      <p:ext uri="{BB962C8B-B14F-4D97-AF65-F5344CB8AC3E}">
        <p14:creationId xmlns:p14="http://schemas.microsoft.com/office/powerpoint/2010/main" val="25204249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ONE COLUMN TEXT">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lstStyle>
            <a:lvl1pPr>
              <a:lnSpc>
                <a:spcPts val="3200"/>
              </a:lnSpc>
              <a:defRPr sz="3600">
                <a:solidFill>
                  <a:schemeClr val="bg1"/>
                </a:solidFill>
                <a:latin typeface="KPMG Bold" panose="020B0803030202040204" pitchFamily="34" charset="0"/>
              </a:defRPr>
            </a:lvl1pPr>
          </a:lstStyle>
          <a:p>
            <a:r>
              <a:rPr lang="en-US"/>
              <a:t>Click to edit Master title style</a:t>
            </a:r>
            <a:endParaRPr lang="en-GB"/>
          </a:p>
        </p:txBody>
      </p:sp>
    </p:spTree>
    <p:extLst>
      <p:ext uri="{BB962C8B-B14F-4D97-AF65-F5344CB8AC3E}">
        <p14:creationId xmlns:p14="http://schemas.microsoft.com/office/powerpoint/2010/main" val="14502106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189612516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3" name="Objekt 2"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805156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tags" Target="../tags/tag21.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theme" Target="../theme/theme2.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tags" Target="../tags/tag22.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46"/>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
        <p:nvSpPr>
          <p:cNvPr id="8" name="TextBox 7">
            <a:extLst>
              <a:ext uri="{C183D7F6-B498-43B3-948B-1728B52AA6E4}">
                <adec:decorative xmlns:adec="http://schemas.microsoft.com/office/drawing/2017/decorative" val="1"/>
              </a:ext>
            </a:extLst>
          </p:cNvPr>
          <p:cNvSpPr txBox="1"/>
          <p:nvPr userDrawn="1">
            <p:custDataLst>
              <p:tags r:id="rId47"/>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83" r:id="rId2"/>
    <p:sldLayoutId id="2147483749" r:id="rId3"/>
    <p:sldLayoutId id="2147483750" r:id="rId4"/>
    <p:sldLayoutId id="2147483767" r:id="rId5"/>
    <p:sldLayoutId id="2147483768" r:id="rId6"/>
    <p:sldLayoutId id="2147483765" r:id="rId7"/>
    <p:sldLayoutId id="2147483766" r:id="rId8"/>
    <p:sldLayoutId id="2147483666" r:id="rId9"/>
    <p:sldLayoutId id="2147483712" r:id="rId10"/>
    <p:sldLayoutId id="2147483664" r:id="rId11"/>
    <p:sldLayoutId id="2147483769" r:id="rId12"/>
    <p:sldLayoutId id="2147483770" r:id="rId13"/>
    <p:sldLayoutId id="2147483714" r:id="rId14"/>
    <p:sldLayoutId id="2147483689" r:id="rId15"/>
    <p:sldLayoutId id="2147483716" r:id="rId16"/>
    <p:sldLayoutId id="2147483690" r:id="rId17"/>
    <p:sldLayoutId id="2147483692" r:id="rId18"/>
    <p:sldLayoutId id="2147483691" r:id="rId19"/>
    <p:sldLayoutId id="2147483693" r:id="rId20"/>
    <p:sldLayoutId id="2147483701" r:id="rId21"/>
    <p:sldLayoutId id="2147483771" r:id="rId22"/>
    <p:sldLayoutId id="2147483752" r:id="rId23"/>
    <p:sldLayoutId id="2147483697" r:id="rId24"/>
    <p:sldLayoutId id="2147483772" r:id="rId25"/>
    <p:sldLayoutId id="2147483754" r:id="rId26"/>
    <p:sldLayoutId id="2147483699" r:id="rId27"/>
    <p:sldLayoutId id="2147483700" r:id="rId28"/>
    <p:sldLayoutId id="2147483722" r:id="rId29"/>
    <p:sldLayoutId id="2147483682" r:id="rId30"/>
    <p:sldLayoutId id="2147483745" r:id="rId31"/>
    <p:sldLayoutId id="2147483746" r:id="rId32"/>
    <p:sldLayoutId id="2147483667" r:id="rId33"/>
    <p:sldLayoutId id="2147483748" r:id="rId34"/>
    <p:sldLayoutId id="2147483773" r:id="rId35"/>
    <p:sldLayoutId id="2147483784" r:id="rId36"/>
    <p:sldLayoutId id="2147483823" r:id="rId37"/>
    <p:sldLayoutId id="2147483824" r:id="rId38"/>
    <p:sldLayoutId id="2147483827" r:id="rId39"/>
    <p:sldLayoutId id="2147483848" r:id="rId40"/>
    <p:sldLayoutId id="2147483849" r:id="rId41"/>
    <p:sldLayoutId id="2147483854" r:id="rId42"/>
    <p:sldLayoutId id="2147483855" r:id="rId43"/>
    <p:sldLayoutId id="2147483857" r:id="rId44"/>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42"/>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Public</a:t>
            </a: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Graphic 8">
            <a:extLst>
              <a:ext uri="{FF2B5EF4-FFF2-40B4-BE49-F238E27FC236}">
                <a16:creationId xmlns:a16="http://schemas.microsoft.com/office/drawing/2014/main" id="{9AC77B96-D96C-4FA2-858B-DEE0A3A7B7B6}"/>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
        <p:nvSpPr>
          <p:cNvPr id="8" name="TextBox 7">
            <a:extLst>
              <a:ext uri="{C183D7F6-B498-43B3-948B-1728B52AA6E4}">
                <adec:decorative xmlns:adec="http://schemas.microsoft.com/office/drawing/2017/decorative" val="1"/>
              </a:ext>
            </a:extLst>
          </p:cNvPr>
          <p:cNvSpPr txBox="1"/>
          <p:nvPr userDrawn="1">
            <p:custDataLst>
              <p:tags r:id="rId43"/>
            </p:custDataLst>
          </p:nvPr>
        </p:nvSpPr>
        <p:spPr>
          <a:xfrm>
            <a:off x="1885685" y="6266997"/>
            <a:ext cx="46230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838" r:id="rId1"/>
    <p:sldLayoutId id="2147483828"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25" r:id="rId38"/>
    <p:sldLayoutId id="2147483853" r:id="rId39"/>
    <p:sldLayoutId id="2147483856" r:id="rId40"/>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3.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xml"/><Relationship Id="rId7" Type="http://schemas.openxmlformats.org/officeDocument/2006/relationships/image" Target="../media/image18.png"/><Relationship Id="rId2" Type="http://schemas.openxmlformats.org/officeDocument/2006/relationships/slideLayout" Target="../slideLayouts/slideLayout40.xml"/><Relationship Id="rId1" Type="http://schemas.openxmlformats.org/officeDocument/2006/relationships/tags" Target="../tags/tag36.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5.xml"/><Relationship Id="rId5" Type="http://schemas.openxmlformats.org/officeDocument/2006/relationships/image" Target="../media/image14.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40.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84.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2" Type="http://schemas.openxmlformats.org/officeDocument/2006/relationships/hyperlink" Target="https://www.bing.com/ck/a?!&amp;&amp;p=fc67f90f5746d53cJmltdHM9MTY5Njk4MjQwMCZpZ3VpZD0xYjY0YjlhMC1hY2VhLTZkMTYtMWIzMy1hYTA3YWQ1MDZjYTgmaW5zaWQ9NTU3Mw&amp;ptn=3&amp;hsh=3&amp;fclid=1b64b9a0-acea-6d16-1b33-aa07ad506ca8&amp;u=a1L3NlYXJjaD9GT1JNPVNOQVBTVCZxPSVlMiU4MiVhYyZmaWx0ZXJzPXNpZDoiYjNlN2FjZWYtMzk4MC04NWI5LWJhNDUtMjliMTE3ZWZmNzc4Ig&amp;ntb=1" TargetMode="External"/><Relationship Id="rId1" Type="http://schemas.openxmlformats.org/officeDocument/2006/relationships/slideLayout" Target="../slideLayouts/slideLayout4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2.jpe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16.jpeg"/><Relationship Id="rId11" Type="http://schemas.openxmlformats.org/officeDocument/2006/relationships/image" Target="../media/image48.jpeg"/><Relationship Id="rId5" Type="http://schemas.openxmlformats.org/officeDocument/2006/relationships/image" Target="../media/image44.jpeg"/><Relationship Id="rId10" Type="http://schemas.openxmlformats.org/officeDocument/2006/relationships/image" Target="../media/image47.jpeg"/><Relationship Id="rId4" Type="http://schemas.openxmlformats.org/officeDocument/2006/relationships/image" Target="../media/image43.jpeg"/><Relationship Id="rId9"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customXml" Target="../../customXml/item6.xml"/><Relationship Id="rId1" Type="http://schemas.openxmlformats.org/officeDocument/2006/relationships/customXml" Target="../../customXml/item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3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3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7.xml"/><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ustomXml" Target="../../customXml/item8.xml"/><Relationship Id="rId1" Type="http://schemas.openxmlformats.org/officeDocument/2006/relationships/customXml" Target="../../customXml/item7.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customXml" Target="../../customXml/item10.xml"/><Relationship Id="rId1" Type="http://schemas.openxmlformats.org/officeDocument/2006/relationships/customXml" Target="../../customXml/item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59937"/>
            <a:ext cx="5936664" cy="3273976"/>
          </a:xfrm>
        </p:spPr>
        <p:txBody>
          <a:bodyPr/>
          <a:lstStyle/>
          <a:p>
            <a:r>
              <a:rPr lang="en-GB" sz="4800" noProof="0"/>
              <a:t>Proposal for TMF Group B V’s </a:t>
            </a:r>
            <a:br>
              <a:rPr lang="en-GB" sz="4800" noProof="0"/>
            </a:br>
            <a:br>
              <a:rPr lang="en-GB" sz="4800" noProof="0"/>
            </a:br>
            <a:r>
              <a:rPr lang="en-GB" sz="4800" noProof="0"/>
              <a:t>CyberArk PAM Upgrade / Migrate  </a:t>
            </a:r>
            <a:br>
              <a:rPr lang="en-GB" sz="4800" noProof="0"/>
            </a:br>
            <a:r>
              <a:rPr lang="en-GB" sz="4800" noProof="0"/>
              <a:t>&amp;</a:t>
            </a:r>
            <a:br>
              <a:rPr lang="en-GB" sz="4800" noProof="0"/>
            </a:br>
            <a:r>
              <a:rPr lang="en-GB" sz="4800" noProof="0"/>
              <a:t>PAM Managed Support Services</a:t>
            </a:r>
            <a:br>
              <a:rPr lang="en-GB" sz="4800"/>
            </a:br>
            <a:endParaRPr lang="en-GB" sz="4800"/>
          </a:p>
        </p:txBody>
      </p:sp>
      <p:sp>
        <p:nvSpPr>
          <p:cNvPr id="5" name="Subtitle 4"/>
          <p:cNvSpPr>
            <a:spLocks noGrp="1"/>
          </p:cNvSpPr>
          <p:nvPr>
            <p:ph type="body" sz="quarter" idx="11"/>
          </p:nvPr>
        </p:nvSpPr>
        <p:spPr>
          <a:xfrm>
            <a:off x="1274841" y="4752153"/>
            <a:ext cx="5719338" cy="810000"/>
          </a:xfrm>
          <a:ln>
            <a:noFill/>
          </a:ln>
        </p:spPr>
        <p:txBody>
          <a:bodyPr/>
          <a:lstStyle/>
          <a:p>
            <a:r>
              <a:rPr lang="en-GB" noProof="0"/>
              <a:t> </a:t>
            </a:r>
          </a:p>
          <a:p>
            <a:pPr lvl="1"/>
            <a:r>
              <a:rPr lang="en-GB" noProof="0"/>
              <a:t>Highly Confidential</a:t>
            </a:r>
          </a:p>
          <a:p>
            <a:pPr lvl="1"/>
            <a:r>
              <a:rPr lang="en-GB" noProof="0"/>
              <a:t>Nov 2023</a:t>
            </a:r>
          </a:p>
        </p:txBody>
      </p:sp>
      <p:pic>
        <p:nvPicPr>
          <p:cNvPr id="4" name="Picture 3">
            <a:extLst>
              <a:ext uri="{FF2B5EF4-FFF2-40B4-BE49-F238E27FC236}">
                <a16:creationId xmlns:a16="http://schemas.microsoft.com/office/drawing/2014/main" id="{40255C10-CA57-D64D-06DF-9BC501B2BF7B}"/>
              </a:ext>
            </a:extLst>
          </p:cNvPr>
          <p:cNvPicPr>
            <a:picLocks noChangeAspect="1"/>
          </p:cNvPicPr>
          <p:nvPr/>
        </p:nvPicPr>
        <p:blipFill>
          <a:blip r:embed="rId4"/>
          <a:stretch>
            <a:fillRect/>
          </a:stretch>
        </p:blipFill>
        <p:spPr>
          <a:xfrm>
            <a:off x="6261841" y="351034"/>
            <a:ext cx="949664" cy="625996"/>
          </a:xfrm>
          <a:prstGeom prst="rect">
            <a:avLst/>
          </a:prstGeom>
        </p:spPr>
      </p:pic>
    </p:spTree>
    <p:custDataLst>
      <p:custData r:id="rId1"/>
      <p:custData r:id="rId2"/>
    </p:custDataLst>
    <p:extLst>
      <p:ext uri="{BB962C8B-B14F-4D97-AF65-F5344CB8AC3E}">
        <p14:creationId xmlns:p14="http://schemas.microsoft.com/office/powerpoint/2010/main" val="3221678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C41DEC92-5021-4511-837A-77C8626B46CD}"/>
              </a:ext>
            </a:extLst>
          </p:cNvPr>
          <p:cNvSpPr/>
          <p:nvPr/>
        </p:nvSpPr>
        <p:spPr>
          <a:xfrm>
            <a:off x="3815708" y="2475368"/>
            <a:ext cx="2099685" cy="430887"/>
          </a:xfrm>
          <a:prstGeom prst="rect">
            <a:avLst/>
          </a:prstGeom>
        </p:spPr>
        <p:txBody>
          <a:bodyPr wrap="square">
            <a:spAutoFit/>
          </a:bodyPr>
          <a:lstStyle/>
          <a:p>
            <a:pPr lvl="0"/>
            <a:r>
              <a:rPr lang="en-US" sz="1100">
                <a:solidFill>
                  <a:schemeClr val="bg1"/>
                </a:solidFill>
                <a:latin typeface="Arial" panose="020B0604020202020204" pitchFamily="34" charset="0"/>
              </a:rPr>
              <a:t>Assist Backup team to take backups for PAM vault servers </a:t>
            </a:r>
          </a:p>
        </p:txBody>
      </p:sp>
      <p:sp>
        <p:nvSpPr>
          <p:cNvPr id="68" name="Rectangle 67">
            <a:extLst>
              <a:ext uri="{FF2B5EF4-FFF2-40B4-BE49-F238E27FC236}">
                <a16:creationId xmlns:a16="http://schemas.microsoft.com/office/drawing/2014/main" id="{65104DD1-51F0-425F-A8BB-B4309EEA8878}"/>
              </a:ext>
            </a:extLst>
          </p:cNvPr>
          <p:cNvSpPr/>
          <p:nvPr/>
        </p:nvSpPr>
        <p:spPr>
          <a:xfrm>
            <a:off x="3713623" y="4123916"/>
            <a:ext cx="1895795" cy="600164"/>
          </a:xfrm>
          <a:prstGeom prst="rect">
            <a:avLst/>
          </a:prstGeom>
        </p:spPr>
        <p:txBody>
          <a:bodyPr wrap="square">
            <a:spAutoFit/>
          </a:bodyPr>
          <a:lstStyle/>
          <a:p>
            <a:pPr lvl="0"/>
            <a:r>
              <a:rPr lang="en-US" sz="1100">
                <a:solidFill>
                  <a:schemeClr val="bg1"/>
                </a:solidFill>
                <a:latin typeface="Arial" panose="020B0604020202020204" pitchFamily="34" charset="0"/>
              </a:rPr>
              <a:t>Check Pre-requisites compatibility for current &amp; latest version</a:t>
            </a:r>
          </a:p>
        </p:txBody>
      </p:sp>
      <p:sp>
        <p:nvSpPr>
          <p:cNvPr id="2" name="TextBox 1">
            <a:extLst>
              <a:ext uri="{FF2B5EF4-FFF2-40B4-BE49-F238E27FC236}">
                <a16:creationId xmlns:a16="http://schemas.microsoft.com/office/drawing/2014/main" id="{846821FC-6135-812F-4C70-906B2F324A1A}"/>
              </a:ext>
            </a:extLst>
          </p:cNvPr>
          <p:cNvSpPr txBox="1"/>
          <p:nvPr/>
        </p:nvSpPr>
        <p:spPr>
          <a:xfrm>
            <a:off x="519233" y="22035"/>
            <a:ext cx="11599965" cy="769441"/>
          </a:xfrm>
          <a:prstGeom prst="rect">
            <a:avLst/>
          </a:prstGeom>
          <a:noFill/>
        </p:spPr>
        <p:txBody>
          <a:bodyPr wrap="square">
            <a:spAutoFit/>
          </a:bodyPr>
          <a:lstStyle/>
          <a:p>
            <a:r>
              <a:rPr lang="en-US" sz="4400" b="1">
                <a:solidFill>
                  <a:schemeClr val="accent2"/>
                </a:solidFill>
                <a:latin typeface="+mj-lt"/>
                <a:cs typeface="Arial" panose="020B0604020202020204" pitchFamily="34" charset="0"/>
              </a:rPr>
              <a:t>TMF CyberArk PAM On-Prem  v11.7 Architecture (Production)</a:t>
            </a:r>
          </a:p>
        </p:txBody>
      </p:sp>
      <p:sp>
        <p:nvSpPr>
          <p:cNvPr id="9" name="TextBox 8">
            <a:extLst>
              <a:ext uri="{FF2B5EF4-FFF2-40B4-BE49-F238E27FC236}">
                <a16:creationId xmlns:a16="http://schemas.microsoft.com/office/drawing/2014/main" id="{FB6B4D02-F27B-585C-27F1-4FA40F6C2101}"/>
              </a:ext>
            </a:extLst>
          </p:cNvPr>
          <p:cNvSpPr txBox="1"/>
          <p:nvPr/>
        </p:nvSpPr>
        <p:spPr>
          <a:xfrm>
            <a:off x="7112000" y="3285067"/>
            <a:ext cx="3141133" cy="982133"/>
          </a:xfrm>
          <a:prstGeom prst="rect">
            <a:avLst/>
          </a:prstGeom>
        </p:spPr>
        <p:txBody>
          <a:bodyPr vert="horz" wrap="square" lIns="0" tIns="0" rIns="0" bIns="0" rtlCol="0" anchor="t" anchorCtr="0">
            <a:noAutofit/>
          </a:bodyPr>
          <a:lstStyle/>
          <a:p>
            <a:pPr algn="l">
              <a:spcAft>
                <a:spcPts val="600"/>
              </a:spcAft>
            </a:pPr>
            <a:endParaRPr lang="en-US" sz="1500" b="1">
              <a:solidFill>
                <a:schemeClr val="tx2"/>
              </a:solidFill>
            </a:endParaRPr>
          </a:p>
        </p:txBody>
      </p:sp>
      <p:pic>
        <p:nvPicPr>
          <p:cNvPr id="4" name="Picture 3">
            <a:extLst>
              <a:ext uri="{FF2B5EF4-FFF2-40B4-BE49-F238E27FC236}">
                <a16:creationId xmlns:a16="http://schemas.microsoft.com/office/drawing/2014/main" id="{332F90A2-A777-A96A-6892-5D9F8EB78233}"/>
              </a:ext>
            </a:extLst>
          </p:cNvPr>
          <p:cNvPicPr>
            <a:picLocks noChangeAspect="1"/>
          </p:cNvPicPr>
          <p:nvPr/>
        </p:nvPicPr>
        <p:blipFill>
          <a:blip r:embed="rId3"/>
          <a:stretch>
            <a:fillRect/>
          </a:stretch>
        </p:blipFill>
        <p:spPr>
          <a:xfrm>
            <a:off x="399268" y="953094"/>
            <a:ext cx="8383824" cy="5232690"/>
          </a:xfrm>
          <a:prstGeom prst="rect">
            <a:avLst/>
          </a:prstGeom>
          <a:solidFill>
            <a:schemeClr val="bg2"/>
          </a:solidFill>
        </p:spPr>
      </p:pic>
      <p:graphicFrame>
        <p:nvGraphicFramePr>
          <p:cNvPr id="5" name="Table 4">
            <a:extLst>
              <a:ext uri="{FF2B5EF4-FFF2-40B4-BE49-F238E27FC236}">
                <a16:creationId xmlns:a16="http://schemas.microsoft.com/office/drawing/2014/main" id="{A1733385-448E-9A9F-12A8-ACEDD4D1DAA2}"/>
              </a:ext>
            </a:extLst>
          </p:cNvPr>
          <p:cNvGraphicFramePr>
            <a:graphicFrameLocks noGrp="1"/>
          </p:cNvGraphicFramePr>
          <p:nvPr>
            <p:extLst>
              <p:ext uri="{D42A27DB-BD31-4B8C-83A1-F6EECF244321}">
                <p14:modId xmlns:p14="http://schemas.microsoft.com/office/powerpoint/2010/main" val="3336212257"/>
              </p:ext>
            </p:extLst>
          </p:nvPr>
        </p:nvGraphicFramePr>
        <p:xfrm>
          <a:off x="9694357" y="1460604"/>
          <a:ext cx="1469794" cy="2108835"/>
        </p:xfrm>
        <a:graphic>
          <a:graphicData uri="http://schemas.openxmlformats.org/drawingml/2006/table">
            <a:tbl>
              <a:tblPr firstRow="1" firstCol="1" bandRow="1"/>
              <a:tblGrid>
                <a:gridCol w="902785">
                  <a:extLst>
                    <a:ext uri="{9D8B030D-6E8A-4147-A177-3AD203B41FA5}">
                      <a16:colId xmlns:a16="http://schemas.microsoft.com/office/drawing/2014/main" val="18933177"/>
                    </a:ext>
                  </a:extLst>
                </a:gridCol>
                <a:gridCol w="567009">
                  <a:extLst>
                    <a:ext uri="{9D8B030D-6E8A-4147-A177-3AD203B41FA5}">
                      <a16:colId xmlns:a16="http://schemas.microsoft.com/office/drawing/2014/main" val="3155738201"/>
                    </a:ext>
                  </a:extLst>
                </a:gridCol>
              </a:tblGrid>
              <a:tr h="200025">
                <a:tc gridSpan="2">
                  <a:txBody>
                    <a:bodyPr/>
                    <a:lstStyle/>
                    <a:p>
                      <a:pPr algn="ctr" rtl="0" fontAlgn="ctr"/>
                      <a:r>
                        <a:rPr lang="en-US" sz="1200" b="1" i="0" u="none" strike="noStrike">
                          <a:solidFill>
                            <a:srgbClr val="FFFFFF"/>
                          </a:solidFill>
                          <a:effectLst/>
                          <a:latin typeface="Arial" panose="020B0604020202020204" pitchFamily="34" charset="0"/>
                        </a:rPr>
                        <a:t>EMEA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hMerge="1">
                  <a:txBody>
                    <a:bodyPr/>
                    <a:lstStyle/>
                    <a:p>
                      <a:endParaRPr lang="en-US"/>
                    </a:p>
                  </a:txBody>
                  <a:tcPr/>
                </a:tc>
                <a:extLst>
                  <a:ext uri="{0D108BD9-81ED-4DB2-BD59-A6C34878D82A}">
                    <a16:rowId xmlns:a16="http://schemas.microsoft.com/office/drawing/2014/main" val="1169021991"/>
                  </a:ext>
                </a:extLst>
              </a:tr>
              <a:tr h="333375">
                <a:tc>
                  <a:txBody>
                    <a:bodyPr/>
                    <a:lstStyle/>
                    <a:p>
                      <a:pPr algn="l" rtl="0" fontAlgn="ctr"/>
                      <a:r>
                        <a:rPr lang="en-US" sz="1200" b="1" i="0" u="none" strike="noStrike">
                          <a:solidFill>
                            <a:schemeClr val="bg1"/>
                          </a:solidFill>
                          <a:effectLst/>
                          <a:latin typeface="Arial" panose="020B0604020202020204" pitchFamily="34" charset="0"/>
                        </a:rPr>
                        <a:t>Component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a:txBody>
                    <a:bodyPr/>
                    <a:lstStyle/>
                    <a:p>
                      <a:pPr algn="l" rtl="0" fontAlgn="ctr"/>
                      <a:r>
                        <a:rPr lang="en-US" sz="1200" b="1" i="0" u="none" strike="noStrike">
                          <a:solidFill>
                            <a:schemeClr val="bg1"/>
                          </a:solidFill>
                          <a:effectLst/>
                          <a:latin typeface="Arial" panose="020B0604020202020204" pitchFamily="34" charset="0"/>
                        </a:rPr>
                        <a:t>Server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967264907"/>
                  </a:ext>
                </a:extLst>
              </a:tr>
              <a:tr h="333375">
                <a:tc>
                  <a:txBody>
                    <a:bodyPr/>
                    <a:lstStyle/>
                    <a:p>
                      <a:pPr algn="l" rtl="0" fontAlgn="ctr"/>
                      <a:r>
                        <a:rPr lang="en-US" sz="1200" b="0" i="0" u="none" strike="noStrike">
                          <a:solidFill>
                            <a:srgbClr val="000000"/>
                          </a:solidFill>
                          <a:effectLst/>
                          <a:latin typeface="Arial" panose="020B0604020202020204" pitchFamily="34" charset="0"/>
                        </a:rPr>
                        <a:t>Primary Vault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9189396"/>
                  </a:ext>
                </a:extLst>
              </a:tr>
              <a:tr h="200025">
                <a:tc>
                  <a:txBody>
                    <a:bodyPr/>
                    <a:lstStyle/>
                    <a:p>
                      <a:pPr algn="l" rtl="0" fontAlgn="ctr"/>
                      <a:r>
                        <a:rPr lang="en-US" sz="1200" b="0" i="0" u="none" strike="noStrike">
                          <a:solidFill>
                            <a:srgbClr val="000000"/>
                          </a:solidFill>
                          <a:effectLst/>
                          <a:latin typeface="Arial" panose="020B0604020202020204" pitchFamily="34" charset="0"/>
                        </a:rPr>
                        <a:t>DR vault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762926"/>
                  </a:ext>
                </a:extLst>
              </a:tr>
              <a:tr h="200025">
                <a:tc>
                  <a:txBody>
                    <a:bodyPr/>
                    <a:lstStyle/>
                    <a:p>
                      <a:pPr algn="l" rtl="0" fontAlgn="ctr"/>
                      <a:r>
                        <a:rPr lang="en-US" sz="1200" b="0" i="0" u="none" strike="noStrike">
                          <a:solidFill>
                            <a:srgbClr val="000000"/>
                          </a:solidFill>
                          <a:effectLst/>
                          <a:latin typeface="Arial" panose="020B0604020202020204" pitchFamily="34" charset="0"/>
                        </a:rPr>
                        <a:t>PVWA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4981078"/>
                  </a:ext>
                </a:extLst>
              </a:tr>
              <a:tr h="200025">
                <a:tc>
                  <a:txBody>
                    <a:bodyPr/>
                    <a:lstStyle/>
                    <a:p>
                      <a:pPr algn="l" rtl="0" fontAlgn="ctr"/>
                      <a:r>
                        <a:rPr lang="en-US" sz="1200" b="0" i="0" u="none" strike="noStrike">
                          <a:solidFill>
                            <a:srgbClr val="000000"/>
                          </a:solidFill>
                          <a:effectLst/>
                          <a:latin typeface="Arial" panose="020B0604020202020204" pitchFamily="34" charset="0"/>
                        </a:rPr>
                        <a:t>CPM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0646357"/>
                  </a:ext>
                </a:extLst>
              </a:tr>
              <a:tr h="200025">
                <a:tc>
                  <a:txBody>
                    <a:bodyPr/>
                    <a:lstStyle/>
                    <a:p>
                      <a:pPr algn="l" rtl="0" fontAlgn="ctr"/>
                      <a:r>
                        <a:rPr lang="en-US" sz="1200" b="0" i="0" u="none" strike="noStrike">
                          <a:solidFill>
                            <a:srgbClr val="000000"/>
                          </a:solidFill>
                          <a:effectLst/>
                          <a:latin typeface="Arial" panose="020B0604020202020204" pitchFamily="34" charset="0"/>
                        </a:rPr>
                        <a:t>PSM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6633141"/>
                  </a:ext>
                </a:extLst>
              </a:tr>
              <a:tr h="200025">
                <a:tc>
                  <a:txBody>
                    <a:bodyPr/>
                    <a:lstStyle/>
                    <a:p>
                      <a:pPr algn="l" rtl="0" fontAlgn="ctr"/>
                      <a:r>
                        <a:rPr lang="en-US" sz="1200" b="0" i="0" u="none" strike="noStrike">
                          <a:solidFill>
                            <a:srgbClr val="000000"/>
                          </a:solidFill>
                          <a:effectLst/>
                          <a:latin typeface="Arial" panose="020B0604020202020204" pitchFamily="34" charset="0"/>
                        </a:rPr>
                        <a:t>PSMP</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352919"/>
                  </a:ext>
                </a:extLst>
              </a:tr>
              <a:tr h="200025">
                <a:tc>
                  <a:txBody>
                    <a:bodyPr/>
                    <a:lstStyle/>
                    <a:p>
                      <a:pPr algn="l" rtl="0" fontAlgn="ctr"/>
                      <a:r>
                        <a:rPr lang="en-US" sz="1200" b="0" i="0" u="none" strike="noStrike">
                          <a:solidFill>
                            <a:srgbClr val="000000"/>
                          </a:solidFill>
                          <a:effectLst/>
                          <a:latin typeface="Arial" panose="020B0604020202020204" pitchFamily="34" charset="0"/>
                        </a:rPr>
                        <a:t>PTA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0871528"/>
                  </a:ext>
                </a:extLst>
              </a:tr>
            </a:tbl>
          </a:graphicData>
        </a:graphic>
      </p:graphicFrame>
      <p:graphicFrame>
        <p:nvGraphicFramePr>
          <p:cNvPr id="7" name="Table 6">
            <a:extLst>
              <a:ext uri="{FF2B5EF4-FFF2-40B4-BE49-F238E27FC236}">
                <a16:creationId xmlns:a16="http://schemas.microsoft.com/office/drawing/2014/main" id="{3AF38CF8-E6E7-B06C-648F-7C8097053DAC}"/>
              </a:ext>
            </a:extLst>
          </p:cNvPr>
          <p:cNvGraphicFramePr>
            <a:graphicFrameLocks noGrp="1"/>
          </p:cNvGraphicFramePr>
          <p:nvPr>
            <p:extLst>
              <p:ext uri="{D42A27DB-BD31-4B8C-83A1-F6EECF244321}">
                <p14:modId xmlns:p14="http://schemas.microsoft.com/office/powerpoint/2010/main" val="1875845502"/>
              </p:ext>
            </p:extLst>
          </p:nvPr>
        </p:nvGraphicFramePr>
        <p:xfrm>
          <a:off x="9037224" y="4115654"/>
          <a:ext cx="1456008" cy="1533525"/>
        </p:xfrm>
        <a:graphic>
          <a:graphicData uri="http://schemas.openxmlformats.org/drawingml/2006/table">
            <a:tbl>
              <a:tblPr firstRow="1" firstCol="1" bandRow="1"/>
              <a:tblGrid>
                <a:gridCol w="958342">
                  <a:extLst>
                    <a:ext uri="{9D8B030D-6E8A-4147-A177-3AD203B41FA5}">
                      <a16:colId xmlns:a16="http://schemas.microsoft.com/office/drawing/2014/main" val="2550760731"/>
                    </a:ext>
                  </a:extLst>
                </a:gridCol>
                <a:gridCol w="497666">
                  <a:extLst>
                    <a:ext uri="{9D8B030D-6E8A-4147-A177-3AD203B41FA5}">
                      <a16:colId xmlns:a16="http://schemas.microsoft.com/office/drawing/2014/main" val="1806596176"/>
                    </a:ext>
                  </a:extLst>
                </a:gridCol>
              </a:tblGrid>
              <a:tr h="200025">
                <a:tc gridSpan="2">
                  <a:txBody>
                    <a:bodyPr/>
                    <a:lstStyle/>
                    <a:p>
                      <a:pPr algn="ctr" rtl="0" fontAlgn="ctr"/>
                      <a:r>
                        <a:rPr lang="en-US" sz="1200" b="1" i="0" u="none" strike="noStrike">
                          <a:solidFill>
                            <a:schemeClr val="bg1"/>
                          </a:solidFill>
                          <a:effectLst/>
                          <a:latin typeface="Arial" panose="020B0604020202020204" pitchFamily="34" charset="0"/>
                        </a:rPr>
                        <a:t>APAC</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solidFill>
                  </a:tcPr>
                </a:tc>
                <a:tc hMerge="1">
                  <a:txBody>
                    <a:bodyPr/>
                    <a:lstStyle/>
                    <a:p>
                      <a:endParaRPr lang="en-US"/>
                    </a:p>
                  </a:txBody>
                  <a:tcPr/>
                </a:tc>
                <a:extLst>
                  <a:ext uri="{0D108BD9-81ED-4DB2-BD59-A6C34878D82A}">
                    <a16:rowId xmlns:a16="http://schemas.microsoft.com/office/drawing/2014/main" val="2654980620"/>
                  </a:ext>
                </a:extLst>
              </a:tr>
              <a:tr h="333375">
                <a:tc>
                  <a:txBody>
                    <a:bodyPr/>
                    <a:lstStyle/>
                    <a:p>
                      <a:pPr algn="l" rtl="0" fontAlgn="ctr"/>
                      <a:r>
                        <a:rPr lang="en-US" sz="1200" b="1" i="0" u="none" strike="noStrike">
                          <a:solidFill>
                            <a:schemeClr val="bg1"/>
                          </a:solidFill>
                          <a:effectLst/>
                          <a:latin typeface="Arial" panose="020B0604020202020204" pitchFamily="34" charset="0"/>
                        </a:rPr>
                        <a:t>Component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a:txBody>
                    <a:bodyPr/>
                    <a:lstStyle/>
                    <a:p>
                      <a:pPr algn="l" rtl="0" fontAlgn="ctr"/>
                      <a:r>
                        <a:rPr lang="en-US" sz="1200" b="1" i="0" u="none" strike="noStrike">
                          <a:solidFill>
                            <a:schemeClr val="bg1"/>
                          </a:solidFill>
                          <a:effectLst/>
                          <a:latin typeface="Arial" panose="020B0604020202020204" pitchFamily="34" charset="0"/>
                        </a:rPr>
                        <a:t>Server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849060715"/>
                  </a:ext>
                </a:extLst>
              </a:tr>
              <a:tr h="200025">
                <a:tc>
                  <a:txBody>
                    <a:bodyPr/>
                    <a:lstStyle/>
                    <a:p>
                      <a:pPr algn="l" rtl="0" fontAlgn="ctr"/>
                      <a:r>
                        <a:rPr lang="en-US" sz="1200" b="0" i="0" u="none" strike="noStrike">
                          <a:solidFill>
                            <a:srgbClr val="000000"/>
                          </a:solidFill>
                          <a:effectLst/>
                          <a:latin typeface="Arial" panose="020B0604020202020204" pitchFamily="34" charset="0"/>
                        </a:rPr>
                        <a:t>DR vault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1575047"/>
                  </a:ext>
                </a:extLst>
              </a:tr>
              <a:tr h="200025">
                <a:tc>
                  <a:txBody>
                    <a:bodyPr/>
                    <a:lstStyle/>
                    <a:p>
                      <a:pPr algn="l" rtl="0" fontAlgn="ctr"/>
                      <a:r>
                        <a:rPr lang="en-US" sz="1200" b="0" i="0" u="none" strike="noStrike">
                          <a:solidFill>
                            <a:srgbClr val="000000"/>
                          </a:solidFill>
                          <a:effectLst/>
                          <a:latin typeface="Arial" panose="020B0604020202020204" pitchFamily="34" charset="0"/>
                        </a:rPr>
                        <a:t>PVWA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4474117"/>
                  </a:ext>
                </a:extLst>
              </a:tr>
              <a:tr h="200025">
                <a:tc>
                  <a:txBody>
                    <a:bodyPr/>
                    <a:lstStyle/>
                    <a:p>
                      <a:pPr algn="l" rtl="0" fontAlgn="ctr"/>
                      <a:r>
                        <a:rPr lang="en-US" sz="1200" b="0" i="0" u="none" strike="noStrike">
                          <a:solidFill>
                            <a:srgbClr val="000000"/>
                          </a:solidFill>
                          <a:effectLst/>
                          <a:latin typeface="Arial" panose="020B0604020202020204" pitchFamily="34" charset="0"/>
                        </a:rPr>
                        <a:t>CPM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5532559"/>
                  </a:ext>
                </a:extLst>
              </a:tr>
              <a:tr h="200025">
                <a:tc>
                  <a:txBody>
                    <a:bodyPr/>
                    <a:lstStyle/>
                    <a:p>
                      <a:pPr algn="l" rtl="0" fontAlgn="ctr"/>
                      <a:r>
                        <a:rPr lang="en-US" sz="1200" b="0" i="0" u="none" strike="noStrike">
                          <a:solidFill>
                            <a:srgbClr val="000000"/>
                          </a:solidFill>
                          <a:effectLst/>
                          <a:latin typeface="Arial" panose="020B0604020202020204" pitchFamily="34" charset="0"/>
                        </a:rPr>
                        <a:t>PSM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805586"/>
                  </a:ext>
                </a:extLst>
              </a:tr>
              <a:tr h="200025">
                <a:tc>
                  <a:txBody>
                    <a:bodyPr/>
                    <a:lstStyle/>
                    <a:p>
                      <a:pPr algn="l" rtl="0" fontAlgn="ctr"/>
                      <a:r>
                        <a:rPr lang="en-US" sz="1200" b="0" i="0" u="none" strike="noStrike">
                          <a:solidFill>
                            <a:srgbClr val="000000"/>
                          </a:solidFill>
                          <a:effectLst/>
                          <a:latin typeface="Arial" panose="020B0604020202020204" pitchFamily="34" charset="0"/>
                        </a:rPr>
                        <a:t>PSMP</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1592246"/>
                  </a:ext>
                </a:extLst>
              </a:tr>
            </a:tbl>
          </a:graphicData>
        </a:graphic>
      </p:graphicFrame>
      <p:graphicFrame>
        <p:nvGraphicFramePr>
          <p:cNvPr id="8" name="Table 7">
            <a:extLst>
              <a:ext uri="{FF2B5EF4-FFF2-40B4-BE49-F238E27FC236}">
                <a16:creationId xmlns:a16="http://schemas.microsoft.com/office/drawing/2014/main" id="{F560769B-5D21-A4B7-C188-2BCC1F43B363}"/>
              </a:ext>
            </a:extLst>
          </p:cNvPr>
          <p:cNvGraphicFramePr>
            <a:graphicFrameLocks noGrp="1"/>
          </p:cNvGraphicFramePr>
          <p:nvPr>
            <p:extLst>
              <p:ext uri="{D42A27DB-BD31-4B8C-83A1-F6EECF244321}">
                <p14:modId xmlns:p14="http://schemas.microsoft.com/office/powerpoint/2010/main" val="2407470234"/>
              </p:ext>
            </p:extLst>
          </p:nvPr>
        </p:nvGraphicFramePr>
        <p:xfrm>
          <a:off x="10605374" y="4115654"/>
          <a:ext cx="1469794" cy="1533525"/>
        </p:xfrm>
        <a:graphic>
          <a:graphicData uri="http://schemas.openxmlformats.org/drawingml/2006/table">
            <a:tbl>
              <a:tblPr firstRow="1" firstCol="1" bandRow="1"/>
              <a:tblGrid>
                <a:gridCol w="967416">
                  <a:extLst>
                    <a:ext uri="{9D8B030D-6E8A-4147-A177-3AD203B41FA5}">
                      <a16:colId xmlns:a16="http://schemas.microsoft.com/office/drawing/2014/main" val="142654281"/>
                    </a:ext>
                  </a:extLst>
                </a:gridCol>
                <a:gridCol w="502378">
                  <a:extLst>
                    <a:ext uri="{9D8B030D-6E8A-4147-A177-3AD203B41FA5}">
                      <a16:colId xmlns:a16="http://schemas.microsoft.com/office/drawing/2014/main" val="2097495775"/>
                    </a:ext>
                  </a:extLst>
                </a:gridCol>
              </a:tblGrid>
              <a:tr h="200025">
                <a:tc gridSpan="2">
                  <a:txBody>
                    <a:bodyPr/>
                    <a:lstStyle/>
                    <a:p>
                      <a:pPr algn="ctr" rtl="0" fontAlgn="ctr"/>
                      <a:r>
                        <a:rPr lang="en-US" sz="1200" b="1" i="0" u="none" strike="noStrike">
                          <a:solidFill>
                            <a:srgbClr val="FFFFFF"/>
                          </a:solidFill>
                          <a:effectLst/>
                          <a:latin typeface="Arial" panose="020B0604020202020204" pitchFamily="34" charset="0"/>
                        </a:rPr>
                        <a:t>SCNA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hMerge="1">
                  <a:txBody>
                    <a:bodyPr/>
                    <a:lstStyle/>
                    <a:p>
                      <a:endParaRPr lang="en-US"/>
                    </a:p>
                  </a:txBody>
                  <a:tcPr/>
                </a:tc>
                <a:extLst>
                  <a:ext uri="{0D108BD9-81ED-4DB2-BD59-A6C34878D82A}">
                    <a16:rowId xmlns:a16="http://schemas.microsoft.com/office/drawing/2014/main" val="3343310812"/>
                  </a:ext>
                </a:extLst>
              </a:tr>
              <a:tr h="333375">
                <a:tc>
                  <a:txBody>
                    <a:bodyPr/>
                    <a:lstStyle/>
                    <a:p>
                      <a:pPr algn="l" rtl="0" fontAlgn="ctr"/>
                      <a:r>
                        <a:rPr lang="en-US" sz="1200" b="1" i="0" u="none" strike="noStrike">
                          <a:solidFill>
                            <a:schemeClr val="bg1"/>
                          </a:solidFill>
                          <a:effectLst/>
                          <a:latin typeface="Arial" panose="020B0604020202020204" pitchFamily="34" charset="0"/>
                        </a:rPr>
                        <a:t>Component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a:txBody>
                    <a:bodyPr/>
                    <a:lstStyle/>
                    <a:p>
                      <a:pPr algn="l" rtl="0" fontAlgn="ctr"/>
                      <a:r>
                        <a:rPr lang="en-US" sz="1200" b="1" i="0" u="none" strike="noStrike">
                          <a:solidFill>
                            <a:schemeClr val="bg1"/>
                          </a:solidFill>
                          <a:effectLst/>
                          <a:latin typeface="Arial" panose="020B0604020202020204" pitchFamily="34" charset="0"/>
                        </a:rPr>
                        <a:t>Server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1701461803"/>
                  </a:ext>
                </a:extLst>
              </a:tr>
              <a:tr h="200025">
                <a:tc>
                  <a:txBody>
                    <a:bodyPr/>
                    <a:lstStyle/>
                    <a:p>
                      <a:pPr algn="l" rtl="0" fontAlgn="ctr"/>
                      <a:r>
                        <a:rPr lang="en-US" sz="1200" b="0" i="0" u="none" strike="noStrike">
                          <a:solidFill>
                            <a:srgbClr val="000000"/>
                          </a:solidFill>
                          <a:effectLst/>
                          <a:latin typeface="Arial" panose="020B0604020202020204" pitchFamily="34" charset="0"/>
                        </a:rPr>
                        <a:t>DR vault </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4217053"/>
                  </a:ext>
                </a:extLst>
              </a:tr>
              <a:tr h="200025">
                <a:tc>
                  <a:txBody>
                    <a:bodyPr/>
                    <a:lstStyle/>
                    <a:p>
                      <a:pPr algn="l" rtl="0" fontAlgn="ctr"/>
                      <a:r>
                        <a:rPr lang="en-US" sz="1200" b="0" i="0" u="none" strike="noStrike">
                          <a:solidFill>
                            <a:srgbClr val="000000"/>
                          </a:solidFill>
                          <a:effectLst/>
                          <a:latin typeface="Arial" panose="020B0604020202020204" pitchFamily="34" charset="0"/>
                        </a:rPr>
                        <a:t>PVWA</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9625373"/>
                  </a:ext>
                </a:extLst>
              </a:tr>
              <a:tr h="200025">
                <a:tc>
                  <a:txBody>
                    <a:bodyPr/>
                    <a:lstStyle/>
                    <a:p>
                      <a:pPr algn="l" rtl="0" fontAlgn="ctr"/>
                      <a:r>
                        <a:rPr lang="en-US" sz="1200" b="0" i="0" u="none" strike="noStrike">
                          <a:solidFill>
                            <a:srgbClr val="000000"/>
                          </a:solidFill>
                          <a:effectLst/>
                          <a:latin typeface="Arial" panose="020B0604020202020204" pitchFamily="34" charset="0"/>
                        </a:rPr>
                        <a:t>CPM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761797"/>
                  </a:ext>
                </a:extLst>
              </a:tr>
              <a:tr h="200025">
                <a:tc>
                  <a:txBody>
                    <a:bodyPr/>
                    <a:lstStyle/>
                    <a:p>
                      <a:pPr algn="l" rtl="0" fontAlgn="ctr"/>
                      <a:r>
                        <a:rPr lang="en-US" sz="1200" b="0" i="0" u="none" strike="noStrike">
                          <a:solidFill>
                            <a:srgbClr val="000000"/>
                          </a:solidFill>
                          <a:effectLst/>
                          <a:latin typeface="Arial" panose="020B0604020202020204" pitchFamily="34" charset="0"/>
                        </a:rPr>
                        <a:t>PSM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1</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823208"/>
                  </a:ext>
                </a:extLst>
              </a:tr>
              <a:tr h="200025">
                <a:tc>
                  <a:txBody>
                    <a:bodyPr/>
                    <a:lstStyle/>
                    <a:p>
                      <a:pPr algn="l" rtl="0" fontAlgn="ctr"/>
                      <a:r>
                        <a:rPr lang="en-US" sz="1200" b="0" i="0" u="none" strike="noStrike">
                          <a:solidFill>
                            <a:srgbClr val="000000"/>
                          </a:solidFill>
                          <a:effectLst/>
                          <a:latin typeface="Arial" panose="020B0604020202020204" pitchFamily="34" charset="0"/>
                        </a:rPr>
                        <a:t>PSMP</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Arial" panose="020B0604020202020204" pitchFamily="34" charset="0"/>
                        </a:rPr>
                        <a:t>2</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7138517"/>
                  </a:ext>
                </a:extLst>
              </a:tr>
            </a:tbl>
          </a:graphicData>
        </a:graphic>
      </p:graphicFrame>
      <p:sp>
        <p:nvSpPr>
          <p:cNvPr id="14" name="Rectangle: Rounded Corners 13">
            <a:extLst>
              <a:ext uri="{FF2B5EF4-FFF2-40B4-BE49-F238E27FC236}">
                <a16:creationId xmlns:a16="http://schemas.microsoft.com/office/drawing/2014/main" id="{D2CD5823-6E2D-FB49-9C5B-894A2C75EB27}"/>
              </a:ext>
            </a:extLst>
          </p:cNvPr>
          <p:cNvSpPr/>
          <p:nvPr/>
        </p:nvSpPr>
        <p:spPr>
          <a:xfrm>
            <a:off x="9506093" y="3827178"/>
            <a:ext cx="2027208" cy="262376"/>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300">
                <a:solidFill>
                  <a:schemeClr val="bg1"/>
                </a:solidFill>
              </a:rPr>
              <a:t>           DR Regions</a:t>
            </a:r>
          </a:p>
        </p:txBody>
      </p:sp>
      <p:sp>
        <p:nvSpPr>
          <p:cNvPr id="3" name="Rectangle: Rounded Corners 2">
            <a:extLst>
              <a:ext uri="{FF2B5EF4-FFF2-40B4-BE49-F238E27FC236}">
                <a16:creationId xmlns:a16="http://schemas.microsoft.com/office/drawing/2014/main" id="{D84A86DC-5E06-85E2-3ED6-2F76C271ECE1}"/>
              </a:ext>
            </a:extLst>
          </p:cNvPr>
          <p:cNvSpPr/>
          <p:nvPr/>
        </p:nvSpPr>
        <p:spPr>
          <a:xfrm>
            <a:off x="9694357" y="1194719"/>
            <a:ext cx="1469794" cy="253853"/>
          </a:xfrm>
          <a:prstGeom prst="round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300">
                <a:solidFill>
                  <a:schemeClr val="bg1"/>
                </a:solidFill>
              </a:rPr>
              <a:t>      DC Region</a:t>
            </a:r>
          </a:p>
        </p:txBody>
      </p:sp>
    </p:spTree>
    <p:extLst>
      <p:ext uri="{BB962C8B-B14F-4D97-AF65-F5344CB8AC3E}">
        <p14:creationId xmlns:p14="http://schemas.microsoft.com/office/powerpoint/2010/main" val="112233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0984" y="1868717"/>
            <a:ext cx="5252400" cy="2042644"/>
          </a:xfrm>
        </p:spPr>
        <p:txBody>
          <a:bodyPr/>
          <a:lstStyle/>
          <a:p>
            <a:pPr>
              <a:spcAft>
                <a:spcPts val="1000"/>
              </a:spcAft>
            </a:pPr>
            <a:r>
              <a:rPr lang="en-GB" sz="6000"/>
              <a:t>Solution Approach and Methodology</a:t>
            </a:r>
          </a:p>
        </p:txBody>
      </p:sp>
    </p:spTree>
    <p:extLst>
      <p:ext uri="{BB962C8B-B14F-4D97-AF65-F5344CB8AC3E}">
        <p14:creationId xmlns:p14="http://schemas.microsoft.com/office/powerpoint/2010/main" val="3499825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C3A4-74B7-4786-9E94-354EBC352B12}"/>
              </a:ext>
            </a:extLst>
          </p:cNvPr>
          <p:cNvSpPr>
            <a:spLocks noGrp="1"/>
          </p:cNvSpPr>
          <p:nvPr>
            <p:ph type="title"/>
          </p:nvPr>
        </p:nvSpPr>
        <p:spPr>
          <a:xfrm>
            <a:off x="606068" y="274566"/>
            <a:ext cx="10729668" cy="533400"/>
          </a:xfrm>
        </p:spPr>
        <p:txBody>
          <a:bodyPr/>
          <a:lstStyle/>
          <a:p>
            <a:r>
              <a:rPr lang="en-US"/>
              <a:t>CyberArk PAM Major Version Upgrade v11.7-&gt; v12.6-&gt; v13.2</a:t>
            </a:r>
          </a:p>
        </p:txBody>
      </p:sp>
      <p:sp>
        <p:nvSpPr>
          <p:cNvPr id="68" name="Rectangle 67">
            <a:extLst>
              <a:ext uri="{FF2B5EF4-FFF2-40B4-BE49-F238E27FC236}">
                <a16:creationId xmlns:a16="http://schemas.microsoft.com/office/drawing/2014/main" id="{65104DD1-51F0-425F-A8BB-B4309EEA8878}"/>
              </a:ext>
            </a:extLst>
          </p:cNvPr>
          <p:cNvSpPr/>
          <p:nvPr/>
        </p:nvSpPr>
        <p:spPr>
          <a:xfrm>
            <a:off x="4043407" y="4258088"/>
            <a:ext cx="1895795" cy="600164"/>
          </a:xfrm>
          <a:prstGeom prst="rect">
            <a:avLst/>
          </a:prstGeom>
        </p:spPr>
        <p:txBody>
          <a:bodyPr wrap="square">
            <a:spAutoFit/>
          </a:bodyPr>
          <a:lstStyle/>
          <a:p>
            <a:pPr lvl="0"/>
            <a:r>
              <a:rPr lang="en-US" sz="1100">
                <a:solidFill>
                  <a:schemeClr val="bg1"/>
                </a:solidFill>
                <a:latin typeface="Arial" panose="020B0604020202020204" pitchFamily="34" charset="0"/>
              </a:rPr>
              <a:t>Check Pre-requisites compatibility for current &amp; latest version</a:t>
            </a:r>
          </a:p>
        </p:txBody>
      </p:sp>
      <p:graphicFrame>
        <p:nvGraphicFramePr>
          <p:cNvPr id="6" name="Table 5">
            <a:extLst>
              <a:ext uri="{FF2B5EF4-FFF2-40B4-BE49-F238E27FC236}">
                <a16:creationId xmlns:a16="http://schemas.microsoft.com/office/drawing/2014/main" id="{FC698E61-8DF0-3EEA-9132-2CA01FA350C9}"/>
              </a:ext>
            </a:extLst>
          </p:cNvPr>
          <p:cNvGraphicFramePr>
            <a:graphicFrameLocks noGrp="1"/>
          </p:cNvGraphicFramePr>
          <p:nvPr>
            <p:extLst>
              <p:ext uri="{D42A27DB-BD31-4B8C-83A1-F6EECF244321}">
                <p14:modId xmlns:p14="http://schemas.microsoft.com/office/powerpoint/2010/main" val="2243767269"/>
              </p:ext>
            </p:extLst>
          </p:nvPr>
        </p:nvGraphicFramePr>
        <p:xfrm>
          <a:off x="860592" y="1167829"/>
          <a:ext cx="4836187" cy="2026059"/>
        </p:xfrm>
        <a:graphic>
          <a:graphicData uri="http://schemas.openxmlformats.org/drawingml/2006/table">
            <a:tbl>
              <a:tblPr/>
              <a:tblGrid>
                <a:gridCol w="1098769">
                  <a:extLst>
                    <a:ext uri="{9D8B030D-6E8A-4147-A177-3AD203B41FA5}">
                      <a16:colId xmlns:a16="http://schemas.microsoft.com/office/drawing/2014/main" val="2037261468"/>
                    </a:ext>
                  </a:extLst>
                </a:gridCol>
                <a:gridCol w="972469">
                  <a:extLst>
                    <a:ext uri="{9D8B030D-6E8A-4147-A177-3AD203B41FA5}">
                      <a16:colId xmlns:a16="http://schemas.microsoft.com/office/drawing/2014/main" val="2911243669"/>
                    </a:ext>
                  </a:extLst>
                </a:gridCol>
                <a:gridCol w="1335006">
                  <a:extLst>
                    <a:ext uri="{9D8B030D-6E8A-4147-A177-3AD203B41FA5}">
                      <a16:colId xmlns:a16="http://schemas.microsoft.com/office/drawing/2014/main" val="3206379063"/>
                    </a:ext>
                  </a:extLst>
                </a:gridCol>
                <a:gridCol w="1429943">
                  <a:extLst>
                    <a:ext uri="{9D8B030D-6E8A-4147-A177-3AD203B41FA5}">
                      <a16:colId xmlns:a16="http://schemas.microsoft.com/office/drawing/2014/main" val="1574768432"/>
                    </a:ext>
                  </a:extLst>
                </a:gridCol>
              </a:tblGrid>
              <a:tr h="583702">
                <a:tc>
                  <a:txBody>
                    <a:bodyPr/>
                    <a:lstStyle/>
                    <a:p>
                      <a:pPr algn="l" latinLnBrk="0"/>
                      <a:r>
                        <a:rPr lang="en-US" sz="1200" b="1">
                          <a:solidFill>
                            <a:srgbClr val="000000"/>
                          </a:solidFill>
                          <a:effectLst/>
                        </a:rPr>
                        <a:t>Version</a:t>
                      </a:r>
                    </a:p>
                  </a:txBody>
                  <a:tcPr marL="18511" marR="18511" marT="5553" marB="55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0"/>
                      <a:r>
                        <a:rPr lang="en-US" sz="1200" b="1">
                          <a:solidFill>
                            <a:srgbClr val="000000"/>
                          </a:solidFill>
                          <a:effectLst/>
                        </a:rPr>
                        <a:t>Release Date</a:t>
                      </a:r>
                    </a:p>
                  </a:txBody>
                  <a:tcPr marL="18511" marR="18511" marT="5553" marB="55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0"/>
                      <a:r>
                        <a:rPr lang="en-US" sz="1200" b="1">
                          <a:solidFill>
                            <a:srgbClr val="000000"/>
                          </a:solidFill>
                          <a:effectLst/>
                        </a:rPr>
                        <a:t>End of Development Date</a:t>
                      </a:r>
                    </a:p>
                  </a:txBody>
                  <a:tcPr marL="18511" marR="18511" marT="5553" marB="55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0"/>
                      <a:r>
                        <a:rPr lang="en-US" sz="1200" b="1">
                          <a:solidFill>
                            <a:srgbClr val="000000"/>
                          </a:solidFill>
                          <a:effectLst/>
                        </a:rPr>
                        <a:t>End of Support Date</a:t>
                      </a:r>
                    </a:p>
                  </a:txBody>
                  <a:tcPr marL="18511" marR="18511" marT="5553" marB="555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0518098"/>
                  </a:ext>
                </a:extLst>
              </a:tr>
              <a:tr h="206051">
                <a:tc>
                  <a:txBody>
                    <a:bodyPr/>
                    <a:lstStyle/>
                    <a:p>
                      <a:pPr fontAlgn="t" latinLnBrk="0"/>
                      <a:r>
                        <a:rPr lang="en-US" sz="1200">
                          <a:effectLst/>
                        </a:rPr>
                        <a:t>11.7</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fontAlgn="t" latinLnBrk="0"/>
                      <a:r>
                        <a:rPr lang="en-US" sz="1200">
                          <a:effectLst/>
                        </a:rPr>
                        <a:t>Oct-2020</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fontAlgn="t" latinLnBrk="0"/>
                      <a:r>
                        <a:rPr lang="en-US" sz="1200">
                          <a:effectLst/>
                        </a:rPr>
                        <a:t>Oct-2022</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fontAlgn="t" latinLnBrk="0"/>
                      <a:r>
                        <a:rPr lang="en-US" sz="1200">
                          <a:effectLst/>
                        </a:rPr>
                        <a:t>Oct-2023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658720736"/>
                  </a:ext>
                </a:extLst>
              </a:tr>
              <a:tr h="206051">
                <a:tc>
                  <a:txBody>
                    <a:bodyPr/>
                    <a:lstStyle/>
                    <a:p>
                      <a:pPr fontAlgn="t" latinLnBrk="0"/>
                      <a:r>
                        <a:rPr lang="en-US" sz="1200">
                          <a:effectLst/>
                        </a:rPr>
                        <a:t>11.6</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Aug-2020</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Aug-2022</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Aug-2023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8740014"/>
                  </a:ext>
                </a:extLst>
              </a:tr>
              <a:tr h="206051">
                <a:tc>
                  <a:txBody>
                    <a:bodyPr/>
                    <a:lstStyle/>
                    <a:p>
                      <a:pPr fontAlgn="t" latinLnBrk="0"/>
                      <a:r>
                        <a:rPr lang="en-US" sz="1200">
                          <a:effectLst/>
                        </a:rPr>
                        <a:t>11.5 (LTS)</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Jun-2020</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Jun-2023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b="0">
                          <a:effectLst/>
                        </a:rPr>
                        <a:t>Jun-2025 (ext.)</a:t>
                      </a:r>
                    </a:p>
                  </a:txBody>
                  <a:tcPr marL="18511" marR="18511" marT="5553" marB="55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746678"/>
                  </a:ext>
                </a:extLst>
              </a:tr>
              <a:tr h="206051">
                <a:tc>
                  <a:txBody>
                    <a:bodyPr/>
                    <a:lstStyle/>
                    <a:p>
                      <a:pPr fontAlgn="t" latinLnBrk="0"/>
                      <a:r>
                        <a:rPr lang="en-US" sz="1200">
                          <a:effectLst/>
                        </a:rPr>
                        <a:t>11.4</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Apr-2020</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Apr-2022</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Apr-2023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2773754"/>
                  </a:ext>
                </a:extLst>
              </a:tr>
              <a:tr h="206051">
                <a:tc>
                  <a:txBody>
                    <a:bodyPr/>
                    <a:lstStyle/>
                    <a:p>
                      <a:pPr fontAlgn="t" latinLnBrk="0"/>
                      <a:r>
                        <a:rPr lang="en-US" sz="1200">
                          <a:effectLst/>
                        </a:rPr>
                        <a:t>11.3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Mar-2020</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Mar-2022</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Mar-2023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6034176"/>
                  </a:ext>
                </a:extLst>
              </a:tr>
              <a:tr h="206051">
                <a:tc>
                  <a:txBody>
                    <a:bodyPr/>
                    <a:lstStyle/>
                    <a:p>
                      <a:pPr fontAlgn="t" latinLnBrk="0"/>
                      <a:r>
                        <a:rPr lang="en-US" sz="1200">
                          <a:effectLst/>
                        </a:rPr>
                        <a:t>10.10 (LTS)</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Jun-2019</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Jun-2022</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Jun-2024(ext.)</a:t>
                      </a:r>
                      <a:endParaRPr lang="en-US" sz="1200" b="0">
                        <a:effectLst/>
                      </a:endParaRPr>
                    </a:p>
                  </a:txBody>
                  <a:tcPr marL="18511" marR="18511" marT="5553" marB="55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0524224"/>
                  </a:ext>
                </a:extLst>
              </a:tr>
              <a:tr h="206051">
                <a:tc>
                  <a:txBody>
                    <a:bodyPr/>
                    <a:lstStyle/>
                    <a:p>
                      <a:pPr fontAlgn="t" latinLnBrk="0"/>
                      <a:r>
                        <a:rPr lang="en-US" sz="1200" b="0">
                          <a:effectLst/>
                        </a:rPr>
                        <a:t>10.5 (LTS)</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Aug-2018</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b="0">
                          <a:effectLst/>
                        </a:rPr>
                        <a:t>Aug-2021</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b="0">
                          <a:effectLst/>
                        </a:rPr>
                        <a:t>Aug-2031 (ext.)</a:t>
                      </a:r>
                    </a:p>
                  </a:txBody>
                  <a:tcPr marL="18511" marR="18511" marT="5553" marB="555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00684"/>
                  </a:ext>
                </a:extLst>
              </a:tr>
            </a:tbl>
          </a:graphicData>
        </a:graphic>
      </p:graphicFrame>
      <p:graphicFrame>
        <p:nvGraphicFramePr>
          <p:cNvPr id="8" name="Table 7">
            <a:extLst>
              <a:ext uri="{FF2B5EF4-FFF2-40B4-BE49-F238E27FC236}">
                <a16:creationId xmlns:a16="http://schemas.microsoft.com/office/drawing/2014/main" id="{35224A28-81A1-D584-89AA-42C2ECDC9EF6}"/>
              </a:ext>
            </a:extLst>
          </p:cNvPr>
          <p:cNvGraphicFramePr>
            <a:graphicFrameLocks noGrp="1"/>
          </p:cNvGraphicFramePr>
          <p:nvPr>
            <p:extLst>
              <p:ext uri="{D42A27DB-BD31-4B8C-83A1-F6EECF244321}">
                <p14:modId xmlns:p14="http://schemas.microsoft.com/office/powerpoint/2010/main" val="4272130545"/>
              </p:ext>
            </p:extLst>
          </p:nvPr>
        </p:nvGraphicFramePr>
        <p:xfrm>
          <a:off x="860592" y="3622235"/>
          <a:ext cx="4836187" cy="2086614"/>
        </p:xfrm>
        <a:graphic>
          <a:graphicData uri="http://schemas.openxmlformats.org/drawingml/2006/table">
            <a:tbl>
              <a:tblPr/>
              <a:tblGrid>
                <a:gridCol w="965313">
                  <a:extLst>
                    <a:ext uri="{9D8B030D-6E8A-4147-A177-3AD203B41FA5}">
                      <a16:colId xmlns:a16="http://schemas.microsoft.com/office/drawing/2014/main" val="1335371322"/>
                    </a:ext>
                  </a:extLst>
                </a:gridCol>
                <a:gridCol w="1054339">
                  <a:extLst>
                    <a:ext uri="{9D8B030D-6E8A-4147-A177-3AD203B41FA5}">
                      <a16:colId xmlns:a16="http://schemas.microsoft.com/office/drawing/2014/main" val="878851644"/>
                    </a:ext>
                  </a:extLst>
                </a:gridCol>
                <a:gridCol w="1180250">
                  <a:extLst>
                    <a:ext uri="{9D8B030D-6E8A-4147-A177-3AD203B41FA5}">
                      <a16:colId xmlns:a16="http://schemas.microsoft.com/office/drawing/2014/main" val="854043347"/>
                    </a:ext>
                  </a:extLst>
                </a:gridCol>
                <a:gridCol w="1636285">
                  <a:extLst>
                    <a:ext uri="{9D8B030D-6E8A-4147-A177-3AD203B41FA5}">
                      <a16:colId xmlns:a16="http://schemas.microsoft.com/office/drawing/2014/main" val="3722116122"/>
                    </a:ext>
                  </a:extLst>
                </a:gridCol>
              </a:tblGrid>
              <a:tr h="613552">
                <a:tc>
                  <a:txBody>
                    <a:bodyPr/>
                    <a:lstStyle/>
                    <a:p>
                      <a:pPr algn="l" latinLnBrk="0"/>
                      <a:r>
                        <a:rPr lang="en-US" sz="1200" b="1">
                          <a:solidFill>
                            <a:srgbClr val="000000"/>
                          </a:solidFill>
                          <a:effectLst/>
                        </a:rPr>
                        <a:t>Version</a:t>
                      </a:r>
                    </a:p>
                  </a:txBody>
                  <a:tcPr marL="24523" marR="24523" marT="7357" marB="73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0"/>
                      <a:r>
                        <a:rPr lang="en-US" sz="1200" b="1">
                          <a:solidFill>
                            <a:srgbClr val="000000"/>
                          </a:solidFill>
                          <a:effectLst/>
                        </a:rPr>
                        <a:t>Release Date</a:t>
                      </a:r>
                    </a:p>
                  </a:txBody>
                  <a:tcPr marL="24523" marR="24523" marT="7357" marB="73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0"/>
                      <a:r>
                        <a:rPr lang="en-US" sz="1200" b="1">
                          <a:solidFill>
                            <a:srgbClr val="000000"/>
                          </a:solidFill>
                          <a:effectLst/>
                        </a:rPr>
                        <a:t>End of Development Date</a:t>
                      </a:r>
                    </a:p>
                  </a:txBody>
                  <a:tcPr marL="24523" marR="24523" marT="7357" marB="73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0"/>
                      <a:r>
                        <a:rPr lang="en-US" sz="1200" b="1">
                          <a:solidFill>
                            <a:srgbClr val="000000"/>
                          </a:solidFill>
                          <a:effectLst/>
                        </a:rPr>
                        <a:t>End of Support Date</a:t>
                      </a:r>
                    </a:p>
                  </a:txBody>
                  <a:tcPr marL="24523" marR="24523" marT="7357" marB="73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78507425"/>
                  </a:ext>
                </a:extLst>
              </a:tr>
              <a:tr h="447511">
                <a:tc>
                  <a:txBody>
                    <a:bodyPr/>
                    <a:lstStyle/>
                    <a:p>
                      <a:pPr fontAlgn="t" latinLnBrk="0"/>
                      <a:r>
                        <a:rPr lang="en-US" sz="1200">
                          <a:effectLst/>
                        </a:rPr>
                        <a:t>12.6 (LTS)</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fontAlgn="t" latinLnBrk="0"/>
                      <a:r>
                        <a:rPr lang="en-US" sz="1200">
                          <a:effectLst/>
                        </a:rPr>
                        <a:t>Jun-2022</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fontAlgn="t" latinLnBrk="0"/>
                      <a:r>
                        <a:rPr lang="en-US" sz="1200">
                          <a:effectLst/>
                        </a:rPr>
                        <a:t>Jun-2025</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fontAlgn="t" latinLnBrk="0"/>
                      <a:r>
                        <a:rPr lang="en-US" sz="1200">
                          <a:effectLst/>
                        </a:rPr>
                        <a:t>Default: Jun-2025</a:t>
                      </a:r>
                      <a:br>
                        <a:rPr lang="en-US" sz="1200">
                          <a:effectLst/>
                        </a:rPr>
                      </a:br>
                      <a:r>
                        <a:rPr lang="en-US" sz="1200">
                          <a:effectLst/>
                        </a:rPr>
                        <a:t>Extended: Jun-2027</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384734990"/>
                  </a:ext>
                </a:extLst>
              </a:tr>
              <a:tr h="431205">
                <a:tc>
                  <a:txBody>
                    <a:bodyPr/>
                    <a:lstStyle/>
                    <a:p>
                      <a:pPr fontAlgn="t" latinLnBrk="0"/>
                      <a:r>
                        <a:rPr lang="en-US" sz="1200">
                          <a:effectLst/>
                        </a:rPr>
                        <a:t>12.2 (LTS)</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July-2021</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July-2024</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Default: July-2024</a:t>
                      </a:r>
                      <a:br>
                        <a:rPr lang="en-US" sz="1200">
                          <a:effectLst/>
                        </a:rPr>
                      </a:br>
                      <a:r>
                        <a:rPr lang="en-US" sz="1200">
                          <a:effectLst/>
                        </a:rPr>
                        <a:t>Extended: July-2026</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6973865"/>
                  </a:ext>
                </a:extLst>
              </a:tr>
              <a:tr h="297173">
                <a:tc>
                  <a:txBody>
                    <a:bodyPr/>
                    <a:lstStyle/>
                    <a:p>
                      <a:pPr fontAlgn="t" latinLnBrk="0"/>
                      <a:r>
                        <a:rPr lang="en-US" sz="1200">
                          <a:effectLst/>
                        </a:rPr>
                        <a:t>12.1</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Feb-2021</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Feb-2022</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Feb-2023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2684113"/>
                  </a:ext>
                </a:extLst>
              </a:tr>
              <a:tr h="297173">
                <a:tc>
                  <a:txBody>
                    <a:bodyPr/>
                    <a:lstStyle/>
                    <a:p>
                      <a:pPr fontAlgn="t" latinLnBrk="0"/>
                      <a:r>
                        <a:rPr lang="en-US" sz="1200">
                          <a:effectLst/>
                        </a:rPr>
                        <a:t>12.0</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Dec-2020</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solidFill>
                            <a:schemeClr val="tx1"/>
                          </a:solidFill>
                          <a:effectLst/>
                        </a:rPr>
                        <a:t>Dec-2021</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effectLst/>
                        </a:rPr>
                        <a:t>Dec-2023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63190"/>
                  </a:ext>
                </a:extLst>
              </a:tr>
            </a:tbl>
          </a:graphicData>
        </a:graphic>
      </p:graphicFrame>
      <p:graphicFrame>
        <p:nvGraphicFramePr>
          <p:cNvPr id="9" name="Table 8">
            <a:extLst>
              <a:ext uri="{FF2B5EF4-FFF2-40B4-BE49-F238E27FC236}">
                <a16:creationId xmlns:a16="http://schemas.microsoft.com/office/drawing/2014/main" id="{20033D80-08FF-EFE6-0B73-AC55B4E0BA5E}"/>
              </a:ext>
            </a:extLst>
          </p:cNvPr>
          <p:cNvGraphicFramePr>
            <a:graphicFrameLocks noGrp="1"/>
          </p:cNvGraphicFramePr>
          <p:nvPr>
            <p:extLst>
              <p:ext uri="{D42A27DB-BD31-4B8C-83A1-F6EECF244321}">
                <p14:modId xmlns:p14="http://schemas.microsoft.com/office/powerpoint/2010/main" val="2935926236"/>
              </p:ext>
            </p:extLst>
          </p:nvPr>
        </p:nvGraphicFramePr>
        <p:xfrm>
          <a:off x="6946236" y="3729008"/>
          <a:ext cx="4694078" cy="1282222"/>
        </p:xfrm>
        <a:graphic>
          <a:graphicData uri="http://schemas.openxmlformats.org/drawingml/2006/table">
            <a:tbl>
              <a:tblPr/>
              <a:tblGrid>
                <a:gridCol w="936947">
                  <a:extLst>
                    <a:ext uri="{9D8B030D-6E8A-4147-A177-3AD203B41FA5}">
                      <a16:colId xmlns:a16="http://schemas.microsoft.com/office/drawing/2014/main" val="1335371322"/>
                    </a:ext>
                  </a:extLst>
                </a:gridCol>
                <a:gridCol w="1023358">
                  <a:extLst>
                    <a:ext uri="{9D8B030D-6E8A-4147-A177-3AD203B41FA5}">
                      <a16:colId xmlns:a16="http://schemas.microsoft.com/office/drawing/2014/main" val="878851644"/>
                    </a:ext>
                  </a:extLst>
                </a:gridCol>
                <a:gridCol w="1145569">
                  <a:extLst>
                    <a:ext uri="{9D8B030D-6E8A-4147-A177-3AD203B41FA5}">
                      <a16:colId xmlns:a16="http://schemas.microsoft.com/office/drawing/2014/main" val="854043347"/>
                    </a:ext>
                  </a:extLst>
                </a:gridCol>
                <a:gridCol w="1588204">
                  <a:extLst>
                    <a:ext uri="{9D8B030D-6E8A-4147-A177-3AD203B41FA5}">
                      <a16:colId xmlns:a16="http://schemas.microsoft.com/office/drawing/2014/main" val="3722116122"/>
                    </a:ext>
                  </a:extLst>
                </a:gridCol>
              </a:tblGrid>
              <a:tr h="658877">
                <a:tc>
                  <a:txBody>
                    <a:bodyPr/>
                    <a:lstStyle/>
                    <a:p>
                      <a:pPr algn="l" latinLnBrk="0"/>
                      <a:r>
                        <a:rPr lang="en-US" sz="1200" b="1">
                          <a:solidFill>
                            <a:schemeClr val="tx1"/>
                          </a:solidFill>
                          <a:effectLst/>
                        </a:rPr>
                        <a:t>Version</a:t>
                      </a:r>
                    </a:p>
                  </a:txBody>
                  <a:tcPr marL="24523" marR="24523" marT="7357" marB="73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0"/>
                      <a:r>
                        <a:rPr lang="en-US" sz="1200" b="1">
                          <a:solidFill>
                            <a:schemeClr val="tx1"/>
                          </a:solidFill>
                          <a:effectLst/>
                        </a:rPr>
                        <a:t>Release Date</a:t>
                      </a:r>
                    </a:p>
                  </a:txBody>
                  <a:tcPr marL="24523" marR="24523" marT="7357" marB="73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0"/>
                      <a:r>
                        <a:rPr lang="en-US" sz="1200" b="1">
                          <a:solidFill>
                            <a:schemeClr val="tx1"/>
                          </a:solidFill>
                          <a:effectLst/>
                        </a:rPr>
                        <a:t>End of Development Date</a:t>
                      </a:r>
                    </a:p>
                  </a:txBody>
                  <a:tcPr marL="24523" marR="24523" marT="7357" marB="73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latinLnBrk="0"/>
                      <a:r>
                        <a:rPr lang="en-US" sz="1200" b="1">
                          <a:solidFill>
                            <a:schemeClr val="tx1"/>
                          </a:solidFill>
                          <a:effectLst/>
                        </a:rPr>
                        <a:t>End of Support Date</a:t>
                      </a:r>
                    </a:p>
                  </a:txBody>
                  <a:tcPr marL="24523" marR="24523" marT="7357" marB="73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78507425"/>
                  </a:ext>
                </a:extLst>
              </a:tr>
              <a:tr h="304219">
                <a:tc>
                  <a:txBody>
                    <a:bodyPr/>
                    <a:lstStyle/>
                    <a:p>
                      <a:pPr fontAlgn="t" latinLnBrk="0"/>
                      <a:r>
                        <a:rPr lang="en-US" sz="1200">
                          <a:solidFill>
                            <a:schemeClr val="tx1"/>
                          </a:solidFill>
                          <a:effectLst/>
                        </a:rPr>
                        <a:t>13.2</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fontAlgn="t" latinLnBrk="0"/>
                      <a:r>
                        <a:rPr lang="en-US" sz="1200">
                          <a:solidFill>
                            <a:schemeClr val="tx1"/>
                          </a:solidFill>
                          <a:effectLst/>
                        </a:rPr>
                        <a:t>Jun-2023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a:solidFill>
                            <a:schemeClr val="tx1"/>
                          </a:solidFill>
                          <a:effectLst/>
                        </a:rPr>
                        <a:t>Jun-2024</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a:solidFill>
                            <a:schemeClr val="tx1"/>
                          </a:solidFill>
                          <a:effectLst/>
                        </a:rPr>
                        <a:t>Jun-2025</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4292684113"/>
                  </a:ext>
                </a:extLst>
              </a:tr>
              <a:tr h="319126">
                <a:tc>
                  <a:txBody>
                    <a:bodyPr/>
                    <a:lstStyle/>
                    <a:p>
                      <a:pPr fontAlgn="t" latinLnBrk="0"/>
                      <a:r>
                        <a:rPr lang="en-US" sz="1200">
                          <a:solidFill>
                            <a:schemeClr val="tx1"/>
                          </a:solidFill>
                          <a:effectLst/>
                        </a:rPr>
                        <a:t>13.0</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solidFill>
                            <a:schemeClr val="tx1"/>
                          </a:solidFill>
                          <a:effectLst/>
                        </a:rPr>
                        <a:t>Dec-2022</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solidFill>
                            <a:schemeClr val="tx1"/>
                          </a:solidFill>
                          <a:effectLst/>
                        </a:rPr>
                        <a:t>Dec-2023</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latinLnBrk="0"/>
                      <a:r>
                        <a:rPr lang="en-US" sz="1200">
                          <a:solidFill>
                            <a:schemeClr val="tx1"/>
                          </a:solidFill>
                          <a:effectLst/>
                        </a:rPr>
                        <a:t>Dec-2025</a:t>
                      </a:r>
                    </a:p>
                  </a:txBody>
                  <a:tcPr marL="24523" marR="24523" marT="7357" marB="735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7163190"/>
                  </a:ext>
                </a:extLst>
              </a:tr>
            </a:tbl>
          </a:graphicData>
        </a:graphic>
      </p:graphicFrame>
      <p:sp>
        <p:nvSpPr>
          <p:cNvPr id="20" name="Arrow: Right 19">
            <a:extLst>
              <a:ext uri="{FF2B5EF4-FFF2-40B4-BE49-F238E27FC236}">
                <a16:creationId xmlns:a16="http://schemas.microsoft.com/office/drawing/2014/main" id="{9E6BF762-283F-A3FC-57E6-D31132E04CB4}"/>
              </a:ext>
            </a:extLst>
          </p:cNvPr>
          <p:cNvSpPr/>
          <p:nvPr/>
        </p:nvSpPr>
        <p:spPr>
          <a:xfrm rot="5400000">
            <a:off x="3122226" y="3271491"/>
            <a:ext cx="312916" cy="263951"/>
          </a:xfrm>
          <a:prstGeom prst="rightArrow">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1" name="Arrow: Down 20">
            <a:extLst>
              <a:ext uri="{FF2B5EF4-FFF2-40B4-BE49-F238E27FC236}">
                <a16:creationId xmlns:a16="http://schemas.microsoft.com/office/drawing/2014/main" id="{0550B30B-048A-5180-1A08-4B81A1017959}"/>
              </a:ext>
            </a:extLst>
          </p:cNvPr>
          <p:cNvSpPr/>
          <p:nvPr/>
        </p:nvSpPr>
        <p:spPr>
          <a:xfrm rot="16200000">
            <a:off x="6201245" y="3954417"/>
            <a:ext cx="287968" cy="1134282"/>
          </a:xfrm>
          <a:prstGeom prst="downArrow">
            <a:avLst/>
          </a:prstGeom>
          <a:solidFill>
            <a:schemeClr val="accent5">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ysClr val="windowText" lastClr="000000"/>
              </a:solidFill>
            </a:endParaRPr>
          </a:p>
        </p:txBody>
      </p:sp>
      <p:sp>
        <p:nvSpPr>
          <p:cNvPr id="3" name="Rectangle: Rounded Corners 2">
            <a:extLst>
              <a:ext uri="{FF2B5EF4-FFF2-40B4-BE49-F238E27FC236}">
                <a16:creationId xmlns:a16="http://schemas.microsoft.com/office/drawing/2014/main" id="{45FF12B7-AB91-274F-091C-4F9C9EB0C849}"/>
              </a:ext>
            </a:extLst>
          </p:cNvPr>
          <p:cNvSpPr/>
          <p:nvPr/>
        </p:nvSpPr>
        <p:spPr>
          <a:xfrm>
            <a:off x="3496537" y="3247008"/>
            <a:ext cx="1102414" cy="263951"/>
          </a:xfrm>
          <a:prstGeom prst="round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00">
                <a:solidFill>
                  <a:schemeClr val="bg1"/>
                </a:solidFill>
              </a:rPr>
              <a:t>Upgrade to v12.6</a:t>
            </a:r>
          </a:p>
        </p:txBody>
      </p:sp>
      <p:sp>
        <p:nvSpPr>
          <p:cNvPr id="4" name="Rectangle: Rounded Corners 3">
            <a:extLst>
              <a:ext uri="{FF2B5EF4-FFF2-40B4-BE49-F238E27FC236}">
                <a16:creationId xmlns:a16="http://schemas.microsoft.com/office/drawing/2014/main" id="{5D120161-AE7E-7C71-6233-10F2D674F2EB}"/>
              </a:ext>
            </a:extLst>
          </p:cNvPr>
          <p:cNvSpPr/>
          <p:nvPr/>
        </p:nvSpPr>
        <p:spPr>
          <a:xfrm>
            <a:off x="5778086" y="4690656"/>
            <a:ext cx="1134282" cy="287081"/>
          </a:xfrm>
          <a:prstGeom prst="roundRect">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a:solidFill>
                  <a:schemeClr val="bg1"/>
                </a:solidFill>
              </a:rPr>
              <a:t>Upgrade to v13.2</a:t>
            </a:r>
          </a:p>
        </p:txBody>
      </p:sp>
      <p:sp>
        <p:nvSpPr>
          <p:cNvPr id="5" name="TextBox 4">
            <a:extLst>
              <a:ext uri="{FF2B5EF4-FFF2-40B4-BE49-F238E27FC236}">
                <a16:creationId xmlns:a16="http://schemas.microsoft.com/office/drawing/2014/main" id="{110FA79F-3F05-5B84-B2B6-BF0E1C11D653}"/>
              </a:ext>
            </a:extLst>
          </p:cNvPr>
          <p:cNvSpPr txBox="1"/>
          <p:nvPr/>
        </p:nvSpPr>
        <p:spPr>
          <a:xfrm>
            <a:off x="6240391" y="1167829"/>
            <a:ext cx="5485526" cy="1421676"/>
          </a:xfrm>
          <a:prstGeom prst="rect">
            <a:avLst/>
          </a:prstGeom>
        </p:spPr>
        <p:txBody>
          <a:bodyPr vert="horz" wrap="square" lIns="0" tIns="0" rIns="0" bIns="0" rtlCol="0" anchor="t" anchorCtr="0">
            <a:noAutofit/>
          </a:bodyPr>
          <a:lstStyle/>
          <a:p>
            <a:pPr algn="l">
              <a:spcAft>
                <a:spcPts val="600"/>
              </a:spcAft>
            </a:pPr>
            <a:r>
              <a:rPr lang="en-US" sz="1500" b="1">
                <a:solidFill>
                  <a:schemeClr val="tx2"/>
                </a:solidFill>
              </a:rPr>
              <a:t>Note:- Since this is Major PAM Upgrade from v11.7 to latest v13.2 it is recommended by CyberArk engineering team to have intermediate upgrade to v12.6.</a:t>
            </a:r>
          </a:p>
          <a:p>
            <a:pPr algn="l">
              <a:spcAft>
                <a:spcPts val="600"/>
              </a:spcAft>
            </a:pPr>
            <a:r>
              <a:rPr lang="en-US" sz="1500" b="1">
                <a:solidFill>
                  <a:schemeClr val="tx2"/>
                </a:solidFill>
              </a:rPr>
              <a:t>This helps CyberArk PAM Product for stability check &amp; current environment not to have any major outage.</a:t>
            </a:r>
          </a:p>
        </p:txBody>
      </p:sp>
    </p:spTree>
    <p:extLst>
      <p:ext uri="{BB962C8B-B14F-4D97-AF65-F5344CB8AC3E}">
        <p14:creationId xmlns:p14="http://schemas.microsoft.com/office/powerpoint/2010/main" val="359663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82E070F-C061-CFF7-5E3D-FB3261165B2F}"/>
              </a:ext>
            </a:extLst>
          </p:cNvPr>
          <p:cNvGrpSpPr/>
          <p:nvPr/>
        </p:nvGrpSpPr>
        <p:grpSpPr>
          <a:xfrm>
            <a:off x="369125" y="1776458"/>
            <a:ext cx="9282787" cy="4445233"/>
            <a:chOff x="868746" y="1375391"/>
            <a:chExt cx="9282787" cy="4288808"/>
          </a:xfrm>
        </p:grpSpPr>
        <p:sp>
          <p:nvSpPr>
            <p:cNvPr id="3" name="Rectangle 2">
              <a:extLst>
                <a:ext uri="{FF2B5EF4-FFF2-40B4-BE49-F238E27FC236}">
                  <a16:creationId xmlns:a16="http://schemas.microsoft.com/office/drawing/2014/main" id="{C8516335-909D-4912-B4E3-2AA8ED400572}"/>
                </a:ext>
              </a:extLst>
            </p:cNvPr>
            <p:cNvSpPr/>
            <p:nvPr/>
          </p:nvSpPr>
          <p:spPr>
            <a:xfrm>
              <a:off x="868746" y="1393174"/>
              <a:ext cx="2246825" cy="4271025"/>
            </a:xfrm>
            <a:prstGeom prst="rect">
              <a:avLst/>
            </a:prstGeom>
            <a:solidFill>
              <a:srgbClr val="0033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5" name="Rectangle 4">
              <a:extLst>
                <a:ext uri="{FF2B5EF4-FFF2-40B4-BE49-F238E27FC236}">
                  <a16:creationId xmlns:a16="http://schemas.microsoft.com/office/drawing/2014/main" id="{26FB523E-4F47-4F59-93C1-25C8DE26D9EA}"/>
                </a:ext>
              </a:extLst>
            </p:cNvPr>
            <p:cNvSpPr/>
            <p:nvPr/>
          </p:nvSpPr>
          <p:spPr>
            <a:xfrm>
              <a:off x="3146649" y="1393174"/>
              <a:ext cx="2310425" cy="408438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 name="Rectangle 5">
              <a:extLst>
                <a:ext uri="{FF2B5EF4-FFF2-40B4-BE49-F238E27FC236}">
                  <a16:creationId xmlns:a16="http://schemas.microsoft.com/office/drawing/2014/main" id="{28FC130D-AA83-4301-B345-73F6D4890A73}"/>
                </a:ext>
              </a:extLst>
            </p:cNvPr>
            <p:cNvSpPr/>
            <p:nvPr/>
          </p:nvSpPr>
          <p:spPr>
            <a:xfrm>
              <a:off x="5487512" y="1393175"/>
              <a:ext cx="2297490" cy="3884897"/>
            </a:xfrm>
            <a:prstGeom prst="rect">
              <a:avLst/>
            </a:prstGeom>
            <a:solidFill>
              <a:srgbClr val="005EB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 name="Rectangle 6">
              <a:extLst>
                <a:ext uri="{FF2B5EF4-FFF2-40B4-BE49-F238E27FC236}">
                  <a16:creationId xmlns:a16="http://schemas.microsoft.com/office/drawing/2014/main" id="{EA4666E1-0E59-49CB-9961-1BB017206564}"/>
                </a:ext>
              </a:extLst>
            </p:cNvPr>
            <p:cNvSpPr/>
            <p:nvPr/>
          </p:nvSpPr>
          <p:spPr>
            <a:xfrm>
              <a:off x="7825090" y="1375391"/>
              <a:ext cx="2326443" cy="3661637"/>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11" name="Picture 10">
              <a:extLst>
                <a:ext uri="{FF2B5EF4-FFF2-40B4-BE49-F238E27FC236}">
                  <a16:creationId xmlns:a16="http://schemas.microsoft.com/office/drawing/2014/main" id="{57A28383-BC46-43F8-9EFF-1EC58D1F1F17}"/>
                </a:ext>
              </a:extLst>
            </p:cNvPr>
            <p:cNvPicPr>
              <a:picLocks noChangeAspect="1"/>
            </p:cNvPicPr>
            <p:nvPr/>
          </p:nvPicPr>
          <p:blipFill>
            <a:blip r:embed="rId3"/>
            <a:stretch>
              <a:fillRect/>
            </a:stretch>
          </p:blipFill>
          <p:spPr>
            <a:xfrm>
              <a:off x="4269336" y="4683538"/>
              <a:ext cx="786670" cy="724447"/>
            </a:xfrm>
            <a:prstGeom prst="rect">
              <a:avLst/>
            </a:prstGeom>
          </p:spPr>
        </p:pic>
        <p:pic>
          <p:nvPicPr>
            <p:cNvPr id="13" name="Picture 12">
              <a:extLst>
                <a:ext uri="{FF2B5EF4-FFF2-40B4-BE49-F238E27FC236}">
                  <a16:creationId xmlns:a16="http://schemas.microsoft.com/office/drawing/2014/main" id="{F60FCF2C-844A-4BDE-A2CD-219631D2109E}"/>
                </a:ext>
              </a:extLst>
            </p:cNvPr>
            <p:cNvPicPr>
              <a:picLocks noChangeAspect="1"/>
            </p:cNvPicPr>
            <p:nvPr/>
          </p:nvPicPr>
          <p:blipFill>
            <a:blip r:embed="rId4"/>
            <a:stretch>
              <a:fillRect/>
            </a:stretch>
          </p:blipFill>
          <p:spPr>
            <a:xfrm>
              <a:off x="6670480" y="4555889"/>
              <a:ext cx="882987" cy="694616"/>
            </a:xfrm>
            <a:prstGeom prst="rect">
              <a:avLst/>
            </a:prstGeom>
          </p:spPr>
        </p:pic>
        <p:sp>
          <p:nvSpPr>
            <p:cNvPr id="16" name="Arrow: Right 15">
              <a:extLst>
                <a:ext uri="{FF2B5EF4-FFF2-40B4-BE49-F238E27FC236}">
                  <a16:creationId xmlns:a16="http://schemas.microsoft.com/office/drawing/2014/main" id="{B7958803-038D-4CC5-8A28-8B6EA1740E13}"/>
                </a:ext>
              </a:extLst>
            </p:cNvPr>
            <p:cNvSpPr/>
            <p:nvPr/>
          </p:nvSpPr>
          <p:spPr>
            <a:xfrm>
              <a:off x="2925206" y="4908452"/>
              <a:ext cx="697442" cy="499533"/>
            </a:xfrm>
            <a:prstGeom prst="rightArrow">
              <a:avLst/>
            </a:prstGeom>
            <a:solidFill>
              <a:srgbClr val="00338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8" name="Arrow: Right 17">
              <a:extLst>
                <a:ext uri="{FF2B5EF4-FFF2-40B4-BE49-F238E27FC236}">
                  <a16:creationId xmlns:a16="http://schemas.microsoft.com/office/drawing/2014/main" id="{62160530-25C1-4E52-BE7A-74657CF1CEBB}"/>
                </a:ext>
              </a:extLst>
            </p:cNvPr>
            <p:cNvSpPr/>
            <p:nvPr/>
          </p:nvSpPr>
          <p:spPr>
            <a:xfrm>
              <a:off x="5177275" y="4691025"/>
              <a:ext cx="697442" cy="499533"/>
            </a:xfrm>
            <a:prstGeom prst="rightArrow">
              <a:avLst/>
            </a:prstGeom>
            <a:solidFill>
              <a:srgbClr val="0091D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9" name="Arrow: Right 18">
              <a:extLst>
                <a:ext uri="{FF2B5EF4-FFF2-40B4-BE49-F238E27FC236}">
                  <a16:creationId xmlns:a16="http://schemas.microsoft.com/office/drawing/2014/main" id="{C5FF5489-B606-46DE-B4AC-490DDE759002}"/>
                </a:ext>
              </a:extLst>
            </p:cNvPr>
            <p:cNvSpPr/>
            <p:nvPr/>
          </p:nvSpPr>
          <p:spPr>
            <a:xfrm>
              <a:off x="7530941" y="4463541"/>
              <a:ext cx="697442" cy="499533"/>
            </a:xfrm>
            <a:prstGeom prst="rightArrow">
              <a:avLst/>
            </a:prstGeom>
            <a:solidFill>
              <a:srgbClr val="005EB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0" name="TextBox 19">
              <a:extLst>
                <a:ext uri="{FF2B5EF4-FFF2-40B4-BE49-F238E27FC236}">
                  <a16:creationId xmlns:a16="http://schemas.microsoft.com/office/drawing/2014/main" id="{9FED6CAC-B478-4908-A6B9-1FE808B72B27}"/>
                </a:ext>
              </a:extLst>
            </p:cNvPr>
            <p:cNvSpPr txBox="1"/>
            <p:nvPr/>
          </p:nvSpPr>
          <p:spPr>
            <a:xfrm>
              <a:off x="886530" y="1484742"/>
              <a:ext cx="2124161" cy="2378961"/>
            </a:xfrm>
            <a:prstGeom prst="rect">
              <a:avLst/>
            </a:prstGeom>
            <a:noFill/>
          </p:spPr>
          <p:txBody>
            <a:bodyPr wrap="square" lIns="54610" tIns="54610" rIns="54610" bIns="54610" rtlCol="0">
              <a:noAutofit/>
            </a:bodyPr>
            <a:lstStyle/>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Understand &amp; analyze existing PAM environment </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Request for creation of test accounts to perform testing</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Client to review Port connectivity from DR sites to target devices</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Client to check PAM DR servers accessibility and configuration</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Understand existing integration with third party solutions such as SIEM, MFA &amp; application</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ea typeface="Calibri" panose="020F0502020204030204" pitchFamily="34" charset="0"/>
                  <a:cs typeface="Times New Roman" panose="02020603050405020304" pitchFamily="18" charset="0"/>
                </a:rPr>
                <a:t>Finalize Project plan with mutual consent between TMF &amp; KPMG</a:t>
              </a:r>
            </a:p>
            <a:p>
              <a:pPr marL="285750" indent="-285750">
                <a:spcAft>
                  <a:spcPts val="600"/>
                </a:spcAft>
                <a:buFont typeface="Arial" panose="020B0604020202020204" pitchFamily="34" charset="0"/>
                <a:buChar char="•"/>
              </a:pPr>
              <a:endParaRPr lang="en-US" sz="1100">
                <a:solidFill>
                  <a:schemeClr val="bg1"/>
                </a:solidFill>
              </a:endParaRPr>
            </a:p>
          </p:txBody>
        </p:sp>
        <p:sp>
          <p:nvSpPr>
            <p:cNvPr id="22" name="TextBox 21">
              <a:extLst>
                <a:ext uri="{FF2B5EF4-FFF2-40B4-BE49-F238E27FC236}">
                  <a16:creationId xmlns:a16="http://schemas.microsoft.com/office/drawing/2014/main" id="{0971EDD4-6BC8-4132-8EB0-0EF9F6B094FB}"/>
                </a:ext>
              </a:extLst>
            </p:cNvPr>
            <p:cNvSpPr txBox="1"/>
            <p:nvPr/>
          </p:nvSpPr>
          <p:spPr>
            <a:xfrm>
              <a:off x="3155341" y="1451214"/>
              <a:ext cx="2229042" cy="2378961"/>
            </a:xfrm>
            <a:prstGeom prst="rect">
              <a:avLst/>
            </a:prstGeom>
            <a:noFill/>
          </p:spPr>
          <p:txBody>
            <a:bodyPr wrap="square" lIns="54610" tIns="54610" rIns="54610" bIns="54610" rtlCol="0">
              <a:noAutofit/>
            </a:bodyPr>
            <a:lstStyle/>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Client to meet all hardware &amp; software pre-requisite recommended by CyberArk</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Client to download CyberArk PAM On-Prem v12.6 &amp; v13.2 setup &amp; place on PAM servers</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Assist Backup team to take backups for PAM vault servers </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Infra team to capture PAM VM Snapshots</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Assist them to install Back Up &amp; Restore utility on both DR Sites</a:t>
              </a:r>
            </a:p>
            <a:p>
              <a:pPr marL="285750" indent="-285750">
                <a:spcAft>
                  <a:spcPts val="600"/>
                </a:spcAft>
                <a:buFont typeface="Arial" panose="020B0604020202020204" pitchFamily="34" charset="0"/>
                <a:buChar char="•"/>
              </a:pPr>
              <a:endParaRPr lang="en-US" sz="1200">
                <a:solidFill>
                  <a:schemeClr val="bg1"/>
                </a:solidFill>
                <a:latin typeface="Arial" panose="020B0604020202020204" pitchFamily="34" charset="0"/>
              </a:endParaRPr>
            </a:p>
            <a:p>
              <a:pPr marL="285750" indent="-285750">
                <a:spcAft>
                  <a:spcPts val="600"/>
                </a:spcAft>
                <a:buFont typeface="Arial" panose="020B0604020202020204" pitchFamily="34" charset="0"/>
                <a:buChar char="•"/>
              </a:pPr>
              <a:endParaRPr lang="en-US" sz="1200">
                <a:solidFill>
                  <a:schemeClr val="bg1"/>
                </a:solidFill>
              </a:endParaRPr>
            </a:p>
          </p:txBody>
        </p:sp>
        <p:sp>
          <p:nvSpPr>
            <p:cNvPr id="23" name="TextBox 22">
              <a:extLst>
                <a:ext uri="{FF2B5EF4-FFF2-40B4-BE49-F238E27FC236}">
                  <a16:creationId xmlns:a16="http://schemas.microsoft.com/office/drawing/2014/main" id="{21C11937-88C1-41F8-8550-B782D0D34BC5}"/>
                </a:ext>
              </a:extLst>
            </p:cNvPr>
            <p:cNvSpPr txBox="1"/>
            <p:nvPr/>
          </p:nvSpPr>
          <p:spPr>
            <a:xfrm>
              <a:off x="5497401" y="1502432"/>
              <a:ext cx="2196440" cy="3534595"/>
            </a:xfrm>
            <a:prstGeom prst="rect">
              <a:avLst/>
            </a:prstGeom>
            <a:noFill/>
          </p:spPr>
          <p:txBody>
            <a:bodyPr wrap="square" lIns="54610" tIns="54610" rIns="54610" bIns="54610" rtlCol="0">
              <a:noAutofit/>
            </a:bodyPr>
            <a:lstStyle/>
            <a:p>
              <a:pPr marL="285750" indent="-285750">
                <a:buFont typeface="Arial" panose="020B0604020202020204" pitchFamily="34" charset="0"/>
                <a:buChar char="•"/>
              </a:pPr>
              <a:r>
                <a:rPr lang="en-US" sz="1200">
                  <a:solidFill>
                    <a:schemeClr val="bg1"/>
                  </a:solidFill>
                </a:rPr>
                <a:t>Perform Version upgrade of CyberArk Solution from v11.7 to Intermediate version v12.6, and subsequently upgrading to v13.2</a:t>
              </a:r>
            </a:p>
            <a:p>
              <a:pPr marL="285750" indent="-285750">
                <a:spcAft>
                  <a:spcPts val="600"/>
                </a:spcAft>
                <a:buFont typeface="Arial" panose="020B0604020202020204" pitchFamily="34" charset="0"/>
                <a:buChar char="•"/>
              </a:pPr>
              <a:r>
                <a:rPr lang="en-US" sz="1200">
                  <a:solidFill>
                    <a:schemeClr val="bg1"/>
                  </a:solidFill>
                </a:rPr>
                <a:t>Perform health check and administrative testing on upgraded version</a:t>
              </a:r>
            </a:p>
            <a:p>
              <a:pPr marL="285750" indent="-285750">
                <a:spcAft>
                  <a:spcPts val="600"/>
                </a:spcAft>
                <a:buFont typeface="Arial" panose="020B0604020202020204" pitchFamily="34" charset="0"/>
                <a:buChar char="•"/>
              </a:pPr>
              <a:r>
                <a:rPr lang="en-US" sz="1200">
                  <a:solidFill>
                    <a:schemeClr val="bg1"/>
                  </a:solidFill>
                </a:rPr>
                <a:t>Perform Rollback activity in case of version upgrade failure</a:t>
              </a:r>
            </a:p>
            <a:p>
              <a:pPr marL="285750" indent="-285750">
                <a:spcAft>
                  <a:spcPts val="600"/>
                </a:spcAft>
                <a:buFont typeface="Arial" panose="020B0604020202020204" pitchFamily="34" charset="0"/>
                <a:buChar char="•"/>
              </a:pPr>
              <a:r>
                <a:rPr lang="en-US" sz="1200">
                  <a:solidFill>
                    <a:schemeClr val="bg1"/>
                  </a:solidFill>
                </a:rPr>
                <a:t>Perform version upgrade for APAC region with similar approach</a:t>
              </a:r>
            </a:p>
          </p:txBody>
        </p:sp>
        <p:sp>
          <p:nvSpPr>
            <p:cNvPr id="24" name="TextBox 23">
              <a:extLst>
                <a:ext uri="{FF2B5EF4-FFF2-40B4-BE49-F238E27FC236}">
                  <a16:creationId xmlns:a16="http://schemas.microsoft.com/office/drawing/2014/main" id="{34CB1E60-81CC-47D0-920E-1866527D4810}"/>
                </a:ext>
              </a:extLst>
            </p:cNvPr>
            <p:cNvSpPr txBox="1"/>
            <p:nvPr/>
          </p:nvSpPr>
          <p:spPr>
            <a:xfrm>
              <a:off x="7893913" y="1457329"/>
              <a:ext cx="2157250" cy="2897948"/>
            </a:xfrm>
            <a:prstGeom prst="rect">
              <a:avLst/>
            </a:prstGeom>
            <a:noFill/>
          </p:spPr>
          <p:txBody>
            <a:bodyPr wrap="square" lIns="54610" tIns="54610" rIns="54610" bIns="54610" rtlCol="0">
              <a:noAutofit/>
            </a:bodyPr>
            <a:lstStyle/>
            <a:p>
              <a:pPr marL="285750" indent="-285750">
                <a:buFont typeface="Arial" panose="020B0604020202020204" pitchFamily="34" charset="0"/>
                <a:buChar char="•"/>
              </a:pPr>
              <a:r>
                <a:rPr lang="en-US" sz="1200">
                  <a:solidFill>
                    <a:schemeClr val="bg1"/>
                  </a:solidFill>
                </a:rPr>
                <a:t>Perform version upgrade of CyberArk Solution from v11.7 to v12.6 for EMEA region, then EMEA region will be upgraded to v13.2</a:t>
              </a:r>
            </a:p>
            <a:p>
              <a:endParaRPr lang="en-US" sz="1200">
                <a:solidFill>
                  <a:schemeClr val="bg1"/>
                </a:solidFill>
              </a:endParaRPr>
            </a:p>
            <a:p>
              <a:pPr marL="285750" indent="-285750">
                <a:spcAft>
                  <a:spcPts val="600"/>
                </a:spcAft>
                <a:buFont typeface="Arial" panose="020B0604020202020204" pitchFamily="34" charset="0"/>
                <a:buChar char="•"/>
              </a:pPr>
              <a:r>
                <a:rPr lang="en-US" sz="1200">
                  <a:solidFill>
                    <a:schemeClr val="bg1"/>
                  </a:solidFill>
                </a:rPr>
                <a:t>Perform health check and administrative testing on upgraded version</a:t>
              </a:r>
            </a:p>
            <a:p>
              <a:pPr marL="285750" indent="-285750">
                <a:spcAft>
                  <a:spcPts val="600"/>
                </a:spcAft>
                <a:buFont typeface="Arial" panose="020B0604020202020204" pitchFamily="34" charset="0"/>
                <a:buChar char="•"/>
              </a:pPr>
              <a:r>
                <a:rPr lang="en-US" sz="1200">
                  <a:solidFill>
                    <a:schemeClr val="bg1"/>
                  </a:solidFill>
                </a:rPr>
                <a:t>Perform Rollback activity in case of version upgrade failure</a:t>
              </a:r>
            </a:p>
            <a:p>
              <a:pPr marL="285750" indent="-285750">
                <a:spcAft>
                  <a:spcPts val="600"/>
                </a:spcAft>
                <a:buFont typeface="Arial" panose="020B0604020202020204" pitchFamily="34" charset="0"/>
                <a:buChar char="•"/>
              </a:pPr>
              <a:r>
                <a:rPr lang="en-US" sz="1200">
                  <a:solidFill>
                    <a:schemeClr val="bg1"/>
                  </a:solidFill>
                </a:rPr>
                <a:t>Perform version upgrade for EMEA region</a:t>
              </a:r>
            </a:p>
            <a:p>
              <a:pPr marL="285750" indent="-285750">
                <a:spcAft>
                  <a:spcPts val="600"/>
                </a:spcAft>
                <a:buFont typeface="Arial" panose="020B0604020202020204" pitchFamily="34" charset="0"/>
                <a:buChar char="•"/>
              </a:pPr>
              <a:endParaRPr lang="en-US" sz="1200">
                <a:solidFill>
                  <a:schemeClr val="bg1"/>
                </a:solidFill>
              </a:endParaRPr>
            </a:p>
            <a:p>
              <a:pPr marL="285750" indent="-285750">
                <a:spcAft>
                  <a:spcPts val="600"/>
                </a:spcAft>
                <a:buFont typeface="Arial" panose="020B0604020202020204" pitchFamily="34" charset="0"/>
                <a:buChar char="•"/>
              </a:pPr>
              <a:endParaRPr lang="en-US" sz="1200">
                <a:solidFill>
                  <a:schemeClr val="bg1"/>
                </a:solidFill>
              </a:endParaRPr>
            </a:p>
          </p:txBody>
        </p:sp>
      </p:grpSp>
      <p:sp>
        <p:nvSpPr>
          <p:cNvPr id="10" name="Title 1">
            <a:extLst>
              <a:ext uri="{FF2B5EF4-FFF2-40B4-BE49-F238E27FC236}">
                <a16:creationId xmlns:a16="http://schemas.microsoft.com/office/drawing/2014/main" id="{28EF7610-7784-4A9B-E3C6-6422D096C374}"/>
              </a:ext>
            </a:extLst>
          </p:cNvPr>
          <p:cNvSpPr>
            <a:spLocks noGrp="1"/>
          </p:cNvSpPr>
          <p:nvPr>
            <p:ph type="title"/>
          </p:nvPr>
        </p:nvSpPr>
        <p:spPr>
          <a:xfrm>
            <a:off x="650449" y="238791"/>
            <a:ext cx="10947965" cy="533400"/>
          </a:xfrm>
        </p:spPr>
        <p:txBody>
          <a:bodyPr/>
          <a:lstStyle/>
          <a:p>
            <a:r>
              <a:rPr lang="en-US"/>
              <a:t>KPMG’s Approach  for CyberArk PAM Upgrade</a:t>
            </a:r>
          </a:p>
        </p:txBody>
      </p:sp>
      <p:grpSp>
        <p:nvGrpSpPr>
          <p:cNvPr id="37" name="Group 36">
            <a:extLst>
              <a:ext uri="{FF2B5EF4-FFF2-40B4-BE49-F238E27FC236}">
                <a16:creationId xmlns:a16="http://schemas.microsoft.com/office/drawing/2014/main" id="{4371320D-F41A-A43D-CCAE-6423FE62C2A2}"/>
              </a:ext>
            </a:extLst>
          </p:cNvPr>
          <p:cNvGrpSpPr/>
          <p:nvPr/>
        </p:nvGrpSpPr>
        <p:grpSpPr>
          <a:xfrm>
            <a:off x="277329" y="992383"/>
            <a:ext cx="11787058" cy="685032"/>
            <a:chOff x="1391373" y="1533235"/>
            <a:chExt cx="9521310" cy="685032"/>
          </a:xfrm>
        </p:grpSpPr>
        <p:sp>
          <p:nvSpPr>
            <p:cNvPr id="38" name="object 5">
              <a:extLst>
                <a:ext uri="{FF2B5EF4-FFF2-40B4-BE49-F238E27FC236}">
                  <a16:creationId xmlns:a16="http://schemas.microsoft.com/office/drawing/2014/main" id="{A427C8DE-2EF8-92D7-95BB-6DE2D3A36ED3}"/>
                </a:ext>
              </a:extLst>
            </p:cNvPr>
            <p:cNvSpPr/>
            <p:nvPr/>
          </p:nvSpPr>
          <p:spPr>
            <a:xfrm>
              <a:off x="1391373"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6D2077"/>
            </a:solidFill>
          </p:spPr>
          <p:txBody>
            <a:bodyPr wrap="square" lIns="0" tIns="0" rIns="0" bIns="0" rtlCol="0"/>
            <a:lstStyle/>
            <a:p>
              <a:endParaRPr sz="1600"/>
            </a:p>
          </p:txBody>
        </p:sp>
        <p:sp>
          <p:nvSpPr>
            <p:cNvPr id="39" name="object 6">
              <a:extLst>
                <a:ext uri="{FF2B5EF4-FFF2-40B4-BE49-F238E27FC236}">
                  <a16:creationId xmlns:a16="http://schemas.microsoft.com/office/drawing/2014/main" id="{F28EDAC1-FBD3-65D5-6383-FC81F4BCECF2}"/>
                </a:ext>
              </a:extLst>
            </p:cNvPr>
            <p:cNvSpPr txBox="1"/>
            <p:nvPr/>
          </p:nvSpPr>
          <p:spPr>
            <a:xfrm>
              <a:off x="1811164" y="1663259"/>
              <a:ext cx="1253429" cy="371897"/>
            </a:xfrm>
            <a:prstGeom prst="rect">
              <a:avLst/>
            </a:prstGeom>
          </p:spPr>
          <p:txBody>
            <a:bodyPr vert="horz" wrap="square" lIns="0" tIns="12700" rIns="0" bIns="0" rtlCol="0">
              <a:spAutoFit/>
            </a:bodyPr>
            <a:lstStyle/>
            <a:p>
              <a:pPr algn="ctr">
                <a:lnSpc>
                  <a:spcPts val="1360"/>
                </a:lnSpc>
                <a:spcBef>
                  <a:spcPts val="100"/>
                </a:spcBef>
              </a:pPr>
              <a:r>
                <a:rPr lang="en-US" sz="1600" spc="-5">
                  <a:solidFill>
                    <a:srgbClr val="FFFFFF"/>
                  </a:solidFill>
                  <a:cs typeface="Arial"/>
                </a:rPr>
                <a:t>Environment Analysis</a:t>
              </a:r>
              <a:endParaRPr sz="1600" b="1">
                <a:cs typeface="Arial"/>
              </a:endParaRPr>
            </a:p>
          </p:txBody>
        </p:sp>
        <p:sp>
          <p:nvSpPr>
            <p:cNvPr id="40" name="object 7">
              <a:extLst>
                <a:ext uri="{FF2B5EF4-FFF2-40B4-BE49-F238E27FC236}">
                  <a16:creationId xmlns:a16="http://schemas.microsoft.com/office/drawing/2014/main" id="{4E45D38E-947D-0AB1-4638-E825688BF16A}"/>
                </a:ext>
              </a:extLst>
            </p:cNvPr>
            <p:cNvSpPr/>
            <p:nvPr/>
          </p:nvSpPr>
          <p:spPr>
            <a:xfrm>
              <a:off x="3255224"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541986"/>
            </a:solidFill>
          </p:spPr>
          <p:txBody>
            <a:bodyPr wrap="square" lIns="0" tIns="0" rIns="0" bIns="0" rtlCol="0"/>
            <a:lstStyle/>
            <a:p>
              <a:endParaRPr sz="1600"/>
            </a:p>
          </p:txBody>
        </p:sp>
        <p:sp>
          <p:nvSpPr>
            <p:cNvPr id="41" name="object 8">
              <a:extLst>
                <a:ext uri="{FF2B5EF4-FFF2-40B4-BE49-F238E27FC236}">
                  <a16:creationId xmlns:a16="http://schemas.microsoft.com/office/drawing/2014/main" id="{BFB6F88C-D831-FE26-4A97-42CDD7A410F7}"/>
                </a:ext>
              </a:extLst>
            </p:cNvPr>
            <p:cNvSpPr/>
            <p:nvPr/>
          </p:nvSpPr>
          <p:spPr>
            <a:xfrm>
              <a:off x="3255224" y="153323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sz="1600"/>
            </a:p>
          </p:txBody>
        </p:sp>
        <p:sp>
          <p:nvSpPr>
            <p:cNvPr id="42" name="object 9">
              <a:extLst>
                <a:ext uri="{FF2B5EF4-FFF2-40B4-BE49-F238E27FC236}">
                  <a16:creationId xmlns:a16="http://schemas.microsoft.com/office/drawing/2014/main" id="{4BFAED1C-98C5-5A7E-2D5D-109DEF56870E}"/>
                </a:ext>
              </a:extLst>
            </p:cNvPr>
            <p:cNvSpPr txBox="1"/>
            <p:nvPr/>
          </p:nvSpPr>
          <p:spPr>
            <a:xfrm>
              <a:off x="3575788" y="1594161"/>
              <a:ext cx="1385436" cy="530915"/>
            </a:xfrm>
            <a:prstGeom prst="rect">
              <a:avLst/>
            </a:prstGeom>
          </p:spPr>
          <p:txBody>
            <a:bodyPr vert="horz" wrap="square" lIns="0" tIns="38100" rIns="0" bIns="0" rtlCol="0">
              <a:spAutoFit/>
            </a:bodyPr>
            <a:lstStyle/>
            <a:p>
              <a:pPr marL="12700" marR="5080" algn="ctr">
                <a:spcBef>
                  <a:spcPts val="300"/>
                </a:spcBef>
              </a:pPr>
              <a:r>
                <a:rPr lang="en-US" sz="1600" spc="-5">
                  <a:solidFill>
                    <a:srgbClr val="FFFFFF"/>
                  </a:solidFill>
                  <a:cs typeface="Arial"/>
                </a:rPr>
                <a:t>Pre-Upgradation Plan</a:t>
              </a:r>
              <a:endParaRPr sz="1600" b="1">
                <a:cs typeface="Arial"/>
              </a:endParaRPr>
            </a:p>
          </p:txBody>
        </p:sp>
        <p:sp>
          <p:nvSpPr>
            <p:cNvPr id="43" name="object 10">
              <a:extLst>
                <a:ext uri="{FF2B5EF4-FFF2-40B4-BE49-F238E27FC236}">
                  <a16:creationId xmlns:a16="http://schemas.microsoft.com/office/drawing/2014/main" id="{E76D215A-5559-61C8-0C3E-C620EA8B4447}"/>
                </a:ext>
              </a:extLst>
            </p:cNvPr>
            <p:cNvSpPr/>
            <p:nvPr/>
          </p:nvSpPr>
          <p:spPr>
            <a:xfrm>
              <a:off x="5117553"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2A1296"/>
            </a:solidFill>
          </p:spPr>
          <p:txBody>
            <a:bodyPr wrap="square" lIns="0" tIns="0" rIns="0" bIns="0" rtlCol="0"/>
            <a:lstStyle/>
            <a:p>
              <a:endParaRPr sz="1600"/>
            </a:p>
          </p:txBody>
        </p:sp>
        <p:sp>
          <p:nvSpPr>
            <p:cNvPr id="44" name="object 11">
              <a:extLst>
                <a:ext uri="{FF2B5EF4-FFF2-40B4-BE49-F238E27FC236}">
                  <a16:creationId xmlns:a16="http://schemas.microsoft.com/office/drawing/2014/main" id="{906CF407-12BF-244A-F6A2-9E7D779B8852}"/>
                </a:ext>
              </a:extLst>
            </p:cNvPr>
            <p:cNvSpPr/>
            <p:nvPr/>
          </p:nvSpPr>
          <p:spPr>
            <a:xfrm>
              <a:off x="5117553" y="153323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sz="1600"/>
            </a:p>
          </p:txBody>
        </p:sp>
        <p:sp>
          <p:nvSpPr>
            <p:cNvPr id="45" name="object 12">
              <a:extLst>
                <a:ext uri="{FF2B5EF4-FFF2-40B4-BE49-F238E27FC236}">
                  <a16:creationId xmlns:a16="http://schemas.microsoft.com/office/drawing/2014/main" id="{CA0E8D2E-96E1-4D2F-4EF1-1B944B92FDD0}"/>
                </a:ext>
              </a:extLst>
            </p:cNvPr>
            <p:cNvSpPr txBox="1"/>
            <p:nvPr/>
          </p:nvSpPr>
          <p:spPr>
            <a:xfrm>
              <a:off x="5501837" y="1599030"/>
              <a:ext cx="1269936" cy="469359"/>
            </a:xfrm>
            <a:prstGeom prst="rect">
              <a:avLst/>
            </a:prstGeom>
          </p:spPr>
          <p:txBody>
            <a:bodyPr vert="horz" wrap="square" lIns="0" tIns="38100" rIns="0" bIns="0" rtlCol="0">
              <a:spAutoFit/>
            </a:bodyPr>
            <a:lstStyle/>
            <a:p>
              <a:pPr marL="12700" marR="5080" algn="ctr">
                <a:spcBef>
                  <a:spcPts val="300"/>
                </a:spcBef>
                <a:spcAft>
                  <a:spcPts val="2000"/>
                </a:spcAft>
              </a:pPr>
              <a:r>
                <a:rPr lang="en-US" sz="1400" spc="-5">
                  <a:solidFill>
                    <a:srgbClr val="FFFFFF"/>
                  </a:solidFill>
                  <a:cs typeface="Arial"/>
                </a:rPr>
                <a:t>Upgrade PAM Suite in DR</a:t>
              </a:r>
              <a:endParaRPr sz="1400" b="1">
                <a:cs typeface="Arial"/>
              </a:endParaRPr>
            </a:p>
          </p:txBody>
        </p:sp>
        <p:sp>
          <p:nvSpPr>
            <p:cNvPr id="46" name="object 13">
              <a:extLst>
                <a:ext uri="{FF2B5EF4-FFF2-40B4-BE49-F238E27FC236}">
                  <a16:creationId xmlns:a16="http://schemas.microsoft.com/office/drawing/2014/main" id="{04B3C5B5-F903-B376-AA4F-A9C3BD668D46}"/>
                </a:ext>
              </a:extLst>
            </p:cNvPr>
            <p:cNvSpPr/>
            <p:nvPr/>
          </p:nvSpPr>
          <p:spPr>
            <a:xfrm>
              <a:off x="6979881"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0923A6"/>
            </a:solidFill>
          </p:spPr>
          <p:txBody>
            <a:bodyPr wrap="square" lIns="0" tIns="0" rIns="0" bIns="0" rtlCol="0"/>
            <a:lstStyle/>
            <a:p>
              <a:endParaRPr sz="1600"/>
            </a:p>
          </p:txBody>
        </p:sp>
        <p:sp>
          <p:nvSpPr>
            <p:cNvPr id="47" name="object 14">
              <a:extLst>
                <a:ext uri="{FF2B5EF4-FFF2-40B4-BE49-F238E27FC236}">
                  <a16:creationId xmlns:a16="http://schemas.microsoft.com/office/drawing/2014/main" id="{125756B7-50AA-7FE5-A7C9-F0BD4F519182}"/>
                </a:ext>
              </a:extLst>
            </p:cNvPr>
            <p:cNvSpPr/>
            <p:nvPr/>
          </p:nvSpPr>
          <p:spPr>
            <a:xfrm>
              <a:off x="6979881" y="153323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sz="1600"/>
            </a:p>
          </p:txBody>
        </p:sp>
        <p:sp>
          <p:nvSpPr>
            <p:cNvPr id="48" name="object 15">
              <a:extLst>
                <a:ext uri="{FF2B5EF4-FFF2-40B4-BE49-F238E27FC236}">
                  <a16:creationId xmlns:a16="http://schemas.microsoft.com/office/drawing/2014/main" id="{1032D634-E4BD-3F0F-8BBB-07B2107B8F81}"/>
                </a:ext>
              </a:extLst>
            </p:cNvPr>
            <p:cNvSpPr txBox="1"/>
            <p:nvPr/>
          </p:nvSpPr>
          <p:spPr>
            <a:xfrm>
              <a:off x="7429405" y="1603776"/>
              <a:ext cx="1316989" cy="469359"/>
            </a:xfrm>
            <a:prstGeom prst="rect">
              <a:avLst/>
            </a:prstGeom>
          </p:spPr>
          <p:txBody>
            <a:bodyPr vert="horz" wrap="square" lIns="0" tIns="38100" rIns="0" bIns="0" rtlCol="0">
              <a:spAutoFit/>
            </a:bodyPr>
            <a:lstStyle/>
            <a:p>
              <a:pPr marL="12700" marR="5080" algn="ctr">
                <a:spcBef>
                  <a:spcPts val="300"/>
                </a:spcBef>
                <a:spcAft>
                  <a:spcPts val="2000"/>
                </a:spcAft>
              </a:pPr>
              <a:r>
                <a:rPr lang="en-US" sz="1400" spc="-5">
                  <a:solidFill>
                    <a:srgbClr val="FFFFFF"/>
                  </a:solidFill>
                  <a:cs typeface="Arial"/>
                </a:rPr>
                <a:t>Upgrade PAM Suite in DC</a:t>
              </a:r>
              <a:endParaRPr lang="en-US" sz="1400" b="1">
                <a:cs typeface="Arial"/>
              </a:endParaRPr>
            </a:p>
          </p:txBody>
        </p:sp>
        <p:sp>
          <p:nvSpPr>
            <p:cNvPr id="49" name="object 16">
              <a:extLst>
                <a:ext uri="{FF2B5EF4-FFF2-40B4-BE49-F238E27FC236}">
                  <a16:creationId xmlns:a16="http://schemas.microsoft.com/office/drawing/2014/main" id="{12097FF5-DEA1-3F8C-F72D-26CE2358C31E}"/>
                </a:ext>
              </a:extLst>
            </p:cNvPr>
            <p:cNvSpPr/>
            <p:nvPr/>
          </p:nvSpPr>
          <p:spPr>
            <a:xfrm>
              <a:off x="8843732"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005EB8"/>
            </a:solidFill>
          </p:spPr>
          <p:txBody>
            <a:bodyPr wrap="square" lIns="0" tIns="0" rIns="0" bIns="0" rtlCol="0"/>
            <a:lstStyle/>
            <a:p>
              <a:endParaRPr sz="1600"/>
            </a:p>
          </p:txBody>
        </p:sp>
        <p:sp>
          <p:nvSpPr>
            <p:cNvPr id="50" name="object 17">
              <a:extLst>
                <a:ext uri="{FF2B5EF4-FFF2-40B4-BE49-F238E27FC236}">
                  <a16:creationId xmlns:a16="http://schemas.microsoft.com/office/drawing/2014/main" id="{5E7D4F83-2934-7BD2-007A-DDBFB35DA547}"/>
                </a:ext>
              </a:extLst>
            </p:cNvPr>
            <p:cNvSpPr/>
            <p:nvPr/>
          </p:nvSpPr>
          <p:spPr>
            <a:xfrm>
              <a:off x="8843731" y="153323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sz="1600"/>
            </a:p>
          </p:txBody>
        </p:sp>
      </p:grpSp>
      <p:sp>
        <p:nvSpPr>
          <p:cNvPr id="59" name="Rectangle 58">
            <a:extLst>
              <a:ext uri="{FF2B5EF4-FFF2-40B4-BE49-F238E27FC236}">
                <a16:creationId xmlns:a16="http://schemas.microsoft.com/office/drawing/2014/main" id="{FB47AB88-D3CA-8A1F-A9C6-A037C6BB1363}"/>
              </a:ext>
            </a:extLst>
          </p:cNvPr>
          <p:cNvSpPr/>
          <p:nvPr/>
        </p:nvSpPr>
        <p:spPr>
          <a:xfrm>
            <a:off x="9687500" y="1776459"/>
            <a:ext cx="2135375" cy="3436564"/>
          </a:xfrm>
          <a:prstGeom prst="rect">
            <a:avLst/>
          </a:prstGeom>
          <a:solidFill>
            <a:srgbClr val="470A6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0" name="Arrow: Right 59">
            <a:extLst>
              <a:ext uri="{FF2B5EF4-FFF2-40B4-BE49-F238E27FC236}">
                <a16:creationId xmlns:a16="http://schemas.microsoft.com/office/drawing/2014/main" id="{0D6BC9B7-678A-2FC3-FFEC-0EAED914DD4C}"/>
              </a:ext>
            </a:extLst>
          </p:cNvPr>
          <p:cNvSpPr/>
          <p:nvPr/>
        </p:nvSpPr>
        <p:spPr>
          <a:xfrm>
            <a:off x="9517168" y="4545287"/>
            <a:ext cx="697442" cy="517752"/>
          </a:xfrm>
          <a:prstGeom prst="rightArrow">
            <a:avLst/>
          </a:prstGeom>
          <a:solidFill>
            <a:srgbClr val="005EB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1026" name="Picture 2" descr="See related image detail. Support (group Icon) Blue Round Button Stock Illustration ...">
            <a:extLst>
              <a:ext uri="{FF2B5EF4-FFF2-40B4-BE49-F238E27FC236}">
                <a16:creationId xmlns:a16="http://schemas.microsoft.com/office/drawing/2014/main" id="{68D15C5C-B13C-65C7-BCD1-C498369B65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6448" y="4300235"/>
            <a:ext cx="650469" cy="677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xas Teachers | Texas Certification Test Prep and Teacher Training">
            <a:extLst>
              <a:ext uri="{FF2B5EF4-FFF2-40B4-BE49-F238E27FC236}">
                <a16:creationId xmlns:a16="http://schemas.microsoft.com/office/drawing/2014/main" id="{199F06D7-0C59-4667-0A49-D4626DA002A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34328" y="4600839"/>
            <a:ext cx="829375" cy="82937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Magnifier placed on a white background">
            <a:extLst>
              <a:ext uri="{FF2B5EF4-FFF2-40B4-BE49-F238E27FC236}">
                <a16:creationId xmlns:a16="http://schemas.microsoft.com/office/drawing/2014/main" id="{8025DC4D-224D-B35C-1910-710D1F4CEB1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2890" y="5395870"/>
            <a:ext cx="762133" cy="650617"/>
          </a:xfrm>
          <a:prstGeom prst="rect">
            <a:avLst/>
          </a:prstGeom>
        </p:spPr>
      </p:pic>
      <p:sp>
        <p:nvSpPr>
          <p:cNvPr id="2" name="object 15">
            <a:extLst>
              <a:ext uri="{FF2B5EF4-FFF2-40B4-BE49-F238E27FC236}">
                <a16:creationId xmlns:a16="http://schemas.microsoft.com/office/drawing/2014/main" id="{96361239-E995-2777-8E78-37880465A465}"/>
              </a:ext>
            </a:extLst>
          </p:cNvPr>
          <p:cNvSpPr txBox="1"/>
          <p:nvPr/>
        </p:nvSpPr>
        <p:spPr>
          <a:xfrm>
            <a:off x="10113109" y="1038983"/>
            <a:ext cx="1330623" cy="530915"/>
          </a:xfrm>
          <a:prstGeom prst="rect">
            <a:avLst/>
          </a:prstGeom>
        </p:spPr>
        <p:txBody>
          <a:bodyPr vert="horz" wrap="square" lIns="0" tIns="38100" rIns="0" bIns="0" rtlCol="0">
            <a:spAutoFit/>
          </a:bodyPr>
          <a:lstStyle/>
          <a:p>
            <a:pPr marL="12700" marR="5080" algn="ctr">
              <a:spcBef>
                <a:spcPts val="300"/>
              </a:spcBef>
            </a:pPr>
            <a:r>
              <a:rPr lang="en-US" sz="1600" spc="-5">
                <a:solidFill>
                  <a:srgbClr val="FFFFFF"/>
                </a:solidFill>
                <a:latin typeface="Arial"/>
                <a:cs typeface="Arial"/>
              </a:rPr>
              <a:t>Post Upgrade Test</a:t>
            </a:r>
            <a:endParaRPr sz="1100" b="1">
              <a:latin typeface="Arial"/>
              <a:cs typeface="Arial"/>
            </a:endParaRPr>
          </a:p>
        </p:txBody>
      </p:sp>
      <p:sp>
        <p:nvSpPr>
          <p:cNvPr id="4" name="TextBox 3">
            <a:extLst>
              <a:ext uri="{FF2B5EF4-FFF2-40B4-BE49-F238E27FC236}">
                <a16:creationId xmlns:a16="http://schemas.microsoft.com/office/drawing/2014/main" id="{D56E436D-6AD3-B2F0-5737-4F9C9F73ACEE}"/>
              </a:ext>
            </a:extLst>
          </p:cNvPr>
          <p:cNvSpPr txBox="1"/>
          <p:nvPr/>
        </p:nvSpPr>
        <p:spPr>
          <a:xfrm>
            <a:off x="9700844" y="1872998"/>
            <a:ext cx="2157250" cy="2465728"/>
          </a:xfrm>
          <a:prstGeom prst="rect">
            <a:avLst/>
          </a:prstGeom>
          <a:noFill/>
        </p:spPr>
        <p:txBody>
          <a:bodyPr wrap="square" lIns="54610" tIns="54610" rIns="54610" bIns="54610" rtlCol="0">
            <a:noAutofit/>
          </a:bodyPr>
          <a:lstStyle/>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Health check of Primary, DR vaults &amp; other PAM components</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Check Password Verify, Password Change, Reconciliation &amp; PSM recordings</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User Acceptance Test &amp;  communication to Stakeholders for accessing upgraded PAM environment</a:t>
            </a:r>
          </a:p>
          <a:p>
            <a:pPr marL="285750" indent="-285750">
              <a:spcAft>
                <a:spcPts val="600"/>
              </a:spcAft>
              <a:buFont typeface="Arial" panose="020B0604020202020204" pitchFamily="34" charset="0"/>
              <a:buChar char="•"/>
            </a:pPr>
            <a:endParaRPr lang="en-US" sz="1200">
              <a:solidFill>
                <a:schemeClr val="bg1"/>
              </a:solidFill>
            </a:endParaRPr>
          </a:p>
        </p:txBody>
      </p:sp>
    </p:spTree>
    <p:extLst>
      <p:ext uri="{BB962C8B-B14F-4D97-AF65-F5344CB8AC3E}">
        <p14:creationId xmlns:p14="http://schemas.microsoft.com/office/powerpoint/2010/main" val="3637709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br>
              <a:rPr lang="en-GB" sz="6000"/>
            </a:br>
            <a:r>
              <a:rPr lang="en-GB" sz="6000">
                <a:cs typeface="Arial"/>
              </a:rPr>
              <a:t>High level project plan &amp; timeline</a:t>
            </a:r>
          </a:p>
        </p:txBody>
      </p:sp>
    </p:spTree>
    <p:extLst>
      <p:ext uri="{BB962C8B-B14F-4D97-AF65-F5344CB8AC3E}">
        <p14:creationId xmlns:p14="http://schemas.microsoft.com/office/powerpoint/2010/main" val="3068477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C583701-1B90-FEC5-0E36-9F1D8607F9A7}"/>
              </a:ext>
            </a:extLst>
          </p:cNvPr>
          <p:cNvSpPr>
            <a:spLocks/>
          </p:cNvSpPr>
          <p:nvPr/>
        </p:nvSpPr>
        <p:spPr>
          <a:xfrm>
            <a:off x="831383" y="4055382"/>
            <a:ext cx="11218088" cy="8423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lumMod val="75000"/>
                  <a:lumOff val="25000"/>
                </a:schemeClr>
              </a:solidFill>
            </a:endParaRPr>
          </a:p>
        </p:txBody>
      </p:sp>
      <p:sp>
        <p:nvSpPr>
          <p:cNvPr id="36" name="Rectangle 35">
            <a:extLst>
              <a:ext uri="{FF2B5EF4-FFF2-40B4-BE49-F238E27FC236}">
                <a16:creationId xmlns:a16="http://schemas.microsoft.com/office/drawing/2014/main" id="{7C351382-25DC-CF65-C8B3-F444FB473C85}"/>
              </a:ext>
            </a:extLst>
          </p:cNvPr>
          <p:cNvSpPr>
            <a:spLocks/>
          </p:cNvSpPr>
          <p:nvPr/>
        </p:nvSpPr>
        <p:spPr>
          <a:xfrm>
            <a:off x="963216" y="4959474"/>
            <a:ext cx="11086256" cy="7606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lumMod val="75000"/>
                  <a:lumOff val="25000"/>
                </a:schemeClr>
              </a:solidFill>
            </a:endParaRPr>
          </a:p>
        </p:txBody>
      </p:sp>
      <p:sp>
        <p:nvSpPr>
          <p:cNvPr id="7" name="Rectangle 6">
            <a:extLst>
              <a:ext uri="{FF2B5EF4-FFF2-40B4-BE49-F238E27FC236}">
                <a16:creationId xmlns:a16="http://schemas.microsoft.com/office/drawing/2014/main" id="{554D32CD-ED09-427C-A127-6A055F9B9D51}"/>
              </a:ext>
            </a:extLst>
          </p:cNvPr>
          <p:cNvSpPr>
            <a:spLocks/>
          </p:cNvSpPr>
          <p:nvPr/>
        </p:nvSpPr>
        <p:spPr>
          <a:xfrm>
            <a:off x="851346" y="3332615"/>
            <a:ext cx="11218088" cy="6272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lumMod val="75000"/>
                  <a:lumOff val="25000"/>
                </a:schemeClr>
              </a:solidFill>
            </a:endParaRPr>
          </a:p>
        </p:txBody>
      </p:sp>
      <p:sp>
        <p:nvSpPr>
          <p:cNvPr id="10" name="Rectangle 9">
            <a:extLst>
              <a:ext uri="{FF2B5EF4-FFF2-40B4-BE49-F238E27FC236}">
                <a16:creationId xmlns:a16="http://schemas.microsoft.com/office/drawing/2014/main" id="{02FA66D7-106D-4A81-A9E1-8A73E3200F57}"/>
              </a:ext>
            </a:extLst>
          </p:cNvPr>
          <p:cNvSpPr>
            <a:spLocks/>
          </p:cNvSpPr>
          <p:nvPr/>
        </p:nvSpPr>
        <p:spPr>
          <a:xfrm>
            <a:off x="851346" y="2646859"/>
            <a:ext cx="11218088" cy="6295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lumMod val="75000"/>
                  <a:lumOff val="25000"/>
                </a:schemeClr>
              </a:solidFill>
            </a:endParaRPr>
          </a:p>
        </p:txBody>
      </p:sp>
      <p:sp>
        <p:nvSpPr>
          <p:cNvPr id="11" name="Rectangle 10">
            <a:extLst>
              <a:ext uri="{FF2B5EF4-FFF2-40B4-BE49-F238E27FC236}">
                <a16:creationId xmlns:a16="http://schemas.microsoft.com/office/drawing/2014/main" id="{5438EFE9-33BE-4C3B-88A5-D541BBC36569}"/>
              </a:ext>
            </a:extLst>
          </p:cNvPr>
          <p:cNvSpPr>
            <a:spLocks/>
          </p:cNvSpPr>
          <p:nvPr/>
        </p:nvSpPr>
        <p:spPr>
          <a:xfrm>
            <a:off x="835384" y="1906077"/>
            <a:ext cx="11234050" cy="675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lumMod val="75000"/>
                  <a:lumOff val="25000"/>
                </a:schemeClr>
              </a:solidFill>
            </a:endParaRPr>
          </a:p>
        </p:txBody>
      </p:sp>
      <p:sp>
        <p:nvSpPr>
          <p:cNvPr id="9" name="Rectangle 8">
            <a:extLst>
              <a:ext uri="{FF2B5EF4-FFF2-40B4-BE49-F238E27FC236}">
                <a16:creationId xmlns:a16="http://schemas.microsoft.com/office/drawing/2014/main" id="{D18F51DC-9652-47A5-AA8B-678ACB421E22}"/>
              </a:ext>
            </a:extLst>
          </p:cNvPr>
          <p:cNvSpPr>
            <a:spLocks/>
          </p:cNvSpPr>
          <p:nvPr/>
        </p:nvSpPr>
        <p:spPr>
          <a:xfrm>
            <a:off x="824159" y="1268653"/>
            <a:ext cx="11245922" cy="5743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100">
              <a:solidFill>
                <a:schemeClr val="bg1"/>
              </a:solidFill>
            </a:endParaRPr>
          </a:p>
        </p:txBody>
      </p:sp>
      <p:cxnSp>
        <p:nvCxnSpPr>
          <p:cNvPr id="16" name="Straight Connector 15">
            <a:extLst>
              <a:ext uri="{FF2B5EF4-FFF2-40B4-BE49-F238E27FC236}">
                <a16:creationId xmlns:a16="http://schemas.microsoft.com/office/drawing/2014/main" id="{FF8E4EAA-F7AB-9BDB-AEF7-43D39E00EE0D}"/>
              </a:ext>
            </a:extLst>
          </p:cNvPr>
          <p:cNvCxnSpPr>
            <a:cxnSpLocks/>
          </p:cNvCxnSpPr>
          <p:nvPr/>
        </p:nvCxnSpPr>
        <p:spPr>
          <a:xfrm>
            <a:off x="3977206" y="1107154"/>
            <a:ext cx="0" cy="4539522"/>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7C0DF37-BF9F-4D44-A596-7F807ECDA067}"/>
              </a:ext>
            </a:extLst>
          </p:cNvPr>
          <p:cNvSpPr>
            <a:spLocks/>
          </p:cNvSpPr>
          <p:nvPr/>
        </p:nvSpPr>
        <p:spPr>
          <a:xfrm>
            <a:off x="851992" y="3340077"/>
            <a:ext cx="1772561" cy="61979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Stage-4</a:t>
            </a:r>
            <a:endParaRPr lang="en-US" sz="1200">
              <a:solidFill>
                <a:schemeClr val="bg1"/>
              </a:solidFill>
            </a:endParaRPr>
          </a:p>
          <a:p>
            <a:pPr algn="ctr"/>
            <a:r>
              <a:rPr lang="en-US" sz="1200">
                <a:solidFill>
                  <a:schemeClr val="bg1"/>
                </a:solidFill>
              </a:rPr>
              <a:t>Post Upgradation Test</a:t>
            </a:r>
            <a:endParaRPr lang="en-US" sz="1100">
              <a:solidFill>
                <a:schemeClr val="bg1"/>
              </a:solidFill>
            </a:endParaRPr>
          </a:p>
        </p:txBody>
      </p:sp>
      <p:sp>
        <p:nvSpPr>
          <p:cNvPr id="12" name="Rectangle 11">
            <a:extLst>
              <a:ext uri="{FF2B5EF4-FFF2-40B4-BE49-F238E27FC236}">
                <a16:creationId xmlns:a16="http://schemas.microsoft.com/office/drawing/2014/main" id="{8928C26C-D057-4D24-AB24-836A2235308F}"/>
              </a:ext>
            </a:extLst>
          </p:cNvPr>
          <p:cNvSpPr>
            <a:spLocks/>
          </p:cNvSpPr>
          <p:nvPr/>
        </p:nvSpPr>
        <p:spPr>
          <a:xfrm>
            <a:off x="833833" y="875254"/>
            <a:ext cx="11236248" cy="4186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endParaRPr lang="en-US" sz="1100">
              <a:solidFill>
                <a:schemeClr val="bg1"/>
              </a:solidFill>
            </a:endParaRPr>
          </a:p>
        </p:txBody>
      </p:sp>
      <p:sp>
        <p:nvSpPr>
          <p:cNvPr id="13" name="Arrow: Pentagon 12">
            <a:extLst>
              <a:ext uri="{FF2B5EF4-FFF2-40B4-BE49-F238E27FC236}">
                <a16:creationId xmlns:a16="http://schemas.microsoft.com/office/drawing/2014/main" id="{5C393AC0-5C31-4024-8DE0-17D2E9106B73}"/>
              </a:ext>
            </a:extLst>
          </p:cNvPr>
          <p:cNvSpPr>
            <a:spLocks/>
          </p:cNvSpPr>
          <p:nvPr/>
        </p:nvSpPr>
        <p:spPr>
          <a:xfrm>
            <a:off x="982115" y="875642"/>
            <a:ext cx="1674355" cy="354082"/>
          </a:xfrm>
          <a:prstGeom prst="homePlate">
            <a:avLst/>
          </a:prstGeom>
          <a:solidFill>
            <a:schemeClr val="tx2">
              <a:lumMod val="50000"/>
            </a:schemeClr>
          </a:solid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i="1">
                <a:solidFill>
                  <a:schemeClr val="bg1"/>
                </a:solidFill>
              </a:rPr>
              <a:t>Project Timeline </a:t>
            </a:r>
          </a:p>
        </p:txBody>
      </p:sp>
      <p:cxnSp>
        <p:nvCxnSpPr>
          <p:cNvPr id="20" name="Straight Connector 19">
            <a:extLst>
              <a:ext uri="{FF2B5EF4-FFF2-40B4-BE49-F238E27FC236}">
                <a16:creationId xmlns:a16="http://schemas.microsoft.com/office/drawing/2014/main" id="{9717F0EA-D5F2-40A2-9594-016DFE099A95}"/>
              </a:ext>
            </a:extLst>
          </p:cNvPr>
          <p:cNvCxnSpPr>
            <a:cxnSpLocks/>
          </p:cNvCxnSpPr>
          <p:nvPr/>
        </p:nvCxnSpPr>
        <p:spPr>
          <a:xfrm>
            <a:off x="2655547" y="1071930"/>
            <a:ext cx="44593" cy="4598088"/>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B0EE336-DD9E-4F5F-889C-C9B4F1B21B0F}"/>
              </a:ext>
            </a:extLst>
          </p:cNvPr>
          <p:cNvCxnSpPr>
            <a:cxnSpLocks/>
          </p:cNvCxnSpPr>
          <p:nvPr/>
        </p:nvCxnSpPr>
        <p:spPr>
          <a:xfrm flipH="1" flipV="1">
            <a:off x="2717484" y="5652925"/>
            <a:ext cx="9378323" cy="16883"/>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3C4CABA-35BF-4ECE-87C5-558EF4590F02}"/>
              </a:ext>
            </a:extLst>
          </p:cNvPr>
          <p:cNvSpPr>
            <a:spLocks/>
          </p:cNvSpPr>
          <p:nvPr/>
        </p:nvSpPr>
        <p:spPr>
          <a:xfrm>
            <a:off x="851992" y="1285377"/>
            <a:ext cx="1772562" cy="54593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 -1</a:t>
            </a:r>
            <a:endParaRPr lang="en-US" sz="1400">
              <a:solidFill>
                <a:schemeClr val="bg1"/>
              </a:solidFill>
            </a:endParaRPr>
          </a:p>
          <a:p>
            <a:pPr algn="ctr"/>
            <a:r>
              <a:rPr lang="en-US" sz="1200">
                <a:solidFill>
                  <a:schemeClr val="bg1"/>
                </a:solidFill>
              </a:rPr>
              <a:t>Environment Analysis</a:t>
            </a:r>
          </a:p>
        </p:txBody>
      </p:sp>
      <p:sp>
        <p:nvSpPr>
          <p:cNvPr id="23" name="Rectangle 22">
            <a:extLst>
              <a:ext uri="{FF2B5EF4-FFF2-40B4-BE49-F238E27FC236}">
                <a16:creationId xmlns:a16="http://schemas.microsoft.com/office/drawing/2014/main" id="{47C0CB56-3AFD-4992-9916-0709CFD01AAB}"/>
              </a:ext>
            </a:extLst>
          </p:cNvPr>
          <p:cNvSpPr>
            <a:spLocks/>
          </p:cNvSpPr>
          <p:nvPr/>
        </p:nvSpPr>
        <p:spPr>
          <a:xfrm>
            <a:off x="851992" y="1907441"/>
            <a:ext cx="1772563" cy="60963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 -2</a:t>
            </a:r>
          </a:p>
          <a:p>
            <a:pPr algn="ctr"/>
            <a:r>
              <a:rPr lang="en-US" sz="1200">
                <a:solidFill>
                  <a:schemeClr val="bg1"/>
                </a:solidFill>
              </a:rPr>
              <a:t>Pre -Upgradation Plan </a:t>
            </a:r>
          </a:p>
        </p:txBody>
      </p:sp>
      <p:sp>
        <p:nvSpPr>
          <p:cNvPr id="32" name="Rectangle 31">
            <a:extLst>
              <a:ext uri="{FF2B5EF4-FFF2-40B4-BE49-F238E27FC236}">
                <a16:creationId xmlns:a16="http://schemas.microsoft.com/office/drawing/2014/main" id="{1363B981-8965-4156-B6D0-C253046CD75B}"/>
              </a:ext>
            </a:extLst>
          </p:cNvPr>
          <p:cNvSpPr>
            <a:spLocks/>
          </p:cNvSpPr>
          <p:nvPr/>
        </p:nvSpPr>
        <p:spPr>
          <a:xfrm>
            <a:off x="3634623" y="1932404"/>
            <a:ext cx="1628192" cy="57377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50" indent="-171450">
              <a:buFont typeface="Arial" panose="020B0604020202020204" pitchFamily="34" charset="0"/>
              <a:buChar char="•"/>
            </a:pPr>
            <a:r>
              <a:rPr lang="en-US" sz="750">
                <a:solidFill>
                  <a:schemeClr val="tx1"/>
                </a:solidFill>
              </a:rPr>
              <a:t>Backup of PAM servers</a:t>
            </a:r>
          </a:p>
          <a:p>
            <a:pPr marL="171450" indent="-171450">
              <a:buFont typeface="Arial" panose="020B0604020202020204" pitchFamily="34" charset="0"/>
              <a:buChar char="•"/>
            </a:pPr>
            <a:r>
              <a:rPr lang="en-US" sz="750">
                <a:solidFill>
                  <a:schemeClr val="tx1"/>
                </a:solidFill>
              </a:rPr>
              <a:t>Assist team to take snapshots, save config files </a:t>
            </a:r>
          </a:p>
          <a:p>
            <a:pPr marL="171450" indent="-171450">
              <a:buFont typeface="Arial" panose="020B0604020202020204" pitchFamily="34" charset="0"/>
              <a:buChar char="•"/>
            </a:pPr>
            <a:r>
              <a:rPr lang="en-US" sz="750">
                <a:solidFill>
                  <a:schemeClr val="tx1"/>
                </a:solidFill>
              </a:rPr>
              <a:t>Assist to Install Back Up &amp; Restore utility on both DR Sites</a:t>
            </a:r>
          </a:p>
        </p:txBody>
      </p:sp>
      <p:sp>
        <p:nvSpPr>
          <p:cNvPr id="33" name="Rectangle 32">
            <a:extLst>
              <a:ext uri="{FF2B5EF4-FFF2-40B4-BE49-F238E27FC236}">
                <a16:creationId xmlns:a16="http://schemas.microsoft.com/office/drawing/2014/main" id="{3CDEBEEC-2605-410A-BDCD-6F2A4C36EB3E}"/>
              </a:ext>
            </a:extLst>
          </p:cNvPr>
          <p:cNvSpPr>
            <a:spLocks/>
          </p:cNvSpPr>
          <p:nvPr/>
        </p:nvSpPr>
        <p:spPr>
          <a:xfrm>
            <a:off x="2720386" y="1293001"/>
            <a:ext cx="1860314" cy="52308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50" indent="-171450">
              <a:buFont typeface="Arial" panose="020B0604020202020204" pitchFamily="34" charset="0"/>
              <a:buChar char="•"/>
            </a:pPr>
            <a:r>
              <a:rPr lang="en-US" sz="750">
                <a:solidFill>
                  <a:schemeClr val="tx1"/>
                </a:solidFill>
              </a:rPr>
              <a:t>Analyze existing PAM environment</a:t>
            </a:r>
          </a:p>
          <a:p>
            <a:pPr marL="171450" indent="-171450">
              <a:buFont typeface="Arial" panose="020B0604020202020204" pitchFamily="34" charset="0"/>
              <a:buChar char="•"/>
            </a:pPr>
            <a:r>
              <a:rPr lang="en-US" sz="750">
                <a:solidFill>
                  <a:schemeClr val="tx1"/>
                </a:solidFill>
              </a:rPr>
              <a:t>Understand integrations with PAM </a:t>
            </a:r>
          </a:p>
          <a:p>
            <a:pPr marL="171450" indent="-171450">
              <a:buFont typeface="Arial" panose="020B0604020202020204" pitchFamily="34" charset="0"/>
              <a:buChar char="•"/>
            </a:pPr>
            <a:r>
              <a:rPr lang="en-US" sz="750">
                <a:solidFill>
                  <a:schemeClr val="tx1"/>
                </a:solidFill>
                <a:latin typeface="Arial" panose="020B0604020202020204" pitchFamily="34" charset="0"/>
                <a:ea typeface="Calibri" panose="020F0502020204030204" pitchFamily="34" charset="0"/>
                <a:cs typeface="Times New Roman" panose="02020603050405020304" pitchFamily="18" charset="0"/>
              </a:rPr>
              <a:t>Finalize Project plan between client &amp; KPMG</a:t>
            </a:r>
          </a:p>
        </p:txBody>
      </p:sp>
      <p:sp>
        <p:nvSpPr>
          <p:cNvPr id="35" name="Rectangle 34">
            <a:extLst>
              <a:ext uri="{FF2B5EF4-FFF2-40B4-BE49-F238E27FC236}">
                <a16:creationId xmlns:a16="http://schemas.microsoft.com/office/drawing/2014/main" id="{BC9A1EE1-D8A2-4BAB-9D97-746B5295783C}"/>
              </a:ext>
            </a:extLst>
          </p:cNvPr>
          <p:cNvSpPr>
            <a:spLocks/>
          </p:cNvSpPr>
          <p:nvPr/>
        </p:nvSpPr>
        <p:spPr>
          <a:xfrm>
            <a:off x="851992" y="2646859"/>
            <a:ext cx="1759285" cy="57001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 -3</a:t>
            </a:r>
            <a:endParaRPr lang="en-US" sz="1400">
              <a:solidFill>
                <a:schemeClr val="bg1"/>
              </a:solidFill>
            </a:endParaRPr>
          </a:p>
          <a:p>
            <a:pPr algn="ctr"/>
            <a:r>
              <a:rPr lang="en-US" sz="1200">
                <a:solidFill>
                  <a:schemeClr val="bg1"/>
                </a:solidFill>
              </a:rPr>
              <a:t>Upgradation</a:t>
            </a:r>
            <a:r>
              <a:rPr lang="en-US" sz="1200" i="0" u="none" strike="noStrike" baseline="0">
                <a:solidFill>
                  <a:schemeClr val="bg1"/>
                </a:solidFill>
              </a:rPr>
              <a:t> of PAM</a:t>
            </a:r>
            <a:endParaRPr lang="en-US" sz="1200">
              <a:solidFill>
                <a:schemeClr val="bg1"/>
              </a:solidFill>
            </a:endParaRPr>
          </a:p>
        </p:txBody>
      </p:sp>
      <p:sp>
        <p:nvSpPr>
          <p:cNvPr id="29" name="Rectangle: Rounded Corners 28">
            <a:extLst>
              <a:ext uri="{FF2B5EF4-FFF2-40B4-BE49-F238E27FC236}">
                <a16:creationId xmlns:a16="http://schemas.microsoft.com/office/drawing/2014/main" id="{E2053414-83A7-A40D-732E-8A77A97A0004}"/>
              </a:ext>
            </a:extLst>
          </p:cNvPr>
          <p:cNvSpPr>
            <a:spLocks/>
          </p:cNvSpPr>
          <p:nvPr/>
        </p:nvSpPr>
        <p:spPr>
          <a:xfrm>
            <a:off x="7742182" y="851956"/>
            <a:ext cx="843973" cy="22985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Month 3</a:t>
            </a:r>
          </a:p>
        </p:txBody>
      </p:sp>
      <p:cxnSp>
        <p:nvCxnSpPr>
          <p:cNvPr id="19" name="Straight Connector 18">
            <a:extLst>
              <a:ext uri="{FF2B5EF4-FFF2-40B4-BE49-F238E27FC236}">
                <a16:creationId xmlns:a16="http://schemas.microsoft.com/office/drawing/2014/main" id="{B55BB5C6-B82F-785D-52FB-DF127CDE16FB}"/>
              </a:ext>
            </a:extLst>
          </p:cNvPr>
          <p:cNvCxnSpPr>
            <a:cxnSpLocks/>
          </p:cNvCxnSpPr>
          <p:nvPr/>
        </p:nvCxnSpPr>
        <p:spPr>
          <a:xfrm flipH="1">
            <a:off x="5244857" y="1218530"/>
            <a:ext cx="9416" cy="4460673"/>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2BE6A9B-ABDE-B325-0456-7DFF941586B5}"/>
              </a:ext>
            </a:extLst>
          </p:cNvPr>
          <p:cNvSpPr>
            <a:spLocks/>
          </p:cNvSpPr>
          <p:nvPr/>
        </p:nvSpPr>
        <p:spPr>
          <a:xfrm>
            <a:off x="5255795" y="2601946"/>
            <a:ext cx="2339549" cy="61492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50" indent="-171450" algn="ctr">
              <a:spcAft>
                <a:spcPts val="500"/>
              </a:spcAft>
              <a:buFont typeface="Arial" panose="020B0604020202020204" pitchFamily="34" charset="0"/>
              <a:buChar char="•"/>
            </a:pPr>
            <a:r>
              <a:rPr lang="en-US" sz="750">
                <a:solidFill>
                  <a:schemeClr val="tx1"/>
                </a:solidFill>
              </a:rPr>
              <a:t>Upgrade PAM SCNA region from v11.7 to v13.2</a:t>
            </a:r>
          </a:p>
          <a:p>
            <a:pPr marL="171450" indent="-171450" algn="ctr">
              <a:spcAft>
                <a:spcPts val="500"/>
              </a:spcAft>
              <a:buFont typeface="Arial" panose="020B0604020202020204" pitchFamily="34" charset="0"/>
              <a:buChar char="•"/>
            </a:pPr>
            <a:r>
              <a:rPr lang="en-US" sz="750">
                <a:solidFill>
                  <a:schemeClr val="tx1"/>
                </a:solidFill>
              </a:rPr>
              <a:t>Upgrade PAM EMEA region from v11.7 to v13.2</a:t>
            </a:r>
          </a:p>
          <a:p>
            <a:pPr marL="171450" indent="-171450" algn="ctr">
              <a:spcAft>
                <a:spcPts val="500"/>
              </a:spcAft>
              <a:buFont typeface="Arial" panose="020B0604020202020204" pitchFamily="34" charset="0"/>
              <a:buChar char="•"/>
            </a:pPr>
            <a:r>
              <a:rPr lang="en-US" sz="750">
                <a:solidFill>
                  <a:schemeClr val="tx1"/>
                </a:solidFill>
              </a:rPr>
              <a:t>Upgrade PAM APAC region from v11.7 to v13.2</a:t>
            </a:r>
          </a:p>
        </p:txBody>
      </p:sp>
      <p:sp>
        <p:nvSpPr>
          <p:cNvPr id="26" name="Rectangle: Rounded Corners 25">
            <a:extLst>
              <a:ext uri="{FF2B5EF4-FFF2-40B4-BE49-F238E27FC236}">
                <a16:creationId xmlns:a16="http://schemas.microsoft.com/office/drawing/2014/main" id="{7704B52A-CA88-955D-748C-EC5C43951678}"/>
              </a:ext>
            </a:extLst>
          </p:cNvPr>
          <p:cNvSpPr>
            <a:spLocks/>
          </p:cNvSpPr>
          <p:nvPr/>
        </p:nvSpPr>
        <p:spPr>
          <a:xfrm>
            <a:off x="4904911" y="861402"/>
            <a:ext cx="770243" cy="229852"/>
          </a:xfrm>
          <a:prstGeom prst="roundRect">
            <a:avLst>
              <a:gd name="adj" fmla="val 16667"/>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Month 1</a:t>
            </a:r>
          </a:p>
        </p:txBody>
      </p:sp>
      <p:sp>
        <p:nvSpPr>
          <p:cNvPr id="28" name="Rectangle: Rounded Corners 27">
            <a:extLst>
              <a:ext uri="{FF2B5EF4-FFF2-40B4-BE49-F238E27FC236}">
                <a16:creationId xmlns:a16="http://schemas.microsoft.com/office/drawing/2014/main" id="{1CEDCC45-CBFB-3E4D-32D3-27A46E361C29}"/>
              </a:ext>
            </a:extLst>
          </p:cNvPr>
          <p:cNvSpPr>
            <a:spLocks/>
          </p:cNvSpPr>
          <p:nvPr/>
        </p:nvSpPr>
        <p:spPr>
          <a:xfrm>
            <a:off x="6793873" y="864429"/>
            <a:ext cx="783283" cy="22985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Month 2</a:t>
            </a:r>
          </a:p>
        </p:txBody>
      </p:sp>
      <p:cxnSp>
        <p:nvCxnSpPr>
          <p:cNvPr id="27" name="Straight Connector 26">
            <a:extLst>
              <a:ext uri="{FF2B5EF4-FFF2-40B4-BE49-F238E27FC236}">
                <a16:creationId xmlns:a16="http://schemas.microsoft.com/office/drawing/2014/main" id="{393F148A-D411-2684-984C-53C7C6B28CAF}"/>
              </a:ext>
            </a:extLst>
          </p:cNvPr>
          <p:cNvCxnSpPr>
            <a:cxnSpLocks/>
          </p:cNvCxnSpPr>
          <p:nvPr/>
        </p:nvCxnSpPr>
        <p:spPr>
          <a:xfrm>
            <a:off x="7577156" y="1183720"/>
            <a:ext cx="22360" cy="4542902"/>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0B820C-B47C-CBBE-EF0E-396DB00D91CD}"/>
              </a:ext>
            </a:extLst>
          </p:cNvPr>
          <p:cNvCxnSpPr>
            <a:cxnSpLocks/>
          </p:cNvCxnSpPr>
          <p:nvPr/>
        </p:nvCxnSpPr>
        <p:spPr>
          <a:xfrm flipH="1">
            <a:off x="8566958" y="1180468"/>
            <a:ext cx="38394" cy="4546154"/>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4D6D9601-FD20-4044-AD4E-B2317C3C3A36}"/>
              </a:ext>
            </a:extLst>
          </p:cNvPr>
          <p:cNvSpPr>
            <a:spLocks/>
          </p:cNvSpPr>
          <p:nvPr/>
        </p:nvSpPr>
        <p:spPr>
          <a:xfrm>
            <a:off x="6264281" y="3300619"/>
            <a:ext cx="2309162" cy="7084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750">
                <a:solidFill>
                  <a:schemeClr val="tx1"/>
                </a:solidFill>
              </a:rPr>
              <a:t>Health check of Primary, DR vaults &amp; PAM other components</a:t>
            </a:r>
          </a:p>
          <a:p>
            <a:r>
              <a:rPr lang="en-US" sz="750">
                <a:solidFill>
                  <a:schemeClr val="tx1"/>
                </a:solidFill>
              </a:rPr>
              <a:t>Check Password management &amp; PSM capabilities</a:t>
            </a:r>
          </a:p>
          <a:p>
            <a:r>
              <a:rPr lang="en-US" sz="750">
                <a:solidFill>
                  <a:schemeClr val="tx1"/>
                </a:solidFill>
              </a:rPr>
              <a:t>End user Testing, SIT &amp;  communication to Stakeholders for accessing upgraded PAM environment with Sign Off from client</a:t>
            </a:r>
          </a:p>
        </p:txBody>
      </p:sp>
      <p:sp>
        <p:nvSpPr>
          <p:cNvPr id="25" name="Title 1">
            <a:extLst>
              <a:ext uri="{FF2B5EF4-FFF2-40B4-BE49-F238E27FC236}">
                <a16:creationId xmlns:a16="http://schemas.microsoft.com/office/drawing/2014/main" id="{D16EE586-598E-56A6-9129-F6590A709287}"/>
              </a:ext>
            </a:extLst>
          </p:cNvPr>
          <p:cNvSpPr>
            <a:spLocks noGrp="1"/>
          </p:cNvSpPr>
          <p:nvPr>
            <p:ph type="title"/>
          </p:nvPr>
        </p:nvSpPr>
        <p:spPr>
          <a:xfrm>
            <a:off x="1984367" y="-5500492"/>
            <a:ext cx="11010900" cy="533400"/>
          </a:xfrm>
        </p:spPr>
        <p:txBody>
          <a:bodyPr/>
          <a:lstStyle/>
          <a:p>
            <a:r>
              <a:rPr lang="en-US"/>
              <a:t>High Level Project Plan &amp; Timelines</a:t>
            </a:r>
          </a:p>
        </p:txBody>
      </p:sp>
      <p:sp>
        <p:nvSpPr>
          <p:cNvPr id="2" name="TextBox 1">
            <a:extLst>
              <a:ext uri="{FF2B5EF4-FFF2-40B4-BE49-F238E27FC236}">
                <a16:creationId xmlns:a16="http://schemas.microsoft.com/office/drawing/2014/main" id="{62DDAA71-C530-4DAF-09D9-A6E5D48DB1D4}"/>
              </a:ext>
            </a:extLst>
          </p:cNvPr>
          <p:cNvSpPr txBox="1">
            <a:spLocks/>
          </p:cNvSpPr>
          <p:nvPr/>
        </p:nvSpPr>
        <p:spPr>
          <a:xfrm>
            <a:off x="963215" y="5732530"/>
            <a:ext cx="10390459" cy="562019"/>
          </a:xfrm>
          <a:prstGeom prst="rect">
            <a:avLst/>
          </a:prstGeom>
        </p:spPr>
        <p:txBody>
          <a:bodyPr vert="horz" wrap="none" lIns="0" tIns="0" rIns="0" bIns="0" rtlCol="0" anchor="t" anchorCtr="0">
            <a:noAutofit/>
          </a:bodyPr>
          <a:lstStyle/>
          <a:p>
            <a:pPr algn="l">
              <a:spcAft>
                <a:spcPts val="600"/>
              </a:spcAft>
            </a:pPr>
            <a:r>
              <a:rPr lang="en-US" sz="1400" b="1">
                <a:solidFill>
                  <a:schemeClr val="accent1">
                    <a:lumMod val="50000"/>
                  </a:schemeClr>
                </a:solidFill>
              </a:rPr>
              <a:t>Note : Here the number of days represent total working days which excludes weekends and national holidays</a:t>
            </a:r>
          </a:p>
          <a:p>
            <a:pPr algn="l">
              <a:spcAft>
                <a:spcPts val="600"/>
              </a:spcAft>
            </a:pPr>
            <a:r>
              <a:rPr lang="en-US" sz="1400" b="1">
                <a:solidFill>
                  <a:schemeClr val="accent1">
                    <a:lumMod val="50000"/>
                  </a:schemeClr>
                </a:solidFill>
              </a:rPr>
              <a:t>** Project Timelines Subject to change as per Final Technical discussion on client responses</a:t>
            </a:r>
          </a:p>
          <a:p>
            <a:pPr algn="l">
              <a:spcAft>
                <a:spcPts val="600"/>
              </a:spcAft>
            </a:pPr>
            <a:endParaRPr lang="en-US" sz="1500" b="1">
              <a:solidFill>
                <a:srgbClr val="FF0000"/>
              </a:solidFill>
            </a:endParaRPr>
          </a:p>
          <a:p>
            <a:pPr algn="l">
              <a:spcAft>
                <a:spcPts val="600"/>
              </a:spcAft>
            </a:pPr>
            <a:endParaRPr lang="en-US" sz="1500" b="1">
              <a:solidFill>
                <a:srgbClr val="FF0000"/>
              </a:solidFill>
            </a:endParaRPr>
          </a:p>
        </p:txBody>
      </p:sp>
      <p:sp>
        <p:nvSpPr>
          <p:cNvPr id="5" name="Title 1">
            <a:extLst>
              <a:ext uri="{FF2B5EF4-FFF2-40B4-BE49-F238E27FC236}">
                <a16:creationId xmlns:a16="http://schemas.microsoft.com/office/drawing/2014/main" id="{BB877460-F616-1F41-54EF-25513804FA61}"/>
              </a:ext>
            </a:extLst>
          </p:cNvPr>
          <p:cNvSpPr txBox="1">
            <a:spLocks/>
          </p:cNvSpPr>
          <p:nvPr/>
        </p:nvSpPr>
        <p:spPr>
          <a:xfrm>
            <a:off x="661962" y="296429"/>
            <a:ext cx="11010900"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US"/>
              <a:t>High Level Project Plan &amp; Timelines</a:t>
            </a:r>
          </a:p>
        </p:txBody>
      </p:sp>
      <p:sp>
        <p:nvSpPr>
          <p:cNvPr id="37" name="Rectangle 36">
            <a:extLst>
              <a:ext uri="{FF2B5EF4-FFF2-40B4-BE49-F238E27FC236}">
                <a16:creationId xmlns:a16="http://schemas.microsoft.com/office/drawing/2014/main" id="{09A9DEAD-1EB0-8264-EF8B-6A33E1E9B1C6}"/>
              </a:ext>
            </a:extLst>
          </p:cNvPr>
          <p:cNvSpPr>
            <a:spLocks/>
          </p:cNvSpPr>
          <p:nvPr/>
        </p:nvSpPr>
        <p:spPr>
          <a:xfrm>
            <a:off x="851992" y="4963739"/>
            <a:ext cx="1793061" cy="716691"/>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Stage-6</a:t>
            </a:r>
            <a:endParaRPr lang="en-US" sz="1200">
              <a:solidFill>
                <a:schemeClr val="bg1"/>
              </a:solidFill>
            </a:endParaRPr>
          </a:p>
          <a:p>
            <a:pPr algn="ctr"/>
            <a:r>
              <a:rPr lang="en-US" sz="1200">
                <a:solidFill>
                  <a:schemeClr val="bg1"/>
                </a:solidFill>
              </a:rPr>
              <a:t>Shared Support Services</a:t>
            </a:r>
            <a:endParaRPr lang="en-US" sz="1100">
              <a:solidFill>
                <a:schemeClr val="bg1"/>
              </a:solidFill>
            </a:endParaRPr>
          </a:p>
        </p:txBody>
      </p:sp>
      <p:sp>
        <p:nvSpPr>
          <p:cNvPr id="46" name="Rectangle 45">
            <a:extLst>
              <a:ext uri="{FF2B5EF4-FFF2-40B4-BE49-F238E27FC236}">
                <a16:creationId xmlns:a16="http://schemas.microsoft.com/office/drawing/2014/main" id="{CF46FFD8-A64E-4B3A-6A81-4957249A0730}"/>
              </a:ext>
            </a:extLst>
          </p:cNvPr>
          <p:cNvSpPr>
            <a:spLocks/>
          </p:cNvSpPr>
          <p:nvPr/>
        </p:nvSpPr>
        <p:spPr>
          <a:xfrm>
            <a:off x="851346" y="4066046"/>
            <a:ext cx="1798307" cy="78725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Stage-5</a:t>
            </a:r>
          </a:p>
          <a:p>
            <a:pPr algn="ctr"/>
            <a:r>
              <a:rPr lang="en-US" sz="1200">
                <a:solidFill>
                  <a:schemeClr val="bg1"/>
                </a:solidFill>
              </a:rPr>
              <a:t>Support Transition</a:t>
            </a:r>
          </a:p>
        </p:txBody>
      </p:sp>
      <p:sp>
        <p:nvSpPr>
          <p:cNvPr id="48" name="Rectangle: Rounded Corners 47">
            <a:extLst>
              <a:ext uri="{FF2B5EF4-FFF2-40B4-BE49-F238E27FC236}">
                <a16:creationId xmlns:a16="http://schemas.microsoft.com/office/drawing/2014/main" id="{DC6648FE-BB46-5C8A-6012-8FD865703EE9}"/>
              </a:ext>
            </a:extLst>
          </p:cNvPr>
          <p:cNvSpPr>
            <a:spLocks/>
          </p:cNvSpPr>
          <p:nvPr/>
        </p:nvSpPr>
        <p:spPr>
          <a:xfrm>
            <a:off x="9460648" y="832231"/>
            <a:ext cx="843973" cy="22985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Month 4</a:t>
            </a:r>
          </a:p>
        </p:txBody>
      </p:sp>
      <p:cxnSp>
        <p:nvCxnSpPr>
          <p:cNvPr id="49" name="Straight Connector 48">
            <a:extLst>
              <a:ext uri="{FF2B5EF4-FFF2-40B4-BE49-F238E27FC236}">
                <a16:creationId xmlns:a16="http://schemas.microsoft.com/office/drawing/2014/main" id="{D4E02ABD-B742-2FCF-70BD-5A723A30F3CD}"/>
              </a:ext>
            </a:extLst>
          </p:cNvPr>
          <p:cNvCxnSpPr>
            <a:cxnSpLocks/>
          </p:cNvCxnSpPr>
          <p:nvPr/>
        </p:nvCxnSpPr>
        <p:spPr>
          <a:xfrm flipH="1">
            <a:off x="10292503" y="1150045"/>
            <a:ext cx="20246" cy="4503090"/>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B5B7246-E358-A5A4-73BA-530583938BAF}"/>
              </a:ext>
            </a:extLst>
          </p:cNvPr>
          <p:cNvSpPr>
            <a:spLocks/>
          </p:cNvSpPr>
          <p:nvPr/>
        </p:nvSpPr>
        <p:spPr>
          <a:xfrm>
            <a:off x="7595344" y="4055382"/>
            <a:ext cx="2717405" cy="82644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750" b="1">
                <a:solidFill>
                  <a:schemeClr val="tx1"/>
                </a:solidFill>
              </a:rPr>
              <a:t>Handover Process from Existing PAM Team</a:t>
            </a:r>
          </a:p>
          <a:p>
            <a:r>
              <a:rPr lang="en-US" sz="750">
                <a:solidFill>
                  <a:schemeClr val="tx1"/>
                </a:solidFill>
              </a:rPr>
              <a:t>PAM document, System architecture diagrams, Integration, Configuration guides,</a:t>
            </a:r>
          </a:p>
          <a:p>
            <a:r>
              <a:rPr lang="en-US" sz="750">
                <a:solidFill>
                  <a:schemeClr val="tx1"/>
                </a:solidFill>
              </a:rPr>
              <a:t>Stakeholder details, Testing Document,  Escalation Matrix Details, Hardware &amp; software Specification</a:t>
            </a:r>
          </a:p>
        </p:txBody>
      </p:sp>
      <p:cxnSp>
        <p:nvCxnSpPr>
          <p:cNvPr id="59" name="Straight Connector 58">
            <a:extLst>
              <a:ext uri="{FF2B5EF4-FFF2-40B4-BE49-F238E27FC236}">
                <a16:creationId xmlns:a16="http://schemas.microsoft.com/office/drawing/2014/main" id="{9FF29B1B-90B8-B144-1768-0A9AAAC3AB8B}"/>
              </a:ext>
            </a:extLst>
          </p:cNvPr>
          <p:cNvCxnSpPr>
            <a:cxnSpLocks/>
          </p:cNvCxnSpPr>
          <p:nvPr/>
        </p:nvCxnSpPr>
        <p:spPr>
          <a:xfrm>
            <a:off x="10721455" y="976328"/>
            <a:ext cx="462761" cy="0"/>
          </a:xfrm>
          <a:prstGeom prst="line">
            <a:avLst/>
          </a:prstGeom>
          <a:ln w="12700">
            <a:solidFill>
              <a:schemeClr val="accent3"/>
            </a:solidFill>
            <a:prstDash val="dashDot"/>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41DB028-2C83-8A70-AF9D-D741827677AA}"/>
              </a:ext>
            </a:extLst>
          </p:cNvPr>
          <p:cNvCxnSpPr>
            <a:cxnSpLocks/>
          </p:cNvCxnSpPr>
          <p:nvPr/>
        </p:nvCxnSpPr>
        <p:spPr>
          <a:xfrm flipH="1">
            <a:off x="12011451" y="1107154"/>
            <a:ext cx="20246" cy="4503090"/>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CA11CB8-E3BC-277E-8C54-70C09E009BA3}"/>
              </a:ext>
            </a:extLst>
          </p:cNvPr>
          <p:cNvSpPr>
            <a:spLocks/>
          </p:cNvSpPr>
          <p:nvPr/>
        </p:nvSpPr>
        <p:spPr>
          <a:xfrm>
            <a:off x="9572794" y="4960826"/>
            <a:ext cx="2476677" cy="66099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750">
                <a:solidFill>
                  <a:schemeClr val="tx1"/>
                </a:solidFill>
              </a:rPr>
              <a:t>PAM Operational Support Activities</a:t>
            </a:r>
          </a:p>
          <a:p>
            <a:pPr algn="ctr"/>
            <a:endParaRPr lang="en-US" sz="750">
              <a:solidFill>
                <a:schemeClr val="tx1"/>
              </a:solidFill>
            </a:endParaRPr>
          </a:p>
          <a:p>
            <a:pPr algn="ctr"/>
            <a:r>
              <a:rPr lang="en-US" sz="750">
                <a:solidFill>
                  <a:schemeClr val="tx1"/>
                </a:solidFill>
              </a:rPr>
              <a:t>Privilege Identity Maturity Program</a:t>
            </a:r>
          </a:p>
        </p:txBody>
      </p:sp>
      <p:sp>
        <p:nvSpPr>
          <p:cNvPr id="40" name="Rectangle: Rounded Corners 39">
            <a:extLst>
              <a:ext uri="{FF2B5EF4-FFF2-40B4-BE49-F238E27FC236}">
                <a16:creationId xmlns:a16="http://schemas.microsoft.com/office/drawing/2014/main" id="{E1465E7A-1BB8-5531-504C-3477CD9B58FE}"/>
              </a:ext>
            </a:extLst>
          </p:cNvPr>
          <p:cNvSpPr>
            <a:spLocks/>
          </p:cNvSpPr>
          <p:nvPr/>
        </p:nvSpPr>
        <p:spPr>
          <a:xfrm>
            <a:off x="11281698" y="842864"/>
            <a:ext cx="843973" cy="22985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Month 14</a:t>
            </a:r>
          </a:p>
        </p:txBody>
      </p:sp>
      <p:cxnSp>
        <p:nvCxnSpPr>
          <p:cNvPr id="6" name="Straight Arrow Connector 5">
            <a:extLst>
              <a:ext uri="{FF2B5EF4-FFF2-40B4-BE49-F238E27FC236}">
                <a16:creationId xmlns:a16="http://schemas.microsoft.com/office/drawing/2014/main" id="{C83EBE89-39FA-74FF-6D62-0479D00481B8}"/>
              </a:ext>
            </a:extLst>
          </p:cNvPr>
          <p:cNvCxnSpPr>
            <a:cxnSpLocks/>
          </p:cNvCxnSpPr>
          <p:nvPr/>
        </p:nvCxnSpPr>
        <p:spPr>
          <a:xfrm flipV="1">
            <a:off x="8080744" y="1388117"/>
            <a:ext cx="2232005" cy="5210"/>
          </a:xfrm>
          <a:prstGeom prst="straightConnector1">
            <a:avLst/>
          </a:prstGeom>
          <a:ln w="4762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9B06FC6-409A-F9F1-E8DC-66D51666AC13}"/>
              </a:ext>
            </a:extLst>
          </p:cNvPr>
          <p:cNvSpPr txBox="1"/>
          <p:nvPr/>
        </p:nvSpPr>
        <p:spPr>
          <a:xfrm>
            <a:off x="8641796" y="1196536"/>
            <a:ext cx="1609084" cy="177426"/>
          </a:xfrm>
          <a:prstGeom prst="rect">
            <a:avLst/>
          </a:prstGeom>
        </p:spPr>
        <p:txBody>
          <a:bodyPr vert="horz" wrap="square" lIns="0" tIns="0" rIns="0" bIns="0" rtlCol="0" anchor="t" anchorCtr="0">
            <a:noAutofit/>
          </a:bodyPr>
          <a:lstStyle/>
          <a:p>
            <a:pPr algn="l">
              <a:spcAft>
                <a:spcPts val="600"/>
              </a:spcAft>
            </a:pPr>
            <a:r>
              <a:rPr lang="en-US" sz="1200" b="1">
                <a:solidFill>
                  <a:schemeClr val="tx2"/>
                </a:solidFill>
              </a:rPr>
              <a:t>Support Transition</a:t>
            </a:r>
          </a:p>
        </p:txBody>
      </p:sp>
      <p:cxnSp>
        <p:nvCxnSpPr>
          <p:cNvPr id="30" name="Straight Arrow Connector 29">
            <a:extLst>
              <a:ext uri="{FF2B5EF4-FFF2-40B4-BE49-F238E27FC236}">
                <a16:creationId xmlns:a16="http://schemas.microsoft.com/office/drawing/2014/main" id="{B4C2B616-EB88-7229-0E9D-F9BDDFB798FA}"/>
              </a:ext>
            </a:extLst>
          </p:cNvPr>
          <p:cNvCxnSpPr>
            <a:cxnSpLocks/>
          </p:cNvCxnSpPr>
          <p:nvPr/>
        </p:nvCxnSpPr>
        <p:spPr>
          <a:xfrm>
            <a:off x="10294791" y="1549928"/>
            <a:ext cx="1706386" cy="0"/>
          </a:xfrm>
          <a:prstGeom prst="straightConnector1">
            <a:avLst/>
          </a:prstGeom>
          <a:ln w="4762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981635E-6A6E-C15D-9689-0DE5168090C3}"/>
              </a:ext>
            </a:extLst>
          </p:cNvPr>
          <p:cNvSpPr txBox="1"/>
          <p:nvPr/>
        </p:nvSpPr>
        <p:spPr>
          <a:xfrm>
            <a:off x="10572642" y="1361572"/>
            <a:ext cx="1609084" cy="177426"/>
          </a:xfrm>
          <a:prstGeom prst="rect">
            <a:avLst/>
          </a:prstGeom>
        </p:spPr>
        <p:txBody>
          <a:bodyPr vert="horz" wrap="square" lIns="0" tIns="0" rIns="0" bIns="0" rtlCol="0" anchor="t" anchorCtr="0">
            <a:noAutofit/>
          </a:bodyPr>
          <a:lstStyle/>
          <a:p>
            <a:pPr algn="l">
              <a:spcAft>
                <a:spcPts val="600"/>
              </a:spcAft>
            </a:pPr>
            <a:r>
              <a:rPr lang="en-US" sz="1200" b="1">
                <a:solidFill>
                  <a:schemeClr val="tx2"/>
                </a:solidFill>
              </a:rPr>
              <a:t>Steady Support</a:t>
            </a:r>
          </a:p>
        </p:txBody>
      </p:sp>
      <p:cxnSp>
        <p:nvCxnSpPr>
          <p:cNvPr id="41" name="Straight Arrow Connector 40">
            <a:extLst>
              <a:ext uri="{FF2B5EF4-FFF2-40B4-BE49-F238E27FC236}">
                <a16:creationId xmlns:a16="http://schemas.microsoft.com/office/drawing/2014/main" id="{25B40C7B-2424-1D30-5AD6-82492A1EA460}"/>
              </a:ext>
            </a:extLst>
          </p:cNvPr>
          <p:cNvCxnSpPr>
            <a:cxnSpLocks/>
          </p:cNvCxnSpPr>
          <p:nvPr/>
        </p:nvCxnSpPr>
        <p:spPr>
          <a:xfrm flipV="1">
            <a:off x="2655547" y="1187982"/>
            <a:ext cx="5949805" cy="50286"/>
          </a:xfrm>
          <a:prstGeom prst="straightConnector1">
            <a:avLst/>
          </a:prstGeom>
          <a:ln w="4762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626805D-1C25-FF12-058C-903C27C7A4F0}"/>
              </a:ext>
            </a:extLst>
          </p:cNvPr>
          <p:cNvSpPr txBox="1"/>
          <p:nvPr/>
        </p:nvSpPr>
        <p:spPr>
          <a:xfrm>
            <a:off x="5795537" y="1030144"/>
            <a:ext cx="1609084" cy="177426"/>
          </a:xfrm>
          <a:prstGeom prst="rect">
            <a:avLst/>
          </a:prstGeom>
        </p:spPr>
        <p:txBody>
          <a:bodyPr vert="horz" wrap="square" lIns="0" tIns="0" rIns="0" bIns="0" rtlCol="0" anchor="t" anchorCtr="0">
            <a:noAutofit/>
          </a:bodyPr>
          <a:lstStyle/>
          <a:p>
            <a:pPr algn="l">
              <a:spcAft>
                <a:spcPts val="600"/>
              </a:spcAft>
            </a:pPr>
            <a:r>
              <a:rPr lang="en-US" sz="1200" b="1">
                <a:solidFill>
                  <a:schemeClr val="tx2"/>
                </a:solidFill>
              </a:rPr>
              <a:t>Upgrade </a:t>
            </a:r>
          </a:p>
        </p:txBody>
      </p:sp>
    </p:spTree>
    <p:extLst>
      <p:ext uri="{BB962C8B-B14F-4D97-AF65-F5344CB8AC3E}">
        <p14:creationId xmlns:p14="http://schemas.microsoft.com/office/powerpoint/2010/main" val="1157091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46A3-1AF9-8C26-1419-10F0220C7993}"/>
              </a:ext>
            </a:extLst>
          </p:cNvPr>
          <p:cNvSpPr>
            <a:spLocks noGrp="1"/>
          </p:cNvSpPr>
          <p:nvPr>
            <p:ph type="title"/>
          </p:nvPr>
        </p:nvSpPr>
        <p:spPr>
          <a:xfrm>
            <a:off x="618291" y="271171"/>
            <a:ext cx="10100726" cy="533400"/>
          </a:xfrm>
        </p:spPr>
        <p:txBody>
          <a:bodyPr anchor="t">
            <a:normAutofit/>
          </a:bodyPr>
          <a:lstStyle/>
          <a:p>
            <a:r>
              <a:rPr lang="en-US" b="1"/>
              <a:t>Indicative Project Plan for CyberArk Upgrade– 1/2</a:t>
            </a:r>
          </a:p>
        </p:txBody>
      </p:sp>
      <p:graphicFrame>
        <p:nvGraphicFramePr>
          <p:cNvPr id="5" name="Table 4">
            <a:extLst>
              <a:ext uri="{FF2B5EF4-FFF2-40B4-BE49-F238E27FC236}">
                <a16:creationId xmlns:a16="http://schemas.microsoft.com/office/drawing/2014/main" id="{A8B00E64-1F9C-7FA2-14B1-5BD1A7DAEFAE}"/>
              </a:ext>
            </a:extLst>
          </p:cNvPr>
          <p:cNvGraphicFramePr>
            <a:graphicFrameLocks noGrp="1"/>
          </p:cNvGraphicFramePr>
          <p:nvPr>
            <p:extLst>
              <p:ext uri="{D42A27DB-BD31-4B8C-83A1-F6EECF244321}">
                <p14:modId xmlns:p14="http://schemas.microsoft.com/office/powerpoint/2010/main" val="771758853"/>
              </p:ext>
            </p:extLst>
          </p:nvPr>
        </p:nvGraphicFramePr>
        <p:xfrm>
          <a:off x="995363" y="962285"/>
          <a:ext cx="10100726" cy="4931591"/>
        </p:xfrm>
        <a:graphic>
          <a:graphicData uri="http://schemas.openxmlformats.org/drawingml/2006/table">
            <a:tbl>
              <a:tblPr/>
              <a:tblGrid>
                <a:gridCol w="726671">
                  <a:extLst>
                    <a:ext uri="{9D8B030D-6E8A-4147-A177-3AD203B41FA5}">
                      <a16:colId xmlns:a16="http://schemas.microsoft.com/office/drawing/2014/main" val="3096340311"/>
                    </a:ext>
                  </a:extLst>
                </a:gridCol>
                <a:gridCol w="7542844">
                  <a:extLst>
                    <a:ext uri="{9D8B030D-6E8A-4147-A177-3AD203B41FA5}">
                      <a16:colId xmlns:a16="http://schemas.microsoft.com/office/drawing/2014/main" val="1020041882"/>
                    </a:ext>
                  </a:extLst>
                </a:gridCol>
                <a:gridCol w="697605">
                  <a:extLst>
                    <a:ext uri="{9D8B030D-6E8A-4147-A177-3AD203B41FA5}">
                      <a16:colId xmlns:a16="http://schemas.microsoft.com/office/drawing/2014/main" val="4069208918"/>
                    </a:ext>
                  </a:extLst>
                </a:gridCol>
                <a:gridCol w="1133606">
                  <a:extLst>
                    <a:ext uri="{9D8B030D-6E8A-4147-A177-3AD203B41FA5}">
                      <a16:colId xmlns:a16="http://schemas.microsoft.com/office/drawing/2014/main" val="1977248508"/>
                    </a:ext>
                  </a:extLst>
                </a:gridCol>
              </a:tblGrid>
              <a:tr h="154763">
                <a:tc>
                  <a:txBody>
                    <a:bodyPr/>
                    <a:lstStyle/>
                    <a:p>
                      <a:pPr algn="ctr" fontAlgn="ctr"/>
                      <a:r>
                        <a:rPr lang="en-US" sz="1000" b="0" i="0" u="none" strike="noStrike">
                          <a:solidFill>
                            <a:srgbClr val="FFFFFF"/>
                          </a:solidFill>
                          <a:effectLst/>
                          <a:latin typeface="Calibri" panose="020F0502020204030204" pitchFamily="34" charset="0"/>
                        </a:rPr>
                        <a:t>Sr No</a:t>
                      </a:r>
                    </a:p>
                  </a:txBody>
                  <a:tcPr marL="5013" marR="5013" marT="50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1000" b="0" i="0" u="none" strike="noStrike">
                          <a:solidFill>
                            <a:srgbClr val="FFFFFF"/>
                          </a:solidFill>
                          <a:effectLst/>
                          <a:latin typeface="Calibri" panose="020F0502020204030204" pitchFamily="34" charset="0"/>
                        </a:rPr>
                        <a:t>Task Name </a:t>
                      </a:r>
                    </a:p>
                  </a:txBody>
                  <a:tcPr marL="5013" marR="5013" marT="50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ctr"/>
                      <a:r>
                        <a:rPr lang="en-US" sz="1000" b="0" i="0" u="none" strike="noStrike">
                          <a:solidFill>
                            <a:srgbClr val="000000"/>
                          </a:solidFill>
                          <a:effectLst/>
                          <a:latin typeface="Calibri" panose="020F0502020204030204" pitchFamily="34" charset="0"/>
                        </a:rPr>
                        <a:t>Duration</a:t>
                      </a:r>
                    </a:p>
                  </a:txBody>
                  <a:tcPr marL="5013" marR="5013" marT="50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US" sz="1000" b="0" i="0" u="none" strike="noStrike">
                          <a:solidFill>
                            <a:srgbClr val="FFFFFF"/>
                          </a:solidFill>
                          <a:effectLst/>
                          <a:latin typeface="Calibri" panose="020F0502020204030204" pitchFamily="34" charset="0"/>
                        </a:rPr>
                        <a:t>Responsibility</a:t>
                      </a:r>
                    </a:p>
                  </a:txBody>
                  <a:tcPr marL="5013" marR="5013" marT="50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855938328"/>
                  </a:ext>
                </a:extLst>
              </a:tr>
              <a:tr h="154763">
                <a:tc>
                  <a:txBody>
                    <a:bodyPr/>
                    <a:lstStyle/>
                    <a:p>
                      <a:pPr algn="ctr" fontAlgn="b"/>
                      <a:r>
                        <a:rPr lang="en-US" sz="1000" b="0" i="0" u="none" strike="noStrike">
                          <a:solidFill>
                            <a:srgbClr val="000000"/>
                          </a:solidFill>
                          <a:effectLst/>
                          <a:latin typeface="Calibri" panose="020F0502020204030204" pitchFamily="34" charset="0"/>
                        </a:rPr>
                        <a:t>1.0</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1000" b="1" i="0" u="none" strike="noStrike">
                          <a:solidFill>
                            <a:srgbClr val="000000"/>
                          </a:solidFill>
                          <a:effectLst/>
                          <a:latin typeface="Calibri" panose="020F0502020204030204" pitchFamily="34" charset="0"/>
                        </a:rPr>
                        <a:t>Environment Analysis</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US" sz="1000" b="1" i="0" u="none" strike="noStrike">
                          <a:solidFill>
                            <a:srgbClr val="000000"/>
                          </a:solidFill>
                          <a:effectLst/>
                          <a:latin typeface="Calibri" panose="020F0502020204030204" pitchFamily="34" charset="0"/>
                        </a:rPr>
                        <a:t>5 Days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US" sz="1000" b="1"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3512005131"/>
                  </a:ext>
                </a:extLst>
              </a:tr>
              <a:tr h="154763">
                <a:tc>
                  <a:txBody>
                    <a:bodyPr/>
                    <a:lstStyle/>
                    <a:p>
                      <a:pPr algn="ctr" fontAlgn="b"/>
                      <a:r>
                        <a:rPr lang="en-US" sz="1000" b="0" i="0" u="none" strike="noStrike">
                          <a:solidFill>
                            <a:srgbClr val="000000"/>
                          </a:solidFill>
                          <a:effectLst/>
                          <a:latin typeface="Calibri" panose="020F0502020204030204" pitchFamily="34" charset="0"/>
                        </a:rPr>
                        <a:t>1.1</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Access request to client Environment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TMF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2113697"/>
                  </a:ext>
                </a:extLst>
              </a:tr>
              <a:tr h="154763">
                <a:tc>
                  <a:txBody>
                    <a:bodyPr/>
                    <a:lstStyle/>
                    <a:p>
                      <a:pPr algn="ctr" fontAlgn="b"/>
                      <a:r>
                        <a:rPr lang="en-US" sz="1000" b="0" i="0" u="none" strike="noStrike">
                          <a:solidFill>
                            <a:srgbClr val="000000"/>
                          </a:solidFill>
                          <a:effectLst/>
                          <a:latin typeface="Calibri" panose="020F0502020204030204" pitchFamily="34" charset="0"/>
                        </a:rPr>
                        <a:t>1.2</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Access request for test accounts creation</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TMF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944908"/>
                  </a:ext>
                </a:extLst>
              </a:tr>
              <a:tr h="154763">
                <a:tc>
                  <a:txBody>
                    <a:bodyPr/>
                    <a:lstStyle/>
                    <a:p>
                      <a:pPr algn="ctr" fontAlgn="b"/>
                      <a:r>
                        <a:rPr lang="en-US" sz="1000" b="0" i="0" u="none" strike="noStrike">
                          <a:solidFill>
                            <a:srgbClr val="000000"/>
                          </a:solidFill>
                          <a:effectLst/>
                          <a:latin typeface="Calibri" panose="020F0502020204030204" pitchFamily="34" charset="0"/>
                        </a:rPr>
                        <a:t>1.3</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v-SE" sz="1000" b="0" i="0" u="none" strike="noStrike">
                          <a:solidFill>
                            <a:srgbClr val="000000"/>
                          </a:solidFill>
                          <a:effectLst/>
                          <a:latin typeface="Calibri" panose="020F0502020204030204" pitchFamily="34" charset="0"/>
                        </a:rPr>
                        <a:t>Understand &amp; analyze existing CyberArk Environment</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KPMG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6890085"/>
                  </a:ext>
                </a:extLst>
              </a:tr>
              <a:tr h="154763">
                <a:tc>
                  <a:txBody>
                    <a:bodyPr/>
                    <a:lstStyle/>
                    <a:p>
                      <a:pPr algn="ctr" fontAlgn="b"/>
                      <a:r>
                        <a:rPr lang="en-US" sz="1000" b="0" i="0" u="none" strike="noStrike">
                          <a:solidFill>
                            <a:srgbClr val="000000"/>
                          </a:solidFill>
                          <a:effectLst/>
                          <a:latin typeface="Calibri" panose="020F0502020204030204" pitchFamily="34" charset="0"/>
                        </a:rPr>
                        <a:t>1.4</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Understand Existing integration with third party solutions (SIEM , MFA, Ticketing tool, etc.)</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9488106"/>
                  </a:ext>
                </a:extLst>
              </a:tr>
              <a:tr h="154763">
                <a:tc>
                  <a:txBody>
                    <a:bodyPr/>
                    <a:lstStyle/>
                    <a:p>
                      <a:pPr algn="ctr" fontAlgn="b"/>
                      <a:r>
                        <a:rPr lang="en-US" sz="1000" b="0" i="0" u="none" strike="noStrike">
                          <a:solidFill>
                            <a:srgbClr val="000000"/>
                          </a:solidFill>
                          <a:effectLst/>
                          <a:latin typeface="Calibri" panose="020F0502020204030204" pitchFamily="34" charset="0"/>
                        </a:rPr>
                        <a:t>1.5</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Client to check Port Opening from all DR sites to Target devices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TMF</a:t>
                      </a:r>
                      <a:r>
                        <a:rPr lang="en-US" sz="1000" b="1"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2550234"/>
                  </a:ext>
                </a:extLst>
              </a:tr>
              <a:tr h="154763">
                <a:tc>
                  <a:txBody>
                    <a:bodyPr/>
                    <a:lstStyle/>
                    <a:p>
                      <a:pPr algn="ctr" fontAlgn="b"/>
                      <a:r>
                        <a:rPr lang="en-US" sz="1000" b="0" i="0" u="none" strike="noStrike">
                          <a:solidFill>
                            <a:srgbClr val="000000"/>
                          </a:solidFill>
                          <a:effectLst/>
                          <a:latin typeface="Calibri" panose="020F0502020204030204" pitchFamily="34" charset="0"/>
                        </a:rPr>
                        <a:t>1.6</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Client to Perform DR drill on all DR sites Prior to upgradation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TMF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5829638"/>
                  </a:ext>
                </a:extLst>
              </a:tr>
              <a:tr h="154763">
                <a:tc>
                  <a:txBody>
                    <a:bodyPr/>
                    <a:lstStyle/>
                    <a:p>
                      <a:pPr algn="ctr" fontAlgn="b"/>
                      <a:r>
                        <a:rPr lang="en-US" sz="1000" b="0" i="0" u="none" strike="noStrike">
                          <a:solidFill>
                            <a:srgbClr val="000000"/>
                          </a:solidFill>
                          <a:effectLst/>
                          <a:latin typeface="Calibri" panose="020F0502020204030204" pitchFamily="34" charset="0"/>
                        </a:rPr>
                        <a:t>1.7</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Client to download CyberArk PAM Solution Set Up v12.6 &amp; v13.2 &amp; place on PAM Servers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alibri" panose="020F0502020204030204" pitchFamily="34" charset="0"/>
                        </a:rPr>
                        <a:t> </a:t>
                      </a:r>
                      <a:r>
                        <a:rPr lang="en-US" sz="1000" b="0" i="0" u="none" strike="noStrike">
                          <a:solidFill>
                            <a:srgbClr val="000000"/>
                          </a:solidFill>
                          <a:effectLst/>
                          <a:latin typeface="Calibri" panose="020F0502020204030204" pitchFamily="34" charset="0"/>
                        </a:rPr>
                        <a:t>TMF</a:t>
                      </a:r>
                      <a:endParaRPr lang="en-US" sz="1000" b="1" i="0" u="none" strike="noStrike">
                        <a:solidFill>
                          <a:srgbClr val="000000"/>
                        </a:solidFill>
                        <a:effectLst/>
                        <a:latin typeface="Calibri" panose="020F0502020204030204" pitchFamily="34" charset="0"/>
                      </a:endParaRP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491958"/>
                  </a:ext>
                </a:extLst>
              </a:tr>
              <a:tr h="154763">
                <a:tc>
                  <a:txBody>
                    <a:bodyPr/>
                    <a:lstStyle/>
                    <a:p>
                      <a:pPr algn="ctr" fontAlgn="b"/>
                      <a:r>
                        <a:rPr lang="en-US" sz="1000" b="0" i="0" u="none" strike="noStrike">
                          <a:solidFill>
                            <a:srgbClr val="000000"/>
                          </a:solidFill>
                          <a:effectLst/>
                          <a:latin typeface="Calibri" panose="020F0502020204030204" pitchFamily="34" charset="0"/>
                        </a:rPr>
                        <a:t>1.8</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Client to download Replicate utility from CyberArk Marketplace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TMF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917277"/>
                  </a:ext>
                </a:extLst>
              </a:tr>
              <a:tr h="154763">
                <a:tc>
                  <a:txBody>
                    <a:bodyPr/>
                    <a:lstStyle/>
                    <a:p>
                      <a:pPr algn="ctr" fontAlgn="b"/>
                      <a:r>
                        <a:rPr lang="en-US" sz="1000" b="0" i="0" u="none" strike="noStrike">
                          <a:solidFill>
                            <a:srgbClr val="000000"/>
                          </a:solidFill>
                          <a:effectLst/>
                          <a:latin typeface="Calibri" panose="020F0502020204030204" pitchFamily="34" charset="0"/>
                        </a:rPr>
                        <a:t>1.9</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Finalize project plan with mutual consent between client &amp; 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KPMG &amp; TMF</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088492"/>
                  </a:ext>
                </a:extLst>
              </a:tr>
              <a:tr h="154763">
                <a:tc>
                  <a:txBody>
                    <a:bodyPr/>
                    <a:lstStyle/>
                    <a:p>
                      <a:pPr algn="ctr" fontAlgn="b"/>
                      <a:r>
                        <a:rPr lang="en-US" sz="1000" b="0" i="0" u="none" strike="noStrike">
                          <a:solidFill>
                            <a:srgbClr val="000000"/>
                          </a:solidFill>
                          <a:effectLst/>
                          <a:latin typeface="Calibri" panose="020F0502020204030204" pitchFamily="34" charset="0"/>
                        </a:rPr>
                        <a:t>2.0</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1000" b="1" i="0" u="none" strike="noStrike">
                          <a:solidFill>
                            <a:srgbClr val="000000"/>
                          </a:solidFill>
                          <a:effectLst/>
                          <a:latin typeface="Calibri" panose="020F0502020204030204" pitchFamily="34" charset="0"/>
                        </a:rPr>
                        <a:t>Pre - Upgradation</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US" sz="1000" b="1" i="0" u="none" strike="noStrike">
                          <a:solidFill>
                            <a:srgbClr val="000000"/>
                          </a:solidFill>
                          <a:effectLst/>
                          <a:latin typeface="Calibri" panose="020F0502020204030204" pitchFamily="34" charset="0"/>
                        </a:rPr>
                        <a:t>5 Days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US" sz="1000" b="1"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88942281"/>
                  </a:ext>
                </a:extLst>
              </a:tr>
              <a:tr h="154763">
                <a:tc>
                  <a:txBody>
                    <a:bodyPr/>
                    <a:lstStyle/>
                    <a:p>
                      <a:pPr algn="ctr" fontAlgn="b"/>
                      <a:r>
                        <a:rPr lang="en-US" sz="1000" b="0" i="0" u="none" strike="noStrike">
                          <a:solidFill>
                            <a:srgbClr val="000000"/>
                          </a:solidFill>
                          <a:effectLst/>
                          <a:latin typeface="Calibri" panose="020F0502020204030204" pitchFamily="34" charset="0"/>
                        </a:rPr>
                        <a:t>2.1</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Backup Team to take backup for PAM Vault Servers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TMF</a:t>
                      </a:r>
                      <a:endParaRPr lang="en-US" sz="1000" b="0" i="0" u="none" strike="noStrike">
                        <a:solidFill>
                          <a:srgbClr val="000000"/>
                        </a:solidFill>
                        <a:effectLst/>
                        <a:latin typeface="Calibri" panose="020F0502020204030204" pitchFamily="34" charset="0"/>
                      </a:endParaRP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9198557"/>
                  </a:ext>
                </a:extLst>
              </a:tr>
              <a:tr h="154763">
                <a:tc>
                  <a:txBody>
                    <a:bodyPr/>
                    <a:lstStyle/>
                    <a:p>
                      <a:pPr algn="ctr" fontAlgn="b"/>
                      <a:r>
                        <a:rPr lang="en-US" sz="1000" b="0" i="0" u="none" strike="noStrike">
                          <a:solidFill>
                            <a:srgbClr val="000000"/>
                          </a:solidFill>
                          <a:effectLst/>
                          <a:latin typeface="Calibri" panose="020F0502020204030204" pitchFamily="34" charset="0"/>
                        </a:rPr>
                        <a:t>2.2</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Infra team to install required Patches on Servers</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TMF</a:t>
                      </a:r>
                      <a:endParaRPr lang="en-US" sz="1000" b="0" i="0" u="none" strike="noStrike">
                        <a:solidFill>
                          <a:srgbClr val="000000"/>
                        </a:solidFill>
                        <a:effectLst/>
                        <a:latin typeface="Calibri" panose="020F0502020204030204" pitchFamily="34" charset="0"/>
                      </a:endParaRP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115792"/>
                  </a:ext>
                </a:extLst>
              </a:tr>
              <a:tr h="154763">
                <a:tc>
                  <a:txBody>
                    <a:bodyPr/>
                    <a:lstStyle/>
                    <a:p>
                      <a:pPr algn="ctr" fontAlgn="b"/>
                      <a:r>
                        <a:rPr lang="en-US" sz="1000" b="0" i="0" u="none" strike="noStrike">
                          <a:solidFill>
                            <a:srgbClr val="000000"/>
                          </a:solidFill>
                          <a:effectLst/>
                          <a:latin typeface="Calibri" panose="020F0502020204030204" pitchFamily="34" charset="0"/>
                        </a:rPr>
                        <a:t>2.3</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Infra team to capture VM Snapshots &amp; OS Snapshots</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TMF</a:t>
                      </a:r>
                      <a:endParaRPr lang="en-US" sz="1000" b="0" i="0" u="none" strike="noStrike">
                        <a:solidFill>
                          <a:srgbClr val="000000"/>
                        </a:solidFill>
                        <a:effectLst/>
                        <a:latin typeface="Calibri" panose="020F0502020204030204" pitchFamily="34" charset="0"/>
                      </a:endParaRP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58878"/>
                  </a:ext>
                </a:extLst>
              </a:tr>
              <a:tr h="154763">
                <a:tc>
                  <a:txBody>
                    <a:bodyPr/>
                    <a:lstStyle/>
                    <a:p>
                      <a:pPr algn="ctr" fontAlgn="b"/>
                      <a:r>
                        <a:rPr lang="en-US" sz="1000" b="0" i="0" u="none" strike="noStrike">
                          <a:solidFill>
                            <a:srgbClr val="000000"/>
                          </a:solidFill>
                          <a:effectLst/>
                          <a:latin typeface="Calibri" panose="020F0502020204030204" pitchFamily="34" charset="0"/>
                        </a:rPr>
                        <a:t>2.4</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Client to Perform Vulnerability Scan on PAM Servers</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TMF</a:t>
                      </a:r>
                      <a:endParaRPr lang="en-US" sz="1000" b="0" i="0" u="none" strike="noStrike">
                        <a:solidFill>
                          <a:srgbClr val="000000"/>
                        </a:solidFill>
                        <a:effectLst/>
                        <a:latin typeface="Calibri" panose="020F0502020204030204" pitchFamily="34" charset="0"/>
                      </a:endParaRP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2619889"/>
                  </a:ext>
                </a:extLst>
              </a:tr>
              <a:tr h="154763">
                <a:tc>
                  <a:txBody>
                    <a:bodyPr/>
                    <a:lstStyle/>
                    <a:p>
                      <a:pPr algn="ctr" fontAlgn="b"/>
                      <a:r>
                        <a:rPr lang="en-US" sz="1000" b="0" i="0" u="none" strike="noStrike">
                          <a:solidFill>
                            <a:srgbClr val="000000"/>
                          </a:solidFill>
                          <a:effectLst/>
                          <a:latin typeface="Calibri" panose="020F0502020204030204" pitchFamily="34" charset="0"/>
                        </a:rPr>
                        <a:t>2.5</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Backup of configuration files for all PAM component server</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TMF</a:t>
                      </a:r>
                      <a:endParaRPr lang="en-US" sz="1000" b="0" i="0" u="none" strike="noStrike">
                        <a:solidFill>
                          <a:srgbClr val="000000"/>
                        </a:solidFill>
                        <a:effectLst/>
                        <a:latin typeface="Calibri" panose="020F0502020204030204" pitchFamily="34" charset="0"/>
                      </a:endParaRP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1905082"/>
                  </a:ext>
                </a:extLst>
              </a:tr>
              <a:tr h="174458">
                <a:tc>
                  <a:txBody>
                    <a:bodyPr/>
                    <a:lstStyle/>
                    <a:p>
                      <a:pPr algn="ctr" fontAlgn="b"/>
                      <a:r>
                        <a:rPr lang="en-US" sz="1000" b="0" i="0" u="none" strike="noStrike">
                          <a:solidFill>
                            <a:srgbClr val="000000"/>
                          </a:solidFill>
                          <a:effectLst/>
                          <a:latin typeface="Calibri" panose="020F0502020204030204" pitchFamily="34" charset="0"/>
                        </a:rPr>
                        <a:t>2.6</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Review Pre - Requisites compatibility for current &amp; Latest Version ( as per Cyber Ark recommended best Practices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3042094"/>
                  </a:ext>
                </a:extLst>
              </a:tr>
              <a:tr h="154763">
                <a:tc>
                  <a:txBody>
                    <a:bodyPr/>
                    <a:lstStyle/>
                    <a:p>
                      <a:pPr algn="ctr" fontAlgn="b"/>
                      <a:r>
                        <a:rPr lang="en-US" sz="1000" b="0" i="0" u="none" strike="noStrike">
                          <a:solidFill>
                            <a:srgbClr val="000000"/>
                          </a:solidFill>
                          <a:effectLst/>
                          <a:latin typeface="Calibri" panose="020F0502020204030204" pitchFamily="34" charset="0"/>
                        </a:rPr>
                        <a:t>2.7</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Analyze PAM Inventory (Count of privilege accounts &amp; end users &amp; .etc. onboarded in PAM for impact analysis)</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5300407"/>
                  </a:ext>
                </a:extLst>
              </a:tr>
              <a:tr h="336210">
                <a:tc>
                  <a:txBody>
                    <a:bodyPr/>
                    <a:lstStyle/>
                    <a:p>
                      <a:pPr algn="ctr" fontAlgn="b"/>
                      <a:r>
                        <a:rPr lang="en-US" sz="1000" b="0" i="0" u="none" strike="noStrike">
                          <a:solidFill>
                            <a:srgbClr val="000000"/>
                          </a:solidFill>
                          <a:effectLst/>
                          <a:latin typeface="Calibri" panose="020F0502020204030204" pitchFamily="34" charset="0"/>
                        </a:rPr>
                        <a:t>2.8</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Notify concern teams to plan critical password management ( service account , domain in account , etc. ) &amp; Account Onboarding prior respective upgradation activity</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TMF</a:t>
                      </a:r>
                      <a:endParaRPr lang="en-US" sz="1000" b="0" i="0" u="none" strike="noStrike">
                        <a:solidFill>
                          <a:srgbClr val="000000"/>
                        </a:solidFill>
                        <a:effectLst/>
                        <a:latin typeface="Calibri" panose="020F0502020204030204" pitchFamily="34" charset="0"/>
                      </a:endParaRP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1099300"/>
                  </a:ext>
                </a:extLst>
              </a:tr>
              <a:tr h="154763">
                <a:tc>
                  <a:txBody>
                    <a:bodyPr/>
                    <a:lstStyle/>
                    <a:p>
                      <a:pPr algn="ctr" fontAlgn="b"/>
                      <a:r>
                        <a:rPr lang="en-US" sz="1000" b="0" i="0" u="none" strike="noStrike">
                          <a:solidFill>
                            <a:srgbClr val="000000"/>
                          </a:solidFill>
                          <a:effectLst/>
                          <a:latin typeface="Calibri" panose="020F0502020204030204" pitchFamily="34" charset="0"/>
                        </a:rPr>
                        <a:t>2.9</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Install Backup &amp; Restore utility on both DR Sites</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TMF</a:t>
                      </a:r>
                      <a:endParaRPr lang="en-US" sz="1000" b="0" i="0" u="none" strike="noStrike">
                        <a:solidFill>
                          <a:srgbClr val="000000"/>
                        </a:solidFill>
                        <a:effectLst/>
                        <a:latin typeface="Calibri" panose="020F0502020204030204" pitchFamily="34" charset="0"/>
                      </a:endParaRP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8596542"/>
                  </a:ext>
                </a:extLst>
              </a:tr>
              <a:tr h="154763">
                <a:tc>
                  <a:txBody>
                    <a:bodyPr/>
                    <a:lstStyle/>
                    <a:p>
                      <a:pPr algn="ctr" fontAlgn="b"/>
                      <a:r>
                        <a:rPr lang="en-US" sz="1000" b="0" i="0" u="none" strike="noStrike">
                          <a:solidFill>
                            <a:srgbClr val="000000"/>
                          </a:solidFill>
                          <a:effectLst/>
                          <a:latin typeface="Calibri" panose="020F0502020204030204" pitchFamily="34" charset="0"/>
                        </a:rPr>
                        <a:t>3.0</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1000" b="1" i="0" u="none" strike="noStrike">
                          <a:solidFill>
                            <a:srgbClr val="000000"/>
                          </a:solidFill>
                          <a:effectLst/>
                          <a:latin typeface="Calibri" panose="020F0502020204030204" pitchFamily="34" charset="0"/>
                        </a:rPr>
                        <a:t> Upgradation</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US" sz="1000" b="1" i="0" u="none" strike="noStrike">
                          <a:solidFill>
                            <a:srgbClr val="000000"/>
                          </a:solidFill>
                          <a:effectLst/>
                          <a:latin typeface="Calibri" panose="020F0502020204030204" pitchFamily="34" charset="0"/>
                        </a:rPr>
                        <a:t>30 Days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endParaRPr lang="en-US" sz="1000" b="1" i="0" u="none" strike="noStrike">
                        <a:solidFill>
                          <a:srgbClr val="000000"/>
                        </a:solidFill>
                        <a:effectLst/>
                        <a:latin typeface="Calibri" panose="020F0502020204030204" pitchFamily="34" charset="0"/>
                      </a:endParaRP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230932279"/>
                  </a:ext>
                </a:extLst>
              </a:tr>
              <a:tr h="154763">
                <a:tc>
                  <a:txBody>
                    <a:bodyPr/>
                    <a:lstStyle/>
                    <a:p>
                      <a:pPr algn="ctr" fontAlgn="ctr"/>
                      <a:r>
                        <a:rPr lang="en-US" sz="1000" b="0" i="0" u="none" strike="noStrike">
                          <a:solidFill>
                            <a:srgbClr val="FFFFFF"/>
                          </a:solidFill>
                          <a:effectLst/>
                          <a:latin typeface="Calibri" panose="020F0502020204030204" pitchFamily="34" charset="0"/>
                        </a:rPr>
                        <a:t> </a:t>
                      </a:r>
                    </a:p>
                  </a:txBody>
                  <a:tcPr marL="5013" marR="5013" marT="50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l" fontAlgn="ctr"/>
                      <a:r>
                        <a:rPr lang="en-US" sz="1000" b="0" i="0" u="none" strike="noStrike">
                          <a:solidFill>
                            <a:srgbClr val="FFFFFF"/>
                          </a:solidFill>
                          <a:effectLst/>
                          <a:latin typeface="Calibri" panose="020F0502020204030204" pitchFamily="34" charset="0"/>
                        </a:rPr>
                        <a:t>Phase 1- Upgrade Plan for DR Site (Costa Rica -SCNA)</a:t>
                      </a:r>
                    </a:p>
                  </a:txBody>
                  <a:tcPr marL="5013" marR="5013" marT="50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000" b="0" i="0" u="none" strike="noStrike">
                          <a:solidFill>
                            <a:srgbClr val="FFFFFF"/>
                          </a:solidFill>
                          <a:effectLst/>
                          <a:latin typeface="Calibri" panose="020F0502020204030204" pitchFamily="34" charset="0"/>
                        </a:rPr>
                        <a:t>9 days</a:t>
                      </a:r>
                    </a:p>
                  </a:txBody>
                  <a:tcPr marL="5013" marR="5013" marT="50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1000" b="0" i="0" u="none" strike="noStrike">
                          <a:solidFill>
                            <a:srgbClr val="FFFFFF"/>
                          </a:solidFill>
                          <a:effectLst/>
                          <a:latin typeface="Calibri" panose="020F0502020204030204" pitchFamily="34" charset="0"/>
                        </a:rPr>
                        <a:t> </a:t>
                      </a:r>
                    </a:p>
                  </a:txBody>
                  <a:tcPr marL="5013" marR="5013" marT="501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465893093"/>
                  </a:ext>
                </a:extLst>
              </a:tr>
              <a:tr h="154763">
                <a:tc>
                  <a:txBody>
                    <a:bodyPr/>
                    <a:lstStyle/>
                    <a:p>
                      <a:pPr algn="ctr" fontAlgn="b"/>
                      <a:r>
                        <a:rPr lang="en-US" sz="1000" b="0" i="0" u="none" strike="noStrike">
                          <a:solidFill>
                            <a:srgbClr val="000000"/>
                          </a:solidFill>
                          <a:effectLst/>
                          <a:latin typeface="Calibri" panose="020F0502020204030204" pitchFamily="34" charset="0"/>
                        </a:rPr>
                        <a:t>3.1</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Upgrade Costa Rica -SCNA DR Site Vault to v12.6</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1"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01308216"/>
                  </a:ext>
                </a:extLst>
              </a:tr>
              <a:tr h="170772">
                <a:tc>
                  <a:txBody>
                    <a:bodyPr/>
                    <a:lstStyle/>
                    <a:p>
                      <a:pPr algn="ctr" fontAlgn="b"/>
                      <a:r>
                        <a:rPr lang="en-US" sz="1000" b="0" i="0" u="none" strike="noStrike">
                          <a:solidFill>
                            <a:srgbClr val="000000"/>
                          </a:solidFill>
                          <a:effectLst/>
                          <a:latin typeface="Calibri" panose="020F0502020204030204" pitchFamily="34" charset="0"/>
                        </a:rPr>
                        <a:t>3.2</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Health check of Costa Rica -SCNA DR Vault ( Config log files , DR Services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84761680"/>
                  </a:ext>
                </a:extLst>
              </a:tr>
              <a:tr h="154763">
                <a:tc>
                  <a:txBody>
                    <a:bodyPr/>
                    <a:lstStyle/>
                    <a:p>
                      <a:pPr algn="ctr" fontAlgn="b"/>
                      <a:r>
                        <a:rPr lang="en-US" sz="1000" b="0" i="0" u="none" strike="noStrike">
                          <a:solidFill>
                            <a:srgbClr val="000000"/>
                          </a:solidFill>
                          <a:effectLst/>
                          <a:latin typeface="Calibri" panose="020F0502020204030204" pitchFamily="34" charset="0"/>
                        </a:rPr>
                        <a:t>3.3</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Upgrade All CyberArk Components to v12.6</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1"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20013981"/>
                  </a:ext>
                </a:extLst>
              </a:tr>
              <a:tr h="154763">
                <a:tc>
                  <a:txBody>
                    <a:bodyPr/>
                    <a:lstStyle/>
                    <a:p>
                      <a:pPr algn="ctr" fontAlgn="b"/>
                      <a:r>
                        <a:rPr lang="en-US" sz="1000" b="0" i="0" u="none" strike="noStrike">
                          <a:solidFill>
                            <a:srgbClr val="000000"/>
                          </a:solidFill>
                          <a:effectLst/>
                          <a:latin typeface="Calibri" panose="020F0502020204030204" pitchFamily="34" charset="0"/>
                        </a:rPr>
                        <a:t>3.4</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Upgrade All CyberArk Components to v13.2</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1"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04425248"/>
                  </a:ext>
                </a:extLst>
              </a:tr>
              <a:tr h="154763">
                <a:tc>
                  <a:txBody>
                    <a:bodyPr/>
                    <a:lstStyle/>
                    <a:p>
                      <a:pPr algn="ctr" fontAlgn="b"/>
                      <a:r>
                        <a:rPr lang="en-US" sz="1000" b="0" i="0" u="none" strike="noStrike">
                          <a:solidFill>
                            <a:srgbClr val="000000"/>
                          </a:solidFill>
                          <a:effectLst/>
                          <a:latin typeface="Calibri" panose="020F0502020204030204" pitchFamily="34" charset="0"/>
                        </a:rPr>
                        <a:t>3.5</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Perform Health check for Costa Rica -SCNA DR Site</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11914683"/>
                  </a:ext>
                </a:extLst>
              </a:tr>
              <a:tr h="154763">
                <a:tc>
                  <a:txBody>
                    <a:bodyPr/>
                    <a:lstStyle/>
                    <a:p>
                      <a:pPr algn="ctr" fontAlgn="b"/>
                      <a:r>
                        <a:rPr lang="en-US" sz="1000" b="0" i="0" u="none" strike="noStrike">
                          <a:solidFill>
                            <a:srgbClr val="000000"/>
                          </a:solidFill>
                          <a:effectLst/>
                          <a:latin typeface="Calibri" panose="020F0502020204030204" pitchFamily="34" charset="0"/>
                        </a:rPr>
                        <a:t>3.6</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Perform Rollback activity for Costa Rica -SCNA DR site in case of failure</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84282820"/>
                  </a:ext>
                </a:extLst>
              </a:tr>
              <a:tr h="149623">
                <a:tc>
                  <a:txBody>
                    <a:bodyPr/>
                    <a:lstStyle/>
                    <a:p>
                      <a:pPr algn="ctr" fontAlgn="b"/>
                      <a:r>
                        <a:rPr lang="en-US" sz="1000" b="0" i="0" u="none" strike="noStrike">
                          <a:solidFill>
                            <a:srgbClr val="000000"/>
                          </a:solidFill>
                          <a:effectLst/>
                          <a:latin typeface="Calibri" panose="020F0502020204030204" pitchFamily="34" charset="0"/>
                        </a:rPr>
                        <a:t>3.7</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a:solidFill>
                            <a:srgbClr val="000000"/>
                          </a:solidFill>
                          <a:effectLst/>
                          <a:latin typeface="Calibri" panose="020F0502020204030204" pitchFamily="34" charset="0"/>
                        </a:rPr>
                        <a:t>Perform Post rollback checks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 </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000" b="0" i="0" u="none" strike="noStrike">
                          <a:solidFill>
                            <a:srgbClr val="000000"/>
                          </a:solidFill>
                          <a:effectLst/>
                          <a:latin typeface="Calibri" panose="020F0502020204030204" pitchFamily="34" charset="0"/>
                        </a:rPr>
                        <a:t>KPMG</a:t>
                      </a:r>
                    </a:p>
                  </a:txBody>
                  <a:tcPr marL="5013" marR="5013" marT="501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50007960"/>
                  </a:ext>
                </a:extLst>
              </a:tr>
            </a:tbl>
          </a:graphicData>
        </a:graphic>
      </p:graphicFrame>
    </p:spTree>
    <p:extLst>
      <p:ext uri="{BB962C8B-B14F-4D97-AF65-F5344CB8AC3E}">
        <p14:creationId xmlns:p14="http://schemas.microsoft.com/office/powerpoint/2010/main" val="3007396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46A3-1AF9-8C26-1419-10F0220C7993}"/>
              </a:ext>
            </a:extLst>
          </p:cNvPr>
          <p:cNvSpPr>
            <a:spLocks noGrp="1"/>
          </p:cNvSpPr>
          <p:nvPr>
            <p:ph type="title"/>
          </p:nvPr>
        </p:nvSpPr>
        <p:spPr>
          <a:xfrm>
            <a:off x="618292" y="252691"/>
            <a:ext cx="10204450" cy="533400"/>
          </a:xfrm>
        </p:spPr>
        <p:txBody>
          <a:bodyPr anchor="t">
            <a:normAutofit/>
          </a:bodyPr>
          <a:lstStyle/>
          <a:p>
            <a:r>
              <a:rPr lang="en-US" b="1"/>
              <a:t>Indicative Project Plan for CyberArk Upgrade – 2/2</a:t>
            </a:r>
          </a:p>
        </p:txBody>
      </p:sp>
      <p:graphicFrame>
        <p:nvGraphicFramePr>
          <p:cNvPr id="4" name="Table 3">
            <a:extLst>
              <a:ext uri="{FF2B5EF4-FFF2-40B4-BE49-F238E27FC236}">
                <a16:creationId xmlns:a16="http://schemas.microsoft.com/office/drawing/2014/main" id="{E55B76F2-D82B-9FF7-70D9-1D865145F2A2}"/>
              </a:ext>
            </a:extLst>
          </p:cNvPr>
          <p:cNvGraphicFramePr>
            <a:graphicFrameLocks noGrp="1"/>
          </p:cNvGraphicFramePr>
          <p:nvPr>
            <p:extLst>
              <p:ext uri="{D42A27DB-BD31-4B8C-83A1-F6EECF244321}">
                <p14:modId xmlns:p14="http://schemas.microsoft.com/office/powerpoint/2010/main" val="731177892"/>
              </p:ext>
            </p:extLst>
          </p:nvPr>
        </p:nvGraphicFramePr>
        <p:xfrm>
          <a:off x="992186" y="965200"/>
          <a:ext cx="9731516" cy="5284759"/>
        </p:xfrm>
        <a:graphic>
          <a:graphicData uri="http://schemas.openxmlformats.org/drawingml/2006/table">
            <a:tbl>
              <a:tblPr/>
              <a:tblGrid>
                <a:gridCol w="724453">
                  <a:extLst>
                    <a:ext uri="{9D8B030D-6E8A-4147-A177-3AD203B41FA5}">
                      <a16:colId xmlns:a16="http://schemas.microsoft.com/office/drawing/2014/main" val="3320174994"/>
                    </a:ext>
                  </a:extLst>
                </a:gridCol>
                <a:gridCol w="7519827">
                  <a:extLst>
                    <a:ext uri="{9D8B030D-6E8A-4147-A177-3AD203B41FA5}">
                      <a16:colId xmlns:a16="http://schemas.microsoft.com/office/drawing/2014/main" val="1497650716"/>
                    </a:ext>
                  </a:extLst>
                </a:gridCol>
                <a:gridCol w="357088">
                  <a:extLst>
                    <a:ext uri="{9D8B030D-6E8A-4147-A177-3AD203B41FA5}">
                      <a16:colId xmlns:a16="http://schemas.microsoft.com/office/drawing/2014/main" val="2495336751"/>
                    </a:ext>
                  </a:extLst>
                </a:gridCol>
                <a:gridCol w="1130148">
                  <a:extLst>
                    <a:ext uri="{9D8B030D-6E8A-4147-A177-3AD203B41FA5}">
                      <a16:colId xmlns:a16="http://schemas.microsoft.com/office/drawing/2014/main" val="2127959998"/>
                    </a:ext>
                  </a:extLst>
                </a:gridCol>
              </a:tblGrid>
              <a:tr h="132280">
                <a:tc>
                  <a:txBody>
                    <a:bodyPr/>
                    <a:lstStyle/>
                    <a:p>
                      <a:pPr algn="ctr" fontAlgn="ctr"/>
                      <a:r>
                        <a:rPr lang="en-US" sz="800" b="0" i="0" u="none" strike="noStrike">
                          <a:solidFill>
                            <a:srgbClr val="FFFFFF"/>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l" fontAlgn="ctr"/>
                      <a:r>
                        <a:rPr lang="en-US" sz="800" b="0" i="0" u="none" strike="noStrike">
                          <a:solidFill>
                            <a:srgbClr val="FFFFFF"/>
                          </a:solidFill>
                          <a:effectLst/>
                          <a:latin typeface="Calibri" panose="020F0502020204030204" pitchFamily="34" charset="0"/>
                        </a:rPr>
                        <a:t>Phase 2- Upgrade Plan for Production Site (Normandy - EMEA)</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800" b="0" i="0" u="none" strike="noStrike">
                          <a:solidFill>
                            <a:srgbClr val="FFFFFF"/>
                          </a:solidFill>
                          <a:effectLst/>
                          <a:latin typeface="Calibri" panose="020F0502020204030204" pitchFamily="34" charset="0"/>
                        </a:rPr>
                        <a:t>11 Days</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800" b="0" i="0" u="none" strike="noStrike">
                          <a:solidFill>
                            <a:srgbClr val="FFFFFF"/>
                          </a:solidFill>
                          <a:effectLst/>
                          <a:latin typeface="Calibri" panose="020F0502020204030204" pitchFamily="34" charset="0"/>
                        </a:rPr>
                        <a:t>Responsibility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608548756"/>
                  </a:ext>
                </a:extLst>
              </a:tr>
              <a:tr h="132280">
                <a:tc>
                  <a:txBody>
                    <a:bodyPr/>
                    <a:lstStyle/>
                    <a:p>
                      <a:pPr algn="ctr" fontAlgn="ctr"/>
                      <a:r>
                        <a:rPr lang="en-US" sz="800" b="0" i="0" u="none" strike="noStrike">
                          <a:solidFill>
                            <a:srgbClr val="000000"/>
                          </a:solidFill>
                          <a:effectLst/>
                          <a:latin typeface="Calibri" panose="020F0502020204030204" pitchFamily="34" charset="0"/>
                        </a:rPr>
                        <a:t>4</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800" b="1" i="0" u="none" strike="noStrike">
                          <a:solidFill>
                            <a:srgbClr val="000000"/>
                          </a:solidFill>
                          <a:effectLst/>
                          <a:latin typeface="Calibri" panose="020F0502020204030204" pitchFamily="34" charset="0"/>
                        </a:rPr>
                        <a:t>Perform Pre-upgrade Activities</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800" b="1" i="0" u="none" strike="noStrike">
                          <a:solidFill>
                            <a:srgbClr val="000000"/>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800" b="0" i="0" u="none" strike="noStrike">
                          <a:solidFill>
                            <a:srgbClr val="FFFFFF"/>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293658443"/>
                  </a:ext>
                </a:extLst>
              </a:tr>
              <a:tr h="132280">
                <a:tc>
                  <a:txBody>
                    <a:bodyPr/>
                    <a:lstStyle/>
                    <a:p>
                      <a:pPr algn="ctr" fontAlgn="ctr"/>
                      <a:r>
                        <a:rPr lang="en-US" sz="800" b="0" i="0" u="none" strike="noStrike">
                          <a:solidFill>
                            <a:srgbClr val="000000"/>
                          </a:solidFill>
                          <a:effectLst/>
                          <a:latin typeface="Calibri" panose="020F0502020204030204" pitchFamily="34" charset="0"/>
                        </a:rPr>
                        <a:t>4.1</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Stop CPM services</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1" i="0" u="none" strike="noStrike">
                          <a:solidFill>
                            <a:srgbClr val="000000"/>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KPMG</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31149370"/>
                  </a:ext>
                </a:extLst>
              </a:tr>
              <a:tr h="132280">
                <a:tc>
                  <a:txBody>
                    <a:bodyPr/>
                    <a:lstStyle/>
                    <a:p>
                      <a:pPr algn="ctr" fontAlgn="b"/>
                      <a:r>
                        <a:rPr lang="en-US" sz="800" b="0" i="0" u="none" strike="noStrike">
                          <a:solidFill>
                            <a:srgbClr val="000000"/>
                          </a:solidFill>
                          <a:effectLst/>
                          <a:latin typeface="Calibri" panose="020F0502020204030204" pitchFamily="34" charset="0"/>
                        </a:rPr>
                        <a:t>4.2</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Perform Failover &amp; make Costa Rica -SCNA DR server Active</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TMF/KPMG</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36541372"/>
                  </a:ext>
                </a:extLst>
              </a:tr>
              <a:tr h="132280">
                <a:tc>
                  <a:txBody>
                    <a:bodyPr/>
                    <a:lstStyle/>
                    <a:p>
                      <a:pPr algn="ctr" fontAlgn="ctr"/>
                      <a:r>
                        <a:rPr lang="en-US" sz="800" b="0" i="0" u="none" strike="noStrike">
                          <a:solidFill>
                            <a:srgbClr val="000000"/>
                          </a:solidFill>
                          <a:effectLst/>
                          <a:latin typeface="Calibri" panose="020F0502020204030204" pitchFamily="34" charset="0"/>
                        </a:rPr>
                        <a:t>4.3</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Point Production PVWA URL to PVWA IP address of Costa Rica -SCNA DR Site</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TMF</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062482"/>
                  </a:ext>
                </a:extLst>
              </a:tr>
              <a:tr h="132280">
                <a:tc>
                  <a:txBody>
                    <a:bodyPr/>
                    <a:lstStyle/>
                    <a:p>
                      <a:pPr algn="ctr" fontAlgn="b"/>
                      <a:r>
                        <a:rPr lang="en-US" sz="800" b="0" i="0" u="none" strike="noStrike">
                          <a:solidFill>
                            <a:srgbClr val="000000"/>
                          </a:solidFill>
                          <a:effectLst/>
                          <a:latin typeface="Calibri" panose="020F0502020204030204" pitchFamily="34" charset="0"/>
                        </a:rPr>
                        <a:t>4.4</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Perform Required testing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0349670"/>
                  </a:ext>
                </a:extLst>
              </a:tr>
              <a:tr h="132280">
                <a:tc>
                  <a:txBody>
                    <a:bodyPr/>
                    <a:lstStyle/>
                    <a:p>
                      <a:pPr algn="ctr" fontAlgn="ctr"/>
                      <a:r>
                        <a:rPr lang="en-US" sz="800" b="0" i="0" u="none" strike="noStrike">
                          <a:solidFill>
                            <a:srgbClr val="000000"/>
                          </a:solidFill>
                          <a:effectLst/>
                          <a:latin typeface="Calibri" panose="020F0502020204030204" pitchFamily="34" charset="0"/>
                        </a:rPr>
                        <a:t>4.5</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Perform Failback activity in case of failure</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alibri" panose="020F0502020204030204" pitchFamily="34" charset="0"/>
                        </a:rPr>
                        <a:t>TMF/KPMG</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59029293"/>
                  </a:ext>
                </a:extLst>
              </a:tr>
              <a:tr h="132280">
                <a:tc>
                  <a:txBody>
                    <a:bodyPr/>
                    <a:lstStyle/>
                    <a:p>
                      <a:pPr algn="ctr" fontAlgn="ctr"/>
                      <a:r>
                        <a:rPr lang="en-US" sz="800" b="0" i="0" u="none" strike="noStrike">
                          <a:solidFill>
                            <a:srgbClr val="000000"/>
                          </a:solidFill>
                          <a:effectLst/>
                          <a:latin typeface="Calibri" panose="020F0502020204030204" pitchFamily="34" charset="0"/>
                        </a:rPr>
                        <a:t>4.6</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Upgrade Normandy - EMEA DR vault to v12.6</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2490138"/>
                  </a:ext>
                </a:extLst>
              </a:tr>
              <a:tr h="132280">
                <a:tc>
                  <a:txBody>
                    <a:bodyPr/>
                    <a:lstStyle/>
                    <a:p>
                      <a:pPr algn="ctr" fontAlgn="b"/>
                      <a:r>
                        <a:rPr lang="en-US" sz="800" b="0" i="0" u="none" strike="noStrike">
                          <a:solidFill>
                            <a:srgbClr val="000000"/>
                          </a:solidFill>
                          <a:effectLst/>
                          <a:latin typeface="Calibri" panose="020F0502020204030204" pitchFamily="34" charset="0"/>
                        </a:rPr>
                        <a:t>4.7</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Upgrade All CyberArk Components to v12.6</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83126"/>
                  </a:ext>
                </a:extLst>
              </a:tr>
              <a:tr h="132280">
                <a:tc>
                  <a:txBody>
                    <a:bodyPr/>
                    <a:lstStyle/>
                    <a:p>
                      <a:pPr algn="ctr" fontAlgn="ctr"/>
                      <a:r>
                        <a:rPr lang="en-US" sz="800" b="0" i="0" u="none" strike="noStrike">
                          <a:solidFill>
                            <a:srgbClr val="000000"/>
                          </a:solidFill>
                          <a:effectLst/>
                          <a:latin typeface="Calibri" panose="020F0502020204030204" pitchFamily="34" charset="0"/>
                        </a:rPr>
                        <a:t>4.8</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Point All CyberArk Component to Normandy - EMEA DR vault &amp; Perform testing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1734336"/>
                  </a:ext>
                </a:extLst>
              </a:tr>
              <a:tr h="132280">
                <a:tc>
                  <a:txBody>
                    <a:bodyPr/>
                    <a:lstStyle/>
                    <a:p>
                      <a:pPr algn="ctr" fontAlgn="b"/>
                      <a:r>
                        <a:rPr lang="en-US" sz="800" b="0" i="0" u="none" strike="noStrike">
                          <a:solidFill>
                            <a:srgbClr val="000000"/>
                          </a:solidFill>
                          <a:effectLst/>
                          <a:latin typeface="Calibri" panose="020F0502020204030204" pitchFamily="34" charset="0"/>
                        </a:rPr>
                        <a:t>4.9</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Upgrade Primary Vault to v12.6</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1504864"/>
                  </a:ext>
                </a:extLst>
              </a:tr>
              <a:tr h="132280">
                <a:tc>
                  <a:txBody>
                    <a:bodyPr/>
                    <a:lstStyle/>
                    <a:p>
                      <a:pPr algn="ctr" fontAlgn="ctr"/>
                      <a:r>
                        <a:rPr lang="en-US" sz="800" b="0" i="0" u="none" strike="noStrike">
                          <a:solidFill>
                            <a:srgbClr val="000000"/>
                          </a:solidFill>
                          <a:effectLst/>
                          <a:latin typeface="Calibri" panose="020F0502020204030204" pitchFamily="34" charset="0"/>
                        </a:rPr>
                        <a:t>4.10</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Upgrade Normandy - EMEA DR vault to v13.2</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648630"/>
                  </a:ext>
                </a:extLst>
              </a:tr>
              <a:tr h="132280">
                <a:tc>
                  <a:txBody>
                    <a:bodyPr/>
                    <a:lstStyle/>
                    <a:p>
                      <a:pPr algn="ctr" fontAlgn="b"/>
                      <a:r>
                        <a:rPr lang="en-US" sz="800" b="0" i="0" u="none" strike="noStrike">
                          <a:solidFill>
                            <a:srgbClr val="000000"/>
                          </a:solidFill>
                          <a:effectLst/>
                          <a:latin typeface="Calibri" panose="020F0502020204030204" pitchFamily="34" charset="0"/>
                        </a:rPr>
                        <a:t>4.11</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Upgrade All CyberArk Components to v13.2</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2054380"/>
                  </a:ext>
                </a:extLst>
              </a:tr>
              <a:tr h="132280">
                <a:tc>
                  <a:txBody>
                    <a:bodyPr/>
                    <a:lstStyle/>
                    <a:p>
                      <a:pPr algn="ctr" fontAlgn="ctr"/>
                      <a:r>
                        <a:rPr lang="en-US" sz="800" b="0" i="0" u="none" strike="noStrike">
                          <a:solidFill>
                            <a:srgbClr val="000000"/>
                          </a:solidFill>
                          <a:effectLst/>
                          <a:latin typeface="Calibri" panose="020F0502020204030204" pitchFamily="34" charset="0"/>
                        </a:rPr>
                        <a:t>4.12</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Upgrade Primary Vault to v13.2</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5935693"/>
                  </a:ext>
                </a:extLst>
              </a:tr>
              <a:tr h="132280">
                <a:tc>
                  <a:txBody>
                    <a:bodyPr/>
                    <a:lstStyle/>
                    <a:p>
                      <a:pPr algn="ctr" fontAlgn="b"/>
                      <a:r>
                        <a:rPr lang="en-US" sz="800" b="0" i="0" u="none" strike="noStrike">
                          <a:solidFill>
                            <a:srgbClr val="000000"/>
                          </a:solidFill>
                          <a:effectLst/>
                          <a:latin typeface="Calibri" panose="020F0502020204030204" pitchFamily="34" charset="0"/>
                        </a:rPr>
                        <a:t>4.13</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Point All CyberArk Component to Primary vault</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5501917"/>
                  </a:ext>
                </a:extLst>
              </a:tr>
              <a:tr h="132280">
                <a:tc>
                  <a:txBody>
                    <a:bodyPr/>
                    <a:lstStyle/>
                    <a:p>
                      <a:pPr algn="ctr" fontAlgn="ctr"/>
                      <a:r>
                        <a:rPr lang="en-US" sz="800" b="0" i="0" u="none" strike="noStrike">
                          <a:solidFill>
                            <a:srgbClr val="000000"/>
                          </a:solidFill>
                          <a:effectLst/>
                          <a:latin typeface="Calibri" panose="020F0502020204030204" pitchFamily="34" charset="0"/>
                        </a:rPr>
                        <a:t>4.14</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Perform Post upgradation testing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7198908"/>
                  </a:ext>
                </a:extLst>
              </a:tr>
              <a:tr h="132280">
                <a:tc>
                  <a:txBody>
                    <a:bodyPr/>
                    <a:lstStyle/>
                    <a:p>
                      <a:pPr algn="ctr" fontAlgn="b"/>
                      <a:r>
                        <a:rPr lang="en-US" sz="800" b="0" i="0" u="none" strike="noStrike">
                          <a:solidFill>
                            <a:srgbClr val="000000"/>
                          </a:solidFill>
                          <a:effectLst/>
                          <a:latin typeface="Calibri" panose="020F0502020204030204" pitchFamily="34" charset="0"/>
                        </a:rPr>
                        <a:t>4.15</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Start Primary Vault to Normandy - EMEA DR Replication</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3458963"/>
                  </a:ext>
                </a:extLst>
              </a:tr>
              <a:tr h="132280">
                <a:tc>
                  <a:txBody>
                    <a:bodyPr/>
                    <a:lstStyle/>
                    <a:p>
                      <a:pPr algn="ctr" fontAlgn="ctr"/>
                      <a:r>
                        <a:rPr lang="en-US" sz="800" b="0" i="0" u="none" strike="noStrike">
                          <a:solidFill>
                            <a:srgbClr val="000000"/>
                          </a:solidFill>
                          <a:effectLst/>
                          <a:latin typeface="Calibri" panose="020F0502020204030204" pitchFamily="34" charset="0"/>
                        </a:rPr>
                        <a:t>4.16</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Perform failback &amp; make Production Site Active &amp; Singapore-APAC DR site down</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TMF/KPMG</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93518537"/>
                  </a:ext>
                </a:extLst>
              </a:tr>
              <a:tr h="132280">
                <a:tc>
                  <a:txBody>
                    <a:bodyPr/>
                    <a:lstStyle/>
                    <a:p>
                      <a:pPr algn="ctr" fontAlgn="b"/>
                      <a:r>
                        <a:rPr lang="en-US" sz="800" b="0" i="0" u="none" strike="noStrike">
                          <a:solidFill>
                            <a:srgbClr val="000000"/>
                          </a:solidFill>
                          <a:effectLst/>
                          <a:latin typeface="Calibri" panose="020F0502020204030204" pitchFamily="34" charset="0"/>
                        </a:rPr>
                        <a:t>4.17</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Activate CPM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5584279"/>
                  </a:ext>
                </a:extLst>
              </a:tr>
              <a:tr h="132280">
                <a:tc>
                  <a:txBody>
                    <a:bodyPr/>
                    <a:lstStyle/>
                    <a:p>
                      <a:pPr algn="ctr" fontAlgn="ctr"/>
                      <a:r>
                        <a:rPr lang="en-US" sz="800" b="0" i="0" u="none" strike="noStrike">
                          <a:solidFill>
                            <a:srgbClr val="000000"/>
                          </a:solidFill>
                          <a:effectLst/>
                          <a:latin typeface="Calibri" panose="020F0502020204030204" pitchFamily="34" charset="0"/>
                        </a:rPr>
                        <a:t>4.18</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Start Primary Vault to Costa Rica -SCNA DR replication</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4187026"/>
                  </a:ext>
                </a:extLst>
              </a:tr>
              <a:tr h="132280">
                <a:tc>
                  <a:txBody>
                    <a:bodyPr/>
                    <a:lstStyle/>
                    <a:p>
                      <a:pPr algn="ctr" fontAlgn="b"/>
                      <a:r>
                        <a:rPr lang="en-US" sz="800" b="0" i="0" u="none" strike="noStrike">
                          <a:solidFill>
                            <a:srgbClr val="000000"/>
                          </a:solidFill>
                          <a:effectLst/>
                          <a:latin typeface="Calibri" panose="020F0502020204030204" pitchFamily="34" charset="0"/>
                        </a:rPr>
                        <a:t>4.19</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Upgrade PTA 12.2 to v12.6 &amp; then v13.2</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4406437"/>
                  </a:ext>
                </a:extLst>
              </a:tr>
              <a:tr h="132280">
                <a:tc>
                  <a:txBody>
                    <a:bodyPr/>
                    <a:lstStyle/>
                    <a:p>
                      <a:pPr algn="ctr" fontAlgn="ctr"/>
                      <a:r>
                        <a:rPr lang="en-US" sz="800" b="0" i="0" u="none" strike="noStrike">
                          <a:solidFill>
                            <a:srgbClr val="000000"/>
                          </a:solidFill>
                          <a:effectLst/>
                          <a:latin typeface="Calibri" panose="020F0502020204030204" pitchFamily="34" charset="0"/>
                        </a:rPr>
                        <a:t>4.20</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Perform Post Upgradation testing</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2828392"/>
                  </a:ext>
                </a:extLst>
              </a:tr>
              <a:tr h="132280">
                <a:tc>
                  <a:txBody>
                    <a:bodyPr/>
                    <a:lstStyle/>
                    <a:p>
                      <a:pPr algn="ctr" fontAlgn="b"/>
                      <a:r>
                        <a:rPr lang="en-US" sz="800" b="0" i="0" u="none" strike="noStrike">
                          <a:solidFill>
                            <a:srgbClr val="000000"/>
                          </a:solidFill>
                          <a:effectLst/>
                          <a:latin typeface="Calibri" panose="020F0502020204030204" pitchFamily="34" charset="0"/>
                        </a:rPr>
                        <a:t>4.21</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Upgrade Backup utility to v12.6 &amp; then v13.2 &amp; Perform Post Upgradation testing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1724438"/>
                  </a:ext>
                </a:extLst>
              </a:tr>
              <a:tr h="132280">
                <a:tc>
                  <a:txBody>
                    <a:bodyPr/>
                    <a:lstStyle/>
                    <a:p>
                      <a:pPr algn="ctr" fontAlgn="ctr"/>
                      <a:r>
                        <a:rPr lang="en-US" sz="800" b="0" i="0" u="none" strike="noStrike">
                          <a:solidFill>
                            <a:srgbClr val="000000"/>
                          </a:solidFill>
                          <a:effectLst/>
                          <a:latin typeface="Calibri" panose="020F0502020204030204" pitchFamily="34" charset="0"/>
                        </a:rPr>
                        <a:t>4.22</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Perform Rollback activity for Normandy - EMEA site in case of failure</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TMF/KPMG</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96878850"/>
                  </a:ext>
                </a:extLst>
              </a:tr>
              <a:tr h="132280">
                <a:tc>
                  <a:txBody>
                    <a:bodyPr/>
                    <a:lstStyle/>
                    <a:p>
                      <a:pPr algn="ctr" fontAlgn="b"/>
                      <a:r>
                        <a:rPr lang="en-US" sz="800" b="0" i="0" u="none" strike="noStrike">
                          <a:solidFill>
                            <a:srgbClr val="000000"/>
                          </a:solidFill>
                          <a:effectLst/>
                          <a:latin typeface="Calibri" panose="020F0502020204030204" pitchFamily="34" charset="0"/>
                        </a:rPr>
                        <a:t>4.23</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Perform Post rollback checks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KPMG</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053927"/>
                  </a:ext>
                </a:extLst>
              </a:tr>
              <a:tr h="132280">
                <a:tc>
                  <a:txBody>
                    <a:bodyPr/>
                    <a:lstStyle/>
                    <a:p>
                      <a:pPr algn="ctr" fontAlgn="ctr"/>
                      <a:r>
                        <a:rPr lang="en-US" sz="800" b="0" i="0" u="none" strike="noStrike">
                          <a:solidFill>
                            <a:srgbClr val="FFFFFF"/>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l" fontAlgn="ctr"/>
                      <a:r>
                        <a:rPr lang="en-US" sz="800" b="0" i="0" u="none" strike="noStrike">
                          <a:solidFill>
                            <a:srgbClr val="FFFFFF"/>
                          </a:solidFill>
                          <a:effectLst/>
                          <a:latin typeface="Calibri" panose="020F0502020204030204" pitchFamily="34" charset="0"/>
                        </a:rPr>
                        <a:t>Phase 3- Upgrade Plan for DR Site (Singapore -APAC)</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800" b="0" i="0" u="none" strike="noStrike">
                          <a:solidFill>
                            <a:srgbClr val="FFFFFF"/>
                          </a:solidFill>
                          <a:effectLst/>
                          <a:latin typeface="Calibri" panose="020F0502020204030204" pitchFamily="34" charset="0"/>
                        </a:rPr>
                        <a:t>10 Days</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ctr"/>
                      <a:r>
                        <a:rPr lang="en-US" sz="800" b="0" i="0" u="none" strike="noStrike">
                          <a:solidFill>
                            <a:srgbClr val="FFFFFF"/>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860589895"/>
                  </a:ext>
                </a:extLst>
              </a:tr>
              <a:tr h="132280">
                <a:tc>
                  <a:txBody>
                    <a:bodyPr/>
                    <a:lstStyle/>
                    <a:p>
                      <a:pPr algn="ctr" fontAlgn="b"/>
                      <a:r>
                        <a:rPr lang="en-US" sz="800" b="0" i="0" u="none" strike="noStrike">
                          <a:solidFill>
                            <a:srgbClr val="000000"/>
                          </a:solidFill>
                          <a:effectLst/>
                          <a:latin typeface="Calibri" panose="020F0502020204030204" pitchFamily="34" charset="0"/>
                        </a:rPr>
                        <a:t>5.0</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Upgrade Singapore-APAC DR Vault to v12.6</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84701316"/>
                  </a:ext>
                </a:extLst>
              </a:tr>
              <a:tr h="132280">
                <a:tc>
                  <a:txBody>
                    <a:bodyPr/>
                    <a:lstStyle/>
                    <a:p>
                      <a:pPr algn="ctr" fontAlgn="b"/>
                      <a:r>
                        <a:rPr lang="en-US" sz="800" b="0" i="0" u="none" strike="noStrike">
                          <a:solidFill>
                            <a:srgbClr val="000000"/>
                          </a:solidFill>
                          <a:effectLst/>
                          <a:latin typeface="Calibri" panose="020F0502020204030204" pitchFamily="34" charset="0"/>
                        </a:rPr>
                        <a:t>5.1</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Health check of Singapore-APAC DR Vault ( Config log files , DR Services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46888161"/>
                  </a:ext>
                </a:extLst>
              </a:tr>
              <a:tr h="132280">
                <a:tc>
                  <a:txBody>
                    <a:bodyPr/>
                    <a:lstStyle/>
                    <a:p>
                      <a:pPr algn="ctr" fontAlgn="b"/>
                      <a:r>
                        <a:rPr lang="en-US" sz="800" b="0" i="0" u="none" strike="noStrike">
                          <a:solidFill>
                            <a:srgbClr val="000000"/>
                          </a:solidFill>
                          <a:effectLst/>
                          <a:latin typeface="Calibri" panose="020F0502020204030204" pitchFamily="34" charset="0"/>
                        </a:rPr>
                        <a:t>5.2</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Upgrade All CyberArk Components to v12.6</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90984355"/>
                  </a:ext>
                </a:extLst>
              </a:tr>
              <a:tr h="132280">
                <a:tc>
                  <a:txBody>
                    <a:bodyPr/>
                    <a:lstStyle/>
                    <a:p>
                      <a:pPr algn="ctr" fontAlgn="b"/>
                      <a:r>
                        <a:rPr lang="en-US" sz="800" b="0" i="0" u="none" strike="noStrike">
                          <a:solidFill>
                            <a:srgbClr val="000000"/>
                          </a:solidFill>
                          <a:effectLst/>
                          <a:latin typeface="Calibri" panose="020F0502020204030204" pitchFamily="34" charset="0"/>
                        </a:rPr>
                        <a:t>5.3</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Upgrade Singapore-APAC DR Vault to v13.2</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2158852"/>
                  </a:ext>
                </a:extLst>
              </a:tr>
              <a:tr h="132280">
                <a:tc>
                  <a:txBody>
                    <a:bodyPr/>
                    <a:lstStyle/>
                    <a:p>
                      <a:pPr algn="ctr" fontAlgn="b"/>
                      <a:r>
                        <a:rPr lang="en-US" sz="800" b="0" i="0" u="none" strike="noStrike">
                          <a:solidFill>
                            <a:srgbClr val="000000"/>
                          </a:solidFill>
                          <a:effectLst/>
                          <a:latin typeface="Calibri" panose="020F0502020204030204" pitchFamily="34" charset="0"/>
                        </a:rPr>
                        <a:t>5.4</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Upgrade All CyberArk Components to v13.2</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1"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78665781"/>
                  </a:ext>
                </a:extLst>
              </a:tr>
              <a:tr h="132280">
                <a:tc>
                  <a:txBody>
                    <a:bodyPr/>
                    <a:lstStyle/>
                    <a:p>
                      <a:pPr algn="ctr" fontAlgn="b"/>
                      <a:r>
                        <a:rPr lang="en-US" sz="800" b="0" i="0" u="none" strike="noStrike">
                          <a:solidFill>
                            <a:srgbClr val="000000"/>
                          </a:solidFill>
                          <a:effectLst/>
                          <a:latin typeface="Calibri" panose="020F0502020204030204" pitchFamily="34" charset="0"/>
                        </a:rPr>
                        <a:t>5.5</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Perform Post upgradation Health checks</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37945476"/>
                  </a:ext>
                </a:extLst>
              </a:tr>
              <a:tr h="132280">
                <a:tc>
                  <a:txBody>
                    <a:bodyPr/>
                    <a:lstStyle/>
                    <a:p>
                      <a:pPr algn="ctr" fontAlgn="b"/>
                      <a:r>
                        <a:rPr lang="en-US" sz="800" b="0" i="0" u="none" strike="noStrike">
                          <a:solidFill>
                            <a:srgbClr val="000000"/>
                          </a:solidFill>
                          <a:effectLst/>
                          <a:latin typeface="Calibri" panose="020F0502020204030204" pitchFamily="34" charset="0"/>
                        </a:rPr>
                        <a:t>5.6</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Perform Rollback activity for Singapore -APAC DR site in case of failure</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93908167"/>
                  </a:ext>
                </a:extLst>
              </a:tr>
              <a:tr h="132280">
                <a:tc>
                  <a:txBody>
                    <a:bodyPr/>
                    <a:lstStyle/>
                    <a:p>
                      <a:pPr algn="ctr" fontAlgn="b"/>
                      <a:r>
                        <a:rPr lang="en-US" sz="800" b="0" i="0" u="none" strike="noStrike">
                          <a:solidFill>
                            <a:srgbClr val="000000"/>
                          </a:solidFill>
                          <a:effectLst/>
                          <a:latin typeface="Calibri" panose="020F0502020204030204" pitchFamily="34" charset="0"/>
                        </a:rPr>
                        <a:t>5.7</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Calibri" panose="020F0502020204030204" pitchFamily="34" charset="0"/>
                        </a:rPr>
                        <a:t>Perform Post rollback checks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9634184"/>
                  </a:ext>
                </a:extLst>
              </a:tr>
              <a:tr h="132280">
                <a:tc>
                  <a:txBody>
                    <a:bodyPr/>
                    <a:lstStyle/>
                    <a:p>
                      <a:pPr algn="ctr" fontAlgn="ctr"/>
                      <a:r>
                        <a:rPr lang="en-US" sz="800" b="0" i="0" u="none" strike="noStrike">
                          <a:solidFill>
                            <a:srgbClr val="FFFFFF"/>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ctr"/>
                      <a:r>
                        <a:rPr lang="en-US" sz="800" b="1" i="0" u="none" strike="noStrike">
                          <a:solidFill>
                            <a:schemeClr val="tx1"/>
                          </a:solidFill>
                          <a:effectLst/>
                          <a:latin typeface="Calibri" panose="020F0502020204030204" pitchFamily="34" charset="0"/>
                        </a:rPr>
                        <a:t>Testing &amp; Signoff</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r>
                        <a:rPr lang="en-US" sz="800" b="1" i="0" u="none" strike="noStrike">
                          <a:solidFill>
                            <a:schemeClr val="tx1"/>
                          </a:solidFill>
                          <a:effectLst/>
                          <a:latin typeface="Calibri" panose="020F0502020204030204" pitchFamily="34" charset="0"/>
                        </a:rPr>
                        <a:t>5 Days</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ctr"/>
                      <a:endParaRPr lang="en-US" sz="800" b="0" i="0" u="none" strike="noStrike">
                        <a:solidFill>
                          <a:srgbClr val="FFFFFF"/>
                        </a:solidFill>
                        <a:effectLst/>
                        <a:latin typeface="Calibri" panose="020F0502020204030204" pitchFamily="34" charset="0"/>
                      </a:endParaRP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097138305"/>
                  </a:ext>
                </a:extLst>
              </a:tr>
              <a:tr h="132280">
                <a:tc>
                  <a:txBody>
                    <a:bodyPr/>
                    <a:lstStyle/>
                    <a:p>
                      <a:pPr algn="ctr" fontAlgn="ctr"/>
                      <a:r>
                        <a:rPr lang="en-US" sz="800" b="0" i="0" u="none" strike="noStrike">
                          <a:solidFill>
                            <a:srgbClr val="000000"/>
                          </a:solidFill>
                          <a:effectLst/>
                          <a:latin typeface="Calibri" panose="020F0502020204030204" pitchFamily="34" charset="0"/>
                        </a:rPr>
                        <a:t>6.0</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Perform Administrator &amp; SIT Testing</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51566809"/>
                  </a:ext>
                </a:extLst>
              </a:tr>
              <a:tr h="132280">
                <a:tc>
                  <a:txBody>
                    <a:bodyPr/>
                    <a:lstStyle/>
                    <a:p>
                      <a:pPr algn="ctr" fontAlgn="ctr"/>
                      <a:r>
                        <a:rPr lang="en-US" sz="800" b="0" i="0" u="none" strike="noStrike">
                          <a:solidFill>
                            <a:srgbClr val="000000"/>
                          </a:solidFill>
                          <a:effectLst/>
                          <a:latin typeface="Calibri" panose="020F0502020204030204" pitchFamily="34" charset="0"/>
                        </a:rPr>
                        <a:t>6.1</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Perform End user testing</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18134975"/>
                  </a:ext>
                </a:extLst>
              </a:tr>
              <a:tr h="132280">
                <a:tc>
                  <a:txBody>
                    <a:bodyPr/>
                    <a:lstStyle/>
                    <a:p>
                      <a:pPr algn="ctr" fontAlgn="ctr"/>
                      <a:r>
                        <a:rPr lang="en-US" sz="800" b="0" i="0" u="none" strike="noStrike">
                          <a:solidFill>
                            <a:srgbClr val="000000"/>
                          </a:solidFill>
                          <a:effectLst/>
                          <a:latin typeface="Calibri" panose="020F0502020204030204" pitchFamily="34" charset="0"/>
                        </a:rPr>
                        <a:t>6.2</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Deliver Report of exclusive features of v13.2 added to TMF environment</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KPMG</a:t>
                      </a:r>
                      <a:endParaRPr lang="en-US" sz="800" b="0" i="0" u="none" strike="noStrike">
                        <a:solidFill>
                          <a:srgbClr val="000000"/>
                        </a:solidFill>
                        <a:effectLst/>
                        <a:latin typeface="Calibri" panose="020F0502020204030204" pitchFamily="34" charset="0"/>
                      </a:endParaRP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8941830"/>
                  </a:ext>
                </a:extLst>
              </a:tr>
              <a:tr h="100735">
                <a:tc>
                  <a:txBody>
                    <a:bodyPr/>
                    <a:lstStyle/>
                    <a:p>
                      <a:pPr algn="ctr" fontAlgn="ctr"/>
                      <a:r>
                        <a:rPr lang="en-US" sz="800" b="0" i="0" u="none" strike="noStrike">
                          <a:solidFill>
                            <a:srgbClr val="000000"/>
                          </a:solidFill>
                          <a:effectLst/>
                          <a:latin typeface="Calibri" panose="020F0502020204030204" pitchFamily="34" charset="0"/>
                        </a:rPr>
                        <a:t>6.3</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b="0" i="0" u="none" strike="noStrike">
                          <a:solidFill>
                            <a:srgbClr val="000000"/>
                          </a:solidFill>
                          <a:effectLst/>
                          <a:latin typeface="Calibri" panose="020F0502020204030204" pitchFamily="34" charset="0"/>
                        </a:rPr>
                        <a:t>Sign off</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 </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alibri" panose="020F0502020204030204" pitchFamily="34" charset="0"/>
                        </a:rPr>
                        <a:t>TMF</a:t>
                      </a:r>
                    </a:p>
                  </a:txBody>
                  <a:tcPr marL="3919" marR="3919" marT="39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15257375"/>
                  </a:ext>
                </a:extLst>
              </a:tr>
              <a:tr h="132280">
                <a:tc>
                  <a:txBody>
                    <a:bodyPr/>
                    <a:lstStyle/>
                    <a:p>
                      <a:pPr algn="ctr" fontAlgn="b"/>
                      <a:r>
                        <a:rPr lang="en-US" sz="800" b="0"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800" b="1" i="0" u="none" strike="noStrike">
                          <a:solidFill>
                            <a:srgbClr val="000000"/>
                          </a:solidFill>
                          <a:effectLst/>
                          <a:latin typeface="Calibri" panose="020F0502020204030204" pitchFamily="34" charset="0"/>
                        </a:rPr>
                        <a:t>Total Days</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US" sz="800" b="1" i="0" u="none" strike="noStrike">
                          <a:solidFill>
                            <a:srgbClr val="000000"/>
                          </a:solidFill>
                          <a:effectLst/>
                          <a:latin typeface="Calibri" panose="020F0502020204030204" pitchFamily="34" charset="0"/>
                        </a:rPr>
                        <a:t>45 Days</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US" sz="800" b="1" i="0" u="none" strike="noStrike">
                          <a:solidFill>
                            <a:srgbClr val="000000"/>
                          </a:solidFill>
                          <a:effectLst/>
                          <a:latin typeface="Calibri" panose="020F0502020204030204" pitchFamily="34" charset="0"/>
                        </a:rPr>
                        <a:t> </a:t>
                      </a:r>
                    </a:p>
                  </a:txBody>
                  <a:tcPr marL="3919" marR="3919" marT="391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531904356"/>
                  </a:ext>
                </a:extLst>
              </a:tr>
            </a:tbl>
          </a:graphicData>
        </a:graphic>
      </p:graphicFrame>
    </p:spTree>
    <p:extLst>
      <p:ext uri="{BB962C8B-B14F-4D97-AF65-F5344CB8AC3E}">
        <p14:creationId xmlns:p14="http://schemas.microsoft.com/office/powerpoint/2010/main" val="1934915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br>
              <a:rPr lang="en-GB" sz="6000"/>
            </a:br>
            <a:r>
              <a:rPr lang="en-GB" sz="6000"/>
              <a:t>System Requirements</a:t>
            </a:r>
            <a:endParaRPr lang="en-GB" sz="6000">
              <a:latin typeface="KPMG Bold"/>
              <a:cs typeface="Arial"/>
            </a:endParaRPr>
          </a:p>
        </p:txBody>
      </p:sp>
    </p:spTree>
    <p:extLst>
      <p:ext uri="{BB962C8B-B14F-4D97-AF65-F5344CB8AC3E}">
        <p14:creationId xmlns:p14="http://schemas.microsoft.com/office/powerpoint/2010/main" val="1853019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D927BBC-7E49-FF42-6BA2-528E276A857F}"/>
              </a:ext>
            </a:extLst>
          </p:cNvPr>
          <p:cNvGraphicFramePr>
            <a:graphicFrameLocks noGrp="1"/>
          </p:cNvGraphicFramePr>
          <p:nvPr>
            <p:extLst>
              <p:ext uri="{D42A27DB-BD31-4B8C-83A1-F6EECF244321}">
                <p14:modId xmlns:p14="http://schemas.microsoft.com/office/powerpoint/2010/main" val="3263047440"/>
              </p:ext>
            </p:extLst>
          </p:nvPr>
        </p:nvGraphicFramePr>
        <p:xfrm>
          <a:off x="422157" y="876689"/>
          <a:ext cx="11481054" cy="4902984"/>
        </p:xfrm>
        <a:graphic>
          <a:graphicData uri="http://schemas.openxmlformats.org/drawingml/2006/table">
            <a:tbl>
              <a:tblPr firstRow="1" bandRow="1"/>
              <a:tblGrid>
                <a:gridCol w="1020144">
                  <a:extLst>
                    <a:ext uri="{9D8B030D-6E8A-4147-A177-3AD203B41FA5}">
                      <a16:colId xmlns:a16="http://schemas.microsoft.com/office/drawing/2014/main" val="2880547420"/>
                    </a:ext>
                  </a:extLst>
                </a:gridCol>
                <a:gridCol w="2284111">
                  <a:extLst>
                    <a:ext uri="{9D8B030D-6E8A-4147-A177-3AD203B41FA5}">
                      <a16:colId xmlns:a16="http://schemas.microsoft.com/office/drawing/2014/main" val="2399709432"/>
                    </a:ext>
                  </a:extLst>
                </a:gridCol>
                <a:gridCol w="2169959">
                  <a:extLst>
                    <a:ext uri="{9D8B030D-6E8A-4147-A177-3AD203B41FA5}">
                      <a16:colId xmlns:a16="http://schemas.microsoft.com/office/drawing/2014/main" val="3506063264"/>
                    </a:ext>
                  </a:extLst>
                </a:gridCol>
                <a:gridCol w="2169959">
                  <a:extLst>
                    <a:ext uri="{9D8B030D-6E8A-4147-A177-3AD203B41FA5}">
                      <a16:colId xmlns:a16="http://schemas.microsoft.com/office/drawing/2014/main" val="2763074704"/>
                    </a:ext>
                  </a:extLst>
                </a:gridCol>
                <a:gridCol w="568623">
                  <a:extLst>
                    <a:ext uri="{9D8B030D-6E8A-4147-A177-3AD203B41FA5}">
                      <a16:colId xmlns:a16="http://schemas.microsoft.com/office/drawing/2014/main" val="2871598707"/>
                    </a:ext>
                  </a:extLst>
                </a:gridCol>
                <a:gridCol w="1442301">
                  <a:extLst>
                    <a:ext uri="{9D8B030D-6E8A-4147-A177-3AD203B41FA5}">
                      <a16:colId xmlns:a16="http://schemas.microsoft.com/office/drawing/2014/main" val="3355280643"/>
                    </a:ext>
                  </a:extLst>
                </a:gridCol>
                <a:gridCol w="1825957">
                  <a:extLst>
                    <a:ext uri="{9D8B030D-6E8A-4147-A177-3AD203B41FA5}">
                      <a16:colId xmlns:a16="http://schemas.microsoft.com/office/drawing/2014/main" val="2211766413"/>
                    </a:ext>
                  </a:extLst>
                </a:gridCol>
              </a:tblGrid>
              <a:tr h="324845">
                <a:tc>
                  <a:txBody>
                    <a:bodyPr/>
                    <a:lstStyle/>
                    <a:p>
                      <a:pPr algn="ctr" rtl="0" fontAlgn="ctr"/>
                      <a:r>
                        <a:rPr lang="en-US" sz="1050" b="1" i="0" u="none" strike="noStrike">
                          <a:solidFill>
                            <a:srgbClr val="FFFFFF"/>
                          </a:solidFill>
                          <a:effectLst/>
                          <a:latin typeface="Arial" panose="020B0604020202020204" pitchFamily="34" charset="0"/>
                        </a:rPr>
                        <a:t>Server Role</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gridSpan="2">
                  <a:txBody>
                    <a:bodyPr/>
                    <a:lstStyle/>
                    <a:p>
                      <a:pPr algn="ctr" rtl="0" fontAlgn="ctr"/>
                      <a:r>
                        <a:rPr lang="en-US" sz="1050" b="1" i="0" u="none" strike="noStrike">
                          <a:solidFill>
                            <a:srgbClr val="FFFFFF"/>
                          </a:solidFill>
                          <a:effectLst/>
                          <a:latin typeface="Arial" panose="020B0604020202020204" pitchFamily="34" charset="0"/>
                        </a:rPr>
                        <a:t>Hardware Pre-requisites</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hMerge="1">
                  <a:txBody>
                    <a:bodyPr/>
                    <a:lstStyle/>
                    <a:p>
                      <a:endParaRPr lang="en-US"/>
                    </a:p>
                  </a:txBody>
                  <a:tcPr/>
                </a:tc>
                <a:tc>
                  <a:txBody>
                    <a:bodyPr/>
                    <a:lstStyle/>
                    <a:p>
                      <a:pPr algn="l" rtl="0" fontAlgn="ctr"/>
                      <a:r>
                        <a:rPr lang="en-US" sz="1050" b="1" i="0" u="none" strike="noStrike">
                          <a:solidFill>
                            <a:srgbClr val="FFFFFF"/>
                          </a:solidFill>
                          <a:effectLst/>
                          <a:latin typeface="Arial" panose="020B0604020202020204" pitchFamily="34" charset="0"/>
                        </a:rPr>
                        <a:t>Software Pre-requisites</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050" b="1" i="0" u="none" strike="noStrike">
                          <a:solidFill>
                            <a:srgbClr val="FFFFFF"/>
                          </a:solidFill>
                          <a:effectLst/>
                          <a:latin typeface="Arial" panose="020B0604020202020204" pitchFamily="34" charset="0"/>
                        </a:rPr>
                        <a:t>Quantity</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050" b="1" i="0" u="none" strike="noStrike">
                          <a:solidFill>
                            <a:srgbClr val="FFFFFF"/>
                          </a:solidFill>
                          <a:effectLst/>
                          <a:latin typeface="Arial" panose="020B0604020202020204" pitchFamily="34" charset="0"/>
                        </a:rPr>
                        <a:t>Can be Virtualized?</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050" b="1" i="0" u="none" strike="noStrike">
                          <a:solidFill>
                            <a:srgbClr val="FFFFFF"/>
                          </a:solidFill>
                          <a:effectLst/>
                          <a:latin typeface="Arial" panose="020B0604020202020204" pitchFamily="34" charset="0"/>
                        </a:rPr>
                        <a:t>Remarks</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1125747647"/>
                  </a:ext>
                </a:extLst>
              </a:tr>
              <a:tr h="483849">
                <a:tc rowSpan="10">
                  <a:txBody>
                    <a:bodyPr/>
                    <a:lstStyle/>
                    <a:p>
                      <a:pPr algn="ctr" rtl="0" fontAlgn="ctr"/>
                      <a:r>
                        <a:rPr lang="en-US" sz="1050" b="1" i="0" u="none" strike="noStrike">
                          <a:solidFill>
                            <a:srgbClr val="FFFFFF"/>
                          </a:solidFill>
                          <a:effectLst/>
                          <a:latin typeface="Arial" panose="020B0604020202020204" pitchFamily="34" charset="0"/>
                        </a:rPr>
                        <a:t>Vault</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gridSpan="2">
                  <a:txBody>
                    <a:bodyPr/>
                    <a:lstStyle/>
                    <a:p>
                      <a:pPr algn="ctr" rtl="0" fontAlgn="ctr"/>
                      <a:r>
                        <a:rPr lang="en-US" sz="1050" b="0" i="0" u="none" strike="noStrike">
                          <a:solidFill>
                            <a:srgbClr val="000000"/>
                          </a:solidFill>
                          <a:effectLst/>
                          <a:latin typeface="Arial" panose="020B0604020202020204" pitchFamily="34" charset="0"/>
                        </a:rPr>
                        <a:t>Medium implementation</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rtl="0" fontAlgn="ctr"/>
                      <a:r>
                        <a:rPr lang="en-US" sz="1050" b="0" i="0" u="none" strike="noStrike">
                          <a:solidFill>
                            <a:srgbClr val="000000"/>
                          </a:solidFill>
                          <a:effectLst/>
                          <a:latin typeface="Arial" panose="020B0604020202020204" pitchFamily="34" charset="0"/>
                        </a:rPr>
                        <a:t>Windows 2019 English/German/Japanese    Windows 2016</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0">
                  <a:txBody>
                    <a:bodyPr/>
                    <a:lstStyle/>
                    <a:p>
                      <a:pPr algn="ctr" rtl="0" fontAlgn="ctr"/>
                      <a:r>
                        <a:rPr lang="en-US" sz="1050" b="0" i="0" u="none" strike="noStrike">
                          <a:solidFill>
                            <a:srgbClr val="000000"/>
                          </a:solidFill>
                          <a:effectLst/>
                          <a:latin typeface="Arial" panose="020B0604020202020204" pitchFamily="34" charset="0"/>
                        </a:rPr>
                        <a:t>4</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0">
                  <a:txBody>
                    <a:bodyPr/>
                    <a:lstStyle/>
                    <a:p>
                      <a:pPr algn="ctr" rtl="0" fontAlgn="ctr"/>
                      <a:r>
                        <a:rPr lang="en-US" sz="1050" b="0" i="0" u="none" strike="noStrike">
                          <a:solidFill>
                            <a:srgbClr val="000000"/>
                          </a:solidFill>
                          <a:effectLst/>
                          <a:latin typeface="Arial" panose="020B0604020202020204" pitchFamily="34" charset="0"/>
                        </a:rPr>
                        <a:t>Optional</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0">
                  <a:txBody>
                    <a:bodyPr/>
                    <a:lstStyle/>
                    <a:p>
                      <a:pPr marL="91440" algn="l" rtl="0" fontAlgn="ctr"/>
                      <a:r>
                        <a:rPr lang="en-US" sz="1050" b="0" i="0" u="none" strike="noStrike">
                          <a:solidFill>
                            <a:srgbClr val="000000"/>
                          </a:solidFill>
                          <a:effectLst/>
                          <a:latin typeface="Arial" panose="020B0604020202020204" pitchFamily="34" charset="0"/>
                        </a:rPr>
                        <a:t>For security reasons, CyberArk recommends installing Vault instances on physical hardware</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468024"/>
                  </a:ext>
                </a:extLst>
              </a:tr>
              <a:tr h="165841">
                <a:tc vMerge="1">
                  <a:txBody>
                    <a:bodyPr/>
                    <a:lstStyle/>
                    <a:p>
                      <a:endParaRPr lang="en-US"/>
                    </a:p>
                  </a:txBody>
                  <a:tcPr/>
                </a:tc>
                <a:tc gridSpan="2">
                  <a:txBody>
                    <a:bodyPr/>
                    <a:lstStyle/>
                    <a:p>
                      <a:pPr marL="91440" algn="l" rtl="0" fontAlgn="t"/>
                      <a:r>
                        <a:rPr lang="en-US" sz="1050" b="0" i="0" u="none" strike="noStrike">
                          <a:solidFill>
                            <a:srgbClr val="000000"/>
                          </a:solidFill>
                          <a:effectLst/>
                          <a:latin typeface="Arial" panose="020B0604020202020204" pitchFamily="34" charset="0"/>
                        </a:rPr>
                        <a:t>(1,000 – 20,000 managed passwords)</a:t>
                      </a:r>
                    </a:p>
                  </a:txBody>
                  <a:tcPr marL="7866" marR="7866" marT="786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rtl="0" fontAlgn="ctr"/>
                      <a:r>
                        <a:rPr lang="en-US" sz="1050" b="0" i="0" u="none" strike="noStrike">
                          <a:solidFill>
                            <a:srgbClr val="000000"/>
                          </a:solidFill>
                          <a:effectLst/>
                          <a:latin typeface="Arial" panose="020B0604020202020204" pitchFamily="34" charset="0"/>
                        </a:rPr>
                        <a:t>English/German/Japanese</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74742306"/>
                  </a:ext>
                </a:extLst>
              </a:tr>
              <a:tr h="165841">
                <a:tc vMerge="1">
                  <a:txBody>
                    <a:bodyPr/>
                    <a:lstStyle/>
                    <a:p>
                      <a:endParaRPr lang="en-US"/>
                    </a:p>
                  </a:txBody>
                  <a:tcPr/>
                </a:tc>
                <a:tc>
                  <a:txBody>
                    <a:bodyPr/>
                    <a:lstStyle/>
                    <a:p>
                      <a:pPr marL="91440" algn="l" fontAlgn="t"/>
                      <a:r>
                        <a:rPr lang="en-US" sz="1050" b="1" i="0" u="none" strike="noStrike">
                          <a:solidFill>
                            <a:schemeClr val="bg1"/>
                          </a:solidFill>
                          <a:effectLst/>
                          <a:latin typeface="Calibri" panose="020F0502020204030204" pitchFamily="34" charset="0"/>
                        </a:rPr>
                        <a:t>v12.6</a:t>
                      </a:r>
                    </a:p>
                  </a:txBody>
                  <a:tcPr marL="7866" marR="7866" marT="786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marL="91440" algn="l" fontAlgn="t"/>
                      <a:r>
                        <a:rPr lang="en-US" sz="1050" b="1" i="0" u="none" strike="noStrike">
                          <a:solidFill>
                            <a:schemeClr val="bg1"/>
                          </a:solidFill>
                          <a:effectLst/>
                          <a:latin typeface="Calibri" panose="020F0502020204030204" pitchFamily="34" charset="0"/>
                        </a:rPr>
                        <a:t>v13.2</a:t>
                      </a:r>
                    </a:p>
                  </a:txBody>
                  <a:tcPr marL="7866" marR="7866" marT="786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l" rtl="0" fontAlgn="ctr"/>
                      <a:r>
                        <a:rPr lang="en-US" sz="1050" b="0" i="0" u="none" strike="noStrike">
                          <a:solidFill>
                            <a:srgbClr val="000000"/>
                          </a:solidFill>
                          <a:effectLst/>
                          <a:latin typeface="Arial" panose="020B0604020202020204" pitchFamily="34" charset="0"/>
                        </a:rPr>
                        <a:t> </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28168517"/>
                  </a:ext>
                </a:extLst>
              </a:tr>
              <a:tr h="355634">
                <a:tc vMerge="1">
                  <a:txBody>
                    <a:bodyPr/>
                    <a:lstStyle/>
                    <a:p>
                      <a:endParaRPr lang="en-US"/>
                    </a:p>
                  </a:txBody>
                  <a:tcPr/>
                </a:tc>
                <a:tc>
                  <a:txBody>
                    <a:bodyPr/>
                    <a:lstStyle/>
                    <a:p>
                      <a:pPr marL="91440" algn="l" fontAlgn="t"/>
                      <a:r>
                        <a:rPr lang="en-US" sz="1050" b="0" i="0" u="none" strike="noStrike">
                          <a:solidFill>
                            <a:srgbClr val="000000"/>
                          </a:solidFill>
                          <a:effectLst/>
                          <a:latin typeface="Calibri" panose="020F0502020204030204" pitchFamily="34" charset="0"/>
                        </a:rPr>
                        <a:t>2X Quad core processor (Intel compatible)</a:t>
                      </a:r>
                    </a:p>
                  </a:txBody>
                  <a:tcPr marL="7866" marR="7866" marT="786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t"/>
                      <a:r>
                        <a:rPr lang="en-US" sz="1050" b="0" i="0" u="none" strike="noStrike">
                          <a:solidFill>
                            <a:srgbClr val="000000"/>
                          </a:solidFill>
                          <a:effectLst/>
                          <a:latin typeface="Arial" panose="020B0604020202020204" pitchFamily="34" charset="0"/>
                        </a:rPr>
                        <a:t>8-12 physical cores x 86-64 architecture</a:t>
                      </a:r>
                    </a:p>
                  </a:txBody>
                  <a:tcPr marL="7866" marR="7866" marT="786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050" b="0" i="0" u="none" strike="noStrike">
                          <a:solidFill>
                            <a:srgbClr val="000000"/>
                          </a:solidFill>
                          <a:effectLst/>
                          <a:latin typeface="Arial" panose="020B0604020202020204" pitchFamily="34" charset="0"/>
                        </a:rPr>
                        <a:t>.NET Framework 4.8 Runtime</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81514063"/>
                  </a:ext>
                </a:extLst>
              </a:tr>
              <a:tr h="483849">
                <a:tc vMerge="1">
                  <a:txBody>
                    <a:bodyPr/>
                    <a:lstStyle/>
                    <a:p>
                      <a:endParaRPr lang="en-US"/>
                    </a:p>
                  </a:txBody>
                  <a:tcPr/>
                </a:tc>
                <a:tc>
                  <a:txBody>
                    <a:bodyPr/>
                    <a:lstStyle/>
                    <a:p>
                      <a:pPr marL="91440" algn="l" fontAlgn="t"/>
                      <a:r>
                        <a:rPr lang="en-US" sz="1050" b="0" i="0" u="none" strike="noStrike">
                          <a:solidFill>
                            <a:srgbClr val="000000"/>
                          </a:solidFill>
                          <a:effectLst/>
                          <a:latin typeface="Calibri" panose="020F0502020204030204" pitchFamily="34" charset="0"/>
                        </a:rPr>
                        <a:t>16GB RAM</a:t>
                      </a:r>
                    </a:p>
                  </a:txBody>
                  <a:tcPr marL="7866" marR="7866" marT="786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t"/>
                      <a:r>
                        <a:rPr lang="en-US" sz="1050" b="0" i="0" u="none" strike="noStrike">
                          <a:solidFill>
                            <a:srgbClr val="000000"/>
                          </a:solidFill>
                          <a:effectLst/>
                          <a:latin typeface="Arial" panose="020B0604020202020204" pitchFamily="34" charset="0"/>
                        </a:rPr>
                        <a:t>32-64 GB RAM</a:t>
                      </a:r>
                    </a:p>
                  </a:txBody>
                  <a:tcPr marL="7866" marR="7866" marT="786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050" b="0" i="0" u="none" strike="noStrike">
                          <a:solidFill>
                            <a:srgbClr val="000000"/>
                          </a:solidFill>
                          <a:effectLst/>
                          <a:latin typeface="Arial" panose="020B0604020202020204" pitchFamily="34" charset="0"/>
                        </a:rPr>
                        <a:t>Microsoft Visual C++ Redistributable for Visual Studio 2015-2019 </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48363144"/>
                  </a:ext>
                </a:extLst>
              </a:tr>
              <a:tr h="355634">
                <a:tc vMerge="1">
                  <a:txBody>
                    <a:bodyPr/>
                    <a:lstStyle/>
                    <a:p>
                      <a:endParaRPr lang="en-US"/>
                    </a:p>
                  </a:txBody>
                  <a:tcPr/>
                </a:tc>
                <a:tc>
                  <a:txBody>
                    <a:bodyPr/>
                    <a:lstStyle/>
                    <a:p>
                      <a:pPr marL="91440" algn="l" fontAlgn="t"/>
                      <a:r>
                        <a:rPr lang="en-US" sz="1050" b="0" i="0" u="none" strike="noStrike">
                          <a:solidFill>
                            <a:srgbClr val="000000"/>
                          </a:solidFill>
                          <a:effectLst/>
                          <a:latin typeface="Calibri" panose="020F0502020204030204" pitchFamily="34" charset="0"/>
                        </a:rPr>
                        <a:t>2X 80GB SATA/SAS hot-swappable drives</a:t>
                      </a:r>
                    </a:p>
                  </a:txBody>
                  <a:tcPr marL="7866" marR="7866" marT="786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t"/>
                      <a:r>
                        <a:rPr lang="en-US" sz="1050" b="0" i="0" u="none" strike="noStrike">
                          <a:solidFill>
                            <a:srgbClr val="000000"/>
                          </a:solidFill>
                          <a:effectLst/>
                          <a:latin typeface="Arial" panose="020B0604020202020204" pitchFamily="34" charset="0"/>
                        </a:rPr>
                        <a:t>2 x 80 GB SSD, 2 x 512 GB SSD </a:t>
                      </a:r>
                    </a:p>
                  </a:txBody>
                  <a:tcPr marL="7866" marR="7866" marT="786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050" b="0" i="0" u="none" strike="noStrike">
                          <a:solidFill>
                            <a:srgbClr val="000000"/>
                          </a:solidFill>
                          <a:effectLst/>
                          <a:latin typeface="Arial" panose="020B0604020202020204" pitchFamily="34" charset="0"/>
                        </a:rPr>
                        <a:t> </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98585301"/>
                  </a:ext>
                </a:extLst>
              </a:tr>
              <a:tr h="165841">
                <a:tc vMerge="1">
                  <a:txBody>
                    <a:bodyPr/>
                    <a:lstStyle/>
                    <a:p>
                      <a:endParaRPr lang="en-US"/>
                    </a:p>
                  </a:txBody>
                  <a:tcPr/>
                </a:tc>
                <a:tc gridSpan="2">
                  <a:txBody>
                    <a:bodyPr/>
                    <a:lstStyle/>
                    <a:p>
                      <a:pPr marL="91440" algn="l" rtl="0" fontAlgn="t"/>
                      <a:r>
                        <a:rPr lang="en-US" sz="1050" b="0" i="0" u="none" strike="noStrike">
                          <a:solidFill>
                            <a:srgbClr val="000000"/>
                          </a:solidFill>
                          <a:effectLst/>
                          <a:latin typeface="Arial" panose="020B0604020202020204" pitchFamily="34" charset="0"/>
                        </a:rPr>
                        <a:t>RAID 10 with SAS hot-swappable</a:t>
                      </a:r>
                    </a:p>
                  </a:txBody>
                  <a:tcPr marL="7866" marR="7866" marT="786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rtl="0" fontAlgn="t"/>
                      <a:r>
                        <a:rPr lang="en-US" sz="1050" b="0" i="0" u="none" strike="noStrike">
                          <a:solidFill>
                            <a:srgbClr val="000000"/>
                          </a:solidFill>
                          <a:effectLst/>
                          <a:latin typeface="Arial" panose="020B0604020202020204" pitchFamily="34" charset="0"/>
                        </a:rPr>
                        <a:t> </a:t>
                      </a:r>
                    </a:p>
                  </a:txBody>
                  <a:tcPr marL="70795" marR="7866" marT="786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5310339"/>
                  </a:ext>
                </a:extLst>
              </a:tr>
              <a:tr h="165841">
                <a:tc vMerge="1">
                  <a:txBody>
                    <a:bodyPr/>
                    <a:lstStyle/>
                    <a:p>
                      <a:endParaRPr lang="en-US"/>
                    </a:p>
                  </a:txBody>
                  <a:tcPr/>
                </a:tc>
                <a:tc gridSpan="2">
                  <a:txBody>
                    <a:bodyPr/>
                    <a:lstStyle/>
                    <a:p>
                      <a:pPr marL="91440" algn="l" rtl="0" fontAlgn="t"/>
                      <a:r>
                        <a:rPr lang="en-US" sz="1050" b="0" i="0" u="none" strike="noStrike">
                          <a:solidFill>
                            <a:srgbClr val="000000"/>
                          </a:solidFill>
                          <a:effectLst/>
                          <a:latin typeface="Arial" panose="020B0604020202020204" pitchFamily="34" charset="0"/>
                        </a:rPr>
                        <a:t>RAID controller</a:t>
                      </a:r>
                    </a:p>
                  </a:txBody>
                  <a:tcPr marL="7866" marR="7866" marT="786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rtl="0" fontAlgn="t"/>
                      <a:r>
                        <a:rPr lang="en-US" sz="1050" b="0" i="0" u="none" strike="noStrike">
                          <a:solidFill>
                            <a:srgbClr val="000000"/>
                          </a:solidFill>
                          <a:effectLst/>
                          <a:latin typeface="Arial" panose="020B0604020202020204" pitchFamily="34" charset="0"/>
                        </a:rPr>
                        <a:t> </a:t>
                      </a:r>
                    </a:p>
                  </a:txBody>
                  <a:tcPr marL="70795" marR="7866" marT="786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79832147"/>
                  </a:ext>
                </a:extLst>
              </a:tr>
              <a:tr h="165841">
                <a:tc vMerge="1">
                  <a:txBody>
                    <a:bodyPr/>
                    <a:lstStyle/>
                    <a:p>
                      <a:endParaRPr lang="en-US"/>
                    </a:p>
                  </a:txBody>
                  <a:tcPr/>
                </a:tc>
                <a:tc gridSpan="2">
                  <a:txBody>
                    <a:bodyPr/>
                    <a:lstStyle/>
                    <a:p>
                      <a:pPr marL="91440" algn="l" rtl="0" fontAlgn="t"/>
                      <a:r>
                        <a:rPr lang="en-US" sz="1050" b="0" i="0" u="none" strike="noStrike">
                          <a:solidFill>
                            <a:srgbClr val="000000"/>
                          </a:solidFill>
                          <a:effectLst/>
                          <a:latin typeface="Arial" panose="020B0604020202020204" pitchFamily="34" charset="0"/>
                        </a:rPr>
                        <a:t>1 GB Network adapter</a:t>
                      </a:r>
                    </a:p>
                  </a:txBody>
                  <a:tcPr marL="7866" marR="7866" marT="786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rtl="0" fontAlgn="t"/>
                      <a:r>
                        <a:rPr lang="en-US" sz="1050" b="0" i="0" u="none" strike="noStrike">
                          <a:solidFill>
                            <a:srgbClr val="000000"/>
                          </a:solidFill>
                          <a:effectLst/>
                          <a:latin typeface="Arial" panose="020B0604020202020204" pitchFamily="34" charset="0"/>
                        </a:rPr>
                        <a:t> </a:t>
                      </a:r>
                    </a:p>
                  </a:txBody>
                  <a:tcPr marL="70795" marR="7866" marT="786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836434310"/>
                  </a:ext>
                </a:extLst>
              </a:tr>
              <a:tr h="165841">
                <a:tc vMerge="1">
                  <a:txBody>
                    <a:bodyPr/>
                    <a:lstStyle/>
                    <a:p>
                      <a:endParaRPr lang="en-US"/>
                    </a:p>
                  </a:txBody>
                  <a:tcPr/>
                </a:tc>
                <a:tc gridSpan="2">
                  <a:txBody>
                    <a:bodyPr/>
                    <a:lstStyle/>
                    <a:p>
                      <a:pPr marL="91440" algn="l" rtl="0" fontAlgn="t"/>
                      <a:r>
                        <a:rPr lang="en-US" sz="1050" b="0" i="0" u="none" strike="noStrike">
                          <a:solidFill>
                            <a:srgbClr val="000000"/>
                          </a:solidFill>
                          <a:effectLst/>
                          <a:latin typeface="Arial" panose="020B0604020202020204" pitchFamily="34" charset="0"/>
                        </a:rPr>
                        <a:t>1 USB port</a:t>
                      </a:r>
                    </a:p>
                  </a:txBody>
                  <a:tcPr marL="7866" marR="7866" marT="786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rtl="0" fontAlgn="t"/>
                      <a:r>
                        <a:rPr lang="en-US" sz="1050" b="0" i="0" u="none" strike="noStrike">
                          <a:solidFill>
                            <a:srgbClr val="000000"/>
                          </a:solidFill>
                          <a:effectLst/>
                          <a:latin typeface="Arial" panose="020B0604020202020204" pitchFamily="34" charset="0"/>
                        </a:rPr>
                        <a:t> </a:t>
                      </a:r>
                    </a:p>
                  </a:txBody>
                  <a:tcPr marL="70795" marR="7866" marT="786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84661950"/>
                  </a:ext>
                </a:extLst>
              </a:tr>
              <a:tr h="324845">
                <a:tc rowSpan="7">
                  <a:txBody>
                    <a:bodyPr/>
                    <a:lstStyle/>
                    <a:p>
                      <a:pPr algn="ctr" rtl="0" fontAlgn="ctr"/>
                      <a:r>
                        <a:rPr lang="en-US" sz="1050" b="1" i="0" u="none" strike="noStrike">
                          <a:solidFill>
                            <a:srgbClr val="FFFFFF"/>
                          </a:solidFill>
                          <a:effectLst/>
                          <a:latin typeface="Arial" panose="020B0604020202020204" pitchFamily="34" charset="0"/>
                        </a:rPr>
                        <a:t>PVWA</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8D"/>
                    </a:solidFill>
                  </a:tcPr>
                </a:tc>
                <a:tc>
                  <a:txBody>
                    <a:bodyPr/>
                    <a:lstStyle/>
                    <a:p>
                      <a:pPr marL="91440" algn="l" rtl="0" fontAlgn="ctr"/>
                      <a:r>
                        <a:rPr lang="en-US" sz="1050" b="0" i="0" u="none" strike="noStrike">
                          <a:solidFill>
                            <a:srgbClr val="000000"/>
                          </a:solidFill>
                          <a:effectLst/>
                          <a:latin typeface="Arial" panose="020B0604020202020204" pitchFamily="34" charset="0"/>
                        </a:rPr>
                        <a:t>Mid-range implementation</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l" rtl="0" fontAlgn="ctr"/>
                      <a:r>
                        <a:rPr lang="en-US" sz="1050" b="0" i="0" u="none" strike="noStrike">
                          <a:solidFill>
                            <a:srgbClr val="000000"/>
                          </a:solidFill>
                          <a:effectLst/>
                          <a:latin typeface="Arial" panose="020B0604020202020204" pitchFamily="34" charset="0"/>
                        </a:rPr>
                        <a:t> </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0" i="0" u="none" strike="noStrike">
                          <a:solidFill>
                            <a:srgbClr val="000000"/>
                          </a:solidFill>
                          <a:effectLst/>
                          <a:latin typeface="Arial" panose="020B0604020202020204" pitchFamily="34" charset="0"/>
                        </a:rPr>
                        <a:t>Windows 2022, Windows 2019, Windows 2016</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rtl="0" fontAlgn="ctr"/>
                      <a:r>
                        <a:rPr lang="en-US" sz="1050" b="0" i="0" u="none" strike="noStrike">
                          <a:solidFill>
                            <a:srgbClr val="000000"/>
                          </a:solidFill>
                          <a:effectLst/>
                          <a:latin typeface="Arial" panose="020B0604020202020204" pitchFamily="34" charset="0"/>
                        </a:rPr>
                        <a:t>6</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rtl="0" fontAlgn="ctr"/>
                      <a:r>
                        <a:rPr lang="en-US" sz="1050" b="0" i="0" u="none" strike="noStrike">
                          <a:solidFill>
                            <a:srgbClr val="000000"/>
                          </a:solidFill>
                          <a:effectLst/>
                          <a:latin typeface="Arial" panose="020B0604020202020204" pitchFamily="34" charset="0"/>
                        </a:rPr>
                        <a:t>Optional</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l" rtl="0" fontAlgn="ctr"/>
                      <a:r>
                        <a:rPr lang="en-US" sz="1050" b="0" i="0" u="none" strike="noStrike">
                          <a:solidFill>
                            <a:srgbClr val="000000"/>
                          </a:solidFill>
                          <a:effectLst/>
                          <a:latin typeface="Arial" panose="020B0604020202020204" pitchFamily="34" charset="0"/>
                        </a:rPr>
                        <a:t>.</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7199780"/>
                  </a:ext>
                </a:extLst>
              </a:tr>
              <a:tr h="324845">
                <a:tc vMerge="1">
                  <a:txBody>
                    <a:bodyPr/>
                    <a:lstStyle/>
                    <a:p>
                      <a:endParaRPr lang="en-US"/>
                    </a:p>
                  </a:txBody>
                  <a:tcPr/>
                </a:tc>
                <a:tc>
                  <a:txBody>
                    <a:bodyPr/>
                    <a:lstStyle/>
                    <a:p>
                      <a:pPr marL="91440" algn="l" rtl="0" fontAlgn="ctr"/>
                      <a:r>
                        <a:rPr lang="en-US" sz="1050" b="0" i="0" u="none" strike="noStrike">
                          <a:solidFill>
                            <a:srgbClr val="000000"/>
                          </a:solidFill>
                          <a:effectLst/>
                          <a:latin typeface="Arial" panose="020B0604020202020204" pitchFamily="34" charset="0"/>
                        </a:rPr>
                        <a:t>(1,000-20,000 managed passwords)</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l" rtl="0" fontAlgn="ctr"/>
                      <a:r>
                        <a:rPr lang="en-US" sz="1050" b="0" i="0" u="none" strike="noStrike">
                          <a:solidFill>
                            <a:srgbClr val="000000"/>
                          </a:solidFill>
                          <a:effectLst/>
                          <a:latin typeface="Arial" panose="020B0604020202020204" pitchFamily="34" charset="0"/>
                        </a:rPr>
                        <a:t> </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0" i="0" u="none" strike="noStrike">
                          <a:solidFill>
                            <a:srgbClr val="000000"/>
                          </a:solidFill>
                          <a:effectLst/>
                          <a:latin typeface="Arial" panose="020B0604020202020204" pitchFamily="34" charset="0"/>
                        </a:rPr>
                        <a:t>IIS 10.0, 8.5</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622610977"/>
                  </a:ext>
                </a:extLst>
              </a:tr>
              <a:tr h="324845">
                <a:tc vMerge="1">
                  <a:txBody>
                    <a:bodyPr/>
                    <a:lstStyle/>
                    <a:p>
                      <a:endParaRPr lang="en-US"/>
                    </a:p>
                  </a:txBody>
                  <a:tcPr/>
                </a:tc>
                <a:tc>
                  <a:txBody>
                    <a:bodyPr/>
                    <a:lstStyle/>
                    <a:p>
                      <a:pPr marL="91440" algn="l" rtl="0" fontAlgn="ctr"/>
                      <a:r>
                        <a:rPr lang="en-US" sz="1050" b="0" i="0" u="none" strike="noStrike">
                          <a:solidFill>
                            <a:srgbClr val="000000"/>
                          </a:solidFill>
                          <a:effectLst/>
                          <a:latin typeface="Arial" panose="020B0604020202020204" pitchFamily="34" charset="0"/>
                        </a:rPr>
                        <a:t>2X Quad core processor (Intel compatible)</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l" rtl="0" fontAlgn="ctr"/>
                      <a:r>
                        <a:rPr lang="en-US" sz="1050" b="0" i="0" u="none" strike="noStrike">
                          <a:solidFill>
                            <a:srgbClr val="000000"/>
                          </a:solidFill>
                          <a:effectLst/>
                          <a:latin typeface="Arial" panose="020B0604020202020204" pitchFamily="34" charset="0"/>
                        </a:rPr>
                        <a:t> </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0" i="0" u="none" strike="noStrike">
                          <a:solidFill>
                            <a:srgbClr val="000000"/>
                          </a:solidFill>
                          <a:effectLst/>
                          <a:latin typeface="Arial" panose="020B0604020202020204" pitchFamily="34" charset="0"/>
                        </a:rPr>
                        <a:t>.NET Framework 4.8</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708227256"/>
                  </a:ext>
                </a:extLst>
              </a:tr>
              <a:tr h="165841">
                <a:tc vMerge="1">
                  <a:txBody>
                    <a:bodyPr/>
                    <a:lstStyle/>
                    <a:p>
                      <a:endParaRPr lang="en-US"/>
                    </a:p>
                  </a:txBody>
                  <a:tcPr/>
                </a:tc>
                <a:tc>
                  <a:txBody>
                    <a:bodyPr/>
                    <a:lstStyle/>
                    <a:p>
                      <a:pPr marL="91440" algn="l" rtl="0" fontAlgn="ctr"/>
                      <a:r>
                        <a:rPr lang="en-US" sz="1050" b="0" i="0" u="none" strike="noStrike">
                          <a:solidFill>
                            <a:srgbClr val="000000"/>
                          </a:solidFill>
                          <a:effectLst/>
                          <a:latin typeface="Arial" panose="020B0604020202020204" pitchFamily="34" charset="0"/>
                        </a:rPr>
                        <a:t>16 GB RAM</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l" rtl="0" fontAlgn="ctr"/>
                      <a:r>
                        <a:rPr lang="en-US" sz="1050" b="0" i="0" u="none" strike="noStrike">
                          <a:solidFill>
                            <a:srgbClr val="000000"/>
                          </a:solidFill>
                          <a:effectLst/>
                          <a:latin typeface="Arial" panose="020B0604020202020204" pitchFamily="34" charset="0"/>
                        </a:rPr>
                        <a:t> </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0" i="0" u="none" strike="noStrike">
                          <a:solidFill>
                            <a:srgbClr val="000000"/>
                          </a:solidFill>
                          <a:effectLst/>
                          <a:latin typeface="Arial" panose="020B0604020202020204" pitchFamily="34" charset="0"/>
                        </a:rPr>
                        <a:t>Internet Explorer 11.0</a:t>
                      </a:r>
                    </a:p>
                  </a:txBody>
                  <a:tcPr marL="70795"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87923229"/>
                  </a:ext>
                </a:extLst>
              </a:tr>
              <a:tr h="324845">
                <a:tc vMerge="1">
                  <a:txBody>
                    <a:bodyPr/>
                    <a:lstStyle/>
                    <a:p>
                      <a:endParaRPr lang="en-US"/>
                    </a:p>
                  </a:txBody>
                  <a:tcPr/>
                </a:tc>
                <a:tc>
                  <a:txBody>
                    <a:bodyPr/>
                    <a:lstStyle/>
                    <a:p>
                      <a:pPr marL="91440" algn="l" rtl="0" fontAlgn="ctr"/>
                      <a:r>
                        <a:rPr lang="en-US" sz="1050" b="0" i="0" u="none" strike="noStrike">
                          <a:solidFill>
                            <a:srgbClr val="000000"/>
                          </a:solidFill>
                          <a:effectLst/>
                          <a:latin typeface="Arial" panose="020B0604020202020204" pitchFamily="34" charset="0"/>
                        </a:rPr>
                        <a:t>2X 80GB SATA/SAS hot-swappable drives</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l" rtl="0" fontAlgn="ctr"/>
                      <a:r>
                        <a:rPr lang="en-US" sz="1050" b="0" i="0" u="none" strike="noStrike">
                          <a:solidFill>
                            <a:srgbClr val="000000"/>
                          </a:solidFill>
                          <a:effectLst/>
                          <a:latin typeface="Arial" panose="020B0604020202020204" pitchFamily="34" charset="0"/>
                        </a:rPr>
                        <a:t> </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en-US" sz="1050" b="0" i="0" u="none" strike="noStrike">
                          <a:solidFill>
                            <a:srgbClr val="000000"/>
                          </a:solidFill>
                          <a:effectLst/>
                          <a:latin typeface="Arial" panose="020B0604020202020204" pitchFamily="34" charset="0"/>
                        </a:rPr>
                        <a:t> </a:t>
                      </a:r>
                    </a:p>
                  </a:txBody>
                  <a:tcPr marL="70795" marR="7866" marT="786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83902347"/>
                  </a:ext>
                </a:extLst>
              </a:tr>
              <a:tr h="165841">
                <a:tc vMerge="1">
                  <a:txBody>
                    <a:bodyPr/>
                    <a:lstStyle/>
                    <a:p>
                      <a:endParaRPr lang="en-US"/>
                    </a:p>
                  </a:txBody>
                  <a:tcPr/>
                </a:tc>
                <a:tc>
                  <a:txBody>
                    <a:bodyPr/>
                    <a:lstStyle/>
                    <a:p>
                      <a:pPr marL="91440" algn="l" rtl="0" fontAlgn="ctr"/>
                      <a:r>
                        <a:rPr lang="en-US" sz="1050" b="0" i="0" u="none" strike="noStrike">
                          <a:solidFill>
                            <a:srgbClr val="000000"/>
                          </a:solidFill>
                          <a:effectLst/>
                          <a:latin typeface="Arial" panose="020B0604020202020204" pitchFamily="34" charset="0"/>
                        </a:rPr>
                        <a:t>RAID Controller</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l" rtl="0" fontAlgn="ctr"/>
                      <a:r>
                        <a:rPr lang="en-US" sz="1050" b="0" i="0" u="none" strike="noStrike">
                          <a:solidFill>
                            <a:srgbClr val="000000"/>
                          </a:solidFill>
                          <a:effectLst/>
                          <a:latin typeface="Arial" panose="020B0604020202020204" pitchFamily="34" charset="0"/>
                        </a:rPr>
                        <a:t> </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en-US" sz="1050" b="0" i="0" u="none" strike="noStrike">
                          <a:solidFill>
                            <a:srgbClr val="000000"/>
                          </a:solidFill>
                          <a:effectLst/>
                          <a:latin typeface="Arial" panose="020B0604020202020204" pitchFamily="34" charset="0"/>
                        </a:rPr>
                        <a:t> </a:t>
                      </a:r>
                    </a:p>
                  </a:txBody>
                  <a:tcPr marL="70795" marR="7866" marT="786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21115108"/>
                  </a:ext>
                </a:extLst>
              </a:tr>
              <a:tr h="239368">
                <a:tc vMerge="1">
                  <a:txBody>
                    <a:bodyPr/>
                    <a:lstStyle/>
                    <a:p>
                      <a:endParaRPr lang="en-US"/>
                    </a:p>
                  </a:txBody>
                  <a:tcPr/>
                </a:tc>
                <a:tc>
                  <a:txBody>
                    <a:bodyPr/>
                    <a:lstStyle/>
                    <a:p>
                      <a:pPr marL="91440" algn="l" rtl="0" fontAlgn="ctr"/>
                      <a:r>
                        <a:rPr lang="en-US" sz="1050" b="0" i="0" u="none" strike="noStrike">
                          <a:solidFill>
                            <a:srgbClr val="000000"/>
                          </a:solidFill>
                          <a:effectLst/>
                          <a:latin typeface="Arial" panose="020B0604020202020204" pitchFamily="34" charset="0"/>
                        </a:rPr>
                        <a:t>Network adapter (1Gb)</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l" rtl="0" fontAlgn="ctr"/>
                      <a:r>
                        <a:rPr lang="en-US" sz="1050" b="0" i="0" u="none" strike="noStrike">
                          <a:solidFill>
                            <a:srgbClr val="000000"/>
                          </a:solidFill>
                          <a:effectLst/>
                          <a:latin typeface="Arial" panose="020B0604020202020204" pitchFamily="34" charset="0"/>
                        </a:rPr>
                        <a:t> </a:t>
                      </a:r>
                    </a:p>
                  </a:txBody>
                  <a:tcPr marL="7866" marR="7866" marT="786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t"/>
                      <a:r>
                        <a:rPr lang="en-US" sz="1050" b="0" i="0" u="none" strike="noStrike">
                          <a:solidFill>
                            <a:srgbClr val="000000"/>
                          </a:solidFill>
                          <a:effectLst/>
                          <a:latin typeface="Arial" panose="020B0604020202020204" pitchFamily="34" charset="0"/>
                        </a:rPr>
                        <a:t> </a:t>
                      </a:r>
                    </a:p>
                  </a:txBody>
                  <a:tcPr marL="70795" marR="7866" marT="7866"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66310671"/>
                  </a:ext>
                </a:extLst>
              </a:tr>
            </a:tbl>
          </a:graphicData>
        </a:graphic>
      </p:graphicFrame>
      <p:sp>
        <p:nvSpPr>
          <p:cNvPr id="8" name="Title 1">
            <a:extLst>
              <a:ext uri="{FF2B5EF4-FFF2-40B4-BE49-F238E27FC236}">
                <a16:creationId xmlns:a16="http://schemas.microsoft.com/office/drawing/2014/main" id="{96B268DB-9F8C-391B-7CEF-C4E347E84912}"/>
              </a:ext>
            </a:extLst>
          </p:cNvPr>
          <p:cNvSpPr>
            <a:spLocks noGrp="1"/>
          </p:cNvSpPr>
          <p:nvPr>
            <p:ph type="title"/>
          </p:nvPr>
        </p:nvSpPr>
        <p:spPr>
          <a:xfrm>
            <a:off x="638973" y="218584"/>
            <a:ext cx="10204450" cy="533400"/>
          </a:xfrm>
        </p:spPr>
        <p:txBody>
          <a:bodyPr anchor="t">
            <a:normAutofit/>
          </a:bodyPr>
          <a:lstStyle/>
          <a:p>
            <a:r>
              <a:rPr lang="en-US" b="1"/>
              <a:t>Recommended System Requirements for CyberArk PAM v13.2</a:t>
            </a:r>
          </a:p>
        </p:txBody>
      </p:sp>
      <p:sp>
        <p:nvSpPr>
          <p:cNvPr id="9" name="TextBox 8">
            <a:extLst>
              <a:ext uri="{FF2B5EF4-FFF2-40B4-BE49-F238E27FC236}">
                <a16:creationId xmlns:a16="http://schemas.microsoft.com/office/drawing/2014/main" id="{838BFAF3-D4EB-CC19-5FF3-E11D591595FC}"/>
              </a:ext>
            </a:extLst>
          </p:cNvPr>
          <p:cNvSpPr txBox="1"/>
          <p:nvPr/>
        </p:nvSpPr>
        <p:spPr>
          <a:xfrm>
            <a:off x="422157" y="5835981"/>
            <a:ext cx="11560576" cy="461665"/>
          </a:xfrm>
          <a:prstGeom prst="rect">
            <a:avLst/>
          </a:prstGeom>
          <a:noFill/>
        </p:spPr>
        <p:txBody>
          <a:bodyPr wrap="square">
            <a:spAutoFit/>
          </a:bodyPr>
          <a:lstStyle/>
          <a:p>
            <a:r>
              <a:rPr lang="en-US" sz="1200" b="1">
                <a:solidFill>
                  <a:schemeClr val="accent1">
                    <a:lumMod val="50000"/>
                  </a:schemeClr>
                </a:solidFill>
              </a:rPr>
              <a:t>Note : CyberArk recommended Hardware and Software specifications for versions (v12.6 to v13.2) of all the components are same, the only change is in Vault which is mentioned in the table.</a:t>
            </a:r>
          </a:p>
        </p:txBody>
      </p:sp>
    </p:spTree>
    <p:extLst>
      <p:ext uri="{BB962C8B-B14F-4D97-AF65-F5344CB8AC3E}">
        <p14:creationId xmlns:p14="http://schemas.microsoft.com/office/powerpoint/2010/main" val="718668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9">
            <a:extLst>
              <a:ext uri="{FF2B5EF4-FFF2-40B4-BE49-F238E27FC236}">
                <a16:creationId xmlns:a16="http://schemas.microsoft.com/office/drawing/2014/main" id="{35B93A6C-18AF-4B68-832F-2F6180541751}"/>
              </a:ext>
            </a:extLst>
          </p:cNvPr>
          <p:cNvSpPr>
            <a:spLocks noChangeAspect="1" noEditPoints="1"/>
          </p:cNvSpPr>
          <p:nvPr/>
        </p:nvSpPr>
        <p:spPr bwMode="auto">
          <a:xfrm>
            <a:off x="583992" y="169989"/>
            <a:ext cx="923563" cy="37626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 Box 11">
            <a:extLst>
              <a:ext uri="{FF2B5EF4-FFF2-40B4-BE49-F238E27FC236}">
                <a16:creationId xmlns:a16="http://schemas.microsoft.com/office/drawing/2014/main" id="{11BDDC7D-71DA-4128-BBF2-17D354840D80}"/>
              </a:ext>
            </a:extLst>
          </p:cNvPr>
          <p:cNvSpPr txBox="1">
            <a:spLocks noChangeArrowheads="1"/>
          </p:cNvSpPr>
          <p:nvPr/>
        </p:nvSpPr>
        <p:spPr bwMode="auto">
          <a:xfrm>
            <a:off x="6344544" y="108420"/>
            <a:ext cx="3004449" cy="553998"/>
          </a:xfrm>
          <a:prstGeom prst="rect">
            <a:avLst/>
          </a:prstGeom>
          <a:noFill/>
          <a:ln w="6350">
            <a:noFill/>
            <a:miter lim="800000"/>
            <a:headEnd/>
            <a:tailEnd/>
          </a:ln>
        </p:spPr>
        <p:txBody>
          <a:bodyPr wrap="square" lIns="0" tIns="0" rIns="0" bIns="0">
            <a:spAutoFit/>
          </a:bodyPr>
          <a:lstStyle/>
          <a:p>
            <a:pPr marL="0" marR="0" lvl="0" indent="0" algn="l" defTabSz="762000" rtl="0" eaLnBrk="0" fontAlgn="auto" latinLnBrk="0" hangingPunct="0">
              <a:lnSpc>
                <a:spcPct val="100000"/>
              </a:lnSpc>
              <a:spcBef>
                <a:spcPts val="0"/>
              </a:spcBef>
              <a:spcAft>
                <a:spcPts val="0"/>
              </a:spcAft>
              <a:buClr>
                <a:srgbClr val="003399"/>
              </a:buClr>
              <a:buSzTx/>
              <a:buFontTx/>
              <a:buNone/>
              <a:tabLst>
                <a:tab pos="2060575" algn="l"/>
                <a:tab pos="2686050" algn="l"/>
              </a:tabLst>
              <a:defRPr/>
            </a:pPr>
            <a:r>
              <a:rPr kumimoji="0" lang="en-US" sz="900" b="1"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KPMG Assurance and Consulting Services LLP</a:t>
            </a:r>
          </a:p>
          <a:p>
            <a:pPr marL="0" marR="0" lvl="0" indent="0" algn="l" defTabSz="762000" rtl="0" eaLnBrk="0" fontAlgn="auto" latinLnBrk="0" hangingPunct="0">
              <a:lnSpc>
                <a:spcPct val="100000"/>
              </a:lnSpc>
              <a:spcBef>
                <a:spcPts val="0"/>
              </a:spcBef>
              <a:spcAft>
                <a:spcPts val="0"/>
              </a:spcAft>
              <a:buClr>
                <a:srgbClr val="003399"/>
              </a:buClr>
              <a:buSzTx/>
              <a:buFontTx/>
              <a:buNone/>
              <a:tabLst>
                <a:tab pos="2060575" algn="l"/>
                <a:tab pos="2686050" algn="l"/>
              </a:tabLst>
              <a:defRPr/>
            </a:pPr>
            <a:r>
              <a:rPr kumimoji="0" lang="en-US" sz="900" b="0" i="0" u="none" strike="noStrike" kern="0" cap="none" spc="0" normalizeH="0" baseline="0" noProof="0" err="1">
                <a:ln>
                  <a:noFill/>
                </a:ln>
                <a:solidFill>
                  <a:srgbClr val="00338D"/>
                </a:solidFill>
                <a:effectLst/>
                <a:uLnTx/>
                <a:uFillTx/>
                <a:latin typeface="Arial" panose="020B0604020202020204" pitchFamily="34" charset="0"/>
                <a:ea typeface="+mn-ea"/>
                <a:cs typeface="Arial" panose="020B0604020202020204" pitchFamily="34" charset="0"/>
              </a:rPr>
              <a:t>Advant</a:t>
            </a:r>
            <a:r>
              <a:rPr kumimoji="0" lang="en-US" sz="900" b="0"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Navis Business Park,5</a:t>
            </a:r>
            <a:r>
              <a:rPr kumimoji="0" lang="en-US" sz="900" b="0" i="0" u="none" strike="noStrike" kern="0" cap="none" spc="0" normalizeH="0" baseline="30000" noProof="0">
                <a:ln>
                  <a:noFill/>
                </a:ln>
                <a:solidFill>
                  <a:srgbClr val="00338D"/>
                </a:solidFill>
                <a:effectLst/>
                <a:uLnTx/>
                <a:uFillTx/>
                <a:latin typeface="Arial" panose="020B0604020202020204" pitchFamily="34" charset="0"/>
                <a:ea typeface="+mn-ea"/>
                <a:cs typeface="Arial" panose="020B0604020202020204" pitchFamily="34" charset="0"/>
              </a:rPr>
              <a:t>th</a:t>
            </a:r>
            <a:r>
              <a:rPr kumimoji="0" lang="en-US" sz="900" b="0"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and 6</a:t>
            </a:r>
            <a:r>
              <a:rPr kumimoji="0" lang="en-US" sz="900" b="0" i="0" u="none" strike="noStrike" kern="0" cap="none" spc="0" normalizeH="0" baseline="30000" noProof="0">
                <a:ln>
                  <a:noFill/>
                </a:ln>
                <a:solidFill>
                  <a:srgbClr val="00338D"/>
                </a:solidFill>
                <a:effectLst/>
                <a:uLnTx/>
                <a:uFillTx/>
                <a:latin typeface="Arial" panose="020B0604020202020204" pitchFamily="34" charset="0"/>
                <a:ea typeface="+mn-ea"/>
                <a:cs typeface="Arial" panose="020B0604020202020204" pitchFamily="34" charset="0"/>
              </a:rPr>
              <a:t>th</a:t>
            </a:r>
            <a:r>
              <a:rPr kumimoji="0" lang="en-US" sz="900" b="0"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 Floor, Tower A, Plot No 7 ,Sector 142 , Noida Expressway , District Gautam Budh </a:t>
            </a:r>
            <a:r>
              <a:rPr lang="en-US" sz="900" kern="0">
                <a:solidFill>
                  <a:srgbClr val="00338D"/>
                </a:solidFill>
                <a:latin typeface="Arial" panose="020B0604020202020204" pitchFamily="34" charset="0"/>
                <a:cs typeface="Arial" panose="020B0604020202020204" pitchFamily="34" charset="0"/>
              </a:rPr>
              <a:t>Nagar , Noida, 201305</a:t>
            </a:r>
            <a:endParaRPr kumimoji="0" lang="en-US" sz="900" b="0"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9" name="Rectangle 8">
            <a:extLst>
              <a:ext uri="{FF2B5EF4-FFF2-40B4-BE49-F238E27FC236}">
                <a16:creationId xmlns:a16="http://schemas.microsoft.com/office/drawing/2014/main" id="{CC339551-BD4C-41B5-B537-2F7F2949E86D}"/>
              </a:ext>
            </a:extLst>
          </p:cNvPr>
          <p:cNvSpPr>
            <a:spLocks noChangeArrowheads="1"/>
          </p:cNvSpPr>
          <p:nvPr/>
        </p:nvSpPr>
        <p:spPr bwMode="auto">
          <a:xfrm>
            <a:off x="583993" y="662417"/>
            <a:ext cx="5263464" cy="5690757"/>
          </a:xfrm>
          <a:prstGeom prst="rect">
            <a:avLst/>
          </a:prstGeom>
          <a:noFill/>
          <a:ln w="9525">
            <a:noFill/>
            <a:miter lim="800000"/>
            <a:headEnd/>
            <a:tailEnd/>
          </a:ln>
        </p:spPr>
        <p:txBody>
          <a:bodyPr lIns="0" tIns="0" rIns="0" bIns="0" anchor="t"/>
          <a:lstStyle/>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To, </a:t>
            </a:r>
          </a:p>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Anuj </a:t>
            </a:r>
            <a:r>
              <a:rPr kumimoji="0" lang="en-US" sz="1200" b="0" i="0" u="none" strike="noStrike" kern="0" cap="none" spc="0" normalizeH="0" baseline="0" noProof="0" err="1">
                <a:ln>
                  <a:noFill/>
                </a:ln>
                <a:solidFill>
                  <a:srgbClr val="00338D"/>
                </a:solidFill>
                <a:effectLst/>
                <a:uLnTx/>
                <a:uFillTx/>
                <a:cs typeface="Arial" panose="020B0604020202020204" pitchFamily="34" charset="0"/>
              </a:rPr>
              <a:t>Tewar</a:t>
            </a:r>
            <a:r>
              <a:rPr lang="en-US" sz="1200" kern="0" err="1">
                <a:solidFill>
                  <a:srgbClr val="00338D"/>
                </a:solidFill>
                <a:cs typeface="Arial" panose="020B0604020202020204" pitchFamily="34" charset="0"/>
              </a:rPr>
              <a:t>i</a:t>
            </a:r>
            <a:endParaRPr kumimoji="0" lang="en-US" sz="1200" b="0" i="0" u="none" strike="noStrike" kern="0" cap="none" spc="0" normalizeH="0" baseline="0" noProof="0">
              <a:ln>
                <a:noFill/>
              </a:ln>
              <a:solidFill>
                <a:srgbClr val="00338D"/>
              </a:solidFill>
              <a:effectLst/>
              <a:uLnTx/>
              <a:uFillTx/>
              <a:cs typeface="Arial" panose="020B0604020202020204" pitchFamily="34" charset="0"/>
            </a:endParaRPr>
          </a:p>
          <a:p>
            <a:pPr marL="0" marR="0" lvl="0" indent="0" algn="l" defTabSz="762000" rtl="0" eaLnBrk="1" fontAlgn="auto" latinLnBrk="0" hangingPunct="1">
              <a:lnSpc>
                <a:spcPct val="100000"/>
              </a:lnSpc>
              <a:spcBef>
                <a:spcPts val="0"/>
              </a:spcBef>
              <a:spcAft>
                <a:spcPts val="0"/>
              </a:spcAft>
              <a:buClrTx/>
              <a:buSzTx/>
              <a:buFontTx/>
              <a:buNone/>
              <a:tabLst/>
              <a:defRPr/>
            </a:pPr>
            <a:r>
              <a:rPr lang="en-US" sz="1200" kern="0">
                <a:solidFill>
                  <a:srgbClr val="00338D"/>
                </a:solidFill>
                <a:cs typeface="Arial" panose="020B0604020202020204" pitchFamily="34" charset="0"/>
              </a:rPr>
              <a:t>TMF Group B V</a:t>
            </a:r>
            <a:endParaRPr lang="en-US" sz="1200">
              <a:solidFill>
                <a:schemeClr val="accent1">
                  <a:lumMod val="75000"/>
                </a:schemeClr>
              </a:solidFill>
            </a:endParaRPr>
          </a:p>
          <a:p>
            <a:pPr marL="0" marR="0" lvl="0" indent="0" algn="l" defTabSz="7620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Nov 2023</a:t>
            </a:r>
          </a:p>
          <a:p>
            <a:pPr marL="0" marR="0" lvl="0" indent="0" algn="l" defTabSz="762000"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338D"/>
              </a:solidFill>
              <a:effectLst/>
              <a:highlight>
                <a:srgbClr val="FFFF00"/>
              </a:highlight>
              <a:uLnTx/>
              <a:uFillTx/>
              <a:cs typeface="Arial" panose="020B0604020202020204" pitchFamily="34" charset="0"/>
            </a:endParaRPr>
          </a:p>
          <a:p>
            <a:pPr marL="0" marR="0" lvl="0" indent="0" algn="l" defTabSz="762000" rtl="0"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Dear Sir,</a:t>
            </a:r>
          </a:p>
          <a:p>
            <a:pPr marL="0" marR="0" lvl="0" indent="0" algn="l" defTabSz="762000"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338D"/>
              </a:solidFill>
              <a:effectLst/>
              <a:highlight>
                <a:srgbClr val="FFFF00"/>
              </a:highlight>
              <a:uLnTx/>
              <a:uFillTx/>
              <a:cs typeface="Arial" panose="020B0604020202020204" pitchFamily="34" charset="0"/>
            </a:endParaRPr>
          </a:p>
          <a:p>
            <a:pPr defTabSz="762000" eaLnBrk="0" hangingPunct="0">
              <a:defRPr/>
            </a:pPr>
            <a:r>
              <a:rPr kumimoji="0" lang="en-US" sz="1200" i="0" u="none" strike="noStrike" kern="0" cap="none" spc="0" normalizeH="0" baseline="0" noProof="0">
                <a:ln>
                  <a:noFill/>
                </a:ln>
                <a:solidFill>
                  <a:srgbClr val="00338D"/>
                </a:solidFill>
                <a:effectLst/>
                <a:uLnTx/>
                <a:uFillTx/>
                <a:cs typeface="Arial" panose="020B0604020202020204" pitchFamily="34" charset="0"/>
              </a:rPr>
              <a:t>Please find our proposal </a:t>
            </a:r>
            <a:r>
              <a:rPr lang="en-US" sz="1200" kern="0">
                <a:solidFill>
                  <a:srgbClr val="00338D"/>
                </a:solidFill>
                <a:cs typeface="Arial" panose="020B0604020202020204" pitchFamily="34" charset="0"/>
              </a:rPr>
              <a:t>for</a:t>
            </a:r>
            <a:r>
              <a:rPr kumimoji="0" lang="en-US" sz="1200" i="0" u="none" strike="noStrike" kern="0" cap="none" spc="0" normalizeH="0" baseline="0" noProof="0">
                <a:ln>
                  <a:noFill/>
                </a:ln>
                <a:solidFill>
                  <a:srgbClr val="00338D"/>
                </a:solidFill>
                <a:effectLst/>
                <a:uLnTx/>
                <a:uFillTx/>
                <a:cs typeface="Arial" panose="020B0604020202020204" pitchFamily="34" charset="0"/>
              </a:rPr>
              <a:t> Upgrade or Migrate of </a:t>
            </a:r>
            <a:r>
              <a:rPr kumimoji="0" lang="en-US" sz="1200" b="1" i="0" u="none" strike="noStrike" kern="0" cap="none" spc="0" normalizeH="0" baseline="0" noProof="0">
                <a:ln>
                  <a:noFill/>
                </a:ln>
                <a:solidFill>
                  <a:srgbClr val="00338D"/>
                </a:solidFill>
                <a:effectLst/>
                <a:uLnTx/>
                <a:uFillTx/>
                <a:cs typeface="Arial" panose="020B0604020202020204" pitchFamily="34" charset="0"/>
              </a:rPr>
              <a:t>CyberArk</a:t>
            </a:r>
            <a:r>
              <a:rPr kumimoji="0" lang="en-US" sz="1200" i="0" u="none" strike="noStrike" kern="0" cap="none" spc="0" normalizeH="0" baseline="0" noProof="0">
                <a:ln>
                  <a:noFill/>
                </a:ln>
                <a:solidFill>
                  <a:srgbClr val="00338D"/>
                </a:solidFill>
                <a:effectLst/>
                <a:uLnTx/>
                <a:uFillTx/>
                <a:cs typeface="Arial" panose="020B0604020202020204" pitchFamily="34" charset="0"/>
              </a:rPr>
              <a:t> </a:t>
            </a:r>
            <a:r>
              <a:rPr lang="en-US" sz="1200" b="1" kern="0">
                <a:solidFill>
                  <a:srgbClr val="00338D"/>
                </a:solidFill>
                <a:cs typeface="Arial" panose="020B0604020202020204" pitchFamily="34" charset="0"/>
              </a:rPr>
              <a:t>O</a:t>
            </a:r>
            <a:r>
              <a:rPr kumimoji="0" lang="en-US" sz="1200" b="1" i="0" u="none" strike="noStrike" kern="0" cap="none" spc="0" normalizeH="0" baseline="0" noProof="0">
                <a:ln>
                  <a:noFill/>
                </a:ln>
                <a:solidFill>
                  <a:srgbClr val="00338D"/>
                </a:solidFill>
                <a:effectLst/>
                <a:uLnTx/>
                <a:uFillTx/>
                <a:cs typeface="Arial" panose="020B0604020202020204" pitchFamily="34" charset="0"/>
              </a:rPr>
              <a:t>n-Prem PAM v11.7 to CyberArk PAM v13.2 along with PAM Managed Support Services for CyberArk PAS Solution for 1 year.</a:t>
            </a:r>
          </a:p>
          <a:p>
            <a:pPr marL="0" marR="0" lvl="0" indent="0" algn="l" defTabSz="762000" rtl="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338D"/>
              </a:solidFill>
              <a:effectLst/>
              <a:uLnTx/>
              <a:uFillTx/>
              <a:cs typeface="Arial" panose="020B0604020202020204" pitchFamily="34"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We thank you for the opportunity to respond to your requirement to </a:t>
            </a:r>
            <a:r>
              <a:rPr lang="en-US" sz="1200" kern="0">
                <a:solidFill>
                  <a:srgbClr val="00338D"/>
                </a:solidFill>
                <a:cs typeface="Arial" panose="020B0604020202020204" pitchFamily="34" charset="0"/>
              </a:rPr>
              <a:t>upgrade</a:t>
            </a:r>
            <a:r>
              <a:rPr kumimoji="0" lang="en-US" sz="1200" b="0" i="0" u="none" strike="noStrike" kern="0" cap="none" spc="0" normalizeH="0" baseline="0" noProof="0">
                <a:ln>
                  <a:noFill/>
                </a:ln>
                <a:solidFill>
                  <a:srgbClr val="00338D"/>
                </a:solidFill>
                <a:effectLst/>
                <a:uLnTx/>
                <a:uFillTx/>
                <a:cs typeface="Arial" panose="020B0604020202020204" pitchFamily="34" charset="0"/>
              </a:rPr>
              <a:t> your CyberArk PAM environment to latest version.</a:t>
            </a:r>
          </a:p>
          <a:p>
            <a:pPr marL="0" marR="0" lvl="0" indent="0" algn="l" defTabSz="914400" rtl="0" eaLnBrk="1" fontAlgn="auto" latinLnBrk="0" hangingPunct="1">
              <a:lnSpc>
                <a:spcPct val="100000"/>
              </a:lnSpc>
              <a:spcBef>
                <a:spcPts val="0"/>
              </a:spcBef>
              <a:spcAft>
                <a:spcPts val="100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We have handpicked the team for this project and will help ensure that our best people are made available to work with you. There are some distinct differentiators that make KPMG India a best placed to deliver the Identity and Access Management(IDAM) program mandate for your esteemed organization. </a:t>
            </a:r>
          </a:p>
          <a:p>
            <a:pPr marL="228600" marR="0" lvl="0" indent="-228600" algn="l" defTabSz="914400" rtl="0" eaLnBrk="1" fontAlgn="auto" latinLnBrk="0" hangingPunct="1">
              <a:lnSpc>
                <a:spcPct val="100000"/>
              </a:lnSpc>
              <a:spcBef>
                <a:spcPts val="0"/>
              </a:spcBef>
              <a:spcAft>
                <a:spcPts val="1000"/>
              </a:spcAft>
              <a:buClrTx/>
              <a:buSzTx/>
              <a:buFont typeface="+mj-lt"/>
              <a:buAutoNum type="arabicPeriod"/>
              <a:tabLst/>
              <a:defRPr/>
            </a:pPr>
            <a:r>
              <a:rPr kumimoji="0" lang="en-US" sz="1200" b="1" u="none" strike="noStrike" kern="0" cap="none" spc="0" normalizeH="0" baseline="0" noProof="0">
                <a:ln>
                  <a:noFill/>
                </a:ln>
                <a:solidFill>
                  <a:srgbClr val="00338D"/>
                </a:solidFill>
                <a:effectLst/>
                <a:uLnTx/>
                <a:uFillTx/>
                <a:cs typeface="Arial" panose="020B0604020202020204" pitchFamily="34" charset="0"/>
              </a:rPr>
              <a:t>Successful track record of safe delivery of projects of such nature:</a:t>
            </a:r>
            <a:r>
              <a:rPr kumimoji="0" lang="en-US" sz="1200" b="0" u="none" strike="noStrike" kern="0" cap="none" spc="0" normalizeH="0" baseline="0" noProof="0">
                <a:ln>
                  <a:noFill/>
                </a:ln>
                <a:solidFill>
                  <a:srgbClr val="00338D"/>
                </a:solidFill>
                <a:effectLst/>
                <a:uLnTx/>
                <a:uFillTx/>
                <a:cs typeface="Arial" panose="020B0604020202020204" pitchFamily="34" charset="0"/>
              </a:rPr>
              <a:t> </a:t>
            </a:r>
            <a:r>
              <a:rPr kumimoji="0" lang="en-US" sz="1200" b="0" i="0" u="none" strike="noStrike" kern="0" cap="none" spc="0" normalizeH="0" baseline="0" noProof="0">
                <a:ln>
                  <a:noFill/>
                </a:ln>
                <a:solidFill>
                  <a:srgbClr val="00338D"/>
                </a:solidFill>
                <a:effectLst/>
                <a:uLnTx/>
                <a:uFillTx/>
                <a:cs typeface="Arial" panose="020B0604020202020204" pitchFamily="34" charset="0"/>
              </a:rPr>
              <a:t>We have been designing, implementing and  managing large and medium scale IDAM transformation projects for reputed global as well as Indian customers. Therefore, sustainably reducing risk and making it easier to manage Digital Identities and </a:t>
            </a:r>
            <a:r>
              <a:rPr lang="en-US" sz="1200" kern="0">
                <a:solidFill>
                  <a:srgbClr val="00338D"/>
                </a:solidFill>
                <a:cs typeface="Arial" panose="020B0604020202020204" pitchFamily="34" charset="0"/>
              </a:rPr>
              <a:t>Privileges</a:t>
            </a:r>
            <a:endParaRPr kumimoji="0" lang="en-US" sz="1200" b="0" i="0" u="none" strike="noStrike" kern="0" cap="none" spc="0" normalizeH="0" baseline="0" noProof="0">
              <a:ln>
                <a:noFill/>
              </a:ln>
              <a:solidFill>
                <a:srgbClr val="00338D"/>
              </a:solidFill>
              <a:effectLst/>
              <a:uLnTx/>
              <a:uFillTx/>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1000"/>
              </a:spcAft>
              <a:buClrTx/>
              <a:buSzTx/>
              <a:buFont typeface="+mj-lt"/>
              <a:buAutoNum type="arabicPeriod"/>
              <a:tabLst/>
              <a:defRPr/>
            </a:pPr>
            <a:r>
              <a:rPr kumimoji="0" lang="en-US" sz="1200" b="1" u="none" strike="noStrike" kern="0" cap="none" spc="0" normalizeH="0" baseline="0" noProof="0">
                <a:ln>
                  <a:noFill/>
                </a:ln>
                <a:solidFill>
                  <a:srgbClr val="00338D"/>
                </a:solidFill>
                <a:effectLst/>
                <a:uLnTx/>
                <a:uFillTx/>
                <a:cs typeface="Arial" panose="020B0604020202020204" pitchFamily="34" charset="0"/>
              </a:rPr>
              <a:t>Highly Capable Team: </a:t>
            </a:r>
            <a:r>
              <a:rPr lang="en-US" sz="1200" kern="0">
                <a:solidFill>
                  <a:srgbClr val="00338D"/>
                </a:solidFill>
                <a:cs typeface="Arial" panose="020B0604020202020204" pitchFamily="34" charset="0"/>
              </a:rPr>
              <a:t>We have assembled a team with in-depth IDAM knowledge, subject matter expertise and exceptional technical delivery capabilities. Our professionals are certified in the IDAM and cybersecurity skills to lead such programs.</a:t>
            </a:r>
            <a:endParaRPr kumimoji="0" lang="en-US" sz="1200" b="0" i="0" u="none" strike="noStrike" kern="0" cap="none" spc="0" normalizeH="0" baseline="0" noProof="0">
              <a:ln>
                <a:noFill/>
              </a:ln>
              <a:solidFill>
                <a:srgbClr val="00338D"/>
              </a:solidFill>
              <a:effectLst/>
              <a:uLnTx/>
              <a:uFillTx/>
              <a:cs typeface="Arial" panose="020B0604020202020204" pitchFamily="34" charset="0"/>
            </a:endParaRPr>
          </a:p>
        </p:txBody>
      </p:sp>
      <p:sp>
        <p:nvSpPr>
          <p:cNvPr id="10" name="Text Box 11">
            <a:extLst>
              <a:ext uri="{FF2B5EF4-FFF2-40B4-BE49-F238E27FC236}">
                <a16:creationId xmlns:a16="http://schemas.microsoft.com/office/drawing/2014/main" id="{65C95F90-943F-4FD8-B34F-8A2A722CDFB9}"/>
              </a:ext>
            </a:extLst>
          </p:cNvPr>
          <p:cNvSpPr txBox="1">
            <a:spLocks noChangeArrowheads="1"/>
          </p:cNvSpPr>
          <p:nvPr/>
        </p:nvSpPr>
        <p:spPr bwMode="auto">
          <a:xfrm>
            <a:off x="9406203" y="108420"/>
            <a:ext cx="2201805" cy="292837"/>
          </a:xfrm>
          <a:prstGeom prst="rect">
            <a:avLst/>
          </a:prstGeom>
          <a:noFill/>
          <a:ln w="6350">
            <a:noFill/>
            <a:miter lim="800000"/>
            <a:headEnd/>
            <a:tailEnd/>
          </a:ln>
        </p:spPr>
        <p:txBody>
          <a:bodyPr wrap="square" lIns="0" tIns="0" rIns="0" bIns="0">
            <a:spAutoFit/>
          </a:bodyPr>
          <a:lstStyle/>
          <a:p>
            <a:pPr marL="0" marR="0" lvl="0" indent="0" algn="l" defTabSz="762000" rtl="0" eaLnBrk="1" fontAlgn="auto" latinLnBrk="0" hangingPunct="1">
              <a:lnSpc>
                <a:spcPct val="110000"/>
              </a:lnSpc>
              <a:spcBef>
                <a:spcPts val="0"/>
              </a:spcBef>
              <a:spcAft>
                <a:spcPts val="0"/>
              </a:spcAft>
              <a:buClrTx/>
              <a:buSzTx/>
              <a:buFontTx/>
              <a:buNone/>
              <a:tabLst>
                <a:tab pos="2686050" algn="l"/>
              </a:tabLst>
              <a:defRPr/>
            </a:pPr>
            <a:r>
              <a:rPr kumimoji="0" lang="en-GB" sz="900" b="0"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Telephone: </a:t>
            </a:r>
            <a:r>
              <a:rPr kumimoji="0" lang="en-US" sz="900" b="0"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+91 120 386 8000</a:t>
            </a:r>
            <a:endParaRPr kumimoji="0" lang="en-GB" sz="900" b="0"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endParaRPr>
          </a:p>
          <a:p>
            <a:pPr marL="0" marR="0" lvl="0" indent="0" algn="l" defTabSz="762000" rtl="0" eaLnBrk="1" fontAlgn="auto" latinLnBrk="0" hangingPunct="1">
              <a:lnSpc>
                <a:spcPct val="110000"/>
              </a:lnSpc>
              <a:spcBef>
                <a:spcPts val="0"/>
              </a:spcBef>
              <a:spcAft>
                <a:spcPts val="0"/>
              </a:spcAft>
              <a:buClrTx/>
              <a:buSzTx/>
              <a:buFontTx/>
              <a:buNone/>
              <a:tabLst>
                <a:tab pos="2686050" algn="l"/>
              </a:tabLst>
              <a:defRPr/>
            </a:pPr>
            <a:r>
              <a:rPr kumimoji="0" lang="en-GB" sz="900" b="0"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Internet:       www.kpmg.com/in </a:t>
            </a:r>
            <a:endParaRPr kumimoji="0" lang="sv-SE" sz="900" b="0" i="0" u="none" strike="noStrike" kern="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11" name="Rectangle 8">
            <a:extLst>
              <a:ext uri="{FF2B5EF4-FFF2-40B4-BE49-F238E27FC236}">
                <a16:creationId xmlns:a16="http://schemas.microsoft.com/office/drawing/2014/main" id="{0D083086-4BA8-4792-94ED-1CA09EB93727}"/>
              </a:ext>
            </a:extLst>
          </p:cNvPr>
          <p:cNvSpPr>
            <a:spLocks noChangeArrowheads="1"/>
          </p:cNvSpPr>
          <p:nvPr/>
        </p:nvSpPr>
        <p:spPr bwMode="auto">
          <a:xfrm>
            <a:off x="6344544" y="839222"/>
            <a:ext cx="5263464" cy="3216514"/>
          </a:xfrm>
          <a:prstGeom prst="rect">
            <a:avLst/>
          </a:prstGeom>
          <a:noFill/>
          <a:ln w="9525">
            <a:noFill/>
            <a:miter lim="800000"/>
            <a:headEnd/>
            <a:tailEnd/>
          </a:ln>
        </p:spPr>
        <p:txBody>
          <a:bodyPr lIns="0" tIns="0" rIns="0" bIns="0"/>
          <a:lstStyle/>
          <a:p>
            <a:pPr marL="228600" indent="-228600">
              <a:spcAft>
                <a:spcPts val="1000"/>
              </a:spcAft>
              <a:buFont typeface="+mj-lt"/>
              <a:buAutoNum type="arabicPeriod" startAt="3"/>
              <a:defRPr/>
            </a:pPr>
            <a:r>
              <a:rPr lang="en-US" sz="1200" b="1" kern="0">
                <a:solidFill>
                  <a:srgbClr val="00338D"/>
                </a:solidFill>
                <a:cs typeface="Arial" panose="020B0604020202020204" pitchFamily="34" charset="0"/>
              </a:rPr>
              <a:t>The Right Approach – </a:t>
            </a:r>
            <a:r>
              <a:rPr lang="en-US" sz="1200" kern="0">
                <a:solidFill>
                  <a:srgbClr val="00338D"/>
                </a:solidFill>
                <a:cs typeface="Arial" panose="020B0604020202020204" pitchFamily="34" charset="0"/>
              </a:rPr>
              <a:t>We recognize the need to implement a purpose-fit IDAM solution that balances requirements , ambitions and compliance with pragmatism and usability. We believe our implementation approach is agile and innovative, also is based on proven methods from our delivery with similar type of complex engagements</a:t>
            </a:r>
          </a:p>
          <a:p>
            <a:pPr marL="228600" indent="-228600">
              <a:spcAft>
                <a:spcPts val="1000"/>
              </a:spcAft>
              <a:buFont typeface="+mj-lt"/>
              <a:buAutoNum type="arabicPeriod" startAt="3"/>
              <a:defRPr/>
            </a:pPr>
            <a:r>
              <a:rPr lang="en-US" sz="1200" kern="0">
                <a:solidFill>
                  <a:srgbClr val="00338D"/>
                </a:solidFill>
                <a:cs typeface="Arial" panose="020B0604020202020204" pitchFamily="34" charset="0"/>
              </a:rPr>
              <a:t>Tools and accelerators which will enable optimal delivery of this engagement.</a:t>
            </a:r>
          </a:p>
          <a:p>
            <a:pPr>
              <a:spcAft>
                <a:spcPts val="1000"/>
              </a:spcAf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We believe these outlined differentiators will translate into distinct and measurable values for </a:t>
            </a:r>
            <a:r>
              <a:rPr lang="en-US" sz="1200" b="1" kern="0">
                <a:solidFill>
                  <a:srgbClr val="00338D"/>
                </a:solidFill>
                <a:cs typeface="Arial" panose="020B0604020202020204" pitchFamily="34" charset="0"/>
              </a:rPr>
              <a:t>your requirements</a:t>
            </a:r>
            <a:r>
              <a:rPr kumimoji="0" lang="en-US" sz="1200" b="1" i="0" u="none" strike="noStrike" kern="0" cap="none" spc="0" normalizeH="0" baseline="0" noProof="0">
                <a:ln>
                  <a:noFill/>
                </a:ln>
                <a:solidFill>
                  <a:srgbClr val="00338D"/>
                </a:solidFill>
                <a:effectLst/>
                <a:uLnTx/>
                <a:uFillTx/>
                <a:cs typeface="Arial" panose="020B0604020202020204" pitchFamily="34" charset="0"/>
              </a:rPr>
              <a:t>. </a:t>
            </a:r>
            <a:r>
              <a:rPr lang="en-US" sz="1200" kern="0">
                <a:solidFill>
                  <a:srgbClr val="00338D"/>
                </a:solidFill>
                <a:cs typeface="Arial" panose="020B0604020202020204" pitchFamily="34" charset="0"/>
              </a:rPr>
              <a:t>A</a:t>
            </a:r>
            <a:r>
              <a:rPr kumimoji="0" lang="en-US" sz="1200" b="0" i="0" u="none" strike="noStrike" kern="0" cap="none" spc="0" normalizeH="0" baseline="0" noProof="0">
                <a:ln>
                  <a:noFill/>
                </a:ln>
                <a:solidFill>
                  <a:srgbClr val="00338D"/>
                </a:solidFill>
                <a:effectLst/>
                <a:uLnTx/>
                <a:uFillTx/>
                <a:cs typeface="Arial" panose="020B0604020202020204" pitchFamily="34" charset="0"/>
              </a:rPr>
              <a:t>s you evaluate our proposal,  We are truly enthusiastic about this opportunity and fully committed to deliver and surpass your expectations in terms of the approach as well as the benefits the project can provide.</a:t>
            </a:r>
          </a:p>
          <a:p>
            <a:pPr>
              <a:spcAft>
                <a:spcPts val="1000"/>
              </a:spcAf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We look forward to meet you and discuss our proposal further. For any queries, please feel free to reach out to us. </a:t>
            </a:r>
          </a:p>
          <a:p>
            <a:pPr>
              <a:spcAft>
                <a:spcPts val="1000"/>
              </a:spcAf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Yours sincerely,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0000"/>
                </a:solidFill>
                <a:effectLst/>
                <a:uLnTx/>
                <a:uFillTx/>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0000"/>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338D"/>
              </a:solidFill>
              <a:effectLst/>
              <a:uLnTx/>
              <a:uFillTx/>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noProof="0">
              <a:solidFill>
                <a:srgbClr val="00338D"/>
              </a:solidFill>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rgbClr val="00338D"/>
              </a:solidFill>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noProof="0">
              <a:solidFill>
                <a:srgbClr val="00338D"/>
              </a:solidFill>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noFill/>
                </a:ln>
                <a:solidFill>
                  <a:srgbClr val="00338D"/>
                </a:solidFill>
                <a:effectLst/>
                <a:uLnTx/>
                <a:uFillTx/>
                <a:cs typeface="Arial" panose="020B0604020202020204" pitchFamily="34" charset="0"/>
              </a:rPr>
              <a:t>Akhilesh Tuteja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Partner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Global Cyber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Security Leader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DT-CTFR,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338D"/>
                </a:solidFill>
                <a:effectLst/>
                <a:uLnTx/>
                <a:uFillTx/>
                <a:cs typeface="Arial" panose="020B0604020202020204" pitchFamily="34" charset="0"/>
              </a:rPr>
              <a:t>KPMG in India              </a:t>
            </a:r>
          </a:p>
        </p:txBody>
      </p:sp>
      <p:sp>
        <p:nvSpPr>
          <p:cNvPr id="12" name="TextBox 11">
            <a:extLst>
              <a:ext uri="{FF2B5EF4-FFF2-40B4-BE49-F238E27FC236}">
                <a16:creationId xmlns:a16="http://schemas.microsoft.com/office/drawing/2014/main" id="{8BA29550-791E-44AC-B127-78FC5096E35D}"/>
              </a:ext>
            </a:extLst>
          </p:cNvPr>
          <p:cNvSpPr txBox="1"/>
          <p:nvPr>
            <p:custDataLst>
              <p:tags r:id="rId1"/>
            </p:custDataLst>
          </p:nvPr>
        </p:nvSpPr>
        <p:spPr>
          <a:xfrm>
            <a:off x="1157823" y="6583628"/>
            <a:ext cx="9876354" cy="2297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5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mn-cs"/>
              </a:rPr>
              <a:t>© 2023 KPMG Assurance and Consulting Services LLP, an Indian Limited Liability Partnership and a member firm of the KPMG global organization of independent member firms affiliated with KPMG International Limited, </a:t>
            </a:r>
            <a:br>
              <a:rPr kumimoji="0" lang="en-US" sz="65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mn-cs"/>
              </a:rPr>
            </a:br>
            <a:r>
              <a:rPr kumimoji="0" lang="en-US" sz="650" b="0" i="0" u="none" strike="noStrike" kern="1200" cap="none" spc="0" normalizeH="0" baseline="0" noProof="0">
                <a:ln>
                  <a:noFill/>
                </a:ln>
                <a:solidFill>
                  <a:prstClr val="white">
                    <a:lumMod val="65000"/>
                  </a:prstClr>
                </a:solidFill>
                <a:effectLst/>
                <a:uLnTx/>
                <a:uFillTx/>
                <a:latin typeface="Arial" panose="020B0604020202020204" pitchFamily="34" charset="0"/>
                <a:ea typeface="+mn-ea"/>
                <a:cs typeface="+mn-cs"/>
              </a:rPr>
              <a:t>a private English company limited by guarantee. All rights reserved.</a:t>
            </a:r>
          </a:p>
        </p:txBody>
      </p:sp>
      <p:pic>
        <p:nvPicPr>
          <p:cNvPr id="14" name="Picture 7">
            <a:extLst>
              <a:ext uri="{FF2B5EF4-FFF2-40B4-BE49-F238E27FC236}">
                <a16:creationId xmlns:a16="http://schemas.microsoft.com/office/drawing/2014/main" id="{C972C765-9D6D-42D1-BE44-37417873419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402165" y="5226292"/>
            <a:ext cx="732452" cy="778067"/>
          </a:xfrm>
          <a:prstGeom prst="rect">
            <a:avLst/>
          </a:prstGeom>
        </p:spPr>
      </p:pic>
      <p:pic>
        <p:nvPicPr>
          <p:cNvPr id="15" name="image1.jpeg">
            <a:extLst>
              <a:ext uri="{FF2B5EF4-FFF2-40B4-BE49-F238E27FC236}">
                <a16:creationId xmlns:a16="http://schemas.microsoft.com/office/drawing/2014/main" id="{B72CAC5D-EAA2-498D-8BCF-DB4C248E000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702005" y="4118747"/>
            <a:ext cx="1101725" cy="1122892"/>
          </a:xfrm>
          <a:prstGeom prst="rect">
            <a:avLst/>
          </a:prstGeom>
          <a:ln w="12700">
            <a:miter lim="400000"/>
          </a:ln>
        </p:spPr>
      </p:pic>
      <p:sp>
        <p:nvSpPr>
          <p:cNvPr id="2" name="TextBox 1">
            <a:extLst>
              <a:ext uri="{FF2B5EF4-FFF2-40B4-BE49-F238E27FC236}">
                <a16:creationId xmlns:a16="http://schemas.microsoft.com/office/drawing/2014/main" id="{76927E43-7518-4528-B111-8AA63E802097}"/>
              </a:ext>
            </a:extLst>
          </p:cNvPr>
          <p:cNvSpPr txBox="1"/>
          <p:nvPr/>
        </p:nvSpPr>
        <p:spPr>
          <a:xfrm>
            <a:off x="11185006" y="5315891"/>
            <a:ext cx="1003852" cy="642709"/>
          </a:xfrm>
          <a:prstGeom prst="rect">
            <a:avLst/>
          </a:prstGeom>
        </p:spPr>
        <p:txBody>
          <a:bodyPr vert="horz" wrap="square" lIns="0" tIns="0" rIns="0" bIns="0" rtlCol="0" anchor="t" anchorCtr="0">
            <a:noAutofit/>
          </a:bodyPr>
          <a:lstStyle/>
          <a:p>
            <a:pPr algn="l">
              <a:spcAft>
                <a:spcPts val="600"/>
              </a:spcAft>
            </a:pPr>
            <a:r>
              <a:rPr lang="en-US" sz="900">
                <a:solidFill>
                  <a:schemeClr val="tx2"/>
                </a:solidFill>
                <a:latin typeface="Arial" panose="020B0604020202020204" pitchFamily="34" charset="0"/>
              </a:rPr>
              <a:t>Vishal Mittal</a:t>
            </a:r>
            <a:br>
              <a:rPr lang="en-US" sz="900">
                <a:solidFill>
                  <a:schemeClr val="tx2"/>
                </a:solidFill>
                <a:latin typeface="Arial" panose="020B0604020202020204" pitchFamily="34" charset="0"/>
              </a:rPr>
            </a:br>
            <a:r>
              <a:rPr lang="en-US" sz="900">
                <a:solidFill>
                  <a:schemeClr val="tx2"/>
                </a:solidFill>
                <a:latin typeface="Arial" panose="020B0604020202020204" pitchFamily="34" charset="0"/>
              </a:rPr>
              <a:t>Technical Director</a:t>
            </a:r>
            <a:br>
              <a:rPr lang="en-US" sz="900">
                <a:solidFill>
                  <a:schemeClr val="tx2"/>
                </a:solidFill>
                <a:latin typeface="Arial" panose="020B0604020202020204" pitchFamily="34" charset="0"/>
              </a:rPr>
            </a:br>
            <a:r>
              <a:rPr lang="en-US" sz="900">
                <a:solidFill>
                  <a:schemeClr val="tx2"/>
                </a:solidFill>
                <a:latin typeface="Arial" panose="020B0604020202020204" pitchFamily="34" charset="0"/>
              </a:rPr>
              <a:t>DT – CTFR</a:t>
            </a:r>
            <a:br>
              <a:rPr lang="en-US" sz="900">
                <a:solidFill>
                  <a:schemeClr val="tx2"/>
                </a:solidFill>
                <a:latin typeface="Arial" panose="020B0604020202020204" pitchFamily="34" charset="0"/>
              </a:rPr>
            </a:br>
            <a:r>
              <a:rPr lang="en-US" sz="900">
                <a:solidFill>
                  <a:schemeClr val="tx2"/>
                </a:solidFill>
                <a:latin typeface="Arial" panose="020B0604020202020204" pitchFamily="34" charset="0"/>
              </a:rPr>
              <a:t>KPMG in India</a:t>
            </a:r>
          </a:p>
        </p:txBody>
      </p:sp>
      <p:sp>
        <p:nvSpPr>
          <p:cNvPr id="17" name="TextBox 16">
            <a:extLst>
              <a:ext uri="{FF2B5EF4-FFF2-40B4-BE49-F238E27FC236}">
                <a16:creationId xmlns:a16="http://schemas.microsoft.com/office/drawing/2014/main" id="{C2FBD8CB-4F75-4E8B-96E5-D3A3B36FB837}"/>
              </a:ext>
            </a:extLst>
          </p:cNvPr>
          <p:cNvSpPr txBox="1"/>
          <p:nvPr/>
        </p:nvSpPr>
        <p:spPr>
          <a:xfrm>
            <a:off x="11185007" y="4341931"/>
            <a:ext cx="1003853" cy="639720"/>
          </a:xfrm>
          <a:prstGeom prst="rect">
            <a:avLst/>
          </a:prstGeom>
        </p:spPr>
        <p:txBody>
          <a:bodyPr vert="horz" wrap="square" lIns="0" tIns="0" rIns="0" bIns="0" rtlCol="0" anchor="t" anchorCtr="0">
            <a:noAutofit/>
          </a:bodyPr>
          <a:lstStyle/>
          <a:p>
            <a:pPr algn="l">
              <a:spcAft>
                <a:spcPts val="600"/>
              </a:spcAft>
            </a:pPr>
            <a:r>
              <a:rPr lang="en-US" sz="900">
                <a:solidFill>
                  <a:schemeClr val="tx2"/>
                </a:solidFill>
                <a:latin typeface="Arial" panose="020B0604020202020204" pitchFamily="34" charset="0"/>
              </a:rPr>
              <a:t>Vijay K Perumal</a:t>
            </a:r>
            <a:br>
              <a:rPr lang="en-US" sz="900">
                <a:solidFill>
                  <a:schemeClr val="tx2"/>
                </a:solidFill>
                <a:latin typeface="Arial" panose="020B0604020202020204" pitchFamily="34" charset="0"/>
              </a:rPr>
            </a:br>
            <a:r>
              <a:rPr lang="en-US" sz="900">
                <a:solidFill>
                  <a:schemeClr val="tx2"/>
                </a:solidFill>
                <a:latin typeface="Arial" panose="020B0604020202020204" pitchFamily="34" charset="0"/>
              </a:rPr>
              <a:t>Technical Director</a:t>
            </a:r>
            <a:br>
              <a:rPr lang="en-US" sz="900">
                <a:solidFill>
                  <a:schemeClr val="tx2"/>
                </a:solidFill>
                <a:latin typeface="Arial" panose="020B0604020202020204" pitchFamily="34" charset="0"/>
              </a:rPr>
            </a:br>
            <a:r>
              <a:rPr lang="en-US" sz="900">
                <a:solidFill>
                  <a:schemeClr val="tx2"/>
                </a:solidFill>
                <a:latin typeface="Arial" panose="020B0604020202020204" pitchFamily="34" charset="0"/>
              </a:rPr>
              <a:t>DT – CTFR</a:t>
            </a:r>
            <a:br>
              <a:rPr lang="en-US" sz="900">
                <a:solidFill>
                  <a:schemeClr val="tx2"/>
                </a:solidFill>
                <a:latin typeface="Arial" panose="020B0604020202020204" pitchFamily="34" charset="0"/>
              </a:rPr>
            </a:br>
            <a:r>
              <a:rPr lang="en-US" sz="900">
                <a:solidFill>
                  <a:schemeClr val="tx2"/>
                </a:solidFill>
                <a:latin typeface="Arial" panose="020B0604020202020204" pitchFamily="34" charset="0"/>
              </a:rPr>
              <a:t>KPMG in India</a:t>
            </a:r>
          </a:p>
        </p:txBody>
      </p:sp>
      <p:pic>
        <p:nvPicPr>
          <p:cNvPr id="13" name="Picture 12" descr="A person in a suit and tie&#10;&#10;Description automatically generated with medium confidence">
            <a:extLst>
              <a:ext uri="{FF2B5EF4-FFF2-40B4-BE49-F238E27FC236}">
                <a16:creationId xmlns:a16="http://schemas.microsoft.com/office/drawing/2014/main" id="{651DF638-D4B9-4605-84C7-65925CBF511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9977"/>
          <a:stretch/>
        </p:blipFill>
        <p:spPr>
          <a:xfrm>
            <a:off x="10373884" y="4162336"/>
            <a:ext cx="747286" cy="769218"/>
          </a:xfrm>
          <a:prstGeom prst="rect">
            <a:avLst/>
          </a:prstGeom>
        </p:spPr>
      </p:pic>
      <p:sp>
        <p:nvSpPr>
          <p:cNvPr id="4" name="TextBox 3">
            <a:extLst>
              <a:ext uri="{FF2B5EF4-FFF2-40B4-BE49-F238E27FC236}">
                <a16:creationId xmlns:a16="http://schemas.microsoft.com/office/drawing/2014/main" id="{67C4D0D8-3DDB-2E21-72AF-0D3141A51B57}"/>
              </a:ext>
            </a:extLst>
          </p:cNvPr>
          <p:cNvSpPr txBox="1"/>
          <p:nvPr/>
        </p:nvSpPr>
        <p:spPr>
          <a:xfrm>
            <a:off x="9184919" y="5338607"/>
            <a:ext cx="1106066" cy="589040"/>
          </a:xfrm>
          <a:prstGeom prst="rect">
            <a:avLst/>
          </a:prstGeom>
        </p:spPr>
        <p:txBody>
          <a:bodyPr vert="horz" wrap="square" lIns="0" tIns="0" rIns="0" bIns="0" rtlCol="0" anchor="t" anchorCtr="0">
            <a:noAutofit/>
          </a:bodyPr>
          <a:lstStyle/>
          <a:p>
            <a:pPr algn="l">
              <a:spcAft>
                <a:spcPts val="600"/>
              </a:spcAft>
            </a:pPr>
            <a:r>
              <a:rPr lang="en-US" sz="1200">
                <a:solidFill>
                  <a:schemeClr val="tx2"/>
                </a:solidFill>
                <a:latin typeface="Arial" panose="020B0604020202020204" pitchFamily="34" charset="0"/>
              </a:rPr>
              <a:t>Achal Gangwani</a:t>
            </a:r>
            <a:br>
              <a:rPr lang="en-US" sz="1200">
                <a:solidFill>
                  <a:schemeClr val="tx2"/>
                </a:solidFill>
                <a:latin typeface="Arial" panose="020B0604020202020204" pitchFamily="34" charset="0"/>
              </a:rPr>
            </a:br>
            <a:r>
              <a:rPr lang="en-US" sz="1200">
                <a:solidFill>
                  <a:schemeClr val="tx2"/>
                </a:solidFill>
                <a:latin typeface="Arial" panose="020B0604020202020204" pitchFamily="34" charset="0"/>
              </a:rPr>
              <a:t>Partner</a:t>
            </a:r>
            <a:br>
              <a:rPr lang="en-US" sz="1200">
                <a:solidFill>
                  <a:schemeClr val="tx2"/>
                </a:solidFill>
                <a:latin typeface="Arial" panose="020B0604020202020204" pitchFamily="34" charset="0"/>
              </a:rPr>
            </a:br>
            <a:r>
              <a:rPr lang="en-US" sz="1200">
                <a:solidFill>
                  <a:schemeClr val="tx2"/>
                </a:solidFill>
                <a:latin typeface="Arial" panose="020B0604020202020204" pitchFamily="34" charset="0"/>
              </a:rPr>
              <a:t>DT – CTFR</a:t>
            </a:r>
            <a:br>
              <a:rPr lang="en-US" sz="1200">
                <a:solidFill>
                  <a:schemeClr val="tx2"/>
                </a:solidFill>
                <a:latin typeface="Arial" panose="020B0604020202020204" pitchFamily="34" charset="0"/>
              </a:rPr>
            </a:br>
            <a:r>
              <a:rPr lang="en-US" sz="1200">
                <a:solidFill>
                  <a:schemeClr val="tx2"/>
                </a:solidFill>
                <a:latin typeface="Arial" panose="020B0604020202020204" pitchFamily="34" charset="0"/>
              </a:rPr>
              <a:t>KPMG in India</a:t>
            </a:r>
          </a:p>
        </p:txBody>
      </p:sp>
      <p:sp>
        <p:nvSpPr>
          <p:cNvPr id="5" name="AutoShape 2" descr="Gangwani, Achal">
            <a:extLst>
              <a:ext uri="{FF2B5EF4-FFF2-40B4-BE49-F238E27FC236}">
                <a16:creationId xmlns:a16="http://schemas.microsoft.com/office/drawing/2014/main" id="{3272F146-0314-FBEF-E7DD-0927793156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Gangwani, Achal">
            <a:extLst>
              <a:ext uri="{FF2B5EF4-FFF2-40B4-BE49-F238E27FC236}">
                <a16:creationId xmlns:a16="http://schemas.microsoft.com/office/drawing/2014/main" id="{FA9CD405-2F6A-02BA-ED62-A5D5138E0C7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7872FA70-D44C-764A-E146-EA5330C7E078}"/>
              </a:ext>
            </a:extLst>
          </p:cNvPr>
          <p:cNvPicPr>
            <a:picLocks noChangeAspect="1"/>
          </p:cNvPicPr>
          <p:nvPr/>
        </p:nvPicPr>
        <p:blipFill>
          <a:blip r:embed="rId7"/>
          <a:stretch>
            <a:fillRect/>
          </a:stretch>
        </p:blipFill>
        <p:spPr>
          <a:xfrm>
            <a:off x="9131027" y="4128176"/>
            <a:ext cx="1075120" cy="1122892"/>
          </a:xfrm>
          <a:prstGeom prst="rect">
            <a:avLst/>
          </a:prstGeom>
        </p:spPr>
      </p:pic>
      <p:sp>
        <p:nvSpPr>
          <p:cNvPr id="3" name="TextBox 2">
            <a:extLst>
              <a:ext uri="{FF2B5EF4-FFF2-40B4-BE49-F238E27FC236}">
                <a16:creationId xmlns:a16="http://schemas.microsoft.com/office/drawing/2014/main" id="{4FF53732-230F-B2C0-90B4-34074F2C1F60}"/>
              </a:ext>
            </a:extLst>
          </p:cNvPr>
          <p:cNvSpPr txBox="1"/>
          <p:nvPr/>
        </p:nvSpPr>
        <p:spPr>
          <a:xfrm>
            <a:off x="7720029" y="5329180"/>
            <a:ext cx="1292570" cy="589040"/>
          </a:xfrm>
          <a:prstGeom prst="rect">
            <a:avLst/>
          </a:prstGeom>
        </p:spPr>
        <p:txBody>
          <a:bodyPr vert="horz" wrap="square" lIns="0" tIns="0" rIns="0" bIns="0" rtlCol="0" anchor="t" anchorCtr="0">
            <a:noAutofit/>
          </a:bodyPr>
          <a:lstStyle/>
          <a:p>
            <a:pPr algn="l">
              <a:spcAft>
                <a:spcPts val="600"/>
              </a:spcAft>
            </a:pPr>
            <a:r>
              <a:rPr kumimoji="0" lang="en-US" sz="1200" i="0" u="none" strike="noStrike" kern="0" cap="none" spc="0" normalizeH="0" baseline="0" noProof="0">
                <a:ln>
                  <a:noFill/>
                </a:ln>
                <a:solidFill>
                  <a:srgbClr val="00338D"/>
                </a:solidFill>
                <a:effectLst/>
                <a:uLnTx/>
                <a:uFillTx/>
                <a:cs typeface="Arial" panose="020B0604020202020204" pitchFamily="34" charset="0"/>
              </a:rPr>
              <a:t>B V Raghavendra</a:t>
            </a:r>
            <a:br>
              <a:rPr lang="en-US" sz="1200">
                <a:solidFill>
                  <a:schemeClr val="tx2"/>
                </a:solidFill>
                <a:latin typeface="Arial" panose="020B0604020202020204" pitchFamily="34" charset="0"/>
              </a:rPr>
            </a:br>
            <a:r>
              <a:rPr lang="en-US" sz="1200">
                <a:solidFill>
                  <a:schemeClr val="tx2"/>
                </a:solidFill>
                <a:latin typeface="Arial" panose="020B0604020202020204" pitchFamily="34" charset="0"/>
              </a:rPr>
              <a:t>Partner</a:t>
            </a:r>
            <a:br>
              <a:rPr lang="en-US" sz="1200">
                <a:solidFill>
                  <a:schemeClr val="tx2"/>
                </a:solidFill>
                <a:latin typeface="Arial" panose="020B0604020202020204" pitchFamily="34" charset="0"/>
              </a:rPr>
            </a:br>
            <a:r>
              <a:rPr lang="en-US" sz="1200">
                <a:solidFill>
                  <a:schemeClr val="tx2"/>
                </a:solidFill>
                <a:latin typeface="Arial" panose="020B0604020202020204" pitchFamily="34" charset="0"/>
              </a:rPr>
              <a:t>DT – CTFR</a:t>
            </a:r>
            <a:br>
              <a:rPr lang="en-US" sz="1200">
                <a:solidFill>
                  <a:schemeClr val="tx2"/>
                </a:solidFill>
                <a:latin typeface="Arial" panose="020B0604020202020204" pitchFamily="34" charset="0"/>
              </a:rPr>
            </a:br>
            <a:r>
              <a:rPr lang="en-US" sz="1200">
                <a:solidFill>
                  <a:schemeClr val="tx2"/>
                </a:solidFill>
                <a:latin typeface="Arial" panose="020B0604020202020204" pitchFamily="34" charset="0"/>
              </a:rPr>
              <a:t>KPMG in India</a:t>
            </a:r>
          </a:p>
        </p:txBody>
      </p:sp>
      <p:pic>
        <p:nvPicPr>
          <p:cNvPr id="26" name="Picture 25">
            <a:extLst>
              <a:ext uri="{FF2B5EF4-FFF2-40B4-BE49-F238E27FC236}">
                <a16:creationId xmlns:a16="http://schemas.microsoft.com/office/drawing/2014/main" id="{FF721969-37F6-E8A1-BBDA-03EF9819DE91}"/>
              </a:ext>
            </a:extLst>
          </p:cNvPr>
          <p:cNvPicPr>
            <a:picLocks noChangeAspect="1"/>
          </p:cNvPicPr>
          <p:nvPr/>
        </p:nvPicPr>
        <p:blipFill rotWithShape="1">
          <a:blip r:embed="rId8"/>
          <a:srcRect l="29304" t="15279"/>
          <a:stretch/>
        </p:blipFill>
        <p:spPr>
          <a:xfrm>
            <a:off x="6336044" y="4160349"/>
            <a:ext cx="941449" cy="1122892"/>
          </a:xfrm>
          <a:prstGeom prst="rect">
            <a:avLst/>
          </a:prstGeom>
        </p:spPr>
      </p:pic>
    </p:spTree>
    <p:extLst>
      <p:ext uri="{BB962C8B-B14F-4D97-AF65-F5344CB8AC3E}">
        <p14:creationId xmlns:p14="http://schemas.microsoft.com/office/powerpoint/2010/main" val="4053503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07C4323-8510-9611-031B-6FB650DF21BC}"/>
              </a:ext>
            </a:extLst>
          </p:cNvPr>
          <p:cNvSpPr>
            <a:spLocks noGrp="1"/>
          </p:cNvSpPr>
          <p:nvPr>
            <p:ph type="title"/>
          </p:nvPr>
        </p:nvSpPr>
        <p:spPr>
          <a:xfrm>
            <a:off x="663000" y="141402"/>
            <a:ext cx="8993648" cy="533400"/>
          </a:xfrm>
        </p:spPr>
        <p:txBody>
          <a:bodyPr/>
          <a:lstStyle/>
          <a:p>
            <a:pPr>
              <a:lnSpc>
                <a:spcPts val="4500"/>
              </a:lnSpc>
            </a:pPr>
            <a:r>
              <a:rPr lang="en-US" sz="4400" b="1"/>
              <a:t>System Requirements </a:t>
            </a:r>
            <a:r>
              <a:rPr lang="en-US" b="1"/>
              <a:t>as per CyberArk for PAM v13.2</a:t>
            </a:r>
            <a:endParaRPr lang="en-US" sz="4400" b="1"/>
          </a:p>
        </p:txBody>
      </p:sp>
      <p:graphicFrame>
        <p:nvGraphicFramePr>
          <p:cNvPr id="5" name="Table 4">
            <a:extLst>
              <a:ext uri="{FF2B5EF4-FFF2-40B4-BE49-F238E27FC236}">
                <a16:creationId xmlns:a16="http://schemas.microsoft.com/office/drawing/2014/main" id="{CAB4425F-3A10-725A-6365-4FB3F4F854B2}"/>
              </a:ext>
            </a:extLst>
          </p:cNvPr>
          <p:cNvGraphicFramePr>
            <a:graphicFrameLocks noGrp="1"/>
          </p:cNvGraphicFramePr>
          <p:nvPr>
            <p:extLst>
              <p:ext uri="{D42A27DB-BD31-4B8C-83A1-F6EECF244321}">
                <p14:modId xmlns:p14="http://schemas.microsoft.com/office/powerpoint/2010/main" val="3642830887"/>
              </p:ext>
            </p:extLst>
          </p:nvPr>
        </p:nvGraphicFramePr>
        <p:xfrm>
          <a:off x="662999" y="1272619"/>
          <a:ext cx="10903689" cy="4733395"/>
        </p:xfrm>
        <a:graphic>
          <a:graphicData uri="http://schemas.openxmlformats.org/drawingml/2006/table">
            <a:tbl>
              <a:tblPr/>
              <a:tblGrid>
                <a:gridCol w="988724">
                  <a:extLst>
                    <a:ext uri="{9D8B030D-6E8A-4147-A177-3AD203B41FA5}">
                      <a16:colId xmlns:a16="http://schemas.microsoft.com/office/drawing/2014/main" val="2935278416"/>
                    </a:ext>
                  </a:extLst>
                </a:gridCol>
                <a:gridCol w="3805176">
                  <a:extLst>
                    <a:ext uri="{9D8B030D-6E8A-4147-A177-3AD203B41FA5}">
                      <a16:colId xmlns:a16="http://schemas.microsoft.com/office/drawing/2014/main" val="1671701380"/>
                    </a:ext>
                  </a:extLst>
                </a:gridCol>
                <a:gridCol w="2770117">
                  <a:extLst>
                    <a:ext uri="{9D8B030D-6E8A-4147-A177-3AD203B41FA5}">
                      <a16:colId xmlns:a16="http://schemas.microsoft.com/office/drawing/2014/main" val="2823026641"/>
                    </a:ext>
                  </a:extLst>
                </a:gridCol>
                <a:gridCol w="861213">
                  <a:extLst>
                    <a:ext uri="{9D8B030D-6E8A-4147-A177-3AD203B41FA5}">
                      <a16:colId xmlns:a16="http://schemas.microsoft.com/office/drawing/2014/main" val="4007862357"/>
                    </a:ext>
                  </a:extLst>
                </a:gridCol>
                <a:gridCol w="1539116">
                  <a:extLst>
                    <a:ext uri="{9D8B030D-6E8A-4147-A177-3AD203B41FA5}">
                      <a16:colId xmlns:a16="http://schemas.microsoft.com/office/drawing/2014/main" val="2970861238"/>
                    </a:ext>
                  </a:extLst>
                </a:gridCol>
                <a:gridCol w="939343">
                  <a:extLst>
                    <a:ext uri="{9D8B030D-6E8A-4147-A177-3AD203B41FA5}">
                      <a16:colId xmlns:a16="http://schemas.microsoft.com/office/drawing/2014/main" val="3698540828"/>
                    </a:ext>
                  </a:extLst>
                </a:gridCol>
              </a:tblGrid>
              <a:tr h="335036">
                <a:tc>
                  <a:txBody>
                    <a:bodyPr/>
                    <a:lstStyle/>
                    <a:p>
                      <a:pPr algn="ctr" rtl="0" fontAlgn="ctr"/>
                      <a:r>
                        <a:rPr lang="en-US" sz="1100" b="1" i="0" u="none" strike="noStrike">
                          <a:solidFill>
                            <a:srgbClr val="FFFFFF"/>
                          </a:solidFill>
                          <a:effectLst/>
                          <a:latin typeface="Arial" panose="020B0604020202020204" pitchFamily="34" charset="0"/>
                        </a:rPr>
                        <a:t>Server Role</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l" rtl="0" fontAlgn="ctr"/>
                      <a:r>
                        <a:rPr lang="en-US" sz="1100" b="1" i="0" u="none" strike="noStrike">
                          <a:solidFill>
                            <a:srgbClr val="FFFFFF"/>
                          </a:solidFill>
                          <a:effectLst/>
                          <a:latin typeface="Arial" panose="020B0604020202020204" pitchFamily="34" charset="0"/>
                        </a:rPr>
                        <a:t>Hardware Pre-requisites</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l" rtl="0" fontAlgn="ctr"/>
                      <a:r>
                        <a:rPr lang="en-US" sz="1100" b="1" i="0" u="none" strike="noStrike">
                          <a:solidFill>
                            <a:srgbClr val="FFFFFF"/>
                          </a:solidFill>
                          <a:effectLst/>
                          <a:latin typeface="Arial" panose="020B0604020202020204" pitchFamily="34" charset="0"/>
                        </a:rPr>
                        <a:t>Software Pre-requisites</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100" b="1" i="0" u="none" strike="noStrike">
                          <a:solidFill>
                            <a:srgbClr val="FFFFFF"/>
                          </a:solidFill>
                          <a:effectLst/>
                          <a:latin typeface="Arial" panose="020B0604020202020204" pitchFamily="34" charset="0"/>
                        </a:rPr>
                        <a:t>Quantity</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100" b="1" i="0" u="none" strike="noStrike">
                          <a:solidFill>
                            <a:srgbClr val="FFFFFF"/>
                          </a:solidFill>
                          <a:effectLst/>
                          <a:latin typeface="Arial" panose="020B0604020202020204" pitchFamily="34" charset="0"/>
                        </a:rPr>
                        <a:t>Can be Virtualized?</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100" b="1" i="0" u="none" strike="noStrike">
                          <a:solidFill>
                            <a:srgbClr val="FFFFFF"/>
                          </a:solidFill>
                          <a:effectLst/>
                          <a:latin typeface="Arial" panose="020B0604020202020204" pitchFamily="34" charset="0"/>
                        </a:rPr>
                        <a:t>Remarks</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3896350172"/>
                  </a:ext>
                </a:extLst>
              </a:tr>
              <a:tr h="416377">
                <a:tc rowSpan="7">
                  <a:txBody>
                    <a:bodyPr/>
                    <a:lstStyle/>
                    <a:p>
                      <a:pPr algn="ctr" rtl="0" fontAlgn="ctr"/>
                      <a:r>
                        <a:rPr lang="en-US" sz="1100" b="1" i="0" u="none" strike="noStrike">
                          <a:solidFill>
                            <a:srgbClr val="FFFFFF"/>
                          </a:solidFill>
                          <a:effectLst/>
                          <a:latin typeface="Arial" panose="020B0604020202020204" pitchFamily="34" charset="0"/>
                        </a:rPr>
                        <a:t>CPM</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marL="91440" algn="l" rtl="0" fontAlgn="ctr"/>
                      <a:r>
                        <a:rPr lang="en-US" sz="1100" b="0" i="0" u="none" strike="noStrike">
                          <a:solidFill>
                            <a:srgbClr val="000000"/>
                          </a:solidFill>
                          <a:effectLst/>
                          <a:latin typeface="Arial" panose="020B0604020202020204" pitchFamily="34" charset="0"/>
                        </a:rPr>
                        <a:t>Mid-range implementation</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Windows 2022, Windows 2019, Windows 2016</a:t>
                      </a:r>
                    </a:p>
                  </a:txBody>
                  <a:tcPr marL="55673"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100" b="0" i="0" u="none" strike="noStrike">
                          <a:solidFill>
                            <a:srgbClr val="000000"/>
                          </a:solidFill>
                          <a:effectLst/>
                          <a:latin typeface="Calibri" panose="020F0502020204030204" pitchFamily="34" charset="0"/>
                        </a:rPr>
                        <a:t>3</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rtl="0" fontAlgn="ctr"/>
                      <a:r>
                        <a:rPr lang="en-US" sz="1100" b="0" i="0" u="none" strike="noStrike">
                          <a:solidFill>
                            <a:srgbClr val="000000"/>
                          </a:solidFill>
                          <a:effectLst/>
                          <a:latin typeface="Arial" panose="020B0604020202020204" pitchFamily="34" charset="0"/>
                        </a:rPr>
                        <a:t>Optional</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9882224"/>
                  </a:ext>
                </a:extLst>
              </a:tr>
              <a:tr h="211960">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(1,000-20,000 managed passwords)</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.NET Framework 4.8</a:t>
                      </a:r>
                    </a:p>
                  </a:txBody>
                  <a:tcPr marL="55673"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2165103"/>
                  </a:ext>
                </a:extLst>
              </a:tr>
              <a:tr h="416377">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2X Quad core processor (Intel compatible)</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Internet Explorer 11.0</a:t>
                      </a:r>
                    </a:p>
                  </a:txBody>
                  <a:tcPr marL="55673"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0469771"/>
                  </a:ext>
                </a:extLst>
              </a:tr>
              <a:tr h="211960">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16 GB RAM</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92208"/>
                  </a:ext>
                </a:extLst>
              </a:tr>
              <a:tr h="416377">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2X 80GB SATA/SAS hot-swappable drives</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0712019"/>
                  </a:ext>
                </a:extLst>
              </a:tr>
              <a:tr h="211960">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RAID Controller</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02025812"/>
                  </a:ext>
                </a:extLst>
              </a:tr>
              <a:tr h="211960">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Network adapter (1Gb)</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 </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529433"/>
                  </a:ext>
                </a:extLst>
              </a:tr>
              <a:tr h="211960">
                <a:tc rowSpan="7">
                  <a:txBody>
                    <a:bodyPr/>
                    <a:lstStyle/>
                    <a:p>
                      <a:pPr algn="ctr" rtl="0" fontAlgn="ctr"/>
                      <a:r>
                        <a:rPr lang="en-US" sz="1100" b="1" i="0" u="none" strike="noStrike">
                          <a:solidFill>
                            <a:srgbClr val="FFFFFF"/>
                          </a:solidFill>
                          <a:effectLst/>
                          <a:latin typeface="Arial" panose="020B0604020202020204" pitchFamily="34" charset="0"/>
                        </a:rPr>
                        <a:t>PSM</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marL="91440" algn="l" rtl="0" fontAlgn="ctr"/>
                      <a:r>
                        <a:rPr lang="en-US" sz="1100" b="0" i="0" u="none" strike="noStrike">
                          <a:solidFill>
                            <a:srgbClr val="000000"/>
                          </a:solidFill>
                          <a:effectLst/>
                          <a:latin typeface="Arial" panose="020B0604020202020204" pitchFamily="34" charset="0"/>
                        </a:rPr>
                        <a:t>Mid-range implementation</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Windows 2019, Windows 2016</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rtl="0" fontAlgn="ctr"/>
                      <a:r>
                        <a:rPr lang="en-US" sz="1100" b="0" i="0" u="none" strike="noStrike">
                          <a:solidFill>
                            <a:srgbClr val="000000"/>
                          </a:solidFill>
                          <a:effectLst/>
                          <a:latin typeface="Arial" panose="020B0604020202020204" pitchFamily="34" charset="0"/>
                        </a:rPr>
                        <a:t>3</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rtl="0" fontAlgn="ctr"/>
                      <a:r>
                        <a:rPr lang="en-US" sz="1100" b="0" i="0" u="none" strike="noStrike">
                          <a:solidFill>
                            <a:srgbClr val="000000"/>
                          </a:solidFill>
                          <a:effectLst/>
                          <a:latin typeface="Arial" panose="020B0604020202020204" pitchFamily="34" charset="0"/>
                        </a:rPr>
                        <a:t>Optional</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921490"/>
                  </a:ext>
                </a:extLst>
              </a:tr>
              <a:tr h="416377">
                <a:tc vMerge="1">
                  <a:txBody>
                    <a:bodyPr/>
                    <a:lstStyle/>
                    <a:p>
                      <a:endParaRPr lang="en-US"/>
                    </a:p>
                  </a:txBody>
                  <a:tcPr/>
                </a:tc>
                <a:tc>
                  <a:txBody>
                    <a:bodyPr/>
                    <a:lstStyle/>
                    <a:p>
                      <a:pPr marL="91440" algn="l" rtl="0" fontAlgn="ctr"/>
                      <a:r>
                        <a:rPr lang="fr-FR" sz="1100" b="0" i="0" u="none" strike="noStrike">
                          <a:solidFill>
                            <a:srgbClr val="000000"/>
                          </a:solidFill>
                          <a:effectLst/>
                          <a:latin typeface="Arial" panose="020B0604020202020204" pitchFamily="34" charset="0"/>
                        </a:rPr>
                        <a:t>(11-50 concurrent RDP/SSH sessions)</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.NET Framework 4.8</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1525241"/>
                  </a:ext>
                </a:extLst>
              </a:tr>
              <a:tr h="416377">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16 core processors (Intel compatible)</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Microsoft Remote Desktop Services (RDS) Session Host</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5688164"/>
                  </a:ext>
                </a:extLst>
              </a:tr>
              <a:tr h="416377">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16GB RAM</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ctr"/>
                      <a:r>
                        <a:rPr lang="en-US" sz="1100" b="0" i="0" u="none" strike="noStrike">
                          <a:solidFill>
                            <a:srgbClr val="000000"/>
                          </a:solidFill>
                          <a:effectLst/>
                          <a:latin typeface="Arial" panose="020B0604020202020204" pitchFamily="34" charset="0"/>
                        </a:rPr>
                        <a:t>Microsoft Remote Desktop Services Gateway (optional)</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9152261"/>
                  </a:ext>
                </a:extLst>
              </a:tr>
              <a:tr h="416377">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2X 80GB SATA/SAS hot-swappable drives</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t"/>
                      <a:r>
                        <a:rPr lang="en-US" sz="1100" b="0" i="0" u="none" strike="noStrike">
                          <a:solidFill>
                            <a:srgbClr val="000000"/>
                          </a:solidFill>
                          <a:effectLst/>
                          <a:latin typeface="Arial" panose="020B0604020202020204" pitchFamily="34" charset="0"/>
                        </a:rPr>
                        <a:t> </a:t>
                      </a:r>
                    </a:p>
                  </a:txBody>
                  <a:tcPr marL="6186" marR="6186" marT="618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3144115"/>
                  </a:ext>
                </a:extLst>
              </a:tr>
              <a:tr h="211960">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RAID Controller</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t"/>
                      <a:r>
                        <a:rPr lang="en-US" sz="1100" b="0" i="0" u="none" strike="noStrike">
                          <a:solidFill>
                            <a:srgbClr val="000000"/>
                          </a:solidFill>
                          <a:effectLst/>
                          <a:latin typeface="Arial" panose="020B0604020202020204" pitchFamily="34" charset="0"/>
                        </a:rPr>
                        <a:t> </a:t>
                      </a:r>
                    </a:p>
                  </a:txBody>
                  <a:tcPr marL="6186" marR="6186" marT="618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3008172"/>
                  </a:ext>
                </a:extLst>
              </a:tr>
              <a:tr h="211960">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Network adapter (1Gb)</a:t>
                      </a:r>
                    </a:p>
                  </a:txBody>
                  <a:tcPr marL="6186" marR="6186" marT="61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91440" algn="l" rtl="0" fontAlgn="t"/>
                      <a:r>
                        <a:rPr lang="en-US" sz="1100" b="0" i="0" u="none" strike="noStrike">
                          <a:solidFill>
                            <a:srgbClr val="000000"/>
                          </a:solidFill>
                          <a:effectLst/>
                          <a:latin typeface="Arial" panose="020B0604020202020204" pitchFamily="34" charset="0"/>
                        </a:rPr>
                        <a:t> </a:t>
                      </a:r>
                    </a:p>
                  </a:txBody>
                  <a:tcPr marL="6186" marR="6186" marT="618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186" marR="6186" marT="618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132184"/>
                  </a:ext>
                </a:extLst>
              </a:tr>
            </a:tbl>
          </a:graphicData>
        </a:graphic>
      </p:graphicFrame>
    </p:spTree>
    <p:extLst>
      <p:ext uri="{BB962C8B-B14F-4D97-AF65-F5344CB8AC3E}">
        <p14:creationId xmlns:p14="http://schemas.microsoft.com/office/powerpoint/2010/main" val="3785076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A788989-F38E-A798-A4AF-583EC333867B}"/>
              </a:ext>
            </a:extLst>
          </p:cNvPr>
          <p:cNvGraphicFramePr>
            <a:graphicFrameLocks noGrp="1"/>
          </p:cNvGraphicFramePr>
          <p:nvPr>
            <p:extLst>
              <p:ext uri="{D42A27DB-BD31-4B8C-83A1-F6EECF244321}">
                <p14:modId xmlns:p14="http://schemas.microsoft.com/office/powerpoint/2010/main" val="2327756171"/>
              </p:ext>
            </p:extLst>
          </p:nvPr>
        </p:nvGraphicFramePr>
        <p:xfrm>
          <a:off x="588667" y="1084082"/>
          <a:ext cx="11044009" cy="5036785"/>
        </p:xfrm>
        <a:graphic>
          <a:graphicData uri="http://schemas.openxmlformats.org/drawingml/2006/table">
            <a:tbl>
              <a:tblPr firstRow="1" bandRow="1"/>
              <a:tblGrid>
                <a:gridCol w="1089541">
                  <a:extLst>
                    <a:ext uri="{9D8B030D-6E8A-4147-A177-3AD203B41FA5}">
                      <a16:colId xmlns:a16="http://schemas.microsoft.com/office/drawing/2014/main" val="3182687780"/>
                    </a:ext>
                  </a:extLst>
                </a:gridCol>
                <a:gridCol w="2626992">
                  <a:extLst>
                    <a:ext uri="{9D8B030D-6E8A-4147-A177-3AD203B41FA5}">
                      <a16:colId xmlns:a16="http://schemas.microsoft.com/office/drawing/2014/main" val="668785835"/>
                    </a:ext>
                  </a:extLst>
                </a:gridCol>
                <a:gridCol w="3405926">
                  <a:extLst>
                    <a:ext uri="{9D8B030D-6E8A-4147-A177-3AD203B41FA5}">
                      <a16:colId xmlns:a16="http://schemas.microsoft.com/office/drawing/2014/main" val="1748181458"/>
                    </a:ext>
                  </a:extLst>
                </a:gridCol>
                <a:gridCol w="1065229">
                  <a:extLst>
                    <a:ext uri="{9D8B030D-6E8A-4147-A177-3AD203B41FA5}">
                      <a16:colId xmlns:a16="http://schemas.microsoft.com/office/drawing/2014/main" val="1439631419"/>
                    </a:ext>
                  </a:extLst>
                </a:gridCol>
                <a:gridCol w="1414020">
                  <a:extLst>
                    <a:ext uri="{9D8B030D-6E8A-4147-A177-3AD203B41FA5}">
                      <a16:colId xmlns:a16="http://schemas.microsoft.com/office/drawing/2014/main" val="2938906920"/>
                    </a:ext>
                  </a:extLst>
                </a:gridCol>
                <a:gridCol w="1442301">
                  <a:extLst>
                    <a:ext uri="{9D8B030D-6E8A-4147-A177-3AD203B41FA5}">
                      <a16:colId xmlns:a16="http://schemas.microsoft.com/office/drawing/2014/main" val="2503379800"/>
                    </a:ext>
                  </a:extLst>
                </a:gridCol>
              </a:tblGrid>
              <a:tr h="340956">
                <a:tc>
                  <a:txBody>
                    <a:bodyPr/>
                    <a:lstStyle/>
                    <a:p>
                      <a:pPr algn="ctr" rtl="0" fontAlgn="ctr"/>
                      <a:r>
                        <a:rPr lang="en-US" sz="1100" b="1" i="0" u="none" strike="noStrike">
                          <a:solidFill>
                            <a:srgbClr val="FFFFFF"/>
                          </a:solidFill>
                          <a:effectLst/>
                          <a:latin typeface="Arial" panose="020B0604020202020204" pitchFamily="34" charset="0"/>
                        </a:rPr>
                        <a:t>Server Role</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100" b="1" i="0" u="none" strike="noStrike">
                          <a:solidFill>
                            <a:srgbClr val="FFFFFF"/>
                          </a:solidFill>
                          <a:effectLst/>
                          <a:latin typeface="Arial" panose="020B0604020202020204" pitchFamily="34" charset="0"/>
                        </a:rPr>
                        <a:t>Hardware Pre-requisites</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a:solidFill>
                            <a:srgbClr val="FFFFFF"/>
                          </a:solidFill>
                          <a:effectLst/>
                          <a:latin typeface="Arial" panose="020B0604020202020204" pitchFamily="34" charset="0"/>
                        </a:rPr>
                        <a:t>Software Pre-requisites</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100" b="1" i="0" u="none" strike="noStrike">
                          <a:solidFill>
                            <a:srgbClr val="FFFFFF"/>
                          </a:solidFill>
                          <a:effectLst/>
                          <a:latin typeface="Arial" panose="020B0604020202020204" pitchFamily="34" charset="0"/>
                        </a:rPr>
                        <a:t>Quantity</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100" b="1" i="0" u="none" strike="noStrike">
                          <a:solidFill>
                            <a:srgbClr val="FFFFFF"/>
                          </a:solidFill>
                          <a:effectLst/>
                          <a:latin typeface="Arial" panose="020B0604020202020204" pitchFamily="34" charset="0"/>
                        </a:rPr>
                        <a:t>Can be Virtualized?</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algn="ctr" rtl="0" fontAlgn="ctr"/>
                      <a:r>
                        <a:rPr lang="en-US" sz="1100" b="1" i="0" u="none" strike="noStrike">
                          <a:solidFill>
                            <a:srgbClr val="FFFFFF"/>
                          </a:solidFill>
                          <a:effectLst/>
                          <a:latin typeface="Arial" panose="020B0604020202020204" pitchFamily="34" charset="0"/>
                        </a:rPr>
                        <a:t>Remarks</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extLst>
                  <a:ext uri="{0D108BD9-81ED-4DB2-BD59-A6C34878D82A}">
                    <a16:rowId xmlns:a16="http://schemas.microsoft.com/office/drawing/2014/main" val="482354373"/>
                  </a:ext>
                </a:extLst>
              </a:tr>
              <a:tr h="411005">
                <a:tc rowSpan="7">
                  <a:txBody>
                    <a:bodyPr/>
                    <a:lstStyle/>
                    <a:p>
                      <a:pPr algn="ctr" rtl="0" fontAlgn="ctr"/>
                      <a:r>
                        <a:rPr lang="en-US" sz="1100" b="1" i="0" u="none" strike="noStrike">
                          <a:solidFill>
                            <a:srgbClr val="FFFFFF"/>
                          </a:solidFill>
                          <a:effectLst/>
                          <a:latin typeface="Arial" panose="020B0604020202020204" pitchFamily="34" charset="0"/>
                        </a:rPr>
                        <a:t>PSMP</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marL="91440" algn="l" rtl="0" fontAlgn="ctr"/>
                      <a:r>
                        <a:rPr lang="en-US" sz="1100" b="0" i="0" u="none" strike="noStrike">
                          <a:solidFill>
                            <a:srgbClr val="000000"/>
                          </a:solidFill>
                          <a:effectLst/>
                          <a:latin typeface="Arial" panose="020B0604020202020204" pitchFamily="34" charset="0"/>
                        </a:rPr>
                        <a:t>Mid-range implementation</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Red Hat Enterprise Linux version 7, 8 including all minor versions</a:t>
                      </a:r>
                      <a:endParaRPr lang="en-US"/>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rtl="0" fontAlgn="ctr"/>
                      <a:r>
                        <a:rPr lang="en-US" sz="1100" b="0" i="0" u="none" strike="noStrike">
                          <a:solidFill>
                            <a:srgbClr val="000000"/>
                          </a:solidFill>
                          <a:effectLst/>
                          <a:latin typeface="Arial" panose="020B0604020202020204" pitchFamily="34" charset="0"/>
                        </a:rPr>
                        <a:t>6</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rtl="0" fontAlgn="ctr"/>
                      <a:r>
                        <a:rPr lang="en-US" sz="1100" b="0" i="0" u="none" strike="noStrike">
                          <a:solidFill>
                            <a:srgbClr val="000000"/>
                          </a:solidFill>
                          <a:effectLst/>
                          <a:latin typeface="Arial" panose="020B0604020202020204" pitchFamily="34" charset="0"/>
                        </a:rPr>
                        <a:t>Optional</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8276467"/>
                  </a:ext>
                </a:extLst>
              </a:tr>
              <a:tr h="340956">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(100-200 concurrent sessions)</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Rocky Linux 8 including all minor versions</a:t>
                      </a:r>
                      <a:endParaRPr lang="en-US"/>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7211252"/>
                  </a:ext>
                </a:extLst>
              </a:tr>
              <a:tr h="340956">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2X Quad core processor (Intel compatible)</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CentOS Linux version 7.9</a:t>
                      </a:r>
                      <a:endParaRPr lang="en-US"/>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0177465"/>
                  </a:ext>
                </a:extLst>
              </a:tr>
              <a:tr h="842114">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16 GB RAM</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Security patches and OS vendor recommended minor RHEL and CentOS upgrades can be applied on the server without reinstalling PSM for SSH.</a:t>
                      </a:r>
                      <a:endParaRPr lang="en-US"/>
                    </a:p>
                  </a:txBody>
                  <a:tcPr marL="6874" marR="6874" marT="68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1418369"/>
                  </a:ext>
                </a:extLst>
              </a:tr>
              <a:tr h="340956">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2X 80GB SATA/SAS hot-swappable drives</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fr-FR" sz="1100" b="0" i="0" u="none" strike="noStrike">
                          <a:solidFill>
                            <a:srgbClr val="000000"/>
                          </a:solidFill>
                          <a:effectLst/>
                          <a:latin typeface="Arial" panose="020B0604020202020204" pitchFamily="34" charset="0"/>
                        </a:rPr>
                        <a:t>SUSE Linux Enterprise Server 12.4, 12.5</a:t>
                      </a:r>
                      <a:endParaRPr lang="en-US"/>
                    </a:p>
                  </a:txBody>
                  <a:tcPr marL="6874" marR="6874" marT="68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4370854"/>
                  </a:ext>
                </a:extLst>
              </a:tr>
              <a:tr h="173903">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RAID Controller</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 </a:t>
                      </a:r>
                      <a:endParaRPr lang="en-US"/>
                    </a:p>
                  </a:txBody>
                  <a:tcPr marL="6874" marR="6874" marT="68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0477763"/>
                  </a:ext>
                </a:extLst>
              </a:tr>
              <a:tr h="173903">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Network adapter (1Gb)</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 </a:t>
                      </a:r>
                      <a:endParaRPr lang="en-US"/>
                    </a:p>
                  </a:txBody>
                  <a:tcPr marL="6874" marR="6874" marT="68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1277526"/>
                  </a:ext>
                </a:extLst>
              </a:tr>
              <a:tr h="548008">
                <a:tc rowSpan="6">
                  <a:txBody>
                    <a:bodyPr/>
                    <a:lstStyle/>
                    <a:p>
                      <a:pPr algn="ctr" rtl="0" fontAlgn="ctr"/>
                      <a:r>
                        <a:rPr lang="en-US" sz="1100" b="1" i="0" u="none" strike="noStrike">
                          <a:solidFill>
                            <a:srgbClr val="FFFFFF"/>
                          </a:solidFill>
                          <a:effectLst/>
                          <a:latin typeface="Arial" panose="020B0604020202020204" pitchFamily="34" charset="0"/>
                        </a:rPr>
                        <a:t>PTA</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8D"/>
                    </a:solidFill>
                  </a:tcPr>
                </a:tc>
                <a:tc>
                  <a:txBody>
                    <a:bodyPr/>
                    <a:lstStyle/>
                    <a:p>
                      <a:pPr marL="91440" algn="l" rtl="0" fontAlgn="ctr"/>
                      <a:r>
                        <a:rPr lang="en-US" sz="1100" b="0" i="0" u="none" strike="noStrike">
                          <a:solidFill>
                            <a:srgbClr val="000000"/>
                          </a:solidFill>
                          <a:effectLst/>
                          <a:latin typeface="Arial" panose="020B0604020202020204" pitchFamily="34" charset="0"/>
                        </a:rPr>
                        <a:t>Mid-range implementation</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PTA as a software can be installed on the following English-based operating systems on x86_64</a:t>
                      </a:r>
                      <a:endParaRPr lang="en-US"/>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rtl="0" fontAlgn="ctr"/>
                      <a:r>
                        <a:rPr lang="en-US" sz="1100" b="0" i="0" u="none" strike="noStrike">
                          <a:solidFill>
                            <a:srgbClr val="000000"/>
                          </a:solidFill>
                          <a:effectLst/>
                          <a:latin typeface="Arial" panose="020B0604020202020204" pitchFamily="34" charset="0"/>
                        </a:rPr>
                        <a:t>1</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ctr" rtl="0" fontAlgn="ctr"/>
                      <a:r>
                        <a:rPr lang="en-US" sz="1100" b="0" i="0" u="none" strike="noStrike">
                          <a:solidFill>
                            <a:srgbClr val="000000"/>
                          </a:solidFill>
                          <a:effectLst/>
                          <a:latin typeface="Arial" panose="020B0604020202020204" pitchFamily="34" charset="0"/>
                        </a:rPr>
                        <a:t>Optional</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6">
                  <a:txBody>
                    <a:bodyPr/>
                    <a:lstStyle/>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430054"/>
                  </a:ext>
                </a:extLst>
              </a:tr>
              <a:tr h="508008">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(300-700 syslog's per second)</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Red Hat 8.6 or 8.8 (Minimal Install) or its compatible forks, Rocky Linux or Alma Linux</a:t>
                      </a:r>
                      <a:endParaRPr lang="en-US"/>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9134304"/>
                  </a:ext>
                </a:extLst>
              </a:tr>
              <a:tr h="173903">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8 Core-CPU</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 </a:t>
                      </a:r>
                      <a:endParaRPr lang="en-US"/>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2370167"/>
                  </a:ext>
                </a:extLst>
              </a:tr>
              <a:tr h="173903">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16 GB RAM memory</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 </a:t>
                      </a:r>
                      <a:endParaRPr lang="en-US"/>
                    </a:p>
                  </a:txBody>
                  <a:tcPr marL="6874" marR="6874" marT="68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0497838"/>
                  </a:ext>
                </a:extLst>
              </a:tr>
              <a:tr h="340956">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500 GB hard disk storage thin provisioned</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 </a:t>
                      </a:r>
                      <a:endParaRPr lang="en-US"/>
                    </a:p>
                  </a:txBody>
                  <a:tcPr marL="6874" marR="6874" marT="68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1139799"/>
                  </a:ext>
                </a:extLst>
              </a:tr>
              <a:tr h="321220">
                <a:tc vMerge="1">
                  <a:txBody>
                    <a:bodyPr/>
                    <a:lstStyle/>
                    <a:p>
                      <a:endParaRPr lang="en-US"/>
                    </a:p>
                  </a:txBody>
                  <a:tcPr/>
                </a:tc>
                <a:tc>
                  <a:txBody>
                    <a:bodyPr/>
                    <a:lstStyle/>
                    <a:p>
                      <a:pPr marL="91440" algn="l" rtl="0" fontAlgn="ctr"/>
                      <a:r>
                        <a:rPr lang="en-US" sz="1100" b="0" i="0" u="none" strike="noStrike">
                          <a:solidFill>
                            <a:srgbClr val="000000"/>
                          </a:solidFill>
                          <a:effectLst/>
                          <a:latin typeface="Arial" panose="020B0604020202020204" pitchFamily="34" charset="0"/>
                        </a:rPr>
                        <a:t>VMXNET3 network card for VMWare</a:t>
                      </a:r>
                    </a:p>
                  </a:txBody>
                  <a:tcPr marL="6874" marR="6874" marT="68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100" b="0" i="0" u="none" strike="noStrike">
                          <a:solidFill>
                            <a:srgbClr val="000000"/>
                          </a:solidFill>
                          <a:effectLst/>
                          <a:latin typeface="Arial" panose="020B0604020202020204" pitchFamily="34" charset="0"/>
                        </a:rPr>
                        <a:t> </a:t>
                      </a:r>
                      <a:endParaRPr lang="en-US"/>
                    </a:p>
                  </a:txBody>
                  <a:tcPr marL="6874" marR="6874" marT="687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pPr algn="l" fontAlgn="b"/>
                      <a:r>
                        <a:rPr lang="en-US" sz="1100" b="0" i="0" u="none" strike="noStrike">
                          <a:solidFill>
                            <a:srgbClr val="000000"/>
                          </a:solidFill>
                          <a:effectLst/>
                          <a:latin typeface="Calibri" panose="020F0502020204030204" pitchFamily="34" charset="0"/>
                        </a:rPr>
                        <a:t> </a:t>
                      </a:r>
                    </a:p>
                  </a:txBody>
                  <a:tcPr marL="6874" marR="6874" marT="687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7576178"/>
                  </a:ext>
                </a:extLst>
              </a:tr>
            </a:tbl>
          </a:graphicData>
        </a:graphic>
      </p:graphicFrame>
      <p:sp>
        <p:nvSpPr>
          <p:cNvPr id="6" name="Title 1">
            <a:extLst>
              <a:ext uri="{FF2B5EF4-FFF2-40B4-BE49-F238E27FC236}">
                <a16:creationId xmlns:a16="http://schemas.microsoft.com/office/drawing/2014/main" id="{FE5E52DF-DBB5-FAB6-F2C6-2FC958031E59}"/>
              </a:ext>
            </a:extLst>
          </p:cNvPr>
          <p:cNvSpPr>
            <a:spLocks noGrp="1"/>
          </p:cNvSpPr>
          <p:nvPr>
            <p:ph type="title"/>
          </p:nvPr>
        </p:nvSpPr>
        <p:spPr>
          <a:xfrm>
            <a:off x="667609" y="203733"/>
            <a:ext cx="8894158" cy="533400"/>
          </a:xfrm>
        </p:spPr>
        <p:txBody>
          <a:bodyPr/>
          <a:lstStyle/>
          <a:p>
            <a:pPr>
              <a:lnSpc>
                <a:spcPts val="4500"/>
              </a:lnSpc>
            </a:pPr>
            <a:r>
              <a:rPr lang="en-US" sz="4400" b="1"/>
              <a:t>System Requirements </a:t>
            </a:r>
            <a:r>
              <a:rPr lang="en-US" b="1"/>
              <a:t>as per CyberArk for PAM v13.2</a:t>
            </a:r>
            <a:endParaRPr lang="en-US" sz="4400" b="1"/>
          </a:p>
        </p:txBody>
      </p:sp>
    </p:spTree>
    <p:extLst>
      <p:ext uri="{BB962C8B-B14F-4D97-AF65-F5344CB8AC3E}">
        <p14:creationId xmlns:p14="http://schemas.microsoft.com/office/powerpoint/2010/main" val="1237829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2400" y="1273896"/>
            <a:ext cx="5252400" cy="4310208"/>
          </a:xfrm>
        </p:spPr>
        <p:txBody>
          <a:bodyPr/>
          <a:lstStyle/>
          <a:p>
            <a:r>
              <a:rPr lang="en-GB" sz="6000"/>
              <a:t>Phase 1 - Option 2</a:t>
            </a:r>
            <a:br>
              <a:rPr lang="en-GB" sz="6000"/>
            </a:br>
            <a:br>
              <a:rPr lang="en-GB" sz="6000"/>
            </a:br>
            <a:r>
              <a:rPr lang="en-GB" sz="6000"/>
              <a:t>Migration from CyberArk PAM On Prem to  SaaS Model</a:t>
            </a:r>
          </a:p>
        </p:txBody>
      </p:sp>
    </p:spTree>
    <p:extLst>
      <p:ext uri="{BB962C8B-B14F-4D97-AF65-F5344CB8AC3E}">
        <p14:creationId xmlns:p14="http://schemas.microsoft.com/office/powerpoint/2010/main" val="2682845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751F56B4-258D-4FB2-93EE-ABF9D18FBC9A}"/>
              </a:ext>
            </a:extLst>
          </p:cNvPr>
          <p:cNvSpPr txBox="1">
            <a:spLocks/>
          </p:cNvSpPr>
          <p:nvPr/>
        </p:nvSpPr>
        <p:spPr>
          <a:xfrm>
            <a:off x="628750" y="174713"/>
            <a:ext cx="10629699" cy="600862"/>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marL="0" marR="0" lvl="0" indent="0" algn="l" defTabSz="914400" rtl="0" eaLnBrk="1" fontAlgn="auto" latinLnBrk="0" hangingPunct="1">
              <a:lnSpc>
                <a:spcPts val="4500"/>
              </a:lnSpc>
              <a:spcBef>
                <a:spcPct val="0"/>
              </a:spcBef>
              <a:spcAft>
                <a:spcPts val="0"/>
              </a:spcAft>
              <a:buClrTx/>
              <a:buSzTx/>
              <a:buFontTx/>
              <a:buNone/>
              <a:tabLst/>
              <a:defRPr/>
            </a:pPr>
            <a:r>
              <a:rPr kumimoji="0" lang="en-US" sz="4400" b="1" i="0" u="none" strike="noStrike" kern="1200" cap="none" spc="0" normalizeH="0" baseline="0" noProof="0">
                <a:ln>
                  <a:noFill/>
                </a:ln>
                <a:solidFill>
                  <a:srgbClr val="00338D"/>
                </a:solidFill>
                <a:effectLst/>
                <a:uLnTx/>
                <a:uFillTx/>
                <a:latin typeface="KPMG Bold"/>
                <a:ea typeface="+mj-ea"/>
                <a:cs typeface="+mj-cs"/>
              </a:rPr>
              <a:t>Benefits of CyberArk SaaS Model</a:t>
            </a:r>
          </a:p>
        </p:txBody>
      </p:sp>
      <p:pic>
        <p:nvPicPr>
          <p:cNvPr id="3074" name="Picture 2">
            <a:extLst>
              <a:ext uri="{FF2B5EF4-FFF2-40B4-BE49-F238E27FC236}">
                <a16:creationId xmlns:a16="http://schemas.microsoft.com/office/drawing/2014/main" id="{173A1EA5-B7FA-48DC-B844-325E53E12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825" y="1000555"/>
            <a:ext cx="4829175" cy="4990917"/>
          </a:xfrm>
          <a:prstGeom prst="rect">
            <a:avLst/>
          </a:prstGeom>
          <a:noFill/>
          <a:extLst>
            <a:ext uri="{909E8E84-426E-40DD-AFC4-6F175D3DCCD1}">
              <a14:hiddenFill xmlns:a14="http://schemas.microsoft.com/office/drawing/2010/main">
                <a:solidFill>
                  <a:srgbClr val="FFFFFF"/>
                </a:solidFill>
              </a14:hiddenFill>
            </a:ext>
          </a:extLst>
        </p:spPr>
      </p:pic>
      <p:sp>
        <p:nvSpPr>
          <p:cNvPr id="4" name="Hexagon 3">
            <a:extLst>
              <a:ext uri="{FF2B5EF4-FFF2-40B4-BE49-F238E27FC236}">
                <a16:creationId xmlns:a16="http://schemas.microsoft.com/office/drawing/2014/main" id="{F9D5D72E-EA1B-4B7A-AB08-E83F3A0D5413}"/>
              </a:ext>
            </a:extLst>
          </p:cNvPr>
          <p:cNvSpPr/>
          <p:nvPr/>
        </p:nvSpPr>
        <p:spPr>
          <a:xfrm rot="16200000">
            <a:off x="-997929" y="3091112"/>
            <a:ext cx="4036558" cy="838200"/>
          </a:xfrm>
          <a:prstGeom prst="hexagon">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C29CA339-F814-4AE0-BE69-68BBDE088447}"/>
              </a:ext>
            </a:extLst>
          </p:cNvPr>
          <p:cNvGrpSpPr/>
          <p:nvPr/>
        </p:nvGrpSpPr>
        <p:grpSpPr>
          <a:xfrm>
            <a:off x="712439" y="1177326"/>
            <a:ext cx="615822" cy="706238"/>
            <a:chOff x="5788089" y="1320201"/>
            <a:chExt cx="615822" cy="706238"/>
          </a:xfrm>
        </p:grpSpPr>
        <p:sp>
          <p:nvSpPr>
            <p:cNvPr id="6" name="Hexagon 5">
              <a:extLst>
                <a:ext uri="{FF2B5EF4-FFF2-40B4-BE49-F238E27FC236}">
                  <a16:creationId xmlns:a16="http://schemas.microsoft.com/office/drawing/2014/main" id="{FC87CB4C-0F09-484B-B951-4915866816C9}"/>
                </a:ext>
              </a:extLst>
            </p:cNvPr>
            <p:cNvSpPr/>
            <p:nvPr/>
          </p:nvSpPr>
          <p:spPr>
            <a:xfrm rot="16200000">
              <a:off x="5742881" y="1365409"/>
              <a:ext cx="706238" cy="615822"/>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marL="0" marR="0" lvl="0" indent="0" algn="ctr" defTabSz="914400" rtl="0" eaLnBrk="1" fontAlgn="auto" latinLnBrk="0" hangingPunct="1">
                <a:lnSpc>
                  <a:spcPct val="70000"/>
                </a:lnSpc>
                <a:spcBef>
                  <a:spcPts val="0"/>
                </a:spcBef>
                <a:spcAft>
                  <a:spcPts val="600"/>
                </a:spcAft>
                <a:buClrTx/>
                <a:buSzTx/>
                <a:buFontTx/>
                <a:buNone/>
                <a:tabLst/>
                <a:defRPr/>
              </a:pPr>
              <a:endParaRPr kumimoji="0" lang="en-GB" sz="3200" b="0" i="0" u="none" strike="noStrike" kern="1200" cap="none" spc="0" normalizeH="0" baseline="0" noProof="0">
                <a:ln>
                  <a:noFill/>
                </a:ln>
                <a:solidFill>
                  <a:srgbClr val="FFFFFF"/>
                </a:solidFill>
                <a:effectLst/>
                <a:uLnTx/>
                <a:uFillTx/>
                <a:latin typeface="KPMG Bold"/>
                <a:ea typeface="+mn-ea"/>
                <a:cs typeface="+mn-cs"/>
              </a:endParaRPr>
            </a:p>
          </p:txBody>
        </p:sp>
        <p:grpSp>
          <p:nvGrpSpPr>
            <p:cNvPr id="7" name="Group 6">
              <a:extLst>
                <a:ext uri="{FF2B5EF4-FFF2-40B4-BE49-F238E27FC236}">
                  <a16:creationId xmlns:a16="http://schemas.microsoft.com/office/drawing/2014/main" id="{F530B137-F622-4193-BFA4-613C3359E543}"/>
                </a:ext>
              </a:extLst>
            </p:cNvPr>
            <p:cNvGrpSpPr/>
            <p:nvPr/>
          </p:nvGrpSpPr>
          <p:grpSpPr>
            <a:xfrm>
              <a:off x="5953098" y="1528763"/>
              <a:ext cx="285804" cy="289114"/>
              <a:chOff x="2054226" y="9445625"/>
              <a:chExt cx="1233488" cy="1247775"/>
            </a:xfrm>
            <a:solidFill>
              <a:schemeClr val="bg1"/>
            </a:solidFill>
          </p:grpSpPr>
          <p:sp>
            <p:nvSpPr>
              <p:cNvPr id="8" name="Freeform 15">
                <a:extLst>
                  <a:ext uri="{FF2B5EF4-FFF2-40B4-BE49-F238E27FC236}">
                    <a16:creationId xmlns:a16="http://schemas.microsoft.com/office/drawing/2014/main" id="{AF853EA8-531B-49D7-B0AE-1BF507851826}"/>
                  </a:ext>
                </a:extLst>
              </p:cNvPr>
              <p:cNvSpPr>
                <a:spLocks noEditPoints="1"/>
              </p:cNvSpPr>
              <p:nvPr/>
            </p:nvSpPr>
            <p:spPr bwMode="auto">
              <a:xfrm>
                <a:off x="2054226" y="9445625"/>
                <a:ext cx="1233488" cy="1247775"/>
              </a:xfrm>
              <a:custGeom>
                <a:avLst/>
                <a:gdLst>
                  <a:gd name="T0" fmla="*/ 0 w 1166"/>
                  <a:gd name="T1" fmla="*/ 583 h 1167"/>
                  <a:gd name="T2" fmla="*/ 1166 w 1166"/>
                  <a:gd name="T3" fmla="*/ 583 h 1167"/>
                  <a:gd name="T4" fmla="*/ 583 w 1166"/>
                  <a:gd name="T5" fmla="*/ 1083 h 1167"/>
                  <a:gd name="T6" fmla="*/ 139 w 1166"/>
                  <a:gd name="T7" fmla="*/ 354 h 1167"/>
                  <a:gd name="T8" fmla="*/ 271 w 1166"/>
                  <a:gd name="T9" fmla="*/ 193 h 1167"/>
                  <a:gd name="T10" fmla="*/ 728 w 1166"/>
                  <a:gd name="T11" fmla="*/ 105 h 1167"/>
                  <a:gd name="T12" fmla="*/ 708 w 1166"/>
                  <a:gd name="T13" fmla="*/ 167 h 1167"/>
                  <a:gd name="T14" fmla="*/ 604 w 1166"/>
                  <a:gd name="T15" fmla="*/ 146 h 1167"/>
                  <a:gd name="T16" fmla="*/ 500 w 1166"/>
                  <a:gd name="T17" fmla="*/ 292 h 1167"/>
                  <a:gd name="T18" fmla="*/ 541 w 1166"/>
                  <a:gd name="T19" fmla="*/ 271 h 1167"/>
                  <a:gd name="T20" fmla="*/ 604 w 1166"/>
                  <a:gd name="T21" fmla="*/ 250 h 1167"/>
                  <a:gd name="T22" fmla="*/ 583 w 1166"/>
                  <a:gd name="T23" fmla="*/ 333 h 1167"/>
                  <a:gd name="T24" fmla="*/ 541 w 1166"/>
                  <a:gd name="T25" fmla="*/ 313 h 1167"/>
                  <a:gd name="T26" fmla="*/ 416 w 1166"/>
                  <a:gd name="T27" fmla="*/ 396 h 1167"/>
                  <a:gd name="T28" fmla="*/ 354 w 1166"/>
                  <a:gd name="T29" fmla="*/ 479 h 1167"/>
                  <a:gd name="T30" fmla="*/ 437 w 1166"/>
                  <a:gd name="T31" fmla="*/ 458 h 1167"/>
                  <a:gd name="T32" fmla="*/ 541 w 1166"/>
                  <a:gd name="T33" fmla="*/ 500 h 1167"/>
                  <a:gd name="T34" fmla="*/ 625 w 1166"/>
                  <a:gd name="T35" fmla="*/ 479 h 1167"/>
                  <a:gd name="T36" fmla="*/ 666 w 1166"/>
                  <a:gd name="T37" fmla="*/ 542 h 1167"/>
                  <a:gd name="T38" fmla="*/ 458 w 1166"/>
                  <a:gd name="T39" fmla="*/ 500 h 1167"/>
                  <a:gd name="T40" fmla="*/ 354 w 1166"/>
                  <a:gd name="T41" fmla="*/ 521 h 1167"/>
                  <a:gd name="T42" fmla="*/ 312 w 1166"/>
                  <a:gd name="T43" fmla="*/ 646 h 1167"/>
                  <a:gd name="T44" fmla="*/ 458 w 1166"/>
                  <a:gd name="T45" fmla="*/ 750 h 1167"/>
                  <a:gd name="T46" fmla="*/ 541 w 1166"/>
                  <a:gd name="T47" fmla="*/ 896 h 1167"/>
                  <a:gd name="T48" fmla="*/ 583 w 1166"/>
                  <a:gd name="T49" fmla="*/ 1042 h 1167"/>
                  <a:gd name="T50" fmla="*/ 687 w 1166"/>
                  <a:gd name="T51" fmla="*/ 792 h 1167"/>
                  <a:gd name="T52" fmla="*/ 771 w 1166"/>
                  <a:gd name="T53" fmla="*/ 667 h 1167"/>
                  <a:gd name="T54" fmla="*/ 708 w 1166"/>
                  <a:gd name="T55" fmla="*/ 542 h 1167"/>
                  <a:gd name="T56" fmla="*/ 854 w 1166"/>
                  <a:gd name="T57" fmla="*/ 583 h 1167"/>
                  <a:gd name="T58" fmla="*/ 812 w 1166"/>
                  <a:gd name="T59" fmla="*/ 542 h 1167"/>
                  <a:gd name="T60" fmla="*/ 916 w 1166"/>
                  <a:gd name="T61" fmla="*/ 500 h 1167"/>
                  <a:gd name="T62" fmla="*/ 979 w 1166"/>
                  <a:gd name="T63" fmla="*/ 583 h 1167"/>
                  <a:gd name="T64" fmla="*/ 1083 w 1166"/>
                  <a:gd name="T65"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6" h="1167">
                    <a:moveTo>
                      <a:pt x="583" y="0"/>
                    </a:moveTo>
                    <a:cubicBezTo>
                      <a:pt x="261" y="0"/>
                      <a:pt x="0" y="261"/>
                      <a:pt x="0" y="583"/>
                    </a:cubicBezTo>
                    <a:cubicBezTo>
                      <a:pt x="0" y="906"/>
                      <a:pt x="261" y="1167"/>
                      <a:pt x="583" y="1167"/>
                    </a:cubicBezTo>
                    <a:cubicBezTo>
                      <a:pt x="905" y="1167"/>
                      <a:pt x="1166" y="906"/>
                      <a:pt x="1166" y="583"/>
                    </a:cubicBezTo>
                    <a:cubicBezTo>
                      <a:pt x="1166" y="261"/>
                      <a:pt x="905" y="0"/>
                      <a:pt x="583" y="0"/>
                    </a:cubicBezTo>
                    <a:moveTo>
                      <a:pt x="583" y="1083"/>
                    </a:moveTo>
                    <a:cubicBezTo>
                      <a:pt x="307" y="1083"/>
                      <a:pt x="83" y="859"/>
                      <a:pt x="83" y="583"/>
                    </a:cubicBezTo>
                    <a:cubicBezTo>
                      <a:pt x="83" y="501"/>
                      <a:pt x="103" y="423"/>
                      <a:pt x="139" y="354"/>
                    </a:cubicBezTo>
                    <a:cubicBezTo>
                      <a:pt x="271" y="354"/>
                      <a:pt x="271" y="354"/>
                      <a:pt x="271" y="354"/>
                    </a:cubicBezTo>
                    <a:cubicBezTo>
                      <a:pt x="271" y="193"/>
                      <a:pt x="271" y="193"/>
                      <a:pt x="271" y="193"/>
                    </a:cubicBezTo>
                    <a:cubicBezTo>
                      <a:pt x="356" y="125"/>
                      <a:pt x="465" y="83"/>
                      <a:pt x="583" y="83"/>
                    </a:cubicBezTo>
                    <a:cubicBezTo>
                      <a:pt x="634" y="83"/>
                      <a:pt x="682" y="91"/>
                      <a:pt x="728" y="105"/>
                    </a:cubicBezTo>
                    <a:cubicBezTo>
                      <a:pt x="687" y="146"/>
                      <a:pt x="687" y="146"/>
                      <a:pt x="687" y="146"/>
                    </a:cubicBezTo>
                    <a:cubicBezTo>
                      <a:pt x="708" y="167"/>
                      <a:pt x="708" y="167"/>
                      <a:pt x="708" y="167"/>
                    </a:cubicBezTo>
                    <a:cubicBezTo>
                      <a:pt x="666" y="208"/>
                      <a:pt x="666" y="208"/>
                      <a:pt x="666" y="208"/>
                    </a:cubicBezTo>
                    <a:cubicBezTo>
                      <a:pt x="604" y="146"/>
                      <a:pt x="604" y="146"/>
                      <a:pt x="604" y="146"/>
                    </a:cubicBezTo>
                    <a:cubicBezTo>
                      <a:pt x="500" y="250"/>
                      <a:pt x="500" y="250"/>
                      <a:pt x="500" y="250"/>
                    </a:cubicBezTo>
                    <a:cubicBezTo>
                      <a:pt x="500" y="292"/>
                      <a:pt x="500" y="292"/>
                      <a:pt x="500" y="292"/>
                    </a:cubicBezTo>
                    <a:cubicBezTo>
                      <a:pt x="541" y="292"/>
                      <a:pt x="541" y="292"/>
                      <a:pt x="541" y="292"/>
                    </a:cubicBezTo>
                    <a:cubicBezTo>
                      <a:pt x="541" y="271"/>
                      <a:pt x="541" y="271"/>
                      <a:pt x="541" y="271"/>
                    </a:cubicBezTo>
                    <a:cubicBezTo>
                      <a:pt x="583" y="229"/>
                      <a:pt x="583" y="229"/>
                      <a:pt x="583" y="229"/>
                    </a:cubicBezTo>
                    <a:cubicBezTo>
                      <a:pt x="604" y="250"/>
                      <a:pt x="604" y="250"/>
                      <a:pt x="604" y="250"/>
                    </a:cubicBezTo>
                    <a:cubicBezTo>
                      <a:pt x="583" y="271"/>
                      <a:pt x="583" y="271"/>
                      <a:pt x="583" y="271"/>
                    </a:cubicBezTo>
                    <a:cubicBezTo>
                      <a:pt x="583" y="333"/>
                      <a:pt x="583" y="333"/>
                      <a:pt x="583" y="333"/>
                    </a:cubicBezTo>
                    <a:cubicBezTo>
                      <a:pt x="541" y="333"/>
                      <a:pt x="541" y="333"/>
                      <a:pt x="541" y="333"/>
                    </a:cubicBezTo>
                    <a:cubicBezTo>
                      <a:pt x="541" y="313"/>
                      <a:pt x="541" y="313"/>
                      <a:pt x="541" y="313"/>
                    </a:cubicBezTo>
                    <a:cubicBezTo>
                      <a:pt x="500" y="313"/>
                      <a:pt x="500" y="313"/>
                      <a:pt x="500" y="313"/>
                    </a:cubicBezTo>
                    <a:cubicBezTo>
                      <a:pt x="416" y="396"/>
                      <a:pt x="416" y="396"/>
                      <a:pt x="416" y="396"/>
                    </a:cubicBezTo>
                    <a:cubicBezTo>
                      <a:pt x="354" y="396"/>
                      <a:pt x="354" y="396"/>
                      <a:pt x="354" y="396"/>
                    </a:cubicBezTo>
                    <a:cubicBezTo>
                      <a:pt x="354" y="479"/>
                      <a:pt x="354" y="479"/>
                      <a:pt x="354" y="479"/>
                    </a:cubicBezTo>
                    <a:cubicBezTo>
                      <a:pt x="437" y="479"/>
                      <a:pt x="437" y="479"/>
                      <a:pt x="437" y="479"/>
                    </a:cubicBezTo>
                    <a:cubicBezTo>
                      <a:pt x="437" y="458"/>
                      <a:pt x="437" y="458"/>
                      <a:pt x="437" y="458"/>
                    </a:cubicBezTo>
                    <a:cubicBezTo>
                      <a:pt x="541" y="458"/>
                      <a:pt x="541" y="458"/>
                      <a:pt x="541" y="458"/>
                    </a:cubicBezTo>
                    <a:cubicBezTo>
                      <a:pt x="541" y="500"/>
                      <a:pt x="541" y="500"/>
                      <a:pt x="541" y="500"/>
                    </a:cubicBezTo>
                    <a:cubicBezTo>
                      <a:pt x="625" y="500"/>
                      <a:pt x="625" y="500"/>
                      <a:pt x="625" y="500"/>
                    </a:cubicBezTo>
                    <a:cubicBezTo>
                      <a:pt x="625" y="479"/>
                      <a:pt x="625" y="479"/>
                      <a:pt x="625" y="479"/>
                    </a:cubicBezTo>
                    <a:cubicBezTo>
                      <a:pt x="666" y="479"/>
                      <a:pt x="666" y="479"/>
                      <a:pt x="666" y="479"/>
                    </a:cubicBezTo>
                    <a:cubicBezTo>
                      <a:pt x="666" y="542"/>
                      <a:pt x="666" y="542"/>
                      <a:pt x="666" y="542"/>
                    </a:cubicBezTo>
                    <a:cubicBezTo>
                      <a:pt x="458" y="542"/>
                      <a:pt x="458" y="542"/>
                      <a:pt x="458" y="542"/>
                    </a:cubicBezTo>
                    <a:cubicBezTo>
                      <a:pt x="458" y="500"/>
                      <a:pt x="458" y="500"/>
                      <a:pt x="458" y="500"/>
                    </a:cubicBezTo>
                    <a:cubicBezTo>
                      <a:pt x="354" y="500"/>
                      <a:pt x="354" y="500"/>
                      <a:pt x="354" y="500"/>
                    </a:cubicBezTo>
                    <a:cubicBezTo>
                      <a:pt x="354" y="521"/>
                      <a:pt x="354" y="521"/>
                      <a:pt x="354" y="521"/>
                    </a:cubicBezTo>
                    <a:cubicBezTo>
                      <a:pt x="312" y="521"/>
                      <a:pt x="312" y="521"/>
                      <a:pt x="312" y="521"/>
                    </a:cubicBezTo>
                    <a:cubicBezTo>
                      <a:pt x="312" y="646"/>
                      <a:pt x="312" y="646"/>
                      <a:pt x="312" y="646"/>
                    </a:cubicBezTo>
                    <a:cubicBezTo>
                      <a:pt x="416" y="750"/>
                      <a:pt x="416" y="750"/>
                      <a:pt x="416" y="750"/>
                    </a:cubicBezTo>
                    <a:cubicBezTo>
                      <a:pt x="458" y="750"/>
                      <a:pt x="458" y="750"/>
                      <a:pt x="458" y="750"/>
                    </a:cubicBezTo>
                    <a:cubicBezTo>
                      <a:pt x="458" y="813"/>
                      <a:pt x="458" y="813"/>
                      <a:pt x="458" y="813"/>
                    </a:cubicBezTo>
                    <a:cubicBezTo>
                      <a:pt x="541" y="896"/>
                      <a:pt x="541" y="896"/>
                      <a:pt x="541" y="896"/>
                    </a:cubicBezTo>
                    <a:cubicBezTo>
                      <a:pt x="541" y="1042"/>
                      <a:pt x="541" y="1042"/>
                      <a:pt x="541" y="1042"/>
                    </a:cubicBezTo>
                    <a:cubicBezTo>
                      <a:pt x="583" y="1042"/>
                      <a:pt x="583" y="1042"/>
                      <a:pt x="583" y="1042"/>
                    </a:cubicBezTo>
                    <a:cubicBezTo>
                      <a:pt x="687" y="938"/>
                      <a:pt x="687" y="938"/>
                      <a:pt x="687" y="938"/>
                    </a:cubicBezTo>
                    <a:cubicBezTo>
                      <a:pt x="687" y="792"/>
                      <a:pt x="687" y="792"/>
                      <a:pt x="687" y="792"/>
                    </a:cubicBezTo>
                    <a:cubicBezTo>
                      <a:pt x="812" y="667"/>
                      <a:pt x="812" y="667"/>
                      <a:pt x="812" y="667"/>
                    </a:cubicBezTo>
                    <a:cubicBezTo>
                      <a:pt x="771" y="667"/>
                      <a:pt x="771" y="667"/>
                      <a:pt x="771" y="667"/>
                    </a:cubicBezTo>
                    <a:cubicBezTo>
                      <a:pt x="687" y="563"/>
                      <a:pt x="687" y="563"/>
                      <a:pt x="687" y="563"/>
                    </a:cubicBezTo>
                    <a:cubicBezTo>
                      <a:pt x="708" y="542"/>
                      <a:pt x="708" y="542"/>
                      <a:pt x="708" y="542"/>
                    </a:cubicBezTo>
                    <a:cubicBezTo>
                      <a:pt x="791" y="646"/>
                      <a:pt x="791" y="646"/>
                      <a:pt x="791" y="646"/>
                    </a:cubicBezTo>
                    <a:cubicBezTo>
                      <a:pt x="854" y="583"/>
                      <a:pt x="854" y="583"/>
                      <a:pt x="854" y="583"/>
                    </a:cubicBezTo>
                    <a:cubicBezTo>
                      <a:pt x="854" y="542"/>
                      <a:pt x="854" y="542"/>
                      <a:pt x="854" y="542"/>
                    </a:cubicBezTo>
                    <a:cubicBezTo>
                      <a:pt x="812" y="542"/>
                      <a:pt x="812" y="542"/>
                      <a:pt x="812" y="542"/>
                    </a:cubicBezTo>
                    <a:cubicBezTo>
                      <a:pt x="771" y="500"/>
                      <a:pt x="771" y="500"/>
                      <a:pt x="771" y="500"/>
                    </a:cubicBezTo>
                    <a:cubicBezTo>
                      <a:pt x="916" y="500"/>
                      <a:pt x="916" y="500"/>
                      <a:pt x="916" y="500"/>
                    </a:cubicBezTo>
                    <a:cubicBezTo>
                      <a:pt x="916" y="583"/>
                      <a:pt x="916" y="583"/>
                      <a:pt x="916" y="583"/>
                    </a:cubicBezTo>
                    <a:cubicBezTo>
                      <a:pt x="979" y="583"/>
                      <a:pt x="979" y="583"/>
                      <a:pt x="979" y="583"/>
                    </a:cubicBezTo>
                    <a:cubicBezTo>
                      <a:pt x="1074" y="488"/>
                      <a:pt x="1074" y="488"/>
                      <a:pt x="1074" y="488"/>
                    </a:cubicBezTo>
                    <a:cubicBezTo>
                      <a:pt x="1080" y="519"/>
                      <a:pt x="1083" y="551"/>
                      <a:pt x="1083" y="583"/>
                    </a:cubicBezTo>
                    <a:cubicBezTo>
                      <a:pt x="1083" y="859"/>
                      <a:pt x="859" y="1083"/>
                      <a:pt x="583" y="10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 name="Freeform 16">
                <a:extLst>
                  <a:ext uri="{FF2B5EF4-FFF2-40B4-BE49-F238E27FC236}">
                    <a16:creationId xmlns:a16="http://schemas.microsoft.com/office/drawing/2014/main" id="{3A24C0AD-5455-4A4E-8FED-B8BDC2847329}"/>
                  </a:ext>
                </a:extLst>
              </p:cNvPr>
              <p:cNvSpPr>
                <a:spLocks/>
              </p:cNvSpPr>
              <p:nvPr/>
            </p:nvSpPr>
            <p:spPr bwMode="auto">
              <a:xfrm>
                <a:off x="2495551" y="9734550"/>
                <a:ext cx="44450" cy="88900"/>
              </a:xfrm>
              <a:custGeom>
                <a:avLst/>
                <a:gdLst>
                  <a:gd name="T0" fmla="*/ 28 w 28"/>
                  <a:gd name="T1" fmla="*/ 0 h 56"/>
                  <a:gd name="T2" fmla="*/ 0 w 28"/>
                  <a:gd name="T3" fmla="*/ 0 h 56"/>
                  <a:gd name="T4" fmla="*/ 0 w 28"/>
                  <a:gd name="T5" fmla="*/ 56 h 56"/>
                  <a:gd name="T6" fmla="*/ 28 w 28"/>
                  <a:gd name="T7" fmla="*/ 29 h 56"/>
                  <a:gd name="T8" fmla="*/ 28 w 28"/>
                  <a:gd name="T9" fmla="*/ 0 h 56"/>
                </a:gdLst>
                <a:ahLst/>
                <a:cxnLst>
                  <a:cxn ang="0">
                    <a:pos x="T0" y="T1"/>
                  </a:cxn>
                  <a:cxn ang="0">
                    <a:pos x="T2" y="T3"/>
                  </a:cxn>
                  <a:cxn ang="0">
                    <a:pos x="T4" y="T5"/>
                  </a:cxn>
                  <a:cxn ang="0">
                    <a:pos x="T6" y="T7"/>
                  </a:cxn>
                  <a:cxn ang="0">
                    <a:pos x="T8" y="T9"/>
                  </a:cxn>
                </a:cxnLst>
                <a:rect l="0" t="0" r="r" b="b"/>
                <a:pathLst>
                  <a:path w="28" h="56">
                    <a:moveTo>
                      <a:pt x="28" y="0"/>
                    </a:moveTo>
                    <a:lnTo>
                      <a:pt x="0" y="0"/>
                    </a:lnTo>
                    <a:lnTo>
                      <a:pt x="0" y="56"/>
                    </a:lnTo>
                    <a:lnTo>
                      <a:pt x="28" y="29"/>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10" name="Group 9">
            <a:extLst>
              <a:ext uri="{FF2B5EF4-FFF2-40B4-BE49-F238E27FC236}">
                <a16:creationId xmlns:a16="http://schemas.microsoft.com/office/drawing/2014/main" id="{32900591-03D3-4782-99D4-67D609A95856}"/>
              </a:ext>
            </a:extLst>
          </p:cNvPr>
          <p:cNvGrpSpPr/>
          <p:nvPr/>
        </p:nvGrpSpPr>
        <p:grpSpPr>
          <a:xfrm>
            <a:off x="712439" y="2723118"/>
            <a:ext cx="615822" cy="706238"/>
            <a:chOff x="5788089" y="2865993"/>
            <a:chExt cx="615822" cy="706238"/>
          </a:xfrm>
        </p:grpSpPr>
        <p:sp>
          <p:nvSpPr>
            <p:cNvPr id="11" name="Hexagon 10">
              <a:extLst>
                <a:ext uri="{FF2B5EF4-FFF2-40B4-BE49-F238E27FC236}">
                  <a16:creationId xmlns:a16="http://schemas.microsoft.com/office/drawing/2014/main" id="{38C7F9C6-9A6E-4630-ACFE-2C39B1D82387}"/>
                </a:ext>
              </a:extLst>
            </p:cNvPr>
            <p:cNvSpPr/>
            <p:nvPr/>
          </p:nvSpPr>
          <p:spPr>
            <a:xfrm rot="16200000">
              <a:off x="5742881" y="2911201"/>
              <a:ext cx="706238" cy="615822"/>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marL="0" marR="0" lvl="0" indent="0" algn="ctr" defTabSz="914400" rtl="0" eaLnBrk="1" fontAlgn="auto" latinLnBrk="0" hangingPunct="1">
                <a:lnSpc>
                  <a:spcPct val="70000"/>
                </a:lnSpc>
                <a:spcBef>
                  <a:spcPts val="0"/>
                </a:spcBef>
                <a:spcAft>
                  <a:spcPts val="600"/>
                </a:spcAft>
                <a:buClrTx/>
                <a:buSzTx/>
                <a:buFontTx/>
                <a:buNone/>
                <a:tabLst/>
                <a:defRPr/>
              </a:pPr>
              <a:endParaRPr kumimoji="0" lang="en-GB" sz="3200" b="0" i="0" u="none" strike="noStrike" kern="1200" cap="none" spc="0" normalizeH="0" baseline="0" noProof="0">
                <a:ln>
                  <a:noFill/>
                </a:ln>
                <a:solidFill>
                  <a:srgbClr val="FFFFFF"/>
                </a:solidFill>
                <a:effectLst/>
                <a:uLnTx/>
                <a:uFillTx/>
                <a:latin typeface="KPMG Bold"/>
                <a:ea typeface="+mn-ea"/>
                <a:cs typeface="+mn-cs"/>
              </a:endParaRPr>
            </a:p>
          </p:txBody>
        </p:sp>
        <p:sp>
          <p:nvSpPr>
            <p:cNvPr id="12" name="Graphic 11" descr="Bank with solid fill">
              <a:extLst>
                <a:ext uri="{FF2B5EF4-FFF2-40B4-BE49-F238E27FC236}">
                  <a16:creationId xmlns:a16="http://schemas.microsoft.com/office/drawing/2014/main" id="{7958C5C5-10C5-4738-AB97-5937566E30E6}"/>
                </a:ext>
              </a:extLst>
            </p:cNvPr>
            <p:cNvSpPr/>
            <p:nvPr/>
          </p:nvSpPr>
          <p:spPr>
            <a:xfrm>
              <a:off x="5952969" y="3083608"/>
              <a:ext cx="286062" cy="271006"/>
            </a:xfrm>
            <a:custGeom>
              <a:avLst/>
              <a:gdLst>
                <a:gd name="connsiteX0" fmla="*/ 502367 w 553332"/>
                <a:gd name="connsiteY0" fmla="*/ 458683 h 524209"/>
                <a:gd name="connsiteX1" fmla="*/ 502367 w 553332"/>
                <a:gd name="connsiteY1" fmla="*/ 444122 h 524209"/>
                <a:gd name="connsiteX2" fmla="*/ 473245 w 553332"/>
                <a:gd name="connsiteY2" fmla="*/ 444122 h 524209"/>
                <a:gd name="connsiteX3" fmla="*/ 473245 w 553332"/>
                <a:gd name="connsiteY3" fmla="*/ 196579 h 524209"/>
                <a:gd name="connsiteX4" fmla="*/ 502367 w 553332"/>
                <a:gd name="connsiteY4" fmla="*/ 196579 h 524209"/>
                <a:gd name="connsiteX5" fmla="*/ 502367 w 553332"/>
                <a:gd name="connsiteY5" fmla="*/ 182017 h 524209"/>
                <a:gd name="connsiteX6" fmla="*/ 524210 w 553332"/>
                <a:gd name="connsiteY6" fmla="*/ 182017 h 524209"/>
                <a:gd name="connsiteX7" fmla="*/ 524210 w 553332"/>
                <a:gd name="connsiteY7" fmla="*/ 138333 h 524209"/>
                <a:gd name="connsiteX8" fmla="*/ 502367 w 553332"/>
                <a:gd name="connsiteY8" fmla="*/ 138333 h 524209"/>
                <a:gd name="connsiteX9" fmla="*/ 276666 w 553332"/>
                <a:gd name="connsiteY9" fmla="*/ 0 h 524209"/>
                <a:gd name="connsiteX10" fmla="*/ 50965 w 553332"/>
                <a:gd name="connsiteY10" fmla="*/ 138333 h 524209"/>
                <a:gd name="connsiteX11" fmla="*/ 29123 w 553332"/>
                <a:gd name="connsiteY11" fmla="*/ 138333 h 524209"/>
                <a:gd name="connsiteX12" fmla="*/ 29123 w 553332"/>
                <a:gd name="connsiteY12" fmla="*/ 182017 h 524209"/>
                <a:gd name="connsiteX13" fmla="*/ 50965 w 553332"/>
                <a:gd name="connsiteY13" fmla="*/ 182017 h 524209"/>
                <a:gd name="connsiteX14" fmla="*/ 50965 w 553332"/>
                <a:gd name="connsiteY14" fmla="*/ 196579 h 524209"/>
                <a:gd name="connsiteX15" fmla="*/ 80088 w 553332"/>
                <a:gd name="connsiteY15" fmla="*/ 196579 h 524209"/>
                <a:gd name="connsiteX16" fmla="*/ 80088 w 553332"/>
                <a:gd name="connsiteY16" fmla="*/ 444122 h 524209"/>
                <a:gd name="connsiteX17" fmla="*/ 50965 w 553332"/>
                <a:gd name="connsiteY17" fmla="*/ 444122 h 524209"/>
                <a:gd name="connsiteX18" fmla="*/ 50965 w 553332"/>
                <a:gd name="connsiteY18" fmla="*/ 458683 h 524209"/>
                <a:gd name="connsiteX19" fmla="*/ 0 w 553332"/>
                <a:gd name="connsiteY19" fmla="*/ 495087 h 524209"/>
                <a:gd name="connsiteX20" fmla="*/ 0 w 553332"/>
                <a:gd name="connsiteY20" fmla="*/ 524210 h 524209"/>
                <a:gd name="connsiteX21" fmla="*/ 276666 w 553332"/>
                <a:gd name="connsiteY21" fmla="*/ 524210 h 524209"/>
                <a:gd name="connsiteX22" fmla="*/ 553332 w 553332"/>
                <a:gd name="connsiteY22" fmla="*/ 524210 h 524209"/>
                <a:gd name="connsiteX23" fmla="*/ 553332 w 553332"/>
                <a:gd name="connsiteY23" fmla="*/ 495087 h 524209"/>
                <a:gd name="connsiteX24" fmla="*/ 502367 w 553332"/>
                <a:gd name="connsiteY24" fmla="*/ 458683 h 524209"/>
                <a:gd name="connsiteX25" fmla="*/ 167456 w 553332"/>
                <a:gd name="connsiteY25" fmla="*/ 444122 h 524209"/>
                <a:gd name="connsiteX26" fmla="*/ 123772 w 553332"/>
                <a:gd name="connsiteY26" fmla="*/ 444122 h 524209"/>
                <a:gd name="connsiteX27" fmla="*/ 123772 w 553332"/>
                <a:gd name="connsiteY27" fmla="*/ 196579 h 524209"/>
                <a:gd name="connsiteX28" fmla="*/ 167456 w 553332"/>
                <a:gd name="connsiteY28" fmla="*/ 196579 h 524209"/>
                <a:gd name="connsiteX29" fmla="*/ 167456 w 553332"/>
                <a:gd name="connsiteY29" fmla="*/ 444122 h 524209"/>
                <a:gd name="connsiteX30" fmla="*/ 254824 w 553332"/>
                <a:gd name="connsiteY30" fmla="*/ 444122 h 524209"/>
                <a:gd name="connsiteX31" fmla="*/ 211140 w 553332"/>
                <a:gd name="connsiteY31" fmla="*/ 444122 h 524209"/>
                <a:gd name="connsiteX32" fmla="*/ 211140 w 553332"/>
                <a:gd name="connsiteY32" fmla="*/ 196579 h 524209"/>
                <a:gd name="connsiteX33" fmla="*/ 254824 w 553332"/>
                <a:gd name="connsiteY33" fmla="*/ 196579 h 524209"/>
                <a:gd name="connsiteX34" fmla="*/ 254824 w 553332"/>
                <a:gd name="connsiteY34" fmla="*/ 444122 h 524209"/>
                <a:gd name="connsiteX35" fmla="*/ 269385 w 553332"/>
                <a:gd name="connsiteY35" fmla="*/ 123772 h 524209"/>
                <a:gd name="connsiteX36" fmla="*/ 240263 w 553332"/>
                <a:gd name="connsiteY36" fmla="*/ 94649 h 524209"/>
                <a:gd name="connsiteX37" fmla="*/ 269385 w 553332"/>
                <a:gd name="connsiteY37" fmla="*/ 65526 h 524209"/>
                <a:gd name="connsiteX38" fmla="*/ 298508 w 553332"/>
                <a:gd name="connsiteY38" fmla="*/ 94649 h 524209"/>
                <a:gd name="connsiteX39" fmla="*/ 269385 w 553332"/>
                <a:gd name="connsiteY39" fmla="*/ 123772 h 524209"/>
                <a:gd name="connsiteX40" fmla="*/ 342192 w 553332"/>
                <a:gd name="connsiteY40" fmla="*/ 444122 h 524209"/>
                <a:gd name="connsiteX41" fmla="*/ 298508 w 553332"/>
                <a:gd name="connsiteY41" fmla="*/ 444122 h 524209"/>
                <a:gd name="connsiteX42" fmla="*/ 298508 w 553332"/>
                <a:gd name="connsiteY42" fmla="*/ 196579 h 524209"/>
                <a:gd name="connsiteX43" fmla="*/ 342192 w 553332"/>
                <a:gd name="connsiteY43" fmla="*/ 196579 h 524209"/>
                <a:gd name="connsiteX44" fmla="*/ 342192 w 553332"/>
                <a:gd name="connsiteY44" fmla="*/ 444122 h 524209"/>
                <a:gd name="connsiteX45" fmla="*/ 429561 w 553332"/>
                <a:gd name="connsiteY45" fmla="*/ 444122 h 524209"/>
                <a:gd name="connsiteX46" fmla="*/ 385876 w 553332"/>
                <a:gd name="connsiteY46" fmla="*/ 444122 h 524209"/>
                <a:gd name="connsiteX47" fmla="*/ 385876 w 553332"/>
                <a:gd name="connsiteY47" fmla="*/ 196579 h 524209"/>
                <a:gd name="connsiteX48" fmla="*/ 429561 w 553332"/>
                <a:gd name="connsiteY48" fmla="*/ 196579 h 524209"/>
                <a:gd name="connsiteX49" fmla="*/ 429561 w 553332"/>
                <a:gd name="connsiteY49" fmla="*/ 444122 h 52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53332" h="524209">
                  <a:moveTo>
                    <a:pt x="502367" y="458683"/>
                  </a:moveTo>
                  <a:lnTo>
                    <a:pt x="502367" y="444122"/>
                  </a:lnTo>
                  <a:lnTo>
                    <a:pt x="473245" y="444122"/>
                  </a:lnTo>
                  <a:lnTo>
                    <a:pt x="473245" y="196579"/>
                  </a:lnTo>
                  <a:lnTo>
                    <a:pt x="502367" y="196579"/>
                  </a:lnTo>
                  <a:lnTo>
                    <a:pt x="502367" y="182017"/>
                  </a:lnTo>
                  <a:lnTo>
                    <a:pt x="524210" y="182017"/>
                  </a:lnTo>
                  <a:lnTo>
                    <a:pt x="524210" y="138333"/>
                  </a:lnTo>
                  <a:lnTo>
                    <a:pt x="502367" y="138333"/>
                  </a:lnTo>
                  <a:lnTo>
                    <a:pt x="276666" y="0"/>
                  </a:lnTo>
                  <a:lnTo>
                    <a:pt x="50965" y="138333"/>
                  </a:lnTo>
                  <a:lnTo>
                    <a:pt x="29123" y="138333"/>
                  </a:lnTo>
                  <a:lnTo>
                    <a:pt x="29123" y="182017"/>
                  </a:lnTo>
                  <a:lnTo>
                    <a:pt x="50965" y="182017"/>
                  </a:lnTo>
                  <a:lnTo>
                    <a:pt x="50965" y="196579"/>
                  </a:lnTo>
                  <a:lnTo>
                    <a:pt x="80088" y="196579"/>
                  </a:lnTo>
                  <a:lnTo>
                    <a:pt x="80088" y="444122"/>
                  </a:lnTo>
                  <a:lnTo>
                    <a:pt x="50965" y="444122"/>
                  </a:lnTo>
                  <a:lnTo>
                    <a:pt x="50965" y="458683"/>
                  </a:lnTo>
                  <a:lnTo>
                    <a:pt x="0" y="495087"/>
                  </a:lnTo>
                  <a:lnTo>
                    <a:pt x="0" y="524210"/>
                  </a:lnTo>
                  <a:lnTo>
                    <a:pt x="276666" y="524210"/>
                  </a:lnTo>
                  <a:lnTo>
                    <a:pt x="553332" y="524210"/>
                  </a:lnTo>
                  <a:lnTo>
                    <a:pt x="553332" y="495087"/>
                  </a:lnTo>
                  <a:lnTo>
                    <a:pt x="502367" y="458683"/>
                  </a:lnTo>
                  <a:close/>
                  <a:moveTo>
                    <a:pt x="167456" y="444122"/>
                  </a:moveTo>
                  <a:lnTo>
                    <a:pt x="123772" y="444122"/>
                  </a:lnTo>
                  <a:lnTo>
                    <a:pt x="123772" y="196579"/>
                  </a:lnTo>
                  <a:lnTo>
                    <a:pt x="167456" y="196579"/>
                  </a:lnTo>
                  <a:lnTo>
                    <a:pt x="167456" y="444122"/>
                  </a:lnTo>
                  <a:close/>
                  <a:moveTo>
                    <a:pt x="254824" y="444122"/>
                  </a:moveTo>
                  <a:lnTo>
                    <a:pt x="211140" y="444122"/>
                  </a:lnTo>
                  <a:lnTo>
                    <a:pt x="211140" y="196579"/>
                  </a:lnTo>
                  <a:lnTo>
                    <a:pt x="254824" y="196579"/>
                  </a:lnTo>
                  <a:lnTo>
                    <a:pt x="254824" y="444122"/>
                  </a:lnTo>
                  <a:close/>
                  <a:moveTo>
                    <a:pt x="269385" y="123772"/>
                  </a:moveTo>
                  <a:cubicBezTo>
                    <a:pt x="253368" y="123772"/>
                    <a:pt x="240263" y="110666"/>
                    <a:pt x="240263" y="94649"/>
                  </a:cubicBezTo>
                  <a:cubicBezTo>
                    <a:pt x="240263" y="78631"/>
                    <a:pt x="253368" y="65526"/>
                    <a:pt x="269385" y="65526"/>
                  </a:cubicBezTo>
                  <a:cubicBezTo>
                    <a:pt x="285403" y="65526"/>
                    <a:pt x="298508" y="78631"/>
                    <a:pt x="298508" y="94649"/>
                  </a:cubicBezTo>
                  <a:cubicBezTo>
                    <a:pt x="298508" y="110666"/>
                    <a:pt x="285403" y="123772"/>
                    <a:pt x="269385" y="123772"/>
                  </a:cubicBezTo>
                  <a:close/>
                  <a:moveTo>
                    <a:pt x="342192" y="444122"/>
                  </a:moveTo>
                  <a:lnTo>
                    <a:pt x="298508" y="444122"/>
                  </a:lnTo>
                  <a:lnTo>
                    <a:pt x="298508" y="196579"/>
                  </a:lnTo>
                  <a:lnTo>
                    <a:pt x="342192" y="196579"/>
                  </a:lnTo>
                  <a:lnTo>
                    <a:pt x="342192" y="444122"/>
                  </a:lnTo>
                  <a:close/>
                  <a:moveTo>
                    <a:pt x="429561" y="444122"/>
                  </a:moveTo>
                  <a:lnTo>
                    <a:pt x="385876" y="444122"/>
                  </a:lnTo>
                  <a:lnTo>
                    <a:pt x="385876" y="196579"/>
                  </a:lnTo>
                  <a:lnTo>
                    <a:pt x="429561" y="196579"/>
                  </a:lnTo>
                  <a:lnTo>
                    <a:pt x="429561" y="444122"/>
                  </a:lnTo>
                  <a:close/>
                </a:path>
              </a:pathLst>
            </a:custGeom>
            <a:solidFill>
              <a:schemeClr val="bg1"/>
            </a:solid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C32B7525-9FB2-4F9D-B67A-FF7175CA5F12}"/>
              </a:ext>
            </a:extLst>
          </p:cNvPr>
          <p:cNvGrpSpPr/>
          <p:nvPr/>
        </p:nvGrpSpPr>
        <p:grpSpPr>
          <a:xfrm>
            <a:off x="712439" y="3496014"/>
            <a:ext cx="615822" cy="706238"/>
            <a:chOff x="5788089" y="3638889"/>
            <a:chExt cx="615822" cy="706238"/>
          </a:xfrm>
        </p:grpSpPr>
        <p:sp>
          <p:nvSpPr>
            <p:cNvPr id="14" name="Hexagon 13">
              <a:extLst>
                <a:ext uri="{FF2B5EF4-FFF2-40B4-BE49-F238E27FC236}">
                  <a16:creationId xmlns:a16="http://schemas.microsoft.com/office/drawing/2014/main" id="{7021ABF1-19BE-4F60-ADD7-C6DA7BC3A20C}"/>
                </a:ext>
              </a:extLst>
            </p:cNvPr>
            <p:cNvSpPr/>
            <p:nvPr/>
          </p:nvSpPr>
          <p:spPr>
            <a:xfrm rot="16200000">
              <a:off x="5742881" y="3684097"/>
              <a:ext cx="706238" cy="615822"/>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marL="0" marR="0" lvl="0" indent="0" algn="ctr" defTabSz="914400" rtl="0" eaLnBrk="1" fontAlgn="auto" latinLnBrk="0" hangingPunct="1">
                <a:lnSpc>
                  <a:spcPct val="70000"/>
                </a:lnSpc>
                <a:spcBef>
                  <a:spcPts val="0"/>
                </a:spcBef>
                <a:spcAft>
                  <a:spcPts val="600"/>
                </a:spcAft>
                <a:buClrTx/>
                <a:buSzTx/>
                <a:buFontTx/>
                <a:buNone/>
                <a:tabLst/>
                <a:defRPr/>
              </a:pPr>
              <a:endParaRPr kumimoji="0" lang="en-GB" sz="3200" b="0" i="0" u="none" strike="noStrike" kern="1200" cap="none" spc="0" normalizeH="0" baseline="0" noProof="0">
                <a:ln>
                  <a:noFill/>
                </a:ln>
                <a:solidFill>
                  <a:srgbClr val="FFFFFF"/>
                </a:solidFill>
                <a:effectLst/>
                <a:uLnTx/>
                <a:uFillTx/>
                <a:latin typeface="KPMG Bold"/>
                <a:ea typeface="+mn-ea"/>
                <a:cs typeface="+mn-cs"/>
              </a:endParaRPr>
            </a:p>
          </p:txBody>
        </p:sp>
        <p:grpSp>
          <p:nvGrpSpPr>
            <p:cNvPr id="15" name="Group 14" descr="Icon address book">
              <a:extLst>
                <a:ext uri="{FF2B5EF4-FFF2-40B4-BE49-F238E27FC236}">
                  <a16:creationId xmlns:a16="http://schemas.microsoft.com/office/drawing/2014/main" id="{0762C57A-8DEC-4D60-A939-1E1D1179B563}"/>
                </a:ext>
              </a:extLst>
            </p:cNvPr>
            <p:cNvGrpSpPr/>
            <p:nvPr/>
          </p:nvGrpSpPr>
          <p:grpSpPr>
            <a:xfrm>
              <a:off x="5984301" y="3856503"/>
              <a:ext cx="223398" cy="271008"/>
              <a:chOff x="6524311" y="1621955"/>
              <a:chExt cx="444122" cy="538770"/>
            </a:xfrm>
            <a:solidFill>
              <a:schemeClr val="bg1"/>
            </a:solidFill>
          </p:grpSpPr>
          <p:sp>
            <p:nvSpPr>
              <p:cNvPr id="16" name="Freeform: Shape 15">
                <a:extLst>
                  <a:ext uri="{FF2B5EF4-FFF2-40B4-BE49-F238E27FC236}">
                    <a16:creationId xmlns:a16="http://schemas.microsoft.com/office/drawing/2014/main" id="{7D902E5F-7EF5-4352-B731-6347FD9743ED}"/>
                  </a:ext>
                </a:extLst>
              </p:cNvPr>
              <p:cNvSpPr/>
              <p:nvPr/>
            </p:nvSpPr>
            <p:spPr>
              <a:xfrm>
                <a:off x="6924749" y="1621955"/>
                <a:ext cx="43684" cy="538770"/>
              </a:xfrm>
              <a:custGeom>
                <a:avLst/>
                <a:gdLst>
                  <a:gd name="connsiteX0" fmla="*/ 0 w 43684"/>
                  <a:gd name="connsiteY0" fmla="*/ 0 h 538770"/>
                  <a:gd name="connsiteX1" fmla="*/ 43684 w 43684"/>
                  <a:gd name="connsiteY1" fmla="*/ 0 h 538770"/>
                  <a:gd name="connsiteX2" fmla="*/ 43684 w 43684"/>
                  <a:gd name="connsiteY2" fmla="*/ 538771 h 538770"/>
                  <a:gd name="connsiteX3" fmla="*/ 0 w 43684"/>
                  <a:gd name="connsiteY3" fmla="*/ 538771 h 538770"/>
                </a:gdLst>
                <a:ahLst/>
                <a:cxnLst>
                  <a:cxn ang="0">
                    <a:pos x="connsiteX0" y="connsiteY0"/>
                  </a:cxn>
                  <a:cxn ang="0">
                    <a:pos x="connsiteX1" y="connsiteY1"/>
                  </a:cxn>
                  <a:cxn ang="0">
                    <a:pos x="connsiteX2" y="connsiteY2"/>
                  </a:cxn>
                  <a:cxn ang="0">
                    <a:pos x="connsiteX3" y="connsiteY3"/>
                  </a:cxn>
                </a:cxnLst>
                <a:rect l="l" t="t" r="r" b="b"/>
                <a:pathLst>
                  <a:path w="43684" h="538770">
                    <a:moveTo>
                      <a:pt x="0" y="0"/>
                    </a:moveTo>
                    <a:lnTo>
                      <a:pt x="43684" y="0"/>
                    </a:lnTo>
                    <a:lnTo>
                      <a:pt x="43684" y="538771"/>
                    </a:lnTo>
                    <a:lnTo>
                      <a:pt x="0" y="538771"/>
                    </a:lnTo>
                    <a:close/>
                  </a:path>
                </a:pathLst>
              </a:custGeom>
              <a:grp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708D2FC6-E740-412A-865A-EE2A688BD607}"/>
                  </a:ext>
                </a:extLst>
              </p:cNvPr>
              <p:cNvSpPr/>
              <p:nvPr/>
            </p:nvSpPr>
            <p:spPr>
              <a:xfrm>
                <a:off x="6524311" y="1621955"/>
                <a:ext cx="371315" cy="538770"/>
              </a:xfrm>
              <a:custGeom>
                <a:avLst/>
                <a:gdLst>
                  <a:gd name="connsiteX0" fmla="*/ 0 w 371315"/>
                  <a:gd name="connsiteY0" fmla="*/ 29123 h 538770"/>
                  <a:gd name="connsiteX1" fmla="*/ 0 w 371315"/>
                  <a:gd name="connsiteY1" fmla="*/ 509648 h 538770"/>
                  <a:gd name="connsiteX2" fmla="*/ 29123 w 371315"/>
                  <a:gd name="connsiteY2" fmla="*/ 538771 h 538770"/>
                  <a:gd name="connsiteX3" fmla="*/ 371315 w 371315"/>
                  <a:gd name="connsiteY3" fmla="*/ 538771 h 538770"/>
                  <a:gd name="connsiteX4" fmla="*/ 371315 w 371315"/>
                  <a:gd name="connsiteY4" fmla="*/ 0 h 538770"/>
                  <a:gd name="connsiteX5" fmla="*/ 29123 w 371315"/>
                  <a:gd name="connsiteY5" fmla="*/ 0 h 538770"/>
                  <a:gd name="connsiteX6" fmla="*/ 0 w 371315"/>
                  <a:gd name="connsiteY6" fmla="*/ 29123 h 538770"/>
                  <a:gd name="connsiteX7" fmla="*/ 191482 w 371315"/>
                  <a:gd name="connsiteY7" fmla="*/ 259921 h 538770"/>
                  <a:gd name="connsiteX8" fmla="*/ 136149 w 371315"/>
                  <a:gd name="connsiteY8" fmla="*/ 204587 h 538770"/>
                  <a:gd name="connsiteX9" fmla="*/ 191482 w 371315"/>
                  <a:gd name="connsiteY9" fmla="*/ 149254 h 538770"/>
                  <a:gd name="connsiteX10" fmla="*/ 246815 w 371315"/>
                  <a:gd name="connsiteY10" fmla="*/ 204587 h 538770"/>
                  <a:gd name="connsiteX11" fmla="*/ 191482 w 371315"/>
                  <a:gd name="connsiteY11" fmla="*/ 259921 h 538770"/>
                  <a:gd name="connsiteX12" fmla="*/ 80088 w 371315"/>
                  <a:gd name="connsiteY12" fmla="*/ 330543 h 538770"/>
                  <a:gd name="connsiteX13" fmla="*/ 91009 w 371315"/>
                  <a:gd name="connsiteY13" fmla="*/ 307973 h 538770"/>
                  <a:gd name="connsiteX14" fmla="*/ 145614 w 371315"/>
                  <a:gd name="connsiteY14" fmla="*/ 281763 h 538770"/>
                  <a:gd name="connsiteX15" fmla="*/ 191482 w 371315"/>
                  <a:gd name="connsiteY15" fmla="*/ 274482 h 538770"/>
                  <a:gd name="connsiteX16" fmla="*/ 237350 w 371315"/>
                  <a:gd name="connsiteY16" fmla="*/ 281763 h 538770"/>
                  <a:gd name="connsiteX17" fmla="*/ 291956 w 371315"/>
                  <a:gd name="connsiteY17" fmla="*/ 307973 h 538770"/>
                  <a:gd name="connsiteX18" fmla="*/ 302877 w 371315"/>
                  <a:gd name="connsiteY18" fmla="*/ 330543 h 538770"/>
                  <a:gd name="connsiteX19" fmla="*/ 302877 w 371315"/>
                  <a:gd name="connsiteY19" fmla="*/ 385876 h 538770"/>
                  <a:gd name="connsiteX20" fmla="*/ 80088 w 371315"/>
                  <a:gd name="connsiteY20" fmla="*/ 385876 h 538770"/>
                  <a:gd name="connsiteX21" fmla="*/ 80088 w 371315"/>
                  <a:gd name="connsiteY21" fmla="*/ 330543 h 53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1315" h="538770">
                    <a:moveTo>
                      <a:pt x="0" y="29123"/>
                    </a:moveTo>
                    <a:lnTo>
                      <a:pt x="0" y="509648"/>
                    </a:lnTo>
                    <a:cubicBezTo>
                      <a:pt x="0" y="525666"/>
                      <a:pt x="13105" y="538771"/>
                      <a:pt x="29123" y="538771"/>
                    </a:cubicBezTo>
                    <a:lnTo>
                      <a:pt x="371315" y="538771"/>
                    </a:lnTo>
                    <a:lnTo>
                      <a:pt x="371315" y="0"/>
                    </a:lnTo>
                    <a:lnTo>
                      <a:pt x="29123" y="0"/>
                    </a:lnTo>
                    <a:cubicBezTo>
                      <a:pt x="13105" y="0"/>
                      <a:pt x="0" y="13105"/>
                      <a:pt x="0" y="29123"/>
                    </a:cubicBezTo>
                    <a:close/>
                    <a:moveTo>
                      <a:pt x="191482" y="259921"/>
                    </a:moveTo>
                    <a:cubicBezTo>
                      <a:pt x="160903" y="259921"/>
                      <a:pt x="136149" y="235166"/>
                      <a:pt x="136149" y="204587"/>
                    </a:cubicBezTo>
                    <a:cubicBezTo>
                      <a:pt x="136149" y="174008"/>
                      <a:pt x="160903" y="149254"/>
                      <a:pt x="191482" y="149254"/>
                    </a:cubicBezTo>
                    <a:cubicBezTo>
                      <a:pt x="222061" y="149254"/>
                      <a:pt x="246815" y="174008"/>
                      <a:pt x="246815" y="204587"/>
                    </a:cubicBezTo>
                    <a:cubicBezTo>
                      <a:pt x="246815" y="235894"/>
                      <a:pt x="222061" y="259921"/>
                      <a:pt x="191482" y="259921"/>
                    </a:cubicBezTo>
                    <a:close/>
                    <a:moveTo>
                      <a:pt x="80088" y="330543"/>
                    </a:moveTo>
                    <a:cubicBezTo>
                      <a:pt x="80088" y="321806"/>
                      <a:pt x="84456" y="313070"/>
                      <a:pt x="91009" y="307973"/>
                    </a:cubicBezTo>
                    <a:cubicBezTo>
                      <a:pt x="107754" y="295596"/>
                      <a:pt x="125956" y="286859"/>
                      <a:pt x="145614" y="281763"/>
                    </a:cubicBezTo>
                    <a:cubicBezTo>
                      <a:pt x="160175" y="276666"/>
                      <a:pt x="176193" y="274482"/>
                      <a:pt x="191482" y="274482"/>
                    </a:cubicBezTo>
                    <a:cubicBezTo>
                      <a:pt x="206772" y="275210"/>
                      <a:pt x="222061" y="277394"/>
                      <a:pt x="237350" y="281763"/>
                    </a:cubicBezTo>
                    <a:cubicBezTo>
                      <a:pt x="257008" y="286859"/>
                      <a:pt x="275210" y="296324"/>
                      <a:pt x="291956" y="307973"/>
                    </a:cubicBezTo>
                    <a:cubicBezTo>
                      <a:pt x="298508" y="313798"/>
                      <a:pt x="302877" y="321806"/>
                      <a:pt x="302877" y="330543"/>
                    </a:cubicBezTo>
                    <a:lnTo>
                      <a:pt x="302877" y="385876"/>
                    </a:lnTo>
                    <a:lnTo>
                      <a:pt x="80088" y="385876"/>
                    </a:lnTo>
                    <a:lnTo>
                      <a:pt x="80088" y="330543"/>
                    </a:lnTo>
                    <a:close/>
                  </a:path>
                </a:pathLst>
              </a:custGeom>
              <a:grp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18" name="Group 17">
            <a:extLst>
              <a:ext uri="{FF2B5EF4-FFF2-40B4-BE49-F238E27FC236}">
                <a16:creationId xmlns:a16="http://schemas.microsoft.com/office/drawing/2014/main" id="{C84A9802-8F7D-4617-A6D2-9BC21F33DF85}"/>
              </a:ext>
            </a:extLst>
          </p:cNvPr>
          <p:cNvGrpSpPr/>
          <p:nvPr/>
        </p:nvGrpSpPr>
        <p:grpSpPr>
          <a:xfrm>
            <a:off x="712439" y="4268910"/>
            <a:ext cx="615822" cy="706238"/>
            <a:chOff x="5788089" y="4411785"/>
            <a:chExt cx="615822" cy="706238"/>
          </a:xfrm>
        </p:grpSpPr>
        <p:sp>
          <p:nvSpPr>
            <p:cNvPr id="19" name="Hexagon 18">
              <a:extLst>
                <a:ext uri="{FF2B5EF4-FFF2-40B4-BE49-F238E27FC236}">
                  <a16:creationId xmlns:a16="http://schemas.microsoft.com/office/drawing/2014/main" id="{3F8261B7-73DE-42DE-A9F0-764561863E32}"/>
                </a:ext>
              </a:extLst>
            </p:cNvPr>
            <p:cNvSpPr/>
            <p:nvPr/>
          </p:nvSpPr>
          <p:spPr>
            <a:xfrm rot="16200000">
              <a:off x="5742881" y="4456993"/>
              <a:ext cx="706238" cy="615822"/>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marL="0" marR="0" lvl="0" indent="0" algn="ctr" defTabSz="914400" rtl="0" eaLnBrk="1" fontAlgn="auto" latinLnBrk="0" hangingPunct="1">
                <a:lnSpc>
                  <a:spcPct val="70000"/>
                </a:lnSpc>
                <a:spcBef>
                  <a:spcPts val="0"/>
                </a:spcBef>
                <a:spcAft>
                  <a:spcPts val="600"/>
                </a:spcAft>
                <a:buClrTx/>
                <a:buSzTx/>
                <a:buFontTx/>
                <a:buNone/>
                <a:tabLst/>
                <a:defRPr/>
              </a:pPr>
              <a:endParaRPr kumimoji="0" lang="en-GB" sz="3200" b="0" i="0" u="none" strike="noStrike" kern="1200" cap="none" spc="0" normalizeH="0" baseline="0" noProof="0">
                <a:ln>
                  <a:noFill/>
                </a:ln>
                <a:solidFill>
                  <a:srgbClr val="FFFFFF"/>
                </a:solidFill>
                <a:effectLst/>
                <a:uLnTx/>
                <a:uFillTx/>
                <a:latin typeface="KPMG Bold"/>
                <a:ea typeface="+mn-ea"/>
                <a:cs typeface="+mn-cs"/>
              </a:endParaRPr>
            </a:p>
          </p:txBody>
        </p:sp>
        <p:grpSp>
          <p:nvGrpSpPr>
            <p:cNvPr id="20" name="Group 19">
              <a:extLst>
                <a:ext uri="{FF2B5EF4-FFF2-40B4-BE49-F238E27FC236}">
                  <a16:creationId xmlns:a16="http://schemas.microsoft.com/office/drawing/2014/main" id="{092B3000-8948-4CE8-9983-10803375D91F}"/>
                </a:ext>
              </a:extLst>
            </p:cNvPr>
            <p:cNvGrpSpPr/>
            <p:nvPr/>
          </p:nvGrpSpPr>
          <p:grpSpPr>
            <a:xfrm>
              <a:off x="5961459" y="4648021"/>
              <a:ext cx="269082" cy="233764"/>
              <a:chOff x="765945" y="7535993"/>
              <a:chExt cx="582455" cy="506008"/>
            </a:xfrm>
            <a:solidFill>
              <a:schemeClr val="bg1"/>
            </a:solidFill>
          </p:grpSpPr>
          <p:sp>
            <p:nvSpPr>
              <p:cNvPr id="21" name="Freeform: Shape 20">
                <a:extLst>
                  <a:ext uri="{FF2B5EF4-FFF2-40B4-BE49-F238E27FC236}">
                    <a16:creationId xmlns:a16="http://schemas.microsoft.com/office/drawing/2014/main" id="{6FF19A50-CB22-48B7-A243-4BC108607527}"/>
                  </a:ext>
                </a:extLst>
              </p:cNvPr>
              <p:cNvSpPr/>
              <p:nvPr/>
            </p:nvSpPr>
            <p:spPr>
              <a:xfrm>
                <a:off x="765945" y="7809019"/>
                <a:ext cx="582455" cy="232982"/>
              </a:xfrm>
              <a:custGeom>
                <a:avLst/>
                <a:gdLst>
                  <a:gd name="connsiteX0" fmla="*/ 334912 w 582455"/>
                  <a:gd name="connsiteY0" fmla="*/ 14561 h 232982"/>
                  <a:gd name="connsiteX1" fmla="*/ 305789 w 582455"/>
                  <a:gd name="connsiteY1" fmla="*/ 43684 h 232982"/>
                  <a:gd name="connsiteX2" fmla="*/ 276666 w 582455"/>
                  <a:gd name="connsiteY2" fmla="*/ 43684 h 232982"/>
                  <a:gd name="connsiteX3" fmla="*/ 247543 w 582455"/>
                  <a:gd name="connsiteY3" fmla="*/ 14561 h 232982"/>
                  <a:gd name="connsiteX4" fmla="*/ 247543 w 582455"/>
                  <a:gd name="connsiteY4" fmla="*/ 0 h 232982"/>
                  <a:gd name="connsiteX5" fmla="*/ 0 w 582455"/>
                  <a:gd name="connsiteY5" fmla="*/ 0 h 232982"/>
                  <a:gd name="connsiteX6" fmla="*/ 0 w 582455"/>
                  <a:gd name="connsiteY6" fmla="*/ 203859 h 232982"/>
                  <a:gd name="connsiteX7" fmla="*/ 29123 w 582455"/>
                  <a:gd name="connsiteY7" fmla="*/ 232982 h 232982"/>
                  <a:gd name="connsiteX8" fmla="*/ 553332 w 582455"/>
                  <a:gd name="connsiteY8" fmla="*/ 232982 h 232982"/>
                  <a:gd name="connsiteX9" fmla="*/ 582455 w 582455"/>
                  <a:gd name="connsiteY9" fmla="*/ 203859 h 232982"/>
                  <a:gd name="connsiteX10" fmla="*/ 582455 w 582455"/>
                  <a:gd name="connsiteY10" fmla="*/ 0 h 232982"/>
                  <a:gd name="connsiteX11" fmla="*/ 334912 w 582455"/>
                  <a:gd name="connsiteY11" fmla="*/ 0 h 232982"/>
                  <a:gd name="connsiteX12" fmla="*/ 334912 w 582455"/>
                  <a:gd name="connsiteY12" fmla="*/ 14561 h 23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55" h="232982">
                    <a:moveTo>
                      <a:pt x="334912" y="14561"/>
                    </a:moveTo>
                    <a:cubicBezTo>
                      <a:pt x="334912" y="30579"/>
                      <a:pt x="321806" y="43684"/>
                      <a:pt x="305789" y="43684"/>
                    </a:cubicBezTo>
                    <a:lnTo>
                      <a:pt x="276666" y="43684"/>
                    </a:lnTo>
                    <a:cubicBezTo>
                      <a:pt x="260649" y="43684"/>
                      <a:pt x="247543" y="30579"/>
                      <a:pt x="247543" y="14561"/>
                    </a:cubicBezTo>
                    <a:lnTo>
                      <a:pt x="247543" y="0"/>
                    </a:lnTo>
                    <a:lnTo>
                      <a:pt x="0" y="0"/>
                    </a:lnTo>
                    <a:lnTo>
                      <a:pt x="0" y="203859"/>
                    </a:lnTo>
                    <a:cubicBezTo>
                      <a:pt x="0" y="219877"/>
                      <a:pt x="13105" y="232982"/>
                      <a:pt x="29123" y="232982"/>
                    </a:cubicBezTo>
                    <a:lnTo>
                      <a:pt x="553332" y="232982"/>
                    </a:lnTo>
                    <a:cubicBezTo>
                      <a:pt x="569350" y="232982"/>
                      <a:pt x="582455" y="219877"/>
                      <a:pt x="582455" y="203859"/>
                    </a:cubicBezTo>
                    <a:lnTo>
                      <a:pt x="582455" y="0"/>
                    </a:lnTo>
                    <a:lnTo>
                      <a:pt x="334912" y="0"/>
                    </a:lnTo>
                    <a:lnTo>
                      <a:pt x="334912" y="14561"/>
                    </a:lnTo>
                    <a:close/>
                  </a:path>
                </a:pathLst>
              </a:custGeom>
              <a:grp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46938D0C-8EFB-4395-AC51-0F0228E54F08}"/>
                  </a:ext>
                </a:extLst>
              </p:cNvPr>
              <p:cNvSpPr/>
              <p:nvPr/>
            </p:nvSpPr>
            <p:spPr>
              <a:xfrm>
                <a:off x="765945" y="7535993"/>
                <a:ext cx="582455" cy="243903"/>
              </a:xfrm>
              <a:custGeom>
                <a:avLst/>
                <a:gdLst>
                  <a:gd name="connsiteX0" fmla="*/ 553332 w 582455"/>
                  <a:gd name="connsiteY0" fmla="*/ 98289 h 243903"/>
                  <a:gd name="connsiteX1" fmla="*/ 407719 w 582455"/>
                  <a:gd name="connsiteY1" fmla="*/ 98289 h 243903"/>
                  <a:gd name="connsiteX2" fmla="*/ 407719 w 582455"/>
                  <a:gd name="connsiteY2" fmla="*/ 50965 h 243903"/>
                  <a:gd name="connsiteX3" fmla="*/ 356754 w 582455"/>
                  <a:gd name="connsiteY3" fmla="*/ 0 h 243903"/>
                  <a:gd name="connsiteX4" fmla="*/ 225701 w 582455"/>
                  <a:gd name="connsiteY4" fmla="*/ 0 h 243903"/>
                  <a:gd name="connsiteX5" fmla="*/ 174737 w 582455"/>
                  <a:gd name="connsiteY5" fmla="*/ 50965 h 243903"/>
                  <a:gd name="connsiteX6" fmla="*/ 174737 w 582455"/>
                  <a:gd name="connsiteY6" fmla="*/ 98289 h 243903"/>
                  <a:gd name="connsiteX7" fmla="*/ 29123 w 582455"/>
                  <a:gd name="connsiteY7" fmla="*/ 98289 h 243903"/>
                  <a:gd name="connsiteX8" fmla="*/ 0 w 582455"/>
                  <a:gd name="connsiteY8" fmla="*/ 127412 h 243903"/>
                  <a:gd name="connsiteX9" fmla="*/ 0 w 582455"/>
                  <a:gd name="connsiteY9" fmla="*/ 243903 h 243903"/>
                  <a:gd name="connsiteX10" fmla="*/ 247543 w 582455"/>
                  <a:gd name="connsiteY10" fmla="*/ 243903 h 243903"/>
                  <a:gd name="connsiteX11" fmla="*/ 247543 w 582455"/>
                  <a:gd name="connsiteY11" fmla="*/ 229342 h 243903"/>
                  <a:gd name="connsiteX12" fmla="*/ 334912 w 582455"/>
                  <a:gd name="connsiteY12" fmla="*/ 229342 h 243903"/>
                  <a:gd name="connsiteX13" fmla="*/ 334912 w 582455"/>
                  <a:gd name="connsiteY13" fmla="*/ 243903 h 243903"/>
                  <a:gd name="connsiteX14" fmla="*/ 582455 w 582455"/>
                  <a:gd name="connsiteY14" fmla="*/ 243903 h 243903"/>
                  <a:gd name="connsiteX15" fmla="*/ 582455 w 582455"/>
                  <a:gd name="connsiteY15" fmla="*/ 127412 h 243903"/>
                  <a:gd name="connsiteX16" fmla="*/ 553332 w 582455"/>
                  <a:gd name="connsiteY16" fmla="*/ 98289 h 243903"/>
                  <a:gd name="connsiteX17" fmla="*/ 218421 w 582455"/>
                  <a:gd name="connsiteY17" fmla="*/ 98289 h 243903"/>
                  <a:gd name="connsiteX18" fmla="*/ 218421 w 582455"/>
                  <a:gd name="connsiteY18" fmla="*/ 50965 h 243903"/>
                  <a:gd name="connsiteX19" fmla="*/ 225701 w 582455"/>
                  <a:gd name="connsiteY19" fmla="*/ 43684 h 243903"/>
                  <a:gd name="connsiteX20" fmla="*/ 356754 w 582455"/>
                  <a:gd name="connsiteY20" fmla="*/ 43684 h 243903"/>
                  <a:gd name="connsiteX21" fmla="*/ 364034 w 582455"/>
                  <a:gd name="connsiteY21" fmla="*/ 50965 h 243903"/>
                  <a:gd name="connsiteX22" fmla="*/ 364034 w 582455"/>
                  <a:gd name="connsiteY22" fmla="*/ 98289 h 243903"/>
                  <a:gd name="connsiteX23" fmla="*/ 218421 w 582455"/>
                  <a:gd name="connsiteY23" fmla="*/ 98289 h 24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2455" h="243903">
                    <a:moveTo>
                      <a:pt x="553332" y="98289"/>
                    </a:moveTo>
                    <a:lnTo>
                      <a:pt x="407719" y="98289"/>
                    </a:lnTo>
                    <a:lnTo>
                      <a:pt x="407719" y="50965"/>
                    </a:lnTo>
                    <a:cubicBezTo>
                      <a:pt x="407719" y="22570"/>
                      <a:pt x="385148" y="0"/>
                      <a:pt x="356754" y="0"/>
                    </a:cubicBezTo>
                    <a:lnTo>
                      <a:pt x="225701" y="0"/>
                    </a:lnTo>
                    <a:cubicBezTo>
                      <a:pt x="197307" y="0"/>
                      <a:pt x="174737" y="22570"/>
                      <a:pt x="174737" y="50965"/>
                    </a:cubicBezTo>
                    <a:lnTo>
                      <a:pt x="174737" y="98289"/>
                    </a:lnTo>
                    <a:lnTo>
                      <a:pt x="29123" y="98289"/>
                    </a:lnTo>
                    <a:cubicBezTo>
                      <a:pt x="13105" y="98289"/>
                      <a:pt x="0" y="111395"/>
                      <a:pt x="0" y="127412"/>
                    </a:cubicBezTo>
                    <a:lnTo>
                      <a:pt x="0" y="243903"/>
                    </a:lnTo>
                    <a:lnTo>
                      <a:pt x="247543" y="243903"/>
                    </a:lnTo>
                    <a:lnTo>
                      <a:pt x="247543" y="229342"/>
                    </a:lnTo>
                    <a:lnTo>
                      <a:pt x="334912" y="229342"/>
                    </a:lnTo>
                    <a:lnTo>
                      <a:pt x="334912" y="243903"/>
                    </a:lnTo>
                    <a:lnTo>
                      <a:pt x="582455" y="243903"/>
                    </a:lnTo>
                    <a:lnTo>
                      <a:pt x="582455" y="127412"/>
                    </a:lnTo>
                    <a:cubicBezTo>
                      <a:pt x="582455" y="111395"/>
                      <a:pt x="569350" y="98289"/>
                      <a:pt x="553332" y="98289"/>
                    </a:cubicBezTo>
                    <a:moveTo>
                      <a:pt x="218421" y="98289"/>
                    </a:moveTo>
                    <a:lnTo>
                      <a:pt x="218421" y="50965"/>
                    </a:lnTo>
                    <a:cubicBezTo>
                      <a:pt x="218421" y="46596"/>
                      <a:pt x="221333" y="43684"/>
                      <a:pt x="225701" y="43684"/>
                    </a:cubicBezTo>
                    <a:lnTo>
                      <a:pt x="356754" y="43684"/>
                    </a:lnTo>
                    <a:cubicBezTo>
                      <a:pt x="361122" y="43684"/>
                      <a:pt x="364034" y="46596"/>
                      <a:pt x="364034" y="50965"/>
                    </a:cubicBezTo>
                    <a:lnTo>
                      <a:pt x="364034" y="98289"/>
                    </a:lnTo>
                    <a:lnTo>
                      <a:pt x="218421" y="98289"/>
                    </a:lnTo>
                    <a:close/>
                  </a:path>
                </a:pathLst>
              </a:custGeom>
              <a:grp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23" name="Group 22">
            <a:extLst>
              <a:ext uri="{FF2B5EF4-FFF2-40B4-BE49-F238E27FC236}">
                <a16:creationId xmlns:a16="http://schemas.microsoft.com/office/drawing/2014/main" id="{D1E352CE-4A63-4E06-A9B1-DB2C33EE8DAB}"/>
              </a:ext>
            </a:extLst>
          </p:cNvPr>
          <p:cNvGrpSpPr/>
          <p:nvPr/>
        </p:nvGrpSpPr>
        <p:grpSpPr>
          <a:xfrm>
            <a:off x="712439" y="5041805"/>
            <a:ext cx="615822" cy="706238"/>
            <a:chOff x="5788089" y="5184680"/>
            <a:chExt cx="615822" cy="706238"/>
          </a:xfrm>
        </p:grpSpPr>
        <p:sp>
          <p:nvSpPr>
            <p:cNvPr id="24" name="Hexagon 23">
              <a:extLst>
                <a:ext uri="{FF2B5EF4-FFF2-40B4-BE49-F238E27FC236}">
                  <a16:creationId xmlns:a16="http://schemas.microsoft.com/office/drawing/2014/main" id="{E39A8C78-D40B-4B94-8F17-2B321129267C}"/>
                </a:ext>
              </a:extLst>
            </p:cNvPr>
            <p:cNvSpPr/>
            <p:nvPr/>
          </p:nvSpPr>
          <p:spPr>
            <a:xfrm rot="16200000">
              <a:off x="5742881" y="5229888"/>
              <a:ext cx="706238" cy="615822"/>
            </a:xfrm>
            <a:prstGeom prst="hexag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marL="0" marR="0" lvl="0" indent="0" algn="ctr" defTabSz="914400" rtl="0" eaLnBrk="1" fontAlgn="auto" latinLnBrk="0" hangingPunct="1">
                <a:lnSpc>
                  <a:spcPct val="70000"/>
                </a:lnSpc>
                <a:spcBef>
                  <a:spcPts val="0"/>
                </a:spcBef>
                <a:spcAft>
                  <a:spcPts val="600"/>
                </a:spcAft>
                <a:buClrTx/>
                <a:buSzTx/>
                <a:buFontTx/>
                <a:buNone/>
                <a:tabLst/>
                <a:defRPr/>
              </a:pPr>
              <a:endParaRPr kumimoji="0" lang="en-GB" sz="3200" b="0" i="0" u="none" strike="noStrike" kern="1200" cap="none" spc="0" normalizeH="0" baseline="0" noProof="0">
                <a:ln>
                  <a:noFill/>
                </a:ln>
                <a:solidFill>
                  <a:srgbClr val="FFFFFF"/>
                </a:solidFill>
                <a:effectLst/>
                <a:uLnTx/>
                <a:uFillTx/>
                <a:latin typeface="KPMG Bold"/>
                <a:ea typeface="+mn-ea"/>
                <a:cs typeface="+mn-cs"/>
              </a:endParaRPr>
            </a:p>
          </p:txBody>
        </p:sp>
        <p:grpSp>
          <p:nvGrpSpPr>
            <p:cNvPr id="25" name="Group 24">
              <a:extLst>
                <a:ext uri="{FF2B5EF4-FFF2-40B4-BE49-F238E27FC236}">
                  <a16:creationId xmlns:a16="http://schemas.microsoft.com/office/drawing/2014/main" id="{545BF695-5BDD-472A-B067-A01B8AA4BAB1}"/>
                </a:ext>
              </a:extLst>
            </p:cNvPr>
            <p:cNvGrpSpPr/>
            <p:nvPr/>
          </p:nvGrpSpPr>
          <p:grpSpPr>
            <a:xfrm>
              <a:off x="5959975" y="5401773"/>
              <a:ext cx="272050" cy="272050"/>
              <a:chOff x="2178173" y="7523647"/>
              <a:chExt cx="495086" cy="495086"/>
            </a:xfrm>
            <a:solidFill>
              <a:schemeClr val="bg1"/>
            </a:solidFill>
          </p:grpSpPr>
          <p:sp>
            <p:nvSpPr>
              <p:cNvPr id="26" name="Freeform: Shape 25">
                <a:extLst>
                  <a:ext uri="{FF2B5EF4-FFF2-40B4-BE49-F238E27FC236}">
                    <a16:creationId xmlns:a16="http://schemas.microsoft.com/office/drawing/2014/main" id="{1A699AEE-8FFA-457C-8243-031302CAE04E}"/>
                  </a:ext>
                </a:extLst>
              </p:cNvPr>
              <p:cNvSpPr/>
              <p:nvPr/>
            </p:nvSpPr>
            <p:spPr>
              <a:xfrm>
                <a:off x="2178173" y="7523647"/>
                <a:ext cx="495086" cy="495086"/>
              </a:xfrm>
              <a:custGeom>
                <a:avLst/>
                <a:gdLst>
                  <a:gd name="connsiteX0" fmla="*/ 43684 w 495086"/>
                  <a:gd name="connsiteY0" fmla="*/ 0 h 495086"/>
                  <a:gd name="connsiteX1" fmla="*/ 0 w 495086"/>
                  <a:gd name="connsiteY1" fmla="*/ 0 h 495086"/>
                  <a:gd name="connsiteX2" fmla="*/ 0 w 495086"/>
                  <a:gd name="connsiteY2" fmla="*/ 495087 h 495086"/>
                  <a:gd name="connsiteX3" fmla="*/ 495087 w 495086"/>
                  <a:gd name="connsiteY3" fmla="*/ 495087 h 495086"/>
                  <a:gd name="connsiteX4" fmla="*/ 495087 w 495086"/>
                  <a:gd name="connsiteY4" fmla="*/ 451403 h 495086"/>
                  <a:gd name="connsiteX5" fmla="*/ 43684 w 495086"/>
                  <a:gd name="connsiteY5" fmla="*/ 451403 h 4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086" h="495086">
                    <a:moveTo>
                      <a:pt x="43684" y="0"/>
                    </a:moveTo>
                    <a:lnTo>
                      <a:pt x="0" y="0"/>
                    </a:lnTo>
                    <a:lnTo>
                      <a:pt x="0" y="495087"/>
                    </a:lnTo>
                    <a:lnTo>
                      <a:pt x="495087" y="495087"/>
                    </a:lnTo>
                    <a:lnTo>
                      <a:pt x="495087" y="451403"/>
                    </a:lnTo>
                    <a:lnTo>
                      <a:pt x="43684" y="451403"/>
                    </a:lnTo>
                    <a:close/>
                  </a:path>
                </a:pathLst>
              </a:custGeom>
              <a:grp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Shape 27">
                <a:extLst>
                  <a:ext uri="{FF2B5EF4-FFF2-40B4-BE49-F238E27FC236}">
                    <a16:creationId xmlns:a16="http://schemas.microsoft.com/office/drawing/2014/main" id="{9D511411-D303-412B-9595-1F2E6EA83272}"/>
                  </a:ext>
                </a:extLst>
              </p:cNvPr>
              <p:cNvSpPr/>
              <p:nvPr/>
            </p:nvSpPr>
            <p:spPr>
              <a:xfrm>
                <a:off x="2265541" y="7676542"/>
                <a:ext cx="80087" cy="254824"/>
              </a:xfrm>
              <a:custGeom>
                <a:avLst/>
                <a:gdLst>
                  <a:gd name="connsiteX0" fmla="*/ 0 w 80087"/>
                  <a:gd name="connsiteY0" fmla="*/ 0 h 254824"/>
                  <a:gd name="connsiteX1" fmla="*/ 80088 w 80087"/>
                  <a:gd name="connsiteY1" fmla="*/ 0 h 254824"/>
                  <a:gd name="connsiteX2" fmla="*/ 80088 w 80087"/>
                  <a:gd name="connsiteY2" fmla="*/ 254824 h 254824"/>
                  <a:gd name="connsiteX3" fmla="*/ 0 w 80087"/>
                  <a:gd name="connsiteY3" fmla="*/ 254824 h 254824"/>
                </a:gdLst>
                <a:ahLst/>
                <a:cxnLst>
                  <a:cxn ang="0">
                    <a:pos x="connsiteX0" y="connsiteY0"/>
                  </a:cxn>
                  <a:cxn ang="0">
                    <a:pos x="connsiteX1" y="connsiteY1"/>
                  </a:cxn>
                  <a:cxn ang="0">
                    <a:pos x="connsiteX2" y="connsiteY2"/>
                  </a:cxn>
                  <a:cxn ang="0">
                    <a:pos x="connsiteX3" y="connsiteY3"/>
                  </a:cxn>
                </a:cxnLst>
                <a:rect l="l" t="t" r="r" b="b"/>
                <a:pathLst>
                  <a:path w="80087" h="254824">
                    <a:moveTo>
                      <a:pt x="0" y="0"/>
                    </a:moveTo>
                    <a:lnTo>
                      <a:pt x="80088" y="0"/>
                    </a:lnTo>
                    <a:lnTo>
                      <a:pt x="80088" y="254824"/>
                    </a:lnTo>
                    <a:lnTo>
                      <a:pt x="0" y="254824"/>
                    </a:lnTo>
                    <a:close/>
                  </a:path>
                </a:pathLst>
              </a:custGeom>
              <a:grp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 name="Freeform: Shape 28">
                <a:extLst>
                  <a:ext uri="{FF2B5EF4-FFF2-40B4-BE49-F238E27FC236}">
                    <a16:creationId xmlns:a16="http://schemas.microsoft.com/office/drawing/2014/main" id="{D0FE3385-BF29-43E0-B95F-94F4217DC776}"/>
                  </a:ext>
                </a:extLst>
              </p:cNvPr>
              <p:cNvSpPr/>
              <p:nvPr/>
            </p:nvSpPr>
            <p:spPr>
              <a:xfrm>
                <a:off x="2374752" y="7523647"/>
                <a:ext cx="80087" cy="407718"/>
              </a:xfrm>
              <a:custGeom>
                <a:avLst/>
                <a:gdLst>
                  <a:gd name="connsiteX0" fmla="*/ 0 w 80087"/>
                  <a:gd name="connsiteY0" fmla="*/ 0 h 407718"/>
                  <a:gd name="connsiteX1" fmla="*/ 80088 w 80087"/>
                  <a:gd name="connsiteY1" fmla="*/ 0 h 407718"/>
                  <a:gd name="connsiteX2" fmla="*/ 80088 w 80087"/>
                  <a:gd name="connsiteY2" fmla="*/ 407719 h 407718"/>
                  <a:gd name="connsiteX3" fmla="*/ 0 w 80087"/>
                  <a:gd name="connsiteY3" fmla="*/ 407719 h 407718"/>
                </a:gdLst>
                <a:ahLst/>
                <a:cxnLst>
                  <a:cxn ang="0">
                    <a:pos x="connsiteX0" y="connsiteY0"/>
                  </a:cxn>
                  <a:cxn ang="0">
                    <a:pos x="connsiteX1" y="connsiteY1"/>
                  </a:cxn>
                  <a:cxn ang="0">
                    <a:pos x="connsiteX2" y="connsiteY2"/>
                  </a:cxn>
                  <a:cxn ang="0">
                    <a:pos x="connsiteX3" y="connsiteY3"/>
                  </a:cxn>
                </a:cxnLst>
                <a:rect l="l" t="t" r="r" b="b"/>
                <a:pathLst>
                  <a:path w="80087" h="407718">
                    <a:moveTo>
                      <a:pt x="0" y="0"/>
                    </a:moveTo>
                    <a:lnTo>
                      <a:pt x="80088" y="0"/>
                    </a:lnTo>
                    <a:lnTo>
                      <a:pt x="80088" y="407719"/>
                    </a:lnTo>
                    <a:lnTo>
                      <a:pt x="0" y="407719"/>
                    </a:lnTo>
                    <a:close/>
                  </a:path>
                </a:pathLst>
              </a:custGeom>
              <a:grp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FA9AE2A2-688A-4513-AC0E-733B0369FB2E}"/>
                  </a:ext>
                </a:extLst>
              </p:cNvPr>
              <p:cNvSpPr/>
              <p:nvPr/>
            </p:nvSpPr>
            <p:spPr>
              <a:xfrm>
                <a:off x="2483962" y="7676542"/>
                <a:ext cx="80087" cy="254824"/>
              </a:xfrm>
              <a:custGeom>
                <a:avLst/>
                <a:gdLst>
                  <a:gd name="connsiteX0" fmla="*/ 0 w 80087"/>
                  <a:gd name="connsiteY0" fmla="*/ 0 h 254824"/>
                  <a:gd name="connsiteX1" fmla="*/ 80088 w 80087"/>
                  <a:gd name="connsiteY1" fmla="*/ 0 h 254824"/>
                  <a:gd name="connsiteX2" fmla="*/ 80088 w 80087"/>
                  <a:gd name="connsiteY2" fmla="*/ 254824 h 254824"/>
                  <a:gd name="connsiteX3" fmla="*/ 0 w 80087"/>
                  <a:gd name="connsiteY3" fmla="*/ 254824 h 254824"/>
                </a:gdLst>
                <a:ahLst/>
                <a:cxnLst>
                  <a:cxn ang="0">
                    <a:pos x="connsiteX0" y="connsiteY0"/>
                  </a:cxn>
                  <a:cxn ang="0">
                    <a:pos x="connsiteX1" y="connsiteY1"/>
                  </a:cxn>
                  <a:cxn ang="0">
                    <a:pos x="connsiteX2" y="connsiteY2"/>
                  </a:cxn>
                  <a:cxn ang="0">
                    <a:pos x="connsiteX3" y="connsiteY3"/>
                  </a:cxn>
                </a:cxnLst>
                <a:rect l="l" t="t" r="r" b="b"/>
                <a:pathLst>
                  <a:path w="80087" h="254824">
                    <a:moveTo>
                      <a:pt x="0" y="0"/>
                    </a:moveTo>
                    <a:lnTo>
                      <a:pt x="80088" y="0"/>
                    </a:lnTo>
                    <a:lnTo>
                      <a:pt x="80088" y="254824"/>
                    </a:lnTo>
                    <a:lnTo>
                      <a:pt x="0" y="254824"/>
                    </a:lnTo>
                    <a:close/>
                  </a:path>
                </a:pathLst>
              </a:custGeom>
              <a:grp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E8F288A7-55D7-486B-9E2A-96D85CD4329C}"/>
                  </a:ext>
                </a:extLst>
              </p:cNvPr>
              <p:cNvSpPr/>
              <p:nvPr/>
            </p:nvSpPr>
            <p:spPr>
              <a:xfrm>
                <a:off x="2593172" y="7800313"/>
                <a:ext cx="80087" cy="131052"/>
              </a:xfrm>
              <a:custGeom>
                <a:avLst/>
                <a:gdLst>
                  <a:gd name="connsiteX0" fmla="*/ 0 w 80087"/>
                  <a:gd name="connsiteY0" fmla="*/ 0 h 131052"/>
                  <a:gd name="connsiteX1" fmla="*/ 80088 w 80087"/>
                  <a:gd name="connsiteY1" fmla="*/ 0 h 131052"/>
                  <a:gd name="connsiteX2" fmla="*/ 80088 w 80087"/>
                  <a:gd name="connsiteY2" fmla="*/ 131052 h 131052"/>
                  <a:gd name="connsiteX3" fmla="*/ 0 w 80087"/>
                  <a:gd name="connsiteY3" fmla="*/ 131052 h 131052"/>
                </a:gdLst>
                <a:ahLst/>
                <a:cxnLst>
                  <a:cxn ang="0">
                    <a:pos x="connsiteX0" y="connsiteY0"/>
                  </a:cxn>
                  <a:cxn ang="0">
                    <a:pos x="connsiteX1" y="connsiteY1"/>
                  </a:cxn>
                  <a:cxn ang="0">
                    <a:pos x="connsiteX2" y="connsiteY2"/>
                  </a:cxn>
                  <a:cxn ang="0">
                    <a:pos x="connsiteX3" y="connsiteY3"/>
                  </a:cxn>
                </a:cxnLst>
                <a:rect l="l" t="t" r="r" b="b"/>
                <a:pathLst>
                  <a:path w="80087" h="131052">
                    <a:moveTo>
                      <a:pt x="0" y="0"/>
                    </a:moveTo>
                    <a:lnTo>
                      <a:pt x="80088" y="0"/>
                    </a:lnTo>
                    <a:lnTo>
                      <a:pt x="80088" y="131052"/>
                    </a:lnTo>
                    <a:lnTo>
                      <a:pt x="0" y="131052"/>
                    </a:lnTo>
                    <a:close/>
                  </a:path>
                </a:pathLst>
              </a:custGeom>
              <a:grpFill/>
              <a:ln w="724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2" name="Group 31">
            <a:extLst>
              <a:ext uri="{FF2B5EF4-FFF2-40B4-BE49-F238E27FC236}">
                <a16:creationId xmlns:a16="http://schemas.microsoft.com/office/drawing/2014/main" id="{8C87FE9A-EF55-49DA-91A5-4A792CCFAECB}"/>
              </a:ext>
            </a:extLst>
          </p:cNvPr>
          <p:cNvGrpSpPr/>
          <p:nvPr/>
        </p:nvGrpSpPr>
        <p:grpSpPr>
          <a:xfrm>
            <a:off x="712439" y="1950222"/>
            <a:ext cx="615822" cy="706238"/>
            <a:chOff x="5788089" y="2093097"/>
            <a:chExt cx="615822" cy="706238"/>
          </a:xfrm>
        </p:grpSpPr>
        <p:sp>
          <p:nvSpPr>
            <p:cNvPr id="33" name="Hexagon 32">
              <a:extLst>
                <a:ext uri="{FF2B5EF4-FFF2-40B4-BE49-F238E27FC236}">
                  <a16:creationId xmlns:a16="http://schemas.microsoft.com/office/drawing/2014/main" id="{BA06A85F-FA23-46D7-B4CA-08A334725EA0}"/>
                </a:ext>
              </a:extLst>
            </p:cNvPr>
            <p:cNvSpPr/>
            <p:nvPr/>
          </p:nvSpPr>
          <p:spPr>
            <a:xfrm rot="16200000">
              <a:off x="5742881" y="2138305"/>
              <a:ext cx="706238" cy="615822"/>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marL="0" marR="0" lvl="0" indent="0" algn="ctr" defTabSz="914400" rtl="0" eaLnBrk="1" fontAlgn="auto" latinLnBrk="0" hangingPunct="1">
                <a:lnSpc>
                  <a:spcPct val="70000"/>
                </a:lnSpc>
                <a:spcBef>
                  <a:spcPts val="0"/>
                </a:spcBef>
                <a:spcAft>
                  <a:spcPts val="600"/>
                </a:spcAft>
                <a:buClrTx/>
                <a:buSzTx/>
                <a:buFontTx/>
                <a:buNone/>
                <a:tabLst/>
                <a:defRPr/>
              </a:pPr>
              <a:endParaRPr kumimoji="0" lang="en-GB" sz="3200" b="0" i="0" u="none" strike="noStrike" kern="1200" cap="none" spc="0" normalizeH="0" baseline="0" noProof="0">
                <a:ln>
                  <a:noFill/>
                </a:ln>
                <a:solidFill>
                  <a:srgbClr val="FFFFFF"/>
                </a:solidFill>
                <a:effectLst/>
                <a:uLnTx/>
                <a:uFillTx/>
                <a:latin typeface="KPMG Bold"/>
                <a:ea typeface="+mn-ea"/>
                <a:cs typeface="+mn-cs"/>
              </a:endParaRPr>
            </a:p>
          </p:txBody>
        </p:sp>
        <p:grpSp>
          <p:nvGrpSpPr>
            <p:cNvPr id="34" name="Group 33">
              <a:extLst>
                <a:ext uri="{FF2B5EF4-FFF2-40B4-BE49-F238E27FC236}">
                  <a16:creationId xmlns:a16="http://schemas.microsoft.com/office/drawing/2014/main" id="{2982EABD-DF74-4209-B934-CC4C73F0330A}"/>
                </a:ext>
              </a:extLst>
            </p:cNvPr>
            <p:cNvGrpSpPr/>
            <p:nvPr/>
          </p:nvGrpSpPr>
          <p:grpSpPr>
            <a:xfrm>
              <a:off x="5970075" y="2318995"/>
              <a:ext cx="251850" cy="254440"/>
              <a:chOff x="4508501" y="2362200"/>
              <a:chExt cx="1235075" cy="1247775"/>
            </a:xfrm>
            <a:solidFill>
              <a:schemeClr val="bg1"/>
            </a:solidFill>
          </p:grpSpPr>
          <p:sp>
            <p:nvSpPr>
              <p:cNvPr id="35" name="Freeform 52">
                <a:extLst>
                  <a:ext uri="{FF2B5EF4-FFF2-40B4-BE49-F238E27FC236}">
                    <a16:creationId xmlns:a16="http://schemas.microsoft.com/office/drawing/2014/main" id="{ED52326F-9E74-4E3A-B230-3ECF6658EC41}"/>
                  </a:ext>
                </a:extLst>
              </p:cNvPr>
              <p:cNvSpPr>
                <a:spLocks/>
              </p:cNvSpPr>
              <p:nvPr/>
            </p:nvSpPr>
            <p:spPr bwMode="auto">
              <a:xfrm>
                <a:off x="4640263" y="2430463"/>
                <a:ext cx="354013" cy="822325"/>
              </a:xfrm>
              <a:custGeom>
                <a:avLst/>
                <a:gdLst>
                  <a:gd name="T0" fmla="*/ 0 w 223"/>
                  <a:gd name="T1" fmla="*/ 518 h 518"/>
                  <a:gd name="T2" fmla="*/ 223 w 223"/>
                  <a:gd name="T3" fmla="*/ 476 h 518"/>
                  <a:gd name="T4" fmla="*/ 223 w 223"/>
                  <a:gd name="T5" fmla="*/ 0 h 518"/>
                  <a:gd name="T6" fmla="*/ 0 w 223"/>
                  <a:gd name="T7" fmla="*/ 41 h 518"/>
                  <a:gd name="T8" fmla="*/ 0 w 223"/>
                  <a:gd name="T9" fmla="*/ 518 h 518"/>
                </a:gdLst>
                <a:ahLst/>
                <a:cxnLst>
                  <a:cxn ang="0">
                    <a:pos x="T0" y="T1"/>
                  </a:cxn>
                  <a:cxn ang="0">
                    <a:pos x="T2" y="T3"/>
                  </a:cxn>
                  <a:cxn ang="0">
                    <a:pos x="T4" y="T5"/>
                  </a:cxn>
                  <a:cxn ang="0">
                    <a:pos x="T6" y="T7"/>
                  </a:cxn>
                  <a:cxn ang="0">
                    <a:pos x="T8" y="T9"/>
                  </a:cxn>
                </a:cxnLst>
                <a:rect l="0" t="0" r="r" b="b"/>
                <a:pathLst>
                  <a:path w="223" h="518">
                    <a:moveTo>
                      <a:pt x="0" y="518"/>
                    </a:moveTo>
                    <a:lnTo>
                      <a:pt x="223" y="476"/>
                    </a:lnTo>
                    <a:lnTo>
                      <a:pt x="223" y="0"/>
                    </a:lnTo>
                    <a:lnTo>
                      <a:pt x="0" y="41"/>
                    </a:lnTo>
                    <a:lnTo>
                      <a:pt x="0" y="5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6" name="Freeform 53">
                <a:extLst>
                  <a:ext uri="{FF2B5EF4-FFF2-40B4-BE49-F238E27FC236}">
                    <a16:creationId xmlns:a16="http://schemas.microsoft.com/office/drawing/2014/main" id="{231F1061-D398-4553-9A5E-5CBFF8FB81C1}"/>
                  </a:ext>
                </a:extLst>
              </p:cNvPr>
              <p:cNvSpPr>
                <a:spLocks/>
              </p:cNvSpPr>
              <p:nvPr/>
            </p:nvSpPr>
            <p:spPr bwMode="auto">
              <a:xfrm>
                <a:off x="5016501" y="2430463"/>
                <a:ext cx="352425" cy="889000"/>
              </a:xfrm>
              <a:custGeom>
                <a:avLst/>
                <a:gdLst>
                  <a:gd name="T0" fmla="*/ 0 w 222"/>
                  <a:gd name="T1" fmla="*/ 476 h 560"/>
                  <a:gd name="T2" fmla="*/ 222 w 222"/>
                  <a:gd name="T3" fmla="*/ 560 h 560"/>
                  <a:gd name="T4" fmla="*/ 222 w 222"/>
                  <a:gd name="T5" fmla="*/ 84 h 560"/>
                  <a:gd name="T6" fmla="*/ 0 w 222"/>
                  <a:gd name="T7" fmla="*/ 0 h 560"/>
                  <a:gd name="T8" fmla="*/ 0 w 222"/>
                  <a:gd name="T9" fmla="*/ 476 h 560"/>
                </a:gdLst>
                <a:ahLst/>
                <a:cxnLst>
                  <a:cxn ang="0">
                    <a:pos x="T0" y="T1"/>
                  </a:cxn>
                  <a:cxn ang="0">
                    <a:pos x="T2" y="T3"/>
                  </a:cxn>
                  <a:cxn ang="0">
                    <a:pos x="T4" y="T5"/>
                  </a:cxn>
                  <a:cxn ang="0">
                    <a:pos x="T6" y="T7"/>
                  </a:cxn>
                  <a:cxn ang="0">
                    <a:pos x="T8" y="T9"/>
                  </a:cxn>
                </a:cxnLst>
                <a:rect l="0" t="0" r="r" b="b"/>
                <a:pathLst>
                  <a:path w="222" h="560">
                    <a:moveTo>
                      <a:pt x="0" y="476"/>
                    </a:moveTo>
                    <a:lnTo>
                      <a:pt x="222" y="560"/>
                    </a:lnTo>
                    <a:lnTo>
                      <a:pt x="222" y="84"/>
                    </a:lnTo>
                    <a:lnTo>
                      <a:pt x="0" y="0"/>
                    </a:lnTo>
                    <a:lnTo>
                      <a:pt x="0"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7" name="Freeform 54">
                <a:extLst>
                  <a:ext uri="{FF2B5EF4-FFF2-40B4-BE49-F238E27FC236}">
                    <a16:creationId xmlns:a16="http://schemas.microsoft.com/office/drawing/2014/main" id="{27DEF2F5-1B88-4679-87AB-948B22C16E71}"/>
                  </a:ext>
                </a:extLst>
              </p:cNvPr>
              <p:cNvSpPr>
                <a:spLocks/>
              </p:cNvSpPr>
              <p:nvPr/>
            </p:nvSpPr>
            <p:spPr bwMode="auto">
              <a:xfrm>
                <a:off x="5391151" y="2495550"/>
                <a:ext cx="352425" cy="823913"/>
              </a:xfrm>
              <a:custGeom>
                <a:avLst/>
                <a:gdLst>
                  <a:gd name="T0" fmla="*/ 0 w 222"/>
                  <a:gd name="T1" fmla="*/ 43 h 519"/>
                  <a:gd name="T2" fmla="*/ 0 w 222"/>
                  <a:gd name="T3" fmla="*/ 519 h 519"/>
                  <a:gd name="T4" fmla="*/ 222 w 222"/>
                  <a:gd name="T5" fmla="*/ 477 h 519"/>
                  <a:gd name="T6" fmla="*/ 222 w 222"/>
                  <a:gd name="T7" fmla="*/ 0 h 519"/>
                  <a:gd name="T8" fmla="*/ 0 w 222"/>
                  <a:gd name="T9" fmla="*/ 43 h 519"/>
                </a:gdLst>
                <a:ahLst/>
                <a:cxnLst>
                  <a:cxn ang="0">
                    <a:pos x="T0" y="T1"/>
                  </a:cxn>
                  <a:cxn ang="0">
                    <a:pos x="T2" y="T3"/>
                  </a:cxn>
                  <a:cxn ang="0">
                    <a:pos x="T4" y="T5"/>
                  </a:cxn>
                  <a:cxn ang="0">
                    <a:pos x="T6" y="T7"/>
                  </a:cxn>
                  <a:cxn ang="0">
                    <a:pos x="T8" y="T9"/>
                  </a:cxn>
                </a:cxnLst>
                <a:rect l="0" t="0" r="r" b="b"/>
                <a:pathLst>
                  <a:path w="222" h="519">
                    <a:moveTo>
                      <a:pt x="0" y="43"/>
                    </a:moveTo>
                    <a:lnTo>
                      <a:pt x="0" y="519"/>
                    </a:lnTo>
                    <a:lnTo>
                      <a:pt x="222" y="477"/>
                    </a:lnTo>
                    <a:lnTo>
                      <a:pt x="222" y="0"/>
                    </a:ln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8" name="Freeform 55">
                <a:extLst>
                  <a:ext uri="{FF2B5EF4-FFF2-40B4-BE49-F238E27FC236}">
                    <a16:creationId xmlns:a16="http://schemas.microsoft.com/office/drawing/2014/main" id="{80923A82-AA77-4228-ADB6-4D0DE21EDD95}"/>
                  </a:ext>
                </a:extLst>
              </p:cNvPr>
              <p:cNvSpPr>
                <a:spLocks/>
              </p:cNvSpPr>
              <p:nvPr/>
            </p:nvSpPr>
            <p:spPr bwMode="auto">
              <a:xfrm>
                <a:off x="4508501" y="2362200"/>
                <a:ext cx="131763" cy="1247775"/>
              </a:xfrm>
              <a:custGeom>
                <a:avLst/>
                <a:gdLst>
                  <a:gd name="T0" fmla="*/ 125 w 125"/>
                  <a:gd name="T1" fmla="*/ 63 h 1167"/>
                  <a:gd name="T2" fmla="*/ 63 w 125"/>
                  <a:gd name="T3" fmla="*/ 0 h 1167"/>
                  <a:gd name="T4" fmla="*/ 0 w 125"/>
                  <a:gd name="T5" fmla="*/ 63 h 1167"/>
                  <a:gd name="T6" fmla="*/ 42 w 125"/>
                  <a:gd name="T7" fmla="*/ 121 h 1167"/>
                  <a:gd name="T8" fmla="*/ 42 w 125"/>
                  <a:gd name="T9" fmla="*/ 1167 h 1167"/>
                  <a:gd name="T10" fmla="*/ 84 w 125"/>
                  <a:gd name="T11" fmla="*/ 1167 h 1167"/>
                  <a:gd name="T12" fmla="*/ 84 w 125"/>
                  <a:gd name="T13" fmla="*/ 121 h 1167"/>
                  <a:gd name="T14" fmla="*/ 125 w 125"/>
                  <a:gd name="T15" fmla="*/ 63 h 1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1167">
                    <a:moveTo>
                      <a:pt x="125" y="63"/>
                    </a:moveTo>
                    <a:cubicBezTo>
                      <a:pt x="125" y="28"/>
                      <a:pt x="97" y="0"/>
                      <a:pt x="63" y="0"/>
                    </a:cubicBezTo>
                    <a:cubicBezTo>
                      <a:pt x="28" y="0"/>
                      <a:pt x="0" y="28"/>
                      <a:pt x="0" y="63"/>
                    </a:cubicBezTo>
                    <a:cubicBezTo>
                      <a:pt x="0" y="90"/>
                      <a:pt x="18" y="113"/>
                      <a:pt x="42" y="121"/>
                    </a:cubicBezTo>
                    <a:cubicBezTo>
                      <a:pt x="42" y="1167"/>
                      <a:pt x="42" y="1167"/>
                      <a:pt x="42" y="1167"/>
                    </a:cubicBezTo>
                    <a:cubicBezTo>
                      <a:pt x="84" y="1167"/>
                      <a:pt x="84" y="1167"/>
                      <a:pt x="84" y="1167"/>
                    </a:cubicBezTo>
                    <a:cubicBezTo>
                      <a:pt x="84" y="121"/>
                      <a:pt x="84" y="121"/>
                      <a:pt x="84" y="121"/>
                    </a:cubicBezTo>
                    <a:cubicBezTo>
                      <a:pt x="108" y="113"/>
                      <a:pt x="125" y="90"/>
                      <a:pt x="125" y="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9" name="Group 38">
            <a:extLst>
              <a:ext uri="{FF2B5EF4-FFF2-40B4-BE49-F238E27FC236}">
                <a16:creationId xmlns:a16="http://schemas.microsoft.com/office/drawing/2014/main" id="{54A42079-D493-41B5-800E-891760F6B1DE}"/>
              </a:ext>
            </a:extLst>
          </p:cNvPr>
          <p:cNvGrpSpPr/>
          <p:nvPr/>
        </p:nvGrpSpPr>
        <p:grpSpPr>
          <a:xfrm>
            <a:off x="1541708" y="1431355"/>
            <a:ext cx="3571527" cy="234231"/>
            <a:chOff x="6465231" y="2304807"/>
            <a:chExt cx="3571527" cy="234231"/>
          </a:xfrm>
        </p:grpSpPr>
        <p:cxnSp>
          <p:nvCxnSpPr>
            <p:cNvPr id="40" name="Straight Connector 39">
              <a:extLst>
                <a:ext uri="{FF2B5EF4-FFF2-40B4-BE49-F238E27FC236}">
                  <a16:creationId xmlns:a16="http://schemas.microsoft.com/office/drawing/2014/main" id="{C0B507FC-4F8D-47D7-8338-66A0FA1DFDF6}"/>
                </a:ext>
              </a:extLst>
            </p:cNvPr>
            <p:cNvCxnSpPr>
              <a:cxnSpLocks/>
            </p:cNvCxnSpPr>
            <p:nvPr/>
          </p:nvCxnSpPr>
          <p:spPr>
            <a:xfrm flipH="1">
              <a:off x="6465231" y="2443032"/>
              <a:ext cx="535993" cy="0"/>
            </a:xfrm>
            <a:prstGeom prst="line">
              <a:avLst/>
            </a:prstGeom>
            <a:ln w="254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0545DB0-F060-405D-9B18-846700DB22EB}"/>
                </a:ext>
              </a:extLst>
            </p:cNvPr>
            <p:cNvSpPr txBox="1"/>
            <p:nvPr/>
          </p:nvSpPr>
          <p:spPr>
            <a:xfrm>
              <a:off x="7112414" y="2304807"/>
              <a:ext cx="2924344" cy="234231"/>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500" b="1" i="0" u="none" strike="noStrike" kern="1200" cap="none" spc="0" normalizeH="0" baseline="0" noProof="0">
                  <a:ln>
                    <a:noFill/>
                  </a:ln>
                  <a:solidFill>
                    <a:srgbClr val="00338D"/>
                  </a:solidFill>
                  <a:effectLst/>
                  <a:uLnTx/>
                  <a:uFillTx/>
                  <a:latin typeface="Arial"/>
                  <a:ea typeface="+mn-ea"/>
                  <a:cs typeface="+mn-cs"/>
                </a:rPr>
                <a:t>Operational Efficiency</a:t>
              </a:r>
            </a:p>
          </p:txBody>
        </p:sp>
      </p:grpSp>
      <p:grpSp>
        <p:nvGrpSpPr>
          <p:cNvPr id="42" name="Group 41">
            <a:extLst>
              <a:ext uri="{FF2B5EF4-FFF2-40B4-BE49-F238E27FC236}">
                <a16:creationId xmlns:a16="http://schemas.microsoft.com/office/drawing/2014/main" id="{ABC42146-6412-4F94-9E14-BAC26A58921F}"/>
              </a:ext>
            </a:extLst>
          </p:cNvPr>
          <p:cNvGrpSpPr/>
          <p:nvPr/>
        </p:nvGrpSpPr>
        <p:grpSpPr>
          <a:xfrm>
            <a:off x="1541405" y="2186224"/>
            <a:ext cx="3571527" cy="488147"/>
            <a:chOff x="6465231" y="2304807"/>
            <a:chExt cx="3571527" cy="488147"/>
          </a:xfrm>
        </p:grpSpPr>
        <p:cxnSp>
          <p:nvCxnSpPr>
            <p:cNvPr id="43" name="Straight Connector 42">
              <a:extLst>
                <a:ext uri="{FF2B5EF4-FFF2-40B4-BE49-F238E27FC236}">
                  <a16:creationId xmlns:a16="http://schemas.microsoft.com/office/drawing/2014/main" id="{3FBE6DCF-1592-4FF2-84E1-AE4EF65326F1}"/>
                </a:ext>
              </a:extLst>
            </p:cNvPr>
            <p:cNvCxnSpPr>
              <a:cxnSpLocks/>
            </p:cNvCxnSpPr>
            <p:nvPr/>
          </p:nvCxnSpPr>
          <p:spPr>
            <a:xfrm flipH="1">
              <a:off x="6465231" y="2443032"/>
              <a:ext cx="535993" cy="0"/>
            </a:xfrm>
            <a:prstGeom prst="line">
              <a:avLst/>
            </a:prstGeom>
            <a:ln w="254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59EDF84-BA77-453D-93F2-E07D0F3044F1}"/>
                </a:ext>
              </a:extLst>
            </p:cNvPr>
            <p:cNvSpPr txBox="1"/>
            <p:nvPr/>
          </p:nvSpPr>
          <p:spPr>
            <a:xfrm>
              <a:off x="7112414" y="2304807"/>
              <a:ext cx="2924344" cy="48814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500" b="1" i="0" u="none" strike="noStrike" kern="1200" cap="none" spc="0" normalizeH="0" baseline="0" noProof="0">
                  <a:ln>
                    <a:noFill/>
                  </a:ln>
                  <a:solidFill>
                    <a:srgbClr val="00338D"/>
                  </a:solidFill>
                  <a:effectLst/>
                  <a:uLnTx/>
                  <a:uFillTx/>
                  <a:latin typeface="Arial"/>
                  <a:ea typeface="+mn-ea"/>
                  <a:cs typeface="+mn-cs"/>
                </a:rPr>
                <a:t>Reduction in Upgrade Cost &amp; downtime for new features</a:t>
              </a:r>
            </a:p>
          </p:txBody>
        </p:sp>
      </p:grpSp>
      <p:grpSp>
        <p:nvGrpSpPr>
          <p:cNvPr id="45" name="Group 44">
            <a:extLst>
              <a:ext uri="{FF2B5EF4-FFF2-40B4-BE49-F238E27FC236}">
                <a16:creationId xmlns:a16="http://schemas.microsoft.com/office/drawing/2014/main" id="{105E1E39-02F2-4B0F-BB1D-1F1E6EAAACCE}"/>
              </a:ext>
            </a:extLst>
          </p:cNvPr>
          <p:cNvGrpSpPr/>
          <p:nvPr/>
        </p:nvGrpSpPr>
        <p:grpSpPr>
          <a:xfrm>
            <a:off x="1558151" y="2952786"/>
            <a:ext cx="3571527" cy="488147"/>
            <a:chOff x="6465231" y="2304807"/>
            <a:chExt cx="3571527" cy="488147"/>
          </a:xfrm>
        </p:grpSpPr>
        <p:cxnSp>
          <p:nvCxnSpPr>
            <p:cNvPr id="46" name="Straight Connector 45">
              <a:extLst>
                <a:ext uri="{FF2B5EF4-FFF2-40B4-BE49-F238E27FC236}">
                  <a16:creationId xmlns:a16="http://schemas.microsoft.com/office/drawing/2014/main" id="{A71855F3-C019-4AC5-9AB4-E1DD255A14BF}"/>
                </a:ext>
              </a:extLst>
            </p:cNvPr>
            <p:cNvCxnSpPr>
              <a:cxnSpLocks/>
            </p:cNvCxnSpPr>
            <p:nvPr/>
          </p:nvCxnSpPr>
          <p:spPr>
            <a:xfrm flipH="1">
              <a:off x="6465231" y="2443032"/>
              <a:ext cx="535993" cy="0"/>
            </a:xfrm>
            <a:prstGeom prst="line">
              <a:avLst/>
            </a:prstGeom>
            <a:ln w="254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AA0A588-E99D-45BD-BDE2-C54927CE16BE}"/>
                </a:ext>
              </a:extLst>
            </p:cNvPr>
            <p:cNvSpPr txBox="1"/>
            <p:nvPr/>
          </p:nvSpPr>
          <p:spPr>
            <a:xfrm>
              <a:off x="7112414" y="2304807"/>
              <a:ext cx="2924344" cy="48814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500" b="1" i="0" u="none" strike="noStrike" kern="1200" cap="none" spc="0" normalizeH="0" baseline="0" noProof="0">
                  <a:ln>
                    <a:noFill/>
                  </a:ln>
                  <a:solidFill>
                    <a:srgbClr val="00338D"/>
                  </a:solidFill>
                  <a:effectLst/>
                  <a:uLnTx/>
                  <a:uFillTx/>
                  <a:latin typeface="Arial"/>
                  <a:ea typeface="+mn-ea"/>
                  <a:cs typeface="+mn-cs"/>
                </a:rPr>
                <a:t>Improved Security (Privilege Cloud is SOC – 2 compliant)</a:t>
              </a:r>
            </a:p>
          </p:txBody>
        </p:sp>
      </p:grpSp>
      <p:cxnSp>
        <p:nvCxnSpPr>
          <p:cNvPr id="49" name="Straight Connector 48">
            <a:extLst>
              <a:ext uri="{FF2B5EF4-FFF2-40B4-BE49-F238E27FC236}">
                <a16:creationId xmlns:a16="http://schemas.microsoft.com/office/drawing/2014/main" id="{BAEA183C-53C7-415B-BF51-680524D2CD1D}"/>
              </a:ext>
            </a:extLst>
          </p:cNvPr>
          <p:cNvCxnSpPr>
            <a:cxnSpLocks/>
          </p:cNvCxnSpPr>
          <p:nvPr/>
        </p:nvCxnSpPr>
        <p:spPr>
          <a:xfrm flipH="1">
            <a:off x="1541708" y="1578996"/>
            <a:ext cx="535993" cy="0"/>
          </a:xfrm>
          <a:prstGeom prst="line">
            <a:avLst/>
          </a:prstGeom>
          <a:ln w="254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E62D3E25-EC11-4CD1-85B1-5352D429307E}"/>
              </a:ext>
            </a:extLst>
          </p:cNvPr>
          <p:cNvGrpSpPr/>
          <p:nvPr/>
        </p:nvGrpSpPr>
        <p:grpSpPr>
          <a:xfrm>
            <a:off x="1541405" y="3624316"/>
            <a:ext cx="3571527" cy="234231"/>
            <a:chOff x="6465231" y="2304807"/>
            <a:chExt cx="3571527" cy="234231"/>
          </a:xfrm>
        </p:grpSpPr>
        <p:cxnSp>
          <p:nvCxnSpPr>
            <p:cNvPr id="52" name="Straight Connector 51">
              <a:extLst>
                <a:ext uri="{FF2B5EF4-FFF2-40B4-BE49-F238E27FC236}">
                  <a16:creationId xmlns:a16="http://schemas.microsoft.com/office/drawing/2014/main" id="{EEF74BAF-C7C8-499E-AFB3-EB65C80A598D}"/>
                </a:ext>
              </a:extLst>
            </p:cNvPr>
            <p:cNvCxnSpPr>
              <a:cxnSpLocks/>
            </p:cNvCxnSpPr>
            <p:nvPr/>
          </p:nvCxnSpPr>
          <p:spPr>
            <a:xfrm flipH="1">
              <a:off x="6465231" y="2443032"/>
              <a:ext cx="535993" cy="0"/>
            </a:xfrm>
            <a:prstGeom prst="line">
              <a:avLst/>
            </a:prstGeom>
            <a:ln w="254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526E66A-7948-432D-82E1-E914CAD4A666}"/>
                </a:ext>
              </a:extLst>
            </p:cNvPr>
            <p:cNvSpPr txBox="1"/>
            <p:nvPr/>
          </p:nvSpPr>
          <p:spPr>
            <a:xfrm>
              <a:off x="7112414" y="2304807"/>
              <a:ext cx="2924344" cy="234231"/>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500" b="1" i="0" u="none" strike="noStrike" kern="1200" cap="none" spc="0" normalizeH="0" baseline="0" noProof="0">
                  <a:ln>
                    <a:noFill/>
                  </a:ln>
                  <a:solidFill>
                    <a:srgbClr val="00338D"/>
                  </a:solidFill>
                  <a:effectLst/>
                  <a:uLnTx/>
                  <a:uFillTx/>
                  <a:latin typeface="Arial"/>
                  <a:ea typeface="+mn-ea"/>
                  <a:cs typeface="+mn-cs"/>
                </a:rPr>
                <a:t>Reduction in Infrastructure cost </a:t>
              </a:r>
            </a:p>
          </p:txBody>
        </p:sp>
      </p:grpSp>
      <p:grpSp>
        <p:nvGrpSpPr>
          <p:cNvPr id="57" name="Group 56">
            <a:extLst>
              <a:ext uri="{FF2B5EF4-FFF2-40B4-BE49-F238E27FC236}">
                <a16:creationId xmlns:a16="http://schemas.microsoft.com/office/drawing/2014/main" id="{A387391E-6A2E-436C-993D-23A396992B73}"/>
              </a:ext>
            </a:extLst>
          </p:cNvPr>
          <p:cNvGrpSpPr/>
          <p:nvPr/>
        </p:nvGrpSpPr>
        <p:grpSpPr>
          <a:xfrm>
            <a:off x="1288113" y="4317411"/>
            <a:ext cx="4059047" cy="488147"/>
            <a:chOff x="6465231" y="2304807"/>
            <a:chExt cx="4059047" cy="488147"/>
          </a:xfrm>
        </p:grpSpPr>
        <p:cxnSp>
          <p:nvCxnSpPr>
            <p:cNvPr id="58" name="Straight Connector 57">
              <a:extLst>
                <a:ext uri="{FF2B5EF4-FFF2-40B4-BE49-F238E27FC236}">
                  <a16:creationId xmlns:a16="http://schemas.microsoft.com/office/drawing/2014/main" id="{4C6ED7EA-51B3-4E39-ACD9-3E7C30AF1E3F}"/>
                </a:ext>
              </a:extLst>
            </p:cNvPr>
            <p:cNvCxnSpPr>
              <a:cxnSpLocks/>
            </p:cNvCxnSpPr>
            <p:nvPr/>
          </p:nvCxnSpPr>
          <p:spPr>
            <a:xfrm flipH="1">
              <a:off x="6465231" y="2443032"/>
              <a:ext cx="535993" cy="0"/>
            </a:xfrm>
            <a:prstGeom prst="line">
              <a:avLst/>
            </a:prstGeom>
            <a:ln w="254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A910F38-D8C8-4CE5-8838-BE59847EF8CF}"/>
                </a:ext>
              </a:extLst>
            </p:cNvPr>
            <p:cNvSpPr txBox="1"/>
            <p:nvPr/>
          </p:nvSpPr>
          <p:spPr>
            <a:xfrm>
              <a:off x="7112414" y="2304807"/>
              <a:ext cx="3411864" cy="48814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500" b="1" i="0" u="none" strike="noStrike" kern="1200" cap="none" spc="0" normalizeH="0" baseline="0" noProof="0">
                  <a:ln>
                    <a:noFill/>
                  </a:ln>
                  <a:solidFill>
                    <a:srgbClr val="00338D"/>
                  </a:solidFill>
                  <a:effectLst/>
                  <a:uLnTx/>
                  <a:uFillTx/>
                  <a:latin typeface="Arial"/>
                  <a:ea typeface="+mn-ea"/>
                  <a:cs typeface="+mn-cs"/>
                </a:rPr>
                <a:t>Cloud Strategies &amp; Cost as per usage (Multi - Tenant provisioning option)</a:t>
              </a:r>
            </a:p>
          </p:txBody>
        </p:sp>
      </p:grpSp>
      <p:grpSp>
        <p:nvGrpSpPr>
          <p:cNvPr id="60" name="Group 59">
            <a:extLst>
              <a:ext uri="{FF2B5EF4-FFF2-40B4-BE49-F238E27FC236}">
                <a16:creationId xmlns:a16="http://schemas.microsoft.com/office/drawing/2014/main" id="{B7EABB5D-4829-4AAB-82C2-C22A6EB7027F}"/>
              </a:ext>
            </a:extLst>
          </p:cNvPr>
          <p:cNvGrpSpPr/>
          <p:nvPr/>
        </p:nvGrpSpPr>
        <p:grpSpPr>
          <a:xfrm>
            <a:off x="1550641" y="5108683"/>
            <a:ext cx="3571527" cy="488147"/>
            <a:chOff x="6465231" y="2304807"/>
            <a:chExt cx="3571527" cy="488147"/>
          </a:xfrm>
        </p:grpSpPr>
        <p:cxnSp>
          <p:nvCxnSpPr>
            <p:cNvPr id="61" name="Straight Connector 60">
              <a:extLst>
                <a:ext uri="{FF2B5EF4-FFF2-40B4-BE49-F238E27FC236}">
                  <a16:creationId xmlns:a16="http://schemas.microsoft.com/office/drawing/2014/main" id="{4C264A47-B05A-430C-AD52-DE7925F22790}"/>
                </a:ext>
              </a:extLst>
            </p:cNvPr>
            <p:cNvCxnSpPr>
              <a:cxnSpLocks/>
            </p:cNvCxnSpPr>
            <p:nvPr/>
          </p:nvCxnSpPr>
          <p:spPr>
            <a:xfrm flipH="1">
              <a:off x="6465231" y="2443032"/>
              <a:ext cx="535993" cy="0"/>
            </a:xfrm>
            <a:prstGeom prst="line">
              <a:avLst/>
            </a:prstGeom>
            <a:ln w="254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646A69-6D15-4C31-82C4-901FF354A12C}"/>
                </a:ext>
              </a:extLst>
            </p:cNvPr>
            <p:cNvSpPr txBox="1"/>
            <p:nvPr/>
          </p:nvSpPr>
          <p:spPr>
            <a:xfrm>
              <a:off x="7112414" y="2304807"/>
              <a:ext cx="2924344" cy="48814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500" b="1" i="0" u="none" strike="noStrike" kern="1200" cap="none" spc="0" normalizeH="0" baseline="0" noProof="0">
                  <a:ln>
                    <a:noFill/>
                  </a:ln>
                  <a:solidFill>
                    <a:srgbClr val="00338D"/>
                  </a:solidFill>
                  <a:effectLst/>
                  <a:uLnTx/>
                  <a:uFillTx/>
                  <a:latin typeface="Arial"/>
                  <a:ea typeface="+mn-ea"/>
                  <a:cs typeface="+mn-cs"/>
                </a:rPr>
                <a:t>Enhanced Uptime &amp; SLA (Provide 99.95% availability)</a:t>
              </a:r>
            </a:p>
          </p:txBody>
        </p:sp>
      </p:grpSp>
      <p:grpSp>
        <p:nvGrpSpPr>
          <p:cNvPr id="3077" name="Group 3076">
            <a:extLst>
              <a:ext uri="{FF2B5EF4-FFF2-40B4-BE49-F238E27FC236}">
                <a16:creationId xmlns:a16="http://schemas.microsoft.com/office/drawing/2014/main" id="{C00C2D05-160D-4660-8F3D-C69FF9180D1A}"/>
              </a:ext>
            </a:extLst>
          </p:cNvPr>
          <p:cNvGrpSpPr/>
          <p:nvPr/>
        </p:nvGrpSpPr>
        <p:grpSpPr>
          <a:xfrm>
            <a:off x="5672930" y="1253500"/>
            <a:ext cx="1955194" cy="1747060"/>
            <a:chOff x="5070605" y="3749602"/>
            <a:chExt cx="1955194" cy="1747060"/>
          </a:xfrm>
        </p:grpSpPr>
        <p:pic>
          <p:nvPicPr>
            <p:cNvPr id="3" name="Graphic 2" descr="Shield Tick with solid fill">
              <a:extLst>
                <a:ext uri="{FF2B5EF4-FFF2-40B4-BE49-F238E27FC236}">
                  <a16:creationId xmlns:a16="http://schemas.microsoft.com/office/drawing/2014/main" id="{CE34171D-88FE-4ED5-B66E-C3A3570E7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9538" y="3749602"/>
              <a:ext cx="648367" cy="648367"/>
            </a:xfrm>
            <a:prstGeom prst="rect">
              <a:avLst/>
            </a:prstGeom>
          </p:spPr>
        </p:pic>
        <p:pic>
          <p:nvPicPr>
            <p:cNvPr id="3072" name="Graphic 3071" descr="Blueprint with solid fill">
              <a:extLst>
                <a:ext uri="{FF2B5EF4-FFF2-40B4-BE49-F238E27FC236}">
                  <a16:creationId xmlns:a16="http://schemas.microsoft.com/office/drawing/2014/main" id="{8D33645B-F9A9-4394-A886-F812CEF993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70605" y="4293640"/>
              <a:ext cx="648367" cy="648367"/>
            </a:xfrm>
            <a:prstGeom prst="rect">
              <a:avLst/>
            </a:prstGeom>
          </p:spPr>
        </p:pic>
        <p:pic>
          <p:nvPicPr>
            <p:cNvPr id="3075" name="Graphic 3074" descr="Circles with arrows with solid fill">
              <a:extLst>
                <a:ext uri="{FF2B5EF4-FFF2-40B4-BE49-F238E27FC236}">
                  <a16:creationId xmlns:a16="http://schemas.microsoft.com/office/drawing/2014/main" id="{42E68E91-E166-4D9C-B0B3-FC21C7C35F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79538" y="4848294"/>
              <a:ext cx="648368" cy="648368"/>
            </a:xfrm>
            <a:prstGeom prst="rect">
              <a:avLst/>
            </a:prstGeom>
          </p:spPr>
        </p:pic>
        <p:sp>
          <p:nvSpPr>
            <p:cNvPr id="3076" name="TextBox 3075">
              <a:extLst>
                <a:ext uri="{FF2B5EF4-FFF2-40B4-BE49-F238E27FC236}">
                  <a16:creationId xmlns:a16="http://schemas.microsoft.com/office/drawing/2014/main" id="{43BE1DF7-611E-4280-BD31-AA2EA44540DC}"/>
                </a:ext>
              </a:extLst>
            </p:cNvPr>
            <p:cNvSpPr txBox="1"/>
            <p:nvPr/>
          </p:nvSpPr>
          <p:spPr>
            <a:xfrm>
              <a:off x="5718972" y="3943930"/>
              <a:ext cx="1299828" cy="258322"/>
            </a:xfrm>
            <a:prstGeom prst="rect">
              <a:avLst/>
            </a:prstGeom>
          </p:spPr>
          <p:txBody>
            <a:bodyPr vert="horz" wrap="none" lIns="0" tIns="0" rIns="0" bIns="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a:ln>
                    <a:noFill/>
                  </a:ln>
                  <a:solidFill>
                    <a:srgbClr val="00338D"/>
                  </a:solidFill>
                  <a:effectLst/>
                  <a:uLnTx/>
                  <a:uFillTx/>
                  <a:latin typeface="Arial"/>
                  <a:ea typeface="+mn-ea"/>
                  <a:cs typeface="+mn-cs"/>
                </a:rPr>
                <a:t>Security</a:t>
              </a:r>
            </a:p>
          </p:txBody>
        </p:sp>
        <p:sp>
          <p:nvSpPr>
            <p:cNvPr id="69" name="TextBox 68">
              <a:extLst>
                <a:ext uri="{FF2B5EF4-FFF2-40B4-BE49-F238E27FC236}">
                  <a16:creationId xmlns:a16="http://schemas.microsoft.com/office/drawing/2014/main" id="{DE849018-A868-41CF-9BEB-737FE5EFA1CF}"/>
                </a:ext>
              </a:extLst>
            </p:cNvPr>
            <p:cNvSpPr txBox="1"/>
            <p:nvPr/>
          </p:nvSpPr>
          <p:spPr>
            <a:xfrm>
              <a:off x="5736838" y="4463136"/>
              <a:ext cx="1064011" cy="258322"/>
            </a:xfrm>
            <a:prstGeom prst="rect">
              <a:avLst/>
            </a:prstGeom>
          </p:spPr>
          <p:txBody>
            <a:bodyPr vert="horz" wrap="none" lIns="0" tIns="0" rIns="0" bIns="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a:ln>
                    <a:noFill/>
                  </a:ln>
                  <a:solidFill>
                    <a:srgbClr val="00338D"/>
                  </a:solidFill>
                  <a:effectLst/>
                  <a:uLnTx/>
                  <a:uFillTx/>
                  <a:latin typeface="Arial"/>
                  <a:ea typeface="+mn-ea"/>
                  <a:cs typeface="+mn-cs"/>
                </a:rPr>
                <a:t>Design</a:t>
              </a:r>
            </a:p>
          </p:txBody>
        </p:sp>
        <p:sp>
          <p:nvSpPr>
            <p:cNvPr id="70" name="TextBox 69">
              <a:extLst>
                <a:ext uri="{FF2B5EF4-FFF2-40B4-BE49-F238E27FC236}">
                  <a16:creationId xmlns:a16="http://schemas.microsoft.com/office/drawing/2014/main" id="{1C096069-8C6E-4EE1-AE18-4BC5E8BCBCB7}"/>
                </a:ext>
              </a:extLst>
            </p:cNvPr>
            <p:cNvSpPr txBox="1"/>
            <p:nvPr/>
          </p:nvSpPr>
          <p:spPr>
            <a:xfrm>
              <a:off x="5736839" y="5043317"/>
              <a:ext cx="1288960" cy="258322"/>
            </a:xfrm>
            <a:prstGeom prst="rect">
              <a:avLst/>
            </a:prstGeom>
          </p:spPr>
          <p:txBody>
            <a:bodyPr vert="horz" wrap="none" lIns="0" tIns="0" rIns="0" bIns="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a:ln>
                    <a:noFill/>
                  </a:ln>
                  <a:solidFill>
                    <a:srgbClr val="00338D"/>
                  </a:solidFill>
                  <a:effectLst/>
                  <a:uLnTx/>
                  <a:uFillTx/>
                  <a:latin typeface="Arial"/>
                  <a:ea typeface="+mn-ea"/>
                  <a:cs typeface="+mn-cs"/>
                </a:rPr>
                <a:t>Operation</a:t>
              </a:r>
            </a:p>
          </p:txBody>
        </p:sp>
      </p:grpSp>
      <p:sp>
        <p:nvSpPr>
          <p:cNvPr id="3078" name="TextBox 3077">
            <a:extLst>
              <a:ext uri="{FF2B5EF4-FFF2-40B4-BE49-F238E27FC236}">
                <a16:creationId xmlns:a16="http://schemas.microsoft.com/office/drawing/2014/main" id="{72D1869A-8551-4E1C-8359-C2099569BE3A}"/>
              </a:ext>
            </a:extLst>
          </p:cNvPr>
          <p:cNvSpPr txBox="1"/>
          <p:nvPr/>
        </p:nvSpPr>
        <p:spPr>
          <a:xfrm>
            <a:off x="5605399" y="1038700"/>
            <a:ext cx="2010202" cy="258322"/>
          </a:xfrm>
          <a:prstGeom prst="rect">
            <a:avLst/>
          </a:prstGeom>
        </p:spPr>
        <p:txBody>
          <a:bodyPr vert="horz" wrap="none" lIns="0" tIns="0" rIns="0" bIns="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a:ln>
                  <a:noFill/>
                </a:ln>
                <a:solidFill>
                  <a:srgbClr val="00338D"/>
                </a:solidFill>
                <a:effectLst/>
                <a:uLnTx/>
                <a:uFillTx/>
                <a:latin typeface="Arial"/>
                <a:ea typeface="+mn-ea"/>
                <a:cs typeface="+mn-cs"/>
              </a:rPr>
              <a:t>What are your Goals?</a:t>
            </a:r>
          </a:p>
        </p:txBody>
      </p:sp>
    </p:spTree>
    <p:extLst>
      <p:ext uri="{BB962C8B-B14F-4D97-AF65-F5344CB8AC3E}">
        <p14:creationId xmlns:p14="http://schemas.microsoft.com/office/powerpoint/2010/main" val="1645834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D672-EBF7-4441-A366-2E6EDDAFF854}"/>
              </a:ext>
            </a:extLst>
          </p:cNvPr>
          <p:cNvSpPr>
            <a:spLocks noGrp="1"/>
          </p:cNvSpPr>
          <p:nvPr>
            <p:ph type="title"/>
          </p:nvPr>
        </p:nvSpPr>
        <p:spPr>
          <a:xfrm>
            <a:off x="590550" y="283028"/>
            <a:ext cx="11010900" cy="533400"/>
          </a:xfrm>
        </p:spPr>
        <p:txBody>
          <a:bodyPr/>
          <a:lstStyle/>
          <a:p>
            <a:r>
              <a:rPr lang="en-US"/>
              <a:t>Comparison On Prem Vs Cloud SaaS</a:t>
            </a:r>
          </a:p>
        </p:txBody>
      </p:sp>
      <p:pic>
        <p:nvPicPr>
          <p:cNvPr id="4" name="Picture 3">
            <a:extLst>
              <a:ext uri="{FF2B5EF4-FFF2-40B4-BE49-F238E27FC236}">
                <a16:creationId xmlns:a16="http://schemas.microsoft.com/office/drawing/2014/main" id="{996E3C4E-A02C-5C68-E309-1ABA7151FF21}"/>
              </a:ext>
            </a:extLst>
          </p:cNvPr>
          <p:cNvPicPr>
            <a:picLocks noChangeAspect="1"/>
          </p:cNvPicPr>
          <p:nvPr/>
        </p:nvPicPr>
        <p:blipFill>
          <a:blip r:embed="rId2"/>
          <a:stretch>
            <a:fillRect/>
          </a:stretch>
        </p:blipFill>
        <p:spPr>
          <a:xfrm>
            <a:off x="400691" y="816428"/>
            <a:ext cx="11800543" cy="5225143"/>
          </a:xfrm>
          <a:prstGeom prst="rect">
            <a:avLst/>
          </a:prstGeom>
        </p:spPr>
      </p:pic>
    </p:spTree>
    <p:extLst>
      <p:ext uri="{BB962C8B-B14F-4D97-AF65-F5344CB8AC3E}">
        <p14:creationId xmlns:p14="http://schemas.microsoft.com/office/powerpoint/2010/main" val="1960323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BF6C345-079D-99C7-9FE1-505B1946913E}"/>
              </a:ext>
            </a:extLst>
          </p:cNvPr>
          <p:cNvSpPr/>
          <p:nvPr/>
        </p:nvSpPr>
        <p:spPr>
          <a:xfrm>
            <a:off x="868219" y="3968177"/>
            <a:ext cx="4602894" cy="20230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B86A925-9B3B-837F-75F0-161F69E7B35B}"/>
              </a:ext>
            </a:extLst>
          </p:cNvPr>
          <p:cNvSpPr/>
          <p:nvPr/>
        </p:nvSpPr>
        <p:spPr>
          <a:xfrm>
            <a:off x="868218" y="1821005"/>
            <a:ext cx="4592927" cy="25660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9DCCC-6E5A-7EDE-8541-B368D166092D}"/>
              </a:ext>
            </a:extLst>
          </p:cNvPr>
          <p:cNvSpPr>
            <a:spLocks noGrp="1"/>
          </p:cNvSpPr>
          <p:nvPr>
            <p:ph type="title"/>
          </p:nvPr>
        </p:nvSpPr>
        <p:spPr>
          <a:xfrm>
            <a:off x="630755" y="316139"/>
            <a:ext cx="10204450" cy="533400"/>
          </a:xfrm>
        </p:spPr>
        <p:txBody>
          <a:bodyPr/>
          <a:lstStyle/>
          <a:p>
            <a:r>
              <a:rPr lang="en-US"/>
              <a:t>Key Metrics of CyberArk PAM (SaaS model)</a:t>
            </a:r>
          </a:p>
        </p:txBody>
      </p:sp>
      <p:sp>
        <p:nvSpPr>
          <p:cNvPr id="5" name="TextBox 4">
            <a:extLst>
              <a:ext uri="{FF2B5EF4-FFF2-40B4-BE49-F238E27FC236}">
                <a16:creationId xmlns:a16="http://schemas.microsoft.com/office/drawing/2014/main" id="{7DB69167-61B2-973E-5851-27D7D1D74798}"/>
              </a:ext>
            </a:extLst>
          </p:cNvPr>
          <p:cNvSpPr txBox="1"/>
          <p:nvPr/>
        </p:nvSpPr>
        <p:spPr>
          <a:xfrm>
            <a:off x="4775200" y="866775"/>
            <a:ext cx="2595418" cy="823480"/>
          </a:xfrm>
          <a:prstGeom prst="rect">
            <a:avLst/>
          </a:prstGeom>
        </p:spPr>
        <p:txBody>
          <a:bodyPr vert="horz" wrap="square" lIns="0" tIns="0" rIns="0" bIns="0" rtlCol="0" anchor="t" anchorCtr="0">
            <a:noAutofit/>
          </a:bodyPr>
          <a:lstStyle/>
          <a:p>
            <a:pPr algn="l">
              <a:spcAft>
                <a:spcPts val="600"/>
              </a:spcAft>
            </a:pPr>
            <a:endParaRPr lang="en-US" sz="2000" b="1">
              <a:solidFill>
                <a:schemeClr val="tx2"/>
              </a:solidFill>
            </a:endParaRPr>
          </a:p>
        </p:txBody>
      </p:sp>
      <p:sp>
        <p:nvSpPr>
          <p:cNvPr id="6" name="TextBox 5">
            <a:extLst>
              <a:ext uri="{FF2B5EF4-FFF2-40B4-BE49-F238E27FC236}">
                <a16:creationId xmlns:a16="http://schemas.microsoft.com/office/drawing/2014/main" id="{66144D11-0B33-276C-50D6-18C66EC539F4}"/>
              </a:ext>
            </a:extLst>
          </p:cNvPr>
          <p:cNvSpPr txBox="1"/>
          <p:nvPr/>
        </p:nvSpPr>
        <p:spPr>
          <a:xfrm>
            <a:off x="7191232" y="1821006"/>
            <a:ext cx="3777673" cy="1320800"/>
          </a:xfrm>
          <a:prstGeom prst="rect">
            <a:avLst/>
          </a:prstGeom>
        </p:spPr>
        <p:txBody>
          <a:bodyPr vert="horz" wrap="square" lIns="0" tIns="0" rIns="0" bIns="0" rtlCol="0" anchor="t" anchorCtr="0">
            <a:noAutofit/>
          </a:bodyPr>
          <a:lstStyle/>
          <a:p>
            <a:pPr algn="l">
              <a:spcAft>
                <a:spcPts val="600"/>
              </a:spcAft>
            </a:pPr>
            <a:endParaRPr lang="en-US" sz="1500" b="1">
              <a:solidFill>
                <a:schemeClr val="tx2"/>
              </a:solidFill>
            </a:endParaRPr>
          </a:p>
        </p:txBody>
      </p:sp>
      <p:sp>
        <p:nvSpPr>
          <p:cNvPr id="8" name="TextBox 7">
            <a:extLst>
              <a:ext uri="{FF2B5EF4-FFF2-40B4-BE49-F238E27FC236}">
                <a16:creationId xmlns:a16="http://schemas.microsoft.com/office/drawing/2014/main" id="{806C1EBE-1DFD-019B-4E06-D6165DC7E0BF}"/>
              </a:ext>
            </a:extLst>
          </p:cNvPr>
          <p:cNvSpPr txBox="1"/>
          <p:nvPr/>
        </p:nvSpPr>
        <p:spPr>
          <a:xfrm>
            <a:off x="764455" y="2110223"/>
            <a:ext cx="4968525" cy="1337541"/>
          </a:xfrm>
          <a:prstGeom prst="rect">
            <a:avLst/>
          </a:prstGeom>
        </p:spPr>
        <p:txBody>
          <a:bodyPr vert="horz" wrap="square" lIns="0" tIns="0" rIns="0" bIns="0" rtlCol="0" anchor="t" anchorCtr="0">
            <a:noAutofit/>
          </a:bodyPr>
          <a:lstStyle/>
          <a:p>
            <a:pPr algn="l">
              <a:spcAft>
                <a:spcPts val="600"/>
              </a:spcAft>
            </a:pPr>
            <a:r>
              <a:rPr lang="en-US" sz="2500" b="1">
                <a:solidFill>
                  <a:schemeClr val="tx2"/>
                </a:solidFill>
              </a:rPr>
              <a:t>	        </a:t>
            </a:r>
            <a:r>
              <a:rPr lang="en-US" sz="3000" b="1">
                <a:solidFill>
                  <a:schemeClr val="tx2"/>
                </a:solidFill>
              </a:rPr>
              <a:t>50% </a:t>
            </a:r>
          </a:p>
          <a:p>
            <a:pPr lvl="1">
              <a:spcAft>
                <a:spcPts val="600"/>
              </a:spcAft>
            </a:pPr>
            <a:r>
              <a:rPr lang="en-US" sz="2000">
                <a:solidFill>
                  <a:schemeClr val="accent6">
                    <a:lumMod val="75000"/>
                  </a:schemeClr>
                </a:solidFill>
              </a:rPr>
              <a:t>Reduction in infrastructure cost</a:t>
            </a:r>
          </a:p>
          <a:p>
            <a:pPr lvl="1">
              <a:spcAft>
                <a:spcPts val="600"/>
              </a:spcAft>
            </a:pPr>
            <a:endParaRPr lang="en-US" sz="2000">
              <a:solidFill>
                <a:schemeClr val="accent6">
                  <a:lumMod val="75000"/>
                </a:schemeClr>
              </a:solidFill>
            </a:endParaRPr>
          </a:p>
          <a:p>
            <a:pPr algn="l">
              <a:spcAft>
                <a:spcPts val="600"/>
              </a:spcAft>
            </a:pPr>
            <a:r>
              <a:rPr lang="en-US" sz="2500" b="1">
                <a:solidFill>
                  <a:schemeClr val="tx2"/>
                </a:solidFill>
              </a:rPr>
              <a:t>	       </a:t>
            </a:r>
            <a:r>
              <a:rPr lang="en-US" sz="3000" b="1">
                <a:solidFill>
                  <a:schemeClr val="tx2"/>
                </a:solidFill>
              </a:rPr>
              <a:t>100% </a:t>
            </a:r>
          </a:p>
          <a:p>
            <a:pPr algn="l">
              <a:spcAft>
                <a:spcPts val="600"/>
              </a:spcAft>
            </a:pPr>
            <a:r>
              <a:rPr lang="en-US" sz="2000" b="1">
                <a:solidFill>
                  <a:schemeClr val="accent6">
                    <a:lumMod val="50000"/>
                  </a:schemeClr>
                </a:solidFill>
              </a:rPr>
              <a:t>       Reduction in major upgrade costs 	        &amp; cycles</a:t>
            </a:r>
          </a:p>
          <a:p>
            <a:pPr lvl="1">
              <a:spcAft>
                <a:spcPts val="600"/>
              </a:spcAft>
            </a:pPr>
            <a:endParaRPr lang="en-US" sz="2000">
              <a:solidFill>
                <a:schemeClr val="accent6">
                  <a:lumMod val="75000"/>
                </a:schemeClr>
              </a:solidFill>
            </a:endParaRPr>
          </a:p>
        </p:txBody>
      </p:sp>
      <p:sp>
        <p:nvSpPr>
          <p:cNvPr id="10" name="TextBox 9">
            <a:extLst>
              <a:ext uri="{FF2B5EF4-FFF2-40B4-BE49-F238E27FC236}">
                <a16:creationId xmlns:a16="http://schemas.microsoft.com/office/drawing/2014/main" id="{C4B3BA1F-63F0-4E4F-BB15-95C05D2F378C}"/>
              </a:ext>
            </a:extLst>
          </p:cNvPr>
          <p:cNvSpPr txBox="1"/>
          <p:nvPr/>
        </p:nvSpPr>
        <p:spPr>
          <a:xfrm>
            <a:off x="1265378" y="4816040"/>
            <a:ext cx="4185801" cy="1337541"/>
          </a:xfrm>
          <a:prstGeom prst="rect">
            <a:avLst/>
          </a:prstGeom>
        </p:spPr>
        <p:txBody>
          <a:bodyPr vert="horz" wrap="square" lIns="0" tIns="0" rIns="0" bIns="0" rtlCol="0" anchor="t" anchorCtr="0">
            <a:noAutofit/>
          </a:bodyPr>
          <a:lstStyle/>
          <a:p>
            <a:pPr algn="l">
              <a:spcAft>
                <a:spcPts val="600"/>
              </a:spcAft>
            </a:pPr>
            <a:endParaRPr lang="en-US" sz="2000" b="1">
              <a:solidFill>
                <a:schemeClr val="accent5">
                  <a:lumMod val="75000"/>
                </a:schemeClr>
              </a:solidFill>
            </a:endParaRPr>
          </a:p>
          <a:p>
            <a:pPr algn="l">
              <a:spcAft>
                <a:spcPts val="600"/>
              </a:spcAft>
            </a:pPr>
            <a:r>
              <a:rPr lang="en-US" sz="2000" b="1">
                <a:solidFill>
                  <a:schemeClr val="accent5">
                    <a:lumMod val="75000"/>
                  </a:schemeClr>
                </a:solidFill>
              </a:rPr>
              <a:t>Subscription based Licensing model only</a:t>
            </a:r>
          </a:p>
        </p:txBody>
      </p:sp>
      <p:sp>
        <p:nvSpPr>
          <p:cNvPr id="15" name="Rectangle 14">
            <a:extLst>
              <a:ext uri="{FF2B5EF4-FFF2-40B4-BE49-F238E27FC236}">
                <a16:creationId xmlns:a16="http://schemas.microsoft.com/office/drawing/2014/main" id="{31633BA9-B794-E1E4-2C42-0220F1C459F5}"/>
              </a:ext>
            </a:extLst>
          </p:cNvPr>
          <p:cNvSpPr/>
          <p:nvPr/>
        </p:nvSpPr>
        <p:spPr>
          <a:xfrm>
            <a:off x="6490361" y="1821005"/>
            <a:ext cx="4582960" cy="41702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E5E644-E199-84DB-E44E-EF4CD120CF48}"/>
              </a:ext>
            </a:extLst>
          </p:cNvPr>
          <p:cNvSpPr txBox="1"/>
          <p:nvPr/>
        </p:nvSpPr>
        <p:spPr>
          <a:xfrm>
            <a:off x="6669378" y="2132645"/>
            <a:ext cx="4299527" cy="1337541"/>
          </a:xfrm>
          <a:prstGeom prst="rect">
            <a:avLst/>
          </a:prstGeom>
        </p:spPr>
        <p:txBody>
          <a:bodyPr vert="horz" wrap="square" lIns="0" tIns="0" rIns="0" bIns="0" rtlCol="0" anchor="t" anchorCtr="0">
            <a:noAutofit/>
          </a:bodyPr>
          <a:lstStyle/>
          <a:p>
            <a:pPr algn="l">
              <a:spcAft>
                <a:spcPts val="600"/>
              </a:spcAft>
            </a:pPr>
            <a:r>
              <a:rPr lang="en-US" sz="2000" b="1">
                <a:solidFill>
                  <a:schemeClr val="accent4">
                    <a:lumMod val="50000"/>
                  </a:schemeClr>
                </a:solidFill>
              </a:rPr>
              <a:t>License cost a bit high as compared to On-premise</a:t>
            </a:r>
          </a:p>
          <a:p>
            <a:pPr algn="l">
              <a:spcAft>
                <a:spcPts val="600"/>
              </a:spcAft>
            </a:pPr>
            <a:r>
              <a:rPr lang="en-US" sz="2000" b="1">
                <a:solidFill>
                  <a:schemeClr val="accent4">
                    <a:lumMod val="50000"/>
                  </a:schemeClr>
                </a:solidFill>
              </a:rPr>
              <a:t>(Fractional Mandatory One time Jump start service cost would be exclusive)</a:t>
            </a:r>
          </a:p>
        </p:txBody>
      </p:sp>
      <p:sp>
        <p:nvSpPr>
          <p:cNvPr id="3" name="Rectangle 2">
            <a:extLst>
              <a:ext uri="{FF2B5EF4-FFF2-40B4-BE49-F238E27FC236}">
                <a16:creationId xmlns:a16="http://schemas.microsoft.com/office/drawing/2014/main" id="{9BE22DEC-F6A6-5207-F39B-8D7F3DDA6F65}"/>
              </a:ext>
            </a:extLst>
          </p:cNvPr>
          <p:cNvSpPr>
            <a:spLocks/>
          </p:cNvSpPr>
          <p:nvPr/>
        </p:nvSpPr>
        <p:spPr>
          <a:xfrm>
            <a:off x="868217" y="1278515"/>
            <a:ext cx="4592927" cy="60963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Benefits</a:t>
            </a:r>
            <a:endParaRPr lang="en-US">
              <a:solidFill>
                <a:schemeClr val="bg1"/>
              </a:solidFill>
            </a:endParaRPr>
          </a:p>
        </p:txBody>
      </p:sp>
      <p:sp>
        <p:nvSpPr>
          <p:cNvPr id="4" name="Rectangle 3">
            <a:extLst>
              <a:ext uri="{FF2B5EF4-FFF2-40B4-BE49-F238E27FC236}">
                <a16:creationId xmlns:a16="http://schemas.microsoft.com/office/drawing/2014/main" id="{93B52AC1-21ED-E6BC-4C83-50945E3D54C1}"/>
              </a:ext>
            </a:extLst>
          </p:cNvPr>
          <p:cNvSpPr>
            <a:spLocks/>
          </p:cNvSpPr>
          <p:nvPr/>
        </p:nvSpPr>
        <p:spPr>
          <a:xfrm>
            <a:off x="6480394" y="1278514"/>
            <a:ext cx="4592927" cy="60963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b="1">
                <a:solidFill>
                  <a:schemeClr val="bg1"/>
                </a:solidFill>
              </a:rPr>
              <a:t>Challenges</a:t>
            </a:r>
            <a:endParaRPr lang="en-US">
              <a:solidFill>
                <a:schemeClr val="bg1"/>
              </a:solidFill>
            </a:endParaRPr>
          </a:p>
        </p:txBody>
      </p:sp>
    </p:spTree>
    <p:extLst>
      <p:ext uri="{BB962C8B-B14F-4D97-AF65-F5344CB8AC3E}">
        <p14:creationId xmlns:p14="http://schemas.microsoft.com/office/powerpoint/2010/main" val="2424879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BB02850-698B-B7D7-32A5-B9AA47EC7A02}"/>
              </a:ext>
            </a:extLst>
          </p:cNvPr>
          <p:cNvSpPr txBox="1">
            <a:spLocks/>
          </p:cNvSpPr>
          <p:nvPr/>
        </p:nvSpPr>
        <p:spPr>
          <a:xfrm>
            <a:off x="590550" y="288639"/>
            <a:ext cx="11010900"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US"/>
              <a:t>Indicative Project Plan &amp; Timelines (On-Prem to SaaS Migration)</a:t>
            </a:r>
          </a:p>
        </p:txBody>
      </p:sp>
      <p:sp>
        <p:nvSpPr>
          <p:cNvPr id="6" name="Rectangle 5">
            <a:extLst>
              <a:ext uri="{FF2B5EF4-FFF2-40B4-BE49-F238E27FC236}">
                <a16:creationId xmlns:a16="http://schemas.microsoft.com/office/drawing/2014/main" id="{761F46CE-487C-D2BD-CA22-74FD73E9AFF0}"/>
              </a:ext>
            </a:extLst>
          </p:cNvPr>
          <p:cNvSpPr/>
          <p:nvPr/>
        </p:nvSpPr>
        <p:spPr>
          <a:xfrm>
            <a:off x="798910" y="2274056"/>
            <a:ext cx="10250606" cy="893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lumMod val="75000"/>
                  <a:lumOff val="25000"/>
                </a:schemeClr>
              </a:solidFill>
            </a:endParaRPr>
          </a:p>
        </p:txBody>
      </p:sp>
      <p:sp>
        <p:nvSpPr>
          <p:cNvPr id="7" name="Rectangle 6">
            <a:extLst>
              <a:ext uri="{FF2B5EF4-FFF2-40B4-BE49-F238E27FC236}">
                <a16:creationId xmlns:a16="http://schemas.microsoft.com/office/drawing/2014/main" id="{0AF29559-4E67-5CEB-5482-D67745968986}"/>
              </a:ext>
            </a:extLst>
          </p:cNvPr>
          <p:cNvSpPr/>
          <p:nvPr/>
        </p:nvSpPr>
        <p:spPr>
          <a:xfrm>
            <a:off x="798910" y="4775882"/>
            <a:ext cx="10250606" cy="1169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lumMod val="75000"/>
                  <a:lumOff val="25000"/>
                </a:schemeClr>
              </a:solidFill>
            </a:endParaRPr>
          </a:p>
        </p:txBody>
      </p:sp>
      <p:sp>
        <p:nvSpPr>
          <p:cNvPr id="8" name="Rectangle 7">
            <a:extLst>
              <a:ext uri="{FF2B5EF4-FFF2-40B4-BE49-F238E27FC236}">
                <a16:creationId xmlns:a16="http://schemas.microsoft.com/office/drawing/2014/main" id="{EA83452D-37B0-D527-01A4-CFB208798DE8}"/>
              </a:ext>
            </a:extLst>
          </p:cNvPr>
          <p:cNvSpPr/>
          <p:nvPr/>
        </p:nvSpPr>
        <p:spPr>
          <a:xfrm>
            <a:off x="811151" y="3239630"/>
            <a:ext cx="10250606" cy="14608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lumMod val="75000"/>
                  <a:lumOff val="25000"/>
                </a:schemeClr>
              </a:solidFill>
            </a:endParaRPr>
          </a:p>
        </p:txBody>
      </p:sp>
      <p:sp>
        <p:nvSpPr>
          <p:cNvPr id="9" name="Rectangle 8">
            <a:extLst>
              <a:ext uri="{FF2B5EF4-FFF2-40B4-BE49-F238E27FC236}">
                <a16:creationId xmlns:a16="http://schemas.microsoft.com/office/drawing/2014/main" id="{0F16457B-BDAF-1411-E529-433DCE6F8463}"/>
              </a:ext>
            </a:extLst>
          </p:cNvPr>
          <p:cNvSpPr/>
          <p:nvPr/>
        </p:nvSpPr>
        <p:spPr>
          <a:xfrm>
            <a:off x="798910" y="954179"/>
            <a:ext cx="10250606" cy="4800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100">
              <a:solidFill>
                <a:schemeClr val="tx1">
                  <a:lumMod val="75000"/>
                  <a:lumOff val="25000"/>
                </a:schemeClr>
              </a:solidFill>
            </a:endParaRPr>
          </a:p>
        </p:txBody>
      </p:sp>
      <p:sp>
        <p:nvSpPr>
          <p:cNvPr id="10" name="Arrow: Pentagon 9">
            <a:extLst>
              <a:ext uri="{FF2B5EF4-FFF2-40B4-BE49-F238E27FC236}">
                <a16:creationId xmlns:a16="http://schemas.microsoft.com/office/drawing/2014/main" id="{E0041DCE-22D7-7C1B-4CF6-C5368BB93BA6}"/>
              </a:ext>
            </a:extLst>
          </p:cNvPr>
          <p:cNvSpPr/>
          <p:nvPr/>
        </p:nvSpPr>
        <p:spPr>
          <a:xfrm>
            <a:off x="918203" y="973106"/>
            <a:ext cx="1437594" cy="393751"/>
          </a:xfrm>
          <a:prstGeom prst="homePlate">
            <a:avLst/>
          </a:prstGeom>
          <a:solidFill>
            <a:schemeClr val="tx2">
              <a:lumMod val="50000"/>
            </a:schemeClr>
          </a:solid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i="1">
                <a:solidFill>
                  <a:schemeClr val="bg1"/>
                </a:solidFill>
              </a:rPr>
              <a:t>Timeline for Phase -1</a:t>
            </a:r>
          </a:p>
        </p:txBody>
      </p:sp>
      <p:cxnSp>
        <p:nvCxnSpPr>
          <p:cNvPr id="11" name="Straight Connector 10">
            <a:extLst>
              <a:ext uri="{FF2B5EF4-FFF2-40B4-BE49-F238E27FC236}">
                <a16:creationId xmlns:a16="http://schemas.microsoft.com/office/drawing/2014/main" id="{5AD673FC-9CBD-B1BB-29D2-2DFA343DC634}"/>
              </a:ext>
            </a:extLst>
          </p:cNvPr>
          <p:cNvCxnSpPr>
            <a:cxnSpLocks/>
          </p:cNvCxnSpPr>
          <p:nvPr/>
        </p:nvCxnSpPr>
        <p:spPr>
          <a:xfrm>
            <a:off x="4429784" y="1215317"/>
            <a:ext cx="0" cy="4664636"/>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BB6BFA5-26C3-FB19-720D-3D245FAE7B28}"/>
              </a:ext>
            </a:extLst>
          </p:cNvPr>
          <p:cNvCxnSpPr>
            <a:cxnSpLocks/>
          </p:cNvCxnSpPr>
          <p:nvPr/>
        </p:nvCxnSpPr>
        <p:spPr>
          <a:xfrm>
            <a:off x="6306101" y="1215317"/>
            <a:ext cx="0" cy="4664636"/>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D69B1D-197A-2117-0F72-AAD62BDDF6FC}"/>
              </a:ext>
            </a:extLst>
          </p:cNvPr>
          <p:cNvCxnSpPr>
            <a:cxnSpLocks/>
          </p:cNvCxnSpPr>
          <p:nvPr/>
        </p:nvCxnSpPr>
        <p:spPr>
          <a:xfrm>
            <a:off x="8137967" y="1215317"/>
            <a:ext cx="0" cy="4664636"/>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5529C24-A31C-3296-F231-663628D14927}"/>
              </a:ext>
            </a:extLst>
          </p:cNvPr>
          <p:cNvCxnSpPr>
            <a:cxnSpLocks/>
          </p:cNvCxnSpPr>
          <p:nvPr/>
        </p:nvCxnSpPr>
        <p:spPr>
          <a:xfrm>
            <a:off x="10310963" y="1227843"/>
            <a:ext cx="0" cy="4664636"/>
          </a:xfrm>
          <a:prstGeom prst="line">
            <a:avLst/>
          </a:prstGeom>
          <a:ln w="12700">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65BBCF-8DDC-7DEC-D486-C4AECD33721F}"/>
              </a:ext>
            </a:extLst>
          </p:cNvPr>
          <p:cNvCxnSpPr>
            <a:cxnSpLocks/>
          </p:cNvCxnSpPr>
          <p:nvPr/>
        </p:nvCxnSpPr>
        <p:spPr>
          <a:xfrm>
            <a:off x="2629795" y="1215811"/>
            <a:ext cx="28789" cy="4801928"/>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586178B-FB22-1C8A-1D3D-25A58A390624}"/>
              </a:ext>
            </a:extLst>
          </p:cNvPr>
          <p:cNvCxnSpPr>
            <a:cxnSpLocks/>
          </p:cNvCxnSpPr>
          <p:nvPr/>
        </p:nvCxnSpPr>
        <p:spPr>
          <a:xfrm flipH="1">
            <a:off x="2629795" y="6804123"/>
            <a:ext cx="8431962" cy="0"/>
          </a:xfrm>
          <a:prstGeom prst="line">
            <a:avLst/>
          </a:prstGeom>
          <a:ln w="381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CD34828-3A4F-8B29-9211-E9F4E8220648}"/>
              </a:ext>
            </a:extLst>
          </p:cNvPr>
          <p:cNvSpPr/>
          <p:nvPr/>
        </p:nvSpPr>
        <p:spPr>
          <a:xfrm>
            <a:off x="895157" y="2412218"/>
            <a:ext cx="1645920" cy="830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 -2</a:t>
            </a:r>
          </a:p>
          <a:p>
            <a:pPr algn="ctr"/>
            <a:endParaRPr lang="en-US" sz="1200">
              <a:solidFill>
                <a:schemeClr val="bg1"/>
              </a:solidFill>
            </a:endParaRPr>
          </a:p>
          <a:p>
            <a:pPr algn="ctr"/>
            <a:r>
              <a:rPr lang="en-US" sz="1200">
                <a:solidFill>
                  <a:schemeClr val="bg1"/>
                </a:solidFill>
              </a:rPr>
              <a:t>Plan &amp; Design</a:t>
            </a:r>
          </a:p>
        </p:txBody>
      </p:sp>
      <p:sp>
        <p:nvSpPr>
          <p:cNvPr id="18" name="Rectangle 17">
            <a:extLst>
              <a:ext uri="{FF2B5EF4-FFF2-40B4-BE49-F238E27FC236}">
                <a16:creationId xmlns:a16="http://schemas.microsoft.com/office/drawing/2014/main" id="{A6047732-310A-4AD9-D077-D6D0B78D0363}"/>
              </a:ext>
            </a:extLst>
          </p:cNvPr>
          <p:cNvSpPr/>
          <p:nvPr/>
        </p:nvSpPr>
        <p:spPr>
          <a:xfrm>
            <a:off x="895157" y="3356503"/>
            <a:ext cx="1645920" cy="136130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 -3</a:t>
            </a:r>
          </a:p>
          <a:p>
            <a:pPr algn="ctr"/>
            <a:endParaRPr lang="en-US" sz="1200">
              <a:solidFill>
                <a:schemeClr val="bg1"/>
              </a:solidFill>
            </a:endParaRPr>
          </a:p>
          <a:p>
            <a:pPr algn="ctr"/>
            <a:r>
              <a:rPr lang="en-US" sz="1200">
                <a:solidFill>
                  <a:schemeClr val="bg1"/>
                </a:solidFill>
              </a:rPr>
              <a:t>Deploy &amp; Onboard Devices</a:t>
            </a:r>
          </a:p>
        </p:txBody>
      </p:sp>
      <p:sp>
        <p:nvSpPr>
          <p:cNvPr id="19" name="Rectangle: Rounded Corners 18">
            <a:extLst>
              <a:ext uri="{FF2B5EF4-FFF2-40B4-BE49-F238E27FC236}">
                <a16:creationId xmlns:a16="http://schemas.microsoft.com/office/drawing/2014/main" id="{E9521515-89B3-73CE-2ABD-D3A055730344}"/>
              </a:ext>
            </a:extLst>
          </p:cNvPr>
          <p:cNvSpPr/>
          <p:nvPr/>
        </p:nvSpPr>
        <p:spPr>
          <a:xfrm>
            <a:off x="4115646" y="1076572"/>
            <a:ext cx="768118" cy="26351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Month-1/2</a:t>
            </a:r>
          </a:p>
        </p:txBody>
      </p:sp>
      <p:sp>
        <p:nvSpPr>
          <p:cNvPr id="20" name="Rectangle: Rounded Corners 19">
            <a:extLst>
              <a:ext uri="{FF2B5EF4-FFF2-40B4-BE49-F238E27FC236}">
                <a16:creationId xmlns:a16="http://schemas.microsoft.com/office/drawing/2014/main" id="{51CC3BC1-EBD3-B11A-7D30-D8C98A175857}"/>
              </a:ext>
            </a:extLst>
          </p:cNvPr>
          <p:cNvSpPr/>
          <p:nvPr/>
        </p:nvSpPr>
        <p:spPr>
          <a:xfrm>
            <a:off x="5921746" y="1076570"/>
            <a:ext cx="844930" cy="26351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Month-2/3</a:t>
            </a:r>
          </a:p>
        </p:txBody>
      </p:sp>
      <p:sp>
        <p:nvSpPr>
          <p:cNvPr id="21" name="Rectangle: Rounded Corners 20">
            <a:extLst>
              <a:ext uri="{FF2B5EF4-FFF2-40B4-BE49-F238E27FC236}">
                <a16:creationId xmlns:a16="http://schemas.microsoft.com/office/drawing/2014/main" id="{4FD43A53-D152-2B3A-DE33-043796339334}"/>
              </a:ext>
            </a:extLst>
          </p:cNvPr>
          <p:cNvSpPr/>
          <p:nvPr/>
        </p:nvSpPr>
        <p:spPr>
          <a:xfrm>
            <a:off x="7795006" y="1074499"/>
            <a:ext cx="768118" cy="26351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Month-3/4</a:t>
            </a:r>
          </a:p>
        </p:txBody>
      </p:sp>
      <p:sp>
        <p:nvSpPr>
          <p:cNvPr id="22" name="Rectangle: Rounded Corners 21">
            <a:extLst>
              <a:ext uri="{FF2B5EF4-FFF2-40B4-BE49-F238E27FC236}">
                <a16:creationId xmlns:a16="http://schemas.microsoft.com/office/drawing/2014/main" id="{2F0344C8-7CB1-9A3E-23EC-44B7AD186C2C}"/>
              </a:ext>
            </a:extLst>
          </p:cNvPr>
          <p:cNvSpPr/>
          <p:nvPr/>
        </p:nvSpPr>
        <p:spPr>
          <a:xfrm>
            <a:off x="9947454" y="1074499"/>
            <a:ext cx="768118" cy="263512"/>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Month-4 /5</a:t>
            </a:r>
          </a:p>
        </p:txBody>
      </p:sp>
      <p:sp>
        <p:nvSpPr>
          <p:cNvPr id="23" name="Arrow: Pentagon 22">
            <a:extLst>
              <a:ext uri="{FF2B5EF4-FFF2-40B4-BE49-F238E27FC236}">
                <a16:creationId xmlns:a16="http://schemas.microsoft.com/office/drawing/2014/main" id="{3CF5064B-CA62-2013-EBFD-993E132B7E3D}"/>
              </a:ext>
            </a:extLst>
          </p:cNvPr>
          <p:cNvSpPr/>
          <p:nvPr/>
        </p:nvSpPr>
        <p:spPr>
          <a:xfrm>
            <a:off x="2665809" y="2318544"/>
            <a:ext cx="3027337" cy="274783"/>
          </a:xfrm>
          <a:prstGeom prst="homePlat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a:solidFill>
                  <a:schemeClr val="bg1"/>
                </a:solidFill>
              </a:rPr>
              <a:t>Stage-2</a:t>
            </a:r>
          </a:p>
        </p:txBody>
      </p:sp>
      <p:sp>
        <p:nvSpPr>
          <p:cNvPr id="24" name="Arrow: Pentagon 23">
            <a:extLst>
              <a:ext uri="{FF2B5EF4-FFF2-40B4-BE49-F238E27FC236}">
                <a16:creationId xmlns:a16="http://schemas.microsoft.com/office/drawing/2014/main" id="{3D8C9B36-20BC-FFA9-E26E-EFB74DAADD44}"/>
              </a:ext>
            </a:extLst>
          </p:cNvPr>
          <p:cNvSpPr/>
          <p:nvPr/>
        </p:nvSpPr>
        <p:spPr>
          <a:xfrm>
            <a:off x="5505528" y="3248040"/>
            <a:ext cx="2922721" cy="274320"/>
          </a:xfrm>
          <a:prstGeom prst="homePlat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a:solidFill>
                  <a:schemeClr val="bg1"/>
                </a:solidFill>
              </a:rPr>
              <a:t>Stage-3</a:t>
            </a:r>
          </a:p>
        </p:txBody>
      </p:sp>
      <p:sp>
        <p:nvSpPr>
          <p:cNvPr id="25" name="Rectangle 24">
            <a:extLst>
              <a:ext uri="{FF2B5EF4-FFF2-40B4-BE49-F238E27FC236}">
                <a16:creationId xmlns:a16="http://schemas.microsoft.com/office/drawing/2014/main" id="{D26C03B1-DAED-60DE-68C0-56FC40D423A1}"/>
              </a:ext>
            </a:extLst>
          </p:cNvPr>
          <p:cNvSpPr/>
          <p:nvPr/>
        </p:nvSpPr>
        <p:spPr>
          <a:xfrm>
            <a:off x="5505528" y="3551341"/>
            <a:ext cx="1888710" cy="40762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900">
                <a:solidFill>
                  <a:schemeClr val="tx1"/>
                </a:solidFill>
              </a:rPr>
              <a:t>Cloud Connectors Deployment</a:t>
            </a:r>
          </a:p>
        </p:txBody>
      </p:sp>
      <p:sp>
        <p:nvSpPr>
          <p:cNvPr id="26" name="Rectangle 25">
            <a:extLst>
              <a:ext uri="{FF2B5EF4-FFF2-40B4-BE49-F238E27FC236}">
                <a16:creationId xmlns:a16="http://schemas.microsoft.com/office/drawing/2014/main" id="{5D4E87E3-D7DD-342F-966C-58FFB77997F8}"/>
              </a:ext>
            </a:extLst>
          </p:cNvPr>
          <p:cNvSpPr/>
          <p:nvPr/>
        </p:nvSpPr>
        <p:spPr>
          <a:xfrm>
            <a:off x="2658584" y="2584918"/>
            <a:ext cx="2889494" cy="590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50" indent="-171450">
              <a:buFont typeface="Wingdings" panose="05000000000000000000" pitchFamily="2" charset="2"/>
              <a:buChar char="§"/>
            </a:pPr>
            <a:r>
              <a:rPr lang="en-US" sz="900">
                <a:solidFill>
                  <a:schemeClr val="tx1"/>
                </a:solidFill>
              </a:rPr>
              <a:t>Stakeholder workshop, Requirements gathering &amp; documentation</a:t>
            </a:r>
          </a:p>
          <a:p>
            <a:pPr marL="171450" indent="-171450" algn="l">
              <a:buFont typeface="Wingdings" panose="05000000000000000000" pitchFamily="2" charset="2"/>
              <a:buChar char="§"/>
            </a:pPr>
            <a:r>
              <a:rPr lang="en-US" sz="900">
                <a:solidFill>
                  <a:schemeClr val="tx1"/>
                </a:solidFill>
              </a:rPr>
              <a:t>Architecture design, Device prioritization, Assessment </a:t>
            </a:r>
          </a:p>
        </p:txBody>
      </p:sp>
      <p:sp>
        <p:nvSpPr>
          <p:cNvPr id="27" name="Rectangle 26">
            <a:extLst>
              <a:ext uri="{FF2B5EF4-FFF2-40B4-BE49-F238E27FC236}">
                <a16:creationId xmlns:a16="http://schemas.microsoft.com/office/drawing/2014/main" id="{5A5A5AFC-5171-CDFA-F858-1AA16FD06CB8}"/>
              </a:ext>
            </a:extLst>
          </p:cNvPr>
          <p:cNvSpPr/>
          <p:nvPr/>
        </p:nvSpPr>
        <p:spPr>
          <a:xfrm>
            <a:off x="6099872" y="3987951"/>
            <a:ext cx="2328378" cy="7035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900">
                <a:solidFill>
                  <a:schemeClr val="tx1"/>
                </a:solidFill>
              </a:rPr>
              <a:t>User and Device onboarding into CyberArk</a:t>
            </a:r>
          </a:p>
          <a:p>
            <a:r>
              <a:rPr lang="en-US" sz="900">
                <a:solidFill>
                  <a:schemeClr val="tx1"/>
                </a:solidFill>
              </a:rPr>
              <a:t>Configure PAM platform as per requirements</a:t>
            </a:r>
          </a:p>
          <a:p>
            <a:r>
              <a:rPr lang="en-US" sz="900">
                <a:solidFill>
                  <a:schemeClr val="tx1"/>
                </a:solidFill>
              </a:rPr>
              <a:t>Documentation</a:t>
            </a:r>
          </a:p>
        </p:txBody>
      </p:sp>
      <p:sp>
        <p:nvSpPr>
          <p:cNvPr id="28" name="Rectangle 27">
            <a:extLst>
              <a:ext uri="{FF2B5EF4-FFF2-40B4-BE49-F238E27FC236}">
                <a16:creationId xmlns:a16="http://schemas.microsoft.com/office/drawing/2014/main" id="{A969A833-E77B-5FD2-D1FD-B8167C1C0313}"/>
              </a:ext>
            </a:extLst>
          </p:cNvPr>
          <p:cNvSpPr/>
          <p:nvPr/>
        </p:nvSpPr>
        <p:spPr>
          <a:xfrm>
            <a:off x="886075" y="4817287"/>
            <a:ext cx="1645920" cy="9438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 -4</a:t>
            </a:r>
          </a:p>
          <a:p>
            <a:pPr algn="ctr"/>
            <a:endParaRPr lang="en-US" sz="1200">
              <a:solidFill>
                <a:schemeClr val="bg1"/>
              </a:solidFill>
            </a:endParaRPr>
          </a:p>
          <a:p>
            <a:pPr algn="ctr"/>
            <a:r>
              <a:rPr lang="en-US" sz="1200">
                <a:solidFill>
                  <a:schemeClr val="bg1"/>
                </a:solidFill>
              </a:rPr>
              <a:t>Additional Integration &amp; Handover</a:t>
            </a:r>
          </a:p>
        </p:txBody>
      </p:sp>
      <p:sp>
        <p:nvSpPr>
          <p:cNvPr id="29" name="Arrow: Pentagon 28">
            <a:extLst>
              <a:ext uri="{FF2B5EF4-FFF2-40B4-BE49-F238E27FC236}">
                <a16:creationId xmlns:a16="http://schemas.microsoft.com/office/drawing/2014/main" id="{1D8F495D-D2B1-0E6B-DD5F-20912316BAF6}"/>
              </a:ext>
            </a:extLst>
          </p:cNvPr>
          <p:cNvSpPr/>
          <p:nvPr/>
        </p:nvSpPr>
        <p:spPr>
          <a:xfrm>
            <a:off x="7880481" y="4745737"/>
            <a:ext cx="2446081" cy="274320"/>
          </a:xfrm>
          <a:prstGeom prst="homePlat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a:solidFill>
                  <a:schemeClr val="bg1"/>
                </a:solidFill>
              </a:rPr>
              <a:t>Stage-4</a:t>
            </a:r>
          </a:p>
        </p:txBody>
      </p:sp>
      <p:sp>
        <p:nvSpPr>
          <p:cNvPr id="30" name="Rectangle 29">
            <a:extLst>
              <a:ext uri="{FF2B5EF4-FFF2-40B4-BE49-F238E27FC236}">
                <a16:creationId xmlns:a16="http://schemas.microsoft.com/office/drawing/2014/main" id="{0AA888BF-D86C-8F4F-A912-677FC59E1255}"/>
              </a:ext>
            </a:extLst>
          </p:cNvPr>
          <p:cNvSpPr/>
          <p:nvPr/>
        </p:nvSpPr>
        <p:spPr>
          <a:xfrm>
            <a:off x="7886442" y="5065302"/>
            <a:ext cx="2446081" cy="81360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900">
                <a:solidFill>
                  <a:schemeClr val="tx1"/>
                </a:solidFill>
              </a:rPr>
              <a:t>Advanced Configurations and Integration (e.g. SIEM, ticketing, etc.)</a:t>
            </a:r>
          </a:p>
          <a:p>
            <a:r>
              <a:rPr lang="en-US" sz="900">
                <a:solidFill>
                  <a:schemeClr val="tx1"/>
                </a:solidFill>
              </a:rPr>
              <a:t>Documentation, User Training, Governance &amp; Best Practice Setup and Project Handover</a:t>
            </a:r>
          </a:p>
          <a:p>
            <a:r>
              <a:rPr lang="en-US" sz="900">
                <a:solidFill>
                  <a:schemeClr val="tx1"/>
                </a:solidFill>
              </a:rPr>
              <a:t>Syncing of actual credentials onto new environment</a:t>
            </a:r>
          </a:p>
        </p:txBody>
      </p:sp>
      <p:sp>
        <p:nvSpPr>
          <p:cNvPr id="31" name="TextBox 30">
            <a:extLst>
              <a:ext uri="{FF2B5EF4-FFF2-40B4-BE49-F238E27FC236}">
                <a16:creationId xmlns:a16="http://schemas.microsoft.com/office/drawing/2014/main" id="{5BFC054D-1D1A-EA82-C45D-54892DB5E846}"/>
              </a:ext>
            </a:extLst>
          </p:cNvPr>
          <p:cNvSpPr txBox="1"/>
          <p:nvPr/>
        </p:nvSpPr>
        <p:spPr>
          <a:xfrm>
            <a:off x="738998" y="5976365"/>
            <a:ext cx="9502282" cy="223050"/>
          </a:xfrm>
          <a:prstGeom prst="rect">
            <a:avLst/>
          </a:prstGeom>
        </p:spPr>
        <p:txBody>
          <a:bodyPr vert="horz" wrap="none" lIns="0" tIns="0" rIns="0" bIns="0" rtlCol="0" anchor="t" anchorCtr="0">
            <a:noAutofit/>
          </a:bodyPr>
          <a:lstStyle/>
          <a:p>
            <a:pPr algn="l">
              <a:spcAft>
                <a:spcPts val="600"/>
              </a:spcAft>
            </a:pPr>
            <a:r>
              <a:rPr lang="en-US" sz="1500" b="1">
                <a:solidFill>
                  <a:schemeClr val="tx2"/>
                </a:solidFill>
              </a:rPr>
              <a:t>** </a:t>
            </a:r>
            <a:r>
              <a:rPr lang="en-US" sz="1500" b="1">
                <a:solidFill>
                  <a:srgbClr val="FF0000"/>
                </a:solidFill>
              </a:rPr>
              <a:t>Project Timelines Subject to change as per Final Technical discussion on client responses &amp; readiness</a:t>
            </a:r>
          </a:p>
        </p:txBody>
      </p:sp>
      <p:sp>
        <p:nvSpPr>
          <p:cNvPr id="32" name="Rectangle 31">
            <a:extLst>
              <a:ext uri="{FF2B5EF4-FFF2-40B4-BE49-F238E27FC236}">
                <a16:creationId xmlns:a16="http://schemas.microsoft.com/office/drawing/2014/main" id="{F1ED7685-C697-4A64-BFE5-7B869C50EE44}"/>
              </a:ext>
            </a:extLst>
          </p:cNvPr>
          <p:cNvSpPr/>
          <p:nvPr/>
        </p:nvSpPr>
        <p:spPr>
          <a:xfrm>
            <a:off x="895157" y="1467201"/>
            <a:ext cx="1645920" cy="830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Stage -1</a:t>
            </a:r>
          </a:p>
          <a:p>
            <a:pPr algn="ctr"/>
            <a:endParaRPr lang="en-US" sz="1200">
              <a:solidFill>
                <a:schemeClr val="bg1"/>
              </a:solidFill>
            </a:endParaRPr>
          </a:p>
          <a:p>
            <a:pPr algn="ctr"/>
            <a:r>
              <a:rPr lang="en-US" sz="1200">
                <a:solidFill>
                  <a:schemeClr val="bg1"/>
                </a:solidFill>
              </a:rPr>
              <a:t>Existing environment analysis</a:t>
            </a:r>
          </a:p>
        </p:txBody>
      </p:sp>
      <p:sp>
        <p:nvSpPr>
          <p:cNvPr id="34" name="Arrow: Pentagon 33">
            <a:extLst>
              <a:ext uri="{FF2B5EF4-FFF2-40B4-BE49-F238E27FC236}">
                <a16:creationId xmlns:a16="http://schemas.microsoft.com/office/drawing/2014/main" id="{F7AFD81A-9DE9-2365-25A4-8DA93F1E0E7E}"/>
              </a:ext>
            </a:extLst>
          </p:cNvPr>
          <p:cNvSpPr/>
          <p:nvPr/>
        </p:nvSpPr>
        <p:spPr>
          <a:xfrm>
            <a:off x="2644190" y="1444850"/>
            <a:ext cx="1516922" cy="292785"/>
          </a:xfrm>
          <a:prstGeom prst="homePlat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a:solidFill>
                  <a:schemeClr val="bg1"/>
                </a:solidFill>
              </a:rPr>
              <a:t>Stage-1</a:t>
            </a:r>
          </a:p>
        </p:txBody>
      </p:sp>
      <p:sp>
        <p:nvSpPr>
          <p:cNvPr id="35" name="Rectangle 34">
            <a:extLst>
              <a:ext uri="{FF2B5EF4-FFF2-40B4-BE49-F238E27FC236}">
                <a16:creationId xmlns:a16="http://schemas.microsoft.com/office/drawing/2014/main" id="{736A2E5E-1FEC-0B14-60D5-0A3D083218F5}"/>
              </a:ext>
            </a:extLst>
          </p:cNvPr>
          <p:cNvSpPr/>
          <p:nvPr/>
        </p:nvSpPr>
        <p:spPr>
          <a:xfrm>
            <a:off x="2658583" y="2613751"/>
            <a:ext cx="3027337" cy="5904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50" indent="-171450">
              <a:buFont typeface="Wingdings" panose="05000000000000000000" pitchFamily="2" charset="2"/>
              <a:buChar char="§"/>
            </a:pPr>
            <a:r>
              <a:rPr lang="en-US" sz="900">
                <a:solidFill>
                  <a:schemeClr val="tx1"/>
                </a:solidFill>
              </a:rPr>
              <a:t>Stakeholder workshop, Requirements gathering &amp; documentation</a:t>
            </a:r>
          </a:p>
          <a:p>
            <a:pPr marL="171450" indent="-171450" algn="l">
              <a:buFont typeface="Wingdings" panose="05000000000000000000" pitchFamily="2" charset="2"/>
              <a:buChar char="§"/>
            </a:pPr>
            <a:r>
              <a:rPr lang="en-US" sz="900">
                <a:solidFill>
                  <a:schemeClr val="tx1"/>
                </a:solidFill>
              </a:rPr>
              <a:t>Architecture design, Device prioritization, Assessment </a:t>
            </a:r>
          </a:p>
        </p:txBody>
      </p:sp>
      <p:sp>
        <p:nvSpPr>
          <p:cNvPr id="36" name="Rectangle 35">
            <a:extLst>
              <a:ext uri="{FF2B5EF4-FFF2-40B4-BE49-F238E27FC236}">
                <a16:creationId xmlns:a16="http://schemas.microsoft.com/office/drawing/2014/main" id="{B3DBC080-3E8F-3F1D-9B94-96353BE19808}"/>
              </a:ext>
            </a:extLst>
          </p:cNvPr>
          <p:cNvSpPr/>
          <p:nvPr/>
        </p:nvSpPr>
        <p:spPr>
          <a:xfrm>
            <a:off x="2663578" y="1767966"/>
            <a:ext cx="1488133" cy="51350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171450" indent="-171450">
              <a:buFont typeface="Wingdings" panose="05000000000000000000" pitchFamily="2" charset="2"/>
              <a:buChar char="§"/>
            </a:pPr>
            <a:r>
              <a:rPr lang="en-US" sz="900">
                <a:solidFill>
                  <a:schemeClr val="tx1"/>
                </a:solidFill>
              </a:rPr>
              <a:t>Analyze existing PAM environment</a:t>
            </a:r>
          </a:p>
          <a:p>
            <a:pPr marL="171450" indent="-171450">
              <a:buFont typeface="Wingdings" panose="05000000000000000000" pitchFamily="2" charset="2"/>
              <a:buChar char="§"/>
            </a:pPr>
            <a:r>
              <a:rPr lang="en-US" sz="900">
                <a:solidFill>
                  <a:schemeClr val="tx1"/>
                </a:solidFill>
              </a:rPr>
              <a:t>Understand integrations with PAM </a:t>
            </a:r>
          </a:p>
        </p:txBody>
      </p:sp>
    </p:spTree>
    <p:extLst>
      <p:ext uri="{BB962C8B-B14F-4D97-AF65-F5344CB8AC3E}">
        <p14:creationId xmlns:p14="http://schemas.microsoft.com/office/powerpoint/2010/main" val="684651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82E070F-C061-CFF7-5E3D-FB3261165B2F}"/>
              </a:ext>
            </a:extLst>
          </p:cNvPr>
          <p:cNvGrpSpPr/>
          <p:nvPr/>
        </p:nvGrpSpPr>
        <p:grpSpPr>
          <a:xfrm>
            <a:off x="369125" y="1776458"/>
            <a:ext cx="9282787" cy="4445233"/>
            <a:chOff x="868746" y="1375391"/>
            <a:chExt cx="9282787" cy="4288808"/>
          </a:xfrm>
        </p:grpSpPr>
        <p:sp>
          <p:nvSpPr>
            <p:cNvPr id="3" name="Rectangle 2">
              <a:extLst>
                <a:ext uri="{FF2B5EF4-FFF2-40B4-BE49-F238E27FC236}">
                  <a16:creationId xmlns:a16="http://schemas.microsoft.com/office/drawing/2014/main" id="{C8516335-909D-4912-B4E3-2AA8ED400572}"/>
                </a:ext>
              </a:extLst>
            </p:cNvPr>
            <p:cNvSpPr/>
            <p:nvPr/>
          </p:nvSpPr>
          <p:spPr>
            <a:xfrm>
              <a:off x="868746" y="1393174"/>
              <a:ext cx="2246825" cy="4271025"/>
            </a:xfrm>
            <a:prstGeom prst="rect">
              <a:avLst/>
            </a:prstGeom>
            <a:solidFill>
              <a:srgbClr val="0033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5" name="Rectangle 4">
              <a:extLst>
                <a:ext uri="{FF2B5EF4-FFF2-40B4-BE49-F238E27FC236}">
                  <a16:creationId xmlns:a16="http://schemas.microsoft.com/office/drawing/2014/main" id="{26FB523E-4F47-4F59-93C1-25C8DE26D9EA}"/>
                </a:ext>
              </a:extLst>
            </p:cNvPr>
            <p:cNvSpPr/>
            <p:nvPr/>
          </p:nvSpPr>
          <p:spPr>
            <a:xfrm>
              <a:off x="3146649" y="1393174"/>
              <a:ext cx="2310425" cy="4084389"/>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 name="Rectangle 5">
              <a:extLst>
                <a:ext uri="{FF2B5EF4-FFF2-40B4-BE49-F238E27FC236}">
                  <a16:creationId xmlns:a16="http://schemas.microsoft.com/office/drawing/2014/main" id="{28FC130D-AA83-4301-B345-73F6D4890A73}"/>
                </a:ext>
              </a:extLst>
            </p:cNvPr>
            <p:cNvSpPr/>
            <p:nvPr/>
          </p:nvSpPr>
          <p:spPr>
            <a:xfrm>
              <a:off x="5487512" y="1393175"/>
              <a:ext cx="2297490" cy="3884897"/>
            </a:xfrm>
            <a:prstGeom prst="rect">
              <a:avLst/>
            </a:prstGeom>
            <a:solidFill>
              <a:srgbClr val="005EB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 name="Rectangle 6">
              <a:extLst>
                <a:ext uri="{FF2B5EF4-FFF2-40B4-BE49-F238E27FC236}">
                  <a16:creationId xmlns:a16="http://schemas.microsoft.com/office/drawing/2014/main" id="{EA4666E1-0E59-49CB-9961-1BB017206564}"/>
                </a:ext>
              </a:extLst>
            </p:cNvPr>
            <p:cNvSpPr/>
            <p:nvPr/>
          </p:nvSpPr>
          <p:spPr>
            <a:xfrm>
              <a:off x="7825090" y="1375391"/>
              <a:ext cx="2326443" cy="3661637"/>
            </a:xfrm>
            <a:prstGeom prst="rect">
              <a:avLst/>
            </a:pr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11" name="Picture 10">
              <a:extLst>
                <a:ext uri="{FF2B5EF4-FFF2-40B4-BE49-F238E27FC236}">
                  <a16:creationId xmlns:a16="http://schemas.microsoft.com/office/drawing/2014/main" id="{57A28383-BC46-43F8-9EFF-1EC58D1F1F17}"/>
                </a:ext>
              </a:extLst>
            </p:cNvPr>
            <p:cNvPicPr>
              <a:picLocks noChangeAspect="1"/>
            </p:cNvPicPr>
            <p:nvPr/>
          </p:nvPicPr>
          <p:blipFill>
            <a:blip r:embed="rId3"/>
            <a:stretch>
              <a:fillRect/>
            </a:stretch>
          </p:blipFill>
          <p:spPr>
            <a:xfrm>
              <a:off x="4269336" y="4683538"/>
              <a:ext cx="786670" cy="724447"/>
            </a:xfrm>
            <a:prstGeom prst="rect">
              <a:avLst/>
            </a:prstGeom>
          </p:spPr>
        </p:pic>
        <p:pic>
          <p:nvPicPr>
            <p:cNvPr id="13" name="Picture 12">
              <a:extLst>
                <a:ext uri="{FF2B5EF4-FFF2-40B4-BE49-F238E27FC236}">
                  <a16:creationId xmlns:a16="http://schemas.microsoft.com/office/drawing/2014/main" id="{F60FCF2C-844A-4BDE-A2CD-219631D2109E}"/>
                </a:ext>
              </a:extLst>
            </p:cNvPr>
            <p:cNvPicPr>
              <a:picLocks noChangeAspect="1"/>
            </p:cNvPicPr>
            <p:nvPr/>
          </p:nvPicPr>
          <p:blipFill>
            <a:blip r:embed="rId4"/>
            <a:stretch>
              <a:fillRect/>
            </a:stretch>
          </p:blipFill>
          <p:spPr>
            <a:xfrm>
              <a:off x="6670480" y="4555889"/>
              <a:ext cx="882987" cy="694616"/>
            </a:xfrm>
            <a:prstGeom prst="rect">
              <a:avLst/>
            </a:prstGeom>
          </p:spPr>
        </p:pic>
        <p:sp>
          <p:nvSpPr>
            <p:cNvPr id="16" name="Arrow: Right 15">
              <a:extLst>
                <a:ext uri="{FF2B5EF4-FFF2-40B4-BE49-F238E27FC236}">
                  <a16:creationId xmlns:a16="http://schemas.microsoft.com/office/drawing/2014/main" id="{B7958803-038D-4CC5-8A28-8B6EA1740E13}"/>
                </a:ext>
              </a:extLst>
            </p:cNvPr>
            <p:cNvSpPr/>
            <p:nvPr/>
          </p:nvSpPr>
          <p:spPr>
            <a:xfrm>
              <a:off x="2925206" y="4908452"/>
              <a:ext cx="697442" cy="499533"/>
            </a:xfrm>
            <a:prstGeom prst="rightArrow">
              <a:avLst/>
            </a:prstGeom>
            <a:solidFill>
              <a:srgbClr val="00338D"/>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8" name="Arrow: Right 17">
              <a:extLst>
                <a:ext uri="{FF2B5EF4-FFF2-40B4-BE49-F238E27FC236}">
                  <a16:creationId xmlns:a16="http://schemas.microsoft.com/office/drawing/2014/main" id="{62160530-25C1-4E52-BE7A-74657CF1CEBB}"/>
                </a:ext>
              </a:extLst>
            </p:cNvPr>
            <p:cNvSpPr/>
            <p:nvPr/>
          </p:nvSpPr>
          <p:spPr>
            <a:xfrm>
              <a:off x="5177275" y="4691025"/>
              <a:ext cx="697442" cy="499533"/>
            </a:xfrm>
            <a:prstGeom prst="rightArrow">
              <a:avLst/>
            </a:prstGeom>
            <a:solidFill>
              <a:srgbClr val="0091D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9" name="Arrow: Right 18">
              <a:extLst>
                <a:ext uri="{FF2B5EF4-FFF2-40B4-BE49-F238E27FC236}">
                  <a16:creationId xmlns:a16="http://schemas.microsoft.com/office/drawing/2014/main" id="{C5FF5489-B606-46DE-B4AC-490DDE759002}"/>
                </a:ext>
              </a:extLst>
            </p:cNvPr>
            <p:cNvSpPr/>
            <p:nvPr/>
          </p:nvSpPr>
          <p:spPr>
            <a:xfrm>
              <a:off x="7530941" y="4463541"/>
              <a:ext cx="697442" cy="499533"/>
            </a:xfrm>
            <a:prstGeom prst="rightArrow">
              <a:avLst/>
            </a:prstGeom>
            <a:solidFill>
              <a:srgbClr val="005EB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0" name="TextBox 19">
              <a:extLst>
                <a:ext uri="{FF2B5EF4-FFF2-40B4-BE49-F238E27FC236}">
                  <a16:creationId xmlns:a16="http://schemas.microsoft.com/office/drawing/2014/main" id="{9FED6CAC-B478-4908-A6B9-1FE808B72B27}"/>
                </a:ext>
              </a:extLst>
            </p:cNvPr>
            <p:cNvSpPr txBox="1"/>
            <p:nvPr/>
          </p:nvSpPr>
          <p:spPr>
            <a:xfrm>
              <a:off x="886530" y="1484742"/>
              <a:ext cx="2124161" cy="2378961"/>
            </a:xfrm>
            <a:prstGeom prst="rect">
              <a:avLst/>
            </a:prstGeom>
            <a:noFill/>
          </p:spPr>
          <p:txBody>
            <a:bodyPr wrap="square" lIns="54610" tIns="54610" rIns="54610" bIns="54610" rtlCol="0">
              <a:noAutofit/>
            </a:bodyPr>
            <a:lstStyle/>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Understand &amp; analyze existing PAM environment </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Request for creation of test accounts to perform testing</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Client to review Port connectivity from DR sites to target devices</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Client to check PAM DR servers accessibility and configuration</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rPr>
                <a:t>Understand existing integration with third party solutions such as SIEM, MFA &amp; application</a:t>
              </a:r>
            </a:p>
            <a:p>
              <a:pPr marL="285750" indent="-285750">
                <a:spcAft>
                  <a:spcPts val="600"/>
                </a:spcAft>
                <a:buFont typeface="Arial" panose="020B0604020202020204" pitchFamily="34" charset="0"/>
                <a:buChar char="•"/>
              </a:pPr>
              <a:r>
                <a:rPr lang="en-US" sz="1100">
                  <a:solidFill>
                    <a:schemeClr val="bg1"/>
                  </a:solidFill>
                  <a:latin typeface="Arial" panose="020B0604020202020204" pitchFamily="34" charset="0"/>
                  <a:ea typeface="Calibri" panose="020F0502020204030204" pitchFamily="34" charset="0"/>
                  <a:cs typeface="Times New Roman" panose="02020603050405020304" pitchFamily="18" charset="0"/>
                </a:rPr>
                <a:t>Finalize Project plan with mutual consent between TMF &amp; KPMG</a:t>
              </a:r>
            </a:p>
            <a:p>
              <a:pPr marL="285750" indent="-285750">
                <a:spcAft>
                  <a:spcPts val="600"/>
                </a:spcAft>
                <a:buFont typeface="Arial" panose="020B0604020202020204" pitchFamily="34" charset="0"/>
                <a:buChar char="•"/>
              </a:pPr>
              <a:endParaRPr lang="en-US" sz="1100">
                <a:solidFill>
                  <a:schemeClr val="bg1"/>
                </a:solidFill>
              </a:endParaRPr>
            </a:p>
          </p:txBody>
        </p:sp>
        <p:sp>
          <p:nvSpPr>
            <p:cNvPr id="22" name="TextBox 21">
              <a:extLst>
                <a:ext uri="{FF2B5EF4-FFF2-40B4-BE49-F238E27FC236}">
                  <a16:creationId xmlns:a16="http://schemas.microsoft.com/office/drawing/2014/main" id="{0971EDD4-6BC8-4132-8EB0-0EF9F6B094FB}"/>
                </a:ext>
              </a:extLst>
            </p:cNvPr>
            <p:cNvSpPr txBox="1"/>
            <p:nvPr/>
          </p:nvSpPr>
          <p:spPr>
            <a:xfrm>
              <a:off x="3155341" y="1451214"/>
              <a:ext cx="2229042" cy="2378961"/>
            </a:xfrm>
            <a:prstGeom prst="rect">
              <a:avLst/>
            </a:prstGeom>
            <a:noFill/>
          </p:spPr>
          <p:txBody>
            <a:bodyPr wrap="square" lIns="54610" tIns="54610" rIns="54610" bIns="54610" rtlCol="0">
              <a:noAutofit/>
            </a:bodyPr>
            <a:lstStyle/>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Client to meet all hardware &amp; software pre-requisite recommended by CyberArk</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CyberArk to instantiate Priv cloud v13.2 </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Assist Backup team to take backups for PAM vault servers </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Infra team to capture PAM VM Snapshots</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Assist them to install Back Up &amp; Restore utility if applicable</a:t>
              </a:r>
            </a:p>
            <a:p>
              <a:pPr marL="285750" indent="-285750">
                <a:spcAft>
                  <a:spcPts val="600"/>
                </a:spcAft>
                <a:buFont typeface="Arial" panose="020B0604020202020204" pitchFamily="34" charset="0"/>
                <a:buChar char="•"/>
              </a:pPr>
              <a:endParaRPr lang="en-US" sz="1200">
                <a:solidFill>
                  <a:schemeClr val="bg1"/>
                </a:solidFill>
                <a:latin typeface="Arial" panose="020B0604020202020204" pitchFamily="34" charset="0"/>
              </a:endParaRPr>
            </a:p>
            <a:p>
              <a:pPr marL="285750" indent="-285750">
                <a:spcAft>
                  <a:spcPts val="600"/>
                </a:spcAft>
                <a:buFont typeface="Arial" panose="020B0604020202020204" pitchFamily="34" charset="0"/>
                <a:buChar char="•"/>
              </a:pPr>
              <a:endParaRPr lang="en-US" sz="1200">
                <a:solidFill>
                  <a:schemeClr val="bg1"/>
                </a:solidFill>
              </a:endParaRPr>
            </a:p>
          </p:txBody>
        </p:sp>
        <p:sp>
          <p:nvSpPr>
            <p:cNvPr id="23" name="TextBox 22">
              <a:extLst>
                <a:ext uri="{FF2B5EF4-FFF2-40B4-BE49-F238E27FC236}">
                  <a16:creationId xmlns:a16="http://schemas.microsoft.com/office/drawing/2014/main" id="{21C11937-88C1-41F8-8550-B782D0D34BC5}"/>
                </a:ext>
              </a:extLst>
            </p:cNvPr>
            <p:cNvSpPr txBox="1"/>
            <p:nvPr/>
          </p:nvSpPr>
          <p:spPr>
            <a:xfrm>
              <a:off x="5497401" y="1502432"/>
              <a:ext cx="2196440" cy="3534595"/>
            </a:xfrm>
            <a:prstGeom prst="rect">
              <a:avLst/>
            </a:prstGeom>
            <a:noFill/>
          </p:spPr>
          <p:txBody>
            <a:bodyPr wrap="square" lIns="54610" tIns="54610" rIns="54610" bIns="54610" rtlCol="0">
              <a:noAutofit/>
            </a:bodyPr>
            <a:lstStyle/>
            <a:p>
              <a:pPr marL="285750" indent="-285750">
                <a:buFont typeface="Arial" panose="020B0604020202020204" pitchFamily="34" charset="0"/>
                <a:buChar char="•"/>
              </a:pPr>
              <a:r>
                <a:rPr lang="en-US" sz="1200">
                  <a:solidFill>
                    <a:schemeClr val="bg1"/>
                  </a:solidFill>
                </a:rPr>
                <a:t>Perform Version migrate of CyberArk Solution from v11.7 to v13.2 for SCNA region.</a:t>
              </a:r>
            </a:p>
            <a:p>
              <a:pPr marL="285750" indent="-285750">
                <a:spcAft>
                  <a:spcPts val="600"/>
                </a:spcAft>
                <a:buFont typeface="Arial" panose="020B0604020202020204" pitchFamily="34" charset="0"/>
                <a:buChar char="•"/>
              </a:pPr>
              <a:r>
                <a:rPr lang="en-US" sz="1200">
                  <a:solidFill>
                    <a:schemeClr val="bg1"/>
                  </a:solidFill>
                </a:rPr>
                <a:t>Perform health check and administrative testing on migrated version</a:t>
              </a:r>
            </a:p>
            <a:p>
              <a:pPr marL="285750" indent="-285750">
                <a:spcAft>
                  <a:spcPts val="600"/>
                </a:spcAft>
                <a:buFont typeface="Arial" panose="020B0604020202020204" pitchFamily="34" charset="0"/>
                <a:buChar char="•"/>
              </a:pPr>
              <a:r>
                <a:rPr lang="en-US" sz="1200">
                  <a:solidFill>
                    <a:schemeClr val="bg1"/>
                  </a:solidFill>
                </a:rPr>
                <a:t>Perform Rollback activity in case of version upgrade failure</a:t>
              </a:r>
            </a:p>
            <a:p>
              <a:pPr marL="285750" indent="-285750">
                <a:spcAft>
                  <a:spcPts val="600"/>
                </a:spcAft>
                <a:buFont typeface="Arial" panose="020B0604020202020204" pitchFamily="34" charset="0"/>
                <a:buChar char="•"/>
              </a:pPr>
              <a:r>
                <a:rPr lang="en-US" sz="1200">
                  <a:solidFill>
                    <a:schemeClr val="bg1"/>
                  </a:solidFill>
                </a:rPr>
                <a:t>Perform version migrate for APAC region with similar approach</a:t>
              </a:r>
            </a:p>
          </p:txBody>
        </p:sp>
        <p:sp>
          <p:nvSpPr>
            <p:cNvPr id="24" name="TextBox 23">
              <a:extLst>
                <a:ext uri="{FF2B5EF4-FFF2-40B4-BE49-F238E27FC236}">
                  <a16:creationId xmlns:a16="http://schemas.microsoft.com/office/drawing/2014/main" id="{34CB1E60-81CC-47D0-920E-1866527D4810}"/>
                </a:ext>
              </a:extLst>
            </p:cNvPr>
            <p:cNvSpPr txBox="1"/>
            <p:nvPr/>
          </p:nvSpPr>
          <p:spPr>
            <a:xfrm>
              <a:off x="7893913" y="1457329"/>
              <a:ext cx="2157250" cy="2897948"/>
            </a:xfrm>
            <a:prstGeom prst="rect">
              <a:avLst/>
            </a:prstGeom>
            <a:noFill/>
          </p:spPr>
          <p:txBody>
            <a:bodyPr wrap="square" lIns="54610" tIns="54610" rIns="54610" bIns="54610" rtlCol="0">
              <a:noAutofit/>
            </a:bodyPr>
            <a:lstStyle/>
            <a:p>
              <a:pPr marL="285750" indent="-285750">
                <a:buFont typeface="Arial" panose="020B0604020202020204" pitchFamily="34" charset="0"/>
                <a:buChar char="•"/>
              </a:pPr>
              <a:r>
                <a:rPr lang="en-US" sz="1200">
                  <a:solidFill>
                    <a:schemeClr val="bg1"/>
                  </a:solidFill>
                </a:rPr>
                <a:t>Perform version migrate of CyberArk Solution from v11.7  to v13.2 at EMEA region.</a:t>
              </a:r>
            </a:p>
            <a:p>
              <a:endParaRPr lang="en-US" sz="1200">
                <a:solidFill>
                  <a:schemeClr val="bg1"/>
                </a:solidFill>
              </a:endParaRPr>
            </a:p>
            <a:p>
              <a:pPr marL="285750" indent="-285750">
                <a:spcAft>
                  <a:spcPts val="600"/>
                </a:spcAft>
                <a:buFont typeface="Arial" panose="020B0604020202020204" pitchFamily="34" charset="0"/>
                <a:buChar char="•"/>
              </a:pPr>
              <a:r>
                <a:rPr lang="en-US" sz="1200">
                  <a:solidFill>
                    <a:schemeClr val="bg1"/>
                  </a:solidFill>
                </a:rPr>
                <a:t>Perform health check and administrative testing on upgraded version</a:t>
              </a:r>
            </a:p>
            <a:p>
              <a:pPr marL="285750" indent="-285750">
                <a:spcAft>
                  <a:spcPts val="600"/>
                </a:spcAft>
                <a:buFont typeface="Arial" panose="020B0604020202020204" pitchFamily="34" charset="0"/>
                <a:buChar char="•"/>
              </a:pPr>
              <a:r>
                <a:rPr lang="en-US" sz="1200">
                  <a:solidFill>
                    <a:schemeClr val="bg1"/>
                  </a:solidFill>
                </a:rPr>
                <a:t>Perform Rollback activity in case of version upgrade failure</a:t>
              </a:r>
            </a:p>
            <a:p>
              <a:pPr marL="285750" indent="-285750">
                <a:spcAft>
                  <a:spcPts val="600"/>
                </a:spcAft>
                <a:buFont typeface="Arial" panose="020B0604020202020204" pitchFamily="34" charset="0"/>
                <a:buChar char="•"/>
              </a:pPr>
              <a:r>
                <a:rPr lang="en-US" sz="1200">
                  <a:solidFill>
                    <a:schemeClr val="bg1"/>
                  </a:solidFill>
                </a:rPr>
                <a:t>Perform version migrate for EMEA region</a:t>
              </a:r>
            </a:p>
            <a:p>
              <a:pPr marL="285750" indent="-285750">
                <a:spcAft>
                  <a:spcPts val="600"/>
                </a:spcAft>
                <a:buFont typeface="Arial" panose="020B0604020202020204" pitchFamily="34" charset="0"/>
                <a:buChar char="•"/>
              </a:pPr>
              <a:endParaRPr lang="en-US" sz="1200">
                <a:solidFill>
                  <a:schemeClr val="bg1"/>
                </a:solidFill>
              </a:endParaRPr>
            </a:p>
            <a:p>
              <a:pPr marL="285750" indent="-285750">
                <a:spcAft>
                  <a:spcPts val="600"/>
                </a:spcAft>
                <a:buFont typeface="Arial" panose="020B0604020202020204" pitchFamily="34" charset="0"/>
                <a:buChar char="•"/>
              </a:pPr>
              <a:endParaRPr lang="en-US" sz="1200">
                <a:solidFill>
                  <a:schemeClr val="bg1"/>
                </a:solidFill>
              </a:endParaRPr>
            </a:p>
          </p:txBody>
        </p:sp>
      </p:grpSp>
      <p:sp>
        <p:nvSpPr>
          <p:cNvPr id="10" name="Title 1">
            <a:extLst>
              <a:ext uri="{FF2B5EF4-FFF2-40B4-BE49-F238E27FC236}">
                <a16:creationId xmlns:a16="http://schemas.microsoft.com/office/drawing/2014/main" id="{28EF7610-7784-4A9B-E3C6-6422D096C374}"/>
              </a:ext>
            </a:extLst>
          </p:cNvPr>
          <p:cNvSpPr>
            <a:spLocks noGrp="1"/>
          </p:cNvSpPr>
          <p:nvPr>
            <p:ph type="title"/>
          </p:nvPr>
        </p:nvSpPr>
        <p:spPr>
          <a:xfrm>
            <a:off x="650449" y="238791"/>
            <a:ext cx="10947965" cy="533400"/>
          </a:xfrm>
        </p:spPr>
        <p:txBody>
          <a:bodyPr/>
          <a:lstStyle/>
          <a:p>
            <a:r>
              <a:rPr lang="en-US"/>
              <a:t>KPMG’s Approach  for CyberArk PAM Migrate</a:t>
            </a:r>
          </a:p>
        </p:txBody>
      </p:sp>
      <p:grpSp>
        <p:nvGrpSpPr>
          <p:cNvPr id="37" name="Group 36">
            <a:extLst>
              <a:ext uri="{FF2B5EF4-FFF2-40B4-BE49-F238E27FC236}">
                <a16:creationId xmlns:a16="http://schemas.microsoft.com/office/drawing/2014/main" id="{4371320D-F41A-A43D-CCAE-6423FE62C2A2}"/>
              </a:ext>
            </a:extLst>
          </p:cNvPr>
          <p:cNvGrpSpPr/>
          <p:nvPr/>
        </p:nvGrpSpPr>
        <p:grpSpPr>
          <a:xfrm>
            <a:off x="277329" y="992383"/>
            <a:ext cx="11787058" cy="685032"/>
            <a:chOff x="1391373" y="1533235"/>
            <a:chExt cx="9521310" cy="685032"/>
          </a:xfrm>
        </p:grpSpPr>
        <p:sp>
          <p:nvSpPr>
            <p:cNvPr id="38" name="object 5">
              <a:extLst>
                <a:ext uri="{FF2B5EF4-FFF2-40B4-BE49-F238E27FC236}">
                  <a16:creationId xmlns:a16="http://schemas.microsoft.com/office/drawing/2014/main" id="{A427C8DE-2EF8-92D7-95BB-6DE2D3A36ED3}"/>
                </a:ext>
              </a:extLst>
            </p:cNvPr>
            <p:cNvSpPr/>
            <p:nvPr/>
          </p:nvSpPr>
          <p:spPr>
            <a:xfrm>
              <a:off x="1391373"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6D2077"/>
            </a:solidFill>
          </p:spPr>
          <p:txBody>
            <a:bodyPr wrap="square" lIns="0" tIns="0" rIns="0" bIns="0" rtlCol="0"/>
            <a:lstStyle/>
            <a:p>
              <a:endParaRPr sz="1600"/>
            </a:p>
          </p:txBody>
        </p:sp>
        <p:sp>
          <p:nvSpPr>
            <p:cNvPr id="39" name="object 6">
              <a:extLst>
                <a:ext uri="{FF2B5EF4-FFF2-40B4-BE49-F238E27FC236}">
                  <a16:creationId xmlns:a16="http://schemas.microsoft.com/office/drawing/2014/main" id="{F28EDAC1-FBD3-65D5-6383-FC81F4BCECF2}"/>
                </a:ext>
              </a:extLst>
            </p:cNvPr>
            <p:cNvSpPr txBox="1"/>
            <p:nvPr/>
          </p:nvSpPr>
          <p:spPr>
            <a:xfrm>
              <a:off x="1811164" y="1663259"/>
              <a:ext cx="1253429" cy="371897"/>
            </a:xfrm>
            <a:prstGeom prst="rect">
              <a:avLst/>
            </a:prstGeom>
          </p:spPr>
          <p:txBody>
            <a:bodyPr vert="horz" wrap="square" lIns="0" tIns="12700" rIns="0" bIns="0" rtlCol="0">
              <a:spAutoFit/>
            </a:bodyPr>
            <a:lstStyle/>
            <a:p>
              <a:pPr algn="ctr">
                <a:lnSpc>
                  <a:spcPts val="1360"/>
                </a:lnSpc>
                <a:spcBef>
                  <a:spcPts val="100"/>
                </a:spcBef>
              </a:pPr>
              <a:r>
                <a:rPr lang="en-US" sz="1600" spc="-5">
                  <a:solidFill>
                    <a:srgbClr val="FFFFFF"/>
                  </a:solidFill>
                  <a:cs typeface="Arial"/>
                </a:rPr>
                <a:t>Environment Analysis</a:t>
              </a:r>
              <a:endParaRPr sz="1600" b="1">
                <a:cs typeface="Arial"/>
              </a:endParaRPr>
            </a:p>
          </p:txBody>
        </p:sp>
        <p:sp>
          <p:nvSpPr>
            <p:cNvPr id="40" name="object 7">
              <a:extLst>
                <a:ext uri="{FF2B5EF4-FFF2-40B4-BE49-F238E27FC236}">
                  <a16:creationId xmlns:a16="http://schemas.microsoft.com/office/drawing/2014/main" id="{4E45D38E-947D-0AB1-4638-E825688BF16A}"/>
                </a:ext>
              </a:extLst>
            </p:cNvPr>
            <p:cNvSpPr/>
            <p:nvPr/>
          </p:nvSpPr>
          <p:spPr>
            <a:xfrm>
              <a:off x="3255224"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541986"/>
            </a:solidFill>
          </p:spPr>
          <p:txBody>
            <a:bodyPr wrap="square" lIns="0" tIns="0" rIns="0" bIns="0" rtlCol="0"/>
            <a:lstStyle/>
            <a:p>
              <a:endParaRPr sz="1600"/>
            </a:p>
          </p:txBody>
        </p:sp>
        <p:sp>
          <p:nvSpPr>
            <p:cNvPr id="41" name="object 8">
              <a:extLst>
                <a:ext uri="{FF2B5EF4-FFF2-40B4-BE49-F238E27FC236}">
                  <a16:creationId xmlns:a16="http://schemas.microsoft.com/office/drawing/2014/main" id="{BFB6F88C-D831-FE26-4A97-42CDD7A410F7}"/>
                </a:ext>
              </a:extLst>
            </p:cNvPr>
            <p:cNvSpPr/>
            <p:nvPr/>
          </p:nvSpPr>
          <p:spPr>
            <a:xfrm>
              <a:off x="3255224" y="153323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sz="1600"/>
            </a:p>
          </p:txBody>
        </p:sp>
        <p:sp>
          <p:nvSpPr>
            <p:cNvPr id="42" name="object 9">
              <a:extLst>
                <a:ext uri="{FF2B5EF4-FFF2-40B4-BE49-F238E27FC236}">
                  <a16:creationId xmlns:a16="http://schemas.microsoft.com/office/drawing/2014/main" id="{4BFAED1C-98C5-5A7E-2D5D-109DEF56870E}"/>
                </a:ext>
              </a:extLst>
            </p:cNvPr>
            <p:cNvSpPr txBox="1"/>
            <p:nvPr/>
          </p:nvSpPr>
          <p:spPr>
            <a:xfrm>
              <a:off x="3575788" y="1594161"/>
              <a:ext cx="1385436" cy="284693"/>
            </a:xfrm>
            <a:prstGeom prst="rect">
              <a:avLst/>
            </a:prstGeom>
          </p:spPr>
          <p:txBody>
            <a:bodyPr vert="horz" wrap="square" lIns="0" tIns="38100" rIns="0" bIns="0" rtlCol="0">
              <a:spAutoFit/>
            </a:bodyPr>
            <a:lstStyle/>
            <a:p>
              <a:pPr marL="12700" marR="5080" algn="ctr">
                <a:spcBef>
                  <a:spcPts val="300"/>
                </a:spcBef>
              </a:pPr>
              <a:r>
                <a:rPr lang="en-US" sz="1600" spc="-5">
                  <a:solidFill>
                    <a:srgbClr val="FFFFFF"/>
                  </a:solidFill>
                  <a:cs typeface="Arial"/>
                </a:rPr>
                <a:t>Pre-Migration Plan</a:t>
              </a:r>
              <a:endParaRPr sz="1600" b="1">
                <a:cs typeface="Arial"/>
              </a:endParaRPr>
            </a:p>
          </p:txBody>
        </p:sp>
        <p:sp>
          <p:nvSpPr>
            <p:cNvPr id="43" name="object 10">
              <a:extLst>
                <a:ext uri="{FF2B5EF4-FFF2-40B4-BE49-F238E27FC236}">
                  <a16:creationId xmlns:a16="http://schemas.microsoft.com/office/drawing/2014/main" id="{E76D215A-5559-61C8-0C3E-C620EA8B4447}"/>
                </a:ext>
              </a:extLst>
            </p:cNvPr>
            <p:cNvSpPr/>
            <p:nvPr/>
          </p:nvSpPr>
          <p:spPr>
            <a:xfrm>
              <a:off x="5117553"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2A1296"/>
            </a:solidFill>
          </p:spPr>
          <p:txBody>
            <a:bodyPr wrap="square" lIns="0" tIns="0" rIns="0" bIns="0" rtlCol="0"/>
            <a:lstStyle/>
            <a:p>
              <a:endParaRPr sz="1600"/>
            </a:p>
          </p:txBody>
        </p:sp>
        <p:sp>
          <p:nvSpPr>
            <p:cNvPr id="44" name="object 11">
              <a:extLst>
                <a:ext uri="{FF2B5EF4-FFF2-40B4-BE49-F238E27FC236}">
                  <a16:creationId xmlns:a16="http://schemas.microsoft.com/office/drawing/2014/main" id="{906CF407-12BF-244A-F6A2-9E7D779B8852}"/>
                </a:ext>
              </a:extLst>
            </p:cNvPr>
            <p:cNvSpPr/>
            <p:nvPr/>
          </p:nvSpPr>
          <p:spPr>
            <a:xfrm>
              <a:off x="5117553" y="153323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sz="1600"/>
            </a:p>
          </p:txBody>
        </p:sp>
        <p:sp>
          <p:nvSpPr>
            <p:cNvPr id="45" name="object 12">
              <a:extLst>
                <a:ext uri="{FF2B5EF4-FFF2-40B4-BE49-F238E27FC236}">
                  <a16:creationId xmlns:a16="http://schemas.microsoft.com/office/drawing/2014/main" id="{CA0E8D2E-96E1-4D2F-4EF1-1B944B92FDD0}"/>
                </a:ext>
              </a:extLst>
            </p:cNvPr>
            <p:cNvSpPr txBox="1"/>
            <p:nvPr/>
          </p:nvSpPr>
          <p:spPr>
            <a:xfrm>
              <a:off x="5501837" y="1599030"/>
              <a:ext cx="1269936" cy="469359"/>
            </a:xfrm>
            <a:prstGeom prst="rect">
              <a:avLst/>
            </a:prstGeom>
          </p:spPr>
          <p:txBody>
            <a:bodyPr vert="horz" wrap="square" lIns="0" tIns="38100" rIns="0" bIns="0" rtlCol="0">
              <a:spAutoFit/>
            </a:bodyPr>
            <a:lstStyle/>
            <a:p>
              <a:pPr marL="12700" marR="5080" algn="ctr">
                <a:spcBef>
                  <a:spcPts val="300"/>
                </a:spcBef>
                <a:spcAft>
                  <a:spcPts val="2000"/>
                </a:spcAft>
              </a:pPr>
              <a:r>
                <a:rPr lang="en-US" sz="1400" spc="-5">
                  <a:solidFill>
                    <a:srgbClr val="FFFFFF"/>
                  </a:solidFill>
                  <a:cs typeface="Arial"/>
                </a:rPr>
                <a:t>Migrate PAM Suite from DR to Cloud</a:t>
              </a:r>
              <a:endParaRPr sz="1400" b="1">
                <a:cs typeface="Arial"/>
              </a:endParaRPr>
            </a:p>
          </p:txBody>
        </p:sp>
        <p:sp>
          <p:nvSpPr>
            <p:cNvPr id="46" name="object 13">
              <a:extLst>
                <a:ext uri="{FF2B5EF4-FFF2-40B4-BE49-F238E27FC236}">
                  <a16:creationId xmlns:a16="http://schemas.microsoft.com/office/drawing/2014/main" id="{04B3C5B5-F903-B376-AA4F-A9C3BD668D46}"/>
                </a:ext>
              </a:extLst>
            </p:cNvPr>
            <p:cNvSpPr/>
            <p:nvPr/>
          </p:nvSpPr>
          <p:spPr>
            <a:xfrm>
              <a:off x="6979881"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0923A6"/>
            </a:solidFill>
          </p:spPr>
          <p:txBody>
            <a:bodyPr wrap="square" lIns="0" tIns="0" rIns="0" bIns="0" rtlCol="0"/>
            <a:lstStyle/>
            <a:p>
              <a:endParaRPr sz="1600"/>
            </a:p>
          </p:txBody>
        </p:sp>
        <p:sp>
          <p:nvSpPr>
            <p:cNvPr id="47" name="object 14">
              <a:extLst>
                <a:ext uri="{FF2B5EF4-FFF2-40B4-BE49-F238E27FC236}">
                  <a16:creationId xmlns:a16="http://schemas.microsoft.com/office/drawing/2014/main" id="{125756B7-50AA-7FE5-A7C9-F0BD4F519182}"/>
                </a:ext>
              </a:extLst>
            </p:cNvPr>
            <p:cNvSpPr/>
            <p:nvPr/>
          </p:nvSpPr>
          <p:spPr>
            <a:xfrm>
              <a:off x="6979881" y="153323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sz="1600"/>
            </a:p>
          </p:txBody>
        </p:sp>
        <p:sp>
          <p:nvSpPr>
            <p:cNvPr id="48" name="object 15">
              <a:extLst>
                <a:ext uri="{FF2B5EF4-FFF2-40B4-BE49-F238E27FC236}">
                  <a16:creationId xmlns:a16="http://schemas.microsoft.com/office/drawing/2014/main" id="{1032D634-E4BD-3F0F-8BBB-07B2107B8F81}"/>
                </a:ext>
              </a:extLst>
            </p:cNvPr>
            <p:cNvSpPr txBox="1"/>
            <p:nvPr/>
          </p:nvSpPr>
          <p:spPr>
            <a:xfrm>
              <a:off x="7429405" y="1603776"/>
              <a:ext cx="1316989" cy="469359"/>
            </a:xfrm>
            <a:prstGeom prst="rect">
              <a:avLst/>
            </a:prstGeom>
          </p:spPr>
          <p:txBody>
            <a:bodyPr vert="horz" wrap="square" lIns="0" tIns="38100" rIns="0" bIns="0" rtlCol="0">
              <a:spAutoFit/>
            </a:bodyPr>
            <a:lstStyle/>
            <a:p>
              <a:pPr marL="12700" marR="5080" algn="ctr">
                <a:spcBef>
                  <a:spcPts val="300"/>
                </a:spcBef>
                <a:spcAft>
                  <a:spcPts val="2000"/>
                </a:spcAft>
              </a:pPr>
              <a:r>
                <a:rPr lang="en-US" sz="1400" spc="-5">
                  <a:solidFill>
                    <a:srgbClr val="FFFFFF"/>
                  </a:solidFill>
                  <a:cs typeface="Arial"/>
                </a:rPr>
                <a:t>Migrate PAM Suite form DC to Cloud</a:t>
              </a:r>
              <a:endParaRPr lang="en-US" sz="1400" b="1">
                <a:cs typeface="Arial"/>
              </a:endParaRPr>
            </a:p>
          </p:txBody>
        </p:sp>
        <p:sp>
          <p:nvSpPr>
            <p:cNvPr id="49" name="object 16">
              <a:extLst>
                <a:ext uri="{FF2B5EF4-FFF2-40B4-BE49-F238E27FC236}">
                  <a16:creationId xmlns:a16="http://schemas.microsoft.com/office/drawing/2014/main" id="{12097FF5-DEA1-3F8C-F72D-26CE2358C31E}"/>
                </a:ext>
              </a:extLst>
            </p:cNvPr>
            <p:cNvSpPr/>
            <p:nvPr/>
          </p:nvSpPr>
          <p:spPr>
            <a:xfrm>
              <a:off x="8843732" y="153323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005EB8"/>
            </a:solidFill>
          </p:spPr>
          <p:txBody>
            <a:bodyPr wrap="square" lIns="0" tIns="0" rIns="0" bIns="0" rtlCol="0"/>
            <a:lstStyle/>
            <a:p>
              <a:endParaRPr sz="1600"/>
            </a:p>
          </p:txBody>
        </p:sp>
        <p:sp>
          <p:nvSpPr>
            <p:cNvPr id="50" name="object 17">
              <a:extLst>
                <a:ext uri="{FF2B5EF4-FFF2-40B4-BE49-F238E27FC236}">
                  <a16:creationId xmlns:a16="http://schemas.microsoft.com/office/drawing/2014/main" id="{5E7D4F83-2934-7BD2-007A-DDBFB35DA547}"/>
                </a:ext>
              </a:extLst>
            </p:cNvPr>
            <p:cNvSpPr/>
            <p:nvPr/>
          </p:nvSpPr>
          <p:spPr>
            <a:xfrm>
              <a:off x="8843731" y="153323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sz="1600"/>
            </a:p>
          </p:txBody>
        </p:sp>
      </p:grpSp>
      <p:sp>
        <p:nvSpPr>
          <p:cNvPr id="59" name="Rectangle 58">
            <a:extLst>
              <a:ext uri="{FF2B5EF4-FFF2-40B4-BE49-F238E27FC236}">
                <a16:creationId xmlns:a16="http://schemas.microsoft.com/office/drawing/2014/main" id="{FB47AB88-D3CA-8A1F-A9C6-A037C6BB1363}"/>
              </a:ext>
            </a:extLst>
          </p:cNvPr>
          <p:cNvSpPr/>
          <p:nvPr/>
        </p:nvSpPr>
        <p:spPr>
          <a:xfrm>
            <a:off x="9687500" y="1776459"/>
            <a:ext cx="2135375" cy="3436564"/>
          </a:xfrm>
          <a:prstGeom prst="rect">
            <a:avLst/>
          </a:prstGeom>
          <a:solidFill>
            <a:srgbClr val="470A68"/>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0" name="Arrow: Right 59">
            <a:extLst>
              <a:ext uri="{FF2B5EF4-FFF2-40B4-BE49-F238E27FC236}">
                <a16:creationId xmlns:a16="http://schemas.microsoft.com/office/drawing/2014/main" id="{0D6BC9B7-678A-2FC3-FFEC-0EAED914DD4C}"/>
              </a:ext>
            </a:extLst>
          </p:cNvPr>
          <p:cNvSpPr/>
          <p:nvPr/>
        </p:nvSpPr>
        <p:spPr>
          <a:xfrm>
            <a:off x="9517168" y="4545287"/>
            <a:ext cx="697442" cy="517752"/>
          </a:xfrm>
          <a:prstGeom prst="rightArrow">
            <a:avLst/>
          </a:prstGeom>
          <a:solidFill>
            <a:srgbClr val="005EB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1026" name="Picture 2" descr="See related image detail. Support (group Icon) Blue Round Button Stock Illustration ...">
            <a:extLst>
              <a:ext uri="{FF2B5EF4-FFF2-40B4-BE49-F238E27FC236}">
                <a16:creationId xmlns:a16="http://schemas.microsoft.com/office/drawing/2014/main" id="{68D15C5C-B13C-65C7-BCD1-C498369B65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36448" y="4300235"/>
            <a:ext cx="650469" cy="677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xas Teachers | Texas Certification Test Prep and Teacher Training">
            <a:extLst>
              <a:ext uri="{FF2B5EF4-FFF2-40B4-BE49-F238E27FC236}">
                <a16:creationId xmlns:a16="http://schemas.microsoft.com/office/drawing/2014/main" id="{199F06D7-0C59-4667-0A49-D4626DA002A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34328" y="4600839"/>
            <a:ext cx="829375" cy="82937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Magnifier placed on a white background">
            <a:extLst>
              <a:ext uri="{FF2B5EF4-FFF2-40B4-BE49-F238E27FC236}">
                <a16:creationId xmlns:a16="http://schemas.microsoft.com/office/drawing/2014/main" id="{8025DC4D-224D-B35C-1910-710D1F4CEB1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2890" y="5395870"/>
            <a:ext cx="762133" cy="650617"/>
          </a:xfrm>
          <a:prstGeom prst="rect">
            <a:avLst/>
          </a:prstGeom>
        </p:spPr>
      </p:pic>
      <p:sp>
        <p:nvSpPr>
          <p:cNvPr id="2" name="object 15">
            <a:extLst>
              <a:ext uri="{FF2B5EF4-FFF2-40B4-BE49-F238E27FC236}">
                <a16:creationId xmlns:a16="http://schemas.microsoft.com/office/drawing/2014/main" id="{96361239-E995-2777-8E78-37880465A465}"/>
              </a:ext>
            </a:extLst>
          </p:cNvPr>
          <p:cNvSpPr txBox="1"/>
          <p:nvPr/>
        </p:nvSpPr>
        <p:spPr>
          <a:xfrm>
            <a:off x="10113109" y="1038983"/>
            <a:ext cx="1330623" cy="530915"/>
          </a:xfrm>
          <a:prstGeom prst="rect">
            <a:avLst/>
          </a:prstGeom>
        </p:spPr>
        <p:txBody>
          <a:bodyPr vert="horz" wrap="square" lIns="0" tIns="38100" rIns="0" bIns="0" rtlCol="0">
            <a:spAutoFit/>
          </a:bodyPr>
          <a:lstStyle/>
          <a:p>
            <a:pPr marL="12700" marR="5080" algn="ctr">
              <a:spcBef>
                <a:spcPts val="300"/>
              </a:spcBef>
            </a:pPr>
            <a:r>
              <a:rPr lang="en-US" sz="1600" spc="-5">
                <a:solidFill>
                  <a:srgbClr val="FFFFFF"/>
                </a:solidFill>
                <a:latin typeface="Arial"/>
                <a:cs typeface="Arial"/>
              </a:rPr>
              <a:t>Post Migrate Test</a:t>
            </a:r>
            <a:endParaRPr sz="1100" b="1">
              <a:latin typeface="Arial"/>
              <a:cs typeface="Arial"/>
            </a:endParaRPr>
          </a:p>
        </p:txBody>
      </p:sp>
      <p:sp>
        <p:nvSpPr>
          <p:cNvPr id="4" name="TextBox 3">
            <a:extLst>
              <a:ext uri="{FF2B5EF4-FFF2-40B4-BE49-F238E27FC236}">
                <a16:creationId xmlns:a16="http://schemas.microsoft.com/office/drawing/2014/main" id="{D56E436D-6AD3-B2F0-5737-4F9C9F73ACEE}"/>
              </a:ext>
            </a:extLst>
          </p:cNvPr>
          <p:cNvSpPr txBox="1"/>
          <p:nvPr/>
        </p:nvSpPr>
        <p:spPr>
          <a:xfrm>
            <a:off x="9700844" y="1872998"/>
            <a:ext cx="2157250" cy="2465728"/>
          </a:xfrm>
          <a:prstGeom prst="rect">
            <a:avLst/>
          </a:prstGeom>
          <a:noFill/>
        </p:spPr>
        <p:txBody>
          <a:bodyPr wrap="square" lIns="54610" tIns="54610" rIns="54610" bIns="54610" rtlCol="0">
            <a:noAutofit/>
          </a:bodyPr>
          <a:lstStyle/>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Health check of Primary, DR vaults &amp; other PAM components</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Check Password Verify, Password Change, Reconciliation &amp; PSM recordings</a:t>
            </a:r>
          </a:p>
          <a:p>
            <a:pPr marL="285750" indent="-285750">
              <a:spcAft>
                <a:spcPts val="600"/>
              </a:spcAft>
              <a:buFont typeface="Arial" panose="020B0604020202020204" pitchFamily="34" charset="0"/>
              <a:buChar char="•"/>
            </a:pPr>
            <a:r>
              <a:rPr lang="en-US" sz="1200">
                <a:solidFill>
                  <a:schemeClr val="bg1"/>
                </a:solidFill>
                <a:latin typeface="Arial" panose="020B0604020202020204" pitchFamily="34" charset="0"/>
              </a:rPr>
              <a:t>User Acceptance Test &amp;  communication to Stakeholders for accessing upgraded PAM environment</a:t>
            </a:r>
          </a:p>
          <a:p>
            <a:pPr marL="285750" indent="-285750">
              <a:spcAft>
                <a:spcPts val="600"/>
              </a:spcAft>
              <a:buFont typeface="Arial" panose="020B0604020202020204" pitchFamily="34" charset="0"/>
              <a:buChar char="•"/>
            </a:pPr>
            <a:endParaRPr lang="en-US" sz="1200">
              <a:solidFill>
                <a:schemeClr val="bg1"/>
              </a:solidFill>
            </a:endParaRPr>
          </a:p>
        </p:txBody>
      </p:sp>
    </p:spTree>
    <p:extLst>
      <p:ext uri="{BB962C8B-B14F-4D97-AF65-F5344CB8AC3E}">
        <p14:creationId xmlns:p14="http://schemas.microsoft.com/office/powerpoint/2010/main" val="2624212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br>
              <a:rPr lang="en-GB" sz="6000"/>
            </a:br>
            <a:r>
              <a:rPr lang="en-GB" sz="6000"/>
              <a:t>Phase 2A:</a:t>
            </a:r>
            <a:br>
              <a:rPr lang="en-GB" sz="6000"/>
            </a:br>
            <a:r>
              <a:rPr lang="en-GB" sz="6000"/>
              <a:t> </a:t>
            </a:r>
            <a:br>
              <a:rPr lang="en-GB" sz="6000"/>
            </a:br>
            <a:r>
              <a:rPr lang="en-GB" sz="6000"/>
              <a:t>Transforming PAM Maturity</a:t>
            </a:r>
            <a:endParaRPr lang="en-GB" sz="6000">
              <a:latin typeface="KPMG Bold"/>
              <a:cs typeface="Arial"/>
            </a:endParaRPr>
          </a:p>
        </p:txBody>
      </p:sp>
    </p:spTree>
    <p:extLst>
      <p:ext uri="{BB962C8B-B14F-4D97-AF65-F5344CB8AC3E}">
        <p14:creationId xmlns:p14="http://schemas.microsoft.com/office/powerpoint/2010/main" val="369648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97397E96-C96F-9AA3-867C-9F308D8B6661}"/>
              </a:ext>
            </a:extLst>
          </p:cNvPr>
          <p:cNvSpPr/>
          <p:nvPr/>
        </p:nvSpPr>
        <p:spPr>
          <a:xfrm>
            <a:off x="7249473" y="1398590"/>
            <a:ext cx="4676436" cy="4725087"/>
          </a:xfrm>
          <a:prstGeom prst="rect">
            <a:avLst/>
          </a:prstGeom>
          <a:solidFill>
            <a:schemeClr val="bg1"/>
          </a:solid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8" name="Rectangle 7">
            <a:extLst>
              <a:ext uri="{FF2B5EF4-FFF2-40B4-BE49-F238E27FC236}">
                <a16:creationId xmlns:a16="http://schemas.microsoft.com/office/drawing/2014/main" id="{6CE643C9-8677-4831-B2CD-2D542BFC2A99}"/>
              </a:ext>
            </a:extLst>
          </p:cNvPr>
          <p:cNvSpPr>
            <a:spLocks/>
          </p:cNvSpPr>
          <p:nvPr/>
        </p:nvSpPr>
        <p:spPr bwMode="gray">
          <a:xfrm>
            <a:off x="2080562" y="889446"/>
            <a:ext cx="5060447" cy="951775"/>
          </a:xfrm>
          <a:prstGeom prst="rect">
            <a:avLst/>
          </a:prstGeom>
          <a:solidFill>
            <a:srgbClr val="00338D"/>
          </a:solidFill>
          <a:ln w="12700" cap="flat" cmpd="sng" algn="ctr">
            <a:noFill/>
            <a:prstDash val="solid"/>
            <a:miter lim="800000"/>
          </a:ln>
          <a:effectLst/>
        </p:spPr>
        <p:txBody>
          <a:bodyPr lIns="648000" tIns="54610" rIns="54610" bIns="54610" rtlCol="0" anchor="ct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prstClr val="white"/>
                </a:solidFill>
                <a:effectLst/>
                <a:uLnTx/>
                <a:uFillTx/>
              </a:rPr>
              <a:t>TMF </a:t>
            </a:r>
            <a:r>
              <a:rPr lang="en-US" sz="1200" b="1" kern="0">
                <a:solidFill>
                  <a:prstClr val="white"/>
                </a:solidFill>
              </a:rPr>
              <a:t>PAM on-prem INFRA</a:t>
            </a:r>
            <a:endParaRPr kumimoji="0" lang="en-US" sz="12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prstClr val="white"/>
                </a:solidFill>
                <a:effectLst/>
                <a:uLnTx/>
                <a:uFillTx/>
              </a:rPr>
              <a:t>Organization has below PAM architecture</a:t>
            </a:r>
          </a:p>
        </p:txBody>
      </p:sp>
      <p:sp>
        <p:nvSpPr>
          <p:cNvPr id="9" name="Rectangle 8">
            <a:extLst>
              <a:ext uri="{FF2B5EF4-FFF2-40B4-BE49-F238E27FC236}">
                <a16:creationId xmlns:a16="http://schemas.microsoft.com/office/drawing/2014/main" id="{A9AD61DC-68E9-457E-972F-519A7D6DC993}"/>
              </a:ext>
            </a:extLst>
          </p:cNvPr>
          <p:cNvSpPr>
            <a:spLocks/>
          </p:cNvSpPr>
          <p:nvPr/>
        </p:nvSpPr>
        <p:spPr bwMode="gray">
          <a:xfrm>
            <a:off x="7254486" y="889446"/>
            <a:ext cx="4676436" cy="439673"/>
          </a:xfrm>
          <a:prstGeom prst="rect">
            <a:avLst/>
          </a:prstGeom>
          <a:solidFill>
            <a:srgbClr val="0091DA"/>
          </a:solidFill>
          <a:ln w="12700" cap="flat" cmpd="sng" algn="ctr">
            <a:noFill/>
            <a:prstDash val="solid"/>
            <a:miter lim="800000"/>
          </a:ln>
          <a:effectLst/>
        </p:spPr>
        <p:txBody>
          <a:bodyPr lIns="648000" tIns="54610" rIns="54610" bIns="54610" rtlCol="0" anchor="ct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300" b="1" i="0" u="none" strike="noStrike" kern="0" cap="none" spc="0" normalizeH="0" baseline="0" noProof="0">
                <a:ln>
                  <a:noFill/>
                </a:ln>
                <a:solidFill>
                  <a:prstClr val="white"/>
                </a:solidFill>
                <a:effectLst/>
                <a:uLnTx/>
                <a:uFillTx/>
              </a:rPr>
              <a:t>Observations in existing PAM infra</a:t>
            </a:r>
            <a:endParaRPr lang="en-US" sz="1300" b="1" kern="0">
              <a:solidFill>
                <a:prstClr val="white"/>
              </a:solidFill>
            </a:endParaRPr>
          </a:p>
        </p:txBody>
      </p:sp>
      <p:grpSp>
        <p:nvGrpSpPr>
          <p:cNvPr id="10" name="Group 9">
            <a:extLst>
              <a:ext uri="{FF2B5EF4-FFF2-40B4-BE49-F238E27FC236}">
                <a16:creationId xmlns:a16="http://schemas.microsoft.com/office/drawing/2014/main" id="{CC0901E1-9D4B-412E-BC1D-620E05305B8B}"/>
              </a:ext>
            </a:extLst>
          </p:cNvPr>
          <p:cNvGrpSpPr>
            <a:grpSpLocks noChangeAspect="1"/>
          </p:cNvGrpSpPr>
          <p:nvPr/>
        </p:nvGrpSpPr>
        <p:grpSpPr bwMode="gray">
          <a:xfrm>
            <a:off x="2190665" y="1326453"/>
            <a:ext cx="449538" cy="452246"/>
            <a:chOff x="1246" y="576"/>
            <a:chExt cx="749" cy="680"/>
          </a:xfrm>
        </p:grpSpPr>
        <p:sp>
          <p:nvSpPr>
            <p:cNvPr id="51" name="Freeform 5">
              <a:extLst>
                <a:ext uri="{FF2B5EF4-FFF2-40B4-BE49-F238E27FC236}">
                  <a16:creationId xmlns:a16="http://schemas.microsoft.com/office/drawing/2014/main" id="{9D2DA1C2-D3CC-48A0-8395-728EDD2AB0AE}"/>
                </a:ext>
              </a:extLst>
            </p:cNvPr>
            <p:cNvSpPr>
              <a:spLocks noEditPoints="1"/>
            </p:cNvSpPr>
            <p:nvPr/>
          </p:nvSpPr>
          <p:spPr bwMode="gray">
            <a:xfrm>
              <a:off x="1246" y="719"/>
              <a:ext cx="293" cy="537"/>
            </a:xfrm>
            <a:custGeom>
              <a:avLst/>
              <a:gdLst>
                <a:gd name="T0" fmla="*/ 205 w 293"/>
                <a:gd name="T1" fmla="*/ 182 h 537"/>
                <a:gd name="T2" fmla="*/ 258 w 293"/>
                <a:gd name="T3" fmla="*/ 250 h 537"/>
                <a:gd name="T4" fmla="*/ 258 w 293"/>
                <a:gd name="T5" fmla="*/ 182 h 537"/>
                <a:gd name="T6" fmla="*/ 258 w 293"/>
                <a:gd name="T7" fmla="*/ 286 h 537"/>
                <a:gd name="T8" fmla="*/ 205 w 293"/>
                <a:gd name="T9" fmla="*/ 353 h 537"/>
                <a:gd name="T10" fmla="*/ 258 w 293"/>
                <a:gd name="T11" fmla="*/ 286 h 537"/>
                <a:gd name="T12" fmla="*/ 258 w 293"/>
                <a:gd name="T13" fmla="*/ 286 h 537"/>
                <a:gd name="T14" fmla="*/ 175 w 293"/>
                <a:gd name="T15" fmla="*/ 353 h 537"/>
                <a:gd name="T16" fmla="*/ 122 w 293"/>
                <a:gd name="T17" fmla="*/ 286 h 537"/>
                <a:gd name="T18" fmla="*/ 122 w 293"/>
                <a:gd name="T19" fmla="*/ 353 h 537"/>
                <a:gd name="T20" fmla="*/ 94 w 293"/>
                <a:gd name="T21" fmla="*/ 286 h 537"/>
                <a:gd name="T22" fmla="*/ 41 w 293"/>
                <a:gd name="T23" fmla="*/ 353 h 537"/>
                <a:gd name="T24" fmla="*/ 94 w 293"/>
                <a:gd name="T25" fmla="*/ 286 h 537"/>
                <a:gd name="T26" fmla="*/ 94 w 293"/>
                <a:gd name="T27" fmla="*/ 286 h 537"/>
                <a:gd name="T28" fmla="*/ 0 w 293"/>
                <a:gd name="T29" fmla="*/ 537 h 537"/>
                <a:gd name="T30" fmla="*/ 293 w 293"/>
                <a:gd name="T31" fmla="*/ 0 h 537"/>
                <a:gd name="T32" fmla="*/ 293 w 293"/>
                <a:gd name="T33" fmla="*/ 537 h 537"/>
                <a:gd name="T34" fmla="*/ 261 w 293"/>
                <a:gd name="T35" fmla="*/ 390 h 537"/>
                <a:gd name="T36" fmla="*/ 205 w 293"/>
                <a:gd name="T37" fmla="*/ 460 h 537"/>
                <a:gd name="T38" fmla="*/ 261 w 293"/>
                <a:gd name="T39" fmla="*/ 390 h 537"/>
                <a:gd name="T40" fmla="*/ 261 w 293"/>
                <a:gd name="T41" fmla="*/ 390 h 537"/>
                <a:gd name="T42" fmla="*/ 205 w 293"/>
                <a:gd name="T43" fmla="*/ 78 h 537"/>
                <a:gd name="T44" fmla="*/ 258 w 293"/>
                <a:gd name="T45" fmla="*/ 144 h 537"/>
                <a:gd name="T46" fmla="*/ 258 w 293"/>
                <a:gd name="T47" fmla="*/ 78 h 537"/>
                <a:gd name="T48" fmla="*/ 177 w 293"/>
                <a:gd name="T49" fmla="*/ 390 h 537"/>
                <a:gd name="T50" fmla="*/ 122 w 293"/>
                <a:gd name="T51" fmla="*/ 460 h 537"/>
                <a:gd name="T52" fmla="*/ 177 w 293"/>
                <a:gd name="T53" fmla="*/ 390 h 537"/>
                <a:gd name="T54" fmla="*/ 177 w 293"/>
                <a:gd name="T55" fmla="*/ 390 h 537"/>
                <a:gd name="T56" fmla="*/ 122 w 293"/>
                <a:gd name="T57" fmla="*/ 182 h 537"/>
                <a:gd name="T58" fmla="*/ 175 w 293"/>
                <a:gd name="T59" fmla="*/ 250 h 537"/>
                <a:gd name="T60" fmla="*/ 175 w 293"/>
                <a:gd name="T61" fmla="*/ 182 h 537"/>
                <a:gd name="T62" fmla="*/ 175 w 293"/>
                <a:gd name="T63" fmla="*/ 78 h 537"/>
                <a:gd name="T64" fmla="*/ 119 w 293"/>
                <a:gd name="T65" fmla="*/ 144 h 537"/>
                <a:gd name="T66" fmla="*/ 175 w 293"/>
                <a:gd name="T67" fmla="*/ 78 h 537"/>
                <a:gd name="T68" fmla="*/ 175 w 293"/>
                <a:gd name="T69" fmla="*/ 78 h 537"/>
                <a:gd name="T70" fmla="*/ 41 w 293"/>
                <a:gd name="T71" fmla="*/ 390 h 537"/>
                <a:gd name="T72" fmla="*/ 94 w 293"/>
                <a:gd name="T73" fmla="*/ 460 h 537"/>
                <a:gd name="T74" fmla="*/ 94 w 293"/>
                <a:gd name="T75" fmla="*/ 390 h 537"/>
                <a:gd name="T76" fmla="*/ 94 w 293"/>
                <a:gd name="T77" fmla="*/ 182 h 537"/>
                <a:gd name="T78" fmla="*/ 41 w 293"/>
                <a:gd name="T79" fmla="*/ 250 h 537"/>
                <a:gd name="T80" fmla="*/ 94 w 293"/>
                <a:gd name="T81" fmla="*/ 182 h 537"/>
                <a:gd name="T82" fmla="*/ 94 w 293"/>
                <a:gd name="T83" fmla="*/ 182 h 537"/>
                <a:gd name="T84" fmla="*/ 38 w 293"/>
                <a:gd name="T85" fmla="*/ 78 h 537"/>
                <a:gd name="T86" fmla="*/ 94 w 293"/>
                <a:gd name="T87" fmla="*/ 144 h 537"/>
                <a:gd name="T88" fmla="*/ 94 w 293"/>
                <a:gd name="T89" fmla="*/ 7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537">
                  <a:moveTo>
                    <a:pt x="258" y="182"/>
                  </a:moveTo>
                  <a:lnTo>
                    <a:pt x="205" y="182"/>
                  </a:lnTo>
                  <a:lnTo>
                    <a:pt x="205" y="250"/>
                  </a:lnTo>
                  <a:lnTo>
                    <a:pt x="258" y="250"/>
                  </a:lnTo>
                  <a:lnTo>
                    <a:pt x="258" y="182"/>
                  </a:lnTo>
                  <a:lnTo>
                    <a:pt x="258" y="182"/>
                  </a:lnTo>
                  <a:lnTo>
                    <a:pt x="258" y="182"/>
                  </a:lnTo>
                  <a:close/>
                  <a:moveTo>
                    <a:pt x="258" y="286"/>
                  </a:moveTo>
                  <a:lnTo>
                    <a:pt x="205" y="286"/>
                  </a:lnTo>
                  <a:lnTo>
                    <a:pt x="205" y="353"/>
                  </a:lnTo>
                  <a:lnTo>
                    <a:pt x="258" y="353"/>
                  </a:lnTo>
                  <a:lnTo>
                    <a:pt x="258" y="286"/>
                  </a:lnTo>
                  <a:lnTo>
                    <a:pt x="258" y="286"/>
                  </a:lnTo>
                  <a:lnTo>
                    <a:pt x="258" y="286"/>
                  </a:lnTo>
                  <a:close/>
                  <a:moveTo>
                    <a:pt x="122" y="353"/>
                  </a:moveTo>
                  <a:lnTo>
                    <a:pt x="175" y="353"/>
                  </a:lnTo>
                  <a:lnTo>
                    <a:pt x="175" y="286"/>
                  </a:lnTo>
                  <a:lnTo>
                    <a:pt x="122" y="286"/>
                  </a:lnTo>
                  <a:lnTo>
                    <a:pt x="122" y="353"/>
                  </a:lnTo>
                  <a:lnTo>
                    <a:pt x="122" y="353"/>
                  </a:lnTo>
                  <a:lnTo>
                    <a:pt x="122" y="353"/>
                  </a:lnTo>
                  <a:close/>
                  <a:moveTo>
                    <a:pt x="94" y="286"/>
                  </a:moveTo>
                  <a:lnTo>
                    <a:pt x="41" y="286"/>
                  </a:lnTo>
                  <a:lnTo>
                    <a:pt x="41" y="353"/>
                  </a:lnTo>
                  <a:lnTo>
                    <a:pt x="94" y="353"/>
                  </a:lnTo>
                  <a:lnTo>
                    <a:pt x="94" y="286"/>
                  </a:lnTo>
                  <a:lnTo>
                    <a:pt x="94" y="286"/>
                  </a:lnTo>
                  <a:lnTo>
                    <a:pt x="94" y="286"/>
                  </a:lnTo>
                  <a:close/>
                  <a:moveTo>
                    <a:pt x="293" y="537"/>
                  </a:moveTo>
                  <a:lnTo>
                    <a:pt x="0" y="537"/>
                  </a:lnTo>
                  <a:lnTo>
                    <a:pt x="0" y="0"/>
                  </a:lnTo>
                  <a:lnTo>
                    <a:pt x="293" y="0"/>
                  </a:lnTo>
                  <a:lnTo>
                    <a:pt x="293" y="537"/>
                  </a:lnTo>
                  <a:lnTo>
                    <a:pt x="293" y="537"/>
                  </a:lnTo>
                  <a:lnTo>
                    <a:pt x="293" y="537"/>
                  </a:lnTo>
                  <a:close/>
                  <a:moveTo>
                    <a:pt x="261" y="390"/>
                  </a:moveTo>
                  <a:lnTo>
                    <a:pt x="205" y="390"/>
                  </a:lnTo>
                  <a:lnTo>
                    <a:pt x="205" y="460"/>
                  </a:lnTo>
                  <a:lnTo>
                    <a:pt x="261" y="460"/>
                  </a:lnTo>
                  <a:lnTo>
                    <a:pt x="261" y="390"/>
                  </a:lnTo>
                  <a:lnTo>
                    <a:pt x="261" y="390"/>
                  </a:lnTo>
                  <a:lnTo>
                    <a:pt x="261" y="390"/>
                  </a:lnTo>
                  <a:close/>
                  <a:moveTo>
                    <a:pt x="258" y="78"/>
                  </a:moveTo>
                  <a:lnTo>
                    <a:pt x="205" y="78"/>
                  </a:lnTo>
                  <a:lnTo>
                    <a:pt x="205" y="144"/>
                  </a:lnTo>
                  <a:lnTo>
                    <a:pt x="258" y="144"/>
                  </a:lnTo>
                  <a:lnTo>
                    <a:pt x="258" y="78"/>
                  </a:lnTo>
                  <a:lnTo>
                    <a:pt x="258" y="78"/>
                  </a:lnTo>
                  <a:lnTo>
                    <a:pt x="258" y="78"/>
                  </a:lnTo>
                  <a:close/>
                  <a:moveTo>
                    <a:pt x="177" y="390"/>
                  </a:moveTo>
                  <a:lnTo>
                    <a:pt x="122" y="390"/>
                  </a:lnTo>
                  <a:lnTo>
                    <a:pt x="122" y="460"/>
                  </a:lnTo>
                  <a:lnTo>
                    <a:pt x="177" y="460"/>
                  </a:lnTo>
                  <a:lnTo>
                    <a:pt x="177" y="390"/>
                  </a:lnTo>
                  <a:lnTo>
                    <a:pt x="177" y="390"/>
                  </a:lnTo>
                  <a:lnTo>
                    <a:pt x="177" y="390"/>
                  </a:lnTo>
                  <a:close/>
                  <a:moveTo>
                    <a:pt x="175" y="182"/>
                  </a:moveTo>
                  <a:lnTo>
                    <a:pt x="122" y="182"/>
                  </a:lnTo>
                  <a:lnTo>
                    <a:pt x="122" y="250"/>
                  </a:lnTo>
                  <a:lnTo>
                    <a:pt x="175" y="250"/>
                  </a:lnTo>
                  <a:lnTo>
                    <a:pt x="175" y="182"/>
                  </a:lnTo>
                  <a:lnTo>
                    <a:pt x="175" y="182"/>
                  </a:lnTo>
                  <a:lnTo>
                    <a:pt x="175" y="182"/>
                  </a:lnTo>
                  <a:close/>
                  <a:moveTo>
                    <a:pt x="175" y="78"/>
                  </a:moveTo>
                  <a:lnTo>
                    <a:pt x="119" y="78"/>
                  </a:lnTo>
                  <a:lnTo>
                    <a:pt x="119" y="144"/>
                  </a:lnTo>
                  <a:lnTo>
                    <a:pt x="175" y="144"/>
                  </a:lnTo>
                  <a:lnTo>
                    <a:pt x="175" y="78"/>
                  </a:lnTo>
                  <a:lnTo>
                    <a:pt x="175" y="78"/>
                  </a:lnTo>
                  <a:lnTo>
                    <a:pt x="175" y="78"/>
                  </a:lnTo>
                  <a:close/>
                  <a:moveTo>
                    <a:pt x="94" y="390"/>
                  </a:moveTo>
                  <a:lnTo>
                    <a:pt x="41" y="390"/>
                  </a:lnTo>
                  <a:lnTo>
                    <a:pt x="41" y="460"/>
                  </a:lnTo>
                  <a:lnTo>
                    <a:pt x="94" y="460"/>
                  </a:lnTo>
                  <a:lnTo>
                    <a:pt x="94" y="390"/>
                  </a:lnTo>
                  <a:lnTo>
                    <a:pt x="94" y="390"/>
                  </a:lnTo>
                  <a:lnTo>
                    <a:pt x="94" y="390"/>
                  </a:lnTo>
                  <a:close/>
                  <a:moveTo>
                    <a:pt x="94" y="182"/>
                  </a:moveTo>
                  <a:lnTo>
                    <a:pt x="41" y="182"/>
                  </a:lnTo>
                  <a:lnTo>
                    <a:pt x="41" y="250"/>
                  </a:lnTo>
                  <a:lnTo>
                    <a:pt x="94" y="250"/>
                  </a:lnTo>
                  <a:lnTo>
                    <a:pt x="94" y="182"/>
                  </a:lnTo>
                  <a:lnTo>
                    <a:pt x="94" y="182"/>
                  </a:lnTo>
                  <a:lnTo>
                    <a:pt x="94" y="182"/>
                  </a:lnTo>
                  <a:close/>
                  <a:moveTo>
                    <a:pt x="94" y="78"/>
                  </a:moveTo>
                  <a:lnTo>
                    <a:pt x="38" y="78"/>
                  </a:lnTo>
                  <a:lnTo>
                    <a:pt x="38" y="144"/>
                  </a:lnTo>
                  <a:lnTo>
                    <a:pt x="94" y="144"/>
                  </a:lnTo>
                  <a:lnTo>
                    <a:pt x="94" y="78"/>
                  </a:lnTo>
                  <a:lnTo>
                    <a:pt x="94" y="78"/>
                  </a:lnTo>
                  <a:lnTo>
                    <a:pt x="94"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sp>
          <p:nvSpPr>
            <p:cNvPr id="52" name="Freeform 6">
              <a:extLst>
                <a:ext uri="{FF2B5EF4-FFF2-40B4-BE49-F238E27FC236}">
                  <a16:creationId xmlns:a16="http://schemas.microsoft.com/office/drawing/2014/main" id="{B56F22AD-F0E3-47F4-A926-0FD80517B90C}"/>
                </a:ext>
              </a:extLst>
            </p:cNvPr>
            <p:cNvSpPr>
              <a:spLocks noEditPoints="1"/>
            </p:cNvSpPr>
            <p:nvPr/>
          </p:nvSpPr>
          <p:spPr bwMode="gray">
            <a:xfrm>
              <a:off x="1571" y="899"/>
              <a:ext cx="424" cy="357"/>
            </a:xfrm>
            <a:custGeom>
              <a:avLst/>
              <a:gdLst>
                <a:gd name="T0" fmla="*/ 449 w 634"/>
                <a:gd name="T1" fmla="*/ 327 h 534"/>
                <a:gd name="T2" fmla="*/ 502 w 634"/>
                <a:gd name="T3" fmla="*/ 241 h 534"/>
                <a:gd name="T4" fmla="*/ 554 w 634"/>
                <a:gd name="T5" fmla="*/ 207 h 534"/>
                <a:gd name="T6" fmla="*/ 528 w 634"/>
                <a:gd name="T7" fmla="*/ 134 h 534"/>
                <a:gd name="T8" fmla="*/ 449 w 634"/>
                <a:gd name="T9" fmla="*/ 27 h 534"/>
                <a:gd name="T10" fmla="*/ 369 w 634"/>
                <a:gd name="T11" fmla="*/ 134 h 534"/>
                <a:gd name="T12" fmla="*/ 343 w 634"/>
                <a:gd name="T13" fmla="*/ 207 h 534"/>
                <a:gd name="T14" fmla="*/ 396 w 634"/>
                <a:gd name="T15" fmla="*/ 241 h 534"/>
                <a:gd name="T16" fmla="*/ 449 w 634"/>
                <a:gd name="T17" fmla="*/ 327 h 534"/>
                <a:gd name="T18" fmla="*/ 449 w 634"/>
                <a:gd name="T19" fmla="*/ 327 h 534"/>
                <a:gd name="T20" fmla="*/ 158 w 634"/>
                <a:gd name="T21" fmla="*/ 241 h 534"/>
                <a:gd name="T22" fmla="*/ 211 w 634"/>
                <a:gd name="T23" fmla="*/ 267 h 534"/>
                <a:gd name="T24" fmla="*/ 264 w 634"/>
                <a:gd name="T25" fmla="*/ 241 h 534"/>
                <a:gd name="T26" fmla="*/ 264 w 634"/>
                <a:gd name="T27" fmla="*/ 214 h 534"/>
                <a:gd name="T28" fmla="*/ 290 w 634"/>
                <a:gd name="T29" fmla="*/ 160 h 534"/>
                <a:gd name="T30" fmla="*/ 290 w 634"/>
                <a:gd name="T31" fmla="*/ 67 h 534"/>
                <a:gd name="T32" fmla="*/ 264 w 634"/>
                <a:gd name="T33" fmla="*/ 27 h 534"/>
                <a:gd name="T34" fmla="*/ 211 w 634"/>
                <a:gd name="T35" fmla="*/ 0 h 534"/>
                <a:gd name="T36" fmla="*/ 132 w 634"/>
                <a:gd name="T37" fmla="*/ 67 h 534"/>
                <a:gd name="T38" fmla="*/ 132 w 634"/>
                <a:gd name="T39" fmla="*/ 160 h 534"/>
                <a:gd name="T40" fmla="*/ 158 w 634"/>
                <a:gd name="T41" fmla="*/ 214 h 534"/>
                <a:gd name="T42" fmla="*/ 158 w 634"/>
                <a:gd name="T43" fmla="*/ 241 h 534"/>
                <a:gd name="T44" fmla="*/ 158 w 634"/>
                <a:gd name="T45" fmla="*/ 241 h 534"/>
                <a:gd name="T46" fmla="*/ 290 w 634"/>
                <a:gd name="T47" fmla="*/ 267 h 534"/>
                <a:gd name="T48" fmla="*/ 237 w 634"/>
                <a:gd name="T49" fmla="*/ 428 h 534"/>
                <a:gd name="T50" fmla="*/ 237 w 634"/>
                <a:gd name="T51" fmla="*/ 294 h 534"/>
                <a:gd name="T52" fmla="*/ 184 w 634"/>
                <a:gd name="T53" fmla="*/ 294 h 534"/>
                <a:gd name="T54" fmla="*/ 184 w 634"/>
                <a:gd name="T55" fmla="*/ 428 h 534"/>
                <a:gd name="T56" fmla="*/ 132 w 634"/>
                <a:gd name="T57" fmla="*/ 267 h 534"/>
                <a:gd name="T58" fmla="*/ 26 w 634"/>
                <a:gd name="T59" fmla="*/ 307 h 534"/>
                <a:gd name="T60" fmla="*/ 0 w 634"/>
                <a:gd name="T61" fmla="*/ 534 h 534"/>
                <a:gd name="T62" fmla="*/ 422 w 634"/>
                <a:gd name="T63" fmla="*/ 534 h 534"/>
                <a:gd name="T64" fmla="*/ 396 w 634"/>
                <a:gd name="T65" fmla="*/ 307 h 534"/>
                <a:gd name="T66" fmla="*/ 290 w 634"/>
                <a:gd name="T67" fmla="*/ 267 h 534"/>
                <a:gd name="T68" fmla="*/ 601 w 634"/>
                <a:gd name="T69" fmla="*/ 294 h 534"/>
                <a:gd name="T70" fmla="*/ 521 w 634"/>
                <a:gd name="T71" fmla="*/ 261 h 534"/>
                <a:gd name="T72" fmla="*/ 554 w 634"/>
                <a:gd name="T73" fmla="*/ 321 h 534"/>
                <a:gd name="T74" fmla="*/ 488 w 634"/>
                <a:gd name="T75" fmla="*/ 321 h 534"/>
                <a:gd name="T76" fmla="*/ 449 w 634"/>
                <a:gd name="T77" fmla="*/ 394 h 534"/>
                <a:gd name="T78" fmla="*/ 449 w 634"/>
                <a:gd name="T79" fmla="*/ 481 h 534"/>
                <a:gd name="T80" fmla="*/ 634 w 634"/>
                <a:gd name="T81" fmla="*/ 481 h 534"/>
                <a:gd name="T82" fmla="*/ 601 w 634"/>
                <a:gd name="T83" fmla="*/ 29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4" h="534">
                  <a:moveTo>
                    <a:pt x="449" y="327"/>
                  </a:moveTo>
                  <a:cubicBezTo>
                    <a:pt x="502" y="241"/>
                    <a:pt x="502" y="241"/>
                    <a:pt x="502" y="241"/>
                  </a:cubicBezTo>
                  <a:cubicBezTo>
                    <a:pt x="554" y="207"/>
                    <a:pt x="554" y="207"/>
                    <a:pt x="554" y="207"/>
                  </a:cubicBezTo>
                  <a:cubicBezTo>
                    <a:pt x="521" y="194"/>
                    <a:pt x="528" y="160"/>
                    <a:pt x="528" y="134"/>
                  </a:cubicBezTo>
                  <a:cubicBezTo>
                    <a:pt x="528" y="107"/>
                    <a:pt x="521" y="27"/>
                    <a:pt x="449" y="27"/>
                  </a:cubicBezTo>
                  <a:cubicBezTo>
                    <a:pt x="383" y="27"/>
                    <a:pt x="369" y="107"/>
                    <a:pt x="369" y="134"/>
                  </a:cubicBezTo>
                  <a:cubicBezTo>
                    <a:pt x="369" y="160"/>
                    <a:pt x="376" y="194"/>
                    <a:pt x="343" y="207"/>
                  </a:cubicBezTo>
                  <a:cubicBezTo>
                    <a:pt x="396" y="241"/>
                    <a:pt x="396" y="241"/>
                    <a:pt x="396" y="241"/>
                  </a:cubicBezTo>
                  <a:cubicBezTo>
                    <a:pt x="449" y="327"/>
                    <a:pt x="449" y="327"/>
                    <a:pt x="449" y="327"/>
                  </a:cubicBezTo>
                  <a:cubicBezTo>
                    <a:pt x="449" y="327"/>
                    <a:pt x="449" y="327"/>
                    <a:pt x="449" y="327"/>
                  </a:cubicBezTo>
                  <a:close/>
                  <a:moveTo>
                    <a:pt x="158" y="241"/>
                  </a:moveTo>
                  <a:cubicBezTo>
                    <a:pt x="211" y="267"/>
                    <a:pt x="211" y="267"/>
                    <a:pt x="211" y="267"/>
                  </a:cubicBezTo>
                  <a:cubicBezTo>
                    <a:pt x="264" y="241"/>
                    <a:pt x="264" y="241"/>
                    <a:pt x="264" y="241"/>
                  </a:cubicBezTo>
                  <a:cubicBezTo>
                    <a:pt x="264" y="214"/>
                    <a:pt x="264" y="214"/>
                    <a:pt x="264" y="214"/>
                  </a:cubicBezTo>
                  <a:cubicBezTo>
                    <a:pt x="290" y="160"/>
                    <a:pt x="290" y="160"/>
                    <a:pt x="290" y="160"/>
                  </a:cubicBezTo>
                  <a:cubicBezTo>
                    <a:pt x="290" y="160"/>
                    <a:pt x="290" y="94"/>
                    <a:pt x="290" y="67"/>
                  </a:cubicBezTo>
                  <a:cubicBezTo>
                    <a:pt x="290" y="40"/>
                    <a:pt x="284" y="27"/>
                    <a:pt x="264" y="27"/>
                  </a:cubicBezTo>
                  <a:cubicBezTo>
                    <a:pt x="251" y="7"/>
                    <a:pt x="231" y="0"/>
                    <a:pt x="211" y="0"/>
                  </a:cubicBezTo>
                  <a:cubicBezTo>
                    <a:pt x="158" y="0"/>
                    <a:pt x="132" y="27"/>
                    <a:pt x="132" y="67"/>
                  </a:cubicBezTo>
                  <a:cubicBezTo>
                    <a:pt x="132" y="94"/>
                    <a:pt x="132" y="160"/>
                    <a:pt x="132" y="160"/>
                  </a:cubicBezTo>
                  <a:cubicBezTo>
                    <a:pt x="158" y="214"/>
                    <a:pt x="158" y="214"/>
                    <a:pt x="158" y="214"/>
                  </a:cubicBezTo>
                  <a:cubicBezTo>
                    <a:pt x="158" y="241"/>
                    <a:pt x="158" y="241"/>
                    <a:pt x="158" y="241"/>
                  </a:cubicBezTo>
                  <a:cubicBezTo>
                    <a:pt x="158" y="241"/>
                    <a:pt x="158" y="241"/>
                    <a:pt x="158" y="241"/>
                  </a:cubicBezTo>
                  <a:close/>
                  <a:moveTo>
                    <a:pt x="290" y="267"/>
                  </a:moveTo>
                  <a:cubicBezTo>
                    <a:pt x="237" y="428"/>
                    <a:pt x="237" y="428"/>
                    <a:pt x="237" y="428"/>
                  </a:cubicBezTo>
                  <a:cubicBezTo>
                    <a:pt x="237" y="294"/>
                    <a:pt x="237" y="294"/>
                    <a:pt x="237" y="294"/>
                  </a:cubicBezTo>
                  <a:cubicBezTo>
                    <a:pt x="184" y="294"/>
                    <a:pt x="184" y="294"/>
                    <a:pt x="184" y="294"/>
                  </a:cubicBezTo>
                  <a:cubicBezTo>
                    <a:pt x="184" y="428"/>
                    <a:pt x="184" y="428"/>
                    <a:pt x="184" y="428"/>
                  </a:cubicBezTo>
                  <a:cubicBezTo>
                    <a:pt x="132" y="267"/>
                    <a:pt x="132" y="267"/>
                    <a:pt x="132" y="267"/>
                  </a:cubicBezTo>
                  <a:cubicBezTo>
                    <a:pt x="132" y="267"/>
                    <a:pt x="39" y="301"/>
                    <a:pt x="26" y="307"/>
                  </a:cubicBezTo>
                  <a:cubicBezTo>
                    <a:pt x="13" y="321"/>
                    <a:pt x="0" y="481"/>
                    <a:pt x="0" y="534"/>
                  </a:cubicBezTo>
                  <a:cubicBezTo>
                    <a:pt x="422" y="534"/>
                    <a:pt x="422" y="534"/>
                    <a:pt x="422" y="534"/>
                  </a:cubicBezTo>
                  <a:cubicBezTo>
                    <a:pt x="422" y="481"/>
                    <a:pt x="409" y="321"/>
                    <a:pt x="396" y="307"/>
                  </a:cubicBezTo>
                  <a:cubicBezTo>
                    <a:pt x="383" y="301"/>
                    <a:pt x="290" y="267"/>
                    <a:pt x="290" y="267"/>
                  </a:cubicBezTo>
                  <a:close/>
                  <a:moveTo>
                    <a:pt x="601" y="294"/>
                  </a:moveTo>
                  <a:cubicBezTo>
                    <a:pt x="594" y="287"/>
                    <a:pt x="521" y="261"/>
                    <a:pt x="521" y="261"/>
                  </a:cubicBezTo>
                  <a:cubicBezTo>
                    <a:pt x="554" y="321"/>
                    <a:pt x="554" y="321"/>
                    <a:pt x="554" y="321"/>
                  </a:cubicBezTo>
                  <a:cubicBezTo>
                    <a:pt x="488" y="321"/>
                    <a:pt x="488" y="321"/>
                    <a:pt x="488" y="321"/>
                  </a:cubicBezTo>
                  <a:cubicBezTo>
                    <a:pt x="449" y="394"/>
                    <a:pt x="449" y="394"/>
                    <a:pt x="449" y="394"/>
                  </a:cubicBezTo>
                  <a:cubicBezTo>
                    <a:pt x="449" y="481"/>
                    <a:pt x="449" y="481"/>
                    <a:pt x="449" y="481"/>
                  </a:cubicBezTo>
                  <a:cubicBezTo>
                    <a:pt x="634" y="481"/>
                    <a:pt x="634" y="481"/>
                    <a:pt x="634" y="481"/>
                  </a:cubicBezTo>
                  <a:cubicBezTo>
                    <a:pt x="634" y="481"/>
                    <a:pt x="614" y="301"/>
                    <a:pt x="601" y="2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sp>
          <p:nvSpPr>
            <p:cNvPr id="53" name="Freeform 7">
              <a:extLst>
                <a:ext uri="{FF2B5EF4-FFF2-40B4-BE49-F238E27FC236}">
                  <a16:creationId xmlns:a16="http://schemas.microsoft.com/office/drawing/2014/main" id="{944B33E1-A2CE-4632-840A-5B393F7B36B4}"/>
                </a:ext>
              </a:extLst>
            </p:cNvPr>
            <p:cNvSpPr>
              <a:spLocks noEditPoints="1"/>
            </p:cNvSpPr>
            <p:nvPr/>
          </p:nvSpPr>
          <p:spPr bwMode="gray">
            <a:xfrm>
              <a:off x="1470" y="576"/>
              <a:ext cx="272" cy="524"/>
            </a:xfrm>
            <a:custGeom>
              <a:avLst/>
              <a:gdLst>
                <a:gd name="T0" fmla="*/ 151 w 408"/>
                <a:gd name="T1" fmla="*/ 763 h 767"/>
                <a:gd name="T2" fmla="*/ 156 w 408"/>
                <a:gd name="T3" fmla="*/ 761 h 767"/>
                <a:gd name="T4" fmla="*/ 203 w 408"/>
                <a:gd name="T5" fmla="*/ 742 h 767"/>
                <a:gd name="T6" fmla="*/ 203 w 408"/>
                <a:gd name="T7" fmla="*/ 718 h 767"/>
                <a:gd name="T8" fmla="*/ 269 w 408"/>
                <a:gd name="T9" fmla="*/ 718 h 767"/>
                <a:gd name="T10" fmla="*/ 270 w 408"/>
                <a:gd name="T11" fmla="*/ 717 h 767"/>
                <a:gd name="T12" fmla="*/ 270 w 408"/>
                <a:gd name="T13" fmla="*/ 703 h 767"/>
                <a:gd name="T14" fmla="*/ 244 w 408"/>
                <a:gd name="T15" fmla="*/ 650 h 767"/>
                <a:gd name="T16" fmla="*/ 244 w 408"/>
                <a:gd name="T17" fmla="*/ 633 h 767"/>
                <a:gd name="T18" fmla="*/ 203 w 408"/>
                <a:gd name="T19" fmla="*/ 633 h 767"/>
                <a:gd name="T20" fmla="*/ 203 w 408"/>
                <a:gd name="T21" fmla="*/ 589 h 767"/>
                <a:gd name="T22" fmla="*/ 244 w 408"/>
                <a:gd name="T23" fmla="*/ 589 h 767"/>
                <a:gd name="T24" fmla="*/ 244 w 408"/>
                <a:gd name="T25" fmla="*/ 549 h 767"/>
                <a:gd name="T26" fmla="*/ 248 w 408"/>
                <a:gd name="T27" fmla="*/ 518 h 767"/>
                <a:gd name="T28" fmla="*/ 206 w 408"/>
                <a:gd name="T29" fmla="*/ 518 h 767"/>
                <a:gd name="T30" fmla="*/ 206 w 408"/>
                <a:gd name="T31" fmla="*/ 471 h 767"/>
                <a:gd name="T32" fmla="*/ 281 w 408"/>
                <a:gd name="T33" fmla="*/ 471 h 767"/>
                <a:gd name="T34" fmla="*/ 355 w 408"/>
                <a:gd name="T35" fmla="*/ 450 h 767"/>
                <a:gd name="T36" fmla="*/ 408 w 408"/>
                <a:gd name="T37" fmla="*/ 465 h 767"/>
                <a:gd name="T38" fmla="*/ 408 w 408"/>
                <a:gd name="T39" fmla="*/ 0 h 767"/>
                <a:gd name="T40" fmla="*/ 0 w 408"/>
                <a:gd name="T41" fmla="*/ 0 h 767"/>
                <a:gd name="T42" fmla="*/ 0 w 408"/>
                <a:gd name="T43" fmla="*/ 167 h 767"/>
                <a:gd name="T44" fmla="*/ 147 w 408"/>
                <a:gd name="T45" fmla="*/ 167 h 767"/>
                <a:gd name="T46" fmla="*/ 147 w 408"/>
                <a:gd name="T47" fmla="*/ 767 h 767"/>
                <a:gd name="T48" fmla="*/ 147 w 408"/>
                <a:gd name="T49" fmla="*/ 767 h 767"/>
                <a:gd name="T50" fmla="*/ 151 w 408"/>
                <a:gd name="T51" fmla="*/ 763 h 767"/>
                <a:gd name="T52" fmla="*/ 355 w 408"/>
                <a:gd name="T53" fmla="*/ 390 h 767"/>
                <a:gd name="T54" fmla="*/ 206 w 408"/>
                <a:gd name="T55" fmla="*/ 390 h 767"/>
                <a:gd name="T56" fmla="*/ 206 w 408"/>
                <a:gd name="T57" fmla="*/ 346 h 767"/>
                <a:gd name="T58" fmla="*/ 355 w 408"/>
                <a:gd name="T59" fmla="*/ 346 h 767"/>
                <a:gd name="T60" fmla="*/ 355 w 408"/>
                <a:gd name="T61" fmla="*/ 390 h 767"/>
                <a:gd name="T62" fmla="*/ 203 w 408"/>
                <a:gd name="T63" fmla="*/ 100 h 767"/>
                <a:gd name="T64" fmla="*/ 352 w 408"/>
                <a:gd name="T65" fmla="*/ 100 h 767"/>
                <a:gd name="T66" fmla="*/ 352 w 408"/>
                <a:gd name="T67" fmla="*/ 144 h 767"/>
                <a:gd name="T68" fmla="*/ 203 w 408"/>
                <a:gd name="T69" fmla="*/ 144 h 767"/>
                <a:gd name="T70" fmla="*/ 203 w 408"/>
                <a:gd name="T71" fmla="*/ 100 h 767"/>
                <a:gd name="T72" fmla="*/ 203 w 408"/>
                <a:gd name="T73" fmla="*/ 228 h 767"/>
                <a:gd name="T74" fmla="*/ 352 w 408"/>
                <a:gd name="T75" fmla="*/ 228 h 767"/>
                <a:gd name="T76" fmla="*/ 352 w 408"/>
                <a:gd name="T77" fmla="*/ 272 h 767"/>
                <a:gd name="T78" fmla="*/ 203 w 408"/>
                <a:gd name="T79" fmla="*/ 272 h 767"/>
                <a:gd name="T80" fmla="*/ 203 w 408"/>
                <a:gd name="T81" fmla="*/ 228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8" h="767">
                  <a:moveTo>
                    <a:pt x="151" y="763"/>
                  </a:moveTo>
                  <a:cubicBezTo>
                    <a:pt x="156" y="761"/>
                    <a:pt x="156" y="761"/>
                    <a:pt x="156" y="761"/>
                  </a:cubicBezTo>
                  <a:cubicBezTo>
                    <a:pt x="162" y="757"/>
                    <a:pt x="182" y="750"/>
                    <a:pt x="203" y="742"/>
                  </a:cubicBezTo>
                  <a:cubicBezTo>
                    <a:pt x="203" y="718"/>
                    <a:pt x="203" y="718"/>
                    <a:pt x="203" y="718"/>
                  </a:cubicBezTo>
                  <a:cubicBezTo>
                    <a:pt x="269" y="718"/>
                    <a:pt x="269" y="718"/>
                    <a:pt x="269" y="718"/>
                  </a:cubicBezTo>
                  <a:cubicBezTo>
                    <a:pt x="270" y="717"/>
                    <a:pt x="270" y="717"/>
                    <a:pt x="270" y="717"/>
                  </a:cubicBezTo>
                  <a:cubicBezTo>
                    <a:pt x="270" y="703"/>
                    <a:pt x="270" y="703"/>
                    <a:pt x="270" y="703"/>
                  </a:cubicBezTo>
                  <a:cubicBezTo>
                    <a:pt x="244" y="650"/>
                    <a:pt x="244" y="650"/>
                    <a:pt x="244" y="650"/>
                  </a:cubicBezTo>
                  <a:cubicBezTo>
                    <a:pt x="244" y="633"/>
                    <a:pt x="244" y="633"/>
                    <a:pt x="244" y="633"/>
                  </a:cubicBezTo>
                  <a:cubicBezTo>
                    <a:pt x="203" y="633"/>
                    <a:pt x="203" y="633"/>
                    <a:pt x="203" y="633"/>
                  </a:cubicBezTo>
                  <a:cubicBezTo>
                    <a:pt x="203" y="589"/>
                    <a:pt x="203" y="589"/>
                    <a:pt x="203" y="589"/>
                  </a:cubicBezTo>
                  <a:cubicBezTo>
                    <a:pt x="244" y="589"/>
                    <a:pt x="244" y="589"/>
                    <a:pt x="244" y="589"/>
                  </a:cubicBezTo>
                  <a:cubicBezTo>
                    <a:pt x="244" y="549"/>
                    <a:pt x="244" y="549"/>
                    <a:pt x="244" y="549"/>
                  </a:cubicBezTo>
                  <a:cubicBezTo>
                    <a:pt x="244" y="538"/>
                    <a:pt x="245" y="528"/>
                    <a:pt x="248" y="518"/>
                  </a:cubicBezTo>
                  <a:cubicBezTo>
                    <a:pt x="206" y="518"/>
                    <a:pt x="206" y="518"/>
                    <a:pt x="206" y="518"/>
                  </a:cubicBezTo>
                  <a:cubicBezTo>
                    <a:pt x="206" y="471"/>
                    <a:pt x="206" y="471"/>
                    <a:pt x="206" y="471"/>
                  </a:cubicBezTo>
                  <a:cubicBezTo>
                    <a:pt x="281" y="471"/>
                    <a:pt x="281" y="471"/>
                    <a:pt x="281" y="471"/>
                  </a:cubicBezTo>
                  <a:cubicBezTo>
                    <a:pt x="300" y="458"/>
                    <a:pt x="325" y="450"/>
                    <a:pt x="355" y="450"/>
                  </a:cubicBezTo>
                  <a:cubicBezTo>
                    <a:pt x="375" y="450"/>
                    <a:pt x="393" y="455"/>
                    <a:pt x="408" y="465"/>
                  </a:cubicBezTo>
                  <a:cubicBezTo>
                    <a:pt x="408" y="0"/>
                    <a:pt x="408" y="0"/>
                    <a:pt x="408" y="0"/>
                  </a:cubicBezTo>
                  <a:cubicBezTo>
                    <a:pt x="0" y="0"/>
                    <a:pt x="0" y="0"/>
                    <a:pt x="0" y="0"/>
                  </a:cubicBezTo>
                  <a:cubicBezTo>
                    <a:pt x="0" y="167"/>
                    <a:pt x="0" y="167"/>
                    <a:pt x="0" y="167"/>
                  </a:cubicBezTo>
                  <a:cubicBezTo>
                    <a:pt x="147" y="167"/>
                    <a:pt x="147" y="167"/>
                    <a:pt x="147" y="167"/>
                  </a:cubicBezTo>
                  <a:cubicBezTo>
                    <a:pt x="147" y="767"/>
                    <a:pt x="147" y="767"/>
                    <a:pt x="147" y="767"/>
                  </a:cubicBezTo>
                  <a:cubicBezTo>
                    <a:pt x="147" y="767"/>
                    <a:pt x="147" y="767"/>
                    <a:pt x="147" y="767"/>
                  </a:cubicBezTo>
                  <a:lnTo>
                    <a:pt x="151" y="763"/>
                  </a:lnTo>
                  <a:close/>
                  <a:moveTo>
                    <a:pt x="355" y="390"/>
                  </a:moveTo>
                  <a:cubicBezTo>
                    <a:pt x="206" y="390"/>
                    <a:pt x="206" y="390"/>
                    <a:pt x="206" y="390"/>
                  </a:cubicBezTo>
                  <a:cubicBezTo>
                    <a:pt x="206" y="346"/>
                    <a:pt x="206" y="346"/>
                    <a:pt x="206" y="346"/>
                  </a:cubicBezTo>
                  <a:cubicBezTo>
                    <a:pt x="355" y="346"/>
                    <a:pt x="355" y="346"/>
                    <a:pt x="355" y="346"/>
                  </a:cubicBezTo>
                  <a:lnTo>
                    <a:pt x="355" y="390"/>
                  </a:lnTo>
                  <a:close/>
                  <a:moveTo>
                    <a:pt x="203" y="100"/>
                  </a:moveTo>
                  <a:cubicBezTo>
                    <a:pt x="352" y="100"/>
                    <a:pt x="352" y="100"/>
                    <a:pt x="352" y="100"/>
                  </a:cubicBezTo>
                  <a:cubicBezTo>
                    <a:pt x="352" y="144"/>
                    <a:pt x="352" y="144"/>
                    <a:pt x="352" y="144"/>
                  </a:cubicBezTo>
                  <a:cubicBezTo>
                    <a:pt x="203" y="144"/>
                    <a:pt x="203" y="144"/>
                    <a:pt x="203" y="144"/>
                  </a:cubicBezTo>
                  <a:lnTo>
                    <a:pt x="203" y="100"/>
                  </a:lnTo>
                  <a:close/>
                  <a:moveTo>
                    <a:pt x="203" y="228"/>
                  </a:moveTo>
                  <a:cubicBezTo>
                    <a:pt x="352" y="228"/>
                    <a:pt x="352" y="228"/>
                    <a:pt x="352" y="228"/>
                  </a:cubicBezTo>
                  <a:cubicBezTo>
                    <a:pt x="352" y="272"/>
                    <a:pt x="352" y="272"/>
                    <a:pt x="352" y="272"/>
                  </a:cubicBezTo>
                  <a:cubicBezTo>
                    <a:pt x="203" y="272"/>
                    <a:pt x="203" y="272"/>
                    <a:pt x="203" y="272"/>
                  </a:cubicBezTo>
                  <a:lnTo>
                    <a:pt x="203" y="2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grpSp>
      <p:grpSp>
        <p:nvGrpSpPr>
          <p:cNvPr id="11" name="Group 10">
            <a:extLst>
              <a:ext uri="{FF2B5EF4-FFF2-40B4-BE49-F238E27FC236}">
                <a16:creationId xmlns:a16="http://schemas.microsoft.com/office/drawing/2014/main" id="{03E0952C-11AC-4D13-89E7-4906E95EDC6B}"/>
              </a:ext>
            </a:extLst>
          </p:cNvPr>
          <p:cNvGrpSpPr>
            <a:grpSpLocks noChangeAspect="1"/>
          </p:cNvGrpSpPr>
          <p:nvPr/>
        </p:nvGrpSpPr>
        <p:grpSpPr bwMode="gray">
          <a:xfrm>
            <a:off x="6483876" y="1291589"/>
            <a:ext cx="422959" cy="521963"/>
            <a:chOff x="3005143" y="3962385"/>
            <a:chExt cx="557213" cy="649286"/>
          </a:xfrm>
          <a:solidFill>
            <a:sysClr val="window" lastClr="FFFFFF"/>
          </a:solidFill>
        </p:grpSpPr>
        <p:sp>
          <p:nvSpPr>
            <p:cNvPr id="48" name="Freeform 76">
              <a:extLst>
                <a:ext uri="{FF2B5EF4-FFF2-40B4-BE49-F238E27FC236}">
                  <a16:creationId xmlns:a16="http://schemas.microsoft.com/office/drawing/2014/main" id="{2880F9FB-727F-4933-911B-922AAB8B9529}"/>
                </a:ext>
              </a:extLst>
            </p:cNvPr>
            <p:cNvSpPr>
              <a:spLocks noEditPoints="1"/>
            </p:cNvSpPr>
            <p:nvPr/>
          </p:nvSpPr>
          <p:spPr bwMode="gray">
            <a:xfrm>
              <a:off x="3082930" y="3962385"/>
              <a:ext cx="404813" cy="404811"/>
            </a:xfrm>
            <a:custGeom>
              <a:avLst/>
              <a:gdLst/>
              <a:ahLst/>
              <a:cxnLst>
                <a:cxn ang="0">
                  <a:pos x="100" y="122"/>
                </a:cxn>
                <a:cxn ang="0">
                  <a:pos x="83" y="144"/>
                </a:cxn>
                <a:cxn ang="0">
                  <a:pos x="58" y="122"/>
                </a:cxn>
                <a:cxn ang="0">
                  <a:pos x="75" y="119"/>
                </a:cxn>
                <a:cxn ang="0">
                  <a:pos x="83" y="39"/>
                </a:cxn>
                <a:cxn ang="0">
                  <a:pos x="83" y="14"/>
                </a:cxn>
                <a:cxn ang="0">
                  <a:pos x="83" y="75"/>
                </a:cxn>
                <a:cxn ang="0">
                  <a:pos x="103" y="43"/>
                </a:cxn>
                <a:cxn ang="0">
                  <a:pos x="83" y="83"/>
                </a:cxn>
                <a:cxn ang="0">
                  <a:pos x="103" y="115"/>
                </a:cxn>
                <a:cxn ang="0">
                  <a:pos x="83" y="83"/>
                </a:cxn>
                <a:cxn ang="0">
                  <a:pos x="75" y="83"/>
                </a:cxn>
                <a:cxn ang="0">
                  <a:pos x="54" y="115"/>
                </a:cxn>
                <a:cxn ang="0">
                  <a:pos x="75" y="75"/>
                </a:cxn>
                <a:cxn ang="0">
                  <a:pos x="54" y="43"/>
                </a:cxn>
                <a:cxn ang="0">
                  <a:pos x="75" y="75"/>
                </a:cxn>
                <a:cxn ang="0">
                  <a:pos x="75" y="14"/>
                </a:cxn>
                <a:cxn ang="0">
                  <a:pos x="75" y="39"/>
                </a:cxn>
                <a:cxn ang="0">
                  <a:pos x="123" y="131"/>
                </a:cxn>
                <a:cxn ang="0">
                  <a:pos x="91" y="146"/>
                </a:cxn>
                <a:cxn ang="0">
                  <a:pos x="107" y="34"/>
                </a:cxn>
                <a:cxn ang="0">
                  <a:pos x="91" y="12"/>
                </a:cxn>
                <a:cxn ang="0">
                  <a:pos x="118" y="75"/>
                </a:cxn>
                <a:cxn ang="0">
                  <a:pos x="129" y="32"/>
                </a:cxn>
                <a:cxn ang="0">
                  <a:pos x="118" y="83"/>
                </a:cxn>
                <a:cxn ang="0">
                  <a:pos x="128" y="125"/>
                </a:cxn>
                <a:cxn ang="0">
                  <a:pos x="79" y="158"/>
                </a:cxn>
                <a:cxn ang="0">
                  <a:pos x="32" y="124"/>
                </a:cxn>
                <a:cxn ang="0">
                  <a:pos x="40" y="83"/>
                </a:cxn>
                <a:cxn ang="0">
                  <a:pos x="13" y="97"/>
                </a:cxn>
                <a:cxn ang="0">
                  <a:pos x="2" y="97"/>
                </a:cxn>
                <a:cxn ang="0">
                  <a:pos x="23" y="23"/>
                </a:cxn>
                <a:cxn ang="0">
                  <a:pos x="135" y="23"/>
                </a:cxn>
                <a:cxn ang="0">
                  <a:pos x="157" y="93"/>
                </a:cxn>
                <a:cxn ang="0">
                  <a:pos x="146" y="93"/>
                </a:cxn>
                <a:cxn ang="0">
                  <a:pos x="118" y="83"/>
                </a:cxn>
                <a:cxn ang="0">
                  <a:pos x="35" y="131"/>
                </a:cxn>
                <a:cxn ang="0">
                  <a:pos x="51" y="124"/>
                </a:cxn>
                <a:cxn ang="0">
                  <a:pos x="47" y="41"/>
                </a:cxn>
                <a:cxn ang="0">
                  <a:pos x="11" y="75"/>
                </a:cxn>
                <a:cxn ang="0">
                  <a:pos x="51" y="34"/>
                </a:cxn>
                <a:cxn ang="0">
                  <a:pos x="35" y="27"/>
                </a:cxn>
              </a:cxnLst>
              <a:rect l="0" t="0" r="r" b="b"/>
              <a:pathLst>
                <a:path w="158" h="158">
                  <a:moveTo>
                    <a:pt x="83" y="144"/>
                  </a:moveTo>
                  <a:cubicBezTo>
                    <a:pt x="90" y="138"/>
                    <a:pt x="96" y="130"/>
                    <a:pt x="100" y="122"/>
                  </a:cubicBezTo>
                  <a:cubicBezTo>
                    <a:pt x="94" y="120"/>
                    <a:pt x="89" y="120"/>
                    <a:pt x="83" y="119"/>
                  </a:cubicBezTo>
                  <a:cubicBezTo>
                    <a:pt x="83" y="144"/>
                    <a:pt x="83" y="144"/>
                    <a:pt x="83" y="144"/>
                  </a:cubicBezTo>
                  <a:close/>
                  <a:moveTo>
                    <a:pt x="75" y="119"/>
                  </a:moveTo>
                  <a:cubicBezTo>
                    <a:pt x="69" y="120"/>
                    <a:pt x="63" y="120"/>
                    <a:pt x="58" y="122"/>
                  </a:cubicBezTo>
                  <a:cubicBezTo>
                    <a:pt x="62" y="130"/>
                    <a:pt x="68" y="138"/>
                    <a:pt x="75" y="144"/>
                  </a:cubicBezTo>
                  <a:cubicBezTo>
                    <a:pt x="75" y="119"/>
                    <a:pt x="75" y="119"/>
                    <a:pt x="75" y="119"/>
                  </a:cubicBezTo>
                  <a:close/>
                  <a:moveTo>
                    <a:pt x="83" y="14"/>
                  </a:moveTo>
                  <a:cubicBezTo>
                    <a:pt x="83" y="39"/>
                    <a:pt x="83" y="39"/>
                    <a:pt x="83" y="39"/>
                  </a:cubicBezTo>
                  <a:cubicBezTo>
                    <a:pt x="89" y="38"/>
                    <a:pt x="94" y="38"/>
                    <a:pt x="100" y="36"/>
                  </a:cubicBezTo>
                  <a:cubicBezTo>
                    <a:pt x="96" y="28"/>
                    <a:pt x="90" y="20"/>
                    <a:pt x="83" y="14"/>
                  </a:cubicBezTo>
                  <a:close/>
                  <a:moveTo>
                    <a:pt x="83" y="46"/>
                  </a:moveTo>
                  <a:cubicBezTo>
                    <a:pt x="83" y="75"/>
                    <a:pt x="83" y="75"/>
                    <a:pt x="83" y="75"/>
                  </a:cubicBezTo>
                  <a:cubicBezTo>
                    <a:pt x="111" y="75"/>
                    <a:pt x="111" y="75"/>
                    <a:pt x="111" y="75"/>
                  </a:cubicBezTo>
                  <a:cubicBezTo>
                    <a:pt x="111" y="64"/>
                    <a:pt x="108" y="53"/>
                    <a:pt x="103" y="43"/>
                  </a:cubicBezTo>
                  <a:cubicBezTo>
                    <a:pt x="97" y="45"/>
                    <a:pt x="90" y="46"/>
                    <a:pt x="83" y="46"/>
                  </a:cubicBezTo>
                  <a:close/>
                  <a:moveTo>
                    <a:pt x="83" y="83"/>
                  </a:moveTo>
                  <a:cubicBezTo>
                    <a:pt x="83" y="112"/>
                    <a:pt x="83" y="112"/>
                    <a:pt x="83" y="112"/>
                  </a:cubicBezTo>
                  <a:cubicBezTo>
                    <a:pt x="90" y="112"/>
                    <a:pt x="97" y="113"/>
                    <a:pt x="103" y="115"/>
                  </a:cubicBezTo>
                  <a:cubicBezTo>
                    <a:pt x="108" y="105"/>
                    <a:pt x="111" y="94"/>
                    <a:pt x="111" y="83"/>
                  </a:cubicBezTo>
                  <a:cubicBezTo>
                    <a:pt x="83" y="83"/>
                    <a:pt x="83" y="83"/>
                    <a:pt x="83" y="83"/>
                  </a:cubicBezTo>
                  <a:close/>
                  <a:moveTo>
                    <a:pt x="75" y="112"/>
                  </a:moveTo>
                  <a:cubicBezTo>
                    <a:pt x="75" y="83"/>
                    <a:pt x="75" y="83"/>
                    <a:pt x="75" y="83"/>
                  </a:cubicBezTo>
                  <a:cubicBezTo>
                    <a:pt x="47" y="83"/>
                    <a:pt x="47" y="83"/>
                    <a:pt x="47" y="83"/>
                  </a:cubicBezTo>
                  <a:cubicBezTo>
                    <a:pt x="47" y="94"/>
                    <a:pt x="50" y="105"/>
                    <a:pt x="54" y="115"/>
                  </a:cubicBezTo>
                  <a:cubicBezTo>
                    <a:pt x="61" y="113"/>
                    <a:pt x="68" y="112"/>
                    <a:pt x="75" y="112"/>
                  </a:cubicBezTo>
                  <a:close/>
                  <a:moveTo>
                    <a:pt x="75" y="75"/>
                  </a:moveTo>
                  <a:cubicBezTo>
                    <a:pt x="75" y="46"/>
                    <a:pt x="75" y="46"/>
                    <a:pt x="75" y="46"/>
                  </a:cubicBezTo>
                  <a:cubicBezTo>
                    <a:pt x="68" y="46"/>
                    <a:pt x="61" y="45"/>
                    <a:pt x="54" y="43"/>
                  </a:cubicBezTo>
                  <a:cubicBezTo>
                    <a:pt x="50" y="53"/>
                    <a:pt x="47" y="64"/>
                    <a:pt x="47" y="75"/>
                  </a:cubicBezTo>
                  <a:cubicBezTo>
                    <a:pt x="75" y="75"/>
                    <a:pt x="75" y="75"/>
                    <a:pt x="75" y="75"/>
                  </a:cubicBezTo>
                  <a:close/>
                  <a:moveTo>
                    <a:pt x="75" y="39"/>
                  </a:moveTo>
                  <a:cubicBezTo>
                    <a:pt x="75" y="14"/>
                    <a:pt x="75" y="14"/>
                    <a:pt x="75" y="14"/>
                  </a:cubicBezTo>
                  <a:cubicBezTo>
                    <a:pt x="68" y="20"/>
                    <a:pt x="62" y="28"/>
                    <a:pt x="58" y="36"/>
                  </a:cubicBezTo>
                  <a:cubicBezTo>
                    <a:pt x="63" y="38"/>
                    <a:pt x="69" y="38"/>
                    <a:pt x="75" y="39"/>
                  </a:cubicBezTo>
                  <a:close/>
                  <a:moveTo>
                    <a:pt x="91" y="146"/>
                  </a:moveTo>
                  <a:cubicBezTo>
                    <a:pt x="103" y="144"/>
                    <a:pt x="114" y="139"/>
                    <a:pt x="123" y="131"/>
                  </a:cubicBezTo>
                  <a:cubicBezTo>
                    <a:pt x="118" y="128"/>
                    <a:pt x="113" y="126"/>
                    <a:pt x="107" y="124"/>
                  </a:cubicBezTo>
                  <a:cubicBezTo>
                    <a:pt x="103" y="132"/>
                    <a:pt x="98" y="139"/>
                    <a:pt x="91" y="146"/>
                  </a:cubicBezTo>
                  <a:close/>
                  <a:moveTo>
                    <a:pt x="91" y="12"/>
                  </a:moveTo>
                  <a:cubicBezTo>
                    <a:pt x="98" y="19"/>
                    <a:pt x="103" y="26"/>
                    <a:pt x="107" y="34"/>
                  </a:cubicBezTo>
                  <a:cubicBezTo>
                    <a:pt x="113" y="32"/>
                    <a:pt x="118" y="30"/>
                    <a:pt x="123" y="27"/>
                  </a:cubicBezTo>
                  <a:cubicBezTo>
                    <a:pt x="114" y="19"/>
                    <a:pt x="103" y="14"/>
                    <a:pt x="91" y="12"/>
                  </a:cubicBezTo>
                  <a:close/>
                  <a:moveTo>
                    <a:pt x="111" y="41"/>
                  </a:moveTo>
                  <a:cubicBezTo>
                    <a:pt x="115" y="52"/>
                    <a:pt x="118" y="63"/>
                    <a:pt x="118" y="75"/>
                  </a:cubicBezTo>
                  <a:cubicBezTo>
                    <a:pt x="147" y="75"/>
                    <a:pt x="147" y="75"/>
                    <a:pt x="147" y="75"/>
                  </a:cubicBezTo>
                  <a:cubicBezTo>
                    <a:pt x="146" y="59"/>
                    <a:pt x="139" y="44"/>
                    <a:pt x="129" y="32"/>
                  </a:cubicBezTo>
                  <a:cubicBezTo>
                    <a:pt x="123" y="36"/>
                    <a:pt x="117" y="39"/>
                    <a:pt x="111" y="41"/>
                  </a:cubicBezTo>
                  <a:close/>
                  <a:moveTo>
                    <a:pt x="118" y="83"/>
                  </a:moveTo>
                  <a:cubicBezTo>
                    <a:pt x="118" y="95"/>
                    <a:pt x="115" y="106"/>
                    <a:pt x="110" y="117"/>
                  </a:cubicBezTo>
                  <a:cubicBezTo>
                    <a:pt x="117" y="119"/>
                    <a:pt x="122" y="122"/>
                    <a:pt x="128" y="125"/>
                  </a:cubicBezTo>
                  <a:cubicBezTo>
                    <a:pt x="128" y="130"/>
                    <a:pt x="129" y="134"/>
                    <a:pt x="131" y="138"/>
                  </a:cubicBezTo>
                  <a:cubicBezTo>
                    <a:pt x="117" y="150"/>
                    <a:pt x="99" y="158"/>
                    <a:pt x="79" y="158"/>
                  </a:cubicBezTo>
                  <a:cubicBezTo>
                    <a:pt x="60" y="158"/>
                    <a:pt x="42" y="151"/>
                    <a:pt x="29" y="140"/>
                  </a:cubicBezTo>
                  <a:cubicBezTo>
                    <a:pt x="31" y="135"/>
                    <a:pt x="31" y="129"/>
                    <a:pt x="32" y="124"/>
                  </a:cubicBezTo>
                  <a:cubicBezTo>
                    <a:pt x="37" y="121"/>
                    <a:pt x="42" y="119"/>
                    <a:pt x="47" y="117"/>
                  </a:cubicBezTo>
                  <a:cubicBezTo>
                    <a:pt x="43" y="106"/>
                    <a:pt x="40" y="95"/>
                    <a:pt x="40" y="83"/>
                  </a:cubicBezTo>
                  <a:cubicBezTo>
                    <a:pt x="11" y="83"/>
                    <a:pt x="11" y="83"/>
                    <a:pt x="11" y="83"/>
                  </a:cubicBezTo>
                  <a:cubicBezTo>
                    <a:pt x="11" y="88"/>
                    <a:pt x="12" y="92"/>
                    <a:pt x="13" y="97"/>
                  </a:cubicBezTo>
                  <a:cubicBezTo>
                    <a:pt x="11" y="96"/>
                    <a:pt x="8" y="96"/>
                    <a:pt x="5" y="96"/>
                  </a:cubicBezTo>
                  <a:cubicBezTo>
                    <a:pt x="4" y="96"/>
                    <a:pt x="3" y="96"/>
                    <a:pt x="2" y="97"/>
                  </a:cubicBezTo>
                  <a:cubicBezTo>
                    <a:pt x="1" y="91"/>
                    <a:pt x="0" y="85"/>
                    <a:pt x="0" y="79"/>
                  </a:cubicBezTo>
                  <a:cubicBezTo>
                    <a:pt x="0" y="57"/>
                    <a:pt x="9" y="37"/>
                    <a:pt x="23" y="23"/>
                  </a:cubicBezTo>
                  <a:cubicBezTo>
                    <a:pt x="37" y="9"/>
                    <a:pt x="57" y="0"/>
                    <a:pt x="79" y="0"/>
                  </a:cubicBezTo>
                  <a:cubicBezTo>
                    <a:pt x="101" y="0"/>
                    <a:pt x="120" y="9"/>
                    <a:pt x="135" y="23"/>
                  </a:cubicBezTo>
                  <a:cubicBezTo>
                    <a:pt x="149" y="37"/>
                    <a:pt x="158" y="57"/>
                    <a:pt x="158" y="79"/>
                  </a:cubicBezTo>
                  <a:cubicBezTo>
                    <a:pt x="158" y="84"/>
                    <a:pt x="157" y="88"/>
                    <a:pt x="157" y="93"/>
                  </a:cubicBezTo>
                  <a:cubicBezTo>
                    <a:pt x="156" y="93"/>
                    <a:pt x="155" y="93"/>
                    <a:pt x="154" y="93"/>
                  </a:cubicBezTo>
                  <a:cubicBezTo>
                    <a:pt x="151" y="92"/>
                    <a:pt x="148" y="93"/>
                    <a:pt x="146" y="93"/>
                  </a:cubicBezTo>
                  <a:cubicBezTo>
                    <a:pt x="146" y="90"/>
                    <a:pt x="147" y="86"/>
                    <a:pt x="147" y="83"/>
                  </a:cubicBezTo>
                  <a:cubicBezTo>
                    <a:pt x="118" y="83"/>
                    <a:pt x="118" y="83"/>
                    <a:pt x="118" y="83"/>
                  </a:cubicBezTo>
                  <a:close/>
                  <a:moveTo>
                    <a:pt x="51" y="124"/>
                  </a:moveTo>
                  <a:cubicBezTo>
                    <a:pt x="45" y="126"/>
                    <a:pt x="40" y="128"/>
                    <a:pt x="35" y="131"/>
                  </a:cubicBezTo>
                  <a:cubicBezTo>
                    <a:pt x="44" y="138"/>
                    <a:pt x="55" y="144"/>
                    <a:pt x="67" y="146"/>
                  </a:cubicBezTo>
                  <a:cubicBezTo>
                    <a:pt x="60" y="139"/>
                    <a:pt x="55" y="132"/>
                    <a:pt x="51" y="124"/>
                  </a:cubicBezTo>
                  <a:close/>
                  <a:moveTo>
                    <a:pt x="40" y="75"/>
                  </a:moveTo>
                  <a:cubicBezTo>
                    <a:pt x="40" y="63"/>
                    <a:pt x="43" y="52"/>
                    <a:pt x="47" y="41"/>
                  </a:cubicBezTo>
                  <a:cubicBezTo>
                    <a:pt x="41" y="39"/>
                    <a:pt x="35" y="36"/>
                    <a:pt x="29" y="32"/>
                  </a:cubicBezTo>
                  <a:cubicBezTo>
                    <a:pt x="19" y="44"/>
                    <a:pt x="12" y="59"/>
                    <a:pt x="11" y="75"/>
                  </a:cubicBezTo>
                  <a:cubicBezTo>
                    <a:pt x="40" y="75"/>
                    <a:pt x="40" y="75"/>
                    <a:pt x="40" y="75"/>
                  </a:cubicBezTo>
                  <a:close/>
                  <a:moveTo>
                    <a:pt x="51" y="34"/>
                  </a:moveTo>
                  <a:cubicBezTo>
                    <a:pt x="55" y="26"/>
                    <a:pt x="60" y="19"/>
                    <a:pt x="67" y="12"/>
                  </a:cubicBezTo>
                  <a:cubicBezTo>
                    <a:pt x="55" y="14"/>
                    <a:pt x="44" y="19"/>
                    <a:pt x="35" y="27"/>
                  </a:cubicBezTo>
                  <a:cubicBezTo>
                    <a:pt x="40" y="30"/>
                    <a:pt x="45" y="32"/>
                    <a:pt x="51" y="34"/>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endParaRPr>
            </a:p>
          </p:txBody>
        </p:sp>
        <p:sp>
          <p:nvSpPr>
            <p:cNvPr id="49" name="Freeform 77">
              <a:extLst>
                <a:ext uri="{FF2B5EF4-FFF2-40B4-BE49-F238E27FC236}">
                  <a16:creationId xmlns:a16="http://schemas.microsoft.com/office/drawing/2014/main" id="{BE6915FA-045F-4AF2-B4CA-6B35528E2DED}"/>
                </a:ext>
              </a:extLst>
            </p:cNvPr>
            <p:cNvSpPr>
              <a:spLocks noEditPoints="1"/>
            </p:cNvSpPr>
            <p:nvPr/>
          </p:nvSpPr>
          <p:spPr bwMode="gray">
            <a:xfrm>
              <a:off x="3005143" y="4229084"/>
              <a:ext cx="315913" cy="377824"/>
            </a:xfrm>
            <a:custGeom>
              <a:avLst/>
              <a:gdLst/>
              <a:ahLst/>
              <a:cxnLst>
                <a:cxn ang="0">
                  <a:pos x="36" y="1"/>
                </a:cxn>
                <a:cxn ang="0">
                  <a:pos x="53" y="16"/>
                </a:cxn>
                <a:cxn ang="0">
                  <a:pos x="41" y="43"/>
                </a:cxn>
                <a:cxn ang="0">
                  <a:pos x="20" y="17"/>
                </a:cxn>
                <a:cxn ang="0">
                  <a:pos x="36" y="1"/>
                </a:cxn>
                <a:cxn ang="0">
                  <a:pos x="20" y="90"/>
                </a:cxn>
                <a:cxn ang="0">
                  <a:pos x="22" y="138"/>
                </a:cxn>
                <a:cxn ang="0">
                  <a:pos x="68" y="138"/>
                </a:cxn>
                <a:cxn ang="0">
                  <a:pos x="66" y="101"/>
                </a:cxn>
                <a:cxn ang="0">
                  <a:pos x="67" y="104"/>
                </a:cxn>
                <a:cxn ang="0">
                  <a:pos x="70" y="106"/>
                </a:cxn>
                <a:cxn ang="0">
                  <a:pos x="96" y="122"/>
                </a:cxn>
                <a:cxn ang="0">
                  <a:pos x="97" y="126"/>
                </a:cxn>
                <a:cxn ang="0">
                  <a:pos x="109" y="128"/>
                </a:cxn>
                <a:cxn ang="0">
                  <a:pos x="109" y="128"/>
                </a:cxn>
                <a:cxn ang="0">
                  <a:pos x="114" y="114"/>
                </a:cxn>
                <a:cxn ang="0">
                  <a:pos x="81" y="94"/>
                </a:cxn>
                <a:cxn ang="0">
                  <a:pos x="75" y="80"/>
                </a:cxn>
                <a:cxn ang="0">
                  <a:pos x="70" y="70"/>
                </a:cxn>
                <a:cxn ang="0">
                  <a:pos x="65" y="58"/>
                </a:cxn>
                <a:cxn ang="0">
                  <a:pos x="61" y="53"/>
                </a:cxn>
                <a:cxn ang="0">
                  <a:pos x="47" y="49"/>
                </a:cxn>
                <a:cxn ang="0">
                  <a:pos x="32" y="49"/>
                </a:cxn>
                <a:cxn ang="0">
                  <a:pos x="21" y="54"/>
                </a:cxn>
                <a:cxn ang="0">
                  <a:pos x="19" y="57"/>
                </a:cxn>
                <a:cxn ang="0">
                  <a:pos x="18" y="58"/>
                </a:cxn>
                <a:cxn ang="0">
                  <a:pos x="10" y="73"/>
                </a:cxn>
                <a:cxn ang="0">
                  <a:pos x="1" y="90"/>
                </a:cxn>
                <a:cxn ang="0">
                  <a:pos x="1" y="93"/>
                </a:cxn>
                <a:cxn ang="0">
                  <a:pos x="1" y="93"/>
                </a:cxn>
                <a:cxn ang="0">
                  <a:pos x="4" y="136"/>
                </a:cxn>
                <a:cxn ang="0">
                  <a:pos x="18" y="134"/>
                </a:cxn>
                <a:cxn ang="0">
                  <a:pos x="18" y="95"/>
                </a:cxn>
                <a:cxn ang="0">
                  <a:pos x="20" y="90"/>
                </a:cxn>
              </a:cxnLst>
              <a:rect l="0" t="0" r="r" b="b"/>
              <a:pathLst>
                <a:path w="123" h="147">
                  <a:moveTo>
                    <a:pt x="36" y="1"/>
                  </a:moveTo>
                  <a:cubicBezTo>
                    <a:pt x="45" y="0"/>
                    <a:pt x="53" y="7"/>
                    <a:pt x="53" y="16"/>
                  </a:cubicBezTo>
                  <a:cubicBezTo>
                    <a:pt x="54" y="24"/>
                    <a:pt x="51" y="43"/>
                    <a:pt x="41" y="43"/>
                  </a:cubicBezTo>
                  <a:cubicBezTo>
                    <a:pt x="30" y="44"/>
                    <a:pt x="21" y="26"/>
                    <a:pt x="20" y="17"/>
                  </a:cubicBezTo>
                  <a:cubicBezTo>
                    <a:pt x="20" y="9"/>
                    <a:pt x="27" y="1"/>
                    <a:pt x="36" y="1"/>
                  </a:cubicBezTo>
                  <a:close/>
                  <a:moveTo>
                    <a:pt x="20" y="90"/>
                  </a:moveTo>
                  <a:cubicBezTo>
                    <a:pt x="21" y="106"/>
                    <a:pt x="22" y="122"/>
                    <a:pt x="22" y="138"/>
                  </a:cubicBezTo>
                  <a:cubicBezTo>
                    <a:pt x="68" y="138"/>
                    <a:pt x="68" y="138"/>
                    <a:pt x="68" y="138"/>
                  </a:cubicBezTo>
                  <a:cubicBezTo>
                    <a:pt x="67" y="128"/>
                    <a:pt x="67" y="113"/>
                    <a:pt x="66" y="101"/>
                  </a:cubicBezTo>
                  <a:cubicBezTo>
                    <a:pt x="67" y="102"/>
                    <a:pt x="67" y="103"/>
                    <a:pt x="67" y="104"/>
                  </a:cubicBezTo>
                  <a:cubicBezTo>
                    <a:pt x="68" y="105"/>
                    <a:pt x="69" y="106"/>
                    <a:pt x="70" y="106"/>
                  </a:cubicBezTo>
                  <a:cubicBezTo>
                    <a:pt x="78" y="113"/>
                    <a:pt x="87" y="117"/>
                    <a:pt x="96" y="122"/>
                  </a:cubicBezTo>
                  <a:cubicBezTo>
                    <a:pt x="96" y="123"/>
                    <a:pt x="96" y="125"/>
                    <a:pt x="97" y="126"/>
                  </a:cubicBezTo>
                  <a:cubicBezTo>
                    <a:pt x="100" y="130"/>
                    <a:pt x="105" y="131"/>
                    <a:pt x="109" y="128"/>
                  </a:cubicBezTo>
                  <a:cubicBezTo>
                    <a:pt x="109" y="128"/>
                    <a:pt x="109" y="128"/>
                    <a:pt x="109" y="128"/>
                  </a:cubicBezTo>
                  <a:cubicBezTo>
                    <a:pt x="118" y="131"/>
                    <a:pt x="123" y="119"/>
                    <a:pt x="114" y="114"/>
                  </a:cubicBezTo>
                  <a:cubicBezTo>
                    <a:pt x="103" y="108"/>
                    <a:pt x="92" y="101"/>
                    <a:pt x="81" y="94"/>
                  </a:cubicBezTo>
                  <a:cubicBezTo>
                    <a:pt x="79" y="90"/>
                    <a:pt x="77" y="85"/>
                    <a:pt x="75" y="80"/>
                  </a:cubicBezTo>
                  <a:cubicBezTo>
                    <a:pt x="73" y="77"/>
                    <a:pt x="72" y="73"/>
                    <a:pt x="70" y="70"/>
                  </a:cubicBezTo>
                  <a:cubicBezTo>
                    <a:pt x="69" y="66"/>
                    <a:pt x="67" y="62"/>
                    <a:pt x="65" y="58"/>
                  </a:cubicBezTo>
                  <a:cubicBezTo>
                    <a:pt x="64" y="55"/>
                    <a:pt x="63" y="54"/>
                    <a:pt x="61" y="53"/>
                  </a:cubicBezTo>
                  <a:cubicBezTo>
                    <a:pt x="57" y="51"/>
                    <a:pt x="51" y="50"/>
                    <a:pt x="47" y="49"/>
                  </a:cubicBezTo>
                  <a:cubicBezTo>
                    <a:pt x="41" y="55"/>
                    <a:pt x="32" y="51"/>
                    <a:pt x="32" y="49"/>
                  </a:cubicBezTo>
                  <a:cubicBezTo>
                    <a:pt x="29" y="50"/>
                    <a:pt x="23" y="52"/>
                    <a:pt x="21" y="54"/>
                  </a:cubicBezTo>
                  <a:cubicBezTo>
                    <a:pt x="20" y="55"/>
                    <a:pt x="19" y="56"/>
                    <a:pt x="19" y="57"/>
                  </a:cubicBezTo>
                  <a:cubicBezTo>
                    <a:pt x="18" y="57"/>
                    <a:pt x="18" y="58"/>
                    <a:pt x="18" y="58"/>
                  </a:cubicBezTo>
                  <a:cubicBezTo>
                    <a:pt x="16" y="62"/>
                    <a:pt x="13" y="67"/>
                    <a:pt x="10" y="73"/>
                  </a:cubicBezTo>
                  <a:cubicBezTo>
                    <a:pt x="7" y="79"/>
                    <a:pt x="3" y="85"/>
                    <a:pt x="1" y="90"/>
                  </a:cubicBezTo>
                  <a:cubicBezTo>
                    <a:pt x="1" y="91"/>
                    <a:pt x="1" y="92"/>
                    <a:pt x="1" y="93"/>
                  </a:cubicBezTo>
                  <a:cubicBezTo>
                    <a:pt x="1" y="93"/>
                    <a:pt x="1" y="93"/>
                    <a:pt x="1" y="93"/>
                  </a:cubicBezTo>
                  <a:cubicBezTo>
                    <a:pt x="0" y="107"/>
                    <a:pt x="3" y="122"/>
                    <a:pt x="4" y="136"/>
                  </a:cubicBezTo>
                  <a:cubicBezTo>
                    <a:pt x="6" y="147"/>
                    <a:pt x="19" y="145"/>
                    <a:pt x="18" y="134"/>
                  </a:cubicBezTo>
                  <a:cubicBezTo>
                    <a:pt x="17" y="121"/>
                    <a:pt x="17" y="108"/>
                    <a:pt x="18" y="95"/>
                  </a:cubicBezTo>
                  <a:cubicBezTo>
                    <a:pt x="18" y="93"/>
                    <a:pt x="19" y="92"/>
                    <a:pt x="20" y="90"/>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endParaRPr>
            </a:p>
          </p:txBody>
        </p:sp>
        <p:sp>
          <p:nvSpPr>
            <p:cNvPr id="50" name="Freeform 78">
              <a:extLst>
                <a:ext uri="{FF2B5EF4-FFF2-40B4-BE49-F238E27FC236}">
                  <a16:creationId xmlns:a16="http://schemas.microsoft.com/office/drawing/2014/main" id="{A5A5B015-3DB5-4989-990B-3CA518DB3A11}"/>
                </a:ext>
              </a:extLst>
            </p:cNvPr>
            <p:cNvSpPr>
              <a:spLocks noEditPoints="1"/>
            </p:cNvSpPr>
            <p:nvPr/>
          </p:nvSpPr>
          <p:spPr bwMode="gray">
            <a:xfrm>
              <a:off x="3298831" y="4221147"/>
              <a:ext cx="263525" cy="390524"/>
            </a:xfrm>
            <a:custGeom>
              <a:avLst/>
              <a:gdLst/>
              <a:ahLst/>
              <a:cxnLst>
                <a:cxn ang="0">
                  <a:pos x="69" y="0"/>
                </a:cxn>
                <a:cxn ang="0">
                  <a:pos x="52" y="15"/>
                </a:cxn>
                <a:cxn ang="0">
                  <a:pos x="64" y="42"/>
                </a:cxn>
                <a:cxn ang="0">
                  <a:pos x="85" y="17"/>
                </a:cxn>
                <a:cxn ang="0">
                  <a:pos x="69" y="0"/>
                </a:cxn>
                <a:cxn ang="0">
                  <a:pos x="0" y="112"/>
                </a:cxn>
                <a:cxn ang="0">
                  <a:pos x="27" y="96"/>
                </a:cxn>
                <a:cxn ang="0">
                  <a:pos x="44" y="59"/>
                </a:cxn>
                <a:cxn ang="0">
                  <a:pos x="45" y="55"/>
                </a:cxn>
                <a:cxn ang="0">
                  <a:pos x="58" y="48"/>
                </a:cxn>
                <a:cxn ang="0">
                  <a:pos x="53" y="73"/>
                </a:cxn>
                <a:cxn ang="0">
                  <a:pos x="61" y="53"/>
                </a:cxn>
                <a:cxn ang="0">
                  <a:pos x="64" y="53"/>
                </a:cxn>
                <a:cxn ang="0">
                  <a:pos x="59" y="77"/>
                </a:cxn>
                <a:cxn ang="0">
                  <a:pos x="74" y="48"/>
                </a:cxn>
                <a:cxn ang="0">
                  <a:pos x="91" y="53"/>
                </a:cxn>
                <a:cxn ang="0">
                  <a:pos x="94" y="57"/>
                </a:cxn>
                <a:cxn ang="0">
                  <a:pos x="94" y="57"/>
                </a:cxn>
                <a:cxn ang="0">
                  <a:pos x="96" y="61"/>
                </a:cxn>
                <a:cxn ang="0">
                  <a:pos x="97" y="65"/>
                </a:cxn>
                <a:cxn ang="0">
                  <a:pos x="103" y="101"/>
                </a:cxn>
                <a:cxn ang="0">
                  <a:pos x="103" y="102"/>
                </a:cxn>
                <a:cxn ang="0">
                  <a:pos x="103" y="102"/>
                </a:cxn>
                <a:cxn ang="0">
                  <a:pos x="93" y="141"/>
                </a:cxn>
                <a:cxn ang="0">
                  <a:pos x="79" y="137"/>
                </a:cxn>
                <a:cxn ang="0">
                  <a:pos x="86" y="101"/>
                </a:cxn>
                <a:cxn ang="0">
                  <a:pos x="85" y="88"/>
                </a:cxn>
                <a:cxn ang="0">
                  <a:pos x="83" y="80"/>
                </a:cxn>
                <a:cxn ang="0">
                  <a:pos x="75" y="141"/>
                </a:cxn>
                <a:cxn ang="0">
                  <a:pos x="37" y="141"/>
                </a:cxn>
                <a:cxn ang="0">
                  <a:pos x="40" y="108"/>
                </a:cxn>
                <a:cxn ang="0">
                  <a:pos x="37" y="110"/>
                </a:cxn>
                <a:cxn ang="0">
                  <a:pos x="9" y="126"/>
                </a:cxn>
                <a:cxn ang="0">
                  <a:pos x="2" y="113"/>
                </a:cxn>
                <a:cxn ang="0">
                  <a:pos x="0" y="112"/>
                </a:cxn>
              </a:cxnLst>
              <a:rect l="0" t="0" r="r" b="b"/>
              <a:pathLst>
                <a:path w="103" h="152">
                  <a:moveTo>
                    <a:pt x="69" y="0"/>
                  </a:moveTo>
                  <a:cubicBezTo>
                    <a:pt x="60" y="0"/>
                    <a:pt x="52" y="6"/>
                    <a:pt x="52" y="15"/>
                  </a:cubicBezTo>
                  <a:cubicBezTo>
                    <a:pt x="52" y="23"/>
                    <a:pt x="54" y="42"/>
                    <a:pt x="64" y="42"/>
                  </a:cubicBezTo>
                  <a:cubicBezTo>
                    <a:pt x="75" y="43"/>
                    <a:pt x="84" y="25"/>
                    <a:pt x="85" y="17"/>
                  </a:cubicBezTo>
                  <a:cubicBezTo>
                    <a:pt x="85" y="8"/>
                    <a:pt x="78" y="1"/>
                    <a:pt x="69" y="0"/>
                  </a:cubicBezTo>
                  <a:close/>
                  <a:moveTo>
                    <a:pt x="0" y="112"/>
                  </a:moveTo>
                  <a:cubicBezTo>
                    <a:pt x="9" y="107"/>
                    <a:pt x="17" y="103"/>
                    <a:pt x="27" y="96"/>
                  </a:cubicBezTo>
                  <a:cubicBezTo>
                    <a:pt x="34" y="85"/>
                    <a:pt x="39" y="71"/>
                    <a:pt x="44" y="59"/>
                  </a:cubicBezTo>
                  <a:cubicBezTo>
                    <a:pt x="44" y="58"/>
                    <a:pt x="45" y="56"/>
                    <a:pt x="45" y="55"/>
                  </a:cubicBezTo>
                  <a:cubicBezTo>
                    <a:pt x="48" y="53"/>
                    <a:pt x="53" y="50"/>
                    <a:pt x="58" y="48"/>
                  </a:cubicBezTo>
                  <a:cubicBezTo>
                    <a:pt x="55" y="54"/>
                    <a:pt x="53" y="65"/>
                    <a:pt x="53" y="73"/>
                  </a:cubicBezTo>
                  <a:cubicBezTo>
                    <a:pt x="54" y="68"/>
                    <a:pt x="58" y="57"/>
                    <a:pt x="61" y="53"/>
                  </a:cubicBezTo>
                  <a:cubicBezTo>
                    <a:pt x="64" y="53"/>
                    <a:pt x="64" y="53"/>
                    <a:pt x="64" y="53"/>
                  </a:cubicBezTo>
                  <a:cubicBezTo>
                    <a:pt x="61" y="60"/>
                    <a:pt x="59" y="70"/>
                    <a:pt x="59" y="77"/>
                  </a:cubicBezTo>
                  <a:cubicBezTo>
                    <a:pt x="64" y="66"/>
                    <a:pt x="69" y="55"/>
                    <a:pt x="74" y="48"/>
                  </a:cubicBezTo>
                  <a:cubicBezTo>
                    <a:pt x="78" y="49"/>
                    <a:pt x="88" y="52"/>
                    <a:pt x="91" y="53"/>
                  </a:cubicBezTo>
                  <a:cubicBezTo>
                    <a:pt x="92" y="54"/>
                    <a:pt x="93" y="55"/>
                    <a:pt x="94" y="57"/>
                  </a:cubicBezTo>
                  <a:cubicBezTo>
                    <a:pt x="94" y="57"/>
                    <a:pt x="94" y="57"/>
                    <a:pt x="94" y="57"/>
                  </a:cubicBezTo>
                  <a:cubicBezTo>
                    <a:pt x="95" y="58"/>
                    <a:pt x="95" y="59"/>
                    <a:pt x="96" y="61"/>
                  </a:cubicBezTo>
                  <a:cubicBezTo>
                    <a:pt x="96" y="61"/>
                    <a:pt x="96" y="62"/>
                    <a:pt x="97" y="65"/>
                  </a:cubicBezTo>
                  <a:cubicBezTo>
                    <a:pt x="99" y="75"/>
                    <a:pt x="103" y="89"/>
                    <a:pt x="103" y="101"/>
                  </a:cubicBezTo>
                  <a:cubicBezTo>
                    <a:pt x="103" y="102"/>
                    <a:pt x="103" y="102"/>
                    <a:pt x="103" y="102"/>
                  </a:cubicBezTo>
                  <a:cubicBezTo>
                    <a:pt x="103" y="102"/>
                    <a:pt x="103" y="102"/>
                    <a:pt x="103" y="102"/>
                  </a:cubicBezTo>
                  <a:cubicBezTo>
                    <a:pt x="102" y="116"/>
                    <a:pt x="97" y="128"/>
                    <a:pt x="93" y="141"/>
                  </a:cubicBezTo>
                  <a:cubicBezTo>
                    <a:pt x="89" y="152"/>
                    <a:pt x="76" y="147"/>
                    <a:pt x="79" y="137"/>
                  </a:cubicBezTo>
                  <a:cubicBezTo>
                    <a:pt x="82" y="125"/>
                    <a:pt x="85" y="113"/>
                    <a:pt x="86" y="101"/>
                  </a:cubicBezTo>
                  <a:cubicBezTo>
                    <a:pt x="86" y="97"/>
                    <a:pt x="86" y="93"/>
                    <a:pt x="85" y="88"/>
                  </a:cubicBezTo>
                  <a:cubicBezTo>
                    <a:pt x="84" y="86"/>
                    <a:pt x="83" y="83"/>
                    <a:pt x="83" y="80"/>
                  </a:cubicBezTo>
                  <a:cubicBezTo>
                    <a:pt x="83" y="103"/>
                    <a:pt x="80" y="123"/>
                    <a:pt x="75" y="141"/>
                  </a:cubicBezTo>
                  <a:cubicBezTo>
                    <a:pt x="37" y="141"/>
                    <a:pt x="37" y="141"/>
                    <a:pt x="37" y="141"/>
                  </a:cubicBezTo>
                  <a:cubicBezTo>
                    <a:pt x="38" y="133"/>
                    <a:pt x="39" y="119"/>
                    <a:pt x="40" y="108"/>
                  </a:cubicBezTo>
                  <a:cubicBezTo>
                    <a:pt x="39" y="109"/>
                    <a:pt x="38" y="109"/>
                    <a:pt x="37" y="110"/>
                  </a:cubicBezTo>
                  <a:cubicBezTo>
                    <a:pt x="27" y="118"/>
                    <a:pt x="20" y="121"/>
                    <a:pt x="9" y="126"/>
                  </a:cubicBezTo>
                  <a:cubicBezTo>
                    <a:pt x="9" y="121"/>
                    <a:pt x="7" y="116"/>
                    <a:pt x="2" y="113"/>
                  </a:cubicBezTo>
                  <a:cubicBezTo>
                    <a:pt x="0" y="112"/>
                    <a:pt x="0" y="112"/>
                    <a:pt x="0" y="112"/>
                  </a:cubicBezTo>
                  <a:close/>
                </a:path>
              </a:pathLst>
            </a:custGeom>
            <a:grpFill/>
            <a:ln w="9525">
              <a:noFill/>
              <a:round/>
              <a:headEnd/>
              <a:tailEnd/>
            </a:ln>
          </p:spPr>
          <p:txBody>
            <a:bodyPr vert="horz" wrap="square" lIns="84406" tIns="42203" rIns="84406" bIns="4220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endParaRPr>
            </a:p>
          </p:txBody>
        </p:sp>
      </p:grpSp>
      <p:sp>
        <p:nvSpPr>
          <p:cNvPr id="12" name="TextBox 11">
            <a:extLst>
              <a:ext uri="{FF2B5EF4-FFF2-40B4-BE49-F238E27FC236}">
                <a16:creationId xmlns:a16="http://schemas.microsoft.com/office/drawing/2014/main" id="{5798EEEF-B228-4EEE-AE0E-78DAE68B6398}"/>
              </a:ext>
            </a:extLst>
          </p:cNvPr>
          <p:cNvSpPr txBox="1">
            <a:spLocks/>
          </p:cNvSpPr>
          <p:nvPr/>
        </p:nvSpPr>
        <p:spPr bwMode="gray">
          <a:xfrm>
            <a:off x="2046676" y="1944080"/>
            <a:ext cx="4715595" cy="351979"/>
          </a:xfrm>
          <a:prstGeom prst="rect">
            <a:avLst/>
          </a:prstGeom>
          <a:noFill/>
        </p:spPr>
        <p:txBody>
          <a:bodyPr wrap="square" lIns="0" tIns="0" rIns="0" bIns="0" rtlCol="0">
            <a:noAutofit/>
          </a:bodyPr>
          <a:lstStyle/>
          <a:p>
            <a:pPr marR="0" lvl="0" defTabSz="914400" eaLnBrk="1" fontAlgn="auto" latinLnBrk="0" hangingPunct="1">
              <a:lnSpc>
                <a:spcPct val="100000"/>
              </a:lnSpc>
              <a:spcBef>
                <a:spcPts val="0"/>
              </a:spcBef>
              <a:spcAft>
                <a:spcPts val="300"/>
              </a:spcAft>
              <a:buClr>
                <a:srgbClr val="00338D"/>
              </a:buClr>
              <a:buSzTx/>
              <a:tabLst/>
              <a:defRPr/>
            </a:pPr>
            <a:r>
              <a:rPr lang="en-US" sz="1000" kern="0"/>
              <a:t>Current PAM solution is hosted in 3 regions: EMEA, APAC and SCNA</a:t>
            </a:r>
          </a:p>
          <a:p>
            <a:pPr marR="0" lvl="0" defTabSz="914400" eaLnBrk="1" fontAlgn="auto" latinLnBrk="0" hangingPunct="1">
              <a:lnSpc>
                <a:spcPct val="100000"/>
              </a:lnSpc>
              <a:spcBef>
                <a:spcPts val="0"/>
              </a:spcBef>
              <a:spcAft>
                <a:spcPts val="300"/>
              </a:spcAft>
              <a:buClr>
                <a:srgbClr val="00338D"/>
              </a:buClr>
              <a:buSzTx/>
              <a:tabLst/>
              <a:defRPr/>
            </a:pPr>
            <a:r>
              <a:rPr lang="en-US" sz="1000" kern="0"/>
              <a:t> </a:t>
            </a:r>
            <a:br>
              <a:rPr kumimoji="0" lang="en-US" sz="1000" b="0" i="0" u="none" strike="noStrike" kern="0" cap="none" spc="0" normalizeH="0" baseline="0" noProof="0">
                <a:ln>
                  <a:noFill/>
                </a:ln>
                <a:effectLst/>
                <a:uLnTx/>
                <a:uFillTx/>
              </a:rPr>
            </a:br>
            <a:endParaRPr kumimoji="0" lang="en-US" sz="1000" b="0" i="0" u="none" strike="noStrike" kern="0" cap="none" spc="0" normalizeH="0" baseline="0" noProof="0">
              <a:ln>
                <a:noFill/>
              </a:ln>
              <a:effectLst/>
              <a:uLnTx/>
              <a:uFillTx/>
            </a:endParaRPr>
          </a:p>
        </p:txBody>
      </p:sp>
      <p:sp>
        <p:nvSpPr>
          <p:cNvPr id="14" name="TextBox 13">
            <a:extLst>
              <a:ext uri="{FF2B5EF4-FFF2-40B4-BE49-F238E27FC236}">
                <a16:creationId xmlns:a16="http://schemas.microsoft.com/office/drawing/2014/main" id="{1C600535-8EBB-4371-885F-619575AE883B}"/>
              </a:ext>
            </a:extLst>
          </p:cNvPr>
          <p:cNvSpPr txBox="1">
            <a:spLocks/>
          </p:cNvSpPr>
          <p:nvPr/>
        </p:nvSpPr>
        <p:spPr bwMode="gray">
          <a:xfrm>
            <a:off x="2151448" y="4007713"/>
            <a:ext cx="4222267" cy="2115964"/>
          </a:xfrm>
          <a:prstGeom prst="rect">
            <a:avLst/>
          </a:prstGeom>
          <a:noFill/>
        </p:spPr>
        <p:txBody>
          <a:bodyPr wrap="square" lIns="0" tIns="0" rIns="0" bIns="0" rtlCol="0">
            <a:spAutoFit/>
          </a:bodyPr>
          <a:lstStyle/>
          <a:p>
            <a:pPr marL="171450" indent="-171450">
              <a:spcAft>
                <a:spcPts val="300"/>
              </a:spcAft>
              <a:buClr>
                <a:srgbClr val="00338D"/>
              </a:buClr>
              <a:buFont typeface="Arial" panose="020B0604020202020204" pitchFamily="34" charset="0"/>
              <a:buChar char="•"/>
              <a:defRPr/>
            </a:pPr>
            <a:r>
              <a:rPr lang="en-US" sz="1150"/>
              <a:t>Total Active Users - 463</a:t>
            </a:r>
          </a:p>
          <a:p>
            <a:pPr marL="171450" indent="-171450">
              <a:spcAft>
                <a:spcPts val="300"/>
              </a:spcAft>
              <a:buClr>
                <a:srgbClr val="00338D"/>
              </a:buClr>
              <a:buFont typeface="Arial" panose="020B0604020202020204" pitchFamily="34" charset="0"/>
              <a:buChar char="•"/>
              <a:defRPr/>
            </a:pPr>
            <a:r>
              <a:rPr lang="en-US" sz="1150"/>
              <a:t>Total accounts onboarded – 25000</a:t>
            </a:r>
          </a:p>
          <a:p>
            <a:pPr>
              <a:spcAft>
                <a:spcPts val="300"/>
              </a:spcAft>
              <a:buClr>
                <a:srgbClr val="00338D"/>
              </a:buClr>
              <a:defRPr/>
            </a:pPr>
            <a:r>
              <a:rPr lang="en-US" sz="1150"/>
              <a:t>	-&gt; Privileged accounts – 4000 </a:t>
            </a:r>
          </a:p>
          <a:p>
            <a:pPr>
              <a:spcAft>
                <a:spcPts val="300"/>
              </a:spcAft>
              <a:buClr>
                <a:srgbClr val="00338D"/>
              </a:buClr>
              <a:defRPr/>
            </a:pPr>
            <a:r>
              <a:rPr lang="en-US" sz="1150"/>
              <a:t>	-&gt; Service accounts - 3500</a:t>
            </a:r>
          </a:p>
          <a:p>
            <a:pPr>
              <a:spcAft>
                <a:spcPts val="300"/>
              </a:spcAft>
              <a:buClr>
                <a:srgbClr val="00338D"/>
              </a:buClr>
              <a:defRPr/>
            </a:pPr>
            <a:r>
              <a:rPr lang="en-US" sz="1150"/>
              <a:t>	-&gt; Local admin (LCD) - 17090</a:t>
            </a:r>
          </a:p>
          <a:p>
            <a:pPr marL="171450" indent="-171450">
              <a:spcAft>
                <a:spcPts val="300"/>
              </a:spcAft>
              <a:buClr>
                <a:srgbClr val="00338D"/>
              </a:buClr>
              <a:buFont typeface="Arial" panose="020B0604020202020204" pitchFamily="34" charset="0"/>
              <a:buChar char="•"/>
              <a:defRPr/>
            </a:pPr>
            <a:r>
              <a:rPr lang="en-US" sz="1150"/>
              <a:t>Total Safes created - 675</a:t>
            </a:r>
          </a:p>
          <a:p>
            <a:pPr marL="171450" indent="-171450">
              <a:spcAft>
                <a:spcPts val="300"/>
              </a:spcAft>
              <a:buClr>
                <a:srgbClr val="00338D"/>
              </a:buClr>
              <a:buFont typeface="Arial" panose="020B0604020202020204" pitchFamily="34" charset="0"/>
              <a:buChar char="•"/>
              <a:defRPr/>
            </a:pPr>
            <a:r>
              <a:rPr lang="en-US" sz="1150"/>
              <a:t>Total Platforms created – 65</a:t>
            </a:r>
          </a:p>
          <a:p>
            <a:pPr>
              <a:spcAft>
                <a:spcPts val="300"/>
              </a:spcAft>
              <a:buClr>
                <a:srgbClr val="00338D"/>
              </a:buClr>
              <a:defRPr/>
            </a:pPr>
            <a:endParaRPr lang="en-US" sz="1150"/>
          </a:p>
          <a:p>
            <a:pPr marL="216000" indent="-216000">
              <a:spcAft>
                <a:spcPts val="300"/>
              </a:spcAft>
              <a:buClr>
                <a:srgbClr val="00338D"/>
              </a:buClr>
              <a:buFont typeface="Arial" panose="020B0604020202020204" pitchFamily="34" charset="0"/>
              <a:buChar char="—"/>
              <a:defRPr/>
            </a:pPr>
            <a:endParaRPr lang="en-US" sz="1150"/>
          </a:p>
          <a:p>
            <a:pPr marR="0" lvl="0" defTabSz="914400" eaLnBrk="1" fontAlgn="auto" latinLnBrk="0" hangingPunct="1">
              <a:lnSpc>
                <a:spcPct val="100000"/>
              </a:lnSpc>
              <a:spcBef>
                <a:spcPts val="0"/>
              </a:spcBef>
              <a:spcAft>
                <a:spcPts val="300"/>
              </a:spcAft>
              <a:buClr>
                <a:srgbClr val="00338D"/>
              </a:buClr>
              <a:buSzTx/>
              <a:tabLst/>
              <a:defRPr/>
            </a:pPr>
            <a:endParaRPr kumimoji="0" lang="en-US" sz="1150" i="0" u="none" strike="noStrike" kern="0" cap="none" spc="0" normalizeH="0" baseline="0" noProof="0">
              <a:ln>
                <a:noFill/>
              </a:ln>
              <a:effectLst/>
              <a:uLnTx/>
              <a:uFillTx/>
            </a:endParaRPr>
          </a:p>
        </p:txBody>
      </p:sp>
      <p:sp>
        <p:nvSpPr>
          <p:cNvPr id="16" name="TextBox 15">
            <a:extLst>
              <a:ext uri="{FF2B5EF4-FFF2-40B4-BE49-F238E27FC236}">
                <a16:creationId xmlns:a16="http://schemas.microsoft.com/office/drawing/2014/main" id="{32BCD343-E928-4456-8A0F-3ABCB4441D56}"/>
              </a:ext>
            </a:extLst>
          </p:cNvPr>
          <p:cNvSpPr txBox="1">
            <a:spLocks/>
          </p:cNvSpPr>
          <p:nvPr/>
        </p:nvSpPr>
        <p:spPr bwMode="gray">
          <a:xfrm>
            <a:off x="2152446" y="5582281"/>
            <a:ext cx="4222267" cy="530915"/>
          </a:xfrm>
          <a:prstGeom prst="rect">
            <a:avLst/>
          </a:prstGeom>
          <a:noFill/>
        </p:spPr>
        <p:txBody>
          <a:bodyPr wrap="square" lIns="0" tIns="0" rIns="0" bIns="0" rtlCol="0">
            <a:spAutoFit/>
          </a:bodyPr>
          <a:lstStyle/>
          <a:p>
            <a:pPr marL="171450" marR="0" lvl="0" indent="-171450" defTabSz="914400" eaLnBrk="1" fontAlgn="auto" latinLnBrk="0" hangingPunct="1">
              <a:lnSpc>
                <a:spcPct val="100000"/>
              </a:lnSpc>
              <a:spcBef>
                <a:spcPts val="0"/>
              </a:spcBef>
              <a:spcAft>
                <a:spcPts val="300"/>
              </a:spcAft>
              <a:buClr>
                <a:srgbClr val="00338D"/>
              </a:buClr>
              <a:buSzTx/>
              <a:buFont typeface="Arial" panose="020B0604020202020204" pitchFamily="34" charset="0"/>
              <a:buChar char="•"/>
              <a:tabLst/>
              <a:defRPr/>
            </a:pPr>
            <a:r>
              <a:rPr lang="en-US" sz="1150" kern="0"/>
              <a:t>Privilege accounts with different Flavors like Windows, Linux/Unix, security applications &amp; Web Application are on-boarded.</a:t>
            </a:r>
          </a:p>
        </p:txBody>
      </p:sp>
      <p:cxnSp>
        <p:nvCxnSpPr>
          <p:cNvPr id="20" name="Straight Connector 19">
            <a:extLst>
              <a:ext uri="{FF2B5EF4-FFF2-40B4-BE49-F238E27FC236}">
                <a16:creationId xmlns:a16="http://schemas.microsoft.com/office/drawing/2014/main" id="{38D6836A-F01A-481E-9FA4-24DF66B52493}"/>
              </a:ext>
            </a:extLst>
          </p:cNvPr>
          <p:cNvCxnSpPr>
            <a:cxnSpLocks/>
          </p:cNvCxnSpPr>
          <p:nvPr/>
        </p:nvCxnSpPr>
        <p:spPr bwMode="gray">
          <a:xfrm>
            <a:off x="469066" y="3904854"/>
            <a:ext cx="6671943" cy="0"/>
          </a:xfrm>
          <a:prstGeom prst="line">
            <a:avLst/>
          </a:prstGeom>
          <a:noFill/>
          <a:ln w="6350" cap="flat" cmpd="sng" algn="ctr">
            <a:solidFill>
              <a:srgbClr val="005EB8"/>
            </a:solidFill>
            <a:prstDash val="dash"/>
            <a:miter lim="800000"/>
          </a:ln>
          <a:effectLst/>
        </p:spPr>
      </p:cxnSp>
      <p:sp>
        <p:nvSpPr>
          <p:cNvPr id="23" name="TextBox 22">
            <a:extLst>
              <a:ext uri="{FF2B5EF4-FFF2-40B4-BE49-F238E27FC236}">
                <a16:creationId xmlns:a16="http://schemas.microsoft.com/office/drawing/2014/main" id="{A6AD716B-93BC-4D90-BEC7-3AA0F65C0BD4}"/>
              </a:ext>
            </a:extLst>
          </p:cNvPr>
          <p:cNvSpPr txBox="1">
            <a:spLocks/>
          </p:cNvSpPr>
          <p:nvPr/>
        </p:nvSpPr>
        <p:spPr bwMode="gray">
          <a:xfrm>
            <a:off x="830972" y="2244003"/>
            <a:ext cx="975191" cy="457726"/>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300"/>
              </a:spcAft>
              <a:buClrTx/>
              <a:buSzTx/>
              <a:buFontTx/>
              <a:buNone/>
              <a:tabLst/>
              <a:defRPr/>
            </a:pPr>
            <a:r>
              <a:rPr lang="en-US" sz="1200" b="1" kern="0">
                <a:solidFill>
                  <a:srgbClr val="00338D"/>
                </a:solidFill>
              </a:rPr>
              <a:t>Environment Setup</a:t>
            </a:r>
            <a:endParaRPr kumimoji="0" lang="en-US" sz="1200" b="1" i="0" u="none" strike="noStrike" kern="0" cap="none" spc="0" normalizeH="0" baseline="0" noProof="0">
              <a:ln>
                <a:noFill/>
              </a:ln>
              <a:solidFill>
                <a:srgbClr val="00338D"/>
              </a:solidFill>
              <a:effectLst/>
              <a:uLnTx/>
              <a:uFillTx/>
            </a:endParaRPr>
          </a:p>
        </p:txBody>
      </p:sp>
      <p:sp>
        <p:nvSpPr>
          <p:cNvPr id="24" name="TextBox 23">
            <a:extLst>
              <a:ext uri="{FF2B5EF4-FFF2-40B4-BE49-F238E27FC236}">
                <a16:creationId xmlns:a16="http://schemas.microsoft.com/office/drawing/2014/main" id="{5699EB7F-58BD-4120-B11E-34C3875E4EAE}"/>
              </a:ext>
            </a:extLst>
          </p:cNvPr>
          <p:cNvSpPr txBox="1">
            <a:spLocks/>
          </p:cNvSpPr>
          <p:nvPr/>
        </p:nvSpPr>
        <p:spPr bwMode="gray">
          <a:xfrm>
            <a:off x="899621" y="4049268"/>
            <a:ext cx="914400" cy="409259"/>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00338D"/>
                </a:solidFill>
                <a:effectLst/>
                <a:uLnTx/>
                <a:uFillTx/>
              </a:rPr>
              <a:t>Users &amp; Privileged accounts</a:t>
            </a:r>
          </a:p>
        </p:txBody>
      </p:sp>
      <p:sp>
        <p:nvSpPr>
          <p:cNvPr id="25" name="TextBox 24">
            <a:extLst>
              <a:ext uri="{FF2B5EF4-FFF2-40B4-BE49-F238E27FC236}">
                <a16:creationId xmlns:a16="http://schemas.microsoft.com/office/drawing/2014/main" id="{E0A31984-EDC7-4B7B-9EAF-AAC5775035D6}"/>
              </a:ext>
            </a:extLst>
          </p:cNvPr>
          <p:cNvSpPr txBox="1">
            <a:spLocks/>
          </p:cNvSpPr>
          <p:nvPr/>
        </p:nvSpPr>
        <p:spPr bwMode="gray">
          <a:xfrm>
            <a:off x="761427" y="5592255"/>
            <a:ext cx="914400" cy="409259"/>
          </a:xfrm>
          <a:prstGeom prst="rect">
            <a:avLst/>
          </a:prstGeom>
          <a:noFill/>
        </p:spPr>
        <p:txBody>
          <a:bodyPr wrap="square" lIns="0" tIns="0" rIns="0" bIns="0" rtlCol="0">
            <a:no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200" b="1" i="0" u="none" strike="noStrike" kern="0" cap="none" spc="0" normalizeH="0" baseline="0" noProof="0">
                <a:ln>
                  <a:noFill/>
                </a:ln>
                <a:solidFill>
                  <a:srgbClr val="00338D"/>
                </a:solidFill>
                <a:effectLst/>
                <a:uLnTx/>
                <a:uFillTx/>
              </a:rPr>
              <a:t>Onboarded Privileged accounts</a:t>
            </a:r>
          </a:p>
        </p:txBody>
      </p:sp>
      <p:grpSp>
        <p:nvGrpSpPr>
          <p:cNvPr id="27" name="Group 26">
            <a:extLst>
              <a:ext uri="{FF2B5EF4-FFF2-40B4-BE49-F238E27FC236}">
                <a16:creationId xmlns:a16="http://schemas.microsoft.com/office/drawing/2014/main" id="{1F3D6E24-C6DF-4333-8CA7-B48F38D30A31}"/>
              </a:ext>
            </a:extLst>
          </p:cNvPr>
          <p:cNvGrpSpPr>
            <a:grpSpLocks noChangeAspect="1"/>
          </p:cNvGrpSpPr>
          <p:nvPr/>
        </p:nvGrpSpPr>
        <p:grpSpPr bwMode="gray">
          <a:xfrm>
            <a:off x="488867" y="2409295"/>
            <a:ext cx="244341" cy="217373"/>
            <a:chOff x="2223079" y="1569161"/>
            <a:chExt cx="444414" cy="356792"/>
          </a:xfrm>
          <a:solidFill>
            <a:srgbClr val="00338D"/>
          </a:solidFill>
        </p:grpSpPr>
        <p:sp>
          <p:nvSpPr>
            <p:cNvPr id="43" name="Freeform 14">
              <a:extLst>
                <a:ext uri="{FF2B5EF4-FFF2-40B4-BE49-F238E27FC236}">
                  <a16:creationId xmlns:a16="http://schemas.microsoft.com/office/drawing/2014/main" id="{0EB4F18A-A2D4-42DB-9170-0AE9768D578E}"/>
                </a:ext>
              </a:extLst>
            </p:cNvPr>
            <p:cNvSpPr/>
            <p:nvPr/>
          </p:nvSpPr>
          <p:spPr bwMode="gray">
            <a:xfrm>
              <a:off x="2223079" y="1727810"/>
              <a:ext cx="444414" cy="198143"/>
            </a:xfrm>
            <a:custGeom>
              <a:avLst/>
              <a:gdLst>
                <a:gd name="connsiteX0" fmla="*/ 0 w 414337"/>
                <a:gd name="connsiteY0" fmla="*/ 128588 h 188119"/>
                <a:gd name="connsiteX1" fmla="*/ 28575 w 414337"/>
                <a:gd name="connsiteY1" fmla="*/ 188119 h 188119"/>
                <a:gd name="connsiteX2" fmla="*/ 138112 w 414337"/>
                <a:gd name="connsiteY2" fmla="*/ 126206 h 188119"/>
                <a:gd name="connsiteX3" fmla="*/ 223837 w 414337"/>
                <a:gd name="connsiteY3" fmla="*/ 169069 h 188119"/>
                <a:gd name="connsiteX4" fmla="*/ 354806 w 414337"/>
                <a:gd name="connsiteY4" fmla="*/ 76200 h 188119"/>
                <a:gd name="connsiteX5" fmla="*/ 390525 w 414337"/>
                <a:gd name="connsiteY5" fmla="*/ 133350 h 188119"/>
                <a:gd name="connsiteX6" fmla="*/ 414337 w 414337"/>
                <a:gd name="connsiteY6" fmla="*/ 0 h 188119"/>
                <a:gd name="connsiteX7" fmla="*/ 307181 w 414337"/>
                <a:gd name="connsiteY7" fmla="*/ 4763 h 188119"/>
                <a:gd name="connsiteX8" fmla="*/ 338137 w 414337"/>
                <a:gd name="connsiteY8" fmla="*/ 50006 h 188119"/>
                <a:gd name="connsiteX9" fmla="*/ 223837 w 414337"/>
                <a:gd name="connsiteY9" fmla="*/ 109538 h 188119"/>
                <a:gd name="connsiteX10" fmla="*/ 128587 w 414337"/>
                <a:gd name="connsiteY10" fmla="*/ 69056 h 188119"/>
                <a:gd name="connsiteX11" fmla="*/ 0 w 414337"/>
                <a:gd name="connsiteY11" fmla="*/ 128588 h 188119"/>
                <a:gd name="connsiteX0" fmla="*/ 0 w 407934"/>
                <a:gd name="connsiteY0" fmla="*/ 141394 h 188119"/>
                <a:gd name="connsiteX1" fmla="*/ 22172 w 407934"/>
                <a:gd name="connsiteY1" fmla="*/ 188119 h 188119"/>
                <a:gd name="connsiteX2" fmla="*/ 131709 w 407934"/>
                <a:gd name="connsiteY2" fmla="*/ 126206 h 188119"/>
                <a:gd name="connsiteX3" fmla="*/ 217434 w 407934"/>
                <a:gd name="connsiteY3" fmla="*/ 169069 h 188119"/>
                <a:gd name="connsiteX4" fmla="*/ 348403 w 407934"/>
                <a:gd name="connsiteY4" fmla="*/ 76200 h 188119"/>
                <a:gd name="connsiteX5" fmla="*/ 384122 w 407934"/>
                <a:gd name="connsiteY5" fmla="*/ 133350 h 188119"/>
                <a:gd name="connsiteX6" fmla="*/ 407934 w 407934"/>
                <a:gd name="connsiteY6" fmla="*/ 0 h 188119"/>
                <a:gd name="connsiteX7" fmla="*/ 300778 w 407934"/>
                <a:gd name="connsiteY7" fmla="*/ 4763 h 188119"/>
                <a:gd name="connsiteX8" fmla="*/ 331734 w 407934"/>
                <a:gd name="connsiteY8" fmla="*/ 50006 h 188119"/>
                <a:gd name="connsiteX9" fmla="*/ 217434 w 407934"/>
                <a:gd name="connsiteY9" fmla="*/ 109538 h 188119"/>
                <a:gd name="connsiteX10" fmla="*/ 122184 w 407934"/>
                <a:gd name="connsiteY10" fmla="*/ 69056 h 188119"/>
                <a:gd name="connsiteX11" fmla="*/ 0 w 407934"/>
                <a:gd name="connsiteY11" fmla="*/ 141394 h 188119"/>
                <a:gd name="connsiteX0" fmla="*/ 0 w 407934"/>
                <a:gd name="connsiteY0" fmla="*/ 141394 h 188119"/>
                <a:gd name="connsiteX1" fmla="*/ 22172 w 407934"/>
                <a:gd name="connsiteY1" fmla="*/ 188119 h 188119"/>
                <a:gd name="connsiteX2" fmla="*/ 131709 w 407934"/>
                <a:gd name="connsiteY2" fmla="*/ 126206 h 188119"/>
                <a:gd name="connsiteX3" fmla="*/ 217434 w 407934"/>
                <a:gd name="connsiteY3" fmla="*/ 169069 h 188119"/>
                <a:gd name="connsiteX4" fmla="*/ 348403 w 407934"/>
                <a:gd name="connsiteY4" fmla="*/ 76200 h 188119"/>
                <a:gd name="connsiteX5" fmla="*/ 384122 w 407934"/>
                <a:gd name="connsiteY5" fmla="*/ 133350 h 188119"/>
                <a:gd name="connsiteX6" fmla="*/ 407934 w 407934"/>
                <a:gd name="connsiteY6" fmla="*/ 0 h 188119"/>
                <a:gd name="connsiteX7" fmla="*/ 300778 w 407934"/>
                <a:gd name="connsiteY7" fmla="*/ 4763 h 188119"/>
                <a:gd name="connsiteX8" fmla="*/ 331734 w 407934"/>
                <a:gd name="connsiteY8" fmla="*/ 50006 h 188119"/>
                <a:gd name="connsiteX9" fmla="*/ 217434 w 407934"/>
                <a:gd name="connsiteY9" fmla="*/ 109538 h 188119"/>
                <a:gd name="connsiteX10" fmla="*/ 120761 w 407934"/>
                <a:gd name="connsiteY10" fmla="*/ 69767 h 188119"/>
                <a:gd name="connsiteX11" fmla="*/ 0 w 407934"/>
                <a:gd name="connsiteY11" fmla="*/ 141394 h 188119"/>
                <a:gd name="connsiteX0" fmla="*/ 0 w 407934"/>
                <a:gd name="connsiteY0" fmla="*/ 141394 h 188119"/>
                <a:gd name="connsiteX1" fmla="*/ 22172 w 407934"/>
                <a:gd name="connsiteY1" fmla="*/ 188119 h 188119"/>
                <a:gd name="connsiteX2" fmla="*/ 131709 w 407934"/>
                <a:gd name="connsiteY2" fmla="*/ 126206 h 188119"/>
                <a:gd name="connsiteX3" fmla="*/ 217434 w 407934"/>
                <a:gd name="connsiteY3" fmla="*/ 169069 h 188119"/>
                <a:gd name="connsiteX4" fmla="*/ 348403 w 407934"/>
                <a:gd name="connsiteY4" fmla="*/ 76200 h 188119"/>
                <a:gd name="connsiteX5" fmla="*/ 384122 w 407934"/>
                <a:gd name="connsiteY5" fmla="*/ 133350 h 188119"/>
                <a:gd name="connsiteX6" fmla="*/ 407934 w 407934"/>
                <a:gd name="connsiteY6" fmla="*/ 0 h 188119"/>
                <a:gd name="connsiteX7" fmla="*/ 300778 w 407934"/>
                <a:gd name="connsiteY7" fmla="*/ 4763 h 188119"/>
                <a:gd name="connsiteX8" fmla="*/ 331734 w 407934"/>
                <a:gd name="connsiteY8" fmla="*/ 50006 h 188119"/>
                <a:gd name="connsiteX9" fmla="*/ 214588 w 407934"/>
                <a:gd name="connsiteY9" fmla="*/ 113807 h 188119"/>
                <a:gd name="connsiteX10" fmla="*/ 120761 w 407934"/>
                <a:gd name="connsiteY10" fmla="*/ 69767 h 188119"/>
                <a:gd name="connsiteX11" fmla="*/ 0 w 407934"/>
                <a:gd name="connsiteY11" fmla="*/ 141394 h 188119"/>
                <a:gd name="connsiteX0" fmla="*/ 0 w 407934"/>
                <a:gd name="connsiteY0" fmla="*/ 141394 h 188119"/>
                <a:gd name="connsiteX1" fmla="*/ 22172 w 407934"/>
                <a:gd name="connsiteY1" fmla="*/ 188119 h 188119"/>
                <a:gd name="connsiteX2" fmla="*/ 131709 w 407934"/>
                <a:gd name="connsiteY2" fmla="*/ 126206 h 188119"/>
                <a:gd name="connsiteX3" fmla="*/ 217434 w 407934"/>
                <a:gd name="connsiteY3" fmla="*/ 169069 h 188119"/>
                <a:gd name="connsiteX4" fmla="*/ 348403 w 407934"/>
                <a:gd name="connsiteY4" fmla="*/ 76200 h 188119"/>
                <a:gd name="connsiteX5" fmla="*/ 384122 w 407934"/>
                <a:gd name="connsiteY5" fmla="*/ 133350 h 188119"/>
                <a:gd name="connsiteX6" fmla="*/ 407934 w 407934"/>
                <a:gd name="connsiteY6" fmla="*/ 0 h 188119"/>
                <a:gd name="connsiteX7" fmla="*/ 300778 w 407934"/>
                <a:gd name="connsiteY7" fmla="*/ 4763 h 188119"/>
                <a:gd name="connsiteX8" fmla="*/ 331734 w 407934"/>
                <a:gd name="connsiteY8" fmla="*/ 50006 h 188119"/>
                <a:gd name="connsiteX9" fmla="*/ 213876 w 407934"/>
                <a:gd name="connsiteY9" fmla="*/ 120922 h 188119"/>
                <a:gd name="connsiteX10" fmla="*/ 120761 w 407934"/>
                <a:gd name="connsiteY10" fmla="*/ 69767 h 188119"/>
                <a:gd name="connsiteX11" fmla="*/ 0 w 407934"/>
                <a:gd name="connsiteY11" fmla="*/ 141394 h 188119"/>
                <a:gd name="connsiteX0" fmla="*/ 0 w 407934"/>
                <a:gd name="connsiteY0" fmla="*/ 141394 h 188119"/>
                <a:gd name="connsiteX1" fmla="*/ 22172 w 407934"/>
                <a:gd name="connsiteY1" fmla="*/ 188119 h 188119"/>
                <a:gd name="connsiteX2" fmla="*/ 131709 w 407934"/>
                <a:gd name="connsiteY2" fmla="*/ 126206 h 188119"/>
                <a:gd name="connsiteX3" fmla="*/ 217434 w 407934"/>
                <a:gd name="connsiteY3" fmla="*/ 169069 h 188119"/>
                <a:gd name="connsiteX4" fmla="*/ 348403 w 407934"/>
                <a:gd name="connsiteY4" fmla="*/ 76200 h 188119"/>
                <a:gd name="connsiteX5" fmla="*/ 384122 w 407934"/>
                <a:gd name="connsiteY5" fmla="*/ 133350 h 188119"/>
                <a:gd name="connsiteX6" fmla="*/ 407934 w 407934"/>
                <a:gd name="connsiteY6" fmla="*/ 0 h 188119"/>
                <a:gd name="connsiteX7" fmla="*/ 300778 w 407934"/>
                <a:gd name="connsiteY7" fmla="*/ 4763 h 188119"/>
                <a:gd name="connsiteX8" fmla="*/ 328888 w 407934"/>
                <a:gd name="connsiteY8" fmla="*/ 44314 h 188119"/>
                <a:gd name="connsiteX9" fmla="*/ 213876 w 407934"/>
                <a:gd name="connsiteY9" fmla="*/ 120922 h 188119"/>
                <a:gd name="connsiteX10" fmla="*/ 120761 w 407934"/>
                <a:gd name="connsiteY10" fmla="*/ 69767 h 188119"/>
                <a:gd name="connsiteX11" fmla="*/ 0 w 407934"/>
                <a:gd name="connsiteY11" fmla="*/ 141394 h 188119"/>
                <a:gd name="connsiteX0" fmla="*/ 0 w 407934"/>
                <a:gd name="connsiteY0" fmla="*/ 141394 h 188119"/>
                <a:gd name="connsiteX1" fmla="*/ 22172 w 407934"/>
                <a:gd name="connsiteY1" fmla="*/ 188119 h 188119"/>
                <a:gd name="connsiteX2" fmla="*/ 131709 w 407934"/>
                <a:gd name="connsiteY2" fmla="*/ 126206 h 188119"/>
                <a:gd name="connsiteX3" fmla="*/ 217434 w 407934"/>
                <a:gd name="connsiteY3" fmla="*/ 169069 h 188119"/>
                <a:gd name="connsiteX4" fmla="*/ 348403 w 407934"/>
                <a:gd name="connsiteY4" fmla="*/ 76200 h 188119"/>
                <a:gd name="connsiteX5" fmla="*/ 383411 w 407934"/>
                <a:gd name="connsiteY5" fmla="*/ 119832 h 188119"/>
                <a:gd name="connsiteX6" fmla="*/ 407934 w 407934"/>
                <a:gd name="connsiteY6" fmla="*/ 0 h 188119"/>
                <a:gd name="connsiteX7" fmla="*/ 300778 w 407934"/>
                <a:gd name="connsiteY7" fmla="*/ 4763 h 188119"/>
                <a:gd name="connsiteX8" fmla="*/ 328888 w 407934"/>
                <a:gd name="connsiteY8" fmla="*/ 44314 h 188119"/>
                <a:gd name="connsiteX9" fmla="*/ 213876 w 407934"/>
                <a:gd name="connsiteY9" fmla="*/ 120922 h 188119"/>
                <a:gd name="connsiteX10" fmla="*/ 120761 w 407934"/>
                <a:gd name="connsiteY10" fmla="*/ 69767 h 188119"/>
                <a:gd name="connsiteX11" fmla="*/ 0 w 407934"/>
                <a:gd name="connsiteY11" fmla="*/ 141394 h 188119"/>
                <a:gd name="connsiteX0" fmla="*/ 0 w 407934"/>
                <a:gd name="connsiteY0" fmla="*/ 141394 h 188119"/>
                <a:gd name="connsiteX1" fmla="*/ 22172 w 407934"/>
                <a:gd name="connsiteY1" fmla="*/ 188119 h 188119"/>
                <a:gd name="connsiteX2" fmla="*/ 131709 w 407934"/>
                <a:gd name="connsiteY2" fmla="*/ 126206 h 188119"/>
                <a:gd name="connsiteX3" fmla="*/ 217434 w 407934"/>
                <a:gd name="connsiteY3" fmla="*/ 169069 h 188119"/>
                <a:gd name="connsiteX4" fmla="*/ 348403 w 407934"/>
                <a:gd name="connsiteY4" fmla="*/ 76200 h 188119"/>
                <a:gd name="connsiteX5" fmla="*/ 383411 w 407934"/>
                <a:gd name="connsiteY5" fmla="*/ 119832 h 188119"/>
                <a:gd name="connsiteX6" fmla="*/ 407934 w 407934"/>
                <a:gd name="connsiteY6" fmla="*/ 0 h 188119"/>
                <a:gd name="connsiteX7" fmla="*/ 297932 w 407934"/>
                <a:gd name="connsiteY7" fmla="*/ 6186 h 188119"/>
                <a:gd name="connsiteX8" fmla="*/ 328888 w 407934"/>
                <a:gd name="connsiteY8" fmla="*/ 44314 h 188119"/>
                <a:gd name="connsiteX9" fmla="*/ 213876 w 407934"/>
                <a:gd name="connsiteY9" fmla="*/ 120922 h 188119"/>
                <a:gd name="connsiteX10" fmla="*/ 120761 w 407934"/>
                <a:gd name="connsiteY10" fmla="*/ 69767 h 188119"/>
                <a:gd name="connsiteX11" fmla="*/ 0 w 407934"/>
                <a:gd name="connsiteY11" fmla="*/ 141394 h 188119"/>
                <a:gd name="connsiteX0" fmla="*/ 0 w 407934"/>
                <a:gd name="connsiteY0" fmla="*/ 141394 h 188119"/>
                <a:gd name="connsiteX1" fmla="*/ 22172 w 407934"/>
                <a:gd name="connsiteY1" fmla="*/ 188119 h 188119"/>
                <a:gd name="connsiteX2" fmla="*/ 131709 w 407934"/>
                <a:gd name="connsiteY2" fmla="*/ 126206 h 188119"/>
                <a:gd name="connsiteX3" fmla="*/ 217434 w 407934"/>
                <a:gd name="connsiteY3" fmla="*/ 169069 h 188119"/>
                <a:gd name="connsiteX4" fmla="*/ 348403 w 407934"/>
                <a:gd name="connsiteY4" fmla="*/ 76200 h 188119"/>
                <a:gd name="connsiteX5" fmla="*/ 383411 w 407934"/>
                <a:gd name="connsiteY5" fmla="*/ 119832 h 188119"/>
                <a:gd name="connsiteX6" fmla="*/ 407934 w 407934"/>
                <a:gd name="connsiteY6" fmla="*/ 0 h 188119"/>
                <a:gd name="connsiteX7" fmla="*/ 297932 w 407934"/>
                <a:gd name="connsiteY7" fmla="*/ 6186 h 188119"/>
                <a:gd name="connsiteX8" fmla="*/ 328176 w 407934"/>
                <a:gd name="connsiteY8" fmla="*/ 43603 h 188119"/>
                <a:gd name="connsiteX9" fmla="*/ 213876 w 407934"/>
                <a:gd name="connsiteY9" fmla="*/ 120922 h 188119"/>
                <a:gd name="connsiteX10" fmla="*/ 120761 w 407934"/>
                <a:gd name="connsiteY10" fmla="*/ 69767 h 188119"/>
                <a:gd name="connsiteX11" fmla="*/ 0 w 407934"/>
                <a:gd name="connsiteY11" fmla="*/ 141394 h 188119"/>
                <a:gd name="connsiteX0" fmla="*/ 0 w 407934"/>
                <a:gd name="connsiteY0" fmla="*/ 141394 h 188119"/>
                <a:gd name="connsiteX1" fmla="*/ 22172 w 407934"/>
                <a:gd name="connsiteY1" fmla="*/ 188119 h 188119"/>
                <a:gd name="connsiteX2" fmla="*/ 131709 w 407934"/>
                <a:gd name="connsiteY2" fmla="*/ 126206 h 188119"/>
                <a:gd name="connsiteX3" fmla="*/ 217434 w 407934"/>
                <a:gd name="connsiteY3" fmla="*/ 169069 h 188119"/>
                <a:gd name="connsiteX4" fmla="*/ 348403 w 407934"/>
                <a:gd name="connsiteY4" fmla="*/ 76200 h 188119"/>
                <a:gd name="connsiteX5" fmla="*/ 383411 w 407934"/>
                <a:gd name="connsiteY5" fmla="*/ 119832 h 188119"/>
                <a:gd name="connsiteX6" fmla="*/ 407934 w 407934"/>
                <a:gd name="connsiteY6" fmla="*/ 0 h 188119"/>
                <a:gd name="connsiteX7" fmla="*/ 297932 w 407934"/>
                <a:gd name="connsiteY7" fmla="*/ 6186 h 188119"/>
                <a:gd name="connsiteX8" fmla="*/ 328176 w 407934"/>
                <a:gd name="connsiteY8" fmla="*/ 43603 h 188119"/>
                <a:gd name="connsiteX9" fmla="*/ 213876 w 407934"/>
                <a:gd name="connsiteY9" fmla="*/ 120211 h 188119"/>
                <a:gd name="connsiteX10" fmla="*/ 120761 w 407934"/>
                <a:gd name="connsiteY10" fmla="*/ 69767 h 188119"/>
                <a:gd name="connsiteX11" fmla="*/ 0 w 407934"/>
                <a:gd name="connsiteY11" fmla="*/ 141394 h 188119"/>
                <a:gd name="connsiteX0" fmla="*/ 0 w 407934"/>
                <a:gd name="connsiteY0" fmla="*/ 141394 h 188119"/>
                <a:gd name="connsiteX1" fmla="*/ 22172 w 407934"/>
                <a:gd name="connsiteY1" fmla="*/ 188119 h 188119"/>
                <a:gd name="connsiteX2" fmla="*/ 132421 w 407934"/>
                <a:gd name="connsiteY2" fmla="*/ 122648 h 188119"/>
                <a:gd name="connsiteX3" fmla="*/ 217434 w 407934"/>
                <a:gd name="connsiteY3" fmla="*/ 169069 h 188119"/>
                <a:gd name="connsiteX4" fmla="*/ 348403 w 407934"/>
                <a:gd name="connsiteY4" fmla="*/ 76200 h 188119"/>
                <a:gd name="connsiteX5" fmla="*/ 383411 w 407934"/>
                <a:gd name="connsiteY5" fmla="*/ 119832 h 188119"/>
                <a:gd name="connsiteX6" fmla="*/ 407934 w 407934"/>
                <a:gd name="connsiteY6" fmla="*/ 0 h 188119"/>
                <a:gd name="connsiteX7" fmla="*/ 297932 w 407934"/>
                <a:gd name="connsiteY7" fmla="*/ 6186 h 188119"/>
                <a:gd name="connsiteX8" fmla="*/ 328176 w 407934"/>
                <a:gd name="connsiteY8" fmla="*/ 43603 h 188119"/>
                <a:gd name="connsiteX9" fmla="*/ 213876 w 407934"/>
                <a:gd name="connsiteY9" fmla="*/ 120211 h 188119"/>
                <a:gd name="connsiteX10" fmla="*/ 120761 w 407934"/>
                <a:gd name="connsiteY10" fmla="*/ 69767 h 188119"/>
                <a:gd name="connsiteX11" fmla="*/ 0 w 407934"/>
                <a:gd name="connsiteY11" fmla="*/ 141394 h 188119"/>
                <a:gd name="connsiteX0" fmla="*/ 0 w 407934"/>
                <a:gd name="connsiteY0" fmla="*/ 141394 h 186696"/>
                <a:gd name="connsiteX1" fmla="*/ 22884 w 407934"/>
                <a:gd name="connsiteY1" fmla="*/ 186696 h 186696"/>
                <a:gd name="connsiteX2" fmla="*/ 132421 w 407934"/>
                <a:gd name="connsiteY2" fmla="*/ 122648 h 186696"/>
                <a:gd name="connsiteX3" fmla="*/ 217434 w 407934"/>
                <a:gd name="connsiteY3" fmla="*/ 169069 h 186696"/>
                <a:gd name="connsiteX4" fmla="*/ 348403 w 407934"/>
                <a:gd name="connsiteY4" fmla="*/ 76200 h 186696"/>
                <a:gd name="connsiteX5" fmla="*/ 383411 w 407934"/>
                <a:gd name="connsiteY5" fmla="*/ 119832 h 186696"/>
                <a:gd name="connsiteX6" fmla="*/ 407934 w 407934"/>
                <a:gd name="connsiteY6" fmla="*/ 0 h 186696"/>
                <a:gd name="connsiteX7" fmla="*/ 297932 w 407934"/>
                <a:gd name="connsiteY7" fmla="*/ 6186 h 186696"/>
                <a:gd name="connsiteX8" fmla="*/ 328176 w 407934"/>
                <a:gd name="connsiteY8" fmla="*/ 43603 h 186696"/>
                <a:gd name="connsiteX9" fmla="*/ 213876 w 407934"/>
                <a:gd name="connsiteY9" fmla="*/ 120211 h 186696"/>
                <a:gd name="connsiteX10" fmla="*/ 120761 w 407934"/>
                <a:gd name="connsiteY10" fmla="*/ 69767 h 186696"/>
                <a:gd name="connsiteX11" fmla="*/ 0 w 407934"/>
                <a:gd name="connsiteY11" fmla="*/ 141394 h 186696"/>
                <a:gd name="connsiteX0" fmla="*/ 0 w 407934"/>
                <a:gd name="connsiteY0" fmla="*/ 141394 h 186696"/>
                <a:gd name="connsiteX1" fmla="*/ 22884 w 407934"/>
                <a:gd name="connsiteY1" fmla="*/ 186696 h 186696"/>
                <a:gd name="connsiteX2" fmla="*/ 132421 w 407934"/>
                <a:gd name="connsiteY2" fmla="*/ 122648 h 186696"/>
                <a:gd name="connsiteX3" fmla="*/ 217434 w 407934"/>
                <a:gd name="connsiteY3" fmla="*/ 169069 h 186696"/>
                <a:gd name="connsiteX4" fmla="*/ 348403 w 407934"/>
                <a:gd name="connsiteY4" fmla="*/ 76200 h 186696"/>
                <a:gd name="connsiteX5" fmla="*/ 381277 w 407934"/>
                <a:gd name="connsiteY5" fmla="*/ 115563 h 186696"/>
                <a:gd name="connsiteX6" fmla="*/ 407934 w 407934"/>
                <a:gd name="connsiteY6" fmla="*/ 0 h 186696"/>
                <a:gd name="connsiteX7" fmla="*/ 297932 w 407934"/>
                <a:gd name="connsiteY7" fmla="*/ 6186 h 186696"/>
                <a:gd name="connsiteX8" fmla="*/ 328176 w 407934"/>
                <a:gd name="connsiteY8" fmla="*/ 43603 h 186696"/>
                <a:gd name="connsiteX9" fmla="*/ 213876 w 407934"/>
                <a:gd name="connsiteY9" fmla="*/ 120211 h 186696"/>
                <a:gd name="connsiteX10" fmla="*/ 120761 w 407934"/>
                <a:gd name="connsiteY10" fmla="*/ 69767 h 186696"/>
                <a:gd name="connsiteX11" fmla="*/ 0 w 407934"/>
                <a:gd name="connsiteY11" fmla="*/ 141394 h 186696"/>
                <a:gd name="connsiteX0" fmla="*/ 0 w 407934"/>
                <a:gd name="connsiteY0" fmla="*/ 141394 h 186696"/>
                <a:gd name="connsiteX1" fmla="*/ 22884 w 407934"/>
                <a:gd name="connsiteY1" fmla="*/ 186696 h 186696"/>
                <a:gd name="connsiteX2" fmla="*/ 132421 w 407934"/>
                <a:gd name="connsiteY2" fmla="*/ 122648 h 186696"/>
                <a:gd name="connsiteX3" fmla="*/ 217434 w 407934"/>
                <a:gd name="connsiteY3" fmla="*/ 169069 h 186696"/>
                <a:gd name="connsiteX4" fmla="*/ 348403 w 407934"/>
                <a:gd name="connsiteY4" fmla="*/ 76200 h 186696"/>
                <a:gd name="connsiteX5" fmla="*/ 381277 w 407934"/>
                <a:gd name="connsiteY5" fmla="*/ 115563 h 186696"/>
                <a:gd name="connsiteX6" fmla="*/ 407934 w 407934"/>
                <a:gd name="connsiteY6" fmla="*/ 0 h 186696"/>
                <a:gd name="connsiteX7" fmla="*/ 300067 w 407934"/>
                <a:gd name="connsiteY7" fmla="*/ 8320 h 186696"/>
                <a:gd name="connsiteX8" fmla="*/ 328176 w 407934"/>
                <a:gd name="connsiteY8" fmla="*/ 43603 h 186696"/>
                <a:gd name="connsiteX9" fmla="*/ 213876 w 407934"/>
                <a:gd name="connsiteY9" fmla="*/ 120211 h 186696"/>
                <a:gd name="connsiteX10" fmla="*/ 120761 w 407934"/>
                <a:gd name="connsiteY10" fmla="*/ 69767 h 186696"/>
                <a:gd name="connsiteX11" fmla="*/ 0 w 407934"/>
                <a:gd name="connsiteY11" fmla="*/ 141394 h 186696"/>
                <a:gd name="connsiteX0" fmla="*/ 0 w 407934"/>
                <a:gd name="connsiteY0" fmla="*/ 141394 h 186696"/>
                <a:gd name="connsiteX1" fmla="*/ 22884 w 407934"/>
                <a:gd name="connsiteY1" fmla="*/ 186696 h 186696"/>
                <a:gd name="connsiteX2" fmla="*/ 132421 w 407934"/>
                <a:gd name="connsiteY2" fmla="*/ 122648 h 186696"/>
                <a:gd name="connsiteX3" fmla="*/ 217434 w 407934"/>
                <a:gd name="connsiteY3" fmla="*/ 169069 h 186696"/>
                <a:gd name="connsiteX4" fmla="*/ 348403 w 407934"/>
                <a:gd name="connsiteY4" fmla="*/ 76200 h 186696"/>
                <a:gd name="connsiteX5" fmla="*/ 381277 w 407934"/>
                <a:gd name="connsiteY5" fmla="*/ 115563 h 186696"/>
                <a:gd name="connsiteX6" fmla="*/ 407934 w 407934"/>
                <a:gd name="connsiteY6" fmla="*/ 0 h 186696"/>
                <a:gd name="connsiteX7" fmla="*/ 300067 w 407934"/>
                <a:gd name="connsiteY7" fmla="*/ 8320 h 186696"/>
                <a:gd name="connsiteX8" fmla="*/ 324619 w 407934"/>
                <a:gd name="connsiteY8" fmla="*/ 42891 h 186696"/>
                <a:gd name="connsiteX9" fmla="*/ 213876 w 407934"/>
                <a:gd name="connsiteY9" fmla="*/ 120211 h 186696"/>
                <a:gd name="connsiteX10" fmla="*/ 120761 w 407934"/>
                <a:gd name="connsiteY10" fmla="*/ 69767 h 186696"/>
                <a:gd name="connsiteX11" fmla="*/ 0 w 407934"/>
                <a:gd name="connsiteY11" fmla="*/ 141394 h 186696"/>
                <a:gd name="connsiteX0" fmla="*/ 0 w 407934"/>
                <a:gd name="connsiteY0" fmla="*/ 141394 h 186696"/>
                <a:gd name="connsiteX1" fmla="*/ 22884 w 407934"/>
                <a:gd name="connsiteY1" fmla="*/ 186696 h 186696"/>
                <a:gd name="connsiteX2" fmla="*/ 132421 w 407934"/>
                <a:gd name="connsiteY2" fmla="*/ 122648 h 186696"/>
                <a:gd name="connsiteX3" fmla="*/ 217434 w 407934"/>
                <a:gd name="connsiteY3" fmla="*/ 169069 h 186696"/>
                <a:gd name="connsiteX4" fmla="*/ 348403 w 407934"/>
                <a:gd name="connsiteY4" fmla="*/ 76200 h 186696"/>
                <a:gd name="connsiteX5" fmla="*/ 381277 w 407934"/>
                <a:gd name="connsiteY5" fmla="*/ 115563 h 186696"/>
                <a:gd name="connsiteX6" fmla="*/ 407934 w 407934"/>
                <a:gd name="connsiteY6" fmla="*/ 0 h 186696"/>
                <a:gd name="connsiteX7" fmla="*/ 298644 w 407934"/>
                <a:gd name="connsiteY7" fmla="*/ 9031 h 186696"/>
                <a:gd name="connsiteX8" fmla="*/ 324619 w 407934"/>
                <a:gd name="connsiteY8" fmla="*/ 42891 h 186696"/>
                <a:gd name="connsiteX9" fmla="*/ 213876 w 407934"/>
                <a:gd name="connsiteY9" fmla="*/ 120211 h 186696"/>
                <a:gd name="connsiteX10" fmla="*/ 120761 w 407934"/>
                <a:gd name="connsiteY10" fmla="*/ 69767 h 186696"/>
                <a:gd name="connsiteX11" fmla="*/ 0 w 407934"/>
                <a:gd name="connsiteY11" fmla="*/ 141394 h 186696"/>
                <a:gd name="connsiteX0" fmla="*/ 0 w 404377"/>
                <a:gd name="connsiteY0" fmla="*/ 134991 h 180293"/>
                <a:gd name="connsiteX1" fmla="*/ 22884 w 404377"/>
                <a:gd name="connsiteY1" fmla="*/ 180293 h 180293"/>
                <a:gd name="connsiteX2" fmla="*/ 132421 w 404377"/>
                <a:gd name="connsiteY2" fmla="*/ 116245 h 180293"/>
                <a:gd name="connsiteX3" fmla="*/ 217434 w 404377"/>
                <a:gd name="connsiteY3" fmla="*/ 162666 h 180293"/>
                <a:gd name="connsiteX4" fmla="*/ 348403 w 404377"/>
                <a:gd name="connsiteY4" fmla="*/ 69797 h 180293"/>
                <a:gd name="connsiteX5" fmla="*/ 381277 w 404377"/>
                <a:gd name="connsiteY5" fmla="*/ 109160 h 180293"/>
                <a:gd name="connsiteX6" fmla="*/ 404377 w 404377"/>
                <a:gd name="connsiteY6" fmla="*/ 0 h 180293"/>
                <a:gd name="connsiteX7" fmla="*/ 298644 w 404377"/>
                <a:gd name="connsiteY7" fmla="*/ 2628 h 180293"/>
                <a:gd name="connsiteX8" fmla="*/ 324619 w 404377"/>
                <a:gd name="connsiteY8" fmla="*/ 36488 h 180293"/>
                <a:gd name="connsiteX9" fmla="*/ 213876 w 404377"/>
                <a:gd name="connsiteY9" fmla="*/ 113808 h 180293"/>
                <a:gd name="connsiteX10" fmla="*/ 120761 w 404377"/>
                <a:gd name="connsiteY10" fmla="*/ 63364 h 180293"/>
                <a:gd name="connsiteX11" fmla="*/ 0 w 404377"/>
                <a:gd name="connsiteY11" fmla="*/ 134991 h 18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4377" h="180293">
                  <a:moveTo>
                    <a:pt x="0" y="134991"/>
                  </a:moveTo>
                  <a:lnTo>
                    <a:pt x="22884" y="180293"/>
                  </a:lnTo>
                  <a:lnTo>
                    <a:pt x="132421" y="116245"/>
                  </a:lnTo>
                  <a:lnTo>
                    <a:pt x="217434" y="162666"/>
                  </a:lnTo>
                  <a:lnTo>
                    <a:pt x="348403" y="69797"/>
                  </a:lnTo>
                  <a:lnTo>
                    <a:pt x="381277" y="109160"/>
                  </a:lnTo>
                  <a:lnTo>
                    <a:pt x="404377" y="0"/>
                  </a:lnTo>
                  <a:lnTo>
                    <a:pt x="298644" y="2628"/>
                  </a:lnTo>
                  <a:lnTo>
                    <a:pt x="324619" y="36488"/>
                  </a:lnTo>
                  <a:lnTo>
                    <a:pt x="213876" y="113808"/>
                  </a:lnTo>
                  <a:lnTo>
                    <a:pt x="120761" y="63364"/>
                  </a:lnTo>
                  <a:lnTo>
                    <a:pt x="0" y="13499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ndParaRPr>
            </a:p>
          </p:txBody>
        </p:sp>
        <p:grpSp>
          <p:nvGrpSpPr>
            <p:cNvPr id="44" name="Group 43">
              <a:extLst>
                <a:ext uri="{FF2B5EF4-FFF2-40B4-BE49-F238E27FC236}">
                  <a16:creationId xmlns:a16="http://schemas.microsoft.com/office/drawing/2014/main" id="{8C4C52C8-1C0E-46DA-B685-955A41A16A46}"/>
                </a:ext>
              </a:extLst>
            </p:cNvPr>
            <p:cNvGrpSpPr/>
            <p:nvPr/>
          </p:nvGrpSpPr>
          <p:grpSpPr bwMode="gray">
            <a:xfrm>
              <a:off x="2253480" y="1569161"/>
              <a:ext cx="286922" cy="260758"/>
              <a:chOff x="2253462" y="1569161"/>
              <a:chExt cx="286931" cy="260756"/>
            </a:xfrm>
            <a:grpFill/>
          </p:grpSpPr>
          <p:sp>
            <p:nvSpPr>
              <p:cNvPr id="45" name="Freeform 16">
                <a:extLst>
                  <a:ext uri="{FF2B5EF4-FFF2-40B4-BE49-F238E27FC236}">
                    <a16:creationId xmlns:a16="http://schemas.microsoft.com/office/drawing/2014/main" id="{BE287606-DDEA-4AEE-BB96-E96AC6016498}"/>
                  </a:ext>
                </a:extLst>
              </p:cNvPr>
              <p:cNvSpPr/>
              <p:nvPr/>
            </p:nvSpPr>
            <p:spPr bwMode="gray">
              <a:xfrm>
                <a:off x="2253462" y="1608273"/>
                <a:ext cx="89678" cy="221644"/>
              </a:xfrm>
              <a:custGeom>
                <a:avLst/>
                <a:gdLst>
                  <a:gd name="connsiteX0" fmla="*/ 0 w 81302"/>
                  <a:gd name="connsiteY0" fmla="*/ 0 h 221644"/>
                  <a:gd name="connsiteX1" fmla="*/ 81302 w 81302"/>
                  <a:gd name="connsiteY1" fmla="*/ 0 h 221644"/>
                  <a:gd name="connsiteX2" fmla="*/ 81302 w 81302"/>
                  <a:gd name="connsiteY2" fmla="*/ 173422 h 221644"/>
                  <a:gd name="connsiteX3" fmla="*/ 0 w 81302"/>
                  <a:gd name="connsiteY3" fmla="*/ 221644 h 221644"/>
                </a:gdLst>
                <a:ahLst/>
                <a:cxnLst>
                  <a:cxn ang="0">
                    <a:pos x="connsiteX0" y="connsiteY0"/>
                  </a:cxn>
                  <a:cxn ang="0">
                    <a:pos x="connsiteX1" y="connsiteY1"/>
                  </a:cxn>
                  <a:cxn ang="0">
                    <a:pos x="connsiteX2" y="connsiteY2"/>
                  </a:cxn>
                  <a:cxn ang="0">
                    <a:pos x="connsiteX3" y="connsiteY3"/>
                  </a:cxn>
                </a:cxnLst>
                <a:rect l="l" t="t" r="r" b="b"/>
                <a:pathLst>
                  <a:path w="81302" h="221644">
                    <a:moveTo>
                      <a:pt x="0" y="0"/>
                    </a:moveTo>
                    <a:lnTo>
                      <a:pt x="81302" y="0"/>
                    </a:lnTo>
                    <a:lnTo>
                      <a:pt x="81302" y="173422"/>
                    </a:lnTo>
                    <a:lnTo>
                      <a:pt x="0" y="221644"/>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ndParaRPr>
              </a:p>
            </p:txBody>
          </p:sp>
          <p:sp>
            <p:nvSpPr>
              <p:cNvPr id="46" name="Freeform 17">
                <a:extLst>
                  <a:ext uri="{FF2B5EF4-FFF2-40B4-BE49-F238E27FC236}">
                    <a16:creationId xmlns:a16="http://schemas.microsoft.com/office/drawing/2014/main" id="{F381A08B-22D6-4DD4-B0EB-2EBC5B34E033}"/>
                  </a:ext>
                </a:extLst>
              </p:cNvPr>
              <p:cNvSpPr/>
              <p:nvPr/>
            </p:nvSpPr>
            <p:spPr bwMode="gray">
              <a:xfrm>
                <a:off x="2355929" y="1645985"/>
                <a:ext cx="81996" cy="167345"/>
              </a:xfrm>
              <a:custGeom>
                <a:avLst/>
                <a:gdLst>
                  <a:gd name="connsiteX0" fmla="*/ 0 w 81302"/>
                  <a:gd name="connsiteY0" fmla="*/ 0 h 178664"/>
                  <a:gd name="connsiteX1" fmla="*/ 81302 w 81302"/>
                  <a:gd name="connsiteY1" fmla="*/ 0 h 178664"/>
                  <a:gd name="connsiteX2" fmla="*/ 81302 w 81302"/>
                  <a:gd name="connsiteY2" fmla="*/ 178664 h 178664"/>
                  <a:gd name="connsiteX3" fmla="*/ 2888 w 81302"/>
                  <a:gd name="connsiteY3" fmla="*/ 136184 h 178664"/>
                  <a:gd name="connsiteX4" fmla="*/ 0 w 81302"/>
                  <a:gd name="connsiteY4" fmla="*/ 137897 h 178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02" h="178664">
                    <a:moveTo>
                      <a:pt x="0" y="0"/>
                    </a:moveTo>
                    <a:lnTo>
                      <a:pt x="81302" y="0"/>
                    </a:lnTo>
                    <a:lnTo>
                      <a:pt x="81302" y="178664"/>
                    </a:lnTo>
                    <a:lnTo>
                      <a:pt x="2888" y="136184"/>
                    </a:lnTo>
                    <a:lnTo>
                      <a:pt x="0" y="137897"/>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ndParaRPr>
              </a:p>
            </p:txBody>
          </p:sp>
          <p:sp>
            <p:nvSpPr>
              <p:cNvPr id="47" name="Freeform 18">
                <a:extLst>
                  <a:ext uri="{FF2B5EF4-FFF2-40B4-BE49-F238E27FC236}">
                    <a16:creationId xmlns:a16="http://schemas.microsoft.com/office/drawing/2014/main" id="{44E5D708-280E-4A59-9805-2BCC09DB8175}"/>
                  </a:ext>
                </a:extLst>
              </p:cNvPr>
              <p:cNvSpPr/>
              <p:nvPr/>
            </p:nvSpPr>
            <p:spPr bwMode="gray">
              <a:xfrm>
                <a:off x="2450715" y="1569161"/>
                <a:ext cx="89678" cy="250391"/>
              </a:xfrm>
              <a:custGeom>
                <a:avLst/>
                <a:gdLst>
                  <a:gd name="connsiteX0" fmla="*/ 0 w 81302"/>
                  <a:gd name="connsiteY0" fmla="*/ 0 h 250391"/>
                  <a:gd name="connsiteX1" fmla="*/ 81302 w 81302"/>
                  <a:gd name="connsiteY1" fmla="*/ 0 h 250391"/>
                  <a:gd name="connsiteX2" fmla="*/ 81302 w 81302"/>
                  <a:gd name="connsiteY2" fmla="*/ 198943 h 250391"/>
                  <a:gd name="connsiteX3" fmla="*/ 7615 w 81302"/>
                  <a:gd name="connsiteY3" fmla="*/ 250391 h 250391"/>
                  <a:gd name="connsiteX4" fmla="*/ 0 w 81302"/>
                  <a:gd name="connsiteY4" fmla="*/ 250391 h 250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02" h="250391">
                    <a:moveTo>
                      <a:pt x="0" y="0"/>
                    </a:moveTo>
                    <a:lnTo>
                      <a:pt x="81302" y="0"/>
                    </a:lnTo>
                    <a:lnTo>
                      <a:pt x="81302" y="198943"/>
                    </a:lnTo>
                    <a:lnTo>
                      <a:pt x="7615" y="250391"/>
                    </a:lnTo>
                    <a:lnTo>
                      <a:pt x="0" y="250391"/>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endParaRPr>
              </a:p>
            </p:txBody>
          </p:sp>
        </p:grpSp>
      </p:grpSp>
      <p:sp>
        <p:nvSpPr>
          <p:cNvPr id="31" name="Isosceles Triangle 30">
            <a:extLst>
              <a:ext uri="{FF2B5EF4-FFF2-40B4-BE49-F238E27FC236}">
                <a16:creationId xmlns:a16="http://schemas.microsoft.com/office/drawing/2014/main" id="{386B578B-3157-40F6-B8E9-826AF337A91C}"/>
              </a:ext>
            </a:extLst>
          </p:cNvPr>
          <p:cNvSpPr/>
          <p:nvPr/>
        </p:nvSpPr>
        <p:spPr>
          <a:xfrm rot="5400000">
            <a:off x="1608433" y="2437047"/>
            <a:ext cx="596281" cy="16186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a:solidFill>
                <a:schemeClr val="bg1"/>
              </a:solidFill>
            </a:endParaRPr>
          </a:p>
        </p:txBody>
      </p:sp>
      <p:sp>
        <p:nvSpPr>
          <p:cNvPr id="32" name="Isosceles Triangle 31">
            <a:extLst>
              <a:ext uri="{FF2B5EF4-FFF2-40B4-BE49-F238E27FC236}">
                <a16:creationId xmlns:a16="http://schemas.microsoft.com/office/drawing/2014/main" id="{03923CEA-D4D2-43B2-93F4-02B12C4835F1}"/>
              </a:ext>
            </a:extLst>
          </p:cNvPr>
          <p:cNvSpPr/>
          <p:nvPr/>
        </p:nvSpPr>
        <p:spPr>
          <a:xfrm rot="5400000">
            <a:off x="1608433" y="5781336"/>
            <a:ext cx="596281" cy="16186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a:solidFill>
                <a:schemeClr val="bg1"/>
              </a:solidFill>
            </a:endParaRPr>
          </a:p>
        </p:txBody>
      </p:sp>
      <p:sp>
        <p:nvSpPr>
          <p:cNvPr id="33" name="Isosceles Triangle 32">
            <a:extLst>
              <a:ext uri="{FF2B5EF4-FFF2-40B4-BE49-F238E27FC236}">
                <a16:creationId xmlns:a16="http://schemas.microsoft.com/office/drawing/2014/main" id="{D5B1EE3B-CC1A-4E7C-BF93-5BE3397D0B6B}"/>
              </a:ext>
            </a:extLst>
          </p:cNvPr>
          <p:cNvSpPr/>
          <p:nvPr/>
        </p:nvSpPr>
        <p:spPr>
          <a:xfrm rot="5400000">
            <a:off x="1636247" y="4262644"/>
            <a:ext cx="596281" cy="161869"/>
          </a:xfrm>
          <a:prstGeom prst="triangle">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200">
              <a:solidFill>
                <a:schemeClr val="bg1"/>
              </a:solidFill>
            </a:endParaRPr>
          </a:p>
        </p:txBody>
      </p:sp>
      <p:cxnSp>
        <p:nvCxnSpPr>
          <p:cNvPr id="6" name="Straight Connector 5">
            <a:extLst>
              <a:ext uri="{FF2B5EF4-FFF2-40B4-BE49-F238E27FC236}">
                <a16:creationId xmlns:a16="http://schemas.microsoft.com/office/drawing/2014/main" id="{29A279F1-F017-A612-5F63-DF76EB1338CA}"/>
              </a:ext>
            </a:extLst>
          </p:cNvPr>
          <p:cNvCxnSpPr>
            <a:cxnSpLocks/>
          </p:cNvCxnSpPr>
          <p:nvPr/>
        </p:nvCxnSpPr>
        <p:spPr bwMode="gray">
          <a:xfrm>
            <a:off x="554886" y="5535994"/>
            <a:ext cx="6586123" cy="0"/>
          </a:xfrm>
          <a:prstGeom prst="line">
            <a:avLst/>
          </a:prstGeom>
          <a:noFill/>
          <a:ln w="6350" cap="flat" cmpd="sng" algn="ctr">
            <a:solidFill>
              <a:srgbClr val="005EB8"/>
            </a:solidFill>
            <a:prstDash val="dash"/>
            <a:miter lim="800000"/>
          </a:ln>
          <a:effectLst/>
        </p:spPr>
      </p:cxnSp>
      <p:grpSp>
        <p:nvGrpSpPr>
          <p:cNvPr id="4" name="Group 3">
            <a:extLst>
              <a:ext uri="{FF2B5EF4-FFF2-40B4-BE49-F238E27FC236}">
                <a16:creationId xmlns:a16="http://schemas.microsoft.com/office/drawing/2014/main" id="{4E65BE79-6C7C-EA64-9FD0-ACD4345AA6DC}"/>
              </a:ext>
            </a:extLst>
          </p:cNvPr>
          <p:cNvGrpSpPr>
            <a:grpSpLocks noChangeAspect="1"/>
          </p:cNvGrpSpPr>
          <p:nvPr/>
        </p:nvGrpSpPr>
        <p:grpSpPr bwMode="gray">
          <a:xfrm>
            <a:off x="528137" y="4122538"/>
            <a:ext cx="260631" cy="238356"/>
            <a:chOff x="6894501" y="4592638"/>
            <a:chExt cx="363548" cy="300038"/>
          </a:xfrm>
          <a:solidFill>
            <a:srgbClr val="00338D"/>
          </a:solidFill>
        </p:grpSpPr>
        <p:sp>
          <p:nvSpPr>
            <p:cNvPr id="18" name="Freeform 1166">
              <a:extLst>
                <a:ext uri="{FF2B5EF4-FFF2-40B4-BE49-F238E27FC236}">
                  <a16:creationId xmlns:a16="http://schemas.microsoft.com/office/drawing/2014/main" id="{62E45D79-9B90-D95E-D527-7BC9A597B2D2}"/>
                </a:ext>
              </a:extLst>
            </p:cNvPr>
            <p:cNvSpPr>
              <a:spLocks noEditPoints="1"/>
            </p:cNvSpPr>
            <p:nvPr/>
          </p:nvSpPr>
          <p:spPr bwMode="gray">
            <a:xfrm>
              <a:off x="6894501" y="4592638"/>
              <a:ext cx="204787" cy="236538"/>
            </a:xfrm>
            <a:custGeom>
              <a:avLst/>
              <a:gdLst>
                <a:gd name="T0" fmla="*/ 42 w 110"/>
                <a:gd name="T1" fmla="*/ 64 h 127"/>
                <a:gd name="T2" fmla="*/ 86 w 110"/>
                <a:gd name="T3" fmla="*/ 64 h 127"/>
                <a:gd name="T4" fmla="*/ 64 w 110"/>
                <a:gd name="T5" fmla="*/ 78 h 127"/>
                <a:gd name="T6" fmla="*/ 64 w 110"/>
                <a:gd name="T7" fmla="*/ 50 h 127"/>
                <a:gd name="T8" fmla="*/ 64 w 110"/>
                <a:gd name="T9" fmla="*/ 78 h 127"/>
                <a:gd name="T10" fmla="*/ 97 w 110"/>
                <a:gd name="T11" fmla="*/ 14 h 127"/>
                <a:gd name="T12" fmla="*/ 77 w 110"/>
                <a:gd name="T13" fmla="*/ 12 h 127"/>
                <a:gd name="T14" fmla="*/ 72 w 110"/>
                <a:gd name="T15" fmla="*/ 1 h 127"/>
                <a:gd name="T16" fmla="*/ 64 w 110"/>
                <a:gd name="T17" fmla="*/ 0 h 127"/>
                <a:gd name="T18" fmla="*/ 55 w 110"/>
                <a:gd name="T19" fmla="*/ 1 h 127"/>
                <a:gd name="T20" fmla="*/ 50 w 110"/>
                <a:gd name="T21" fmla="*/ 12 h 127"/>
                <a:gd name="T22" fmla="*/ 31 w 110"/>
                <a:gd name="T23" fmla="*/ 14 h 127"/>
                <a:gd name="T24" fmla="*/ 25 w 110"/>
                <a:gd name="T25" fmla="*/ 13 h 127"/>
                <a:gd name="T26" fmla="*/ 13 w 110"/>
                <a:gd name="T27" fmla="*/ 30 h 127"/>
                <a:gd name="T28" fmla="*/ 12 w 110"/>
                <a:gd name="T29" fmla="*/ 51 h 127"/>
                <a:gd name="T30" fmla="*/ 0 w 110"/>
                <a:gd name="T31" fmla="*/ 55 h 127"/>
                <a:gd name="T32" fmla="*/ 0 w 110"/>
                <a:gd name="T33" fmla="*/ 64 h 127"/>
                <a:gd name="T34" fmla="*/ 0 w 110"/>
                <a:gd name="T35" fmla="*/ 73 h 127"/>
                <a:gd name="T36" fmla="*/ 12 w 110"/>
                <a:gd name="T37" fmla="*/ 77 h 127"/>
                <a:gd name="T38" fmla="*/ 13 w 110"/>
                <a:gd name="T39" fmla="*/ 98 h 127"/>
                <a:gd name="T40" fmla="*/ 25 w 110"/>
                <a:gd name="T41" fmla="*/ 115 h 127"/>
                <a:gd name="T42" fmla="*/ 31 w 110"/>
                <a:gd name="T43" fmla="*/ 114 h 127"/>
                <a:gd name="T44" fmla="*/ 50 w 110"/>
                <a:gd name="T45" fmla="*/ 116 h 127"/>
                <a:gd name="T46" fmla="*/ 54 w 110"/>
                <a:gd name="T47" fmla="*/ 127 h 127"/>
                <a:gd name="T48" fmla="*/ 57 w 110"/>
                <a:gd name="T49" fmla="*/ 110 h 127"/>
                <a:gd name="T50" fmla="*/ 39 w 110"/>
                <a:gd name="T51" fmla="*/ 102 h 127"/>
                <a:gd name="T52" fmla="*/ 27 w 110"/>
                <a:gd name="T53" fmla="*/ 106 h 127"/>
                <a:gd name="T54" fmla="*/ 26 w 110"/>
                <a:gd name="T55" fmla="*/ 92 h 127"/>
                <a:gd name="T56" fmla="*/ 19 w 110"/>
                <a:gd name="T57" fmla="*/ 73 h 127"/>
                <a:gd name="T58" fmla="*/ 8 w 110"/>
                <a:gd name="T59" fmla="*/ 68 h 127"/>
                <a:gd name="T60" fmla="*/ 8 w 110"/>
                <a:gd name="T61" fmla="*/ 59 h 127"/>
                <a:gd name="T62" fmla="*/ 19 w 110"/>
                <a:gd name="T63" fmla="*/ 54 h 127"/>
                <a:gd name="T64" fmla="*/ 26 w 110"/>
                <a:gd name="T65" fmla="*/ 36 h 127"/>
                <a:gd name="T66" fmla="*/ 27 w 110"/>
                <a:gd name="T67" fmla="*/ 21 h 127"/>
                <a:gd name="T68" fmla="*/ 39 w 110"/>
                <a:gd name="T69" fmla="*/ 26 h 127"/>
                <a:gd name="T70" fmla="*/ 57 w 110"/>
                <a:gd name="T71" fmla="*/ 18 h 127"/>
                <a:gd name="T72" fmla="*/ 68 w 110"/>
                <a:gd name="T73" fmla="*/ 8 h 127"/>
                <a:gd name="T74" fmla="*/ 73 w 110"/>
                <a:gd name="T75" fmla="*/ 19 h 127"/>
                <a:gd name="T76" fmla="*/ 92 w 110"/>
                <a:gd name="T77" fmla="*/ 26 h 127"/>
                <a:gd name="T78" fmla="*/ 102 w 110"/>
                <a:gd name="T79" fmla="*/ 24 h 127"/>
                <a:gd name="T80" fmla="*/ 110 w 110"/>
                <a:gd name="T81" fmla="*/ 20 h 127"/>
                <a:gd name="T82" fmla="*/ 97 w 110"/>
                <a:gd name="T83" fmla="*/ 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127">
                  <a:moveTo>
                    <a:pt x="64" y="42"/>
                  </a:moveTo>
                  <a:cubicBezTo>
                    <a:pt x="51" y="42"/>
                    <a:pt x="42" y="52"/>
                    <a:pt x="42" y="64"/>
                  </a:cubicBezTo>
                  <a:cubicBezTo>
                    <a:pt x="42" y="76"/>
                    <a:pt x="51" y="86"/>
                    <a:pt x="64" y="86"/>
                  </a:cubicBezTo>
                  <a:cubicBezTo>
                    <a:pt x="76" y="86"/>
                    <a:pt x="86" y="76"/>
                    <a:pt x="86" y="64"/>
                  </a:cubicBezTo>
                  <a:cubicBezTo>
                    <a:pt x="86" y="52"/>
                    <a:pt x="76" y="42"/>
                    <a:pt x="64" y="42"/>
                  </a:cubicBezTo>
                  <a:close/>
                  <a:moveTo>
                    <a:pt x="64" y="78"/>
                  </a:moveTo>
                  <a:cubicBezTo>
                    <a:pt x="56" y="78"/>
                    <a:pt x="50" y="72"/>
                    <a:pt x="50" y="64"/>
                  </a:cubicBezTo>
                  <a:cubicBezTo>
                    <a:pt x="50" y="56"/>
                    <a:pt x="56" y="50"/>
                    <a:pt x="64" y="50"/>
                  </a:cubicBezTo>
                  <a:cubicBezTo>
                    <a:pt x="72" y="50"/>
                    <a:pt x="78" y="56"/>
                    <a:pt x="78" y="64"/>
                  </a:cubicBezTo>
                  <a:cubicBezTo>
                    <a:pt x="78" y="72"/>
                    <a:pt x="72" y="78"/>
                    <a:pt x="64" y="78"/>
                  </a:cubicBezTo>
                  <a:close/>
                  <a:moveTo>
                    <a:pt x="97" y="13"/>
                  </a:moveTo>
                  <a:cubicBezTo>
                    <a:pt x="97" y="14"/>
                    <a:pt x="97" y="14"/>
                    <a:pt x="97" y="14"/>
                  </a:cubicBezTo>
                  <a:cubicBezTo>
                    <a:pt x="94" y="16"/>
                    <a:pt x="92" y="17"/>
                    <a:pt x="91" y="18"/>
                  </a:cubicBezTo>
                  <a:cubicBezTo>
                    <a:pt x="87" y="15"/>
                    <a:pt x="82" y="13"/>
                    <a:pt x="77" y="12"/>
                  </a:cubicBezTo>
                  <a:cubicBezTo>
                    <a:pt x="77" y="11"/>
                    <a:pt x="76" y="9"/>
                    <a:pt x="76" y="4"/>
                  </a:cubicBezTo>
                  <a:cubicBezTo>
                    <a:pt x="76" y="2"/>
                    <a:pt x="74" y="1"/>
                    <a:pt x="72" y="1"/>
                  </a:cubicBezTo>
                  <a:cubicBezTo>
                    <a:pt x="71" y="0"/>
                    <a:pt x="71" y="0"/>
                    <a:pt x="71" y="0"/>
                  </a:cubicBezTo>
                  <a:cubicBezTo>
                    <a:pt x="69" y="0"/>
                    <a:pt x="66" y="0"/>
                    <a:pt x="64" y="0"/>
                  </a:cubicBezTo>
                  <a:cubicBezTo>
                    <a:pt x="61" y="0"/>
                    <a:pt x="59" y="0"/>
                    <a:pt x="56" y="0"/>
                  </a:cubicBezTo>
                  <a:cubicBezTo>
                    <a:pt x="55" y="1"/>
                    <a:pt x="55" y="1"/>
                    <a:pt x="55" y="1"/>
                  </a:cubicBezTo>
                  <a:cubicBezTo>
                    <a:pt x="53" y="1"/>
                    <a:pt x="52" y="2"/>
                    <a:pt x="52" y="4"/>
                  </a:cubicBezTo>
                  <a:cubicBezTo>
                    <a:pt x="51" y="9"/>
                    <a:pt x="51" y="11"/>
                    <a:pt x="50" y="12"/>
                  </a:cubicBezTo>
                  <a:cubicBezTo>
                    <a:pt x="46" y="13"/>
                    <a:pt x="41" y="15"/>
                    <a:pt x="36" y="18"/>
                  </a:cubicBezTo>
                  <a:cubicBezTo>
                    <a:pt x="35" y="17"/>
                    <a:pt x="33" y="16"/>
                    <a:pt x="31" y="14"/>
                  </a:cubicBezTo>
                  <a:cubicBezTo>
                    <a:pt x="30" y="13"/>
                    <a:pt x="30" y="13"/>
                    <a:pt x="30" y="13"/>
                  </a:cubicBezTo>
                  <a:cubicBezTo>
                    <a:pt x="29" y="12"/>
                    <a:pt x="27" y="12"/>
                    <a:pt x="25" y="13"/>
                  </a:cubicBezTo>
                  <a:cubicBezTo>
                    <a:pt x="20" y="16"/>
                    <a:pt x="16" y="21"/>
                    <a:pt x="13" y="25"/>
                  </a:cubicBezTo>
                  <a:cubicBezTo>
                    <a:pt x="12" y="27"/>
                    <a:pt x="12" y="29"/>
                    <a:pt x="13" y="30"/>
                  </a:cubicBezTo>
                  <a:cubicBezTo>
                    <a:pt x="16" y="34"/>
                    <a:pt x="17" y="36"/>
                    <a:pt x="18" y="37"/>
                  </a:cubicBezTo>
                  <a:cubicBezTo>
                    <a:pt x="15" y="41"/>
                    <a:pt x="13" y="46"/>
                    <a:pt x="12" y="51"/>
                  </a:cubicBezTo>
                  <a:cubicBezTo>
                    <a:pt x="10" y="51"/>
                    <a:pt x="8" y="51"/>
                    <a:pt x="4" y="52"/>
                  </a:cubicBezTo>
                  <a:cubicBezTo>
                    <a:pt x="2" y="52"/>
                    <a:pt x="1" y="53"/>
                    <a:pt x="0" y="55"/>
                  </a:cubicBezTo>
                  <a:cubicBezTo>
                    <a:pt x="0" y="56"/>
                    <a:pt x="0" y="56"/>
                    <a:pt x="0" y="56"/>
                  </a:cubicBezTo>
                  <a:cubicBezTo>
                    <a:pt x="0" y="59"/>
                    <a:pt x="0" y="61"/>
                    <a:pt x="0" y="64"/>
                  </a:cubicBezTo>
                  <a:cubicBezTo>
                    <a:pt x="0" y="66"/>
                    <a:pt x="0" y="69"/>
                    <a:pt x="0" y="71"/>
                  </a:cubicBezTo>
                  <a:cubicBezTo>
                    <a:pt x="0" y="73"/>
                    <a:pt x="0" y="73"/>
                    <a:pt x="0" y="73"/>
                  </a:cubicBezTo>
                  <a:cubicBezTo>
                    <a:pt x="1" y="74"/>
                    <a:pt x="2" y="76"/>
                    <a:pt x="4" y="76"/>
                  </a:cubicBezTo>
                  <a:cubicBezTo>
                    <a:pt x="8" y="76"/>
                    <a:pt x="10" y="77"/>
                    <a:pt x="12" y="77"/>
                  </a:cubicBezTo>
                  <a:cubicBezTo>
                    <a:pt x="13" y="82"/>
                    <a:pt x="15" y="87"/>
                    <a:pt x="18" y="91"/>
                  </a:cubicBezTo>
                  <a:cubicBezTo>
                    <a:pt x="17" y="92"/>
                    <a:pt x="16" y="94"/>
                    <a:pt x="13" y="98"/>
                  </a:cubicBezTo>
                  <a:cubicBezTo>
                    <a:pt x="12" y="99"/>
                    <a:pt x="12" y="101"/>
                    <a:pt x="13" y="103"/>
                  </a:cubicBezTo>
                  <a:cubicBezTo>
                    <a:pt x="16" y="107"/>
                    <a:pt x="20" y="111"/>
                    <a:pt x="25" y="115"/>
                  </a:cubicBezTo>
                  <a:cubicBezTo>
                    <a:pt x="27" y="116"/>
                    <a:pt x="29" y="116"/>
                    <a:pt x="30" y="115"/>
                  </a:cubicBezTo>
                  <a:cubicBezTo>
                    <a:pt x="31" y="114"/>
                    <a:pt x="31" y="114"/>
                    <a:pt x="31" y="114"/>
                  </a:cubicBezTo>
                  <a:cubicBezTo>
                    <a:pt x="33" y="112"/>
                    <a:pt x="35" y="111"/>
                    <a:pt x="36" y="110"/>
                  </a:cubicBezTo>
                  <a:cubicBezTo>
                    <a:pt x="41" y="112"/>
                    <a:pt x="46" y="114"/>
                    <a:pt x="50" y="116"/>
                  </a:cubicBezTo>
                  <a:cubicBezTo>
                    <a:pt x="51" y="117"/>
                    <a:pt x="51" y="119"/>
                    <a:pt x="52" y="124"/>
                  </a:cubicBezTo>
                  <a:cubicBezTo>
                    <a:pt x="52" y="125"/>
                    <a:pt x="53" y="126"/>
                    <a:pt x="54" y="127"/>
                  </a:cubicBezTo>
                  <a:cubicBezTo>
                    <a:pt x="55" y="123"/>
                    <a:pt x="57" y="120"/>
                    <a:pt x="59" y="118"/>
                  </a:cubicBezTo>
                  <a:cubicBezTo>
                    <a:pt x="58" y="114"/>
                    <a:pt x="58" y="112"/>
                    <a:pt x="57" y="110"/>
                  </a:cubicBezTo>
                  <a:cubicBezTo>
                    <a:pt x="56" y="109"/>
                    <a:pt x="55" y="109"/>
                    <a:pt x="54" y="108"/>
                  </a:cubicBezTo>
                  <a:cubicBezTo>
                    <a:pt x="49" y="107"/>
                    <a:pt x="44" y="105"/>
                    <a:pt x="39" y="102"/>
                  </a:cubicBezTo>
                  <a:cubicBezTo>
                    <a:pt x="38" y="101"/>
                    <a:pt x="37" y="101"/>
                    <a:pt x="36" y="101"/>
                  </a:cubicBezTo>
                  <a:cubicBezTo>
                    <a:pt x="33" y="102"/>
                    <a:pt x="30" y="104"/>
                    <a:pt x="27" y="106"/>
                  </a:cubicBezTo>
                  <a:cubicBezTo>
                    <a:pt x="25" y="105"/>
                    <a:pt x="23" y="102"/>
                    <a:pt x="21" y="100"/>
                  </a:cubicBezTo>
                  <a:cubicBezTo>
                    <a:pt x="23" y="97"/>
                    <a:pt x="25" y="94"/>
                    <a:pt x="26" y="92"/>
                  </a:cubicBezTo>
                  <a:cubicBezTo>
                    <a:pt x="26" y="91"/>
                    <a:pt x="26" y="90"/>
                    <a:pt x="25" y="89"/>
                  </a:cubicBezTo>
                  <a:cubicBezTo>
                    <a:pt x="22" y="84"/>
                    <a:pt x="20" y="79"/>
                    <a:pt x="19" y="73"/>
                  </a:cubicBezTo>
                  <a:cubicBezTo>
                    <a:pt x="19" y="72"/>
                    <a:pt x="18" y="71"/>
                    <a:pt x="17" y="71"/>
                  </a:cubicBezTo>
                  <a:cubicBezTo>
                    <a:pt x="15" y="69"/>
                    <a:pt x="12" y="69"/>
                    <a:pt x="8" y="68"/>
                  </a:cubicBezTo>
                  <a:cubicBezTo>
                    <a:pt x="8" y="67"/>
                    <a:pt x="8" y="65"/>
                    <a:pt x="8" y="64"/>
                  </a:cubicBezTo>
                  <a:cubicBezTo>
                    <a:pt x="8" y="62"/>
                    <a:pt x="8" y="61"/>
                    <a:pt x="8" y="59"/>
                  </a:cubicBezTo>
                  <a:cubicBezTo>
                    <a:pt x="12" y="59"/>
                    <a:pt x="15" y="58"/>
                    <a:pt x="17" y="57"/>
                  </a:cubicBezTo>
                  <a:cubicBezTo>
                    <a:pt x="18" y="56"/>
                    <a:pt x="19" y="56"/>
                    <a:pt x="19" y="54"/>
                  </a:cubicBezTo>
                  <a:cubicBezTo>
                    <a:pt x="20" y="49"/>
                    <a:pt x="22" y="44"/>
                    <a:pt x="25" y="39"/>
                  </a:cubicBezTo>
                  <a:cubicBezTo>
                    <a:pt x="26" y="38"/>
                    <a:pt x="26" y="37"/>
                    <a:pt x="26" y="36"/>
                  </a:cubicBezTo>
                  <a:cubicBezTo>
                    <a:pt x="26" y="35"/>
                    <a:pt x="25" y="32"/>
                    <a:pt x="21" y="28"/>
                  </a:cubicBezTo>
                  <a:cubicBezTo>
                    <a:pt x="23" y="25"/>
                    <a:pt x="25" y="23"/>
                    <a:pt x="27" y="21"/>
                  </a:cubicBezTo>
                  <a:cubicBezTo>
                    <a:pt x="30" y="24"/>
                    <a:pt x="33" y="26"/>
                    <a:pt x="36" y="26"/>
                  </a:cubicBezTo>
                  <a:cubicBezTo>
                    <a:pt x="37" y="27"/>
                    <a:pt x="38" y="26"/>
                    <a:pt x="39" y="26"/>
                  </a:cubicBezTo>
                  <a:cubicBezTo>
                    <a:pt x="44" y="23"/>
                    <a:pt x="49" y="21"/>
                    <a:pt x="54" y="19"/>
                  </a:cubicBezTo>
                  <a:cubicBezTo>
                    <a:pt x="55" y="19"/>
                    <a:pt x="56" y="19"/>
                    <a:pt x="57" y="18"/>
                  </a:cubicBezTo>
                  <a:cubicBezTo>
                    <a:pt x="58" y="16"/>
                    <a:pt x="59" y="13"/>
                    <a:pt x="59" y="8"/>
                  </a:cubicBezTo>
                  <a:cubicBezTo>
                    <a:pt x="62" y="8"/>
                    <a:pt x="65" y="8"/>
                    <a:pt x="68" y="8"/>
                  </a:cubicBezTo>
                  <a:cubicBezTo>
                    <a:pt x="69" y="12"/>
                    <a:pt x="69" y="16"/>
                    <a:pt x="71" y="18"/>
                  </a:cubicBezTo>
                  <a:cubicBezTo>
                    <a:pt x="71" y="19"/>
                    <a:pt x="72" y="19"/>
                    <a:pt x="73" y="19"/>
                  </a:cubicBezTo>
                  <a:cubicBezTo>
                    <a:pt x="79" y="21"/>
                    <a:pt x="84" y="23"/>
                    <a:pt x="89" y="26"/>
                  </a:cubicBezTo>
                  <a:cubicBezTo>
                    <a:pt x="89" y="26"/>
                    <a:pt x="91" y="27"/>
                    <a:pt x="92" y="26"/>
                  </a:cubicBezTo>
                  <a:cubicBezTo>
                    <a:pt x="94" y="26"/>
                    <a:pt x="97" y="24"/>
                    <a:pt x="100" y="21"/>
                  </a:cubicBezTo>
                  <a:cubicBezTo>
                    <a:pt x="101" y="22"/>
                    <a:pt x="102" y="23"/>
                    <a:pt x="102" y="24"/>
                  </a:cubicBezTo>
                  <a:cubicBezTo>
                    <a:pt x="104" y="23"/>
                    <a:pt x="105" y="23"/>
                    <a:pt x="107" y="22"/>
                  </a:cubicBezTo>
                  <a:cubicBezTo>
                    <a:pt x="108" y="22"/>
                    <a:pt x="109" y="21"/>
                    <a:pt x="110" y="20"/>
                  </a:cubicBezTo>
                  <a:cubicBezTo>
                    <a:pt x="108" y="18"/>
                    <a:pt x="105" y="15"/>
                    <a:pt x="102" y="13"/>
                  </a:cubicBezTo>
                  <a:cubicBezTo>
                    <a:pt x="101" y="12"/>
                    <a:pt x="99" y="12"/>
                    <a:pt x="97" y="1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sp>
          <p:nvSpPr>
            <p:cNvPr id="19" name="Freeform 1167">
              <a:extLst>
                <a:ext uri="{FF2B5EF4-FFF2-40B4-BE49-F238E27FC236}">
                  <a16:creationId xmlns:a16="http://schemas.microsoft.com/office/drawing/2014/main" id="{5F372E1E-A2BC-8B4C-5D1D-D6E52313C77E}"/>
                </a:ext>
              </a:extLst>
            </p:cNvPr>
            <p:cNvSpPr>
              <a:spLocks noEditPoints="1"/>
            </p:cNvSpPr>
            <p:nvPr/>
          </p:nvSpPr>
          <p:spPr bwMode="gray">
            <a:xfrm>
              <a:off x="6992937" y="4633913"/>
              <a:ext cx="265112" cy="258763"/>
            </a:xfrm>
            <a:custGeom>
              <a:avLst/>
              <a:gdLst>
                <a:gd name="T0" fmla="*/ 130 w 142"/>
                <a:gd name="T1" fmla="*/ 99 h 139"/>
                <a:gd name="T2" fmla="*/ 91 w 142"/>
                <a:gd name="T3" fmla="*/ 76 h 139"/>
                <a:gd name="T4" fmla="*/ 85 w 142"/>
                <a:gd name="T5" fmla="*/ 117 h 139"/>
                <a:gd name="T6" fmla="*/ 71 w 142"/>
                <a:gd name="T7" fmla="*/ 136 h 139"/>
                <a:gd name="T8" fmla="*/ 58 w 142"/>
                <a:gd name="T9" fmla="*/ 117 h 139"/>
                <a:gd name="T10" fmla="*/ 52 w 142"/>
                <a:gd name="T11" fmla="*/ 76 h 139"/>
                <a:gd name="T12" fmla="*/ 12 w 142"/>
                <a:gd name="T13" fmla="*/ 99 h 139"/>
                <a:gd name="T14" fmla="*/ 0 w 142"/>
                <a:gd name="T15" fmla="*/ 139 h 139"/>
                <a:gd name="T16" fmla="*/ 142 w 142"/>
                <a:gd name="T17" fmla="*/ 139 h 139"/>
                <a:gd name="T18" fmla="*/ 130 w 142"/>
                <a:gd name="T19" fmla="*/ 99 h 139"/>
                <a:gd name="T20" fmla="*/ 71 w 142"/>
                <a:gd name="T21" fmla="*/ 128 h 139"/>
                <a:gd name="T22" fmla="*/ 79 w 142"/>
                <a:gd name="T23" fmla="*/ 117 h 139"/>
                <a:gd name="T24" fmla="*/ 74 w 142"/>
                <a:gd name="T25" fmla="*/ 97 h 139"/>
                <a:gd name="T26" fmla="*/ 78 w 142"/>
                <a:gd name="T27" fmla="*/ 91 h 139"/>
                <a:gd name="T28" fmla="*/ 71 w 142"/>
                <a:gd name="T29" fmla="*/ 85 h 139"/>
                <a:gd name="T30" fmla="*/ 65 w 142"/>
                <a:gd name="T31" fmla="*/ 91 h 139"/>
                <a:gd name="T32" fmla="*/ 68 w 142"/>
                <a:gd name="T33" fmla="*/ 97 h 139"/>
                <a:gd name="T34" fmla="*/ 63 w 142"/>
                <a:gd name="T35" fmla="*/ 117 h 139"/>
                <a:gd name="T36" fmla="*/ 71 w 142"/>
                <a:gd name="T37" fmla="*/ 128 h 139"/>
                <a:gd name="T38" fmla="*/ 42 w 142"/>
                <a:gd name="T39" fmla="*/ 46 h 139"/>
                <a:gd name="T40" fmla="*/ 47 w 142"/>
                <a:gd name="T41" fmla="*/ 51 h 139"/>
                <a:gd name="T42" fmla="*/ 52 w 142"/>
                <a:gd name="T43" fmla="*/ 63 h 139"/>
                <a:gd name="T44" fmla="*/ 71 w 142"/>
                <a:gd name="T45" fmla="*/ 74 h 139"/>
                <a:gd name="T46" fmla="*/ 90 w 142"/>
                <a:gd name="T47" fmla="*/ 63 h 139"/>
                <a:gd name="T48" fmla="*/ 96 w 142"/>
                <a:gd name="T49" fmla="*/ 51 h 139"/>
                <a:gd name="T50" fmla="*/ 101 w 142"/>
                <a:gd name="T51" fmla="*/ 46 h 139"/>
                <a:gd name="T52" fmla="*/ 99 w 142"/>
                <a:gd name="T53" fmla="*/ 39 h 139"/>
                <a:gd name="T54" fmla="*/ 99 w 142"/>
                <a:gd name="T55" fmla="*/ 35 h 139"/>
                <a:gd name="T56" fmla="*/ 95 w 142"/>
                <a:gd name="T57" fmla="*/ 13 h 139"/>
                <a:gd name="T58" fmla="*/ 71 w 142"/>
                <a:gd name="T59" fmla="*/ 3 h 139"/>
                <a:gd name="T60" fmla="*/ 76 w 142"/>
                <a:gd name="T61" fmla="*/ 2 h 139"/>
                <a:gd name="T62" fmla="*/ 56 w 142"/>
                <a:gd name="T63" fmla="*/ 8 h 139"/>
                <a:gd name="T64" fmla="*/ 46 w 142"/>
                <a:gd name="T65" fmla="*/ 13 h 139"/>
                <a:gd name="T66" fmla="*/ 50 w 142"/>
                <a:gd name="T67" fmla="*/ 10 h 139"/>
                <a:gd name="T68" fmla="*/ 43 w 142"/>
                <a:gd name="T69" fmla="*/ 21 h 139"/>
                <a:gd name="T70" fmla="*/ 44 w 142"/>
                <a:gd name="T71" fmla="*/ 39 h 139"/>
                <a:gd name="T72" fmla="*/ 42 w 142"/>
                <a:gd name="T73"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139">
                  <a:moveTo>
                    <a:pt x="130" y="99"/>
                  </a:moveTo>
                  <a:cubicBezTo>
                    <a:pt x="127" y="96"/>
                    <a:pt x="118" y="90"/>
                    <a:pt x="91" y="76"/>
                  </a:cubicBezTo>
                  <a:cubicBezTo>
                    <a:pt x="85" y="117"/>
                    <a:pt x="85" y="117"/>
                    <a:pt x="85" y="117"/>
                  </a:cubicBezTo>
                  <a:cubicBezTo>
                    <a:pt x="71" y="136"/>
                    <a:pt x="71" y="136"/>
                    <a:pt x="71" y="136"/>
                  </a:cubicBezTo>
                  <a:cubicBezTo>
                    <a:pt x="58" y="117"/>
                    <a:pt x="58" y="117"/>
                    <a:pt x="58" y="117"/>
                  </a:cubicBezTo>
                  <a:cubicBezTo>
                    <a:pt x="52" y="76"/>
                    <a:pt x="52" y="76"/>
                    <a:pt x="52" y="76"/>
                  </a:cubicBezTo>
                  <a:cubicBezTo>
                    <a:pt x="25" y="90"/>
                    <a:pt x="16" y="96"/>
                    <a:pt x="12" y="99"/>
                  </a:cubicBezTo>
                  <a:cubicBezTo>
                    <a:pt x="7" y="104"/>
                    <a:pt x="3" y="121"/>
                    <a:pt x="0" y="139"/>
                  </a:cubicBezTo>
                  <a:cubicBezTo>
                    <a:pt x="142" y="139"/>
                    <a:pt x="142" y="139"/>
                    <a:pt x="142" y="139"/>
                  </a:cubicBezTo>
                  <a:cubicBezTo>
                    <a:pt x="140" y="124"/>
                    <a:pt x="136" y="104"/>
                    <a:pt x="130" y="99"/>
                  </a:cubicBezTo>
                  <a:close/>
                  <a:moveTo>
                    <a:pt x="71" y="128"/>
                  </a:moveTo>
                  <a:cubicBezTo>
                    <a:pt x="79" y="117"/>
                    <a:pt x="79" y="117"/>
                    <a:pt x="79" y="117"/>
                  </a:cubicBezTo>
                  <a:cubicBezTo>
                    <a:pt x="74" y="97"/>
                    <a:pt x="74" y="97"/>
                    <a:pt x="74" y="97"/>
                  </a:cubicBezTo>
                  <a:cubicBezTo>
                    <a:pt x="78" y="91"/>
                    <a:pt x="78" y="91"/>
                    <a:pt x="78" y="91"/>
                  </a:cubicBezTo>
                  <a:cubicBezTo>
                    <a:pt x="71" y="85"/>
                    <a:pt x="71" y="85"/>
                    <a:pt x="71" y="85"/>
                  </a:cubicBezTo>
                  <a:cubicBezTo>
                    <a:pt x="65" y="91"/>
                    <a:pt x="65" y="91"/>
                    <a:pt x="65" y="91"/>
                  </a:cubicBezTo>
                  <a:cubicBezTo>
                    <a:pt x="68" y="97"/>
                    <a:pt x="68" y="97"/>
                    <a:pt x="68" y="97"/>
                  </a:cubicBezTo>
                  <a:cubicBezTo>
                    <a:pt x="63" y="117"/>
                    <a:pt x="63" y="117"/>
                    <a:pt x="63" y="117"/>
                  </a:cubicBezTo>
                  <a:lnTo>
                    <a:pt x="71" y="128"/>
                  </a:lnTo>
                  <a:close/>
                  <a:moveTo>
                    <a:pt x="42" y="46"/>
                  </a:moveTo>
                  <a:cubicBezTo>
                    <a:pt x="43" y="49"/>
                    <a:pt x="45" y="51"/>
                    <a:pt x="47" y="51"/>
                  </a:cubicBezTo>
                  <a:cubicBezTo>
                    <a:pt x="49" y="57"/>
                    <a:pt x="52" y="62"/>
                    <a:pt x="52" y="63"/>
                  </a:cubicBezTo>
                  <a:cubicBezTo>
                    <a:pt x="55" y="68"/>
                    <a:pt x="65" y="74"/>
                    <a:pt x="71" y="74"/>
                  </a:cubicBezTo>
                  <a:cubicBezTo>
                    <a:pt x="77" y="74"/>
                    <a:pt x="88" y="68"/>
                    <a:pt x="90" y="63"/>
                  </a:cubicBezTo>
                  <a:cubicBezTo>
                    <a:pt x="91" y="62"/>
                    <a:pt x="94" y="57"/>
                    <a:pt x="96" y="51"/>
                  </a:cubicBezTo>
                  <a:cubicBezTo>
                    <a:pt x="98" y="51"/>
                    <a:pt x="100" y="49"/>
                    <a:pt x="101" y="46"/>
                  </a:cubicBezTo>
                  <a:cubicBezTo>
                    <a:pt x="102" y="42"/>
                    <a:pt x="101" y="39"/>
                    <a:pt x="99" y="39"/>
                  </a:cubicBezTo>
                  <a:cubicBezTo>
                    <a:pt x="99" y="37"/>
                    <a:pt x="99" y="36"/>
                    <a:pt x="99" y="35"/>
                  </a:cubicBezTo>
                  <a:cubicBezTo>
                    <a:pt x="100" y="27"/>
                    <a:pt x="99" y="19"/>
                    <a:pt x="95" y="13"/>
                  </a:cubicBezTo>
                  <a:cubicBezTo>
                    <a:pt x="89" y="4"/>
                    <a:pt x="77" y="3"/>
                    <a:pt x="71" y="3"/>
                  </a:cubicBezTo>
                  <a:cubicBezTo>
                    <a:pt x="72" y="3"/>
                    <a:pt x="74" y="2"/>
                    <a:pt x="76" y="2"/>
                  </a:cubicBezTo>
                  <a:cubicBezTo>
                    <a:pt x="66" y="0"/>
                    <a:pt x="62" y="4"/>
                    <a:pt x="56" y="8"/>
                  </a:cubicBezTo>
                  <a:cubicBezTo>
                    <a:pt x="53" y="7"/>
                    <a:pt x="48" y="10"/>
                    <a:pt x="46" y="13"/>
                  </a:cubicBezTo>
                  <a:cubicBezTo>
                    <a:pt x="48" y="12"/>
                    <a:pt x="49" y="11"/>
                    <a:pt x="50" y="10"/>
                  </a:cubicBezTo>
                  <a:cubicBezTo>
                    <a:pt x="44" y="14"/>
                    <a:pt x="43" y="20"/>
                    <a:pt x="43" y="21"/>
                  </a:cubicBezTo>
                  <a:cubicBezTo>
                    <a:pt x="42" y="26"/>
                    <a:pt x="42" y="32"/>
                    <a:pt x="44" y="39"/>
                  </a:cubicBezTo>
                  <a:cubicBezTo>
                    <a:pt x="42" y="39"/>
                    <a:pt x="41" y="42"/>
                    <a:pt x="42" y="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endParaRPr>
            </a:p>
          </p:txBody>
        </p:sp>
      </p:grpSp>
      <p:pic>
        <p:nvPicPr>
          <p:cNvPr id="61" name="Graphic 60" descr="Badge Tick outline">
            <a:extLst>
              <a:ext uri="{FF2B5EF4-FFF2-40B4-BE49-F238E27FC236}">
                <a16:creationId xmlns:a16="http://schemas.microsoft.com/office/drawing/2014/main" id="{C53BBFC8-B651-E077-C19A-483368BF63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8636" y="5710547"/>
            <a:ext cx="295228" cy="295228"/>
          </a:xfrm>
          <a:prstGeom prst="rect">
            <a:avLst/>
          </a:prstGeom>
        </p:spPr>
      </p:pic>
      <p:sp>
        <p:nvSpPr>
          <p:cNvPr id="65" name="Title 1">
            <a:extLst>
              <a:ext uri="{FF2B5EF4-FFF2-40B4-BE49-F238E27FC236}">
                <a16:creationId xmlns:a16="http://schemas.microsoft.com/office/drawing/2014/main" id="{1EF92CD7-A02E-98A2-4E24-1613ABD068FC}"/>
              </a:ext>
            </a:extLst>
          </p:cNvPr>
          <p:cNvSpPr txBox="1">
            <a:spLocks/>
          </p:cNvSpPr>
          <p:nvPr/>
        </p:nvSpPr>
        <p:spPr>
          <a:xfrm>
            <a:off x="598706" y="290771"/>
            <a:ext cx="9997022" cy="480237"/>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US" b="1"/>
              <a:t>TMF PAM Current State &amp; Insights </a:t>
            </a:r>
            <a:br>
              <a:rPr lang="LID4096" b="1"/>
            </a:br>
            <a:endParaRPr lang="LID4096"/>
          </a:p>
        </p:txBody>
      </p:sp>
      <p:graphicFrame>
        <p:nvGraphicFramePr>
          <p:cNvPr id="67" name="Table 66">
            <a:extLst>
              <a:ext uri="{FF2B5EF4-FFF2-40B4-BE49-F238E27FC236}">
                <a16:creationId xmlns:a16="http://schemas.microsoft.com/office/drawing/2014/main" id="{78EBAEE7-FA81-3DA6-8307-ADC5493B62F6}"/>
              </a:ext>
            </a:extLst>
          </p:cNvPr>
          <p:cNvGraphicFramePr>
            <a:graphicFrameLocks noGrp="1"/>
          </p:cNvGraphicFramePr>
          <p:nvPr>
            <p:extLst>
              <p:ext uri="{D42A27DB-BD31-4B8C-83A1-F6EECF244321}">
                <p14:modId xmlns:p14="http://schemas.microsoft.com/office/powerpoint/2010/main" val="3939731181"/>
              </p:ext>
            </p:extLst>
          </p:nvPr>
        </p:nvGraphicFramePr>
        <p:xfrm>
          <a:off x="2085287" y="2149130"/>
          <a:ext cx="5055721" cy="1689751"/>
        </p:xfrm>
        <a:graphic>
          <a:graphicData uri="http://schemas.openxmlformats.org/drawingml/2006/table">
            <a:tbl>
              <a:tblPr/>
              <a:tblGrid>
                <a:gridCol w="907706">
                  <a:extLst>
                    <a:ext uri="{9D8B030D-6E8A-4147-A177-3AD203B41FA5}">
                      <a16:colId xmlns:a16="http://schemas.microsoft.com/office/drawing/2014/main" val="1720241360"/>
                    </a:ext>
                  </a:extLst>
                </a:gridCol>
                <a:gridCol w="687363">
                  <a:extLst>
                    <a:ext uri="{9D8B030D-6E8A-4147-A177-3AD203B41FA5}">
                      <a16:colId xmlns:a16="http://schemas.microsoft.com/office/drawing/2014/main" val="3370556665"/>
                    </a:ext>
                  </a:extLst>
                </a:gridCol>
                <a:gridCol w="379827">
                  <a:extLst>
                    <a:ext uri="{9D8B030D-6E8A-4147-A177-3AD203B41FA5}">
                      <a16:colId xmlns:a16="http://schemas.microsoft.com/office/drawing/2014/main" val="3291098957"/>
                    </a:ext>
                  </a:extLst>
                </a:gridCol>
                <a:gridCol w="422031">
                  <a:extLst>
                    <a:ext uri="{9D8B030D-6E8A-4147-A177-3AD203B41FA5}">
                      <a16:colId xmlns:a16="http://schemas.microsoft.com/office/drawing/2014/main" val="1123180714"/>
                    </a:ext>
                  </a:extLst>
                </a:gridCol>
                <a:gridCol w="647114">
                  <a:extLst>
                    <a:ext uri="{9D8B030D-6E8A-4147-A177-3AD203B41FA5}">
                      <a16:colId xmlns:a16="http://schemas.microsoft.com/office/drawing/2014/main" val="300316717"/>
                    </a:ext>
                  </a:extLst>
                </a:gridCol>
                <a:gridCol w="407963">
                  <a:extLst>
                    <a:ext uri="{9D8B030D-6E8A-4147-A177-3AD203B41FA5}">
                      <a16:colId xmlns:a16="http://schemas.microsoft.com/office/drawing/2014/main" val="23467932"/>
                    </a:ext>
                  </a:extLst>
                </a:gridCol>
                <a:gridCol w="422031">
                  <a:extLst>
                    <a:ext uri="{9D8B030D-6E8A-4147-A177-3AD203B41FA5}">
                      <a16:colId xmlns:a16="http://schemas.microsoft.com/office/drawing/2014/main" val="3072243976"/>
                    </a:ext>
                  </a:extLst>
                </a:gridCol>
                <a:gridCol w="703384">
                  <a:extLst>
                    <a:ext uri="{9D8B030D-6E8A-4147-A177-3AD203B41FA5}">
                      <a16:colId xmlns:a16="http://schemas.microsoft.com/office/drawing/2014/main" val="2486733636"/>
                    </a:ext>
                  </a:extLst>
                </a:gridCol>
                <a:gridCol w="478302">
                  <a:extLst>
                    <a:ext uri="{9D8B030D-6E8A-4147-A177-3AD203B41FA5}">
                      <a16:colId xmlns:a16="http://schemas.microsoft.com/office/drawing/2014/main" val="2240339534"/>
                    </a:ext>
                  </a:extLst>
                </a:gridCol>
              </a:tblGrid>
              <a:tr h="217186">
                <a:tc>
                  <a:txBody>
                    <a:bodyPr/>
                    <a:lstStyle/>
                    <a:p>
                      <a:pPr algn="l" rtl="0" fontAlgn="b"/>
                      <a:r>
                        <a:rPr lang="en-US" sz="900" b="0" i="0" u="none" strike="noStrike">
                          <a:solidFill>
                            <a:srgbClr val="FFFFFF"/>
                          </a:solidFill>
                          <a:effectLst/>
                          <a:latin typeface="Arial" panose="020B0604020202020204" pitchFamily="34" charset="0"/>
                        </a:rPr>
                        <a:t>Region(Location)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49E2"/>
                    </a:solidFill>
                  </a:tcPr>
                </a:tc>
                <a:tc>
                  <a:txBody>
                    <a:bodyPr/>
                    <a:lstStyle/>
                    <a:p>
                      <a:pPr algn="l" rtl="0" fontAlgn="b"/>
                      <a:r>
                        <a:rPr lang="en-US" sz="900" b="0" i="0" u="none" strike="noStrike">
                          <a:solidFill>
                            <a:srgbClr val="FFFFFF"/>
                          </a:solidFill>
                          <a:effectLst/>
                          <a:latin typeface="Arial" panose="020B0604020202020204" pitchFamily="34" charset="0"/>
                        </a:rPr>
                        <a:t>Components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49E2"/>
                    </a:solidFill>
                  </a:tcPr>
                </a:tc>
                <a:tc>
                  <a:txBody>
                    <a:bodyPr/>
                    <a:lstStyle/>
                    <a:p>
                      <a:pPr algn="l" rtl="0" fontAlgn="b"/>
                      <a:r>
                        <a:rPr lang="en-US" sz="900" b="0" i="0" u="none" strike="noStrike">
                          <a:solidFill>
                            <a:srgbClr val="FFFFFF"/>
                          </a:solidFill>
                          <a:effectLst/>
                          <a:latin typeface="Arial" panose="020B0604020202020204" pitchFamily="34" charset="0"/>
                        </a:rPr>
                        <a:t>Server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49E2"/>
                    </a:solidFill>
                  </a:tcPr>
                </a:tc>
                <a:tc>
                  <a:txBody>
                    <a:bodyPr/>
                    <a:lstStyle/>
                    <a:p>
                      <a:pPr algn="l" rtl="0" fontAlgn="b"/>
                      <a:r>
                        <a:rPr lang="en-US" sz="900" b="0" i="0" u="none" strike="noStrike">
                          <a:solidFill>
                            <a:srgbClr val="FFFFFF"/>
                          </a:solidFill>
                          <a:effectLst/>
                          <a:latin typeface="Arial" panose="020B0604020202020204" pitchFamily="34" charset="0"/>
                        </a:rPr>
                        <a:t>Region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49E2"/>
                    </a:solidFill>
                  </a:tcPr>
                </a:tc>
                <a:tc>
                  <a:txBody>
                    <a:bodyPr/>
                    <a:lstStyle/>
                    <a:p>
                      <a:pPr algn="l" rtl="0" fontAlgn="b"/>
                      <a:r>
                        <a:rPr lang="en-US" sz="900" b="0" i="0" u="none" strike="noStrike">
                          <a:solidFill>
                            <a:srgbClr val="FFFFFF"/>
                          </a:solidFill>
                          <a:effectLst/>
                          <a:latin typeface="Arial" panose="020B0604020202020204" pitchFamily="34" charset="0"/>
                        </a:rPr>
                        <a:t>Component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49E2"/>
                    </a:solidFill>
                  </a:tcPr>
                </a:tc>
                <a:tc>
                  <a:txBody>
                    <a:bodyPr/>
                    <a:lstStyle/>
                    <a:p>
                      <a:pPr algn="l" rtl="0" fontAlgn="b"/>
                      <a:r>
                        <a:rPr lang="en-US" sz="900" b="0" i="0" u="none" strike="noStrike">
                          <a:solidFill>
                            <a:srgbClr val="FFFFFF"/>
                          </a:solidFill>
                          <a:effectLst/>
                          <a:latin typeface="Arial" panose="020B0604020202020204" pitchFamily="34" charset="0"/>
                        </a:rPr>
                        <a:t>Server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49E2"/>
                    </a:solidFill>
                  </a:tcPr>
                </a:tc>
                <a:tc>
                  <a:txBody>
                    <a:bodyPr/>
                    <a:lstStyle/>
                    <a:p>
                      <a:pPr algn="l" rtl="0" fontAlgn="b"/>
                      <a:r>
                        <a:rPr lang="en-US" sz="900" b="0" i="0" u="none" strike="noStrike">
                          <a:solidFill>
                            <a:srgbClr val="FFFFFF"/>
                          </a:solidFill>
                          <a:effectLst/>
                          <a:latin typeface="Arial" panose="020B0604020202020204" pitchFamily="34" charset="0"/>
                        </a:rPr>
                        <a:t>Region</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49E2"/>
                    </a:solidFill>
                  </a:tcPr>
                </a:tc>
                <a:tc>
                  <a:txBody>
                    <a:bodyPr/>
                    <a:lstStyle/>
                    <a:p>
                      <a:pPr algn="l" rtl="0" fontAlgn="b"/>
                      <a:r>
                        <a:rPr lang="en-US" sz="900" b="0" i="0" u="none" strike="noStrike">
                          <a:solidFill>
                            <a:srgbClr val="FFFFFF"/>
                          </a:solidFill>
                          <a:effectLst/>
                          <a:latin typeface="Arial" panose="020B0604020202020204" pitchFamily="34" charset="0"/>
                        </a:rPr>
                        <a:t>Component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49E2"/>
                    </a:solidFill>
                  </a:tcPr>
                </a:tc>
                <a:tc>
                  <a:txBody>
                    <a:bodyPr/>
                    <a:lstStyle/>
                    <a:p>
                      <a:pPr algn="l" rtl="0" fontAlgn="b"/>
                      <a:r>
                        <a:rPr lang="en-US" sz="900" b="0" i="0" u="none" strike="noStrike">
                          <a:solidFill>
                            <a:srgbClr val="FFFFFF"/>
                          </a:solidFill>
                          <a:effectLst/>
                          <a:latin typeface="Arial" panose="020B0604020202020204" pitchFamily="34" charset="0"/>
                        </a:rPr>
                        <a:t>Server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E49E2"/>
                    </a:solidFill>
                  </a:tcPr>
                </a:tc>
                <a:extLst>
                  <a:ext uri="{0D108BD9-81ED-4DB2-BD59-A6C34878D82A}">
                    <a16:rowId xmlns:a16="http://schemas.microsoft.com/office/drawing/2014/main" val="985987047"/>
                  </a:ext>
                </a:extLst>
              </a:tr>
              <a:tr h="308197">
                <a:tc rowSpan="6">
                  <a:txBody>
                    <a:bodyPr/>
                    <a:lstStyle/>
                    <a:p>
                      <a:pPr marL="182880" algn="l" rtl="0" fontAlgn="b">
                        <a:lnSpc>
                          <a:spcPct val="250000"/>
                        </a:lnSpc>
                      </a:pPr>
                      <a:r>
                        <a:rPr lang="en-US" sz="1100" b="0" i="0" u="none" strike="noStrike">
                          <a:solidFill>
                            <a:srgbClr val="FFFFFF"/>
                          </a:solidFill>
                          <a:effectLst/>
                          <a:latin typeface="Arial" panose="020B0604020202020204" pitchFamily="34" charset="0"/>
                        </a:rPr>
                        <a:t>EMEA</a:t>
                      </a:r>
                    </a:p>
                    <a:p>
                      <a:pPr algn="l" rtl="0" fontAlgn="b"/>
                      <a:r>
                        <a:rPr lang="en-US" sz="1400" b="0" i="0" u="none" strike="noStrike">
                          <a:solidFill>
                            <a:srgbClr val="000000"/>
                          </a:solidFill>
                          <a:effectLst/>
                          <a:latin typeface="Arial" panose="020B0604020202020204" pitchFamily="34" charset="0"/>
                        </a:rPr>
                        <a:t> </a:t>
                      </a:r>
                    </a:p>
                    <a:p>
                      <a:pPr algn="l" rtl="0" fontAlgn="b"/>
                      <a:r>
                        <a:rPr lang="en-US" sz="1400" b="0" i="0" u="none" strike="noStrike">
                          <a:solidFill>
                            <a:srgbClr val="000000"/>
                          </a:solidFill>
                          <a:effectLst/>
                          <a:latin typeface="Arial" panose="020B0604020202020204" pitchFamily="34" charset="0"/>
                        </a:rPr>
                        <a:t> </a:t>
                      </a:r>
                    </a:p>
                    <a:p>
                      <a:pPr algn="l" rtl="0" fontAlgn="b"/>
                      <a:r>
                        <a:rPr lang="en-US" sz="14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rtl="0" fontAlgn="b"/>
                      <a:r>
                        <a:rPr lang="en-US" sz="900" b="0" i="0" u="none" strike="noStrike">
                          <a:solidFill>
                            <a:srgbClr val="000000"/>
                          </a:solidFill>
                          <a:effectLst/>
                          <a:latin typeface="Arial" panose="020B0604020202020204" pitchFamily="34" charset="0"/>
                        </a:rPr>
                        <a:t>Primary &amp; DR Vault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rowSpan="6">
                  <a:txBody>
                    <a:bodyPr/>
                    <a:lstStyle/>
                    <a:p>
                      <a:pPr algn="l" rtl="0" fontAlgn="b">
                        <a:lnSpc>
                          <a:spcPct val="250000"/>
                        </a:lnSpc>
                      </a:pPr>
                      <a:r>
                        <a:rPr lang="en-US" sz="1100" b="0" i="0" u="none" strike="noStrike">
                          <a:solidFill>
                            <a:srgbClr val="FFFFFF"/>
                          </a:solidFill>
                          <a:effectLst/>
                          <a:latin typeface="Arial" panose="020B0604020202020204" pitchFamily="34" charset="0"/>
                        </a:rPr>
                        <a:t>APAC</a:t>
                      </a:r>
                      <a:endParaRPr lang="en-US" sz="1000" b="0" i="0" u="none" strike="noStrike">
                        <a:solidFill>
                          <a:srgbClr val="FFFFFF"/>
                        </a:solidFill>
                        <a:effectLst/>
                        <a:latin typeface="Arial" panose="020B0604020202020204" pitchFamily="34" charset="0"/>
                      </a:endParaRPr>
                    </a:p>
                    <a:p>
                      <a:pPr algn="l" rtl="0" fontAlgn="b"/>
                      <a:r>
                        <a:rPr lang="en-US" sz="1000" b="0" i="0" u="none" strike="noStrike">
                          <a:solidFill>
                            <a:srgbClr val="000000"/>
                          </a:solidFill>
                          <a:effectLst/>
                          <a:latin typeface="Arial" panose="020B0604020202020204" pitchFamily="34" charset="0"/>
                        </a:rPr>
                        <a:t> </a:t>
                      </a:r>
                    </a:p>
                    <a:p>
                      <a:pPr algn="l" rtl="0" fontAlgn="b"/>
                      <a:r>
                        <a:rPr lang="en-US" sz="1000" b="0" i="0" u="none" strike="noStrike">
                          <a:solidFill>
                            <a:srgbClr val="000000"/>
                          </a:solidFill>
                          <a:effectLst/>
                          <a:latin typeface="Arial" panose="020B0604020202020204" pitchFamily="34" charset="0"/>
                        </a:rPr>
                        <a:t> </a:t>
                      </a:r>
                    </a:p>
                    <a:p>
                      <a:pPr algn="l" rtl="0" fontAlgn="b"/>
                      <a:r>
                        <a:rPr lang="en-US" sz="1000" b="0" i="0" u="none" strike="noStrike">
                          <a:solidFill>
                            <a:srgbClr val="000000"/>
                          </a:solidFill>
                          <a:effectLst/>
                          <a:latin typeface="Arial" panose="020B0604020202020204" pitchFamily="34" charset="0"/>
                        </a:rPr>
                        <a:t> </a:t>
                      </a:r>
                    </a:p>
                    <a:p>
                      <a:pPr algn="l" rtl="0" fontAlgn="b"/>
                      <a:r>
                        <a:rPr lang="en-US" sz="10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rtl="0" fontAlgn="b"/>
                      <a:r>
                        <a:rPr lang="en-US" sz="900" b="0" i="0" u="none" strike="noStrike">
                          <a:solidFill>
                            <a:srgbClr val="000000"/>
                          </a:solidFill>
                          <a:effectLst/>
                          <a:latin typeface="Arial" panose="020B0604020202020204" pitchFamily="34" charset="0"/>
                        </a:rPr>
                        <a:t>DR Vault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rowSpan="6">
                  <a:txBody>
                    <a:bodyPr/>
                    <a:lstStyle/>
                    <a:p>
                      <a:pPr algn="ctr" rtl="0" fontAlgn="b"/>
                      <a:endParaRPr lang="en-US" sz="1100" b="0" i="0" u="none" strike="noStrike">
                        <a:solidFill>
                          <a:srgbClr val="FFFFFF"/>
                        </a:solidFill>
                        <a:effectLst/>
                        <a:latin typeface="+mn-lt"/>
                      </a:endParaRPr>
                    </a:p>
                    <a:p>
                      <a:pPr algn="ctr" rtl="0" fontAlgn="b"/>
                      <a:endParaRPr lang="en-US" sz="1100" b="0" i="0" u="none" strike="noStrike">
                        <a:solidFill>
                          <a:srgbClr val="FFFFFF"/>
                        </a:solidFill>
                        <a:effectLst/>
                        <a:latin typeface="+mn-lt"/>
                      </a:endParaRPr>
                    </a:p>
                    <a:p>
                      <a:pPr algn="ctr" rtl="0" fontAlgn="b"/>
                      <a:endParaRPr lang="en-US" sz="1100" b="0" i="0" u="none" strike="noStrike">
                        <a:solidFill>
                          <a:srgbClr val="FFFFFF"/>
                        </a:solidFill>
                        <a:effectLst/>
                        <a:latin typeface="+mn-lt"/>
                      </a:endParaRPr>
                    </a:p>
                    <a:p>
                      <a:pPr algn="ctr" rtl="0" fontAlgn="b"/>
                      <a:r>
                        <a:rPr lang="en-US" sz="1100" b="0" i="0" u="none" strike="noStrike">
                          <a:solidFill>
                            <a:srgbClr val="FFFFFF"/>
                          </a:solidFill>
                          <a:effectLst/>
                          <a:latin typeface="+mn-lt"/>
                        </a:rPr>
                        <a:t>SCNA</a:t>
                      </a:r>
                    </a:p>
                    <a:p>
                      <a:pPr algn="ctr" rtl="0" fontAlgn="b"/>
                      <a:r>
                        <a:rPr lang="en-US" sz="1300" b="0" i="0" u="none" strike="noStrike">
                          <a:solidFill>
                            <a:srgbClr val="000000"/>
                          </a:solidFill>
                          <a:effectLst/>
                          <a:latin typeface="Arial" panose="020B0604020202020204" pitchFamily="34" charset="0"/>
                        </a:rPr>
                        <a:t> </a:t>
                      </a:r>
                    </a:p>
                    <a:p>
                      <a:pPr algn="ctr" rtl="0" fontAlgn="b"/>
                      <a:r>
                        <a:rPr lang="en-US" sz="1300" b="0" i="0" u="none" strike="noStrike">
                          <a:solidFill>
                            <a:srgbClr val="000000"/>
                          </a:solidFill>
                          <a:effectLst/>
                          <a:latin typeface="Arial" panose="020B0604020202020204" pitchFamily="34" charset="0"/>
                        </a:rPr>
                        <a:t> </a:t>
                      </a:r>
                    </a:p>
                    <a:p>
                      <a:pPr algn="ctr" rtl="0" fontAlgn="b"/>
                      <a:endParaRPr lang="en-US" sz="1300" b="0" i="0" u="none" strike="noStrike">
                        <a:solidFill>
                          <a:srgbClr val="000000"/>
                        </a:solidFill>
                        <a:effectLst/>
                        <a:latin typeface="Arial" panose="020B0604020202020204" pitchFamily="34" charset="0"/>
                      </a:endParaRPr>
                    </a:p>
                    <a:p>
                      <a:pPr algn="ctr" rtl="0" fontAlgn="b"/>
                      <a:r>
                        <a:rPr lang="en-US" sz="13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35FCC"/>
                    </a:solidFill>
                  </a:tcPr>
                </a:tc>
                <a:tc>
                  <a:txBody>
                    <a:bodyPr/>
                    <a:lstStyle/>
                    <a:p>
                      <a:pPr algn="ctr" rtl="0" fontAlgn="b"/>
                      <a:r>
                        <a:rPr lang="en-US" sz="900" b="0" i="0" u="none" strike="noStrike">
                          <a:solidFill>
                            <a:srgbClr val="000000"/>
                          </a:solidFill>
                          <a:effectLst/>
                          <a:latin typeface="Arial" panose="020B0604020202020204" pitchFamily="34" charset="0"/>
                        </a:rPr>
                        <a:t>DR Vault</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extLst>
                  <a:ext uri="{0D108BD9-81ED-4DB2-BD59-A6C34878D82A}">
                    <a16:rowId xmlns:a16="http://schemas.microsoft.com/office/drawing/2014/main" val="1713564697"/>
                  </a:ext>
                </a:extLst>
              </a:tr>
              <a:tr h="217186">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PVWA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PVWA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PVWA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extLst>
                  <a:ext uri="{0D108BD9-81ED-4DB2-BD59-A6C34878D82A}">
                    <a16:rowId xmlns:a16="http://schemas.microsoft.com/office/drawing/2014/main" val="2032715368"/>
                  </a:ext>
                </a:extLst>
              </a:tr>
              <a:tr h="217186">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CPM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CPM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CPM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extLst>
                  <a:ext uri="{0D108BD9-81ED-4DB2-BD59-A6C34878D82A}">
                    <a16:rowId xmlns:a16="http://schemas.microsoft.com/office/drawing/2014/main" val="1719860226"/>
                  </a:ext>
                </a:extLst>
              </a:tr>
              <a:tr h="217186">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PSM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PSM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PSM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extLst>
                  <a:ext uri="{0D108BD9-81ED-4DB2-BD59-A6C34878D82A}">
                    <a16:rowId xmlns:a16="http://schemas.microsoft.com/office/drawing/2014/main" val="2679405251"/>
                  </a:ext>
                </a:extLst>
              </a:tr>
              <a:tr h="217186">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PSMP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rial" panose="020B0604020202020204" pitchFamily="34" charset="0"/>
                        </a:rPr>
                        <a:t>PSMP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PSMP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extLst>
                  <a:ext uri="{0D108BD9-81ED-4DB2-BD59-A6C34878D82A}">
                    <a16:rowId xmlns:a16="http://schemas.microsoft.com/office/drawing/2014/main" val="203011022"/>
                  </a:ext>
                </a:extLst>
              </a:tr>
              <a:tr h="217186">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PTA</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ctr" rtl="0" fontAlgn="b"/>
                      <a:r>
                        <a:rPr lang="en-US" sz="900" b="0" i="0" u="none" strike="noStrike">
                          <a:solidFill>
                            <a:srgbClr val="000000"/>
                          </a:solidFill>
                          <a:effectLst/>
                          <a:latin typeface="Arial" panose="020B060402020202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vMerge="1">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tc>
                  <a:txBody>
                    <a:bodyPr/>
                    <a:lstStyle/>
                    <a:p>
                      <a:pPr algn="l" rtl="0" fontAlgn="b"/>
                      <a:r>
                        <a:rPr lang="en-US" sz="9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9FA"/>
                    </a:solidFill>
                  </a:tcPr>
                </a:tc>
                <a:extLst>
                  <a:ext uri="{0D108BD9-81ED-4DB2-BD59-A6C34878D82A}">
                    <a16:rowId xmlns:a16="http://schemas.microsoft.com/office/drawing/2014/main" val="4290635172"/>
                  </a:ext>
                </a:extLst>
              </a:tr>
            </a:tbl>
          </a:graphicData>
        </a:graphic>
      </p:graphicFrame>
      <p:sp>
        <p:nvSpPr>
          <p:cNvPr id="94" name="Rectangle 93">
            <a:extLst>
              <a:ext uri="{FF2B5EF4-FFF2-40B4-BE49-F238E27FC236}">
                <a16:creationId xmlns:a16="http://schemas.microsoft.com/office/drawing/2014/main" id="{92E18CE8-7BA4-2BB6-178A-79FA266302C4}"/>
              </a:ext>
            </a:extLst>
          </p:cNvPr>
          <p:cNvSpPr/>
          <p:nvPr/>
        </p:nvSpPr>
        <p:spPr>
          <a:xfrm>
            <a:off x="8065606" y="1531104"/>
            <a:ext cx="3818070" cy="1586634"/>
          </a:xfrm>
          <a:prstGeom prst="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defRPr/>
            </a:pPr>
            <a:r>
              <a:rPr lang="en-US" sz="1500" b="1" kern="0">
                <a:solidFill>
                  <a:srgbClr val="FFFFFF"/>
                </a:solidFill>
              </a:rPr>
              <a:t>Privilege Session Management</a:t>
            </a:r>
          </a:p>
          <a:p>
            <a:pPr marL="171450" lvl="0" indent="-171450">
              <a:buFont typeface="Arial" panose="020B0604020202020204" pitchFamily="34" charset="0"/>
              <a:buChar char="•"/>
              <a:defRPr/>
            </a:pPr>
            <a:r>
              <a:rPr lang="en-US" sz="1200" kern="0">
                <a:solidFill>
                  <a:srgbClr val="FFFFFF"/>
                </a:solidFill>
              </a:rPr>
              <a:t>PSM enabled on all platforms, but users are not taking connections through PSM</a:t>
            </a:r>
          </a:p>
          <a:p>
            <a:pPr marL="171450" lvl="0" indent="-171450">
              <a:buFont typeface="Arial" panose="020B0604020202020204" pitchFamily="34" charset="0"/>
              <a:buChar char="•"/>
              <a:defRPr/>
            </a:pPr>
            <a:r>
              <a:rPr lang="en-US" sz="1200" kern="0">
                <a:solidFill>
                  <a:srgbClr val="FFFFFF"/>
                </a:solidFill>
              </a:rPr>
              <a:t>Lack of visibility of privilege user activities</a:t>
            </a:r>
          </a:p>
          <a:p>
            <a:pPr marL="171450" lvl="0" indent="-171450">
              <a:buFont typeface="Arial" panose="020B0604020202020204" pitchFamily="34" charset="0"/>
              <a:buChar char="•"/>
              <a:defRPr/>
            </a:pPr>
            <a:r>
              <a:rPr lang="en-US" sz="1200" kern="0">
                <a:solidFill>
                  <a:srgbClr val="FFFFFF"/>
                </a:solidFill>
              </a:rPr>
              <a:t>Lack of session recordings for audit</a:t>
            </a:r>
          </a:p>
          <a:p>
            <a:pPr marL="171450" lvl="0" indent="-171450">
              <a:buFont typeface="Arial" panose="020B0604020202020204" pitchFamily="34" charset="0"/>
              <a:buChar char="•"/>
              <a:defRPr/>
            </a:pPr>
            <a:r>
              <a:rPr lang="en-US" sz="1200" kern="0">
                <a:solidFill>
                  <a:srgbClr val="FFFFFF"/>
                </a:solidFill>
              </a:rPr>
              <a:t>Lack of session isolation which expose threat to outside attacks</a:t>
            </a:r>
            <a:endParaRPr lang="LID4096" sz="1200" kern="0">
              <a:solidFill>
                <a:srgbClr val="FFFFFF"/>
              </a:solidFill>
            </a:endParaRPr>
          </a:p>
        </p:txBody>
      </p:sp>
      <p:grpSp>
        <p:nvGrpSpPr>
          <p:cNvPr id="95" name="Group 94">
            <a:extLst>
              <a:ext uri="{FF2B5EF4-FFF2-40B4-BE49-F238E27FC236}">
                <a16:creationId xmlns:a16="http://schemas.microsoft.com/office/drawing/2014/main" id="{FF3BCBD8-2565-B43D-A840-0DD38372CC14}"/>
              </a:ext>
            </a:extLst>
          </p:cNvPr>
          <p:cNvGrpSpPr/>
          <p:nvPr/>
        </p:nvGrpSpPr>
        <p:grpSpPr>
          <a:xfrm>
            <a:off x="7350149" y="1430919"/>
            <a:ext cx="720052" cy="874715"/>
            <a:chOff x="4667367" y="3716336"/>
            <a:chExt cx="1101883" cy="1297079"/>
          </a:xfrm>
          <a:effectLst>
            <a:outerShdw sx="1000" sy="1000" algn="r" rotWithShape="0">
              <a:prstClr val="black"/>
            </a:outerShdw>
          </a:effectLst>
        </p:grpSpPr>
        <p:sp>
          <p:nvSpPr>
            <p:cNvPr id="96" name="Oval Callout 29">
              <a:extLst>
                <a:ext uri="{FF2B5EF4-FFF2-40B4-BE49-F238E27FC236}">
                  <a16:creationId xmlns:a16="http://schemas.microsoft.com/office/drawing/2014/main" id="{E3A69149-02C4-D166-7252-7077BF3C72A5}"/>
                </a:ext>
              </a:extLst>
            </p:cNvPr>
            <p:cNvSpPr>
              <a:spLocks/>
            </p:cNvSpPr>
            <p:nvPr/>
          </p:nvSpPr>
          <p:spPr>
            <a:xfrm>
              <a:off x="4667367" y="3716336"/>
              <a:ext cx="1101883" cy="1297079"/>
            </a:xfrm>
            <a:custGeom>
              <a:avLst/>
              <a:gdLst>
                <a:gd name="connsiteX0" fmla="*/ 569015 w 1101824"/>
                <a:gd name="connsiteY0" fmla="*/ 1296704 h 1101824"/>
                <a:gd name="connsiteX1" fmla="*/ 458947 w 1101824"/>
                <a:gd name="connsiteY1" fmla="*/ 1094094 h 1101824"/>
                <a:gd name="connsiteX2" fmla="*/ 1416 w 1101824"/>
                <a:gd name="connsiteY2" fmla="*/ 511432 h 1101824"/>
                <a:gd name="connsiteX3" fmla="*/ 537543 w 1101824"/>
                <a:gd name="connsiteY3" fmla="*/ 162 h 1101824"/>
                <a:gd name="connsiteX4" fmla="*/ 1097845 w 1101824"/>
                <a:gd name="connsiteY4" fmla="*/ 484818 h 1101824"/>
                <a:gd name="connsiteX5" fmla="*/ 669123 w 1101824"/>
                <a:gd name="connsiteY5" fmla="*/ 1088992 h 1101824"/>
                <a:gd name="connsiteX6" fmla="*/ 569015 w 1101824"/>
                <a:gd name="connsiteY6" fmla="*/ 1296704 h 1101824"/>
                <a:gd name="connsiteX0" fmla="*/ 569033 w 1101883"/>
                <a:gd name="connsiteY0" fmla="*/ 1296706 h 1296706"/>
                <a:gd name="connsiteX1" fmla="*/ 458965 w 1101883"/>
                <a:gd name="connsiteY1" fmla="*/ 1094096 h 1296706"/>
                <a:gd name="connsiteX2" fmla="*/ 1434 w 1101883"/>
                <a:gd name="connsiteY2" fmla="*/ 511434 h 1296706"/>
                <a:gd name="connsiteX3" fmla="*/ 537561 w 1101883"/>
                <a:gd name="connsiteY3" fmla="*/ 164 h 1296706"/>
                <a:gd name="connsiteX4" fmla="*/ 1097863 w 1101883"/>
                <a:gd name="connsiteY4" fmla="*/ 484820 h 1296706"/>
                <a:gd name="connsiteX5" fmla="*/ 669141 w 1101883"/>
                <a:gd name="connsiteY5" fmla="*/ 1088994 h 1296706"/>
                <a:gd name="connsiteX6" fmla="*/ 569033 w 1101883"/>
                <a:gd name="connsiteY6" fmla="*/ 1296706 h 1296706"/>
                <a:gd name="connsiteX0" fmla="*/ 569033 w 1101883"/>
                <a:gd name="connsiteY0" fmla="*/ 1296706 h 1297080"/>
                <a:gd name="connsiteX1" fmla="*/ 458965 w 1101883"/>
                <a:gd name="connsiteY1" fmla="*/ 1094096 h 1297080"/>
                <a:gd name="connsiteX2" fmla="*/ 1434 w 1101883"/>
                <a:gd name="connsiteY2" fmla="*/ 511434 h 1297080"/>
                <a:gd name="connsiteX3" fmla="*/ 537561 w 1101883"/>
                <a:gd name="connsiteY3" fmla="*/ 164 h 1297080"/>
                <a:gd name="connsiteX4" fmla="*/ 1097863 w 1101883"/>
                <a:gd name="connsiteY4" fmla="*/ 484820 h 1297080"/>
                <a:gd name="connsiteX5" fmla="*/ 669141 w 1101883"/>
                <a:gd name="connsiteY5" fmla="*/ 1088994 h 1297080"/>
                <a:gd name="connsiteX6" fmla="*/ 569033 w 1101883"/>
                <a:gd name="connsiteY6" fmla="*/ 1296706 h 1297080"/>
                <a:gd name="connsiteX0" fmla="*/ 569033 w 1101883"/>
                <a:gd name="connsiteY0" fmla="*/ 1296706 h 1297080"/>
                <a:gd name="connsiteX1" fmla="*/ 458965 w 1101883"/>
                <a:gd name="connsiteY1" fmla="*/ 1094096 h 1297080"/>
                <a:gd name="connsiteX2" fmla="*/ 1434 w 1101883"/>
                <a:gd name="connsiteY2" fmla="*/ 511434 h 1297080"/>
                <a:gd name="connsiteX3" fmla="*/ 537561 w 1101883"/>
                <a:gd name="connsiteY3" fmla="*/ 164 h 1297080"/>
                <a:gd name="connsiteX4" fmla="*/ 1097863 w 1101883"/>
                <a:gd name="connsiteY4" fmla="*/ 484820 h 1297080"/>
                <a:gd name="connsiteX5" fmla="*/ 669141 w 1101883"/>
                <a:gd name="connsiteY5" fmla="*/ 1088994 h 1297080"/>
                <a:gd name="connsiteX6" fmla="*/ 569033 w 1101883"/>
                <a:gd name="connsiteY6" fmla="*/ 1296706 h 129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883" h="1297080">
                  <a:moveTo>
                    <a:pt x="569033" y="1296706"/>
                  </a:moveTo>
                  <a:cubicBezTo>
                    <a:pt x="487100" y="1305369"/>
                    <a:pt x="495654" y="1161633"/>
                    <a:pt x="458965" y="1094096"/>
                  </a:cubicBezTo>
                  <a:cubicBezTo>
                    <a:pt x="179140" y="1046719"/>
                    <a:pt x="-18904" y="794512"/>
                    <a:pt x="1434" y="511434"/>
                  </a:cubicBezTo>
                  <a:cubicBezTo>
                    <a:pt x="21772" y="228356"/>
                    <a:pt x="253837" y="7051"/>
                    <a:pt x="537561" y="164"/>
                  </a:cubicBezTo>
                  <a:cubicBezTo>
                    <a:pt x="821285" y="-6723"/>
                    <a:pt x="1063814" y="203062"/>
                    <a:pt x="1097863" y="484820"/>
                  </a:cubicBezTo>
                  <a:cubicBezTo>
                    <a:pt x="1131912" y="766577"/>
                    <a:pt x="946338" y="1028097"/>
                    <a:pt x="669141" y="1088994"/>
                  </a:cubicBezTo>
                  <a:cubicBezTo>
                    <a:pt x="635772" y="1158231"/>
                    <a:pt x="554777" y="1144126"/>
                    <a:pt x="569033" y="1296706"/>
                  </a:cubicBezTo>
                  <a:close/>
                </a:path>
              </a:pathLst>
            </a:custGeom>
            <a:solidFill>
              <a:schemeClr val="bg1"/>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97" name="Oval 96">
              <a:extLst>
                <a:ext uri="{FF2B5EF4-FFF2-40B4-BE49-F238E27FC236}">
                  <a16:creationId xmlns:a16="http://schemas.microsoft.com/office/drawing/2014/main" id="{DE6283E2-BB4B-EFF4-D735-FE2F7B35F12F}"/>
                </a:ext>
              </a:extLst>
            </p:cNvPr>
            <p:cNvSpPr>
              <a:spLocks/>
            </p:cNvSpPr>
            <p:nvPr/>
          </p:nvSpPr>
          <p:spPr>
            <a:xfrm>
              <a:off x="4770096" y="3810051"/>
              <a:ext cx="914401" cy="91439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sp>
        <p:nvSpPr>
          <p:cNvPr id="99" name="Oval Callout 29">
            <a:extLst>
              <a:ext uri="{FF2B5EF4-FFF2-40B4-BE49-F238E27FC236}">
                <a16:creationId xmlns:a16="http://schemas.microsoft.com/office/drawing/2014/main" id="{E853040B-05F5-8738-63E1-1D6F0FC64A47}"/>
              </a:ext>
            </a:extLst>
          </p:cNvPr>
          <p:cNvSpPr>
            <a:spLocks/>
          </p:cNvSpPr>
          <p:nvPr/>
        </p:nvSpPr>
        <p:spPr>
          <a:xfrm>
            <a:off x="7350149" y="3118277"/>
            <a:ext cx="720052" cy="874715"/>
          </a:xfrm>
          <a:custGeom>
            <a:avLst/>
            <a:gdLst>
              <a:gd name="connsiteX0" fmla="*/ 569015 w 1101824"/>
              <a:gd name="connsiteY0" fmla="*/ 1296704 h 1101824"/>
              <a:gd name="connsiteX1" fmla="*/ 458947 w 1101824"/>
              <a:gd name="connsiteY1" fmla="*/ 1094094 h 1101824"/>
              <a:gd name="connsiteX2" fmla="*/ 1416 w 1101824"/>
              <a:gd name="connsiteY2" fmla="*/ 511432 h 1101824"/>
              <a:gd name="connsiteX3" fmla="*/ 537543 w 1101824"/>
              <a:gd name="connsiteY3" fmla="*/ 162 h 1101824"/>
              <a:gd name="connsiteX4" fmla="*/ 1097845 w 1101824"/>
              <a:gd name="connsiteY4" fmla="*/ 484818 h 1101824"/>
              <a:gd name="connsiteX5" fmla="*/ 669123 w 1101824"/>
              <a:gd name="connsiteY5" fmla="*/ 1088992 h 1101824"/>
              <a:gd name="connsiteX6" fmla="*/ 569015 w 1101824"/>
              <a:gd name="connsiteY6" fmla="*/ 1296704 h 1101824"/>
              <a:gd name="connsiteX0" fmla="*/ 569033 w 1101883"/>
              <a:gd name="connsiteY0" fmla="*/ 1296706 h 1296706"/>
              <a:gd name="connsiteX1" fmla="*/ 458965 w 1101883"/>
              <a:gd name="connsiteY1" fmla="*/ 1094096 h 1296706"/>
              <a:gd name="connsiteX2" fmla="*/ 1434 w 1101883"/>
              <a:gd name="connsiteY2" fmla="*/ 511434 h 1296706"/>
              <a:gd name="connsiteX3" fmla="*/ 537561 w 1101883"/>
              <a:gd name="connsiteY3" fmla="*/ 164 h 1296706"/>
              <a:gd name="connsiteX4" fmla="*/ 1097863 w 1101883"/>
              <a:gd name="connsiteY4" fmla="*/ 484820 h 1296706"/>
              <a:gd name="connsiteX5" fmla="*/ 669141 w 1101883"/>
              <a:gd name="connsiteY5" fmla="*/ 1088994 h 1296706"/>
              <a:gd name="connsiteX6" fmla="*/ 569033 w 1101883"/>
              <a:gd name="connsiteY6" fmla="*/ 1296706 h 1296706"/>
              <a:gd name="connsiteX0" fmla="*/ 569033 w 1101883"/>
              <a:gd name="connsiteY0" fmla="*/ 1296706 h 1297080"/>
              <a:gd name="connsiteX1" fmla="*/ 458965 w 1101883"/>
              <a:gd name="connsiteY1" fmla="*/ 1094096 h 1297080"/>
              <a:gd name="connsiteX2" fmla="*/ 1434 w 1101883"/>
              <a:gd name="connsiteY2" fmla="*/ 511434 h 1297080"/>
              <a:gd name="connsiteX3" fmla="*/ 537561 w 1101883"/>
              <a:gd name="connsiteY3" fmla="*/ 164 h 1297080"/>
              <a:gd name="connsiteX4" fmla="*/ 1097863 w 1101883"/>
              <a:gd name="connsiteY4" fmla="*/ 484820 h 1297080"/>
              <a:gd name="connsiteX5" fmla="*/ 669141 w 1101883"/>
              <a:gd name="connsiteY5" fmla="*/ 1088994 h 1297080"/>
              <a:gd name="connsiteX6" fmla="*/ 569033 w 1101883"/>
              <a:gd name="connsiteY6" fmla="*/ 1296706 h 1297080"/>
              <a:gd name="connsiteX0" fmla="*/ 569033 w 1101883"/>
              <a:gd name="connsiteY0" fmla="*/ 1296706 h 1297080"/>
              <a:gd name="connsiteX1" fmla="*/ 458965 w 1101883"/>
              <a:gd name="connsiteY1" fmla="*/ 1094096 h 1297080"/>
              <a:gd name="connsiteX2" fmla="*/ 1434 w 1101883"/>
              <a:gd name="connsiteY2" fmla="*/ 511434 h 1297080"/>
              <a:gd name="connsiteX3" fmla="*/ 537561 w 1101883"/>
              <a:gd name="connsiteY3" fmla="*/ 164 h 1297080"/>
              <a:gd name="connsiteX4" fmla="*/ 1097863 w 1101883"/>
              <a:gd name="connsiteY4" fmla="*/ 484820 h 1297080"/>
              <a:gd name="connsiteX5" fmla="*/ 669141 w 1101883"/>
              <a:gd name="connsiteY5" fmla="*/ 1088994 h 1297080"/>
              <a:gd name="connsiteX6" fmla="*/ 569033 w 1101883"/>
              <a:gd name="connsiteY6" fmla="*/ 1296706 h 129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883" h="1297080">
                <a:moveTo>
                  <a:pt x="569033" y="1296706"/>
                </a:moveTo>
                <a:cubicBezTo>
                  <a:pt x="487100" y="1305369"/>
                  <a:pt x="495654" y="1161633"/>
                  <a:pt x="458965" y="1094096"/>
                </a:cubicBezTo>
                <a:cubicBezTo>
                  <a:pt x="179140" y="1046719"/>
                  <a:pt x="-18904" y="794512"/>
                  <a:pt x="1434" y="511434"/>
                </a:cubicBezTo>
                <a:cubicBezTo>
                  <a:pt x="21772" y="228356"/>
                  <a:pt x="253837" y="7051"/>
                  <a:pt x="537561" y="164"/>
                </a:cubicBezTo>
                <a:cubicBezTo>
                  <a:pt x="821285" y="-6723"/>
                  <a:pt x="1063814" y="203062"/>
                  <a:pt x="1097863" y="484820"/>
                </a:cubicBezTo>
                <a:cubicBezTo>
                  <a:pt x="1131912" y="766577"/>
                  <a:pt x="946338" y="1028097"/>
                  <a:pt x="669141" y="1088994"/>
                </a:cubicBezTo>
                <a:cubicBezTo>
                  <a:pt x="635772" y="1158231"/>
                  <a:pt x="554777" y="1144126"/>
                  <a:pt x="569033" y="1296706"/>
                </a:cubicBezTo>
                <a:close/>
              </a:path>
            </a:pathLst>
          </a:custGeom>
          <a:solidFill>
            <a:schemeClr val="bg1"/>
          </a:solidFill>
          <a:ln>
            <a:solidFill>
              <a:srgbClr val="00B8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0" name="Oval 99">
            <a:extLst>
              <a:ext uri="{FF2B5EF4-FFF2-40B4-BE49-F238E27FC236}">
                <a16:creationId xmlns:a16="http://schemas.microsoft.com/office/drawing/2014/main" id="{1B5969BA-AB78-3DD5-9B0D-53FED692033A}"/>
              </a:ext>
            </a:extLst>
          </p:cNvPr>
          <p:cNvSpPr>
            <a:spLocks/>
          </p:cNvSpPr>
          <p:nvPr/>
        </p:nvSpPr>
        <p:spPr>
          <a:xfrm>
            <a:off x="7435178" y="3195843"/>
            <a:ext cx="597538" cy="616646"/>
          </a:xfrm>
          <a:prstGeom prst="ellipse">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1" name="Rectangle 100">
            <a:extLst>
              <a:ext uri="{FF2B5EF4-FFF2-40B4-BE49-F238E27FC236}">
                <a16:creationId xmlns:a16="http://schemas.microsoft.com/office/drawing/2014/main" id="{C896DD88-A49B-37D0-DB8F-C0C019D2DAA5}"/>
              </a:ext>
            </a:extLst>
          </p:cNvPr>
          <p:cNvSpPr/>
          <p:nvPr/>
        </p:nvSpPr>
        <p:spPr>
          <a:xfrm>
            <a:off x="8080284" y="4422588"/>
            <a:ext cx="3791817" cy="1578926"/>
          </a:xfrm>
          <a:prstGeom prst="rect">
            <a:avLst/>
          </a:prstGeom>
          <a:solidFill>
            <a:srgbClr val="1E49E2"/>
          </a:solid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500" b="1">
                <a:solidFill>
                  <a:schemeClr val="bg1"/>
                </a:solidFill>
              </a:rPr>
              <a:t>Threat Analytics</a:t>
            </a:r>
            <a:r>
              <a:rPr lang="en-US" sz="1200" b="1">
                <a:solidFill>
                  <a:schemeClr val="bg1"/>
                </a:solidFill>
              </a:rPr>
              <a:t> </a:t>
            </a:r>
          </a:p>
          <a:p>
            <a:pPr marL="171450" lvl="0" indent="-171450">
              <a:buFont typeface="Arial" panose="020B0604020202020204" pitchFamily="34" charset="0"/>
              <a:buChar char="•"/>
              <a:defRPr/>
            </a:pPr>
            <a:r>
              <a:rPr lang="en-US" sz="1200">
                <a:solidFill>
                  <a:schemeClr val="bg1"/>
                </a:solidFill>
              </a:rPr>
              <a:t>PTA deployed but not in use which results in lack of Privileged attack detection, alert &amp; real-time response capability</a:t>
            </a:r>
          </a:p>
          <a:p>
            <a:pPr marL="171450" lvl="0" indent="-171450">
              <a:buFont typeface="Arial" panose="020B0604020202020204" pitchFamily="34" charset="0"/>
              <a:buChar char="•"/>
              <a:defRPr/>
            </a:pPr>
            <a:r>
              <a:rPr lang="en-US" sz="1200">
                <a:solidFill>
                  <a:schemeClr val="bg1"/>
                </a:solidFill>
              </a:rPr>
              <a:t>No capability to control backdoor access in case any user tries to connect target machines after bypassing PAM tool</a:t>
            </a:r>
          </a:p>
        </p:txBody>
      </p:sp>
      <p:sp>
        <p:nvSpPr>
          <p:cNvPr id="102" name="Oval Callout 29">
            <a:extLst>
              <a:ext uri="{FF2B5EF4-FFF2-40B4-BE49-F238E27FC236}">
                <a16:creationId xmlns:a16="http://schemas.microsoft.com/office/drawing/2014/main" id="{4F723D32-6794-F398-6171-6BBF7472FB9F}"/>
              </a:ext>
            </a:extLst>
          </p:cNvPr>
          <p:cNvSpPr>
            <a:spLocks/>
          </p:cNvSpPr>
          <p:nvPr/>
        </p:nvSpPr>
        <p:spPr>
          <a:xfrm>
            <a:off x="7350149" y="4391573"/>
            <a:ext cx="720052" cy="874715"/>
          </a:xfrm>
          <a:custGeom>
            <a:avLst/>
            <a:gdLst>
              <a:gd name="connsiteX0" fmla="*/ 569015 w 1101824"/>
              <a:gd name="connsiteY0" fmla="*/ 1296704 h 1101824"/>
              <a:gd name="connsiteX1" fmla="*/ 458947 w 1101824"/>
              <a:gd name="connsiteY1" fmla="*/ 1094094 h 1101824"/>
              <a:gd name="connsiteX2" fmla="*/ 1416 w 1101824"/>
              <a:gd name="connsiteY2" fmla="*/ 511432 h 1101824"/>
              <a:gd name="connsiteX3" fmla="*/ 537543 w 1101824"/>
              <a:gd name="connsiteY3" fmla="*/ 162 h 1101824"/>
              <a:gd name="connsiteX4" fmla="*/ 1097845 w 1101824"/>
              <a:gd name="connsiteY4" fmla="*/ 484818 h 1101824"/>
              <a:gd name="connsiteX5" fmla="*/ 669123 w 1101824"/>
              <a:gd name="connsiteY5" fmla="*/ 1088992 h 1101824"/>
              <a:gd name="connsiteX6" fmla="*/ 569015 w 1101824"/>
              <a:gd name="connsiteY6" fmla="*/ 1296704 h 1101824"/>
              <a:gd name="connsiteX0" fmla="*/ 569033 w 1101883"/>
              <a:gd name="connsiteY0" fmla="*/ 1296706 h 1296706"/>
              <a:gd name="connsiteX1" fmla="*/ 458965 w 1101883"/>
              <a:gd name="connsiteY1" fmla="*/ 1094096 h 1296706"/>
              <a:gd name="connsiteX2" fmla="*/ 1434 w 1101883"/>
              <a:gd name="connsiteY2" fmla="*/ 511434 h 1296706"/>
              <a:gd name="connsiteX3" fmla="*/ 537561 w 1101883"/>
              <a:gd name="connsiteY3" fmla="*/ 164 h 1296706"/>
              <a:gd name="connsiteX4" fmla="*/ 1097863 w 1101883"/>
              <a:gd name="connsiteY4" fmla="*/ 484820 h 1296706"/>
              <a:gd name="connsiteX5" fmla="*/ 669141 w 1101883"/>
              <a:gd name="connsiteY5" fmla="*/ 1088994 h 1296706"/>
              <a:gd name="connsiteX6" fmla="*/ 569033 w 1101883"/>
              <a:gd name="connsiteY6" fmla="*/ 1296706 h 1296706"/>
              <a:gd name="connsiteX0" fmla="*/ 569033 w 1101883"/>
              <a:gd name="connsiteY0" fmla="*/ 1296706 h 1297080"/>
              <a:gd name="connsiteX1" fmla="*/ 458965 w 1101883"/>
              <a:gd name="connsiteY1" fmla="*/ 1094096 h 1297080"/>
              <a:gd name="connsiteX2" fmla="*/ 1434 w 1101883"/>
              <a:gd name="connsiteY2" fmla="*/ 511434 h 1297080"/>
              <a:gd name="connsiteX3" fmla="*/ 537561 w 1101883"/>
              <a:gd name="connsiteY3" fmla="*/ 164 h 1297080"/>
              <a:gd name="connsiteX4" fmla="*/ 1097863 w 1101883"/>
              <a:gd name="connsiteY4" fmla="*/ 484820 h 1297080"/>
              <a:gd name="connsiteX5" fmla="*/ 669141 w 1101883"/>
              <a:gd name="connsiteY5" fmla="*/ 1088994 h 1297080"/>
              <a:gd name="connsiteX6" fmla="*/ 569033 w 1101883"/>
              <a:gd name="connsiteY6" fmla="*/ 1296706 h 1297080"/>
              <a:gd name="connsiteX0" fmla="*/ 569033 w 1101883"/>
              <a:gd name="connsiteY0" fmla="*/ 1296706 h 1297080"/>
              <a:gd name="connsiteX1" fmla="*/ 458965 w 1101883"/>
              <a:gd name="connsiteY1" fmla="*/ 1094096 h 1297080"/>
              <a:gd name="connsiteX2" fmla="*/ 1434 w 1101883"/>
              <a:gd name="connsiteY2" fmla="*/ 511434 h 1297080"/>
              <a:gd name="connsiteX3" fmla="*/ 537561 w 1101883"/>
              <a:gd name="connsiteY3" fmla="*/ 164 h 1297080"/>
              <a:gd name="connsiteX4" fmla="*/ 1097863 w 1101883"/>
              <a:gd name="connsiteY4" fmla="*/ 484820 h 1297080"/>
              <a:gd name="connsiteX5" fmla="*/ 669141 w 1101883"/>
              <a:gd name="connsiteY5" fmla="*/ 1088994 h 1297080"/>
              <a:gd name="connsiteX6" fmla="*/ 569033 w 1101883"/>
              <a:gd name="connsiteY6" fmla="*/ 1296706 h 129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883" h="1297080">
                <a:moveTo>
                  <a:pt x="569033" y="1296706"/>
                </a:moveTo>
                <a:cubicBezTo>
                  <a:pt x="487100" y="1305369"/>
                  <a:pt x="495654" y="1161633"/>
                  <a:pt x="458965" y="1094096"/>
                </a:cubicBezTo>
                <a:cubicBezTo>
                  <a:pt x="179140" y="1046719"/>
                  <a:pt x="-18904" y="794512"/>
                  <a:pt x="1434" y="511434"/>
                </a:cubicBezTo>
                <a:cubicBezTo>
                  <a:pt x="21772" y="228356"/>
                  <a:pt x="253837" y="7051"/>
                  <a:pt x="537561" y="164"/>
                </a:cubicBezTo>
                <a:cubicBezTo>
                  <a:pt x="821285" y="-6723"/>
                  <a:pt x="1063814" y="203062"/>
                  <a:pt x="1097863" y="484820"/>
                </a:cubicBezTo>
                <a:cubicBezTo>
                  <a:pt x="1131912" y="766577"/>
                  <a:pt x="946338" y="1028097"/>
                  <a:pt x="669141" y="1088994"/>
                </a:cubicBezTo>
                <a:cubicBezTo>
                  <a:pt x="635772" y="1158231"/>
                  <a:pt x="554777" y="1144126"/>
                  <a:pt x="569033" y="1296706"/>
                </a:cubicBezTo>
                <a:close/>
              </a:path>
            </a:pathLst>
          </a:custGeom>
          <a:solidFill>
            <a:schemeClr val="bg1"/>
          </a:solid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3" name="Oval 102">
            <a:extLst>
              <a:ext uri="{FF2B5EF4-FFF2-40B4-BE49-F238E27FC236}">
                <a16:creationId xmlns:a16="http://schemas.microsoft.com/office/drawing/2014/main" id="{2B6FB662-6E35-5E25-B19F-64CF28681A7A}"/>
              </a:ext>
            </a:extLst>
          </p:cNvPr>
          <p:cNvSpPr>
            <a:spLocks/>
          </p:cNvSpPr>
          <p:nvPr/>
        </p:nvSpPr>
        <p:spPr>
          <a:xfrm>
            <a:off x="7417280" y="4469139"/>
            <a:ext cx="615436" cy="616646"/>
          </a:xfrm>
          <a:prstGeom prst="ellipse">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4" name="TextBox 103">
            <a:extLst>
              <a:ext uri="{FF2B5EF4-FFF2-40B4-BE49-F238E27FC236}">
                <a16:creationId xmlns:a16="http://schemas.microsoft.com/office/drawing/2014/main" id="{E818CE4B-AAB1-EC3B-58E6-EAD552CFD958}"/>
              </a:ext>
            </a:extLst>
          </p:cNvPr>
          <p:cNvSpPr txBox="1"/>
          <p:nvPr/>
        </p:nvSpPr>
        <p:spPr>
          <a:xfrm>
            <a:off x="8065606" y="3181810"/>
            <a:ext cx="3818070" cy="1177245"/>
          </a:xfrm>
          <a:prstGeom prst="rect">
            <a:avLst/>
          </a:prstGeom>
          <a:solidFill>
            <a:srgbClr val="7030A0"/>
          </a:solidFill>
        </p:spPr>
        <p:txBody>
          <a:bodyPr wrap="square">
            <a:spAutoFit/>
          </a:bodyPr>
          <a:lstStyle/>
          <a:p>
            <a:pPr lvl="0">
              <a:lnSpc>
                <a:spcPct val="150000"/>
              </a:lnSpc>
              <a:defRPr/>
            </a:pPr>
            <a:r>
              <a:rPr lang="en-US" sz="1500" b="1" kern="0">
                <a:solidFill>
                  <a:srgbClr val="FFFFFF"/>
                </a:solidFill>
              </a:rPr>
              <a:t>Password Management</a:t>
            </a:r>
          </a:p>
          <a:p>
            <a:pPr marL="171450" lvl="0" indent="-171450">
              <a:buFont typeface="Arial" panose="020B0604020202020204" pitchFamily="34" charset="0"/>
              <a:buChar char="•"/>
              <a:defRPr/>
            </a:pPr>
            <a:r>
              <a:rPr lang="en-US" sz="1200">
                <a:solidFill>
                  <a:schemeClr val="bg1"/>
                </a:solidFill>
              </a:rPr>
              <a:t>Users are manually fetching the credentials and are taking connections directly to target servers</a:t>
            </a:r>
          </a:p>
          <a:p>
            <a:pPr marL="171450" lvl="0" indent="-171450">
              <a:buFont typeface="Arial" panose="020B0604020202020204" pitchFamily="34" charset="0"/>
              <a:buChar char="•"/>
              <a:defRPr/>
            </a:pPr>
            <a:r>
              <a:rPr lang="en-US" sz="1200">
                <a:solidFill>
                  <a:schemeClr val="bg1"/>
                </a:solidFill>
              </a:rPr>
              <a:t>Service account passwords are managed manually</a:t>
            </a:r>
          </a:p>
          <a:p>
            <a:pPr marL="171450" lvl="0" indent="-171450">
              <a:buFont typeface="Arial" panose="020B0604020202020204" pitchFamily="34" charset="0"/>
              <a:buChar char="•"/>
              <a:defRPr/>
            </a:pPr>
            <a:r>
              <a:rPr lang="en-US" sz="1200">
                <a:solidFill>
                  <a:schemeClr val="bg1"/>
                </a:solidFill>
              </a:rPr>
              <a:t>No Password Reconciliation of Linux accounts  </a:t>
            </a:r>
          </a:p>
        </p:txBody>
      </p:sp>
      <p:grpSp>
        <p:nvGrpSpPr>
          <p:cNvPr id="105" name="Group 104">
            <a:extLst>
              <a:ext uri="{FF2B5EF4-FFF2-40B4-BE49-F238E27FC236}">
                <a16:creationId xmlns:a16="http://schemas.microsoft.com/office/drawing/2014/main" id="{F490C8D3-49B3-C02C-6045-8607084C782F}"/>
              </a:ext>
            </a:extLst>
          </p:cNvPr>
          <p:cNvGrpSpPr/>
          <p:nvPr/>
        </p:nvGrpSpPr>
        <p:grpSpPr>
          <a:xfrm>
            <a:off x="7350149" y="1430922"/>
            <a:ext cx="720052" cy="874715"/>
            <a:chOff x="4667367" y="3716336"/>
            <a:chExt cx="1101883" cy="1297079"/>
          </a:xfrm>
          <a:effectLst>
            <a:outerShdw sx="1000" sy="1000" algn="r" rotWithShape="0">
              <a:prstClr val="black"/>
            </a:outerShdw>
          </a:effectLst>
        </p:grpSpPr>
        <p:sp>
          <p:nvSpPr>
            <p:cNvPr id="106" name="Oval Callout 29">
              <a:extLst>
                <a:ext uri="{FF2B5EF4-FFF2-40B4-BE49-F238E27FC236}">
                  <a16:creationId xmlns:a16="http://schemas.microsoft.com/office/drawing/2014/main" id="{7EDA91BA-72EC-49A0-D512-929CFCFB8B60}"/>
                </a:ext>
              </a:extLst>
            </p:cNvPr>
            <p:cNvSpPr>
              <a:spLocks/>
            </p:cNvSpPr>
            <p:nvPr/>
          </p:nvSpPr>
          <p:spPr>
            <a:xfrm>
              <a:off x="4667367" y="3716336"/>
              <a:ext cx="1101883" cy="1297079"/>
            </a:xfrm>
            <a:custGeom>
              <a:avLst/>
              <a:gdLst>
                <a:gd name="connsiteX0" fmla="*/ 569015 w 1101824"/>
                <a:gd name="connsiteY0" fmla="*/ 1296704 h 1101824"/>
                <a:gd name="connsiteX1" fmla="*/ 458947 w 1101824"/>
                <a:gd name="connsiteY1" fmla="*/ 1094094 h 1101824"/>
                <a:gd name="connsiteX2" fmla="*/ 1416 w 1101824"/>
                <a:gd name="connsiteY2" fmla="*/ 511432 h 1101824"/>
                <a:gd name="connsiteX3" fmla="*/ 537543 w 1101824"/>
                <a:gd name="connsiteY3" fmla="*/ 162 h 1101824"/>
                <a:gd name="connsiteX4" fmla="*/ 1097845 w 1101824"/>
                <a:gd name="connsiteY4" fmla="*/ 484818 h 1101824"/>
                <a:gd name="connsiteX5" fmla="*/ 669123 w 1101824"/>
                <a:gd name="connsiteY5" fmla="*/ 1088992 h 1101824"/>
                <a:gd name="connsiteX6" fmla="*/ 569015 w 1101824"/>
                <a:gd name="connsiteY6" fmla="*/ 1296704 h 1101824"/>
                <a:gd name="connsiteX0" fmla="*/ 569033 w 1101883"/>
                <a:gd name="connsiteY0" fmla="*/ 1296706 h 1296706"/>
                <a:gd name="connsiteX1" fmla="*/ 458965 w 1101883"/>
                <a:gd name="connsiteY1" fmla="*/ 1094096 h 1296706"/>
                <a:gd name="connsiteX2" fmla="*/ 1434 w 1101883"/>
                <a:gd name="connsiteY2" fmla="*/ 511434 h 1296706"/>
                <a:gd name="connsiteX3" fmla="*/ 537561 w 1101883"/>
                <a:gd name="connsiteY3" fmla="*/ 164 h 1296706"/>
                <a:gd name="connsiteX4" fmla="*/ 1097863 w 1101883"/>
                <a:gd name="connsiteY4" fmla="*/ 484820 h 1296706"/>
                <a:gd name="connsiteX5" fmla="*/ 669141 w 1101883"/>
                <a:gd name="connsiteY5" fmla="*/ 1088994 h 1296706"/>
                <a:gd name="connsiteX6" fmla="*/ 569033 w 1101883"/>
                <a:gd name="connsiteY6" fmla="*/ 1296706 h 1296706"/>
                <a:gd name="connsiteX0" fmla="*/ 569033 w 1101883"/>
                <a:gd name="connsiteY0" fmla="*/ 1296706 h 1297080"/>
                <a:gd name="connsiteX1" fmla="*/ 458965 w 1101883"/>
                <a:gd name="connsiteY1" fmla="*/ 1094096 h 1297080"/>
                <a:gd name="connsiteX2" fmla="*/ 1434 w 1101883"/>
                <a:gd name="connsiteY2" fmla="*/ 511434 h 1297080"/>
                <a:gd name="connsiteX3" fmla="*/ 537561 w 1101883"/>
                <a:gd name="connsiteY3" fmla="*/ 164 h 1297080"/>
                <a:gd name="connsiteX4" fmla="*/ 1097863 w 1101883"/>
                <a:gd name="connsiteY4" fmla="*/ 484820 h 1297080"/>
                <a:gd name="connsiteX5" fmla="*/ 669141 w 1101883"/>
                <a:gd name="connsiteY5" fmla="*/ 1088994 h 1297080"/>
                <a:gd name="connsiteX6" fmla="*/ 569033 w 1101883"/>
                <a:gd name="connsiteY6" fmla="*/ 1296706 h 1297080"/>
                <a:gd name="connsiteX0" fmla="*/ 569033 w 1101883"/>
                <a:gd name="connsiteY0" fmla="*/ 1296706 h 1297080"/>
                <a:gd name="connsiteX1" fmla="*/ 458965 w 1101883"/>
                <a:gd name="connsiteY1" fmla="*/ 1094096 h 1297080"/>
                <a:gd name="connsiteX2" fmla="*/ 1434 w 1101883"/>
                <a:gd name="connsiteY2" fmla="*/ 511434 h 1297080"/>
                <a:gd name="connsiteX3" fmla="*/ 537561 w 1101883"/>
                <a:gd name="connsiteY3" fmla="*/ 164 h 1297080"/>
                <a:gd name="connsiteX4" fmla="*/ 1097863 w 1101883"/>
                <a:gd name="connsiteY4" fmla="*/ 484820 h 1297080"/>
                <a:gd name="connsiteX5" fmla="*/ 669141 w 1101883"/>
                <a:gd name="connsiteY5" fmla="*/ 1088994 h 1297080"/>
                <a:gd name="connsiteX6" fmla="*/ 569033 w 1101883"/>
                <a:gd name="connsiteY6" fmla="*/ 1296706 h 129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883" h="1297080">
                  <a:moveTo>
                    <a:pt x="569033" y="1296706"/>
                  </a:moveTo>
                  <a:cubicBezTo>
                    <a:pt x="487100" y="1305369"/>
                    <a:pt x="495654" y="1161633"/>
                    <a:pt x="458965" y="1094096"/>
                  </a:cubicBezTo>
                  <a:cubicBezTo>
                    <a:pt x="179140" y="1046719"/>
                    <a:pt x="-18904" y="794512"/>
                    <a:pt x="1434" y="511434"/>
                  </a:cubicBezTo>
                  <a:cubicBezTo>
                    <a:pt x="21772" y="228356"/>
                    <a:pt x="253837" y="7051"/>
                    <a:pt x="537561" y="164"/>
                  </a:cubicBezTo>
                  <a:cubicBezTo>
                    <a:pt x="821285" y="-6723"/>
                    <a:pt x="1063814" y="203062"/>
                    <a:pt x="1097863" y="484820"/>
                  </a:cubicBezTo>
                  <a:cubicBezTo>
                    <a:pt x="1131912" y="766577"/>
                    <a:pt x="946338" y="1028097"/>
                    <a:pt x="669141" y="1088994"/>
                  </a:cubicBezTo>
                  <a:cubicBezTo>
                    <a:pt x="635772" y="1158231"/>
                    <a:pt x="554777" y="1144126"/>
                    <a:pt x="569033" y="1296706"/>
                  </a:cubicBezTo>
                  <a:close/>
                </a:path>
              </a:pathLst>
            </a:custGeom>
            <a:solidFill>
              <a:schemeClr val="bg1"/>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sp>
          <p:nvSpPr>
            <p:cNvPr id="107" name="Oval 106">
              <a:extLst>
                <a:ext uri="{FF2B5EF4-FFF2-40B4-BE49-F238E27FC236}">
                  <a16:creationId xmlns:a16="http://schemas.microsoft.com/office/drawing/2014/main" id="{FB267554-0F27-0C4D-1A2B-C58ACFA06E5D}"/>
                </a:ext>
              </a:extLst>
            </p:cNvPr>
            <p:cNvSpPr>
              <a:spLocks/>
            </p:cNvSpPr>
            <p:nvPr/>
          </p:nvSpPr>
          <p:spPr>
            <a:xfrm>
              <a:off x="4770096" y="3810051"/>
              <a:ext cx="914401" cy="914398"/>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2"/>
            </a:p>
          </p:txBody>
        </p:sp>
      </p:grpSp>
      <p:sp>
        <p:nvSpPr>
          <p:cNvPr id="108" name="Freeform 6">
            <a:extLst>
              <a:ext uri="{FF2B5EF4-FFF2-40B4-BE49-F238E27FC236}">
                <a16:creationId xmlns:a16="http://schemas.microsoft.com/office/drawing/2014/main" id="{72C05B5B-CEE2-61B0-633B-E4E9AD23437F}"/>
              </a:ext>
            </a:extLst>
          </p:cNvPr>
          <p:cNvSpPr>
            <a:spLocks noEditPoints="1"/>
          </p:cNvSpPr>
          <p:nvPr/>
        </p:nvSpPr>
        <p:spPr bwMode="auto">
          <a:xfrm>
            <a:off x="7574374" y="1551677"/>
            <a:ext cx="393097" cy="494084"/>
          </a:xfrm>
          <a:custGeom>
            <a:avLst/>
            <a:gdLst>
              <a:gd name="T0" fmla="*/ 231 w 313"/>
              <a:gd name="T1" fmla="*/ 80 h 380"/>
              <a:gd name="T2" fmla="*/ 209 w 313"/>
              <a:gd name="T3" fmla="*/ 45 h 380"/>
              <a:gd name="T4" fmla="*/ 174 w 313"/>
              <a:gd name="T5" fmla="*/ 26 h 380"/>
              <a:gd name="T6" fmla="*/ 135 w 313"/>
              <a:gd name="T7" fmla="*/ 28 h 380"/>
              <a:gd name="T8" fmla="*/ 103 w 313"/>
              <a:gd name="T9" fmla="*/ 51 h 380"/>
              <a:gd name="T10" fmla="*/ 82 w 313"/>
              <a:gd name="T11" fmla="*/ 90 h 380"/>
              <a:gd name="T12" fmla="*/ 69 w 313"/>
              <a:gd name="T13" fmla="*/ 118 h 380"/>
              <a:gd name="T14" fmla="*/ 63 w 313"/>
              <a:gd name="T15" fmla="*/ 136 h 380"/>
              <a:gd name="T16" fmla="*/ 68 w 313"/>
              <a:gd name="T17" fmla="*/ 158 h 380"/>
              <a:gd name="T18" fmla="*/ 82 w 313"/>
              <a:gd name="T19" fmla="*/ 164 h 380"/>
              <a:gd name="T20" fmla="*/ 112 w 313"/>
              <a:gd name="T21" fmla="*/ 207 h 380"/>
              <a:gd name="T22" fmla="*/ 153 w 313"/>
              <a:gd name="T23" fmla="*/ 228 h 380"/>
              <a:gd name="T24" fmla="*/ 198 w 313"/>
              <a:gd name="T25" fmla="*/ 218 h 380"/>
              <a:gd name="T26" fmla="*/ 212 w 313"/>
              <a:gd name="T27" fmla="*/ 197 h 380"/>
              <a:gd name="T28" fmla="*/ 184 w 313"/>
              <a:gd name="T29" fmla="*/ 213 h 380"/>
              <a:gd name="T30" fmla="*/ 147 w 313"/>
              <a:gd name="T31" fmla="*/ 217 h 380"/>
              <a:gd name="T32" fmla="*/ 108 w 313"/>
              <a:gd name="T33" fmla="*/ 190 h 380"/>
              <a:gd name="T34" fmla="*/ 94 w 313"/>
              <a:gd name="T35" fmla="*/ 139 h 380"/>
              <a:gd name="T36" fmla="*/ 102 w 313"/>
              <a:gd name="T37" fmla="*/ 89 h 380"/>
              <a:gd name="T38" fmla="*/ 131 w 313"/>
              <a:gd name="T39" fmla="*/ 120 h 380"/>
              <a:gd name="T40" fmla="*/ 159 w 313"/>
              <a:gd name="T41" fmla="*/ 117 h 380"/>
              <a:gd name="T42" fmla="*/ 187 w 313"/>
              <a:gd name="T43" fmla="*/ 98 h 380"/>
              <a:gd name="T44" fmla="*/ 209 w 313"/>
              <a:gd name="T45" fmla="*/ 104 h 380"/>
              <a:gd name="T46" fmla="*/ 222 w 313"/>
              <a:gd name="T47" fmla="*/ 138 h 380"/>
              <a:gd name="T48" fmla="*/ 211 w 313"/>
              <a:gd name="T49" fmla="*/ 180 h 380"/>
              <a:gd name="T50" fmla="*/ 238 w 313"/>
              <a:gd name="T51" fmla="*/ 159 h 380"/>
              <a:gd name="T52" fmla="*/ 242 w 313"/>
              <a:gd name="T53" fmla="*/ 151 h 380"/>
              <a:gd name="T54" fmla="*/ 243 w 313"/>
              <a:gd name="T55" fmla="*/ 118 h 380"/>
              <a:gd name="T56" fmla="*/ 62 w 313"/>
              <a:gd name="T57" fmla="*/ 56 h 380"/>
              <a:gd name="T58" fmla="*/ 89 w 313"/>
              <a:gd name="T59" fmla="*/ 23 h 380"/>
              <a:gd name="T60" fmla="*/ 126 w 313"/>
              <a:gd name="T61" fmla="*/ 4 h 380"/>
              <a:gd name="T62" fmla="*/ 167 w 313"/>
              <a:gd name="T63" fmla="*/ 0 h 380"/>
              <a:gd name="T64" fmla="*/ 207 w 313"/>
              <a:gd name="T65" fmla="*/ 10 h 380"/>
              <a:gd name="T66" fmla="*/ 240 w 313"/>
              <a:gd name="T67" fmla="*/ 35 h 380"/>
              <a:gd name="T68" fmla="*/ 262 w 313"/>
              <a:gd name="T69" fmla="*/ 72 h 380"/>
              <a:gd name="T70" fmla="*/ 231 w 313"/>
              <a:gd name="T71" fmla="*/ 48 h 380"/>
              <a:gd name="T72" fmla="*/ 199 w 313"/>
              <a:gd name="T73" fmla="*/ 23 h 380"/>
              <a:gd name="T74" fmla="*/ 131 w 313"/>
              <a:gd name="T75" fmla="*/ 18 h 380"/>
              <a:gd name="T76" fmla="*/ 90 w 313"/>
              <a:gd name="T77" fmla="*/ 42 h 380"/>
              <a:gd name="T78" fmla="*/ 71 w 313"/>
              <a:gd name="T79" fmla="*/ 72 h 380"/>
              <a:gd name="T80" fmla="*/ 177 w 313"/>
              <a:gd name="T81" fmla="*/ 199 h 380"/>
              <a:gd name="T82" fmla="*/ 222 w 313"/>
              <a:gd name="T83" fmla="*/ 188 h 380"/>
              <a:gd name="T84" fmla="*/ 249 w 313"/>
              <a:gd name="T85" fmla="*/ 163 h 380"/>
              <a:gd name="T86" fmla="*/ 207 w 313"/>
              <a:gd name="T87" fmla="*/ 186 h 380"/>
              <a:gd name="T88" fmla="*/ 176 w 313"/>
              <a:gd name="T89" fmla="*/ 185 h 380"/>
              <a:gd name="T90" fmla="*/ 137 w 313"/>
              <a:gd name="T91" fmla="*/ 199 h 380"/>
              <a:gd name="T92" fmla="*/ 248 w 313"/>
              <a:gd name="T93" fmla="*/ 160 h 380"/>
              <a:gd name="T94" fmla="*/ 247 w 313"/>
              <a:gd name="T95" fmla="*/ 151 h 380"/>
              <a:gd name="T96" fmla="*/ 247 w 313"/>
              <a:gd name="T97" fmla="*/ 85 h 380"/>
              <a:gd name="T98" fmla="*/ 248 w 313"/>
              <a:gd name="T99" fmla="*/ 78 h 380"/>
              <a:gd name="T100" fmla="*/ 274 w 313"/>
              <a:gd name="T101" fmla="*/ 82 h 380"/>
              <a:gd name="T102" fmla="*/ 270 w 313"/>
              <a:gd name="T103" fmla="*/ 159 h 380"/>
              <a:gd name="T104" fmla="*/ 6 w 313"/>
              <a:gd name="T105" fmla="*/ 343 h 380"/>
              <a:gd name="T106" fmla="*/ 26 w 313"/>
              <a:gd name="T107" fmla="*/ 286 h 380"/>
              <a:gd name="T108" fmla="*/ 61 w 313"/>
              <a:gd name="T109" fmla="*/ 240 h 380"/>
              <a:gd name="T110" fmla="*/ 105 w 313"/>
              <a:gd name="T111" fmla="*/ 231 h 380"/>
              <a:gd name="T112" fmla="*/ 151 w 313"/>
              <a:gd name="T113" fmla="*/ 247 h 380"/>
              <a:gd name="T114" fmla="*/ 198 w 313"/>
              <a:gd name="T115" fmla="*/ 239 h 380"/>
              <a:gd name="T116" fmla="*/ 243 w 313"/>
              <a:gd name="T117" fmla="*/ 225 h 380"/>
              <a:gd name="T118" fmla="*/ 282 w 313"/>
              <a:gd name="T119" fmla="*/ 271 h 380"/>
              <a:gd name="T120" fmla="*/ 305 w 313"/>
              <a:gd name="T121" fmla="*/ 323 h 380"/>
              <a:gd name="T122" fmla="*/ 313 w 313"/>
              <a:gd name="T123"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3" h="380">
                <a:moveTo>
                  <a:pt x="240" y="117"/>
                </a:moveTo>
                <a:lnTo>
                  <a:pt x="239" y="107"/>
                </a:lnTo>
                <a:lnTo>
                  <a:pt x="237" y="98"/>
                </a:lnTo>
                <a:lnTo>
                  <a:pt x="235" y="89"/>
                </a:lnTo>
                <a:lnTo>
                  <a:pt x="231" y="80"/>
                </a:lnTo>
                <a:lnTo>
                  <a:pt x="228" y="72"/>
                </a:lnTo>
                <a:lnTo>
                  <a:pt x="224" y="65"/>
                </a:lnTo>
                <a:lnTo>
                  <a:pt x="220" y="57"/>
                </a:lnTo>
                <a:lnTo>
                  <a:pt x="214" y="51"/>
                </a:lnTo>
                <a:lnTo>
                  <a:pt x="209" y="45"/>
                </a:lnTo>
                <a:lnTo>
                  <a:pt x="202" y="40"/>
                </a:lnTo>
                <a:lnTo>
                  <a:pt x="196" y="36"/>
                </a:lnTo>
                <a:lnTo>
                  <a:pt x="188" y="31"/>
                </a:lnTo>
                <a:lnTo>
                  <a:pt x="182" y="28"/>
                </a:lnTo>
                <a:lnTo>
                  <a:pt x="174" y="26"/>
                </a:lnTo>
                <a:lnTo>
                  <a:pt x="167" y="25"/>
                </a:lnTo>
                <a:lnTo>
                  <a:pt x="158" y="24"/>
                </a:lnTo>
                <a:lnTo>
                  <a:pt x="150" y="25"/>
                </a:lnTo>
                <a:lnTo>
                  <a:pt x="143" y="26"/>
                </a:lnTo>
                <a:lnTo>
                  <a:pt x="135" y="28"/>
                </a:lnTo>
                <a:lnTo>
                  <a:pt x="128" y="31"/>
                </a:lnTo>
                <a:lnTo>
                  <a:pt x="121" y="36"/>
                </a:lnTo>
                <a:lnTo>
                  <a:pt x="115" y="40"/>
                </a:lnTo>
                <a:lnTo>
                  <a:pt x="108" y="45"/>
                </a:lnTo>
                <a:lnTo>
                  <a:pt x="103" y="51"/>
                </a:lnTo>
                <a:lnTo>
                  <a:pt x="97" y="57"/>
                </a:lnTo>
                <a:lnTo>
                  <a:pt x="93" y="65"/>
                </a:lnTo>
                <a:lnTo>
                  <a:pt x="89" y="72"/>
                </a:lnTo>
                <a:lnTo>
                  <a:pt x="85" y="81"/>
                </a:lnTo>
                <a:lnTo>
                  <a:pt x="82" y="90"/>
                </a:lnTo>
                <a:lnTo>
                  <a:pt x="79" y="98"/>
                </a:lnTo>
                <a:lnTo>
                  <a:pt x="78" y="107"/>
                </a:lnTo>
                <a:lnTo>
                  <a:pt x="77" y="117"/>
                </a:lnTo>
                <a:lnTo>
                  <a:pt x="73" y="117"/>
                </a:lnTo>
                <a:lnTo>
                  <a:pt x="69" y="118"/>
                </a:lnTo>
                <a:lnTo>
                  <a:pt x="67" y="120"/>
                </a:lnTo>
                <a:lnTo>
                  <a:pt x="65" y="122"/>
                </a:lnTo>
                <a:lnTo>
                  <a:pt x="64" y="126"/>
                </a:lnTo>
                <a:lnTo>
                  <a:pt x="63" y="131"/>
                </a:lnTo>
                <a:lnTo>
                  <a:pt x="63" y="136"/>
                </a:lnTo>
                <a:lnTo>
                  <a:pt x="63" y="141"/>
                </a:lnTo>
                <a:lnTo>
                  <a:pt x="64" y="146"/>
                </a:lnTo>
                <a:lnTo>
                  <a:pt x="65" y="150"/>
                </a:lnTo>
                <a:lnTo>
                  <a:pt x="66" y="154"/>
                </a:lnTo>
                <a:lnTo>
                  <a:pt x="68" y="158"/>
                </a:lnTo>
                <a:lnTo>
                  <a:pt x="71" y="159"/>
                </a:lnTo>
                <a:lnTo>
                  <a:pt x="74" y="160"/>
                </a:lnTo>
                <a:lnTo>
                  <a:pt x="77" y="159"/>
                </a:lnTo>
                <a:lnTo>
                  <a:pt x="80" y="157"/>
                </a:lnTo>
                <a:lnTo>
                  <a:pt x="82" y="164"/>
                </a:lnTo>
                <a:lnTo>
                  <a:pt x="86" y="172"/>
                </a:lnTo>
                <a:lnTo>
                  <a:pt x="89" y="178"/>
                </a:lnTo>
                <a:lnTo>
                  <a:pt x="92" y="185"/>
                </a:lnTo>
                <a:lnTo>
                  <a:pt x="101" y="198"/>
                </a:lnTo>
                <a:lnTo>
                  <a:pt x="112" y="207"/>
                </a:lnTo>
                <a:lnTo>
                  <a:pt x="122" y="216"/>
                </a:lnTo>
                <a:lnTo>
                  <a:pt x="134" y="222"/>
                </a:lnTo>
                <a:lnTo>
                  <a:pt x="141" y="225"/>
                </a:lnTo>
                <a:lnTo>
                  <a:pt x="146" y="227"/>
                </a:lnTo>
                <a:lnTo>
                  <a:pt x="153" y="228"/>
                </a:lnTo>
                <a:lnTo>
                  <a:pt x="158" y="228"/>
                </a:lnTo>
                <a:lnTo>
                  <a:pt x="170" y="227"/>
                </a:lnTo>
                <a:lnTo>
                  <a:pt x="180" y="225"/>
                </a:lnTo>
                <a:lnTo>
                  <a:pt x="189" y="221"/>
                </a:lnTo>
                <a:lnTo>
                  <a:pt x="198" y="218"/>
                </a:lnTo>
                <a:lnTo>
                  <a:pt x="204" y="213"/>
                </a:lnTo>
                <a:lnTo>
                  <a:pt x="211" y="206"/>
                </a:lnTo>
                <a:lnTo>
                  <a:pt x="217" y="200"/>
                </a:lnTo>
                <a:lnTo>
                  <a:pt x="222" y="192"/>
                </a:lnTo>
                <a:lnTo>
                  <a:pt x="212" y="197"/>
                </a:lnTo>
                <a:lnTo>
                  <a:pt x="201" y="199"/>
                </a:lnTo>
                <a:lnTo>
                  <a:pt x="198" y="203"/>
                </a:lnTo>
                <a:lnTo>
                  <a:pt x="195" y="206"/>
                </a:lnTo>
                <a:lnTo>
                  <a:pt x="190" y="210"/>
                </a:lnTo>
                <a:lnTo>
                  <a:pt x="184" y="213"/>
                </a:lnTo>
                <a:lnTo>
                  <a:pt x="178" y="215"/>
                </a:lnTo>
                <a:lnTo>
                  <a:pt x="172" y="217"/>
                </a:lnTo>
                <a:lnTo>
                  <a:pt x="164" y="218"/>
                </a:lnTo>
                <a:lnTo>
                  <a:pt x="157" y="218"/>
                </a:lnTo>
                <a:lnTo>
                  <a:pt x="147" y="217"/>
                </a:lnTo>
                <a:lnTo>
                  <a:pt x="137" y="215"/>
                </a:lnTo>
                <a:lnTo>
                  <a:pt x="129" y="211"/>
                </a:lnTo>
                <a:lnTo>
                  <a:pt x="121" y="205"/>
                </a:lnTo>
                <a:lnTo>
                  <a:pt x="115" y="198"/>
                </a:lnTo>
                <a:lnTo>
                  <a:pt x="108" y="190"/>
                </a:lnTo>
                <a:lnTo>
                  <a:pt x="104" y="180"/>
                </a:lnTo>
                <a:lnTo>
                  <a:pt x="100" y="171"/>
                </a:lnTo>
                <a:lnTo>
                  <a:pt x="96" y="161"/>
                </a:lnTo>
                <a:lnTo>
                  <a:pt x="95" y="150"/>
                </a:lnTo>
                <a:lnTo>
                  <a:pt x="94" y="139"/>
                </a:lnTo>
                <a:lnTo>
                  <a:pt x="93" y="129"/>
                </a:lnTo>
                <a:lnTo>
                  <a:pt x="94" y="118"/>
                </a:lnTo>
                <a:lnTo>
                  <a:pt x="96" y="108"/>
                </a:lnTo>
                <a:lnTo>
                  <a:pt x="99" y="98"/>
                </a:lnTo>
                <a:lnTo>
                  <a:pt x="102" y="89"/>
                </a:lnTo>
                <a:lnTo>
                  <a:pt x="108" y="99"/>
                </a:lnTo>
                <a:lnTo>
                  <a:pt x="115" y="107"/>
                </a:lnTo>
                <a:lnTo>
                  <a:pt x="120" y="113"/>
                </a:lnTo>
                <a:lnTo>
                  <a:pt x="126" y="118"/>
                </a:lnTo>
                <a:lnTo>
                  <a:pt x="131" y="120"/>
                </a:lnTo>
                <a:lnTo>
                  <a:pt x="136" y="122"/>
                </a:lnTo>
                <a:lnTo>
                  <a:pt x="141" y="123"/>
                </a:lnTo>
                <a:lnTo>
                  <a:pt x="144" y="123"/>
                </a:lnTo>
                <a:lnTo>
                  <a:pt x="151" y="121"/>
                </a:lnTo>
                <a:lnTo>
                  <a:pt x="159" y="117"/>
                </a:lnTo>
                <a:lnTo>
                  <a:pt x="164" y="112"/>
                </a:lnTo>
                <a:lnTo>
                  <a:pt x="171" y="107"/>
                </a:lnTo>
                <a:lnTo>
                  <a:pt x="177" y="102"/>
                </a:lnTo>
                <a:lnTo>
                  <a:pt x="184" y="98"/>
                </a:lnTo>
                <a:lnTo>
                  <a:pt x="187" y="98"/>
                </a:lnTo>
                <a:lnTo>
                  <a:pt x="191" y="97"/>
                </a:lnTo>
                <a:lnTo>
                  <a:pt x="195" y="98"/>
                </a:lnTo>
                <a:lnTo>
                  <a:pt x="199" y="99"/>
                </a:lnTo>
                <a:lnTo>
                  <a:pt x="203" y="100"/>
                </a:lnTo>
                <a:lnTo>
                  <a:pt x="209" y="104"/>
                </a:lnTo>
                <a:lnTo>
                  <a:pt x="214" y="107"/>
                </a:lnTo>
                <a:lnTo>
                  <a:pt x="220" y="112"/>
                </a:lnTo>
                <a:lnTo>
                  <a:pt x="221" y="121"/>
                </a:lnTo>
                <a:lnTo>
                  <a:pt x="222" y="130"/>
                </a:lnTo>
                <a:lnTo>
                  <a:pt x="222" y="138"/>
                </a:lnTo>
                <a:lnTo>
                  <a:pt x="222" y="147"/>
                </a:lnTo>
                <a:lnTo>
                  <a:pt x="220" y="156"/>
                </a:lnTo>
                <a:lnTo>
                  <a:pt x="217" y="164"/>
                </a:lnTo>
                <a:lnTo>
                  <a:pt x="214" y="173"/>
                </a:lnTo>
                <a:lnTo>
                  <a:pt x="211" y="180"/>
                </a:lnTo>
                <a:lnTo>
                  <a:pt x="222" y="177"/>
                </a:lnTo>
                <a:lnTo>
                  <a:pt x="231" y="173"/>
                </a:lnTo>
                <a:lnTo>
                  <a:pt x="235" y="165"/>
                </a:lnTo>
                <a:lnTo>
                  <a:pt x="237" y="158"/>
                </a:lnTo>
                <a:lnTo>
                  <a:pt x="238" y="159"/>
                </a:lnTo>
                <a:lnTo>
                  <a:pt x="241" y="158"/>
                </a:lnTo>
                <a:lnTo>
                  <a:pt x="239" y="157"/>
                </a:lnTo>
                <a:lnTo>
                  <a:pt x="238" y="154"/>
                </a:lnTo>
                <a:lnTo>
                  <a:pt x="241" y="153"/>
                </a:lnTo>
                <a:lnTo>
                  <a:pt x="242" y="151"/>
                </a:lnTo>
                <a:lnTo>
                  <a:pt x="244" y="149"/>
                </a:lnTo>
                <a:lnTo>
                  <a:pt x="244" y="147"/>
                </a:lnTo>
                <a:lnTo>
                  <a:pt x="244" y="122"/>
                </a:lnTo>
                <a:lnTo>
                  <a:pt x="244" y="119"/>
                </a:lnTo>
                <a:lnTo>
                  <a:pt x="243" y="118"/>
                </a:lnTo>
                <a:lnTo>
                  <a:pt x="241" y="117"/>
                </a:lnTo>
                <a:lnTo>
                  <a:pt x="240" y="117"/>
                </a:lnTo>
                <a:close/>
                <a:moveTo>
                  <a:pt x="55" y="72"/>
                </a:moveTo>
                <a:lnTo>
                  <a:pt x="59" y="64"/>
                </a:lnTo>
                <a:lnTo>
                  <a:pt x="62" y="56"/>
                </a:lnTo>
                <a:lnTo>
                  <a:pt x="66" y="48"/>
                </a:lnTo>
                <a:lnTo>
                  <a:pt x="72" y="41"/>
                </a:lnTo>
                <a:lnTo>
                  <a:pt x="77" y="35"/>
                </a:lnTo>
                <a:lnTo>
                  <a:pt x="82" y="28"/>
                </a:lnTo>
                <a:lnTo>
                  <a:pt x="89" y="23"/>
                </a:lnTo>
                <a:lnTo>
                  <a:pt x="95" y="18"/>
                </a:lnTo>
                <a:lnTo>
                  <a:pt x="103" y="14"/>
                </a:lnTo>
                <a:lnTo>
                  <a:pt x="110" y="10"/>
                </a:lnTo>
                <a:lnTo>
                  <a:pt x="118" y="8"/>
                </a:lnTo>
                <a:lnTo>
                  <a:pt x="126" y="4"/>
                </a:lnTo>
                <a:lnTo>
                  <a:pt x="134" y="2"/>
                </a:lnTo>
                <a:lnTo>
                  <a:pt x="142" y="1"/>
                </a:lnTo>
                <a:lnTo>
                  <a:pt x="150" y="0"/>
                </a:lnTo>
                <a:lnTo>
                  <a:pt x="158" y="0"/>
                </a:lnTo>
                <a:lnTo>
                  <a:pt x="167" y="0"/>
                </a:lnTo>
                <a:lnTo>
                  <a:pt x="175" y="1"/>
                </a:lnTo>
                <a:lnTo>
                  <a:pt x="183" y="2"/>
                </a:lnTo>
                <a:lnTo>
                  <a:pt x="191" y="4"/>
                </a:lnTo>
                <a:lnTo>
                  <a:pt x="199" y="8"/>
                </a:lnTo>
                <a:lnTo>
                  <a:pt x="207" y="10"/>
                </a:lnTo>
                <a:lnTo>
                  <a:pt x="214" y="14"/>
                </a:lnTo>
                <a:lnTo>
                  <a:pt x="221" y="18"/>
                </a:lnTo>
                <a:lnTo>
                  <a:pt x="227" y="23"/>
                </a:lnTo>
                <a:lnTo>
                  <a:pt x="234" y="28"/>
                </a:lnTo>
                <a:lnTo>
                  <a:pt x="240" y="35"/>
                </a:lnTo>
                <a:lnTo>
                  <a:pt x="245" y="41"/>
                </a:lnTo>
                <a:lnTo>
                  <a:pt x="250" y="48"/>
                </a:lnTo>
                <a:lnTo>
                  <a:pt x="255" y="56"/>
                </a:lnTo>
                <a:lnTo>
                  <a:pt x="258" y="64"/>
                </a:lnTo>
                <a:lnTo>
                  <a:pt x="262" y="72"/>
                </a:lnTo>
                <a:lnTo>
                  <a:pt x="247" y="72"/>
                </a:lnTo>
                <a:lnTo>
                  <a:pt x="243" y="66"/>
                </a:lnTo>
                <a:lnTo>
                  <a:pt x="240" y="59"/>
                </a:lnTo>
                <a:lnTo>
                  <a:pt x="236" y="53"/>
                </a:lnTo>
                <a:lnTo>
                  <a:pt x="231" y="48"/>
                </a:lnTo>
                <a:lnTo>
                  <a:pt x="227" y="42"/>
                </a:lnTo>
                <a:lnTo>
                  <a:pt x="222" y="38"/>
                </a:lnTo>
                <a:lnTo>
                  <a:pt x="216" y="33"/>
                </a:lnTo>
                <a:lnTo>
                  <a:pt x="211" y="29"/>
                </a:lnTo>
                <a:lnTo>
                  <a:pt x="199" y="23"/>
                </a:lnTo>
                <a:lnTo>
                  <a:pt x="186" y="18"/>
                </a:lnTo>
                <a:lnTo>
                  <a:pt x="172" y="16"/>
                </a:lnTo>
                <a:lnTo>
                  <a:pt x="158" y="15"/>
                </a:lnTo>
                <a:lnTo>
                  <a:pt x="145" y="16"/>
                </a:lnTo>
                <a:lnTo>
                  <a:pt x="131" y="18"/>
                </a:lnTo>
                <a:lnTo>
                  <a:pt x="118" y="23"/>
                </a:lnTo>
                <a:lnTo>
                  <a:pt x="106" y="29"/>
                </a:lnTo>
                <a:lnTo>
                  <a:pt x="100" y="33"/>
                </a:lnTo>
                <a:lnTo>
                  <a:pt x="94" y="38"/>
                </a:lnTo>
                <a:lnTo>
                  <a:pt x="90" y="42"/>
                </a:lnTo>
                <a:lnTo>
                  <a:pt x="85" y="48"/>
                </a:lnTo>
                <a:lnTo>
                  <a:pt x="80" y="53"/>
                </a:lnTo>
                <a:lnTo>
                  <a:pt x="77" y="59"/>
                </a:lnTo>
                <a:lnTo>
                  <a:pt x="73" y="66"/>
                </a:lnTo>
                <a:lnTo>
                  <a:pt x="71" y="72"/>
                </a:lnTo>
                <a:lnTo>
                  <a:pt x="55" y="72"/>
                </a:lnTo>
                <a:close/>
                <a:moveTo>
                  <a:pt x="141" y="202"/>
                </a:moveTo>
                <a:lnTo>
                  <a:pt x="174" y="202"/>
                </a:lnTo>
                <a:lnTo>
                  <a:pt x="176" y="201"/>
                </a:lnTo>
                <a:lnTo>
                  <a:pt x="177" y="199"/>
                </a:lnTo>
                <a:lnTo>
                  <a:pt x="177" y="195"/>
                </a:lnTo>
                <a:lnTo>
                  <a:pt x="189" y="195"/>
                </a:lnTo>
                <a:lnTo>
                  <a:pt x="200" y="194"/>
                </a:lnTo>
                <a:lnTo>
                  <a:pt x="212" y="192"/>
                </a:lnTo>
                <a:lnTo>
                  <a:pt x="222" y="188"/>
                </a:lnTo>
                <a:lnTo>
                  <a:pt x="232" y="184"/>
                </a:lnTo>
                <a:lnTo>
                  <a:pt x="241" y="178"/>
                </a:lnTo>
                <a:lnTo>
                  <a:pt x="251" y="172"/>
                </a:lnTo>
                <a:lnTo>
                  <a:pt x="259" y="163"/>
                </a:lnTo>
                <a:lnTo>
                  <a:pt x="249" y="163"/>
                </a:lnTo>
                <a:lnTo>
                  <a:pt x="241" y="170"/>
                </a:lnTo>
                <a:lnTo>
                  <a:pt x="234" y="175"/>
                </a:lnTo>
                <a:lnTo>
                  <a:pt x="225" y="179"/>
                </a:lnTo>
                <a:lnTo>
                  <a:pt x="216" y="183"/>
                </a:lnTo>
                <a:lnTo>
                  <a:pt x="207" y="186"/>
                </a:lnTo>
                <a:lnTo>
                  <a:pt x="198" y="188"/>
                </a:lnTo>
                <a:lnTo>
                  <a:pt x="187" y="189"/>
                </a:lnTo>
                <a:lnTo>
                  <a:pt x="177" y="189"/>
                </a:lnTo>
                <a:lnTo>
                  <a:pt x="177" y="187"/>
                </a:lnTo>
                <a:lnTo>
                  <a:pt x="176" y="185"/>
                </a:lnTo>
                <a:lnTo>
                  <a:pt x="174" y="184"/>
                </a:lnTo>
                <a:lnTo>
                  <a:pt x="141" y="184"/>
                </a:lnTo>
                <a:lnTo>
                  <a:pt x="139" y="185"/>
                </a:lnTo>
                <a:lnTo>
                  <a:pt x="137" y="187"/>
                </a:lnTo>
                <a:lnTo>
                  <a:pt x="137" y="199"/>
                </a:lnTo>
                <a:lnTo>
                  <a:pt x="139" y="201"/>
                </a:lnTo>
                <a:lnTo>
                  <a:pt x="141" y="202"/>
                </a:lnTo>
                <a:close/>
                <a:moveTo>
                  <a:pt x="267" y="160"/>
                </a:moveTo>
                <a:lnTo>
                  <a:pt x="250" y="160"/>
                </a:lnTo>
                <a:lnTo>
                  <a:pt x="248" y="160"/>
                </a:lnTo>
                <a:lnTo>
                  <a:pt x="245" y="158"/>
                </a:lnTo>
                <a:lnTo>
                  <a:pt x="243" y="157"/>
                </a:lnTo>
                <a:lnTo>
                  <a:pt x="242" y="154"/>
                </a:lnTo>
                <a:lnTo>
                  <a:pt x="244" y="153"/>
                </a:lnTo>
                <a:lnTo>
                  <a:pt x="247" y="151"/>
                </a:lnTo>
                <a:lnTo>
                  <a:pt x="248" y="149"/>
                </a:lnTo>
                <a:lnTo>
                  <a:pt x="249" y="147"/>
                </a:lnTo>
                <a:lnTo>
                  <a:pt x="249" y="90"/>
                </a:lnTo>
                <a:lnTo>
                  <a:pt x="248" y="87"/>
                </a:lnTo>
                <a:lnTo>
                  <a:pt x="247" y="85"/>
                </a:lnTo>
                <a:lnTo>
                  <a:pt x="244" y="83"/>
                </a:lnTo>
                <a:lnTo>
                  <a:pt x="242" y="82"/>
                </a:lnTo>
                <a:lnTo>
                  <a:pt x="243" y="80"/>
                </a:lnTo>
                <a:lnTo>
                  <a:pt x="245" y="79"/>
                </a:lnTo>
                <a:lnTo>
                  <a:pt x="248" y="78"/>
                </a:lnTo>
                <a:lnTo>
                  <a:pt x="250" y="77"/>
                </a:lnTo>
                <a:lnTo>
                  <a:pt x="267" y="77"/>
                </a:lnTo>
                <a:lnTo>
                  <a:pt x="270" y="78"/>
                </a:lnTo>
                <a:lnTo>
                  <a:pt x="272" y="79"/>
                </a:lnTo>
                <a:lnTo>
                  <a:pt x="274" y="82"/>
                </a:lnTo>
                <a:lnTo>
                  <a:pt x="275" y="84"/>
                </a:lnTo>
                <a:lnTo>
                  <a:pt x="275" y="152"/>
                </a:lnTo>
                <a:lnTo>
                  <a:pt x="274" y="154"/>
                </a:lnTo>
                <a:lnTo>
                  <a:pt x="272" y="158"/>
                </a:lnTo>
                <a:lnTo>
                  <a:pt x="270" y="159"/>
                </a:lnTo>
                <a:lnTo>
                  <a:pt x="267" y="160"/>
                </a:lnTo>
                <a:close/>
                <a:moveTo>
                  <a:pt x="0" y="380"/>
                </a:moveTo>
                <a:lnTo>
                  <a:pt x="1" y="368"/>
                </a:lnTo>
                <a:lnTo>
                  <a:pt x="4" y="355"/>
                </a:lnTo>
                <a:lnTo>
                  <a:pt x="6" y="343"/>
                </a:lnTo>
                <a:lnTo>
                  <a:pt x="8" y="332"/>
                </a:lnTo>
                <a:lnTo>
                  <a:pt x="12" y="320"/>
                </a:lnTo>
                <a:lnTo>
                  <a:pt x="15" y="308"/>
                </a:lnTo>
                <a:lnTo>
                  <a:pt x="21" y="297"/>
                </a:lnTo>
                <a:lnTo>
                  <a:pt x="26" y="286"/>
                </a:lnTo>
                <a:lnTo>
                  <a:pt x="32" y="275"/>
                </a:lnTo>
                <a:lnTo>
                  <a:pt x="38" y="266"/>
                </a:lnTo>
                <a:lnTo>
                  <a:pt x="46" y="257"/>
                </a:lnTo>
                <a:lnTo>
                  <a:pt x="53" y="247"/>
                </a:lnTo>
                <a:lnTo>
                  <a:pt x="61" y="240"/>
                </a:lnTo>
                <a:lnTo>
                  <a:pt x="69" y="231"/>
                </a:lnTo>
                <a:lnTo>
                  <a:pt x="79" y="225"/>
                </a:lnTo>
                <a:lnTo>
                  <a:pt x="89" y="218"/>
                </a:lnTo>
                <a:lnTo>
                  <a:pt x="96" y="226"/>
                </a:lnTo>
                <a:lnTo>
                  <a:pt x="105" y="231"/>
                </a:lnTo>
                <a:lnTo>
                  <a:pt x="114" y="237"/>
                </a:lnTo>
                <a:lnTo>
                  <a:pt x="123" y="241"/>
                </a:lnTo>
                <a:lnTo>
                  <a:pt x="132" y="244"/>
                </a:lnTo>
                <a:lnTo>
                  <a:pt x="142" y="246"/>
                </a:lnTo>
                <a:lnTo>
                  <a:pt x="151" y="247"/>
                </a:lnTo>
                <a:lnTo>
                  <a:pt x="160" y="247"/>
                </a:lnTo>
                <a:lnTo>
                  <a:pt x="170" y="247"/>
                </a:lnTo>
                <a:lnTo>
                  <a:pt x="180" y="245"/>
                </a:lnTo>
                <a:lnTo>
                  <a:pt x="189" y="243"/>
                </a:lnTo>
                <a:lnTo>
                  <a:pt x="198" y="239"/>
                </a:lnTo>
                <a:lnTo>
                  <a:pt x="208" y="234"/>
                </a:lnTo>
                <a:lnTo>
                  <a:pt x="216" y="229"/>
                </a:lnTo>
                <a:lnTo>
                  <a:pt x="225" y="222"/>
                </a:lnTo>
                <a:lnTo>
                  <a:pt x="234" y="216"/>
                </a:lnTo>
                <a:lnTo>
                  <a:pt x="243" y="225"/>
                </a:lnTo>
                <a:lnTo>
                  <a:pt x="252" y="233"/>
                </a:lnTo>
                <a:lnTo>
                  <a:pt x="261" y="242"/>
                </a:lnTo>
                <a:lnTo>
                  <a:pt x="268" y="252"/>
                </a:lnTo>
                <a:lnTo>
                  <a:pt x="276" y="261"/>
                </a:lnTo>
                <a:lnTo>
                  <a:pt x="282" y="271"/>
                </a:lnTo>
                <a:lnTo>
                  <a:pt x="288" y="281"/>
                </a:lnTo>
                <a:lnTo>
                  <a:pt x="293" y="291"/>
                </a:lnTo>
                <a:lnTo>
                  <a:pt x="297" y="301"/>
                </a:lnTo>
                <a:lnTo>
                  <a:pt x="302" y="312"/>
                </a:lnTo>
                <a:lnTo>
                  <a:pt x="305" y="323"/>
                </a:lnTo>
                <a:lnTo>
                  <a:pt x="308" y="334"/>
                </a:lnTo>
                <a:lnTo>
                  <a:pt x="310" y="345"/>
                </a:lnTo>
                <a:lnTo>
                  <a:pt x="311" y="356"/>
                </a:lnTo>
                <a:lnTo>
                  <a:pt x="313" y="368"/>
                </a:lnTo>
                <a:lnTo>
                  <a:pt x="313" y="380"/>
                </a:lnTo>
                <a:lnTo>
                  <a:pt x="0" y="38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9" name="Group 108">
            <a:extLst>
              <a:ext uri="{FF2B5EF4-FFF2-40B4-BE49-F238E27FC236}">
                <a16:creationId xmlns:a16="http://schemas.microsoft.com/office/drawing/2014/main" id="{4243215D-8998-175A-913A-1D72BF8CA5B9}"/>
              </a:ext>
            </a:extLst>
          </p:cNvPr>
          <p:cNvGrpSpPr/>
          <p:nvPr/>
        </p:nvGrpSpPr>
        <p:grpSpPr>
          <a:xfrm>
            <a:off x="7520942" y="4613333"/>
            <a:ext cx="514507" cy="370240"/>
            <a:chOff x="10245725" y="2093913"/>
            <a:chExt cx="708025" cy="493713"/>
          </a:xfrm>
          <a:solidFill>
            <a:schemeClr val="bg1"/>
          </a:solidFill>
        </p:grpSpPr>
        <p:sp>
          <p:nvSpPr>
            <p:cNvPr id="110" name="Freeform 5921">
              <a:extLst>
                <a:ext uri="{FF2B5EF4-FFF2-40B4-BE49-F238E27FC236}">
                  <a16:creationId xmlns:a16="http://schemas.microsoft.com/office/drawing/2014/main" id="{921492E1-CAB1-EB03-1EEB-C54F62DBE43D}"/>
                </a:ext>
              </a:extLst>
            </p:cNvPr>
            <p:cNvSpPr>
              <a:spLocks/>
            </p:cNvSpPr>
            <p:nvPr/>
          </p:nvSpPr>
          <p:spPr bwMode="auto">
            <a:xfrm>
              <a:off x="10742613" y="2093913"/>
              <a:ext cx="14287" cy="69850"/>
            </a:xfrm>
            <a:custGeom>
              <a:avLst/>
              <a:gdLst>
                <a:gd name="T0" fmla="*/ 63 w 63"/>
                <a:gd name="T1" fmla="*/ 308 h 308"/>
                <a:gd name="T2" fmla="*/ 63 w 63"/>
                <a:gd name="T3" fmla="*/ 0 h 308"/>
                <a:gd name="T4" fmla="*/ 0 w 63"/>
                <a:gd name="T5" fmla="*/ 0 h 308"/>
                <a:gd name="T6" fmla="*/ 0 w 63"/>
                <a:gd name="T7" fmla="*/ 278 h 308"/>
                <a:gd name="T8" fmla="*/ 16 w 63"/>
                <a:gd name="T9" fmla="*/ 285 h 308"/>
                <a:gd name="T10" fmla="*/ 32 w 63"/>
                <a:gd name="T11" fmla="*/ 292 h 308"/>
                <a:gd name="T12" fmla="*/ 48 w 63"/>
                <a:gd name="T13" fmla="*/ 300 h 308"/>
                <a:gd name="T14" fmla="*/ 63 w 63"/>
                <a:gd name="T15" fmla="*/ 308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8">
                  <a:moveTo>
                    <a:pt x="63" y="308"/>
                  </a:moveTo>
                  <a:lnTo>
                    <a:pt x="63" y="0"/>
                  </a:lnTo>
                  <a:lnTo>
                    <a:pt x="0" y="0"/>
                  </a:lnTo>
                  <a:lnTo>
                    <a:pt x="0" y="278"/>
                  </a:lnTo>
                  <a:lnTo>
                    <a:pt x="16" y="285"/>
                  </a:lnTo>
                  <a:lnTo>
                    <a:pt x="32" y="292"/>
                  </a:lnTo>
                  <a:lnTo>
                    <a:pt x="48" y="300"/>
                  </a:lnTo>
                  <a:lnTo>
                    <a:pt x="63" y="3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5922">
              <a:extLst>
                <a:ext uri="{FF2B5EF4-FFF2-40B4-BE49-F238E27FC236}">
                  <a16:creationId xmlns:a16="http://schemas.microsoft.com/office/drawing/2014/main" id="{B0D5CE3A-18FE-C4DC-2740-3392EFF4AA5B}"/>
                </a:ext>
              </a:extLst>
            </p:cNvPr>
            <p:cNvSpPr>
              <a:spLocks/>
            </p:cNvSpPr>
            <p:nvPr/>
          </p:nvSpPr>
          <p:spPr bwMode="auto">
            <a:xfrm>
              <a:off x="10693400" y="2093913"/>
              <a:ext cx="15875" cy="53975"/>
            </a:xfrm>
            <a:custGeom>
              <a:avLst/>
              <a:gdLst>
                <a:gd name="T0" fmla="*/ 64 w 64"/>
                <a:gd name="T1" fmla="*/ 234 h 234"/>
                <a:gd name="T2" fmla="*/ 64 w 64"/>
                <a:gd name="T3" fmla="*/ 0 h 234"/>
                <a:gd name="T4" fmla="*/ 0 w 64"/>
                <a:gd name="T5" fmla="*/ 0 h 234"/>
                <a:gd name="T6" fmla="*/ 0 w 64"/>
                <a:gd name="T7" fmla="*/ 226 h 234"/>
                <a:gd name="T8" fmla="*/ 17 w 64"/>
                <a:gd name="T9" fmla="*/ 227 h 234"/>
                <a:gd name="T10" fmla="*/ 33 w 64"/>
                <a:gd name="T11" fmla="*/ 229 h 234"/>
                <a:gd name="T12" fmla="*/ 48 w 64"/>
                <a:gd name="T13" fmla="*/ 231 h 234"/>
                <a:gd name="T14" fmla="*/ 64 w 64"/>
                <a:gd name="T15" fmla="*/ 234 h 2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34">
                  <a:moveTo>
                    <a:pt x="64" y="234"/>
                  </a:moveTo>
                  <a:lnTo>
                    <a:pt x="64" y="0"/>
                  </a:lnTo>
                  <a:lnTo>
                    <a:pt x="0" y="0"/>
                  </a:lnTo>
                  <a:lnTo>
                    <a:pt x="0" y="226"/>
                  </a:lnTo>
                  <a:lnTo>
                    <a:pt x="17" y="227"/>
                  </a:lnTo>
                  <a:lnTo>
                    <a:pt x="33" y="229"/>
                  </a:lnTo>
                  <a:lnTo>
                    <a:pt x="48" y="231"/>
                  </a:lnTo>
                  <a:lnTo>
                    <a:pt x="64"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5923">
              <a:extLst>
                <a:ext uri="{FF2B5EF4-FFF2-40B4-BE49-F238E27FC236}">
                  <a16:creationId xmlns:a16="http://schemas.microsoft.com/office/drawing/2014/main" id="{9C86DCE7-D222-1A32-95B9-11E8E42AF928}"/>
                </a:ext>
              </a:extLst>
            </p:cNvPr>
            <p:cNvSpPr>
              <a:spLocks/>
            </p:cNvSpPr>
            <p:nvPr/>
          </p:nvSpPr>
          <p:spPr bwMode="auto">
            <a:xfrm>
              <a:off x="10663238" y="2093913"/>
              <a:ext cx="7937" cy="52388"/>
            </a:xfrm>
            <a:custGeom>
              <a:avLst/>
              <a:gdLst>
                <a:gd name="T0" fmla="*/ 35 w 35"/>
                <a:gd name="T1" fmla="*/ 225 h 228"/>
                <a:gd name="T2" fmla="*/ 35 w 35"/>
                <a:gd name="T3" fmla="*/ 0 h 228"/>
                <a:gd name="T4" fmla="*/ 0 w 35"/>
                <a:gd name="T5" fmla="*/ 0 h 228"/>
                <a:gd name="T6" fmla="*/ 0 w 35"/>
                <a:gd name="T7" fmla="*/ 228 h 228"/>
                <a:gd name="T8" fmla="*/ 9 w 35"/>
                <a:gd name="T9" fmla="*/ 227 h 228"/>
                <a:gd name="T10" fmla="*/ 17 w 35"/>
                <a:gd name="T11" fmla="*/ 226 h 228"/>
                <a:gd name="T12" fmla="*/ 26 w 35"/>
                <a:gd name="T13" fmla="*/ 226 h 228"/>
                <a:gd name="T14" fmla="*/ 35 w 35"/>
                <a:gd name="T15" fmla="*/ 225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8">
                  <a:moveTo>
                    <a:pt x="35" y="225"/>
                  </a:moveTo>
                  <a:lnTo>
                    <a:pt x="35" y="0"/>
                  </a:lnTo>
                  <a:lnTo>
                    <a:pt x="0" y="0"/>
                  </a:lnTo>
                  <a:lnTo>
                    <a:pt x="0" y="228"/>
                  </a:lnTo>
                  <a:lnTo>
                    <a:pt x="9" y="227"/>
                  </a:lnTo>
                  <a:lnTo>
                    <a:pt x="17" y="226"/>
                  </a:lnTo>
                  <a:lnTo>
                    <a:pt x="26" y="226"/>
                  </a:lnTo>
                  <a:lnTo>
                    <a:pt x="35"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5924">
              <a:extLst>
                <a:ext uri="{FF2B5EF4-FFF2-40B4-BE49-F238E27FC236}">
                  <a16:creationId xmlns:a16="http://schemas.microsoft.com/office/drawing/2014/main" id="{D27874AA-B311-1E24-7211-D25F083D370B}"/>
                </a:ext>
              </a:extLst>
            </p:cNvPr>
            <p:cNvSpPr>
              <a:spLocks/>
            </p:cNvSpPr>
            <p:nvPr/>
          </p:nvSpPr>
          <p:spPr bwMode="auto">
            <a:xfrm>
              <a:off x="10620375" y="2093913"/>
              <a:ext cx="28575" cy="63500"/>
            </a:xfrm>
            <a:custGeom>
              <a:avLst/>
              <a:gdLst>
                <a:gd name="T0" fmla="*/ 81 w 126"/>
                <a:gd name="T1" fmla="*/ 249 h 277"/>
                <a:gd name="T2" fmla="*/ 92 w 126"/>
                <a:gd name="T3" fmla="*/ 246 h 277"/>
                <a:gd name="T4" fmla="*/ 104 w 126"/>
                <a:gd name="T5" fmla="*/ 243 h 277"/>
                <a:gd name="T6" fmla="*/ 114 w 126"/>
                <a:gd name="T7" fmla="*/ 241 h 277"/>
                <a:gd name="T8" fmla="*/ 126 w 126"/>
                <a:gd name="T9" fmla="*/ 239 h 277"/>
                <a:gd name="T10" fmla="*/ 126 w 126"/>
                <a:gd name="T11" fmla="*/ 0 h 277"/>
                <a:gd name="T12" fmla="*/ 0 w 126"/>
                <a:gd name="T13" fmla="*/ 0 h 277"/>
                <a:gd name="T14" fmla="*/ 0 w 126"/>
                <a:gd name="T15" fmla="*/ 277 h 277"/>
                <a:gd name="T16" fmla="*/ 19 w 126"/>
                <a:gd name="T17" fmla="*/ 269 h 277"/>
                <a:gd name="T18" fmla="*/ 39 w 126"/>
                <a:gd name="T19" fmla="*/ 262 h 277"/>
                <a:gd name="T20" fmla="*/ 60 w 126"/>
                <a:gd name="T21" fmla="*/ 255 h 277"/>
                <a:gd name="T22" fmla="*/ 81 w 126"/>
                <a:gd name="T23" fmla="*/ 24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277">
                  <a:moveTo>
                    <a:pt x="81" y="249"/>
                  </a:moveTo>
                  <a:lnTo>
                    <a:pt x="92" y="246"/>
                  </a:lnTo>
                  <a:lnTo>
                    <a:pt x="104" y="243"/>
                  </a:lnTo>
                  <a:lnTo>
                    <a:pt x="114" y="241"/>
                  </a:lnTo>
                  <a:lnTo>
                    <a:pt x="126" y="239"/>
                  </a:lnTo>
                  <a:lnTo>
                    <a:pt x="126" y="0"/>
                  </a:lnTo>
                  <a:lnTo>
                    <a:pt x="0" y="0"/>
                  </a:lnTo>
                  <a:lnTo>
                    <a:pt x="0" y="277"/>
                  </a:lnTo>
                  <a:lnTo>
                    <a:pt x="19" y="269"/>
                  </a:lnTo>
                  <a:lnTo>
                    <a:pt x="39" y="262"/>
                  </a:lnTo>
                  <a:lnTo>
                    <a:pt x="60" y="255"/>
                  </a:lnTo>
                  <a:lnTo>
                    <a:pt x="81"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5925">
              <a:extLst>
                <a:ext uri="{FF2B5EF4-FFF2-40B4-BE49-F238E27FC236}">
                  <a16:creationId xmlns:a16="http://schemas.microsoft.com/office/drawing/2014/main" id="{53727820-BDEF-B600-11A7-F5F21D246316}"/>
                </a:ext>
              </a:extLst>
            </p:cNvPr>
            <p:cNvSpPr>
              <a:spLocks/>
            </p:cNvSpPr>
            <p:nvPr/>
          </p:nvSpPr>
          <p:spPr bwMode="auto">
            <a:xfrm>
              <a:off x="10588625" y="2093913"/>
              <a:ext cx="7937" cy="80963"/>
            </a:xfrm>
            <a:custGeom>
              <a:avLst/>
              <a:gdLst>
                <a:gd name="T0" fmla="*/ 35 w 35"/>
                <a:gd name="T1" fmla="*/ 330 h 353"/>
                <a:gd name="T2" fmla="*/ 35 w 35"/>
                <a:gd name="T3" fmla="*/ 0 h 353"/>
                <a:gd name="T4" fmla="*/ 0 w 35"/>
                <a:gd name="T5" fmla="*/ 0 h 353"/>
                <a:gd name="T6" fmla="*/ 0 w 35"/>
                <a:gd name="T7" fmla="*/ 353 h 353"/>
                <a:gd name="T8" fmla="*/ 9 w 35"/>
                <a:gd name="T9" fmla="*/ 347 h 353"/>
                <a:gd name="T10" fmla="*/ 18 w 35"/>
                <a:gd name="T11" fmla="*/ 341 h 353"/>
                <a:gd name="T12" fmla="*/ 26 w 35"/>
                <a:gd name="T13" fmla="*/ 336 h 353"/>
                <a:gd name="T14" fmla="*/ 35 w 35"/>
                <a:gd name="T15" fmla="*/ 330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53">
                  <a:moveTo>
                    <a:pt x="35" y="330"/>
                  </a:moveTo>
                  <a:lnTo>
                    <a:pt x="35" y="0"/>
                  </a:lnTo>
                  <a:lnTo>
                    <a:pt x="0" y="0"/>
                  </a:lnTo>
                  <a:lnTo>
                    <a:pt x="0" y="353"/>
                  </a:lnTo>
                  <a:lnTo>
                    <a:pt x="9" y="347"/>
                  </a:lnTo>
                  <a:lnTo>
                    <a:pt x="18" y="341"/>
                  </a:lnTo>
                  <a:lnTo>
                    <a:pt x="26" y="336"/>
                  </a:lnTo>
                  <a:lnTo>
                    <a:pt x="35"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5926">
              <a:extLst>
                <a:ext uri="{FF2B5EF4-FFF2-40B4-BE49-F238E27FC236}">
                  <a16:creationId xmlns:a16="http://schemas.microsoft.com/office/drawing/2014/main" id="{8C869CEC-3E29-652C-6482-3EB8F889FA1A}"/>
                </a:ext>
              </a:extLst>
            </p:cNvPr>
            <p:cNvSpPr>
              <a:spLocks noChangeArrowheads="1"/>
            </p:cNvSpPr>
            <p:nvPr/>
          </p:nvSpPr>
          <p:spPr bwMode="auto">
            <a:xfrm>
              <a:off x="10245725" y="2093913"/>
              <a:ext cx="28575" cy="425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5927">
              <a:extLst>
                <a:ext uri="{FF2B5EF4-FFF2-40B4-BE49-F238E27FC236}">
                  <a16:creationId xmlns:a16="http://schemas.microsoft.com/office/drawing/2014/main" id="{D165AD00-8A43-72EB-0AA4-A656A23ECD1D}"/>
                </a:ext>
              </a:extLst>
            </p:cNvPr>
            <p:cNvSpPr>
              <a:spLocks noChangeArrowheads="1"/>
            </p:cNvSpPr>
            <p:nvPr/>
          </p:nvSpPr>
          <p:spPr bwMode="auto">
            <a:xfrm>
              <a:off x="10245725" y="2093913"/>
              <a:ext cx="28575" cy="4937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5928">
              <a:extLst>
                <a:ext uri="{FF2B5EF4-FFF2-40B4-BE49-F238E27FC236}">
                  <a16:creationId xmlns:a16="http://schemas.microsoft.com/office/drawing/2014/main" id="{2B7F9017-74C8-23AC-67B4-7BD036C802DA}"/>
                </a:ext>
              </a:extLst>
            </p:cNvPr>
            <p:cNvSpPr>
              <a:spLocks noChangeArrowheads="1"/>
            </p:cNvSpPr>
            <p:nvPr/>
          </p:nvSpPr>
          <p:spPr bwMode="auto">
            <a:xfrm>
              <a:off x="10302875" y="2093913"/>
              <a:ext cx="14287" cy="425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5929">
              <a:extLst>
                <a:ext uri="{FF2B5EF4-FFF2-40B4-BE49-F238E27FC236}">
                  <a16:creationId xmlns:a16="http://schemas.microsoft.com/office/drawing/2014/main" id="{47365A54-7E41-E020-460F-E5F8335B487C}"/>
                </a:ext>
              </a:extLst>
            </p:cNvPr>
            <p:cNvSpPr>
              <a:spLocks noChangeArrowheads="1"/>
            </p:cNvSpPr>
            <p:nvPr/>
          </p:nvSpPr>
          <p:spPr bwMode="auto">
            <a:xfrm>
              <a:off x="10350500" y="2093913"/>
              <a:ext cx="7937" cy="425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5930">
              <a:extLst>
                <a:ext uri="{FF2B5EF4-FFF2-40B4-BE49-F238E27FC236}">
                  <a16:creationId xmlns:a16="http://schemas.microsoft.com/office/drawing/2014/main" id="{E2DC5E4E-2673-9B50-DC7E-97AEE254DC98}"/>
                </a:ext>
              </a:extLst>
            </p:cNvPr>
            <p:cNvSpPr>
              <a:spLocks noChangeArrowheads="1"/>
            </p:cNvSpPr>
            <p:nvPr/>
          </p:nvSpPr>
          <p:spPr bwMode="auto">
            <a:xfrm>
              <a:off x="10426700" y="2093913"/>
              <a:ext cx="7937" cy="425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5931">
              <a:extLst>
                <a:ext uri="{FF2B5EF4-FFF2-40B4-BE49-F238E27FC236}">
                  <a16:creationId xmlns:a16="http://schemas.microsoft.com/office/drawing/2014/main" id="{ECED55DC-661E-043F-7035-276BE35FAADC}"/>
                </a:ext>
              </a:extLst>
            </p:cNvPr>
            <p:cNvSpPr>
              <a:spLocks noChangeArrowheads="1"/>
            </p:cNvSpPr>
            <p:nvPr/>
          </p:nvSpPr>
          <p:spPr bwMode="auto">
            <a:xfrm>
              <a:off x="10369550" y="2093913"/>
              <a:ext cx="14287" cy="425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5932">
              <a:extLst>
                <a:ext uri="{FF2B5EF4-FFF2-40B4-BE49-F238E27FC236}">
                  <a16:creationId xmlns:a16="http://schemas.microsoft.com/office/drawing/2014/main" id="{0BE99C3F-A761-40FE-7E91-8A23EC27092B}"/>
                </a:ext>
              </a:extLst>
            </p:cNvPr>
            <p:cNvSpPr>
              <a:spLocks noChangeArrowheads="1"/>
            </p:cNvSpPr>
            <p:nvPr/>
          </p:nvSpPr>
          <p:spPr bwMode="auto">
            <a:xfrm>
              <a:off x="10472738" y="2093913"/>
              <a:ext cx="14287" cy="425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5933">
              <a:extLst>
                <a:ext uri="{FF2B5EF4-FFF2-40B4-BE49-F238E27FC236}">
                  <a16:creationId xmlns:a16="http://schemas.microsoft.com/office/drawing/2014/main" id="{31806814-AE71-6199-CF62-F0FF7DDBFCA2}"/>
                </a:ext>
              </a:extLst>
            </p:cNvPr>
            <p:cNvSpPr>
              <a:spLocks noChangeArrowheads="1"/>
            </p:cNvSpPr>
            <p:nvPr/>
          </p:nvSpPr>
          <p:spPr bwMode="auto">
            <a:xfrm>
              <a:off x="10447338" y="2093913"/>
              <a:ext cx="12700" cy="425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5934">
              <a:extLst>
                <a:ext uri="{FF2B5EF4-FFF2-40B4-BE49-F238E27FC236}">
                  <a16:creationId xmlns:a16="http://schemas.microsoft.com/office/drawing/2014/main" id="{7FC0E9E2-62B8-EC63-6F2C-C095048E14F0}"/>
                </a:ext>
              </a:extLst>
            </p:cNvPr>
            <p:cNvSpPr>
              <a:spLocks noChangeArrowheads="1"/>
            </p:cNvSpPr>
            <p:nvPr/>
          </p:nvSpPr>
          <p:spPr bwMode="auto">
            <a:xfrm>
              <a:off x="10396538" y="2093913"/>
              <a:ext cx="12700" cy="425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935">
              <a:extLst>
                <a:ext uri="{FF2B5EF4-FFF2-40B4-BE49-F238E27FC236}">
                  <a16:creationId xmlns:a16="http://schemas.microsoft.com/office/drawing/2014/main" id="{709F6FA8-55CB-855F-12A1-238CE0257FBB}"/>
                </a:ext>
              </a:extLst>
            </p:cNvPr>
            <p:cNvSpPr>
              <a:spLocks noEditPoints="1"/>
            </p:cNvSpPr>
            <p:nvPr/>
          </p:nvSpPr>
          <p:spPr bwMode="auto">
            <a:xfrm>
              <a:off x="10320338" y="2533650"/>
              <a:ext cx="465137" cy="49213"/>
            </a:xfrm>
            <a:custGeom>
              <a:avLst/>
              <a:gdLst>
                <a:gd name="T0" fmla="*/ 172 w 2048"/>
                <a:gd name="T1" fmla="*/ 100 h 215"/>
                <a:gd name="T2" fmla="*/ 118 w 2048"/>
                <a:gd name="T3" fmla="*/ 1 h 215"/>
                <a:gd name="T4" fmla="*/ 11 w 2048"/>
                <a:gd name="T5" fmla="*/ 32 h 215"/>
                <a:gd name="T6" fmla="*/ 76 w 2048"/>
                <a:gd name="T7" fmla="*/ 37 h 215"/>
                <a:gd name="T8" fmla="*/ 113 w 2048"/>
                <a:gd name="T9" fmla="*/ 96 h 215"/>
                <a:gd name="T10" fmla="*/ 184 w 2048"/>
                <a:gd name="T11" fmla="*/ 173 h 215"/>
                <a:gd name="T12" fmla="*/ 299 w 2048"/>
                <a:gd name="T13" fmla="*/ 214 h 215"/>
                <a:gd name="T14" fmla="*/ 406 w 2048"/>
                <a:gd name="T15" fmla="*/ 169 h 215"/>
                <a:gd name="T16" fmla="*/ 367 w 2048"/>
                <a:gd name="T17" fmla="*/ 99 h 215"/>
                <a:gd name="T18" fmla="*/ 350 w 2048"/>
                <a:gd name="T19" fmla="*/ 3 h 215"/>
                <a:gd name="T20" fmla="*/ 232 w 2048"/>
                <a:gd name="T21" fmla="*/ 34 h 215"/>
                <a:gd name="T22" fmla="*/ 337 w 2048"/>
                <a:gd name="T23" fmla="*/ 40 h 215"/>
                <a:gd name="T24" fmla="*/ 293 w 2048"/>
                <a:gd name="T25" fmla="*/ 87 h 215"/>
                <a:gd name="T26" fmla="*/ 345 w 2048"/>
                <a:gd name="T27" fmla="*/ 170 h 215"/>
                <a:gd name="T28" fmla="*/ 550 w 2048"/>
                <a:gd name="T29" fmla="*/ 164 h 215"/>
                <a:gd name="T30" fmla="*/ 665 w 2048"/>
                <a:gd name="T31" fmla="*/ 150 h 215"/>
                <a:gd name="T32" fmla="*/ 776 w 2048"/>
                <a:gd name="T33" fmla="*/ 213 h 215"/>
                <a:gd name="T34" fmla="*/ 851 w 2048"/>
                <a:gd name="T35" fmla="*/ 124 h 215"/>
                <a:gd name="T36" fmla="*/ 751 w 2048"/>
                <a:gd name="T37" fmla="*/ 73 h 215"/>
                <a:gd name="T38" fmla="*/ 740 w 2048"/>
                <a:gd name="T39" fmla="*/ 103 h 215"/>
                <a:gd name="T40" fmla="*/ 796 w 2048"/>
                <a:gd name="T41" fmla="*/ 157 h 215"/>
                <a:gd name="T42" fmla="*/ 1073 w 2048"/>
                <a:gd name="T43" fmla="*/ 53 h 215"/>
                <a:gd name="T44" fmla="*/ 951 w 2048"/>
                <a:gd name="T45" fmla="*/ 4 h 215"/>
                <a:gd name="T46" fmla="*/ 888 w 2048"/>
                <a:gd name="T47" fmla="*/ 129 h 215"/>
                <a:gd name="T48" fmla="*/ 985 w 2048"/>
                <a:gd name="T49" fmla="*/ 215 h 215"/>
                <a:gd name="T50" fmla="*/ 1075 w 2048"/>
                <a:gd name="T51" fmla="*/ 138 h 215"/>
                <a:gd name="T52" fmla="*/ 975 w 2048"/>
                <a:gd name="T53" fmla="*/ 70 h 215"/>
                <a:gd name="T54" fmla="*/ 973 w 2048"/>
                <a:gd name="T55" fmla="*/ 36 h 215"/>
                <a:gd name="T56" fmla="*/ 952 w 2048"/>
                <a:gd name="T57" fmla="*/ 109 h 215"/>
                <a:gd name="T58" fmla="*/ 1026 w 2048"/>
                <a:gd name="T59" fmla="*/ 140 h 215"/>
                <a:gd name="T60" fmla="*/ 938 w 2048"/>
                <a:gd name="T61" fmla="*/ 139 h 215"/>
                <a:gd name="T62" fmla="*/ 1233 w 2048"/>
                <a:gd name="T63" fmla="*/ 194 h 215"/>
                <a:gd name="T64" fmla="*/ 1365 w 2048"/>
                <a:gd name="T65" fmla="*/ 54 h 215"/>
                <a:gd name="T66" fmla="*/ 1409 w 2048"/>
                <a:gd name="T67" fmla="*/ 151 h 215"/>
                <a:gd name="T68" fmla="*/ 1526 w 2048"/>
                <a:gd name="T69" fmla="*/ 214 h 215"/>
                <a:gd name="T70" fmla="*/ 1597 w 2048"/>
                <a:gd name="T71" fmla="*/ 128 h 215"/>
                <a:gd name="T72" fmla="*/ 1594 w 2048"/>
                <a:gd name="T73" fmla="*/ 45 h 215"/>
                <a:gd name="T74" fmla="*/ 1486 w 2048"/>
                <a:gd name="T75" fmla="*/ 1 h 215"/>
                <a:gd name="T76" fmla="*/ 1433 w 2048"/>
                <a:gd name="T77" fmla="*/ 91 h 215"/>
                <a:gd name="T78" fmla="*/ 1468 w 2048"/>
                <a:gd name="T79" fmla="*/ 127 h 215"/>
                <a:gd name="T80" fmla="*/ 1550 w 2048"/>
                <a:gd name="T81" fmla="*/ 152 h 215"/>
                <a:gd name="T82" fmla="*/ 1466 w 2048"/>
                <a:gd name="T83" fmla="*/ 67 h 215"/>
                <a:gd name="T84" fmla="*/ 1544 w 2048"/>
                <a:gd name="T85" fmla="*/ 52 h 215"/>
                <a:gd name="T86" fmla="*/ 1659 w 2048"/>
                <a:gd name="T87" fmla="*/ 196 h 215"/>
                <a:gd name="T88" fmla="*/ 1809 w 2048"/>
                <a:gd name="T89" fmla="*/ 167 h 215"/>
                <a:gd name="T90" fmla="*/ 1799 w 2048"/>
                <a:gd name="T91" fmla="*/ 25 h 215"/>
                <a:gd name="T92" fmla="*/ 1667 w 2048"/>
                <a:gd name="T93" fmla="*/ 14 h 215"/>
                <a:gd name="T94" fmla="*/ 1652 w 2048"/>
                <a:gd name="T95" fmla="*/ 122 h 215"/>
                <a:gd name="T96" fmla="*/ 1768 w 2048"/>
                <a:gd name="T97" fmla="*/ 130 h 215"/>
                <a:gd name="T98" fmla="*/ 1688 w 2048"/>
                <a:gd name="T99" fmla="*/ 164 h 215"/>
                <a:gd name="T100" fmla="*/ 1699 w 2048"/>
                <a:gd name="T101" fmla="*/ 107 h 215"/>
                <a:gd name="T102" fmla="*/ 1738 w 2048"/>
                <a:gd name="T103" fmla="*/ 36 h 215"/>
                <a:gd name="T104" fmla="*/ 1997 w 2048"/>
                <a:gd name="T105" fmla="*/ 205 h 215"/>
                <a:gd name="T106" fmla="*/ 2044 w 2048"/>
                <a:gd name="T107" fmla="*/ 68 h 215"/>
                <a:gd name="T108" fmla="*/ 1940 w 2048"/>
                <a:gd name="T109" fmla="*/ 0 h 215"/>
                <a:gd name="T110" fmla="*/ 1854 w 2048"/>
                <a:gd name="T111" fmla="*/ 107 h 215"/>
                <a:gd name="T112" fmla="*/ 1940 w 2048"/>
                <a:gd name="T113" fmla="*/ 214 h 215"/>
                <a:gd name="T114" fmla="*/ 1908 w 2048"/>
                <a:gd name="T115" fmla="*/ 117 h 215"/>
                <a:gd name="T116" fmla="*/ 1957 w 2048"/>
                <a:gd name="T117" fmla="*/ 35 h 215"/>
                <a:gd name="T118" fmla="*/ 1993 w 2048"/>
                <a:gd name="T119" fmla="*/ 136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48" h="215">
                  <a:moveTo>
                    <a:pt x="184" y="173"/>
                  </a:moveTo>
                  <a:lnTo>
                    <a:pt x="67" y="173"/>
                  </a:lnTo>
                  <a:lnTo>
                    <a:pt x="71" y="168"/>
                  </a:lnTo>
                  <a:lnTo>
                    <a:pt x="76" y="163"/>
                  </a:lnTo>
                  <a:lnTo>
                    <a:pt x="81" y="158"/>
                  </a:lnTo>
                  <a:lnTo>
                    <a:pt x="88" y="154"/>
                  </a:lnTo>
                  <a:lnTo>
                    <a:pt x="94" y="150"/>
                  </a:lnTo>
                  <a:lnTo>
                    <a:pt x="101" y="147"/>
                  </a:lnTo>
                  <a:lnTo>
                    <a:pt x="110" y="142"/>
                  </a:lnTo>
                  <a:lnTo>
                    <a:pt x="119" y="138"/>
                  </a:lnTo>
                  <a:lnTo>
                    <a:pt x="128" y="133"/>
                  </a:lnTo>
                  <a:lnTo>
                    <a:pt x="137" y="128"/>
                  </a:lnTo>
                  <a:lnTo>
                    <a:pt x="145" y="123"/>
                  </a:lnTo>
                  <a:lnTo>
                    <a:pt x="152" y="119"/>
                  </a:lnTo>
                  <a:lnTo>
                    <a:pt x="164" y="109"/>
                  </a:lnTo>
                  <a:lnTo>
                    <a:pt x="172" y="100"/>
                  </a:lnTo>
                  <a:lnTo>
                    <a:pt x="178" y="92"/>
                  </a:lnTo>
                  <a:lnTo>
                    <a:pt x="182" y="82"/>
                  </a:lnTo>
                  <a:lnTo>
                    <a:pt x="184" y="74"/>
                  </a:lnTo>
                  <a:lnTo>
                    <a:pt x="184" y="64"/>
                  </a:lnTo>
                  <a:lnTo>
                    <a:pt x="184" y="57"/>
                  </a:lnTo>
                  <a:lnTo>
                    <a:pt x="183" y="51"/>
                  </a:lnTo>
                  <a:lnTo>
                    <a:pt x="182" y="46"/>
                  </a:lnTo>
                  <a:lnTo>
                    <a:pt x="180" y="40"/>
                  </a:lnTo>
                  <a:lnTo>
                    <a:pt x="175" y="31"/>
                  </a:lnTo>
                  <a:lnTo>
                    <a:pt x="169" y="23"/>
                  </a:lnTo>
                  <a:lnTo>
                    <a:pt x="161" y="17"/>
                  </a:lnTo>
                  <a:lnTo>
                    <a:pt x="153" y="12"/>
                  </a:lnTo>
                  <a:lnTo>
                    <a:pt x="144" y="8"/>
                  </a:lnTo>
                  <a:lnTo>
                    <a:pt x="135" y="5"/>
                  </a:lnTo>
                  <a:lnTo>
                    <a:pt x="126" y="3"/>
                  </a:lnTo>
                  <a:lnTo>
                    <a:pt x="118" y="1"/>
                  </a:lnTo>
                  <a:lnTo>
                    <a:pt x="110" y="1"/>
                  </a:lnTo>
                  <a:lnTo>
                    <a:pt x="104" y="0"/>
                  </a:lnTo>
                  <a:lnTo>
                    <a:pt x="98" y="0"/>
                  </a:lnTo>
                  <a:lnTo>
                    <a:pt x="95" y="0"/>
                  </a:lnTo>
                  <a:lnTo>
                    <a:pt x="84" y="0"/>
                  </a:lnTo>
                  <a:lnTo>
                    <a:pt x="74" y="1"/>
                  </a:lnTo>
                  <a:lnTo>
                    <a:pt x="64" y="2"/>
                  </a:lnTo>
                  <a:lnTo>
                    <a:pt x="55" y="4"/>
                  </a:lnTo>
                  <a:lnTo>
                    <a:pt x="48" y="6"/>
                  </a:lnTo>
                  <a:lnTo>
                    <a:pt x="40" y="9"/>
                  </a:lnTo>
                  <a:lnTo>
                    <a:pt x="34" y="13"/>
                  </a:lnTo>
                  <a:lnTo>
                    <a:pt x="29" y="16"/>
                  </a:lnTo>
                  <a:lnTo>
                    <a:pt x="23" y="19"/>
                  </a:lnTo>
                  <a:lnTo>
                    <a:pt x="19" y="23"/>
                  </a:lnTo>
                  <a:lnTo>
                    <a:pt x="15" y="28"/>
                  </a:lnTo>
                  <a:lnTo>
                    <a:pt x="11" y="32"/>
                  </a:lnTo>
                  <a:lnTo>
                    <a:pt x="6" y="42"/>
                  </a:lnTo>
                  <a:lnTo>
                    <a:pt x="2" y="51"/>
                  </a:lnTo>
                  <a:lnTo>
                    <a:pt x="1" y="61"/>
                  </a:lnTo>
                  <a:lnTo>
                    <a:pt x="0" y="69"/>
                  </a:lnTo>
                  <a:lnTo>
                    <a:pt x="0" y="76"/>
                  </a:lnTo>
                  <a:lnTo>
                    <a:pt x="52" y="76"/>
                  </a:lnTo>
                  <a:lnTo>
                    <a:pt x="52" y="68"/>
                  </a:lnTo>
                  <a:lnTo>
                    <a:pt x="52" y="63"/>
                  </a:lnTo>
                  <a:lnTo>
                    <a:pt x="53" y="59"/>
                  </a:lnTo>
                  <a:lnTo>
                    <a:pt x="55" y="54"/>
                  </a:lnTo>
                  <a:lnTo>
                    <a:pt x="58" y="51"/>
                  </a:lnTo>
                  <a:lnTo>
                    <a:pt x="60" y="47"/>
                  </a:lnTo>
                  <a:lnTo>
                    <a:pt x="63" y="44"/>
                  </a:lnTo>
                  <a:lnTo>
                    <a:pt x="67" y="42"/>
                  </a:lnTo>
                  <a:lnTo>
                    <a:pt x="71" y="39"/>
                  </a:lnTo>
                  <a:lnTo>
                    <a:pt x="76" y="37"/>
                  </a:lnTo>
                  <a:lnTo>
                    <a:pt x="81" y="36"/>
                  </a:lnTo>
                  <a:lnTo>
                    <a:pt x="86" y="35"/>
                  </a:lnTo>
                  <a:lnTo>
                    <a:pt x="93" y="35"/>
                  </a:lnTo>
                  <a:lnTo>
                    <a:pt x="100" y="35"/>
                  </a:lnTo>
                  <a:lnTo>
                    <a:pt x="107" y="37"/>
                  </a:lnTo>
                  <a:lnTo>
                    <a:pt x="113" y="39"/>
                  </a:lnTo>
                  <a:lnTo>
                    <a:pt x="120" y="43"/>
                  </a:lnTo>
                  <a:lnTo>
                    <a:pt x="124" y="46"/>
                  </a:lnTo>
                  <a:lnTo>
                    <a:pt x="128" y="51"/>
                  </a:lnTo>
                  <a:lnTo>
                    <a:pt x="130" y="58"/>
                  </a:lnTo>
                  <a:lnTo>
                    <a:pt x="131" y="65"/>
                  </a:lnTo>
                  <a:lnTo>
                    <a:pt x="130" y="73"/>
                  </a:lnTo>
                  <a:lnTo>
                    <a:pt x="128" y="80"/>
                  </a:lnTo>
                  <a:lnTo>
                    <a:pt x="124" y="85"/>
                  </a:lnTo>
                  <a:lnTo>
                    <a:pt x="120" y="91"/>
                  </a:lnTo>
                  <a:lnTo>
                    <a:pt x="113" y="96"/>
                  </a:lnTo>
                  <a:lnTo>
                    <a:pt x="105" y="102"/>
                  </a:lnTo>
                  <a:lnTo>
                    <a:pt x="96" y="107"/>
                  </a:lnTo>
                  <a:lnTo>
                    <a:pt x="85" y="112"/>
                  </a:lnTo>
                  <a:lnTo>
                    <a:pt x="74" y="120"/>
                  </a:lnTo>
                  <a:lnTo>
                    <a:pt x="62" y="126"/>
                  </a:lnTo>
                  <a:lnTo>
                    <a:pt x="44" y="137"/>
                  </a:lnTo>
                  <a:lnTo>
                    <a:pt x="31" y="147"/>
                  </a:lnTo>
                  <a:lnTo>
                    <a:pt x="20" y="156"/>
                  </a:lnTo>
                  <a:lnTo>
                    <a:pt x="13" y="165"/>
                  </a:lnTo>
                  <a:lnTo>
                    <a:pt x="6" y="173"/>
                  </a:lnTo>
                  <a:lnTo>
                    <a:pt x="3" y="182"/>
                  </a:lnTo>
                  <a:lnTo>
                    <a:pt x="1" y="190"/>
                  </a:lnTo>
                  <a:lnTo>
                    <a:pt x="1" y="201"/>
                  </a:lnTo>
                  <a:lnTo>
                    <a:pt x="1" y="209"/>
                  </a:lnTo>
                  <a:lnTo>
                    <a:pt x="184" y="209"/>
                  </a:lnTo>
                  <a:lnTo>
                    <a:pt x="184" y="173"/>
                  </a:lnTo>
                  <a:close/>
                  <a:moveTo>
                    <a:pt x="217" y="139"/>
                  </a:moveTo>
                  <a:lnTo>
                    <a:pt x="217" y="147"/>
                  </a:lnTo>
                  <a:lnTo>
                    <a:pt x="217" y="154"/>
                  </a:lnTo>
                  <a:lnTo>
                    <a:pt x="219" y="160"/>
                  </a:lnTo>
                  <a:lnTo>
                    <a:pt x="220" y="167"/>
                  </a:lnTo>
                  <a:lnTo>
                    <a:pt x="224" y="173"/>
                  </a:lnTo>
                  <a:lnTo>
                    <a:pt x="226" y="179"/>
                  </a:lnTo>
                  <a:lnTo>
                    <a:pt x="229" y="183"/>
                  </a:lnTo>
                  <a:lnTo>
                    <a:pt x="233" y="187"/>
                  </a:lnTo>
                  <a:lnTo>
                    <a:pt x="241" y="195"/>
                  </a:lnTo>
                  <a:lnTo>
                    <a:pt x="250" y="201"/>
                  </a:lnTo>
                  <a:lnTo>
                    <a:pt x="260" y="205"/>
                  </a:lnTo>
                  <a:lnTo>
                    <a:pt x="271" y="209"/>
                  </a:lnTo>
                  <a:lnTo>
                    <a:pt x="280" y="212"/>
                  </a:lnTo>
                  <a:lnTo>
                    <a:pt x="290" y="213"/>
                  </a:lnTo>
                  <a:lnTo>
                    <a:pt x="299" y="214"/>
                  </a:lnTo>
                  <a:lnTo>
                    <a:pt x="306" y="214"/>
                  </a:lnTo>
                  <a:lnTo>
                    <a:pt x="311" y="215"/>
                  </a:lnTo>
                  <a:lnTo>
                    <a:pt x="316" y="215"/>
                  </a:lnTo>
                  <a:lnTo>
                    <a:pt x="321" y="214"/>
                  </a:lnTo>
                  <a:lnTo>
                    <a:pt x="328" y="214"/>
                  </a:lnTo>
                  <a:lnTo>
                    <a:pt x="334" y="213"/>
                  </a:lnTo>
                  <a:lnTo>
                    <a:pt x="343" y="212"/>
                  </a:lnTo>
                  <a:lnTo>
                    <a:pt x="351" y="211"/>
                  </a:lnTo>
                  <a:lnTo>
                    <a:pt x="361" y="209"/>
                  </a:lnTo>
                  <a:lnTo>
                    <a:pt x="369" y="205"/>
                  </a:lnTo>
                  <a:lnTo>
                    <a:pt x="378" y="201"/>
                  </a:lnTo>
                  <a:lnTo>
                    <a:pt x="386" y="196"/>
                  </a:lnTo>
                  <a:lnTo>
                    <a:pt x="393" y="190"/>
                  </a:lnTo>
                  <a:lnTo>
                    <a:pt x="399" y="183"/>
                  </a:lnTo>
                  <a:lnTo>
                    <a:pt x="405" y="174"/>
                  </a:lnTo>
                  <a:lnTo>
                    <a:pt x="406" y="169"/>
                  </a:lnTo>
                  <a:lnTo>
                    <a:pt x="407" y="164"/>
                  </a:lnTo>
                  <a:lnTo>
                    <a:pt x="408" y="158"/>
                  </a:lnTo>
                  <a:lnTo>
                    <a:pt x="408" y="152"/>
                  </a:lnTo>
                  <a:lnTo>
                    <a:pt x="408" y="147"/>
                  </a:lnTo>
                  <a:lnTo>
                    <a:pt x="407" y="141"/>
                  </a:lnTo>
                  <a:lnTo>
                    <a:pt x="406" y="136"/>
                  </a:lnTo>
                  <a:lnTo>
                    <a:pt x="404" y="130"/>
                  </a:lnTo>
                  <a:lnTo>
                    <a:pt x="398" y="123"/>
                  </a:lnTo>
                  <a:lnTo>
                    <a:pt x="392" y="115"/>
                  </a:lnTo>
                  <a:lnTo>
                    <a:pt x="384" y="111"/>
                  </a:lnTo>
                  <a:lnTo>
                    <a:pt x="376" y="107"/>
                  </a:lnTo>
                  <a:lnTo>
                    <a:pt x="367" y="105"/>
                  </a:lnTo>
                  <a:lnTo>
                    <a:pt x="358" y="103"/>
                  </a:lnTo>
                  <a:lnTo>
                    <a:pt x="358" y="103"/>
                  </a:lnTo>
                  <a:lnTo>
                    <a:pt x="363" y="102"/>
                  </a:lnTo>
                  <a:lnTo>
                    <a:pt x="367" y="99"/>
                  </a:lnTo>
                  <a:lnTo>
                    <a:pt x="374" y="97"/>
                  </a:lnTo>
                  <a:lnTo>
                    <a:pt x="379" y="94"/>
                  </a:lnTo>
                  <a:lnTo>
                    <a:pt x="384" y="91"/>
                  </a:lnTo>
                  <a:lnTo>
                    <a:pt x="390" y="85"/>
                  </a:lnTo>
                  <a:lnTo>
                    <a:pt x="394" y="80"/>
                  </a:lnTo>
                  <a:lnTo>
                    <a:pt x="397" y="74"/>
                  </a:lnTo>
                  <a:lnTo>
                    <a:pt x="399" y="66"/>
                  </a:lnTo>
                  <a:lnTo>
                    <a:pt x="400" y="58"/>
                  </a:lnTo>
                  <a:lnTo>
                    <a:pt x="400" y="50"/>
                  </a:lnTo>
                  <a:lnTo>
                    <a:pt x="398" y="42"/>
                  </a:lnTo>
                  <a:lnTo>
                    <a:pt x="395" y="34"/>
                  </a:lnTo>
                  <a:lnTo>
                    <a:pt x="391" y="27"/>
                  </a:lnTo>
                  <a:lnTo>
                    <a:pt x="384" y="19"/>
                  </a:lnTo>
                  <a:lnTo>
                    <a:pt x="375" y="13"/>
                  </a:lnTo>
                  <a:lnTo>
                    <a:pt x="364" y="7"/>
                  </a:lnTo>
                  <a:lnTo>
                    <a:pt x="350" y="3"/>
                  </a:lnTo>
                  <a:lnTo>
                    <a:pt x="343" y="2"/>
                  </a:lnTo>
                  <a:lnTo>
                    <a:pt x="334" y="1"/>
                  </a:lnTo>
                  <a:lnTo>
                    <a:pt x="324" y="0"/>
                  </a:lnTo>
                  <a:lnTo>
                    <a:pt x="315" y="0"/>
                  </a:lnTo>
                  <a:lnTo>
                    <a:pt x="303" y="0"/>
                  </a:lnTo>
                  <a:lnTo>
                    <a:pt x="293" y="1"/>
                  </a:lnTo>
                  <a:lnTo>
                    <a:pt x="284" y="2"/>
                  </a:lnTo>
                  <a:lnTo>
                    <a:pt x="275" y="4"/>
                  </a:lnTo>
                  <a:lnTo>
                    <a:pt x="268" y="7"/>
                  </a:lnTo>
                  <a:lnTo>
                    <a:pt x="260" y="9"/>
                  </a:lnTo>
                  <a:lnTo>
                    <a:pt x="254" y="14"/>
                  </a:lnTo>
                  <a:lnTo>
                    <a:pt x="248" y="17"/>
                  </a:lnTo>
                  <a:lnTo>
                    <a:pt x="243" y="21"/>
                  </a:lnTo>
                  <a:lnTo>
                    <a:pt x="240" y="25"/>
                  </a:lnTo>
                  <a:lnTo>
                    <a:pt x="235" y="30"/>
                  </a:lnTo>
                  <a:lnTo>
                    <a:pt x="232" y="34"/>
                  </a:lnTo>
                  <a:lnTo>
                    <a:pt x="228" y="44"/>
                  </a:lnTo>
                  <a:lnTo>
                    <a:pt x="225" y="53"/>
                  </a:lnTo>
                  <a:lnTo>
                    <a:pt x="224" y="63"/>
                  </a:lnTo>
                  <a:lnTo>
                    <a:pt x="223" y="73"/>
                  </a:lnTo>
                  <a:lnTo>
                    <a:pt x="273" y="73"/>
                  </a:lnTo>
                  <a:lnTo>
                    <a:pt x="274" y="62"/>
                  </a:lnTo>
                  <a:lnTo>
                    <a:pt x="276" y="53"/>
                  </a:lnTo>
                  <a:lnTo>
                    <a:pt x="280" y="47"/>
                  </a:lnTo>
                  <a:lnTo>
                    <a:pt x="286" y="42"/>
                  </a:lnTo>
                  <a:lnTo>
                    <a:pt x="291" y="38"/>
                  </a:lnTo>
                  <a:lnTo>
                    <a:pt x="298" y="36"/>
                  </a:lnTo>
                  <a:lnTo>
                    <a:pt x="305" y="35"/>
                  </a:lnTo>
                  <a:lnTo>
                    <a:pt x="311" y="35"/>
                  </a:lnTo>
                  <a:lnTo>
                    <a:pt x="322" y="36"/>
                  </a:lnTo>
                  <a:lnTo>
                    <a:pt x="331" y="37"/>
                  </a:lnTo>
                  <a:lnTo>
                    <a:pt x="337" y="40"/>
                  </a:lnTo>
                  <a:lnTo>
                    <a:pt x="343" y="45"/>
                  </a:lnTo>
                  <a:lnTo>
                    <a:pt x="346" y="48"/>
                  </a:lnTo>
                  <a:lnTo>
                    <a:pt x="349" y="53"/>
                  </a:lnTo>
                  <a:lnTo>
                    <a:pt x="350" y="58"/>
                  </a:lnTo>
                  <a:lnTo>
                    <a:pt x="350" y="61"/>
                  </a:lnTo>
                  <a:lnTo>
                    <a:pt x="349" y="68"/>
                  </a:lnTo>
                  <a:lnTo>
                    <a:pt x="347" y="74"/>
                  </a:lnTo>
                  <a:lnTo>
                    <a:pt x="344" y="78"/>
                  </a:lnTo>
                  <a:lnTo>
                    <a:pt x="340" y="81"/>
                  </a:lnTo>
                  <a:lnTo>
                    <a:pt x="335" y="83"/>
                  </a:lnTo>
                  <a:lnTo>
                    <a:pt x="331" y="84"/>
                  </a:lnTo>
                  <a:lnTo>
                    <a:pt x="325" y="85"/>
                  </a:lnTo>
                  <a:lnTo>
                    <a:pt x="320" y="87"/>
                  </a:lnTo>
                  <a:lnTo>
                    <a:pt x="316" y="87"/>
                  </a:lnTo>
                  <a:lnTo>
                    <a:pt x="311" y="87"/>
                  </a:lnTo>
                  <a:lnTo>
                    <a:pt x="293" y="87"/>
                  </a:lnTo>
                  <a:lnTo>
                    <a:pt x="293" y="120"/>
                  </a:lnTo>
                  <a:lnTo>
                    <a:pt x="317" y="120"/>
                  </a:lnTo>
                  <a:lnTo>
                    <a:pt x="328" y="121"/>
                  </a:lnTo>
                  <a:lnTo>
                    <a:pt x="336" y="123"/>
                  </a:lnTo>
                  <a:lnTo>
                    <a:pt x="344" y="126"/>
                  </a:lnTo>
                  <a:lnTo>
                    <a:pt x="348" y="129"/>
                  </a:lnTo>
                  <a:lnTo>
                    <a:pt x="351" y="134"/>
                  </a:lnTo>
                  <a:lnTo>
                    <a:pt x="353" y="139"/>
                  </a:lnTo>
                  <a:lnTo>
                    <a:pt x="354" y="143"/>
                  </a:lnTo>
                  <a:lnTo>
                    <a:pt x="355" y="148"/>
                  </a:lnTo>
                  <a:lnTo>
                    <a:pt x="354" y="151"/>
                  </a:lnTo>
                  <a:lnTo>
                    <a:pt x="354" y="154"/>
                  </a:lnTo>
                  <a:lnTo>
                    <a:pt x="353" y="158"/>
                  </a:lnTo>
                  <a:lnTo>
                    <a:pt x="351" y="163"/>
                  </a:lnTo>
                  <a:lnTo>
                    <a:pt x="349" y="166"/>
                  </a:lnTo>
                  <a:lnTo>
                    <a:pt x="345" y="170"/>
                  </a:lnTo>
                  <a:lnTo>
                    <a:pt x="339" y="173"/>
                  </a:lnTo>
                  <a:lnTo>
                    <a:pt x="333" y="177"/>
                  </a:lnTo>
                  <a:lnTo>
                    <a:pt x="324" y="179"/>
                  </a:lnTo>
                  <a:lnTo>
                    <a:pt x="314" y="179"/>
                  </a:lnTo>
                  <a:lnTo>
                    <a:pt x="307" y="179"/>
                  </a:lnTo>
                  <a:lnTo>
                    <a:pt x="302" y="178"/>
                  </a:lnTo>
                  <a:lnTo>
                    <a:pt x="296" y="177"/>
                  </a:lnTo>
                  <a:lnTo>
                    <a:pt x="292" y="175"/>
                  </a:lnTo>
                  <a:lnTo>
                    <a:pt x="285" y="171"/>
                  </a:lnTo>
                  <a:lnTo>
                    <a:pt x="278" y="166"/>
                  </a:lnTo>
                  <a:lnTo>
                    <a:pt x="274" y="159"/>
                  </a:lnTo>
                  <a:lnTo>
                    <a:pt x="272" y="153"/>
                  </a:lnTo>
                  <a:lnTo>
                    <a:pt x="270" y="145"/>
                  </a:lnTo>
                  <a:lnTo>
                    <a:pt x="270" y="139"/>
                  </a:lnTo>
                  <a:lnTo>
                    <a:pt x="217" y="139"/>
                  </a:lnTo>
                  <a:close/>
                  <a:moveTo>
                    <a:pt x="550" y="164"/>
                  </a:moveTo>
                  <a:lnTo>
                    <a:pt x="550" y="209"/>
                  </a:lnTo>
                  <a:lnTo>
                    <a:pt x="607" y="209"/>
                  </a:lnTo>
                  <a:lnTo>
                    <a:pt x="607" y="164"/>
                  </a:lnTo>
                  <a:lnTo>
                    <a:pt x="636" y="164"/>
                  </a:lnTo>
                  <a:lnTo>
                    <a:pt x="636" y="127"/>
                  </a:lnTo>
                  <a:lnTo>
                    <a:pt x="607" y="127"/>
                  </a:lnTo>
                  <a:lnTo>
                    <a:pt x="607" y="5"/>
                  </a:lnTo>
                  <a:lnTo>
                    <a:pt x="550" y="5"/>
                  </a:lnTo>
                  <a:lnTo>
                    <a:pt x="437" y="126"/>
                  </a:lnTo>
                  <a:lnTo>
                    <a:pt x="437" y="164"/>
                  </a:lnTo>
                  <a:lnTo>
                    <a:pt x="550" y="164"/>
                  </a:lnTo>
                  <a:close/>
                  <a:moveTo>
                    <a:pt x="480" y="127"/>
                  </a:moveTo>
                  <a:lnTo>
                    <a:pt x="550" y="51"/>
                  </a:lnTo>
                  <a:lnTo>
                    <a:pt x="550" y="127"/>
                  </a:lnTo>
                  <a:lnTo>
                    <a:pt x="480" y="127"/>
                  </a:lnTo>
                  <a:close/>
                  <a:moveTo>
                    <a:pt x="665" y="150"/>
                  </a:moveTo>
                  <a:lnTo>
                    <a:pt x="666" y="157"/>
                  </a:lnTo>
                  <a:lnTo>
                    <a:pt x="668" y="166"/>
                  </a:lnTo>
                  <a:lnTo>
                    <a:pt x="671" y="174"/>
                  </a:lnTo>
                  <a:lnTo>
                    <a:pt x="677" y="183"/>
                  </a:lnTo>
                  <a:lnTo>
                    <a:pt x="684" y="192"/>
                  </a:lnTo>
                  <a:lnTo>
                    <a:pt x="693" y="199"/>
                  </a:lnTo>
                  <a:lnTo>
                    <a:pt x="698" y="202"/>
                  </a:lnTo>
                  <a:lnTo>
                    <a:pt x="705" y="205"/>
                  </a:lnTo>
                  <a:lnTo>
                    <a:pt x="711" y="208"/>
                  </a:lnTo>
                  <a:lnTo>
                    <a:pt x="719" y="210"/>
                  </a:lnTo>
                  <a:lnTo>
                    <a:pt x="727" y="212"/>
                  </a:lnTo>
                  <a:lnTo>
                    <a:pt x="737" y="213"/>
                  </a:lnTo>
                  <a:lnTo>
                    <a:pt x="746" y="214"/>
                  </a:lnTo>
                  <a:lnTo>
                    <a:pt x="757" y="215"/>
                  </a:lnTo>
                  <a:lnTo>
                    <a:pt x="767" y="214"/>
                  </a:lnTo>
                  <a:lnTo>
                    <a:pt x="776" y="213"/>
                  </a:lnTo>
                  <a:lnTo>
                    <a:pt x="785" y="212"/>
                  </a:lnTo>
                  <a:lnTo>
                    <a:pt x="794" y="211"/>
                  </a:lnTo>
                  <a:lnTo>
                    <a:pt x="801" y="208"/>
                  </a:lnTo>
                  <a:lnTo>
                    <a:pt x="808" y="205"/>
                  </a:lnTo>
                  <a:lnTo>
                    <a:pt x="814" y="202"/>
                  </a:lnTo>
                  <a:lnTo>
                    <a:pt x="820" y="199"/>
                  </a:lnTo>
                  <a:lnTo>
                    <a:pt x="826" y="195"/>
                  </a:lnTo>
                  <a:lnTo>
                    <a:pt x="830" y="190"/>
                  </a:lnTo>
                  <a:lnTo>
                    <a:pt x="834" y="186"/>
                  </a:lnTo>
                  <a:lnTo>
                    <a:pt x="839" y="182"/>
                  </a:lnTo>
                  <a:lnTo>
                    <a:pt x="845" y="172"/>
                  </a:lnTo>
                  <a:lnTo>
                    <a:pt x="849" y="162"/>
                  </a:lnTo>
                  <a:lnTo>
                    <a:pt x="851" y="150"/>
                  </a:lnTo>
                  <a:lnTo>
                    <a:pt x="853" y="138"/>
                  </a:lnTo>
                  <a:lnTo>
                    <a:pt x="853" y="132"/>
                  </a:lnTo>
                  <a:lnTo>
                    <a:pt x="851" y="124"/>
                  </a:lnTo>
                  <a:lnTo>
                    <a:pt x="849" y="118"/>
                  </a:lnTo>
                  <a:lnTo>
                    <a:pt x="847" y="111"/>
                  </a:lnTo>
                  <a:lnTo>
                    <a:pt x="844" y="105"/>
                  </a:lnTo>
                  <a:lnTo>
                    <a:pt x="840" y="99"/>
                  </a:lnTo>
                  <a:lnTo>
                    <a:pt x="835" y="94"/>
                  </a:lnTo>
                  <a:lnTo>
                    <a:pt x="831" y="90"/>
                  </a:lnTo>
                  <a:lnTo>
                    <a:pt x="826" y="85"/>
                  </a:lnTo>
                  <a:lnTo>
                    <a:pt x="819" y="81"/>
                  </a:lnTo>
                  <a:lnTo>
                    <a:pt x="813" y="78"/>
                  </a:lnTo>
                  <a:lnTo>
                    <a:pt x="805" y="76"/>
                  </a:lnTo>
                  <a:lnTo>
                    <a:pt x="798" y="74"/>
                  </a:lnTo>
                  <a:lnTo>
                    <a:pt x="789" y="72"/>
                  </a:lnTo>
                  <a:lnTo>
                    <a:pt x="781" y="70"/>
                  </a:lnTo>
                  <a:lnTo>
                    <a:pt x="772" y="70"/>
                  </a:lnTo>
                  <a:lnTo>
                    <a:pt x="760" y="70"/>
                  </a:lnTo>
                  <a:lnTo>
                    <a:pt x="751" y="73"/>
                  </a:lnTo>
                  <a:lnTo>
                    <a:pt x="741" y="74"/>
                  </a:lnTo>
                  <a:lnTo>
                    <a:pt x="734" y="76"/>
                  </a:lnTo>
                  <a:lnTo>
                    <a:pt x="727" y="78"/>
                  </a:lnTo>
                  <a:lnTo>
                    <a:pt x="722" y="81"/>
                  </a:lnTo>
                  <a:lnTo>
                    <a:pt x="718" y="83"/>
                  </a:lnTo>
                  <a:lnTo>
                    <a:pt x="714" y="85"/>
                  </a:lnTo>
                  <a:lnTo>
                    <a:pt x="722" y="40"/>
                  </a:lnTo>
                  <a:lnTo>
                    <a:pt x="838" y="40"/>
                  </a:lnTo>
                  <a:lnTo>
                    <a:pt x="838" y="5"/>
                  </a:lnTo>
                  <a:lnTo>
                    <a:pt x="684" y="5"/>
                  </a:lnTo>
                  <a:lnTo>
                    <a:pt x="669" y="114"/>
                  </a:lnTo>
                  <a:lnTo>
                    <a:pt x="723" y="114"/>
                  </a:lnTo>
                  <a:lnTo>
                    <a:pt x="726" y="110"/>
                  </a:lnTo>
                  <a:lnTo>
                    <a:pt x="730" y="107"/>
                  </a:lnTo>
                  <a:lnTo>
                    <a:pt x="735" y="105"/>
                  </a:lnTo>
                  <a:lnTo>
                    <a:pt x="740" y="103"/>
                  </a:lnTo>
                  <a:lnTo>
                    <a:pt x="745" y="102"/>
                  </a:lnTo>
                  <a:lnTo>
                    <a:pt x="750" y="100"/>
                  </a:lnTo>
                  <a:lnTo>
                    <a:pt x="755" y="100"/>
                  </a:lnTo>
                  <a:lnTo>
                    <a:pt x="759" y="99"/>
                  </a:lnTo>
                  <a:lnTo>
                    <a:pt x="767" y="100"/>
                  </a:lnTo>
                  <a:lnTo>
                    <a:pt x="773" y="103"/>
                  </a:lnTo>
                  <a:lnTo>
                    <a:pt x="781" y="105"/>
                  </a:lnTo>
                  <a:lnTo>
                    <a:pt x="786" y="109"/>
                  </a:lnTo>
                  <a:lnTo>
                    <a:pt x="791" y="114"/>
                  </a:lnTo>
                  <a:lnTo>
                    <a:pt x="796" y="121"/>
                  </a:lnTo>
                  <a:lnTo>
                    <a:pt x="798" y="128"/>
                  </a:lnTo>
                  <a:lnTo>
                    <a:pt x="799" y="138"/>
                  </a:lnTo>
                  <a:lnTo>
                    <a:pt x="799" y="141"/>
                  </a:lnTo>
                  <a:lnTo>
                    <a:pt x="799" y="147"/>
                  </a:lnTo>
                  <a:lnTo>
                    <a:pt x="798" y="152"/>
                  </a:lnTo>
                  <a:lnTo>
                    <a:pt x="796" y="157"/>
                  </a:lnTo>
                  <a:lnTo>
                    <a:pt x="794" y="163"/>
                  </a:lnTo>
                  <a:lnTo>
                    <a:pt x="789" y="168"/>
                  </a:lnTo>
                  <a:lnTo>
                    <a:pt x="784" y="172"/>
                  </a:lnTo>
                  <a:lnTo>
                    <a:pt x="778" y="177"/>
                  </a:lnTo>
                  <a:lnTo>
                    <a:pt x="769" y="179"/>
                  </a:lnTo>
                  <a:lnTo>
                    <a:pt x="758" y="180"/>
                  </a:lnTo>
                  <a:lnTo>
                    <a:pt x="749" y="179"/>
                  </a:lnTo>
                  <a:lnTo>
                    <a:pt x="740" y="177"/>
                  </a:lnTo>
                  <a:lnTo>
                    <a:pt x="734" y="173"/>
                  </a:lnTo>
                  <a:lnTo>
                    <a:pt x="728" y="169"/>
                  </a:lnTo>
                  <a:lnTo>
                    <a:pt x="724" y="165"/>
                  </a:lnTo>
                  <a:lnTo>
                    <a:pt x="721" y="159"/>
                  </a:lnTo>
                  <a:lnTo>
                    <a:pt x="720" y="155"/>
                  </a:lnTo>
                  <a:lnTo>
                    <a:pt x="719" y="150"/>
                  </a:lnTo>
                  <a:lnTo>
                    <a:pt x="665" y="150"/>
                  </a:lnTo>
                  <a:close/>
                  <a:moveTo>
                    <a:pt x="1073" y="53"/>
                  </a:moveTo>
                  <a:lnTo>
                    <a:pt x="1071" y="46"/>
                  </a:lnTo>
                  <a:lnTo>
                    <a:pt x="1068" y="39"/>
                  </a:lnTo>
                  <a:lnTo>
                    <a:pt x="1064" y="32"/>
                  </a:lnTo>
                  <a:lnTo>
                    <a:pt x="1058" y="24"/>
                  </a:lnTo>
                  <a:lnTo>
                    <a:pt x="1052" y="18"/>
                  </a:lnTo>
                  <a:lnTo>
                    <a:pt x="1042" y="12"/>
                  </a:lnTo>
                  <a:lnTo>
                    <a:pt x="1033" y="7"/>
                  </a:lnTo>
                  <a:lnTo>
                    <a:pt x="1020" y="3"/>
                  </a:lnTo>
                  <a:lnTo>
                    <a:pt x="1012" y="2"/>
                  </a:lnTo>
                  <a:lnTo>
                    <a:pt x="1005" y="1"/>
                  </a:lnTo>
                  <a:lnTo>
                    <a:pt x="996" y="0"/>
                  </a:lnTo>
                  <a:lnTo>
                    <a:pt x="988" y="0"/>
                  </a:lnTo>
                  <a:lnTo>
                    <a:pt x="977" y="0"/>
                  </a:lnTo>
                  <a:lnTo>
                    <a:pt x="967" y="1"/>
                  </a:lnTo>
                  <a:lnTo>
                    <a:pt x="959" y="2"/>
                  </a:lnTo>
                  <a:lnTo>
                    <a:pt x="951" y="4"/>
                  </a:lnTo>
                  <a:lnTo>
                    <a:pt x="944" y="7"/>
                  </a:lnTo>
                  <a:lnTo>
                    <a:pt x="936" y="10"/>
                  </a:lnTo>
                  <a:lnTo>
                    <a:pt x="930" y="14"/>
                  </a:lnTo>
                  <a:lnTo>
                    <a:pt x="924" y="17"/>
                  </a:lnTo>
                  <a:lnTo>
                    <a:pt x="915" y="27"/>
                  </a:lnTo>
                  <a:lnTo>
                    <a:pt x="906" y="36"/>
                  </a:lnTo>
                  <a:lnTo>
                    <a:pt x="900" y="46"/>
                  </a:lnTo>
                  <a:lnTo>
                    <a:pt x="895" y="57"/>
                  </a:lnTo>
                  <a:lnTo>
                    <a:pt x="891" y="67"/>
                  </a:lnTo>
                  <a:lnTo>
                    <a:pt x="889" y="77"/>
                  </a:lnTo>
                  <a:lnTo>
                    <a:pt x="888" y="87"/>
                  </a:lnTo>
                  <a:lnTo>
                    <a:pt x="887" y="95"/>
                  </a:lnTo>
                  <a:lnTo>
                    <a:pt x="887" y="103"/>
                  </a:lnTo>
                  <a:lnTo>
                    <a:pt x="886" y="108"/>
                  </a:lnTo>
                  <a:lnTo>
                    <a:pt x="887" y="119"/>
                  </a:lnTo>
                  <a:lnTo>
                    <a:pt x="888" y="129"/>
                  </a:lnTo>
                  <a:lnTo>
                    <a:pt x="889" y="138"/>
                  </a:lnTo>
                  <a:lnTo>
                    <a:pt x="890" y="148"/>
                  </a:lnTo>
                  <a:lnTo>
                    <a:pt x="892" y="155"/>
                  </a:lnTo>
                  <a:lnTo>
                    <a:pt x="895" y="163"/>
                  </a:lnTo>
                  <a:lnTo>
                    <a:pt x="899" y="169"/>
                  </a:lnTo>
                  <a:lnTo>
                    <a:pt x="902" y="175"/>
                  </a:lnTo>
                  <a:lnTo>
                    <a:pt x="909" y="185"/>
                  </a:lnTo>
                  <a:lnTo>
                    <a:pt x="918" y="194"/>
                  </a:lnTo>
                  <a:lnTo>
                    <a:pt x="926" y="200"/>
                  </a:lnTo>
                  <a:lnTo>
                    <a:pt x="936" y="205"/>
                  </a:lnTo>
                  <a:lnTo>
                    <a:pt x="946" y="210"/>
                  </a:lnTo>
                  <a:lnTo>
                    <a:pt x="955" y="212"/>
                  </a:lnTo>
                  <a:lnTo>
                    <a:pt x="964" y="213"/>
                  </a:lnTo>
                  <a:lnTo>
                    <a:pt x="973" y="214"/>
                  </a:lnTo>
                  <a:lnTo>
                    <a:pt x="980" y="214"/>
                  </a:lnTo>
                  <a:lnTo>
                    <a:pt x="985" y="215"/>
                  </a:lnTo>
                  <a:lnTo>
                    <a:pt x="996" y="214"/>
                  </a:lnTo>
                  <a:lnTo>
                    <a:pt x="1006" y="213"/>
                  </a:lnTo>
                  <a:lnTo>
                    <a:pt x="1014" y="212"/>
                  </a:lnTo>
                  <a:lnTo>
                    <a:pt x="1023" y="210"/>
                  </a:lnTo>
                  <a:lnTo>
                    <a:pt x="1030" y="208"/>
                  </a:lnTo>
                  <a:lnTo>
                    <a:pt x="1037" y="204"/>
                  </a:lnTo>
                  <a:lnTo>
                    <a:pt x="1043" y="201"/>
                  </a:lnTo>
                  <a:lnTo>
                    <a:pt x="1049" y="197"/>
                  </a:lnTo>
                  <a:lnTo>
                    <a:pt x="1054" y="193"/>
                  </a:lnTo>
                  <a:lnTo>
                    <a:pt x="1058" y="188"/>
                  </a:lnTo>
                  <a:lnTo>
                    <a:pt x="1061" y="184"/>
                  </a:lnTo>
                  <a:lnTo>
                    <a:pt x="1065" y="179"/>
                  </a:lnTo>
                  <a:lnTo>
                    <a:pt x="1070" y="169"/>
                  </a:lnTo>
                  <a:lnTo>
                    <a:pt x="1073" y="158"/>
                  </a:lnTo>
                  <a:lnTo>
                    <a:pt x="1075" y="149"/>
                  </a:lnTo>
                  <a:lnTo>
                    <a:pt x="1075" y="138"/>
                  </a:lnTo>
                  <a:lnTo>
                    <a:pt x="1075" y="132"/>
                  </a:lnTo>
                  <a:lnTo>
                    <a:pt x="1074" y="124"/>
                  </a:lnTo>
                  <a:lnTo>
                    <a:pt x="1073" y="118"/>
                  </a:lnTo>
                  <a:lnTo>
                    <a:pt x="1071" y="112"/>
                  </a:lnTo>
                  <a:lnTo>
                    <a:pt x="1068" y="107"/>
                  </a:lnTo>
                  <a:lnTo>
                    <a:pt x="1065" y="102"/>
                  </a:lnTo>
                  <a:lnTo>
                    <a:pt x="1061" y="96"/>
                  </a:lnTo>
                  <a:lnTo>
                    <a:pt x="1057" y="92"/>
                  </a:lnTo>
                  <a:lnTo>
                    <a:pt x="1049" y="84"/>
                  </a:lnTo>
                  <a:lnTo>
                    <a:pt x="1038" y="79"/>
                  </a:lnTo>
                  <a:lnTo>
                    <a:pt x="1027" y="75"/>
                  </a:lnTo>
                  <a:lnTo>
                    <a:pt x="1015" y="72"/>
                  </a:lnTo>
                  <a:lnTo>
                    <a:pt x="1003" y="69"/>
                  </a:lnTo>
                  <a:lnTo>
                    <a:pt x="991" y="69"/>
                  </a:lnTo>
                  <a:lnTo>
                    <a:pt x="983" y="69"/>
                  </a:lnTo>
                  <a:lnTo>
                    <a:pt x="975" y="70"/>
                  </a:lnTo>
                  <a:lnTo>
                    <a:pt x="968" y="72"/>
                  </a:lnTo>
                  <a:lnTo>
                    <a:pt x="961" y="74"/>
                  </a:lnTo>
                  <a:lnTo>
                    <a:pt x="954" y="76"/>
                  </a:lnTo>
                  <a:lnTo>
                    <a:pt x="949" y="79"/>
                  </a:lnTo>
                  <a:lnTo>
                    <a:pt x="944" y="83"/>
                  </a:lnTo>
                  <a:lnTo>
                    <a:pt x="938" y="87"/>
                  </a:lnTo>
                  <a:lnTo>
                    <a:pt x="939" y="77"/>
                  </a:lnTo>
                  <a:lnTo>
                    <a:pt x="941" y="67"/>
                  </a:lnTo>
                  <a:lnTo>
                    <a:pt x="945" y="58"/>
                  </a:lnTo>
                  <a:lnTo>
                    <a:pt x="949" y="50"/>
                  </a:lnTo>
                  <a:lnTo>
                    <a:pt x="952" y="47"/>
                  </a:lnTo>
                  <a:lnTo>
                    <a:pt x="955" y="44"/>
                  </a:lnTo>
                  <a:lnTo>
                    <a:pt x="959" y="42"/>
                  </a:lnTo>
                  <a:lnTo>
                    <a:pt x="963" y="39"/>
                  </a:lnTo>
                  <a:lnTo>
                    <a:pt x="968" y="37"/>
                  </a:lnTo>
                  <a:lnTo>
                    <a:pt x="973" y="36"/>
                  </a:lnTo>
                  <a:lnTo>
                    <a:pt x="978" y="35"/>
                  </a:lnTo>
                  <a:lnTo>
                    <a:pt x="984" y="35"/>
                  </a:lnTo>
                  <a:lnTo>
                    <a:pt x="989" y="35"/>
                  </a:lnTo>
                  <a:lnTo>
                    <a:pt x="995" y="35"/>
                  </a:lnTo>
                  <a:lnTo>
                    <a:pt x="1000" y="36"/>
                  </a:lnTo>
                  <a:lnTo>
                    <a:pt x="1007" y="38"/>
                  </a:lnTo>
                  <a:lnTo>
                    <a:pt x="1012" y="40"/>
                  </a:lnTo>
                  <a:lnTo>
                    <a:pt x="1018" y="44"/>
                  </a:lnTo>
                  <a:lnTo>
                    <a:pt x="1022" y="48"/>
                  </a:lnTo>
                  <a:lnTo>
                    <a:pt x="1024" y="53"/>
                  </a:lnTo>
                  <a:lnTo>
                    <a:pt x="1073" y="53"/>
                  </a:lnTo>
                  <a:close/>
                  <a:moveTo>
                    <a:pt x="938" y="139"/>
                  </a:moveTo>
                  <a:lnTo>
                    <a:pt x="939" y="129"/>
                  </a:lnTo>
                  <a:lnTo>
                    <a:pt x="941" y="121"/>
                  </a:lnTo>
                  <a:lnTo>
                    <a:pt x="946" y="114"/>
                  </a:lnTo>
                  <a:lnTo>
                    <a:pt x="952" y="109"/>
                  </a:lnTo>
                  <a:lnTo>
                    <a:pt x="959" y="106"/>
                  </a:lnTo>
                  <a:lnTo>
                    <a:pt x="966" y="103"/>
                  </a:lnTo>
                  <a:lnTo>
                    <a:pt x="974" y="100"/>
                  </a:lnTo>
                  <a:lnTo>
                    <a:pt x="982" y="100"/>
                  </a:lnTo>
                  <a:lnTo>
                    <a:pt x="989" y="100"/>
                  </a:lnTo>
                  <a:lnTo>
                    <a:pt x="994" y="102"/>
                  </a:lnTo>
                  <a:lnTo>
                    <a:pt x="999" y="103"/>
                  </a:lnTo>
                  <a:lnTo>
                    <a:pt x="1005" y="105"/>
                  </a:lnTo>
                  <a:lnTo>
                    <a:pt x="1009" y="108"/>
                  </a:lnTo>
                  <a:lnTo>
                    <a:pt x="1013" y="111"/>
                  </a:lnTo>
                  <a:lnTo>
                    <a:pt x="1018" y="114"/>
                  </a:lnTo>
                  <a:lnTo>
                    <a:pt x="1021" y="119"/>
                  </a:lnTo>
                  <a:lnTo>
                    <a:pt x="1023" y="123"/>
                  </a:lnTo>
                  <a:lnTo>
                    <a:pt x="1025" y="128"/>
                  </a:lnTo>
                  <a:lnTo>
                    <a:pt x="1026" y="134"/>
                  </a:lnTo>
                  <a:lnTo>
                    <a:pt x="1026" y="140"/>
                  </a:lnTo>
                  <a:lnTo>
                    <a:pt x="1025" y="148"/>
                  </a:lnTo>
                  <a:lnTo>
                    <a:pt x="1024" y="155"/>
                  </a:lnTo>
                  <a:lnTo>
                    <a:pt x="1020" y="162"/>
                  </a:lnTo>
                  <a:lnTo>
                    <a:pt x="1015" y="167"/>
                  </a:lnTo>
                  <a:lnTo>
                    <a:pt x="1009" y="172"/>
                  </a:lnTo>
                  <a:lnTo>
                    <a:pt x="1001" y="175"/>
                  </a:lnTo>
                  <a:lnTo>
                    <a:pt x="993" y="179"/>
                  </a:lnTo>
                  <a:lnTo>
                    <a:pt x="983" y="179"/>
                  </a:lnTo>
                  <a:lnTo>
                    <a:pt x="973" y="179"/>
                  </a:lnTo>
                  <a:lnTo>
                    <a:pt x="963" y="175"/>
                  </a:lnTo>
                  <a:lnTo>
                    <a:pt x="955" y="172"/>
                  </a:lnTo>
                  <a:lnTo>
                    <a:pt x="949" y="167"/>
                  </a:lnTo>
                  <a:lnTo>
                    <a:pt x="945" y="160"/>
                  </a:lnTo>
                  <a:lnTo>
                    <a:pt x="940" y="154"/>
                  </a:lnTo>
                  <a:lnTo>
                    <a:pt x="938" y="147"/>
                  </a:lnTo>
                  <a:lnTo>
                    <a:pt x="938" y="139"/>
                  </a:lnTo>
                  <a:close/>
                  <a:moveTo>
                    <a:pt x="1185" y="40"/>
                  </a:moveTo>
                  <a:lnTo>
                    <a:pt x="1326" y="40"/>
                  </a:lnTo>
                  <a:lnTo>
                    <a:pt x="1326" y="44"/>
                  </a:lnTo>
                  <a:lnTo>
                    <a:pt x="1312" y="57"/>
                  </a:lnTo>
                  <a:lnTo>
                    <a:pt x="1299" y="69"/>
                  </a:lnTo>
                  <a:lnTo>
                    <a:pt x="1288" y="81"/>
                  </a:lnTo>
                  <a:lnTo>
                    <a:pt x="1278" y="93"/>
                  </a:lnTo>
                  <a:lnTo>
                    <a:pt x="1270" y="104"/>
                  </a:lnTo>
                  <a:lnTo>
                    <a:pt x="1264" y="112"/>
                  </a:lnTo>
                  <a:lnTo>
                    <a:pt x="1259" y="121"/>
                  </a:lnTo>
                  <a:lnTo>
                    <a:pt x="1255" y="127"/>
                  </a:lnTo>
                  <a:lnTo>
                    <a:pt x="1250" y="139"/>
                  </a:lnTo>
                  <a:lnTo>
                    <a:pt x="1245" y="152"/>
                  </a:lnTo>
                  <a:lnTo>
                    <a:pt x="1239" y="165"/>
                  </a:lnTo>
                  <a:lnTo>
                    <a:pt x="1235" y="180"/>
                  </a:lnTo>
                  <a:lnTo>
                    <a:pt x="1233" y="194"/>
                  </a:lnTo>
                  <a:lnTo>
                    <a:pt x="1231" y="209"/>
                  </a:lnTo>
                  <a:lnTo>
                    <a:pt x="1290" y="209"/>
                  </a:lnTo>
                  <a:lnTo>
                    <a:pt x="1290" y="198"/>
                  </a:lnTo>
                  <a:lnTo>
                    <a:pt x="1291" y="186"/>
                  </a:lnTo>
                  <a:lnTo>
                    <a:pt x="1293" y="174"/>
                  </a:lnTo>
                  <a:lnTo>
                    <a:pt x="1296" y="163"/>
                  </a:lnTo>
                  <a:lnTo>
                    <a:pt x="1300" y="152"/>
                  </a:lnTo>
                  <a:lnTo>
                    <a:pt x="1304" y="140"/>
                  </a:lnTo>
                  <a:lnTo>
                    <a:pt x="1309" y="129"/>
                  </a:lnTo>
                  <a:lnTo>
                    <a:pt x="1313" y="120"/>
                  </a:lnTo>
                  <a:lnTo>
                    <a:pt x="1320" y="109"/>
                  </a:lnTo>
                  <a:lnTo>
                    <a:pt x="1327" y="96"/>
                  </a:lnTo>
                  <a:lnTo>
                    <a:pt x="1338" y="83"/>
                  </a:lnTo>
                  <a:lnTo>
                    <a:pt x="1350" y="68"/>
                  </a:lnTo>
                  <a:lnTo>
                    <a:pt x="1357" y="62"/>
                  </a:lnTo>
                  <a:lnTo>
                    <a:pt x="1365" y="54"/>
                  </a:lnTo>
                  <a:lnTo>
                    <a:pt x="1373" y="47"/>
                  </a:lnTo>
                  <a:lnTo>
                    <a:pt x="1383" y="39"/>
                  </a:lnTo>
                  <a:lnTo>
                    <a:pt x="1383" y="5"/>
                  </a:lnTo>
                  <a:lnTo>
                    <a:pt x="1185" y="5"/>
                  </a:lnTo>
                  <a:lnTo>
                    <a:pt x="1185" y="40"/>
                  </a:lnTo>
                  <a:close/>
                  <a:moveTo>
                    <a:pt x="1451" y="100"/>
                  </a:moveTo>
                  <a:lnTo>
                    <a:pt x="1439" y="106"/>
                  </a:lnTo>
                  <a:lnTo>
                    <a:pt x="1428" y="111"/>
                  </a:lnTo>
                  <a:lnTo>
                    <a:pt x="1424" y="115"/>
                  </a:lnTo>
                  <a:lnTo>
                    <a:pt x="1419" y="119"/>
                  </a:lnTo>
                  <a:lnTo>
                    <a:pt x="1416" y="123"/>
                  </a:lnTo>
                  <a:lnTo>
                    <a:pt x="1414" y="128"/>
                  </a:lnTo>
                  <a:lnTo>
                    <a:pt x="1411" y="134"/>
                  </a:lnTo>
                  <a:lnTo>
                    <a:pt x="1410" y="139"/>
                  </a:lnTo>
                  <a:lnTo>
                    <a:pt x="1409" y="144"/>
                  </a:lnTo>
                  <a:lnTo>
                    <a:pt x="1409" y="151"/>
                  </a:lnTo>
                  <a:lnTo>
                    <a:pt x="1409" y="156"/>
                  </a:lnTo>
                  <a:lnTo>
                    <a:pt x="1410" y="162"/>
                  </a:lnTo>
                  <a:lnTo>
                    <a:pt x="1411" y="168"/>
                  </a:lnTo>
                  <a:lnTo>
                    <a:pt x="1414" y="175"/>
                  </a:lnTo>
                  <a:lnTo>
                    <a:pt x="1417" y="182"/>
                  </a:lnTo>
                  <a:lnTo>
                    <a:pt x="1424" y="189"/>
                  </a:lnTo>
                  <a:lnTo>
                    <a:pt x="1431" y="196"/>
                  </a:lnTo>
                  <a:lnTo>
                    <a:pt x="1441" y="202"/>
                  </a:lnTo>
                  <a:lnTo>
                    <a:pt x="1453" y="208"/>
                  </a:lnTo>
                  <a:lnTo>
                    <a:pt x="1468" y="211"/>
                  </a:lnTo>
                  <a:lnTo>
                    <a:pt x="1475" y="213"/>
                  </a:lnTo>
                  <a:lnTo>
                    <a:pt x="1485" y="214"/>
                  </a:lnTo>
                  <a:lnTo>
                    <a:pt x="1494" y="214"/>
                  </a:lnTo>
                  <a:lnTo>
                    <a:pt x="1506" y="215"/>
                  </a:lnTo>
                  <a:lnTo>
                    <a:pt x="1517" y="214"/>
                  </a:lnTo>
                  <a:lnTo>
                    <a:pt x="1526" y="214"/>
                  </a:lnTo>
                  <a:lnTo>
                    <a:pt x="1536" y="213"/>
                  </a:lnTo>
                  <a:lnTo>
                    <a:pt x="1544" y="211"/>
                  </a:lnTo>
                  <a:lnTo>
                    <a:pt x="1559" y="208"/>
                  </a:lnTo>
                  <a:lnTo>
                    <a:pt x="1570" y="202"/>
                  </a:lnTo>
                  <a:lnTo>
                    <a:pt x="1580" y="196"/>
                  </a:lnTo>
                  <a:lnTo>
                    <a:pt x="1588" y="189"/>
                  </a:lnTo>
                  <a:lnTo>
                    <a:pt x="1594" y="182"/>
                  </a:lnTo>
                  <a:lnTo>
                    <a:pt x="1597" y="175"/>
                  </a:lnTo>
                  <a:lnTo>
                    <a:pt x="1600" y="168"/>
                  </a:lnTo>
                  <a:lnTo>
                    <a:pt x="1601" y="162"/>
                  </a:lnTo>
                  <a:lnTo>
                    <a:pt x="1603" y="156"/>
                  </a:lnTo>
                  <a:lnTo>
                    <a:pt x="1603" y="151"/>
                  </a:lnTo>
                  <a:lnTo>
                    <a:pt x="1603" y="144"/>
                  </a:lnTo>
                  <a:lnTo>
                    <a:pt x="1601" y="139"/>
                  </a:lnTo>
                  <a:lnTo>
                    <a:pt x="1599" y="134"/>
                  </a:lnTo>
                  <a:lnTo>
                    <a:pt x="1597" y="128"/>
                  </a:lnTo>
                  <a:lnTo>
                    <a:pt x="1595" y="123"/>
                  </a:lnTo>
                  <a:lnTo>
                    <a:pt x="1592" y="119"/>
                  </a:lnTo>
                  <a:lnTo>
                    <a:pt x="1588" y="115"/>
                  </a:lnTo>
                  <a:lnTo>
                    <a:pt x="1583" y="111"/>
                  </a:lnTo>
                  <a:lnTo>
                    <a:pt x="1573" y="106"/>
                  </a:lnTo>
                  <a:lnTo>
                    <a:pt x="1560" y="100"/>
                  </a:lnTo>
                  <a:lnTo>
                    <a:pt x="1569" y="96"/>
                  </a:lnTo>
                  <a:lnTo>
                    <a:pt x="1578" y="91"/>
                  </a:lnTo>
                  <a:lnTo>
                    <a:pt x="1585" y="84"/>
                  </a:lnTo>
                  <a:lnTo>
                    <a:pt x="1591" y="76"/>
                  </a:lnTo>
                  <a:lnTo>
                    <a:pt x="1593" y="72"/>
                  </a:lnTo>
                  <a:lnTo>
                    <a:pt x="1594" y="67"/>
                  </a:lnTo>
                  <a:lnTo>
                    <a:pt x="1595" y="62"/>
                  </a:lnTo>
                  <a:lnTo>
                    <a:pt x="1595" y="57"/>
                  </a:lnTo>
                  <a:lnTo>
                    <a:pt x="1595" y="51"/>
                  </a:lnTo>
                  <a:lnTo>
                    <a:pt x="1594" y="45"/>
                  </a:lnTo>
                  <a:lnTo>
                    <a:pt x="1592" y="39"/>
                  </a:lnTo>
                  <a:lnTo>
                    <a:pt x="1590" y="34"/>
                  </a:lnTo>
                  <a:lnTo>
                    <a:pt x="1586" y="30"/>
                  </a:lnTo>
                  <a:lnTo>
                    <a:pt x="1582" y="24"/>
                  </a:lnTo>
                  <a:lnTo>
                    <a:pt x="1578" y="20"/>
                  </a:lnTo>
                  <a:lnTo>
                    <a:pt x="1573" y="16"/>
                  </a:lnTo>
                  <a:lnTo>
                    <a:pt x="1567" y="13"/>
                  </a:lnTo>
                  <a:lnTo>
                    <a:pt x="1561" y="9"/>
                  </a:lnTo>
                  <a:lnTo>
                    <a:pt x="1553" y="6"/>
                  </a:lnTo>
                  <a:lnTo>
                    <a:pt x="1545" y="4"/>
                  </a:lnTo>
                  <a:lnTo>
                    <a:pt x="1536" y="2"/>
                  </a:lnTo>
                  <a:lnTo>
                    <a:pt x="1526" y="1"/>
                  </a:lnTo>
                  <a:lnTo>
                    <a:pt x="1517" y="0"/>
                  </a:lnTo>
                  <a:lnTo>
                    <a:pt x="1506" y="0"/>
                  </a:lnTo>
                  <a:lnTo>
                    <a:pt x="1495" y="0"/>
                  </a:lnTo>
                  <a:lnTo>
                    <a:pt x="1486" y="1"/>
                  </a:lnTo>
                  <a:lnTo>
                    <a:pt x="1477" y="2"/>
                  </a:lnTo>
                  <a:lnTo>
                    <a:pt x="1470" y="3"/>
                  </a:lnTo>
                  <a:lnTo>
                    <a:pt x="1456" y="7"/>
                  </a:lnTo>
                  <a:lnTo>
                    <a:pt x="1444" y="13"/>
                  </a:lnTo>
                  <a:lnTo>
                    <a:pt x="1434" y="19"/>
                  </a:lnTo>
                  <a:lnTo>
                    <a:pt x="1428" y="27"/>
                  </a:lnTo>
                  <a:lnTo>
                    <a:pt x="1423" y="34"/>
                  </a:lnTo>
                  <a:lnTo>
                    <a:pt x="1419" y="42"/>
                  </a:lnTo>
                  <a:lnTo>
                    <a:pt x="1417" y="49"/>
                  </a:lnTo>
                  <a:lnTo>
                    <a:pt x="1416" y="57"/>
                  </a:lnTo>
                  <a:lnTo>
                    <a:pt x="1416" y="62"/>
                  </a:lnTo>
                  <a:lnTo>
                    <a:pt x="1417" y="67"/>
                  </a:lnTo>
                  <a:lnTo>
                    <a:pt x="1419" y="72"/>
                  </a:lnTo>
                  <a:lnTo>
                    <a:pt x="1420" y="76"/>
                  </a:lnTo>
                  <a:lnTo>
                    <a:pt x="1426" y="84"/>
                  </a:lnTo>
                  <a:lnTo>
                    <a:pt x="1433" y="91"/>
                  </a:lnTo>
                  <a:lnTo>
                    <a:pt x="1442" y="96"/>
                  </a:lnTo>
                  <a:lnTo>
                    <a:pt x="1451" y="100"/>
                  </a:lnTo>
                  <a:close/>
                  <a:moveTo>
                    <a:pt x="1506" y="179"/>
                  </a:moveTo>
                  <a:lnTo>
                    <a:pt x="1493" y="179"/>
                  </a:lnTo>
                  <a:lnTo>
                    <a:pt x="1484" y="177"/>
                  </a:lnTo>
                  <a:lnTo>
                    <a:pt x="1475" y="172"/>
                  </a:lnTo>
                  <a:lnTo>
                    <a:pt x="1470" y="168"/>
                  </a:lnTo>
                  <a:lnTo>
                    <a:pt x="1465" y="164"/>
                  </a:lnTo>
                  <a:lnTo>
                    <a:pt x="1462" y="158"/>
                  </a:lnTo>
                  <a:lnTo>
                    <a:pt x="1461" y="152"/>
                  </a:lnTo>
                  <a:lnTo>
                    <a:pt x="1460" y="147"/>
                  </a:lnTo>
                  <a:lnTo>
                    <a:pt x="1461" y="143"/>
                  </a:lnTo>
                  <a:lnTo>
                    <a:pt x="1461" y="139"/>
                  </a:lnTo>
                  <a:lnTo>
                    <a:pt x="1462" y="136"/>
                  </a:lnTo>
                  <a:lnTo>
                    <a:pt x="1464" y="130"/>
                  </a:lnTo>
                  <a:lnTo>
                    <a:pt x="1468" y="127"/>
                  </a:lnTo>
                  <a:lnTo>
                    <a:pt x="1473" y="123"/>
                  </a:lnTo>
                  <a:lnTo>
                    <a:pt x="1478" y="120"/>
                  </a:lnTo>
                  <a:lnTo>
                    <a:pt x="1486" y="117"/>
                  </a:lnTo>
                  <a:lnTo>
                    <a:pt x="1494" y="115"/>
                  </a:lnTo>
                  <a:lnTo>
                    <a:pt x="1506" y="114"/>
                  </a:lnTo>
                  <a:lnTo>
                    <a:pt x="1517" y="115"/>
                  </a:lnTo>
                  <a:lnTo>
                    <a:pt x="1525" y="117"/>
                  </a:lnTo>
                  <a:lnTo>
                    <a:pt x="1533" y="120"/>
                  </a:lnTo>
                  <a:lnTo>
                    <a:pt x="1538" y="123"/>
                  </a:lnTo>
                  <a:lnTo>
                    <a:pt x="1544" y="126"/>
                  </a:lnTo>
                  <a:lnTo>
                    <a:pt x="1547" y="130"/>
                  </a:lnTo>
                  <a:lnTo>
                    <a:pt x="1549" y="135"/>
                  </a:lnTo>
                  <a:lnTo>
                    <a:pt x="1550" y="139"/>
                  </a:lnTo>
                  <a:lnTo>
                    <a:pt x="1551" y="143"/>
                  </a:lnTo>
                  <a:lnTo>
                    <a:pt x="1551" y="147"/>
                  </a:lnTo>
                  <a:lnTo>
                    <a:pt x="1550" y="152"/>
                  </a:lnTo>
                  <a:lnTo>
                    <a:pt x="1549" y="158"/>
                  </a:lnTo>
                  <a:lnTo>
                    <a:pt x="1546" y="164"/>
                  </a:lnTo>
                  <a:lnTo>
                    <a:pt x="1541" y="168"/>
                  </a:lnTo>
                  <a:lnTo>
                    <a:pt x="1536" y="172"/>
                  </a:lnTo>
                  <a:lnTo>
                    <a:pt x="1528" y="177"/>
                  </a:lnTo>
                  <a:lnTo>
                    <a:pt x="1518" y="179"/>
                  </a:lnTo>
                  <a:lnTo>
                    <a:pt x="1506" y="179"/>
                  </a:lnTo>
                  <a:close/>
                  <a:moveTo>
                    <a:pt x="1506" y="88"/>
                  </a:moveTo>
                  <a:lnTo>
                    <a:pt x="1500" y="88"/>
                  </a:lnTo>
                  <a:lnTo>
                    <a:pt x="1492" y="87"/>
                  </a:lnTo>
                  <a:lnTo>
                    <a:pt x="1486" y="84"/>
                  </a:lnTo>
                  <a:lnTo>
                    <a:pt x="1479" y="82"/>
                  </a:lnTo>
                  <a:lnTo>
                    <a:pt x="1474" y="79"/>
                  </a:lnTo>
                  <a:lnTo>
                    <a:pt x="1470" y="74"/>
                  </a:lnTo>
                  <a:lnTo>
                    <a:pt x="1469" y="70"/>
                  </a:lnTo>
                  <a:lnTo>
                    <a:pt x="1466" y="67"/>
                  </a:lnTo>
                  <a:lnTo>
                    <a:pt x="1466" y="64"/>
                  </a:lnTo>
                  <a:lnTo>
                    <a:pt x="1465" y="60"/>
                  </a:lnTo>
                  <a:lnTo>
                    <a:pt x="1466" y="53"/>
                  </a:lnTo>
                  <a:lnTo>
                    <a:pt x="1470" y="48"/>
                  </a:lnTo>
                  <a:lnTo>
                    <a:pt x="1473" y="44"/>
                  </a:lnTo>
                  <a:lnTo>
                    <a:pt x="1478" y="40"/>
                  </a:lnTo>
                  <a:lnTo>
                    <a:pt x="1484" y="38"/>
                  </a:lnTo>
                  <a:lnTo>
                    <a:pt x="1491" y="36"/>
                  </a:lnTo>
                  <a:lnTo>
                    <a:pt x="1498" y="35"/>
                  </a:lnTo>
                  <a:lnTo>
                    <a:pt x="1506" y="35"/>
                  </a:lnTo>
                  <a:lnTo>
                    <a:pt x="1517" y="36"/>
                  </a:lnTo>
                  <a:lnTo>
                    <a:pt x="1526" y="38"/>
                  </a:lnTo>
                  <a:lnTo>
                    <a:pt x="1534" y="42"/>
                  </a:lnTo>
                  <a:lnTo>
                    <a:pt x="1540" y="47"/>
                  </a:lnTo>
                  <a:lnTo>
                    <a:pt x="1543" y="49"/>
                  </a:lnTo>
                  <a:lnTo>
                    <a:pt x="1544" y="52"/>
                  </a:lnTo>
                  <a:lnTo>
                    <a:pt x="1545" y="55"/>
                  </a:lnTo>
                  <a:lnTo>
                    <a:pt x="1546" y="60"/>
                  </a:lnTo>
                  <a:lnTo>
                    <a:pt x="1545" y="65"/>
                  </a:lnTo>
                  <a:lnTo>
                    <a:pt x="1544" y="69"/>
                  </a:lnTo>
                  <a:lnTo>
                    <a:pt x="1540" y="75"/>
                  </a:lnTo>
                  <a:lnTo>
                    <a:pt x="1536" y="79"/>
                  </a:lnTo>
                  <a:lnTo>
                    <a:pt x="1531" y="82"/>
                  </a:lnTo>
                  <a:lnTo>
                    <a:pt x="1524" y="84"/>
                  </a:lnTo>
                  <a:lnTo>
                    <a:pt x="1516" y="87"/>
                  </a:lnTo>
                  <a:lnTo>
                    <a:pt x="1506" y="88"/>
                  </a:lnTo>
                  <a:close/>
                  <a:moveTo>
                    <a:pt x="1638" y="162"/>
                  </a:moveTo>
                  <a:lnTo>
                    <a:pt x="1640" y="168"/>
                  </a:lnTo>
                  <a:lnTo>
                    <a:pt x="1643" y="174"/>
                  </a:lnTo>
                  <a:lnTo>
                    <a:pt x="1648" y="182"/>
                  </a:lnTo>
                  <a:lnTo>
                    <a:pt x="1653" y="189"/>
                  </a:lnTo>
                  <a:lnTo>
                    <a:pt x="1659" y="196"/>
                  </a:lnTo>
                  <a:lnTo>
                    <a:pt x="1668" y="202"/>
                  </a:lnTo>
                  <a:lnTo>
                    <a:pt x="1679" y="207"/>
                  </a:lnTo>
                  <a:lnTo>
                    <a:pt x="1691" y="211"/>
                  </a:lnTo>
                  <a:lnTo>
                    <a:pt x="1705" y="214"/>
                  </a:lnTo>
                  <a:lnTo>
                    <a:pt x="1723" y="215"/>
                  </a:lnTo>
                  <a:lnTo>
                    <a:pt x="1732" y="214"/>
                  </a:lnTo>
                  <a:lnTo>
                    <a:pt x="1742" y="213"/>
                  </a:lnTo>
                  <a:lnTo>
                    <a:pt x="1750" y="212"/>
                  </a:lnTo>
                  <a:lnTo>
                    <a:pt x="1759" y="210"/>
                  </a:lnTo>
                  <a:lnTo>
                    <a:pt x="1766" y="207"/>
                  </a:lnTo>
                  <a:lnTo>
                    <a:pt x="1773" y="203"/>
                  </a:lnTo>
                  <a:lnTo>
                    <a:pt x="1779" y="200"/>
                  </a:lnTo>
                  <a:lnTo>
                    <a:pt x="1785" y="196"/>
                  </a:lnTo>
                  <a:lnTo>
                    <a:pt x="1794" y="187"/>
                  </a:lnTo>
                  <a:lnTo>
                    <a:pt x="1803" y="178"/>
                  </a:lnTo>
                  <a:lnTo>
                    <a:pt x="1809" y="167"/>
                  </a:lnTo>
                  <a:lnTo>
                    <a:pt x="1814" y="156"/>
                  </a:lnTo>
                  <a:lnTo>
                    <a:pt x="1818" y="144"/>
                  </a:lnTo>
                  <a:lnTo>
                    <a:pt x="1820" y="134"/>
                  </a:lnTo>
                  <a:lnTo>
                    <a:pt x="1821" y="124"/>
                  </a:lnTo>
                  <a:lnTo>
                    <a:pt x="1822" y="115"/>
                  </a:lnTo>
                  <a:lnTo>
                    <a:pt x="1822" y="108"/>
                  </a:lnTo>
                  <a:lnTo>
                    <a:pt x="1823" y="103"/>
                  </a:lnTo>
                  <a:lnTo>
                    <a:pt x="1822" y="91"/>
                  </a:lnTo>
                  <a:lnTo>
                    <a:pt x="1821" y="79"/>
                  </a:lnTo>
                  <a:lnTo>
                    <a:pt x="1820" y="69"/>
                  </a:lnTo>
                  <a:lnTo>
                    <a:pt x="1817" y="60"/>
                  </a:lnTo>
                  <a:lnTo>
                    <a:pt x="1815" y="51"/>
                  </a:lnTo>
                  <a:lnTo>
                    <a:pt x="1811" y="44"/>
                  </a:lnTo>
                  <a:lnTo>
                    <a:pt x="1807" y="37"/>
                  </a:lnTo>
                  <a:lnTo>
                    <a:pt x="1803" y="31"/>
                  </a:lnTo>
                  <a:lnTo>
                    <a:pt x="1799" y="25"/>
                  </a:lnTo>
                  <a:lnTo>
                    <a:pt x="1793" y="21"/>
                  </a:lnTo>
                  <a:lnTo>
                    <a:pt x="1789" y="17"/>
                  </a:lnTo>
                  <a:lnTo>
                    <a:pt x="1784" y="14"/>
                  </a:lnTo>
                  <a:lnTo>
                    <a:pt x="1772" y="7"/>
                  </a:lnTo>
                  <a:lnTo>
                    <a:pt x="1761" y="4"/>
                  </a:lnTo>
                  <a:lnTo>
                    <a:pt x="1750" y="2"/>
                  </a:lnTo>
                  <a:lnTo>
                    <a:pt x="1741" y="0"/>
                  </a:lnTo>
                  <a:lnTo>
                    <a:pt x="1732" y="0"/>
                  </a:lnTo>
                  <a:lnTo>
                    <a:pt x="1726" y="0"/>
                  </a:lnTo>
                  <a:lnTo>
                    <a:pt x="1715" y="0"/>
                  </a:lnTo>
                  <a:lnTo>
                    <a:pt x="1705" y="1"/>
                  </a:lnTo>
                  <a:lnTo>
                    <a:pt x="1696" y="2"/>
                  </a:lnTo>
                  <a:lnTo>
                    <a:pt x="1687" y="4"/>
                  </a:lnTo>
                  <a:lnTo>
                    <a:pt x="1680" y="7"/>
                  </a:lnTo>
                  <a:lnTo>
                    <a:pt x="1673" y="10"/>
                  </a:lnTo>
                  <a:lnTo>
                    <a:pt x="1667" y="14"/>
                  </a:lnTo>
                  <a:lnTo>
                    <a:pt x="1661" y="18"/>
                  </a:lnTo>
                  <a:lnTo>
                    <a:pt x="1656" y="21"/>
                  </a:lnTo>
                  <a:lnTo>
                    <a:pt x="1652" y="27"/>
                  </a:lnTo>
                  <a:lnTo>
                    <a:pt x="1648" y="31"/>
                  </a:lnTo>
                  <a:lnTo>
                    <a:pt x="1644" y="35"/>
                  </a:lnTo>
                  <a:lnTo>
                    <a:pt x="1639" y="46"/>
                  </a:lnTo>
                  <a:lnTo>
                    <a:pt x="1636" y="57"/>
                  </a:lnTo>
                  <a:lnTo>
                    <a:pt x="1634" y="66"/>
                  </a:lnTo>
                  <a:lnTo>
                    <a:pt x="1634" y="76"/>
                  </a:lnTo>
                  <a:lnTo>
                    <a:pt x="1634" y="84"/>
                  </a:lnTo>
                  <a:lnTo>
                    <a:pt x="1635" y="91"/>
                  </a:lnTo>
                  <a:lnTo>
                    <a:pt x="1637" y="98"/>
                  </a:lnTo>
                  <a:lnTo>
                    <a:pt x="1639" y="105"/>
                  </a:lnTo>
                  <a:lnTo>
                    <a:pt x="1643" y="111"/>
                  </a:lnTo>
                  <a:lnTo>
                    <a:pt x="1646" y="117"/>
                  </a:lnTo>
                  <a:lnTo>
                    <a:pt x="1652" y="122"/>
                  </a:lnTo>
                  <a:lnTo>
                    <a:pt x="1657" y="126"/>
                  </a:lnTo>
                  <a:lnTo>
                    <a:pt x="1663" y="130"/>
                  </a:lnTo>
                  <a:lnTo>
                    <a:pt x="1669" y="135"/>
                  </a:lnTo>
                  <a:lnTo>
                    <a:pt x="1676" y="138"/>
                  </a:lnTo>
                  <a:lnTo>
                    <a:pt x="1684" y="141"/>
                  </a:lnTo>
                  <a:lnTo>
                    <a:pt x="1691" y="143"/>
                  </a:lnTo>
                  <a:lnTo>
                    <a:pt x="1700" y="144"/>
                  </a:lnTo>
                  <a:lnTo>
                    <a:pt x="1709" y="145"/>
                  </a:lnTo>
                  <a:lnTo>
                    <a:pt x="1718" y="145"/>
                  </a:lnTo>
                  <a:lnTo>
                    <a:pt x="1728" y="145"/>
                  </a:lnTo>
                  <a:lnTo>
                    <a:pt x="1738" y="143"/>
                  </a:lnTo>
                  <a:lnTo>
                    <a:pt x="1745" y="141"/>
                  </a:lnTo>
                  <a:lnTo>
                    <a:pt x="1753" y="139"/>
                  </a:lnTo>
                  <a:lnTo>
                    <a:pt x="1759" y="136"/>
                  </a:lnTo>
                  <a:lnTo>
                    <a:pt x="1763" y="133"/>
                  </a:lnTo>
                  <a:lnTo>
                    <a:pt x="1768" y="130"/>
                  </a:lnTo>
                  <a:lnTo>
                    <a:pt x="1771" y="127"/>
                  </a:lnTo>
                  <a:lnTo>
                    <a:pt x="1770" y="141"/>
                  </a:lnTo>
                  <a:lnTo>
                    <a:pt x="1766" y="152"/>
                  </a:lnTo>
                  <a:lnTo>
                    <a:pt x="1761" y="162"/>
                  </a:lnTo>
                  <a:lnTo>
                    <a:pt x="1756" y="168"/>
                  </a:lnTo>
                  <a:lnTo>
                    <a:pt x="1749" y="173"/>
                  </a:lnTo>
                  <a:lnTo>
                    <a:pt x="1742" y="177"/>
                  </a:lnTo>
                  <a:lnTo>
                    <a:pt x="1733" y="179"/>
                  </a:lnTo>
                  <a:lnTo>
                    <a:pt x="1725" y="179"/>
                  </a:lnTo>
                  <a:lnTo>
                    <a:pt x="1716" y="179"/>
                  </a:lnTo>
                  <a:lnTo>
                    <a:pt x="1709" y="178"/>
                  </a:lnTo>
                  <a:lnTo>
                    <a:pt x="1701" y="174"/>
                  </a:lnTo>
                  <a:lnTo>
                    <a:pt x="1695" y="171"/>
                  </a:lnTo>
                  <a:lnTo>
                    <a:pt x="1691" y="169"/>
                  </a:lnTo>
                  <a:lnTo>
                    <a:pt x="1689" y="167"/>
                  </a:lnTo>
                  <a:lnTo>
                    <a:pt x="1688" y="164"/>
                  </a:lnTo>
                  <a:lnTo>
                    <a:pt x="1687" y="162"/>
                  </a:lnTo>
                  <a:lnTo>
                    <a:pt x="1638" y="162"/>
                  </a:lnTo>
                  <a:close/>
                  <a:moveTo>
                    <a:pt x="1771" y="76"/>
                  </a:moveTo>
                  <a:lnTo>
                    <a:pt x="1771" y="82"/>
                  </a:lnTo>
                  <a:lnTo>
                    <a:pt x="1769" y="90"/>
                  </a:lnTo>
                  <a:lnTo>
                    <a:pt x="1765" y="96"/>
                  </a:lnTo>
                  <a:lnTo>
                    <a:pt x="1761" y="102"/>
                  </a:lnTo>
                  <a:lnTo>
                    <a:pt x="1755" y="107"/>
                  </a:lnTo>
                  <a:lnTo>
                    <a:pt x="1747" y="111"/>
                  </a:lnTo>
                  <a:lnTo>
                    <a:pt x="1738" y="113"/>
                  </a:lnTo>
                  <a:lnTo>
                    <a:pt x="1727" y="114"/>
                  </a:lnTo>
                  <a:lnTo>
                    <a:pt x="1720" y="114"/>
                  </a:lnTo>
                  <a:lnTo>
                    <a:pt x="1715" y="113"/>
                  </a:lnTo>
                  <a:lnTo>
                    <a:pt x="1710" y="111"/>
                  </a:lnTo>
                  <a:lnTo>
                    <a:pt x="1704" y="109"/>
                  </a:lnTo>
                  <a:lnTo>
                    <a:pt x="1699" y="107"/>
                  </a:lnTo>
                  <a:lnTo>
                    <a:pt x="1696" y="104"/>
                  </a:lnTo>
                  <a:lnTo>
                    <a:pt x="1691" y="100"/>
                  </a:lnTo>
                  <a:lnTo>
                    <a:pt x="1688" y="96"/>
                  </a:lnTo>
                  <a:lnTo>
                    <a:pt x="1686" y="92"/>
                  </a:lnTo>
                  <a:lnTo>
                    <a:pt x="1684" y="87"/>
                  </a:lnTo>
                  <a:lnTo>
                    <a:pt x="1683" y="81"/>
                  </a:lnTo>
                  <a:lnTo>
                    <a:pt x="1683" y="75"/>
                  </a:lnTo>
                  <a:lnTo>
                    <a:pt x="1683" y="68"/>
                  </a:lnTo>
                  <a:lnTo>
                    <a:pt x="1685" y="61"/>
                  </a:lnTo>
                  <a:lnTo>
                    <a:pt x="1688" y="54"/>
                  </a:lnTo>
                  <a:lnTo>
                    <a:pt x="1693" y="48"/>
                  </a:lnTo>
                  <a:lnTo>
                    <a:pt x="1699" y="43"/>
                  </a:lnTo>
                  <a:lnTo>
                    <a:pt x="1706" y="38"/>
                  </a:lnTo>
                  <a:lnTo>
                    <a:pt x="1715" y="36"/>
                  </a:lnTo>
                  <a:lnTo>
                    <a:pt x="1726" y="35"/>
                  </a:lnTo>
                  <a:lnTo>
                    <a:pt x="1738" y="36"/>
                  </a:lnTo>
                  <a:lnTo>
                    <a:pt x="1746" y="38"/>
                  </a:lnTo>
                  <a:lnTo>
                    <a:pt x="1754" y="42"/>
                  </a:lnTo>
                  <a:lnTo>
                    <a:pt x="1759" y="47"/>
                  </a:lnTo>
                  <a:lnTo>
                    <a:pt x="1763" y="52"/>
                  </a:lnTo>
                  <a:lnTo>
                    <a:pt x="1766" y="58"/>
                  </a:lnTo>
                  <a:lnTo>
                    <a:pt x="1769" y="63"/>
                  </a:lnTo>
                  <a:lnTo>
                    <a:pt x="1771" y="68"/>
                  </a:lnTo>
                  <a:lnTo>
                    <a:pt x="1771" y="73"/>
                  </a:lnTo>
                  <a:lnTo>
                    <a:pt x="1771" y="76"/>
                  </a:lnTo>
                  <a:close/>
                  <a:moveTo>
                    <a:pt x="1951" y="215"/>
                  </a:moveTo>
                  <a:lnTo>
                    <a:pt x="1956" y="214"/>
                  </a:lnTo>
                  <a:lnTo>
                    <a:pt x="1961" y="214"/>
                  </a:lnTo>
                  <a:lnTo>
                    <a:pt x="1969" y="213"/>
                  </a:lnTo>
                  <a:lnTo>
                    <a:pt x="1978" y="212"/>
                  </a:lnTo>
                  <a:lnTo>
                    <a:pt x="1987" y="209"/>
                  </a:lnTo>
                  <a:lnTo>
                    <a:pt x="1997" y="205"/>
                  </a:lnTo>
                  <a:lnTo>
                    <a:pt x="2006" y="200"/>
                  </a:lnTo>
                  <a:lnTo>
                    <a:pt x="2015" y="194"/>
                  </a:lnTo>
                  <a:lnTo>
                    <a:pt x="2025" y="185"/>
                  </a:lnTo>
                  <a:lnTo>
                    <a:pt x="2032" y="174"/>
                  </a:lnTo>
                  <a:lnTo>
                    <a:pt x="2035" y="168"/>
                  </a:lnTo>
                  <a:lnTo>
                    <a:pt x="2039" y="162"/>
                  </a:lnTo>
                  <a:lnTo>
                    <a:pt x="2042" y="154"/>
                  </a:lnTo>
                  <a:lnTo>
                    <a:pt x="2044" y="147"/>
                  </a:lnTo>
                  <a:lnTo>
                    <a:pt x="2046" y="138"/>
                  </a:lnTo>
                  <a:lnTo>
                    <a:pt x="2047" y="128"/>
                  </a:lnTo>
                  <a:lnTo>
                    <a:pt x="2048" y="118"/>
                  </a:lnTo>
                  <a:lnTo>
                    <a:pt x="2048" y="107"/>
                  </a:lnTo>
                  <a:lnTo>
                    <a:pt x="2048" y="96"/>
                  </a:lnTo>
                  <a:lnTo>
                    <a:pt x="2047" y="87"/>
                  </a:lnTo>
                  <a:lnTo>
                    <a:pt x="2046" y="77"/>
                  </a:lnTo>
                  <a:lnTo>
                    <a:pt x="2044" y="68"/>
                  </a:lnTo>
                  <a:lnTo>
                    <a:pt x="2042" y="60"/>
                  </a:lnTo>
                  <a:lnTo>
                    <a:pt x="2039" y="52"/>
                  </a:lnTo>
                  <a:lnTo>
                    <a:pt x="2035" y="46"/>
                  </a:lnTo>
                  <a:lnTo>
                    <a:pt x="2032" y="39"/>
                  </a:lnTo>
                  <a:lnTo>
                    <a:pt x="2025" y="29"/>
                  </a:lnTo>
                  <a:lnTo>
                    <a:pt x="2015" y="20"/>
                  </a:lnTo>
                  <a:lnTo>
                    <a:pt x="2006" y="14"/>
                  </a:lnTo>
                  <a:lnTo>
                    <a:pt x="1997" y="8"/>
                  </a:lnTo>
                  <a:lnTo>
                    <a:pt x="1987" y="5"/>
                  </a:lnTo>
                  <a:lnTo>
                    <a:pt x="1978" y="3"/>
                  </a:lnTo>
                  <a:lnTo>
                    <a:pt x="1969" y="1"/>
                  </a:lnTo>
                  <a:lnTo>
                    <a:pt x="1961" y="0"/>
                  </a:lnTo>
                  <a:lnTo>
                    <a:pt x="1956" y="0"/>
                  </a:lnTo>
                  <a:lnTo>
                    <a:pt x="1951" y="0"/>
                  </a:lnTo>
                  <a:lnTo>
                    <a:pt x="1946" y="0"/>
                  </a:lnTo>
                  <a:lnTo>
                    <a:pt x="1940" y="0"/>
                  </a:lnTo>
                  <a:lnTo>
                    <a:pt x="1933" y="1"/>
                  </a:lnTo>
                  <a:lnTo>
                    <a:pt x="1924" y="3"/>
                  </a:lnTo>
                  <a:lnTo>
                    <a:pt x="1915" y="5"/>
                  </a:lnTo>
                  <a:lnTo>
                    <a:pt x="1906" y="8"/>
                  </a:lnTo>
                  <a:lnTo>
                    <a:pt x="1896" y="14"/>
                  </a:lnTo>
                  <a:lnTo>
                    <a:pt x="1886" y="20"/>
                  </a:lnTo>
                  <a:lnTo>
                    <a:pt x="1878" y="29"/>
                  </a:lnTo>
                  <a:lnTo>
                    <a:pt x="1870" y="39"/>
                  </a:lnTo>
                  <a:lnTo>
                    <a:pt x="1866" y="46"/>
                  </a:lnTo>
                  <a:lnTo>
                    <a:pt x="1864" y="52"/>
                  </a:lnTo>
                  <a:lnTo>
                    <a:pt x="1861" y="60"/>
                  </a:lnTo>
                  <a:lnTo>
                    <a:pt x="1859" y="68"/>
                  </a:lnTo>
                  <a:lnTo>
                    <a:pt x="1856" y="77"/>
                  </a:lnTo>
                  <a:lnTo>
                    <a:pt x="1855" y="87"/>
                  </a:lnTo>
                  <a:lnTo>
                    <a:pt x="1854" y="96"/>
                  </a:lnTo>
                  <a:lnTo>
                    <a:pt x="1854" y="107"/>
                  </a:lnTo>
                  <a:lnTo>
                    <a:pt x="1854" y="118"/>
                  </a:lnTo>
                  <a:lnTo>
                    <a:pt x="1855" y="128"/>
                  </a:lnTo>
                  <a:lnTo>
                    <a:pt x="1856" y="138"/>
                  </a:lnTo>
                  <a:lnTo>
                    <a:pt x="1859" y="147"/>
                  </a:lnTo>
                  <a:lnTo>
                    <a:pt x="1861" y="154"/>
                  </a:lnTo>
                  <a:lnTo>
                    <a:pt x="1864" y="162"/>
                  </a:lnTo>
                  <a:lnTo>
                    <a:pt x="1866" y="168"/>
                  </a:lnTo>
                  <a:lnTo>
                    <a:pt x="1870" y="174"/>
                  </a:lnTo>
                  <a:lnTo>
                    <a:pt x="1878" y="185"/>
                  </a:lnTo>
                  <a:lnTo>
                    <a:pt x="1886" y="194"/>
                  </a:lnTo>
                  <a:lnTo>
                    <a:pt x="1896" y="200"/>
                  </a:lnTo>
                  <a:lnTo>
                    <a:pt x="1906" y="205"/>
                  </a:lnTo>
                  <a:lnTo>
                    <a:pt x="1915" y="209"/>
                  </a:lnTo>
                  <a:lnTo>
                    <a:pt x="1924" y="212"/>
                  </a:lnTo>
                  <a:lnTo>
                    <a:pt x="1933" y="213"/>
                  </a:lnTo>
                  <a:lnTo>
                    <a:pt x="1940" y="214"/>
                  </a:lnTo>
                  <a:lnTo>
                    <a:pt x="1946" y="214"/>
                  </a:lnTo>
                  <a:lnTo>
                    <a:pt x="1951" y="215"/>
                  </a:lnTo>
                  <a:close/>
                  <a:moveTo>
                    <a:pt x="1951" y="179"/>
                  </a:moveTo>
                  <a:lnTo>
                    <a:pt x="1945" y="179"/>
                  </a:lnTo>
                  <a:lnTo>
                    <a:pt x="1940" y="178"/>
                  </a:lnTo>
                  <a:lnTo>
                    <a:pt x="1936" y="177"/>
                  </a:lnTo>
                  <a:lnTo>
                    <a:pt x="1931" y="174"/>
                  </a:lnTo>
                  <a:lnTo>
                    <a:pt x="1928" y="172"/>
                  </a:lnTo>
                  <a:lnTo>
                    <a:pt x="1924" y="169"/>
                  </a:lnTo>
                  <a:lnTo>
                    <a:pt x="1922" y="166"/>
                  </a:lnTo>
                  <a:lnTo>
                    <a:pt x="1919" y="163"/>
                  </a:lnTo>
                  <a:lnTo>
                    <a:pt x="1914" y="154"/>
                  </a:lnTo>
                  <a:lnTo>
                    <a:pt x="1912" y="145"/>
                  </a:lnTo>
                  <a:lnTo>
                    <a:pt x="1910" y="136"/>
                  </a:lnTo>
                  <a:lnTo>
                    <a:pt x="1909" y="126"/>
                  </a:lnTo>
                  <a:lnTo>
                    <a:pt x="1908" y="117"/>
                  </a:lnTo>
                  <a:lnTo>
                    <a:pt x="1908" y="107"/>
                  </a:lnTo>
                  <a:lnTo>
                    <a:pt x="1908" y="98"/>
                  </a:lnTo>
                  <a:lnTo>
                    <a:pt x="1909" y="89"/>
                  </a:lnTo>
                  <a:lnTo>
                    <a:pt x="1910" y="79"/>
                  </a:lnTo>
                  <a:lnTo>
                    <a:pt x="1912" y="69"/>
                  </a:lnTo>
                  <a:lnTo>
                    <a:pt x="1914" y="60"/>
                  </a:lnTo>
                  <a:lnTo>
                    <a:pt x="1919" y="52"/>
                  </a:lnTo>
                  <a:lnTo>
                    <a:pt x="1922" y="48"/>
                  </a:lnTo>
                  <a:lnTo>
                    <a:pt x="1924" y="45"/>
                  </a:lnTo>
                  <a:lnTo>
                    <a:pt x="1928" y="43"/>
                  </a:lnTo>
                  <a:lnTo>
                    <a:pt x="1931" y="39"/>
                  </a:lnTo>
                  <a:lnTo>
                    <a:pt x="1936" y="37"/>
                  </a:lnTo>
                  <a:lnTo>
                    <a:pt x="1940" y="36"/>
                  </a:lnTo>
                  <a:lnTo>
                    <a:pt x="1945" y="35"/>
                  </a:lnTo>
                  <a:lnTo>
                    <a:pt x="1951" y="35"/>
                  </a:lnTo>
                  <a:lnTo>
                    <a:pt x="1957" y="35"/>
                  </a:lnTo>
                  <a:lnTo>
                    <a:pt x="1963" y="36"/>
                  </a:lnTo>
                  <a:lnTo>
                    <a:pt x="1967" y="37"/>
                  </a:lnTo>
                  <a:lnTo>
                    <a:pt x="1971" y="39"/>
                  </a:lnTo>
                  <a:lnTo>
                    <a:pt x="1974" y="42"/>
                  </a:lnTo>
                  <a:lnTo>
                    <a:pt x="1979" y="45"/>
                  </a:lnTo>
                  <a:lnTo>
                    <a:pt x="1981" y="48"/>
                  </a:lnTo>
                  <a:lnTo>
                    <a:pt x="1984" y="51"/>
                  </a:lnTo>
                  <a:lnTo>
                    <a:pt x="1988" y="60"/>
                  </a:lnTo>
                  <a:lnTo>
                    <a:pt x="1990" y="68"/>
                  </a:lnTo>
                  <a:lnTo>
                    <a:pt x="1993" y="78"/>
                  </a:lnTo>
                  <a:lnTo>
                    <a:pt x="1994" y="88"/>
                  </a:lnTo>
                  <a:lnTo>
                    <a:pt x="1994" y="97"/>
                  </a:lnTo>
                  <a:lnTo>
                    <a:pt x="1995" y="107"/>
                  </a:lnTo>
                  <a:lnTo>
                    <a:pt x="1994" y="117"/>
                  </a:lnTo>
                  <a:lnTo>
                    <a:pt x="1994" y="126"/>
                  </a:lnTo>
                  <a:lnTo>
                    <a:pt x="1993" y="136"/>
                  </a:lnTo>
                  <a:lnTo>
                    <a:pt x="1990" y="145"/>
                  </a:lnTo>
                  <a:lnTo>
                    <a:pt x="1988" y="154"/>
                  </a:lnTo>
                  <a:lnTo>
                    <a:pt x="1984" y="163"/>
                  </a:lnTo>
                  <a:lnTo>
                    <a:pt x="1981" y="166"/>
                  </a:lnTo>
                  <a:lnTo>
                    <a:pt x="1979" y="169"/>
                  </a:lnTo>
                  <a:lnTo>
                    <a:pt x="1974" y="172"/>
                  </a:lnTo>
                  <a:lnTo>
                    <a:pt x="1971" y="174"/>
                  </a:lnTo>
                  <a:lnTo>
                    <a:pt x="1967" y="177"/>
                  </a:lnTo>
                  <a:lnTo>
                    <a:pt x="1963" y="178"/>
                  </a:lnTo>
                  <a:lnTo>
                    <a:pt x="1957" y="179"/>
                  </a:lnTo>
                  <a:lnTo>
                    <a:pt x="1951"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936">
              <a:extLst>
                <a:ext uri="{FF2B5EF4-FFF2-40B4-BE49-F238E27FC236}">
                  <a16:creationId xmlns:a16="http://schemas.microsoft.com/office/drawing/2014/main" id="{9ED311E9-7FD2-884B-6CDF-A2BD2DFB0C00}"/>
                </a:ext>
              </a:extLst>
            </p:cNvPr>
            <p:cNvSpPr>
              <a:spLocks/>
            </p:cNvSpPr>
            <p:nvPr/>
          </p:nvSpPr>
          <p:spPr bwMode="auto">
            <a:xfrm>
              <a:off x="10783888" y="2093913"/>
              <a:ext cx="28575" cy="120650"/>
            </a:xfrm>
            <a:custGeom>
              <a:avLst/>
              <a:gdLst>
                <a:gd name="T0" fmla="*/ 125 w 125"/>
                <a:gd name="T1" fmla="*/ 529 h 529"/>
                <a:gd name="T2" fmla="*/ 125 w 125"/>
                <a:gd name="T3" fmla="*/ 0 h 529"/>
                <a:gd name="T4" fmla="*/ 0 w 125"/>
                <a:gd name="T5" fmla="*/ 0 h 529"/>
                <a:gd name="T6" fmla="*/ 0 w 125"/>
                <a:gd name="T7" fmla="*/ 390 h 529"/>
                <a:gd name="T8" fmla="*/ 17 w 125"/>
                <a:gd name="T9" fmla="*/ 406 h 529"/>
                <a:gd name="T10" fmla="*/ 34 w 125"/>
                <a:gd name="T11" fmla="*/ 422 h 529"/>
                <a:gd name="T12" fmla="*/ 51 w 125"/>
                <a:gd name="T13" fmla="*/ 438 h 529"/>
                <a:gd name="T14" fmla="*/ 67 w 125"/>
                <a:gd name="T15" fmla="*/ 455 h 529"/>
                <a:gd name="T16" fmla="*/ 82 w 125"/>
                <a:gd name="T17" fmla="*/ 473 h 529"/>
                <a:gd name="T18" fmla="*/ 97 w 125"/>
                <a:gd name="T19" fmla="*/ 491 h 529"/>
                <a:gd name="T20" fmla="*/ 112 w 125"/>
                <a:gd name="T21" fmla="*/ 510 h 529"/>
                <a:gd name="T22" fmla="*/ 125 w 125"/>
                <a:gd name="T23" fmla="*/ 529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529">
                  <a:moveTo>
                    <a:pt x="125" y="529"/>
                  </a:moveTo>
                  <a:lnTo>
                    <a:pt x="125" y="0"/>
                  </a:lnTo>
                  <a:lnTo>
                    <a:pt x="0" y="0"/>
                  </a:lnTo>
                  <a:lnTo>
                    <a:pt x="0" y="390"/>
                  </a:lnTo>
                  <a:lnTo>
                    <a:pt x="17" y="406"/>
                  </a:lnTo>
                  <a:lnTo>
                    <a:pt x="34" y="422"/>
                  </a:lnTo>
                  <a:lnTo>
                    <a:pt x="51" y="438"/>
                  </a:lnTo>
                  <a:lnTo>
                    <a:pt x="67" y="455"/>
                  </a:lnTo>
                  <a:lnTo>
                    <a:pt x="82" y="473"/>
                  </a:lnTo>
                  <a:lnTo>
                    <a:pt x="97" y="491"/>
                  </a:lnTo>
                  <a:lnTo>
                    <a:pt x="112" y="510"/>
                  </a:lnTo>
                  <a:lnTo>
                    <a:pt x="125"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937">
              <a:extLst>
                <a:ext uri="{FF2B5EF4-FFF2-40B4-BE49-F238E27FC236}">
                  <a16:creationId xmlns:a16="http://schemas.microsoft.com/office/drawing/2014/main" id="{DF81C7D3-1027-E096-DFBE-1059791D0B8F}"/>
                </a:ext>
              </a:extLst>
            </p:cNvPr>
            <p:cNvSpPr>
              <a:spLocks/>
            </p:cNvSpPr>
            <p:nvPr/>
          </p:nvSpPr>
          <p:spPr bwMode="auto">
            <a:xfrm>
              <a:off x="10783888" y="2420938"/>
              <a:ext cx="28575" cy="98425"/>
            </a:xfrm>
            <a:custGeom>
              <a:avLst/>
              <a:gdLst>
                <a:gd name="T0" fmla="*/ 27 w 125"/>
                <a:gd name="T1" fmla="*/ 0 h 430"/>
                <a:gd name="T2" fmla="*/ 13 w 125"/>
                <a:gd name="T3" fmla="*/ 12 h 430"/>
                <a:gd name="T4" fmla="*/ 0 w 125"/>
                <a:gd name="T5" fmla="*/ 24 h 430"/>
                <a:gd name="T6" fmla="*/ 0 w 125"/>
                <a:gd name="T7" fmla="*/ 430 h 430"/>
                <a:gd name="T8" fmla="*/ 125 w 125"/>
                <a:gd name="T9" fmla="*/ 430 h 430"/>
                <a:gd name="T10" fmla="*/ 125 w 125"/>
                <a:gd name="T11" fmla="*/ 56 h 430"/>
                <a:gd name="T12" fmla="*/ 27 w 125"/>
                <a:gd name="T13" fmla="*/ 0 h 430"/>
              </a:gdLst>
              <a:ahLst/>
              <a:cxnLst>
                <a:cxn ang="0">
                  <a:pos x="T0" y="T1"/>
                </a:cxn>
                <a:cxn ang="0">
                  <a:pos x="T2" y="T3"/>
                </a:cxn>
                <a:cxn ang="0">
                  <a:pos x="T4" y="T5"/>
                </a:cxn>
                <a:cxn ang="0">
                  <a:pos x="T6" y="T7"/>
                </a:cxn>
                <a:cxn ang="0">
                  <a:pos x="T8" y="T9"/>
                </a:cxn>
                <a:cxn ang="0">
                  <a:pos x="T10" y="T11"/>
                </a:cxn>
                <a:cxn ang="0">
                  <a:pos x="T12" y="T13"/>
                </a:cxn>
              </a:cxnLst>
              <a:rect l="0" t="0" r="r" b="b"/>
              <a:pathLst>
                <a:path w="125" h="430">
                  <a:moveTo>
                    <a:pt x="27" y="0"/>
                  </a:moveTo>
                  <a:lnTo>
                    <a:pt x="13" y="12"/>
                  </a:lnTo>
                  <a:lnTo>
                    <a:pt x="0" y="24"/>
                  </a:lnTo>
                  <a:lnTo>
                    <a:pt x="0" y="430"/>
                  </a:lnTo>
                  <a:lnTo>
                    <a:pt x="125" y="430"/>
                  </a:lnTo>
                  <a:lnTo>
                    <a:pt x="125" y="56"/>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938">
              <a:extLst>
                <a:ext uri="{FF2B5EF4-FFF2-40B4-BE49-F238E27FC236}">
                  <a16:creationId xmlns:a16="http://schemas.microsoft.com/office/drawing/2014/main" id="{41F42201-7DF5-9066-80C2-2181C2E3239A}"/>
                </a:ext>
              </a:extLst>
            </p:cNvPr>
            <p:cNvSpPr>
              <a:spLocks/>
            </p:cNvSpPr>
            <p:nvPr/>
          </p:nvSpPr>
          <p:spPr bwMode="auto">
            <a:xfrm>
              <a:off x="10742613" y="2444750"/>
              <a:ext cx="14287" cy="74613"/>
            </a:xfrm>
            <a:custGeom>
              <a:avLst/>
              <a:gdLst>
                <a:gd name="T0" fmla="*/ 0 w 63"/>
                <a:gd name="T1" fmla="*/ 30 h 324"/>
                <a:gd name="T2" fmla="*/ 0 w 63"/>
                <a:gd name="T3" fmla="*/ 324 h 324"/>
                <a:gd name="T4" fmla="*/ 63 w 63"/>
                <a:gd name="T5" fmla="*/ 324 h 324"/>
                <a:gd name="T6" fmla="*/ 63 w 63"/>
                <a:gd name="T7" fmla="*/ 0 h 324"/>
                <a:gd name="T8" fmla="*/ 48 w 63"/>
                <a:gd name="T9" fmla="*/ 8 h 324"/>
                <a:gd name="T10" fmla="*/ 32 w 63"/>
                <a:gd name="T11" fmla="*/ 16 h 324"/>
                <a:gd name="T12" fmla="*/ 16 w 63"/>
                <a:gd name="T13" fmla="*/ 23 h 324"/>
                <a:gd name="T14" fmla="*/ 0 w 63"/>
                <a:gd name="T15" fmla="*/ 3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24">
                  <a:moveTo>
                    <a:pt x="0" y="30"/>
                  </a:moveTo>
                  <a:lnTo>
                    <a:pt x="0" y="324"/>
                  </a:lnTo>
                  <a:lnTo>
                    <a:pt x="63" y="324"/>
                  </a:lnTo>
                  <a:lnTo>
                    <a:pt x="63" y="0"/>
                  </a:lnTo>
                  <a:lnTo>
                    <a:pt x="48" y="8"/>
                  </a:lnTo>
                  <a:lnTo>
                    <a:pt x="32" y="16"/>
                  </a:lnTo>
                  <a:lnTo>
                    <a:pt x="16" y="23"/>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939">
              <a:extLst>
                <a:ext uri="{FF2B5EF4-FFF2-40B4-BE49-F238E27FC236}">
                  <a16:creationId xmlns:a16="http://schemas.microsoft.com/office/drawing/2014/main" id="{BFC7BFF5-90FA-2762-F895-E756E5488308}"/>
                </a:ext>
              </a:extLst>
            </p:cNvPr>
            <p:cNvSpPr>
              <a:spLocks/>
            </p:cNvSpPr>
            <p:nvPr/>
          </p:nvSpPr>
          <p:spPr bwMode="auto">
            <a:xfrm>
              <a:off x="10693400" y="2462213"/>
              <a:ext cx="15875" cy="57150"/>
            </a:xfrm>
            <a:custGeom>
              <a:avLst/>
              <a:gdLst>
                <a:gd name="T0" fmla="*/ 0 w 64"/>
                <a:gd name="T1" fmla="*/ 8 h 250"/>
                <a:gd name="T2" fmla="*/ 0 w 64"/>
                <a:gd name="T3" fmla="*/ 250 h 250"/>
                <a:gd name="T4" fmla="*/ 64 w 64"/>
                <a:gd name="T5" fmla="*/ 250 h 250"/>
                <a:gd name="T6" fmla="*/ 64 w 64"/>
                <a:gd name="T7" fmla="*/ 0 h 250"/>
                <a:gd name="T8" fmla="*/ 48 w 64"/>
                <a:gd name="T9" fmla="*/ 2 h 250"/>
                <a:gd name="T10" fmla="*/ 33 w 64"/>
                <a:gd name="T11" fmla="*/ 4 h 250"/>
                <a:gd name="T12" fmla="*/ 17 w 64"/>
                <a:gd name="T13" fmla="*/ 6 h 250"/>
                <a:gd name="T14" fmla="*/ 0 w 64"/>
                <a:gd name="T15" fmla="*/ 8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50">
                  <a:moveTo>
                    <a:pt x="0" y="8"/>
                  </a:moveTo>
                  <a:lnTo>
                    <a:pt x="0" y="250"/>
                  </a:lnTo>
                  <a:lnTo>
                    <a:pt x="64" y="250"/>
                  </a:lnTo>
                  <a:lnTo>
                    <a:pt x="64" y="0"/>
                  </a:lnTo>
                  <a:lnTo>
                    <a:pt x="48" y="2"/>
                  </a:lnTo>
                  <a:lnTo>
                    <a:pt x="33" y="4"/>
                  </a:lnTo>
                  <a:lnTo>
                    <a:pt x="17" y="6"/>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940">
              <a:extLst>
                <a:ext uri="{FF2B5EF4-FFF2-40B4-BE49-F238E27FC236}">
                  <a16:creationId xmlns:a16="http://schemas.microsoft.com/office/drawing/2014/main" id="{14ECC591-AFE6-C2A6-9519-AD745D0333A9}"/>
                </a:ext>
              </a:extLst>
            </p:cNvPr>
            <p:cNvSpPr>
              <a:spLocks/>
            </p:cNvSpPr>
            <p:nvPr/>
          </p:nvSpPr>
          <p:spPr bwMode="auto">
            <a:xfrm>
              <a:off x="10663238" y="2463800"/>
              <a:ext cx="7937" cy="55563"/>
            </a:xfrm>
            <a:custGeom>
              <a:avLst/>
              <a:gdLst>
                <a:gd name="T0" fmla="*/ 0 w 35"/>
                <a:gd name="T1" fmla="*/ 0 h 244"/>
                <a:gd name="T2" fmla="*/ 0 w 35"/>
                <a:gd name="T3" fmla="*/ 244 h 244"/>
                <a:gd name="T4" fmla="*/ 35 w 35"/>
                <a:gd name="T5" fmla="*/ 244 h 244"/>
                <a:gd name="T6" fmla="*/ 35 w 35"/>
                <a:gd name="T7" fmla="*/ 3 h 244"/>
                <a:gd name="T8" fmla="*/ 26 w 35"/>
                <a:gd name="T9" fmla="*/ 2 h 244"/>
                <a:gd name="T10" fmla="*/ 17 w 35"/>
                <a:gd name="T11" fmla="*/ 1 h 244"/>
                <a:gd name="T12" fmla="*/ 9 w 35"/>
                <a:gd name="T13" fmla="*/ 0 h 244"/>
                <a:gd name="T14" fmla="*/ 0 w 35"/>
                <a:gd name="T15" fmla="*/ 0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44">
                  <a:moveTo>
                    <a:pt x="0" y="0"/>
                  </a:moveTo>
                  <a:lnTo>
                    <a:pt x="0" y="244"/>
                  </a:lnTo>
                  <a:lnTo>
                    <a:pt x="35" y="244"/>
                  </a:lnTo>
                  <a:lnTo>
                    <a:pt x="35" y="3"/>
                  </a:lnTo>
                  <a:lnTo>
                    <a:pt x="26" y="2"/>
                  </a:lnTo>
                  <a:lnTo>
                    <a:pt x="17" y="1"/>
                  </a:lnTo>
                  <a:lnTo>
                    <a:pt x="9"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41">
              <a:extLst>
                <a:ext uri="{FF2B5EF4-FFF2-40B4-BE49-F238E27FC236}">
                  <a16:creationId xmlns:a16="http://schemas.microsoft.com/office/drawing/2014/main" id="{F9E6EFCC-FC9D-592A-6955-8160CB870D5B}"/>
                </a:ext>
              </a:extLst>
            </p:cNvPr>
            <p:cNvSpPr>
              <a:spLocks/>
            </p:cNvSpPr>
            <p:nvPr/>
          </p:nvSpPr>
          <p:spPr bwMode="auto">
            <a:xfrm>
              <a:off x="10620375" y="2452688"/>
              <a:ext cx="28575" cy="66675"/>
            </a:xfrm>
            <a:custGeom>
              <a:avLst/>
              <a:gdLst>
                <a:gd name="T0" fmla="*/ 0 w 126"/>
                <a:gd name="T1" fmla="*/ 0 h 293"/>
                <a:gd name="T2" fmla="*/ 0 w 126"/>
                <a:gd name="T3" fmla="*/ 293 h 293"/>
                <a:gd name="T4" fmla="*/ 126 w 126"/>
                <a:gd name="T5" fmla="*/ 293 h 293"/>
                <a:gd name="T6" fmla="*/ 126 w 126"/>
                <a:gd name="T7" fmla="*/ 38 h 293"/>
                <a:gd name="T8" fmla="*/ 94 w 126"/>
                <a:gd name="T9" fmla="*/ 31 h 293"/>
                <a:gd name="T10" fmla="*/ 62 w 126"/>
                <a:gd name="T11" fmla="*/ 22 h 293"/>
                <a:gd name="T12" fmla="*/ 31 w 126"/>
                <a:gd name="T13" fmla="*/ 11 h 293"/>
                <a:gd name="T14" fmla="*/ 0 w 126"/>
                <a:gd name="T15" fmla="*/ 0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293">
                  <a:moveTo>
                    <a:pt x="0" y="0"/>
                  </a:moveTo>
                  <a:lnTo>
                    <a:pt x="0" y="293"/>
                  </a:lnTo>
                  <a:lnTo>
                    <a:pt x="126" y="293"/>
                  </a:lnTo>
                  <a:lnTo>
                    <a:pt x="126" y="38"/>
                  </a:lnTo>
                  <a:lnTo>
                    <a:pt x="94" y="31"/>
                  </a:lnTo>
                  <a:lnTo>
                    <a:pt x="62" y="22"/>
                  </a:lnTo>
                  <a:lnTo>
                    <a:pt x="31" y="1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942">
              <a:extLst>
                <a:ext uri="{FF2B5EF4-FFF2-40B4-BE49-F238E27FC236}">
                  <a16:creationId xmlns:a16="http://schemas.microsoft.com/office/drawing/2014/main" id="{B6BF2F10-2852-F9C4-8AD7-76D36B564726}"/>
                </a:ext>
              </a:extLst>
            </p:cNvPr>
            <p:cNvSpPr>
              <a:spLocks/>
            </p:cNvSpPr>
            <p:nvPr/>
          </p:nvSpPr>
          <p:spPr bwMode="auto">
            <a:xfrm>
              <a:off x="10588625" y="2435225"/>
              <a:ext cx="7937" cy="84138"/>
            </a:xfrm>
            <a:custGeom>
              <a:avLst/>
              <a:gdLst>
                <a:gd name="T0" fmla="*/ 0 w 35"/>
                <a:gd name="T1" fmla="*/ 0 h 369"/>
                <a:gd name="T2" fmla="*/ 0 w 35"/>
                <a:gd name="T3" fmla="*/ 369 h 369"/>
                <a:gd name="T4" fmla="*/ 35 w 35"/>
                <a:gd name="T5" fmla="*/ 369 h 369"/>
                <a:gd name="T6" fmla="*/ 35 w 35"/>
                <a:gd name="T7" fmla="*/ 22 h 369"/>
                <a:gd name="T8" fmla="*/ 26 w 35"/>
                <a:gd name="T9" fmla="*/ 17 h 369"/>
                <a:gd name="T10" fmla="*/ 18 w 35"/>
                <a:gd name="T11" fmla="*/ 10 h 369"/>
                <a:gd name="T12" fmla="*/ 9 w 35"/>
                <a:gd name="T13" fmla="*/ 5 h 369"/>
                <a:gd name="T14" fmla="*/ 0 w 35"/>
                <a:gd name="T15" fmla="*/ 0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369">
                  <a:moveTo>
                    <a:pt x="0" y="0"/>
                  </a:moveTo>
                  <a:lnTo>
                    <a:pt x="0" y="369"/>
                  </a:lnTo>
                  <a:lnTo>
                    <a:pt x="35" y="369"/>
                  </a:lnTo>
                  <a:lnTo>
                    <a:pt x="35" y="22"/>
                  </a:lnTo>
                  <a:lnTo>
                    <a:pt x="26" y="17"/>
                  </a:lnTo>
                  <a:lnTo>
                    <a:pt x="18" y="10"/>
                  </a:lnTo>
                  <a:lnTo>
                    <a:pt x="9"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5943">
              <a:extLst>
                <a:ext uri="{FF2B5EF4-FFF2-40B4-BE49-F238E27FC236}">
                  <a16:creationId xmlns:a16="http://schemas.microsoft.com/office/drawing/2014/main" id="{9FBD037B-6B0A-7913-7D17-4DB682E7CDDB}"/>
                </a:ext>
              </a:extLst>
            </p:cNvPr>
            <p:cNvSpPr>
              <a:spLocks/>
            </p:cNvSpPr>
            <p:nvPr/>
          </p:nvSpPr>
          <p:spPr bwMode="auto">
            <a:xfrm>
              <a:off x="10566400" y="2416175"/>
              <a:ext cx="14287" cy="103188"/>
            </a:xfrm>
            <a:custGeom>
              <a:avLst/>
              <a:gdLst>
                <a:gd name="T0" fmla="*/ 0 w 63"/>
                <a:gd name="T1" fmla="*/ 0 h 453"/>
                <a:gd name="T2" fmla="*/ 0 w 63"/>
                <a:gd name="T3" fmla="*/ 453 h 453"/>
                <a:gd name="T4" fmla="*/ 63 w 63"/>
                <a:gd name="T5" fmla="*/ 453 h 453"/>
                <a:gd name="T6" fmla="*/ 63 w 63"/>
                <a:gd name="T7" fmla="*/ 57 h 453"/>
                <a:gd name="T8" fmla="*/ 47 w 63"/>
                <a:gd name="T9" fmla="*/ 44 h 453"/>
                <a:gd name="T10" fmla="*/ 31 w 63"/>
                <a:gd name="T11" fmla="*/ 29 h 453"/>
                <a:gd name="T12" fmla="*/ 15 w 63"/>
                <a:gd name="T13" fmla="*/ 15 h 453"/>
                <a:gd name="T14" fmla="*/ 0 w 63"/>
                <a:gd name="T15" fmla="*/ 0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53">
                  <a:moveTo>
                    <a:pt x="0" y="0"/>
                  </a:moveTo>
                  <a:lnTo>
                    <a:pt x="0" y="453"/>
                  </a:lnTo>
                  <a:lnTo>
                    <a:pt x="63" y="453"/>
                  </a:lnTo>
                  <a:lnTo>
                    <a:pt x="63" y="57"/>
                  </a:lnTo>
                  <a:lnTo>
                    <a:pt x="47" y="44"/>
                  </a:lnTo>
                  <a:lnTo>
                    <a:pt x="31" y="29"/>
                  </a:lnTo>
                  <a:lnTo>
                    <a:pt x="15" y="1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5944">
              <a:extLst>
                <a:ext uri="{FF2B5EF4-FFF2-40B4-BE49-F238E27FC236}">
                  <a16:creationId xmlns:a16="http://schemas.microsoft.com/office/drawing/2014/main" id="{7765E6DC-1DE0-F763-61F1-535FC7375169}"/>
                </a:ext>
              </a:extLst>
            </p:cNvPr>
            <p:cNvSpPr>
              <a:spLocks/>
            </p:cNvSpPr>
            <p:nvPr/>
          </p:nvSpPr>
          <p:spPr bwMode="auto">
            <a:xfrm>
              <a:off x="10566400" y="2093913"/>
              <a:ext cx="14287" cy="100013"/>
            </a:xfrm>
            <a:custGeom>
              <a:avLst/>
              <a:gdLst>
                <a:gd name="T0" fmla="*/ 63 w 63"/>
                <a:gd name="T1" fmla="*/ 379 h 437"/>
                <a:gd name="T2" fmla="*/ 63 w 63"/>
                <a:gd name="T3" fmla="*/ 0 h 437"/>
                <a:gd name="T4" fmla="*/ 0 w 63"/>
                <a:gd name="T5" fmla="*/ 0 h 437"/>
                <a:gd name="T6" fmla="*/ 0 w 63"/>
                <a:gd name="T7" fmla="*/ 437 h 437"/>
                <a:gd name="T8" fmla="*/ 15 w 63"/>
                <a:gd name="T9" fmla="*/ 422 h 437"/>
                <a:gd name="T10" fmla="*/ 31 w 63"/>
                <a:gd name="T11" fmla="*/ 407 h 437"/>
                <a:gd name="T12" fmla="*/ 47 w 63"/>
                <a:gd name="T13" fmla="*/ 393 h 437"/>
                <a:gd name="T14" fmla="*/ 63 w 63"/>
                <a:gd name="T15" fmla="*/ 379 h 4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37">
                  <a:moveTo>
                    <a:pt x="63" y="379"/>
                  </a:moveTo>
                  <a:lnTo>
                    <a:pt x="63" y="0"/>
                  </a:lnTo>
                  <a:lnTo>
                    <a:pt x="0" y="0"/>
                  </a:lnTo>
                  <a:lnTo>
                    <a:pt x="0" y="437"/>
                  </a:lnTo>
                  <a:lnTo>
                    <a:pt x="15" y="422"/>
                  </a:lnTo>
                  <a:lnTo>
                    <a:pt x="31" y="407"/>
                  </a:lnTo>
                  <a:lnTo>
                    <a:pt x="47" y="393"/>
                  </a:lnTo>
                  <a:lnTo>
                    <a:pt x="63"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5945">
              <a:extLst>
                <a:ext uri="{FF2B5EF4-FFF2-40B4-BE49-F238E27FC236}">
                  <a16:creationId xmlns:a16="http://schemas.microsoft.com/office/drawing/2014/main" id="{93093789-B3C0-3A03-09A9-4E2DA8044867}"/>
                </a:ext>
              </a:extLst>
            </p:cNvPr>
            <p:cNvSpPr>
              <a:spLocks/>
            </p:cNvSpPr>
            <p:nvPr/>
          </p:nvSpPr>
          <p:spPr bwMode="auto">
            <a:xfrm>
              <a:off x="10531475" y="2093913"/>
              <a:ext cx="7937" cy="155575"/>
            </a:xfrm>
            <a:custGeom>
              <a:avLst/>
              <a:gdLst>
                <a:gd name="T0" fmla="*/ 34 w 34"/>
                <a:gd name="T1" fmla="*/ 605 h 683"/>
                <a:gd name="T2" fmla="*/ 34 w 34"/>
                <a:gd name="T3" fmla="*/ 0 h 683"/>
                <a:gd name="T4" fmla="*/ 0 w 34"/>
                <a:gd name="T5" fmla="*/ 0 h 683"/>
                <a:gd name="T6" fmla="*/ 0 w 34"/>
                <a:gd name="T7" fmla="*/ 683 h 683"/>
                <a:gd name="T8" fmla="*/ 7 w 34"/>
                <a:gd name="T9" fmla="*/ 663 h 683"/>
                <a:gd name="T10" fmla="*/ 16 w 34"/>
                <a:gd name="T11" fmla="*/ 644 h 683"/>
                <a:gd name="T12" fmla="*/ 24 w 34"/>
                <a:gd name="T13" fmla="*/ 624 h 683"/>
                <a:gd name="T14" fmla="*/ 34 w 34"/>
                <a:gd name="T15" fmla="*/ 605 h 6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83">
                  <a:moveTo>
                    <a:pt x="34" y="605"/>
                  </a:moveTo>
                  <a:lnTo>
                    <a:pt x="34" y="0"/>
                  </a:lnTo>
                  <a:lnTo>
                    <a:pt x="0" y="0"/>
                  </a:lnTo>
                  <a:lnTo>
                    <a:pt x="0" y="683"/>
                  </a:lnTo>
                  <a:lnTo>
                    <a:pt x="7" y="663"/>
                  </a:lnTo>
                  <a:lnTo>
                    <a:pt x="16" y="644"/>
                  </a:lnTo>
                  <a:lnTo>
                    <a:pt x="24" y="624"/>
                  </a:lnTo>
                  <a:lnTo>
                    <a:pt x="34" y="6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5946">
              <a:extLst>
                <a:ext uri="{FF2B5EF4-FFF2-40B4-BE49-F238E27FC236}">
                  <a16:creationId xmlns:a16="http://schemas.microsoft.com/office/drawing/2014/main" id="{CE38926E-BD69-E26F-3DAC-8DE916C5C64A}"/>
                </a:ext>
              </a:extLst>
            </p:cNvPr>
            <p:cNvSpPr>
              <a:spLocks/>
            </p:cNvSpPr>
            <p:nvPr/>
          </p:nvSpPr>
          <p:spPr bwMode="auto">
            <a:xfrm>
              <a:off x="10531475" y="2360613"/>
              <a:ext cx="7937" cy="158750"/>
            </a:xfrm>
            <a:custGeom>
              <a:avLst/>
              <a:gdLst>
                <a:gd name="T0" fmla="*/ 0 w 34"/>
                <a:gd name="T1" fmla="*/ 0 h 699"/>
                <a:gd name="T2" fmla="*/ 0 w 34"/>
                <a:gd name="T3" fmla="*/ 699 h 699"/>
                <a:gd name="T4" fmla="*/ 34 w 34"/>
                <a:gd name="T5" fmla="*/ 699 h 699"/>
                <a:gd name="T6" fmla="*/ 34 w 34"/>
                <a:gd name="T7" fmla="*/ 78 h 699"/>
                <a:gd name="T8" fmla="*/ 24 w 34"/>
                <a:gd name="T9" fmla="*/ 60 h 699"/>
                <a:gd name="T10" fmla="*/ 16 w 34"/>
                <a:gd name="T11" fmla="*/ 39 h 699"/>
                <a:gd name="T12" fmla="*/ 7 w 34"/>
                <a:gd name="T13" fmla="*/ 20 h 699"/>
                <a:gd name="T14" fmla="*/ 0 w 34"/>
                <a:gd name="T15" fmla="*/ 0 h 6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699">
                  <a:moveTo>
                    <a:pt x="0" y="0"/>
                  </a:moveTo>
                  <a:lnTo>
                    <a:pt x="0" y="699"/>
                  </a:lnTo>
                  <a:lnTo>
                    <a:pt x="34" y="699"/>
                  </a:lnTo>
                  <a:lnTo>
                    <a:pt x="34" y="78"/>
                  </a:lnTo>
                  <a:lnTo>
                    <a:pt x="24" y="60"/>
                  </a:lnTo>
                  <a:lnTo>
                    <a:pt x="16" y="39"/>
                  </a:lnTo>
                  <a:lnTo>
                    <a:pt x="7" y="2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5947">
              <a:extLst>
                <a:ext uri="{FF2B5EF4-FFF2-40B4-BE49-F238E27FC236}">
                  <a16:creationId xmlns:a16="http://schemas.microsoft.com/office/drawing/2014/main" id="{05BEC06E-C738-1776-6AB2-E26E121F4283}"/>
                </a:ext>
              </a:extLst>
            </p:cNvPr>
            <p:cNvSpPr>
              <a:spLocks noEditPoints="1"/>
            </p:cNvSpPr>
            <p:nvPr/>
          </p:nvSpPr>
          <p:spPr bwMode="auto">
            <a:xfrm>
              <a:off x="10536238" y="2160588"/>
              <a:ext cx="417512" cy="323850"/>
            </a:xfrm>
            <a:custGeom>
              <a:avLst/>
              <a:gdLst>
                <a:gd name="T0" fmla="*/ 1240 w 1842"/>
                <a:gd name="T1" fmla="*/ 857 h 1429"/>
                <a:gd name="T2" fmla="*/ 1274 w 1842"/>
                <a:gd name="T3" fmla="*/ 709 h 1429"/>
                <a:gd name="T4" fmla="*/ 1273 w 1842"/>
                <a:gd name="T5" fmla="*/ 558 h 1429"/>
                <a:gd name="T6" fmla="*/ 1234 w 1842"/>
                <a:gd name="T7" fmla="*/ 406 h 1429"/>
                <a:gd name="T8" fmla="*/ 1158 w 1842"/>
                <a:gd name="T9" fmla="*/ 267 h 1429"/>
                <a:gd name="T10" fmla="*/ 1054 w 1842"/>
                <a:gd name="T11" fmla="*/ 153 h 1429"/>
                <a:gd name="T12" fmla="*/ 926 w 1842"/>
                <a:gd name="T13" fmla="*/ 68 h 1429"/>
                <a:gd name="T14" fmla="*/ 782 w 1842"/>
                <a:gd name="T15" fmla="*/ 16 h 1429"/>
                <a:gd name="T16" fmla="*/ 627 w 1842"/>
                <a:gd name="T17" fmla="*/ 0 h 1429"/>
                <a:gd name="T18" fmla="*/ 468 w 1842"/>
                <a:gd name="T19" fmla="*/ 23 h 1429"/>
                <a:gd name="T20" fmla="*/ 319 w 1842"/>
                <a:gd name="T21" fmla="*/ 86 h 1429"/>
                <a:gd name="T22" fmla="*/ 195 w 1842"/>
                <a:gd name="T23" fmla="*/ 179 h 1429"/>
                <a:gd name="T24" fmla="*/ 99 w 1842"/>
                <a:gd name="T25" fmla="*/ 298 h 1429"/>
                <a:gd name="T26" fmla="*/ 33 w 1842"/>
                <a:gd name="T27" fmla="*/ 436 h 1429"/>
                <a:gd name="T28" fmla="*/ 2 w 1842"/>
                <a:gd name="T29" fmla="*/ 588 h 1429"/>
                <a:gd name="T30" fmla="*/ 9 w 1842"/>
                <a:gd name="T31" fmla="*/ 746 h 1429"/>
                <a:gd name="T32" fmla="*/ 55 w 1842"/>
                <a:gd name="T33" fmla="*/ 899 h 1429"/>
                <a:gd name="T34" fmla="*/ 135 w 1842"/>
                <a:gd name="T35" fmla="*/ 1033 h 1429"/>
                <a:gd name="T36" fmla="*/ 245 w 1842"/>
                <a:gd name="T37" fmla="*/ 1142 h 1429"/>
                <a:gd name="T38" fmla="*/ 381 w 1842"/>
                <a:gd name="T39" fmla="*/ 1223 h 1429"/>
                <a:gd name="T40" fmla="*/ 530 w 1842"/>
                <a:gd name="T41" fmla="*/ 1268 h 1429"/>
                <a:gd name="T42" fmla="*/ 686 w 1842"/>
                <a:gd name="T43" fmla="*/ 1276 h 1429"/>
                <a:gd name="T44" fmla="*/ 831 w 1842"/>
                <a:gd name="T45" fmla="*/ 1248 h 1429"/>
                <a:gd name="T46" fmla="*/ 934 w 1842"/>
                <a:gd name="T47" fmla="*/ 1205 h 1429"/>
                <a:gd name="T48" fmla="*/ 1028 w 1842"/>
                <a:gd name="T49" fmla="*/ 1146 h 1429"/>
                <a:gd name="T50" fmla="*/ 1109 w 1842"/>
                <a:gd name="T51" fmla="*/ 1072 h 1429"/>
                <a:gd name="T52" fmla="*/ 1753 w 1842"/>
                <a:gd name="T53" fmla="*/ 1429 h 1429"/>
                <a:gd name="T54" fmla="*/ 1790 w 1842"/>
                <a:gd name="T55" fmla="*/ 1424 h 1429"/>
                <a:gd name="T56" fmla="*/ 1821 w 1842"/>
                <a:gd name="T57" fmla="*/ 1402 h 1429"/>
                <a:gd name="T58" fmla="*/ 1840 w 1842"/>
                <a:gd name="T59" fmla="*/ 1366 h 1429"/>
                <a:gd name="T60" fmla="*/ 1839 w 1842"/>
                <a:gd name="T61" fmla="*/ 1328 h 1429"/>
                <a:gd name="T62" fmla="*/ 1820 w 1842"/>
                <a:gd name="T63" fmla="*/ 1295 h 1429"/>
                <a:gd name="T64" fmla="*/ 383 w 1842"/>
                <a:gd name="T65" fmla="*/ 1043 h 1429"/>
                <a:gd name="T66" fmla="*/ 291 w 1842"/>
                <a:gd name="T67" fmla="*/ 969 h 1429"/>
                <a:gd name="T68" fmla="*/ 222 w 1842"/>
                <a:gd name="T69" fmla="*/ 876 h 1429"/>
                <a:gd name="T70" fmla="*/ 177 w 1842"/>
                <a:gd name="T71" fmla="*/ 767 h 1429"/>
                <a:gd name="T72" fmla="*/ 160 w 1842"/>
                <a:gd name="T73" fmla="*/ 647 h 1429"/>
                <a:gd name="T74" fmla="*/ 171 w 1842"/>
                <a:gd name="T75" fmla="*/ 531 h 1429"/>
                <a:gd name="T76" fmla="*/ 211 w 1842"/>
                <a:gd name="T77" fmla="*/ 423 h 1429"/>
                <a:gd name="T78" fmla="*/ 274 w 1842"/>
                <a:gd name="T79" fmla="*/ 328 h 1429"/>
                <a:gd name="T80" fmla="*/ 360 w 1842"/>
                <a:gd name="T81" fmla="*/ 249 h 1429"/>
                <a:gd name="T82" fmla="*/ 464 w 1842"/>
                <a:gd name="T83" fmla="*/ 193 h 1429"/>
                <a:gd name="T84" fmla="*/ 582 w 1842"/>
                <a:gd name="T85" fmla="*/ 163 h 1429"/>
                <a:gd name="T86" fmla="*/ 701 w 1842"/>
                <a:gd name="T87" fmla="*/ 164 h 1429"/>
                <a:gd name="T88" fmla="*/ 812 w 1842"/>
                <a:gd name="T89" fmla="*/ 192 h 1429"/>
                <a:gd name="T90" fmla="*/ 914 w 1842"/>
                <a:gd name="T91" fmla="*/ 246 h 1429"/>
                <a:gd name="T92" fmla="*/ 1000 w 1842"/>
                <a:gd name="T93" fmla="*/ 323 h 1429"/>
                <a:gd name="T94" fmla="*/ 1065 w 1842"/>
                <a:gd name="T95" fmla="*/ 420 h 1429"/>
                <a:gd name="T96" fmla="*/ 1107 w 1842"/>
                <a:gd name="T97" fmla="*/ 533 h 1429"/>
                <a:gd name="T98" fmla="*/ 1119 w 1842"/>
                <a:gd name="T99" fmla="*/ 650 h 1429"/>
                <a:gd name="T100" fmla="*/ 1101 w 1842"/>
                <a:gd name="T101" fmla="*/ 766 h 1429"/>
                <a:gd name="T102" fmla="*/ 1056 w 1842"/>
                <a:gd name="T103" fmla="*/ 874 h 1429"/>
                <a:gd name="T104" fmla="*/ 986 w 1842"/>
                <a:gd name="T105" fmla="*/ 969 h 1429"/>
                <a:gd name="T106" fmla="*/ 896 w 1842"/>
                <a:gd name="T107" fmla="*/ 1043 h 1429"/>
                <a:gd name="T108" fmla="*/ 790 w 1842"/>
                <a:gd name="T109" fmla="*/ 1094 h 1429"/>
                <a:gd name="T110" fmla="*/ 674 w 1842"/>
                <a:gd name="T111" fmla="*/ 1116 h 1429"/>
                <a:gd name="T112" fmla="*/ 557 w 1842"/>
                <a:gd name="T113" fmla="*/ 1111 h 1429"/>
                <a:gd name="T114" fmla="*/ 446 w 1842"/>
                <a:gd name="T115" fmla="*/ 1078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42" h="1429">
                  <a:moveTo>
                    <a:pt x="1801" y="1280"/>
                  </a:moveTo>
                  <a:lnTo>
                    <a:pt x="1201" y="940"/>
                  </a:lnTo>
                  <a:lnTo>
                    <a:pt x="1216" y="914"/>
                  </a:lnTo>
                  <a:lnTo>
                    <a:pt x="1228" y="885"/>
                  </a:lnTo>
                  <a:lnTo>
                    <a:pt x="1240" y="857"/>
                  </a:lnTo>
                  <a:lnTo>
                    <a:pt x="1249" y="828"/>
                  </a:lnTo>
                  <a:lnTo>
                    <a:pt x="1258" y="799"/>
                  </a:lnTo>
                  <a:lnTo>
                    <a:pt x="1264" y="769"/>
                  </a:lnTo>
                  <a:lnTo>
                    <a:pt x="1270" y="739"/>
                  </a:lnTo>
                  <a:lnTo>
                    <a:pt x="1274" y="709"/>
                  </a:lnTo>
                  <a:lnTo>
                    <a:pt x="1277" y="679"/>
                  </a:lnTo>
                  <a:lnTo>
                    <a:pt x="1278" y="649"/>
                  </a:lnTo>
                  <a:lnTo>
                    <a:pt x="1278" y="619"/>
                  </a:lnTo>
                  <a:lnTo>
                    <a:pt x="1276" y="589"/>
                  </a:lnTo>
                  <a:lnTo>
                    <a:pt x="1273" y="558"/>
                  </a:lnTo>
                  <a:lnTo>
                    <a:pt x="1269" y="528"/>
                  </a:lnTo>
                  <a:lnTo>
                    <a:pt x="1262" y="498"/>
                  </a:lnTo>
                  <a:lnTo>
                    <a:pt x="1255" y="468"/>
                  </a:lnTo>
                  <a:lnTo>
                    <a:pt x="1245" y="436"/>
                  </a:lnTo>
                  <a:lnTo>
                    <a:pt x="1234" y="406"/>
                  </a:lnTo>
                  <a:lnTo>
                    <a:pt x="1221" y="376"/>
                  </a:lnTo>
                  <a:lnTo>
                    <a:pt x="1208" y="347"/>
                  </a:lnTo>
                  <a:lnTo>
                    <a:pt x="1193" y="319"/>
                  </a:lnTo>
                  <a:lnTo>
                    <a:pt x="1176" y="292"/>
                  </a:lnTo>
                  <a:lnTo>
                    <a:pt x="1158" y="267"/>
                  </a:lnTo>
                  <a:lnTo>
                    <a:pt x="1140" y="242"/>
                  </a:lnTo>
                  <a:lnTo>
                    <a:pt x="1120" y="218"/>
                  </a:lnTo>
                  <a:lnTo>
                    <a:pt x="1098" y="195"/>
                  </a:lnTo>
                  <a:lnTo>
                    <a:pt x="1077" y="173"/>
                  </a:lnTo>
                  <a:lnTo>
                    <a:pt x="1054" y="153"/>
                  </a:lnTo>
                  <a:lnTo>
                    <a:pt x="1030" y="134"/>
                  </a:lnTo>
                  <a:lnTo>
                    <a:pt x="1005" y="116"/>
                  </a:lnTo>
                  <a:lnTo>
                    <a:pt x="979" y="98"/>
                  </a:lnTo>
                  <a:lnTo>
                    <a:pt x="954" y="82"/>
                  </a:lnTo>
                  <a:lnTo>
                    <a:pt x="926" y="68"/>
                  </a:lnTo>
                  <a:lnTo>
                    <a:pt x="899" y="56"/>
                  </a:lnTo>
                  <a:lnTo>
                    <a:pt x="870" y="44"/>
                  </a:lnTo>
                  <a:lnTo>
                    <a:pt x="841" y="33"/>
                  </a:lnTo>
                  <a:lnTo>
                    <a:pt x="812" y="23"/>
                  </a:lnTo>
                  <a:lnTo>
                    <a:pt x="782" y="16"/>
                  </a:lnTo>
                  <a:lnTo>
                    <a:pt x="751" y="10"/>
                  </a:lnTo>
                  <a:lnTo>
                    <a:pt x="721" y="5"/>
                  </a:lnTo>
                  <a:lnTo>
                    <a:pt x="690" y="2"/>
                  </a:lnTo>
                  <a:lnTo>
                    <a:pt x="659" y="0"/>
                  </a:lnTo>
                  <a:lnTo>
                    <a:pt x="627" y="0"/>
                  </a:lnTo>
                  <a:lnTo>
                    <a:pt x="596" y="1"/>
                  </a:lnTo>
                  <a:lnTo>
                    <a:pt x="564" y="4"/>
                  </a:lnTo>
                  <a:lnTo>
                    <a:pt x="531" y="8"/>
                  </a:lnTo>
                  <a:lnTo>
                    <a:pt x="499" y="15"/>
                  </a:lnTo>
                  <a:lnTo>
                    <a:pt x="468" y="23"/>
                  </a:lnTo>
                  <a:lnTo>
                    <a:pt x="436" y="33"/>
                  </a:lnTo>
                  <a:lnTo>
                    <a:pt x="406" y="44"/>
                  </a:lnTo>
                  <a:lnTo>
                    <a:pt x="376" y="57"/>
                  </a:lnTo>
                  <a:lnTo>
                    <a:pt x="347" y="70"/>
                  </a:lnTo>
                  <a:lnTo>
                    <a:pt x="319" y="86"/>
                  </a:lnTo>
                  <a:lnTo>
                    <a:pt x="293" y="102"/>
                  </a:lnTo>
                  <a:lnTo>
                    <a:pt x="267" y="119"/>
                  </a:lnTo>
                  <a:lnTo>
                    <a:pt x="242" y="138"/>
                  </a:lnTo>
                  <a:lnTo>
                    <a:pt x="219" y="157"/>
                  </a:lnTo>
                  <a:lnTo>
                    <a:pt x="195" y="179"/>
                  </a:lnTo>
                  <a:lnTo>
                    <a:pt x="174" y="201"/>
                  </a:lnTo>
                  <a:lnTo>
                    <a:pt x="153" y="224"/>
                  </a:lnTo>
                  <a:lnTo>
                    <a:pt x="134" y="247"/>
                  </a:lnTo>
                  <a:lnTo>
                    <a:pt x="116" y="272"/>
                  </a:lnTo>
                  <a:lnTo>
                    <a:pt x="99" y="298"/>
                  </a:lnTo>
                  <a:lnTo>
                    <a:pt x="83" y="324"/>
                  </a:lnTo>
                  <a:lnTo>
                    <a:pt x="69" y="351"/>
                  </a:lnTo>
                  <a:lnTo>
                    <a:pt x="56" y="379"/>
                  </a:lnTo>
                  <a:lnTo>
                    <a:pt x="44" y="407"/>
                  </a:lnTo>
                  <a:lnTo>
                    <a:pt x="33" y="436"/>
                  </a:lnTo>
                  <a:lnTo>
                    <a:pt x="24" y="466"/>
                  </a:lnTo>
                  <a:lnTo>
                    <a:pt x="16" y="496"/>
                  </a:lnTo>
                  <a:lnTo>
                    <a:pt x="10" y="526"/>
                  </a:lnTo>
                  <a:lnTo>
                    <a:pt x="5" y="557"/>
                  </a:lnTo>
                  <a:lnTo>
                    <a:pt x="2" y="588"/>
                  </a:lnTo>
                  <a:lnTo>
                    <a:pt x="0" y="619"/>
                  </a:lnTo>
                  <a:lnTo>
                    <a:pt x="0" y="650"/>
                  </a:lnTo>
                  <a:lnTo>
                    <a:pt x="1" y="682"/>
                  </a:lnTo>
                  <a:lnTo>
                    <a:pt x="4" y="713"/>
                  </a:lnTo>
                  <a:lnTo>
                    <a:pt x="9" y="746"/>
                  </a:lnTo>
                  <a:lnTo>
                    <a:pt x="15" y="778"/>
                  </a:lnTo>
                  <a:lnTo>
                    <a:pt x="24" y="810"/>
                  </a:lnTo>
                  <a:lnTo>
                    <a:pt x="32" y="840"/>
                  </a:lnTo>
                  <a:lnTo>
                    <a:pt x="43" y="870"/>
                  </a:lnTo>
                  <a:lnTo>
                    <a:pt x="55" y="899"/>
                  </a:lnTo>
                  <a:lnTo>
                    <a:pt x="69" y="928"/>
                  </a:lnTo>
                  <a:lnTo>
                    <a:pt x="84" y="954"/>
                  </a:lnTo>
                  <a:lnTo>
                    <a:pt x="100" y="981"/>
                  </a:lnTo>
                  <a:lnTo>
                    <a:pt x="117" y="1007"/>
                  </a:lnTo>
                  <a:lnTo>
                    <a:pt x="135" y="1033"/>
                  </a:lnTo>
                  <a:lnTo>
                    <a:pt x="155" y="1056"/>
                  </a:lnTo>
                  <a:lnTo>
                    <a:pt x="176" y="1080"/>
                  </a:lnTo>
                  <a:lnTo>
                    <a:pt x="198" y="1101"/>
                  </a:lnTo>
                  <a:lnTo>
                    <a:pt x="221" y="1123"/>
                  </a:lnTo>
                  <a:lnTo>
                    <a:pt x="245" y="1142"/>
                  </a:lnTo>
                  <a:lnTo>
                    <a:pt x="271" y="1161"/>
                  </a:lnTo>
                  <a:lnTo>
                    <a:pt x="297" y="1178"/>
                  </a:lnTo>
                  <a:lnTo>
                    <a:pt x="325" y="1194"/>
                  </a:lnTo>
                  <a:lnTo>
                    <a:pt x="353" y="1209"/>
                  </a:lnTo>
                  <a:lnTo>
                    <a:pt x="381" y="1223"/>
                  </a:lnTo>
                  <a:lnTo>
                    <a:pt x="410" y="1235"/>
                  </a:lnTo>
                  <a:lnTo>
                    <a:pt x="439" y="1246"/>
                  </a:lnTo>
                  <a:lnTo>
                    <a:pt x="469" y="1255"/>
                  </a:lnTo>
                  <a:lnTo>
                    <a:pt x="499" y="1263"/>
                  </a:lnTo>
                  <a:lnTo>
                    <a:pt x="530" y="1268"/>
                  </a:lnTo>
                  <a:lnTo>
                    <a:pt x="561" y="1274"/>
                  </a:lnTo>
                  <a:lnTo>
                    <a:pt x="591" y="1276"/>
                  </a:lnTo>
                  <a:lnTo>
                    <a:pt x="623" y="1278"/>
                  </a:lnTo>
                  <a:lnTo>
                    <a:pt x="654" y="1278"/>
                  </a:lnTo>
                  <a:lnTo>
                    <a:pt x="686" y="1276"/>
                  </a:lnTo>
                  <a:lnTo>
                    <a:pt x="717" y="1273"/>
                  </a:lnTo>
                  <a:lnTo>
                    <a:pt x="748" y="1268"/>
                  </a:lnTo>
                  <a:lnTo>
                    <a:pt x="779" y="1262"/>
                  </a:lnTo>
                  <a:lnTo>
                    <a:pt x="810" y="1254"/>
                  </a:lnTo>
                  <a:lnTo>
                    <a:pt x="831" y="1248"/>
                  </a:lnTo>
                  <a:lnTo>
                    <a:pt x="853" y="1240"/>
                  </a:lnTo>
                  <a:lnTo>
                    <a:pt x="873" y="1233"/>
                  </a:lnTo>
                  <a:lnTo>
                    <a:pt x="895" y="1224"/>
                  </a:lnTo>
                  <a:lnTo>
                    <a:pt x="915" y="1215"/>
                  </a:lnTo>
                  <a:lnTo>
                    <a:pt x="934" y="1205"/>
                  </a:lnTo>
                  <a:lnTo>
                    <a:pt x="954" y="1194"/>
                  </a:lnTo>
                  <a:lnTo>
                    <a:pt x="973" y="1184"/>
                  </a:lnTo>
                  <a:lnTo>
                    <a:pt x="991" y="1172"/>
                  </a:lnTo>
                  <a:lnTo>
                    <a:pt x="1009" y="1159"/>
                  </a:lnTo>
                  <a:lnTo>
                    <a:pt x="1028" y="1146"/>
                  </a:lnTo>
                  <a:lnTo>
                    <a:pt x="1045" y="1132"/>
                  </a:lnTo>
                  <a:lnTo>
                    <a:pt x="1062" y="1118"/>
                  </a:lnTo>
                  <a:lnTo>
                    <a:pt x="1078" y="1103"/>
                  </a:lnTo>
                  <a:lnTo>
                    <a:pt x="1093" y="1087"/>
                  </a:lnTo>
                  <a:lnTo>
                    <a:pt x="1109" y="1072"/>
                  </a:lnTo>
                  <a:lnTo>
                    <a:pt x="1723" y="1418"/>
                  </a:lnTo>
                  <a:lnTo>
                    <a:pt x="1729" y="1423"/>
                  </a:lnTo>
                  <a:lnTo>
                    <a:pt x="1737" y="1425"/>
                  </a:lnTo>
                  <a:lnTo>
                    <a:pt x="1745" y="1427"/>
                  </a:lnTo>
                  <a:lnTo>
                    <a:pt x="1753" y="1429"/>
                  </a:lnTo>
                  <a:lnTo>
                    <a:pt x="1760" y="1429"/>
                  </a:lnTo>
                  <a:lnTo>
                    <a:pt x="1768" y="1429"/>
                  </a:lnTo>
                  <a:lnTo>
                    <a:pt x="1775" y="1428"/>
                  </a:lnTo>
                  <a:lnTo>
                    <a:pt x="1783" y="1426"/>
                  </a:lnTo>
                  <a:lnTo>
                    <a:pt x="1790" y="1424"/>
                  </a:lnTo>
                  <a:lnTo>
                    <a:pt x="1798" y="1420"/>
                  </a:lnTo>
                  <a:lnTo>
                    <a:pt x="1804" y="1417"/>
                  </a:lnTo>
                  <a:lnTo>
                    <a:pt x="1811" y="1413"/>
                  </a:lnTo>
                  <a:lnTo>
                    <a:pt x="1816" y="1408"/>
                  </a:lnTo>
                  <a:lnTo>
                    <a:pt x="1821" y="1402"/>
                  </a:lnTo>
                  <a:lnTo>
                    <a:pt x="1827" y="1396"/>
                  </a:lnTo>
                  <a:lnTo>
                    <a:pt x="1831" y="1388"/>
                  </a:lnTo>
                  <a:lnTo>
                    <a:pt x="1835" y="1381"/>
                  </a:lnTo>
                  <a:lnTo>
                    <a:pt x="1838" y="1373"/>
                  </a:lnTo>
                  <a:lnTo>
                    <a:pt x="1840" y="1366"/>
                  </a:lnTo>
                  <a:lnTo>
                    <a:pt x="1841" y="1358"/>
                  </a:lnTo>
                  <a:lnTo>
                    <a:pt x="1842" y="1351"/>
                  </a:lnTo>
                  <a:lnTo>
                    <a:pt x="1841" y="1343"/>
                  </a:lnTo>
                  <a:lnTo>
                    <a:pt x="1841" y="1336"/>
                  </a:lnTo>
                  <a:lnTo>
                    <a:pt x="1839" y="1328"/>
                  </a:lnTo>
                  <a:lnTo>
                    <a:pt x="1836" y="1321"/>
                  </a:lnTo>
                  <a:lnTo>
                    <a:pt x="1833" y="1313"/>
                  </a:lnTo>
                  <a:lnTo>
                    <a:pt x="1829" y="1307"/>
                  </a:lnTo>
                  <a:lnTo>
                    <a:pt x="1825" y="1300"/>
                  </a:lnTo>
                  <a:lnTo>
                    <a:pt x="1820" y="1295"/>
                  </a:lnTo>
                  <a:lnTo>
                    <a:pt x="1814" y="1289"/>
                  </a:lnTo>
                  <a:lnTo>
                    <a:pt x="1808" y="1284"/>
                  </a:lnTo>
                  <a:lnTo>
                    <a:pt x="1801" y="1280"/>
                  </a:lnTo>
                  <a:close/>
                  <a:moveTo>
                    <a:pt x="403" y="1056"/>
                  </a:moveTo>
                  <a:lnTo>
                    <a:pt x="383" y="1043"/>
                  </a:lnTo>
                  <a:lnTo>
                    <a:pt x="362" y="1030"/>
                  </a:lnTo>
                  <a:lnTo>
                    <a:pt x="344" y="1017"/>
                  </a:lnTo>
                  <a:lnTo>
                    <a:pt x="326" y="1002"/>
                  </a:lnTo>
                  <a:lnTo>
                    <a:pt x="308" y="985"/>
                  </a:lnTo>
                  <a:lnTo>
                    <a:pt x="291" y="969"/>
                  </a:lnTo>
                  <a:lnTo>
                    <a:pt x="275" y="952"/>
                  </a:lnTo>
                  <a:lnTo>
                    <a:pt x="261" y="934"/>
                  </a:lnTo>
                  <a:lnTo>
                    <a:pt x="248" y="915"/>
                  </a:lnTo>
                  <a:lnTo>
                    <a:pt x="235" y="895"/>
                  </a:lnTo>
                  <a:lnTo>
                    <a:pt x="222" y="876"/>
                  </a:lnTo>
                  <a:lnTo>
                    <a:pt x="211" y="855"/>
                  </a:lnTo>
                  <a:lnTo>
                    <a:pt x="201" y="833"/>
                  </a:lnTo>
                  <a:lnTo>
                    <a:pt x="192" y="812"/>
                  </a:lnTo>
                  <a:lnTo>
                    <a:pt x="184" y="789"/>
                  </a:lnTo>
                  <a:lnTo>
                    <a:pt x="177" y="767"/>
                  </a:lnTo>
                  <a:lnTo>
                    <a:pt x="171" y="743"/>
                  </a:lnTo>
                  <a:lnTo>
                    <a:pt x="166" y="719"/>
                  </a:lnTo>
                  <a:lnTo>
                    <a:pt x="163" y="695"/>
                  </a:lnTo>
                  <a:lnTo>
                    <a:pt x="161" y="672"/>
                  </a:lnTo>
                  <a:lnTo>
                    <a:pt x="160" y="647"/>
                  </a:lnTo>
                  <a:lnTo>
                    <a:pt x="160" y="623"/>
                  </a:lnTo>
                  <a:lnTo>
                    <a:pt x="161" y="601"/>
                  </a:lnTo>
                  <a:lnTo>
                    <a:pt x="164" y="577"/>
                  </a:lnTo>
                  <a:lnTo>
                    <a:pt x="167" y="554"/>
                  </a:lnTo>
                  <a:lnTo>
                    <a:pt x="171" y="531"/>
                  </a:lnTo>
                  <a:lnTo>
                    <a:pt x="178" y="509"/>
                  </a:lnTo>
                  <a:lnTo>
                    <a:pt x="184" y="487"/>
                  </a:lnTo>
                  <a:lnTo>
                    <a:pt x="192" y="465"/>
                  </a:lnTo>
                  <a:lnTo>
                    <a:pt x="201" y="443"/>
                  </a:lnTo>
                  <a:lnTo>
                    <a:pt x="211" y="423"/>
                  </a:lnTo>
                  <a:lnTo>
                    <a:pt x="222" y="403"/>
                  </a:lnTo>
                  <a:lnTo>
                    <a:pt x="234" y="383"/>
                  </a:lnTo>
                  <a:lnTo>
                    <a:pt x="246" y="364"/>
                  </a:lnTo>
                  <a:lnTo>
                    <a:pt x="260" y="345"/>
                  </a:lnTo>
                  <a:lnTo>
                    <a:pt x="274" y="328"/>
                  </a:lnTo>
                  <a:lnTo>
                    <a:pt x="290" y="311"/>
                  </a:lnTo>
                  <a:lnTo>
                    <a:pt x="306" y="293"/>
                  </a:lnTo>
                  <a:lnTo>
                    <a:pt x="324" y="278"/>
                  </a:lnTo>
                  <a:lnTo>
                    <a:pt x="341" y="263"/>
                  </a:lnTo>
                  <a:lnTo>
                    <a:pt x="360" y="249"/>
                  </a:lnTo>
                  <a:lnTo>
                    <a:pt x="379" y="236"/>
                  </a:lnTo>
                  <a:lnTo>
                    <a:pt x="400" y="224"/>
                  </a:lnTo>
                  <a:lnTo>
                    <a:pt x="420" y="212"/>
                  </a:lnTo>
                  <a:lnTo>
                    <a:pt x="441" y="201"/>
                  </a:lnTo>
                  <a:lnTo>
                    <a:pt x="464" y="193"/>
                  </a:lnTo>
                  <a:lnTo>
                    <a:pt x="488" y="184"/>
                  </a:lnTo>
                  <a:lnTo>
                    <a:pt x="510" y="177"/>
                  </a:lnTo>
                  <a:lnTo>
                    <a:pt x="535" y="171"/>
                  </a:lnTo>
                  <a:lnTo>
                    <a:pt x="558" y="166"/>
                  </a:lnTo>
                  <a:lnTo>
                    <a:pt x="582" y="163"/>
                  </a:lnTo>
                  <a:lnTo>
                    <a:pt x="606" y="161"/>
                  </a:lnTo>
                  <a:lnTo>
                    <a:pt x="630" y="159"/>
                  </a:lnTo>
                  <a:lnTo>
                    <a:pt x="654" y="159"/>
                  </a:lnTo>
                  <a:lnTo>
                    <a:pt x="677" y="161"/>
                  </a:lnTo>
                  <a:lnTo>
                    <a:pt x="701" y="164"/>
                  </a:lnTo>
                  <a:lnTo>
                    <a:pt x="723" y="167"/>
                  </a:lnTo>
                  <a:lnTo>
                    <a:pt x="746" y="171"/>
                  </a:lnTo>
                  <a:lnTo>
                    <a:pt x="768" y="178"/>
                  </a:lnTo>
                  <a:lnTo>
                    <a:pt x="791" y="184"/>
                  </a:lnTo>
                  <a:lnTo>
                    <a:pt x="812" y="192"/>
                  </a:lnTo>
                  <a:lnTo>
                    <a:pt x="834" y="201"/>
                  </a:lnTo>
                  <a:lnTo>
                    <a:pt x="854" y="211"/>
                  </a:lnTo>
                  <a:lnTo>
                    <a:pt x="874" y="222"/>
                  </a:lnTo>
                  <a:lnTo>
                    <a:pt x="895" y="233"/>
                  </a:lnTo>
                  <a:lnTo>
                    <a:pt x="914" y="246"/>
                  </a:lnTo>
                  <a:lnTo>
                    <a:pt x="932" y="260"/>
                  </a:lnTo>
                  <a:lnTo>
                    <a:pt x="950" y="274"/>
                  </a:lnTo>
                  <a:lnTo>
                    <a:pt x="968" y="290"/>
                  </a:lnTo>
                  <a:lnTo>
                    <a:pt x="984" y="306"/>
                  </a:lnTo>
                  <a:lnTo>
                    <a:pt x="1000" y="323"/>
                  </a:lnTo>
                  <a:lnTo>
                    <a:pt x="1015" y="341"/>
                  </a:lnTo>
                  <a:lnTo>
                    <a:pt x="1029" y="360"/>
                  </a:lnTo>
                  <a:lnTo>
                    <a:pt x="1041" y="379"/>
                  </a:lnTo>
                  <a:lnTo>
                    <a:pt x="1054" y="399"/>
                  </a:lnTo>
                  <a:lnTo>
                    <a:pt x="1065" y="420"/>
                  </a:lnTo>
                  <a:lnTo>
                    <a:pt x="1076" y="441"/>
                  </a:lnTo>
                  <a:lnTo>
                    <a:pt x="1085" y="464"/>
                  </a:lnTo>
                  <a:lnTo>
                    <a:pt x="1094" y="487"/>
                  </a:lnTo>
                  <a:lnTo>
                    <a:pt x="1100" y="511"/>
                  </a:lnTo>
                  <a:lnTo>
                    <a:pt x="1107" y="533"/>
                  </a:lnTo>
                  <a:lnTo>
                    <a:pt x="1111" y="557"/>
                  </a:lnTo>
                  <a:lnTo>
                    <a:pt x="1114" y="581"/>
                  </a:lnTo>
                  <a:lnTo>
                    <a:pt x="1116" y="604"/>
                  </a:lnTo>
                  <a:lnTo>
                    <a:pt x="1119" y="627"/>
                  </a:lnTo>
                  <a:lnTo>
                    <a:pt x="1119" y="650"/>
                  </a:lnTo>
                  <a:lnTo>
                    <a:pt x="1118" y="674"/>
                  </a:lnTo>
                  <a:lnTo>
                    <a:pt x="1114" y="697"/>
                  </a:lnTo>
                  <a:lnTo>
                    <a:pt x="1111" y="720"/>
                  </a:lnTo>
                  <a:lnTo>
                    <a:pt x="1107" y="743"/>
                  </a:lnTo>
                  <a:lnTo>
                    <a:pt x="1101" y="766"/>
                  </a:lnTo>
                  <a:lnTo>
                    <a:pt x="1094" y="788"/>
                  </a:lnTo>
                  <a:lnTo>
                    <a:pt x="1086" y="810"/>
                  </a:lnTo>
                  <a:lnTo>
                    <a:pt x="1078" y="832"/>
                  </a:lnTo>
                  <a:lnTo>
                    <a:pt x="1067" y="854"/>
                  </a:lnTo>
                  <a:lnTo>
                    <a:pt x="1056" y="874"/>
                  </a:lnTo>
                  <a:lnTo>
                    <a:pt x="1044" y="895"/>
                  </a:lnTo>
                  <a:lnTo>
                    <a:pt x="1031" y="915"/>
                  </a:lnTo>
                  <a:lnTo>
                    <a:pt x="1017" y="934"/>
                  </a:lnTo>
                  <a:lnTo>
                    <a:pt x="1002" y="952"/>
                  </a:lnTo>
                  <a:lnTo>
                    <a:pt x="986" y="969"/>
                  </a:lnTo>
                  <a:lnTo>
                    <a:pt x="970" y="985"/>
                  </a:lnTo>
                  <a:lnTo>
                    <a:pt x="953" y="1002"/>
                  </a:lnTo>
                  <a:lnTo>
                    <a:pt x="934" y="1017"/>
                  </a:lnTo>
                  <a:lnTo>
                    <a:pt x="915" y="1030"/>
                  </a:lnTo>
                  <a:lnTo>
                    <a:pt x="896" y="1043"/>
                  </a:lnTo>
                  <a:lnTo>
                    <a:pt x="876" y="1055"/>
                  </a:lnTo>
                  <a:lnTo>
                    <a:pt x="855" y="1066"/>
                  </a:lnTo>
                  <a:lnTo>
                    <a:pt x="834" y="1077"/>
                  </a:lnTo>
                  <a:lnTo>
                    <a:pt x="812" y="1085"/>
                  </a:lnTo>
                  <a:lnTo>
                    <a:pt x="790" y="1094"/>
                  </a:lnTo>
                  <a:lnTo>
                    <a:pt x="767" y="1100"/>
                  </a:lnTo>
                  <a:lnTo>
                    <a:pt x="744" y="1107"/>
                  </a:lnTo>
                  <a:lnTo>
                    <a:pt x="720" y="1111"/>
                  </a:lnTo>
                  <a:lnTo>
                    <a:pt x="698" y="1114"/>
                  </a:lnTo>
                  <a:lnTo>
                    <a:pt x="674" y="1116"/>
                  </a:lnTo>
                  <a:lnTo>
                    <a:pt x="650" y="1118"/>
                  </a:lnTo>
                  <a:lnTo>
                    <a:pt x="627" y="1118"/>
                  </a:lnTo>
                  <a:lnTo>
                    <a:pt x="603" y="1117"/>
                  </a:lnTo>
                  <a:lnTo>
                    <a:pt x="581" y="1114"/>
                  </a:lnTo>
                  <a:lnTo>
                    <a:pt x="557" y="1111"/>
                  </a:lnTo>
                  <a:lnTo>
                    <a:pt x="535" y="1107"/>
                  </a:lnTo>
                  <a:lnTo>
                    <a:pt x="512" y="1101"/>
                  </a:lnTo>
                  <a:lnTo>
                    <a:pt x="490" y="1094"/>
                  </a:lnTo>
                  <a:lnTo>
                    <a:pt x="467" y="1086"/>
                  </a:lnTo>
                  <a:lnTo>
                    <a:pt x="446" y="1078"/>
                  </a:lnTo>
                  <a:lnTo>
                    <a:pt x="424" y="1067"/>
                  </a:lnTo>
                  <a:lnTo>
                    <a:pt x="403" y="10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5948">
              <a:extLst>
                <a:ext uri="{FF2B5EF4-FFF2-40B4-BE49-F238E27FC236}">
                  <a16:creationId xmlns:a16="http://schemas.microsoft.com/office/drawing/2014/main" id="{DC94C6F7-F9A0-DDDA-4C0C-501EBA4DF1BF}"/>
                </a:ext>
              </a:extLst>
            </p:cNvPr>
            <p:cNvSpPr>
              <a:spLocks/>
            </p:cNvSpPr>
            <p:nvPr/>
          </p:nvSpPr>
          <p:spPr bwMode="auto">
            <a:xfrm>
              <a:off x="10585450" y="2225675"/>
              <a:ext cx="60325" cy="92075"/>
            </a:xfrm>
            <a:custGeom>
              <a:avLst/>
              <a:gdLst>
                <a:gd name="T0" fmla="*/ 243 w 265"/>
                <a:gd name="T1" fmla="*/ 0 h 408"/>
                <a:gd name="T2" fmla="*/ 210 w 265"/>
                <a:gd name="T3" fmla="*/ 11 h 408"/>
                <a:gd name="T4" fmla="*/ 180 w 265"/>
                <a:gd name="T5" fmla="*/ 25 h 408"/>
                <a:gd name="T6" fmla="*/ 152 w 265"/>
                <a:gd name="T7" fmla="*/ 41 h 408"/>
                <a:gd name="T8" fmla="*/ 126 w 265"/>
                <a:gd name="T9" fmla="*/ 60 h 408"/>
                <a:gd name="T10" fmla="*/ 101 w 265"/>
                <a:gd name="T11" fmla="*/ 82 h 408"/>
                <a:gd name="T12" fmla="*/ 80 w 265"/>
                <a:gd name="T13" fmla="*/ 104 h 408"/>
                <a:gd name="T14" fmla="*/ 60 w 265"/>
                <a:gd name="T15" fmla="*/ 130 h 408"/>
                <a:gd name="T16" fmla="*/ 43 w 265"/>
                <a:gd name="T17" fmla="*/ 157 h 408"/>
                <a:gd name="T18" fmla="*/ 29 w 265"/>
                <a:gd name="T19" fmla="*/ 185 h 408"/>
                <a:gd name="T20" fmla="*/ 18 w 265"/>
                <a:gd name="T21" fmla="*/ 214 h 408"/>
                <a:gd name="T22" fmla="*/ 9 w 265"/>
                <a:gd name="T23" fmla="*/ 245 h 408"/>
                <a:gd name="T24" fmla="*/ 3 w 265"/>
                <a:gd name="T25" fmla="*/ 278 h 408"/>
                <a:gd name="T26" fmla="*/ 0 w 265"/>
                <a:gd name="T27" fmla="*/ 310 h 408"/>
                <a:gd name="T28" fmla="*/ 0 w 265"/>
                <a:gd name="T29" fmla="*/ 342 h 408"/>
                <a:gd name="T30" fmla="*/ 5 w 265"/>
                <a:gd name="T31" fmla="*/ 375 h 408"/>
                <a:gd name="T32" fmla="*/ 12 w 265"/>
                <a:gd name="T33" fmla="*/ 408 h 408"/>
                <a:gd name="T34" fmla="*/ 89 w 265"/>
                <a:gd name="T35" fmla="*/ 374 h 408"/>
                <a:gd name="T36" fmla="*/ 85 w 265"/>
                <a:gd name="T37" fmla="*/ 349 h 408"/>
                <a:gd name="T38" fmla="*/ 83 w 265"/>
                <a:gd name="T39" fmla="*/ 324 h 408"/>
                <a:gd name="T40" fmla="*/ 84 w 265"/>
                <a:gd name="T41" fmla="*/ 300 h 408"/>
                <a:gd name="T42" fmla="*/ 87 w 265"/>
                <a:gd name="T43" fmla="*/ 275 h 408"/>
                <a:gd name="T44" fmla="*/ 93 w 265"/>
                <a:gd name="T45" fmla="*/ 252 h 408"/>
                <a:gd name="T46" fmla="*/ 100 w 265"/>
                <a:gd name="T47" fmla="*/ 229 h 408"/>
                <a:gd name="T48" fmla="*/ 110 w 265"/>
                <a:gd name="T49" fmla="*/ 208 h 408"/>
                <a:gd name="T50" fmla="*/ 122 w 265"/>
                <a:gd name="T51" fmla="*/ 188 h 408"/>
                <a:gd name="T52" fmla="*/ 135 w 265"/>
                <a:gd name="T53" fmla="*/ 167 h 408"/>
                <a:gd name="T54" fmla="*/ 150 w 265"/>
                <a:gd name="T55" fmla="*/ 149 h 408"/>
                <a:gd name="T56" fmla="*/ 168 w 265"/>
                <a:gd name="T57" fmla="*/ 133 h 408"/>
                <a:gd name="T58" fmla="*/ 187 w 265"/>
                <a:gd name="T59" fmla="*/ 118 h 408"/>
                <a:gd name="T60" fmla="*/ 207 w 265"/>
                <a:gd name="T61" fmla="*/ 104 h 408"/>
                <a:gd name="T62" fmla="*/ 230 w 265"/>
                <a:gd name="T63" fmla="*/ 93 h 408"/>
                <a:gd name="T64" fmla="*/ 253 w 265"/>
                <a:gd name="T65" fmla="*/ 8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408">
                  <a:moveTo>
                    <a:pt x="265" y="80"/>
                  </a:moveTo>
                  <a:lnTo>
                    <a:pt x="243" y="0"/>
                  </a:lnTo>
                  <a:lnTo>
                    <a:pt x="227" y="5"/>
                  </a:lnTo>
                  <a:lnTo>
                    <a:pt x="210" y="11"/>
                  </a:lnTo>
                  <a:lnTo>
                    <a:pt x="195" y="17"/>
                  </a:lnTo>
                  <a:lnTo>
                    <a:pt x="180" y="25"/>
                  </a:lnTo>
                  <a:lnTo>
                    <a:pt x="165" y="32"/>
                  </a:lnTo>
                  <a:lnTo>
                    <a:pt x="152" y="41"/>
                  </a:lnTo>
                  <a:lnTo>
                    <a:pt x="139" y="50"/>
                  </a:lnTo>
                  <a:lnTo>
                    <a:pt x="126" y="60"/>
                  </a:lnTo>
                  <a:lnTo>
                    <a:pt x="113" y="70"/>
                  </a:lnTo>
                  <a:lnTo>
                    <a:pt x="101" y="82"/>
                  </a:lnTo>
                  <a:lnTo>
                    <a:pt x="90" y="92"/>
                  </a:lnTo>
                  <a:lnTo>
                    <a:pt x="80" y="104"/>
                  </a:lnTo>
                  <a:lnTo>
                    <a:pt x="70" y="117"/>
                  </a:lnTo>
                  <a:lnTo>
                    <a:pt x="60" y="130"/>
                  </a:lnTo>
                  <a:lnTo>
                    <a:pt x="52" y="143"/>
                  </a:lnTo>
                  <a:lnTo>
                    <a:pt x="43" y="157"/>
                  </a:lnTo>
                  <a:lnTo>
                    <a:pt x="36" y="170"/>
                  </a:lnTo>
                  <a:lnTo>
                    <a:pt x="29" y="185"/>
                  </a:lnTo>
                  <a:lnTo>
                    <a:pt x="23" y="199"/>
                  </a:lnTo>
                  <a:lnTo>
                    <a:pt x="18" y="214"/>
                  </a:lnTo>
                  <a:lnTo>
                    <a:pt x="12" y="230"/>
                  </a:lnTo>
                  <a:lnTo>
                    <a:pt x="9" y="245"/>
                  </a:lnTo>
                  <a:lnTo>
                    <a:pt x="6" y="262"/>
                  </a:lnTo>
                  <a:lnTo>
                    <a:pt x="3" y="278"/>
                  </a:lnTo>
                  <a:lnTo>
                    <a:pt x="2" y="294"/>
                  </a:lnTo>
                  <a:lnTo>
                    <a:pt x="0" y="310"/>
                  </a:lnTo>
                  <a:lnTo>
                    <a:pt x="0" y="326"/>
                  </a:lnTo>
                  <a:lnTo>
                    <a:pt x="0" y="342"/>
                  </a:lnTo>
                  <a:lnTo>
                    <a:pt x="3" y="359"/>
                  </a:lnTo>
                  <a:lnTo>
                    <a:pt x="5" y="375"/>
                  </a:lnTo>
                  <a:lnTo>
                    <a:pt x="8" y="391"/>
                  </a:lnTo>
                  <a:lnTo>
                    <a:pt x="12" y="408"/>
                  </a:lnTo>
                  <a:lnTo>
                    <a:pt x="93" y="386"/>
                  </a:lnTo>
                  <a:lnTo>
                    <a:pt x="89" y="374"/>
                  </a:lnTo>
                  <a:lnTo>
                    <a:pt x="86" y="361"/>
                  </a:lnTo>
                  <a:lnTo>
                    <a:pt x="85" y="349"/>
                  </a:lnTo>
                  <a:lnTo>
                    <a:pt x="84" y="337"/>
                  </a:lnTo>
                  <a:lnTo>
                    <a:pt x="83" y="324"/>
                  </a:lnTo>
                  <a:lnTo>
                    <a:pt x="83" y="312"/>
                  </a:lnTo>
                  <a:lnTo>
                    <a:pt x="84" y="300"/>
                  </a:lnTo>
                  <a:lnTo>
                    <a:pt x="85" y="287"/>
                  </a:lnTo>
                  <a:lnTo>
                    <a:pt x="87" y="275"/>
                  </a:lnTo>
                  <a:lnTo>
                    <a:pt x="89" y="264"/>
                  </a:lnTo>
                  <a:lnTo>
                    <a:pt x="93" y="252"/>
                  </a:lnTo>
                  <a:lnTo>
                    <a:pt x="96" y="241"/>
                  </a:lnTo>
                  <a:lnTo>
                    <a:pt x="100" y="229"/>
                  </a:lnTo>
                  <a:lnTo>
                    <a:pt x="104" y="219"/>
                  </a:lnTo>
                  <a:lnTo>
                    <a:pt x="110" y="208"/>
                  </a:lnTo>
                  <a:lnTo>
                    <a:pt x="115" y="197"/>
                  </a:lnTo>
                  <a:lnTo>
                    <a:pt x="122" y="188"/>
                  </a:lnTo>
                  <a:lnTo>
                    <a:pt x="128" y="177"/>
                  </a:lnTo>
                  <a:lnTo>
                    <a:pt x="135" y="167"/>
                  </a:lnTo>
                  <a:lnTo>
                    <a:pt x="143" y="159"/>
                  </a:lnTo>
                  <a:lnTo>
                    <a:pt x="150" y="149"/>
                  </a:lnTo>
                  <a:lnTo>
                    <a:pt x="159" y="140"/>
                  </a:lnTo>
                  <a:lnTo>
                    <a:pt x="168" y="133"/>
                  </a:lnTo>
                  <a:lnTo>
                    <a:pt x="177" y="124"/>
                  </a:lnTo>
                  <a:lnTo>
                    <a:pt x="187" y="118"/>
                  </a:lnTo>
                  <a:lnTo>
                    <a:pt x="197" y="110"/>
                  </a:lnTo>
                  <a:lnTo>
                    <a:pt x="207" y="104"/>
                  </a:lnTo>
                  <a:lnTo>
                    <a:pt x="218" y="99"/>
                  </a:lnTo>
                  <a:lnTo>
                    <a:pt x="230" y="93"/>
                  </a:lnTo>
                  <a:lnTo>
                    <a:pt x="240" y="88"/>
                  </a:lnTo>
                  <a:lnTo>
                    <a:pt x="253" y="84"/>
                  </a:lnTo>
                  <a:lnTo>
                    <a:pt x="265"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8" name="Freeform 87">
            <a:extLst>
              <a:ext uri="{FF2B5EF4-FFF2-40B4-BE49-F238E27FC236}">
                <a16:creationId xmlns:a16="http://schemas.microsoft.com/office/drawing/2014/main" id="{6F8A9F34-2847-C16C-91F8-62603B032EF5}"/>
              </a:ext>
            </a:extLst>
          </p:cNvPr>
          <p:cNvSpPr>
            <a:spLocks noEditPoints="1"/>
          </p:cNvSpPr>
          <p:nvPr/>
        </p:nvSpPr>
        <p:spPr bwMode="auto">
          <a:xfrm>
            <a:off x="7635820" y="3324591"/>
            <a:ext cx="251930" cy="358291"/>
          </a:xfrm>
          <a:custGeom>
            <a:avLst/>
            <a:gdLst>
              <a:gd name="T0" fmla="*/ 24 w 802"/>
              <a:gd name="T1" fmla="*/ 81 h 1106"/>
              <a:gd name="T2" fmla="*/ 3 w 802"/>
              <a:gd name="T3" fmla="*/ 103 h 1106"/>
              <a:gd name="T4" fmla="*/ 1 w 802"/>
              <a:gd name="T5" fmla="*/ 1074 h 1106"/>
              <a:gd name="T6" fmla="*/ 18 w 802"/>
              <a:gd name="T7" fmla="*/ 1098 h 1106"/>
              <a:gd name="T8" fmla="*/ 762 w 802"/>
              <a:gd name="T9" fmla="*/ 1106 h 1106"/>
              <a:gd name="T10" fmla="*/ 791 w 802"/>
              <a:gd name="T11" fmla="*/ 1094 h 1106"/>
              <a:gd name="T12" fmla="*/ 802 w 802"/>
              <a:gd name="T13" fmla="*/ 1066 h 1106"/>
              <a:gd name="T14" fmla="*/ 795 w 802"/>
              <a:gd name="T15" fmla="*/ 96 h 1106"/>
              <a:gd name="T16" fmla="*/ 770 w 802"/>
              <a:gd name="T17" fmla="*/ 79 h 1106"/>
              <a:gd name="T18" fmla="*/ 681 w 802"/>
              <a:gd name="T19" fmla="*/ 734 h 1106"/>
              <a:gd name="T20" fmla="*/ 681 w 802"/>
              <a:gd name="T21" fmla="*/ 560 h 1106"/>
              <a:gd name="T22" fmla="*/ 493 w 802"/>
              <a:gd name="T23" fmla="*/ 437 h 1106"/>
              <a:gd name="T24" fmla="*/ 493 w 802"/>
              <a:gd name="T25" fmla="*/ 437 h 1106"/>
              <a:gd name="T26" fmla="*/ 493 w 802"/>
              <a:gd name="T27" fmla="*/ 365 h 1106"/>
              <a:gd name="T28" fmla="*/ 116 w 802"/>
              <a:gd name="T29" fmla="*/ 910 h 1106"/>
              <a:gd name="T30" fmla="*/ 116 w 802"/>
              <a:gd name="T31" fmla="*/ 847 h 1106"/>
              <a:gd name="T32" fmla="*/ 268 w 802"/>
              <a:gd name="T33" fmla="*/ 638 h 1106"/>
              <a:gd name="T34" fmla="*/ 212 w 802"/>
              <a:gd name="T35" fmla="*/ 625 h 1106"/>
              <a:gd name="T36" fmla="*/ 165 w 802"/>
              <a:gd name="T37" fmla="*/ 593 h 1106"/>
              <a:gd name="T38" fmla="*/ 134 w 802"/>
              <a:gd name="T39" fmla="*/ 547 h 1106"/>
              <a:gd name="T40" fmla="*/ 123 w 802"/>
              <a:gd name="T41" fmla="*/ 488 h 1106"/>
              <a:gd name="T42" fmla="*/ 131 w 802"/>
              <a:gd name="T43" fmla="*/ 21 h 1106"/>
              <a:gd name="T44" fmla="*/ 162 w 802"/>
              <a:gd name="T45" fmla="*/ 1 h 1106"/>
              <a:gd name="T46" fmla="*/ 334 w 802"/>
              <a:gd name="T47" fmla="*/ 2 h 1106"/>
              <a:gd name="T48" fmla="*/ 353 w 802"/>
              <a:gd name="T49" fmla="*/ 21 h 1106"/>
              <a:gd name="T50" fmla="*/ 356 w 802"/>
              <a:gd name="T51" fmla="*/ 429 h 1106"/>
              <a:gd name="T52" fmla="*/ 346 w 802"/>
              <a:gd name="T53" fmla="*/ 462 h 1106"/>
              <a:gd name="T54" fmla="*/ 324 w 802"/>
              <a:gd name="T55" fmla="*/ 489 h 1106"/>
              <a:gd name="T56" fmla="*/ 294 w 802"/>
              <a:gd name="T57" fmla="*/ 505 h 1106"/>
              <a:gd name="T58" fmla="*/ 259 w 802"/>
              <a:gd name="T59" fmla="*/ 509 h 1106"/>
              <a:gd name="T60" fmla="*/ 226 w 802"/>
              <a:gd name="T61" fmla="*/ 499 h 1106"/>
              <a:gd name="T62" fmla="*/ 200 w 802"/>
              <a:gd name="T63" fmla="*/ 477 h 1106"/>
              <a:gd name="T64" fmla="*/ 184 w 802"/>
              <a:gd name="T65" fmla="*/ 446 h 1106"/>
              <a:gd name="T66" fmla="*/ 180 w 802"/>
              <a:gd name="T67" fmla="*/ 145 h 1106"/>
              <a:gd name="T68" fmla="*/ 223 w 802"/>
              <a:gd name="T69" fmla="*/ 440 h 1106"/>
              <a:gd name="T70" fmla="*/ 249 w 802"/>
              <a:gd name="T71" fmla="*/ 466 h 1106"/>
              <a:gd name="T72" fmla="*/ 288 w 802"/>
              <a:gd name="T73" fmla="*/ 466 h 1106"/>
              <a:gd name="T74" fmla="*/ 313 w 802"/>
              <a:gd name="T75" fmla="*/ 440 h 1106"/>
              <a:gd name="T76" fmla="*/ 171 w 802"/>
              <a:gd name="T77" fmla="*/ 38 h 1106"/>
              <a:gd name="T78" fmla="*/ 162 w 802"/>
              <a:gd name="T79" fmla="*/ 48 h 1106"/>
              <a:gd name="T80" fmla="*/ 166 w 802"/>
              <a:gd name="T81" fmla="*/ 521 h 1106"/>
              <a:gd name="T82" fmla="*/ 186 w 802"/>
              <a:gd name="T83" fmla="*/ 558 h 1106"/>
              <a:gd name="T84" fmla="*/ 218 w 802"/>
              <a:gd name="T85" fmla="*/ 585 h 1106"/>
              <a:gd name="T86" fmla="*/ 257 w 802"/>
              <a:gd name="T87" fmla="*/ 597 h 1106"/>
              <a:gd name="T88" fmla="*/ 299 w 802"/>
              <a:gd name="T89" fmla="*/ 593 h 1106"/>
              <a:gd name="T90" fmla="*/ 335 w 802"/>
              <a:gd name="T91" fmla="*/ 573 h 1106"/>
              <a:gd name="T92" fmla="*/ 362 w 802"/>
              <a:gd name="T93" fmla="*/ 540 h 1106"/>
              <a:gd name="T94" fmla="*/ 374 w 802"/>
              <a:gd name="T95" fmla="*/ 500 h 1106"/>
              <a:gd name="T96" fmla="*/ 414 w 802"/>
              <a:gd name="T97" fmla="*/ 488 h 1106"/>
              <a:gd name="T98" fmla="*/ 402 w 802"/>
              <a:gd name="T99" fmla="*/ 547 h 1106"/>
              <a:gd name="T100" fmla="*/ 371 w 802"/>
              <a:gd name="T101" fmla="*/ 593 h 1106"/>
              <a:gd name="T102" fmla="*/ 325 w 802"/>
              <a:gd name="T103" fmla="*/ 625 h 1106"/>
              <a:gd name="T104" fmla="*/ 268 w 802"/>
              <a:gd name="T105" fmla="*/ 638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2" h="1106">
                <a:moveTo>
                  <a:pt x="762" y="78"/>
                </a:moveTo>
                <a:lnTo>
                  <a:pt x="40" y="78"/>
                </a:lnTo>
                <a:lnTo>
                  <a:pt x="33" y="79"/>
                </a:lnTo>
                <a:lnTo>
                  <a:pt x="24" y="81"/>
                </a:lnTo>
                <a:lnTo>
                  <a:pt x="18" y="86"/>
                </a:lnTo>
                <a:lnTo>
                  <a:pt x="11" y="90"/>
                </a:lnTo>
                <a:lnTo>
                  <a:pt x="7" y="96"/>
                </a:lnTo>
                <a:lnTo>
                  <a:pt x="3" y="103"/>
                </a:lnTo>
                <a:lnTo>
                  <a:pt x="1" y="111"/>
                </a:lnTo>
                <a:lnTo>
                  <a:pt x="0" y="119"/>
                </a:lnTo>
                <a:lnTo>
                  <a:pt x="0" y="1066"/>
                </a:lnTo>
                <a:lnTo>
                  <a:pt x="1" y="1074"/>
                </a:lnTo>
                <a:lnTo>
                  <a:pt x="3" y="1082"/>
                </a:lnTo>
                <a:lnTo>
                  <a:pt x="7" y="1088"/>
                </a:lnTo>
                <a:lnTo>
                  <a:pt x="11" y="1094"/>
                </a:lnTo>
                <a:lnTo>
                  <a:pt x="18" y="1098"/>
                </a:lnTo>
                <a:lnTo>
                  <a:pt x="24" y="1103"/>
                </a:lnTo>
                <a:lnTo>
                  <a:pt x="33" y="1105"/>
                </a:lnTo>
                <a:lnTo>
                  <a:pt x="40" y="1106"/>
                </a:lnTo>
                <a:lnTo>
                  <a:pt x="762" y="1106"/>
                </a:lnTo>
                <a:lnTo>
                  <a:pt x="770" y="1105"/>
                </a:lnTo>
                <a:lnTo>
                  <a:pt x="778" y="1103"/>
                </a:lnTo>
                <a:lnTo>
                  <a:pt x="784" y="1098"/>
                </a:lnTo>
                <a:lnTo>
                  <a:pt x="791" y="1094"/>
                </a:lnTo>
                <a:lnTo>
                  <a:pt x="795" y="1088"/>
                </a:lnTo>
                <a:lnTo>
                  <a:pt x="799" y="1082"/>
                </a:lnTo>
                <a:lnTo>
                  <a:pt x="801" y="1074"/>
                </a:lnTo>
                <a:lnTo>
                  <a:pt x="802" y="1066"/>
                </a:lnTo>
                <a:lnTo>
                  <a:pt x="802" y="119"/>
                </a:lnTo>
                <a:lnTo>
                  <a:pt x="801" y="111"/>
                </a:lnTo>
                <a:lnTo>
                  <a:pt x="799" y="103"/>
                </a:lnTo>
                <a:lnTo>
                  <a:pt x="795" y="96"/>
                </a:lnTo>
                <a:lnTo>
                  <a:pt x="791" y="90"/>
                </a:lnTo>
                <a:lnTo>
                  <a:pt x="784" y="86"/>
                </a:lnTo>
                <a:lnTo>
                  <a:pt x="778" y="81"/>
                </a:lnTo>
                <a:lnTo>
                  <a:pt x="770" y="79"/>
                </a:lnTo>
                <a:lnTo>
                  <a:pt x="762" y="78"/>
                </a:lnTo>
                <a:close/>
                <a:moveTo>
                  <a:pt x="118" y="683"/>
                </a:moveTo>
                <a:lnTo>
                  <a:pt x="681" y="683"/>
                </a:lnTo>
                <a:lnTo>
                  <a:pt x="681" y="734"/>
                </a:lnTo>
                <a:lnTo>
                  <a:pt x="118" y="734"/>
                </a:lnTo>
                <a:lnTo>
                  <a:pt x="118" y="683"/>
                </a:lnTo>
                <a:close/>
                <a:moveTo>
                  <a:pt x="493" y="560"/>
                </a:moveTo>
                <a:lnTo>
                  <a:pt x="681" y="560"/>
                </a:lnTo>
                <a:lnTo>
                  <a:pt x="681" y="611"/>
                </a:lnTo>
                <a:lnTo>
                  <a:pt x="493" y="611"/>
                </a:lnTo>
                <a:lnTo>
                  <a:pt x="493" y="560"/>
                </a:lnTo>
                <a:close/>
                <a:moveTo>
                  <a:pt x="493" y="437"/>
                </a:moveTo>
                <a:lnTo>
                  <a:pt x="681" y="437"/>
                </a:lnTo>
                <a:lnTo>
                  <a:pt x="681" y="488"/>
                </a:lnTo>
                <a:lnTo>
                  <a:pt x="493" y="488"/>
                </a:lnTo>
                <a:lnTo>
                  <a:pt x="493" y="437"/>
                </a:lnTo>
                <a:close/>
                <a:moveTo>
                  <a:pt x="493" y="315"/>
                </a:moveTo>
                <a:lnTo>
                  <a:pt x="681" y="315"/>
                </a:lnTo>
                <a:lnTo>
                  <a:pt x="681" y="365"/>
                </a:lnTo>
                <a:lnTo>
                  <a:pt x="493" y="365"/>
                </a:lnTo>
                <a:lnTo>
                  <a:pt x="493" y="315"/>
                </a:lnTo>
                <a:close/>
                <a:moveTo>
                  <a:pt x="563" y="961"/>
                </a:moveTo>
                <a:lnTo>
                  <a:pt x="116" y="961"/>
                </a:lnTo>
                <a:lnTo>
                  <a:pt x="116" y="910"/>
                </a:lnTo>
                <a:lnTo>
                  <a:pt x="563" y="910"/>
                </a:lnTo>
                <a:lnTo>
                  <a:pt x="563" y="961"/>
                </a:lnTo>
                <a:close/>
                <a:moveTo>
                  <a:pt x="686" y="847"/>
                </a:moveTo>
                <a:lnTo>
                  <a:pt x="116" y="847"/>
                </a:lnTo>
                <a:lnTo>
                  <a:pt x="116" y="797"/>
                </a:lnTo>
                <a:lnTo>
                  <a:pt x="686" y="797"/>
                </a:lnTo>
                <a:lnTo>
                  <a:pt x="686" y="847"/>
                </a:lnTo>
                <a:close/>
                <a:moveTo>
                  <a:pt x="268" y="638"/>
                </a:moveTo>
                <a:lnTo>
                  <a:pt x="253" y="637"/>
                </a:lnTo>
                <a:lnTo>
                  <a:pt x="239" y="634"/>
                </a:lnTo>
                <a:lnTo>
                  <a:pt x="225" y="630"/>
                </a:lnTo>
                <a:lnTo>
                  <a:pt x="212" y="625"/>
                </a:lnTo>
                <a:lnTo>
                  <a:pt x="199" y="620"/>
                </a:lnTo>
                <a:lnTo>
                  <a:pt x="187" y="611"/>
                </a:lnTo>
                <a:lnTo>
                  <a:pt x="175" y="603"/>
                </a:lnTo>
                <a:lnTo>
                  <a:pt x="165" y="593"/>
                </a:lnTo>
                <a:lnTo>
                  <a:pt x="156" y="583"/>
                </a:lnTo>
                <a:lnTo>
                  <a:pt x="148" y="571"/>
                </a:lnTo>
                <a:lnTo>
                  <a:pt x="141" y="559"/>
                </a:lnTo>
                <a:lnTo>
                  <a:pt x="134" y="547"/>
                </a:lnTo>
                <a:lnTo>
                  <a:pt x="129" y="533"/>
                </a:lnTo>
                <a:lnTo>
                  <a:pt x="126" y="518"/>
                </a:lnTo>
                <a:lnTo>
                  <a:pt x="124" y="503"/>
                </a:lnTo>
                <a:lnTo>
                  <a:pt x="123" y="488"/>
                </a:lnTo>
                <a:lnTo>
                  <a:pt x="123" y="48"/>
                </a:lnTo>
                <a:lnTo>
                  <a:pt x="124" y="38"/>
                </a:lnTo>
                <a:lnTo>
                  <a:pt x="127" y="28"/>
                </a:lnTo>
                <a:lnTo>
                  <a:pt x="131" y="21"/>
                </a:lnTo>
                <a:lnTo>
                  <a:pt x="137" y="14"/>
                </a:lnTo>
                <a:lnTo>
                  <a:pt x="144" y="7"/>
                </a:lnTo>
                <a:lnTo>
                  <a:pt x="152" y="3"/>
                </a:lnTo>
                <a:lnTo>
                  <a:pt x="162" y="1"/>
                </a:lnTo>
                <a:lnTo>
                  <a:pt x="171" y="0"/>
                </a:lnTo>
                <a:lnTo>
                  <a:pt x="322" y="0"/>
                </a:lnTo>
                <a:lnTo>
                  <a:pt x="328" y="0"/>
                </a:lnTo>
                <a:lnTo>
                  <a:pt x="334" y="2"/>
                </a:lnTo>
                <a:lnTo>
                  <a:pt x="341" y="5"/>
                </a:lnTo>
                <a:lnTo>
                  <a:pt x="346" y="9"/>
                </a:lnTo>
                <a:lnTo>
                  <a:pt x="350" y="15"/>
                </a:lnTo>
                <a:lnTo>
                  <a:pt x="353" y="21"/>
                </a:lnTo>
                <a:lnTo>
                  <a:pt x="356" y="27"/>
                </a:lnTo>
                <a:lnTo>
                  <a:pt x="357" y="35"/>
                </a:lnTo>
                <a:lnTo>
                  <a:pt x="357" y="419"/>
                </a:lnTo>
                <a:lnTo>
                  <a:pt x="356" y="429"/>
                </a:lnTo>
                <a:lnTo>
                  <a:pt x="354" y="437"/>
                </a:lnTo>
                <a:lnTo>
                  <a:pt x="352" y="446"/>
                </a:lnTo>
                <a:lnTo>
                  <a:pt x="349" y="454"/>
                </a:lnTo>
                <a:lnTo>
                  <a:pt x="346" y="462"/>
                </a:lnTo>
                <a:lnTo>
                  <a:pt x="342" y="469"/>
                </a:lnTo>
                <a:lnTo>
                  <a:pt x="336" y="477"/>
                </a:lnTo>
                <a:lnTo>
                  <a:pt x="330" y="483"/>
                </a:lnTo>
                <a:lnTo>
                  <a:pt x="324" y="489"/>
                </a:lnTo>
                <a:lnTo>
                  <a:pt x="317" y="494"/>
                </a:lnTo>
                <a:lnTo>
                  <a:pt x="310" y="499"/>
                </a:lnTo>
                <a:lnTo>
                  <a:pt x="303" y="502"/>
                </a:lnTo>
                <a:lnTo>
                  <a:pt x="294" y="505"/>
                </a:lnTo>
                <a:lnTo>
                  <a:pt x="286" y="507"/>
                </a:lnTo>
                <a:lnTo>
                  <a:pt x="277" y="509"/>
                </a:lnTo>
                <a:lnTo>
                  <a:pt x="268" y="509"/>
                </a:lnTo>
                <a:lnTo>
                  <a:pt x="259" y="509"/>
                </a:lnTo>
                <a:lnTo>
                  <a:pt x="251" y="507"/>
                </a:lnTo>
                <a:lnTo>
                  <a:pt x="242" y="505"/>
                </a:lnTo>
                <a:lnTo>
                  <a:pt x="234" y="502"/>
                </a:lnTo>
                <a:lnTo>
                  <a:pt x="226" y="499"/>
                </a:lnTo>
                <a:lnTo>
                  <a:pt x="219" y="494"/>
                </a:lnTo>
                <a:lnTo>
                  <a:pt x="213" y="489"/>
                </a:lnTo>
                <a:lnTo>
                  <a:pt x="206" y="483"/>
                </a:lnTo>
                <a:lnTo>
                  <a:pt x="200" y="477"/>
                </a:lnTo>
                <a:lnTo>
                  <a:pt x="195" y="469"/>
                </a:lnTo>
                <a:lnTo>
                  <a:pt x="190" y="462"/>
                </a:lnTo>
                <a:lnTo>
                  <a:pt x="187" y="454"/>
                </a:lnTo>
                <a:lnTo>
                  <a:pt x="184" y="446"/>
                </a:lnTo>
                <a:lnTo>
                  <a:pt x="182" y="437"/>
                </a:lnTo>
                <a:lnTo>
                  <a:pt x="181" y="429"/>
                </a:lnTo>
                <a:lnTo>
                  <a:pt x="180" y="419"/>
                </a:lnTo>
                <a:lnTo>
                  <a:pt x="180" y="145"/>
                </a:lnTo>
                <a:lnTo>
                  <a:pt x="219" y="145"/>
                </a:lnTo>
                <a:lnTo>
                  <a:pt x="219" y="419"/>
                </a:lnTo>
                <a:lnTo>
                  <a:pt x="220" y="430"/>
                </a:lnTo>
                <a:lnTo>
                  <a:pt x="223" y="440"/>
                </a:lnTo>
                <a:lnTo>
                  <a:pt x="227" y="448"/>
                </a:lnTo>
                <a:lnTo>
                  <a:pt x="234" y="455"/>
                </a:lnTo>
                <a:lnTo>
                  <a:pt x="240" y="462"/>
                </a:lnTo>
                <a:lnTo>
                  <a:pt x="249" y="466"/>
                </a:lnTo>
                <a:lnTo>
                  <a:pt x="258" y="469"/>
                </a:lnTo>
                <a:lnTo>
                  <a:pt x="268" y="470"/>
                </a:lnTo>
                <a:lnTo>
                  <a:pt x="278" y="469"/>
                </a:lnTo>
                <a:lnTo>
                  <a:pt x="288" y="466"/>
                </a:lnTo>
                <a:lnTo>
                  <a:pt x="295" y="462"/>
                </a:lnTo>
                <a:lnTo>
                  <a:pt x="303" y="455"/>
                </a:lnTo>
                <a:lnTo>
                  <a:pt x="309" y="448"/>
                </a:lnTo>
                <a:lnTo>
                  <a:pt x="313" y="440"/>
                </a:lnTo>
                <a:lnTo>
                  <a:pt x="316" y="430"/>
                </a:lnTo>
                <a:lnTo>
                  <a:pt x="317" y="419"/>
                </a:lnTo>
                <a:lnTo>
                  <a:pt x="317" y="38"/>
                </a:lnTo>
                <a:lnTo>
                  <a:pt x="171" y="38"/>
                </a:lnTo>
                <a:lnTo>
                  <a:pt x="167" y="39"/>
                </a:lnTo>
                <a:lnTo>
                  <a:pt x="165" y="41"/>
                </a:lnTo>
                <a:lnTo>
                  <a:pt x="163" y="44"/>
                </a:lnTo>
                <a:lnTo>
                  <a:pt x="162" y="48"/>
                </a:lnTo>
                <a:lnTo>
                  <a:pt x="162" y="488"/>
                </a:lnTo>
                <a:lnTo>
                  <a:pt x="162" y="500"/>
                </a:lnTo>
                <a:lnTo>
                  <a:pt x="164" y="510"/>
                </a:lnTo>
                <a:lnTo>
                  <a:pt x="166" y="521"/>
                </a:lnTo>
                <a:lnTo>
                  <a:pt x="170" y="531"/>
                </a:lnTo>
                <a:lnTo>
                  <a:pt x="174" y="540"/>
                </a:lnTo>
                <a:lnTo>
                  <a:pt x="180" y="550"/>
                </a:lnTo>
                <a:lnTo>
                  <a:pt x="186" y="558"/>
                </a:lnTo>
                <a:lnTo>
                  <a:pt x="192" y="566"/>
                </a:lnTo>
                <a:lnTo>
                  <a:pt x="201" y="573"/>
                </a:lnTo>
                <a:lnTo>
                  <a:pt x="208" y="579"/>
                </a:lnTo>
                <a:lnTo>
                  <a:pt x="218" y="585"/>
                </a:lnTo>
                <a:lnTo>
                  <a:pt x="226" y="590"/>
                </a:lnTo>
                <a:lnTo>
                  <a:pt x="237" y="593"/>
                </a:lnTo>
                <a:lnTo>
                  <a:pt x="246" y="596"/>
                </a:lnTo>
                <a:lnTo>
                  <a:pt x="257" y="597"/>
                </a:lnTo>
                <a:lnTo>
                  <a:pt x="268" y="598"/>
                </a:lnTo>
                <a:lnTo>
                  <a:pt x="279" y="597"/>
                </a:lnTo>
                <a:lnTo>
                  <a:pt x="290" y="596"/>
                </a:lnTo>
                <a:lnTo>
                  <a:pt x="299" y="593"/>
                </a:lnTo>
                <a:lnTo>
                  <a:pt x="310" y="590"/>
                </a:lnTo>
                <a:lnTo>
                  <a:pt x="318" y="585"/>
                </a:lnTo>
                <a:lnTo>
                  <a:pt x="328" y="579"/>
                </a:lnTo>
                <a:lnTo>
                  <a:pt x="335" y="573"/>
                </a:lnTo>
                <a:lnTo>
                  <a:pt x="344" y="566"/>
                </a:lnTo>
                <a:lnTo>
                  <a:pt x="350" y="558"/>
                </a:lnTo>
                <a:lnTo>
                  <a:pt x="357" y="550"/>
                </a:lnTo>
                <a:lnTo>
                  <a:pt x="362" y="540"/>
                </a:lnTo>
                <a:lnTo>
                  <a:pt x="366" y="531"/>
                </a:lnTo>
                <a:lnTo>
                  <a:pt x="369" y="521"/>
                </a:lnTo>
                <a:lnTo>
                  <a:pt x="372" y="510"/>
                </a:lnTo>
                <a:lnTo>
                  <a:pt x="374" y="500"/>
                </a:lnTo>
                <a:lnTo>
                  <a:pt x="375" y="488"/>
                </a:lnTo>
                <a:lnTo>
                  <a:pt x="375" y="148"/>
                </a:lnTo>
                <a:lnTo>
                  <a:pt x="414" y="148"/>
                </a:lnTo>
                <a:lnTo>
                  <a:pt x="414" y="488"/>
                </a:lnTo>
                <a:lnTo>
                  <a:pt x="413" y="503"/>
                </a:lnTo>
                <a:lnTo>
                  <a:pt x="411" y="518"/>
                </a:lnTo>
                <a:lnTo>
                  <a:pt x="407" y="533"/>
                </a:lnTo>
                <a:lnTo>
                  <a:pt x="402" y="547"/>
                </a:lnTo>
                <a:lnTo>
                  <a:pt x="396" y="559"/>
                </a:lnTo>
                <a:lnTo>
                  <a:pt x="388" y="571"/>
                </a:lnTo>
                <a:lnTo>
                  <a:pt x="380" y="583"/>
                </a:lnTo>
                <a:lnTo>
                  <a:pt x="371" y="593"/>
                </a:lnTo>
                <a:lnTo>
                  <a:pt x="361" y="603"/>
                </a:lnTo>
                <a:lnTo>
                  <a:pt x="349" y="611"/>
                </a:lnTo>
                <a:lnTo>
                  <a:pt x="338" y="620"/>
                </a:lnTo>
                <a:lnTo>
                  <a:pt x="325" y="625"/>
                </a:lnTo>
                <a:lnTo>
                  <a:pt x="311" y="630"/>
                </a:lnTo>
                <a:lnTo>
                  <a:pt x="297" y="634"/>
                </a:lnTo>
                <a:lnTo>
                  <a:pt x="282" y="637"/>
                </a:lnTo>
                <a:lnTo>
                  <a:pt x="268" y="6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991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A61AB95-8DE4-4D53-8B23-613A7A464ECF}"/>
              </a:ext>
            </a:extLst>
          </p:cNvPr>
          <p:cNvSpPr txBox="1">
            <a:spLocks/>
          </p:cNvSpPr>
          <p:nvPr/>
        </p:nvSpPr>
        <p:spPr>
          <a:xfrm>
            <a:off x="609600" y="241290"/>
            <a:ext cx="10195200" cy="546185"/>
          </a:xfrm>
          <a:prstGeom prst="rect">
            <a:avLst/>
          </a:prstGeom>
        </p:spPr>
        <p:txBody>
          <a:bodyPr vert="horz" lIns="0" tIns="0" rIns="0" bIns="0" rtlCol="0" anchor="ctr" anchorCtr="0">
            <a:noAutofit/>
          </a:bodyPr>
          <a:lstStyle>
            <a:lvl1pPr algn="l" defTabSz="914400" rtl="0" eaLnBrk="1" latinLnBrk="0" hangingPunct="1">
              <a:lnSpc>
                <a:spcPct val="70000"/>
              </a:lnSpc>
              <a:spcBef>
                <a:spcPct val="0"/>
              </a:spcBef>
              <a:buNone/>
              <a:defRPr sz="5400" kern="1200">
                <a:solidFill>
                  <a:schemeClr val="bg1"/>
                </a:solidFill>
                <a:latin typeface="KPMG Light" panose="020B0403030202040204" pitchFamily="34" charset="0"/>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lang="en-US" sz="4400">
                <a:solidFill>
                  <a:schemeClr val="accent2"/>
                </a:solidFill>
                <a:latin typeface="+mj-lt"/>
              </a:rPr>
              <a:t>Disclaimer</a:t>
            </a:r>
          </a:p>
        </p:txBody>
      </p:sp>
      <p:sp>
        <p:nvSpPr>
          <p:cNvPr id="24" name="Text Placeholder 7">
            <a:extLst>
              <a:ext uri="{FF2B5EF4-FFF2-40B4-BE49-F238E27FC236}">
                <a16:creationId xmlns:a16="http://schemas.microsoft.com/office/drawing/2014/main" id="{86527119-B9B4-44D0-ACFA-339D00B7C5A1}"/>
              </a:ext>
            </a:extLst>
          </p:cNvPr>
          <p:cNvSpPr txBox="1">
            <a:spLocks/>
          </p:cNvSpPr>
          <p:nvPr/>
        </p:nvSpPr>
        <p:spPr bwMode="auto">
          <a:xfrm>
            <a:off x="609600" y="936668"/>
            <a:ext cx="5777929" cy="5133857"/>
          </a:xfrm>
          <a:prstGeom prst="rect">
            <a:avLst/>
          </a:prstGeom>
        </p:spPr>
        <p:txBody>
          <a:bodyPr vert="horz" wrap="square" lIns="0" tIns="0" rIns="0" bIns="0" numCol="1" rtlCol="0" anchor="ctr" anchorCtr="0" compatLnSpc="1">
            <a:prstTxWarp prst="textNoShape">
              <a:avLst/>
            </a:prstTxWarp>
            <a:noAutofit/>
          </a:bodyPr>
          <a:lstStyle>
            <a:lvl1pPr marL="0" indent="0" algn="l" defTabSz="914400" rtl="0" eaLnBrk="1" latinLnBrk="0" hangingPunct="1">
              <a:lnSpc>
                <a:spcPct val="100000"/>
              </a:lnSpc>
              <a:spcBef>
                <a:spcPts val="0"/>
              </a:spcBef>
              <a:spcAft>
                <a:spcPts val="600"/>
              </a:spcAft>
              <a:buFontTx/>
              <a:buNone/>
              <a:defRPr sz="15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tx2"/>
                </a:solidFill>
                <a:latin typeface="+mn-lt"/>
                <a:ea typeface="+mn-ea"/>
                <a:cs typeface="+mn-cs"/>
              </a:defRPr>
            </a:lvl2pPr>
            <a:lvl3pPr marL="288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3pPr>
            <a:lvl4pPr marL="432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4pPr>
            <a:lvl5pPr marL="720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baseline="0">
                <a:solidFill>
                  <a:schemeClr val="tx2"/>
                </a:solidFill>
                <a:latin typeface="+mn-lt"/>
                <a:ea typeface="+mn-ea"/>
                <a:cs typeface="+mn-cs"/>
              </a:defRPr>
            </a:lvl5pPr>
            <a:lvl6pPr marL="864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152000" indent="-288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296000" indent="-1440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1200">
                <a:solidFill>
                  <a:srgbClr val="00338D"/>
                </a:solidFill>
                <a:latin typeface="Arial" panose="020B0604020202020204" pitchFamily="34" charset="0"/>
              </a:rPr>
              <a:t>Proprietary Nature of Proposals</a:t>
            </a:r>
          </a:p>
          <a:p>
            <a:pPr>
              <a:spcAft>
                <a:spcPts val="1800"/>
              </a:spcAft>
            </a:pPr>
            <a:r>
              <a:rPr lang="en-US" altLang="en-US" sz="1200" b="0">
                <a:solidFill>
                  <a:srgbClr val="00338D"/>
                </a:solidFill>
                <a:latin typeface="Arial" panose="020B0604020202020204" pitchFamily="34" charset="0"/>
              </a:rPr>
              <a:t>The data in this document contains trade secrets and confidential or proprietary information of KPMG, the disclosure of which would provide a competitive advantage to others. Therefore, this document shall not be disclosed, used, or duplicated, in whole or in part, for any purpose other than to evaluate KPMG’s services described in this proposal.</a:t>
            </a:r>
          </a:p>
          <a:p>
            <a:pPr>
              <a:spcAft>
                <a:spcPts val="1800"/>
              </a:spcAft>
            </a:pPr>
            <a:r>
              <a:rPr lang="en-US" altLang="en-US" sz="1200" b="0">
                <a:solidFill>
                  <a:srgbClr val="00338D"/>
                </a:solidFill>
                <a:latin typeface="Arial" panose="020B0604020202020204" pitchFamily="34" charset="0"/>
              </a:rPr>
              <a:t>This non-binding proposal is made by KPMG Assurance &amp; Consulting Services LLP, an Indian Limited Liability Partnership and a member firm of the KPMG global organization of independent firms affiliated with KPMG International Limited (“KPMG International”), a private English company limited by guarantee. This proposal is in all respects subject to the negotiation, agreement, and signing of a specific engagement letter or contract including agreement of the scope of services and to the satisfactory completion by KPMG Assurance &amp; Consulting Services LLP of applicable client and engagement acceptance procedures, including independence and conflict of interest checks and, where applicable, audit committee/board of directors' approval.</a:t>
            </a:r>
          </a:p>
          <a:p>
            <a:pPr>
              <a:spcAft>
                <a:spcPts val="1800"/>
              </a:spcAft>
            </a:pPr>
            <a:r>
              <a:rPr lang="en-US" altLang="en-US" sz="1200" b="0">
                <a:solidFill>
                  <a:srgbClr val="00338D"/>
                </a:solidFill>
                <a:latin typeface="Arial" panose="020B0604020202020204" pitchFamily="34" charset="0"/>
              </a:rPr>
              <a:t>KPMG International and its related entities provide no services to clients. No member firm has any authority to obligate or bind KPMG International, any of its related entities or any other member firm vis-à-vis third parties, nor does KPMG International or any of its related entities have any such authority to obligate or bind any member firm.</a:t>
            </a:r>
          </a:p>
          <a:p>
            <a:pPr>
              <a:spcAft>
                <a:spcPts val="1800"/>
              </a:spcAft>
            </a:pPr>
            <a:r>
              <a:rPr lang="en-US" altLang="en-US" sz="1200" b="0">
                <a:solidFill>
                  <a:srgbClr val="00338D"/>
                </a:solidFill>
                <a:latin typeface="Arial" panose="020B0604020202020204" pitchFamily="34" charset="0"/>
              </a:rPr>
              <a:t>© 2023 KPMG Assurance &amp; Consulting Services LLP, an Indian limited liability company and a member firm of the KPMG global organization of independent member firms affiliated with KPMG International Limited, a private English company limited by guarantee. All rights reserved.</a:t>
            </a:r>
          </a:p>
        </p:txBody>
      </p:sp>
      <p:pic>
        <p:nvPicPr>
          <p:cNvPr id="25" name="Picture 4">
            <a:extLst>
              <a:ext uri="{FF2B5EF4-FFF2-40B4-BE49-F238E27FC236}">
                <a16:creationId xmlns:a16="http://schemas.microsoft.com/office/drawing/2014/main" id="{410A410A-6301-470E-9F28-313B48394962}"/>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48168" y="1171457"/>
            <a:ext cx="4272332"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988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1">
            <a:extLst>
              <a:ext uri="{FF2B5EF4-FFF2-40B4-BE49-F238E27FC236}">
                <a16:creationId xmlns:a16="http://schemas.microsoft.com/office/drawing/2014/main" id="{1EF92CD7-A02E-98A2-4E24-1613ABD068FC}"/>
              </a:ext>
            </a:extLst>
          </p:cNvPr>
          <p:cNvSpPr txBox="1">
            <a:spLocks/>
          </p:cNvSpPr>
          <p:nvPr/>
        </p:nvSpPr>
        <p:spPr>
          <a:xfrm>
            <a:off x="598706" y="280497"/>
            <a:ext cx="9997022" cy="480237"/>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r>
              <a:rPr lang="en-US" b="1"/>
              <a:t>TMF PAM Current Maturity State</a:t>
            </a:r>
            <a:br>
              <a:rPr lang="LID4096" b="1"/>
            </a:br>
            <a:endParaRPr lang="LID4096"/>
          </a:p>
        </p:txBody>
      </p:sp>
      <p:sp>
        <p:nvSpPr>
          <p:cNvPr id="3" name="Rectangle 12">
            <a:extLst>
              <a:ext uri="{FF2B5EF4-FFF2-40B4-BE49-F238E27FC236}">
                <a16:creationId xmlns:a16="http://schemas.microsoft.com/office/drawing/2014/main" id="{3EB4E9F1-EC4E-9054-5AD0-DFF165C4FBE4}"/>
              </a:ext>
            </a:extLst>
          </p:cNvPr>
          <p:cNvSpPr/>
          <p:nvPr/>
        </p:nvSpPr>
        <p:spPr>
          <a:xfrm flipH="1">
            <a:off x="2065628" y="4997397"/>
            <a:ext cx="3330857" cy="178510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Password management of all Privileged accounts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a:latin typeface="Arial" panose="020B0604020202020204" pitchFamily="34" charset="0"/>
                <a:cs typeface="Arial" panose="020B0604020202020204" pitchFamily="34" charset="0"/>
                <a:sym typeface="Arial" panose="020B0604020202020204" pitchFamily="34" charset="0"/>
              </a:rPr>
              <a:t>Password </a:t>
            </a: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compliance as per TMF IT policy</a:t>
            </a:r>
          </a:p>
          <a:p>
            <a:pPr marR="0" lvl="0" algn="l" defTabSz="914400" rtl="0" eaLnBrk="1" fontAlgn="auto" latinLnBrk="0" hangingPunct="1">
              <a:lnSpc>
                <a:spcPct val="100000"/>
              </a:lnSpc>
              <a:spcBef>
                <a:spcPts val="0"/>
              </a:spcBef>
              <a:spcAft>
                <a:spcPts val="0"/>
              </a:spcAft>
              <a:buClrTx/>
              <a:buSzTx/>
              <a:tabLst/>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     - Reconciliation of windows &amp; Linux accounts</a:t>
            </a:r>
          </a:p>
          <a:p>
            <a:pPr marL="228600" indent="-228600">
              <a:buAutoNum type="arabicPlain" startAt="3"/>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Privileged activity analytics</a:t>
            </a:r>
          </a:p>
          <a:p>
            <a:pPr marL="228600" indent="-228600">
              <a:buAutoNum type="arabicPlain" startAt="3"/>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Break Glass scenario</a:t>
            </a:r>
          </a:p>
          <a:p>
            <a:pPr marR="0" lvl="0" algn="l" defTabSz="914400" rtl="0" eaLnBrk="1" fontAlgn="auto" latinLnBrk="0" hangingPunct="1">
              <a:lnSpc>
                <a:spcPct val="100000"/>
              </a:lnSpc>
              <a:spcBef>
                <a:spcPts val="0"/>
              </a:spcBef>
              <a:spcAft>
                <a:spcPts val="0"/>
              </a:spcAft>
              <a:buClrTx/>
              <a:buSzTx/>
              <a:tabLst/>
              <a:defRPr/>
            </a:pPr>
            <a:r>
              <a:rPr lang="en-US" sz="1100">
                <a:latin typeface="Arial" panose="020B0604020202020204" pitchFamily="34" charset="0"/>
                <a:cs typeface="Arial" panose="020B0604020202020204" pitchFamily="34" charset="0"/>
                <a:sym typeface="Arial" panose="020B0604020202020204" pitchFamily="34" charset="0"/>
              </a:rPr>
              <a:t>5    HA-DR Drill </a:t>
            </a:r>
          </a:p>
          <a:p>
            <a:pPr marL="228600" indent="-228600">
              <a:buAutoNum type="arabicPlain" startAt="3"/>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AutoNum type="alphaLcPeriod"/>
              <a:tabLst/>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 name="Rectangle 34">
            <a:extLst>
              <a:ext uri="{FF2B5EF4-FFF2-40B4-BE49-F238E27FC236}">
                <a16:creationId xmlns:a16="http://schemas.microsoft.com/office/drawing/2014/main" id="{BFA1A64F-ED01-A7C4-EEFD-E7E7C397E395}"/>
              </a:ext>
            </a:extLst>
          </p:cNvPr>
          <p:cNvSpPr/>
          <p:nvPr/>
        </p:nvSpPr>
        <p:spPr>
          <a:xfrm flipH="1">
            <a:off x="10532537" y="4275057"/>
            <a:ext cx="1659463" cy="220060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buFontTx/>
              <a:buAutoNum type="arabicPeriod"/>
              <a:defRPr/>
            </a:pPr>
            <a:r>
              <a:rPr lang="en-US" sz="1100">
                <a:latin typeface="Arial" panose="020B0604020202020204" pitchFamily="34" charset="0"/>
                <a:cs typeface="Arial" panose="020B0604020202020204" pitchFamily="34" charset="0"/>
                <a:sym typeface="Arial" panose="020B0604020202020204" pitchFamily="34" charset="0"/>
              </a:rPr>
              <a:t>Secure Remote Access</a:t>
            </a:r>
          </a:p>
          <a:p>
            <a:pPr marL="228600" indent="-228600">
              <a:buFontTx/>
              <a:buAutoNum type="arabicPeriod"/>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Advanced EPM</a:t>
            </a:r>
          </a:p>
          <a:p>
            <a:pPr marL="228600" indent="-228600">
              <a:buFontTx/>
              <a:buAutoNum type="arabicPeriod"/>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CEM ( Cloud Entitlement Manager)</a:t>
            </a:r>
          </a:p>
          <a:p>
            <a:pPr marL="228600" indent="-228600">
              <a:buFontTx/>
              <a:buAutoNum type="arabicPeriod"/>
              <a:defRPr/>
            </a:pPr>
            <a:r>
              <a:rPr lang="en-US" sz="1100">
                <a:latin typeface="Arial" panose="020B0604020202020204" pitchFamily="34" charset="0"/>
                <a:cs typeface="Arial" panose="020B0604020202020204" pitchFamily="34" charset="0"/>
                <a:sym typeface="Arial" panose="020B0604020202020204" pitchFamily="34" charset="0"/>
              </a:rPr>
              <a:t>Secure Cloud Access</a:t>
            </a:r>
          </a:p>
          <a:p>
            <a:pPr marL="228600" indent="-228600">
              <a:buFontTx/>
              <a:buAutoNum type="arabicPeriod"/>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9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9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900" b="0" i="0" u="none" strike="noStrike" kern="1200" cap="none" spc="0" normalizeH="0" baseline="0" noProof="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 name="Rectangle 37">
            <a:extLst>
              <a:ext uri="{FF2B5EF4-FFF2-40B4-BE49-F238E27FC236}">
                <a16:creationId xmlns:a16="http://schemas.microsoft.com/office/drawing/2014/main" id="{E08D14F6-608D-6FAE-2D13-8554736C3E50}"/>
              </a:ext>
            </a:extLst>
          </p:cNvPr>
          <p:cNvSpPr/>
          <p:nvPr/>
        </p:nvSpPr>
        <p:spPr>
          <a:xfrm flipH="1">
            <a:off x="7609597" y="2244396"/>
            <a:ext cx="2634299" cy="172354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Privileged Account discovery</a:t>
            </a:r>
          </a:p>
          <a:p>
            <a:pPr marR="0" lvl="0" algn="l" defTabSz="914400" rtl="0" eaLnBrk="1" fontAlgn="auto" latinLnBrk="0" hangingPunct="1">
              <a:lnSpc>
                <a:spcPct val="100000"/>
              </a:lnSpc>
              <a:spcBef>
                <a:spcPts val="0"/>
              </a:spcBef>
              <a:spcAft>
                <a:spcPts val="0"/>
              </a:spcAft>
              <a:buClrTx/>
              <a:buSzTx/>
              <a:tabLst/>
              <a:defRPr/>
            </a:pPr>
            <a:r>
              <a:rPr lang="en-US" sz="1100">
                <a:latin typeface="Arial" panose="020B0604020202020204" pitchFamily="34" charset="0"/>
                <a:cs typeface="Arial" panose="020B0604020202020204" pitchFamily="34" charset="0"/>
                <a:sym typeface="Arial" panose="020B0604020202020204" pitchFamily="34" charset="0"/>
              </a:rPr>
              <a:t>      - Windows &amp; Linux accounts</a:t>
            </a:r>
          </a:p>
          <a:p>
            <a:pPr>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      - Creation of Onboarding rules</a:t>
            </a:r>
          </a:p>
          <a:p>
            <a:pPr marR="0" lvl="0" algn="l" defTabSz="914400" rtl="0" eaLnBrk="1" fontAlgn="auto" latinLnBrk="0" hangingPunct="1">
              <a:lnSpc>
                <a:spcPct val="100000"/>
              </a:lnSpc>
              <a:spcBef>
                <a:spcPts val="0"/>
              </a:spcBef>
              <a:spcAft>
                <a:spcPts val="0"/>
              </a:spcAft>
              <a:buClrTx/>
              <a:buSzTx/>
              <a:tabLst/>
              <a:defRPr/>
            </a:pPr>
            <a:r>
              <a:rPr lang="en-US" sz="1100">
                <a:latin typeface="Arial" panose="020B0604020202020204" pitchFamily="34" charset="0"/>
                <a:cs typeface="Arial" panose="020B0604020202020204" pitchFamily="34" charset="0"/>
                <a:sym typeface="Arial" panose="020B0604020202020204" pitchFamily="34" charset="0"/>
              </a:rPr>
              <a:t>2.   Privilege session management</a:t>
            </a:r>
          </a:p>
          <a:p>
            <a:pPr marR="0" lvl="0" algn="l" defTabSz="914400" rtl="0" eaLnBrk="1" fontAlgn="auto" latinLnBrk="0" hangingPunct="1">
              <a:lnSpc>
                <a:spcPct val="100000"/>
              </a:lnSpc>
              <a:spcBef>
                <a:spcPts val="0"/>
              </a:spcBef>
              <a:spcAft>
                <a:spcPts val="0"/>
              </a:spcAft>
              <a:buClrTx/>
              <a:buSzTx/>
              <a:tabLst/>
              <a:defRPr/>
            </a:pPr>
            <a:r>
              <a:rPr lang="en-US" sz="1100">
                <a:latin typeface="Arial" panose="020B0604020202020204" pitchFamily="34" charset="0"/>
                <a:cs typeface="Arial" panose="020B0604020202020204" pitchFamily="34" charset="0"/>
                <a:sym typeface="Arial" panose="020B0604020202020204" pitchFamily="34" charset="0"/>
              </a:rPr>
              <a:t>      - Session monitoring &amp; recording</a:t>
            </a:r>
          </a:p>
          <a:p>
            <a:pPr marR="0" lvl="0" algn="l" defTabSz="914400" rtl="0" eaLnBrk="1" fontAlgn="auto" latinLnBrk="0" hangingPunct="1">
              <a:lnSpc>
                <a:spcPct val="100000"/>
              </a:lnSpc>
              <a:spcBef>
                <a:spcPts val="0"/>
              </a:spcBef>
              <a:spcAft>
                <a:spcPts val="0"/>
              </a:spcAft>
              <a:buClrTx/>
              <a:buSzTx/>
              <a:tabLst/>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      - Audit trails</a:t>
            </a:r>
          </a:p>
          <a:p>
            <a:pPr marL="228600" marR="0" lvl="0" indent="-228600" algn="l" defTabSz="914400" rtl="0" eaLnBrk="1" fontAlgn="auto" latinLnBrk="0" hangingPunct="1">
              <a:lnSpc>
                <a:spcPct val="100000"/>
              </a:lnSpc>
              <a:spcBef>
                <a:spcPts val="0"/>
              </a:spcBef>
              <a:spcAft>
                <a:spcPts val="0"/>
              </a:spcAft>
              <a:buClrTx/>
              <a:buSzTx/>
              <a:buAutoNum type="arabicPeriod" startAt="3"/>
              <a:tabLst/>
              <a:defRPr/>
            </a:pPr>
            <a:r>
              <a:rPr lang="en-US" sz="1100">
                <a:latin typeface="Arial" panose="020B0604020202020204" pitchFamily="34" charset="0"/>
                <a:cs typeface="Arial" panose="020B0604020202020204" pitchFamily="34" charset="0"/>
                <a:sym typeface="Arial" panose="020B0604020202020204" pitchFamily="34" charset="0"/>
              </a:rPr>
              <a:t>Privilege</a:t>
            </a: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 Account certification</a:t>
            </a:r>
          </a:p>
          <a:p>
            <a:pPr marL="228600" marR="0" lvl="0" indent="-228600" algn="l" defTabSz="914400" rtl="0" eaLnBrk="1" fontAlgn="auto" latinLnBrk="0" hangingPunct="1">
              <a:lnSpc>
                <a:spcPct val="100000"/>
              </a:lnSpc>
              <a:spcBef>
                <a:spcPts val="0"/>
              </a:spcBef>
              <a:spcAft>
                <a:spcPts val="0"/>
              </a:spcAft>
              <a:buClrTx/>
              <a:buSzTx/>
              <a:buAutoNum type="arabicPeriod" startAt="3"/>
              <a:tabLst/>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9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9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Rectangle 40">
            <a:extLst>
              <a:ext uri="{FF2B5EF4-FFF2-40B4-BE49-F238E27FC236}">
                <a16:creationId xmlns:a16="http://schemas.microsoft.com/office/drawing/2014/main" id="{F11FC1C7-7534-F1E8-0B30-D1C43364AA9A}"/>
              </a:ext>
            </a:extLst>
          </p:cNvPr>
          <p:cNvSpPr/>
          <p:nvPr/>
        </p:nvSpPr>
        <p:spPr>
          <a:xfrm flipH="1">
            <a:off x="1827021" y="3368590"/>
            <a:ext cx="3630949" cy="76944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a:latin typeface="Arial" panose="020B0604020202020204" pitchFamily="34" charset="0"/>
                <a:cs typeface="Arial" panose="020B0604020202020204" pitchFamily="34" charset="0"/>
                <a:sym typeface="Arial" panose="020B0604020202020204" pitchFamily="34" charset="0"/>
              </a:rPr>
              <a:t>Privilege session management (Partially functional)</a:t>
            </a: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Password Management (</a:t>
            </a:r>
            <a:r>
              <a:rPr lang="en-US" sz="1100">
                <a:latin typeface="Arial" panose="020B0604020202020204" pitchFamily="34" charset="0"/>
                <a:cs typeface="Arial" panose="020B0604020202020204" pitchFamily="34" charset="0"/>
                <a:sym typeface="Arial" panose="020B0604020202020204" pitchFamily="34" charset="0"/>
              </a:rPr>
              <a:t>Partially functional</a:t>
            </a: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Privileged account access workflow</a:t>
            </a:r>
          </a:p>
        </p:txBody>
      </p:sp>
      <p:sp>
        <p:nvSpPr>
          <p:cNvPr id="15" name="Rectangle 43">
            <a:extLst>
              <a:ext uri="{FF2B5EF4-FFF2-40B4-BE49-F238E27FC236}">
                <a16:creationId xmlns:a16="http://schemas.microsoft.com/office/drawing/2014/main" id="{0318F846-6CC8-F8C4-EE29-7EA81A3FBB64}"/>
              </a:ext>
            </a:extLst>
          </p:cNvPr>
          <p:cNvSpPr/>
          <p:nvPr/>
        </p:nvSpPr>
        <p:spPr>
          <a:xfrm flipH="1">
            <a:off x="259689" y="1726736"/>
            <a:ext cx="2100175" cy="161582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MFA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Onboarding of Privileged accounts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100">
                <a:latin typeface="Arial" panose="020B0604020202020204" pitchFamily="34" charset="0"/>
                <a:cs typeface="Arial" panose="020B0604020202020204" pitchFamily="34" charset="0"/>
                <a:sym typeface="Arial" panose="020B0604020202020204" pitchFamily="34" charset="0"/>
              </a:rPr>
              <a:t>Platform &amp; safe creation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rPr>
              <a:t>Password Policy configuration </a:t>
            </a: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200" cap="none" spc="0" normalizeH="0" baseline="0" noProof="0">
              <a:ln>
                <a:noFill/>
              </a:ln>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17" name="Group 1">
            <a:extLst>
              <a:ext uri="{FF2B5EF4-FFF2-40B4-BE49-F238E27FC236}">
                <a16:creationId xmlns:a16="http://schemas.microsoft.com/office/drawing/2014/main" id="{571526B4-44CC-BC2F-FE8C-F180F292A86D}"/>
              </a:ext>
            </a:extLst>
          </p:cNvPr>
          <p:cNvGrpSpPr/>
          <p:nvPr/>
        </p:nvGrpSpPr>
        <p:grpSpPr>
          <a:xfrm>
            <a:off x="2366318" y="2704239"/>
            <a:ext cx="7459364" cy="3312515"/>
            <a:chOff x="864394" y="2669106"/>
            <a:chExt cx="7127082" cy="3164958"/>
          </a:xfrm>
          <a:solidFill>
            <a:srgbClr val="000000"/>
          </a:solidFill>
        </p:grpSpPr>
        <p:sp>
          <p:nvSpPr>
            <p:cNvPr id="21" name="Freeform 7">
              <a:extLst>
                <a:ext uri="{FF2B5EF4-FFF2-40B4-BE49-F238E27FC236}">
                  <a16:creationId xmlns:a16="http://schemas.microsoft.com/office/drawing/2014/main" id="{D98D8B59-DE75-99FB-C8E4-413442297B3E}"/>
                </a:ext>
              </a:extLst>
            </p:cNvPr>
            <p:cNvSpPr/>
            <p:nvPr/>
          </p:nvSpPr>
          <p:spPr>
            <a:xfrm>
              <a:off x="4341120" y="5217352"/>
              <a:ext cx="3650356" cy="616712"/>
            </a:xfrm>
            <a:custGeom>
              <a:avLst/>
              <a:gdLst>
                <a:gd name="connsiteX0" fmla="*/ 447675 w 3650356"/>
                <a:gd name="connsiteY0" fmla="*/ 0 h 616712"/>
                <a:gd name="connsiteX1" fmla="*/ 2289603 w 3650356"/>
                <a:gd name="connsiteY1" fmla="*/ 192212 h 616712"/>
                <a:gd name="connsiteX2" fmla="*/ 2887851 w 3650356"/>
                <a:gd name="connsiteY2" fmla="*/ 199858 h 616712"/>
                <a:gd name="connsiteX3" fmla="*/ 2978848 w 3650356"/>
                <a:gd name="connsiteY3" fmla="*/ 121412 h 616712"/>
                <a:gd name="connsiteX4" fmla="*/ 3650356 w 3650356"/>
                <a:gd name="connsiteY4" fmla="*/ 430974 h 616712"/>
                <a:gd name="connsiteX5" fmla="*/ 2383536 w 3650356"/>
                <a:gd name="connsiteY5" fmla="*/ 616712 h 616712"/>
                <a:gd name="connsiteX6" fmla="*/ 2534566 w 3650356"/>
                <a:gd name="connsiteY6" fmla="*/ 492215 h 616712"/>
                <a:gd name="connsiteX7" fmla="*/ 2025433 w 3650356"/>
                <a:gd name="connsiteY7" fmla="*/ 456539 h 616712"/>
                <a:gd name="connsiteX8" fmla="*/ 0 w 3650356"/>
                <a:gd name="connsiteY8" fmla="*/ 176816 h 61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0356" h="616712">
                  <a:moveTo>
                    <a:pt x="447675" y="0"/>
                  </a:moveTo>
                  <a:cubicBezTo>
                    <a:pt x="868100" y="114300"/>
                    <a:pt x="1628746" y="172344"/>
                    <a:pt x="2289603" y="192212"/>
                  </a:cubicBezTo>
                  <a:lnTo>
                    <a:pt x="2887851" y="199858"/>
                  </a:lnTo>
                  <a:lnTo>
                    <a:pt x="2978848" y="121412"/>
                  </a:lnTo>
                  <a:lnTo>
                    <a:pt x="3650356" y="430974"/>
                  </a:lnTo>
                  <a:lnTo>
                    <a:pt x="2383536" y="616712"/>
                  </a:lnTo>
                  <a:lnTo>
                    <a:pt x="2534566" y="492215"/>
                  </a:lnTo>
                  <a:lnTo>
                    <a:pt x="2025433" y="456539"/>
                  </a:lnTo>
                  <a:cubicBezTo>
                    <a:pt x="1464142" y="419555"/>
                    <a:pt x="799043" y="368507"/>
                    <a:pt x="0" y="176816"/>
                  </a:cubicBez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2" name="Rectangle 8">
              <a:extLst>
                <a:ext uri="{FF2B5EF4-FFF2-40B4-BE49-F238E27FC236}">
                  <a16:creationId xmlns:a16="http://schemas.microsoft.com/office/drawing/2014/main" id="{BF75E747-D51A-2EEE-BCB5-F02DD1DCFF27}"/>
                </a:ext>
              </a:extLst>
            </p:cNvPr>
            <p:cNvSpPr/>
            <p:nvPr/>
          </p:nvSpPr>
          <p:spPr>
            <a:xfrm rot="3600000">
              <a:off x="3413749" y="3794977"/>
              <a:ext cx="1319655" cy="1676114"/>
            </a:xfrm>
            <a:custGeom>
              <a:avLst/>
              <a:gdLst>
                <a:gd name="connsiteX0" fmla="*/ 0 w 908050"/>
                <a:gd name="connsiteY0" fmla="*/ 0 h 374650"/>
                <a:gd name="connsiteX1" fmla="*/ 908050 w 908050"/>
                <a:gd name="connsiteY1" fmla="*/ 0 h 374650"/>
                <a:gd name="connsiteX2" fmla="*/ 908050 w 908050"/>
                <a:gd name="connsiteY2" fmla="*/ 374650 h 374650"/>
                <a:gd name="connsiteX3" fmla="*/ 0 w 908050"/>
                <a:gd name="connsiteY3" fmla="*/ 374650 h 374650"/>
                <a:gd name="connsiteX4" fmla="*/ 0 w 908050"/>
                <a:gd name="connsiteY4" fmla="*/ 0 h 374650"/>
                <a:gd name="connsiteX0" fmla="*/ 0 w 967729"/>
                <a:gd name="connsiteY0" fmla="*/ 70030 h 444680"/>
                <a:gd name="connsiteX1" fmla="*/ 967729 w 967729"/>
                <a:gd name="connsiteY1" fmla="*/ 0 h 444680"/>
                <a:gd name="connsiteX2" fmla="*/ 908050 w 967729"/>
                <a:gd name="connsiteY2" fmla="*/ 444680 h 444680"/>
                <a:gd name="connsiteX3" fmla="*/ 0 w 967729"/>
                <a:gd name="connsiteY3" fmla="*/ 444680 h 444680"/>
                <a:gd name="connsiteX4" fmla="*/ 0 w 967729"/>
                <a:gd name="connsiteY4" fmla="*/ 70030 h 444680"/>
                <a:gd name="connsiteX0" fmla="*/ 0 w 1091467"/>
                <a:gd name="connsiteY0" fmla="*/ 0 h 1174742"/>
                <a:gd name="connsiteX1" fmla="*/ 1091467 w 1091467"/>
                <a:gd name="connsiteY1" fmla="*/ 730062 h 1174742"/>
                <a:gd name="connsiteX2" fmla="*/ 1031788 w 1091467"/>
                <a:gd name="connsiteY2" fmla="*/ 1174742 h 1174742"/>
                <a:gd name="connsiteX3" fmla="*/ 123738 w 1091467"/>
                <a:gd name="connsiteY3" fmla="*/ 1174742 h 1174742"/>
                <a:gd name="connsiteX4" fmla="*/ 0 w 1091467"/>
                <a:gd name="connsiteY4" fmla="*/ 0 h 1174742"/>
                <a:gd name="connsiteX0" fmla="*/ 127346 w 1218813"/>
                <a:gd name="connsiteY0" fmla="*/ 0 h 1174742"/>
                <a:gd name="connsiteX1" fmla="*/ 1218813 w 1218813"/>
                <a:gd name="connsiteY1" fmla="*/ 730062 h 1174742"/>
                <a:gd name="connsiteX2" fmla="*/ 1159134 w 1218813"/>
                <a:gd name="connsiteY2" fmla="*/ 1174742 h 1174742"/>
                <a:gd name="connsiteX3" fmla="*/ 0 w 1218813"/>
                <a:gd name="connsiteY3" fmla="*/ 185643 h 1174742"/>
                <a:gd name="connsiteX4" fmla="*/ 127346 w 1218813"/>
                <a:gd name="connsiteY4" fmla="*/ 0 h 1174742"/>
                <a:gd name="connsiteX0" fmla="*/ 135996 w 1227463"/>
                <a:gd name="connsiteY0" fmla="*/ 0 h 1174742"/>
                <a:gd name="connsiteX1" fmla="*/ 1227463 w 1227463"/>
                <a:gd name="connsiteY1" fmla="*/ 730062 h 1174742"/>
                <a:gd name="connsiteX2" fmla="*/ 1167784 w 1227463"/>
                <a:gd name="connsiteY2" fmla="*/ 1174742 h 1174742"/>
                <a:gd name="connsiteX3" fmla="*/ 8650 w 1227463"/>
                <a:gd name="connsiteY3" fmla="*/ 185643 h 1174742"/>
                <a:gd name="connsiteX4" fmla="*/ 135996 w 1227463"/>
                <a:gd name="connsiteY4" fmla="*/ 0 h 1174742"/>
                <a:gd name="connsiteX0" fmla="*/ 204056 w 1295523"/>
                <a:gd name="connsiteY0" fmla="*/ 0 h 1648748"/>
                <a:gd name="connsiteX1" fmla="*/ 1295523 w 1295523"/>
                <a:gd name="connsiteY1" fmla="*/ 730062 h 1648748"/>
                <a:gd name="connsiteX2" fmla="*/ 1235844 w 1295523"/>
                <a:gd name="connsiteY2" fmla="*/ 1174742 h 1648748"/>
                <a:gd name="connsiteX3" fmla="*/ 76710 w 1295523"/>
                <a:gd name="connsiteY3" fmla="*/ 185643 h 1648748"/>
                <a:gd name="connsiteX4" fmla="*/ 204056 w 1295523"/>
                <a:gd name="connsiteY4" fmla="*/ 0 h 1648748"/>
                <a:gd name="connsiteX0" fmla="*/ 228188 w 1319655"/>
                <a:gd name="connsiteY0" fmla="*/ 0 h 1664060"/>
                <a:gd name="connsiteX1" fmla="*/ 1319655 w 1319655"/>
                <a:gd name="connsiteY1" fmla="*/ 730062 h 1664060"/>
                <a:gd name="connsiteX2" fmla="*/ 1259976 w 1319655"/>
                <a:gd name="connsiteY2" fmla="*/ 1174742 h 1664060"/>
                <a:gd name="connsiteX3" fmla="*/ 100842 w 1319655"/>
                <a:gd name="connsiteY3" fmla="*/ 185643 h 1664060"/>
                <a:gd name="connsiteX4" fmla="*/ 228188 w 1319655"/>
                <a:gd name="connsiteY4" fmla="*/ 0 h 1664060"/>
                <a:gd name="connsiteX0" fmla="*/ 228188 w 1319655"/>
                <a:gd name="connsiteY0" fmla="*/ 0 h 1664060"/>
                <a:gd name="connsiteX1" fmla="*/ 1319655 w 1319655"/>
                <a:gd name="connsiteY1" fmla="*/ 730062 h 1664060"/>
                <a:gd name="connsiteX2" fmla="*/ 1259976 w 1319655"/>
                <a:gd name="connsiteY2" fmla="*/ 1174742 h 1664060"/>
                <a:gd name="connsiteX3" fmla="*/ 100842 w 1319655"/>
                <a:gd name="connsiteY3" fmla="*/ 185643 h 1664060"/>
                <a:gd name="connsiteX4" fmla="*/ 228188 w 1319655"/>
                <a:gd name="connsiteY4" fmla="*/ 0 h 1664060"/>
                <a:gd name="connsiteX0" fmla="*/ 228188 w 1319655"/>
                <a:gd name="connsiteY0" fmla="*/ 0 h 1664060"/>
                <a:gd name="connsiteX1" fmla="*/ 1319655 w 1319655"/>
                <a:gd name="connsiteY1" fmla="*/ 730062 h 1664060"/>
                <a:gd name="connsiteX2" fmla="*/ 1259976 w 1319655"/>
                <a:gd name="connsiteY2" fmla="*/ 1174742 h 1664060"/>
                <a:gd name="connsiteX3" fmla="*/ 100842 w 1319655"/>
                <a:gd name="connsiteY3" fmla="*/ 185643 h 1664060"/>
                <a:gd name="connsiteX4" fmla="*/ 228188 w 1319655"/>
                <a:gd name="connsiteY4" fmla="*/ 0 h 1664060"/>
                <a:gd name="connsiteX0" fmla="*/ 228188 w 1319655"/>
                <a:gd name="connsiteY0" fmla="*/ 0 h 1664060"/>
                <a:gd name="connsiteX1" fmla="*/ 1319655 w 1319655"/>
                <a:gd name="connsiteY1" fmla="*/ 730062 h 1664060"/>
                <a:gd name="connsiteX2" fmla="*/ 1259976 w 1319655"/>
                <a:gd name="connsiteY2" fmla="*/ 1174742 h 1664060"/>
                <a:gd name="connsiteX3" fmla="*/ 100842 w 1319655"/>
                <a:gd name="connsiteY3" fmla="*/ 185643 h 1664060"/>
                <a:gd name="connsiteX4" fmla="*/ 228188 w 1319655"/>
                <a:gd name="connsiteY4" fmla="*/ 0 h 1664060"/>
                <a:gd name="connsiteX0" fmla="*/ 240646 w 1319655"/>
                <a:gd name="connsiteY0" fmla="*/ 0 h 1676114"/>
                <a:gd name="connsiteX1" fmla="*/ 1319655 w 1319655"/>
                <a:gd name="connsiteY1" fmla="*/ 742116 h 1676114"/>
                <a:gd name="connsiteX2" fmla="*/ 1259976 w 1319655"/>
                <a:gd name="connsiteY2" fmla="*/ 1186796 h 1676114"/>
                <a:gd name="connsiteX3" fmla="*/ 100842 w 1319655"/>
                <a:gd name="connsiteY3" fmla="*/ 197697 h 1676114"/>
                <a:gd name="connsiteX4" fmla="*/ 240646 w 1319655"/>
                <a:gd name="connsiteY4" fmla="*/ 0 h 1676114"/>
                <a:gd name="connsiteX0" fmla="*/ 240646 w 1319655"/>
                <a:gd name="connsiteY0" fmla="*/ 0 h 1676114"/>
                <a:gd name="connsiteX1" fmla="*/ 1319655 w 1319655"/>
                <a:gd name="connsiteY1" fmla="*/ 742116 h 1676114"/>
                <a:gd name="connsiteX2" fmla="*/ 1259976 w 1319655"/>
                <a:gd name="connsiteY2" fmla="*/ 1186796 h 1676114"/>
                <a:gd name="connsiteX3" fmla="*/ 100842 w 1319655"/>
                <a:gd name="connsiteY3" fmla="*/ 197697 h 1676114"/>
                <a:gd name="connsiteX4" fmla="*/ 240646 w 1319655"/>
                <a:gd name="connsiteY4" fmla="*/ 0 h 1676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55" h="1676114">
                  <a:moveTo>
                    <a:pt x="240646" y="0"/>
                  </a:moveTo>
                  <a:cubicBezTo>
                    <a:pt x="-161522" y="2127298"/>
                    <a:pt x="947548" y="1098897"/>
                    <a:pt x="1319655" y="742116"/>
                  </a:cubicBezTo>
                  <a:lnTo>
                    <a:pt x="1259976" y="1186796"/>
                  </a:lnTo>
                  <a:cubicBezTo>
                    <a:pt x="-224682" y="2411710"/>
                    <a:pt x="-58588" y="1053661"/>
                    <a:pt x="100842" y="197697"/>
                  </a:cubicBezTo>
                  <a:lnTo>
                    <a:pt x="240646"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6" name="Rectangle 9">
              <a:extLst>
                <a:ext uri="{FF2B5EF4-FFF2-40B4-BE49-F238E27FC236}">
                  <a16:creationId xmlns:a16="http://schemas.microsoft.com/office/drawing/2014/main" id="{8D6DC182-72C5-E490-BEBC-4B6CCB0748C4}"/>
                </a:ext>
              </a:extLst>
            </p:cNvPr>
            <p:cNvSpPr/>
            <p:nvPr/>
          </p:nvSpPr>
          <p:spPr>
            <a:xfrm rot="17100000">
              <a:off x="3903621" y="2598780"/>
              <a:ext cx="690605" cy="1498771"/>
            </a:xfrm>
            <a:custGeom>
              <a:avLst/>
              <a:gdLst>
                <a:gd name="connsiteX0" fmla="*/ 0 w 338138"/>
                <a:gd name="connsiteY0" fmla="*/ 0 h 261937"/>
                <a:gd name="connsiteX1" fmla="*/ 338138 w 338138"/>
                <a:gd name="connsiteY1" fmla="*/ 0 h 261937"/>
                <a:gd name="connsiteX2" fmla="*/ 338138 w 338138"/>
                <a:gd name="connsiteY2" fmla="*/ 261937 h 261937"/>
                <a:gd name="connsiteX3" fmla="*/ 0 w 338138"/>
                <a:gd name="connsiteY3" fmla="*/ 261937 h 261937"/>
                <a:gd name="connsiteX4" fmla="*/ 0 w 338138"/>
                <a:gd name="connsiteY4" fmla="*/ 0 h 261937"/>
                <a:gd name="connsiteX0" fmla="*/ 0 w 338138"/>
                <a:gd name="connsiteY0" fmla="*/ 0 h 261937"/>
                <a:gd name="connsiteX1" fmla="*/ 338138 w 338138"/>
                <a:gd name="connsiteY1" fmla="*/ 0 h 261937"/>
                <a:gd name="connsiteX2" fmla="*/ 338138 w 338138"/>
                <a:gd name="connsiteY2" fmla="*/ 261937 h 261937"/>
                <a:gd name="connsiteX3" fmla="*/ 57173 w 338138"/>
                <a:gd name="connsiteY3" fmla="*/ 226896 h 261937"/>
                <a:gd name="connsiteX4" fmla="*/ 0 w 338138"/>
                <a:gd name="connsiteY4" fmla="*/ 0 h 261937"/>
                <a:gd name="connsiteX0" fmla="*/ 0 w 602029"/>
                <a:gd name="connsiteY0" fmla="*/ 1103651 h 1365588"/>
                <a:gd name="connsiteX1" fmla="*/ 602029 w 602029"/>
                <a:gd name="connsiteY1" fmla="*/ 0 h 1365588"/>
                <a:gd name="connsiteX2" fmla="*/ 338138 w 602029"/>
                <a:gd name="connsiteY2" fmla="*/ 1365588 h 1365588"/>
                <a:gd name="connsiteX3" fmla="*/ 57173 w 602029"/>
                <a:gd name="connsiteY3" fmla="*/ 1330547 h 1365588"/>
                <a:gd name="connsiteX4" fmla="*/ 0 w 602029"/>
                <a:gd name="connsiteY4" fmla="*/ 1103651 h 1365588"/>
                <a:gd name="connsiteX0" fmla="*/ 0 w 661731"/>
                <a:gd name="connsiteY0" fmla="*/ 1103651 h 1330547"/>
                <a:gd name="connsiteX1" fmla="*/ 602029 w 661731"/>
                <a:gd name="connsiteY1" fmla="*/ 0 h 1330547"/>
                <a:gd name="connsiteX2" fmla="*/ 661731 w 661731"/>
                <a:gd name="connsiteY2" fmla="*/ 33930 h 1330547"/>
                <a:gd name="connsiteX3" fmla="*/ 57173 w 661731"/>
                <a:gd name="connsiteY3" fmla="*/ 1330547 h 1330547"/>
                <a:gd name="connsiteX4" fmla="*/ 0 w 661731"/>
                <a:gd name="connsiteY4" fmla="*/ 1103651 h 1330547"/>
                <a:gd name="connsiteX0" fmla="*/ 0 w 661731"/>
                <a:gd name="connsiteY0" fmla="*/ 1103651 h 1496850"/>
                <a:gd name="connsiteX1" fmla="*/ 602029 w 661731"/>
                <a:gd name="connsiteY1" fmla="*/ 0 h 1496850"/>
                <a:gd name="connsiteX2" fmla="*/ 661731 w 661731"/>
                <a:gd name="connsiteY2" fmla="*/ 33930 h 1496850"/>
                <a:gd name="connsiteX3" fmla="*/ 57173 w 661731"/>
                <a:gd name="connsiteY3" fmla="*/ 1330547 h 1496850"/>
                <a:gd name="connsiteX4" fmla="*/ 0 w 661731"/>
                <a:gd name="connsiteY4" fmla="*/ 1103651 h 1496850"/>
                <a:gd name="connsiteX0" fmla="*/ 0 w 690605"/>
                <a:gd name="connsiteY0" fmla="*/ 1103651 h 1498771"/>
                <a:gd name="connsiteX1" fmla="*/ 602029 w 690605"/>
                <a:gd name="connsiteY1" fmla="*/ 0 h 1498771"/>
                <a:gd name="connsiteX2" fmla="*/ 661731 w 690605"/>
                <a:gd name="connsiteY2" fmla="*/ 33930 h 1498771"/>
                <a:gd name="connsiteX3" fmla="*/ 57173 w 690605"/>
                <a:gd name="connsiteY3" fmla="*/ 1330547 h 1498771"/>
                <a:gd name="connsiteX4" fmla="*/ 0 w 690605"/>
                <a:gd name="connsiteY4" fmla="*/ 1103651 h 1498771"/>
                <a:gd name="connsiteX0" fmla="*/ 0 w 690605"/>
                <a:gd name="connsiteY0" fmla="*/ 1103651 h 1498771"/>
                <a:gd name="connsiteX1" fmla="*/ 602029 w 690605"/>
                <a:gd name="connsiteY1" fmla="*/ 0 h 1498771"/>
                <a:gd name="connsiteX2" fmla="*/ 661731 w 690605"/>
                <a:gd name="connsiteY2" fmla="*/ 33930 h 1498771"/>
                <a:gd name="connsiteX3" fmla="*/ 57173 w 690605"/>
                <a:gd name="connsiteY3" fmla="*/ 1330547 h 1498771"/>
                <a:gd name="connsiteX4" fmla="*/ 0 w 690605"/>
                <a:gd name="connsiteY4" fmla="*/ 1103651 h 1498771"/>
                <a:gd name="connsiteX0" fmla="*/ 0 w 690605"/>
                <a:gd name="connsiteY0" fmla="*/ 1103651 h 1498771"/>
                <a:gd name="connsiteX1" fmla="*/ 602029 w 690605"/>
                <a:gd name="connsiteY1" fmla="*/ 0 h 1498771"/>
                <a:gd name="connsiteX2" fmla="*/ 661731 w 690605"/>
                <a:gd name="connsiteY2" fmla="*/ 33930 h 1498771"/>
                <a:gd name="connsiteX3" fmla="*/ 57173 w 690605"/>
                <a:gd name="connsiteY3" fmla="*/ 1330547 h 1498771"/>
                <a:gd name="connsiteX4" fmla="*/ 0 w 690605"/>
                <a:gd name="connsiteY4" fmla="*/ 1103651 h 149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605" h="1498771">
                  <a:moveTo>
                    <a:pt x="0" y="1103651"/>
                  </a:moveTo>
                  <a:cubicBezTo>
                    <a:pt x="515963" y="1691623"/>
                    <a:pt x="716153" y="917104"/>
                    <a:pt x="602029" y="0"/>
                  </a:cubicBezTo>
                  <a:lnTo>
                    <a:pt x="661731" y="33930"/>
                  </a:lnTo>
                  <a:cubicBezTo>
                    <a:pt x="715943" y="491293"/>
                    <a:pt x="770491" y="1998762"/>
                    <a:pt x="57173" y="1330547"/>
                  </a:cubicBezTo>
                  <a:lnTo>
                    <a:pt x="0" y="1103651"/>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8" name="Rectangle 10">
              <a:extLst>
                <a:ext uri="{FF2B5EF4-FFF2-40B4-BE49-F238E27FC236}">
                  <a16:creationId xmlns:a16="http://schemas.microsoft.com/office/drawing/2014/main" id="{CC1A6644-6661-0192-DF24-926E02123A0D}"/>
                </a:ext>
              </a:extLst>
            </p:cNvPr>
            <p:cNvSpPr/>
            <p:nvPr/>
          </p:nvSpPr>
          <p:spPr>
            <a:xfrm>
              <a:off x="2002633" y="2709996"/>
              <a:ext cx="1535464" cy="194154"/>
            </a:xfrm>
            <a:custGeom>
              <a:avLst/>
              <a:gdLst>
                <a:gd name="connsiteX0" fmla="*/ 0 w 1440213"/>
                <a:gd name="connsiteY0" fmla="*/ 0 h 163198"/>
                <a:gd name="connsiteX1" fmla="*/ 1440213 w 1440213"/>
                <a:gd name="connsiteY1" fmla="*/ 0 h 163198"/>
                <a:gd name="connsiteX2" fmla="*/ 1440213 w 1440213"/>
                <a:gd name="connsiteY2" fmla="*/ 163198 h 163198"/>
                <a:gd name="connsiteX3" fmla="*/ 0 w 1440213"/>
                <a:gd name="connsiteY3" fmla="*/ 163198 h 163198"/>
                <a:gd name="connsiteX4" fmla="*/ 0 w 1440213"/>
                <a:gd name="connsiteY4" fmla="*/ 0 h 163198"/>
                <a:gd name="connsiteX0" fmla="*/ 0 w 1483076"/>
                <a:gd name="connsiteY0" fmla="*/ 0 h 163198"/>
                <a:gd name="connsiteX1" fmla="*/ 1483076 w 1483076"/>
                <a:gd name="connsiteY1" fmla="*/ 107156 h 163198"/>
                <a:gd name="connsiteX2" fmla="*/ 1440213 w 1483076"/>
                <a:gd name="connsiteY2" fmla="*/ 163198 h 163198"/>
                <a:gd name="connsiteX3" fmla="*/ 0 w 1483076"/>
                <a:gd name="connsiteY3" fmla="*/ 163198 h 163198"/>
                <a:gd name="connsiteX4" fmla="*/ 0 w 1483076"/>
                <a:gd name="connsiteY4" fmla="*/ 0 h 163198"/>
                <a:gd name="connsiteX0" fmla="*/ 0 w 1497364"/>
                <a:gd name="connsiteY0" fmla="*/ 0 h 194154"/>
                <a:gd name="connsiteX1" fmla="*/ 1497364 w 1497364"/>
                <a:gd name="connsiteY1" fmla="*/ 138112 h 194154"/>
                <a:gd name="connsiteX2" fmla="*/ 1454501 w 1497364"/>
                <a:gd name="connsiteY2" fmla="*/ 194154 h 194154"/>
                <a:gd name="connsiteX3" fmla="*/ 14288 w 1497364"/>
                <a:gd name="connsiteY3" fmla="*/ 194154 h 194154"/>
                <a:gd name="connsiteX4" fmla="*/ 0 w 1497364"/>
                <a:gd name="connsiteY4" fmla="*/ 0 h 194154"/>
                <a:gd name="connsiteX0" fmla="*/ 0 w 1497364"/>
                <a:gd name="connsiteY0" fmla="*/ 0 h 194154"/>
                <a:gd name="connsiteX1" fmla="*/ 1497364 w 1497364"/>
                <a:gd name="connsiteY1" fmla="*/ 138112 h 194154"/>
                <a:gd name="connsiteX2" fmla="*/ 1454501 w 1497364"/>
                <a:gd name="connsiteY2" fmla="*/ 194154 h 194154"/>
                <a:gd name="connsiteX3" fmla="*/ 14288 w 1497364"/>
                <a:gd name="connsiteY3" fmla="*/ 194154 h 194154"/>
                <a:gd name="connsiteX4" fmla="*/ 0 w 1497364"/>
                <a:gd name="connsiteY4" fmla="*/ 0 h 194154"/>
                <a:gd name="connsiteX0" fmla="*/ 0 w 1497364"/>
                <a:gd name="connsiteY0" fmla="*/ 0 h 194154"/>
                <a:gd name="connsiteX1" fmla="*/ 1497364 w 1497364"/>
                <a:gd name="connsiteY1" fmla="*/ 138112 h 194154"/>
                <a:gd name="connsiteX2" fmla="*/ 1454501 w 1497364"/>
                <a:gd name="connsiteY2" fmla="*/ 194154 h 194154"/>
                <a:gd name="connsiteX3" fmla="*/ 14288 w 1497364"/>
                <a:gd name="connsiteY3" fmla="*/ 194154 h 194154"/>
                <a:gd name="connsiteX4" fmla="*/ 0 w 1497364"/>
                <a:gd name="connsiteY4" fmla="*/ 0 h 194154"/>
                <a:gd name="connsiteX0" fmla="*/ 38100 w 1535464"/>
                <a:gd name="connsiteY0" fmla="*/ 0 h 194154"/>
                <a:gd name="connsiteX1" fmla="*/ 1535464 w 1535464"/>
                <a:gd name="connsiteY1" fmla="*/ 138112 h 194154"/>
                <a:gd name="connsiteX2" fmla="*/ 1492601 w 1535464"/>
                <a:gd name="connsiteY2" fmla="*/ 194154 h 194154"/>
                <a:gd name="connsiteX3" fmla="*/ 0 w 1535464"/>
                <a:gd name="connsiteY3" fmla="*/ 29848 h 194154"/>
                <a:gd name="connsiteX4" fmla="*/ 38100 w 1535464"/>
                <a:gd name="connsiteY4" fmla="*/ 0 h 194154"/>
                <a:gd name="connsiteX0" fmla="*/ 38100 w 1535464"/>
                <a:gd name="connsiteY0" fmla="*/ 0 h 194154"/>
                <a:gd name="connsiteX1" fmla="*/ 1535464 w 1535464"/>
                <a:gd name="connsiteY1" fmla="*/ 138112 h 194154"/>
                <a:gd name="connsiteX2" fmla="*/ 1492601 w 1535464"/>
                <a:gd name="connsiteY2" fmla="*/ 194154 h 194154"/>
                <a:gd name="connsiteX3" fmla="*/ 0 w 1535464"/>
                <a:gd name="connsiteY3" fmla="*/ 29848 h 194154"/>
                <a:gd name="connsiteX4" fmla="*/ 38100 w 1535464"/>
                <a:gd name="connsiteY4" fmla="*/ 0 h 194154"/>
                <a:gd name="connsiteX0" fmla="*/ 38100 w 1535464"/>
                <a:gd name="connsiteY0" fmla="*/ 0 h 194154"/>
                <a:gd name="connsiteX1" fmla="*/ 1535464 w 1535464"/>
                <a:gd name="connsiteY1" fmla="*/ 138112 h 194154"/>
                <a:gd name="connsiteX2" fmla="*/ 1492601 w 1535464"/>
                <a:gd name="connsiteY2" fmla="*/ 194154 h 194154"/>
                <a:gd name="connsiteX3" fmla="*/ 0 w 1535464"/>
                <a:gd name="connsiteY3" fmla="*/ 29848 h 194154"/>
                <a:gd name="connsiteX4" fmla="*/ 38100 w 1535464"/>
                <a:gd name="connsiteY4" fmla="*/ 0 h 194154"/>
                <a:gd name="connsiteX0" fmla="*/ 38100 w 1535464"/>
                <a:gd name="connsiteY0" fmla="*/ 0 h 194154"/>
                <a:gd name="connsiteX1" fmla="*/ 1535464 w 1535464"/>
                <a:gd name="connsiteY1" fmla="*/ 138112 h 194154"/>
                <a:gd name="connsiteX2" fmla="*/ 1492601 w 1535464"/>
                <a:gd name="connsiteY2" fmla="*/ 194154 h 194154"/>
                <a:gd name="connsiteX3" fmla="*/ 0 w 1535464"/>
                <a:gd name="connsiteY3" fmla="*/ 29848 h 194154"/>
                <a:gd name="connsiteX4" fmla="*/ 38100 w 1535464"/>
                <a:gd name="connsiteY4" fmla="*/ 0 h 194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464" h="194154">
                  <a:moveTo>
                    <a:pt x="38100" y="0"/>
                  </a:moveTo>
                  <a:cubicBezTo>
                    <a:pt x="358628" y="5556"/>
                    <a:pt x="1062537" y="46831"/>
                    <a:pt x="1535464" y="138112"/>
                  </a:cubicBezTo>
                  <a:lnTo>
                    <a:pt x="1492601" y="194154"/>
                  </a:lnTo>
                  <a:cubicBezTo>
                    <a:pt x="1109367" y="79853"/>
                    <a:pt x="488009" y="63185"/>
                    <a:pt x="0" y="29848"/>
                  </a:cubicBezTo>
                  <a:lnTo>
                    <a:pt x="38100"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9" name="Rectangle 11">
              <a:extLst>
                <a:ext uri="{FF2B5EF4-FFF2-40B4-BE49-F238E27FC236}">
                  <a16:creationId xmlns:a16="http://schemas.microsoft.com/office/drawing/2014/main" id="{BE3D2639-BFC6-0B21-92E0-3DDA845058CD}"/>
                </a:ext>
              </a:extLst>
            </p:cNvPr>
            <p:cNvSpPr/>
            <p:nvPr/>
          </p:nvSpPr>
          <p:spPr>
            <a:xfrm>
              <a:off x="864394" y="2669106"/>
              <a:ext cx="1112043" cy="62388"/>
            </a:xfrm>
            <a:custGeom>
              <a:avLst/>
              <a:gdLst>
                <a:gd name="connsiteX0" fmla="*/ 0 w 1081087"/>
                <a:gd name="connsiteY0" fmla="*/ 0 h 45719"/>
                <a:gd name="connsiteX1" fmla="*/ 1081087 w 1081087"/>
                <a:gd name="connsiteY1" fmla="*/ 0 h 45719"/>
                <a:gd name="connsiteX2" fmla="*/ 1081087 w 1081087"/>
                <a:gd name="connsiteY2" fmla="*/ 45719 h 45719"/>
                <a:gd name="connsiteX3" fmla="*/ 0 w 1081087"/>
                <a:gd name="connsiteY3" fmla="*/ 45719 h 45719"/>
                <a:gd name="connsiteX4" fmla="*/ 0 w 1081087"/>
                <a:gd name="connsiteY4" fmla="*/ 0 h 45719"/>
                <a:gd name="connsiteX0" fmla="*/ 0 w 1131093"/>
                <a:gd name="connsiteY0" fmla="*/ 0 h 45719"/>
                <a:gd name="connsiteX1" fmla="*/ 1131093 w 1131093"/>
                <a:gd name="connsiteY1" fmla="*/ 19050 h 45719"/>
                <a:gd name="connsiteX2" fmla="*/ 1081087 w 1131093"/>
                <a:gd name="connsiteY2" fmla="*/ 45719 h 45719"/>
                <a:gd name="connsiteX3" fmla="*/ 0 w 1131093"/>
                <a:gd name="connsiteY3" fmla="*/ 45719 h 45719"/>
                <a:gd name="connsiteX4" fmla="*/ 0 w 1131093"/>
                <a:gd name="connsiteY4" fmla="*/ 0 h 45719"/>
                <a:gd name="connsiteX0" fmla="*/ 21431 w 1131093"/>
                <a:gd name="connsiteY0" fmla="*/ 0 h 62388"/>
                <a:gd name="connsiteX1" fmla="*/ 1131093 w 1131093"/>
                <a:gd name="connsiteY1" fmla="*/ 35719 h 62388"/>
                <a:gd name="connsiteX2" fmla="*/ 1081087 w 1131093"/>
                <a:gd name="connsiteY2" fmla="*/ 62388 h 62388"/>
                <a:gd name="connsiteX3" fmla="*/ 0 w 1131093"/>
                <a:gd name="connsiteY3" fmla="*/ 62388 h 62388"/>
                <a:gd name="connsiteX4" fmla="*/ 21431 w 1131093"/>
                <a:gd name="connsiteY4" fmla="*/ 0 h 62388"/>
                <a:gd name="connsiteX0" fmla="*/ 0 w 1109662"/>
                <a:gd name="connsiteY0" fmla="*/ 109062 h 171450"/>
                <a:gd name="connsiteX1" fmla="*/ 1109662 w 1109662"/>
                <a:gd name="connsiteY1" fmla="*/ 144781 h 171450"/>
                <a:gd name="connsiteX2" fmla="*/ 1059656 w 1109662"/>
                <a:gd name="connsiteY2" fmla="*/ 171450 h 171450"/>
                <a:gd name="connsiteX3" fmla="*/ 135731 w 1109662"/>
                <a:gd name="connsiteY3" fmla="*/ 0 h 171450"/>
                <a:gd name="connsiteX4" fmla="*/ 0 w 1109662"/>
                <a:gd name="connsiteY4" fmla="*/ 109062 h 171450"/>
                <a:gd name="connsiteX0" fmla="*/ 2381 w 1112043"/>
                <a:gd name="connsiteY0" fmla="*/ 0 h 62388"/>
                <a:gd name="connsiteX1" fmla="*/ 1112043 w 1112043"/>
                <a:gd name="connsiteY1" fmla="*/ 35719 h 62388"/>
                <a:gd name="connsiteX2" fmla="*/ 1062037 w 1112043"/>
                <a:gd name="connsiteY2" fmla="*/ 62388 h 62388"/>
                <a:gd name="connsiteX3" fmla="*/ 0 w 1112043"/>
                <a:gd name="connsiteY3" fmla="*/ 31432 h 62388"/>
                <a:gd name="connsiteX4" fmla="*/ 2381 w 1112043"/>
                <a:gd name="connsiteY4" fmla="*/ 0 h 62388"/>
                <a:gd name="connsiteX0" fmla="*/ 2381 w 1112043"/>
                <a:gd name="connsiteY0" fmla="*/ 0 h 62388"/>
                <a:gd name="connsiteX1" fmla="*/ 1112043 w 1112043"/>
                <a:gd name="connsiteY1" fmla="*/ 35719 h 62388"/>
                <a:gd name="connsiteX2" fmla="*/ 1062037 w 1112043"/>
                <a:gd name="connsiteY2" fmla="*/ 62388 h 62388"/>
                <a:gd name="connsiteX3" fmla="*/ 0 w 1112043"/>
                <a:gd name="connsiteY3" fmla="*/ 31432 h 62388"/>
                <a:gd name="connsiteX4" fmla="*/ 2381 w 1112043"/>
                <a:gd name="connsiteY4" fmla="*/ 0 h 62388"/>
                <a:gd name="connsiteX0" fmla="*/ 2381 w 1112043"/>
                <a:gd name="connsiteY0" fmla="*/ 0 h 62388"/>
                <a:gd name="connsiteX1" fmla="*/ 1112043 w 1112043"/>
                <a:gd name="connsiteY1" fmla="*/ 35719 h 62388"/>
                <a:gd name="connsiteX2" fmla="*/ 1062037 w 1112043"/>
                <a:gd name="connsiteY2" fmla="*/ 62388 h 62388"/>
                <a:gd name="connsiteX3" fmla="*/ 0 w 1112043"/>
                <a:gd name="connsiteY3" fmla="*/ 31432 h 62388"/>
                <a:gd name="connsiteX4" fmla="*/ 2381 w 1112043"/>
                <a:gd name="connsiteY4" fmla="*/ 0 h 6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2043" h="62388">
                  <a:moveTo>
                    <a:pt x="2381" y="0"/>
                  </a:moveTo>
                  <a:cubicBezTo>
                    <a:pt x="372268" y="11906"/>
                    <a:pt x="737393" y="14288"/>
                    <a:pt x="1112043" y="35719"/>
                  </a:cubicBezTo>
                  <a:lnTo>
                    <a:pt x="1062037" y="62388"/>
                  </a:lnTo>
                  <a:lnTo>
                    <a:pt x="0" y="31432"/>
                  </a:lnTo>
                  <a:lnTo>
                    <a:pt x="2381" y="0"/>
                  </a:lnTo>
                  <a:close/>
                </a:path>
              </a:pathLst>
            </a:cu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30" name="Oval 89">
            <a:extLst>
              <a:ext uri="{FF2B5EF4-FFF2-40B4-BE49-F238E27FC236}">
                <a16:creationId xmlns:a16="http://schemas.microsoft.com/office/drawing/2014/main" id="{A497EAF7-02EC-F05E-D333-F03EE6C3D6ED}"/>
              </a:ext>
            </a:extLst>
          </p:cNvPr>
          <p:cNvSpPr/>
          <p:nvPr/>
        </p:nvSpPr>
        <p:spPr>
          <a:xfrm>
            <a:off x="9521353" y="5651080"/>
            <a:ext cx="566600" cy="82732"/>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34" name="Group 91">
            <a:extLst>
              <a:ext uri="{FF2B5EF4-FFF2-40B4-BE49-F238E27FC236}">
                <a16:creationId xmlns:a16="http://schemas.microsoft.com/office/drawing/2014/main" id="{FDB48AC1-6E13-DEAF-14F7-120637295A7B}"/>
              </a:ext>
            </a:extLst>
          </p:cNvPr>
          <p:cNvGrpSpPr/>
          <p:nvPr/>
        </p:nvGrpSpPr>
        <p:grpSpPr>
          <a:xfrm>
            <a:off x="9076770" y="4006717"/>
            <a:ext cx="1455769" cy="1681906"/>
            <a:chOff x="290952" y="2282952"/>
            <a:chExt cx="1883665" cy="2176272"/>
          </a:xfrm>
        </p:grpSpPr>
        <p:sp>
          <p:nvSpPr>
            <p:cNvPr id="35" name="Freeform 94">
              <a:extLst>
                <a:ext uri="{FF2B5EF4-FFF2-40B4-BE49-F238E27FC236}">
                  <a16:creationId xmlns:a16="http://schemas.microsoft.com/office/drawing/2014/main" id="{52C47F9E-69FC-B29E-5977-98129D0BBA28}"/>
                </a:ext>
              </a:extLst>
            </p:cNvPr>
            <p:cNvSpPr/>
            <p:nvPr/>
          </p:nvSpPr>
          <p:spPr>
            <a:xfrm flipV="1">
              <a:off x="290952" y="2282952"/>
              <a:ext cx="1883664" cy="2176272"/>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00A3A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6" name="Freeform 95">
              <a:extLst>
                <a:ext uri="{FF2B5EF4-FFF2-40B4-BE49-F238E27FC236}">
                  <a16:creationId xmlns:a16="http://schemas.microsoft.com/office/drawing/2014/main" id="{4D339258-A3F1-0F9B-0EB6-549ED68CFFF8}"/>
                </a:ext>
              </a:extLst>
            </p:cNvPr>
            <p:cNvSpPr/>
            <p:nvPr/>
          </p:nvSpPr>
          <p:spPr>
            <a:xfrm>
              <a:off x="1231316" y="2283020"/>
              <a:ext cx="943301" cy="2176204"/>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7" name="Freeform 96">
              <a:extLst>
                <a:ext uri="{FF2B5EF4-FFF2-40B4-BE49-F238E27FC236}">
                  <a16:creationId xmlns:a16="http://schemas.microsoft.com/office/drawing/2014/main" id="{DAE609B5-E7EF-8C08-0A99-447E05EB5F45}"/>
                </a:ext>
              </a:extLst>
            </p:cNvPr>
            <p:cNvSpPr/>
            <p:nvPr/>
          </p:nvSpPr>
          <p:spPr>
            <a:xfrm flipV="1">
              <a:off x="706338" y="2761488"/>
              <a:ext cx="1056204" cy="1219200"/>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38" name="Freeform 92">
            <a:extLst>
              <a:ext uri="{FF2B5EF4-FFF2-40B4-BE49-F238E27FC236}">
                <a16:creationId xmlns:a16="http://schemas.microsoft.com/office/drawing/2014/main" id="{5A6C6857-7D8C-63C2-605D-ED60DFC540AF}"/>
              </a:ext>
            </a:extLst>
          </p:cNvPr>
          <p:cNvSpPr/>
          <p:nvPr/>
        </p:nvSpPr>
        <p:spPr>
          <a:xfrm>
            <a:off x="9591640" y="4663720"/>
            <a:ext cx="428587" cy="367900"/>
          </a:xfrm>
          <a:custGeom>
            <a:avLst/>
            <a:gdLst>
              <a:gd name="connsiteX0" fmla="*/ 518574 w 1033272"/>
              <a:gd name="connsiteY0" fmla="*/ 0 h 886968"/>
              <a:gd name="connsiteX1" fmla="*/ 694623 w 1033272"/>
              <a:gd name="connsiteY1" fmla="*/ 103975 h 886968"/>
              <a:gd name="connsiteX2" fmla="*/ 702527 w 1033272"/>
              <a:gd name="connsiteY2" fmla="*/ 120254 h 886968"/>
              <a:gd name="connsiteX3" fmla="*/ 906083 w 1033272"/>
              <a:gd name="connsiteY3" fmla="*/ 120254 h 886968"/>
              <a:gd name="connsiteX4" fmla="*/ 1033272 w 1033272"/>
              <a:gd name="connsiteY4" fmla="*/ 248042 h 886968"/>
              <a:gd name="connsiteX5" fmla="*/ 1033272 w 1033272"/>
              <a:gd name="connsiteY5" fmla="*/ 759180 h 886968"/>
              <a:gd name="connsiteX6" fmla="*/ 906083 w 1033272"/>
              <a:gd name="connsiteY6" fmla="*/ 886968 h 886968"/>
              <a:gd name="connsiteX7" fmla="*/ 127189 w 1033272"/>
              <a:gd name="connsiteY7" fmla="*/ 886968 h 886968"/>
              <a:gd name="connsiteX8" fmla="*/ 0 w 1033272"/>
              <a:gd name="connsiteY8" fmla="*/ 759180 h 886968"/>
              <a:gd name="connsiteX9" fmla="*/ 0 w 1033272"/>
              <a:gd name="connsiteY9" fmla="*/ 248042 h 886968"/>
              <a:gd name="connsiteX10" fmla="*/ 127189 w 1033272"/>
              <a:gd name="connsiteY10" fmla="*/ 120254 h 886968"/>
              <a:gd name="connsiteX11" fmla="*/ 334622 w 1033272"/>
              <a:gd name="connsiteY11" fmla="*/ 120254 h 886968"/>
              <a:gd name="connsiteX12" fmla="*/ 342525 w 1033272"/>
              <a:gd name="connsiteY12" fmla="*/ 103975 h 886968"/>
              <a:gd name="connsiteX13" fmla="*/ 518574 w 1033272"/>
              <a:gd name="connsiteY13" fmla="*/ 0 h 886968"/>
              <a:gd name="connsiteX14" fmla="*/ 518574 w 1033272"/>
              <a:gd name="connsiteY14" fmla="*/ 68642 h 886968"/>
              <a:gd name="connsiteX15" fmla="*/ 425311 w 1033272"/>
              <a:gd name="connsiteY15" fmla="*/ 106728 h 886968"/>
              <a:gd name="connsiteX16" fmla="*/ 413991 w 1033272"/>
              <a:gd name="connsiteY16" fmla="*/ 120254 h 886968"/>
              <a:gd name="connsiteX17" fmla="*/ 623158 w 1033272"/>
              <a:gd name="connsiteY17" fmla="*/ 120254 h 886968"/>
              <a:gd name="connsiteX18" fmla="*/ 611838 w 1033272"/>
              <a:gd name="connsiteY18" fmla="*/ 106728 h 886968"/>
              <a:gd name="connsiteX19" fmla="*/ 518574 w 1033272"/>
              <a:gd name="connsiteY19" fmla="*/ 68642 h 886968"/>
              <a:gd name="connsiteX20" fmla="*/ 163153 w 1033272"/>
              <a:gd name="connsiteY20" fmla="*/ 395934 h 886968"/>
              <a:gd name="connsiteX21" fmla="*/ 135689 w 1033272"/>
              <a:gd name="connsiteY21" fmla="*/ 423528 h 886968"/>
              <a:gd name="connsiteX22" fmla="*/ 143733 w 1033272"/>
              <a:gd name="connsiteY22" fmla="*/ 443040 h 886968"/>
              <a:gd name="connsiteX23" fmla="*/ 152309 w 1033272"/>
              <a:gd name="connsiteY23" fmla="*/ 448849 h 886968"/>
              <a:gd name="connsiteX24" fmla="*/ 147190 w 1033272"/>
              <a:gd name="connsiteY24" fmla="*/ 530109 h 886968"/>
              <a:gd name="connsiteX25" fmla="*/ 181691 w 1033272"/>
              <a:gd name="connsiteY25" fmla="*/ 530626 h 886968"/>
              <a:gd name="connsiteX26" fmla="*/ 173071 w 1033272"/>
              <a:gd name="connsiteY26" fmla="*/ 449110 h 886968"/>
              <a:gd name="connsiteX27" fmla="*/ 173843 w 1033272"/>
              <a:gd name="connsiteY27" fmla="*/ 448953 h 886968"/>
              <a:gd name="connsiteX28" fmla="*/ 190617 w 1033272"/>
              <a:gd name="connsiteY28" fmla="*/ 423528 h 886968"/>
              <a:gd name="connsiteX29" fmla="*/ 163153 w 1033272"/>
              <a:gd name="connsiteY29" fmla="*/ 395934 h 886968"/>
              <a:gd name="connsiteX30" fmla="*/ 866786 w 1033272"/>
              <a:gd name="connsiteY30" fmla="*/ 395934 h 886968"/>
              <a:gd name="connsiteX31" fmla="*/ 839322 w 1033272"/>
              <a:gd name="connsiteY31" fmla="*/ 423528 h 886968"/>
              <a:gd name="connsiteX32" fmla="*/ 847366 w 1033272"/>
              <a:gd name="connsiteY32" fmla="*/ 443040 h 886968"/>
              <a:gd name="connsiteX33" fmla="*/ 855942 w 1033272"/>
              <a:gd name="connsiteY33" fmla="*/ 448849 h 886968"/>
              <a:gd name="connsiteX34" fmla="*/ 850823 w 1033272"/>
              <a:gd name="connsiteY34" fmla="*/ 530109 h 886968"/>
              <a:gd name="connsiteX35" fmla="*/ 885324 w 1033272"/>
              <a:gd name="connsiteY35" fmla="*/ 530626 h 886968"/>
              <a:gd name="connsiteX36" fmla="*/ 876704 w 1033272"/>
              <a:gd name="connsiteY36" fmla="*/ 449110 h 886968"/>
              <a:gd name="connsiteX37" fmla="*/ 877476 w 1033272"/>
              <a:gd name="connsiteY37" fmla="*/ 448953 h 886968"/>
              <a:gd name="connsiteX38" fmla="*/ 894250 w 1033272"/>
              <a:gd name="connsiteY38" fmla="*/ 423528 h 886968"/>
              <a:gd name="connsiteX39" fmla="*/ 866786 w 1033272"/>
              <a:gd name="connsiteY39" fmla="*/ 395934 h 886968"/>
              <a:gd name="connsiteX40" fmla="*/ 938227 w 1033272"/>
              <a:gd name="connsiteY40" fmla="*/ 434323 h 886968"/>
              <a:gd name="connsiteX41" fmla="*/ 938227 w 1033272"/>
              <a:gd name="connsiteY41" fmla="*/ 479163 h 886968"/>
              <a:gd name="connsiteX42" fmla="*/ 1028859 w 1033272"/>
              <a:gd name="connsiteY42" fmla="*/ 479163 h 886968"/>
              <a:gd name="connsiteX43" fmla="*/ 1028859 w 1033272"/>
              <a:gd name="connsiteY43" fmla="*/ 434323 h 886968"/>
              <a:gd name="connsiteX44" fmla="*/ 938227 w 1033272"/>
              <a:gd name="connsiteY44" fmla="*/ 434323 h 886968"/>
              <a:gd name="connsiteX45" fmla="*/ 234320 w 1033272"/>
              <a:gd name="connsiteY45" fmla="*/ 433496 h 886968"/>
              <a:gd name="connsiteX46" fmla="*/ 234320 w 1033272"/>
              <a:gd name="connsiteY46" fmla="*/ 478336 h 886968"/>
              <a:gd name="connsiteX47" fmla="*/ 797885 w 1033272"/>
              <a:gd name="connsiteY47" fmla="*/ 478336 h 886968"/>
              <a:gd name="connsiteX48" fmla="*/ 797885 w 1033272"/>
              <a:gd name="connsiteY48" fmla="*/ 433496 h 886968"/>
              <a:gd name="connsiteX49" fmla="*/ 234320 w 1033272"/>
              <a:gd name="connsiteY49" fmla="*/ 433496 h 886968"/>
              <a:gd name="connsiteX50" fmla="*/ 600 w 1033272"/>
              <a:gd name="connsiteY50" fmla="*/ 434323 h 886968"/>
              <a:gd name="connsiteX51" fmla="*/ 600 w 1033272"/>
              <a:gd name="connsiteY51" fmla="*/ 479163 h 886968"/>
              <a:gd name="connsiteX52" fmla="*/ 91232 w 1033272"/>
              <a:gd name="connsiteY52" fmla="*/ 479163 h 886968"/>
              <a:gd name="connsiteX53" fmla="*/ 91232 w 1033272"/>
              <a:gd name="connsiteY53" fmla="*/ 434323 h 886968"/>
              <a:gd name="connsiteX54" fmla="*/ 600 w 1033272"/>
              <a:gd name="connsiteY54" fmla="*/ 434323 h 88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33272" h="886968">
                <a:moveTo>
                  <a:pt x="518574" y="0"/>
                </a:moveTo>
                <a:cubicBezTo>
                  <a:pt x="594595" y="0"/>
                  <a:pt x="660719" y="42043"/>
                  <a:pt x="694623" y="103975"/>
                </a:cubicBezTo>
                <a:lnTo>
                  <a:pt x="702527" y="120254"/>
                </a:lnTo>
                <a:lnTo>
                  <a:pt x="906083" y="120254"/>
                </a:lnTo>
                <a:cubicBezTo>
                  <a:pt x="976328" y="120254"/>
                  <a:pt x="1033272" y="177467"/>
                  <a:pt x="1033272" y="248042"/>
                </a:cubicBezTo>
                <a:lnTo>
                  <a:pt x="1033272" y="759180"/>
                </a:lnTo>
                <a:cubicBezTo>
                  <a:pt x="1033272" y="829756"/>
                  <a:pt x="976328" y="886968"/>
                  <a:pt x="906083" y="886968"/>
                </a:cubicBezTo>
                <a:lnTo>
                  <a:pt x="127189" y="886968"/>
                </a:lnTo>
                <a:cubicBezTo>
                  <a:pt x="56945" y="886968"/>
                  <a:pt x="0" y="829756"/>
                  <a:pt x="0" y="759180"/>
                </a:cubicBezTo>
                <a:lnTo>
                  <a:pt x="0" y="248042"/>
                </a:lnTo>
                <a:cubicBezTo>
                  <a:pt x="0" y="177467"/>
                  <a:pt x="56945" y="120254"/>
                  <a:pt x="127189" y="120254"/>
                </a:cubicBezTo>
                <a:lnTo>
                  <a:pt x="334622" y="120254"/>
                </a:lnTo>
                <a:lnTo>
                  <a:pt x="342525" y="103975"/>
                </a:lnTo>
                <a:cubicBezTo>
                  <a:pt x="376429" y="42043"/>
                  <a:pt x="442554" y="0"/>
                  <a:pt x="518574" y="0"/>
                </a:cubicBezTo>
                <a:close/>
                <a:moveTo>
                  <a:pt x="518574" y="68642"/>
                </a:moveTo>
                <a:cubicBezTo>
                  <a:pt x="482153" y="68642"/>
                  <a:pt x="449179" y="83196"/>
                  <a:pt x="425311" y="106728"/>
                </a:cubicBezTo>
                <a:lnTo>
                  <a:pt x="413991" y="120254"/>
                </a:lnTo>
                <a:lnTo>
                  <a:pt x="623158" y="120254"/>
                </a:lnTo>
                <a:lnTo>
                  <a:pt x="611838" y="106728"/>
                </a:lnTo>
                <a:cubicBezTo>
                  <a:pt x="587969" y="83196"/>
                  <a:pt x="554996" y="68642"/>
                  <a:pt x="518574" y="68642"/>
                </a:cubicBezTo>
                <a:close/>
                <a:moveTo>
                  <a:pt x="163153" y="395934"/>
                </a:moveTo>
                <a:cubicBezTo>
                  <a:pt x="147985" y="395934"/>
                  <a:pt x="135689" y="408288"/>
                  <a:pt x="135689" y="423528"/>
                </a:cubicBezTo>
                <a:cubicBezTo>
                  <a:pt x="135689" y="431148"/>
                  <a:pt x="138763" y="438046"/>
                  <a:pt x="143733" y="443040"/>
                </a:cubicBezTo>
                <a:lnTo>
                  <a:pt x="152309" y="448849"/>
                </a:lnTo>
                <a:lnTo>
                  <a:pt x="147190" y="530109"/>
                </a:lnTo>
                <a:lnTo>
                  <a:pt x="181691" y="530626"/>
                </a:lnTo>
                <a:lnTo>
                  <a:pt x="173071" y="449110"/>
                </a:lnTo>
                <a:lnTo>
                  <a:pt x="173843" y="448953"/>
                </a:lnTo>
                <a:cubicBezTo>
                  <a:pt x="183701" y="444764"/>
                  <a:pt x="190617" y="434958"/>
                  <a:pt x="190617" y="423528"/>
                </a:cubicBezTo>
                <a:cubicBezTo>
                  <a:pt x="190617" y="408288"/>
                  <a:pt x="178321" y="395934"/>
                  <a:pt x="163153" y="395934"/>
                </a:cubicBezTo>
                <a:close/>
                <a:moveTo>
                  <a:pt x="866786" y="395934"/>
                </a:moveTo>
                <a:cubicBezTo>
                  <a:pt x="851618" y="395934"/>
                  <a:pt x="839322" y="408288"/>
                  <a:pt x="839322" y="423528"/>
                </a:cubicBezTo>
                <a:cubicBezTo>
                  <a:pt x="839322" y="431148"/>
                  <a:pt x="842396" y="438046"/>
                  <a:pt x="847366" y="443040"/>
                </a:cubicBezTo>
                <a:lnTo>
                  <a:pt x="855942" y="448849"/>
                </a:lnTo>
                <a:lnTo>
                  <a:pt x="850823" y="530109"/>
                </a:lnTo>
                <a:lnTo>
                  <a:pt x="885324" y="530626"/>
                </a:lnTo>
                <a:lnTo>
                  <a:pt x="876704" y="449110"/>
                </a:lnTo>
                <a:lnTo>
                  <a:pt x="877476" y="448953"/>
                </a:lnTo>
                <a:cubicBezTo>
                  <a:pt x="887334" y="444764"/>
                  <a:pt x="894250" y="434958"/>
                  <a:pt x="894250" y="423528"/>
                </a:cubicBezTo>
                <a:cubicBezTo>
                  <a:pt x="894250" y="408288"/>
                  <a:pt x="881954" y="395934"/>
                  <a:pt x="866786" y="395934"/>
                </a:cubicBezTo>
                <a:close/>
                <a:moveTo>
                  <a:pt x="938227" y="434323"/>
                </a:moveTo>
                <a:lnTo>
                  <a:pt x="938227" y="479163"/>
                </a:lnTo>
                <a:lnTo>
                  <a:pt x="1028859" y="479163"/>
                </a:lnTo>
                <a:lnTo>
                  <a:pt x="1028859" y="434323"/>
                </a:lnTo>
                <a:lnTo>
                  <a:pt x="938227" y="434323"/>
                </a:lnTo>
                <a:close/>
                <a:moveTo>
                  <a:pt x="234320" y="433496"/>
                </a:moveTo>
                <a:lnTo>
                  <a:pt x="234320" y="478336"/>
                </a:lnTo>
                <a:lnTo>
                  <a:pt x="797885" y="478336"/>
                </a:lnTo>
                <a:lnTo>
                  <a:pt x="797885" y="433496"/>
                </a:lnTo>
                <a:lnTo>
                  <a:pt x="234320" y="433496"/>
                </a:lnTo>
                <a:close/>
                <a:moveTo>
                  <a:pt x="600" y="434323"/>
                </a:moveTo>
                <a:lnTo>
                  <a:pt x="600" y="479163"/>
                </a:lnTo>
                <a:lnTo>
                  <a:pt x="91232" y="479163"/>
                </a:lnTo>
                <a:lnTo>
                  <a:pt x="91232" y="434323"/>
                </a:lnTo>
                <a:lnTo>
                  <a:pt x="600" y="434323"/>
                </a:lnTo>
                <a:close/>
              </a:path>
            </a:pathLst>
          </a:custGeom>
          <a:solidFill>
            <a:srgbClr val="00A3A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9" name="TextBox 93">
            <a:extLst>
              <a:ext uri="{FF2B5EF4-FFF2-40B4-BE49-F238E27FC236}">
                <a16:creationId xmlns:a16="http://schemas.microsoft.com/office/drawing/2014/main" id="{D99EC044-65A5-241C-CED3-21692AAD259F}"/>
              </a:ext>
            </a:extLst>
          </p:cNvPr>
          <p:cNvSpPr txBox="1"/>
          <p:nvPr/>
        </p:nvSpPr>
        <p:spPr>
          <a:xfrm rot="21536445">
            <a:off x="9277719" y="4230097"/>
            <a:ext cx="1009881" cy="884208"/>
          </a:xfrm>
          <a:prstGeom prst="rect">
            <a:avLst/>
          </a:prstGeom>
          <a:noFill/>
          <a:scene3d>
            <a:camera prst="orthographicFront"/>
            <a:lightRig rig="threePt" dir="t"/>
          </a:scene3d>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Advance PAM </a:t>
            </a:r>
            <a:r>
              <a:rPr lang="en-US" sz="2000">
                <a:solidFill>
                  <a:srgbClr val="FFFFFF"/>
                </a:solidFill>
                <a:latin typeface="Arial" panose="020B0604020202020204" pitchFamily="34" charset="0"/>
                <a:cs typeface="Arial" panose="020B0604020202020204" pitchFamily="34" charset="0"/>
                <a:sym typeface="Arial" panose="020B0604020202020204" pitchFamily="34" charset="0"/>
              </a:rPr>
              <a:t>Solution</a:t>
            </a: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40" name="Oval 88">
            <a:extLst>
              <a:ext uri="{FF2B5EF4-FFF2-40B4-BE49-F238E27FC236}">
                <a16:creationId xmlns:a16="http://schemas.microsoft.com/office/drawing/2014/main" id="{D128AC5F-DB0B-BB3C-80EA-033FFC9DB9A7}"/>
              </a:ext>
            </a:extLst>
          </p:cNvPr>
          <p:cNvSpPr/>
          <p:nvPr/>
        </p:nvSpPr>
        <p:spPr>
          <a:xfrm>
            <a:off x="6212164" y="4747316"/>
            <a:ext cx="566600" cy="82732"/>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41" name="Group 98">
            <a:extLst>
              <a:ext uri="{FF2B5EF4-FFF2-40B4-BE49-F238E27FC236}">
                <a16:creationId xmlns:a16="http://schemas.microsoft.com/office/drawing/2014/main" id="{264F252A-036E-D61E-A1B6-9C2B28135886}"/>
              </a:ext>
            </a:extLst>
          </p:cNvPr>
          <p:cNvGrpSpPr/>
          <p:nvPr/>
        </p:nvGrpSpPr>
        <p:grpSpPr>
          <a:xfrm>
            <a:off x="5850755" y="4065763"/>
            <a:ext cx="1301683" cy="1503886"/>
            <a:chOff x="290952" y="2282952"/>
            <a:chExt cx="1883665" cy="2176272"/>
          </a:xfrm>
        </p:grpSpPr>
        <p:sp>
          <p:nvSpPr>
            <p:cNvPr id="42" name="Freeform 107">
              <a:extLst>
                <a:ext uri="{FF2B5EF4-FFF2-40B4-BE49-F238E27FC236}">
                  <a16:creationId xmlns:a16="http://schemas.microsoft.com/office/drawing/2014/main" id="{928CA602-1D42-9378-4D66-D628B69188E6}"/>
                </a:ext>
              </a:extLst>
            </p:cNvPr>
            <p:cNvSpPr/>
            <p:nvPr/>
          </p:nvSpPr>
          <p:spPr>
            <a:xfrm flipV="1">
              <a:off x="290952" y="2282952"/>
              <a:ext cx="1883664" cy="2176272"/>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4836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4" name="Freeform 108">
              <a:extLst>
                <a:ext uri="{FF2B5EF4-FFF2-40B4-BE49-F238E27FC236}">
                  <a16:creationId xmlns:a16="http://schemas.microsoft.com/office/drawing/2014/main" id="{C2B50B70-E74F-7EE2-7308-DE278984AF46}"/>
                </a:ext>
              </a:extLst>
            </p:cNvPr>
            <p:cNvSpPr/>
            <p:nvPr/>
          </p:nvSpPr>
          <p:spPr>
            <a:xfrm>
              <a:off x="1231316" y="2283020"/>
              <a:ext cx="943301" cy="2176204"/>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55" name="Freeform 109">
              <a:extLst>
                <a:ext uri="{FF2B5EF4-FFF2-40B4-BE49-F238E27FC236}">
                  <a16:creationId xmlns:a16="http://schemas.microsoft.com/office/drawing/2014/main" id="{F340A2C9-6826-ADBB-4B00-71222558F536}"/>
                </a:ext>
              </a:extLst>
            </p:cNvPr>
            <p:cNvSpPr/>
            <p:nvPr/>
          </p:nvSpPr>
          <p:spPr>
            <a:xfrm flipV="1">
              <a:off x="706338" y="2761488"/>
              <a:ext cx="1056204" cy="1219200"/>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grpSp>
        <p:nvGrpSpPr>
          <p:cNvPr id="56" name="Group 99">
            <a:extLst>
              <a:ext uri="{FF2B5EF4-FFF2-40B4-BE49-F238E27FC236}">
                <a16:creationId xmlns:a16="http://schemas.microsoft.com/office/drawing/2014/main" id="{EF997895-7302-B737-6581-E104D5C64CA9}"/>
              </a:ext>
            </a:extLst>
          </p:cNvPr>
          <p:cNvGrpSpPr/>
          <p:nvPr/>
        </p:nvGrpSpPr>
        <p:grpSpPr>
          <a:xfrm>
            <a:off x="6357672" y="4584393"/>
            <a:ext cx="357153" cy="348788"/>
            <a:chOff x="7356534" y="3231955"/>
            <a:chExt cx="1089100" cy="1063588"/>
          </a:xfrm>
          <a:solidFill>
            <a:srgbClr val="483698"/>
          </a:solidFill>
        </p:grpSpPr>
        <p:sp>
          <p:nvSpPr>
            <p:cNvPr id="57" name="Freeform 101">
              <a:extLst>
                <a:ext uri="{FF2B5EF4-FFF2-40B4-BE49-F238E27FC236}">
                  <a16:creationId xmlns:a16="http://schemas.microsoft.com/office/drawing/2014/main" id="{7E7E03F8-7364-B7E0-615F-94020AC86CCF}"/>
                </a:ext>
              </a:extLst>
            </p:cNvPr>
            <p:cNvSpPr/>
            <p:nvPr/>
          </p:nvSpPr>
          <p:spPr>
            <a:xfrm>
              <a:off x="7597486" y="3425892"/>
              <a:ext cx="577638" cy="386444"/>
            </a:xfrm>
            <a:custGeom>
              <a:avLst/>
              <a:gdLst>
                <a:gd name="connsiteX0" fmla="*/ 362120 w 577638"/>
                <a:gd name="connsiteY0" fmla="*/ 285261 h 386444"/>
                <a:gd name="connsiteX1" fmla="*/ 334578 w 577638"/>
                <a:gd name="connsiteY1" fmla="*/ 312803 h 386444"/>
                <a:gd name="connsiteX2" fmla="*/ 362120 w 577638"/>
                <a:gd name="connsiteY2" fmla="*/ 340345 h 386444"/>
                <a:gd name="connsiteX3" fmla="*/ 389662 w 577638"/>
                <a:gd name="connsiteY3" fmla="*/ 312803 h 386444"/>
                <a:gd name="connsiteX4" fmla="*/ 362120 w 577638"/>
                <a:gd name="connsiteY4" fmla="*/ 285261 h 386444"/>
                <a:gd name="connsiteX5" fmla="*/ 182411 w 577638"/>
                <a:gd name="connsiteY5" fmla="*/ 154195 h 386444"/>
                <a:gd name="connsiteX6" fmla="*/ 154869 w 577638"/>
                <a:gd name="connsiteY6" fmla="*/ 181737 h 386444"/>
                <a:gd name="connsiteX7" fmla="*/ 182411 w 577638"/>
                <a:gd name="connsiteY7" fmla="*/ 209279 h 386444"/>
                <a:gd name="connsiteX8" fmla="*/ 209953 w 577638"/>
                <a:gd name="connsiteY8" fmla="*/ 181737 h 386444"/>
                <a:gd name="connsiteX9" fmla="*/ 182411 w 577638"/>
                <a:gd name="connsiteY9" fmla="*/ 154195 h 386444"/>
                <a:gd name="connsiteX10" fmla="*/ 503997 w 577638"/>
                <a:gd name="connsiteY10" fmla="*/ 46099 h 386444"/>
                <a:gd name="connsiteX11" fmla="*/ 476455 w 577638"/>
                <a:gd name="connsiteY11" fmla="*/ 73641 h 386444"/>
                <a:gd name="connsiteX12" fmla="*/ 503997 w 577638"/>
                <a:gd name="connsiteY12" fmla="*/ 101183 h 386444"/>
                <a:gd name="connsiteX13" fmla="*/ 531539 w 577638"/>
                <a:gd name="connsiteY13" fmla="*/ 73641 h 386444"/>
                <a:gd name="connsiteX14" fmla="*/ 503997 w 577638"/>
                <a:gd name="connsiteY14" fmla="*/ 46099 h 386444"/>
                <a:gd name="connsiteX15" fmla="*/ 503997 w 577638"/>
                <a:gd name="connsiteY15" fmla="*/ 0 h 386444"/>
                <a:gd name="connsiteX16" fmla="*/ 577638 w 577638"/>
                <a:gd name="connsiteY16" fmla="*/ 73641 h 386444"/>
                <a:gd name="connsiteX17" fmla="*/ 503997 w 577638"/>
                <a:gd name="connsiteY17" fmla="*/ 147282 h 386444"/>
                <a:gd name="connsiteX18" fmla="*/ 491235 w 577638"/>
                <a:gd name="connsiteY18" fmla="*/ 144706 h 386444"/>
                <a:gd name="connsiteX19" fmla="*/ 419609 w 577638"/>
                <a:gd name="connsiteY19" fmla="*/ 268766 h 386444"/>
                <a:gd name="connsiteX20" fmla="*/ 429974 w 577638"/>
                <a:gd name="connsiteY20" fmla="*/ 284139 h 386444"/>
                <a:gd name="connsiteX21" fmla="*/ 435761 w 577638"/>
                <a:gd name="connsiteY21" fmla="*/ 312803 h 386444"/>
                <a:gd name="connsiteX22" fmla="*/ 362120 w 577638"/>
                <a:gd name="connsiteY22" fmla="*/ 386444 h 386444"/>
                <a:gd name="connsiteX23" fmla="*/ 288479 w 577638"/>
                <a:gd name="connsiteY23" fmla="*/ 312803 h 386444"/>
                <a:gd name="connsiteX24" fmla="*/ 292815 w 577638"/>
                <a:gd name="connsiteY24" fmla="*/ 291324 h 386444"/>
                <a:gd name="connsiteX25" fmla="*/ 225138 w 577638"/>
                <a:gd name="connsiteY25" fmla="*/ 240110 h 386444"/>
                <a:gd name="connsiteX26" fmla="*/ 211075 w 577638"/>
                <a:gd name="connsiteY26" fmla="*/ 249591 h 386444"/>
                <a:gd name="connsiteX27" fmla="*/ 182411 w 577638"/>
                <a:gd name="connsiteY27" fmla="*/ 255378 h 386444"/>
                <a:gd name="connsiteX28" fmla="*/ 153746 w 577638"/>
                <a:gd name="connsiteY28" fmla="*/ 249591 h 386444"/>
                <a:gd name="connsiteX29" fmla="*/ 146927 w 577638"/>
                <a:gd name="connsiteY29" fmla="*/ 244994 h 386444"/>
                <a:gd name="connsiteX30" fmla="*/ 64437 w 577638"/>
                <a:gd name="connsiteY30" fmla="*/ 346395 h 386444"/>
                <a:gd name="connsiteX31" fmla="*/ 65830 w 577638"/>
                <a:gd name="connsiteY31" fmla="*/ 352975 h 386444"/>
                <a:gd name="connsiteX32" fmla="*/ 33226 w 577638"/>
                <a:gd name="connsiteY32" fmla="*/ 385451 h 386444"/>
                <a:gd name="connsiteX33" fmla="*/ 1 w 577638"/>
                <a:gd name="connsiteY33" fmla="*/ 352355 h 386444"/>
                <a:gd name="connsiteX34" fmla="*/ 32606 w 577638"/>
                <a:gd name="connsiteY34" fmla="*/ 319879 h 386444"/>
                <a:gd name="connsiteX35" fmla="*/ 33770 w 577638"/>
                <a:gd name="connsiteY35" fmla="*/ 320124 h 386444"/>
                <a:gd name="connsiteX36" fmla="*/ 118397 w 577638"/>
                <a:gd name="connsiteY36" fmla="*/ 216097 h 386444"/>
                <a:gd name="connsiteX37" fmla="*/ 114557 w 577638"/>
                <a:gd name="connsiteY37" fmla="*/ 210402 h 386444"/>
                <a:gd name="connsiteX38" fmla="*/ 108770 w 577638"/>
                <a:gd name="connsiteY38" fmla="*/ 181737 h 386444"/>
                <a:gd name="connsiteX39" fmla="*/ 182411 w 577638"/>
                <a:gd name="connsiteY39" fmla="*/ 108096 h 386444"/>
                <a:gd name="connsiteX40" fmla="*/ 256052 w 577638"/>
                <a:gd name="connsiteY40" fmla="*/ 181737 h 386444"/>
                <a:gd name="connsiteX41" fmla="*/ 250942 w 577638"/>
                <a:gd name="connsiteY41" fmla="*/ 207046 h 386444"/>
                <a:gd name="connsiteX42" fmla="*/ 316307 w 577638"/>
                <a:gd name="connsiteY42" fmla="*/ 256511 h 386444"/>
                <a:gd name="connsiteX43" fmla="*/ 333455 w 577638"/>
                <a:gd name="connsiteY43" fmla="*/ 244949 h 386444"/>
                <a:gd name="connsiteX44" fmla="*/ 362120 w 577638"/>
                <a:gd name="connsiteY44" fmla="*/ 239162 h 386444"/>
                <a:gd name="connsiteX45" fmla="*/ 385546 w 577638"/>
                <a:gd name="connsiteY45" fmla="*/ 243892 h 386444"/>
                <a:gd name="connsiteX46" fmla="*/ 453258 w 577638"/>
                <a:gd name="connsiteY46" fmla="*/ 126612 h 386444"/>
                <a:gd name="connsiteX47" fmla="*/ 451925 w 577638"/>
                <a:gd name="connsiteY47" fmla="*/ 125713 h 386444"/>
                <a:gd name="connsiteX48" fmla="*/ 430356 w 577638"/>
                <a:gd name="connsiteY48" fmla="*/ 73641 h 386444"/>
                <a:gd name="connsiteX49" fmla="*/ 503997 w 577638"/>
                <a:gd name="connsiteY49" fmla="*/ 0 h 38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77638" h="386444">
                  <a:moveTo>
                    <a:pt x="362120" y="285261"/>
                  </a:moveTo>
                  <a:cubicBezTo>
                    <a:pt x="346909" y="285261"/>
                    <a:pt x="334578" y="297592"/>
                    <a:pt x="334578" y="312803"/>
                  </a:cubicBezTo>
                  <a:cubicBezTo>
                    <a:pt x="334578" y="328014"/>
                    <a:pt x="346909" y="340345"/>
                    <a:pt x="362120" y="340345"/>
                  </a:cubicBezTo>
                  <a:cubicBezTo>
                    <a:pt x="377331" y="340345"/>
                    <a:pt x="389662" y="328014"/>
                    <a:pt x="389662" y="312803"/>
                  </a:cubicBezTo>
                  <a:cubicBezTo>
                    <a:pt x="389662" y="297592"/>
                    <a:pt x="377331" y="285261"/>
                    <a:pt x="362120" y="285261"/>
                  </a:cubicBezTo>
                  <a:close/>
                  <a:moveTo>
                    <a:pt x="182411" y="154195"/>
                  </a:moveTo>
                  <a:cubicBezTo>
                    <a:pt x="167200" y="154195"/>
                    <a:pt x="154869" y="166526"/>
                    <a:pt x="154869" y="181737"/>
                  </a:cubicBezTo>
                  <a:cubicBezTo>
                    <a:pt x="154869" y="196948"/>
                    <a:pt x="167200" y="209279"/>
                    <a:pt x="182411" y="209279"/>
                  </a:cubicBezTo>
                  <a:cubicBezTo>
                    <a:pt x="197622" y="209279"/>
                    <a:pt x="209953" y="196948"/>
                    <a:pt x="209953" y="181737"/>
                  </a:cubicBezTo>
                  <a:cubicBezTo>
                    <a:pt x="209953" y="166526"/>
                    <a:pt x="197622" y="154195"/>
                    <a:pt x="182411" y="154195"/>
                  </a:cubicBezTo>
                  <a:close/>
                  <a:moveTo>
                    <a:pt x="503997" y="46099"/>
                  </a:moveTo>
                  <a:cubicBezTo>
                    <a:pt x="488786" y="46099"/>
                    <a:pt x="476455" y="58430"/>
                    <a:pt x="476455" y="73641"/>
                  </a:cubicBezTo>
                  <a:cubicBezTo>
                    <a:pt x="476455" y="88852"/>
                    <a:pt x="488786" y="101183"/>
                    <a:pt x="503997" y="101183"/>
                  </a:cubicBezTo>
                  <a:cubicBezTo>
                    <a:pt x="519208" y="101183"/>
                    <a:pt x="531539" y="88852"/>
                    <a:pt x="531539" y="73641"/>
                  </a:cubicBezTo>
                  <a:cubicBezTo>
                    <a:pt x="531539" y="58430"/>
                    <a:pt x="519208" y="46099"/>
                    <a:pt x="503997" y="46099"/>
                  </a:cubicBezTo>
                  <a:close/>
                  <a:moveTo>
                    <a:pt x="503997" y="0"/>
                  </a:moveTo>
                  <a:cubicBezTo>
                    <a:pt x="544668" y="0"/>
                    <a:pt x="577638" y="32970"/>
                    <a:pt x="577638" y="73641"/>
                  </a:cubicBezTo>
                  <a:cubicBezTo>
                    <a:pt x="577638" y="114312"/>
                    <a:pt x="544668" y="147282"/>
                    <a:pt x="503997" y="147282"/>
                  </a:cubicBezTo>
                  <a:lnTo>
                    <a:pt x="491235" y="144706"/>
                  </a:lnTo>
                  <a:lnTo>
                    <a:pt x="419609" y="268766"/>
                  </a:lnTo>
                  <a:lnTo>
                    <a:pt x="429974" y="284139"/>
                  </a:lnTo>
                  <a:cubicBezTo>
                    <a:pt x="433701" y="292949"/>
                    <a:pt x="435761" y="302635"/>
                    <a:pt x="435761" y="312803"/>
                  </a:cubicBezTo>
                  <a:cubicBezTo>
                    <a:pt x="435761" y="353474"/>
                    <a:pt x="402791" y="386444"/>
                    <a:pt x="362120" y="386444"/>
                  </a:cubicBezTo>
                  <a:cubicBezTo>
                    <a:pt x="321449" y="386444"/>
                    <a:pt x="288479" y="353474"/>
                    <a:pt x="288479" y="312803"/>
                  </a:cubicBezTo>
                  <a:lnTo>
                    <a:pt x="292815" y="291324"/>
                  </a:lnTo>
                  <a:lnTo>
                    <a:pt x="225138" y="240110"/>
                  </a:lnTo>
                  <a:lnTo>
                    <a:pt x="211075" y="249591"/>
                  </a:lnTo>
                  <a:cubicBezTo>
                    <a:pt x="202265" y="253318"/>
                    <a:pt x="192579" y="255378"/>
                    <a:pt x="182411" y="255378"/>
                  </a:cubicBezTo>
                  <a:cubicBezTo>
                    <a:pt x="172243" y="255378"/>
                    <a:pt x="162557" y="253318"/>
                    <a:pt x="153746" y="249591"/>
                  </a:cubicBezTo>
                  <a:lnTo>
                    <a:pt x="146927" y="244994"/>
                  </a:lnTo>
                  <a:lnTo>
                    <a:pt x="64437" y="346395"/>
                  </a:lnTo>
                  <a:lnTo>
                    <a:pt x="65830" y="352975"/>
                  </a:lnTo>
                  <a:cubicBezTo>
                    <a:pt x="66002" y="371083"/>
                    <a:pt x="51404" y="385622"/>
                    <a:pt x="33226" y="385451"/>
                  </a:cubicBezTo>
                  <a:cubicBezTo>
                    <a:pt x="15048" y="385280"/>
                    <a:pt x="172" y="370462"/>
                    <a:pt x="1" y="352355"/>
                  </a:cubicBezTo>
                  <a:cubicBezTo>
                    <a:pt x="-170" y="334248"/>
                    <a:pt x="14427" y="319708"/>
                    <a:pt x="32606" y="319879"/>
                  </a:cubicBezTo>
                  <a:lnTo>
                    <a:pt x="33770" y="320124"/>
                  </a:lnTo>
                  <a:lnTo>
                    <a:pt x="118397" y="216097"/>
                  </a:lnTo>
                  <a:lnTo>
                    <a:pt x="114557" y="210402"/>
                  </a:lnTo>
                  <a:cubicBezTo>
                    <a:pt x="110830" y="201591"/>
                    <a:pt x="108770" y="191905"/>
                    <a:pt x="108770" y="181737"/>
                  </a:cubicBezTo>
                  <a:cubicBezTo>
                    <a:pt x="108770" y="141066"/>
                    <a:pt x="141740" y="108096"/>
                    <a:pt x="182411" y="108096"/>
                  </a:cubicBezTo>
                  <a:cubicBezTo>
                    <a:pt x="223082" y="108096"/>
                    <a:pt x="256052" y="141066"/>
                    <a:pt x="256052" y="181737"/>
                  </a:cubicBezTo>
                  <a:lnTo>
                    <a:pt x="250942" y="207046"/>
                  </a:lnTo>
                  <a:lnTo>
                    <a:pt x="316307" y="256511"/>
                  </a:lnTo>
                  <a:lnTo>
                    <a:pt x="333455" y="244949"/>
                  </a:lnTo>
                  <a:cubicBezTo>
                    <a:pt x="342266" y="241223"/>
                    <a:pt x="351952" y="239162"/>
                    <a:pt x="362120" y="239162"/>
                  </a:cubicBezTo>
                  <a:lnTo>
                    <a:pt x="385546" y="243892"/>
                  </a:lnTo>
                  <a:lnTo>
                    <a:pt x="453258" y="126612"/>
                  </a:lnTo>
                  <a:lnTo>
                    <a:pt x="451925" y="125713"/>
                  </a:lnTo>
                  <a:cubicBezTo>
                    <a:pt x="438599" y="112387"/>
                    <a:pt x="430356" y="93977"/>
                    <a:pt x="430356" y="73641"/>
                  </a:cubicBezTo>
                  <a:cubicBezTo>
                    <a:pt x="430356" y="32970"/>
                    <a:pt x="463326" y="0"/>
                    <a:pt x="503997" y="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58" name="Group 102">
              <a:extLst>
                <a:ext uri="{FF2B5EF4-FFF2-40B4-BE49-F238E27FC236}">
                  <a16:creationId xmlns:a16="http://schemas.microsoft.com/office/drawing/2014/main" id="{97034E6B-9C82-907B-3BEC-F7CEA53984A5}"/>
                </a:ext>
              </a:extLst>
            </p:cNvPr>
            <p:cNvGrpSpPr/>
            <p:nvPr/>
          </p:nvGrpSpPr>
          <p:grpSpPr>
            <a:xfrm>
              <a:off x="7356534" y="3231955"/>
              <a:ext cx="1089100" cy="1063588"/>
              <a:chOff x="7356534" y="3231955"/>
              <a:chExt cx="1089100" cy="1063588"/>
            </a:xfrm>
            <a:grpFill/>
          </p:grpSpPr>
          <p:sp>
            <p:nvSpPr>
              <p:cNvPr id="59" name="Round Same Side Corner Rectangle 103">
                <a:extLst>
                  <a:ext uri="{FF2B5EF4-FFF2-40B4-BE49-F238E27FC236}">
                    <a16:creationId xmlns:a16="http://schemas.microsoft.com/office/drawing/2014/main" id="{387F9EC5-CE94-26CA-8085-958C0DDF44BA}"/>
                  </a:ext>
                </a:extLst>
              </p:cNvPr>
              <p:cNvSpPr/>
              <p:nvPr/>
            </p:nvSpPr>
            <p:spPr>
              <a:xfrm rot="11974065">
                <a:off x="7612214" y="3951318"/>
                <a:ext cx="106603" cy="344225"/>
              </a:xfrm>
              <a:prstGeom prst="round2SameRect">
                <a:avLst>
                  <a:gd name="adj1" fmla="val 50000"/>
                  <a:gd name="adj2" fmla="val 0"/>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60" name="Round Same Side Corner Rectangle 104">
                <a:extLst>
                  <a:ext uri="{FF2B5EF4-FFF2-40B4-BE49-F238E27FC236}">
                    <a16:creationId xmlns:a16="http://schemas.microsoft.com/office/drawing/2014/main" id="{074AC348-07BB-D788-3754-09135301DA94}"/>
                  </a:ext>
                </a:extLst>
              </p:cNvPr>
              <p:cNvSpPr/>
              <p:nvPr/>
            </p:nvSpPr>
            <p:spPr>
              <a:xfrm rot="9625935" flipH="1">
                <a:off x="8073424" y="3951318"/>
                <a:ext cx="106603" cy="344225"/>
              </a:xfrm>
              <a:prstGeom prst="round2SameRect">
                <a:avLst>
                  <a:gd name="adj1" fmla="val 50000"/>
                  <a:gd name="adj2" fmla="val 0"/>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62" name="Rectangle 105">
                <a:extLst>
                  <a:ext uri="{FF2B5EF4-FFF2-40B4-BE49-F238E27FC236}">
                    <a16:creationId xmlns:a16="http://schemas.microsoft.com/office/drawing/2014/main" id="{A4626705-038B-C4D9-B38E-3A05F41417B2}"/>
                  </a:ext>
                </a:extLst>
              </p:cNvPr>
              <p:cNvSpPr/>
              <p:nvPr/>
            </p:nvSpPr>
            <p:spPr>
              <a:xfrm>
                <a:off x="7552977" y="4092610"/>
                <a:ext cx="665980" cy="43709"/>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63" name="Freeform 106">
                <a:extLst>
                  <a:ext uri="{FF2B5EF4-FFF2-40B4-BE49-F238E27FC236}">
                    <a16:creationId xmlns:a16="http://schemas.microsoft.com/office/drawing/2014/main" id="{8C98D591-7FB4-E20B-81B7-7C450E93F807}"/>
                  </a:ext>
                </a:extLst>
              </p:cNvPr>
              <p:cNvSpPr/>
              <p:nvPr/>
            </p:nvSpPr>
            <p:spPr>
              <a:xfrm>
                <a:off x="7356534" y="3231955"/>
                <a:ext cx="1089100" cy="753875"/>
              </a:xfrm>
              <a:custGeom>
                <a:avLst/>
                <a:gdLst>
                  <a:gd name="connsiteX0" fmla="*/ 316146 w 3838687"/>
                  <a:gd name="connsiteY0" fmla="*/ 0 h 2657139"/>
                  <a:gd name="connsiteX1" fmla="*/ 3522541 w 3838687"/>
                  <a:gd name="connsiteY1" fmla="*/ 0 h 2657139"/>
                  <a:gd name="connsiteX2" fmla="*/ 3838687 w 3838687"/>
                  <a:gd name="connsiteY2" fmla="*/ 316146 h 2657139"/>
                  <a:gd name="connsiteX3" fmla="*/ 3838687 w 3838687"/>
                  <a:gd name="connsiteY3" fmla="*/ 2340993 h 2657139"/>
                  <a:gd name="connsiteX4" fmla="*/ 3522541 w 3838687"/>
                  <a:gd name="connsiteY4" fmla="*/ 2657139 h 2657139"/>
                  <a:gd name="connsiteX5" fmla="*/ 316146 w 3838687"/>
                  <a:gd name="connsiteY5" fmla="*/ 2657139 h 2657139"/>
                  <a:gd name="connsiteX6" fmla="*/ 0 w 3838687"/>
                  <a:gd name="connsiteY6" fmla="*/ 2340993 h 2657139"/>
                  <a:gd name="connsiteX7" fmla="*/ 0 w 3838687"/>
                  <a:gd name="connsiteY7" fmla="*/ 316146 h 2657139"/>
                  <a:gd name="connsiteX8" fmla="*/ 316146 w 3838687"/>
                  <a:gd name="connsiteY8" fmla="*/ 0 h 2657139"/>
                  <a:gd name="connsiteX9" fmla="*/ 338193 w 3838687"/>
                  <a:gd name="connsiteY9" fmla="*/ 318919 h 2657139"/>
                  <a:gd name="connsiteX10" fmla="*/ 338193 w 3838687"/>
                  <a:gd name="connsiteY10" fmla="*/ 2338219 h 2657139"/>
                  <a:gd name="connsiteX11" fmla="*/ 3500493 w 3838687"/>
                  <a:gd name="connsiteY11" fmla="*/ 2338219 h 2657139"/>
                  <a:gd name="connsiteX12" fmla="*/ 3500493 w 3838687"/>
                  <a:gd name="connsiteY12" fmla="*/ 318919 h 2657139"/>
                  <a:gd name="connsiteX13" fmla="*/ 338193 w 3838687"/>
                  <a:gd name="connsiteY13" fmla="*/ 318919 h 265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8687" h="2657139">
                    <a:moveTo>
                      <a:pt x="316146" y="0"/>
                    </a:moveTo>
                    <a:lnTo>
                      <a:pt x="3522541" y="0"/>
                    </a:lnTo>
                    <a:cubicBezTo>
                      <a:pt x="3697144" y="0"/>
                      <a:pt x="3838687" y="141543"/>
                      <a:pt x="3838687" y="316146"/>
                    </a:cubicBezTo>
                    <a:lnTo>
                      <a:pt x="3838687" y="2340993"/>
                    </a:lnTo>
                    <a:cubicBezTo>
                      <a:pt x="3838687" y="2515596"/>
                      <a:pt x="3697144" y="2657139"/>
                      <a:pt x="3522541" y="2657139"/>
                    </a:cubicBezTo>
                    <a:lnTo>
                      <a:pt x="316146" y="2657139"/>
                    </a:lnTo>
                    <a:cubicBezTo>
                      <a:pt x="141543" y="2657139"/>
                      <a:pt x="0" y="2515596"/>
                      <a:pt x="0" y="2340993"/>
                    </a:cubicBezTo>
                    <a:lnTo>
                      <a:pt x="0" y="316146"/>
                    </a:lnTo>
                    <a:cubicBezTo>
                      <a:pt x="0" y="141543"/>
                      <a:pt x="141543" y="0"/>
                      <a:pt x="316146" y="0"/>
                    </a:cubicBezTo>
                    <a:close/>
                    <a:moveTo>
                      <a:pt x="338193" y="318919"/>
                    </a:moveTo>
                    <a:lnTo>
                      <a:pt x="338193" y="2338219"/>
                    </a:lnTo>
                    <a:lnTo>
                      <a:pt x="3500493" y="2338219"/>
                    </a:lnTo>
                    <a:lnTo>
                      <a:pt x="3500493" y="318919"/>
                    </a:lnTo>
                    <a:lnTo>
                      <a:pt x="338193" y="318919"/>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grpSp>
      <p:sp>
        <p:nvSpPr>
          <p:cNvPr id="66" name="TextBox 100">
            <a:extLst>
              <a:ext uri="{FF2B5EF4-FFF2-40B4-BE49-F238E27FC236}">
                <a16:creationId xmlns:a16="http://schemas.microsoft.com/office/drawing/2014/main" id="{64439C35-70DD-79B5-598B-B682A6E1527C}"/>
              </a:ext>
            </a:extLst>
          </p:cNvPr>
          <p:cNvSpPr txBox="1"/>
          <p:nvPr/>
        </p:nvSpPr>
        <p:spPr>
          <a:xfrm rot="21536445">
            <a:off x="6050102" y="4243406"/>
            <a:ext cx="902990" cy="790620"/>
          </a:xfrm>
          <a:prstGeom prst="rect">
            <a:avLst/>
          </a:prstGeom>
          <a:noFill/>
          <a:scene3d>
            <a:camera prst="orthographicFront"/>
            <a:lightRig rig="threePt" dir="t"/>
          </a:scene3d>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Intermediate Level  </a:t>
            </a:r>
          </a:p>
        </p:txBody>
      </p:sp>
      <p:sp>
        <p:nvSpPr>
          <p:cNvPr id="68" name="Oval 97">
            <a:extLst>
              <a:ext uri="{FF2B5EF4-FFF2-40B4-BE49-F238E27FC236}">
                <a16:creationId xmlns:a16="http://schemas.microsoft.com/office/drawing/2014/main" id="{D4DC3F18-4799-D8D1-8B65-10BE2D42254E}"/>
              </a:ext>
            </a:extLst>
          </p:cNvPr>
          <p:cNvSpPr/>
          <p:nvPr/>
        </p:nvSpPr>
        <p:spPr>
          <a:xfrm>
            <a:off x="6693008" y="3507181"/>
            <a:ext cx="566600" cy="82732"/>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69" name="Group 111">
            <a:extLst>
              <a:ext uri="{FF2B5EF4-FFF2-40B4-BE49-F238E27FC236}">
                <a16:creationId xmlns:a16="http://schemas.microsoft.com/office/drawing/2014/main" id="{06D130D7-606F-40ED-C2CD-F16DA7E070AD}"/>
              </a:ext>
            </a:extLst>
          </p:cNvPr>
          <p:cNvGrpSpPr/>
          <p:nvPr/>
        </p:nvGrpSpPr>
        <p:grpSpPr>
          <a:xfrm>
            <a:off x="6369409" y="2233720"/>
            <a:ext cx="1250797" cy="1445095"/>
            <a:chOff x="290952" y="2282952"/>
            <a:chExt cx="1883665" cy="2176272"/>
          </a:xfrm>
        </p:grpSpPr>
        <p:sp>
          <p:nvSpPr>
            <p:cNvPr id="70" name="Freeform 120">
              <a:extLst>
                <a:ext uri="{FF2B5EF4-FFF2-40B4-BE49-F238E27FC236}">
                  <a16:creationId xmlns:a16="http://schemas.microsoft.com/office/drawing/2014/main" id="{04605777-65C2-4F18-98D7-DF1DCAB80233}"/>
                </a:ext>
              </a:extLst>
            </p:cNvPr>
            <p:cNvSpPr/>
            <p:nvPr/>
          </p:nvSpPr>
          <p:spPr>
            <a:xfrm flipV="1">
              <a:off x="290952" y="2282952"/>
              <a:ext cx="1883664" cy="2176272"/>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0091D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1" name="Freeform 121">
              <a:extLst>
                <a:ext uri="{FF2B5EF4-FFF2-40B4-BE49-F238E27FC236}">
                  <a16:creationId xmlns:a16="http://schemas.microsoft.com/office/drawing/2014/main" id="{A74A7952-3240-8330-791E-B21B11530EA4}"/>
                </a:ext>
              </a:extLst>
            </p:cNvPr>
            <p:cNvSpPr/>
            <p:nvPr/>
          </p:nvSpPr>
          <p:spPr>
            <a:xfrm>
              <a:off x="1231316" y="2283020"/>
              <a:ext cx="943301" cy="2176204"/>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2" name="Freeform 122">
              <a:extLst>
                <a:ext uri="{FF2B5EF4-FFF2-40B4-BE49-F238E27FC236}">
                  <a16:creationId xmlns:a16="http://schemas.microsoft.com/office/drawing/2014/main" id="{C20C2E16-9DD3-363E-7345-80362D84E7DF}"/>
                </a:ext>
              </a:extLst>
            </p:cNvPr>
            <p:cNvSpPr/>
            <p:nvPr/>
          </p:nvSpPr>
          <p:spPr>
            <a:xfrm flipV="1">
              <a:off x="706338" y="2761488"/>
              <a:ext cx="1056204" cy="1219200"/>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grpSp>
        <p:nvGrpSpPr>
          <p:cNvPr id="73" name="Group 112">
            <a:extLst>
              <a:ext uri="{FF2B5EF4-FFF2-40B4-BE49-F238E27FC236}">
                <a16:creationId xmlns:a16="http://schemas.microsoft.com/office/drawing/2014/main" id="{88D66974-536F-F8F4-A508-AB94667CAD29}"/>
              </a:ext>
            </a:extLst>
          </p:cNvPr>
          <p:cNvGrpSpPr/>
          <p:nvPr/>
        </p:nvGrpSpPr>
        <p:grpSpPr>
          <a:xfrm>
            <a:off x="6853670" y="2670206"/>
            <a:ext cx="247479" cy="347268"/>
            <a:chOff x="2760741" y="1889628"/>
            <a:chExt cx="1331435" cy="1879769"/>
          </a:xfrm>
          <a:solidFill>
            <a:srgbClr val="0091DA"/>
          </a:solidFill>
        </p:grpSpPr>
        <p:sp>
          <p:nvSpPr>
            <p:cNvPr id="74" name="Rectangle 89">
              <a:extLst>
                <a:ext uri="{FF2B5EF4-FFF2-40B4-BE49-F238E27FC236}">
                  <a16:creationId xmlns:a16="http://schemas.microsoft.com/office/drawing/2014/main" id="{89B0E733-CFFA-A7EF-F921-DCC94EB932A4}"/>
                </a:ext>
              </a:extLst>
            </p:cNvPr>
            <p:cNvSpPr/>
            <p:nvPr/>
          </p:nvSpPr>
          <p:spPr>
            <a:xfrm>
              <a:off x="2864695" y="2081200"/>
              <a:ext cx="435637" cy="1496031"/>
            </a:xfrm>
            <a:custGeom>
              <a:avLst/>
              <a:gdLst>
                <a:gd name="connsiteX0" fmla="*/ 0 w 846161"/>
                <a:gd name="connsiteY0" fmla="*/ 0 h 2820571"/>
                <a:gd name="connsiteX1" fmla="*/ 846161 w 846161"/>
                <a:gd name="connsiteY1" fmla="*/ 0 h 2820571"/>
                <a:gd name="connsiteX2" fmla="*/ 846161 w 846161"/>
                <a:gd name="connsiteY2" fmla="*/ 2820571 h 2820571"/>
                <a:gd name="connsiteX3" fmla="*/ 0 w 846161"/>
                <a:gd name="connsiteY3" fmla="*/ 2820571 h 2820571"/>
                <a:gd name="connsiteX4" fmla="*/ 0 w 846161"/>
                <a:gd name="connsiteY4" fmla="*/ 0 h 2820571"/>
                <a:gd name="connsiteX0" fmla="*/ 9 w 846170"/>
                <a:gd name="connsiteY0" fmla="*/ 0 h 2820571"/>
                <a:gd name="connsiteX1" fmla="*/ 846170 w 846170"/>
                <a:gd name="connsiteY1" fmla="*/ 0 h 2820571"/>
                <a:gd name="connsiteX2" fmla="*/ 846170 w 846170"/>
                <a:gd name="connsiteY2" fmla="*/ 2820571 h 2820571"/>
                <a:gd name="connsiteX3" fmla="*/ 9 w 846170"/>
                <a:gd name="connsiteY3" fmla="*/ 2820571 h 2820571"/>
                <a:gd name="connsiteX4" fmla="*/ 54565 w 846170"/>
                <a:gd name="connsiteY4" fmla="*/ 1404522 h 2820571"/>
                <a:gd name="connsiteX5" fmla="*/ 9 w 846170"/>
                <a:gd name="connsiteY5" fmla="*/ 0 h 2820571"/>
                <a:gd name="connsiteX0" fmla="*/ 9 w 846170"/>
                <a:gd name="connsiteY0" fmla="*/ 5178 h 2825749"/>
                <a:gd name="connsiteX1" fmla="*/ 204705 w 846170"/>
                <a:gd name="connsiteY1" fmla="*/ 0 h 2825749"/>
                <a:gd name="connsiteX2" fmla="*/ 846170 w 846170"/>
                <a:gd name="connsiteY2" fmla="*/ 5178 h 2825749"/>
                <a:gd name="connsiteX3" fmla="*/ 846170 w 846170"/>
                <a:gd name="connsiteY3" fmla="*/ 2825749 h 2825749"/>
                <a:gd name="connsiteX4" fmla="*/ 9 w 846170"/>
                <a:gd name="connsiteY4" fmla="*/ 2825749 h 2825749"/>
                <a:gd name="connsiteX5" fmla="*/ 54565 w 846170"/>
                <a:gd name="connsiteY5" fmla="*/ 1409700 h 2825749"/>
                <a:gd name="connsiteX6" fmla="*/ 9 w 846170"/>
                <a:gd name="connsiteY6" fmla="*/ 5178 h 2825749"/>
                <a:gd name="connsiteX0" fmla="*/ 9 w 846170"/>
                <a:gd name="connsiteY0" fmla="*/ 5178 h 2825750"/>
                <a:gd name="connsiteX1" fmla="*/ 204705 w 846170"/>
                <a:gd name="connsiteY1" fmla="*/ 0 h 2825750"/>
                <a:gd name="connsiteX2" fmla="*/ 846170 w 846170"/>
                <a:gd name="connsiteY2" fmla="*/ 5178 h 2825750"/>
                <a:gd name="connsiteX3" fmla="*/ 846170 w 846170"/>
                <a:gd name="connsiteY3" fmla="*/ 2825749 h 2825750"/>
                <a:gd name="connsiteX4" fmla="*/ 230622 w 846170"/>
                <a:gd name="connsiteY4" fmla="*/ 2825750 h 2825750"/>
                <a:gd name="connsiteX5" fmla="*/ 9 w 846170"/>
                <a:gd name="connsiteY5" fmla="*/ 2825749 h 2825750"/>
                <a:gd name="connsiteX6" fmla="*/ 54565 w 846170"/>
                <a:gd name="connsiteY6" fmla="*/ 1409700 h 2825750"/>
                <a:gd name="connsiteX7" fmla="*/ 9 w 846170"/>
                <a:gd name="connsiteY7"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2 w 846163"/>
                <a:gd name="connsiteY7"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495161 w 846163"/>
                <a:gd name="connsiteY6" fmla="*/ 15811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495161 w 846163"/>
                <a:gd name="connsiteY6" fmla="*/ 15811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495161 w 846163"/>
                <a:gd name="connsiteY6" fmla="*/ 1581150 h 2825750"/>
                <a:gd name="connsiteX7" fmla="*/ 483313 w 846163"/>
                <a:gd name="connsiteY7" fmla="*/ 12128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495161 w 846163"/>
                <a:gd name="connsiteY6" fmla="*/ 1581150 h 2825750"/>
                <a:gd name="connsiteX7" fmla="*/ 483313 w 846163"/>
                <a:gd name="connsiteY7" fmla="*/ 1212849 h 2825750"/>
                <a:gd name="connsiteX8" fmla="*/ 2 w 846163"/>
                <a:gd name="connsiteY8" fmla="*/ 5178 h 2825750"/>
                <a:gd name="connsiteX0" fmla="*/ 5 w 846166"/>
                <a:gd name="connsiteY0" fmla="*/ 5178 h 2825750"/>
                <a:gd name="connsiteX1" fmla="*/ 204701 w 846166"/>
                <a:gd name="connsiteY1" fmla="*/ 0 h 2825750"/>
                <a:gd name="connsiteX2" fmla="*/ 846166 w 846166"/>
                <a:gd name="connsiteY2" fmla="*/ 5178 h 2825750"/>
                <a:gd name="connsiteX3" fmla="*/ 846166 w 846166"/>
                <a:gd name="connsiteY3" fmla="*/ 2825749 h 2825750"/>
                <a:gd name="connsiteX4" fmla="*/ 230618 w 846166"/>
                <a:gd name="connsiteY4" fmla="*/ 2825750 h 2825750"/>
                <a:gd name="connsiteX5" fmla="*/ 5 w 846166"/>
                <a:gd name="connsiteY5" fmla="*/ 2825749 h 2825750"/>
                <a:gd name="connsiteX6" fmla="*/ 495164 w 846166"/>
                <a:gd name="connsiteY6" fmla="*/ 1581150 h 2825750"/>
                <a:gd name="connsiteX7" fmla="*/ 483316 w 846166"/>
                <a:gd name="connsiteY7" fmla="*/ 1212849 h 2825750"/>
                <a:gd name="connsiteX8" fmla="*/ 5 w 846166"/>
                <a:gd name="connsiteY8" fmla="*/ 5178 h 2825750"/>
                <a:gd name="connsiteX0" fmla="*/ 6460 w 852621"/>
                <a:gd name="connsiteY0" fmla="*/ 5178 h 2825750"/>
                <a:gd name="connsiteX1" fmla="*/ 211156 w 852621"/>
                <a:gd name="connsiteY1" fmla="*/ 0 h 2825750"/>
                <a:gd name="connsiteX2" fmla="*/ 852621 w 852621"/>
                <a:gd name="connsiteY2" fmla="*/ 5178 h 2825750"/>
                <a:gd name="connsiteX3" fmla="*/ 852621 w 852621"/>
                <a:gd name="connsiteY3" fmla="*/ 2825749 h 2825750"/>
                <a:gd name="connsiteX4" fmla="*/ 237073 w 852621"/>
                <a:gd name="connsiteY4" fmla="*/ 2825750 h 2825750"/>
                <a:gd name="connsiteX5" fmla="*/ 6460 w 852621"/>
                <a:gd name="connsiteY5" fmla="*/ 2825749 h 2825750"/>
                <a:gd name="connsiteX6" fmla="*/ 501619 w 852621"/>
                <a:gd name="connsiteY6" fmla="*/ 1581150 h 2825750"/>
                <a:gd name="connsiteX7" fmla="*/ 489771 w 852621"/>
                <a:gd name="connsiteY7" fmla="*/ 1212849 h 2825750"/>
                <a:gd name="connsiteX8" fmla="*/ 6460 w 852621"/>
                <a:gd name="connsiteY8" fmla="*/ 5178 h 2825750"/>
                <a:gd name="connsiteX0" fmla="*/ 6460 w 852621"/>
                <a:gd name="connsiteY0" fmla="*/ 5178 h 2825750"/>
                <a:gd name="connsiteX1" fmla="*/ 211156 w 852621"/>
                <a:gd name="connsiteY1" fmla="*/ 0 h 2825750"/>
                <a:gd name="connsiteX2" fmla="*/ 852621 w 852621"/>
                <a:gd name="connsiteY2" fmla="*/ 5178 h 2825750"/>
                <a:gd name="connsiteX3" fmla="*/ 852621 w 852621"/>
                <a:gd name="connsiteY3" fmla="*/ 2825749 h 2825750"/>
                <a:gd name="connsiteX4" fmla="*/ 237073 w 852621"/>
                <a:gd name="connsiteY4" fmla="*/ 2825750 h 2825750"/>
                <a:gd name="connsiteX5" fmla="*/ 6460 w 852621"/>
                <a:gd name="connsiteY5" fmla="*/ 2825749 h 2825750"/>
                <a:gd name="connsiteX6" fmla="*/ 501619 w 852621"/>
                <a:gd name="connsiteY6" fmla="*/ 1581150 h 2825750"/>
                <a:gd name="connsiteX7" fmla="*/ 489771 w 852621"/>
                <a:gd name="connsiteY7" fmla="*/ 1212849 h 2825750"/>
                <a:gd name="connsiteX8" fmla="*/ 6460 w 852621"/>
                <a:gd name="connsiteY8" fmla="*/ 5178 h 2825750"/>
                <a:gd name="connsiteX0" fmla="*/ 9765 w 855926"/>
                <a:gd name="connsiteY0" fmla="*/ 5178 h 2825750"/>
                <a:gd name="connsiteX1" fmla="*/ 214461 w 855926"/>
                <a:gd name="connsiteY1" fmla="*/ 0 h 2825750"/>
                <a:gd name="connsiteX2" fmla="*/ 855926 w 855926"/>
                <a:gd name="connsiteY2" fmla="*/ 51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855926"/>
                <a:gd name="connsiteY0" fmla="*/ 5178 h 2825750"/>
                <a:gd name="connsiteX1" fmla="*/ 214461 w 855926"/>
                <a:gd name="connsiteY1" fmla="*/ 0 h 2825750"/>
                <a:gd name="connsiteX2" fmla="*/ 855926 w 855926"/>
                <a:gd name="connsiteY2" fmla="*/ 51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855926"/>
                <a:gd name="connsiteY0" fmla="*/ 5178 h 2825750"/>
                <a:gd name="connsiteX1" fmla="*/ 214461 w 855926"/>
                <a:gd name="connsiteY1" fmla="*/ 0 h 2825750"/>
                <a:gd name="connsiteX2" fmla="*/ 855926 w 855926"/>
                <a:gd name="connsiteY2" fmla="*/ 51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855926"/>
                <a:gd name="connsiteY0" fmla="*/ 5178 h 2825750"/>
                <a:gd name="connsiteX1" fmla="*/ 214461 w 855926"/>
                <a:gd name="connsiteY1" fmla="*/ 0 h 2825750"/>
                <a:gd name="connsiteX2" fmla="*/ 855926 w 855926"/>
                <a:gd name="connsiteY2" fmla="*/ 51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855926"/>
                <a:gd name="connsiteY0" fmla="*/ 5178 h 2825750"/>
                <a:gd name="connsiteX1" fmla="*/ 214461 w 855926"/>
                <a:gd name="connsiteY1" fmla="*/ 0 h 2825750"/>
                <a:gd name="connsiteX2" fmla="*/ 570830 w 855926"/>
                <a:gd name="connsiteY2" fmla="*/ 9830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655063"/>
                <a:gd name="connsiteY0" fmla="*/ 5178 h 2825750"/>
                <a:gd name="connsiteX1" fmla="*/ 214461 w 655063"/>
                <a:gd name="connsiteY1" fmla="*/ 0 h 2825750"/>
                <a:gd name="connsiteX2" fmla="*/ 570830 w 655063"/>
                <a:gd name="connsiteY2" fmla="*/ 983078 h 2825750"/>
                <a:gd name="connsiteX3" fmla="*/ 655063 w 655063"/>
                <a:gd name="connsiteY3" fmla="*/ 1758949 h 2825750"/>
                <a:gd name="connsiteX4" fmla="*/ 240378 w 655063"/>
                <a:gd name="connsiteY4" fmla="*/ 2825750 h 2825750"/>
                <a:gd name="connsiteX5" fmla="*/ 9765 w 655063"/>
                <a:gd name="connsiteY5" fmla="*/ 2825749 h 2825750"/>
                <a:gd name="connsiteX6" fmla="*/ 504924 w 655063"/>
                <a:gd name="connsiteY6" fmla="*/ 1581150 h 2825750"/>
                <a:gd name="connsiteX7" fmla="*/ 493076 w 655063"/>
                <a:gd name="connsiteY7" fmla="*/ 1212849 h 2825750"/>
                <a:gd name="connsiteX8" fmla="*/ 9765 w 655063"/>
                <a:gd name="connsiteY8" fmla="*/ 5178 h 2825750"/>
                <a:gd name="connsiteX0" fmla="*/ 9765 w 764193"/>
                <a:gd name="connsiteY0" fmla="*/ 5178 h 2825750"/>
                <a:gd name="connsiteX1" fmla="*/ 214461 w 764193"/>
                <a:gd name="connsiteY1" fmla="*/ 0 h 2825750"/>
                <a:gd name="connsiteX2" fmla="*/ 570830 w 764193"/>
                <a:gd name="connsiteY2" fmla="*/ 983078 h 2825750"/>
                <a:gd name="connsiteX3" fmla="*/ 655063 w 764193"/>
                <a:gd name="connsiteY3" fmla="*/ 1758949 h 2825750"/>
                <a:gd name="connsiteX4" fmla="*/ 240378 w 764193"/>
                <a:gd name="connsiteY4" fmla="*/ 2825750 h 2825750"/>
                <a:gd name="connsiteX5" fmla="*/ 9765 w 764193"/>
                <a:gd name="connsiteY5" fmla="*/ 2825749 h 2825750"/>
                <a:gd name="connsiteX6" fmla="*/ 504924 w 764193"/>
                <a:gd name="connsiteY6" fmla="*/ 1581150 h 2825750"/>
                <a:gd name="connsiteX7" fmla="*/ 493076 w 764193"/>
                <a:gd name="connsiteY7" fmla="*/ 1212849 h 2825750"/>
                <a:gd name="connsiteX8" fmla="*/ 9765 w 764193"/>
                <a:gd name="connsiteY8" fmla="*/ 5178 h 2825750"/>
                <a:gd name="connsiteX0" fmla="*/ 9765 w 847696"/>
                <a:gd name="connsiteY0" fmla="*/ 5178 h 2825750"/>
                <a:gd name="connsiteX1" fmla="*/ 214461 w 847696"/>
                <a:gd name="connsiteY1" fmla="*/ 0 h 2825750"/>
                <a:gd name="connsiteX2" fmla="*/ 570830 w 847696"/>
                <a:gd name="connsiteY2" fmla="*/ 983078 h 2825750"/>
                <a:gd name="connsiteX3" fmla="*/ 655063 w 847696"/>
                <a:gd name="connsiteY3" fmla="*/ 1758949 h 2825750"/>
                <a:gd name="connsiteX4" fmla="*/ 240378 w 847696"/>
                <a:gd name="connsiteY4" fmla="*/ 2825750 h 2825750"/>
                <a:gd name="connsiteX5" fmla="*/ 9765 w 847696"/>
                <a:gd name="connsiteY5" fmla="*/ 2825749 h 2825750"/>
                <a:gd name="connsiteX6" fmla="*/ 504924 w 847696"/>
                <a:gd name="connsiteY6" fmla="*/ 1581150 h 2825750"/>
                <a:gd name="connsiteX7" fmla="*/ 493076 w 847696"/>
                <a:gd name="connsiteY7" fmla="*/ 1212849 h 2825750"/>
                <a:gd name="connsiteX8" fmla="*/ 9765 w 847696"/>
                <a:gd name="connsiteY8" fmla="*/ 5178 h 2825750"/>
                <a:gd name="connsiteX0" fmla="*/ 9765 w 840541"/>
                <a:gd name="connsiteY0" fmla="*/ 5178 h 2825750"/>
                <a:gd name="connsiteX1" fmla="*/ 214461 w 840541"/>
                <a:gd name="connsiteY1" fmla="*/ 0 h 2825750"/>
                <a:gd name="connsiteX2" fmla="*/ 570830 w 840541"/>
                <a:gd name="connsiteY2" fmla="*/ 983078 h 2825750"/>
                <a:gd name="connsiteX3" fmla="*/ 642104 w 840541"/>
                <a:gd name="connsiteY3" fmla="*/ 1758949 h 2825750"/>
                <a:gd name="connsiteX4" fmla="*/ 240378 w 840541"/>
                <a:gd name="connsiteY4" fmla="*/ 2825750 h 2825750"/>
                <a:gd name="connsiteX5" fmla="*/ 9765 w 840541"/>
                <a:gd name="connsiteY5" fmla="*/ 2825749 h 2825750"/>
                <a:gd name="connsiteX6" fmla="*/ 504924 w 840541"/>
                <a:gd name="connsiteY6" fmla="*/ 1581150 h 2825750"/>
                <a:gd name="connsiteX7" fmla="*/ 493076 w 840541"/>
                <a:gd name="connsiteY7" fmla="*/ 1212849 h 2825750"/>
                <a:gd name="connsiteX8" fmla="*/ 9765 w 840541"/>
                <a:gd name="connsiteY8" fmla="*/ 5178 h 2825750"/>
                <a:gd name="connsiteX0" fmla="*/ 9765 w 840541"/>
                <a:gd name="connsiteY0" fmla="*/ 5178 h 2825750"/>
                <a:gd name="connsiteX1" fmla="*/ 214461 w 840541"/>
                <a:gd name="connsiteY1" fmla="*/ 0 h 2825750"/>
                <a:gd name="connsiteX2" fmla="*/ 570830 w 840541"/>
                <a:gd name="connsiteY2" fmla="*/ 995778 h 2825750"/>
                <a:gd name="connsiteX3" fmla="*/ 642104 w 840541"/>
                <a:gd name="connsiteY3" fmla="*/ 1758949 h 2825750"/>
                <a:gd name="connsiteX4" fmla="*/ 240378 w 840541"/>
                <a:gd name="connsiteY4" fmla="*/ 2825750 h 2825750"/>
                <a:gd name="connsiteX5" fmla="*/ 9765 w 840541"/>
                <a:gd name="connsiteY5" fmla="*/ 2825749 h 2825750"/>
                <a:gd name="connsiteX6" fmla="*/ 504924 w 840541"/>
                <a:gd name="connsiteY6" fmla="*/ 1581150 h 2825750"/>
                <a:gd name="connsiteX7" fmla="*/ 493076 w 840541"/>
                <a:gd name="connsiteY7" fmla="*/ 1212849 h 2825750"/>
                <a:gd name="connsiteX8" fmla="*/ 9765 w 840541"/>
                <a:gd name="connsiteY8" fmla="*/ 5178 h 2825750"/>
                <a:gd name="connsiteX0" fmla="*/ 9765 w 842827"/>
                <a:gd name="connsiteY0" fmla="*/ 5178 h 2825750"/>
                <a:gd name="connsiteX1" fmla="*/ 214461 w 842827"/>
                <a:gd name="connsiteY1" fmla="*/ 0 h 2825750"/>
                <a:gd name="connsiteX2" fmla="*/ 570830 w 842827"/>
                <a:gd name="connsiteY2" fmla="*/ 995778 h 2825750"/>
                <a:gd name="connsiteX3" fmla="*/ 642104 w 842827"/>
                <a:gd name="connsiteY3" fmla="*/ 1758949 h 2825750"/>
                <a:gd name="connsiteX4" fmla="*/ 240378 w 842827"/>
                <a:gd name="connsiteY4" fmla="*/ 2825750 h 2825750"/>
                <a:gd name="connsiteX5" fmla="*/ 9765 w 842827"/>
                <a:gd name="connsiteY5" fmla="*/ 2825749 h 2825750"/>
                <a:gd name="connsiteX6" fmla="*/ 504924 w 842827"/>
                <a:gd name="connsiteY6" fmla="*/ 1581150 h 2825750"/>
                <a:gd name="connsiteX7" fmla="*/ 493076 w 842827"/>
                <a:gd name="connsiteY7" fmla="*/ 1212849 h 2825750"/>
                <a:gd name="connsiteX8" fmla="*/ 9765 w 842827"/>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53611"/>
                <a:gd name="connsiteY0" fmla="*/ 5178 h 2825750"/>
                <a:gd name="connsiteX1" fmla="*/ 214461 w 853611"/>
                <a:gd name="connsiteY1" fmla="*/ 0 h 2825750"/>
                <a:gd name="connsiteX2" fmla="*/ 583789 w 853611"/>
                <a:gd name="connsiteY2" fmla="*/ 989428 h 2825750"/>
                <a:gd name="connsiteX3" fmla="*/ 642104 w 853611"/>
                <a:gd name="connsiteY3" fmla="*/ 1758949 h 2825750"/>
                <a:gd name="connsiteX4" fmla="*/ 240378 w 853611"/>
                <a:gd name="connsiteY4" fmla="*/ 2825750 h 2825750"/>
                <a:gd name="connsiteX5" fmla="*/ 9765 w 853611"/>
                <a:gd name="connsiteY5" fmla="*/ 2825749 h 2825750"/>
                <a:gd name="connsiteX6" fmla="*/ 504924 w 853611"/>
                <a:gd name="connsiteY6" fmla="*/ 1581150 h 2825750"/>
                <a:gd name="connsiteX7" fmla="*/ 493076 w 853611"/>
                <a:gd name="connsiteY7" fmla="*/ 1212849 h 2825750"/>
                <a:gd name="connsiteX8" fmla="*/ 9765 w 853611"/>
                <a:gd name="connsiteY8" fmla="*/ 5178 h 2825750"/>
                <a:gd name="connsiteX0" fmla="*/ 9765 w 839615"/>
                <a:gd name="connsiteY0" fmla="*/ 5178 h 2825750"/>
                <a:gd name="connsiteX1" fmla="*/ 214461 w 839615"/>
                <a:gd name="connsiteY1" fmla="*/ 0 h 2825750"/>
                <a:gd name="connsiteX2" fmla="*/ 583789 w 839615"/>
                <a:gd name="connsiteY2" fmla="*/ 989428 h 2825750"/>
                <a:gd name="connsiteX3" fmla="*/ 642104 w 839615"/>
                <a:gd name="connsiteY3" fmla="*/ 1758949 h 2825750"/>
                <a:gd name="connsiteX4" fmla="*/ 240378 w 839615"/>
                <a:gd name="connsiteY4" fmla="*/ 2825750 h 2825750"/>
                <a:gd name="connsiteX5" fmla="*/ 9765 w 839615"/>
                <a:gd name="connsiteY5" fmla="*/ 2825749 h 2825750"/>
                <a:gd name="connsiteX6" fmla="*/ 504924 w 839615"/>
                <a:gd name="connsiteY6" fmla="*/ 1581150 h 2825750"/>
                <a:gd name="connsiteX7" fmla="*/ 493076 w 839615"/>
                <a:gd name="connsiteY7" fmla="*/ 1212849 h 2825750"/>
                <a:gd name="connsiteX8" fmla="*/ 9765 w 839615"/>
                <a:gd name="connsiteY8" fmla="*/ 5178 h 2825750"/>
                <a:gd name="connsiteX0" fmla="*/ 9765 w 839615"/>
                <a:gd name="connsiteY0" fmla="*/ 5178 h 2825750"/>
                <a:gd name="connsiteX1" fmla="*/ 214461 w 839615"/>
                <a:gd name="connsiteY1" fmla="*/ 0 h 2825750"/>
                <a:gd name="connsiteX2" fmla="*/ 583789 w 839615"/>
                <a:gd name="connsiteY2" fmla="*/ 989428 h 2825750"/>
                <a:gd name="connsiteX3" fmla="*/ 642104 w 839615"/>
                <a:gd name="connsiteY3" fmla="*/ 1758949 h 2825750"/>
                <a:gd name="connsiteX4" fmla="*/ 240378 w 839615"/>
                <a:gd name="connsiteY4" fmla="*/ 2825750 h 2825750"/>
                <a:gd name="connsiteX5" fmla="*/ 9765 w 839615"/>
                <a:gd name="connsiteY5" fmla="*/ 2825749 h 2825750"/>
                <a:gd name="connsiteX6" fmla="*/ 504924 w 839615"/>
                <a:gd name="connsiteY6" fmla="*/ 1581150 h 2825750"/>
                <a:gd name="connsiteX7" fmla="*/ 493076 w 839615"/>
                <a:gd name="connsiteY7" fmla="*/ 1212849 h 2825750"/>
                <a:gd name="connsiteX8" fmla="*/ 9765 w 839615"/>
                <a:gd name="connsiteY8" fmla="*/ 5178 h 2825750"/>
                <a:gd name="connsiteX0" fmla="*/ 9765 w 839615"/>
                <a:gd name="connsiteY0" fmla="*/ 5178 h 2825750"/>
                <a:gd name="connsiteX1" fmla="*/ 214461 w 839615"/>
                <a:gd name="connsiteY1" fmla="*/ 0 h 2825750"/>
                <a:gd name="connsiteX2" fmla="*/ 583789 w 839615"/>
                <a:gd name="connsiteY2" fmla="*/ 989428 h 2825750"/>
                <a:gd name="connsiteX3" fmla="*/ 642104 w 839615"/>
                <a:gd name="connsiteY3" fmla="*/ 1758949 h 2825750"/>
                <a:gd name="connsiteX4" fmla="*/ 240378 w 839615"/>
                <a:gd name="connsiteY4" fmla="*/ 2825750 h 2825750"/>
                <a:gd name="connsiteX5" fmla="*/ 9765 w 839615"/>
                <a:gd name="connsiteY5" fmla="*/ 2825749 h 2825750"/>
                <a:gd name="connsiteX6" fmla="*/ 504924 w 839615"/>
                <a:gd name="connsiteY6" fmla="*/ 1581150 h 2825750"/>
                <a:gd name="connsiteX7" fmla="*/ 493076 w 839615"/>
                <a:gd name="connsiteY7" fmla="*/ 1212849 h 2825750"/>
                <a:gd name="connsiteX8" fmla="*/ 9765 w 839615"/>
                <a:gd name="connsiteY8" fmla="*/ 5178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615" h="2825750">
                  <a:moveTo>
                    <a:pt x="9765" y="5178"/>
                  </a:moveTo>
                  <a:lnTo>
                    <a:pt x="214461" y="0"/>
                  </a:lnTo>
                  <a:cubicBezTo>
                    <a:pt x="184223" y="414476"/>
                    <a:pt x="361328" y="746402"/>
                    <a:pt x="583789" y="989428"/>
                  </a:cubicBezTo>
                  <a:cubicBezTo>
                    <a:pt x="909922" y="1254402"/>
                    <a:pt x="918560" y="1544775"/>
                    <a:pt x="642104" y="1758949"/>
                  </a:cubicBezTo>
                  <a:cubicBezTo>
                    <a:pt x="365647" y="2031999"/>
                    <a:pt x="160466" y="2451100"/>
                    <a:pt x="240378" y="2825750"/>
                  </a:cubicBezTo>
                  <a:lnTo>
                    <a:pt x="9765" y="2825749"/>
                  </a:lnTo>
                  <a:cubicBezTo>
                    <a:pt x="-55895" y="2290233"/>
                    <a:pt x="220693" y="1894416"/>
                    <a:pt x="504924" y="1581150"/>
                  </a:cubicBezTo>
                  <a:cubicBezTo>
                    <a:pt x="608965" y="1466850"/>
                    <a:pt x="667652" y="1377949"/>
                    <a:pt x="493076" y="1212849"/>
                  </a:cubicBezTo>
                  <a:cubicBezTo>
                    <a:pt x="111671" y="905542"/>
                    <a:pt x="-29994" y="426785"/>
                    <a:pt x="9765" y="517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5" name="Rectangle 89">
              <a:extLst>
                <a:ext uri="{FF2B5EF4-FFF2-40B4-BE49-F238E27FC236}">
                  <a16:creationId xmlns:a16="http://schemas.microsoft.com/office/drawing/2014/main" id="{7D480937-C92E-BBE6-0ED0-E0F315044D07}"/>
                </a:ext>
              </a:extLst>
            </p:cNvPr>
            <p:cNvSpPr/>
            <p:nvPr/>
          </p:nvSpPr>
          <p:spPr>
            <a:xfrm flipH="1">
              <a:off x="3557242" y="2084562"/>
              <a:ext cx="435637" cy="1496031"/>
            </a:xfrm>
            <a:custGeom>
              <a:avLst/>
              <a:gdLst>
                <a:gd name="connsiteX0" fmla="*/ 0 w 846161"/>
                <a:gd name="connsiteY0" fmla="*/ 0 h 2820571"/>
                <a:gd name="connsiteX1" fmla="*/ 846161 w 846161"/>
                <a:gd name="connsiteY1" fmla="*/ 0 h 2820571"/>
                <a:gd name="connsiteX2" fmla="*/ 846161 w 846161"/>
                <a:gd name="connsiteY2" fmla="*/ 2820571 h 2820571"/>
                <a:gd name="connsiteX3" fmla="*/ 0 w 846161"/>
                <a:gd name="connsiteY3" fmla="*/ 2820571 h 2820571"/>
                <a:gd name="connsiteX4" fmla="*/ 0 w 846161"/>
                <a:gd name="connsiteY4" fmla="*/ 0 h 2820571"/>
                <a:gd name="connsiteX0" fmla="*/ 9 w 846170"/>
                <a:gd name="connsiteY0" fmla="*/ 0 h 2820571"/>
                <a:gd name="connsiteX1" fmla="*/ 846170 w 846170"/>
                <a:gd name="connsiteY1" fmla="*/ 0 h 2820571"/>
                <a:gd name="connsiteX2" fmla="*/ 846170 w 846170"/>
                <a:gd name="connsiteY2" fmla="*/ 2820571 h 2820571"/>
                <a:gd name="connsiteX3" fmla="*/ 9 w 846170"/>
                <a:gd name="connsiteY3" fmla="*/ 2820571 h 2820571"/>
                <a:gd name="connsiteX4" fmla="*/ 54565 w 846170"/>
                <a:gd name="connsiteY4" fmla="*/ 1404522 h 2820571"/>
                <a:gd name="connsiteX5" fmla="*/ 9 w 846170"/>
                <a:gd name="connsiteY5" fmla="*/ 0 h 2820571"/>
                <a:gd name="connsiteX0" fmla="*/ 9 w 846170"/>
                <a:gd name="connsiteY0" fmla="*/ 5178 h 2825749"/>
                <a:gd name="connsiteX1" fmla="*/ 204705 w 846170"/>
                <a:gd name="connsiteY1" fmla="*/ 0 h 2825749"/>
                <a:gd name="connsiteX2" fmla="*/ 846170 w 846170"/>
                <a:gd name="connsiteY2" fmla="*/ 5178 h 2825749"/>
                <a:gd name="connsiteX3" fmla="*/ 846170 w 846170"/>
                <a:gd name="connsiteY3" fmla="*/ 2825749 h 2825749"/>
                <a:gd name="connsiteX4" fmla="*/ 9 w 846170"/>
                <a:gd name="connsiteY4" fmla="*/ 2825749 h 2825749"/>
                <a:gd name="connsiteX5" fmla="*/ 54565 w 846170"/>
                <a:gd name="connsiteY5" fmla="*/ 1409700 h 2825749"/>
                <a:gd name="connsiteX6" fmla="*/ 9 w 846170"/>
                <a:gd name="connsiteY6" fmla="*/ 5178 h 2825749"/>
                <a:gd name="connsiteX0" fmla="*/ 9 w 846170"/>
                <a:gd name="connsiteY0" fmla="*/ 5178 h 2825750"/>
                <a:gd name="connsiteX1" fmla="*/ 204705 w 846170"/>
                <a:gd name="connsiteY1" fmla="*/ 0 h 2825750"/>
                <a:gd name="connsiteX2" fmla="*/ 846170 w 846170"/>
                <a:gd name="connsiteY2" fmla="*/ 5178 h 2825750"/>
                <a:gd name="connsiteX3" fmla="*/ 846170 w 846170"/>
                <a:gd name="connsiteY3" fmla="*/ 2825749 h 2825750"/>
                <a:gd name="connsiteX4" fmla="*/ 230622 w 846170"/>
                <a:gd name="connsiteY4" fmla="*/ 2825750 h 2825750"/>
                <a:gd name="connsiteX5" fmla="*/ 9 w 846170"/>
                <a:gd name="connsiteY5" fmla="*/ 2825749 h 2825750"/>
                <a:gd name="connsiteX6" fmla="*/ 54565 w 846170"/>
                <a:gd name="connsiteY6" fmla="*/ 1409700 h 2825750"/>
                <a:gd name="connsiteX7" fmla="*/ 9 w 846170"/>
                <a:gd name="connsiteY7"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2 w 846163"/>
                <a:gd name="connsiteY7"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527558 w 846163"/>
                <a:gd name="connsiteY6" fmla="*/ 15684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495161 w 846163"/>
                <a:gd name="connsiteY6" fmla="*/ 15811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495161 w 846163"/>
                <a:gd name="connsiteY6" fmla="*/ 1581150 h 2825750"/>
                <a:gd name="connsiteX7" fmla="*/ 450916 w 846163"/>
                <a:gd name="connsiteY7" fmla="*/ 11747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495161 w 846163"/>
                <a:gd name="connsiteY6" fmla="*/ 1581150 h 2825750"/>
                <a:gd name="connsiteX7" fmla="*/ 483313 w 846163"/>
                <a:gd name="connsiteY7" fmla="*/ 1212849 h 2825750"/>
                <a:gd name="connsiteX8" fmla="*/ 2 w 846163"/>
                <a:gd name="connsiteY8" fmla="*/ 5178 h 2825750"/>
                <a:gd name="connsiteX0" fmla="*/ 2 w 846163"/>
                <a:gd name="connsiteY0" fmla="*/ 5178 h 2825750"/>
                <a:gd name="connsiteX1" fmla="*/ 204698 w 846163"/>
                <a:gd name="connsiteY1" fmla="*/ 0 h 2825750"/>
                <a:gd name="connsiteX2" fmla="*/ 846163 w 846163"/>
                <a:gd name="connsiteY2" fmla="*/ 5178 h 2825750"/>
                <a:gd name="connsiteX3" fmla="*/ 846163 w 846163"/>
                <a:gd name="connsiteY3" fmla="*/ 2825749 h 2825750"/>
                <a:gd name="connsiteX4" fmla="*/ 230615 w 846163"/>
                <a:gd name="connsiteY4" fmla="*/ 2825750 h 2825750"/>
                <a:gd name="connsiteX5" fmla="*/ 2 w 846163"/>
                <a:gd name="connsiteY5" fmla="*/ 2825749 h 2825750"/>
                <a:gd name="connsiteX6" fmla="*/ 495161 w 846163"/>
                <a:gd name="connsiteY6" fmla="*/ 1581150 h 2825750"/>
                <a:gd name="connsiteX7" fmla="*/ 483313 w 846163"/>
                <a:gd name="connsiteY7" fmla="*/ 1212849 h 2825750"/>
                <a:gd name="connsiteX8" fmla="*/ 2 w 846163"/>
                <a:gd name="connsiteY8" fmla="*/ 5178 h 2825750"/>
                <a:gd name="connsiteX0" fmla="*/ 5 w 846166"/>
                <a:gd name="connsiteY0" fmla="*/ 5178 h 2825750"/>
                <a:gd name="connsiteX1" fmla="*/ 204701 w 846166"/>
                <a:gd name="connsiteY1" fmla="*/ 0 h 2825750"/>
                <a:gd name="connsiteX2" fmla="*/ 846166 w 846166"/>
                <a:gd name="connsiteY2" fmla="*/ 5178 h 2825750"/>
                <a:gd name="connsiteX3" fmla="*/ 846166 w 846166"/>
                <a:gd name="connsiteY3" fmla="*/ 2825749 h 2825750"/>
                <a:gd name="connsiteX4" fmla="*/ 230618 w 846166"/>
                <a:gd name="connsiteY4" fmla="*/ 2825750 h 2825750"/>
                <a:gd name="connsiteX5" fmla="*/ 5 w 846166"/>
                <a:gd name="connsiteY5" fmla="*/ 2825749 h 2825750"/>
                <a:gd name="connsiteX6" fmla="*/ 495164 w 846166"/>
                <a:gd name="connsiteY6" fmla="*/ 1581150 h 2825750"/>
                <a:gd name="connsiteX7" fmla="*/ 483316 w 846166"/>
                <a:gd name="connsiteY7" fmla="*/ 1212849 h 2825750"/>
                <a:gd name="connsiteX8" fmla="*/ 5 w 846166"/>
                <a:gd name="connsiteY8" fmla="*/ 5178 h 2825750"/>
                <a:gd name="connsiteX0" fmla="*/ 6460 w 852621"/>
                <a:gd name="connsiteY0" fmla="*/ 5178 h 2825750"/>
                <a:gd name="connsiteX1" fmla="*/ 211156 w 852621"/>
                <a:gd name="connsiteY1" fmla="*/ 0 h 2825750"/>
                <a:gd name="connsiteX2" fmla="*/ 852621 w 852621"/>
                <a:gd name="connsiteY2" fmla="*/ 5178 h 2825750"/>
                <a:gd name="connsiteX3" fmla="*/ 852621 w 852621"/>
                <a:gd name="connsiteY3" fmla="*/ 2825749 h 2825750"/>
                <a:gd name="connsiteX4" fmla="*/ 237073 w 852621"/>
                <a:gd name="connsiteY4" fmla="*/ 2825750 h 2825750"/>
                <a:gd name="connsiteX5" fmla="*/ 6460 w 852621"/>
                <a:gd name="connsiteY5" fmla="*/ 2825749 h 2825750"/>
                <a:gd name="connsiteX6" fmla="*/ 501619 w 852621"/>
                <a:gd name="connsiteY6" fmla="*/ 1581150 h 2825750"/>
                <a:gd name="connsiteX7" fmla="*/ 489771 w 852621"/>
                <a:gd name="connsiteY7" fmla="*/ 1212849 h 2825750"/>
                <a:gd name="connsiteX8" fmla="*/ 6460 w 852621"/>
                <a:gd name="connsiteY8" fmla="*/ 5178 h 2825750"/>
                <a:gd name="connsiteX0" fmla="*/ 6460 w 852621"/>
                <a:gd name="connsiteY0" fmla="*/ 5178 h 2825750"/>
                <a:gd name="connsiteX1" fmla="*/ 211156 w 852621"/>
                <a:gd name="connsiteY1" fmla="*/ 0 h 2825750"/>
                <a:gd name="connsiteX2" fmla="*/ 852621 w 852621"/>
                <a:gd name="connsiteY2" fmla="*/ 5178 h 2825750"/>
                <a:gd name="connsiteX3" fmla="*/ 852621 w 852621"/>
                <a:gd name="connsiteY3" fmla="*/ 2825749 h 2825750"/>
                <a:gd name="connsiteX4" fmla="*/ 237073 w 852621"/>
                <a:gd name="connsiteY4" fmla="*/ 2825750 h 2825750"/>
                <a:gd name="connsiteX5" fmla="*/ 6460 w 852621"/>
                <a:gd name="connsiteY5" fmla="*/ 2825749 h 2825750"/>
                <a:gd name="connsiteX6" fmla="*/ 501619 w 852621"/>
                <a:gd name="connsiteY6" fmla="*/ 1581150 h 2825750"/>
                <a:gd name="connsiteX7" fmla="*/ 489771 w 852621"/>
                <a:gd name="connsiteY7" fmla="*/ 1212849 h 2825750"/>
                <a:gd name="connsiteX8" fmla="*/ 6460 w 852621"/>
                <a:gd name="connsiteY8" fmla="*/ 5178 h 2825750"/>
                <a:gd name="connsiteX0" fmla="*/ 9765 w 855926"/>
                <a:gd name="connsiteY0" fmla="*/ 5178 h 2825750"/>
                <a:gd name="connsiteX1" fmla="*/ 214461 w 855926"/>
                <a:gd name="connsiteY1" fmla="*/ 0 h 2825750"/>
                <a:gd name="connsiteX2" fmla="*/ 855926 w 855926"/>
                <a:gd name="connsiteY2" fmla="*/ 51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855926"/>
                <a:gd name="connsiteY0" fmla="*/ 5178 h 2825750"/>
                <a:gd name="connsiteX1" fmla="*/ 214461 w 855926"/>
                <a:gd name="connsiteY1" fmla="*/ 0 h 2825750"/>
                <a:gd name="connsiteX2" fmla="*/ 855926 w 855926"/>
                <a:gd name="connsiteY2" fmla="*/ 51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855926"/>
                <a:gd name="connsiteY0" fmla="*/ 5178 h 2825750"/>
                <a:gd name="connsiteX1" fmla="*/ 214461 w 855926"/>
                <a:gd name="connsiteY1" fmla="*/ 0 h 2825750"/>
                <a:gd name="connsiteX2" fmla="*/ 855926 w 855926"/>
                <a:gd name="connsiteY2" fmla="*/ 51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855926"/>
                <a:gd name="connsiteY0" fmla="*/ 5178 h 2825750"/>
                <a:gd name="connsiteX1" fmla="*/ 214461 w 855926"/>
                <a:gd name="connsiteY1" fmla="*/ 0 h 2825750"/>
                <a:gd name="connsiteX2" fmla="*/ 855926 w 855926"/>
                <a:gd name="connsiteY2" fmla="*/ 51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855926"/>
                <a:gd name="connsiteY0" fmla="*/ 5178 h 2825750"/>
                <a:gd name="connsiteX1" fmla="*/ 214461 w 855926"/>
                <a:gd name="connsiteY1" fmla="*/ 0 h 2825750"/>
                <a:gd name="connsiteX2" fmla="*/ 570830 w 855926"/>
                <a:gd name="connsiteY2" fmla="*/ 983078 h 2825750"/>
                <a:gd name="connsiteX3" fmla="*/ 855926 w 855926"/>
                <a:gd name="connsiteY3" fmla="*/ 2825749 h 2825750"/>
                <a:gd name="connsiteX4" fmla="*/ 240378 w 855926"/>
                <a:gd name="connsiteY4" fmla="*/ 2825750 h 2825750"/>
                <a:gd name="connsiteX5" fmla="*/ 9765 w 855926"/>
                <a:gd name="connsiteY5" fmla="*/ 2825749 h 2825750"/>
                <a:gd name="connsiteX6" fmla="*/ 504924 w 855926"/>
                <a:gd name="connsiteY6" fmla="*/ 1581150 h 2825750"/>
                <a:gd name="connsiteX7" fmla="*/ 493076 w 855926"/>
                <a:gd name="connsiteY7" fmla="*/ 1212849 h 2825750"/>
                <a:gd name="connsiteX8" fmla="*/ 9765 w 855926"/>
                <a:gd name="connsiteY8" fmla="*/ 5178 h 2825750"/>
                <a:gd name="connsiteX0" fmla="*/ 9765 w 655063"/>
                <a:gd name="connsiteY0" fmla="*/ 5178 h 2825750"/>
                <a:gd name="connsiteX1" fmla="*/ 214461 w 655063"/>
                <a:gd name="connsiteY1" fmla="*/ 0 h 2825750"/>
                <a:gd name="connsiteX2" fmla="*/ 570830 w 655063"/>
                <a:gd name="connsiteY2" fmla="*/ 983078 h 2825750"/>
                <a:gd name="connsiteX3" fmla="*/ 655063 w 655063"/>
                <a:gd name="connsiteY3" fmla="*/ 1758949 h 2825750"/>
                <a:gd name="connsiteX4" fmla="*/ 240378 w 655063"/>
                <a:gd name="connsiteY4" fmla="*/ 2825750 h 2825750"/>
                <a:gd name="connsiteX5" fmla="*/ 9765 w 655063"/>
                <a:gd name="connsiteY5" fmla="*/ 2825749 h 2825750"/>
                <a:gd name="connsiteX6" fmla="*/ 504924 w 655063"/>
                <a:gd name="connsiteY6" fmla="*/ 1581150 h 2825750"/>
                <a:gd name="connsiteX7" fmla="*/ 493076 w 655063"/>
                <a:gd name="connsiteY7" fmla="*/ 1212849 h 2825750"/>
                <a:gd name="connsiteX8" fmla="*/ 9765 w 655063"/>
                <a:gd name="connsiteY8" fmla="*/ 5178 h 2825750"/>
                <a:gd name="connsiteX0" fmla="*/ 9765 w 764193"/>
                <a:gd name="connsiteY0" fmla="*/ 5178 h 2825750"/>
                <a:gd name="connsiteX1" fmla="*/ 214461 w 764193"/>
                <a:gd name="connsiteY1" fmla="*/ 0 h 2825750"/>
                <a:gd name="connsiteX2" fmla="*/ 570830 w 764193"/>
                <a:gd name="connsiteY2" fmla="*/ 983078 h 2825750"/>
                <a:gd name="connsiteX3" fmla="*/ 655063 w 764193"/>
                <a:gd name="connsiteY3" fmla="*/ 1758949 h 2825750"/>
                <a:gd name="connsiteX4" fmla="*/ 240378 w 764193"/>
                <a:gd name="connsiteY4" fmla="*/ 2825750 h 2825750"/>
                <a:gd name="connsiteX5" fmla="*/ 9765 w 764193"/>
                <a:gd name="connsiteY5" fmla="*/ 2825749 h 2825750"/>
                <a:gd name="connsiteX6" fmla="*/ 504924 w 764193"/>
                <a:gd name="connsiteY6" fmla="*/ 1581150 h 2825750"/>
                <a:gd name="connsiteX7" fmla="*/ 493076 w 764193"/>
                <a:gd name="connsiteY7" fmla="*/ 1212849 h 2825750"/>
                <a:gd name="connsiteX8" fmla="*/ 9765 w 764193"/>
                <a:gd name="connsiteY8" fmla="*/ 5178 h 2825750"/>
                <a:gd name="connsiteX0" fmla="*/ 9765 w 847696"/>
                <a:gd name="connsiteY0" fmla="*/ 5178 h 2825750"/>
                <a:gd name="connsiteX1" fmla="*/ 214461 w 847696"/>
                <a:gd name="connsiteY1" fmla="*/ 0 h 2825750"/>
                <a:gd name="connsiteX2" fmla="*/ 570830 w 847696"/>
                <a:gd name="connsiteY2" fmla="*/ 983078 h 2825750"/>
                <a:gd name="connsiteX3" fmla="*/ 655063 w 847696"/>
                <a:gd name="connsiteY3" fmla="*/ 1758949 h 2825750"/>
                <a:gd name="connsiteX4" fmla="*/ 240378 w 847696"/>
                <a:gd name="connsiteY4" fmla="*/ 2825750 h 2825750"/>
                <a:gd name="connsiteX5" fmla="*/ 9765 w 847696"/>
                <a:gd name="connsiteY5" fmla="*/ 2825749 h 2825750"/>
                <a:gd name="connsiteX6" fmla="*/ 504924 w 847696"/>
                <a:gd name="connsiteY6" fmla="*/ 1581150 h 2825750"/>
                <a:gd name="connsiteX7" fmla="*/ 493076 w 847696"/>
                <a:gd name="connsiteY7" fmla="*/ 1212849 h 2825750"/>
                <a:gd name="connsiteX8" fmla="*/ 9765 w 847696"/>
                <a:gd name="connsiteY8" fmla="*/ 5178 h 2825750"/>
                <a:gd name="connsiteX0" fmla="*/ 9765 w 840541"/>
                <a:gd name="connsiteY0" fmla="*/ 5178 h 2825750"/>
                <a:gd name="connsiteX1" fmla="*/ 214461 w 840541"/>
                <a:gd name="connsiteY1" fmla="*/ 0 h 2825750"/>
                <a:gd name="connsiteX2" fmla="*/ 570830 w 840541"/>
                <a:gd name="connsiteY2" fmla="*/ 983078 h 2825750"/>
                <a:gd name="connsiteX3" fmla="*/ 642104 w 840541"/>
                <a:gd name="connsiteY3" fmla="*/ 1758949 h 2825750"/>
                <a:gd name="connsiteX4" fmla="*/ 240378 w 840541"/>
                <a:gd name="connsiteY4" fmla="*/ 2825750 h 2825750"/>
                <a:gd name="connsiteX5" fmla="*/ 9765 w 840541"/>
                <a:gd name="connsiteY5" fmla="*/ 2825749 h 2825750"/>
                <a:gd name="connsiteX6" fmla="*/ 504924 w 840541"/>
                <a:gd name="connsiteY6" fmla="*/ 1581150 h 2825750"/>
                <a:gd name="connsiteX7" fmla="*/ 493076 w 840541"/>
                <a:gd name="connsiteY7" fmla="*/ 1212849 h 2825750"/>
                <a:gd name="connsiteX8" fmla="*/ 9765 w 840541"/>
                <a:gd name="connsiteY8" fmla="*/ 5178 h 2825750"/>
                <a:gd name="connsiteX0" fmla="*/ 9765 w 840541"/>
                <a:gd name="connsiteY0" fmla="*/ 5178 h 2825750"/>
                <a:gd name="connsiteX1" fmla="*/ 214461 w 840541"/>
                <a:gd name="connsiteY1" fmla="*/ 0 h 2825750"/>
                <a:gd name="connsiteX2" fmla="*/ 570830 w 840541"/>
                <a:gd name="connsiteY2" fmla="*/ 995778 h 2825750"/>
                <a:gd name="connsiteX3" fmla="*/ 642104 w 840541"/>
                <a:gd name="connsiteY3" fmla="*/ 1758949 h 2825750"/>
                <a:gd name="connsiteX4" fmla="*/ 240378 w 840541"/>
                <a:gd name="connsiteY4" fmla="*/ 2825750 h 2825750"/>
                <a:gd name="connsiteX5" fmla="*/ 9765 w 840541"/>
                <a:gd name="connsiteY5" fmla="*/ 2825749 h 2825750"/>
                <a:gd name="connsiteX6" fmla="*/ 504924 w 840541"/>
                <a:gd name="connsiteY6" fmla="*/ 1581150 h 2825750"/>
                <a:gd name="connsiteX7" fmla="*/ 493076 w 840541"/>
                <a:gd name="connsiteY7" fmla="*/ 1212849 h 2825750"/>
                <a:gd name="connsiteX8" fmla="*/ 9765 w 840541"/>
                <a:gd name="connsiteY8" fmla="*/ 5178 h 2825750"/>
                <a:gd name="connsiteX0" fmla="*/ 9765 w 842827"/>
                <a:gd name="connsiteY0" fmla="*/ 5178 h 2825750"/>
                <a:gd name="connsiteX1" fmla="*/ 214461 w 842827"/>
                <a:gd name="connsiteY1" fmla="*/ 0 h 2825750"/>
                <a:gd name="connsiteX2" fmla="*/ 570830 w 842827"/>
                <a:gd name="connsiteY2" fmla="*/ 995778 h 2825750"/>
                <a:gd name="connsiteX3" fmla="*/ 642104 w 842827"/>
                <a:gd name="connsiteY3" fmla="*/ 1758949 h 2825750"/>
                <a:gd name="connsiteX4" fmla="*/ 240378 w 842827"/>
                <a:gd name="connsiteY4" fmla="*/ 2825750 h 2825750"/>
                <a:gd name="connsiteX5" fmla="*/ 9765 w 842827"/>
                <a:gd name="connsiteY5" fmla="*/ 2825749 h 2825750"/>
                <a:gd name="connsiteX6" fmla="*/ 504924 w 842827"/>
                <a:gd name="connsiteY6" fmla="*/ 1581150 h 2825750"/>
                <a:gd name="connsiteX7" fmla="*/ 493076 w 842827"/>
                <a:gd name="connsiteY7" fmla="*/ 1212849 h 2825750"/>
                <a:gd name="connsiteX8" fmla="*/ 9765 w 842827"/>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47443"/>
                <a:gd name="connsiteY0" fmla="*/ 5178 h 2825750"/>
                <a:gd name="connsiteX1" fmla="*/ 214461 w 847443"/>
                <a:gd name="connsiteY1" fmla="*/ 0 h 2825750"/>
                <a:gd name="connsiteX2" fmla="*/ 570830 w 847443"/>
                <a:gd name="connsiteY2" fmla="*/ 995778 h 2825750"/>
                <a:gd name="connsiteX3" fmla="*/ 642104 w 847443"/>
                <a:gd name="connsiteY3" fmla="*/ 1758949 h 2825750"/>
                <a:gd name="connsiteX4" fmla="*/ 240378 w 847443"/>
                <a:gd name="connsiteY4" fmla="*/ 2825750 h 2825750"/>
                <a:gd name="connsiteX5" fmla="*/ 9765 w 847443"/>
                <a:gd name="connsiteY5" fmla="*/ 2825749 h 2825750"/>
                <a:gd name="connsiteX6" fmla="*/ 504924 w 847443"/>
                <a:gd name="connsiteY6" fmla="*/ 1581150 h 2825750"/>
                <a:gd name="connsiteX7" fmla="*/ 493076 w 847443"/>
                <a:gd name="connsiteY7" fmla="*/ 1212849 h 2825750"/>
                <a:gd name="connsiteX8" fmla="*/ 9765 w 847443"/>
                <a:gd name="connsiteY8" fmla="*/ 5178 h 2825750"/>
                <a:gd name="connsiteX0" fmla="*/ 9765 w 853611"/>
                <a:gd name="connsiteY0" fmla="*/ 5178 h 2825750"/>
                <a:gd name="connsiteX1" fmla="*/ 214461 w 853611"/>
                <a:gd name="connsiteY1" fmla="*/ 0 h 2825750"/>
                <a:gd name="connsiteX2" fmla="*/ 583789 w 853611"/>
                <a:gd name="connsiteY2" fmla="*/ 989428 h 2825750"/>
                <a:gd name="connsiteX3" fmla="*/ 642104 w 853611"/>
                <a:gd name="connsiteY3" fmla="*/ 1758949 h 2825750"/>
                <a:gd name="connsiteX4" fmla="*/ 240378 w 853611"/>
                <a:gd name="connsiteY4" fmla="*/ 2825750 h 2825750"/>
                <a:gd name="connsiteX5" fmla="*/ 9765 w 853611"/>
                <a:gd name="connsiteY5" fmla="*/ 2825749 h 2825750"/>
                <a:gd name="connsiteX6" fmla="*/ 504924 w 853611"/>
                <a:gd name="connsiteY6" fmla="*/ 1581150 h 2825750"/>
                <a:gd name="connsiteX7" fmla="*/ 493076 w 853611"/>
                <a:gd name="connsiteY7" fmla="*/ 1212849 h 2825750"/>
                <a:gd name="connsiteX8" fmla="*/ 9765 w 853611"/>
                <a:gd name="connsiteY8" fmla="*/ 5178 h 2825750"/>
                <a:gd name="connsiteX0" fmla="*/ 9765 w 839615"/>
                <a:gd name="connsiteY0" fmla="*/ 5178 h 2825750"/>
                <a:gd name="connsiteX1" fmla="*/ 214461 w 839615"/>
                <a:gd name="connsiteY1" fmla="*/ 0 h 2825750"/>
                <a:gd name="connsiteX2" fmla="*/ 583789 w 839615"/>
                <a:gd name="connsiteY2" fmla="*/ 989428 h 2825750"/>
                <a:gd name="connsiteX3" fmla="*/ 642104 w 839615"/>
                <a:gd name="connsiteY3" fmla="*/ 1758949 h 2825750"/>
                <a:gd name="connsiteX4" fmla="*/ 240378 w 839615"/>
                <a:gd name="connsiteY4" fmla="*/ 2825750 h 2825750"/>
                <a:gd name="connsiteX5" fmla="*/ 9765 w 839615"/>
                <a:gd name="connsiteY5" fmla="*/ 2825749 h 2825750"/>
                <a:gd name="connsiteX6" fmla="*/ 504924 w 839615"/>
                <a:gd name="connsiteY6" fmla="*/ 1581150 h 2825750"/>
                <a:gd name="connsiteX7" fmla="*/ 493076 w 839615"/>
                <a:gd name="connsiteY7" fmla="*/ 1212849 h 2825750"/>
                <a:gd name="connsiteX8" fmla="*/ 9765 w 839615"/>
                <a:gd name="connsiteY8" fmla="*/ 5178 h 2825750"/>
                <a:gd name="connsiteX0" fmla="*/ 9765 w 839615"/>
                <a:gd name="connsiteY0" fmla="*/ 5178 h 2825750"/>
                <a:gd name="connsiteX1" fmla="*/ 214461 w 839615"/>
                <a:gd name="connsiteY1" fmla="*/ 0 h 2825750"/>
                <a:gd name="connsiteX2" fmla="*/ 583789 w 839615"/>
                <a:gd name="connsiteY2" fmla="*/ 989428 h 2825750"/>
                <a:gd name="connsiteX3" fmla="*/ 642104 w 839615"/>
                <a:gd name="connsiteY3" fmla="*/ 1758949 h 2825750"/>
                <a:gd name="connsiteX4" fmla="*/ 240378 w 839615"/>
                <a:gd name="connsiteY4" fmla="*/ 2825750 h 2825750"/>
                <a:gd name="connsiteX5" fmla="*/ 9765 w 839615"/>
                <a:gd name="connsiteY5" fmla="*/ 2825749 h 2825750"/>
                <a:gd name="connsiteX6" fmla="*/ 504924 w 839615"/>
                <a:gd name="connsiteY6" fmla="*/ 1581150 h 2825750"/>
                <a:gd name="connsiteX7" fmla="*/ 493076 w 839615"/>
                <a:gd name="connsiteY7" fmla="*/ 1212849 h 2825750"/>
                <a:gd name="connsiteX8" fmla="*/ 9765 w 839615"/>
                <a:gd name="connsiteY8" fmla="*/ 5178 h 2825750"/>
                <a:gd name="connsiteX0" fmla="*/ 9765 w 839615"/>
                <a:gd name="connsiteY0" fmla="*/ 5178 h 2825750"/>
                <a:gd name="connsiteX1" fmla="*/ 214461 w 839615"/>
                <a:gd name="connsiteY1" fmla="*/ 0 h 2825750"/>
                <a:gd name="connsiteX2" fmla="*/ 583789 w 839615"/>
                <a:gd name="connsiteY2" fmla="*/ 989428 h 2825750"/>
                <a:gd name="connsiteX3" fmla="*/ 642104 w 839615"/>
                <a:gd name="connsiteY3" fmla="*/ 1758949 h 2825750"/>
                <a:gd name="connsiteX4" fmla="*/ 240378 w 839615"/>
                <a:gd name="connsiteY4" fmla="*/ 2825750 h 2825750"/>
                <a:gd name="connsiteX5" fmla="*/ 9765 w 839615"/>
                <a:gd name="connsiteY5" fmla="*/ 2825749 h 2825750"/>
                <a:gd name="connsiteX6" fmla="*/ 504924 w 839615"/>
                <a:gd name="connsiteY6" fmla="*/ 1581150 h 2825750"/>
                <a:gd name="connsiteX7" fmla="*/ 493076 w 839615"/>
                <a:gd name="connsiteY7" fmla="*/ 1212849 h 2825750"/>
                <a:gd name="connsiteX8" fmla="*/ 9765 w 839615"/>
                <a:gd name="connsiteY8" fmla="*/ 5178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615" h="2825750">
                  <a:moveTo>
                    <a:pt x="9765" y="5178"/>
                  </a:moveTo>
                  <a:lnTo>
                    <a:pt x="214461" y="0"/>
                  </a:lnTo>
                  <a:cubicBezTo>
                    <a:pt x="184223" y="414476"/>
                    <a:pt x="361328" y="746402"/>
                    <a:pt x="583789" y="989428"/>
                  </a:cubicBezTo>
                  <a:cubicBezTo>
                    <a:pt x="909922" y="1254402"/>
                    <a:pt x="918560" y="1544775"/>
                    <a:pt x="642104" y="1758949"/>
                  </a:cubicBezTo>
                  <a:cubicBezTo>
                    <a:pt x="365647" y="2031999"/>
                    <a:pt x="160466" y="2451100"/>
                    <a:pt x="240378" y="2825750"/>
                  </a:cubicBezTo>
                  <a:lnTo>
                    <a:pt x="9765" y="2825749"/>
                  </a:lnTo>
                  <a:cubicBezTo>
                    <a:pt x="-55895" y="2290233"/>
                    <a:pt x="220693" y="1894416"/>
                    <a:pt x="504924" y="1581150"/>
                  </a:cubicBezTo>
                  <a:cubicBezTo>
                    <a:pt x="608965" y="1466850"/>
                    <a:pt x="667652" y="1377949"/>
                    <a:pt x="493076" y="1212849"/>
                  </a:cubicBezTo>
                  <a:cubicBezTo>
                    <a:pt x="111671" y="905542"/>
                    <a:pt x="-29994" y="426785"/>
                    <a:pt x="9765" y="517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6" name="Freeform 116">
              <a:extLst>
                <a:ext uri="{FF2B5EF4-FFF2-40B4-BE49-F238E27FC236}">
                  <a16:creationId xmlns:a16="http://schemas.microsoft.com/office/drawing/2014/main" id="{1737FA9B-6B52-632C-0B82-971D1393C4CC}"/>
                </a:ext>
              </a:extLst>
            </p:cNvPr>
            <p:cNvSpPr/>
            <p:nvPr/>
          </p:nvSpPr>
          <p:spPr>
            <a:xfrm>
              <a:off x="3118244" y="3088123"/>
              <a:ext cx="639206" cy="384701"/>
            </a:xfrm>
            <a:custGeom>
              <a:avLst/>
              <a:gdLst>
                <a:gd name="connsiteX0" fmla="*/ 319090 w 639206"/>
                <a:gd name="connsiteY0" fmla="*/ 0 h 384701"/>
                <a:gd name="connsiteX1" fmla="*/ 319603 w 639206"/>
                <a:gd name="connsiteY1" fmla="*/ 437 h 384701"/>
                <a:gd name="connsiteX2" fmla="*/ 320116 w 639206"/>
                <a:gd name="connsiteY2" fmla="*/ 0 h 384701"/>
                <a:gd name="connsiteX3" fmla="*/ 320116 w 639206"/>
                <a:gd name="connsiteY3" fmla="*/ 873 h 384701"/>
                <a:gd name="connsiteX4" fmla="*/ 406029 w 639206"/>
                <a:gd name="connsiteY4" fmla="*/ 73966 h 384701"/>
                <a:gd name="connsiteX5" fmla="*/ 637329 w 639206"/>
                <a:gd name="connsiteY5" fmla="*/ 302115 h 384701"/>
                <a:gd name="connsiteX6" fmla="*/ 566438 w 639206"/>
                <a:gd name="connsiteY6" fmla="*/ 384353 h 384701"/>
                <a:gd name="connsiteX7" fmla="*/ 320116 w 639206"/>
                <a:gd name="connsiteY7" fmla="*/ 384353 h 384701"/>
                <a:gd name="connsiteX8" fmla="*/ 319090 w 639206"/>
                <a:gd name="connsiteY8" fmla="*/ 384353 h 384701"/>
                <a:gd name="connsiteX9" fmla="*/ 72768 w 639206"/>
                <a:gd name="connsiteY9" fmla="*/ 384353 h 384701"/>
                <a:gd name="connsiteX10" fmla="*/ 1877 w 639206"/>
                <a:gd name="connsiteY10" fmla="*/ 302115 h 384701"/>
                <a:gd name="connsiteX11" fmla="*/ 233177 w 639206"/>
                <a:gd name="connsiteY11" fmla="*/ 73966 h 384701"/>
                <a:gd name="connsiteX12" fmla="*/ 319090 w 639206"/>
                <a:gd name="connsiteY12" fmla="*/ 873 h 38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206" h="384701">
                  <a:moveTo>
                    <a:pt x="319090" y="0"/>
                  </a:moveTo>
                  <a:lnTo>
                    <a:pt x="319603" y="437"/>
                  </a:lnTo>
                  <a:lnTo>
                    <a:pt x="320116" y="0"/>
                  </a:lnTo>
                  <a:lnTo>
                    <a:pt x="320116" y="873"/>
                  </a:lnTo>
                  <a:lnTo>
                    <a:pt x="406029" y="73966"/>
                  </a:lnTo>
                  <a:cubicBezTo>
                    <a:pt x="507949" y="159589"/>
                    <a:pt x="618734" y="253190"/>
                    <a:pt x="637329" y="302115"/>
                  </a:cubicBezTo>
                  <a:cubicBezTo>
                    <a:pt x="648998" y="356003"/>
                    <a:pt x="603936" y="388458"/>
                    <a:pt x="566438" y="384353"/>
                  </a:cubicBezTo>
                  <a:lnTo>
                    <a:pt x="320116" y="384353"/>
                  </a:lnTo>
                  <a:lnTo>
                    <a:pt x="319090" y="384353"/>
                  </a:lnTo>
                  <a:lnTo>
                    <a:pt x="72768" y="384353"/>
                  </a:lnTo>
                  <a:cubicBezTo>
                    <a:pt x="35270" y="388458"/>
                    <a:pt x="-9792" y="356003"/>
                    <a:pt x="1877" y="302115"/>
                  </a:cubicBezTo>
                  <a:cubicBezTo>
                    <a:pt x="20472" y="253190"/>
                    <a:pt x="131257" y="159589"/>
                    <a:pt x="233177" y="73966"/>
                  </a:cubicBezTo>
                  <a:lnTo>
                    <a:pt x="319090" y="873"/>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rPr>
                <a:t> </a:t>
              </a:r>
            </a:p>
          </p:txBody>
        </p:sp>
        <p:sp>
          <p:nvSpPr>
            <p:cNvPr id="77" name="Rectangle 92">
              <a:extLst>
                <a:ext uri="{FF2B5EF4-FFF2-40B4-BE49-F238E27FC236}">
                  <a16:creationId xmlns:a16="http://schemas.microsoft.com/office/drawing/2014/main" id="{602CD697-653A-9D68-2F8C-589B035DA050}"/>
                </a:ext>
              </a:extLst>
            </p:cNvPr>
            <p:cNvSpPr/>
            <p:nvPr/>
          </p:nvSpPr>
          <p:spPr>
            <a:xfrm>
              <a:off x="3222450" y="2441456"/>
              <a:ext cx="405826" cy="302031"/>
            </a:xfrm>
            <a:custGeom>
              <a:avLst/>
              <a:gdLst>
                <a:gd name="connsiteX0" fmla="*/ 0 w 642950"/>
                <a:gd name="connsiteY0" fmla="*/ 0 h 709684"/>
                <a:gd name="connsiteX1" fmla="*/ 642950 w 642950"/>
                <a:gd name="connsiteY1" fmla="*/ 0 h 709684"/>
                <a:gd name="connsiteX2" fmla="*/ 642950 w 642950"/>
                <a:gd name="connsiteY2" fmla="*/ 709684 h 709684"/>
                <a:gd name="connsiteX3" fmla="*/ 0 w 642950"/>
                <a:gd name="connsiteY3" fmla="*/ 709684 h 709684"/>
                <a:gd name="connsiteX4" fmla="*/ 0 w 642950"/>
                <a:gd name="connsiteY4" fmla="*/ 0 h 709684"/>
                <a:gd name="connsiteX0" fmla="*/ 0 w 642950"/>
                <a:gd name="connsiteY0" fmla="*/ 0 h 709684"/>
                <a:gd name="connsiteX1" fmla="*/ 642950 w 642950"/>
                <a:gd name="connsiteY1" fmla="*/ 0 h 709684"/>
                <a:gd name="connsiteX2" fmla="*/ 311956 w 642950"/>
                <a:gd name="connsiteY2" fmla="*/ 569190 h 709684"/>
                <a:gd name="connsiteX3" fmla="*/ 0 w 642950"/>
                <a:gd name="connsiteY3" fmla="*/ 709684 h 709684"/>
                <a:gd name="connsiteX4" fmla="*/ 0 w 642950"/>
                <a:gd name="connsiteY4" fmla="*/ 0 h 709684"/>
                <a:gd name="connsiteX0" fmla="*/ 66675 w 709625"/>
                <a:gd name="connsiteY0" fmla="*/ 0 h 569190"/>
                <a:gd name="connsiteX1" fmla="*/ 709625 w 709625"/>
                <a:gd name="connsiteY1" fmla="*/ 0 h 569190"/>
                <a:gd name="connsiteX2" fmla="*/ 378631 w 709625"/>
                <a:gd name="connsiteY2" fmla="*/ 569190 h 569190"/>
                <a:gd name="connsiteX3" fmla="*/ 0 w 709625"/>
                <a:gd name="connsiteY3" fmla="*/ 152471 h 569190"/>
                <a:gd name="connsiteX4" fmla="*/ 66675 w 709625"/>
                <a:gd name="connsiteY4" fmla="*/ 0 h 569190"/>
                <a:gd name="connsiteX0" fmla="*/ 69302 w 712252"/>
                <a:gd name="connsiteY0" fmla="*/ 0 h 569190"/>
                <a:gd name="connsiteX1" fmla="*/ 712252 w 712252"/>
                <a:gd name="connsiteY1" fmla="*/ 0 h 569190"/>
                <a:gd name="connsiteX2" fmla="*/ 381258 w 712252"/>
                <a:gd name="connsiteY2" fmla="*/ 569190 h 569190"/>
                <a:gd name="connsiteX3" fmla="*/ 2627 w 712252"/>
                <a:gd name="connsiteY3" fmla="*/ 152471 h 569190"/>
                <a:gd name="connsiteX4" fmla="*/ 69302 w 712252"/>
                <a:gd name="connsiteY4" fmla="*/ 0 h 569190"/>
                <a:gd name="connsiteX0" fmla="*/ 71635 w 714585"/>
                <a:gd name="connsiteY0" fmla="*/ 0 h 569190"/>
                <a:gd name="connsiteX1" fmla="*/ 714585 w 714585"/>
                <a:gd name="connsiteY1" fmla="*/ 0 h 569190"/>
                <a:gd name="connsiteX2" fmla="*/ 383591 w 714585"/>
                <a:gd name="connsiteY2" fmla="*/ 569190 h 569190"/>
                <a:gd name="connsiteX3" fmla="*/ 4960 w 714585"/>
                <a:gd name="connsiteY3" fmla="*/ 152471 h 569190"/>
                <a:gd name="connsiteX4" fmla="*/ 71635 w 714585"/>
                <a:gd name="connsiteY4" fmla="*/ 0 h 569190"/>
                <a:gd name="connsiteX0" fmla="*/ 72165 w 715115"/>
                <a:gd name="connsiteY0" fmla="*/ 0 h 569190"/>
                <a:gd name="connsiteX1" fmla="*/ 715115 w 715115"/>
                <a:gd name="connsiteY1" fmla="*/ 0 h 569190"/>
                <a:gd name="connsiteX2" fmla="*/ 384121 w 715115"/>
                <a:gd name="connsiteY2" fmla="*/ 569190 h 569190"/>
                <a:gd name="connsiteX3" fmla="*/ 5490 w 715115"/>
                <a:gd name="connsiteY3" fmla="*/ 152471 h 569190"/>
                <a:gd name="connsiteX4" fmla="*/ 72165 w 715115"/>
                <a:gd name="connsiteY4" fmla="*/ 0 h 569190"/>
                <a:gd name="connsiteX0" fmla="*/ 72165 w 729082"/>
                <a:gd name="connsiteY0" fmla="*/ 0 h 569190"/>
                <a:gd name="connsiteX1" fmla="*/ 715115 w 729082"/>
                <a:gd name="connsiteY1" fmla="*/ 0 h 569190"/>
                <a:gd name="connsiteX2" fmla="*/ 722260 w 729082"/>
                <a:gd name="connsiteY2" fmla="*/ 175182 h 569190"/>
                <a:gd name="connsiteX3" fmla="*/ 384121 w 729082"/>
                <a:gd name="connsiteY3" fmla="*/ 569190 h 569190"/>
                <a:gd name="connsiteX4" fmla="*/ 5490 w 729082"/>
                <a:gd name="connsiteY4" fmla="*/ 152471 h 569190"/>
                <a:gd name="connsiteX5" fmla="*/ 72165 w 729082"/>
                <a:gd name="connsiteY5" fmla="*/ 0 h 569190"/>
                <a:gd name="connsiteX0" fmla="*/ 72165 w 746433"/>
                <a:gd name="connsiteY0" fmla="*/ 0 h 569190"/>
                <a:gd name="connsiteX1" fmla="*/ 715115 w 746433"/>
                <a:gd name="connsiteY1" fmla="*/ 0 h 569190"/>
                <a:gd name="connsiteX2" fmla="*/ 722260 w 746433"/>
                <a:gd name="connsiteY2" fmla="*/ 175182 h 569190"/>
                <a:gd name="connsiteX3" fmla="*/ 384121 w 746433"/>
                <a:gd name="connsiteY3" fmla="*/ 569190 h 569190"/>
                <a:gd name="connsiteX4" fmla="*/ 5490 w 746433"/>
                <a:gd name="connsiteY4" fmla="*/ 152471 h 569190"/>
                <a:gd name="connsiteX5" fmla="*/ 72165 w 746433"/>
                <a:gd name="connsiteY5" fmla="*/ 0 h 569190"/>
                <a:gd name="connsiteX0" fmla="*/ 72165 w 752714"/>
                <a:gd name="connsiteY0" fmla="*/ 0 h 569190"/>
                <a:gd name="connsiteX1" fmla="*/ 715115 w 752714"/>
                <a:gd name="connsiteY1" fmla="*/ 0 h 569190"/>
                <a:gd name="connsiteX2" fmla="*/ 722260 w 752714"/>
                <a:gd name="connsiteY2" fmla="*/ 175182 h 569190"/>
                <a:gd name="connsiteX3" fmla="*/ 384121 w 752714"/>
                <a:gd name="connsiteY3" fmla="*/ 569190 h 569190"/>
                <a:gd name="connsiteX4" fmla="*/ 5490 w 752714"/>
                <a:gd name="connsiteY4" fmla="*/ 152471 h 569190"/>
                <a:gd name="connsiteX5" fmla="*/ 72165 w 752714"/>
                <a:gd name="connsiteY5" fmla="*/ 0 h 569190"/>
                <a:gd name="connsiteX0" fmla="*/ 72165 w 764576"/>
                <a:gd name="connsiteY0" fmla="*/ 0 h 569190"/>
                <a:gd name="connsiteX1" fmla="*/ 715115 w 764576"/>
                <a:gd name="connsiteY1" fmla="*/ 0 h 569190"/>
                <a:gd name="connsiteX2" fmla="*/ 722260 w 764576"/>
                <a:gd name="connsiteY2" fmla="*/ 175182 h 569190"/>
                <a:gd name="connsiteX3" fmla="*/ 384121 w 764576"/>
                <a:gd name="connsiteY3" fmla="*/ 569190 h 569190"/>
                <a:gd name="connsiteX4" fmla="*/ 5490 w 764576"/>
                <a:gd name="connsiteY4" fmla="*/ 152471 h 569190"/>
                <a:gd name="connsiteX5" fmla="*/ 72165 w 764576"/>
                <a:gd name="connsiteY5" fmla="*/ 0 h 569190"/>
                <a:gd name="connsiteX0" fmla="*/ 72165 w 765392"/>
                <a:gd name="connsiteY0" fmla="*/ 0 h 569190"/>
                <a:gd name="connsiteX1" fmla="*/ 715115 w 765392"/>
                <a:gd name="connsiteY1" fmla="*/ 0 h 569190"/>
                <a:gd name="connsiteX2" fmla="*/ 722260 w 765392"/>
                <a:gd name="connsiteY2" fmla="*/ 175182 h 569190"/>
                <a:gd name="connsiteX3" fmla="*/ 384121 w 765392"/>
                <a:gd name="connsiteY3" fmla="*/ 569190 h 569190"/>
                <a:gd name="connsiteX4" fmla="*/ 5490 w 765392"/>
                <a:gd name="connsiteY4" fmla="*/ 152471 h 569190"/>
                <a:gd name="connsiteX5" fmla="*/ 72165 w 765392"/>
                <a:gd name="connsiteY5" fmla="*/ 0 h 569190"/>
                <a:gd name="connsiteX0" fmla="*/ 72165 w 760665"/>
                <a:gd name="connsiteY0" fmla="*/ 0 h 569190"/>
                <a:gd name="connsiteX1" fmla="*/ 715115 w 760665"/>
                <a:gd name="connsiteY1" fmla="*/ 0 h 569190"/>
                <a:gd name="connsiteX2" fmla="*/ 722260 w 760665"/>
                <a:gd name="connsiteY2" fmla="*/ 175182 h 569190"/>
                <a:gd name="connsiteX3" fmla="*/ 384121 w 760665"/>
                <a:gd name="connsiteY3" fmla="*/ 569190 h 569190"/>
                <a:gd name="connsiteX4" fmla="*/ 5490 w 760665"/>
                <a:gd name="connsiteY4" fmla="*/ 152471 h 569190"/>
                <a:gd name="connsiteX5" fmla="*/ 72165 w 760665"/>
                <a:gd name="connsiteY5" fmla="*/ 0 h 569190"/>
                <a:gd name="connsiteX0" fmla="*/ 72165 w 763675"/>
                <a:gd name="connsiteY0" fmla="*/ 0 h 569190"/>
                <a:gd name="connsiteX1" fmla="*/ 715115 w 763675"/>
                <a:gd name="connsiteY1" fmla="*/ 0 h 569190"/>
                <a:gd name="connsiteX2" fmla="*/ 722260 w 763675"/>
                <a:gd name="connsiteY2" fmla="*/ 175182 h 569190"/>
                <a:gd name="connsiteX3" fmla="*/ 384121 w 763675"/>
                <a:gd name="connsiteY3" fmla="*/ 569190 h 569190"/>
                <a:gd name="connsiteX4" fmla="*/ 5490 w 763675"/>
                <a:gd name="connsiteY4" fmla="*/ 152471 h 569190"/>
                <a:gd name="connsiteX5" fmla="*/ 72165 w 763675"/>
                <a:gd name="connsiteY5" fmla="*/ 0 h 569190"/>
                <a:gd name="connsiteX0" fmla="*/ 72165 w 766710"/>
                <a:gd name="connsiteY0" fmla="*/ 0 h 569190"/>
                <a:gd name="connsiteX1" fmla="*/ 715115 w 766710"/>
                <a:gd name="connsiteY1" fmla="*/ 0 h 569190"/>
                <a:gd name="connsiteX2" fmla="*/ 722260 w 766710"/>
                <a:gd name="connsiteY2" fmla="*/ 175182 h 569190"/>
                <a:gd name="connsiteX3" fmla="*/ 384121 w 766710"/>
                <a:gd name="connsiteY3" fmla="*/ 569190 h 569190"/>
                <a:gd name="connsiteX4" fmla="*/ 5490 w 766710"/>
                <a:gd name="connsiteY4" fmla="*/ 152471 h 569190"/>
                <a:gd name="connsiteX5" fmla="*/ 72165 w 766710"/>
                <a:gd name="connsiteY5" fmla="*/ 0 h 569190"/>
                <a:gd name="connsiteX0" fmla="*/ 72165 w 766710"/>
                <a:gd name="connsiteY0" fmla="*/ 0 h 569190"/>
                <a:gd name="connsiteX1" fmla="*/ 715115 w 766710"/>
                <a:gd name="connsiteY1" fmla="*/ 0 h 569190"/>
                <a:gd name="connsiteX2" fmla="*/ 722260 w 766710"/>
                <a:gd name="connsiteY2" fmla="*/ 175182 h 569190"/>
                <a:gd name="connsiteX3" fmla="*/ 384121 w 766710"/>
                <a:gd name="connsiteY3" fmla="*/ 569190 h 569190"/>
                <a:gd name="connsiteX4" fmla="*/ 5490 w 766710"/>
                <a:gd name="connsiteY4" fmla="*/ 152471 h 569190"/>
                <a:gd name="connsiteX5" fmla="*/ 72165 w 766710"/>
                <a:gd name="connsiteY5" fmla="*/ 0 h 569190"/>
                <a:gd name="connsiteX0" fmla="*/ 72460 w 767005"/>
                <a:gd name="connsiteY0" fmla="*/ 345 h 569535"/>
                <a:gd name="connsiteX1" fmla="*/ 715410 w 767005"/>
                <a:gd name="connsiteY1" fmla="*/ 345 h 569535"/>
                <a:gd name="connsiteX2" fmla="*/ 722555 w 767005"/>
                <a:gd name="connsiteY2" fmla="*/ 175527 h 569535"/>
                <a:gd name="connsiteX3" fmla="*/ 384416 w 767005"/>
                <a:gd name="connsiteY3" fmla="*/ 569535 h 569535"/>
                <a:gd name="connsiteX4" fmla="*/ 5785 w 767005"/>
                <a:gd name="connsiteY4" fmla="*/ 152816 h 569535"/>
                <a:gd name="connsiteX5" fmla="*/ 72460 w 767005"/>
                <a:gd name="connsiteY5" fmla="*/ 345 h 569535"/>
                <a:gd name="connsiteX0" fmla="*/ 77307 w 771852"/>
                <a:gd name="connsiteY0" fmla="*/ 24 h 569214"/>
                <a:gd name="connsiteX1" fmla="*/ 720257 w 771852"/>
                <a:gd name="connsiteY1" fmla="*/ 24 h 569214"/>
                <a:gd name="connsiteX2" fmla="*/ 727402 w 771852"/>
                <a:gd name="connsiteY2" fmla="*/ 175206 h 569214"/>
                <a:gd name="connsiteX3" fmla="*/ 389263 w 771852"/>
                <a:gd name="connsiteY3" fmla="*/ 569214 h 569214"/>
                <a:gd name="connsiteX4" fmla="*/ 10632 w 771852"/>
                <a:gd name="connsiteY4" fmla="*/ 152495 h 569214"/>
                <a:gd name="connsiteX5" fmla="*/ 77307 w 771852"/>
                <a:gd name="connsiteY5" fmla="*/ 24 h 569214"/>
                <a:gd name="connsiteX0" fmla="*/ 75193 w 769738"/>
                <a:gd name="connsiteY0" fmla="*/ 0 h 569190"/>
                <a:gd name="connsiteX1" fmla="*/ 718143 w 769738"/>
                <a:gd name="connsiteY1" fmla="*/ 0 h 569190"/>
                <a:gd name="connsiteX2" fmla="*/ 725288 w 769738"/>
                <a:gd name="connsiteY2" fmla="*/ 175182 h 569190"/>
                <a:gd name="connsiteX3" fmla="*/ 387149 w 769738"/>
                <a:gd name="connsiteY3" fmla="*/ 569190 h 569190"/>
                <a:gd name="connsiteX4" fmla="*/ 8518 w 769738"/>
                <a:gd name="connsiteY4" fmla="*/ 152471 h 569190"/>
                <a:gd name="connsiteX5" fmla="*/ 75193 w 769738"/>
                <a:gd name="connsiteY5" fmla="*/ 0 h 569190"/>
                <a:gd name="connsiteX0" fmla="*/ 73084 w 767629"/>
                <a:gd name="connsiteY0" fmla="*/ 0 h 569190"/>
                <a:gd name="connsiteX1" fmla="*/ 716034 w 767629"/>
                <a:gd name="connsiteY1" fmla="*/ 0 h 569190"/>
                <a:gd name="connsiteX2" fmla="*/ 723179 w 767629"/>
                <a:gd name="connsiteY2" fmla="*/ 175182 h 569190"/>
                <a:gd name="connsiteX3" fmla="*/ 385040 w 767629"/>
                <a:gd name="connsiteY3" fmla="*/ 569190 h 569190"/>
                <a:gd name="connsiteX4" fmla="*/ 6409 w 767629"/>
                <a:gd name="connsiteY4" fmla="*/ 152471 h 569190"/>
                <a:gd name="connsiteX5" fmla="*/ 73084 w 767629"/>
                <a:gd name="connsiteY5" fmla="*/ 0 h 569190"/>
                <a:gd name="connsiteX0" fmla="*/ 73084 w 754706"/>
                <a:gd name="connsiteY0" fmla="*/ 0 h 569190"/>
                <a:gd name="connsiteX1" fmla="*/ 716034 w 754706"/>
                <a:gd name="connsiteY1" fmla="*/ 0 h 569190"/>
                <a:gd name="connsiteX2" fmla="*/ 723179 w 754706"/>
                <a:gd name="connsiteY2" fmla="*/ 175182 h 569190"/>
                <a:gd name="connsiteX3" fmla="*/ 385040 w 754706"/>
                <a:gd name="connsiteY3" fmla="*/ 569190 h 569190"/>
                <a:gd name="connsiteX4" fmla="*/ 6409 w 754706"/>
                <a:gd name="connsiteY4" fmla="*/ 152471 h 569190"/>
                <a:gd name="connsiteX5" fmla="*/ 73084 w 754706"/>
                <a:gd name="connsiteY5" fmla="*/ 0 h 569190"/>
                <a:gd name="connsiteX0" fmla="*/ 73084 w 762487"/>
                <a:gd name="connsiteY0" fmla="*/ 0 h 569190"/>
                <a:gd name="connsiteX1" fmla="*/ 716034 w 762487"/>
                <a:gd name="connsiteY1" fmla="*/ 0 h 569190"/>
                <a:gd name="connsiteX2" fmla="*/ 723179 w 762487"/>
                <a:gd name="connsiteY2" fmla="*/ 175182 h 569190"/>
                <a:gd name="connsiteX3" fmla="*/ 385040 w 762487"/>
                <a:gd name="connsiteY3" fmla="*/ 569190 h 569190"/>
                <a:gd name="connsiteX4" fmla="*/ 6409 w 762487"/>
                <a:gd name="connsiteY4" fmla="*/ 152471 h 569190"/>
                <a:gd name="connsiteX5" fmla="*/ 73084 w 762487"/>
                <a:gd name="connsiteY5" fmla="*/ 0 h 569190"/>
                <a:gd name="connsiteX0" fmla="*/ 73084 w 765257"/>
                <a:gd name="connsiteY0" fmla="*/ 0 h 569190"/>
                <a:gd name="connsiteX1" fmla="*/ 716034 w 765257"/>
                <a:gd name="connsiteY1" fmla="*/ 0 h 569190"/>
                <a:gd name="connsiteX2" fmla="*/ 723179 w 765257"/>
                <a:gd name="connsiteY2" fmla="*/ 175182 h 569190"/>
                <a:gd name="connsiteX3" fmla="*/ 385040 w 765257"/>
                <a:gd name="connsiteY3" fmla="*/ 569190 h 569190"/>
                <a:gd name="connsiteX4" fmla="*/ 6409 w 765257"/>
                <a:gd name="connsiteY4" fmla="*/ 152471 h 569190"/>
                <a:gd name="connsiteX5" fmla="*/ 73084 w 765257"/>
                <a:gd name="connsiteY5" fmla="*/ 0 h 569190"/>
                <a:gd name="connsiteX0" fmla="*/ 73084 w 762487"/>
                <a:gd name="connsiteY0" fmla="*/ 0 h 569190"/>
                <a:gd name="connsiteX1" fmla="*/ 716034 w 762487"/>
                <a:gd name="connsiteY1" fmla="*/ 0 h 569190"/>
                <a:gd name="connsiteX2" fmla="*/ 723179 w 762487"/>
                <a:gd name="connsiteY2" fmla="*/ 175182 h 569190"/>
                <a:gd name="connsiteX3" fmla="*/ 385040 w 762487"/>
                <a:gd name="connsiteY3" fmla="*/ 569190 h 569190"/>
                <a:gd name="connsiteX4" fmla="*/ 6409 w 762487"/>
                <a:gd name="connsiteY4" fmla="*/ 152471 h 569190"/>
                <a:gd name="connsiteX5" fmla="*/ 73084 w 762487"/>
                <a:gd name="connsiteY5" fmla="*/ 0 h 569190"/>
                <a:gd name="connsiteX0" fmla="*/ 73084 w 760682"/>
                <a:gd name="connsiteY0" fmla="*/ 0 h 569190"/>
                <a:gd name="connsiteX1" fmla="*/ 716034 w 760682"/>
                <a:gd name="connsiteY1" fmla="*/ 0 h 569190"/>
                <a:gd name="connsiteX2" fmla="*/ 723179 w 760682"/>
                <a:gd name="connsiteY2" fmla="*/ 175182 h 569190"/>
                <a:gd name="connsiteX3" fmla="*/ 385040 w 760682"/>
                <a:gd name="connsiteY3" fmla="*/ 569190 h 569190"/>
                <a:gd name="connsiteX4" fmla="*/ 6409 w 760682"/>
                <a:gd name="connsiteY4" fmla="*/ 152471 h 569190"/>
                <a:gd name="connsiteX5" fmla="*/ 73084 w 760682"/>
                <a:gd name="connsiteY5" fmla="*/ 0 h 569190"/>
                <a:gd name="connsiteX0" fmla="*/ 73084 w 760682"/>
                <a:gd name="connsiteY0" fmla="*/ 0 h 585858"/>
                <a:gd name="connsiteX1" fmla="*/ 716034 w 760682"/>
                <a:gd name="connsiteY1" fmla="*/ 0 h 585858"/>
                <a:gd name="connsiteX2" fmla="*/ 723179 w 760682"/>
                <a:gd name="connsiteY2" fmla="*/ 175182 h 585858"/>
                <a:gd name="connsiteX3" fmla="*/ 380278 w 760682"/>
                <a:gd name="connsiteY3" fmla="*/ 585858 h 585858"/>
                <a:gd name="connsiteX4" fmla="*/ 6409 w 760682"/>
                <a:gd name="connsiteY4" fmla="*/ 152471 h 585858"/>
                <a:gd name="connsiteX5" fmla="*/ 73084 w 760682"/>
                <a:gd name="connsiteY5" fmla="*/ 0 h 585858"/>
                <a:gd name="connsiteX0" fmla="*/ 73084 w 760682"/>
                <a:gd name="connsiteY0" fmla="*/ 0 h 585858"/>
                <a:gd name="connsiteX1" fmla="*/ 716034 w 760682"/>
                <a:gd name="connsiteY1" fmla="*/ 0 h 585858"/>
                <a:gd name="connsiteX2" fmla="*/ 723179 w 760682"/>
                <a:gd name="connsiteY2" fmla="*/ 175182 h 585858"/>
                <a:gd name="connsiteX3" fmla="*/ 380278 w 760682"/>
                <a:gd name="connsiteY3" fmla="*/ 585858 h 585858"/>
                <a:gd name="connsiteX4" fmla="*/ 6409 w 760682"/>
                <a:gd name="connsiteY4" fmla="*/ 152471 h 585858"/>
                <a:gd name="connsiteX5" fmla="*/ 73084 w 760682"/>
                <a:gd name="connsiteY5" fmla="*/ 0 h 585858"/>
                <a:gd name="connsiteX0" fmla="*/ 73084 w 760682"/>
                <a:gd name="connsiteY0" fmla="*/ 0 h 578714"/>
                <a:gd name="connsiteX1" fmla="*/ 716034 w 760682"/>
                <a:gd name="connsiteY1" fmla="*/ 0 h 578714"/>
                <a:gd name="connsiteX2" fmla="*/ 723179 w 760682"/>
                <a:gd name="connsiteY2" fmla="*/ 175182 h 578714"/>
                <a:gd name="connsiteX3" fmla="*/ 365990 w 760682"/>
                <a:gd name="connsiteY3" fmla="*/ 578714 h 578714"/>
                <a:gd name="connsiteX4" fmla="*/ 6409 w 760682"/>
                <a:gd name="connsiteY4" fmla="*/ 152471 h 578714"/>
                <a:gd name="connsiteX5" fmla="*/ 73084 w 760682"/>
                <a:gd name="connsiteY5" fmla="*/ 0 h 578714"/>
                <a:gd name="connsiteX0" fmla="*/ 73084 w 760682"/>
                <a:gd name="connsiteY0" fmla="*/ 0 h 578714"/>
                <a:gd name="connsiteX1" fmla="*/ 716034 w 760682"/>
                <a:gd name="connsiteY1" fmla="*/ 0 h 578714"/>
                <a:gd name="connsiteX2" fmla="*/ 723179 w 760682"/>
                <a:gd name="connsiteY2" fmla="*/ 175182 h 578714"/>
                <a:gd name="connsiteX3" fmla="*/ 411234 w 760682"/>
                <a:gd name="connsiteY3" fmla="*/ 570469 h 578714"/>
                <a:gd name="connsiteX4" fmla="*/ 365990 w 760682"/>
                <a:gd name="connsiteY4" fmla="*/ 578714 h 578714"/>
                <a:gd name="connsiteX5" fmla="*/ 6409 w 760682"/>
                <a:gd name="connsiteY5" fmla="*/ 152471 h 578714"/>
                <a:gd name="connsiteX6" fmla="*/ 73084 w 760682"/>
                <a:gd name="connsiteY6" fmla="*/ 0 h 578714"/>
                <a:gd name="connsiteX0" fmla="*/ 73084 w 760682"/>
                <a:gd name="connsiteY0" fmla="*/ 0 h 578714"/>
                <a:gd name="connsiteX1" fmla="*/ 716034 w 760682"/>
                <a:gd name="connsiteY1" fmla="*/ 0 h 578714"/>
                <a:gd name="connsiteX2" fmla="*/ 723179 w 760682"/>
                <a:gd name="connsiteY2" fmla="*/ 175182 h 578714"/>
                <a:gd name="connsiteX3" fmla="*/ 411234 w 760682"/>
                <a:gd name="connsiteY3" fmla="*/ 570469 h 578714"/>
                <a:gd name="connsiteX4" fmla="*/ 365990 w 760682"/>
                <a:gd name="connsiteY4" fmla="*/ 578714 h 578714"/>
                <a:gd name="connsiteX5" fmla="*/ 6409 w 760682"/>
                <a:gd name="connsiteY5" fmla="*/ 152471 h 578714"/>
                <a:gd name="connsiteX6" fmla="*/ 73084 w 760682"/>
                <a:gd name="connsiteY6" fmla="*/ 0 h 578714"/>
                <a:gd name="connsiteX0" fmla="*/ 73084 w 760682"/>
                <a:gd name="connsiteY0" fmla="*/ 0 h 578714"/>
                <a:gd name="connsiteX1" fmla="*/ 716034 w 760682"/>
                <a:gd name="connsiteY1" fmla="*/ 0 h 578714"/>
                <a:gd name="connsiteX2" fmla="*/ 723179 w 760682"/>
                <a:gd name="connsiteY2" fmla="*/ 175182 h 578714"/>
                <a:gd name="connsiteX3" fmla="*/ 411234 w 760682"/>
                <a:gd name="connsiteY3" fmla="*/ 570469 h 578714"/>
                <a:gd name="connsiteX4" fmla="*/ 365990 w 760682"/>
                <a:gd name="connsiteY4" fmla="*/ 578714 h 578714"/>
                <a:gd name="connsiteX5" fmla="*/ 6409 w 760682"/>
                <a:gd name="connsiteY5" fmla="*/ 152471 h 578714"/>
                <a:gd name="connsiteX6" fmla="*/ 73084 w 760682"/>
                <a:gd name="connsiteY6" fmla="*/ 0 h 578714"/>
                <a:gd name="connsiteX0" fmla="*/ 73084 w 760682"/>
                <a:gd name="connsiteY0" fmla="*/ 0 h 578714"/>
                <a:gd name="connsiteX1" fmla="*/ 716034 w 760682"/>
                <a:gd name="connsiteY1" fmla="*/ 0 h 578714"/>
                <a:gd name="connsiteX2" fmla="*/ 723179 w 760682"/>
                <a:gd name="connsiteY2" fmla="*/ 175182 h 578714"/>
                <a:gd name="connsiteX3" fmla="*/ 411234 w 760682"/>
                <a:gd name="connsiteY3" fmla="*/ 570469 h 578714"/>
                <a:gd name="connsiteX4" fmla="*/ 365990 w 760682"/>
                <a:gd name="connsiteY4" fmla="*/ 578714 h 578714"/>
                <a:gd name="connsiteX5" fmla="*/ 6409 w 760682"/>
                <a:gd name="connsiteY5" fmla="*/ 152471 h 578714"/>
                <a:gd name="connsiteX6" fmla="*/ 73084 w 760682"/>
                <a:gd name="connsiteY6" fmla="*/ 0 h 578714"/>
                <a:gd name="connsiteX0" fmla="*/ 73084 w 760682"/>
                <a:gd name="connsiteY0" fmla="*/ 0 h 570469"/>
                <a:gd name="connsiteX1" fmla="*/ 716034 w 760682"/>
                <a:gd name="connsiteY1" fmla="*/ 0 h 570469"/>
                <a:gd name="connsiteX2" fmla="*/ 723179 w 760682"/>
                <a:gd name="connsiteY2" fmla="*/ 175182 h 570469"/>
                <a:gd name="connsiteX3" fmla="*/ 411234 w 760682"/>
                <a:gd name="connsiteY3" fmla="*/ 570469 h 570469"/>
                <a:gd name="connsiteX4" fmla="*/ 361227 w 760682"/>
                <a:gd name="connsiteY4" fmla="*/ 569189 h 570469"/>
                <a:gd name="connsiteX5" fmla="*/ 6409 w 760682"/>
                <a:gd name="connsiteY5" fmla="*/ 152471 h 570469"/>
                <a:gd name="connsiteX6" fmla="*/ 73084 w 760682"/>
                <a:gd name="connsiteY6" fmla="*/ 0 h 570469"/>
                <a:gd name="connsiteX0" fmla="*/ 73084 w 760682"/>
                <a:gd name="connsiteY0" fmla="*/ 0 h 570469"/>
                <a:gd name="connsiteX1" fmla="*/ 716034 w 760682"/>
                <a:gd name="connsiteY1" fmla="*/ 0 h 570469"/>
                <a:gd name="connsiteX2" fmla="*/ 723179 w 760682"/>
                <a:gd name="connsiteY2" fmla="*/ 175182 h 570469"/>
                <a:gd name="connsiteX3" fmla="*/ 411234 w 760682"/>
                <a:gd name="connsiteY3" fmla="*/ 570469 h 570469"/>
                <a:gd name="connsiteX4" fmla="*/ 361227 w 760682"/>
                <a:gd name="connsiteY4" fmla="*/ 569189 h 570469"/>
                <a:gd name="connsiteX5" fmla="*/ 6409 w 760682"/>
                <a:gd name="connsiteY5" fmla="*/ 152471 h 570469"/>
                <a:gd name="connsiteX6" fmla="*/ 73084 w 760682"/>
                <a:gd name="connsiteY6" fmla="*/ 0 h 570469"/>
                <a:gd name="connsiteX0" fmla="*/ 73084 w 760682"/>
                <a:gd name="connsiteY0" fmla="*/ 0 h 570469"/>
                <a:gd name="connsiteX1" fmla="*/ 716034 w 760682"/>
                <a:gd name="connsiteY1" fmla="*/ 0 h 570469"/>
                <a:gd name="connsiteX2" fmla="*/ 723179 w 760682"/>
                <a:gd name="connsiteY2" fmla="*/ 175182 h 570469"/>
                <a:gd name="connsiteX3" fmla="*/ 411234 w 760682"/>
                <a:gd name="connsiteY3" fmla="*/ 570469 h 570469"/>
                <a:gd name="connsiteX4" fmla="*/ 361227 w 760682"/>
                <a:gd name="connsiteY4" fmla="*/ 569189 h 570469"/>
                <a:gd name="connsiteX5" fmla="*/ 6409 w 760682"/>
                <a:gd name="connsiteY5" fmla="*/ 152471 h 570469"/>
                <a:gd name="connsiteX6" fmla="*/ 73084 w 760682"/>
                <a:gd name="connsiteY6" fmla="*/ 0 h 570469"/>
                <a:gd name="connsiteX0" fmla="*/ 79415 w 767013"/>
                <a:gd name="connsiteY0" fmla="*/ 0 h 570469"/>
                <a:gd name="connsiteX1" fmla="*/ 722365 w 767013"/>
                <a:gd name="connsiteY1" fmla="*/ 0 h 570469"/>
                <a:gd name="connsiteX2" fmla="*/ 729510 w 767013"/>
                <a:gd name="connsiteY2" fmla="*/ 175182 h 570469"/>
                <a:gd name="connsiteX3" fmla="*/ 417565 w 767013"/>
                <a:gd name="connsiteY3" fmla="*/ 570469 h 570469"/>
                <a:gd name="connsiteX4" fmla="*/ 367558 w 767013"/>
                <a:gd name="connsiteY4" fmla="*/ 569189 h 570469"/>
                <a:gd name="connsiteX5" fmla="*/ 12740 w 767013"/>
                <a:gd name="connsiteY5" fmla="*/ 152471 h 570469"/>
                <a:gd name="connsiteX6" fmla="*/ 79415 w 767013"/>
                <a:gd name="connsiteY6" fmla="*/ 0 h 570469"/>
                <a:gd name="connsiteX0" fmla="*/ 79914 w 767512"/>
                <a:gd name="connsiteY0" fmla="*/ 12 h 570481"/>
                <a:gd name="connsiteX1" fmla="*/ 722864 w 767512"/>
                <a:gd name="connsiteY1" fmla="*/ 12 h 570481"/>
                <a:gd name="connsiteX2" fmla="*/ 730009 w 767512"/>
                <a:gd name="connsiteY2" fmla="*/ 175194 h 570481"/>
                <a:gd name="connsiteX3" fmla="*/ 418064 w 767512"/>
                <a:gd name="connsiteY3" fmla="*/ 570481 h 570481"/>
                <a:gd name="connsiteX4" fmla="*/ 368057 w 767512"/>
                <a:gd name="connsiteY4" fmla="*/ 569201 h 570481"/>
                <a:gd name="connsiteX5" fmla="*/ 13239 w 767512"/>
                <a:gd name="connsiteY5" fmla="*/ 152483 h 570481"/>
                <a:gd name="connsiteX6" fmla="*/ 79914 w 767512"/>
                <a:gd name="connsiteY6" fmla="*/ 12 h 570481"/>
                <a:gd name="connsiteX0" fmla="*/ 79914 w 767512"/>
                <a:gd name="connsiteY0" fmla="*/ 12 h 570481"/>
                <a:gd name="connsiteX1" fmla="*/ 722864 w 767512"/>
                <a:gd name="connsiteY1" fmla="*/ 12 h 570481"/>
                <a:gd name="connsiteX2" fmla="*/ 730009 w 767512"/>
                <a:gd name="connsiteY2" fmla="*/ 175194 h 570481"/>
                <a:gd name="connsiteX3" fmla="*/ 418064 w 767512"/>
                <a:gd name="connsiteY3" fmla="*/ 570481 h 570481"/>
                <a:gd name="connsiteX4" fmla="*/ 368057 w 767512"/>
                <a:gd name="connsiteY4" fmla="*/ 569201 h 570481"/>
                <a:gd name="connsiteX5" fmla="*/ 13239 w 767512"/>
                <a:gd name="connsiteY5" fmla="*/ 152483 h 570481"/>
                <a:gd name="connsiteX6" fmla="*/ 79914 w 767512"/>
                <a:gd name="connsiteY6" fmla="*/ 12 h 570481"/>
                <a:gd name="connsiteX0" fmla="*/ 79914 w 767512"/>
                <a:gd name="connsiteY0" fmla="*/ 12 h 570481"/>
                <a:gd name="connsiteX1" fmla="*/ 722864 w 767512"/>
                <a:gd name="connsiteY1" fmla="*/ 12 h 570481"/>
                <a:gd name="connsiteX2" fmla="*/ 730009 w 767512"/>
                <a:gd name="connsiteY2" fmla="*/ 175194 h 570481"/>
                <a:gd name="connsiteX3" fmla="*/ 418064 w 767512"/>
                <a:gd name="connsiteY3" fmla="*/ 570481 h 570481"/>
                <a:gd name="connsiteX4" fmla="*/ 368057 w 767512"/>
                <a:gd name="connsiteY4" fmla="*/ 569201 h 570481"/>
                <a:gd name="connsiteX5" fmla="*/ 13239 w 767512"/>
                <a:gd name="connsiteY5" fmla="*/ 152483 h 570481"/>
                <a:gd name="connsiteX6" fmla="*/ 79914 w 767512"/>
                <a:gd name="connsiteY6" fmla="*/ 12 h 570481"/>
                <a:gd name="connsiteX0" fmla="*/ 79914 w 767512"/>
                <a:gd name="connsiteY0" fmla="*/ 12 h 570481"/>
                <a:gd name="connsiteX1" fmla="*/ 722864 w 767512"/>
                <a:gd name="connsiteY1" fmla="*/ 12 h 570481"/>
                <a:gd name="connsiteX2" fmla="*/ 730009 w 767512"/>
                <a:gd name="connsiteY2" fmla="*/ 175194 h 570481"/>
                <a:gd name="connsiteX3" fmla="*/ 418064 w 767512"/>
                <a:gd name="connsiteY3" fmla="*/ 570481 h 570481"/>
                <a:gd name="connsiteX4" fmla="*/ 368057 w 767512"/>
                <a:gd name="connsiteY4" fmla="*/ 569201 h 570481"/>
                <a:gd name="connsiteX5" fmla="*/ 13239 w 767512"/>
                <a:gd name="connsiteY5" fmla="*/ 152483 h 570481"/>
                <a:gd name="connsiteX6" fmla="*/ 79914 w 767512"/>
                <a:gd name="connsiteY6" fmla="*/ 12 h 570481"/>
                <a:gd name="connsiteX0" fmla="*/ 79914 w 767512"/>
                <a:gd name="connsiteY0" fmla="*/ 17 h 570486"/>
                <a:gd name="connsiteX1" fmla="*/ 722864 w 767512"/>
                <a:gd name="connsiteY1" fmla="*/ 17 h 570486"/>
                <a:gd name="connsiteX2" fmla="*/ 730009 w 767512"/>
                <a:gd name="connsiteY2" fmla="*/ 175199 h 570486"/>
                <a:gd name="connsiteX3" fmla="*/ 418064 w 767512"/>
                <a:gd name="connsiteY3" fmla="*/ 570486 h 570486"/>
                <a:gd name="connsiteX4" fmla="*/ 368057 w 767512"/>
                <a:gd name="connsiteY4" fmla="*/ 569206 h 570486"/>
                <a:gd name="connsiteX5" fmla="*/ 13239 w 767512"/>
                <a:gd name="connsiteY5" fmla="*/ 152488 h 570486"/>
                <a:gd name="connsiteX6" fmla="*/ 79914 w 767512"/>
                <a:gd name="connsiteY6" fmla="*/ 17 h 570486"/>
                <a:gd name="connsiteX0" fmla="*/ 78937 w 766535"/>
                <a:gd name="connsiteY0" fmla="*/ 17 h 570486"/>
                <a:gd name="connsiteX1" fmla="*/ 721887 w 766535"/>
                <a:gd name="connsiteY1" fmla="*/ 17 h 570486"/>
                <a:gd name="connsiteX2" fmla="*/ 729032 w 766535"/>
                <a:gd name="connsiteY2" fmla="*/ 175199 h 570486"/>
                <a:gd name="connsiteX3" fmla="*/ 417087 w 766535"/>
                <a:gd name="connsiteY3" fmla="*/ 570486 h 570486"/>
                <a:gd name="connsiteX4" fmla="*/ 367080 w 766535"/>
                <a:gd name="connsiteY4" fmla="*/ 569206 h 570486"/>
                <a:gd name="connsiteX5" fmla="*/ 12262 w 766535"/>
                <a:gd name="connsiteY5" fmla="*/ 152488 h 570486"/>
                <a:gd name="connsiteX6" fmla="*/ 78937 w 766535"/>
                <a:gd name="connsiteY6" fmla="*/ 17 h 57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535" h="570486">
                  <a:moveTo>
                    <a:pt x="78937" y="17"/>
                  </a:moveTo>
                  <a:lnTo>
                    <a:pt x="721887" y="17"/>
                  </a:lnTo>
                  <a:cubicBezTo>
                    <a:pt x="783801" y="13960"/>
                    <a:pt x="776655" y="125536"/>
                    <a:pt x="729032" y="175199"/>
                  </a:cubicBezTo>
                  <a:cubicBezTo>
                    <a:pt x="617907" y="302993"/>
                    <a:pt x="444868" y="392686"/>
                    <a:pt x="417087" y="570486"/>
                  </a:cubicBezTo>
                  <a:lnTo>
                    <a:pt x="367080" y="569206"/>
                  </a:lnTo>
                  <a:cubicBezTo>
                    <a:pt x="321038" y="379500"/>
                    <a:pt x="105928" y="277901"/>
                    <a:pt x="12262" y="152488"/>
                  </a:cubicBezTo>
                  <a:cubicBezTo>
                    <a:pt x="-13139" y="104044"/>
                    <a:pt x="-2820" y="-1546"/>
                    <a:pt x="78937" y="17"/>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8" name="Freeform 118">
              <a:extLst>
                <a:ext uri="{FF2B5EF4-FFF2-40B4-BE49-F238E27FC236}">
                  <a16:creationId xmlns:a16="http://schemas.microsoft.com/office/drawing/2014/main" id="{65C92F4C-7A77-0D40-ABA6-4FA999EE6D30}"/>
                </a:ext>
              </a:extLst>
            </p:cNvPr>
            <p:cNvSpPr/>
            <p:nvPr/>
          </p:nvSpPr>
          <p:spPr>
            <a:xfrm>
              <a:off x="2760741" y="1889628"/>
              <a:ext cx="1331435" cy="206862"/>
            </a:xfrm>
            <a:custGeom>
              <a:avLst/>
              <a:gdLst>
                <a:gd name="connsiteX0" fmla="*/ 99235 w 2514850"/>
                <a:gd name="connsiteY0" fmla="*/ 0 h 390729"/>
                <a:gd name="connsiteX1" fmla="*/ 2415615 w 2514850"/>
                <a:gd name="connsiteY1" fmla="*/ 0 h 390729"/>
                <a:gd name="connsiteX2" fmla="*/ 2514850 w 2514850"/>
                <a:gd name="connsiteY2" fmla="*/ 99235 h 390729"/>
                <a:gd name="connsiteX3" fmla="*/ 2514850 w 2514850"/>
                <a:gd name="connsiteY3" fmla="*/ 390729 h 390729"/>
                <a:gd name="connsiteX4" fmla="*/ 0 w 2514850"/>
                <a:gd name="connsiteY4" fmla="*/ 390729 h 390729"/>
                <a:gd name="connsiteX5" fmla="*/ 0 w 2514850"/>
                <a:gd name="connsiteY5" fmla="*/ 99235 h 390729"/>
                <a:gd name="connsiteX6" fmla="*/ 99235 w 2514850"/>
                <a:gd name="connsiteY6" fmla="*/ 0 h 39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850" h="390729">
                  <a:moveTo>
                    <a:pt x="99235" y="0"/>
                  </a:moveTo>
                  <a:lnTo>
                    <a:pt x="2415615" y="0"/>
                  </a:lnTo>
                  <a:cubicBezTo>
                    <a:pt x="2470421" y="0"/>
                    <a:pt x="2514850" y="44429"/>
                    <a:pt x="2514850" y="99235"/>
                  </a:cubicBezTo>
                  <a:lnTo>
                    <a:pt x="2514850" y="390729"/>
                  </a:lnTo>
                  <a:lnTo>
                    <a:pt x="0" y="390729"/>
                  </a:lnTo>
                  <a:lnTo>
                    <a:pt x="0" y="99235"/>
                  </a:lnTo>
                  <a:cubicBezTo>
                    <a:pt x="0" y="44429"/>
                    <a:pt x="44429" y="0"/>
                    <a:pt x="9923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79" name="Freeform 119">
              <a:extLst>
                <a:ext uri="{FF2B5EF4-FFF2-40B4-BE49-F238E27FC236}">
                  <a16:creationId xmlns:a16="http://schemas.microsoft.com/office/drawing/2014/main" id="{B761C607-C3AE-9B48-1AA3-BE62B90DE544}"/>
                </a:ext>
              </a:extLst>
            </p:cNvPr>
            <p:cNvSpPr/>
            <p:nvPr/>
          </p:nvSpPr>
          <p:spPr>
            <a:xfrm flipV="1">
              <a:off x="2760741" y="3562534"/>
              <a:ext cx="1331435" cy="206863"/>
            </a:xfrm>
            <a:custGeom>
              <a:avLst/>
              <a:gdLst>
                <a:gd name="connsiteX0" fmla="*/ 99235 w 2514850"/>
                <a:gd name="connsiteY0" fmla="*/ 0 h 390729"/>
                <a:gd name="connsiteX1" fmla="*/ 2415615 w 2514850"/>
                <a:gd name="connsiteY1" fmla="*/ 0 h 390729"/>
                <a:gd name="connsiteX2" fmla="*/ 2514850 w 2514850"/>
                <a:gd name="connsiteY2" fmla="*/ 99235 h 390729"/>
                <a:gd name="connsiteX3" fmla="*/ 2514850 w 2514850"/>
                <a:gd name="connsiteY3" fmla="*/ 390729 h 390729"/>
                <a:gd name="connsiteX4" fmla="*/ 0 w 2514850"/>
                <a:gd name="connsiteY4" fmla="*/ 390729 h 390729"/>
                <a:gd name="connsiteX5" fmla="*/ 0 w 2514850"/>
                <a:gd name="connsiteY5" fmla="*/ 99235 h 390729"/>
                <a:gd name="connsiteX6" fmla="*/ 99235 w 2514850"/>
                <a:gd name="connsiteY6" fmla="*/ 0 h 39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4850" h="390729">
                  <a:moveTo>
                    <a:pt x="99235" y="0"/>
                  </a:moveTo>
                  <a:lnTo>
                    <a:pt x="2415615" y="0"/>
                  </a:lnTo>
                  <a:cubicBezTo>
                    <a:pt x="2470421" y="0"/>
                    <a:pt x="2514850" y="44429"/>
                    <a:pt x="2514850" y="99235"/>
                  </a:cubicBezTo>
                  <a:lnTo>
                    <a:pt x="2514850" y="390729"/>
                  </a:lnTo>
                  <a:lnTo>
                    <a:pt x="0" y="390729"/>
                  </a:lnTo>
                  <a:lnTo>
                    <a:pt x="0" y="99235"/>
                  </a:lnTo>
                  <a:cubicBezTo>
                    <a:pt x="0" y="44429"/>
                    <a:pt x="44429" y="0"/>
                    <a:pt x="99235"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80" name="TextBox 113">
            <a:extLst>
              <a:ext uri="{FF2B5EF4-FFF2-40B4-BE49-F238E27FC236}">
                <a16:creationId xmlns:a16="http://schemas.microsoft.com/office/drawing/2014/main" id="{F0914845-36A1-5F28-4F33-8BCC8F6BA355}"/>
              </a:ext>
            </a:extLst>
          </p:cNvPr>
          <p:cNvSpPr txBox="1"/>
          <p:nvPr/>
        </p:nvSpPr>
        <p:spPr>
          <a:xfrm rot="21536445">
            <a:off x="6577654" y="2412638"/>
            <a:ext cx="888280" cy="736909"/>
          </a:xfrm>
          <a:prstGeom prst="rect">
            <a:avLst/>
          </a:prstGeom>
          <a:noFill/>
          <a:scene3d>
            <a:camera prst="orthographicFront"/>
            <a:lightRig rig="threePt" dir="t"/>
          </a:scene3d>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Intermediate PAM</a:t>
            </a:r>
          </a:p>
        </p:txBody>
      </p:sp>
      <p:sp>
        <p:nvSpPr>
          <p:cNvPr id="81" name="Oval 110">
            <a:extLst>
              <a:ext uri="{FF2B5EF4-FFF2-40B4-BE49-F238E27FC236}">
                <a16:creationId xmlns:a16="http://schemas.microsoft.com/office/drawing/2014/main" id="{69931A81-0640-97F2-CD63-129C44B6B6F0}"/>
              </a:ext>
            </a:extLst>
          </p:cNvPr>
          <p:cNvSpPr/>
          <p:nvPr/>
        </p:nvSpPr>
        <p:spPr>
          <a:xfrm>
            <a:off x="3565891" y="2707709"/>
            <a:ext cx="566600" cy="82732"/>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82" name="Group 81">
            <a:extLst>
              <a:ext uri="{FF2B5EF4-FFF2-40B4-BE49-F238E27FC236}">
                <a16:creationId xmlns:a16="http://schemas.microsoft.com/office/drawing/2014/main" id="{68A680F8-64A9-C5C8-9BB8-4D74D68704A5}"/>
              </a:ext>
            </a:extLst>
          </p:cNvPr>
          <p:cNvGrpSpPr/>
          <p:nvPr/>
        </p:nvGrpSpPr>
        <p:grpSpPr>
          <a:xfrm>
            <a:off x="1976713" y="1025576"/>
            <a:ext cx="1026541" cy="1229331"/>
            <a:chOff x="2538904" y="1397600"/>
            <a:chExt cx="1026541" cy="1229331"/>
          </a:xfrm>
        </p:grpSpPr>
        <p:sp>
          <p:nvSpPr>
            <p:cNvPr id="83" name="Oval 123">
              <a:extLst>
                <a:ext uri="{FF2B5EF4-FFF2-40B4-BE49-F238E27FC236}">
                  <a16:creationId xmlns:a16="http://schemas.microsoft.com/office/drawing/2014/main" id="{3BD77FE9-99E2-8316-52B6-36EAB945C4D5}"/>
                </a:ext>
              </a:extLst>
            </p:cNvPr>
            <p:cNvSpPr/>
            <p:nvPr/>
          </p:nvSpPr>
          <p:spPr>
            <a:xfrm>
              <a:off x="2768875" y="2544199"/>
              <a:ext cx="566601" cy="82732"/>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84" name="Group 13">
              <a:extLst>
                <a:ext uri="{FF2B5EF4-FFF2-40B4-BE49-F238E27FC236}">
                  <a16:creationId xmlns:a16="http://schemas.microsoft.com/office/drawing/2014/main" id="{EC48F118-400A-9916-C133-9AC826A58794}"/>
                </a:ext>
              </a:extLst>
            </p:cNvPr>
            <p:cNvGrpSpPr/>
            <p:nvPr/>
          </p:nvGrpSpPr>
          <p:grpSpPr>
            <a:xfrm>
              <a:off x="2538904" y="1397600"/>
              <a:ext cx="1026541" cy="1186002"/>
              <a:chOff x="267913" y="898704"/>
              <a:chExt cx="1242113" cy="1435063"/>
            </a:xfrm>
          </p:grpSpPr>
          <p:grpSp>
            <p:nvGrpSpPr>
              <p:cNvPr id="85" name="Group 2">
                <a:extLst>
                  <a:ext uri="{FF2B5EF4-FFF2-40B4-BE49-F238E27FC236}">
                    <a16:creationId xmlns:a16="http://schemas.microsoft.com/office/drawing/2014/main" id="{43BDCD75-142F-7349-137B-C98A5B295244}"/>
                  </a:ext>
                </a:extLst>
              </p:cNvPr>
              <p:cNvGrpSpPr/>
              <p:nvPr/>
            </p:nvGrpSpPr>
            <p:grpSpPr>
              <a:xfrm>
                <a:off x="267913" y="898704"/>
                <a:ext cx="1242113" cy="1435063"/>
                <a:chOff x="267913" y="898704"/>
                <a:chExt cx="1242113" cy="1435063"/>
              </a:xfrm>
            </p:grpSpPr>
            <p:grpSp>
              <p:nvGrpSpPr>
                <p:cNvPr id="154" name="Group 141">
                  <a:extLst>
                    <a:ext uri="{FF2B5EF4-FFF2-40B4-BE49-F238E27FC236}">
                      <a16:creationId xmlns:a16="http://schemas.microsoft.com/office/drawing/2014/main" id="{F69C5855-4E51-3320-00F8-910B7D00C230}"/>
                    </a:ext>
                  </a:extLst>
                </p:cNvPr>
                <p:cNvGrpSpPr/>
                <p:nvPr/>
              </p:nvGrpSpPr>
              <p:grpSpPr>
                <a:xfrm>
                  <a:off x="267913" y="898704"/>
                  <a:ext cx="1242113" cy="1435063"/>
                  <a:chOff x="290953" y="2282951"/>
                  <a:chExt cx="1883665" cy="2176270"/>
                </a:xfrm>
              </p:grpSpPr>
              <p:sp>
                <p:nvSpPr>
                  <p:cNvPr id="156" name="Freeform 148">
                    <a:extLst>
                      <a:ext uri="{FF2B5EF4-FFF2-40B4-BE49-F238E27FC236}">
                        <a16:creationId xmlns:a16="http://schemas.microsoft.com/office/drawing/2014/main" id="{2DAD9570-CFFF-FA3D-D588-0B90D17A8A2A}"/>
                      </a:ext>
                    </a:extLst>
                  </p:cNvPr>
                  <p:cNvSpPr/>
                  <p:nvPr/>
                </p:nvSpPr>
                <p:spPr>
                  <a:xfrm flipV="1">
                    <a:off x="290953" y="2282951"/>
                    <a:ext cx="1883665" cy="2176270"/>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005EB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5EB8"/>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57" name="Freeform 149">
                    <a:extLst>
                      <a:ext uri="{FF2B5EF4-FFF2-40B4-BE49-F238E27FC236}">
                        <a16:creationId xmlns:a16="http://schemas.microsoft.com/office/drawing/2014/main" id="{645708CA-280E-B59B-F035-1BCFD62017BE}"/>
                      </a:ext>
                    </a:extLst>
                  </p:cNvPr>
                  <p:cNvSpPr/>
                  <p:nvPr/>
                </p:nvSpPr>
                <p:spPr>
                  <a:xfrm>
                    <a:off x="1231315" y="2283018"/>
                    <a:ext cx="943301" cy="2176203"/>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58" name="Freeform 150">
                    <a:extLst>
                      <a:ext uri="{FF2B5EF4-FFF2-40B4-BE49-F238E27FC236}">
                        <a16:creationId xmlns:a16="http://schemas.microsoft.com/office/drawing/2014/main" id="{8781B3C7-3BDC-085B-A53F-2C081D86BC0F}"/>
                      </a:ext>
                    </a:extLst>
                  </p:cNvPr>
                  <p:cNvSpPr/>
                  <p:nvPr/>
                </p:nvSpPr>
                <p:spPr>
                  <a:xfrm flipV="1">
                    <a:off x="706337" y="2761489"/>
                    <a:ext cx="1056205" cy="1219199"/>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155" name="TextBox 144">
                  <a:extLst>
                    <a:ext uri="{FF2B5EF4-FFF2-40B4-BE49-F238E27FC236}">
                      <a16:creationId xmlns:a16="http://schemas.microsoft.com/office/drawing/2014/main" id="{E62722D0-8ED6-3B7C-175C-2CED66A28364}"/>
                    </a:ext>
                  </a:extLst>
                </p:cNvPr>
                <p:cNvSpPr txBox="1"/>
                <p:nvPr/>
              </p:nvSpPr>
              <p:spPr>
                <a:xfrm>
                  <a:off x="466724" y="1099097"/>
                  <a:ext cx="834788" cy="754439"/>
                </a:xfrm>
                <a:prstGeom prst="rect">
                  <a:avLst/>
                </a:prstGeom>
                <a:noFill/>
                <a:scene3d>
                  <a:camera prst="orthographicFront"/>
                  <a:lightRig rig="threePt" dir="t"/>
                </a:scene3d>
              </p:spPr>
              <p:txBody>
                <a:bodyPr wrap="none" rtlCol="0">
                  <a:prstTxWarp prst="textArchUp">
                    <a:avLst/>
                  </a:prstTxWarp>
                  <a:spAutoFit/>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rPr>
                    <a:t>Basic PAM Program</a:t>
                  </a:r>
                </a:p>
              </p:txBody>
            </p:sp>
          </p:grpSp>
          <p:grpSp>
            <p:nvGrpSpPr>
              <p:cNvPr id="86" name="Group 58">
                <a:extLst>
                  <a:ext uri="{FF2B5EF4-FFF2-40B4-BE49-F238E27FC236}">
                    <a16:creationId xmlns:a16="http://schemas.microsoft.com/office/drawing/2014/main" id="{B5E834F9-4EA4-E51A-72B9-9DA67C361F65}"/>
                  </a:ext>
                </a:extLst>
              </p:cNvPr>
              <p:cNvGrpSpPr/>
              <p:nvPr/>
            </p:nvGrpSpPr>
            <p:grpSpPr>
              <a:xfrm>
                <a:off x="699953" y="1388378"/>
                <a:ext cx="364262" cy="364034"/>
                <a:chOff x="3589024" y="1687565"/>
                <a:chExt cx="2677733" cy="2676065"/>
              </a:xfrm>
              <a:solidFill>
                <a:srgbClr val="C23870"/>
              </a:solidFill>
            </p:grpSpPr>
            <p:sp>
              <p:nvSpPr>
                <p:cNvPr id="87" name="Freeform 59">
                  <a:extLst>
                    <a:ext uri="{FF2B5EF4-FFF2-40B4-BE49-F238E27FC236}">
                      <a16:creationId xmlns:a16="http://schemas.microsoft.com/office/drawing/2014/main" id="{96DFFE04-9435-74C0-0E68-F115C4D4B74A}"/>
                    </a:ext>
                  </a:extLst>
                </p:cNvPr>
                <p:cNvSpPr/>
                <p:nvPr/>
              </p:nvSpPr>
              <p:spPr>
                <a:xfrm rot="19740000">
                  <a:off x="3589024" y="1687565"/>
                  <a:ext cx="2677733" cy="2676065"/>
                </a:xfrm>
                <a:custGeom>
                  <a:avLst/>
                  <a:gdLst>
                    <a:gd name="connsiteX0" fmla="*/ 1997254 w 2677740"/>
                    <a:gd name="connsiteY0" fmla="*/ 296653 h 2676068"/>
                    <a:gd name="connsiteX1" fmla="*/ 1926111 w 2677740"/>
                    <a:gd name="connsiteY1" fmla="*/ 415053 h 2676068"/>
                    <a:gd name="connsiteX2" fmla="*/ 1876400 w 2677740"/>
                    <a:gd name="connsiteY2" fmla="*/ 427447 h 2676068"/>
                    <a:gd name="connsiteX3" fmla="*/ 1876402 w 2677740"/>
                    <a:gd name="connsiteY3" fmla="*/ 427447 h 2676068"/>
                    <a:gd name="connsiteX4" fmla="*/ 1864007 w 2677740"/>
                    <a:gd name="connsiteY4" fmla="*/ 377736 h 2676068"/>
                    <a:gd name="connsiteX5" fmla="*/ 1934721 w 2677740"/>
                    <a:gd name="connsiteY5" fmla="*/ 260049 h 2676068"/>
                    <a:gd name="connsiteX6" fmla="*/ 1862490 w 2677740"/>
                    <a:gd name="connsiteY6" fmla="*/ 221460 h 2676068"/>
                    <a:gd name="connsiteX7" fmla="*/ 1512093 w 2677740"/>
                    <a:gd name="connsiteY7" fmla="*/ 116546 h 2676068"/>
                    <a:gd name="connsiteX8" fmla="*/ 1401356 w 2677740"/>
                    <a:gd name="connsiteY8" fmla="*/ 106257 h 2676068"/>
                    <a:gd name="connsiteX9" fmla="*/ 1401355 w 2677740"/>
                    <a:gd name="connsiteY9" fmla="*/ 243341 h 2676068"/>
                    <a:gd name="connsiteX10" fmla="*/ 1365128 w 2677740"/>
                    <a:gd name="connsiteY10" fmla="*/ 279568 h 2676068"/>
                    <a:gd name="connsiteX11" fmla="*/ 1365129 w 2677740"/>
                    <a:gd name="connsiteY11" fmla="*/ 279567 h 2676068"/>
                    <a:gd name="connsiteX12" fmla="*/ 1328902 w 2677740"/>
                    <a:gd name="connsiteY12" fmla="*/ 243340 h 2676068"/>
                    <a:gd name="connsiteX13" fmla="*/ 1328902 w 2677740"/>
                    <a:gd name="connsiteY13" fmla="*/ 105739 h 2676068"/>
                    <a:gd name="connsiteX14" fmla="*/ 1273749 w 2677740"/>
                    <a:gd name="connsiteY14" fmla="*/ 105975 h 2676068"/>
                    <a:gd name="connsiteX15" fmla="*/ 894853 w 2677740"/>
                    <a:gd name="connsiteY15" fmla="*/ 186454 h 2676068"/>
                    <a:gd name="connsiteX16" fmla="*/ 778216 w 2677740"/>
                    <a:gd name="connsiteY16" fmla="*/ 238335 h 2676068"/>
                    <a:gd name="connsiteX17" fmla="*/ 830146 w 2677740"/>
                    <a:gd name="connsiteY17" fmla="*/ 332021 h 2676068"/>
                    <a:gd name="connsiteX18" fmla="*/ 816024 w 2677740"/>
                    <a:gd name="connsiteY18" fmla="*/ 381269 h 2676068"/>
                    <a:gd name="connsiteX19" fmla="*/ 816025 w 2677740"/>
                    <a:gd name="connsiteY19" fmla="*/ 381268 h 2676068"/>
                    <a:gd name="connsiteX20" fmla="*/ 766777 w 2677740"/>
                    <a:gd name="connsiteY20" fmla="*/ 367146 h 2676068"/>
                    <a:gd name="connsiteX21" fmla="*/ 715365 w 2677740"/>
                    <a:gd name="connsiteY21" fmla="*/ 274397 h 2676068"/>
                    <a:gd name="connsiteX22" fmla="*/ 663310 w 2677740"/>
                    <a:gd name="connsiteY22" fmla="*/ 304485 h 2676068"/>
                    <a:gd name="connsiteX23" fmla="*/ 369853 w 2677740"/>
                    <a:gd name="connsiteY23" fmla="*/ 572561 h 2676068"/>
                    <a:gd name="connsiteX24" fmla="*/ 304074 w 2677740"/>
                    <a:gd name="connsiteY24" fmla="*/ 667862 h 2676068"/>
                    <a:gd name="connsiteX25" fmla="*/ 413492 w 2677740"/>
                    <a:gd name="connsiteY25" fmla="*/ 731035 h 2676068"/>
                    <a:gd name="connsiteX26" fmla="*/ 426752 w 2677740"/>
                    <a:gd name="connsiteY26" fmla="*/ 780522 h 2676068"/>
                    <a:gd name="connsiteX27" fmla="*/ 426752 w 2677740"/>
                    <a:gd name="connsiteY27" fmla="*/ 780521 h 2676068"/>
                    <a:gd name="connsiteX28" fmla="*/ 377265 w 2677740"/>
                    <a:gd name="connsiteY28" fmla="*/ 793781 h 2676068"/>
                    <a:gd name="connsiteX29" fmla="*/ 265794 w 2677740"/>
                    <a:gd name="connsiteY29" fmla="*/ 729423 h 2676068"/>
                    <a:gd name="connsiteX30" fmla="*/ 222760 w 2677740"/>
                    <a:gd name="connsiteY30" fmla="*/ 809678 h 2676068"/>
                    <a:gd name="connsiteX31" fmla="*/ 118757 w 2677740"/>
                    <a:gd name="connsiteY31" fmla="*/ 1147692 h 2676068"/>
                    <a:gd name="connsiteX32" fmla="*/ 105323 w 2677740"/>
                    <a:gd name="connsiteY32" fmla="*/ 1295669 h 2676068"/>
                    <a:gd name="connsiteX33" fmla="*/ 229562 w 2677740"/>
                    <a:gd name="connsiteY33" fmla="*/ 1293501 h 2676068"/>
                    <a:gd name="connsiteX34" fmla="*/ 266416 w 2677740"/>
                    <a:gd name="connsiteY34" fmla="*/ 1329091 h 2676068"/>
                    <a:gd name="connsiteX35" fmla="*/ 266415 w 2677740"/>
                    <a:gd name="connsiteY35" fmla="*/ 1329090 h 2676068"/>
                    <a:gd name="connsiteX36" fmla="*/ 230826 w 2677740"/>
                    <a:gd name="connsiteY36" fmla="*/ 1365943 h 2676068"/>
                    <a:gd name="connsiteX37" fmla="*/ 107114 w 2677740"/>
                    <a:gd name="connsiteY37" fmla="*/ 1368103 h 2676068"/>
                    <a:gd name="connsiteX38" fmla="*/ 110086 w 2677740"/>
                    <a:gd name="connsiteY38" fmla="*/ 1454386 h 2676068"/>
                    <a:gd name="connsiteX39" fmla="*/ 236663 w 2677740"/>
                    <a:gd name="connsiteY39" fmla="*/ 1892398 h 2676068"/>
                    <a:gd name="connsiteX40" fmla="*/ 248634 w 2677740"/>
                    <a:gd name="connsiteY40" fmla="*/ 1913721 h 2676068"/>
                    <a:gd name="connsiteX41" fmla="*/ 360605 w 2677740"/>
                    <a:gd name="connsiteY41" fmla="*/ 1846443 h 2676068"/>
                    <a:gd name="connsiteX42" fmla="*/ 410316 w 2677740"/>
                    <a:gd name="connsiteY42" fmla="*/ 1858837 h 2676068"/>
                    <a:gd name="connsiteX43" fmla="*/ 410315 w 2677740"/>
                    <a:gd name="connsiteY43" fmla="*/ 1858837 h 2676068"/>
                    <a:gd name="connsiteX44" fmla="*/ 397920 w 2677740"/>
                    <a:gd name="connsiteY44" fmla="*/ 1908548 h 2676068"/>
                    <a:gd name="connsiteX45" fmla="*/ 284119 w 2677740"/>
                    <a:gd name="connsiteY45" fmla="*/ 1976927 h 2676068"/>
                    <a:gd name="connsiteX46" fmla="*/ 291394 w 2677740"/>
                    <a:gd name="connsiteY46" fmla="*/ 1989885 h 2676068"/>
                    <a:gd name="connsiteX47" fmla="*/ 598819 w 2677740"/>
                    <a:gd name="connsiteY47" fmla="*/ 2324562 h 2676068"/>
                    <a:gd name="connsiteX48" fmla="*/ 682635 w 2677740"/>
                    <a:gd name="connsiteY48" fmla="*/ 2380856 h 2676068"/>
                    <a:gd name="connsiteX49" fmla="*/ 740578 w 2677740"/>
                    <a:gd name="connsiteY49" fmla="*/ 2284424 h 2676068"/>
                    <a:gd name="connsiteX50" fmla="*/ 790289 w 2677740"/>
                    <a:gd name="connsiteY50" fmla="*/ 2272030 h 2676068"/>
                    <a:gd name="connsiteX51" fmla="*/ 790287 w 2677740"/>
                    <a:gd name="connsiteY51" fmla="*/ 2272030 h 2676068"/>
                    <a:gd name="connsiteX52" fmla="*/ 802682 w 2677740"/>
                    <a:gd name="connsiteY52" fmla="*/ 2321741 h 2676068"/>
                    <a:gd name="connsiteX53" fmla="*/ 745261 w 2677740"/>
                    <a:gd name="connsiteY53" fmla="*/ 2417304 h 2676068"/>
                    <a:gd name="connsiteX54" fmla="*/ 811493 w 2677740"/>
                    <a:gd name="connsiteY54" fmla="*/ 2452830 h 2676068"/>
                    <a:gd name="connsiteX55" fmla="*/ 1149840 w 2677740"/>
                    <a:gd name="connsiteY55" fmla="*/ 2557165 h 2676068"/>
                    <a:gd name="connsiteX56" fmla="*/ 1302489 w 2677740"/>
                    <a:gd name="connsiteY56" fmla="*/ 2571183 h 2676068"/>
                    <a:gd name="connsiteX57" fmla="*/ 1294522 w 2677740"/>
                    <a:gd name="connsiteY57" fmla="*/ 2457233 h 2676068"/>
                    <a:gd name="connsiteX58" fmla="*/ 1328134 w 2677740"/>
                    <a:gd name="connsiteY58" fmla="*/ 2418567 h 2676068"/>
                    <a:gd name="connsiteX59" fmla="*/ 1328133 w 2677740"/>
                    <a:gd name="connsiteY59" fmla="*/ 2418568 h 2676068"/>
                    <a:gd name="connsiteX60" fmla="*/ 1366799 w 2677740"/>
                    <a:gd name="connsiteY60" fmla="*/ 2452180 h 2676068"/>
                    <a:gd name="connsiteX61" fmla="*/ 1374961 w 2677740"/>
                    <a:gd name="connsiteY61" fmla="*/ 2568908 h 2676068"/>
                    <a:gd name="connsiteX62" fmla="*/ 1456736 w 2677740"/>
                    <a:gd name="connsiteY62" fmla="*/ 2566189 h 2676068"/>
                    <a:gd name="connsiteX63" fmla="*/ 1894873 w 2677740"/>
                    <a:gd name="connsiteY63" fmla="*/ 2440205 h 2676068"/>
                    <a:gd name="connsiteX64" fmla="*/ 1900560 w 2677740"/>
                    <a:gd name="connsiteY64" fmla="*/ 2437021 h 2676068"/>
                    <a:gd name="connsiteX65" fmla="*/ 1840071 w 2677740"/>
                    <a:gd name="connsiteY65" fmla="*/ 2307299 h 2676068"/>
                    <a:gd name="connsiteX66" fmla="*/ 1857593 w 2677740"/>
                    <a:gd name="connsiteY66" fmla="*/ 2259156 h 2676068"/>
                    <a:gd name="connsiteX67" fmla="*/ 1857593 w 2677740"/>
                    <a:gd name="connsiteY67" fmla="*/ 2259157 h 2676068"/>
                    <a:gd name="connsiteX68" fmla="*/ 1905736 w 2677740"/>
                    <a:gd name="connsiteY68" fmla="*/ 2276680 h 2676068"/>
                    <a:gd name="connsiteX69" fmla="*/ 1963953 w 2677740"/>
                    <a:gd name="connsiteY69" fmla="*/ 2401527 h 2676068"/>
                    <a:gd name="connsiteX70" fmla="*/ 1992357 w 2677740"/>
                    <a:gd name="connsiteY70" fmla="*/ 2385623 h 2676068"/>
                    <a:gd name="connsiteX71" fmla="*/ 2326882 w 2677740"/>
                    <a:gd name="connsiteY71" fmla="*/ 2078781 h 2676068"/>
                    <a:gd name="connsiteX72" fmla="*/ 2386251 w 2677740"/>
                    <a:gd name="connsiteY72" fmla="*/ 1990412 h 2676068"/>
                    <a:gd name="connsiteX73" fmla="*/ 2302128 w 2677740"/>
                    <a:gd name="connsiteY73" fmla="*/ 1943781 h 2676068"/>
                    <a:gd name="connsiteX74" fmla="*/ 2288006 w 2677740"/>
                    <a:gd name="connsiteY74" fmla="*/ 1894533 h 2676068"/>
                    <a:gd name="connsiteX75" fmla="*/ 2288007 w 2677740"/>
                    <a:gd name="connsiteY75" fmla="*/ 1894535 h 2676068"/>
                    <a:gd name="connsiteX76" fmla="*/ 2337255 w 2677740"/>
                    <a:gd name="connsiteY76" fmla="*/ 1880413 h 2676068"/>
                    <a:gd name="connsiteX77" fmla="*/ 2422211 w 2677740"/>
                    <a:gd name="connsiteY77" fmla="*/ 1927505 h 2676068"/>
                    <a:gd name="connsiteX78" fmla="*/ 2454982 w 2677740"/>
                    <a:gd name="connsiteY78" fmla="*/ 1866389 h 2676068"/>
                    <a:gd name="connsiteX79" fmla="*/ 2558985 w 2677740"/>
                    <a:gd name="connsiteY79" fmla="*/ 1528376 h 2676068"/>
                    <a:gd name="connsiteX80" fmla="*/ 2571789 w 2677740"/>
                    <a:gd name="connsiteY80" fmla="*/ 1387339 h 2676068"/>
                    <a:gd name="connsiteX81" fmla="*/ 2479381 w 2677740"/>
                    <a:gd name="connsiteY81" fmla="*/ 1384112 h 2676068"/>
                    <a:gd name="connsiteX82" fmla="*/ 2444440 w 2677740"/>
                    <a:gd name="connsiteY82" fmla="*/ 1346643 h 2676068"/>
                    <a:gd name="connsiteX83" fmla="*/ 2444441 w 2677740"/>
                    <a:gd name="connsiteY83" fmla="*/ 1346643 h 2676068"/>
                    <a:gd name="connsiteX84" fmla="*/ 2481911 w 2677740"/>
                    <a:gd name="connsiteY84" fmla="*/ 1311703 h 2676068"/>
                    <a:gd name="connsiteX85" fmla="*/ 2570864 w 2677740"/>
                    <a:gd name="connsiteY85" fmla="*/ 1314809 h 2676068"/>
                    <a:gd name="connsiteX86" fmla="*/ 2567655 w 2677740"/>
                    <a:gd name="connsiteY86" fmla="*/ 1221681 h 2676068"/>
                    <a:gd name="connsiteX87" fmla="*/ 2441079 w 2677740"/>
                    <a:gd name="connsiteY87" fmla="*/ 783669 h 2676068"/>
                    <a:gd name="connsiteX88" fmla="*/ 2430135 w 2677740"/>
                    <a:gd name="connsiteY88" fmla="*/ 764176 h 2676068"/>
                    <a:gd name="connsiteX89" fmla="*/ 2335203 w 2677740"/>
                    <a:gd name="connsiteY89" fmla="*/ 814651 h 2676068"/>
                    <a:gd name="connsiteX90" fmla="*/ 2286209 w 2677740"/>
                    <a:gd name="connsiteY90" fmla="*/ 799672 h 2676068"/>
                    <a:gd name="connsiteX91" fmla="*/ 2286210 w 2677740"/>
                    <a:gd name="connsiteY91" fmla="*/ 799673 h 2676068"/>
                    <a:gd name="connsiteX92" fmla="*/ 2301189 w 2677740"/>
                    <a:gd name="connsiteY92" fmla="*/ 750678 h 2676068"/>
                    <a:gd name="connsiteX93" fmla="*/ 2394656 w 2677740"/>
                    <a:gd name="connsiteY93" fmla="*/ 700981 h 2676068"/>
                    <a:gd name="connsiteX94" fmla="*/ 2386348 w 2677740"/>
                    <a:gd name="connsiteY94" fmla="*/ 686182 h 2676068"/>
                    <a:gd name="connsiteX95" fmla="*/ 2078923 w 2677740"/>
                    <a:gd name="connsiteY95" fmla="*/ 351506 h 2676068"/>
                    <a:gd name="connsiteX96" fmla="*/ 2027663 w 2677740"/>
                    <a:gd name="connsiteY96" fmla="*/ 191691 h 2676068"/>
                    <a:gd name="connsiteX97" fmla="*/ 2486737 w 2677740"/>
                    <a:gd name="connsiteY97" fmla="*/ 2027742 h 2676068"/>
                    <a:gd name="connsiteX98" fmla="*/ 650078 w 2677740"/>
                    <a:gd name="connsiteY98" fmla="*/ 2484377 h 2676068"/>
                    <a:gd name="connsiteX99" fmla="*/ 191004 w 2677740"/>
                    <a:gd name="connsiteY99" fmla="*/ 648327 h 2676068"/>
                    <a:gd name="connsiteX100" fmla="*/ 2027663 w 2677740"/>
                    <a:gd name="connsiteY100" fmla="*/ 191691 h 267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677740" h="2676068">
                      <a:moveTo>
                        <a:pt x="1997254" y="296653"/>
                      </a:moveTo>
                      <a:lnTo>
                        <a:pt x="1926111" y="415053"/>
                      </a:lnTo>
                      <a:cubicBezTo>
                        <a:pt x="1915806" y="432203"/>
                        <a:pt x="1893551" y="437752"/>
                        <a:pt x="1876400" y="427447"/>
                      </a:cubicBezTo>
                      <a:lnTo>
                        <a:pt x="1876402" y="427447"/>
                      </a:lnTo>
                      <a:cubicBezTo>
                        <a:pt x="1859252" y="417142"/>
                        <a:pt x="1853703" y="394886"/>
                        <a:pt x="1864007" y="377736"/>
                      </a:cubicBezTo>
                      <a:lnTo>
                        <a:pt x="1934721" y="260049"/>
                      </a:lnTo>
                      <a:lnTo>
                        <a:pt x="1862490" y="221460"/>
                      </a:lnTo>
                      <a:cubicBezTo>
                        <a:pt x="1749243" y="168148"/>
                        <a:pt x="1631167" y="133495"/>
                        <a:pt x="1512093" y="116546"/>
                      </a:cubicBezTo>
                      <a:lnTo>
                        <a:pt x="1401356" y="106257"/>
                      </a:lnTo>
                      <a:lnTo>
                        <a:pt x="1401355" y="243341"/>
                      </a:lnTo>
                      <a:cubicBezTo>
                        <a:pt x="1401355" y="263349"/>
                        <a:pt x="1385136" y="279568"/>
                        <a:pt x="1365128" y="279568"/>
                      </a:cubicBezTo>
                      <a:lnTo>
                        <a:pt x="1365129" y="279567"/>
                      </a:lnTo>
                      <a:cubicBezTo>
                        <a:pt x="1345121" y="279567"/>
                        <a:pt x="1328902" y="263348"/>
                        <a:pt x="1328902" y="243340"/>
                      </a:cubicBezTo>
                      <a:lnTo>
                        <a:pt x="1328902" y="105739"/>
                      </a:lnTo>
                      <a:lnTo>
                        <a:pt x="1273749" y="105975"/>
                      </a:lnTo>
                      <a:cubicBezTo>
                        <a:pt x="1143919" y="112796"/>
                        <a:pt x="1015949" y="140037"/>
                        <a:pt x="894853" y="186454"/>
                      </a:cubicBezTo>
                      <a:lnTo>
                        <a:pt x="778216" y="238335"/>
                      </a:lnTo>
                      <a:lnTo>
                        <a:pt x="830146" y="332021"/>
                      </a:lnTo>
                      <a:cubicBezTo>
                        <a:pt x="839846" y="349520"/>
                        <a:pt x="833524" y="371569"/>
                        <a:pt x="816024" y="381269"/>
                      </a:cubicBezTo>
                      <a:lnTo>
                        <a:pt x="816025" y="381268"/>
                      </a:lnTo>
                      <a:cubicBezTo>
                        <a:pt x="798525" y="390968"/>
                        <a:pt x="776477" y="384645"/>
                        <a:pt x="766777" y="367146"/>
                      </a:cubicBezTo>
                      <a:lnTo>
                        <a:pt x="715365" y="274397"/>
                      </a:lnTo>
                      <a:lnTo>
                        <a:pt x="663310" y="304485"/>
                      </a:lnTo>
                      <a:cubicBezTo>
                        <a:pt x="553605" y="375915"/>
                        <a:pt x="454115" y="465689"/>
                        <a:pt x="369853" y="572561"/>
                      </a:cubicBezTo>
                      <a:lnTo>
                        <a:pt x="304074" y="667862"/>
                      </a:lnTo>
                      <a:lnTo>
                        <a:pt x="413492" y="731035"/>
                      </a:lnTo>
                      <a:cubicBezTo>
                        <a:pt x="430819" y="741039"/>
                        <a:pt x="436756" y="763195"/>
                        <a:pt x="426752" y="780522"/>
                      </a:cubicBezTo>
                      <a:lnTo>
                        <a:pt x="426752" y="780521"/>
                      </a:lnTo>
                      <a:cubicBezTo>
                        <a:pt x="416748" y="797848"/>
                        <a:pt x="394592" y="803785"/>
                        <a:pt x="377265" y="793781"/>
                      </a:cubicBezTo>
                      <a:lnTo>
                        <a:pt x="265794" y="729423"/>
                      </a:lnTo>
                      <a:lnTo>
                        <a:pt x="222760" y="809678"/>
                      </a:lnTo>
                      <a:cubicBezTo>
                        <a:pt x="170915" y="918932"/>
                        <a:pt x="136536" y="1032757"/>
                        <a:pt x="118757" y="1147692"/>
                      </a:cubicBezTo>
                      <a:lnTo>
                        <a:pt x="105323" y="1295669"/>
                      </a:lnTo>
                      <a:lnTo>
                        <a:pt x="229562" y="1293501"/>
                      </a:lnTo>
                      <a:cubicBezTo>
                        <a:pt x="249567" y="1293152"/>
                        <a:pt x="266067" y="1309086"/>
                        <a:pt x="266416" y="1329091"/>
                      </a:cubicBezTo>
                      <a:lnTo>
                        <a:pt x="266415" y="1329090"/>
                      </a:lnTo>
                      <a:cubicBezTo>
                        <a:pt x="266764" y="1349095"/>
                        <a:pt x="250830" y="1365594"/>
                        <a:pt x="230826" y="1365943"/>
                      </a:cubicBezTo>
                      <a:lnTo>
                        <a:pt x="107114" y="1368103"/>
                      </a:lnTo>
                      <a:lnTo>
                        <a:pt x="110086" y="1454386"/>
                      </a:lnTo>
                      <a:cubicBezTo>
                        <a:pt x="124818" y="1606619"/>
                        <a:pt x="167694" y="1755357"/>
                        <a:pt x="236663" y="1892398"/>
                      </a:cubicBezTo>
                      <a:lnTo>
                        <a:pt x="248634" y="1913721"/>
                      </a:lnTo>
                      <a:lnTo>
                        <a:pt x="360605" y="1846443"/>
                      </a:lnTo>
                      <a:cubicBezTo>
                        <a:pt x="377755" y="1836138"/>
                        <a:pt x="400011" y="1841687"/>
                        <a:pt x="410316" y="1858837"/>
                      </a:cubicBezTo>
                      <a:lnTo>
                        <a:pt x="410315" y="1858837"/>
                      </a:lnTo>
                      <a:cubicBezTo>
                        <a:pt x="420619" y="1875987"/>
                        <a:pt x="415070" y="1898243"/>
                        <a:pt x="397920" y="1908548"/>
                      </a:cubicBezTo>
                      <a:lnTo>
                        <a:pt x="284119" y="1976927"/>
                      </a:lnTo>
                      <a:lnTo>
                        <a:pt x="291394" y="1989885"/>
                      </a:lnTo>
                      <a:cubicBezTo>
                        <a:pt x="370424" y="2116805"/>
                        <a:pt x="473522" y="2230858"/>
                        <a:pt x="598819" y="2324562"/>
                      </a:cubicBezTo>
                      <a:lnTo>
                        <a:pt x="682635" y="2380856"/>
                      </a:lnTo>
                      <a:lnTo>
                        <a:pt x="740578" y="2284424"/>
                      </a:lnTo>
                      <a:cubicBezTo>
                        <a:pt x="750883" y="2267274"/>
                        <a:pt x="773138" y="2261725"/>
                        <a:pt x="790289" y="2272030"/>
                      </a:cubicBezTo>
                      <a:lnTo>
                        <a:pt x="790287" y="2272030"/>
                      </a:lnTo>
                      <a:cubicBezTo>
                        <a:pt x="807437" y="2282335"/>
                        <a:pt x="812986" y="2304591"/>
                        <a:pt x="802682" y="2321741"/>
                      </a:cubicBezTo>
                      <a:lnTo>
                        <a:pt x="745261" y="2417304"/>
                      </a:lnTo>
                      <a:lnTo>
                        <a:pt x="811493" y="2452830"/>
                      </a:lnTo>
                      <a:cubicBezTo>
                        <a:pt x="920876" y="2504771"/>
                        <a:pt x="1034813" y="2539263"/>
                        <a:pt x="1149840" y="2557165"/>
                      </a:cubicBezTo>
                      <a:lnTo>
                        <a:pt x="1302489" y="2571183"/>
                      </a:lnTo>
                      <a:lnTo>
                        <a:pt x="1294522" y="2457233"/>
                      </a:lnTo>
                      <a:cubicBezTo>
                        <a:pt x="1293126" y="2437274"/>
                        <a:pt x="1308175" y="2419963"/>
                        <a:pt x="1328134" y="2418567"/>
                      </a:cubicBezTo>
                      <a:lnTo>
                        <a:pt x="1328133" y="2418568"/>
                      </a:lnTo>
                      <a:cubicBezTo>
                        <a:pt x="1348092" y="2417173"/>
                        <a:pt x="1365403" y="2432221"/>
                        <a:pt x="1366799" y="2452180"/>
                      </a:cubicBezTo>
                      <a:lnTo>
                        <a:pt x="1374961" y="2568908"/>
                      </a:lnTo>
                      <a:lnTo>
                        <a:pt x="1456736" y="2566189"/>
                      </a:lnTo>
                      <a:cubicBezTo>
                        <a:pt x="1609047" y="2551646"/>
                        <a:pt x="1757827" y="2508971"/>
                        <a:pt x="1894873" y="2440205"/>
                      </a:cubicBezTo>
                      <a:lnTo>
                        <a:pt x="1900560" y="2437021"/>
                      </a:lnTo>
                      <a:lnTo>
                        <a:pt x="1840071" y="2307299"/>
                      </a:lnTo>
                      <a:cubicBezTo>
                        <a:pt x="1831615" y="2289165"/>
                        <a:pt x="1839460" y="2267611"/>
                        <a:pt x="1857593" y="2259156"/>
                      </a:cubicBezTo>
                      <a:lnTo>
                        <a:pt x="1857593" y="2259157"/>
                      </a:lnTo>
                      <a:cubicBezTo>
                        <a:pt x="1875726" y="2250701"/>
                        <a:pt x="1897280" y="2258546"/>
                        <a:pt x="1905736" y="2276680"/>
                      </a:cubicBezTo>
                      <a:lnTo>
                        <a:pt x="1963953" y="2401527"/>
                      </a:lnTo>
                      <a:lnTo>
                        <a:pt x="1992357" y="2385623"/>
                      </a:lnTo>
                      <a:cubicBezTo>
                        <a:pt x="2119264" y="2306791"/>
                        <a:pt x="2233266" y="2203890"/>
                        <a:pt x="2326882" y="2078781"/>
                      </a:cubicBezTo>
                      <a:lnTo>
                        <a:pt x="2386251" y="1990412"/>
                      </a:lnTo>
                      <a:lnTo>
                        <a:pt x="2302128" y="1943781"/>
                      </a:lnTo>
                      <a:cubicBezTo>
                        <a:pt x="2284629" y="1934081"/>
                        <a:pt x="2278307" y="1912033"/>
                        <a:pt x="2288006" y="1894533"/>
                      </a:cubicBezTo>
                      <a:lnTo>
                        <a:pt x="2288007" y="1894535"/>
                      </a:lnTo>
                      <a:cubicBezTo>
                        <a:pt x="2297707" y="1877035"/>
                        <a:pt x="2319756" y="1870713"/>
                        <a:pt x="2337255" y="1880413"/>
                      </a:cubicBezTo>
                      <a:lnTo>
                        <a:pt x="2422211" y="1927505"/>
                      </a:lnTo>
                      <a:lnTo>
                        <a:pt x="2454982" y="1866389"/>
                      </a:lnTo>
                      <a:cubicBezTo>
                        <a:pt x="2506826" y="1757135"/>
                        <a:pt x="2541206" y="1643311"/>
                        <a:pt x="2558985" y="1528376"/>
                      </a:cubicBezTo>
                      <a:lnTo>
                        <a:pt x="2571789" y="1387339"/>
                      </a:lnTo>
                      <a:lnTo>
                        <a:pt x="2479381" y="1384112"/>
                      </a:lnTo>
                      <a:cubicBezTo>
                        <a:pt x="2459385" y="1383413"/>
                        <a:pt x="2443742" y="1366638"/>
                        <a:pt x="2444440" y="1346643"/>
                      </a:cubicBezTo>
                      <a:lnTo>
                        <a:pt x="2444441" y="1346643"/>
                      </a:lnTo>
                      <a:cubicBezTo>
                        <a:pt x="2445139" y="1326648"/>
                        <a:pt x="2461915" y="1311005"/>
                        <a:pt x="2481911" y="1311703"/>
                      </a:cubicBezTo>
                      <a:lnTo>
                        <a:pt x="2570864" y="1314809"/>
                      </a:lnTo>
                      <a:lnTo>
                        <a:pt x="2567655" y="1221681"/>
                      </a:lnTo>
                      <a:cubicBezTo>
                        <a:pt x="2552924" y="1069448"/>
                        <a:pt x="2510048" y="920710"/>
                        <a:pt x="2441079" y="783669"/>
                      </a:cubicBezTo>
                      <a:lnTo>
                        <a:pt x="2430135" y="764176"/>
                      </a:lnTo>
                      <a:lnTo>
                        <a:pt x="2335203" y="814651"/>
                      </a:lnTo>
                      <a:cubicBezTo>
                        <a:pt x="2317537" y="824044"/>
                        <a:pt x="2295602" y="817338"/>
                        <a:pt x="2286209" y="799672"/>
                      </a:cubicBezTo>
                      <a:lnTo>
                        <a:pt x="2286210" y="799673"/>
                      </a:lnTo>
                      <a:cubicBezTo>
                        <a:pt x="2276817" y="782006"/>
                        <a:pt x="2283523" y="760072"/>
                        <a:pt x="2301189" y="750678"/>
                      </a:cubicBezTo>
                      <a:lnTo>
                        <a:pt x="2394656" y="700981"/>
                      </a:lnTo>
                      <a:lnTo>
                        <a:pt x="2386348" y="686182"/>
                      </a:lnTo>
                      <a:cubicBezTo>
                        <a:pt x="2307318" y="559262"/>
                        <a:pt x="2204220" y="445210"/>
                        <a:pt x="2078923" y="351506"/>
                      </a:cubicBezTo>
                      <a:close/>
                      <a:moveTo>
                        <a:pt x="2027663" y="191691"/>
                      </a:moveTo>
                      <a:cubicBezTo>
                        <a:pt x="2661612" y="572606"/>
                        <a:pt x="2867146" y="1394634"/>
                        <a:pt x="2486737" y="2027742"/>
                      </a:cubicBezTo>
                      <a:cubicBezTo>
                        <a:pt x="2106327" y="2660850"/>
                        <a:pt x="1284027" y="2865292"/>
                        <a:pt x="650078" y="2484377"/>
                      </a:cubicBezTo>
                      <a:cubicBezTo>
                        <a:pt x="16129" y="2103462"/>
                        <a:pt x="-189406" y="1281435"/>
                        <a:pt x="191004" y="648327"/>
                      </a:cubicBezTo>
                      <a:cubicBezTo>
                        <a:pt x="571414" y="15219"/>
                        <a:pt x="1393714" y="-189224"/>
                        <a:pt x="2027663" y="191691"/>
                      </a:cubicBezTo>
                      <a:close/>
                    </a:path>
                  </a:pathLst>
                </a:custGeom>
                <a:grpFill/>
                <a:ln>
                  <a:solidFill>
                    <a:srgbClr val="005EB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8" name="Freeform 60">
                  <a:extLst>
                    <a:ext uri="{FF2B5EF4-FFF2-40B4-BE49-F238E27FC236}">
                      <a16:creationId xmlns:a16="http://schemas.microsoft.com/office/drawing/2014/main" id="{BF36DB76-1D57-0C31-10A9-0E871C426A82}"/>
                    </a:ext>
                  </a:extLst>
                </p:cNvPr>
                <p:cNvSpPr/>
                <p:nvPr/>
              </p:nvSpPr>
              <p:spPr>
                <a:xfrm>
                  <a:off x="4475570" y="2154658"/>
                  <a:ext cx="997526" cy="814646"/>
                </a:xfrm>
                <a:custGeom>
                  <a:avLst/>
                  <a:gdLst>
                    <a:gd name="connsiteX0" fmla="*/ 102212 w 997528"/>
                    <a:gd name="connsiteY0" fmla="*/ 172905 h 814647"/>
                    <a:gd name="connsiteX1" fmla="*/ 51540 w 997528"/>
                    <a:gd name="connsiteY1" fmla="*/ 223577 h 814647"/>
                    <a:gd name="connsiteX2" fmla="*/ 51540 w 997528"/>
                    <a:gd name="connsiteY2" fmla="*/ 694148 h 814647"/>
                    <a:gd name="connsiteX3" fmla="*/ 102212 w 997528"/>
                    <a:gd name="connsiteY3" fmla="*/ 744820 h 814647"/>
                    <a:gd name="connsiteX4" fmla="*/ 895316 w 997528"/>
                    <a:gd name="connsiteY4" fmla="*/ 744820 h 814647"/>
                    <a:gd name="connsiteX5" fmla="*/ 945988 w 997528"/>
                    <a:gd name="connsiteY5" fmla="*/ 694148 h 814647"/>
                    <a:gd name="connsiteX6" fmla="*/ 945988 w 997528"/>
                    <a:gd name="connsiteY6" fmla="*/ 223577 h 814647"/>
                    <a:gd name="connsiteX7" fmla="*/ 895316 w 997528"/>
                    <a:gd name="connsiteY7" fmla="*/ 172905 h 814647"/>
                    <a:gd name="connsiteX8" fmla="*/ 72178 w 997528"/>
                    <a:gd name="connsiteY8" fmla="*/ 0 h 814647"/>
                    <a:gd name="connsiteX9" fmla="*/ 119703 w 997528"/>
                    <a:gd name="connsiteY9" fmla="*/ 0 h 814647"/>
                    <a:gd name="connsiteX10" fmla="*/ 119703 w 997528"/>
                    <a:gd name="connsiteY10" fmla="*/ 44890 h 814647"/>
                    <a:gd name="connsiteX11" fmla="*/ 170411 w 997528"/>
                    <a:gd name="connsiteY11" fmla="*/ 95598 h 814647"/>
                    <a:gd name="connsiteX12" fmla="*/ 208648 w 997528"/>
                    <a:gd name="connsiteY12" fmla="*/ 95598 h 814647"/>
                    <a:gd name="connsiteX13" fmla="*/ 259356 w 997528"/>
                    <a:gd name="connsiteY13" fmla="*/ 44890 h 814647"/>
                    <a:gd name="connsiteX14" fmla="*/ 259356 w 997528"/>
                    <a:gd name="connsiteY14" fmla="*/ 0 h 814647"/>
                    <a:gd name="connsiteX15" fmla="*/ 420069 w 997528"/>
                    <a:gd name="connsiteY15" fmla="*/ 0 h 814647"/>
                    <a:gd name="connsiteX16" fmla="*/ 420069 w 997528"/>
                    <a:gd name="connsiteY16" fmla="*/ 44890 h 814647"/>
                    <a:gd name="connsiteX17" fmla="*/ 470777 w 997528"/>
                    <a:gd name="connsiteY17" fmla="*/ 95598 h 814647"/>
                    <a:gd name="connsiteX18" fmla="*/ 509014 w 997528"/>
                    <a:gd name="connsiteY18" fmla="*/ 95598 h 814647"/>
                    <a:gd name="connsiteX19" fmla="*/ 559722 w 997528"/>
                    <a:gd name="connsiteY19" fmla="*/ 44890 h 814647"/>
                    <a:gd name="connsiteX20" fmla="*/ 559722 w 997528"/>
                    <a:gd name="connsiteY20" fmla="*/ 0 h 814647"/>
                    <a:gd name="connsiteX21" fmla="*/ 720436 w 997528"/>
                    <a:gd name="connsiteY21" fmla="*/ 0 h 814647"/>
                    <a:gd name="connsiteX22" fmla="*/ 720436 w 997528"/>
                    <a:gd name="connsiteY22" fmla="*/ 44890 h 814647"/>
                    <a:gd name="connsiteX23" fmla="*/ 771144 w 997528"/>
                    <a:gd name="connsiteY23" fmla="*/ 95598 h 814647"/>
                    <a:gd name="connsiteX24" fmla="*/ 809381 w 997528"/>
                    <a:gd name="connsiteY24" fmla="*/ 95598 h 814647"/>
                    <a:gd name="connsiteX25" fmla="*/ 860089 w 997528"/>
                    <a:gd name="connsiteY25" fmla="*/ 44890 h 814647"/>
                    <a:gd name="connsiteX26" fmla="*/ 860089 w 997528"/>
                    <a:gd name="connsiteY26" fmla="*/ 0 h 814647"/>
                    <a:gd name="connsiteX27" fmla="*/ 925350 w 997528"/>
                    <a:gd name="connsiteY27" fmla="*/ 0 h 814647"/>
                    <a:gd name="connsiteX28" fmla="*/ 997528 w 997528"/>
                    <a:gd name="connsiteY28" fmla="*/ 72178 h 814647"/>
                    <a:gd name="connsiteX29" fmla="*/ 997528 w 997528"/>
                    <a:gd name="connsiteY29" fmla="*/ 742469 h 814647"/>
                    <a:gd name="connsiteX30" fmla="*/ 925350 w 997528"/>
                    <a:gd name="connsiteY30" fmla="*/ 814647 h 814647"/>
                    <a:gd name="connsiteX31" fmla="*/ 72178 w 997528"/>
                    <a:gd name="connsiteY31" fmla="*/ 814647 h 814647"/>
                    <a:gd name="connsiteX32" fmla="*/ 0 w 997528"/>
                    <a:gd name="connsiteY32" fmla="*/ 742469 h 814647"/>
                    <a:gd name="connsiteX33" fmla="*/ 0 w 997528"/>
                    <a:gd name="connsiteY33" fmla="*/ 72178 h 814647"/>
                    <a:gd name="connsiteX34" fmla="*/ 72178 w 997528"/>
                    <a:gd name="connsiteY34" fmla="*/ 0 h 814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7528" h="814647">
                      <a:moveTo>
                        <a:pt x="102212" y="172905"/>
                      </a:moveTo>
                      <a:cubicBezTo>
                        <a:pt x="74227" y="172905"/>
                        <a:pt x="51540" y="195592"/>
                        <a:pt x="51540" y="223577"/>
                      </a:cubicBezTo>
                      <a:lnTo>
                        <a:pt x="51540" y="694148"/>
                      </a:lnTo>
                      <a:cubicBezTo>
                        <a:pt x="51540" y="722133"/>
                        <a:pt x="74227" y="744820"/>
                        <a:pt x="102212" y="744820"/>
                      </a:cubicBezTo>
                      <a:lnTo>
                        <a:pt x="895316" y="744820"/>
                      </a:lnTo>
                      <a:cubicBezTo>
                        <a:pt x="923301" y="744820"/>
                        <a:pt x="945988" y="722133"/>
                        <a:pt x="945988" y="694148"/>
                      </a:cubicBezTo>
                      <a:lnTo>
                        <a:pt x="945988" y="223577"/>
                      </a:lnTo>
                      <a:cubicBezTo>
                        <a:pt x="945988" y="195592"/>
                        <a:pt x="923301" y="172905"/>
                        <a:pt x="895316" y="172905"/>
                      </a:cubicBezTo>
                      <a:close/>
                      <a:moveTo>
                        <a:pt x="72178" y="0"/>
                      </a:moveTo>
                      <a:lnTo>
                        <a:pt x="119703" y="0"/>
                      </a:lnTo>
                      <a:lnTo>
                        <a:pt x="119703" y="44890"/>
                      </a:lnTo>
                      <a:cubicBezTo>
                        <a:pt x="119703" y="72895"/>
                        <a:pt x="142406" y="95598"/>
                        <a:pt x="170411" y="95598"/>
                      </a:cubicBezTo>
                      <a:lnTo>
                        <a:pt x="208648" y="95598"/>
                      </a:lnTo>
                      <a:cubicBezTo>
                        <a:pt x="236653" y="95598"/>
                        <a:pt x="259356" y="72895"/>
                        <a:pt x="259356" y="44890"/>
                      </a:cubicBezTo>
                      <a:lnTo>
                        <a:pt x="259356" y="0"/>
                      </a:lnTo>
                      <a:lnTo>
                        <a:pt x="420069" y="0"/>
                      </a:lnTo>
                      <a:lnTo>
                        <a:pt x="420069" y="44890"/>
                      </a:lnTo>
                      <a:cubicBezTo>
                        <a:pt x="420069" y="72895"/>
                        <a:pt x="442772" y="95598"/>
                        <a:pt x="470777" y="95598"/>
                      </a:cubicBezTo>
                      <a:lnTo>
                        <a:pt x="509014" y="95598"/>
                      </a:lnTo>
                      <a:cubicBezTo>
                        <a:pt x="537019" y="95598"/>
                        <a:pt x="559722" y="72895"/>
                        <a:pt x="559722" y="44890"/>
                      </a:cubicBezTo>
                      <a:lnTo>
                        <a:pt x="559722" y="0"/>
                      </a:lnTo>
                      <a:lnTo>
                        <a:pt x="720436" y="0"/>
                      </a:lnTo>
                      <a:lnTo>
                        <a:pt x="720436" y="44890"/>
                      </a:lnTo>
                      <a:cubicBezTo>
                        <a:pt x="720436" y="72895"/>
                        <a:pt x="743139" y="95598"/>
                        <a:pt x="771144" y="95598"/>
                      </a:cubicBezTo>
                      <a:lnTo>
                        <a:pt x="809381" y="95598"/>
                      </a:lnTo>
                      <a:cubicBezTo>
                        <a:pt x="837386" y="95598"/>
                        <a:pt x="860089" y="72895"/>
                        <a:pt x="860089" y="44890"/>
                      </a:cubicBezTo>
                      <a:lnTo>
                        <a:pt x="860089" y="0"/>
                      </a:lnTo>
                      <a:lnTo>
                        <a:pt x="925350" y="0"/>
                      </a:lnTo>
                      <a:cubicBezTo>
                        <a:pt x="965213" y="0"/>
                        <a:pt x="997528" y="32315"/>
                        <a:pt x="997528" y="72178"/>
                      </a:cubicBezTo>
                      <a:lnTo>
                        <a:pt x="997528" y="742469"/>
                      </a:lnTo>
                      <a:cubicBezTo>
                        <a:pt x="997528" y="782332"/>
                        <a:pt x="965213" y="814647"/>
                        <a:pt x="925350" y="814647"/>
                      </a:cubicBezTo>
                      <a:lnTo>
                        <a:pt x="72178" y="814647"/>
                      </a:lnTo>
                      <a:cubicBezTo>
                        <a:pt x="32315" y="814647"/>
                        <a:pt x="0" y="782332"/>
                        <a:pt x="0" y="742469"/>
                      </a:cubicBezTo>
                      <a:lnTo>
                        <a:pt x="0" y="72178"/>
                      </a:lnTo>
                      <a:cubicBezTo>
                        <a:pt x="0" y="32315"/>
                        <a:pt x="32315" y="0"/>
                        <a:pt x="72178" y="0"/>
                      </a:cubicBezTo>
                      <a:close/>
                    </a:path>
                  </a:pathLst>
                </a:custGeom>
                <a:solidFill>
                  <a:srgbClr val="005E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89" name="Rectangle 61">
                  <a:extLst>
                    <a:ext uri="{FF2B5EF4-FFF2-40B4-BE49-F238E27FC236}">
                      <a16:creationId xmlns:a16="http://schemas.microsoft.com/office/drawing/2014/main" id="{DCDBA3D3-FB41-681B-7ADF-D0B07704963A}"/>
                    </a:ext>
                  </a:extLst>
                </p:cNvPr>
                <p:cNvSpPr/>
                <p:nvPr/>
              </p:nvSpPr>
              <p:spPr>
                <a:xfrm>
                  <a:off x="4622705" y="2406256"/>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0" name="Rectangle 62">
                  <a:extLst>
                    <a:ext uri="{FF2B5EF4-FFF2-40B4-BE49-F238E27FC236}">
                      <a16:creationId xmlns:a16="http://schemas.microsoft.com/office/drawing/2014/main" id="{649F04B6-7D08-F74F-82A1-F0D2DAA7688B}"/>
                    </a:ext>
                  </a:extLst>
                </p:cNvPr>
                <p:cNvSpPr/>
                <p:nvPr/>
              </p:nvSpPr>
              <p:spPr>
                <a:xfrm>
                  <a:off x="4622705" y="2577222"/>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1" name="Rectangle 63">
                  <a:extLst>
                    <a:ext uri="{FF2B5EF4-FFF2-40B4-BE49-F238E27FC236}">
                      <a16:creationId xmlns:a16="http://schemas.microsoft.com/office/drawing/2014/main" id="{0B0270AE-ACC7-07E1-314C-42A72271D034}"/>
                    </a:ext>
                  </a:extLst>
                </p:cNvPr>
                <p:cNvSpPr/>
                <p:nvPr/>
              </p:nvSpPr>
              <p:spPr>
                <a:xfrm>
                  <a:off x="4622705" y="2748185"/>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2" name="Rectangle 64">
                  <a:extLst>
                    <a:ext uri="{FF2B5EF4-FFF2-40B4-BE49-F238E27FC236}">
                      <a16:creationId xmlns:a16="http://schemas.microsoft.com/office/drawing/2014/main" id="{F60136BA-26E4-B1A4-5CFD-7543655DB3BD}"/>
                    </a:ext>
                  </a:extLst>
                </p:cNvPr>
                <p:cNvSpPr/>
                <p:nvPr/>
              </p:nvSpPr>
              <p:spPr>
                <a:xfrm>
                  <a:off x="4816574" y="2406256"/>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3" name="Rectangle 65">
                  <a:extLst>
                    <a:ext uri="{FF2B5EF4-FFF2-40B4-BE49-F238E27FC236}">
                      <a16:creationId xmlns:a16="http://schemas.microsoft.com/office/drawing/2014/main" id="{E1B4A976-87BE-0BFF-55AB-B85FA8A885E4}"/>
                    </a:ext>
                  </a:extLst>
                </p:cNvPr>
                <p:cNvSpPr/>
                <p:nvPr/>
              </p:nvSpPr>
              <p:spPr>
                <a:xfrm>
                  <a:off x="4816574" y="2577222"/>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98" name="Rectangle 66">
                  <a:extLst>
                    <a:ext uri="{FF2B5EF4-FFF2-40B4-BE49-F238E27FC236}">
                      <a16:creationId xmlns:a16="http://schemas.microsoft.com/office/drawing/2014/main" id="{A9251D11-F456-5C87-A406-F70051475D92}"/>
                    </a:ext>
                  </a:extLst>
                </p:cNvPr>
                <p:cNvSpPr/>
                <p:nvPr/>
              </p:nvSpPr>
              <p:spPr>
                <a:xfrm>
                  <a:off x="4816574" y="2748185"/>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39" name="Rectangle 67">
                  <a:extLst>
                    <a:ext uri="{FF2B5EF4-FFF2-40B4-BE49-F238E27FC236}">
                      <a16:creationId xmlns:a16="http://schemas.microsoft.com/office/drawing/2014/main" id="{FE639430-4537-572A-D12D-0A80EA5122B3}"/>
                    </a:ext>
                  </a:extLst>
                </p:cNvPr>
                <p:cNvSpPr/>
                <p:nvPr/>
              </p:nvSpPr>
              <p:spPr>
                <a:xfrm>
                  <a:off x="5010169" y="2406256"/>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0" name="Rectangle 68">
                  <a:extLst>
                    <a:ext uri="{FF2B5EF4-FFF2-40B4-BE49-F238E27FC236}">
                      <a16:creationId xmlns:a16="http://schemas.microsoft.com/office/drawing/2014/main" id="{C5D9B5AA-8575-0870-DE41-2A7B267B1101}"/>
                    </a:ext>
                  </a:extLst>
                </p:cNvPr>
                <p:cNvSpPr/>
                <p:nvPr/>
              </p:nvSpPr>
              <p:spPr>
                <a:xfrm>
                  <a:off x="5010169" y="2577222"/>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1" name="Rectangle 69">
                  <a:extLst>
                    <a:ext uri="{FF2B5EF4-FFF2-40B4-BE49-F238E27FC236}">
                      <a16:creationId xmlns:a16="http://schemas.microsoft.com/office/drawing/2014/main" id="{F4E40765-C8C9-FBF5-75B9-0D8AC4458129}"/>
                    </a:ext>
                  </a:extLst>
                </p:cNvPr>
                <p:cNvSpPr/>
                <p:nvPr/>
              </p:nvSpPr>
              <p:spPr>
                <a:xfrm>
                  <a:off x="5010169" y="2748185"/>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2" name="Rectangle 70">
                  <a:extLst>
                    <a:ext uri="{FF2B5EF4-FFF2-40B4-BE49-F238E27FC236}">
                      <a16:creationId xmlns:a16="http://schemas.microsoft.com/office/drawing/2014/main" id="{F490514F-98A8-E6A2-24D9-373DBA40DF16}"/>
                    </a:ext>
                  </a:extLst>
                </p:cNvPr>
                <p:cNvSpPr/>
                <p:nvPr/>
              </p:nvSpPr>
              <p:spPr>
                <a:xfrm>
                  <a:off x="5204039" y="2406256"/>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3" name="Rectangle 71">
                  <a:extLst>
                    <a:ext uri="{FF2B5EF4-FFF2-40B4-BE49-F238E27FC236}">
                      <a16:creationId xmlns:a16="http://schemas.microsoft.com/office/drawing/2014/main" id="{C80EEC59-92CA-9D5D-D9D3-E66683F6E568}"/>
                    </a:ext>
                  </a:extLst>
                </p:cNvPr>
                <p:cNvSpPr/>
                <p:nvPr/>
              </p:nvSpPr>
              <p:spPr>
                <a:xfrm>
                  <a:off x="5204039" y="2577222"/>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4" name="Rectangle 72">
                  <a:extLst>
                    <a:ext uri="{FF2B5EF4-FFF2-40B4-BE49-F238E27FC236}">
                      <a16:creationId xmlns:a16="http://schemas.microsoft.com/office/drawing/2014/main" id="{B8CE690F-5515-F38B-CCBC-6F7BDD75BA17}"/>
                    </a:ext>
                  </a:extLst>
                </p:cNvPr>
                <p:cNvSpPr/>
                <p:nvPr/>
              </p:nvSpPr>
              <p:spPr>
                <a:xfrm>
                  <a:off x="5204039" y="2748185"/>
                  <a:ext cx="146305" cy="89779"/>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5" name="Rounded Rectangle 73">
                  <a:extLst>
                    <a:ext uri="{FF2B5EF4-FFF2-40B4-BE49-F238E27FC236}">
                      <a16:creationId xmlns:a16="http://schemas.microsoft.com/office/drawing/2014/main" id="{DB3BA293-BFAB-5AAF-D38B-49366848B780}"/>
                    </a:ext>
                  </a:extLst>
                </p:cNvPr>
                <p:cNvSpPr/>
                <p:nvPr/>
              </p:nvSpPr>
              <p:spPr>
                <a:xfrm>
                  <a:off x="4614819" y="1995004"/>
                  <a:ext cx="100563" cy="231193"/>
                </a:xfrm>
                <a:prstGeom prst="roundRect">
                  <a:avLst>
                    <a:gd name="adj" fmla="val 3631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6" name="Rounded Rectangle 74">
                  <a:extLst>
                    <a:ext uri="{FF2B5EF4-FFF2-40B4-BE49-F238E27FC236}">
                      <a16:creationId xmlns:a16="http://schemas.microsoft.com/office/drawing/2014/main" id="{8F3434FE-D7FB-B4B7-451E-2D3C97E9C94F}"/>
                    </a:ext>
                  </a:extLst>
                </p:cNvPr>
                <p:cNvSpPr/>
                <p:nvPr/>
              </p:nvSpPr>
              <p:spPr>
                <a:xfrm>
                  <a:off x="4915185" y="1995004"/>
                  <a:ext cx="100563" cy="231193"/>
                </a:xfrm>
                <a:prstGeom prst="roundRect">
                  <a:avLst>
                    <a:gd name="adj" fmla="val 3631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47" name="Rounded Rectangle 75">
                  <a:extLst>
                    <a:ext uri="{FF2B5EF4-FFF2-40B4-BE49-F238E27FC236}">
                      <a16:creationId xmlns:a16="http://schemas.microsoft.com/office/drawing/2014/main" id="{8F4AB55C-C7C8-A79F-5D91-15BD989A3DC4}"/>
                    </a:ext>
                  </a:extLst>
                </p:cNvPr>
                <p:cNvSpPr/>
                <p:nvPr/>
              </p:nvSpPr>
              <p:spPr>
                <a:xfrm>
                  <a:off x="5215551" y="1995004"/>
                  <a:ext cx="100563" cy="231193"/>
                </a:xfrm>
                <a:prstGeom prst="roundRect">
                  <a:avLst>
                    <a:gd name="adj" fmla="val 3631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nvGrpSpPr>
                <p:cNvPr id="148" name="Group 76">
                  <a:extLst>
                    <a:ext uri="{FF2B5EF4-FFF2-40B4-BE49-F238E27FC236}">
                      <a16:creationId xmlns:a16="http://schemas.microsoft.com/office/drawing/2014/main" id="{095F84CA-3A90-5CA9-A812-ABABBDEA3509}"/>
                    </a:ext>
                  </a:extLst>
                </p:cNvPr>
                <p:cNvGrpSpPr/>
                <p:nvPr/>
              </p:nvGrpSpPr>
              <p:grpSpPr>
                <a:xfrm>
                  <a:off x="4530572" y="3094253"/>
                  <a:ext cx="894321" cy="865353"/>
                  <a:chOff x="4530571" y="3094253"/>
                  <a:chExt cx="894322" cy="865352"/>
                </a:xfrm>
                <a:grpFill/>
              </p:grpSpPr>
              <p:sp>
                <p:nvSpPr>
                  <p:cNvPr id="149" name="Freeform 137">
                    <a:extLst>
                      <a:ext uri="{FF2B5EF4-FFF2-40B4-BE49-F238E27FC236}">
                        <a16:creationId xmlns:a16="http://schemas.microsoft.com/office/drawing/2014/main" id="{AF9B6541-9371-6BCA-33FC-337D3F68B61C}"/>
                      </a:ext>
                    </a:extLst>
                  </p:cNvPr>
                  <p:cNvSpPr>
                    <a:spLocks/>
                  </p:cNvSpPr>
                  <p:nvPr/>
                </p:nvSpPr>
                <p:spPr bwMode="auto">
                  <a:xfrm>
                    <a:off x="5363852" y="3485262"/>
                    <a:ext cx="61041" cy="177022"/>
                  </a:xfrm>
                  <a:prstGeom prst="roundRect">
                    <a:avLst/>
                  </a:prstGeom>
                  <a:grpFill/>
                  <a:ln w="0">
                    <a:noFill/>
                    <a:prstDash val="solid"/>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50" name="Freeform 78">
                    <a:extLst>
                      <a:ext uri="{FF2B5EF4-FFF2-40B4-BE49-F238E27FC236}">
                        <a16:creationId xmlns:a16="http://schemas.microsoft.com/office/drawing/2014/main" id="{D583752E-9CBF-626F-6D31-0DF82EBF9369}"/>
                      </a:ext>
                    </a:extLst>
                  </p:cNvPr>
                  <p:cNvSpPr/>
                  <p:nvPr/>
                </p:nvSpPr>
                <p:spPr>
                  <a:xfrm>
                    <a:off x="4577844" y="3182512"/>
                    <a:ext cx="777099" cy="777093"/>
                  </a:xfrm>
                  <a:custGeom>
                    <a:avLst/>
                    <a:gdLst>
                      <a:gd name="connsiteX0" fmla="*/ 367373 w 777097"/>
                      <a:gd name="connsiteY0" fmla="*/ 82618 h 777094"/>
                      <a:gd name="connsiteX1" fmla="*/ 326463 w 777097"/>
                      <a:gd name="connsiteY1" fmla="*/ 86742 h 777094"/>
                      <a:gd name="connsiteX2" fmla="*/ 86743 w 777097"/>
                      <a:gd name="connsiteY2" fmla="*/ 326461 h 777094"/>
                      <a:gd name="connsiteX3" fmla="*/ 83089 w 777097"/>
                      <a:gd name="connsiteY3" fmla="*/ 362709 h 777094"/>
                      <a:gd name="connsiteX4" fmla="*/ 117342 w 777097"/>
                      <a:gd name="connsiteY4" fmla="*/ 362709 h 777094"/>
                      <a:gd name="connsiteX5" fmla="*/ 117342 w 777097"/>
                      <a:gd name="connsiteY5" fmla="*/ 413997 h 777094"/>
                      <a:gd name="connsiteX6" fmla="*/ 83050 w 777097"/>
                      <a:gd name="connsiteY6" fmla="*/ 413997 h 777094"/>
                      <a:gd name="connsiteX7" fmla="*/ 86743 w 777097"/>
                      <a:gd name="connsiteY7" fmla="*/ 450633 h 777094"/>
                      <a:gd name="connsiteX8" fmla="*/ 326463 w 777097"/>
                      <a:gd name="connsiteY8" fmla="*/ 690352 h 777094"/>
                      <a:gd name="connsiteX9" fmla="*/ 367373 w 777097"/>
                      <a:gd name="connsiteY9" fmla="*/ 694476 h 777094"/>
                      <a:gd name="connsiteX10" fmla="*/ 367373 w 777097"/>
                      <a:gd name="connsiteY10" fmla="*/ 666358 h 777094"/>
                      <a:gd name="connsiteX11" fmla="*/ 418661 w 777097"/>
                      <a:gd name="connsiteY11" fmla="*/ 666358 h 777094"/>
                      <a:gd name="connsiteX12" fmla="*/ 418661 w 777097"/>
                      <a:gd name="connsiteY12" fmla="*/ 693575 h 777094"/>
                      <a:gd name="connsiteX13" fmla="*/ 450635 w 777097"/>
                      <a:gd name="connsiteY13" fmla="*/ 690352 h 777094"/>
                      <a:gd name="connsiteX14" fmla="*/ 690355 w 777097"/>
                      <a:gd name="connsiteY14" fmla="*/ 450633 h 777094"/>
                      <a:gd name="connsiteX15" fmla="*/ 694048 w 777097"/>
                      <a:gd name="connsiteY15" fmla="*/ 413997 h 777094"/>
                      <a:gd name="connsiteX16" fmla="*/ 662864 w 777097"/>
                      <a:gd name="connsiteY16" fmla="*/ 413997 h 777094"/>
                      <a:gd name="connsiteX17" fmla="*/ 662864 w 777097"/>
                      <a:gd name="connsiteY17" fmla="*/ 362709 h 777094"/>
                      <a:gd name="connsiteX18" fmla="*/ 694009 w 777097"/>
                      <a:gd name="connsiteY18" fmla="*/ 362709 h 777094"/>
                      <a:gd name="connsiteX19" fmla="*/ 690355 w 777097"/>
                      <a:gd name="connsiteY19" fmla="*/ 326461 h 777094"/>
                      <a:gd name="connsiteX20" fmla="*/ 450635 w 777097"/>
                      <a:gd name="connsiteY20" fmla="*/ 86742 h 777094"/>
                      <a:gd name="connsiteX21" fmla="*/ 418661 w 777097"/>
                      <a:gd name="connsiteY21" fmla="*/ 83519 h 777094"/>
                      <a:gd name="connsiteX22" fmla="*/ 418661 w 777097"/>
                      <a:gd name="connsiteY22" fmla="*/ 115010 h 777094"/>
                      <a:gd name="connsiteX23" fmla="*/ 367373 w 777097"/>
                      <a:gd name="connsiteY23" fmla="*/ 115010 h 777094"/>
                      <a:gd name="connsiteX24" fmla="*/ 388549 w 777097"/>
                      <a:gd name="connsiteY24" fmla="*/ 0 h 777094"/>
                      <a:gd name="connsiteX25" fmla="*/ 777097 w 777097"/>
                      <a:gd name="connsiteY25" fmla="*/ 388547 h 777094"/>
                      <a:gd name="connsiteX26" fmla="*/ 710739 w 777097"/>
                      <a:gd name="connsiteY26" fmla="*/ 605787 h 777094"/>
                      <a:gd name="connsiteX27" fmla="*/ 677246 w 777097"/>
                      <a:gd name="connsiteY27" fmla="*/ 646382 h 777094"/>
                      <a:gd name="connsiteX28" fmla="*/ 737049 w 777097"/>
                      <a:gd name="connsiteY28" fmla="*/ 704133 h 777094"/>
                      <a:gd name="connsiteX29" fmla="*/ 737855 w 777097"/>
                      <a:gd name="connsiteY29" fmla="*/ 750303 h 777094"/>
                      <a:gd name="connsiteX30" fmla="*/ 691685 w 777097"/>
                      <a:gd name="connsiteY30" fmla="*/ 751109 h 777094"/>
                      <a:gd name="connsiteX31" fmla="*/ 629566 w 777097"/>
                      <a:gd name="connsiteY31" fmla="*/ 691120 h 777094"/>
                      <a:gd name="connsiteX32" fmla="*/ 605790 w 777097"/>
                      <a:gd name="connsiteY32" fmla="*/ 710736 h 777094"/>
                      <a:gd name="connsiteX33" fmla="*/ 388549 w 777097"/>
                      <a:gd name="connsiteY33" fmla="*/ 777094 h 777094"/>
                      <a:gd name="connsiteX34" fmla="*/ 171308 w 777097"/>
                      <a:gd name="connsiteY34" fmla="*/ 710736 h 777094"/>
                      <a:gd name="connsiteX35" fmla="*/ 119147 w 777097"/>
                      <a:gd name="connsiteY35" fmla="*/ 667700 h 777094"/>
                      <a:gd name="connsiteX36" fmla="*/ 86216 w 777097"/>
                      <a:gd name="connsiteY36" fmla="*/ 726697 h 777094"/>
                      <a:gd name="connsiteX37" fmla="*/ 41791 w 777097"/>
                      <a:gd name="connsiteY37" fmla="*/ 739295 h 777094"/>
                      <a:gd name="connsiteX38" fmla="*/ 41792 w 777097"/>
                      <a:gd name="connsiteY38" fmla="*/ 739294 h 777094"/>
                      <a:gd name="connsiteX39" fmla="*/ 29195 w 777097"/>
                      <a:gd name="connsiteY39" fmla="*/ 694869 h 777094"/>
                      <a:gd name="connsiteX40" fmla="*/ 73849 w 777097"/>
                      <a:gd name="connsiteY40" fmla="*/ 614866 h 777094"/>
                      <a:gd name="connsiteX41" fmla="*/ 66358 w 777097"/>
                      <a:gd name="connsiteY41" fmla="*/ 605787 h 777094"/>
                      <a:gd name="connsiteX42" fmla="*/ 0 w 777097"/>
                      <a:gd name="connsiteY42" fmla="*/ 388547 h 777094"/>
                      <a:gd name="connsiteX43" fmla="*/ 30534 w 777097"/>
                      <a:gd name="connsiteY43" fmla="*/ 237307 h 777094"/>
                      <a:gd name="connsiteX44" fmla="*/ 113803 w 777097"/>
                      <a:gd name="connsiteY44" fmla="*/ 113803 h 777094"/>
                      <a:gd name="connsiteX45" fmla="*/ 388549 w 777097"/>
                      <a:gd name="connsiteY45" fmla="*/ 0 h 77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77097" h="777094">
                        <a:moveTo>
                          <a:pt x="367373" y="82618"/>
                        </a:moveTo>
                        <a:lnTo>
                          <a:pt x="326463" y="86742"/>
                        </a:lnTo>
                        <a:cubicBezTo>
                          <a:pt x="206137" y="111364"/>
                          <a:pt x="111365" y="206136"/>
                          <a:pt x="86743" y="326461"/>
                        </a:cubicBezTo>
                        <a:lnTo>
                          <a:pt x="83089" y="362709"/>
                        </a:lnTo>
                        <a:lnTo>
                          <a:pt x="117342" y="362709"/>
                        </a:lnTo>
                        <a:lnTo>
                          <a:pt x="117342" y="413997"/>
                        </a:lnTo>
                        <a:lnTo>
                          <a:pt x="83050" y="413997"/>
                        </a:lnTo>
                        <a:lnTo>
                          <a:pt x="86743" y="450633"/>
                        </a:lnTo>
                        <a:cubicBezTo>
                          <a:pt x="111365" y="570958"/>
                          <a:pt x="206137" y="665730"/>
                          <a:pt x="326463" y="690352"/>
                        </a:cubicBezTo>
                        <a:lnTo>
                          <a:pt x="367373" y="694476"/>
                        </a:lnTo>
                        <a:lnTo>
                          <a:pt x="367373" y="666358"/>
                        </a:lnTo>
                        <a:lnTo>
                          <a:pt x="418661" y="666358"/>
                        </a:lnTo>
                        <a:lnTo>
                          <a:pt x="418661" y="693575"/>
                        </a:lnTo>
                        <a:lnTo>
                          <a:pt x="450635" y="690352"/>
                        </a:lnTo>
                        <a:cubicBezTo>
                          <a:pt x="570960" y="665730"/>
                          <a:pt x="665733" y="570958"/>
                          <a:pt x="690355" y="450633"/>
                        </a:cubicBezTo>
                        <a:lnTo>
                          <a:pt x="694048" y="413997"/>
                        </a:lnTo>
                        <a:lnTo>
                          <a:pt x="662864" y="413997"/>
                        </a:lnTo>
                        <a:lnTo>
                          <a:pt x="662864" y="362709"/>
                        </a:lnTo>
                        <a:lnTo>
                          <a:pt x="694009" y="362709"/>
                        </a:lnTo>
                        <a:lnTo>
                          <a:pt x="690355" y="326461"/>
                        </a:lnTo>
                        <a:cubicBezTo>
                          <a:pt x="665733" y="206136"/>
                          <a:pt x="570960" y="111364"/>
                          <a:pt x="450635" y="86742"/>
                        </a:cubicBezTo>
                        <a:lnTo>
                          <a:pt x="418661" y="83519"/>
                        </a:lnTo>
                        <a:lnTo>
                          <a:pt x="418661" y="115010"/>
                        </a:lnTo>
                        <a:lnTo>
                          <a:pt x="367373" y="115010"/>
                        </a:lnTo>
                        <a:close/>
                        <a:moveTo>
                          <a:pt x="388549" y="0"/>
                        </a:moveTo>
                        <a:cubicBezTo>
                          <a:pt x="603138" y="0"/>
                          <a:pt x="777097" y="173959"/>
                          <a:pt x="777097" y="388547"/>
                        </a:cubicBezTo>
                        <a:cubicBezTo>
                          <a:pt x="777097" y="469018"/>
                          <a:pt x="752634" y="543775"/>
                          <a:pt x="710739" y="605787"/>
                        </a:cubicBezTo>
                        <a:lnTo>
                          <a:pt x="677246" y="646382"/>
                        </a:lnTo>
                        <a:lnTo>
                          <a:pt x="737049" y="704133"/>
                        </a:lnTo>
                        <a:cubicBezTo>
                          <a:pt x="750021" y="716660"/>
                          <a:pt x="750382" y="737331"/>
                          <a:pt x="737855" y="750303"/>
                        </a:cubicBezTo>
                        <a:cubicBezTo>
                          <a:pt x="725328" y="763275"/>
                          <a:pt x="704657" y="763636"/>
                          <a:pt x="691685" y="751109"/>
                        </a:cubicBezTo>
                        <a:lnTo>
                          <a:pt x="629566" y="691120"/>
                        </a:lnTo>
                        <a:lnTo>
                          <a:pt x="605790" y="710736"/>
                        </a:lnTo>
                        <a:cubicBezTo>
                          <a:pt x="543777" y="752631"/>
                          <a:pt x="469020" y="777094"/>
                          <a:pt x="388549" y="777094"/>
                        </a:cubicBezTo>
                        <a:cubicBezTo>
                          <a:pt x="308078" y="777094"/>
                          <a:pt x="233320" y="752631"/>
                          <a:pt x="171308" y="710736"/>
                        </a:cubicBezTo>
                        <a:lnTo>
                          <a:pt x="119147" y="667700"/>
                        </a:lnTo>
                        <a:lnTo>
                          <a:pt x="86216" y="726697"/>
                        </a:lnTo>
                        <a:cubicBezTo>
                          <a:pt x="77427" y="742443"/>
                          <a:pt x="57537" y="748084"/>
                          <a:pt x="41791" y="739295"/>
                        </a:cubicBezTo>
                        <a:lnTo>
                          <a:pt x="41792" y="739294"/>
                        </a:lnTo>
                        <a:cubicBezTo>
                          <a:pt x="26046" y="730505"/>
                          <a:pt x="20406" y="710615"/>
                          <a:pt x="29195" y="694869"/>
                        </a:cubicBezTo>
                        <a:lnTo>
                          <a:pt x="73849" y="614866"/>
                        </a:lnTo>
                        <a:lnTo>
                          <a:pt x="66358" y="605787"/>
                        </a:lnTo>
                        <a:cubicBezTo>
                          <a:pt x="24463" y="543775"/>
                          <a:pt x="0" y="469018"/>
                          <a:pt x="0" y="388547"/>
                        </a:cubicBezTo>
                        <a:cubicBezTo>
                          <a:pt x="0" y="334900"/>
                          <a:pt x="10873" y="283792"/>
                          <a:pt x="30534" y="237307"/>
                        </a:cubicBezTo>
                        <a:cubicBezTo>
                          <a:pt x="48765" y="196139"/>
                          <a:pt x="74141" y="154971"/>
                          <a:pt x="113803" y="113803"/>
                        </a:cubicBezTo>
                        <a:cubicBezTo>
                          <a:pt x="184117" y="43489"/>
                          <a:pt x="281254" y="0"/>
                          <a:pt x="388549" y="0"/>
                        </a:cubicBezTo>
                        <a:close/>
                      </a:path>
                    </a:pathLst>
                  </a:custGeom>
                  <a:solidFill>
                    <a:srgbClr val="005EB8"/>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51" name="Freeform 79">
                    <a:extLst>
                      <a:ext uri="{FF2B5EF4-FFF2-40B4-BE49-F238E27FC236}">
                        <a16:creationId xmlns:a16="http://schemas.microsoft.com/office/drawing/2014/main" id="{D924A84A-F19E-4234-1CE9-F559A7A65A55}"/>
                      </a:ext>
                    </a:extLst>
                  </p:cNvPr>
                  <p:cNvSpPr/>
                  <p:nvPr/>
                </p:nvSpPr>
                <p:spPr>
                  <a:xfrm rot="16200000" flipH="1">
                    <a:off x="4760247" y="3356384"/>
                    <a:ext cx="258778" cy="215645"/>
                  </a:xfrm>
                  <a:custGeom>
                    <a:avLst/>
                    <a:gdLst>
                      <a:gd name="connsiteX0" fmla="*/ 0 w 528638"/>
                      <a:gd name="connsiteY0" fmla="*/ 415527 h 440531"/>
                      <a:gd name="connsiteX1" fmla="*/ 0 w 528638"/>
                      <a:gd name="connsiteY1" fmla="*/ 358379 h 440531"/>
                      <a:gd name="connsiteX2" fmla="*/ 25004 w 528638"/>
                      <a:gd name="connsiteY2" fmla="*/ 333375 h 440531"/>
                      <a:gd name="connsiteX3" fmla="*/ 433387 w 528638"/>
                      <a:gd name="connsiteY3" fmla="*/ 333375 h 440531"/>
                      <a:gd name="connsiteX4" fmla="*/ 433387 w 528638"/>
                      <a:gd name="connsiteY4" fmla="*/ 22226 h 440531"/>
                      <a:gd name="connsiteX5" fmla="*/ 455613 w 528638"/>
                      <a:gd name="connsiteY5" fmla="*/ 0 h 440531"/>
                      <a:gd name="connsiteX6" fmla="*/ 506412 w 528638"/>
                      <a:gd name="connsiteY6" fmla="*/ 0 h 440531"/>
                      <a:gd name="connsiteX7" fmla="*/ 528638 w 528638"/>
                      <a:gd name="connsiteY7" fmla="*/ 22226 h 440531"/>
                      <a:gd name="connsiteX8" fmla="*/ 528638 w 528638"/>
                      <a:gd name="connsiteY8" fmla="*/ 415924 h 440531"/>
                      <a:gd name="connsiteX9" fmla="*/ 522128 w 528638"/>
                      <a:gd name="connsiteY9" fmla="*/ 431640 h 440531"/>
                      <a:gd name="connsiteX10" fmla="*/ 519055 w 528638"/>
                      <a:gd name="connsiteY10" fmla="*/ 432914 h 440531"/>
                      <a:gd name="connsiteX11" fmla="*/ 518933 w 528638"/>
                      <a:gd name="connsiteY11" fmla="*/ 433207 h 440531"/>
                      <a:gd name="connsiteX12" fmla="*/ 501253 w 528638"/>
                      <a:gd name="connsiteY12" fmla="*/ 440531 h 440531"/>
                      <a:gd name="connsiteX13" fmla="*/ 25004 w 528638"/>
                      <a:gd name="connsiteY13" fmla="*/ 440531 h 440531"/>
                      <a:gd name="connsiteX14" fmla="*/ 0 w 528638"/>
                      <a:gd name="connsiteY14" fmla="*/ 415527 h 440531"/>
                      <a:gd name="connsiteX0" fmla="*/ 0 w 542160"/>
                      <a:gd name="connsiteY0" fmla="*/ 415527 h 440531"/>
                      <a:gd name="connsiteX1" fmla="*/ 0 w 542160"/>
                      <a:gd name="connsiteY1" fmla="*/ 358379 h 440531"/>
                      <a:gd name="connsiteX2" fmla="*/ 25004 w 542160"/>
                      <a:gd name="connsiteY2" fmla="*/ 333375 h 440531"/>
                      <a:gd name="connsiteX3" fmla="*/ 433387 w 542160"/>
                      <a:gd name="connsiteY3" fmla="*/ 333375 h 440531"/>
                      <a:gd name="connsiteX4" fmla="*/ 433387 w 542160"/>
                      <a:gd name="connsiteY4" fmla="*/ 22226 h 440531"/>
                      <a:gd name="connsiteX5" fmla="*/ 455613 w 542160"/>
                      <a:gd name="connsiteY5" fmla="*/ 0 h 440531"/>
                      <a:gd name="connsiteX6" fmla="*/ 506412 w 542160"/>
                      <a:gd name="connsiteY6" fmla="*/ 0 h 440531"/>
                      <a:gd name="connsiteX7" fmla="*/ 528638 w 542160"/>
                      <a:gd name="connsiteY7" fmla="*/ 22226 h 440531"/>
                      <a:gd name="connsiteX8" fmla="*/ 528638 w 542160"/>
                      <a:gd name="connsiteY8" fmla="*/ 415924 h 440531"/>
                      <a:gd name="connsiteX9" fmla="*/ 522128 w 542160"/>
                      <a:gd name="connsiteY9" fmla="*/ 431640 h 440531"/>
                      <a:gd name="connsiteX10" fmla="*/ 519055 w 542160"/>
                      <a:gd name="connsiteY10" fmla="*/ 432914 h 440531"/>
                      <a:gd name="connsiteX11" fmla="*/ 501253 w 542160"/>
                      <a:gd name="connsiteY11" fmla="*/ 440531 h 440531"/>
                      <a:gd name="connsiteX12" fmla="*/ 25004 w 542160"/>
                      <a:gd name="connsiteY12" fmla="*/ 440531 h 440531"/>
                      <a:gd name="connsiteX13" fmla="*/ 0 w 542160"/>
                      <a:gd name="connsiteY13" fmla="*/ 415527 h 440531"/>
                      <a:gd name="connsiteX0" fmla="*/ 0 w 542160"/>
                      <a:gd name="connsiteY0" fmla="*/ 415527 h 450320"/>
                      <a:gd name="connsiteX1" fmla="*/ 0 w 542160"/>
                      <a:gd name="connsiteY1" fmla="*/ 358379 h 450320"/>
                      <a:gd name="connsiteX2" fmla="*/ 25004 w 542160"/>
                      <a:gd name="connsiteY2" fmla="*/ 333375 h 450320"/>
                      <a:gd name="connsiteX3" fmla="*/ 433387 w 542160"/>
                      <a:gd name="connsiteY3" fmla="*/ 333375 h 450320"/>
                      <a:gd name="connsiteX4" fmla="*/ 433387 w 542160"/>
                      <a:gd name="connsiteY4" fmla="*/ 22226 h 450320"/>
                      <a:gd name="connsiteX5" fmla="*/ 455613 w 542160"/>
                      <a:gd name="connsiteY5" fmla="*/ 0 h 450320"/>
                      <a:gd name="connsiteX6" fmla="*/ 506412 w 542160"/>
                      <a:gd name="connsiteY6" fmla="*/ 0 h 450320"/>
                      <a:gd name="connsiteX7" fmla="*/ 528638 w 542160"/>
                      <a:gd name="connsiteY7" fmla="*/ 22226 h 450320"/>
                      <a:gd name="connsiteX8" fmla="*/ 528638 w 542160"/>
                      <a:gd name="connsiteY8" fmla="*/ 415924 h 450320"/>
                      <a:gd name="connsiteX9" fmla="*/ 519055 w 542160"/>
                      <a:gd name="connsiteY9" fmla="*/ 432914 h 450320"/>
                      <a:gd name="connsiteX10" fmla="*/ 501253 w 542160"/>
                      <a:gd name="connsiteY10" fmla="*/ 440531 h 450320"/>
                      <a:gd name="connsiteX11" fmla="*/ 25004 w 542160"/>
                      <a:gd name="connsiteY11" fmla="*/ 440531 h 450320"/>
                      <a:gd name="connsiteX12" fmla="*/ 0 w 542160"/>
                      <a:gd name="connsiteY12" fmla="*/ 415527 h 450320"/>
                      <a:gd name="connsiteX0" fmla="*/ 0 w 545872"/>
                      <a:gd name="connsiteY0" fmla="*/ 415527 h 453592"/>
                      <a:gd name="connsiteX1" fmla="*/ 0 w 545872"/>
                      <a:gd name="connsiteY1" fmla="*/ 358379 h 453592"/>
                      <a:gd name="connsiteX2" fmla="*/ 25004 w 545872"/>
                      <a:gd name="connsiteY2" fmla="*/ 333375 h 453592"/>
                      <a:gd name="connsiteX3" fmla="*/ 433387 w 545872"/>
                      <a:gd name="connsiteY3" fmla="*/ 333375 h 453592"/>
                      <a:gd name="connsiteX4" fmla="*/ 433387 w 545872"/>
                      <a:gd name="connsiteY4" fmla="*/ 22226 h 453592"/>
                      <a:gd name="connsiteX5" fmla="*/ 455613 w 545872"/>
                      <a:gd name="connsiteY5" fmla="*/ 0 h 453592"/>
                      <a:gd name="connsiteX6" fmla="*/ 506412 w 545872"/>
                      <a:gd name="connsiteY6" fmla="*/ 0 h 453592"/>
                      <a:gd name="connsiteX7" fmla="*/ 528638 w 545872"/>
                      <a:gd name="connsiteY7" fmla="*/ 22226 h 453592"/>
                      <a:gd name="connsiteX8" fmla="*/ 528638 w 545872"/>
                      <a:gd name="connsiteY8" fmla="*/ 415924 h 453592"/>
                      <a:gd name="connsiteX9" fmla="*/ 501253 w 545872"/>
                      <a:gd name="connsiteY9" fmla="*/ 440531 h 453592"/>
                      <a:gd name="connsiteX10" fmla="*/ 25004 w 545872"/>
                      <a:gd name="connsiteY10" fmla="*/ 440531 h 453592"/>
                      <a:gd name="connsiteX11" fmla="*/ 0 w 545872"/>
                      <a:gd name="connsiteY11" fmla="*/ 415527 h 453592"/>
                      <a:gd name="connsiteX0" fmla="*/ 0 w 528638"/>
                      <a:gd name="connsiteY0" fmla="*/ 415527 h 454716"/>
                      <a:gd name="connsiteX1" fmla="*/ 0 w 528638"/>
                      <a:gd name="connsiteY1" fmla="*/ 358379 h 454716"/>
                      <a:gd name="connsiteX2" fmla="*/ 25004 w 528638"/>
                      <a:gd name="connsiteY2" fmla="*/ 333375 h 454716"/>
                      <a:gd name="connsiteX3" fmla="*/ 433387 w 528638"/>
                      <a:gd name="connsiteY3" fmla="*/ 333375 h 454716"/>
                      <a:gd name="connsiteX4" fmla="*/ 433387 w 528638"/>
                      <a:gd name="connsiteY4" fmla="*/ 22226 h 454716"/>
                      <a:gd name="connsiteX5" fmla="*/ 455613 w 528638"/>
                      <a:gd name="connsiteY5" fmla="*/ 0 h 454716"/>
                      <a:gd name="connsiteX6" fmla="*/ 506412 w 528638"/>
                      <a:gd name="connsiteY6" fmla="*/ 0 h 454716"/>
                      <a:gd name="connsiteX7" fmla="*/ 528638 w 528638"/>
                      <a:gd name="connsiteY7" fmla="*/ 22226 h 454716"/>
                      <a:gd name="connsiteX8" fmla="*/ 528638 w 528638"/>
                      <a:gd name="connsiteY8" fmla="*/ 415924 h 454716"/>
                      <a:gd name="connsiteX9" fmla="*/ 501253 w 528638"/>
                      <a:gd name="connsiteY9" fmla="*/ 440531 h 454716"/>
                      <a:gd name="connsiteX10" fmla="*/ 25004 w 528638"/>
                      <a:gd name="connsiteY10" fmla="*/ 440531 h 454716"/>
                      <a:gd name="connsiteX11" fmla="*/ 0 w 528638"/>
                      <a:gd name="connsiteY11" fmla="*/ 415527 h 454716"/>
                      <a:gd name="connsiteX0" fmla="*/ 0 w 528638"/>
                      <a:gd name="connsiteY0" fmla="*/ 415527 h 440531"/>
                      <a:gd name="connsiteX1" fmla="*/ 0 w 528638"/>
                      <a:gd name="connsiteY1" fmla="*/ 358379 h 440531"/>
                      <a:gd name="connsiteX2" fmla="*/ 25004 w 528638"/>
                      <a:gd name="connsiteY2" fmla="*/ 333375 h 440531"/>
                      <a:gd name="connsiteX3" fmla="*/ 433387 w 528638"/>
                      <a:gd name="connsiteY3" fmla="*/ 333375 h 440531"/>
                      <a:gd name="connsiteX4" fmla="*/ 433387 w 528638"/>
                      <a:gd name="connsiteY4" fmla="*/ 22226 h 440531"/>
                      <a:gd name="connsiteX5" fmla="*/ 455613 w 528638"/>
                      <a:gd name="connsiteY5" fmla="*/ 0 h 440531"/>
                      <a:gd name="connsiteX6" fmla="*/ 506412 w 528638"/>
                      <a:gd name="connsiteY6" fmla="*/ 0 h 440531"/>
                      <a:gd name="connsiteX7" fmla="*/ 528638 w 528638"/>
                      <a:gd name="connsiteY7" fmla="*/ 22226 h 440531"/>
                      <a:gd name="connsiteX8" fmla="*/ 528638 w 528638"/>
                      <a:gd name="connsiteY8" fmla="*/ 415924 h 440531"/>
                      <a:gd name="connsiteX9" fmla="*/ 501253 w 528638"/>
                      <a:gd name="connsiteY9" fmla="*/ 440531 h 440531"/>
                      <a:gd name="connsiteX10" fmla="*/ 25004 w 528638"/>
                      <a:gd name="connsiteY10" fmla="*/ 440531 h 440531"/>
                      <a:gd name="connsiteX11" fmla="*/ 0 w 528638"/>
                      <a:gd name="connsiteY11" fmla="*/ 415527 h 440531"/>
                      <a:gd name="connsiteX0" fmla="*/ 0 w 528638"/>
                      <a:gd name="connsiteY0" fmla="*/ 415527 h 440531"/>
                      <a:gd name="connsiteX1" fmla="*/ 0 w 528638"/>
                      <a:gd name="connsiteY1" fmla="*/ 358379 h 440531"/>
                      <a:gd name="connsiteX2" fmla="*/ 25004 w 528638"/>
                      <a:gd name="connsiteY2" fmla="*/ 333375 h 440531"/>
                      <a:gd name="connsiteX3" fmla="*/ 433387 w 528638"/>
                      <a:gd name="connsiteY3" fmla="*/ 333375 h 440531"/>
                      <a:gd name="connsiteX4" fmla="*/ 433387 w 528638"/>
                      <a:gd name="connsiteY4" fmla="*/ 22226 h 440531"/>
                      <a:gd name="connsiteX5" fmla="*/ 455613 w 528638"/>
                      <a:gd name="connsiteY5" fmla="*/ 0 h 440531"/>
                      <a:gd name="connsiteX6" fmla="*/ 506412 w 528638"/>
                      <a:gd name="connsiteY6" fmla="*/ 0 h 440531"/>
                      <a:gd name="connsiteX7" fmla="*/ 528638 w 528638"/>
                      <a:gd name="connsiteY7" fmla="*/ 22226 h 440531"/>
                      <a:gd name="connsiteX8" fmla="*/ 528638 w 528638"/>
                      <a:gd name="connsiteY8" fmla="*/ 415924 h 440531"/>
                      <a:gd name="connsiteX9" fmla="*/ 501253 w 528638"/>
                      <a:gd name="connsiteY9" fmla="*/ 440531 h 440531"/>
                      <a:gd name="connsiteX10" fmla="*/ 25004 w 528638"/>
                      <a:gd name="connsiteY10" fmla="*/ 440531 h 440531"/>
                      <a:gd name="connsiteX11" fmla="*/ 0 w 528638"/>
                      <a:gd name="connsiteY11" fmla="*/ 415527 h 440531"/>
                      <a:gd name="connsiteX0" fmla="*/ 0 w 528650"/>
                      <a:gd name="connsiteY0" fmla="*/ 415527 h 440531"/>
                      <a:gd name="connsiteX1" fmla="*/ 0 w 528650"/>
                      <a:gd name="connsiteY1" fmla="*/ 358379 h 440531"/>
                      <a:gd name="connsiteX2" fmla="*/ 25004 w 528650"/>
                      <a:gd name="connsiteY2" fmla="*/ 333375 h 440531"/>
                      <a:gd name="connsiteX3" fmla="*/ 433387 w 528650"/>
                      <a:gd name="connsiteY3" fmla="*/ 333375 h 440531"/>
                      <a:gd name="connsiteX4" fmla="*/ 433387 w 528650"/>
                      <a:gd name="connsiteY4" fmla="*/ 22226 h 440531"/>
                      <a:gd name="connsiteX5" fmla="*/ 455613 w 528650"/>
                      <a:gd name="connsiteY5" fmla="*/ 0 h 440531"/>
                      <a:gd name="connsiteX6" fmla="*/ 506412 w 528650"/>
                      <a:gd name="connsiteY6" fmla="*/ 0 h 440531"/>
                      <a:gd name="connsiteX7" fmla="*/ 528638 w 528650"/>
                      <a:gd name="connsiteY7" fmla="*/ 22226 h 440531"/>
                      <a:gd name="connsiteX8" fmla="*/ 528638 w 528650"/>
                      <a:gd name="connsiteY8" fmla="*/ 415924 h 440531"/>
                      <a:gd name="connsiteX9" fmla="*/ 501253 w 528650"/>
                      <a:gd name="connsiteY9" fmla="*/ 440531 h 440531"/>
                      <a:gd name="connsiteX10" fmla="*/ 25004 w 528650"/>
                      <a:gd name="connsiteY10" fmla="*/ 440531 h 440531"/>
                      <a:gd name="connsiteX11" fmla="*/ 0 w 528650"/>
                      <a:gd name="connsiteY11" fmla="*/ 415527 h 440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650" h="440531">
                        <a:moveTo>
                          <a:pt x="0" y="415527"/>
                        </a:moveTo>
                        <a:lnTo>
                          <a:pt x="0" y="358379"/>
                        </a:lnTo>
                        <a:cubicBezTo>
                          <a:pt x="0" y="344570"/>
                          <a:pt x="11195" y="333375"/>
                          <a:pt x="25004" y="333375"/>
                        </a:cubicBezTo>
                        <a:lnTo>
                          <a:pt x="433387" y="333375"/>
                        </a:lnTo>
                        <a:lnTo>
                          <a:pt x="433387" y="22226"/>
                        </a:lnTo>
                        <a:cubicBezTo>
                          <a:pt x="433387" y="9951"/>
                          <a:pt x="443338" y="0"/>
                          <a:pt x="455613" y="0"/>
                        </a:cubicBezTo>
                        <a:lnTo>
                          <a:pt x="506412" y="0"/>
                        </a:lnTo>
                        <a:cubicBezTo>
                          <a:pt x="518687" y="0"/>
                          <a:pt x="528638" y="9951"/>
                          <a:pt x="528638" y="22226"/>
                        </a:cubicBezTo>
                        <a:lnTo>
                          <a:pt x="528638" y="415924"/>
                        </a:lnTo>
                        <a:cubicBezTo>
                          <a:pt x="528839" y="433240"/>
                          <a:pt x="526836" y="440003"/>
                          <a:pt x="501253" y="440531"/>
                        </a:cubicBezTo>
                        <a:lnTo>
                          <a:pt x="25004" y="440531"/>
                        </a:lnTo>
                        <a:cubicBezTo>
                          <a:pt x="11195" y="440531"/>
                          <a:pt x="0" y="429336"/>
                          <a:pt x="0" y="415527"/>
                        </a:cubicBez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52" name="Rectangle 4">
                    <a:extLst>
                      <a:ext uri="{FF2B5EF4-FFF2-40B4-BE49-F238E27FC236}">
                        <a16:creationId xmlns:a16="http://schemas.microsoft.com/office/drawing/2014/main" id="{E06033B0-6FF8-71DF-CFA0-3C4742C0766C}"/>
                      </a:ext>
                    </a:extLst>
                  </p:cNvPr>
                  <p:cNvSpPr/>
                  <p:nvPr/>
                </p:nvSpPr>
                <p:spPr>
                  <a:xfrm>
                    <a:off x="4530571" y="3116188"/>
                    <a:ext cx="279254" cy="262332"/>
                  </a:xfrm>
                  <a:custGeom>
                    <a:avLst/>
                    <a:gdLst>
                      <a:gd name="connsiteX0" fmla="*/ 0 w 1756228"/>
                      <a:gd name="connsiteY0" fmla="*/ 0 h 1756228"/>
                      <a:gd name="connsiteX1" fmla="*/ 1756228 w 1756228"/>
                      <a:gd name="connsiteY1" fmla="*/ 0 h 1756228"/>
                      <a:gd name="connsiteX2" fmla="*/ 1756228 w 1756228"/>
                      <a:gd name="connsiteY2" fmla="*/ 1756228 h 1756228"/>
                      <a:gd name="connsiteX3" fmla="*/ 0 w 1756228"/>
                      <a:gd name="connsiteY3" fmla="*/ 1756228 h 1756228"/>
                      <a:gd name="connsiteX4" fmla="*/ 0 w 1756228"/>
                      <a:gd name="connsiteY4" fmla="*/ 0 h 1756228"/>
                      <a:gd name="connsiteX0" fmla="*/ 0 w 1813737"/>
                      <a:gd name="connsiteY0" fmla="*/ 0 h 1756228"/>
                      <a:gd name="connsiteX1" fmla="*/ 1813737 w 1813737"/>
                      <a:gd name="connsiteY1" fmla="*/ 166778 h 1756228"/>
                      <a:gd name="connsiteX2" fmla="*/ 1756228 w 1813737"/>
                      <a:gd name="connsiteY2" fmla="*/ 1756228 h 1756228"/>
                      <a:gd name="connsiteX3" fmla="*/ 0 w 1813737"/>
                      <a:gd name="connsiteY3" fmla="*/ 1756228 h 1756228"/>
                      <a:gd name="connsiteX4" fmla="*/ 0 w 1813737"/>
                      <a:gd name="connsiteY4" fmla="*/ 0 h 1756228"/>
                      <a:gd name="connsiteX0" fmla="*/ 17253 w 1813737"/>
                      <a:gd name="connsiteY0" fmla="*/ 0 h 1589451"/>
                      <a:gd name="connsiteX1" fmla="*/ 1813737 w 1813737"/>
                      <a:gd name="connsiteY1" fmla="*/ 1 h 1589451"/>
                      <a:gd name="connsiteX2" fmla="*/ 1756228 w 1813737"/>
                      <a:gd name="connsiteY2" fmla="*/ 1589451 h 1589451"/>
                      <a:gd name="connsiteX3" fmla="*/ 0 w 1813737"/>
                      <a:gd name="connsiteY3" fmla="*/ 1589451 h 1589451"/>
                      <a:gd name="connsiteX4" fmla="*/ 17253 w 1813737"/>
                      <a:gd name="connsiteY4" fmla="*/ 0 h 1589451"/>
                      <a:gd name="connsiteX0" fmla="*/ 17253 w 1813737"/>
                      <a:gd name="connsiteY0" fmla="*/ 283713 h 1873164"/>
                      <a:gd name="connsiteX1" fmla="*/ 1813737 w 1813737"/>
                      <a:gd name="connsiteY1" fmla="*/ 283714 h 1873164"/>
                      <a:gd name="connsiteX2" fmla="*/ 1756228 w 1813737"/>
                      <a:gd name="connsiteY2" fmla="*/ 1873164 h 1873164"/>
                      <a:gd name="connsiteX3" fmla="*/ 0 w 1813737"/>
                      <a:gd name="connsiteY3" fmla="*/ 1873164 h 1873164"/>
                      <a:gd name="connsiteX4" fmla="*/ 17253 w 1813737"/>
                      <a:gd name="connsiteY4" fmla="*/ 283713 h 1873164"/>
                      <a:gd name="connsiteX0" fmla="*/ 17253 w 1813737"/>
                      <a:gd name="connsiteY0" fmla="*/ 397132 h 1986583"/>
                      <a:gd name="connsiteX1" fmla="*/ 1813737 w 1813737"/>
                      <a:gd name="connsiteY1" fmla="*/ 397133 h 1986583"/>
                      <a:gd name="connsiteX2" fmla="*/ 1756228 w 1813737"/>
                      <a:gd name="connsiteY2" fmla="*/ 1986583 h 1986583"/>
                      <a:gd name="connsiteX3" fmla="*/ 0 w 1813737"/>
                      <a:gd name="connsiteY3" fmla="*/ 1986583 h 1986583"/>
                      <a:gd name="connsiteX4" fmla="*/ 17253 w 1813737"/>
                      <a:gd name="connsiteY4" fmla="*/ 397132 h 1986583"/>
                      <a:gd name="connsiteX0" fmla="*/ 17253 w 1813737"/>
                      <a:gd name="connsiteY0" fmla="*/ 402884 h 1992335"/>
                      <a:gd name="connsiteX1" fmla="*/ 1813737 w 1813737"/>
                      <a:gd name="connsiteY1" fmla="*/ 402885 h 1992335"/>
                      <a:gd name="connsiteX2" fmla="*/ 1756228 w 1813737"/>
                      <a:gd name="connsiteY2" fmla="*/ 1992335 h 1992335"/>
                      <a:gd name="connsiteX3" fmla="*/ 0 w 1813737"/>
                      <a:gd name="connsiteY3" fmla="*/ 1992335 h 1992335"/>
                      <a:gd name="connsiteX4" fmla="*/ 17253 w 1813737"/>
                      <a:gd name="connsiteY4" fmla="*/ 402884 h 1992335"/>
                      <a:gd name="connsiteX0" fmla="*/ 17253 w 1813737"/>
                      <a:gd name="connsiteY0" fmla="*/ 402884 h 1992335"/>
                      <a:gd name="connsiteX1" fmla="*/ 1813737 w 1813737"/>
                      <a:gd name="connsiteY1" fmla="*/ 402885 h 1992335"/>
                      <a:gd name="connsiteX2" fmla="*/ 1756228 w 1813737"/>
                      <a:gd name="connsiteY2" fmla="*/ 1992335 h 1992335"/>
                      <a:gd name="connsiteX3" fmla="*/ 0 w 1813737"/>
                      <a:gd name="connsiteY3" fmla="*/ 1992335 h 1992335"/>
                      <a:gd name="connsiteX4" fmla="*/ 17253 w 1813737"/>
                      <a:gd name="connsiteY4" fmla="*/ 402884 h 1992335"/>
                      <a:gd name="connsiteX0" fmla="*/ 17253 w 1813737"/>
                      <a:gd name="connsiteY0" fmla="*/ 409930 h 1999381"/>
                      <a:gd name="connsiteX1" fmla="*/ 1813737 w 1813737"/>
                      <a:gd name="connsiteY1" fmla="*/ 409931 h 1999381"/>
                      <a:gd name="connsiteX2" fmla="*/ 1756228 w 1813737"/>
                      <a:gd name="connsiteY2" fmla="*/ 1999381 h 1999381"/>
                      <a:gd name="connsiteX3" fmla="*/ 0 w 1813737"/>
                      <a:gd name="connsiteY3" fmla="*/ 1999381 h 1999381"/>
                      <a:gd name="connsiteX4" fmla="*/ 17253 w 1813737"/>
                      <a:gd name="connsiteY4" fmla="*/ 409930 h 1999381"/>
                      <a:gd name="connsiteX0" fmla="*/ 17253 w 1813737"/>
                      <a:gd name="connsiteY0" fmla="*/ 391209 h 1980660"/>
                      <a:gd name="connsiteX1" fmla="*/ 1813737 w 1813737"/>
                      <a:gd name="connsiteY1" fmla="*/ 391210 h 1980660"/>
                      <a:gd name="connsiteX2" fmla="*/ 1756228 w 1813737"/>
                      <a:gd name="connsiteY2" fmla="*/ 1980660 h 1980660"/>
                      <a:gd name="connsiteX3" fmla="*/ 0 w 1813737"/>
                      <a:gd name="connsiteY3" fmla="*/ 1980660 h 1980660"/>
                      <a:gd name="connsiteX4" fmla="*/ 17253 w 1813737"/>
                      <a:gd name="connsiteY4" fmla="*/ 391209 h 1980660"/>
                      <a:gd name="connsiteX0" fmla="*/ 17253 w 1813737"/>
                      <a:gd name="connsiteY0" fmla="*/ 400542 h 1989993"/>
                      <a:gd name="connsiteX1" fmla="*/ 1813737 w 1813737"/>
                      <a:gd name="connsiteY1" fmla="*/ 400543 h 1989993"/>
                      <a:gd name="connsiteX2" fmla="*/ 1756228 w 1813737"/>
                      <a:gd name="connsiteY2" fmla="*/ 1989993 h 1989993"/>
                      <a:gd name="connsiteX3" fmla="*/ 0 w 1813737"/>
                      <a:gd name="connsiteY3" fmla="*/ 1989993 h 1989993"/>
                      <a:gd name="connsiteX4" fmla="*/ 17253 w 1813737"/>
                      <a:gd name="connsiteY4" fmla="*/ 400542 h 1989993"/>
                      <a:gd name="connsiteX0" fmla="*/ 266502 w 2062986"/>
                      <a:gd name="connsiteY0" fmla="*/ 400542 h 1989993"/>
                      <a:gd name="connsiteX1" fmla="*/ 2062986 w 2062986"/>
                      <a:gd name="connsiteY1" fmla="*/ 400543 h 1989993"/>
                      <a:gd name="connsiteX2" fmla="*/ 2005477 w 2062986"/>
                      <a:gd name="connsiteY2" fmla="*/ 1989993 h 1989993"/>
                      <a:gd name="connsiteX3" fmla="*/ 249249 w 2062986"/>
                      <a:gd name="connsiteY3" fmla="*/ 1989993 h 1989993"/>
                      <a:gd name="connsiteX4" fmla="*/ 266502 w 2062986"/>
                      <a:gd name="connsiteY4" fmla="*/ 400542 h 1989993"/>
                      <a:gd name="connsiteX0" fmla="*/ 395975 w 2192459"/>
                      <a:gd name="connsiteY0" fmla="*/ 400542 h 1989993"/>
                      <a:gd name="connsiteX1" fmla="*/ 2192459 w 2192459"/>
                      <a:gd name="connsiteY1" fmla="*/ 400543 h 1989993"/>
                      <a:gd name="connsiteX2" fmla="*/ 2134950 w 2192459"/>
                      <a:gd name="connsiteY2" fmla="*/ 1989993 h 1989993"/>
                      <a:gd name="connsiteX3" fmla="*/ 378722 w 2192459"/>
                      <a:gd name="connsiteY3" fmla="*/ 1989993 h 1989993"/>
                      <a:gd name="connsiteX4" fmla="*/ 395975 w 2192459"/>
                      <a:gd name="connsiteY4" fmla="*/ 400542 h 1989993"/>
                      <a:gd name="connsiteX0" fmla="*/ 314991 w 2111475"/>
                      <a:gd name="connsiteY0" fmla="*/ 400542 h 1989993"/>
                      <a:gd name="connsiteX1" fmla="*/ 2111475 w 2111475"/>
                      <a:gd name="connsiteY1" fmla="*/ 400543 h 1989993"/>
                      <a:gd name="connsiteX2" fmla="*/ 2053966 w 2111475"/>
                      <a:gd name="connsiteY2" fmla="*/ 1989993 h 1989993"/>
                      <a:gd name="connsiteX3" fmla="*/ 297738 w 2111475"/>
                      <a:gd name="connsiteY3" fmla="*/ 1989993 h 1989993"/>
                      <a:gd name="connsiteX4" fmla="*/ 314991 w 2111475"/>
                      <a:gd name="connsiteY4" fmla="*/ 400542 h 1989993"/>
                      <a:gd name="connsiteX0" fmla="*/ 316630 w 2113114"/>
                      <a:gd name="connsiteY0" fmla="*/ 400542 h 1989993"/>
                      <a:gd name="connsiteX1" fmla="*/ 2113114 w 2113114"/>
                      <a:gd name="connsiteY1" fmla="*/ 400543 h 1989993"/>
                      <a:gd name="connsiteX2" fmla="*/ 2055605 w 2113114"/>
                      <a:gd name="connsiteY2" fmla="*/ 1989993 h 1989993"/>
                      <a:gd name="connsiteX3" fmla="*/ 299377 w 2113114"/>
                      <a:gd name="connsiteY3" fmla="*/ 1989993 h 1989993"/>
                      <a:gd name="connsiteX4" fmla="*/ 316630 w 2113114"/>
                      <a:gd name="connsiteY4" fmla="*/ 400542 h 1989993"/>
                      <a:gd name="connsiteX0" fmla="*/ 296768 w 2093252"/>
                      <a:gd name="connsiteY0" fmla="*/ 400542 h 1989993"/>
                      <a:gd name="connsiteX1" fmla="*/ 2093252 w 2093252"/>
                      <a:gd name="connsiteY1" fmla="*/ 400543 h 1989993"/>
                      <a:gd name="connsiteX2" fmla="*/ 2035743 w 2093252"/>
                      <a:gd name="connsiteY2" fmla="*/ 1989993 h 1989993"/>
                      <a:gd name="connsiteX3" fmla="*/ 279515 w 2093252"/>
                      <a:gd name="connsiteY3" fmla="*/ 1989993 h 1989993"/>
                      <a:gd name="connsiteX4" fmla="*/ 296768 w 2093252"/>
                      <a:gd name="connsiteY4" fmla="*/ 400542 h 1989993"/>
                      <a:gd name="connsiteX0" fmla="*/ 309170 w 2105654"/>
                      <a:gd name="connsiteY0" fmla="*/ 400542 h 1989993"/>
                      <a:gd name="connsiteX1" fmla="*/ 2105654 w 2105654"/>
                      <a:gd name="connsiteY1" fmla="*/ 400543 h 1989993"/>
                      <a:gd name="connsiteX2" fmla="*/ 2048145 w 2105654"/>
                      <a:gd name="connsiteY2" fmla="*/ 1989993 h 1989993"/>
                      <a:gd name="connsiteX3" fmla="*/ 291917 w 2105654"/>
                      <a:gd name="connsiteY3" fmla="*/ 1989993 h 1989993"/>
                      <a:gd name="connsiteX4" fmla="*/ 309170 w 2105654"/>
                      <a:gd name="connsiteY4" fmla="*/ 400542 h 1989993"/>
                      <a:gd name="connsiteX0" fmla="*/ 309170 w 2105654"/>
                      <a:gd name="connsiteY0" fmla="*/ 400542 h 1989993"/>
                      <a:gd name="connsiteX1" fmla="*/ 2105654 w 2105654"/>
                      <a:gd name="connsiteY1" fmla="*/ 400543 h 1989993"/>
                      <a:gd name="connsiteX2" fmla="*/ 2048145 w 2105654"/>
                      <a:gd name="connsiteY2" fmla="*/ 1989993 h 1989993"/>
                      <a:gd name="connsiteX3" fmla="*/ 291917 w 2105654"/>
                      <a:gd name="connsiteY3" fmla="*/ 1989993 h 1989993"/>
                      <a:gd name="connsiteX4" fmla="*/ 309170 w 2105654"/>
                      <a:gd name="connsiteY4" fmla="*/ 400542 h 1989993"/>
                      <a:gd name="connsiteX0" fmla="*/ 309170 w 2099904"/>
                      <a:gd name="connsiteY0" fmla="*/ 405518 h 1994969"/>
                      <a:gd name="connsiteX1" fmla="*/ 2099904 w 2099904"/>
                      <a:gd name="connsiteY1" fmla="*/ 394017 h 1994969"/>
                      <a:gd name="connsiteX2" fmla="*/ 2048145 w 2099904"/>
                      <a:gd name="connsiteY2" fmla="*/ 1994969 h 1994969"/>
                      <a:gd name="connsiteX3" fmla="*/ 291917 w 2099904"/>
                      <a:gd name="connsiteY3" fmla="*/ 1994969 h 1994969"/>
                      <a:gd name="connsiteX4" fmla="*/ 309170 w 2099904"/>
                      <a:gd name="connsiteY4" fmla="*/ 405518 h 1994969"/>
                      <a:gd name="connsiteX0" fmla="*/ 309170 w 2099904"/>
                      <a:gd name="connsiteY0" fmla="*/ 405518 h 1994969"/>
                      <a:gd name="connsiteX1" fmla="*/ 2099904 w 2099904"/>
                      <a:gd name="connsiteY1" fmla="*/ 394017 h 1994969"/>
                      <a:gd name="connsiteX2" fmla="*/ 2048145 w 2099904"/>
                      <a:gd name="connsiteY2" fmla="*/ 1994969 h 1994969"/>
                      <a:gd name="connsiteX3" fmla="*/ 291917 w 2099904"/>
                      <a:gd name="connsiteY3" fmla="*/ 1994969 h 1994969"/>
                      <a:gd name="connsiteX4" fmla="*/ 309170 w 2099904"/>
                      <a:gd name="connsiteY4" fmla="*/ 405518 h 1994969"/>
                      <a:gd name="connsiteX0" fmla="*/ 309170 w 2099904"/>
                      <a:gd name="connsiteY0" fmla="*/ 405518 h 1994969"/>
                      <a:gd name="connsiteX1" fmla="*/ 2099904 w 2099904"/>
                      <a:gd name="connsiteY1" fmla="*/ 394017 h 1994969"/>
                      <a:gd name="connsiteX2" fmla="*/ 291917 w 2099904"/>
                      <a:gd name="connsiteY2" fmla="*/ 1994969 h 1994969"/>
                      <a:gd name="connsiteX3" fmla="*/ 309170 w 2099904"/>
                      <a:gd name="connsiteY3" fmla="*/ 405518 h 1994969"/>
                      <a:gd name="connsiteX0" fmla="*/ 309170 w 2117157"/>
                      <a:gd name="connsiteY0" fmla="*/ 400543 h 1989994"/>
                      <a:gd name="connsiteX1" fmla="*/ 2117157 w 2117157"/>
                      <a:gd name="connsiteY1" fmla="*/ 400544 h 1989994"/>
                      <a:gd name="connsiteX2" fmla="*/ 291917 w 2117157"/>
                      <a:gd name="connsiteY2" fmla="*/ 1989994 h 1989994"/>
                      <a:gd name="connsiteX3" fmla="*/ 309170 w 2117157"/>
                      <a:gd name="connsiteY3" fmla="*/ 400543 h 1989994"/>
                      <a:gd name="connsiteX0" fmla="*/ 309170 w 2117157"/>
                      <a:gd name="connsiteY0" fmla="*/ 406377 h 1995828"/>
                      <a:gd name="connsiteX1" fmla="*/ 2117157 w 2117157"/>
                      <a:gd name="connsiteY1" fmla="*/ 406378 h 1995828"/>
                      <a:gd name="connsiteX2" fmla="*/ 291917 w 2117157"/>
                      <a:gd name="connsiteY2" fmla="*/ 1995828 h 1995828"/>
                      <a:gd name="connsiteX3" fmla="*/ 309170 w 2117157"/>
                      <a:gd name="connsiteY3" fmla="*/ 406377 h 1995828"/>
                      <a:gd name="connsiteX0" fmla="*/ 309170 w 2117157"/>
                      <a:gd name="connsiteY0" fmla="*/ 399418 h 1988869"/>
                      <a:gd name="connsiteX1" fmla="*/ 2117157 w 2117157"/>
                      <a:gd name="connsiteY1" fmla="*/ 399419 h 1988869"/>
                      <a:gd name="connsiteX2" fmla="*/ 291917 w 2117157"/>
                      <a:gd name="connsiteY2" fmla="*/ 1988869 h 1988869"/>
                      <a:gd name="connsiteX3" fmla="*/ 309170 w 2117157"/>
                      <a:gd name="connsiteY3" fmla="*/ 399418 h 1988869"/>
                    </a:gdLst>
                    <a:ahLst/>
                    <a:cxnLst>
                      <a:cxn ang="0">
                        <a:pos x="connsiteX0" y="connsiteY0"/>
                      </a:cxn>
                      <a:cxn ang="0">
                        <a:pos x="connsiteX1" y="connsiteY1"/>
                      </a:cxn>
                      <a:cxn ang="0">
                        <a:pos x="connsiteX2" y="connsiteY2"/>
                      </a:cxn>
                      <a:cxn ang="0">
                        <a:pos x="connsiteX3" y="connsiteY3"/>
                      </a:cxn>
                    </a:cxnLst>
                    <a:rect l="l" t="t" r="r" b="b"/>
                    <a:pathLst>
                      <a:path w="2117157" h="1988869">
                        <a:moveTo>
                          <a:pt x="309170" y="399418"/>
                        </a:moveTo>
                        <a:cubicBezTo>
                          <a:pt x="925251" y="-215933"/>
                          <a:pt x="1690858" y="-43404"/>
                          <a:pt x="2117157" y="399419"/>
                        </a:cubicBezTo>
                        <a:lnTo>
                          <a:pt x="291917" y="1988869"/>
                        </a:lnTo>
                        <a:cubicBezTo>
                          <a:pt x="102136" y="1775355"/>
                          <a:pt x="-265924" y="1050006"/>
                          <a:pt x="309170" y="39941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53" name="Rectangle 4">
                    <a:extLst>
                      <a:ext uri="{FF2B5EF4-FFF2-40B4-BE49-F238E27FC236}">
                        <a16:creationId xmlns:a16="http://schemas.microsoft.com/office/drawing/2014/main" id="{D7B52C82-7C88-386D-BD39-7E5B8ED9979D}"/>
                      </a:ext>
                    </a:extLst>
                  </p:cNvPr>
                  <p:cNvSpPr/>
                  <p:nvPr/>
                </p:nvSpPr>
                <p:spPr>
                  <a:xfrm rot="4951313">
                    <a:off x="5132127" y="3103366"/>
                    <a:ext cx="300727" cy="282501"/>
                  </a:xfrm>
                  <a:custGeom>
                    <a:avLst/>
                    <a:gdLst>
                      <a:gd name="connsiteX0" fmla="*/ 0 w 1756228"/>
                      <a:gd name="connsiteY0" fmla="*/ 0 h 1756228"/>
                      <a:gd name="connsiteX1" fmla="*/ 1756228 w 1756228"/>
                      <a:gd name="connsiteY1" fmla="*/ 0 h 1756228"/>
                      <a:gd name="connsiteX2" fmla="*/ 1756228 w 1756228"/>
                      <a:gd name="connsiteY2" fmla="*/ 1756228 h 1756228"/>
                      <a:gd name="connsiteX3" fmla="*/ 0 w 1756228"/>
                      <a:gd name="connsiteY3" fmla="*/ 1756228 h 1756228"/>
                      <a:gd name="connsiteX4" fmla="*/ 0 w 1756228"/>
                      <a:gd name="connsiteY4" fmla="*/ 0 h 1756228"/>
                      <a:gd name="connsiteX0" fmla="*/ 0 w 1813737"/>
                      <a:gd name="connsiteY0" fmla="*/ 0 h 1756228"/>
                      <a:gd name="connsiteX1" fmla="*/ 1813737 w 1813737"/>
                      <a:gd name="connsiteY1" fmla="*/ 166778 h 1756228"/>
                      <a:gd name="connsiteX2" fmla="*/ 1756228 w 1813737"/>
                      <a:gd name="connsiteY2" fmla="*/ 1756228 h 1756228"/>
                      <a:gd name="connsiteX3" fmla="*/ 0 w 1813737"/>
                      <a:gd name="connsiteY3" fmla="*/ 1756228 h 1756228"/>
                      <a:gd name="connsiteX4" fmla="*/ 0 w 1813737"/>
                      <a:gd name="connsiteY4" fmla="*/ 0 h 1756228"/>
                      <a:gd name="connsiteX0" fmla="*/ 17253 w 1813737"/>
                      <a:gd name="connsiteY0" fmla="*/ 0 h 1589451"/>
                      <a:gd name="connsiteX1" fmla="*/ 1813737 w 1813737"/>
                      <a:gd name="connsiteY1" fmla="*/ 1 h 1589451"/>
                      <a:gd name="connsiteX2" fmla="*/ 1756228 w 1813737"/>
                      <a:gd name="connsiteY2" fmla="*/ 1589451 h 1589451"/>
                      <a:gd name="connsiteX3" fmla="*/ 0 w 1813737"/>
                      <a:gd name="connsiteY3" fmla="*/ 1589451 h 1589451"/>
                      <a:gd name="connsiteX4" fmla="*/ 17253 w 1813737"/>
                      <a:gd name="connsiteY4" fmla="*/ 0 h 1589451"/>
                      <a:gd name="connsiteX0" fmla="*/ 17253 w 1813737"/>
                      <a:gd name="connsiteY0" fmla="*/ 283713 h 1873164"/>
                      <a:gd name="connsiteX1" fmla="*/ 1813737 w 1813737"/>
                      <a:gd name="connsiteY1" fmla="*/ 283714 h 1873164"/>
                      <a:gd name="connsiteX2" fmla="*/ 1756228 w 1813737"/>
                      <a:gd name="connsiteY2" fmla="*/ 1873164 h 1873164"/>
                      <a:gd name="connsiteX3" fmla="*/ 0 w 1813737"/>
                      <a:gd name="connsiteY3" fmla="*/ 1873164 h 1873164"/>
                      <a:gd name="connsiteX4" fmla="*/ 17253 w 1813737"/>
                      <a:gd name="connsiteY4" fmla="*/ 283713 h 1873164"/>
                      <a:gd name="connsiteX0" fmla="*/ 17253 w 1813737"/>
                      <a:gd name="connsiteY0" fmla="*/ 397132 h 1986583"/>
                      <a:gd name="connsiteX1" fmla="*/ 1813737 w 1813737"/>
                      <a:gd name="connsiteY1" fmla="*/ 397133 h 1986583"/>
                      <a:gd name="connsiteX2" fmla="*/ 1756228 w 1813737"/>
                      <a:gd name="connsiteY2" fmla="*/ 1986583 h 1986583"/>
                      <a:gd name="connsiteX3" fmla="*/ 0 w 1813737"/>
                      <a:gd name="connsiteY3" fmla="*/ 1986583 h 1986583"/>
                      <a:gd name="connsiteX4" fmla="*/ 17253 w 1813737"/>
                      <a:gd name="connsiteY4" fmla="*/ 397132 h 1986583"/>
                      <a:gd name="connsiteX0" fmla="*/ 17253 w 1813737"/>
                      <a:gd name="connsiteY0" fmla="*/ 402884 h 1992335"/>
                      <a:gd name="connsiteX1" fmla="*/ 1813737 w 1813737"/>
                      <a:gd name="connsiteY1" fmla="*/ 402885 h 1992335"/>
                      <a:gd name="connsiteX2" fmla="*/ 1756228 w 1813737"/>
                      <a:gd name="connsiteY2" fmla="*/ 1992335 h 1992335"/>
                      <a:gd name="connsiteX3" fmla="*/ 0 w 1813737"/>
                      <a:gd name="connsiteY3" fmla="*/ 1992335 h 1992335"/>
                      <a:gd name="connsiteX4" fmla="*/ 17253 w 1813737"/>
                      <a:gd name="connsiteY4" fmla="*/ 402884 h 1992335"/>
                      <a:gd name="connsiteX0" fmla="*/ 17253 w 1813737"/>
                      <a:gd name="connsiteY0" fmla="*/ 402884 h 1992335"/>
                      <a:gd name="connsiteX1" fmla="*/ 1813737 w 1813737"/>
                      <a:gd name="connsiteY1" fmla="*/ 402885 h 1992335"/>
                      <a:gd name="connsiteX2" fmla="*/ 1756228 w 1813737"/>
                      <a:gd name="connsiteY2" fmla="*/ 1992335 h 1992335"/>
                      <a:gd name="connsiteX3" fmla="*/ 0 w 1813737"/>
                      <a:gd name="connsiteY3" fmla="*/ 1992335 h 1992335"/>
                      <a:gd name="connsiteX4" fmla="*/ 17253 w 1813737"/>
                      <a:gd name="connsiteY4" fmla="*/ 402884 h 1992335"/>
                      <a:gd name="connsiteX0" fmla="*/ 17253 w 1813737"/>
                      <a:gd name="connsiteY0" fmla="*/ 409930 h 1999381"/>
                      <a:gd name="connsiteX1" fmla="*/ 1813737 w 1813737"/>
                      <a:gd name="connsiteY1" fmla="*/ 409931 h 1999381"/>
                      <a:gd name="connsiteX2" fmla="*/ 1756228 w 1813737"/>
                      <a:gd name="connsiteY2" fmla="*/ 1999381 h 1999381"/>
                      <a:gd name="connsiteX3" fmla="*/ 0 w 1813737"/>
                      <a:gd name="connsiteY3" fmla="*/ 1999381 h 1999381"/>
                      <a:gd name="connsiteX4" fmla="*/ 17253 w 1813737"/>
                      <a:gd name="connsiteY4" fmla="*/ 409930 h 1999381"/>
                      <a:gd name="connsiteX0" fmla="*/ 17253 w 1813737"/>
                      <a:gd name="connsiteY0" fmla="*/ 391209 h 1980660"/>
                      <a:gd name="connsiteX1" fmla="*/ 1813737 w 1813737"/>
                      <a:gd name="connsiteY1" fmla="*/ 391210 h 1980660"/>
                      <a:gd name="connsiteX2" fmla="*/ 1756228 w 1813737"/>
                      <a:gd name="connsiteY2" fmla="*/ 1980660 h 1980660"/>
                      <a:gd name="connsiteX3" fmla="*/ 0 w 1813737"/>
                      <a:gd name="connsiteY3" fmla="*/ 1980660 h 1980660"/>
                      <a:gd name="connsiteX4" fmla="*/ 17253 w 1813737"/>
                      <a:gd name="connsiteY4" fmla="*/ 391209 h 1980660"/>
                      <a:gd name="connsiteX0" fmla="*/ 17253 w 1813737"/>
                      <a:gd name="connsiteY0" fmla="*/ 400542 h 1989993"/>
                      <a:gd name="connsiteX1" fmla="*/ 1813737 w 1813737"/>
                      <a:gd name="connsiteY1" fmla="*/ 400543 h 1989993"/>
                      <a:gd name="connsiteX2" fmla="*/ 1756228 w 1813737"/>
                      <a:gd name="connsiteY2" fmla="*/ 1989993 h 1989993"/>
                      <a:gd name="connsiteX3" fmla="*/ 0 w 1813737"/>
                      <a:gd name="connsiteY3" fmla="*/ 1989993 h 1989993"/>
                      <a:gd name="connsiteX4" fmla="*/ 17253 w 1813737"/>
                      <a:gd name="connsiteY4" fmla="*/ 400542 h 1989993"/>
                      <a:gd name="connsiteX0" fmla="*/ 266502 w 2062986"/>
                      <a:gd name="connsiteY0" fmla="*/ 400542 h 1989993"/>
                      <a:gd name="connsiteX1" fmla="*/ 2062986 w 2062986"/>
                      <a:gd name="connsiteY1" fmla="*/ 400543 h 1989993"/>
                      <a:gd name="connsiteX2" fmla="*/ 2005477 w 2062986"/>
                      <a:gd name="connsiteY2" fmla="*/ 1989993 h 1989993"/>
                      <a:gd name="connsiteX3" fmla="*/ 249249 w 2062986"/>
                      <a:gd name="connsiteY3" fmla="*/ 1989993 h 1989993"/>
                      <a:gd name="connsiteX4" fmla="*/ 266502 w 2062986"/>
                      <a:gd name="connsiteY4" fmla="*/ 400542 h 1989993"/>
                      <a:gd name="connsiteX0" fmla="*/ 395975 w 2192459"/>
                      <a:gd name="connsiteY0" fmla="*/ 400542 h 1989993"/>
                      <a:gd name="connsiteX1" fmla="*/ 2192459 w 2192459"/>
                      <a:gd name="connsiteY1" fmla="*/ 400543 h 1989993"/>
                      <a:gd name="connsiteX2" fmla="*/ 2134950 w 2192459"/>
                      <a:gd name="connsiteY2" fmla="*/ 1989993 h 1989993"/>
                      <a:gd name="connsiteX3" fmla="*/ 378722 w 2192459"/>
                      <a:gd name="connsiteY3" fmla="*/ 1989993 h 1989993"/>
                      <a:gd name="connsiteX4" fmla="*/ 395975 w 2192459"/>
                      <a:gd name="connsiteY4" fmla="*/ 400542 h 1989993"/>
                      <a:gd name="connsiteX0" fmla="*/ 314991 w 2111475"/>
                      <a:gd name="connsiteY0" fmla="*/ 400542 h 1989993"/>
                      <a:gd name="connsiteX1" fmla="*/ 2111475 w 2111475"/>
                      <a:gd name="connsiteY1" fmla="*/ 400543 h 1989993"/>
                      <a:gd name="connsiteX2" fmla="*/ 2053966 w 2111475"/>
                      <a:gd name="connsiteY2" fmla="*/ 1989993 h 1989993"/>
                      <a:gd name="connsiteX3" fmla="*/ 297738 w 2111475"/>
                      <a:gd name="connsiteY3" fmla="*/ 1989993 h 1989993"/>
                      <a:gd name="connsiteX4" fmla="*/ 314991 w 2111475"/>
                      <a:gd name="connsiteY4" fmla="*/ 400542 h 1989993"/>
                      <a:gd name="connsiteX0" fmla="*/ 316630 w 2113114"/>
                      <a:gd name="connsiteY0" fmla="*/ 400542 h 1989993"/>
                      <a:gd name="connsiteX1" fmla="*/ 2113114 w 2113114"/>
                      <a:gd name="connsiteY1" fmla="*/ 400543 h 1989993"/>
                      <a:gd name="connsiteX2" fmla="*/ 2055605 w 2113114"/>
                      <a:gd name="connsiteY2" fmla="*/ 1989993 h 1989993"/>
                      <a:gd name="connsiteX3" fmla="*/ 299377 w 2113114"/>
                      <a:gd name="connsiteY3" fmla="*/ 1989993 h 1989993"/>
                      <a:gd name="connsiteX4" fmla="*/ 316630 w 2113114"/>
                      <a:gd name="connsiteY4" fmla="*/ 400542 h 1989993"/>
                      <a:gd name="connsiteX0" fmla="*/ 296768 w 2093252"/>
                      <a:gd name="connsiteY0" fmla="*/ 400542 h 1989993"/>
                      <a:gd name="connsiteX1" fmla="*/ 2093252 w 2093252"/>
                      <a:gd name="connsiteY1" fmla="*/ 400543 h 1989993"/>
                      <a:gd name="connsiteX2" fmla="*/ 2035743 w 2093252"/>
                      <a:gd name="connsiteY2" fmla="*/ 1989993 h 1989993"/>
                      <a:gd name="connsiteX3" fmla="*/ 279515 w 2093252"/>
                      <a:gd name="connsiteY3" fmla="*/ 1989993 h 1989993"/>
                      <a:gd name="connsiteX4" fmla="*/ 296768 w 2093252"/>
                      <a:gd name="connsiteY4" fmla="*/ 400542 h 1989993"/>
                      <a:gd name="connsiteX0" fmla="*/ 309170 w 2105654"/>
                      <a:gd name="connsiteY0" fmla="*/ 400542 h 1989993"/>
                      <a:gd name="connsiteX1" fmla="*/ 2105654 w 2105654"/>
                      <a:gd name="connsiteY1" fmla="*/ 400543 h 1989993"/>
                      <a:gd name="connsiteX2" fmla="*/ 2048145 w 2105654"/>
                      <a:gd name="connsiteY2" fmla="*/ 1989993 h 1989993"/>
                      <a:gd name="connsiteX3" fmla="*/ 291917 w 2105654"/>
                      <a:gd name="connsiteY3" fmla="*/ 1989993 h 1989993"/>
                      <a:gd name="connsiteX4" fmla="*/ 309170 w 2105654"/>
                      <a:gd name="connsiteY4" fmla="*/ 400542 h 1989993"/>
                      <a:gd name="connsiteX0" fmla="*/ 309170 w 2105654"/>
                      <a:gd name="connsiteY0" fmla="*/ 400542 h 1989993"/>
                      <a:gd name="connsiteX1" fmla="*/ 2105654 w 2105654"/>
                      <a:gd name="connsiteY1" fmla="*/ 400543 h 1989993"/>
                      <a:gd name="connsiteX2" fmla="*/ 2048145 w 2105654"/>
                      <a:gd name="connsiteY2" fmla="*/ 1989993 h 1989993"/>
                      <a:gd name="connsiteX3" fmla="*/ 291917 w 2105654"/>
                      <a:gd name="connsiteY3" fmla="*/ 1989993 h 1989993"/>
                      <a:gd name="connsiteX4" fmla="*/ 309170 w 2105654"/>
                      <a:gd name="connsiteY4" fmla="*/ 400542 h 1989993"/>
                      <a:gd name="connsiteX0" fmla="*/ 309170 w 2099904"/>
                      <a:gd name="connsiteY0" fmla="*/ 405518 h 1994969"/>
                      <a:gd name="connsiteX1" fmla="*/ 2099904 w 2099904"/>
                      <a:gd name="connsiteY1" fmla="*/ 394017 h 1994969"/>
                      <a:gd name="connsiteX2" fmla="*/ 2048145 w 2099904"/>
                      <a:gd name="connsiteY2" fmla="*/ 1994969 h 1994969"/>
                      <a:gd name="connsiteX3" fmla="*/ 291917 w 2099904"/>
                      <a:gd name="connsiteY3" fmla="*/ 1994969 h 1994969"/>
                      <a:gd name="connsiteX4" fmla="*/ 309170 w 2099904"/>
                      <a:gd name="connsiteY4" fmla="*/ 405518 h 1994969"/>
                      <a:gd name="connsiteX0" fmla="*/ 309170 w 2099904"/>
                      <a:gd name="connsiteY0" fmla="*/ 405518 h 1994969"/>
                      <a:gd name="connsiteX1" fmla="*/ 2099904 w 2099904"/>
                      <a:gd name="connsiteY1" fmla="*/ 394017 h 1994969"/>
                      <a:gd name="connsiteX2" fmla="*/ 2048145 w 2099904"/>
                      <a:gd name="connsiteY2" fmla="*/ 1994969 h 1994969"/>
                      <a:gd name="connsiteX3" fmla="*/ 291917 w 2099904"/>
                      <a:gd name="connsiteY3" fmla="*/ 1994969 h 1994969"/>
                      <a:gd name="connsiteX4" fmla="*/ 309170 w 2099904"/>
                      <a:gd name="connsiteY4" fmla="*/ 405518 h 1994969"/>
                      <a:gd name="connsiteX0" fmla="*/ 309170 w 2099904"/>
                      <a:gd name="connsiteY0" fmla="*/ 405518 h 1994969"/>
                      <a:gd name="connsiteX1" fmla="*/ 2099904 w 2099904"/>
                      <a:gd name="connsiteY1" fmla="*/ 394017 h 1994969"/>
                      <a:gd name="connsiteX2" fmla="*/ 291917 w 2099904"/>
                      <a:gd name="connsiteY2" fmla="*/ 1994969 h 1994969"/>
                      <a:gd name="connsiteX3" fmla="*/ 309170 w 2099904"/>
                      <a:gd name="connsiteY3" fmla="*/ 405518 h 1994969"/>
                      <a:gd name="connsiteX0" fmla="*/ 309170 w 2117157"/>
                      <a:gd name="connsiteY0" fmla="*/ 400543 h 1989994"/>
                      <a:gd name="connsiteX1" fmla="*/ 2117157 w 2117157"/>
                      <a:gd name="connsiteY1" fmla="*/ 400544 h 1989994"/>
                      <a:gd name="connsiteX2" fmla="*/ 291917 w 2117157"/>
                      <a:gd name="connsiteY2" fmla="*/ 1989994 h 1989994"/>
                      <a:gd name="connsiteX3" fmla="*/ 309170 w 2117157"/>
                      <a:gd name="connsiteY3" fmla="*/ 400543 h 1989994"/>
                      <a:gd name="connsiteX0" fmla="*/ 309170 w 2117157"/>
                      <a:gd name="connsiteY0" fmla="*/ 406377 h 1995828"/>
                      <a:gd name="connsiteX1" fmla="*/ 2117157 w 2117157"/>
                      <a:gd name="connsiteY1" fmla="*/ 406378 h 1995828"/>
                      <a:gd name="connsiteX2" fmla="*/ 291917 w 2117157"/>
                      <a:gd name="connsiteY2" fmla="*/ 1995828 h 1995828"/>
                      <a:gd name="connsiteX3" fmla="*/ 309170 w 2117157"/>
                      <a:gd name="connsiteY3" fmla="*/ 406377 h 1995828"/>
                      <a:gd name="connsiteX0" fmla="*/ 309170 w 2117157"/>
                      <a:gd name="connsiteY0" fmla="*/ 399418 h 1988869"/>
                      <a:gd name="connsiteX1" fmla="*/ 2117157 w 2117157"/>
                      <a:gd name="connsiteY1" fmla="*/ 399419 h 1988869"/>
                      <a:gd name="connsiteX2" fmla="*/ 291917 w 2117157"/>
                      <a:gd name="connsiteY2" fmla="*/ 1988869 h 1988869"/>
                      <a:gd name="connsiteX3" fmla="*/ 309170 w 2117157"/>
                      <a:gd name="connsiteY3" fmla="*/ 399418 h 1988869"/>
                    </a:gdLst>
                    <a:ahLst/>
                    <a:cxnLst>
                      <a:cxn ang="0">
                        <a:pos x="connsiteX0" y="connsiteY0"/>
                      </a:cxn>
                      <a:cxn ang="0">
                        <a:pos x="connsiteX1" y="connsiteY1"/>
                      </a:cxn>
                      <a:cxn ang="0">
                        <a:pos x="connsiteX2" y="connsiteY2"/>
                      </a:cxn>
                      <a:cxn ang="0">
                        <a:pos x="connsiteX3" y="connsiteY3"/>
                      </a:cxn>
                    </a:cxnLst>
                    <a:rect l="l" t="t" r="r" b="b"/>
                    <a:pathLst>
                      <a:path w="2117157" h="1988869">
                        <a:moveTo>
                          <a:pt x="309170" y="399418"/>
                        </a:moveTo>
                        <a:cubicBezTo>
                          <a:pt x="925251" y="-215933"/>
                          <a:pt x="1690858" y="-43404"/>
                          <a:pt x="2117157" y="399419"/>
                        </a:cubicBezTo>
                        <a:lnTo>
                          <a:pt x="291917" y="1988869"/>
                        </a:lnTo>
                        <a:cubicBezTo>
                          <a:pt x="102136" y="1775355"/>
                          <a:pt x="-265924" y="1050006"/>
                          <a:pt x="309170" y="399418"/>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grpSp>
        </p:grpSp>
      </p:grpSp>
      <p:pic>
        <p:nvPicPr>
          <p:cNvPr id="163" name="Picture 4" descr="Completion Icons - Free SVG &amp; PNG Completion Images - Noun Project">
            <a:extLst>
              <a:ext uri="{FF2B5EF4-FFF2-40B4-BE49-F238E27FC236}">
                <a16:creationId xmlns:a16="http://schemas.microsoft.com/office/drawing/2014/main" id="{7790FE9A-68C8-D53D-690D-E998B91CC9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66873" y="633259"/>
            <a:ext cx="414598" cy="414598"/>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 descr="Completion Icons - Free SVG &amp; PNG Completion Images - Noun Project">
            <a:extLst>
              <a:ext uri="{FF2B5EF4-FFF2-40B4-BE49-F238E27FC236}">
                <a16:creationId xmlns:a16="http://schemas.microsoft.com/office/drawing/2014/main" id="{01A72221-9F6F-6ABE-404F-EE7A8DBBA8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95687" y="970737"/>
            <a:ext cx="609318" cy="609318"/>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6">
            <a:extLst>
              <a:ext uri="{FF2B5EF4-FFF2-40B4-BE49-F238E27FC236}">
                <a16:creationId xmlns:a16="http://schemas.microsoft.com/office/drawing/2014/main" id="{42C965DB-BAFB-9729-09B5-C0A0D3151C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6873" y="1559597"/>
            <a:ext cx="474849" cy="47484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67" name="Table 90">
            <a:extLst>
              <a:ext uri="{FF2B5EF4-FFF2-40B4-BE49-F238E27FC236}">
                <a16:creationId xmlns:a16="http://schemas.microsoft.com/office/drawing/2014/main" id="{7EE60298-2FE9-5148-6EC1-9E4C98879212}"/>
              </a:ext>
            </a:extLst>
          </p:cNvPr>
          <p:cNvGraphicFramePr>
            <a:graphicFrameLocks noGrp="1"/>
          </p:cNvGraphicFramePr>
          <p:nvPr>
            <p:extLst>
              <p:ext uri="{D42A27DB-BD31-4B8C-83A1-F6EECF244321}">
                <p14:modId xmlns:p14="http://schemas.microsoft.com/office/powerpoint/2010/main" val="2128701590"/>
              </p:ext>
            </p:extLst>
          </p:nvPr>
        </p:nvGraphicFramePr>
        <p:xfrm>
          <a:off x="10884668" y="685385"/>
          <a:ext cx="1138703" cy="1229586"/>
        </p:xfrm>
        <a:graphic>
          <a:graphicData uri="http://schemas.openxmlformats.org/drawingml/2006/table">
            <a:tbl>
              <a:tblPr firstRow="1" bandRow="1">
                <a:tableStyleId>{69CF1AB2-1976-4502-BF36-3FF5EA218861}</a:tableStyleId>
              </a:tblPr>
              <a:tblGrid>
                <a:gridCol w="1138703">
                  <a:extLst>
                    <a:ext uri="{9D8B030D-6E8A-4147-A177-3AD203B41FA5}">
                      <a16:colId xmlns:a16="http://schemas.microsoft.com/office/drawing/2014/main" val="1381652850"/>
                    </a:ext>
                  </a:extLst>
                </a:gridCol>
              </a:tblGrid>
              <a:tr h="409862">
                <a:tc>
                  <a:txBody>
                    <a:bodyPr/>
                    <a:lstStyle/>
                    <a:p>
                      <a:r>
                        <a:rPr lang="en-US" sz="1100"/>
                        <a:t>Completed</a:t>
                      </a:r>
                    </a:p>
                  </a:txBody>
                  <a:tcPr/>
                </a:tc>
                <a:extLst>
                  <a:ext uri="{0D108BD9-81ED-4DB2-BD59-A6C34878D82A}">
                    <a16:rowId xmlns:a16="http://schemas.microsoft.com/office/drawing/2014/main" val="1805276652"/>
                  </a:ext>
                </a:extLst>
              </a:tr>
              <a:tr h="409862">
                <a:tc>
                  <a:txBody>
                    <a:bodyPr/>
                    <a:lstStyle/>
                    <a:p>
                      <a:r>
                        <a:rPr lang="en-US" sz="1100" b="1"/>
                        <a:t>Partial</a:t>
                      </a:r>
                    </a:p>
                  </a:txBody>
                  <a:tcPr/>
                </a:tc>
                <a:extLst>
                  <a:ext uri="{0D108BD9-81ED-4DB2-BD59-A6C34878D82A}">
                    <a16:rowId xmlns:a16="http://schemas.microsoft.com/office/drawing/2014/main" val="3977732040"/>
                  </a:ext>
                </a:extLst>
              </a:tr>
              <a:tr h="409862">
                <a:tc>
                  <a:txBody>
                    <a:bodyPr/>
                    <a:lstStyle/>
                    <a:p>
                      <a:r>
                        <a:rPr lang="en-US" sz="1100" b="1"/>
                        <a:t>Advanced</a:t>
                      </a:r>
                    </a:p>
                  </a:txBody>
                  <a:tcPr/>
                </a:tc>
                <a:extLst>
                  <a:ext uri="{0D108BD9-81ED-4DB2-BD59-A6C34878D82A}">
                    <a16:rowId xmlns:a16="http://schemas.microsoft.com/office/drawing/2014/main" val="496007488"/>
                  </a:ext>
                </a:extLst>
              </a:tr>
            </a:tbl>
          </a:graphicData>
        </a:graphic>
      </p:graphicFrame>
      <p:grpSp>
        <p:nvGrpSpPr>
          <p:cNvPr id="168" name="Group 130">
            <a:extLst>
              <a:ext uri="{FF2B5EF4-FFF2-40B4-BE49-F238E27FC236}">
                <a16:creationId xmlns:a16="http://schemas.microsoft.com/office/drawing/2014/main" id="{A0CAFF5D-D990-0C7C-9FDE-74C6C48ABA67}"/>
              </a:ext>
            </a:extLst>
          </p:cNvPr>
          <p:cNvGrpSpPr/>
          <p:nvPr/>
        </p:nvGrpSpPr>
        <p:grpSpPr>
          <a:xfrm>
            <a:off x="4090807" y="1991822"/>
            <a:ext cx="1212570" cy="1400930"/>
            <a:chOff x="290953" y="2282951"/>
            <a:chExt cx="1883664" cy="2176271"/>
          </a:xfrm>
        </p:grpSpPr>
        <p:sp>
          <p:nvSpPr>
            <p:cNvPr id="169" name="Freeform 137">
              <a:extLst>
                <a:ext uri="{FF2B5EF4-FFF2-40B4-BE49-F238E27FC236}">
                  <a16:creationId xmlns:a16="http://schemas.microsoft.com/office/drawing/2014/main" id="{4B16E501-4531-F2C5-9B3D-206F3B35283F}"/>
                </a:ext>
              </a:extLst>
            </p:cNvPr>
            <p:cNvSpPr/>
            <p:nvPr/>
          </p:nvSpPr>
          <p:spPr>
            <a:xfrm flipV="1">
              <a:off x="290953" y="2282951"/>
              <a:ext cx="1883663" cy="2176271"/>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0" name="Freeform 138">
              <a:extLst>
                <a:ext uri="{FF2B5EF4-FFF2-40B4-BE49-F238E27FC236}">
                  <a16:creationId xmlns:a16="http://schemas.microsoft.com/office/drawing/2014/main" id="{5377AE11-B961-D114-DDB5-83D6E5FF33D5}"/>
                </a:ext>
              </a:extLst>
            </p:cNvPr>
            <p:cNvSpPr/>
            <p:nvPr/>
          </p:nvSpPr>
          <p:spPr>
            <a:xfrm>
              <a:off x="1231317" y="2283019"/>
              <a:ext cx="943300" cy="2176203"/>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1" name="Freeform 139">
              <a:extLst>
                <a:ext uri="{FF2B5EF4-FFF2-40B4-BE49-F238E27FC236}">
                  <a16:creationId xmlns:a16="http://schemas.microsoft.com/office/drawing/2014/main" id="{83C2EC67-BAAD-1221-B7F2-E334FCE54767}"/>
                </a:ext>
              </a:extLst>
            </p:cNvPr>
            <p:cNvSpPr/>
            <p:nvPr/>
          </p:nvSpPr>
          <p:spPr>
            <a:xfrm flipV="1">
              <a:off x="706339" y="2761487"/>
              <a:ext cx="1056204" cy="1219200"/>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grpSp>
        <p:nvGrpSpPr>
          <p:cNvPr id="172" name="Group 132">
            <a:extLst>
              <a:ext uri="{FF2B5EF4-FFF2-40B4-BE49-F238E27FC236}">
                <a16:creationId xmlns:a16="http://schemas.microsoft.com/office/drawing/2014/main" id="{5F24C2FD-9323-39FB-F465-DD11756201BE}"/>
              </a:ext>
            </a:extLst>
          </p:cNvPr>
          <p:cNvGrpSpPr/>
          <p:nvPr/>
        </p:nvGrpSpPr>
        <p:grpSpPr>
          <a:xfrm flipH="1">
            <a:off x="4544294" y="2502903"/>
            <a:ext cx="376083" cy="360975"/>
            <a:chOff x="1875470" y="4657229"/>
            <a:chExt cx="1035194" cy="993610"/>
          </a:xfrm>
          <a:solidFill>
            <a:srgbClr val="00338D"/>
          </a:solidFill>
        </p:grpSpPr>
        <p:sp>
          <p:nvSpPr>
            <p:cNvPr id="173" name="Freeform 134">
              <a:extLst>
                <a:ext uri="{FF2B5EF4-FFF2-40B4-BE49-F238E27FC236}">
                  <a16:creationId xmlns:a16="http://schemas.microsoft.com/office/drawing/2014/main" id="{3EC89D55-EC5F-E601-094D-EE976063646C}"/>
                </a:ext>
              </a:extLst>
            </p:cNvPr>
            <p:cNvSpPr/>
            <p:nvPr/>
          </p:nvSpPr>
          <p:spPr>
            <a:xfrm>
              <a:off x="2052927" y="4849271"/>
              <a:ext cx="857737" cy="801568"/>
            </a:xfrm>
            <a:custGeom>
              <a:avLst/>
              <a:gdLst>
                <a:gd name="connsiteX0" fmla="*/ 281030 w 857737"/>
                <a:gd name="connsiteY0" fmla="*/ 0 h 801568"/>
                <a:gd name="connsiteX1" fmla="*/ 562060 w 857737"/>
                <a:gd name="connsiteY1" fmla="*/ 281030 h 801568"/>
                <a:gd name="connsiteX2" fmla="*/ 514065 w 857737"/>
                <a:gd name="connsiteY2" fmla="*/ 438157 h 801568"/>
                <a:gd name="connsiteX3" fmla="*/ 506432 w 857737"/>
                <a:gd name="connsiteY3" fmla="*/ 447408 h 801568"/>
                <a:gd name="connsiteX4" fmla="*/ 583615 w 857737"/>
                <a:gd name="connsiteY4" fmla="*/ 517132 h 801568"/>
                <a:gd name="connsiteX5" fmla="*/ 608393 w 857737"/>
                <a:gd name="connsiteY5" fmla="*/ 489650 h 801568"/>
                <a:gd name="connsiteX6" fmla="*/ 857737 w 857737"/>
                <a:gd name="connsiteY6" fmla="*/ 714442 h 801568"/>
                <a:gd name="connsiteX7" fmla="*/ 779185 w 857737"/>
                <a:gd name="connsiteY7" fmla="*/ 801568 h 801568"/>
                <a:gd name="connsiteX8" fmla="*/ 529840 w 857737"/>
                <a:gd name="connsiteY8" fmla="*/ 576776 h 801568"/>
                <a:gd name="connsiteX9" fmla="*/ 552602 w 857737"/>
                <a:gd name="connsiteY9" fmla="*/ 551530 h 801568"/>
                <a:gd name="connsiteX10" fmla="*/ 476296 w 857737"/>
                <a:gd name="connsiteY10" fmla="*/ 482597 h 801568"/>
                <a:gd name="connsiteX11" fmla="*/ 438157 w 857737"/>
                <a:gd name="connsiteY11" fmla="*/ 514065 h 801568"/>
                <a:gd name="connsiteX12" fmla="*/ 281030 w 857737"/>
                <a:gd name="connsiteY12" fmla="*/ 562060 h 801568"/>
                <a:gd name="connsiteX13" fmla="*/ 0 w 857737"/>
                <a:gd name="connsiteY13" fmla="*/ 281030 h 801568"/>
                <a:gd name="connsiteX14" fmla="*/ 281030 w 857737"/>
                <a:gd name="connsiteY14" fmla="*/ 0 h 801568"/>
                <a:gd name="connsiteX15" fmla="*/ 281030 w 857737"/>
                <a:gd name="connsiteY15" fmla="*/ 48900 h 801568"/>
                <a:gd name="connsiteX16" fmla="*/ 48900 w 857737"/>
                <a:gd name="connsiteY16" fmla="*/ 281030 h 801568"/>
                <a:gd name="connsiteX17" fmla="*/ 281030 w 857737"/>
                <a:gd name="connsiteY17" fmla="*/ 513160 h 801568"/>
                <a:gd name="connsiteX18" fmla="*/ 513160 w 857737"/>
                <a:gd name="connsiteY18" fmla="*/ 281030 h 801568"/>
                <a:gd name="connsiteX19" fmla="*/ 281030 w 857737"/>
                <a:gd name="connsiteY19" fmla="*/ 48900 h 80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7737" h="801568">
                  <a:moveTo>
                    <a:pt x="281030" y="0"/>
                  </a:moveTo>
                  <a:cubicBezTo>
                    <a:pt x="436239" y="0"/>
                    <a:pt x="562061" y="125821"/>
                    <a:pt x="562060" y="281030"/>
                  </a:cubicBezTo>
                  <a:cubicBezTo>
                    <a:pt x="562060" y="339233"/>
                    <a:pt x="544367" y="393304"/>
                    <a:pt x="514065" y="438157"/>
                  </a:cubicBezTo>
                  <a:lnTo>
                    <a:pt x="506432" y="447408"/>
                  </a:lnTo>
                  <a:lnTo>
                    <a:pt x="583615" y="517132"/>
                  </a:lnTo>
                  <a:lnTo>
                    <a:pt x="608393" y="489650"/>
                  </a:lnTo>
                  <a:lnTo>
                    <a:pt x="857737" y="714442"/>
                  </a:lnTo>
                  <a:lnTo>
                    <a:pt x="779185" y="801568"/>
                  </a:lnTo>
                  <a:lnTo>
                    <a:pt x="529840" y="576776"/>
                  </a:lnTo>
                  <a:lnTo>
                    <a:pt x="552602" y="551530"/>
                  </a:lnTo>
                  <a:lnTo>
                    <a:pt x="476296" y="482597"/>
                  </a:lnTo>
                  <a:lnTo>
                    <a:pt x="438157" y="514065"/>
                  </a:lnTo>
                  <a:cubicBezTo>
                    <a:pt x="393304" y="544367"/>
                    <a:pt x="339233" y="562061"/>
                    <a:pt x="281030" y="562060"/>
                  </a:cubicBezTo>
                  <a:cubicBezTo>
                    <a:pt x="125821" y="562061"/>
                    <a:pt x="0" y="436239"/>
                    <a:pt x="0" y="281030"/>
                  </a:cubicBezTo>
                  <a:cubicBezTo>
                    <a:pt x="0" y="125821"/>
                    <a:pt x="125821" y="0"/>
                    <a:pt x="281030" y="0"/>
                  </a:cubicBezTo>
                  <a:close/>
                  <a:moveTo>
                    <a:pt x="281030" y="48900"/>
                  </a:moveTo>
                  <a:cubicBezTo>
                    <a:pt x="152828" y="48900"/>
                    <a:pt x="48900" y="152828"/>
                    <a:pt x="48900" y="281030"/>
                  </a:cubicBezTo>
                  <a:cubicBezTo>
                    <a:pt x="48900" y="409232"/>
                    <a:pt x="152828" y="513160"/>
                    <a:pt x="281030" y="513160"/>
                  </a:cubicBezTo>
                  <a:cubicBezTo>
                    <a:pt x="409232" y="513160"/>
                    <a:pt x="513160" y="409232"/>
                    <a:pt x="513160" y="281030"/>
                  </a:cubicBezTo>
                  <a:cubicBezTo>
                    <a:pt x="513160" y="152828"/>
                    <a:pt x="409232" y="48900"/>
                    <a:pt x="281030" y="48900"/>
                  </a:cubicBezTo>
                  <a:close/>
                </a:path>
              </a:pathLst>
            </a:custGeom>
            <a:grp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4" name="Oval 135">
              <a:extLst>
                <a:ext uri="{FF2B5EF4-FFF2-40B4-BE49-F238E27FC236}">
                  <a16:creationId xmlns:a16="http://schemas.microsoft.com/office/drawing/2014/main" id="{B98E1544-2D48-2250-6F7A-E14CFB06A4A2}"/>
                </a:ext>
              </a:extLst>
            </p:cNvPr>
            <p:cNvSpPr/>
            <p:nvPr/>
          </p:nvSpPr>
          <p:spPr>
            <a:xfrm>
              <a:off x="2264526" y="5049819"/>
              <a:ext cx="153597" cy="153598"/>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75" name="Freeform 136">
              <a:extLst>
                <a:ext uri="{FF2B5EF4-FFF2-40B4-BE49-F238E27FC236}">
                  <a16:creationId xmlns:a16="http://schemas.microsoft.com/office/drawing/2014/main" id="{D6BDDAF3-9347-91B0-2455-B0200BE65CC1}"/>
                </a:ext>
              </a:extLst>
            </p:cNvPr>
            <p:cNvSpPr/>
            <p:nvPr/>
          </p:nvSpPr>
          <p:spPr>
            <a:xfrm rot="18852688">
              <a:off x="1871383" y="4661316"/>
              <a:ext cx="924252" cy="916078"/>
            </a:xfrm>
            <a:custGeom>
              <a:avLst/>
              <a:gdLst>
                <a:gd name="connsiteX0" fmla="*/ 2303792 w 2904087"/>
                <a:gd name="connsiteY0" fmla="*/ 312028 h 2878405"/>
                <a:gd name="connsiteX1" fmla="*/ 2642778 w 2904087"/>
                <a:gd name="connsiteY1" fmla="*/ 660478 h 2878405"/>
                <a:gd name="connsiteX2" fmla="*/ 2508212 w 2904087"/>
                <a:gd name="connsiteY2" fmla="*/ 791391 h 2878405"/>
                <a:gd name="connsiteX3" fmla="*/ 2548060 w 2904087"/>
                <a:gd name="connsiteY3" fmla="*/ 860989 h 2878405"/>
                <a:gd name="connsiteX4" fmla="*/ 2665608 w 2904087"/>
                <a:gd name="connsiteY4" fmla="*/ 1211567 h 2878405"/>
                <a:gd name="connsiteX5" fmla="*/ 2669510 w 2904087"/>
                <a:gd name="connsiteY5" fmla="*/ 1241503 h 2878405"/>
                <a:gd name="connsiteX6" fmla="*/ 2904087 w 2904087"/>
                <a:gd name="connsiteY6" fmla="*/ 1252304 h 2878405"/>
                <a:gd name="connsiteX7" fmla="*/ 2881728 w 2904087"/>
                <a:gd name="connsiteY7" fmla="*/ 1737927 h 2878405"/>
                <a:gd name="connsiteX8" fmla="*/ 2651297 w 2904087"/>
                <a:gd name="connsiteY8" fmla="*/ 1727317 h 2878405"/>
                <a:gd name="connsiteX9" fmla="*/ 2628142 w 2904087"/>
                <a:gd name="connsiteY9" fmla="*/ 1816787 h 2878405"/>
                <a:gd name="connsiteX10" fmla="*/ 2531763 w 2904087"/>
                <a:gd name="connsiteY10" fmla="*/ 2045083 h 2878405"/>
                <a:gd name="connsiteX11" fmla="*/ 2471351 w 2904087"/>
                <a:gd name="connsiteY11" fmla="*/ 2144177 h 2878405"/>
                <a:gd name="connsiteX12" fmla="*/ 2644463 w 2904087"/>
                <a:gd name="connsiteY12" fmla="*/ 2322120 h 2878405"/>
                <a:gd name="connsiteX13" fmla="*/ 2296012 w 2904087"/>
                <a:gd name="connsiteY13" fmla="*/ 2661107 h 2878405"/>
                <a:gd name="connsiteX14" fmla="*/ 2128529 w 2904087"/>
                <a:gd name="connsiteY14" fmla="*/ 2488948 h 2878405"/>
                <a:gd name="connsiteX15" fmla="*/ 2098337 w 2904087"/>
                <a:gd name="connsiteY15" fmla="*/ 2510510 h 2878405"/>
                <a:gd name="connsiteX16" fmla="*/ 1802422 w 2904087"/>
                <a:gd name="connsiteY16" fmla="*/ 2649844 h 2878405"/>
                <a:gd name="connsiteX17" fmla="*/ 1724025 w 2904087"/>
                <a:gd name="connsiteY17" fmla="*/ 2671374 h 2878405"/>
                <a:gd name="connsiteX18" fmla="*/ 1726283 w 2904087"/>
                <a:gd name="connsiteY18" fmla="*/ 2572901 h 2878405"/>
                <a:gd name="connsiteX19" fmla="*/ 1602584 w 2904087"/>
                <a:gd name="connsiteY19" fmla="*/ 2570066 h 2878405"/>
                <a:gd name="connsiteX20" fmla="*/ 1593085 w 2904087"/>
                <a:gd name="connsiteY20" fmla="*/ 2418297 h 2878405"/>
                <a:gd name="connsiteX21" fmla="*/ 1683243 w 2904087"/>
                <a:gd name="connsiteY21" fmla="*/ 2397594 h 2878405"/>
                <a:gd name="connsiteX22" fmla="*/ 2107924 w 2904087"/>
                <a:gd name="connsiteY22" fmla="*/ 2152381 h 2878405"/>
                <a:gd name="connsiteX23" fmla="*/ 2127332 w 2904087"/>
                <a:gd name="connsiteY23" fmla="*/ 742068 h 2878405"/>
                <a:gd name="connsiteX24" fmla="*/ 717022 w 2904087"/>
                <a:gd name="connsiteY24" fmla="*/ 722659 h 2878405"/>
                <a:gd name="connsiteX25" fmla="*/ 697613 w 2904087"/>
                <a:gd name="connsiteY25" fmla="*/ 2132971 h 2878405"/>
                <a:gd name="connsiteX26" fmla="*/ 1208532 w 2904087"/>
                <a:gd name="connsiteY26" fmla="*/ 2413882 h 2878405"/>
                <a:gd name="connsiteX27" fmla="*/ 1342669 w 2904087"/>
                <a:gd name="connsiteY27" fmla="*/ 2428606 h 2878405"/>
                <a:gd name="connsiteX28" fmla="*/ 1338968 w 2904087"/>
                <a:gd name="connsiteY28" fmla="*/ 2590060 h 2878405"/>
                <a:gd name="connsiteX29" fmla="*/ 1232473 w 2904087"/>
                <a:gd name="connsiteY29" fmla="*/ 2587618 h 2878405"/>
                <a:gd name="connsiteX30" fmla="*/ 1230965 w 2904087"/>
                <a:gd name="connsiteY30" fmla="*/ 2653401 h 2878405"/>
                <a:gd name="connsiteX31" fmla="*/ 1231188 w 2904087"/>
                <a:gd name="connsiteY31" fmla="*/ 2659491 h 2878405"/>
                <a:gd name="connsiteX32" fmla="*/ 1232316 w 2904087"/>
                <a:gd name="connsiteY32" fmla="*/ 2659491 h 2878405"/>
                <a:gd name="connsiteX33" fmla="*/ 1232316 w 2904087"/>
                <a:gd name="connsiteY33" fmla="*/ 2690202 h 2878405"/>
                <a:gd name="connsiteX34" fmla="*/ 1232564 w 2904087"/>
                <a:gd name="connsiteY34" fmla="*/ 2696952 h 2878405"/>
                <a:gd name="connsiteX35" fmla="*/ 1232316 w 2904087"/>
                <a:gd name="connsiteY35" fmla="*/ 2696914 h 2878405"/>
                <a:gd name="connsiteX36" fmla="*/ 1232316 w 2904087"/>
                <a:gd name="connsiteY36" fmla="*/ 2878405 h 2878405"/>
                <a:gd name="connsiteX37" fmla="*/ 1179526 w 2904087"/>
                <a:gd name="connsiteY37" fmla="*/ 2878405 h 2878405"/>
                <a:gd name="connsiteX38" fmla="*/ 1179526 w 2904087"/>
                <a:gd name="connsiteY38" fmla="*/ 2688878 h 2878405"/>
                <a:gd name="connsiteX39" fmla="*/ 1167139 w 2904087"/>
                <a:gd name="connsiteY39" fmla="*/ 2686992 h 2878405"/>
                <a:gd name="connsiteX40" fmla="*/ 499869 w 2904087"/>
                <a:gd name="connsiteY40" fmla="*/ 2325342 h 2878405"/>
                <a:gd name="connsiteX41" fmla="*/ 186826 w 2904087"/>
                <a:gd name="connsiteY41" fmla="*/ 1783186 h 2878405"/>
                <a:gd name="connsiteX42" fmla="*/ 164812 w 2904087"/>
                <a:gd name="connsiteY42" fmla="*/ 1687314 h 2878405"/>
                <a:gd name="connsiteX43" fmla="*/ 9562 w 2904087"/>
                <a:gd name="connsiteY43" fmla="*/ 1690367 h 2878405"/>
                <a:gd name="connsiteX44" fmla="*/ 0 w 2904087"/>
                <a:gd name="connsiteY44" fmla="*/ 1204324 h 2878405"/>
                <a:gd name="connsiteX45" fmla="*/ 162234 w 2904087"/>
                <a:gd name="connsiteY45" fmla="*/ 1201133 h 2878405"/>
                <a:gd name="connsiteX46" fmla="*/ 166031 w 2904087"/>
                <a:gd name="connsiteY46" fmla="*/ 1177165 h 2878405"/>
                <a:gd name="connsiteX47" fmla="*/ 358765 w 2904087"/>
                <a:gd name="connsiteY47" fmla="*/ 722383 h 2878405"/>
                <a:gd name="connsiteX48" fmla="*/ 374085 w 2904087"/>
                <a:gd name="connsiteY48" fmla="*/ 702136 h 2878405"/>
                <a:gd name="connsiteX49" fmla="*/ 269935 w 2904087"/>
                <a:gd name="connsiteY49" fmla="*/ 595078 h 2878405"/>
                <a:gd name="connsiteX50" fmla="*/ 618384 w 2904087"/>
                <a:gd name="connsiteY50" fmla="*/ 256090 h 2878405"/>
                <a:gd name="connsiteX51" fmla="*/ 724997 w 2904087"/>
                <a:gd name="connsiteY51" fmla="*/ 365679 h 2878405"/>
                <a:gd name="connsiteX52" fmla="*/ 726609 w 2904087"/>
                <a:gd name="connsiteY52" fmla="*/ 364529 h 2878405"/>
                <a:gd name="connsiteX53" fmla="*/ 1186521 w 2904087"/>
                <a:gd name="connsiteY53" fmla="*/ 184383 h 2878405"/>
                <a:gd name="connsiteX54" fmla="*/ 1229105 w 2904087"/>
                <a:gd name="connsiteY54" fmla="*/ 178836 h 2878405"/>
                <a:gd name="connsiteX55" fmla="*/ 1220106 w 2904087"/>
                <a:gd name="connsiteY55" fmla="*/ 29170 h 2878405"/>
                <a:gd name="connsiteX56" fmla="*/ 1705368 w 2904087"/>
                <a:gd name="connsiteY56" fmla="*/ 0 h 2878405"/>
                <a:gd name="connsiteX57" fmla="*/ 1717551 w 2904087"/>
                <a:gd name="connsiteY57" fmla="*/ 202650 h 2878405"/>
                <a:gd name="connsiteX58" fmla="*/ 1791742 w 2904087"/>
                <a:gd name="connsiteY58" fmla="*/ 221849 h 2878405"/>
                <a:gd name="connsiteX59" fmla="*/ 2127608 w 2904087"/>
                <a:gd name="connsiteY59" fmla="*/ 383810 h 2878405"/>
                <a:gd name="connsiteX60" fmla="*/ 2185207 w 2904087"/>
                <a:gd name="connsiteY60" fmla="*/ 427390 h 287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904087" h="2878405">
                  <a:moveTo>
                    <a:pt x="2303792" y="312028"/>
                  </a:moveTo>
                  <a:lnTo>
                    <a:pt x="2642778" y="660478"/>
                  </a:lnTo>
                  <a:lnTo>
                    <a:pt x="2508212" y="791391"/>
                  </a:lnTo>
                  <a:lnTo>
                    <a:pt x="2548060" y="860989"/>
                  </a:lnTo>
                  <a:cubicBezTo>
                    <a:pt x="2604796" y="972659"/>
                    <a:pt x="2643961" y="1090876"/>
                    <a:pt x="2665608" y="1211567"/>
                  </a:cubicBezTo>
                  <a:lnTo>
                    <a:pt x="2669510" y="1241503"/>
                  </a:lnTo>
                  <a:lnTo>
                    <a:pt x="2904087" y="1252304"/>
                  </a:lnTo>
                  <a:lnTo>
                    <a:pt x="2881728" y="1737927"/>
                  </a:lnTo>
                  <a:lnTo>
                    <a:pt x="2651297" y="1727317"/>
                  </a:lnTo>
                  <a:lnTo>
                    <a:pt x="2628142" y="1816787"/>
                  </a:lnTo>
                  <a:cubicBezTo>
                    <a:pt x="2603754" y="1895204"/>
                    <a:pt x="2571621" y="1971708"/>
                    <a:pt x="2531763" y="2045083"/>
                  </a:cubicBezTo>
                  <a:lnTo>
                    <a:pt x="2471351" y="2144177"/>
                  </a:lnTo>
                  <a:lnTo>
                    <a:pt x="2644463" y="2322120"/>
                  </a:lnTo>
                  <a:lnTo>
                    <a:pt x="2296012" y="2661107"/>
                  </a:lnTo>
                  <a:lnTo>
                    <a:pt x="2128529" y="2488948"/>
                  </a:lnTo>
                  <a:lnTo>
                    <a:pt x="2098337" y="2510510"/>
                  </a:lnTo>
                  <a:cubicBezTo>
                    <a:pt x="2004840" y="2570409"/>
                    <a:pt x="1905294" y="2616843"/>
                    <a:pt x="1802422" y="2649844"/>
                  </a:cubicBezTo>
                  <a:lnTo>
                    <a:pt x="1724025" y="2671374"/>
                  </a:lnTo>
                  <a:lnTo>
                    <a:pt x="1726283" y="2572901"/>
                  </a:lnTo>
                  <a:lnTo>
                    <a:pt x="1602584" y="2570066"/>
                  </a:lnTo>
                  <a:lnTo>
                    <a:pt x="1593085" y="2418297"/>
                  </a:lnTo>
                  <a:lnTo>
                    <a:pt x="1683243" y="2397594"/>
                  </a:lnTo>
                  <a:cubicBezTo>
                    <a:pt x="1838062" y="2354078"/>
                    <a:pt x="1984547" y="2272407"/>
                    <a:pt x="2107924" y="2152381"/>
                  </a:cubicBezTo>
                  <a:cubicBezTo>
                    <a:pt x="2502732" y="1768294"/>
                    <a:pt x="2511421" y="1136875"/>
                    <a:pt x="2127332" y="742068"/>
                  </a:cubicBezTo>
                  <a:cubicBezTo>
                    <a:pt x="1743247" y="347261"/>
                    <a:pt x="1111829" y="338571"/>
                    <a:pt x="717022" y="722659"/>
                  </a:cubicBezTo>
                  <a:cubicBezTo>
                    <a:pt x="322216" y="1106745"/>
                    <a:pt x="313524" y="1738162"/>
                    <a:pt x="697613" y="2132971"/>
                  </a:cubicBezTo>
                  <a:cubicBezTo>
                    <a:pt x="841644" y="2281022"/>
                    <a:pt x="1020457" y="2374778"/>
                    <a:pt x="1208532" y="2413882"/>
                  </a:cubicBezTo>
                  <a:lnTo>
                    <a:pt x="1342669" y="2428606"/>
                  </a:lnTo>
                  <a:lnTo>
                    <a:pt x="1338968" y="2590060"/>
                  </a:lnTo>
                  <a:lnTo>
                    <a:pt x="1232473" y="2587618"/>
                  </a:lnTo>
                  <a:lnTo>
                    <a:pt x="1230965" y="2653401"/>
                  </a:lnTo>
                  <a:lnTo>
                    <a:pt x="1231188" y="2659491"/>
                  </a:lnTo>
                  <a:lnTo>
                    <a:pt x="1232316" y="2659491"/>
                  </a:lnTo>
                  <a:lnTo>
                    <a:pt x="1232316" y="2690202"/>
                  </a:lnTo>
                  <a:lnTo>
                    <a:pt x="1232564" y="2696952"/>
                  </a:lnTo>
                  <a:lnTo>
                    <a:pt x="1232316" y="2696914"/>
                  </a:lnTo>
                  <a:lnTo>
                    <a:pt x="1232316" y="2878405"/>
                  </a:lnTo>
                  <a:lnTo>
                    <a:pt x="1179526" y="2878405"/>
                  </a:lnTo>
                  <a:lnTo>
                    <a:pt x="1179526" y="2688878"/>
                  </a:lnTo>
                  <a:lnTo>
                    <a:pt x="1167139" y="2686992"/>
                  </a:lnTo>
                  <a:cubicBezTo>
                    <a:pt x="921550" y="2638996"/>
                    <a:pt x="687574" y="2518287"/>
                    <a:pt x="499869" y="2325342"/>
                  </a:cubicBezTo>
                  <a:cubicBezTo>
                    <a:pt x="346642" y="2167839"/>
                    <a:pt x="242378" y="1980833"/>
                    <a:pt x="186826" y="1783186"/>
                  </a:cubicBezTo>
                  <a:lnTo>
                    <a:pt x="164812" y="1687314"/>
                  </a:lnTo>
                  <a:lnTo>
                    <a:pt x="9562" y="1690367"/>
                  </a:lnTo>
                  <a:lnTo>
                    <a:pt x="0" y="1204324"/>
                  </a:lnTo>
                  <a:lnTo>
                    <a:pt x="162234" y="1201133"/>
                  </a:lnTo>
                  <a:lnTo>
                    <a:pt x="166031" y="1177165"/>
                  </a:lnTo>
                  <a:cubicBezTo>
                    <a:pt x="199313" y="1017098"/>
                    <a:pt x="263602" y="862285"/>
                    <a:pt x="358765" y="722383"/>
                  </a:cubicBezTo>
                  <a:lnTo>
                    <a:pt x="374085" y="702136"/>
                  </a:lnTo>
                  <a:lnTo>
                    <a:pt x="269935" y="595078"/>
                  </a:lnTo>
                  <a:lnTo>
                    <a:pt x="618384" y="256090"/>
                  </a:lnTo>
                  <a:lnTo>
                    <a:pt x="724997" y="365679"/>
                  </a:lnTo>
                  <a:lnTo>
                    <a:pt x="726609" y="364529"/>
                  </a:lnTo>
                  <a:cubicBezTo>
                    <a:pt x="869078" y="273252"/>
                    <a:pt x="1025599" y="213246"/>
                    <a:pt x="1186521" y="184383"/>
                  </a:cubicBezTo>
                  <a:lnTo>
                    <a:pt x="1229105" y="178836"/>
                  </a:lnTo>
                  <a:lnTo>
                    <a:pt x="1220106" y="29170"/>
                  </a:lnTo>
                  <a:lnTo>
                    <a:pt x="1705368" y="0"/>
                  </a:lnTo>
                  <a:lnTo>
                    <a:pt x="1717551" y="202650"/>
                  </a:lnTo>
                  <a:lnTo>
                    <a:pt x="1791742" y="221849"/>
                  </a:lnTo>
                  <a:cubicBezTo>
                    <a:pt x="1909369" y="258433"/>
                    <a:pt x="2022681" y="312439"/>
                    <a:pt x="2127608" y="383810"/>
                  </a:cubicBezTo>
                  <a:lnTo>
                    <a:pt x="2185207" y="427390"/>
                  </a:lnTo>
                  <a:close/>
                </a:path>
              </a:pathLst>
            </a:cu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grpSp>
      <p:sp>
        <p:nvSpPr>
          <p:cNvPr id="176" name="TextBox 133">
            <a:extLst>
              <a:ext uri="{FF2B5EF4-FFF2-40B4-BE49-F238E27FC236}">
                <a16:creationId xmlns:a16="http://schemas.microsoft.com/office/drawing/2014/main" id="{A4CD9CF6-3F63-FDD3-A49A-35A614C7C6D3}"/>
              </a:ext>
            </a:extLst>
          </p:cNvPr>
          <p:cNvSpPr txBox="1"/>
          <p:nvPr/>
        </p:nvSpPr>
        <p:spPr>
          <a:xfrm rot="21536445">
            <a:off x="4277929" y="2215519"/>
            <a:ext cx="841171" cy="736494"/>
          </a:xfrm>
          <a:prstGeom prst="rect">
            <a:avLst/>
          </a:prstGeom>
          <a:noFill/>
          <a:scene3d>
            <a:camera prst="orthographicFront"/>
            <a:lightRig rig="threePt" dir="t"/>
          </a:scene3d>
        </p:spPr>
        <p:txBody>
          <a:bodyPr wrap="non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latin typeface="Arial" panose="020B0604020202020204" pitchFamily="34" charset="0"/>
                <a:cs typeface="Arial" panose="020B0604020202020204" pitchFamily="34" charset="0"/>
                <a:sym typeface="Arial" panose="020B0604020202020204" pitchFamily="34" charset="0"/>
              </a:rPr>
              <a:t>Here we are</a:t>
            </a:r>
            <a:r>
              <a:rPr kumimoji="0" lang="en-US" sz="14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sym typeface="Arial" panose="020B0604020202020204" pitchFamily="34" charset="0"/>
              </a:rPr>
              <a:t> </a:t>
            </a:r>
          </a:p>
        </p:txBody>
      </p:sp>
      <p:sp>
        <p:nvSpPr>
          <p:cNvPr id="178" name="Rectangle 177">
            <a:extLst>
              <a:ext uri="{FF2B5EF4-FFF2-40B4-BE49-F238E27FC236}">
                <a16:creationId xmlns:a16="http://schemas.microsoft.com/office/drawing/2014/main" id="{CDF83FD6-BEF1-5031-DF9E-CBC3F3FAF276}"/>
              </a:ext>
            </a:extLst>
          </p:cNvPr>
          <p:cNvSpPr/>
          <p:nvPr/>
        </p:nvSpPr>
        <p:spPr>
          <a:xfrm>
            <a:off x="2690791" y="3328420"/>
            <a:ext cx="4096314" cy="276999"/>
          </a:xfrm>
          <a:prstGeom prst="rect">
            <a:avLst/>
          </a:prstGeom>
          <a:noFill/>
        </p:spPr>
        <p:txBody>
          <a:bodyPr wrap="square" lIns="91440" tIns="45720" rIns="91440" bIns="45720">
            <a:spAutoFit/>
          </a:bodyPr>
          <a:lstStyle/>
          <a:p>
            <a:pPr algn="ctr"/>
            <a:r>
              <a:rPr lang="en-US" sz="1200" b="0" cap="none" spc="0">
                <a:ln w="0"/>
                <a:solidFill>
                  <a:srgbClr val="FFFF00"/>
                </a:solidFill>
                <a:effectLst>
                  <a:outerShdw blurRad="38100" dist="25400" dir="5400000" algn="ctr" rotWithShape="0">
                    <a:srgbClr val="6E747A">
                      <a:alpha val="43000"/>
                    </a:srgbClr>
                  </a:outerShdw>
                </a:effectLst>
                <a:highlight>
                  <a:srgbClr val="098E7E"/>
                </a:highlight>
              </a:rPr>
              <a:t>We ar</a:t>
            </a:r>
            <a:r>
              <a:rPr lang="en-US" sz="1200">
                <a:ln w="0"/>
                <a:solidFill>
                  <a:srgbClr val="FFFF00"/>
                </a:solidFill>
                <a:effectLst>
                  <a:outerShdw blurRad="38100" dist="25400" dir="5400000" algn="ctr" rotWithShape="0">
                    <a:srgbClr val="6E747A">
                      <a:alpha val="43000"/>
                    </a:srgbClr>
                  </a:outerShdw>
                </a:effectLst>
                <a:highlight>
                  <a:srgbClr val="098E7E"/>
                </a:highlight>
              </a:rPr>
              <a:t>e Here</a:t>
            </a:r>
            <a:endParaRPr lang="en-US" sz="1200" b="0" cap="none" spc="0">
              <a:ln w="0"/>
              <a:solidFill>
                <a:srgbClr val="FFFF00"/>
              </a:solidFill>
              <a:effectLst>
                <a:outerShdw blurRad="38100" dist="25400" dir="5400000" algn="ctr" rotWithShape="0">
                  <a:srgbClr val="6E747A">
                    <a:alpha val="43000"/>
                  </a:srgbClr>
                </a:outerShdw>
              </a:effectLst>
              <a:highlight>
                <a:srgbClr val="098E7E"/>
              </a:highlight>
            </a:endParaRPr>
          </a:p>
        </p:txBody>
      </p:sp>
      <p:pic>
        <p:nvPicPr>
          <p:cNvPr id="181" name="Picture 4" descr="Completion Icons - Free SVG &amp; PNG Completion Images - Noun Project">
            <a:extLst>
              <a:ext uri="{FF2B5EF4-FFF2-40B4-BE49-F238E27FC236}">
                <a16:creationId xmlns:a16="http://schemas.microsoft.com/office/drawing/2014/main" id="{2D12B583-7CC4-FB8F-AF4F-72A6F3505FB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8433" y="785659"/>
            <a:ext cx="414598" cy="414598"/>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2" descr="Completion Icons - Free SVG &amp; PNG Completion Images - Noun Project">
            <a:extLst>
              <a:ext uri="{FF2B5EF4-FFF2-40B4-BE49-F238E27FC236}">
                <a16:creationId xmlns:a16="http://schemas.microsoft.com/office/drawing/2014/main" id="{E9225936-E87C-D9A9-6CC6-8DAF72C747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6953" y="1446687"/>
            <a:ext cx="609318" cy="602902"/>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a:extLst>
              <a:ext uri="{FF2B5EF4-FFF2-40B4-BE49-F238E27FC236}">
                <a16:creationId xmlns:a16="http://schemas.microsoft.com/office/drawing/2014/main" id="{AADA65FB-8F84-E0DA-D23A-C00833241C9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5745" y="1748138"/>
            <a:ext cx="474849" cy="474849"/>
          </a:xfrm>
          <a:prstGeom prst="rect">
            <a:avLst/>
          </a:prstGeom>
          <a:noFill/>
          <a:extLst>
            <a:ext uri="{909E8E84-426E-40DD-AFC4-6F175D3DCCD1}">
              <a14:hiddenFill xmlns:a14="http://schemas.microsoft.com/office/drawing/2010/main">
                <a:solidFill>
                  <a:srgbClr val="FFFFFF"/>
                </a:solidFill>
              </a14:hiddenFill>
            </a:ext>
          </a:extLst>
        </p:spPr>
      </p:pic>
      <p:pic>
        <p:nvPicPr>
          <p:cNvPr id="184" name="Picture 6">
            <a:extLst>
              <a:ext uri="{FF2B5EF4-FFF2-40B4-BE49-F238E27FC236}">
                <a16:creationId xmlns:a16="http://schemas.microsoft.com/office/drawing/2014/main" id="{0AF050B1-7997-DF05-DDD2-A3E3A3E70C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6060" y="3963583"/>
            <a:ext cx="474849" cy="474849"/>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6">
            <a:extLst>
              <a:ext uri="{FF2B5EF4-FFF2-40B4-BE49-F238E27FC236}">
                <a16:creationId xmlns:a16="http://schemas.microsoft.com/office/drawing/2014/main" id="{267F02E4-2944-08C6-8C53-63D24C41EF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50551" y="3849244"/>
            <a:ext cx="474849" cy="4748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D1DD476-F08A-F5A7-45C7-617159DD476A}"/>
              </a:ext>
            </a:extLst>
          </p:cNvPr>
          <p:cNvPicPr>
            <a:picLocks noChangeAspect="1"/>
          </p:cNvPicPr>
          <p:nvPr/>
        </p:nvPicPr>
        <p:blipFill>
          <a:blip r:embed="rId5"/>
          <a:stretch>
            <a:fillRect/>
          </a:stretch>
        </p:blipFill>
        <p:spPr>
          <a:xfrm>
            <a:off x="3711851" y="3063778"/>
            <a:ext cx="570425" cy="376011"/>
          </a:xfrm>
          <a:prstGeom prst="rect">
            <a:avLst/>
          </a:prstGeom>
        </p:spPr>
      </p:pic>
      <p:sp>
        <p:nvSpPr>
          <p:cNvPr id="4" name="Rectangle 3">
            <a:extLst>
              <a:ext uri="{FF2B5EF4-FFF2-40B4-BE49-F238E27FC236}">
                <a16:creationId xmlns:a16="http://schemas.microsoft.com/office/drawing/2014/main" id="{A80F73EC-9A4C-E214-1D28-5264E2CE7589}"/>
              </a:ext>
            </a:extLst>
          </p:cNvPr>
          <p:cNvSpPr/>
          <p:nvPr/>
        </p:nvSpPr>
        <p:spPr>
          <a:xfrm>
            <a:off x="4296910" y="5710811"/>
            <a:ext cx="4096314" cy="276999"/>
          </a:xfrm>
          <a:prstGeom prst="rect">
            <a:avLst/>
          </a:prstGeom>
          <a:noFill/>
        </p:spPr>
        <p:txBody>
          <a:bodyPr wrap="square" lIns="91440" tIns="45720" rIns="91440" bIns="45720">
            <a:spAutoFit/>
          </a:bodyPr>
          <a:lstStyle/>
          <a:p>
            <a:pPr algn="ctr"/>
            <a:r>
              <a:rPr lang="en-US" sz="1200">
                <a:ln w="0"/>
                <a:solidFill>
                  <a:srgbClr val="FFFF00"/>
                </a:solidFill>
                <a:effectLst>
                  <a:outerShdw blurRad="38100" dist="25400" dir="5400000" algn="ctr" rotWithShape="0">
                    <a:srgbClr val="6E747A">
                      <a:alpha val="43000"/>
                    </a:srgbClr>
                  </a:outerShdw>
                </a:effectLst>
                <a:highlight>
                  <a:srgbClr val="00338D"/>
                </a:highlight>
              </a:rPr>
              <a:t>Targeting to be here</a:t>
            </a:r>
          </a:p>
        </p:txBody>
      </p:sp>
    </p:spTree>
    <p:extLst>
      <p:ext uri="{BB962C8B-B14F-4D97-AF65-F5344CB8AC3E}">
        <p14:creationId xmlns:p14="http://schemas.microsoft.com/office/powerpoint/2010/main" val="3575076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253">
            <a:extLst>
              <a:ext uri="{FF2B5EF4-FFF2-40B4-BE49-F238E27FC236}">
                <a16:creationId xmlns:a16="http://schemas.microsoft.com/office/drawing/2014/main" id="{A69AD7AF-7692-D46C-1F89-71FF7F77E244}"/>
              </a:ext>
            </a:extLst>
          </p:cNvPr>
          <p:cNvSpPr/>
          <p:nvPr/>
        </p:nvSpPr>
        <p:spPr>
          <a:xfrm>
            <a:off x="405360" y="2422153"/>
            <a:ext cx="2212848" cy="3465846"/>
          </a:xfrm>
          <a:prstGeom prst="rect">
            <a:avLst/>
          </a:prstGeom>
          <a:solidFill>
            <a:sysClr val="window" lastClr="FFFFFF"/>
          </a:solidFill>
          <a:ln w="6350" cap="flat" cmpd="sng" algn="ctr">
            <a:solidFill>
              <a:schemeClr val="accent6">
                <a:lumMod val="60000"/>
                <a:lumOff val="40000"/>
              </a:schemeClr>
            </a:solidFill>
            <a:prstDash val="dash"/>
            <a:miter lim="800000"/>
          </a:ln>
          <a:effectLst/>
        </p:spPr>
        <p:txBody>
          <a:bodyPr lIns="37129" tIns="37129" rIns="37129" bIns="37129" rtlCol="0" anchor="ctr"/>
          <a:lstStyle/>
          <a:p>
            <a:pPr marL="0" marR="0" lvl="0" indent="0" algn="ctr" defTabSz="1015167" rtl="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EAAA00"/>
              </a:solidFill>
              <a:effectLst/>
              <a:uLnTx/>
              <a:uFillTx/>
              <a:latin typeface="Arial"/>
              <a:ea typeface="+mn-ea"/>
              <a:cs typeface="+mn-cs"/>
            </a:endParaRPr>
          </a:p>
        </p:txBody>
      </p:sp>
      <p:sp>
        <p:nvSpPr>
          <p:cNvPr id="57" name="Rectangle 253">
            <a:extLst>
              <a:ext uri="{FF2B5EF4-FFF2-40B4-BE49-F238E27FC236}">
                <a16:creationId xmlns:a16="http://schemas.microsoft.com/office/drawing/2014/main" id="{B9FAAD6C-C35E-87F3-5501-A7F273D4A7E7}"/>
              </a:ext>
            </a:extLst>
          </p:cNvPr>
          <p:cNvSpPr/>
          <p:nvPr/>
        </p:nvSpPr>
        <p:spPr>
          <a:xfrm>
            <a:off x="6499967" y="2490598"/>
            <a:ext cx="2212848" cy="3465846"/>
          </a:xfrm>
          <a:prstGeom prst="rect">
            <a:avLst/>
          </a:prstGeom>
          <a:solidFill>
            <a:sysClr val="window" lastClr="FFFFFF"/>
          </a:solidFill>
          <a:ln w="6350" cap="flat" cmpd="sng" algn="ctr">
            <a:solidFill>
              <a:schemeClr val="accent1"/>
            </a:solidFill>
            <a:prstDash val="dash"/>
            <a:miter lim="800000"/>
          </a:ln>
          <a:effectLst/>
        </p:spPr>
        <p:txBody>
          <a:bodyPr lIns="37129" tIns="37129" rIns="37129" bIns="37129" rtlCol="0" anchor="ctr"/>
          <a:lstStyle/>
          <a:p>
            <a:pPr marL="0" marR="0" lvl="0" indent="0" algn="ctr" defTabSz="1015167" rtl="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EAAA00"/>
              </a:solidFill>
              <a:effectLst/>
              <a:uLnTx/>
              <a:uFillTx/>
              <a:latin typeface="Arial"/>
              <a:ea typeface="+mn-ea"/>
              <a:cs typeface="+mn-cs"/>
            </a:endParaRPr>
          </a:p>
        </p:txBody>
      </p:sp>
      <p:sp>
        <p:nvSpPr>
          <p:cNvPr id="12" name="Title 3">
            <a:extLst>
              <a:ext uri="{FF2B5EF4-FFF2-40B4-BE49-F238E27FC236}">
                <a16:creationId xmlns:a16="http://schemas.microsoft.com/office/drawing/2014/main" id="{E6F7FD20-9023-5DD0-C22A-3AF0238239A8}"/>
              </a:ext>
            </a:extLst>
          </p:cNvPr>
          <p:cNvSpPr txBox="1">
            <a:spLocks/>
          </p:cNvSpPr>
          <p:nvPr/>
        </p:nvSpPr>
        <p:spPr>
          <a:xfrm>
            <a:off x="506985" y="183230"/>
            <a:ext cx="10629699" cy="600862"/>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marL="0" marR="0" lvl="0" indent="0" algn="l" defTabSz="914400" rtl="0" eaLnBrk="1" fontAlgn="auto" latinLnBrk="0" hangingPunct="1">
              <a:lnSpc>
                <a:spcPts val="4500"/>
              </a:lnSpc>
              <a:spcBef>
                <a:spcPct val="0"/>
              </a:spcBef>
              <a:spcAft>
                <a:spcPts val="0"/>
              </a:spcAft>
              <a:buClrTx/>
              <a:buSzTx/>
              <a:buFontTx/>
              <a:buNone/>
              <a:tabLst/>
              <a:defRPr/>
            </a:pPr>
            <a:r>
              <a:rPr kumimoji="0" lang="en-US" sz="4400" b="1" i="0" u="none" strike="noStrike" kern="1200" cap="none" spc="0" normalizeH="0" baseline="0" noProof="0">
                <a:ln>
                  <a:noFill/>
                </a:ln>
                <a:solidFill>
                  <a:srgbClr val="00338D"/>
                </a:solidFill>
                <a:effectLst/>
                <a:uLnTx/>
                <a:uFillTx/>
                <a:latin typeface="KPMG Bold"/>
                <a:ea typeface="+mj-ea"/>
                <a:cs typeface="+mj-cs"/>
              </a:rPr>
              <a:t>KPMG Delivery Approach </a:t>
            </a:r>
            <a:r>
              <a:rPr lang="en-US" sz="4400" b="1">
                <a:solidFill>
                  <a:srgbClr val="00338D"/>
                </a:solidFill>
                <a:latin typeface="KPMG Bold"/>
              </a:rPr>
              <a:t>on PAM Transformation</a:t>
            </a:r>
            <a:endParaRPr kumimoji="0" lang="en-US" sz="4400" b="1" i="0" u="none" strike="noStrike" kern="1200" cap="none" spc="0" normalizeH="0" baseline="0" noProof="0">
              <a:ln>
                <a:noFill/>
              </a:ln>
              <a:solidFill>
                <a:srgbClr val="00338D"/>
              </a:solidFill>
              <a:effectLst/>
              <a:uLnTx/>
              <a:uFillTx/>
              <a:latin typeface="KPMG Bold"/>
              <a:ea typeface="+mj-ea"/>
              <a:cs typeface="+mj-cs"/>
            </a:endParaRPr>
          </a:p>
        </p:txBody>
      </p:sp>
      <p:sp>
        <p:nvSpPr>
          <p:cNvPr id="17" name="Rectangle 16">
            <a:extLst>
              <a:ext uri="{FF2B5EF4-FFF2-40B4-BE49-F238E27FC236}">
                <a16:creationId xmlns:a16="http://schemas.microsoft.com/office/drawing/2014/main" id="{C6F0A990-E7C8-9CF2-6B99-13BAB295D729}"/>
              </a:ext>
            </a:extLst>
          </p:cNvPr>
          <p:cNvSpPr/>
          <p:nvPr/>
        </p:nvSpPr>
        <p:spPr>
          <a:xfrm>
            <a:off x="406515" y="5885772"/>
            <a:ext cx="2211508" cy="288000"/>
          </a:xfrm>
          <a:prstGeom prst="rect">
            <a:avLst/>
          </a:prstGeom>
          <a:solidFill>
            <a:sysClr val="window" lastClr="FFFFFF"/>
          </a:solidFill>
          <a:ln w="6350" cap="flat" cmpd="sng" algn="ctr">
            <a:solidFill>
              <a:schemeClr val="accent6"/>
            </a:solidFill>
            <a:prstDash val="solid"/>
            <a:miter lim="800000"/>
          </a:ln>
          <a:effectLst/>
        </p:spPr>
        <p:txBody>
          <a:bodyPr lIns="37129" tIns="37129" rIns="37129" bIns="37129" rtlCol="0" anchor="ctr"/>
          <a:lstStyle/>
          <a:p>
            <a:pPr algn="ctr" defTabSz="1015167">
              <a:defRPr/>
            </a:pPr>
            <a:r>
              <a:rPr kumimoji="0" lang="en-GB" sz="900" b="1" i="0" u="none" strike="noStrike" kern="0" cap="none" spc="0" normalizeH="0" baseline="0" noProof="0">
                <a:ln>
                  <a:noFill/>
                </a:ln>
                <a:solidFill>
                  <a:srgbClr val="FD349C"/>
                </a:solidFill>
                <a:effectLst/>
                <a:uLnTx/>
                <a:uFillTx/>
                <a:latin typeface="Univers 45 Light"/>
              </a:rPr>
              <a:t>( 1 to </a:t>
            </a:r>
            <a:r>
              <a:rPr lang="en-GB" sz="900" b="1" kern="0">
                <a:solidFill>
                  <a:srgbClr val="FD349C"/>
                </a:solidFill>
                <a:latin typeface="Univers 45 Light"/>
              </a:rPr>
              <a:t>3 or 4 </a:t>
            </a:r>
            <a:r>
              <a:rPr kumimoji="0" lang="en-GB" sz="900" b="1" i="0" u="none" strike="noStrike" kern="0" cap="none" spc="0" normalizeH="0" baseline="0" noProof="0">
                <a:ln>
                  <a:noFill/>
                </a:ln>
                <a:solidFill>
                  <a:srgbClr val="FD349C"/>
                </a:solidFill>
                <a:effectLst/>
                <a:uLnTx/>
                <a:uFillTx/>
                <a:latin typeface="Univers 45 Light"/>
              </a:rPr>
              <a:t>months )</a:t>
            </a:r>
            <a:r>
              <a:rPr lang="en-GB" sz="900" b="1" kern="0">
                <a:solidFill>
                  <a:srgbClr val="FD349C"/>
                </a:solidFill>
                <a:latin typeface="Univers 45 Light"/>
              </a:rPr>
              <a:t> </a:t>
            </a:r>
            <a:endParaRPr kumimoji="0" lang="en-GB" sz="900" b="1" i="0" u="none" strike="noStrike" kern="0" cap="none" spc="0" normalizeH="0" baseline="0" noProof="0">
              <a:ln>
                <a:noFill/>
              </a:ln>
              <a:solidFill>
                <a:srgbClr val="FD349C"/>
              </a:solidFill>
              <a:effectLst/>
              <a:uLnTx/>
              <a:uFillTx/>
              <a:latin typeface="Univers 45 Light" pitchFamily="2" charset="0"/>
              <a:ea typeface="+mn-ea"/>
              <a:cs typeface="+mn-cs"/>
            </a:endParaRPr>
          </a:p>
        </p:txBody>
      </p:sp>
      <p:sp>
        <p:nvSpPr>
          <p:cNvPr id="18" name="TextBox 17">
            <a:extLst>
              <a:ext uri="{FF2B5EF4-FFF2-40B4-BE49-F238E27FC236}">
                <a16:creationId xmlns:a16="http://schemas.microsoft.com/office/drawing/2014/main" id="{B19E059B-C671-CD11-7686-B7BF58FD8602}"/>
              </a:ext>
            </a:extLst>
          </p:cNvPr>
          <p:cNvSpPr txBox="1"/>
          <p:nvPr/>
        </p:nvSpPr>
        <p:spPr>
          <a:xfrm>
            <a:off x="475787" y="2759607"/>
            <a:ext cx="2121774" cy="3229039"/>
          </a:xfrm>
          <a:prstGeom prst="rect">
            <a:avLst/>
          </a:prstGeom>
          <a:noFill/>
          <a:ln>
            <a:solidFill>
              <a:schemeClr val="bg1"/>
            </a:solidFill>
          </a:ln>
        </p:spPr>
        <p:txBody>
          <a:bodyPr wrap="square" lIns="49505" tIns="49505" rIns="49505" bIns="49505" rtlCol="0">
            <a:spAutoFit/>
          </a:bodyPr>
          <a:lstStyle/>
          <a:p>
            <a:pPr marL="177800" marR="0" lvl="0" indent="-177800" algn="l" defTabSz="1015167" rtl="0" eaLnBrk="1" fontAlgn="auto" latinLnBrk="0" hangingPunct="1">
              <a:lnSpc>
                <a:spcPct val="100000"/>
              </a:lnSpc>
              <a:spcBef>
                <a:spcPts val="0"/>
              </a:spcBef>
              <a:spcAft>
                <a:spcPts val="408"/>
              </a:spcAft>
              <a:buClr>
                <a:srgbClr val="FD349C"/>
              </a:buClr>
              <a:buSzPct val="150000"/>
              <a:buFont typeface="Wingdings" panose="05000000000000000000" pitchFamily="2" charset="2"/>
              <a:buChar char="ü"/>
              <a:tabLst/>
              <a:defRPr/>
            </a:pPr>
            <a:r>
              <a:rPr kumimoji="0" lang="en-GB" sz="900" b="1" i="0" u="none" strike="noStrike" kern="0" cap="none" spc="0" normalizeH="0" baseline="0" noProof="0">
                <a:ln>
                  <a:noFill/>
                </a:ln>
                <a:solidFill>
                  <a:srgbClr val="000000"/>
                </a:solidFill>
                <a:effectLst/>
                <a:uLnTx/>
                <a:uFillTx/>
                <a:latin typeface="Arial"/>
                <a:ea typeface="+mn-ea"/>
                <a:cs typeface="+mn-cs"/>
              </a:rPr>
              <a:t>TMF environment scanning to detect privileged accounts</a:t>
            </a:r>
          </a:p>
          <a:p>
            <a:pPr marL="628650" marR="0" lvl="1" indent="-171450" algn="l" defTabSz="1015167" rtl="0" eaLnBrk="1" fontAlgn="auto" latinLnBrk="0" hangingPunct="1">
              <a:lnSpc>
                <a:spcPct val="100000"/>
              </a:lnSpc>
              <a:spcBef>
                <a:spcPts val="0"/>
              </a:spcBef>
              <a:spcAft>
                <a:spcPts val="408"/>
              </a:spcAft>
              <a:buClr>
                <a:srgbClr val="FD349C"/>
              </a:buClr>
              <a:buSzPct val="150000"/>
              <a:buFont typeface="Arial" panose="020B0604020202020204" pitchFamily="34" charset="0"/>
              <a:buChar char="•"/>
              <a:tabLst/>
              <a:defRPr/>
            </a:pPr>
            <a:r>
              <a:rPr kumimoji="0" lang="en-GB" sz="900" b="1" i="0" u="none" strike="noStrike" kern="0" cap="none" spc="0" normalizeH="0" baseline="0" noProof="0">
                <a:ln>
                  <a:noFill/>
                </a:ln>
                <a:solidFill>
                  <a:srgbClr val="000000"/>
                </a:solidFill>
                <a:effectLst/>
                <a:uLnTx/>
                <a:uFillTx/>
                <a:latin typeface="Arial"/>
                <a:ea typeface="+mn-ea"/>
                <a:cs typeface="+mn-cs"/>
              </a:rPr>
              <a:t>Windows Domain accounts</a:t>
            </a:r>
          </a:p>
          <a:p>
            <a:pPr marL="628650" marR="0" lvl="1" indent="-171450" algn="l" defTabSz="1015167" rtl="0" eaLnBrk="1" fontAlgn="auto" latinLnBrk="0" hangingPunct="1">
              <a:lnSpc>
                <a:spcPct val="100000"/>
              </a:lnSpc>
              <a:spcBef>
                <a:spcPts val="0"/>
              </a:spcBef>
              <a:spcAft>
                <a:spcPts val="408"/>
              </a:spcAft>
              <a:buClr>
                <a:srgbClr val="FD349C"/>
              </a:buClr>
              <a:buSzPct val="150000"/>
              <a:buFont typeface="Arial" panose="020B0604020202020204" pitchFamily="34" charset="0"/>
              <a:buChar char="•"/>
              <a:tabLst/>
              <a:defRPr/>
            </a:pPr>
            <a:r>
              <a:rPr kumimoji="0" lang="en-GB" sz="900" b="1" i="0" u="none" strike="noStrike" kern="0" cap="none" spc="0" normalizeH="0" baseline="0" noProof="0">
                <a:ln>
                  <a:noFill/>
                </a:ln>
                <a:solidFill>
                  <a:srgbClr val="000000"/>
                </a:solidFill>
                <a:effectLst/>
                <a:uLnTx/>
                <a:uFillTx/>
                <a:latin typeface="Arial"/>
                <a:ea typeface="+mn-ea"/>
                <a:cs typeface="+mn-cs"/>
              </a:rPr>
              <a:t>Local admin accounts</a:t>
            </a:r>
          </a:p>
          <a:p>
            <a:pPr marL="177800" marR="0" lvl="0" indent="-177800" algn="l" defTabSz="1015167" rtl="0" eaLnBrk="1" fontAlgn="auto" latinLnBrk="0" hangingPunct="1">
              <a:lnSpc>
                <a:spcPct val="100000"/>
              </a:lnSpc>
              <a:spcBef>
                <a:spcPts val="0"/>
              </a:spcBef>
              <a:spcAft>
                <a:spcPts val="408"/>
              </a:spcAft>
              <a:buClr>
                <a:srgbClr val="FD349C"/>
              </a:buClr>
              <a:buSzPct val="150000"/>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Analyze the type of accounts to gain visibility on the segregation &amp; its dependencies </a:t>
            </a:r>
          </a:p>
          <a:p>
            <a:pPr marL="177800" marR="0" lvl="0" indent="-177800" algn="l" defTabSz="1015167" rtl="0" eaLnBrk="1" fontAlgn="auto" latinLnBrk="0" hangingPunct="1">
              <a:lnSpc>
                <a:spcPct val="100000"/>
              </a:lnSpc>
              <a:spcBef>
                <a:spcPts val="0"/>
              </a:spcBef>
              <a:spcAft>
                <a:spcPts val="408"/>
              </a:spcAft>
              <a:buClr>
                <a:srgbClr val="FD349C"/>
              </a:buClr>
              <a:buSzPct val="150000"/>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Onboard the identified accounts in centralized PAM solution </a:t>
            </a:r>
          </a:p>
          <a:p>
            <a:pPr marL="177800" marR="0" lvl="0" indent="-177800" algn="l" defTabSz="1015167" rtl="0" eaLnBrk="1" fontAlgn="auto" latinLnBrk="0" hangingPunct="1">
              <a:lnSpc>
                <a:spcPct val="100000"/>
              </a:lnSpc>
              <a:spcBef>
                <a:spcPts val="0"/>
              </a:spcBef>
              <a:spcAft>
                <a:spcPts val="408"/>
              </a:spcAft>
              <a:buClr>
                <a:srgbClr val="FD349C"/>
              </a:buClr>
              <a:buSzPct val="150000"/>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Map the accounts with respective platforms &amp; safes</a:t>
            </a:r>
          </a:p>
          <a:p>
            <a:pPr marL="177800" marR="0" lvl="0" indent="-177800" algn="l" defTabSz="1015167" rtl="0" eaLnBrk="1" fontAlgn="auto" latinLnBrk="0" hangingPunct="1">
              <a:lnSpc>
                <a:spcPct val="100000"/>
              </a:lnSpc>
              <a:spcBef>
                <a:spcPts val="0"/>
              </a:spcBef>
              <a:spcAft>
                <a:spcPts val="408"/>
              </a:spcAft>
              <a:buClr>
                <a:srgbClr val="FD349C"/>
              </a:buClr>
              <a:buSzPct val="150000"/>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Establish a process for ongoing account discovery and onboarding for Windows domain and local accounts &amp; Unix local accounts and SSH</a:t>
            </a:r>
          </a:p>
          <a:p>
            <a:pPr marL="177800" marR="0" lvl="0" indent="-177800" algn="l" defTabSz="1015167" rtl="0" eaLnBrk="1" fontAlgn="auto" latinLnBrk="0" hangingPunct="1">
              <a:lnSpc>
                <a:spcPct val="100000"/>
              </a:lnSpc>
              <a:spcBef>
                <a:spcPts val="0"/>
              </a:spcBef>
              <a:spcAft>
                <a:spcPts val="408"/>
              </a:spcAft>
              <a:buClr>
                <a:srgbClr val="FD349C"/>
              </a:buClr>
              <a:buSzPct val="150000"/>
              <a:buFont typeface="Wingdings" panose="05000000000000000000" pitchFamily="2" charset="2"/>
              <a:buChar char="ü"/>
              <a:tabLst/>
              <a:defRPr/>
            </a:pPr>
            <a:r>
              <a:rPr lang="en-US" sz="900" b="1" kern="0">
                <a:solidFill>
                  <a:srgbClr val="000000"/>
                </a:solidFill>
                <a:latin typeface="Arial"/>
              </a:rPr>
              <a:t>Integration of critical devices N/W, SAP devices, Web based console etc.</a:t>
            </a:r>
            <a:endParaRPr kumimoji="0" lang="en-US" sz="900" b="1" i="0" u="none" strike="noStrike" kern="0" cap="none" spc="0" normalizeH="0" baseline="0" noProof="0">
              <a:ln>
                <a:noFill/>
              </a:ln>
              <a:solidFill>
                <a:srgbClr val="000000"/>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01CC62CD-2DBB-AE9B-A287-697661141409}"/>
              </a:ext>
            </a:extLst>
          </p:cNvPr>
          <p:cNvSpPr/>
          <p:nvPr/>
        </p:nvSpPr>
        <p:spPr>
          <a:xfrm>
            <a:off x="433160" y="2208637"/>
            <a:ext cx="2211508" cy="492294"/>
          </a:xfrm>
          <a:prstGeom prst="rect">
            <a:avLst/>
          </a:prstGeom>
          <a:solidFill>
            <a:schemeClr val="accent6"/>
          </a:solidFill>
          <a:ln w="6350" cap="flat" cmpd="sng" algn="ctr">
            <a:solidFill>
              <a:schemeClr val="accent6"/>
            </a:solidFill>
            <a:prstDash val="solid"/>
            <a:miter lim="800000"/>
          </a:ln>
          <a:effectLst/>
        </p:spPr>
        <p:txBody>
          <a:bodyPr lIns="37129" tIns="37129" rIns="37129" bIns="37129" rtlCol="0" anchor="ctr"/>
          <a:lstStyle/>
          <a:p>
            <a:pPr marL="0" marR="0" lvl="0" indent="0" algn="ctr" defTabSz="1015167"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Univers 45 Light" pitchFamily="2" charset="0"/>
                <a:ea typeface="+mn-ea"/>
                <a:cs typeface="+mn-cs"/>
              </a:rPr>
              <a:t> Privilege Account Discovery</a:t>
            </a:r>
          </a:p>
          <a:p>
            <a:pPr marL="0" marR="0" lvl="0" indent="0" algn="ctr" defTabSz="1015167"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Univers 45 Light" pitchFamily="2" charset="0"/>
                <a:ea typeface="+mn-ea"/>
                <a:cs typeface="+mn-cs"/>
              </a:rPr>
              <a:t> &amp; Onboarding</a:t>
            </a:r>
          </a:p>
        </p:txBody>
      </p:sp>
      <p:sp>
        <p:nvSpPr>
          <p:cNvPr id="23" name="Rectangle 253">
            <a:extLst>
              <a:ext uri="{FF2B5EF4-FFF2-40B4-BE49-F238E27FC236}">
                <a16:creationId xmlns:a16="http://schemas.microsoft.com/office/drawing/2014/main" id="{E45A2189-1102-D98A-DB0B-AD48610C66F1}"/>
              </a:ext>
            </a:extLst>
          </p:cNvPr>
          <p:cNvSpPr/>
          <p:nvPr/>
        </p:nvSpPr>
        <p:spPr>
          <a:xfrm>
            <a:off x="3421301" y="2704141"/>
            <a:ext cx="2212848" cy="3465846"/>
          </a:xfrm>
          <a:prstGeom prst="rect">
            <a:avLst/>
          </a:prstGeom>
          <a:solidFill>
            <a:sysClr val="window" lastClr="FFFFFF"/>
          </a:solidFill>
          <a:ln w="6350" cap="flat" cmpd="sng" algn="ctr">
            <a:solidFill>
              <a:schemeClr val="accent1"/>
            </a:solidFill>
            <a:prstDash val="dash"/>
            <a:miter lim="800000"/>
          </a:ln>
          <a:effectLst/>
        </p:spPr>
        <p:txBody>
          <a:bodyPr lIns="37129" tIns="37129" rIns="37129" bIns="37129" rtlCol="0" anchor="ctr"/>
          <a:lstStyle/>
          <a:p>
            <a:pPr marL="0" marR="0" lvl="0" indent="0" algn="ctr" defTabSz="1015167" rtl="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EAAA00"/>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B3704A52-B416-70FE-77D2-D455A03E7B39}"/>
              </a:ext>
            </a:extLst>
          </p:cNvPr>
          <p:cNvSpPr/>
          <p:nvPr/>
        </p:nvSpPr>
        <p:spPr>
          <a:xfrm>
            <a:off x="6511733" y="5866501"/>
            <a:ext cx="2210845" cy="288000"/>
          </a:xfrm>
          <a:prstGeom prst="rect">
            <a:avLst/>
          </a:prstGeom>
          <a:solidFill>
            <a:sysClr val="window" lastClr="FFFFFF"/>
          </a:solidFill>
          <a:ln w="6350" cap="flat" cmpd="sng" algn="ctr">
            <a:solidFill>
              <a:schemeClr val="accent1"/>
            </a:solidFill>
            <a:prstDash val="solid"/>
            <a:miter lim="800000"/>
          </a:ln>
          <a:effectLst/>
        </p:spPr>
        <p:txBody>
          <a:bodyPr lIns="37129" tIns="37129" rIns="37129" bIns="37129" rtlCol="0" anchor="ctr"/>
          <a:lstStyle/>
          <a:p>
            <a:pPr algn="ctr" defTabSz="1015167">
              <a:defRPr/>
            </a:pPr>
            <a:r>
              <a:rPr kumimoji="0" lang="en-GB" sz="900" b="1" i="0" u="none" strike="noStrike" kern="0" cap="none" spc="0" normalizeH="0" baseline="0" noProof="0">
                <a:ln>
                  <a:noFill/>
                </a:ln>
                <a:solidFill>
                  <a:srgbClr val="7213EA"/>
                </a:solidFill>
                <a:effectLst/>
                <a:uLnTx/>
                <a:uFillTx/>
                <a:latin typeface="Univers 45 Light"/>
              </a:rPr>
              <a:t>( </a:t>
            </a:r>
            <a:r>
              <a:rPr lang="en-GB" sz="900" b="1" kern="0">
                <a:solidFill>
                  <a:srgbClr val="7213EA"/>
                </a:solidFill>
                <a:latin typeface="Univers 45 Light"/>
              </a:rPr>
              <a:t>1 to</a:t>
            </a:r>
            <a:r>
              <a:rPr kumimoji="0" lang="en-GB" sz="900" b="1" i="0" u="none" strike="noStrike" kern="0" cap="none" spc="0" normalizeH="0" baseline="0" noProof="0">
                <a:ln>
                  <a:noFill/>
                </a:ln>
                <a:solidFill>
                  <a:srgbClr val="7213EA"/>
                </a:solidFill>
                <a:effectLst/>
                <a:uLnTx/>
                <a:uFillTx/>
                <a:latin typeface="Univers 45 Light"/>
              </a:rPr>
              <a:t> </a:t>
            </a:r>
            <a:r>
              <a:rPr lang="en-GB" sz="900" b="1" kern="0">
                <a:solidFill>
                  <a:srgbClr val="7213EA"/>
                </a:solidFill>
                <a:latin typeface="Univers 45 Light"/>
              </a:rPr>
              <a:t>3 or 4 </a:t>
            </a:r>
            <a:r>
              <a:rPr kumimoji="0" lang="en-GB" sz="900" b="1" i="0" u="none" strike="noStrike" kern="0" cap="none" spc="0" normalizeH="0" baseline="0" noProof="0">
                <a:ln>
                  <a:noFill/>
                </a:ln>
                <a:solidFill>
                  <a:srgbClr val="7213EA"/>
                </a:solidFill>
                <a:effectLst/>
                <a:uLnTx/>
                <a:uFillTx/>
                <a:latin typeface="Univers 45 Light"/>
              </a:rPr>
              <a:t>months)</a:t>
            </a:r>
          </a:p>
        </p:txBody>
      </p:sp>
      <p:sp>
        <p:nvSpPr>
          <p:cNvPr id="25" name="Rectangle 24">
            <a:extLst>
              <a:ext uri="{FF2B5EF4-FFF2-40B4-BE49-F238E27FC236}">
                <a16:creationId xmlns:a16="http://schemas.microsoft.com/office/drawing/2014/main" id="{E1DF2A49-1E78-27C1-2E9C-1ECE86635753}"/>
              </a:ext>
            </a:extLst>
          </p:cNvPr>
          <p:cNvSpPr/>
          <p:nvPr/>
        </p:nvSpPr>
        <p:spPr>
          <a:xfrm>
            <a:off x="3423305" y="2219382"/>
            <a:ext cx="2212849" cy="536231"/>
          </a:xfrm>
          <a:prstGeom prst="rect">
            <a:avLst/>
          </a:prstGeom>
          <a:solidFill>
            <a:schemeClr val="accent1"/>
          </a:solidFill>
          <a:ln w="6350" cap="flat" cmpd="sng" algn="ctr">
            <a:solidFill>
              <a:schemeClr val="accent1"/>
            </a:solidFill>
            <a:prstDash val="solid"/>
            <a:miter lim="800000"/>
          </a:ln>
          <a:effectLst/>
        </p:spPr>
        <p:txBody>
          <a:bodyPr lIns="37129" tIns="37129" rIns="37129" bIns="37129" rtlCol="0" anchor="ctr"/>
          <a:lstStyle/>
          <a:p>
            <a:pPr marL="0" marR="0" lvl="0" indent="0" algn="ctr" defTabSz="1015167"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Univers 45 Light" pitchFamily="2" charset="0"/>
                <a:ea typeface="+mn-ea"/>
                <a:cs typeface="+mn-cs"/>
              </a:rPr>
              <a:t>Password Compliance &amp; Reconciliation of Privilege Accounts</a:t>
            </a:r>
            <a:endParaRPr kumimoji="0" lang="en-GB" sz="900" b="1" i="0" u="none" strike="noStrike" kern="0" cap="none" spc="0" normalizeH="0" baseline="0" noProof="0">
              <a:ln>
                <a:noFill/>
              </a:ln>
              <a:solidFill>
                <a:prstClr val="white"/>
              </a:solidFill>
              <a:effectLst/>
              <a:uLnTx/>
              <a:uFillTx/>
              <a:latin typeface="Univers 45 Light" pitchFamily="2" charset="0"/>
              <a:ea typeface="+mn-ea"/>
              <a:cs typeface="+mn-cs"/>
            </a:endParaRPr>
          </a:p>
        </p:txBody>
      </p:sp>
      <p:sp>
        <p:nvSpPr>
          <p:cNvPr id="28" name="Rectangle 27">
            <a:extLst>
              <a:ext uri="{FF2B5EF4-FFF2-40B4-BE49-F238E27FC236}">
                <a16:creationId xmlns:a16="http://schemas.microsoft.com/office/drawing/2014/main" id="{B01597FB-ACEA-92EE-81E7-97B6DF706C1A}"/>
              </a:ext>
            </a:extLst>
          </p:cNvPr>
          <p:cNvSpPr/>
          <p:nvPr/>
        </p:nvSpPr>
        <p:spPr bwMode="gray">
          <a:xfrm>
            <a:off x="3486422" y="2840716"/>
            <a:ext cx="2128757" cy="2385268"/>
          </a:xfrm>
          <a:prstGeom prst="rect">
            <a:avLst/>
          </a:prstGeom>
        </p:spPr>
        <p:txBody>
          <a:bodyPr wrap="square" lIns="0" tIns="0" rIns="0" bIns="0" anchor="ctr">
            <a:spAutoFit/>
          </a:bodyPr>
          <a:lstStyle/>
          <a:p>
            <a:pPr marL="171450" marR="0" lvl="1" indent="-171450" algn="l" defTabSz="1015167" rtl="0" eaLnBrk="1" fontAlgn="auto" latinLnBrk="0" hangingPunct="1">
              <a:lnSpc>
                <a:spcPct val="100000"/>
              </a:lnSpc>
              <a:spcBef>
                <a:spcPts val="600"/>
              </a:spcBef>
              <a:spcAft>
                <a:spcPts val="0"/>
              </a:spcAft>
              <a:buClr>
                <a:srgbClr val="1E49E2"/>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Implement CyberArk PAM's Privileged Account Management (PAM) policies to control and manage privileged access across all platforms.</a:t>
            </a:r>
          </a:p>
          <a:p>
            <a:pPr marL="171450" marR="0" lvl="1" indent="-171450" algn="l" defTabSz="1015167" rtl="0" eaLnBrk="1" fontAlgn="auto" latinLnBrk="0" hangingPunct="1">
              <a:lnSpc>
                <a:spcPct val="100000"/>
              </a:lnSpc>
              <a:spcBef>
                <a:spcPts val="600"/>
              </a:spcBef>
              <a:spcAft>
                <a:spcPts val="0"/>
              </a:spcAft>
              <a:buClr>
                <a:srgbClr val="1E49E2"/>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Enforce Password rotation on all privileged accounts on defined frequency.</a:t>
            </a:r>
          </a:p>
          <a:p>
            <a:pPr marL="171450" marR="0" lvl="1" indent="-171450" algn="l" defTabSz="1015167" rtl="0" eaLnBrk="1" fontAlgn="auto" latinLnBrk="0" hangingPunct="1">
              <a:lnSpc>
                <a:spcPct val="100000"/>
              </a:lnSpc>
              <a:spcBef>
                <a:spcPts val="600"/>
              </a:spcBef>
              <a:spcAft>
                <a:spcPts val="0"/>
              </a:spcAft>
              <a:buClr>
                <a:srgbClr val="1E49E2"/>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Reconcile passwords across all systems to ensure that they are always up-to-date.</a:t>
            </a:r>
          </a:p>
          <a:p>
            <a:pPr marL="171450" marR="0" lvl="1" indent="-171450" algn="l" defTabSz="1015167" rtl="0" eaLnBrk="1" fontAlgn="auto" latinLnBrk="0" hangingPunct="1">
              <a:lnSpc>
                <a:spcPct val="100000"/>
              </a:lnSpc>
              <a:spcBef>
                <a:spcPts val="600"/>
              </a:spcBef>
              <a:spcAft>
                <a:spcPts val="0"/>
              </a:spcAft>
              <a:buClr>
                <a:srgbClr val="1E49E2"/>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Identify &amp; manage privileged accounts with weak or non-compliant passwords.</a:t>
            </a:r>
          </a:p>
          <a:p>
            <a:pPr marL="171450" marR="0" lvl="1"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p:txBody>
      </p:sp>
      <p:graphicFrame>
        <p:nvGraphicFramePr>
          <p:cNvPr id="30" name="Diagram 29">
            <a:extLst>
              <a:ext uri="{FF2B5EF4-FFF2-40B4-BE49-F238E27FC236}">
                <a16:creationId xmlns:a16="http://schemas.microsoft.com/office/drawing/2014/main" id="{C3E41548-F81B-C1E1-9200-C50BB76DCF03}"/>
              </a:ext>
            </a:extLst>
          </p:cNvPr>
          <p:cNvGraphicFramePr/>
          <p:nvPr>
            <p:extLst>
              <p:ext uri="{D42A27DB-BD31-4B8C-83A1-F6EECF244321}">
                <p14:modId xmlns:p14="http://schemas.microsoft.com/office/powerpoint/2010/main" val="3788378503"/>
              </p:ext>
            </p:extLst>
          </p:nvPr>
        </p:nvGraphicFramePr>
        <p:xfrm>
          <a:off x="889581" y="956512"/>
          <a:ext cx="10658649" cy="31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 name="Rectangle 253">
            <a:extLst>
              <a:ext uri="{FF2B5EF4-FFF2-40B4-BE49-F238E27FC236}">
                <a16:creationId xmlns:a16="http://schemas.microsoft.com/office/drawing/2014/main" id="{DF5D9B16-3B42-3605-C0E4-6CC8B825D8FC}"/>
              </a:ext>
            </a:extLst>
          </p:cNvPr>
          <p:cNvSpPr/>
          <p:nvPr/>
        </p:nvSpPr>
        <p:spPr>
          <a:xfrm>
            <a:off x="9611440" y="2693375"/>
            <a:ext cx="2212848" cy="3465845"/>
          </a:xfrm>
          <a:prstGeom prst="rect">
            <a:avLst/>
          </a:prstGeom>
          <a:solidFill>
            <a:sysClr val="window" lastClr="FFFFFF"/>
          </a:solidFill>
          <a:ln w="6350" cap="flat" cmpd="sng" algn="ctr">
            <a:solidFill>
              <a:schemeClr val="accent1"/>
            </a:solidFill>
            <a:prstDash val="dash"/>
            <a:miter lim="800000"/>
          </a:ln>
          <a:effectLst/>
        </p:spPr>
        <p:txBody>
          <a:bodyPr lIns="37129" tIns="37129" rIns="37129" bIns="37129" rtlCol="0" anchor="ctr"/>
          <a:lstStyle/>
          <a:p>
            <a:pPr marL="0" marR="0" lvl="0" indent="0" algn="ctr" defTabSz="1015167" rtl="0" eaLnBrk="1" fontAlgn="auto" latinLnBrk="0" hangingPunct="1">
              <a:lnSpc>
                <a:spcPct val="100000"/>
              </a:lnSpc>
              <a:spcBef>
                <a:spcPts val="0"/>
              </a:spcBef>
              <a:spcAft>
                <a:spcPts val="0"/>
              </a:spcAft>
              <a:buClrTx/>
              <a:buSzTx/>
              <a:buFontTx/>
              <a:buNone/>
              <a:tabLst/>
              <a:defRPr/>
            </a:pPr>
            <a:endParaRPr kumimoji="0" lang="en-GB" sz="900" b="1" i="0" u="none" strike="noStrike" kern="0" cap="none" spc="0" normalizeH="0" baseline="0" noProof="0">
              <a:ln>
                <a:noFill/>
              </a:ln>
              <a:solidFill>
                <a:srgbClr val="EAAA00"/>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65B6DEEB-B1D6-85A5-118C-F8C7311D0523}"/>
              </a:ext>
            </a:extLst>
          </p:cNvPr>
          <p:cNvSpPr/>
          <p:nvPr/>
        </p:nvSpPr>
        <p:spPr bwMode="gray">
          <a:xfrm>
            <a:off x="9710918" y="2828581"/>
            <a:ext cx="2164763" cy="3970318"/>
          </a:xfrm>
          <a:prstGeom prst="rect">
            <a:avLst/>
          </a:prstGeom>
        </p:spPr>
        <p:txBody>
          <a:bodyPr wrap="square" lIns="0" tIns="0" rIns="0" bIns="0" anchor="ctr">
            <a:spAutoFit/>
          </a:bodyPr>
          <a:lstStyle/>
          <a:p>
            <a:pPr marL="171450" marR="0" lvl="0" indent="-171450" algn="l" defTabSz="1015167" rtl="0" eaLnBrk="1" fontAlgn="auto" latinLnBrk="0" hangingPunct="1">
              <a:lnSpc>
                <a:spcPct val="100000"/>
              </a:lnSpc>
              <a:spcBef>
                <a:spcPts val="600"/>
              </a:spcBef>
              <a:spcAft>
                <a:spcPts val="0"/>
              </a:spcAft>
              <a:buClr>
                <a:srgbClr val="1E49E2"/>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CyberArk Privileged Threat Analytics (PTA) to detect and respond to suspicious privileged activity.</a:t>
            </a:r>
          </a:p>
          <a:p>
            <a:pPr marL="171450" marR="0" lvl="0" indent="-171450" algn="l" defTabSz="1015167" rtl="0" eaLnBrk="1" fontAlgn="auto" latinLnBrk="0" hangingPunct="1">
              <a:lnSpc>
                <a:spcPct val="100000"/>
              </a:lnSpc>
              <a:spcBef>
                <a:spcPts val="600"/>
              </a:spcBef>
              <a:spcAft>
                <a:spcPts val="0"/>
              </a:spcAft>
              <a:buClr>
                <a:srgbClr val="1E49E2"/>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Enforce PTA to identify and investigate anomalous privileged behavior.</a:t>
            </a:r>
          </a:p>
          <a:p>
            <a:pPr marL="171450" marR="0" lvl="0" indent="-171450" algn="l" defTabSz="1015167" rtl="0" eaLnBrk="1" fontAlgn="auto" latinLnBrk="0" hangingPunct="1">
              <a:lnSpc>
                <a:spcPct val="100000"/>
              </a:lnSpc>
              <a:spcBef>
                <a:spcPts val="600"/>
              </a:spcBef>
              <a:spcAft>
                <a:spcPts val="0"/>
              </a:spcAft>
              <a:buClr>
                <a:srgbClr val="1E49E2"/>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Enforce PTA to automate remediation actions for suspicious privileged activity.</a:t>
            </a:r>
          </a:p>
          <a:p>
            <a:pPr marL="171450" marR="0" lvl="0" indent="-171450" algn="l" defTabSz="1015167" rtl="0" eaLnBrk="1" fontAlgn="auto" latinLnBrk="0" hangingPunct="1">
              <a:lnSpc>
                <a:spcPct val="100000"/>
              </a:lnSpc>
              <a:spcBef>
                <a:spcPts val="600"/>
              </a:spcBef>
              <a:spcAft>
                <a:spcPts val="0"/>
              </a:spcAft>
              <a:buClr>
                <a:srgbClr val="1E49E2"/>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Generate reports and alerts to help investigate and respond to privileged threats.</a:t>
            </a:r>
          </a:p>
          <a:p>
            <a:pPr marL="171450" marR="0" lvl="0"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171450" marR="0" lvl="0"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171450" marR="0" lvl="0"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171450" marR="0" lvl="0"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171450" marR="0" lvl="0"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171450" marR="0" lvl="0"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171450" marR="0" lvl="0"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171450" marR="0" lvl="0"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171450" marR="0" lvl="0" indent="-171450" algn="l" defTabSz="1015167" rtl="0" eaLnBrk="1" fontAlgn="auto" latinLnBrk="0" hangingPunct="1">
              <a:lnSpc>
                <a:spcPct val="100000"/>
              </a:lnSpc>
              <a:spcBef>
                <a:spcPts val="60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ED37AD7D-3EB5-F72F-2DB5-A3AC8B566E7C}"/>
              </a:ext>
            </a:extLst>
          </p:cNvPr>
          <p:cNvSpPr/>
          <p:nvPr/>
        </p:nvSpPr>
        <p:spPr>
          <a:xfrm>
            <a:off x="9615173" y="2208881"/>
            <a:ext cx="2212849" cy="562054"/>
          </a:xfrm>
          <a:prstGeom prst="rect">
            <a:avLst/>
          </a:prstGeom>
          <a:solidFill>
            <a:schemeClr val="accent1"/>
          </a:solidFill>
          <a:ln w="6350" cap="flat" cmpd="sng" algn="ctr">
            <a:solidFill>
              <a:schemeClr val="accent1"/>
            </a:solidFill>
            <a:prstDash val="solid"/>
            <a:miter lim="800000"/>
          </a:ln>
          <a:effectLst/>
        </p:spPr>
        <p:txBody>
          <a:bodyPr lIns="37129" tIns="37129" rIns="37129" bIns="37129" rtlCol="0" anchor="ctr"/>
          <a:lstStyle/>
          <a:p>
            <a:pPr marL="0" marR="0" lvl="0" indent="0" algn="ctr" defTabSz="1015167"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Univers 45 Light" pitchFamily="2" charset="0"/>
                <a:ea typeface="+mn-ea"/>
                <a:cs typeface="+mn-cs"/>
              </a:rPr>
              <a:t>Privilege Threat analytics</a:t>
            </a:r>
          </a:p>
        </p:txBody>
      </p:sp>
      <p:sp>
        <p:nvSpPr>
          <p:cNvPr id="50" name="Rectangle 49">
            <a:extLst>
              <a:ext uri="{FF2B5EF4-FFF2-40B4-BE49-F238E27FC236}">
                <a16:creationId xmlns:a16="http://schemas.microsoft.com/office/drawing/2014/main" id="{D1E2055F-CC2E-7D50-51F7-E58EE7FEB588}"/>
              </a:ext>
            </a:extLst>
          </p:cNvPr>
          <p:cNvSpPr/>
          <p:nvPr/>
        </p:nvSpPr>
        <p:spPr>
          <a:xfrm>
            <a:off x="9615173" y="5866501"/>
            <a:ext cx="2210845" cy="288000"/>
          </a:xfrm>
          <a:prstGeom prst="rect">
            <a:avLst/>
          </a:prstGeom>
          <a:solidFill>
            <a:sysClr val="window" lastClr="FFFFFF"/>
          </a:solidFill>
          <a:ln w="6350" cap="flat" cmpd="sng" algn="ctr">
            <a:solidFill>
              <a:schemeClr val="accent1"/>
            </a:solidFill>
            <a:prstDash val="solid"/>
            <a:miter lim="800000"/>
          </a:ln>
          <a:effectLst/>
        </p:spPr>
        <p:txBody>
          <a:bodyPr lIns="37129" tIns="37129" rIns="37129" bIns="37129" rtlCol="0" anchor="ctr"/>
          <a:lstStyle/>
          <a:p>
            <a:pPr algn="ctr" defTabSz="1015167">
              <a:defRPr/>
            </a:pPr>
            <a:r>
              <a:rPr kumimoji="0" lang="en-GB" sz="900" b="1" i="0" u="none" strike="noStrike" kern="0" cap="none" spc="0" normalizeH="0" baseline="0" noProof="0">
                <a:ln>
                  <a:noFill/>
                </a:ln>
                <a:solidFill>
                  <a:srgbClr val="1E49E2"/>
                </a:solidFill>
                <a:effectLst/>
                <a:uLnTx/>
                <a:uFillTx/>
                <a:latin typeface="Univers 45 Light"/>
              </a:rPr>
              <a:t>( </a:t>
            </a:r>
            <a:r>
              <a:rPr lang="en-GB" sz="900" b="1" kern="0">
                <a:solidFill>
                  <a:srgbClr val="1E49E2"/>
                </a:solidFill>
                <a:latin typeface="Univers 45 Light"/>
              </a:rPr>
              <a:t>4</a:t>
            </a:r>
            <a:r>
              <a:rPr lang="en-GB" sz="900" b="1" kern="0" baseline="30000">
                <a:solidFill>
                  <a:srgbClr val="1E49E2"/>
                </a:solidFill>
                <a:latin typeface="Univers 45 Light"/>
              </a:rPr>
              <a:t>th</a:t>
            </a:r>
            <a:r>
              <a:rPr lang="en-GB" sz="900" b="1" kern="0">
                <a:solidFill>
                  <a:srgbClr val="1E49E2"/>
                </a:solidFill>
                <a:latin typeface="Univers 45 Light"/>
              </a:rPr>
              <a:t> or 5</a:t>
            </a:r>
            <a:r>
              <a:rPr lang="en-GB" sz="900" b="1" kern="0" baseline="30000">
                <a:solidFill>
                  <a:srgbClr val="1E49E2"/>
                </a:solidFill>
                <a:latin typeface="Univers 45 Light"/>
              </a:rPr>
              <a:t>th</a:t>
            </a:r>
            <a:r>
              <a:rPr lang="en-GB" sz="900" b="1" kern="0">
                <a:solidFill>
                  <a:srgbClr val="1E49E2"/>
                </a:solidFill>
                <a:latin typeface="Univers 45 Light"/>
              </a:rPr>
              <a:t> month</a:t>
            </a:r>
            <a:r>
              <a:rPr kumimoji="0" lang="en-GB" sz="900" b="1" i="0" u="none" strike="noStrike" kern="0" cap="none" spc="0" normalizeH="0" baseline="0" noProof="0">
                <a:ln>
                  <a:noFill/>
                </a:ln>
                <a:solidFill>
                  <a:srgbClr val="7213EA"/>
                </a:solidFill>
                <a:effectLst/>
                <a:uLnTx/>
                <a:uFillTx/>
                <a:latin typeface="Univers 45 Light"/>
              </a:rPr>
              <a:t>)</a:t>
            </a:r>
            <a:endParaRPr lang="en-GB" sz="900" b="1" i="0" u="none" strike="noStrike" kern="0" cap="none" spc="0" normalizeH="0" baseline="0" noProof="0">
              <a:ln>
                <a:noFill/>
              </a:ln>
              <a:solidFill>
                <a:srgbClr val="1E49E2"/>
              </a:solidFill>
              <a:effectLst/>
              <a:uLnTx/>
              <a:uFillTx/>
              <a:latin typeface="Univers 45 Light"/>
            </a:endParaRPr>
          </a:p>
        </p:txBody>
      </p:sp>
      <p:sp>
        <p:nvSpPr>
          <p:cNvPr id="15" name="Rectangle 14">
            <a:extLst>
              <a:ext uri="{FF2B5EF4-FFF2-40B4-BE49-F238E27FC236}">
                <a16:creationId xmlns:a16="http://schemas.microsoft.com/office/drawing/2014/main" id="{60703520-3803-1E7B-72A2-CC09F8C07C1C}"/>
              </a:ext>
            </a:extLst>
          </p:cNvPr>
          <p:cNvSpPr/>
          <p:nvPr/>
        </p:nvSpPr>
        <p:spPr>
          <a:xfrm>
            <a:off x="3423305" y="5881987"/>
            <a:ext cx="2210844" cy="288000"/>
          </a:xfrm>
          <a:prstGeom prst="rect">
            <a:avLst/>
          </a:prstGeom>
          <a:solidFill>
            <a:sysClr val="window" lastClr="FFFFFF"/>
          </a:solidFill>
          <a:ln w="6350" cap="flat" cmpd="sng" algn="ctr">
            <a:solidFill>
              <a:schemeClr val="accent5"/>
            </a:solidFill>
            <a:prstDash val="solid"/>
            <a:miter lim="800000"/>
          </a:ln>
          <a:effectLst/>
        </p:spPr>
        <p:txBody>
          <a:bodyPr lIns="37129" tIns="37129" rIns="37129" bIns="37129" rtlCol="0" anchor="ctr"/>
          <a:lstStyle/>
          <a:p>
            <a:pPr algn="ctr" defTabSz="1015167">
              <a:defRPr/>
            </a:pPr>
            <a:r>
              <a:rPr kumimoji="0" lang="en-GB" sz="900" b="1" i="0" u="none" strike="noStrike" kern="0" cap="none" spc="0" normalizeH="0" baseline="0" noProof="0">
                <a:ln>
                  <a:noFill/>
                </a:ln>
                <a:solidFill>
                  <a:srgbClr val="1E49E2"/>
                </a:solidFill>
                <a:effectLst/>
                <a:uLnTx/>
                <a:uFillTx/>
                <a:latin typeface="Univers 45 Light"/>
              </a:rPr>
              <a:t>( </a:t>
            </a:r>
            <a:r>
              <a:rPr lang="en-GB" sz="900" b="1" kern="0">
                <a:solidFill>
                  <a:srgbClr val="1E49E2"/>
                </a:solidFill>
                <a:latin typeface="Univers 45 Light"/>
              </a:rPr>
              <a:t>1 to</a:t>
            </a:r>
            <a:r>
              <a:rPr kumimoji="0" lang="en-GB" sz="900" b="1" i="0" u="none" strike="noStrike" kern="0" cap="none" spc="0" normalizeH="0" baseline="0" noProof="0">
                <a:ln>
                  <a:noFill/>
                </a:ln>
                <a:solidFill>
                  <a:srgbClr val="1E49E2"/>
                </a:solidFill>
                <a:effectLst/>
                <a:uLnTx/>
                <a:uFillTx/>
                <a:latin typeface="Univers 45 Light"/>
              </a:rPr>
              <a:t> </a:t>
            </a:r>
            <a:r>
              <a:rPr lang="en-GB" sz="900" b="1" kern="0">
                <a:solidFill>
                  <a:srgbClr val="1E49E2"/>
                </a:solidFill>
                <a:latin typeface="Univers 45 Light"/>
              </a:rPr>
              <a:t>3 or 4 </a:t>
            </a:r>
            <a:r>
              <a:rPr kumimoji="0" lang="en-GB" sz="900" b="1" i="0" u="none" strike="noStrike" kern="0" cap="none" spc="0" normalizeH="0" baseline="0" noProof="0">
                <a:ln>
                  <a:noFill/>
                </a:ln>
                <a:solidFill>
                  <a:srgbClr val="1E49E2"/>
                </a:solidFill>
                <a:effectLst/>
                <a:uLnTx/>
                <a:uFillTx/>
                <a:latin typeface="Univers 45 Light"/>
              </a:rPr>
              <a:t>months)</a:t>
            </a:r>
          </a:p>
        </p:txBody>
      </p:sp>
      <p:sp>
        <p:nvSpPr>
          <p:cNvPr id="53" name="Rectangle 52">
            <a:extLst>
              <a:ext uri="{FF2B5EF4-FFF2-40B4-BE49-F238E27FC236}">
                <a16:creationId xmlns:a16="http://schemas.microsoft.com/office/drawing/2014/main" id="{A43C379E-BCA5-E0C9-0FA1-1C16A7030900}"/>
              </a:ext>
            </a:extLst>
          </p:cNvPr>
          <p:cNvSpPr/>
          <p:nvPr/>
        </p:nvSpPr>
        <p:spPr>
          <a:xfrm>
            <a:off x="6505728" y="2214370"/>
            <a:ext cx="2226481" cy="543054"/>
          </a:xfrm>
          <a:prstGeom prst="rect">
            <a:avLst/>
          </a:prstGeom>
          <a:solidFill>
            <a:schemeClr val="accent5"/>
          </a:solidFill>
          <a:ln w="6350" cap="flat" cmpd="sng" algn="ctr">
            <a:solidFill>
              <a:schemeClr val="accent5"/>
            </a:solidFill>
            <a:prstDash val="solid"/>
            <a:miter lim="800000"/>
          </a:ln>
          <a:effectLst/>
        </p:spPr>
        <p:txBody>
          <a:bodyPr lIns="37129" tIns="37129" rIns="37129" bIns="37129" rtlCol="0" anchor="ctr"/>
          <a:lstStyle/>
          <a:p>
            <a:pPr marL="0" marR="0" lvl="0" indent="0" algn="ctr" defTabSz="1015167" rtl="0" eaLnBrk="1" fontAlgn="auto" latinLnBrk="0" hangingPunct="1">
              <a:lnSpc>
                <a:spcPct val="100000"/>
              </a:lnSpc>
              <a:spcBef>
                <a:spcPts val="0"/>
              </a:spcBef>
              <a:spcAft>
                <a:spcPts val="0"/>
              </a:spcAft>
              <a:buClrTx/>
              <a:buSzTx/>
              <a:buFontTx/>
              <a:buNone/>
              <a:tabLst/>
              <a:defRPr/>
            </a:pPr>
            <a:r>
              <a:rPr kumimoji="0" lang="en-GB" sz="1100" b="1" i="0" u="none" strike="noStrike" kern="0" cap="none" spc="0" normalizeH="0" baseline="0" noProof="0">
                <a:ln>
                  <a:noFill/>
                </a:ln>
                <a:solidFill>
                  <a:prstClr val="white"/>
                </a:solidFill>
                <a:effectLst/>
                <a:uLnTx/>
                <a:uFillTx/>
                <a:latin typeface="Univers 45 Light" pitchFamily="2" charset="0"/>
                <a:ea typeface="+mn-ea"/>
                <a:cs typeface="+mn-cs"/>
              </a:rPr>
              <a:t>Session Management of Privileged Accounts</a:t>
            </a:r>
          </a:p>
        </p:txBody>
      </p:sp>
      <p:sp>
        <p:nvSpPr>
          <p:cNvPr id="56" name="Rectangle 55">
            <a:extLst>
              <a:ext uri="{FF2B5EF4-FFF2-40B4-BE49-F238E27FC236}">
                <a16:creationId xmlns:a16="http://schemas.microsoft.com/office/drawing/2014/main" id="{28893440-4753-01C0-3839-4D61A76176B2}"/>
              </a:ext>
            </a:extLst>
          </p:cNvPr>
          <p:cNvSpPr/>
          <p:nvPr/>
        </p:nvSpPr>
        <p:spPr bwMode="gray">
          <a:xfrm>
            <a:off x="6533096" y="2828581"/>
            <a:ext cx="2179719" cy="2654829"/>
          </a:xfrm>
          <a:prstGeom prst="rect">
            <a:avLst/>
          </a:prstGeom>
        </p:spPr>
        <p:txBody>
          <a:bodyPr wrap="square" lIns="0" tIns="0" rIns="0" bIns="0" anchor="ctr">
            <a:spAutoFit/>
          </a:bodyPr>
          <a:lstStyle/>
          <a:p>
            <a:pPr marL="274320" marR="0" lvl="0" indent="-171450" algn="l" defTabSz="1015167" rtl="0" eaLnBrk="1" fontAlgn="auto" latinLnBrk="0" hangingPunct="1">
              <a:spcBef>
                <a:spcPts val="0"/>
              </a:spcBef>
              <a:spcAft>
                <a:spcPts val="0"/>
              </a:spcAft>
              <a:buClr>
                <a:srgbClr val="7030A0"/>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Enforce PSM for all privilege sessions</a:t>
            </a:r>
          </a:p>
          <a:p>
            <a:pPr marL="274320" marR="0" lvl="0" indent="-171450" algn="l" defTabSz="1015167" rtl="0" eaLnBrk="1" fontAlgn="auto" latinLnBrk="0" hangingPunct="1">
              <a:spcBef>
                <a:spcPts val="0"/>
              </a:spcBef>
              <a:spcAft>
                <a:spcPts val="0"/>
              </a:spcAft>
              <a:buClr>
                <a:srgbClr val="7030A0"/>
              </a:buClr>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274320" marR="0" lvl="0" indent="-171450" algn="l" defTabSz="1015167" rtl="0" eaLnBrk="1" fontAlgn="auto" latinLnBrk="0" hangingPunct="1">
              <a:spcBef>
                <a:spcPts val="0"/>
              </a:spcBef>
              <a:spcAft>
                <a:spcPts val="0"/>
              </a:spcAft>
              <a:buClr>
                <a:srgbClr val="7030A0"/>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Isolate, Control and monitor all privileged sessions.</a:t>
            </a:r>
          </a:p>
          <a:p>
            <a:pPr marL="274320" marR="0" lvl="0" indent="-171450" algn="l" defTabSz="1015167" rtl="0" eaLnBrk="1" fontAlgn="auto" latinLnBrk="0" hangingPunct="1">
              <a:spcBef>
                <a:spcPts val="0"/>
              </a:spcBef>
              <a:spcAft>
                <a:spcPts val="0"/>
              </a:spcAft>
              <a:buClr>
                <a:srgbClr val="7030A0"/>
              </a:buClr>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274320" marR="0" lvl="0" indent="-171450" algn="l" defTabSz="1015167" rtl="0" eaLnBrk="1" fontAlgn="auto" latinLnBrk="0" hangingPunct="1">
              <a:spcBef>
                <a:spcPts val="0"/>
              </a:spcBef>
              <a:spcAft>
                <a:spcPts val="0"/>
              </a:spcAft>
              <a:buClr>
                <a:srgbClr val="7030A0"/>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Record all privileged activity for audit and compliance purposes.</a:t>
            </a:r>
          </a:p>
          <a:p>
            <a:pPr marL="274320" marR="0" lvl="0" indent="-171450" algn="l" defTabSz="1015167" rtl="0" eaLnBrk="1" fontAlgn="auto" latinLnBrk="0" hangingPunct="1">
              <a:spcBef>
                <a:spcPts val="0"/>
              </a:spcBef>
              <a:spcAft>
                <a:spcPts val="0"/>
              </a:spcAft>
              <a:buClr>
                <a:srgbClr val="7030A0"/>
              </a:buClr>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274320" marR="0" lvl="0" indent="-171450" algn="l" defTabSz="1015167" rtl="0" eaLnBrk="1" fontAlgn="auto" latinLnBrk="0" hangingPunct="1">
              <a:spcBef>
                <a:spcPts val="0"/>
              </a:spcBef>
              <a:spcAft>
                <a:spcPts val="0"/>
              </a:spcAft>
              <a:buClr>
                <a:srgbClr val="7030A0"/>
              </a:buClr>
              <a:buSzTx/>
              <a:buFont typeface="Wingdings" panose="05000000000000000000" pitchFamily="2" charset="2"/>
              <a:buChar char="ü"/>
              <a:tabLst/>
              <a:defRPr/>
            </a:pPr>
            <a:r>
              <a:rPr kumimoji="0" lang="en-US" sz="900" b="1" i="0" u="none" strike="noStrike" kern="0" cap="none" spc="0" normalizeH="0" baseline="0" noProof="0">
                <a:ln>
                  <a:noFill/>
                </a:ln>
                <a:solidFill>
                  <a:srgbClr val="000000"/>
                </a:solidFill>
                <a:effectLst/>
                <a:uLnTx/>
                <a:uFillTx/>
                <a:latin typeface="Arial"/>
                <a:ea typeface="+mn-ea"/>
                <a:cs typeface="+mn-cs"/>
              </a:rPr>
              <a:t>Terminate privileged sessions automatically when they are no longer needed.</a:t>
            </a:r>
          </a:p>
          <a:p>
            <a:pPr marL="274320" marR="0" lvl="0" indent="-171450" algn="l" defTabSz="1015167" rtl="0" eaLnBrk="1" fontAlgn="auto" latinLnBrk="0" hangingPunct="1">
              <a:lnSpc>
                <a:spcPct val="150000"/>
              </a:lnSpc>
              <a:spcBef>
                <a:spcPts val="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274320" marR="0" lvl="0" indent="-171450" algn="l" defTabSz="1015167" rtl="0" eaLnBrk="1" fontAlgn="auto" latinLnBrk="0" hangingPunct="1">
              <a:lnSpc>
                <a:spcPct val="150000"/>
              </a:lnSpc>
              <a:spcBef>
                <a:spcPts val="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102870" marR="0" lvl="0" algn="l" defTabSz="1015167" rtl="0" eaLnBrk="1" fontAlgn="auto" latinLnBrk="0" hangingPunct="1">
              <a:lnSpc>
                <a:spcPct val="150000"/>
              </a:lnSpc>
              <a:spcBef>
                <a:spcPts val="0"/>
              </a:spcBef>
              <a:spcAft>
                <a:spcPts val="0"/>
              </a:spcAft>
              <a:buClrTx/>
              <a:buSzTx/>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274320" marR="0" lvl="0" indent="-171450" algn="l" defTabSz="1015167" rtl="0" eaLnBrk="1" fontAlgn="auto" latinLnBrk="0" hangingPunct="1">
              <a:lnSpc>
                <a:spcPct val="150000"/>
              </a:lnSpc>
              <a:spcBef>
                <a:spcPts val="0"/>
              </a:spcBef>
              <a:spcAft>
                <a:spcPts val="0"/>
              </a:spcAft>
              <a:buClrTx/>
              <a:buSzTx/>
              <a:buFont typeface="Wingdings" panose="05000000000000000000" pitchFamily="2" charset="2"/>
              <a:buChar char="ü"/>
              <a:tabLst/>
              <a:defRPr/>
            </a:pPr>
            <a:endParaRPr kumimoji="0" lang="en-US" sz="900" b="1" i="0" u="none" strike="noStrike" kern="0" cap="none" spc="0" normalizeH="0" baseline="0" noProof="0">
              <a:ln>
                <a:noFill/>
              </a:ln>
              <a:solidFill>
                <a:srgbClr val="000000"/>
              </a:solidFill>
              <a:effectLst/>
              <a:uLnTx/>
              <a:uFillTx/>
              <a:latin typeface="Arial"/>
              <a:ea typeface="+mn-ea"/>
              <a:cs typeface="+mn-cs"/>
            </a:endParaRPr>
          </a:p>
          <a:p>
            <a:pPr marL="274320" marR="0" lvl="0" indent="-171450" algn="l" defTabSz="1015167" rtl="0" eaLnBrk="1" fontAlgn="auto" latinLnBrk="0" hangingPunct="1">
              <a:lnSpc>
                <a:spcPct val="150000"/>
              </a:lnSpc>
              <a:spcBef>
                <a:spcPts val="0"/>
              </a:spcBef>
              <a:spcAft>
                <a:spcPts val="0"/>
              </a:spcAft>
              <a:buClrTx/>
              <a:buSzTx/>
              <a:buFont typeface="Wingdings" panose="05000000000000000000" pitchFamily="2" charset="2"/>
              <a:buChar char="ü"/>
              <a:tabLst/>
              <a:defRPr/>
            </a:pPr>
            <a:endParaRPr kumimoji="0" lang="en-GB" sz="800" b="1" i="0" u="none" strike="noStrike" kern="0" cap="none" spc="0" normalizeH="0" baseline="0" noProof="0">
              <a:ln>
                <a:noFill/>
              </a:ln>
              <a:solidFill>
                <a:srgbClr val="000000"/>
              </a:solidFill>
              <a:effectLst/>
              <a:uLnTx/>
              <a:uFillTx/>
              <a:latin typeface="Arial"/>
              <a:ea typeface="+mn-ea"/>
              <a:cs typeface="+mn-cs"/>
            </a:endParaRPr>
          </a:p>
        </p:txBody>
      </p:sp>
      <p:pic>
        <p:nvPicPr>
          <p:cNvPr id="2" name="Picture 6" descr="Sprints | Atlassian">
            <a:extLst>
              <a:ext uri="{FF2B5EF4-FFF2-40B4-BE49-F238E27FC236}">
                <a16:creationId xmlns:a16="http://schemas.microsoft.com/office/drawing/2014/main" id="{8F4D0F0F-9709-3009-CD9F-FE4C9A90F1FB}"/>
              </a:ext>
            </a:extLst>
          </p:cNvPr>
          <p:cNvPicPr>
            <a:picLocks noChangeAspect="1" noChangeArrowheads="1"/>
          </p:cNvPicPr>
          <p:nvPr/>
        </p:nvPicPr>
        <p:blipFill rotWithShape="1">
          <a:blip r:embed="rId7" cstate="print">
            <a:duotone>
              <a:prstClr val="black"/>
              <a:srgbClr val="00A3A1">
                <a:tint val="45000"/>
                <a:satMod val="400000"/>
              </a:srgbClr>
            </a:duotone>
            <a:extLst>
              <a:ext uri="{28A0092B-C50C-407E-A947-70E740481C1C}">
                <a14:useLocalDpi xmlns:a14="http://schemas.microsoft.com/office/drawing/2010/main" val="0"/>
              </a:ext>
            </a:extLst>
          </a:blip>
          <a:srcRect/>
          <a:stretch/>
        </p:blipFill>
        <p:spPr bwMode="auto">
          <a:xfrm>
            <a:off x="2662682" y="3535679"/>
            <a:ext cx="726684" cy="7849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Sprints | Atlassian">
            <a:extLst>
              <a:ext uri="{FF2B5EF4-FFF2-40B4-BE49-F238E27FC236}">
                <a16:creationId xmlns:a16="http://schemas.microsoft.com/office/drawing/2014/main" id="{738DB4D1-EC55-B27E-12D7-C1D0FD028F2B}"/>
              </a:ext>
            </a:extLst>
          </p:cNvPr>
          <p:cNvPicPr>
            <a:picLocks noChangeAspect="1" noChangeArrowheads="1"/>
          </p:cNvPicPr>
          <p:nvPr/>
        </p:nvPicPr>
        <p:blipFill rotWithShape="1">
          <a:blip r:embed="rId7" cstate="print">
            <a:duotone>
              <a:prstClr val="black"/>
              <a:srgbClr val="00A3A1">
                <a:tint val="45000"/>
                <a:satMod val="400000"/>
              </a:srgbClr>
            </a:duotone>
            <a:extLst>
              <a:ext uri="{28A0092B-C50C-407E-A947-70E740481C1C}">
                <a14:useLocalDpi xmlns:a14="http://schemas.microsoft.com/office/drawing/2010/main" val="0"/>
              </a:ext>
            </a:extLst>
          </a:blip>
          <a:srcRect/>
          <a:stretch/>
        </p:blipFill>
        <p:spPr bwMode="auto">
          <a:xfrm>
            <a:off x="5685590" y="3541248"/>
            <a:ext cx="726684" cy="7849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prints | Atlassian">
            <a:extLst>
              <a:ext uri="{FF2B5EF4-FFF2-40B4-BE49-F238E27FC236}">
                <a16:creationId xmlns:a16="http://schemas.microsoft.com/office/drawing/2014/main" id="{4FBB7802-5ACD-10D4-D7A9-1ED4FFEE6A2F}"/>
              </a:ext>
            </a:extLst>
          </p:cNvPr>
          <p:cNvPicPr>
            <a:picLocks noChangeAspect="1" noChangeArrowheads="1"/>
          </p:cNvPicPr>
          <p:nvPr/>
        </p:nvPicPr>
        <p:blipFill rotWithShape="1">
          <a:blip r:embed="rId7" cstate="print">
            <a:duotone>
              <a:prstClr val="black"/>
              <a:srgbClr val="00A3A1">
                <a:tint val="45000"/>
                <a:satMod val="400000"/>
              </a:srgbClr>
            </a:duotone>
            <a:extLst>
              <a:ext uri="{28A0092B-C50C-407E-A947-70E740481C1C}">
                <a14:useLocalDpi xmlns:a14="http://schemas.microsoft.com/office/drawing/2010/main" val="0"/>
              </a:ext>
            </a:extLst>
          </a:blip>
          <a:srcRect/>
          <a:stretch/>
        </p:blipFill>
        <p:spPr bwMode="auto">
          <a:xfrm>
            <a:off x="8833363" y="3535679"/>
            <a:ext cx="726684" cy="7849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ED785FE-9A3A-8715-7042-EE94E35DCB28}"/>
              </a:ext>
            </a:extLst>
          </p:cNvPr>
          <p:cNvGrpSpPr/>
          <p:nvPr/>
        </p:nvGrpSpPr>
        <p:grpSpPr>
          <a:xfrm>
            <a:off x="500344" y="1520363"/>
            <a:ext cx="11323943" cy="434722"/>
            <a:chOff x="1755167" y="1044091"/>
            <a:chExt cx="7758702" cy="474444"/>
          </a:xfrm>
        </p:grpSpPr>
        <p:graphicFrame>
          <p:nvGraphicFramePr>
            <p:cNvPr id="7" name="Diagram 6">
              <a:extLst>
                <a:ext uri="{FF2B5EF4-FFF2-40B4-BE49-F238E27FC236}">
                  <a16:creationId xmlns:a16="http://schemas.microsoft.com/office/drawing/2014/main" id="{956B1EE5-76CE-9406-617D-72363BC9E6D7}"/>
                </a:ext>
              </a:extLst>
            </p:cNvPr>
            <p:cNvGraphicFramePr/>
            <p:nvPr/>
          </p:nvGraphicFramePr>
          <p:xfrm>
            <a:off x="2020594" y="1044091"/>
            <a:ext cx="7306633" cy="3757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8" name="Straight Connector 7">
              <a:extLst>
                <a:ext uri="{FF2B5EF4-FFF2-40B4-BE49-F238E27FC236}">
                  <a16:creationId xmlns:a16="http://schemas.microsoft.com/office/drawing/2014/main" id="{011144E8-47EC-06AE-4775-0BB9C0DEA27C}"/>
                </a:ext>
              </a:extLst>
            </p:cNvPr>
            <p:cNvCxnSpPr>
              <a:cxnSpLocks/>
            </p:cNvCxnSpPr>
            <p:nvPr/>
          </p:nvCxnSpPr>
          <p:spPr>
            <a:xfrm flipV="1">
              <a:off x="9284395" y="1231955"/>
              <a:ext cx="229474" cy="732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3C0403D-70DB-B4F7-4629-0B8BDCE1800C}"/>
                </a:ext>
              </a:extLst>
            </p:cNvPr>
            <p:cNvCxnSpPr>
              <a:cxnSpLocks/>
            </p:cNvCxnSpPr>
            <p:nvPr/>
          </p:nvCxnSpPr>
          <p:spPr>
            <a:xfrm>
              <a:off x="9513869" y="1226816"/>
              <a:ext cx="0" cy="29171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1AD1340-3202-1F6B-492F-5A6AFF987D97}"/>
                </a:ext>
              </a:extLst>
            </p:cNvPr>
            <p:cNvCxnSpPr/>
            <p:nvPr/>
          </p:nvCxnSpPr>
          <p:spPr>
            <a:xfrm flipH="1">
              <a:off x="5912776" y="1518535"/>
              <a:ext cx="3601093"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C29167-F059-316E-6AC5-BB6BC8FE2118}"/>
                </a:ext>
              </a:extLst>
            </p:cNvPr>
            <p:cNvCxnSpPr>
              <a:cxnSpLocks/>
            </p:cNvCxnSpPr>
            <p:nvPr/>
          </p:nvCxnSpPr>
          <p:spPr>
            <a:xfrm flipH="1" flipV="1">
              <a:off x="1755168" y="1518534"/>
              <a:ext cx="4190167" cy="1"/>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1A12650-E7D6-3237-BA2E-67929854A4E3}"/>
                </a:ext>
              </a:extLst>
            </p:cNvPr>
            <p:cNvCxnSpPr>
              <a:cxnSpLocks/>
            </p:cNvCxnSpPr>
            <p:nvPr/>
          </p:nvCxnSpPr>
          <p:spPr>
            <a:xfrm>
              <a:off x="1755167" y="1372675"/>
              <a:ext cx="1" cy="14585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22D9A7-BDAB-8A7C-8C8C-B21E9C129E18}"/>
                </a:ext>
              </a:extLst>
            </p:cNvPr>
            <p:cNvCxnSpPr>
              <a:cxnSpLocks/>
            </p:cNvCxnSpPr>
            <p:nvPr/>
          </p:nvCxnSpPr>
          <p:spPr>
            <a:xfrm flipV="1">
              <a:off x="1755167" y="1361323"/>
              <a:ext cx="265427" cy="3663"/>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4" name="Arrow: Down 63">
            <a:extLst>
              <a:ext uri="{FF2B5EF4-FFF2-40B4-BE49-F238E27FC236}">
                <a16:creationId xmlns:a16="http://schemas.microsoft.com/office/drawing/2014/main" id="{F37725BC-71CE-C90D-D67A-3BE1B54BFCEF}"/>
              </a:ext>
            </a:extLst>
          </p:cNvPr>
          <p:cNvSpPr/>
          <p:nvPr/>
        </p:nvSpPr>
        <p:spPr>
          <a:xfrm>
            <a:off x="1383309" y="1958221"/>
            <a:ext cx="322544" cy="250416"/>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5" name="Arrow: Down 64">
            <a:extLst>
              <a:ext uri="{FF2B5EF4-FFF2-40B4-BE49-F238E27FC236}">
                <a16:creationId xmlns:a16="http://schemas.microsoft.com/office/drawing/2014/main" id="{1BF5E669-7082-C865-072E-56B55B098DCC}"/>
              </a:ext>
            </a:extLst>
          </p:cNvPr>
          <p:cNvSpPr/>
          <p:nvPr/>
        </p:nvSpPr>
        <p:spPr>
          <a:xfrm>
            <a:off x="4332125" y="1951405"/>
            <a:ext cx="364066" cy="26779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6" name="Arrow: Down 65">
            <a:extLst>
              <a:ext uri="{FF2B5EF4-FFF2-40B4-BE49-F238E27FC236}">
                <a16:creationId xmlns:a16="http://schemas.microsoft.com/office/drawing/2014/main" id="{19051E3B-34C5-C32B-1C1D-C9F135757CEA}"/>
              </a:ext>
            </a:extLst>
          </p:cNvPr>
          <p:cNvSpPr/>
          <p:nvPr/>
        </p:nvSpPr>
        <p:spPr>
          <a:xfrm>
            <a:off x="7393807" y="1948529"/>
            <a:ext cx="364066" cy="267792"/>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7" name="Arrow: Down 66">
            <a:extLst>
              <a:ext uri="{FF2B5EF4-FFF2-40B4-BE49-F238E27FC236}">
                <a16:creationId xmlns:a16="http://schemas.microsoft.com/office/drawing/2014/main" id="{58DAE824-18A3-2274-D6A2-09C6E0FB7082}"/>
              </a:ext>
            </a:extLst>
          </p:cNvPr>
          <p:cNvSpPr/>
          <p:nvPr/>
        </p:nvSpPr>
        <p:spPr>
          <a:xfrm>
            <a:off x="10524098" y="1959300"/>
            <a:ext cx="364066" cy="239433"/>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cxnSp>
        <p:nvCxnSpPr>
          <p:cNvPr id="89" name="Straight Arrow Connector 88">
            <a:extLst>
              <a:ext uri="{FF2B5EF4-FFF2-40B4-BE49-F238E27FC236}">
                <a16:creationId xmlns:a16="http://schemas.microsoft.com/office/drawing/2014/main" id="{A5310E82-AE5C-4D1B-FAF4-BA32812A738B}"/>
              </a:ext>
            </a:extLst>
          </p:cNvPr>
          <p:cNvCxnSpPr>
            <a:cxnSpLocks/>
          </p:cNvCxnSpPr>
          <p:nvPr/>
        </p:nvCxnSpPr>
        <p:spPr>
          <a:xfrm>
            <a:off x="506985" y="1646373"/>
            <a:ext cx="41148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 name="Straight Connector 2">
            <a:extLst>
              <a:ext uri="{FF2B5EF4-FFF2-40B4-BE49-F238E27FC236}">
                <a16:creationId xmlns:a16="http://schemas.microsoft.com/office/drawing/2014/main" id="{8FA65358-09D9-174B-D4C5-1949EB7B5688}"/>
              </a:ext>
            </a:extLst>
          </p:cNvPr>
          <p:cNvCxnSpPr>
            <a:cxnSpLocks/>
          </p:cNvCxnSpPr>
          <p:nvPr/>
        </p:nvCxnSpPr>
        <p:spPr>
          <a:xfrm flipV="1">
            <a:off x="11518798" y="1107295"/>
            <a:ext cx="334921" cy="671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57D6D1-70E6-28C9-64C0-91F222CE9C90}"/>
              </a:ext>
            </a:extLst>
          </p:cNvPr>
          <p:cNvCxnSpPr>
            <a:cxnSpLocks/>
          </p:cNvCxnSpPr>
          <p:nvPr/>
        </p:nvCxnSpPr>
        <p:spPr>
          <a:xfrm>
            <a:off x="11843314" y="1107295"/>
            <a:ext cx="0" cy="26729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5B891F-F356-5386-DA87-2390FEACC54D}"/>
              </a:ext>
            </a:extLst>
          </p:cNvPr>
          <p:cNvCxnSpPr/>
          <p:nvPr/>
        </p:nvCxnSpPr>
        <p:spPr>
          <a:xfrm flipH="1">
            <a:off x="6587464" y="1374590"/>
            <a:ext cx="5255850"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29EE191-18F6-594D-247A-74BB551F43B2}"/>
              </a:ext>
            </a:extLst>
          </p:cNvPr>
          <p:cNvCxnSpPr/>
          <p:nvPr/>
        </p:nvCxnSpPr>
        <p:spPr>
          <a:xfrm flipH="1">
            <a:off x="1383309" y="1374590"/>
            <a:ext cx="5255850"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C10A2D2-B8E2-2F77-E967-0AE7FFAD2BDF}"/>
              </a:ext>
            </a:extLst>
          </p:cNvPr>
          <p:cNvCxnSpPr>
            <a:cxnSpLocks/>
          </p:cNvCxnSpPr>
          <p:nvPr/>
        </p:nvCxnSpPr>
        <p:spPr>
          <a:xfrm flipV="1">
            <a:off x="511821" y="1374590"/>
            <a:ext cx="1005840" cy="335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547F93C-0244-4986-7EE3-0DFE0C6E8C05}"/>
              </a:ext>
            </a:extLst>
          </p:cNvPr>
          <p:cNvCxnSpPr>
            <a:cxnSpLocks/>
          </p:cNvCxnSpPr>
          <p:nvPr/>
        </p:nvCxnSpPr>
        <p:spPr>
          <a:xfrm>
            <a:off x="505018" y="1374590"/>
            <a:ext cx="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454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C618-D130-AAD1-C62F-7D67587F65D5}"/>
              </a:ext>
            </a:extLst>
          </p:cNvPr>
          <p:cNvSpPr>
            <a:spLocks noGrp="1"/>
          </p:cNvSpPr>
          <p:nvPr>
            <p:ph type="title"/>
          </p:nvPr>
        </p:nvSpPr>
        <p:spPr>
          <a:xfrm>
            <a:off x="681186" y="247655"/>
            <a:ext cx="10204450" cy="533400"/>
          </a:xfrm>
        </p:spPr>
        <p:txBody>
          <a:bodyPr/>
          <a:lstStyle/>
          <a:p>
            <a:r>
              <a:rPr lang="en-US"/>
              <a:t>Tangible benefits as an outcome of Maturity Journey</a:t>
            </a:r>
          </a:p>
        </p:txBody>
      </p:sp>
      <p:sp>
        <p:nvSpPr>
          <p:cNvPr id="3" name="Freeform 71">
            <a:extLst>
              <a:ext uri="{FF2B5EF4-FFF2-40B4-BE49-F238E27FC236}">
                <a16:creationId xmlns:a16="http://schemas.microsoft.com/office/drawing/2014/main" id="{13AEE0E3-0D6A-361E-7DE5-69EFB782BF44}"/>
              </a:ext>
            </a:extLst>
          </p:cNvPr>
          <p:cNvSpPr>
            <a:spLocks/>
          </p:cNvSpPr>
          <p:nvPr/>
        </p:nvSpPr>
        <p:spPr bwMode="auto">
          <a:xfrm flipV="1">
            <a:off x="2032180" y="1449875"/>
            <a:ext cx="2063225" cy="2358614"/>
          </a:xfrm>
          <a:custGeom>
            <a:avLst/>
            <a:gdLst>
              <a:gd name="T0" fmla="*/ 152 w 853"/>
              <a:gd name="T1" fmla="*/ 274 h 975"/>
              <a:gd name="T2" fmla="*/ 152 w 853"/>
              <a:gd name="T3" fmla="*/ 823 h 975"/>
              <a:gd name="T4" fmla="*/ 701 w 853"/>
              <a:gd name="T5" fmla="*/ 823 h 975"/>
              <a:gd name="T6" fmla="*/ 701 w 853"/>
              <a:gd name="T7" fmla="*/ 274 h 975"/>
              <a:gd name="T8" fmla="*/ 426 w 853"/>
              <a:gd name="T9" fmla="*/ 0 h 975"/>
              <a:gd name="T10" fmla="*/ 152 w 853"/>
              <a:gd name="T11" fmla="*/ 274 h 975"/>
            </a:gdLst>
            <a:ahLst/>
            <a:cxnLst>
              <a:cxn ang="0">
                <a:pos x="T0" y="T1"/>
              </a:cxn>
              <a:cxn ang="0">
                <a:pos x="T2" y="T3"/>
              </a:cxn>
              <a:cxn ang="0">
                <a:pos x="T4" y="T5"/>
              </a:cxn>
              <a:cxn ang="0">
                <a:pos x="T6" y="T7"/>
              </a:cxn>
              <a:cxn ang="0">
                <a:pos x="T8" y="T9"/>
              </a:cxn>
              <a:cxn ang="0">
                <a:pos x="T10" y="T11"/>
              </a:cxn>
            </a:cxnLst>
            <a:rect l="0" t="0" r="r" b="b"/>
            <a:pathLst>
              <a:path w="853" h="975">
                <a:moveTo>
                  <a:pt x="152" y="274"/>
                </a:moveTo>
                <a:cubicBezTo>
                  <a:pt x="0" y="426"/>
                  <a:pt x="0" y="672"/>
                  <a:pt x="152" y="823"/>
                </a:cubicBezTo>
                <a:cubicBezTo>
                  <a:pt x="303" y="975"/>
                  <a:pt x="549" y="975"/>
                  <a:pt x="701" y="823"/>
                </a:cubicBezTo>
                <a:cubicBezTo>
                  <a:pt x="853" y="672"/>
                  <a:pt x="853" y="426"/>
                  <a:pt x="701" y="274"/>
                </a:cubicBezTo>
                <a:cubicBezTo>
                  <a:pt x="426" y="0"/>
                  <a:pt x="426" y="0"/>
                  <a:pt x="426" y="0"/>
                </a:cubicBezTo>
                <a:cubicBezTo>
                  <a:pt x="152" y="274"/>
                  <a:pt x="152" y="274"/>
                  <a:pt x="152" y="274"/>
                </a:cubicBezTo>
              </a:path>
            </a:pathLst>
          </a:custGeom>
          <a:solidFill>
            <a:srgbClr val="0033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 name="Freeform 71">
            <a:extLst>
              <a:ext uri="{FF2B5EF4-FFF2-40B4-BE49-F238E27FC236}">
                <a16:creationId xmlns:a16="http://schemas.microsoft.com/office/drawing/2014/main" id="{0446490A-85F2-04C1-FC11-466D3C128DCC}"/>
              </a:ext>
            </a:extLst>
          </p:cNvPr>
          <p:cNvSpPr>
            <a:spLocks/>
          </p:cNvSpPr>
          <p:nvPr/>
        </p:nvSpPr>
        <p:spPr bwMode="auto">
          <a:xfrm>
            <a:off x="3069933" y="3131135"/>
            <a:ext cx="2063225" cy="2358614"/>
          </a:xfrm>
          <a:custGeom>
            <a:avLst/>
            <a:gdLst>
              <a:gd name="T0" fmla="*/ 152 w 853"/>
              <a:gd name="T1" fmla="*/ 274 h 975"/>
              <a:gd name="T2" fmla="*/ 152 w 853"/>
              <a:gd name="T3" fmla="*/ 823 h 975"/>
              <a:gd name="T4" fmla="*/ 701 w 853"/>
              <a:gd name="T5" fmla="*/ 823 h 975"/>
              <a:gd name="T6" fmla="*/ 701 w 853"/>
              <a:gd name="T7" fmla="*/ 274 h 975"/>
              <a:gd name="T8" fmla="*/ 426 w 853"/>
              <a:gd name="T9" fmla="*/ 0 h 975"/>
              <a:gd name="T10" fmla="*/ 152 w 853"/>
              <a:gd name="T11" fmla="*/ 274 h 975"/>
            </a:gdLst>
            <a:ahLst/>
            <a:cxnLst>
              <a:cxn ang="0">
                <a:pos x="T0" y="T1"/>
              </a:cxn>
              <a:cxn ang="0">
                <a:pos x="T2" y="T3"/>
              </a:cxn>
              <a:cxn ang="0">
                <a:pos x="T4" y="T5"/>
              </a:cxn>
              <a:cxn ang="0">
                <a:pos x="T6" y="T7"/>
              </a:cxn>
              <a:cxn ang="0">
                <a:pos x="T8" y="T9"/>
              </a:cxn>
              <a:cxn ang="0">
                <a:pos x="T10" y="T11"/>
              </a:cxn>
            </a:cxnLst>
            <a:rect l="0" t="0" r="r" b="b"/>
            <a:pathLst>
              <a:path w="853" h="975">
                <a:moveTo>
                  <a:pt x="152" y="274"/>
                </a:moveTo>
                <a:cubicBezTo>
                  <a:pt x="0" y="426"/>
                  <a:pt x="0" y="672"/>
                  <a:pt x="152" y="823"/>
                </a:cubicBezTo>
                <a:cubicBezTo>
                  <a:pt x="303" y="975"/>
                  <a:pt x="549" y="975"/>
                  <a:pt x="701" y="823"/>
                </a:cubicBezTo>
                <a:cubicBezTo>
                  <a:pt x="853" y="672"/>
                  <a:pt x="853" y="426"/>
                  <a:pt x="701" y="274"/>
                </a:cubicBezTo>
                <a:cubicBezTo>
                  <a:pt x="426" y="0"/>
                  <a:pt x="426" y="0"/>
                  <a:pt x="426" y="0"/>
                </a:cubicBezTo>
                <a:cubicBezTo>
                  <a:pt x="152" y="274"/>
                  <a:pt x="152" y="274"/>
                  <a:pt x="152" y="274"/>
                </a:cubicBezTo>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 name="Freeform 71">
            <a:extLst>
              <a:ext uri="{FF2B5EF4-FFF2-40B4-BE49-F238E27FC236}">
                <a16:creationId xmlns:a16="http://schemas.microsoft.com/office/drawing/2014/main" id="{DD48451E-D0D3-2956-343E-DEF6BABE1C2A}"/>
              </a:ext>
            </a:extLst>
          </p:cNvPr>
          <p:cNvSpPr>
            <a:spLocks/>
          </p:cNvSpPr>
          <p:nvPr/>
        </p:nvSpPr>
        <p:spPr bwMode="auto">
          <a:xfrm flipV="1">
            <a:off x="4107686" y="1449875"/>
            <a:ext cx="2063225" cy="2358614"/>
          </a:xfrm>
          <a:custGeom>
            <a:avLst/>
            <a:gdLst>
              <a:gd name="T0" fmla="*/ 152 w 853"/>
              <a:gd name="T1" fmla="*/ 274 h 975"/>
              <a:gd name="T2" fmla="*/ 152 w 853"/>
              <a:gd name="T3" fmla="*/ 823 h 975"/>
              <a:gd name="T4" fmla="*/ 701 w 853"/>
              <a:gd name="T5" fmla="*/ 823 h 975"/>
              <a:gd name="T6" fmla="*/ 701 w 853"/>
              <a:gd name="T7" fmla="*/ 274 h 975"/>
              <a:gd name="T8" fmla="*/ 426 w 853"/>
              <a:gd name="T9" fmla="*/ 0 h 975"/>
              <a:gd name="T10" fmla="*/ 152 w 853"/>
              <a:gd name="T11" fmla="*/ 274 h 975"/>
            </a:gdLst>
            <a:ahLst/>
            <a:cxnLst>
              <a:cxn ang="0">
                <a:pos x="T0" y="T1"/>
              </a:cxn>
              <a:cxn ang="0">
                <a:pos x="T2" y="T3"/>
              </a:cxn>
              <a:cxn ang="0">
                <a:pos x="T4" y="T5"/>
              </a:cxn>
              <a:cxn ang="0">
                <a:pos x="T6" y="T7"/>
              </a:cxn>
              <a:cxn ang="0">
                <a:pos x="T8" y="T9"/>
              </a:cxn>
              <a:cxn ang="0">
                <a:pos x="T10" y="T11"/>
              </a:cxn>
            </a:cxnLst>
            <a:rect l="0" t="0" r="r" b="b"/>
            <a:pathLst>
              <a:path w="853" h="975">
                <a:moveTo>
                  <a:pt x="152" y="274"/>
                </a:moveTo>
                <a:cubicBezTo>
                  <a:pt x="0" y="426"/>
                  <a:pt x="0" y="672"/>
                  <a:pt x="152" y="823"/>
                </a:cubicBezTo>
                <a:cubicBezTo>
                  <a:pt x="303" y="975"/>
                  <a:pt x="549" y="975"/>
                  <a:pt x="701" y="823"/>
                </a:cubicBezTo>
                <a:cubicBezTo>
                  <a:pt x="853" y="672"/>
                  <a:pt x="853" y="426"/>
                  <a:pt x="701" y="274"/>
                </a:cubicBezTo>
                <a:cubicBezTo>
                  <a:pt x="426" y="0"/>
                  <a:pt x="426" y="0"/>
                  <a:pt x="426" y="0"/>
                </a:cubicBezTo>
                <a:cubicBezTo>
                  <a:pt x="152" y="274"/>
                  <a:pt x="152" y="274"/>
                  <a:pt x="152" y="274"/>
                </a:cubicBezTo>
              </a:path>
            </a:pathLst>
          </a:custGeom>
          <a:solidFill>
            <a:srgbClr val="00B8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6" name="Freeform 71">
            <a:extLst>
              <a:ext uri="{FF2B5EF4-FFF2-40B4-BE49-F238E27FC236}">
                <a16:creationId xmlns:a16="http://schemas.microsoft.com/office/drawing/2014/main" id="{9401B343-1959-C9C7-D457-BD0DAC679178}"/>
              </a:ext>
            </a:extLst>
          </p:cNvPr>
          <p:cNvSpPr>
            <a:spLocks/>
          </p:cNvSpPr>
          <p:nvPr/>
        </p:nvSpPr>
        <p:spPr bwMode="auto">
          <a:xfrm>
            <a:off x="5145439" y="3131135"/>
            <a:ext cx="2063225" cy="2358614"/>
          </a:xfrm>
          <a:custGeom>
            <a:avLst/>
            <a:gdLst>
              <a:gd name="T0" fmla="*/ 152 w 853"/>
              <a:gd name="T1" fmla="*/ 274 h 975"/>
              <a:gd name="T2" fmla="*/ 152 w 853"/>
              <a:gd name="T3" fmla="*/ 823 h 975"/>
              <a:gd name="T4" fmla="*/ 701 w 853"/>
              <a:gd name="T5" fmla="*/ 823 h 975"/>
              <a:gd name="T6" fmla="*/ 701 w 853"/>
              <a:gd name="T7" fmla="*/ 274 h 975"/>
              <a:gd name="T8" fmla="*/ 426 w 853"/>
              <a:gd name="T9" fmla="*/ 0 h 975"/>
              <a:gd name="T10" fmla="*/ 152 w 853"/>
              <a:gd name="T11" fmla="*/ 274 h 975"/>
            </a:gdLst>
            <a:ahLst/>
            <a:cxnLst>
              <a:cxn ang="0">
                <a:pos x="T0" y="T1"/>
              </a:cxn>
              <a:cxn ang="0">
                <a:pos x="T2" y="T3"/>
              </a:cxn>
              <a:cxn ang="0">
                <a:pos x="T4" y="T5"/>
              </a:cxn>
              <a:cxn ang="0">
                <a:pos x="T6" y="T7"/>
              </a:cxn>
              <a:cxn ang="0">
                <a:pos x="T8" y="T9"/>
              </a:cxn>
              <a:cxn ang="0">
                <a:pos x="T10" y="T11"/>
              </a:cxn>
            </a:cxnLst>
            <a:rect l="0" t="0" r="r" b="b"/>
            <a:pathLst>
              <a:path w="853" h="975">
                <a:moveTo>
                  <a:pt x="152" y="274"/>
                </a:moveTo>
                <a:cubicBezTo>
                  <a:pt x="0" y="426"/>
                  <a:pt x="0" y="672"/>
                  <a:pt x="152" y="823"/>
                </a:cubicBezTo>
                <a:cubicBezTo>
                  <a:pt x="303" y="975"/>
                  <a:pt x="549" y="975"/>
                  <a:pt x="701" y="823"/>
                </a:cubicBezTo>
                <a:cubicBezTo>
                  <a:pt x="853" y="672"/>
                  <a:pt x="853" y="426"/>
                  <a:pt x="701" y="274"/>
                </a:cubicBezTo>
                <a:cubicBezTo>
                  <a:pt x="426" y="0"/>
                  <a:pt x="426" y="0"/>
                  <a:pt x="426" y="0"/>
                </a:cubicBezTo>
                <a:cubicBezTo>
                  <a:pt x="152" y="274"/>
                  <a:pt x="152" y="274"/>
                  <a:pt x="152" y="274"/>
                </a:cubicBezTo>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7" name="Freeform 71">
            <a:extLst>
              <a:ext uri="{FF2B5EF4-FFF2-40B4-BE49-F238E27FC236}">
                <a16:creationId xmlns:a16="http://schemas.microsoft.com/office/drawing/2014/main" id="{635783B6-1C1F-AD0E-9529-24535966833F}"/>
              </a:ext>
            </a:extLst>
          </p:cNvPr>
          <p:cNvSpPr>
            <a:spLocks/>
          </p:cNvSpPr>
          <p:nvPr/>
        </p:nvSpPr>
        <p:spPr bwMode="auto">
          <a:xfrm flipV="1">
            <a:off x="6183191" y="1449875"/>
            <a:ext cx="2063225" cy="2358614"/>
          </a:xfrm>
          <a:custGeom>
            <a:avLst/>
            <a:gdLst>
              <a:gd name="T0" fmla="*/ 152 w 853"/>
              <a:gd name="T1" fmla="*/ 274 h 975"/>
              <a:gd name="T2" fmla="*/ 152 w 853"/>
              <a:gd name="T3" fmla="*/ 823 h 975"/>
              <a:gd name="T4" fmla="*/ 701 w 853"/>
              <a:gd name="T5" fmla="*/ 823 h 975"/>
              <a:gd name="T6" fmla="*/ 701 w 853"/>
              <a:gd name="T7" fmla="*/ 274 h 975"/>
              <a:gd name="T8" fmla="*/ 426 w 853"/>
              <a:gd name="T9" fmla="*/ 0 h 975"/>
              <a:gd name="T10" fmla="*/ 152 w 853"/>
              <a:gd name="T11" fmla="*/ 274 h 975"/>
            </a:gdLst>
            <a:ahLst/>
            <a:cxnLst>
              <a:cxn ang="0">
                <a:pos x="T0" y="T1"/>
              </a:cxn>
              <a:cxn ang="0">
                <a:pos x="T2" y="T3"/>
              </a:cxn>
              <a:cxn ang="0">
                <a:pos x="T4" y="T5"/>
              </a:cxn>
              <a:cxn ang="0">
                <a:pos x="T6" y="T7"/>
              </a:cxn>
              <a:cxn ang="0">
                <a:pos x="T8" y="T9"/>
              </a:cxn>
              <a:cxn ang="0">
                <a:pos x="T10" y="T11"/>
              </a:cxn>
            </a:cxnLst>
            <a:rect l="0" t="0" r="r" b="b"/>
            <a:pathLst>
              <a:path w="853" h="975">
                <a:moveTo>
                  <a:pt x="152" y="274"/>
                </a:moveTo>
                <a:cubicBezTo>
                  <a:pt x="0" y="426"/>
                  <a:pt x="0" y="672"/>
                  <a:pt x="152" y="823"/>
                </a:cubicBezTo>
                <a:cubicBezTo>
                  <a:pt x="303" y="975"/>
                  <a:pt x="549" y="975"/>
                  <a:pt x="701" y="823"/>
                </a:cubicBezTo>
                <a:cubicBezTo>
                  <a:pt x="853" y="672"/>
                  <a:pt x="853" y="426"/>
                  <a:pt x="701" y="274"/>
                </a:cubicBezTo>
                <a:cubicBezTo>
                  <a:pt x="426" y="0"/>
                  <a:pt x="426" y="0"/>
                  <a:pt x="426" y="0"/>
                </a:cubicBezTo>
                <a:cubicBezTo>
                  <a:pt x="152" y="274"/>
                  <a:pt x="152" y="274"/>
                  <a:pt x="152" y="274"/>
                </a:cubicBezTo>
              </a:path>
            </a:pathLst>
          </a:custGeom>
          <a:solidFill>
            <a:srgbClr val="1E4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8" name="Freeform 71">
            <a:extLst>
              <a:ext uri="{FF2B5EF4-FFF2-40B4-BE49-F238E27FC236}">
                <a16:creationId xmlns:a16="http://schemas.microsoft.com/office/drawing/2014/main" id="{E63901F3-BC2D-DC9F-3EFA-E0629F4738F2}"/>
              </a:ext>
            </a:extLst>
          </p:cNvPr>
          <p:cNvSpPr>
            <a:spLocks/>
          </p:cNvSpPr>
          <p:nvPr/>
        </p:nvSpPr>
        <p:spPr bwMode="auto">
          <a:xfrm>
            <a:off x="7220944" y="3131135"/>
            <a:ext cx="2063225" cy="2358614"/>
          </a:xfrm>
          <a:custGeom>
            <a:avLst/>
            <a:gdLst>
              <a:gd name="T0" fmla="*/ 152 w 853"/>
              <a:gd name="T1" fmla="*/ 274 h 975"/>
              <a:gd name="T2" fmla="*/ 152 w 853"/>
              <a:gd name="T3" fmla="*/ 823 h 975"/>
              <a:gd name="T4" fmla="*/ 701 w 853"/>
              <a:gd name="T5" fmla="*/ 823 h 975"/>
              <a:gd name="T6" fmla="*/ 701 w 853"/>
              <a:gd name="T7" fmla="*/ 274 h 975"/>
              <a:gd name="T8" fmla="*/ 426 w 853"/>
              <a:gd name="T9" fmla="*/ 0 h 975"/>
              <a:gd name="T10" fmla="*/ 152 w 853"/>
              <a:gd name="T11" fmla="*/ 274 h 975"/>
            </a:gdLst>
            <a:ahLst/>
            <a:cxnLst>
              <a:cxn ang="0">
                <a:pos x="T0" y="T1"/>
              </a:cxn>
              <a:cxn ang="0">
                <a:pos x="T2" y="T3"/>
              </a:cxn>
              <a:cxn ang="0">
                <a:pos x="T4" y="T5"/>
              </a:cxn>
              <a:cxn ang="0">
                <a:pos x="T6" y="T7"/>
              </a:cxn>
              <a:cxn ang="0">
                <a:pos x="T8" y="T9"/>
              </a:cxn>
              <a:cxn ang="0">
                <a:pos x="T10" y="T11"/>
              </a:cxn>
            </a:cxnLst>
            <a:rect l="0" t="0" r="r" b="b"/>
            <a:pathLst>
              <a:path w="853" h="975">
                <a:moveTo>
                  <a:pt x="152" y="274"/>
                </a:moveTo>
                <a:cubicBezTo>
                  <a:pt x="0" y="426"/>
                  <a:pt x="0" y="672"/>
                  <a:pt x="152" y="823"/>
                </a:cubicBezTo>
                <a:cubicBezTo>
                  <a:pt x="303" y="975"/>
                  <a:pt x="549" y="975"/>
                  <a:pt x="701" y="823"/>
                </a:cubicBezTo>
                <a:cubicBezTo>
                  <a:pt x="853" y="672"/>
                  <a:pt x="853" y="426"/>
                  <a:pt x="701" y="274"/>
                </a:cubicBezTo>
                <a:cubicBezTo>
                  <a:pt x="426" y="0"/>
                  <a:pt x="426" y="0"/>
                  <a:pt x="426" y="0"/>
                </a:cubicBezTo>
                <a:cubicBezTo>
                  <a:pt x="152" y="274"/>
                  <a:pt x="152" y="274"/>
                  <a:pt x="152" y="274"/>
                </a:cubicBezTo>
              </a:path>
            </a:pathLst>
          </a:custGeom>
          <a:solidFill>
            <a:srgbClr val="510D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 name="Freeform 71">
            <a:extLst>
              <a:ext uri="{FF2B5EF4-FFF2-40B4-BE49-F238E27FC236}">
                <a16:creationId xmlns:a16="http://schemas.microsoft.com/office/drawing/2014/main" id="{421837AD-82C2-E909-C7E9-53D0649897D3}"/>
              </a:ext>
            </a:extLst>
          </p:cNvPr>
          <p:cNvSpPr>
            <a:spLocks/>
          </p:cNvSpPr>
          <p:nvPr/>
        </p:nvSpPr>
        <p:spPr bwMode="auto">
          <a:xfrm flipV="1">
            <a:off x="8258699" y="1449875"/>
            <a:ext cx="2063225" cy="2358614"/>
          </a:xfrm>
          <a:custGeom>
            <a:avLst/>
            <a:gdLst>
              <a:gd name="T0" fmla="*/ 152 w 853"/>
              <a:gd name="T1" fmla="*/ 274 h 975"/>
              <a:gd name="T2" fmla="*/ 152 w 853"/>
              <a:gd name="T3" fmla="*/ 823 h 975"/>
              <a:gd name="T4" fmla="*/ 701 w 853"/>
              <a:gd name="T5" fmla="*/ 823 h 975"/>
              <a:gd name="T6" fmla="*/ 701 w 853"/>
              <a:gd name="T7" fmla="*/ 274 h 975"/>
              <a:gd name="T8" fmla="*/ 426 w 853"/>
              <a:gd name="T9" fmla="*/ 0 h 975"/>
              <a:gd name="T10" fmla="*/ 152 w 853"/>
              <a:gd name="T11" fmla="*/ 274 h 975"/>
            </a:gdLst>
            <a:ahLst/>
            <a:cxnLst>
              <a:cxn ang="0">
                <a:pos x="T0" y="T1"/>
              </a:cxn>
              <a:cxn ang="0">
                <a:pos x="T2" y="T3"/>
              </a:cxn>
              <a:cxn ang="0">
                <a:pos x="T4" y="T5"/>
              </a:cxn>
              <a:cxn ang="0">
                <a:pos x="T6" y="T7"/>
              </a:cxn>
              <a:cxn ang="0">
                <a:pos x="T8" y="T9"/>
              </a:cxn>
              <a:cxn ang="0">
                <a:pos x="T10" y="T11"/>
              </a:cxn>
            </a:cxnLst>
            <a:rect l="0" t="0" r="r" b="b"/>
            <a:pathLst>
              <a:path w="853" h="975">
                <a:moveTo>
                  <a:pt x="152" y="274"/>
                </a:moveTo>
                <a:cubicBezTo>
                  <a:pt x="0" y="426"/>
                  <a:pt x="0" y="672"/>
                  <a:pt x="152" y="823"/>
                </a:cubicBezTo>
                <a:cubicBezTo>
                  <a:pt x="303" y="975"/>
                  <a:pt x="549" y="975"/>
                  <a:pt x="701" y="823"/>
                </a:cubicBezTo>
                <a:cubicBezTo>
                  <a:pt x="853" y="672"/>
                  <a:pt x="853" y="426"/>
                  <a:pt x="701" y="274"/>
                </a:cubicBezTo>
                <a:cubicBezTo>
                  <a:pt x="426" y="0"/>
                  <a:pt x="426" y="0"/>
                  <a:pt x="426" y="0"/>
                </a:cubicBezTo>
                <a:cubicBezTo>
                  <a:pt x="152" y="274"/>
                  <a:pt x="152" y="274"/>
                  <a:pt x="152" y="274"/>
                </a:cubicBezTo>
              </a:path>
            </a:pathLst>
          </a:custGeom>
          <a:solidFill>
            <a:srgbClr val="7213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 name="Oval 9">
            <a:extLst>
              <a:ext uri="{FF2B5EF4-FFF2-40B4-BE49-F238E27FC236}">
                <a16:creationId xmlns:a16="http://schemas.microsoft.com/office/drawing/2014/main" id="{EA28FE21-D33A-5432-7948-388BD724B07A}"/>
              </a:ext>
            </a:extLst>
          </p:cNvPr>
          <p:cNvSpPr/>
          <p:nvPr/>
        </p:nvSpPr>
        <p:spPr>
          <a:xfrm flipV="1">
            <a:off x="2670152" y="1056234"/>
            <a:ext cx="787282" cy="787282"/>
          </a:xfrm>
          <a:prstGeom prst="ellipse">
            <a:avLst/>
          </a:prstGeom>
          <a:solidFill>
            <a:schemeClr val="bg1"/>
          </a:solidFill>
          <a:ln>
            <a:noFill/>
          </a:ln>
          <a:effectLst>
            <a:innerShdw blurRad="635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1" name="Oval 10">
            <a:extLst>
              <a:ext uri="{FF2B5EF4-FFF2-40B4-BE49-F238E27FC236}">
                <a16:creationId xmlns:a16="http://schemas.microsoft.com/office/drawing/2014/main" id="{F5E24209-C9F4-F9D5-A4A8-18C2B13FB4F9}"/>
              </a:ext>
            </a:extLst>
          </p:cNvPr>
          <p:cNvSpPr/>
          <p:nvPr/>
        </p:nvSpPr>
        <p:spPr>
          <a:xfrm flipV="1">
            <a:off x="6821163" y="1056234"/>
            <a:ext cx="787282" cy="787282"/>
          </a:xfrm>
          <a:prstGeom prst="ellipse">
            <a:avLst/>
          </a:prstGeom>
          <a:solidFill>
            <a:schemeClr val="bg1"/>
          </a:solidFill>
          <a:ln>
            <a:noFill/>
          </a:ln>
          <a:effectLst>
            <a:innerShdw blurRad="635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2" name="Oval 11">
            <a:extLst>
              <a:ext uri="{FF2B5EF4-FFF2-40B4-BE49-F238E27FC236}">
                <a16:creationId xmlns:a16="http://schemas.microsoft.com/office/drawing/2014/main" id="{6974AFC8-0BD9-F404-43DF-74B526975B79}"/>
              </a:ext>
            </a:extLst>
          </p:cNvPr>
          <p:cNvSpPr/>
          <p:nvPr/>
        </p:nvSpPr>
        <p:spPr>
          <a:xfrm flipV="1">
            <a:off x="8896671" y="1056234"/>
            <a:ext cx="787282" cy="787282"/>
          </a:xfrm>
          <a:prstGeom prst="ellipse">
            <a:avLst/>
          </a:prstGeom>
          <a:solidFill>
            <a:schemeClr val="bg1"/>
          </a:solidFill>
          <a:ln>
            <a:noFill/>
          </a:ln>
          <a:effectLst>
            <a:innerShdw blurRad="635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3" name="Oval 12">
            <a:extLst>
              <a:ext uri="{FF2B5EF4-FFF2-40B4-BE49-F238E27FC236}">
                <a16:creationId xmlns:a16="http://schemas.microsoft.com/office/drawing/2014/main" id="{34C7BCEA-4AEC-81DE-A22A-D8DE49FF4667}"/>
              </a:ext>
            </a:extLst>
          </p:cNvPr>
          <p:cNvSpPr/>
          <p:nvPr/>
        </p:nvSpPr>
        <p:spPr>
          <a:xfrm flipV="1">
            <a:off x="3707905" y="5438272"/>
            <a:ext cx="787282" cy="787282"/>
          </a:xfrm>
          <a:prstGeom prst="ellipse">
            <a:avLst/>
          </a:prstGeom>
          <a:solidFill>
            <a:schemeClr val="bg1"/>
          </a:solidFill>
          <a:ln>
            <a:noFill/>
          </a:ln>
          <a:effectLst>
            <a:innerShdw blurRad="635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4" name="Oval 13">
            <a:extLst>
              <a:ext uri="{FF2B5EF4-FFF2-40B4-BE49-F238E27FC236}">
                <a16:creationId xmlns:a16="http://schemas.microsoft.com/office/drawing/2014/main" id="{1F207C05-E843-5575-14D9-38334E556D03}"/>
              </a:ext>
            </a:extLst>
          </p:cNvPr>
          <p:cNvSpPr/>
          <p:nvPr/>
        </p:nvSpPr>
        <p:spPr>
          <a:xfrm flipV="1">
            <a:off x="5783411" y="5438272"/>
            <a:ext cx="787282" cy="787282"/>
          </a:xfrm>
          <a:prstGeom prst="ellipse">
            <a:avLst/>
          </a:prstGeom>
          <a:solidFill>
            <a:schemeClr val="bg1"/>
          </a:solidFill>
          <a:ln>
            <a:noFill/>
          </a:ln>
          <a:effectLst>
            <a:innerShdw blurRad="635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5" name="Oval 14">
            <a:extLst>
              <a:ext uri="{FF2B5EF4-FFF2-40B4-BE49-F238E27FC236}">
                <a16:creationId xmlns:a16="http://schemas.microsoft.com/office/drawing/2014/main" id="{0B739AEA-F96C-42EA-2732-53D0CA065FDB}"/>
              </a:ext>
            </a:extLst>
          </p:cNvPr>
          <p:cNvSpPr/>
          <p:nvPr/>
        </p:nvSpPr>
        <p:spPr>
          <a:xfrm flipV="1">
            <a:off x="7858916" y="5438272"/>
            <a:ext cx="787282" cy="787282"/>
          </a:xfrm>
          <a:prstGeom prst="ellipse">
            <a:avLst/>
          </a:prstGeom>
          <a:solidFill>
            <a:schemeClr val="bg1"/>
          </a:solidFill>
          <a:ln>
            <a:noFill/>
          </a:ln>
          <a:effectLst>
            <a:innerShdw blurRad="635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16" name="Rectangle 15">
            <a:extLst>
              <a:ext uri="{FF2B5EF4-FFF2-40B4-BE49-F238E27FC236}">
                <a16:creationId xmlns:a16="http://schemas.microsoft.com/office/drawing/2014/main" id="{2DFC08C6-8FEB-CE6F-A0E3-1D5CD4237365}"/>
              </a:ext>
            </a:extLst>
          </p:cNvPr>
          <p:cNvSpPr/>
          <p:nvPr/>
        </p:nvSpPr>
        <p:spPr>
          <a:xfrm>
            <a:off x="2354749" y="2108704"/>
            <a:ext cx="1442650" cy="553998"/>
          </a:xfrm>
          <a:prstGeom prst="rect">
            <a:avLst/>
          </a:prstGeom>
        </p:spPr>
        <p:txBody>
          <a:bodyPr wrap="square" lIns="0" tIns="0" rIns="0" bIns="0">
            <a:spAutoFit/>
          </a:bodyPr>
          <a:lstStyle/>
          <a:p>
            <a:pPr algn="ctr"/>
            <a:r>
              <a:rPr lang="en-US" sz="1200" b="1" i="0">
                <a:solidFill>
                  <a:schemeClr val="bg1"/>
                </a:solidFill>
                <a:effectLst/>
                <a:latin typeface="Open Sans" panose="020B0606030504020204" pitchFamily="34" charset="0"/>
              </a:rPr>
              <a:t>Discover and manage credentials</a:t>
            </a:r>
            <a:endParaRPr lang="en-IN" sz="1200">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02A5FCD9-FD99-E721-0056-8AD9A19997FD}"/>
              </a:ext>
            </a:extLst>
          </p:cNvPr>
          <p:cNvSpPr/>
          <p:nvPr/>
        </p:nvSpPr>
        <p:spPr>
          <a:xfrm>
            <a:off x="4420737" y="2108704"/>
            <a:ext cx="1442650" cy="369332"/>
          </a:xfrm>
          <a:prstGeom prst="rect">
            <a:avLst/>
          </a:prstGeom>
        </p:spPr>
        <p:txBody>
          <a:bodyPr wrap="square" lIns="0" tIns="0" rIns="0" bIns="0">
            <a:spAutoFit/>
          </a:bodyPr>
          <a:lstStyle/>
          <a:p>
            <a:pPr algn="ctr"/>
            <a:r>
              <a:rPr lang="en-US" sz="1200" b="1">
                <a:solidFill>
                  <a:schemeClr val="bg1"/>
                </a:solidFill>
                <a:latin typeface="Open Sans" panose="020B0606030504020204" pitchFamily="34" charset="0"/>
              </a:rPr>
              <a:t>Prevent credential exposure</a:t>
            </a:r>
          </a:p>
        </p:txBody>
      </p:sp>
      <p:sp>
        <p:nvSpPr>
          <p:cNvPr id="18" name="Rectangle 17">
            <a:extLst>
              <a:ext uri="{FF2B5EF4-FFF2-40B4-BE49-F238E27FC236}">
                <a16:creationId xmlns:a16="http://schemas.microsoft.com/office/drawing/2014/main" id="{6F352982-2116-9E4E-AEFD-CBE4F579D716}"/>
              </a:ext>
            </a:extLst>
          </p:cNvPr>
          <p:cNvSpPr/>
          <p:nvPr/>
        </p:nvSpPr>
        <p:spPr>
          <a:xfrm>
            <a:off x="6499618" y="2108704"/>
            <a:ext cx="1442650" cy="553998"/>
          </a:xfrm>
          <a:prstGeom prst="rect">
            <a:avLst/>
          </a:prstGeom>
        </p:spPr>
        <p:txBody>
          <a:bodyPr wrap="square" lIns="0" tIns="0" rIns="0" bIns="0">
            <a:spAutoFit/>
          </a:bodyPr>
          <a:lstStyle/>
          <a:p>
            <a:pPr algn="ct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Visibility on all Privileged account entitlements</a:t>
            </a:r>
          </a:p>
        </p:txBody>
      </p:sp>
      <p:sp>
        <p:nvSpPr>
          <p:cNvPr id="19" name="Rectangle 18">
            <a:extLst>
              <a:ext uri="{FF2B5EF4-FFF2-40B4-BE49-F238E27FC236}">
                <a16:creationId xmlns:a16="http://schemas.microsoft.com/office/drawing/2014/main" id="{4E9F78A9-0C7D-AE25-3610-965DC03EFC70}"/>
              </a:ext>
            </a:extLst>
          </p:cNvPr>
          <p:cNvSpPr/>
          <p:nvPr/>
        </p:nvSpPr>
        <p:spPr>
          <a:xfrm>
            <a:off x="8568986" y="2108704"/>
            <a:ext cx="1442650" cy="738664"/>
          </a:xfrm>
          <a:prstGeom prst="rect">
            <a:avLst/>
          </a:prstGeom>
        </p:spPr>
        <p:txBody>
          <a:bodyPr wrap="square" lIns="0" tIns="0" rIns="0" bIns="0">
            <a:spAutoFit/>
          </a:bodyPr>
          <a:lstStyle/>
          <a:p>
            <a:pPr algn="ctr"/>
            <a:r>
              <a:rPr lang="en-US" sz="1200" b="1" i="0" u="none" strike="noStrike" kern="12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Provide centralized point for establishing privilege sessions</a:t>
            </a:r>
            <a:endPar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35B5331C-DC59-1A82-08B0-BF7D723D572D}"/>
              </a:ext>
            </a:extLst>
          </p:cNvPr>
          <p:cNvSpPr/>
          <p:nvPr/>
        </p:nvSpPr>
        <p:spPr>
          <a:xfrm>
            <a:off x="3380220" y="3892158"/>
            <a:ext cx="1442650" cy="1292662"/>
          </a:xfrm>
          <a:prstGeom prst="rect">
            <a:avLst/>
          </a:prstGeom>
        </p:spPr>
        <p:txBody>
          <a:bodyPr wrap="square" lIns="0" tIns="0" rIns="0" bIns="0">
            <a:spAutoFit/>
          </a:bodyPr>
          <a:lstStyle/>
          <a:p>
            <a:pPr algn="ct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Deliver continuous monitoring &amp; compliance with session recording with Zero footprint on target machines </a:t>
            </a:r>
          </a:p>
        </p:txBody>
      </p:sp>
      <p:sp>
        <p:nvSpPr>
          <p:cNvPr id="21" name="Rectangle 20">
            <a:extLst>
              <a:ext uri="{FF2B5EF4-FFF2-40B4-BE49-F238E27FC236}">
                <a16:creationId xmlns:a16="http://schemas.microsoft.com/office/drawing/2014/main" id="{CE70D12D-8829-2820-4E1F-ADFB3102010B}"/>
              </a:ext>
            </a:extLst>
          </p:cNvPr>
          <p:cNvSpPr/>
          <p:nvPr/>
        </p:nvSpPr>
        <p:spPr>
          <a:xfrm>
            <a:off x="5376993" y="3984521"/>
            <a:ext cx="1600116" cy="923330"/>
          </a:xfrm>
          <a:prstGeom prst="rect">
            <a:avLst/>
          </a:prstGeom>
        </p:spPr>
        <p:txBody>
          <a:bodyPr wrap="square" lIns="0" tIns="0" rIns="0" bIns="0">
            <a:spAutoFit/>
          </a:bodyPr>
          <a:lstStyle/>
          <a:p>
            <a:pPr algn="ct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Maintains a comprehensive, searchable audit trail of privileged user activity</a:t>
            </a:r>
          </a:p>
        </p:txBody>
      </p:sp>
      <p:sp>
        <p:nvSpPr>
          <p:cNvPr id="22" name="Rectangle 21">
            <a:extLst>
              <a:ext uri="{FF2B5EF4-FFF2-40B4-BE49-F238E27FC236}">
                <a16:creationId xmlns:a16="http://schemas.microsoft.com/office/drawing/2014/main" id="{2C45FFCA-5477-385D-5E3C-7BFFD52465DB}"/>
              </a:ext>
            </a:extLst>
          </p:cNvPr>
          <p:cNvSpPr/>
          <p:nvPr/>
        </p:nvSpPr>
        <p:spPr>
          <a:xfrm>
            <a:off x="7436033" y="4104593"/>
            <a:ext cx="1620764" cy="369332"/>
          </a:xfrm>
          <a:prstGeom prst="rect">
            <a:avLst/>
          </a:prstGeom>
        </p:spPr>
        <p:txBody>
          <a:bodyPr wrap="square" lIns="0" tIns="0" rIns="0" bIns="0">
            <a:spAutoFit/>
          </a:bodyPr>
          <a:lstStyle/>
          <a:p>
            <a:pPr algn="ct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Improve operational efficiency</a:t>
            </a:r>
          </a:p>
        </p:txBody>
      </p:sp>
      <p:sp>
        <p:nvSpPr>
          <p:cNvPr id="23" name="Oval 22">
            <a:extLst>
              <a:ext uri="{FF2B5EF4-FFF2-40B4-BE49-F238E27FC236}">
                <a16:creationId xmlns:a16="http://schemas.microsoft.com/office/drawing/2014/main" id="{2C76A5EC-C89A-A0F2-AE78-76A677D491FB}"/>
              </a:ext>
            </a:extLst>
          </p:cNvPr>
          <p:cNvSpPr/>
          <p:nvPr/>
        </p:nvSpPr>
        <p:spPr>
          <a:xfrm flipV="1">
            <a:off x="4745654" y="1056234"/>
            <a:ext cx="787282" cy="787282"/>
          </a:xfrm>
          <a:prstGeom prst="ellipse">
            <a:avLst/>
          </a:prstGeom>
          <a:solidFill>
            <a:schemeClr val="bg1"/>
          </a:solidFill>
          <a:ln>
            <a:noFill/>
          </a:ln>
          <a:effectLst>
            <a:innerShdw blurRad="635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sp>
        <p:nvSpPr>
          <p:cNvPr id="24" name="Freeform 84">
            <a:extLst>
              <a:ext uri="{FF2B5EF4-FFF2-40B4-BE49-F238E27FC236}">
                <a16:creationId xmlns:a16="http://schemas.microsoft.com/office/drawing/2014/main" id="{E262E253-D4BB-80F4-8FC8-743E155CF2E6}"/>
              </a:ext>
            </a:extLst>
          </p:cNvPr>
          <p:cNvSpPr>
            <a:spLocks noEditPoints="1"/>
          </p:cNvSpPr>
          <p:nvPr/>
        </p:nvSpPr>
        <p:spPr bwMode="auto">
          <a:xfrm>
            <a:off x="2909909" y="1316809"/>
            <a:ext cx="307765" cy="266131"/>
          </a:xfrm>
          <a:custGeom>
            <a:avLst/>
            <a:gdLst>
              <a:gd name="T0" fmla="*/ 1019 w 1070"/>
              <a:gd name="T1" fmla="*/ 1019 h 1097"/>
              <a:gd name="T2" fmla="*/ 1019 w 1070"/>
              <a:gd name="T3" fmla="*/ 1097 h 1097"/>
              <a:gd name="T4" fmla="*/ 3 w 1070"/>
              <a:gd name="T5" fmla="*/ 1097 h 1097"/>
              <a:gd name="T6" fmla="*/ 3 w 1070"/>
              <a:gd name="T7" fmla="*/ 1093 h 1097"/>
              <a:gd name="T8" fmla="*/ 0 w 1070"/>
              <a:gd name="T9" fmla="*/ 1093 h 1097"/>
              <a:gd name="T10" fmla="*/ 0 w 1070"/>
              <a:gd name="T11" fmla="*/ 76 h 1097"/>
              <a:gd name="T12" fmla="*/ 77 w 1070"/>
              <a:gd name="T13" fmla="*/ 76 h 1097"/>
              <a:gd name="T14" fmla="*/ 77 w 1070"/>
              <a:gd name="T15" fmla="*/ 1019 h 1097"/>
              <a:gd name="T16" fmla="*/ 1019 w 1070"/>
              <a:gd name="T17" fmla="*/ 1019 h 1097"/>
              <a:gd name="T18" fmla="*/ 418 w 1070"/>
              <a:gd name="T19" fmla="*/ 976 h 1097"/>
              <a:gd name="T20" fmla="*/ 506 w 1070"/>
              <a:gd name="T21" fmla="*/ 976 h 1097"/>
              <a:gd name="T22" fmla="*/ 506 w 1070"/>
              <a:gd name="T23" fmla="*/ 463 h 1097"/>
              <a:gd name="T24" fmla="*/ 418 w 1070"/>
              <a:gd name="T25" fmla="*/ 563 h 1097"/>
              <a:gd name="T26" fmla="*/ 418 w 1070"/>
              <a:gd name="T27" fmla="*/ 976 h 1097"/>
              <a:gd name="T28" fmla="*/ 758 w 1070"/>
              <a:gd name="T29" fmla="*/ 485 h 1097"/>
              <a:gd name="T30" fmla="*/ 713 w 1070"/>
              <a:gd name="T31" fmla="*/ 464 h 1097"/>
              <a:gd name="T32" fmla="*/ 713 w 1070"/>
              <a:gd name="T33" fmla="*/ 976 h 1097"/>
              <a:gd name="T34" fmla="*/ 802 w 1070"/>
              <a:gd name="T35" fmla="*/ 976 h 1097"/>
              <a:gd name="T36" fmla="*/ 802 w 1070"/>
              <a:gd name="T37" fmla="*/ 431 h 1097"/>
              <a:gd name="T38" fmla="*/ 758 w 1070"/>
              <a:gd name="T39" fmla="*/ 485 h 1097"/>
              <a:gd name="T40" fmla="*/ 121 w 1070"/>
              <a:gd name="T41" fmla="*/ 976 h 1097"/>
              <a:gd name="T42" fmla="*/ 210 w 1070"/>
              <a:gd name="T43" fmla="*/ 976 h 1097"/>
              <a:gd name="T44" fmla="*/ 210 w 1070"/>
              <a:gd name="T45" fmla="*/ 794 h 1097"/>
              <a:gd name="T46" fmla="*/ 121 w 1070"/>
              <a:gd name="T47" fmla="*/ 892 h 1097"/>
              <a:gd name="T48" fmla="*/ 121 w 1070"/>
              <a:gd name="T49" fmla="*/ 976 h 1097"/>
              <a:gd name="T50" fmla="*/ 861 w 1070"/>
              <a:gd name="T51" fmla="*/ 976 h 1097"/>
              <a:gd name="T52" fmla="*/ 950 w 1070"/>
              <a:gd name="T53" fmla="*/ 976 h 1097"/>
              <a:gd name="T54" fmla="*/ 950 w 1070"/>
              <a:gd name="T55" fmla="*/ 266 h 1097"/>
              <a:gd name="T56" fmla="*/ 861 w 1070"/>
              <a:gd name="T57" fmla="*/ 365 h 1097"/>
              <a:gd name="T58" fmla="*/ 861 w 1070"/>
              <a:gd name="T59" fmla="*/ 976 h 1097"/>
              <a:gd name="T60" fmla="*/ 270 w 1070"/>
              <a:gd name="T61" fmla="*/ 976 h 1097"/>
              <a:gd name="T62" fmla="*/ 359 w 1070"/>
              <a:gd name="T63" fmla="*/ 976 h 1097"/>
              <a:gd name="T64" fmla="*/ 359 w 1070"/>
              <a:gd name="T65" fmla="*/ 628 h 1097"/>
              <a:gd name="T66" fmla="*/ 270 w 1070"/>
              <a:gd name="T67" fmla="*/ 727 h 1097"/>
              <a:gd name="T68" fmla="*/ 270 w 1070"/>
              <a:gd name="T69" fmla="*/ 976 h 1097"/>
              <a:gd name="T70" fmla="*/ 565 w 1070"/>
              <a:gd name="T71" fmla="*/ 397 h 1097"/>
              <a:gd name="T72" fmla="*/ 565 w 1070"/>
              <a:gd name="T73" fmla="*/ 976 h 1097"/>
              <a:gd name="T74" fmla="*/ 654 w 1070"/>
              <a:gd name="T75" fmla="*/ 976 h 1097"/>
              <a:gd name="T76" fmla="*/ 654 w 1070"/>
              <a:gd name="T77" fmla="*/ 437 h 1097"/>
              <a:gd name="T78" fmla="*/ 567 w 1070"/>
              <a:gd name="T79" fmla="*/ 396 h 1097"/>
              <a:gd name="T80" fmla="*/ 565 w 1070"/>
              <a:gd name="T81" fmla="*/ 397 h 1097"/>
              <a:gd name="T82" fmla="*/ 953 w 1070"/>
              <a:gd name="T83" fmla="*/ 38 h 1097"/>
              <a:gd name="T84" fmla="*/ 835 w 1070"/>
              <a:gd name="T85" fmla="*/ 76 h 1097"/>
              <a:gd name="T86" fmla="*/ 890 w 1070"/>
              <a:gd name="T87" fmla="*/ 127 h 1097"/>
              <a:gd name="T88" fmla="*/ 723 w 1070"/>
              <a:gd name="T89" fmla="*/ 314 h 1097"/>
              <a:gd name="T90" fmla="*/ 534 w 1070"/>
              <a:gd name="T91" fmla="*/ 227 h 1097"/>
              <a:gd name="T92" fmla="*/ 534 w 1070"/>
              <a:gd name="T93" fmla="*/ 227 h 1097"/>
              <a:gd name="T94" fmla="*/ 121 w 1070"/>
              <a:gd name="T95" fmla="*/ 687 h 1097"/>
              <a:gd name="T96" fmla="*/ 121 w 1070"/>
              <a:gd name="T97" fmla="*/ 832 h 1097"/>
              <a:gd name="T98" fmla="*/ 559 w 1070"/>
              <a:gd name="T99" fmla="*/ 344 h 1097"/>
              <a:gd name="T100" fmla="*/ 747 w 1070"/>
              <a:gd name="T101" fmla="*/ 432 h 1097"/>
              <a:gd name="T102" fmla="*/ 747 w 1070"/>
              <a:gd name="T103" fmla="*/ 432 h 1097"/>
              <a:gd name="T104" fmla="*/ 747 w 1070"/>
              <a:gd name="T105" fmla="*/ 432 h 1097"/>
              <a:gd name="T106" fmla="*/ 747 w 1070"/>
              <a:gd name="T107" fmla="*/ 432 h 1097"/>
              <a:gd name="T108" fmla="*/ 963 w 1070"/>
              <a:gd name="T109" fmla="*/ 192 h 1097"/>
              <a:gd name="T110" fmla="*/ 1018 w 1070"/>
              <a:gd name="T111" fmla="*/ 242 h 1097"/>
              <a:gd name="T112" fmla="*/ 1045 w 1070"/>
              <a:gd name="T113" fmla="*/ 121 h 1097"/>
              <a:gd name="T114" fmla="*/ 1070 w 1070"/>
              <a:gd name="T115" fmla="*/ 0 h 1097"/>
              <a:gd name="T116" fmla="*/ 953 w 1070"/>
              <a:gd name="T117" fmla="*/ 38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70" h="1097">
                <a:moveTo>
                  <a:pt x="1019" y="1019"/>
                </a:moveTo>
                <a:lnTo>
                  <a:pt x="1019" y="1097"/>
                </a:lnTo>
                <a:lnTo>
                  <a:pt x="3" y="1097"/>
                </a:lnTo>
                <a:lnTo>
                  <a:pt x="3" y="1093"/>
                </a:lnTo>
                <a:lnTo>
                  <a:pt x="0" y="1093"/>
                </a:lnTo>
                <a:lnTo>
                  <a:pt x="0" y="76"/>
                </a:lnTo>
                <a:lnTo>
                  <a:pt x="77" y="76"/>
                </a:lnTo>
                <a:lnTo>
                  <a:pt x="77" y="1019"/>
                </a:lnTo>
                <a:lnTo>
                  <a:pt x="1019" y="1019"/>
                </a:lnTo>
                <a:close/>
                <a:moveTo>
                  <a:pt x="418" y="976"/>
                </a:moveTo>
                <a:lnTo>
                  <a:pt x="506" y="976"/>
                </a:lnTo>
                <a:lnTo>
                  <a:pt x="506" y="463"/>
                </a:lnTo>
                <a:lnTo>
                  <a:pt x="418" y="563"/>
                </a:lnTo>
                <a:lnTo>
                  <a:pt x="418" y="976"/>
                </a:lnTo>
                <a:close/>
                <a:moveTo>
                  <a:pt x="758" y="485"/>
                </a:moveTo>
                <a:lnTo>
                  <a:pt x="713" y="464"/>
                </a:lnTo>
                <a:lnTo>
                  <a:pt x="713" y="976"/>
                </a:lnTo>
                <a:lnTo>
                  <a:pt x="802" y="976"/>
                </a:lnTo>
                <a:lnTo>
                  <a:pt x="802" y="431"/>
                </a:lnTo>
                <a:lnTo>
                  <a:pt x="758" y="485"/>
                </a:lnTo>
                <a:close/>
                <a:moveTo>
                  <a:pt x="121" y="976"/>
                </a:moveTo>
                <a:lnTo>
                  <a:pt x="210" y="976"/>
                </a:lnTo>
                <a:lnTo>
                  <a:pt x="210" y="794"/>
                </a:lnTo>
                <a:lnTo>
                  <a:pt x="121" y="892"/>
                </a:lnTo>
                <a:lnTo>
                  <a:pt x="121" y="976"/>
                </a:lnTo>
                <a:close/>
                <a:moveTo>
                  <a:pt x="861" y="976"/>
                </a:moveTo>
                <a:lnTo>
                  <a:pt x="950" y="976"/>
                </a:lnTo>
                <a:lnTo>
                  <a:pt x="950" y="266"/>
                </a:lnTo>
                <a:lnTo>
                  <a:pt x="861" y="365"/>
                </a:lnTo>
                <a:lnTo>
                  <a:pt x="861" y="976"/>
                </a:lnTo>
                <a:close/>
                <a:moveTo>
                  <a:pt x="270" y="976"/>
                </a:moveTo>
                <a:lnTo>
                  <a:pt x="359" y="976"/>
                </a:lnTo>
                <a:lnTo>
                  <a:pt x="359" y="628"/>
                </a:lnTo>
                <a:lnTo>
                  <a:pt x="270" y="727"/>
                </a:lnTo>
                <a:lnTo>
                  <a:pt x="270" y="976"/>
                </a:lnTo>
                <a:close/>
                <a:moveTo>
                  <a:pt x="565" y="397"/>
                </a:moveTo>
                <a:lnTo>
                  <a:pt x="565" y="976"/>
                </a:lnTo>
                <a:lnTo>
                  <a:pt x="654" y="976"/>
                </a:lnTo>
                <a:lnTo>
                  <a:pt x="654" y="437"/>
                </a:lnTo>
                <a:lnTo>
                  <a:pt x="567" y="396"/>
                </a:lnTo>
                <a:lnTo>
                  <a:pt x="565" y="397"/>
                </a:lnTo>
                <a:close/>
                <a:moveTo>
                  <a:pt x="953" y="38"/>
                </a:moveTo>
                <a:lnTo>
                  <a:pt x="835" y="76"/>
                </a:lnTo>
                <a:lnTo>
                  <a:pt x="890" y="127"/>
                </a:lnTo>
                <a:lnTo>
                  <a:pt x="723" y="314"/>
                </a:lnTo>
                <a:lnTo>
                  <a:pt x="534" y="227"/>
                </a:lnTo>
                <a:lnTo>
                  <a:pt x="534" y="227"/>
                </a:lnTo>
                <a:lnTo>
                  <a:pt x="121" y="687"/>
                </a:lnTo>
                <a:lnTo>
                  <a:pt x="121" y="832"/>
                </a:lnTo>
                <a:lnTo>
                  <a:pt x="559" y="344"/>
                </a:lnTo>
                <a:lnTo>
                  <a:pt x="747" y="432"/>
                </a:lnTo>
                <a:lnTo>
                  <a:pt x="747" y="432"/>
                </a:lnTo>
                <a:lnTo>
                  <a:pt x="747" y="432"/>
                </a:lnTo>
                <a:lnTo>
                  <a:pt x="747" y="432"/>
                </a:lnTo>
                <a:lnTo>
                  <a:pt x="963" y="192"/>
                </a:lnTo>
                <a:lnTo>
                  <a:pt x="1018" y="242"/>
                </a:lnTo>
                <a:lnTo>
                  <a:pt x="1045" y="121"/>
                </a:lnTo>
                <a:lnTo>
                  <a:pt x="1070" y="0"/>
                </a:lnTo>
                <a:lnTo>
                  <a:pt x="953" y="38"/>
                </a:ln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25" name="Freeform 30">
            <a:extLst>
              <a:ext uri="{FF2B5EF4-FFF2-40B4-BE49-F238E27FC236}">
                <a16:creationId xmlns:a16="http://schemas.microsoft.com/office/drawing/2014/main" id="{348F16EB-21D0-F7DB-C567-ACE0AEAEDEE9}"/>
              </a:ext>
            </a:extLst>
          </p:cNvPr>
          <p:cNvSpPr>
            <a:spLocks noEditPoints="1"/>
          </p:cNvSpPr>
          <p:nvPr/>
        </p:nvSpPr>
        <p:spPr bwMode="auto">
          <a:xfrm>
            <a:off x="4932130" y="1286467"/>
            <a:ext cx="414330" cy="326815"/>
          </a:xfrm>
          <a:custGeom>
            <a:avLst/>
            <a:gdLst>
              <a:gd name="T0" fmla="*/ 595 w 1212"/>
              <a:gd name="T1" fmla="*/ 418 h 957"/>
              <a:gd name="T2" fmla="*/ 595 w 1212"/>
              <a:gd name="T3" fmla="*/ 318 h 957"/>
              <a:gd name="T4" fmla="*/ 510 w 1212"/>
              <a:gd name="T5" fmla="*/ 707 h 957"/>
              <a:gd name="T6" fmla="*/ 476 w 1212"/>
              <a:gd name="T7" fmla="*/ 748 h 957"/>
              <a:gd name="T8" fmla="*/ 491 w 1212"/>
              <a:gd name="T9" fmla="*/ 801 h 957"/>
              <a:gd name="T10" fmla="*/ 544 w 1212"/>
              <a:gd name="T11" fmla="*/ 816 h 957"/>
              <a:gd name="T12" fmla="*/ 586 w 1212"/>
              <a:gd name="T13" fmla="*/ 782 h 957"/>
              <a:gd name="T14" fmla="*/ 580 w 1212"/>
              <a:gd name="T15" fmla="*/ 728 h 957"/>
              <a:gd name="T16" fmla="*/ 533 w 1212"/>
              <a:gd name="T17" fmla="*/ 702 h 957"/>
              <a:gd name="T18" fmla="*/ 625 w 1212"/>
              <a:gd name="T19" fmla="*/ 179 h 957"/>
              <a:gd name="T20" fmla="*/ 524 w 1212"/>
              <a:gd name="T21" fmla="*/ 219 h 957"/>
              <a:gd name="T22" fmla="*/ 411 w 1212"/>
              <a:gd name="T23" fmla="*/ 89 h 957"/>
              <a:gd name="T24" fmla="*/ 455 w 1212"/>
              <a:gd name="T25" fmla="*/ 935 h 957"/>
              <a:gd name="T26" fmla="*/ 589 w 1212"/>
              <a:gd name="T27" fmla="*/ 705 h 957"/>
              <a:gd name="T28" fmla="*/ 517 w 1212"/>
              <a:gd name="T29" fmla="*/ 682 h 957"/>
              <a:gd name="T30" fmla="*/ 460 w 1212"/>
              <a:gd name="T31" fmla="*/ 729 h 957"/>
              <a:gd name="T32" fmla="*/ 467 w 1212"/>
              <a:gd name="T33" fmla="*/ 804 h 957"/>
              <a:gd name="T34" fmla="*/ 533 w 1212"/>
              <a:gd name="T35" fmla="*/ 839 h 957"/>
              <a:gd name="T36" fmla="*/ 598 w 1212"/>
              <a:gd name="T37" fmla="*/ 804 h 957"/>
              <a:gd name="T38" fmla="*/ 609 w 1212"/>
              <a:gd name="T39" fmla="*/ 915 h 957"/>
              <a:gd name="T40" fmla="*/ 675 w 1212"/>
              <a:gd name="T41" fmla="*/ 68 h 957"/>
              <a:gd name="T42" fmla="*/ 225 w 1212"/>
              <a:gd name="T43" fmla="*/ 418 h 957"/>
              <a:gd name="T44" fmla="*/ 225 w 1212"/>
              <a:gd name="T45" fmla="*/ 318 h 957"/>
              <a:gd name="T46" fmla="*/ 140 w 1212"/>
              <a:gd name="T47" fmla="*/ 707 h 957"/>
              <a:gd name="T48" fmla="*/ 106 w 1212"/>
              <a:gd name="T49" fmla="*/ 748 h 957"/>
              <a:gd name="T50" fmla="*/ 122 w 1212"/>
              <a:gd name="T51" fmla="*/ 801 h 957"/>
              <a:gd name="T52" fmla="*/ 174 w 1212"/>
              <a:gd name="T53" fmla="*/ 816 h 957"/>
              <a:gd name="T54" fmla="*/ 216 w 1212"/>
              <a:gd name="T55" fmla="*/ 782 h 957"/>
              <a:gd name="T56" fmla="*/ 211 w 1212"/>
              <a:gd name="T57" fmla="*/ 728 h 957"/>
              <a:gd name="T58" fmla="*/ 163 w 1212"/>
              <a:gd name="T59" fmla="*/ 702 h 957"/>
              <a:gd name="T60" fmla="*/ 255 w 1212"/>
              <a:gd name="T61" fmla="*/ 179 h 957"/>
              <a:gd name="T62" fmla="*/ 155 w 1212"/>
              <a:gd name="T63" fmla="*/ 219 h 957"/>
              <a:gd name="T64" fmla="*/ 41 w 1212"/>
              <a:gd name="T65" fmla="*/ 89 h 957"/>
              <a:gd name="T66" fmla="*/ 86 w 1212"/>
              <a:gd name="T67" fmla="*/ 935 h 957"/>
              <a:gd name="T68" fmla="*/ 218 w 1212"/>
              <a:gd name="T69" fmla="*/ 705 h 957"/>
              <a:gd name="T70" fmla="*/ 147 w 1212"/>
              <a:gd name="T71" fmla="*/ 682 h 957"/>
              <a:gd name="T72" fmla="*/ 90 w 1212"/>
              <a:gd name="T73" fmla="*/ 729 h 957"/>
              <a:gd name="T74" fmla="*/ 97 w 1212"/>
              <a:gd name="T75" fmla="*/ 804 h 957"/>
              <a:gd name="T76" fmla="*/ 163 w 1212"/>
              <a:gd name="T77" fmla="*/ 839 h 957"/>
              <a:gd name="T78" fmla="*/ 228 w 1212"/>
              <a:gd name="T79" fmla="*/ 804 h 957"/>
              <a:gd name="T80" fmla="*/ 239 w 1212"/>
              <a:gd name="T81" fmla="*/ 915 h 957"/>
              <a:gd name="T82" fmla="*/ 305 w 1212"/>
              <a:gd name="T83" fmla="*/ 68 h 957"/>
              <a:gd name="T84" fmla="*/ 1005 w 1212"/>
              <a:gd name="T85" fmla="*/ 384 h 957"/>
              <a:gd name="T86" fmla="*/ 984 w 1212"/>
              <a:gd name="T87" fmla="*/ 285 h 957"/>
              <a:gd name="T88" fmla="*/ 981 w 1212"/>
              <a:gd name="T89" fmla="*/ 683 h 957"/>
              <a:gd name="T90" fmla="*/ 955 w 1212"/>
              <a:gd name="T91" fmla="*/ 731 h 957"/>
              <a:gd name="T92" fmla="*/ 982 w 1212"/>
              <a:gd name="T93" fmla="*/ 779 h 957"/>
              <a:gd name="T94" fmla="*/ 1036 w 1212"/>
              <a:gd name="T95" fmla="*/ 783 h 957"/>
              <a:gd name="T96" fmla="*/ 1070 w 1212"/>
              <a:gd name="T97" fmla="*/ 742 h 957"/>
              <a:gd name="T98" fmla="*/ 1053 w 1212"/>
              <a:gd name="T99" fmla="*/ 690 h 957"/>
              <a:gd name="T100" fmla="*/ 1002 w 1212"/>
              <a:gd name="T101" fmla="*/ 675 h 957"/>
              <a:gd name="T102" fmla="*/ 984 w 1212"/>
              <a:gd name="T103" fmla="*/ 143 h 957"/>
              <a:gd name="T104" fmla="*/ 894 w 1212"/>
              <a:gd name="T105" fmla="*/ 203 h 957"/>
              <a:gd name="T106" fmla="*/ 756 w 1212"/>
              <a:gd name="T107" fmla="*/ 100 h 957"/>
              <a:gd name="T108" fmla="*/ 974 w 1212"/>
              <a:gd name="T109" fmla="*/ 919 h 957"/>
              <a:gd name="T110" fmla="*/ 1056 w 1212"/>
              <a:gd name="T111" fmla="*/ 664 h 957"/>
              <a:gd name="T112" fmla="*/ 982 w 1212"/>
              <a:gd name="T113" fmla="*/ 658 h 957"/>
              <a:gd name="T114" fmla="*/ 935 w 1212"/>
              <a:gd name="T115" fmla="*/ 715 h 957"/>
              <a:gd name="T116" fmla="*/ 958 w 1212"/>
              <a:gd name="T117" fmla="*/ 787 h 957"/>
              <a:gd name="T118" fmla="*/ 1029 w 1212"/>
              <a:gd name="T119" fmla="*/ 808 h 957"/>
              <a:gd name="T120" fmla="*/ 1086 w 1212"/>
              <a:gd name="T121" fmla="*/ 761 h 957"/>
              <a:gd name="T122" fmla="*/ 1119 w 1212"/>
              <a:gd name="T123" fmla="*/ 867 h 957"/>
              <a:gd name="T124" fmla="*/ 1010 w 1212"/>
              <a:gd name="T125" fmla="*/ 24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2" h="957">
                <a:moveTo>
                  <a:pt x="595" y="484"/>
                </a:moveTo>
                <a:lnTo>
                  <a:pt x="470" y="484"/>
                </a:lnTo>
                <a:lnTo>
                  <a:pt x="470" y="469"/>
                </a:lnTo>
                <a:lnTo>
                  <a:pt x="595" y="469"/>
                </a:lnTo>
                <a:lnTo>
                  <a:pt x="595" y="484"/>
                </a:lnTo>
                <a:close/>
                <a:moveTo>
                  <a:pt x="595" y="418"/>
                </a:moveTo>
                <a:lnTo>
                  <a:pt x="470" y="418"/>
                </a:lnTo>
                <a:lnTo>
                  <a:pt x="470" y="433"/>
                </a:lnTo>
                <a:lnTo>
                  <a:pt x="595" y="433"/>
                </a:lnTo>
                <a:lnTo>
                  <a:pt x="595" y="418"/>
                </a:lnTo>
                <a:close/>
                <a:moveTo>
                  <a:pt x="595" y="267"/>
                </a:moveTo>
                <a:lnTo>
                  <a:pt x="470" y="267"/>
                </a:lnTo>
                <a:lnTo>
                  <a:pt x="470" y="282"/>
                </a:lnTo>
                <a:lnTo>
                  <a:pt x="595" y="282"/>
                </a:lnTo>
                <a:lnTo>
                  <a:pt x="595" y="267"/>
                </a:lnTo>
                <a:close/>
                <a:moveTo>
                  <a:pt x="595" y="318"/>
                </a:moveTo>
                <a:lnTo>
                  <a:pt x="470" y="318"/>
                </a:lnTo>
                <a:lnTo>
                  <a:pt x="470" y="333"/>
                </a:lnTo>
                <a:lnTo>
                  <a:pt x="595" y="333"/>
                </a:lnTo>
                <a:lnTo>
                  <a:pt x="595" y="318"/>
                </a:lnTo>
                <a:close/>
                <a:moveTo>
                  <a:pt x="595" y="369"/>
                </a:moveTo>
                <a:lnTo>
                  <a:pt x="470" y="369"/>
                </a:lnTo>
                <a:lnTo>
                  <a:pt x="470" y="382"/>
                </a:lnTo>
                <a:lnTo>
                  <a:pt x="595" y="382"/>
                </a:lnTo>
                <a:lnTo>
                  <a:pt x="595" y="369"/>
                </a:lnTo>
                <a:close/>
                <a:moveTo>
                  <a:pt x="533" y="702"/>
                </a:moveTo>
                <a:lnTo>
                  <a:pt x="526" y="702"/>
                </a:lnTo>
                <a:lnTo>
                  <a:pt x="521" y="703"/>
                </a:lnTo>
                <a:lnTo>
                  <a:pt x="516" y="705"/>
                </a:lnTo>
                <a:lnTo>
                  <a:pt x="510" y="707"/>
                </a:lnTo>
                <a:lnTo>
                  <a:pt x="505" y="710"/>
                </a:lnTo>
                <a:lnTo>
                  <a:pt x="500" y="712"/>
                </a:lnTo>
                <a:lnTo>
                  <a:pt x="496" y="715"/>
                </a:lnTo>
                <a:lnTo>
                  <a:pt x="491" y="719"/>
                </a:lnTo>
                <a:lnTo>
                  <a:pt x="488" y="724"/>
                </a:lnTo>
                <a:lnTo>
                  <a:pt x="485" y="728"/>
                </a:lnTo>
                <a:lnTo>
                  <a:pt x="482" y="732"/>
                </a:lnTo>
                <a:lnTo>
                  <a:pt x="480" y="737"/>
                </a:lnTo>
                <a:lnTo>
                  <a:pt x="478" y="743"/>
                </a:lnTo>
                <a:lnTo>
                  <a:pt x="476" y="748"/>
                </a:lnTo>
                <a:lnTo>
                  <a:pt x="475" y="754"/>
                </a:lnTo>
                <a:lnTo>
                  <a:pt x="475" y="760"/>
                </a:lnTo>
                <a:lnTo>
                  <a:pt x="475" y="766"/>
                </a:lnTo>
                <a:lnTo>
                  <a:pt x="476" y="771"/>
                </a:lnTo>
                <a:lnTo>
                  <a:pt x="478" y="777"/>
                </a:lnTo>
                <a:lnTo>
                  <a:pt x="480" y="782"/>
                </a:lnTo>
                <a:lnTo>
                  <a:pt x="482" y="787"/>
                </a:lnTo>
                <a:lnTo>
                  <a:pt x="485" y="792"/>
                </a:lnTo>
                <a:lnTo>
                  <a:pt x="488" y="797"/>
                </a:lnTo>
                <a:lnTo>
                  <a:pt x="491" y="801"/>
                </a:lnTo>
                <a:lnTo>
                  <a:pt x="496" y="804"/>
                </a:lnTo>
                <a:lnTo>
                  <a:pt x="500" y="807"/>
                </a:lnTo>
                <a:lnTo>
                  <a:pt x="505" y="810"/>
                </a:lnTo>
                <a:lnTo>
                  <a:pt x="510" y="813"/>
                </a:lnTo>
                <a:lnTo>
                  <a:pt x="516" y="815"/>
                </a:lnTo>
                <a:lnTo>
                  <a:pt x="521" y="816"/>
                </a:lnTo>
                <a:lnTo>
                  <a:pt x="526" y="817"/>
                </a:lnTo>
                <a:lnTo>
                  <a:pt x="533" y="818"/>
                </a:lnTo>
                <a:lnTo>
                  <a:pt x="538" y="817"/>
                </a:lnTo>
                <a:lnTo>
                  <a:pt x="544" y="816"/>
                </a:lnTo>
                <a:lnTo>
                  <a:pt x="550" y="815"/>
                </a:lnTo>
                <a:lnTo>
                  <a:pt x="555" y="813"/>
                </a:lnTo>
                <a:lnTo>
                  <a:pt x="560" y="810"/>
                </a:lnTo>
                <a:lnTo>
                  <a:pt x="564" y="807"/>
                </a:lnTo>
                <a:lnTo>
                  <a:pt x="569" y="804"/>
                </a:lnTo>
                <a:lnTo>
                  <a:pt x="573" y="801"/>
                </a:lnTo>
                <a:lnTo>
                  <a:pt x="577" y="797"/>
                </a:lnTo>
                <a:lnTo>
                  <a:pt x="580" y="792"/>
                </a:lnTo>
                <a:lnTo>
                  <a:pt x="583" y="787"/>
                </a:lnTo>
                <a:lnTo>
                  <a:pt x="586" y="782"/>
                </a:lnTo>
                <a:lnTo>
                  <a:pt x="588" y="777"/>
                </a:lnTo>
                <a:lnTo>
                  <a:pt x="589" y="771"/>
                </a:lnTo>
                <a:lnTo>
                  <a:pt x="590" y="766"/>
                </a:lnTo>
                <a:lnTo>
                  <a:pt x="590" y="760"/>
                </a:lnTo>
                <a:lnTo>
                  <a:pt x="590" y="754"/>
                </a:lnTo>
                <a:lnTo>
                  <a:pt x="589" y="748"/>
                </a:lnTo>
                <a:lnTo>
                  <a:pt x="588" y="743"/>
                </a:lnTo>
                <a:lnTo>
                  <a:pt x="586" y="737"/>
                </a:lnTo>
                <a:lnTo>
                  <a:pt x="583" y="732"/>
                </a:lnTo>
                <a:lnTo>
                  <a:pt x="580" y="728"/>
                </a:lnTo>
                <a:lnTo>
                  <a:pt x="577" y="724"/>
                </a:lnTo>
                <a:lnTo>
                  <a:pt x="573" y="719"/>
                </a:lnTo>
                <a:lnTo>
                  <a:pt x="569" y="715"/>
                </a:lnTo>
                <a:lnTo>
                  <a:pt x="564" y="712"/>
                </a:lnTo>
                <a:lnTo>
                  <a:pt x="560" y="710"/>
                </a:lnTo>
                <a:lnTo>
                  <a:pt x="555" y="707"/>
                </a:lnTo>
                <a:lnTo>
                  <a:pt x="550" y="705"/>
                </a:lnTo>
                <a:lnTo>
                  <a:pt x="544" y="703"/>
                </a:lnTo>
                <a:lnTo>
                  <a:pt x="538" y="702"/>
                </a:lnTo>
                <a:lnTo>
                  <a:pt x="533" y="702"/>
                </a:lnTo>
                <a:close/>
                <a:moveTo>
                  <a:pt x="696" y="48"/>
                </a:moveTo>
                <a:lnTo>
                  <a:pt x="696" y="957"/>
                </a:lnTo>
                <a:lnTo>
                  <a:pt x="370" y="957"/>
                </a:lnTo>
                <a:lnTo>
                  <a:pt x="370" y="48"/>
                </a:lnTo>
                <a:lnTo>
                  <a:pt x="696" y="48"/>
                </a:lnTo>
                <a:close/>
                <a:moveTo>
                  <a:pt x="491" y="179"/>
                </a:moveTo>
                <a:lnTo>
                  <a:pt x="440" y="179"/>
                </a:lnTo>
                <a:lnTo>
                  <a:pt x="440" y="549"/>
                </a:lnTo>
                <a:lnTo>
                  <a:pt x="625" y="549"/>
                </a:lnTo>
                <a:lnTo>
                  <a:pt x="625" y="179"/>
                </a:lnTo>
                <a:lnTo>
                  <a:pt x="574" y="179"/>
                </a:lnTo>
                <a:lnTo>
                  <a:pt x="573" y="188"/>
                </a:lnTo>
                <a:lnTo>
                  <a:pt x="571" y="195"/>
                </a:lnTo>
                <a:lnTo>
                  <a:pt x="566" y="202"/>
                </a:lnTo>
                <a:lnTo>
                  <a:pt x="561" y="208"/>
                </a:lnTo>
                <a:lnTo>
                  <a:pt x="556" y="213"/>
                </a:lnTo>
                <a:lnTo>
                  <a:pt x="548" y="217"/>
                </a:lnTo>
                <a:lnTo>
                  <a:pt x="541" y="219"/>
                </a:lnTo>
                <a:lnTo>
                  <a:pt x="533" y="220"/>
                </a:lnTo>
                <a:lnTo>
                  <a:pt x="524" y="219"/>
                </a:lnTo>
                <a:lnTo>
                  <a:pt x="517" y="217"/>
                </a:lnTo>
                <a:lnTo>
                  <a:pt x="509" y="213"/>
                </a:lnTo>
                <a:lnTo>
                  <a:pt x="503" y="208"/>
                </a:lnTo>
                <a:lnTo>
                  <a:pt x="499" y="202"/>
                </a:lnTo>
                <a:lnTo>
                  <a:pt x="494" y="195"/>
                </a:lnTo>
                <a:lnTo>
                  <a:pt x="492" y="188"/>
                </a:lnTo>
                <a:lnTo>
                  <a:pt x="491" y="179"/>
                </a:lnTo>
                <a:close/>
                <a:moveTo>
                  <a:pt x="390" y="135"/>
                </a:moveTo>
                <a:lnTo>
                  <a:pt x="411" y="135"/>
                </a:lnTo>
                <a:lnTo>
                  <a:pt x="411" y="89"/>
                </a:lnTo>
                <a:lnTo>
                  <a:pt x="455" y="89"/>
                </a:lnTo>
                <a:lnTo>
                  <a:pt x="455" y="68"/>
                </a:lnTo>
                <a:lnTo>
                  <a:pt x="390" y="68"/>
                </a:lnTo>
                <a:lnTo>
                  <a:pt x="390" y="135"/>
                </a:lnTo>
                <a:close/>
                <a:moveTo>
                  <a:pt x="455" y="915"/>
                </a:moveTo>
                <a:lnTo>
                  <a:pt x="411" y="915"/>
                </a:lnTo>
                <a:lnTo>
                  <a:pt x="411" y="870"/>
                </a:lnTo>
                <a:lnTo>
                  <a:pt x="390" y="870"/>
                </a:lnTo>
                <a:lnTo>
                  <a:pt x="390" y="935"/>
                </a:lnTo>
                <a:lnTo>
                  <a:pt x="455" y="935"/>
                </a:lnTo>
                <a:lnTo>
                  <a:pt x="455" y="915"/>
                </a:lnTo>
                <a:close/>
                <a:moveTo>
                  <a:pt x="611" y="760"/>
                </a:moveTo>
                <a:lnTo>
                  <a:pt x="611" y="752"/>
                </a:lnTo>
                <a:lnTo>
                  <a:pt x="610" y="744"/>
                </a:lnTo>
                <a:lnTo>
                  <a:pt x="608" y="736"/>
                </a:lnTo>
                <a:lnTo>
                  <a:pt x="606" y="729"/>
                </a:lnTo>
                <a:lnTo>
                  <a:pt x="601" y="723"/>
                </a:lnTo>
                <a:lnTo>
                  <a:pt x="598" y="716"/>
                </a:lnTo>
                <a:lnTo>
                  <a:pt x="593" y="710"/>
                </a:lnTo>
                <a:lnTo>
                  <a:pt x="589" y="705"/>
                </a:lnTo>
                <a:lnTo>
                  <a:pt x="582" y="699"/>
                </a:lnTo>
                <a:lnTo>
                  <a:pt x="577" y="694"/>
                </a:lnTo>
                <a:lnTo>
                  <a:pt x="570" y="691"/>
                </a:lnTo>
                <a:lnTo>
                  <a:pt x="563" y="688"/>
                </a:lnTo>
                <a:lnTo>
                  <a:pt x="556" y="684"/>
                </a:lnTo>
                <a:lnTo>
                  <a:pt x="548" y="682"/>
                </a:lnTo>
                <a:lnTo>
                  <a:pt x="540" y="681"/>
                </a:lnTo>
                <a:lnTo>
                  <a:pt x="533" y="681"/>
                </a:lnTo>
                <a:lnTo>
                  <a:pt x="524" y="681"/>
                </a:lnTo>
                <a:lnTo>
                  <a:pt x="517" y="682"/>
                </a:lnTo>
                <a:lnTo>
                  <a:pt x="509" y="684"/>
                </a:lnTo>
                <a:lnTo>
                  <a:pt x="502" y="688"/>
                </a:lnTo>
                <a:lnTo>
                  <a:pt x="494" y="691"/>
                </a:lnTo>
                <a:lnTo>
                  <a:pt x="488" y="694"/>
                </a:lnTo>
                <a:lnTo>
                  <a:pt x="482" y="699"/>
                </a:lnTo>
                <a:lnTo>
                  <a:pt x="476" y="705"/>
                </a:lnTo>
                <a:lnTo>
                  <a:pt x="471" y="710"/>
                </a:lnTo>
                <a:lnTo>
                  <a:pt x="467" y="716"/>
                </a:lnTo>
                <a:lnTo>
                  <a:pt x="463" y="723"/>
                </a:lnTo>
                <a:lnTo>
                  <a:pt x="460" y="729"/>
                </a:lnTo>
                <a:lnTo>
                  <a:pt x="457" y="736"/>
                </a:lnTo>
                <a:lnTo>
                  <a:pt x="455" y="744"/>
                </a:lnTo>
                <a:lnTo>
                  <a:pt x="454" y="752"/>
                </a:lnTo>
                <a:lnTo>
                  <a:pt x="453" y="760"/>
                </a:lnTo>
                <a:lnTo>
                  <a:pt x="454" y="768"/>
                </a:lnTo>
                <a:lnTo>
                  <a:pt x="455" y="776"/>
                </a:lnTo>
                <a:lnTo>
                  <a:pt x="457" y="783"/>
                </a:lnTo>
                <a:lnTo>
                  <a:pt x="460" y="790"/>
                </a:lnTo>
                <a:lnTo>
                  <a:pt x="463" y="798"/>
                </a:lnTo>
                <a:lnTo>
                  <a:pt x="467" y="804"/>
                </a:lnTo>
                <a:lnTo>
                  <a:pt x="471" y="810"/>
                </a:lnTo>
                <a:lnTo>
                  <a:pt x="476" y="816"/>
                </a:lnTo>
                <a:lnTo>
                  <a:pt x="482" y="821"/>
                </a:lnTo>
                <a:lnTo>
                  <a:pt x="488" y="825"/>
                </a:lnTo>
                <a:lnTo>
                  <a:pt x="494" y="830"/>
                </a:lnTo>
                <a:lnTo>
                  <a:pt x="502" y="833"/>
                </a:lnTo>
                <a:lnTo>
                  <a:pt x="509" y="836"/>
                </a:lnTo>
                <a:lnTo>
                  <a:pt x="517" y="837"/>
                </a:lnTo>
                <a:lnTo>
                  <a:pt x="524" y="838"/>
                </a:lnTo>
                <a:lnTo>
                  <a:pt x="533" y="839"/>
                </a:lnTo>
                <a:lnTo>
                  <a:pt x="540" y="838"/>
                </a:lnTo>
                <a:lnTo>
                  <a:pt x="548" y="837"/>
                </a:lnTo>
                <a:lnTo>
                  <a:pt x="556" y="836"/>
                </a:lnTo>
                <a:lnTo>
                  <a:pt x="563" y="833"/>
                </a:lnTo>
                <a:lnTo>
                  <a:pt x="570" y="830"/>
                </a:lnTo>
                <a:lnTo>
                  <a:pt x="577" y="825"/>
                </a:lnTo>
                <a:lnTo>
                  <a:pt x="582" y="821"/>
                </a:lnTo>
                <a:lnTo>
                  <a:pt x="589" y="816"/>
                </a:lnTo>
                <a:lnTo>
                  <a:pt x="593" y="810"/>
                </a:lnTo>
                <a:lnTo>
                  <a:pt x="598" y="804"/>
                </a:lnTo>
                <a:lnTo>
                  <a:pt x="601" y="798"/>
                </a:lnTo>
                <a:lnTo>
                  <a:pt x="606" y="790"/>
                </a:lnTo>
                <a:lnTo>
                  <a:pt x="608" y="783"/>
                </a:lnTo>
                <a:lnTo>
                  <a:pt x="610" y="776"/>
                </a:lnTo>
                <a:lnTo>
                  <a:pt x="611" y="768"/>
                </a:lnTo>
                <a:lnTo>
                  <a:pt x="611" y="760"/>
                </a:lnTo>
                <a:close/>
                <a:moveTo>
                  <a:pt x="675" y="870"/>
                </a:moveTo>
                <a:lnTo>
                  <a:pt x="653" y="870"/>
                </a:lnTo>
                <a:lnTo>
                  <a:pt x="653" y="915"/>
                </a:lnTo>
                <a:lnTo>
                  <a:pt x="609" y="915"/>
                </a:lnTo>
                <a:lnTo>
                  <a:pt x="609" y="935"/>
                </a:lnTo>
                <a:lnTo>
                  <a:pt x="675" y="935"/>
                </a:lnTo>
                <a:lnTo>
                  <a:pt x="675" y="870"/>
                </a:lnTo>
                <a:close/>
                <a:moveTo>
                  <a:pt x="675" y="68"/>
                </a:moveTo>
                <a:lnTo>
                  <a:pt x="609" y="68"/>
                </a:lnTo>
                <a:lnTo>
                  <a:pt x="609" y="89"/>
                </a:lnTo>
                <a:lnTo>
                  <a:pt x="653" y="89"/>
                </a:lnTo>
                <a:lnTo>
                  <a:pt x="653" y="135"/>
                </a:lnTo>
                <a:lnTo>
                  <a:pt x="675" y="135"/>
                </a:lnTo>
                <a:lnTo>
                  <a:pt x="675" y="68"/>
                </a:lnTo>
                <a:close/>
                <a:moveTo>
                  <a:pt x="225" y="484"/>
                </a:moveTo>
                <a:lnTo>
                  <a:pt x="99" y="484"/>
                </a:lnTo>
                <a:lnTo>
                  <a:pt x="99" y="469"/>
                </a:lnTo>
                <a:lnTo>
                  <a:pt x="225" y="469"/>
                </a:lnTo>
                <a:lnTo>
                  <a:pt x="225" y="484"/>
                </a:lnTo>
                <a:close/>
                <a:moveTo>
                  <a:pt x="225" y="418"/>
                </a:moveTo>
                <a:lnTo>
                  <a:pt x="99" y="418"/>
                </a:lnTo>
                <a:lnTo>
                  <a:pt x="99" y="433"/>
                </a:lnTo>
                <a:lnTo>
                  <a:pt x="225" y="433"/>
                </a:lnTo>
                <a:lnTo>
                  <a:pt x="225" y="418"/>
                </a:lnTo>
                <a:close/>
                <a:moveTo>
                  <a:pt x="225" y="267"/>
                </a:moveTo>
                <a:lnTo>
                  <a:pt x="99" y="267"/>
                </a:lnTo>
                <a:lnTo>
                  <a:pt x="99" y="282"/>
                </a:lnTo>
                <a:lnTo>
                  <a:pt x="225" y="282"/>
                </a:lnTo>
                <a:lnTo>
                  <a:pt x="225" y="267"/>
                </a:lnTo>
                <a:close/>
                <a:moveTo>
                  <a:pt x="225" y="318"/>
                </a:moveTo>
                <a:lnTo>
                  <a:pt x="99" y="318"/>
                </a:lnTo>
                <a:lnTo>
                  <a:pt x="99" y="333"/>
                </a:lnTo>
                <a:lnTo>
                  <a:pt x="225" y="333"/>
                </a:lnTo>
                <a:lnTo>
                  <a:pt x="225" y="318"/>
                </a:lnTo>
                <a:close/>
                <a:moveTo>
                  <a:pt x="225" y="369"/>
                </a:moveTo>
                <a:lnTo>
                  <a:pt x="99" y="369"/>
                </a:lnTo>
                <a:lnTo>
                  <a:pt x="99" y="382"/>
                </a:lnTo>
                <a:lnTo>
                  <a:pt x="225" y="382"/>
                </a:lnTo>
                <a:lnTo>
                  <a:pt x="225" y="369"/>
                </a:lnTo>
                <a:close/>
                <a:moveTo>
                  <a:pt x="163" y="702"/>
                </a:moveTo>
                <a:lnTo>
                  <a:pt x="157" y="702"/>
                </a:lnTo>
                <a:lnTo>
                  <a:pt x="151" y="703"/>
                </a:lnTo>
                <a:lnTo>
                  <a:pt x="145" y="705"/>
                </a:lnTo>
                <a:lnTo>
                  <a:pt x="140" y="707"/>
                </a:lnTo>
                <a:lnTo>
                  <a:pt x="135" y="710"/>
                </a:lnTo>
                <a:lnTo>
                  <a:pt x="130" y="712"/>
                </a:lnTo>
                <a:lnTo>
                  <a:pt x="126" y="715"/>
                </a:lnTo>
                <a:lnTo>
                  <a:pt x="122" y="719"/>
                </a:lnTo>
                <a:lnTo>
                  <a:pt x="119" y="724"/>
                </a:lnTo>
                <a:lnTo>
                  <a:pt x="115" y="728"/>
                </a:lnTo>
                <a:lnTo>
                  <a:pt x="112" y="732"/>
                </a:lnTo>
                <a:lnTo>
                  <a:pt x="110" y="737"/>
                </a:lnTo>
                <a:lnTo>
                  <a:pt x="108" y="743"/>
                </a:lnTo>
                <a:lnTo>
                  <a:pt x="106" y="748"/>
                </a:lnTo>
                <a:lnTo>
                  <a:pt x="106" y="754"/>
                </a:lnTo>
                <a:lnTo>
                  <a:pt x="105" y="760"/>
                </a:lnTo>
                <a:lnTo>
                  <a:pt x="106" y="766"/>
                </a:lnTo>
                <a:lnTo>
                  <a:pt x="106" y="771"/>
                </a:lnTo>
                <a:lnTo>
                  <a:pt x="108" y="777"/>
                </a:lnTo>
                <a:lnTo>
                  <a:pt x="110" y="782"/>
                </a:lnTo>
                <a:lnTo>
                  <a:pt x="112" y="787"/>
                </a:lnTo>
                <a:lnTo>
                  <a:pt x="115" y="792"/>
                </a:lnTo>
                <a:lnTo>
                  <a:pt x="119" y="797"/>
                </a:lnTo>
                <a:lnTo>
                  <a:pt x="122" y="801"/>
                </a:lnTo>
                <a:lnTo>
                  <a:pt x="126" y="804"/>
                </a:lnTo>
                <a:lnTo>
                  <a:pt x="130" y="807"/>
                </a:lnTo>
                <a:lnTo>
                  <a:pt x="135" y="810"/>
                </a:lnTo>
                <a:lnTo>
                  <a:pt x="140" y="813"/>
                </a:lnTo>
                <a:lnTo>
                  <a:pt x="145" y="815"/>
                </a:lnTo>
                <a:lnTo>
                  <a:pt x="151" y="816"/>
                </a:lnTo>
                <a:lnTo>
                  <a:pt x="157" y="817"/>
                </a:lnTo>
                <a:lnTo>
                  <a:pt x="163" y="818"/>
                </a:lnTo>
                <a:lnTo>
                  <a:pt x="168" y="817"/>
                </a:lnTo>
                <a:lnTo>
                  <a:pt x="174" y="816"/>
                </a:lnTo>
                <a:lnTo>
                  <a:pt x="180" y="815"/>
                </a:lnTo>
                <a:lnTo>
                  <a:pt x="185" y="813"/>
                </a:lnTo>
                <a:lnTo>
                  <a:pt x="189" y="810"/>
                </a:lnTo>
                <a:lnTo>
                  <a:pt x="195" y="807"/>
                </a:lnTo>
                <a:lnTo>
                  <a:pt x="199" y="804"/>
                </a:lnTo>
                <a:lnTo>
                  <a:pt x="203" y="801"/>
                </a:lnTo>
                <a:lnTo>
                  <a:pt x="206" y="797"/>
                </a:lnTo>
                <a:lnTo>
                  <a:pt x="211" y="792"/>
                </a:lnTo>
                <a:lnTo>
                  <a:pt x="213" y="787"/>
                </a:lnTo>
                <a:lnTo>
                  <a:pt x="216" y="782"/>
                </a:lnTo>
                <a:lnTo>
                  <a:pt x="217" y="777"/>
                </a:lnTo>
                <a:lnTo>
                  <a:pt x="219" y="771"/>
                </a:lnTo>
                <a:lnTo>
                  <a:pt x="220" y="766"/>
                </a:lnTo>
                <a:lnTo>
                  <a:pt x="220" y="760"/>
                </a:lnTo>
                <a:lnTo>
                  <a:pt x="220" y="754"/>
                </a:lnTo>
                <a:lnTo>
                  <a:pt x="219" y="748"/>
                </a:lnTo>
                <a:lnTo>
                  <a:pt x="217" y="743"/>
                </a:lnTo>
                <a:lnTo>
                  <a:pt x="216" y="737"/>
                </a:lnTo>
                <a:lnTo>
                  <a:pt x="213" y="732"/>
                </a:lnTo>
                <a:lnTo>
                  <a:pt x="211" y="728"/>
                </a:lnTo>
                <a:lnTo>
                  <a:pt x="206" y="724"/>
                </a:lnTo>
                <a:lnTo>
                  <a:pt x="203" y="719"/>
                </a:lnTo>
                <a:lnTo>
                  <a:pt x="199" y="715"/>
                </a:lnTo>
                <a:lnTo>
                  <a:pt x="195" y="712"/>
                </a:lnTo>
                <a:lnTo>
                  <a:pt x="189" y="710"/>
                </a:lnTo>
                <a:lnTo>
                  <a:pt x="185" y="707"/>
                </a:lnTo>
                <a:lnTo>
                  <a:pt x="180" y="705"/>
                </a:lnTo>
                <a:lnTo>
                  <a:pt x="174" y="703"/>
                </a:lnTo>
                <a:lnTo>
                  <a:pt x="168" y="702"/>
                </a:lnTo>
                <a:lnTo>
                  <a:pt x="163" y="702"/>
                </a:lnTo>
                <a:close/>
                <a:moveTo>
                  <a:pt x="325" y="48"/>
                </a:moveTo>
                <a:lnTo>
                  <a:pt x="325" y="957"/>
                </a:lnTo>
                <a:lnTo>
                  <a:pt x="0" y="957"/>
                </a:lnTo>
                <a:lnTo>
                  <a:pt x="0" y="48"/>
                </a:lnTo>
                <a:lnTo>
                  <a:pt x="325" y="48"/>
                </a:lnTo>
                <a:close/>
                <a:moveTo>
                  <a:pt x="122" y="179"/>
                </a:moveTo>
                <a:lnTo>
                  <a:pt x="71" y="179"/>
                </a:lnTo>
                <a:lnTo>
                  <a:pt x="71" y="549"/>
                </a:lnTo>
                <a:lnTo>
                  <a:pt x="255" y="549"/>
                </a:lnTo>
                <a:lnTo>
                  <a:pt x="255" y="179"/>
                </a:lnTo>
                <a:lnTo>
                  <a:pt x="204" y="179"/>
                </a:lnTo>
                <a:lnTo>
                  <a:pt x="203" y="188"/>
                </a:lnTo>
                <a:lnTo>
                  <a:pt x="200" y="195"/>
                </a:lnTo>
                <a:lnTo>
                  <a:pt x="197" y="202"/>
                </a:lnTo>
                <a:lnTo>
                  <a:pt x="192" y="208"/>
                </a:lnTo>
                <a:lnTo>
                  <a:pt x="185" y="213"/>
                </a:lnTo>
                <a:lnTo>
                  <a:pt x="179" y="217"/>
                </a:lnTo>
                <a:lnTo>
                  <a:pt x="170" y="219"/>
                </a:lnTo>
                <a:lnTo>
                  <a:pt x="163" y="220"/>
                </a:lnTo>
                <a:lnTo>
                  <a:pt x="155" y="219"/>
                </a:lnTo>
                <a:lnTo>
                  <a:pt x="146" y="217"/>
                </a:lnTo>
                <a:lnTo>
                  <a:pt x="140" y="213"/>
                </a:lnTo>
                <a:lnTo>
                  <a:pt x="133" y="208"/>
                </a:lnTo>
                <a:lnTo>
                  <a:pt x="128" y="202"/>
                </a:lnTo>
                <a:lnTo>
                  <a:pt x="125" y="195"/>
                </a:lnTo>
                <a:lnTo>
                  <a:pt x="122" y="188"/>
                </a:lnTo>
                <a:lnTo>
                  <a:pt x="122" y="179"/>
                </a:lnTo>
                <a:close/>
                <a:moveTo>
                  <a:pt x="20" y="135"/>
                </a:moveTo>
                <a:lnTo>
                  <a:pt x="41" y="135"/>
                </a:lnTo>
                <a:lnTo>
                  <a:pt x="41" y="89"/>
                </a:lnTo>
                <a:lnTo>
                  <a:pt x="86" y="89"/>
                </a:lnTo>
                <a:lnTo>
                  <a:pt x="86" y="68"/>
                </a:lnTo>
                <a:lnTo>
                  <a:pt x="20" y="68"/>
                </a:lnTo>
                <a:lnTo>
                  <a:pt x="20" y="135"/>
                </a:lnTo>
                <a:close/>
                <a:moveTo>
                  <a:pt x="86" y="915"/>
                </a:moveTo>
                <a:lnTo>
                  <a:pt x="41" y="915"/>
                </a:lnTo>
                <a:lnTo>
                  <a:pt x="41" y="870"/>
                </a:lnTo>
                <a:lnTo>
                  <a:pt x="20" y="870"/>
                </a:lnTo>
                <a:lnTo>
                  <a:pt x="20" y="935"/>
                </a:lnTo>
                <a:lnTo>
                  <a:pt x="86" y="935"/>
                </a:lnTo>
                <a:lnTo>
                  <a:pt x="86" y="915"/>
                </a:lnTo>
                <a:close/>
                <a:moveTo>
                  <a:pt x="241" y="760"/>
                </a:moveTo>
                <a:lnTo>
                  <a:pt x="241" y="752"/>
                </a:lnTo>
                <a:lnTo>
                  <a:pt x="240" y="744"/>
                </a:lnTo>
                <a:lnTo>
                  <a:pt x="238" y="736"/>
                </a:lnTo>
                <a:lnTo>
                  <a:pt x="235" y="729"/>
                </a:lnTo>
                <a:lnTo>
                  <a:pt x="232" y="723"/>
                </a:lnTo>
                <a:lnTo>
                  <a:pt x="228" y="716"/>
                </a:lnTo>
                <a:lnTo>
                  <a:pt x="223" y="710"/>
                </a:lnTo>
                <a:lnTo>
                  <a:pt x="218" y="705"/>
                </a:lnTo>
                <a:lnTo>
                  <a:pt x="213" y="699"/>
                </a:lnTo>
                <a:lnTo>
                  <a:pt x="206" y="694"/>
                </a:lnTo>
                <a:lnTo>
                  <a:pt x="200" y="691"/>
                </a:lnTo>
                <a:lnTo>
                  <a:pt x="194" y="688"/>
                </a:lnTo>
                <a:lnTo>
                  <a:pt x="186" y="684"/>
                </a:lnTo>
                <a:lnTo>
                  <a:pt x="179" y="682"/>
                </a:lnTo>
                <a:lnTo>
                  <a:pt x="170" y="681"/>
                </a:lnTo>
                <a:lnTo>
                  <a:pt x="163" y="681"/>
                </a:lnTo>
                <a:lnTo>
                  <a:pt x="155" y="681"/>
                </a:lnTo>
                <a:lnTo>
                  <a:pt x="147" y="682"/>
                </a:lnTo>
                <a:lnTo>
                  <a:pt x="139" y="684"/>
                </a:lnTo>
                <a:lnTo>
                  <a:pt x="132" y="688"/>
                </a:lnTo>
                <a:lnTo>
                  <a:pt x="125" y="691"/>
                </a:lnTo>
                <a:lnTo>
                  <a:pt x="119" y="694"/>
                </a:lnTo>
                <a:lnTo>
                  <a:pt x="112" y="699"/>
                </a:lnTo>
                <a:lnTo>
                  <a:pt x="107" y="705"/>
                </a:lnTo>
                <a:lnTo>
                  <a:pt x="102" y="710"/>
                </a:lnTo>
                <a:lnTo>
                  <a:pt x="97" y="716"/>
                </a:lnTo>
                <a:lnTo>
                  <a:pt x="93" y="723"/>
                </a:lnTo>
                <a:lnTo>
                  <a:pt x="90" y="729"/>
                </a:lnTo>
                <a:lnTo>
                  <a:pt x="87" y="736"/>
                </a:lnTo>
                <a:lnTo>
                  <a:pt x="85" y="744"/>
                </a:lnTo>
                <a:lnTo>
                  <a:pt x="84" y="752"/>
                </a:lnTo>
                <a:lnTo>
                  <a:pt x="84" y="760"/>
                </a:lnTo>
                <a:lnTo>
                  <a:pt x="84" y="768"/>
                </a:lnTo>
                <a:lnTo>
                  <a:pt x="85" y="776"/>
                </a:lnTo>
                <a:lnTo>
                  <a:pt x="87" y="783"/>
                </a:lnTo>
                <a:lnTo>
                  <a:pt x="90" y="790"/>
                </a:lnTo>
                <a:lnTo>
                  <a:pt x="93" y="798"/>
                </a:lnTo>
                <a:lnTo>
                  <a:pt x="97" y="804"/>
                </a:lnTo>
                <a:lnTo>
                  <a:pt x="102" y="810"/>
                </a:lnTo>
                <a:lnTo>
                  <a:pt x="107" y="816"/>
                </a:lnTo>
                <a:lnTo>
                  <a:pt x="112" y="821"/>
                </a:lnTo>
                <a:lnTo>
                  <a:pt x="119" y="825"/>
                </a:lnTo>
                <a:lnTo>
                  <a:pt x="125" y="830"/>
                </a:lnTo>
                <a:lnTo>
                  <a:pt x="132" y="833"/>
                </a:lnTo>
                <a:lnTo>
                  <a:pt x="139" y="836"/>
                </a:lnTo>
                <a:lnTo>
                  <a:pt x="147" y="837"/>
                </a:lnTo>
                <a:lnTo>
                  <a:pt x="155" y="838"/>
                </a:lnTo>
                <a:lnTo>
                  <a:pt x="163" y="839"/>
                </a:lnTo>
                <a:lnTo>
                  <a:pt x="170" y="838"/>
                </a:lnTo>
                <a:lnTo>
                  <a:pt x="179" y="837"/>
                </a:lnTo>
                <a:lnTo>
                  <a:pt x="186" y="836"/>
                </a:lnTo>
                <a:lnTo>
                  <a:pt x="194" y="833"/>
                </a:lnTo>
                <a:lnTo>
                  <a:pt x="200" y="830"/>
                </a:lnTo>
                <a:lnTo>
                  <a:pt x="206" y="825"/>
                </a:lnTo>
                <a:lnTo>
                  <a:pt x="213" y="821"/>
                </a:lnTo>
                <a:lnTo>
                  <a:pt x="218" y="816"/>
                </a:lnTo>
                <a:lnTo>
                  <a:pt x="223" y="810"/>
                </a:lnTo>
                <a:lnTo>
                  <a:pt x="228" y="804"/>
                </a:lnTo>
                <a:lnTo>
                  <a:pt x="232" y="798"/>
                </a:lnTo>
                <a:lnTo>
                  <a:pt x="235" y="790"/>
                </a:lnTo>
                <a:lnTo>
                  <a:pt x="238" y="783"/>
                </a:lnTo>
                <a:lnTo>
                  <a:pt x="240" y="776"/>
                </a:lnTo>
                <a:lnTo>
                  <a:pt x="241" y="768"/>
                </a:lnTo>
                <a:lnTo>
                  <a:pt x="241" y="760"/>
                </a:lnTo>
                <a:close/>
                <a:moveTo>
                  <a:pt x="305" y="870"/>
                </a:moveTo>
                <a:lnTo>
                  <a:pt x="284" y="870"/>
                </a:lnTo>
                <a:lnTo>
                  <a:pt x="284" y="915"/>
                </a:lnTo>
                <a:lnTo>
                  <a:pt x="239" y="915"/>
                </a:lnTo>
                <a:lnTo>
                  <a:pt x="239" y="935"/>
                </a:lnTo>
                <a:lnTo>
                  <a:pt x="305" y="935"/>
                </a:lnTo>
                <a:lnTo>
                  <a:pt x="305" y="870"/>
                </a:lnTo>
                <a:close/>
                <a:moveTo>
                  <a:pt x="305" y="68"/>
                </a:moveTo>
                <a:lnTo>
                  <a:pt x="239" y="68"/>
                </a:lnTo>
                <a:lnTo>
                  <a:pt x="239" y="89"/>
                </a:lnTo>
                <a:lnTo>
                  <a:pt x="284" y="89"/>
                </a:lnTo>
                <a:lnTo>
                  <a:pt x="284" y="135"/>
                </a:lnTo>
                <a:lnTo>
                  <a:pt x="305" y="135"/>
                </a:lnTo>
                <a:lnTo>
                  <a:pt x="305" y="68"/>
                </a:lnTo>
                <a:close/>
                <a:moveTo>
                  <a:pt x="1018" y="448"/>
                </a:moveTo>
                <a:lnTo>
                  <a:pt x="895" y="474"/>
                </a:lnTo>
                <a:lnTo>
                  <a:pt x="892" y="460"/>
                </a:lnTo>
                <a:lnTo>
                  <a:pt x="1014" y="433"/>
                </a:lnTo>
                <a:lnTo>
                  <a:pt x="1018" y="448"/>
                </a:lnTo>
                <a:close/>
                <a:moveTo>
                  <a:pt x="1005" y="384"/>
                </a:moveTo>
                <a:lnTo>
                  <a:pt x="881" y="410"/>
                </a:lnTo>
                <a:lnTo>
                  <a:pt x="884" y="424"/>
                </a:lnTo>
                <a:lnTo>
                  <a:pt x="1007" y="398"/>
                </a:lnTo>
                <a:lnTo>
                  <a:pt x="1005" y="384"/>
                </a:lnTo>
                <a:close/>
                <a:moveTo>
                  <a:pt x="973" y="235"/>
                </a:moveTo>
                <a:lnTo>
                  <a:pt x="850" y="261"/>
                </a:lnTo>
                <a:lnTo>
                  <a:pt x="853" y="275"/>
                </a:lnTo>
                <a:lnTo>
                  <a:pt x="976" y="250"/>
                </a:lnTo>
                <a:lnTo>
                  <a:pt x="973" y="235"/>
                </a:lnTo>
                <a:close/>
                <a:moveTo>
                  <a:pt x="984" y="285"/>
                </a:moveTo>
                <a:lnTo>
                  <a:pt x="861" y="310"/>
                </a:lnTo>
                <a:lnTo>
                  <a:pt x="864" y="325"/>
                </a:lnTo>
                <a:lnTo>
                  <a:pt x="987" y="299"/>
                </a:lnTo>
                <a:lnTo>
                  <a:pt x="984" y="285"/>
                </a:lnTo>
                <a:close/>
                <a:moveTo>
                  <a:pt x="994" y="335"/>
                </a:moveTo>
                <a:lnTo>
                  <a:pt x="871" y="360"/>
                </a:lnTo>
                <a:lnTo>
                  <a:pt x="875" y="375"/>
                </a:lnTo>
                <a:lnTo>
                  <a:pt x="998" y="349"/>
                </a:lnTo>
                <a:lnTo>
                  <a:pt x="994" y="335"/>
                </a:lnTo>
                <a:close/>
                <a:moveTo>
                  <a:pt x="1002" y="675"/>
                </a:moveTo>
                <a:lnTo>
                  <a:pt x="995" y="676"/>
                </a:lnTo>
                <a:lnTo>
                  <a:pt x="990" y="678"/>
                </a:lnTo>
                <a:lnTo>
                  <a:pt x="985" y="680"/>
                </a:lnTo>
                <a:lnTo>
                  <a:pt x="981" y="683"/>
                </a:lnTo>
                <a:lnTo>
                  <a:pt x="976" y="687"/>
                </a:lnTo>
                <a:lnTo>
                  <a:pt x="972" y="691"/>
                </a:lnTo>
                <a:lnTo>
                  <a:pt x="968" y="695"/>
                </a:lnTo>
                <a:lnTo>
                  <a:pt x="965" y="699"/>
                </a:lnTo>
                <a:lnTo>
                  <a:pt x="963" y="703"/>
                </a:lnTo>
                <a:lnTo>
                  <a:pt x="959" y="709"/>
                </a:lnTo>
                <a:lnTo>
                  <a:pt x="958" y="714"/>
                </a:lnTo>
                <a:lnTo>
                  <a:pt x="956" y="719"/>
                </a:lnTo>
                <a:lnTo>
                  <a:pt x="956" y="726"/>
                </a:lnTo>
                <a:lnTo>
                  <a:pt x="955" y="731"/>
                </a:lnTo>
                <a:lnTo>
                  <a:pt x="956" y="736"/>
                </a:lnTo>
                <a:lnTo>
                  <a:pt x="957" y="743"/>
                </a:lnTo>
                <a:lnTo>
                  <a:pt x="958" y="748"/>
                </a:lnTo>
                <a:lnTo>
                  <a:pt x="960" y="753"/>
                </a:lnTo>
                <a:lnTo>
                  <a:pt x="963" y="759"/>
                </a:lnTo>
                <a:lnTo>
                  <a:pt x="966" y="764"/>
                </a:lnTo>
                <a:lnTo>
                  <a:pt x="969" y="768"/>
                </a:lnTo>
                <a:lnTo>
                  <a:pt x="973" y="772"/>
                </a:lnTo>
                <a:lnTo>
                  <a:pt x="977" y="776"/>
                </a:lnTo>
                <a:lnTo>
                  <a:pt x="982" y="779"/>
                </a:lnTo>
                <a:lnTo>
                  <a:pt x="986" y="782"/>
                </a:lnTo>
                <a:lnTo>
                  <a:pt x="991" y="784"/>
                </a:lnTo>
                <a:lnTo>
                  <a:pt x="996" y="786"/>
                </a:lnTo>
                <a:lnTo>
                  <a:pt x="1002" y="787"/>
                </a:lnTo>
                <a:lnTo>
                  <a:pt x="1008" y="788"/>
                </a:lnTo>
                <a:lnTo>
                  <a:pt x="1013" y="788"/>
                </a:lnTo>
                <a:lnTo>
                  <a:pt x="1019" y="788"/>
                </a:lnTo>
                <a:lnTo>
                  <a:pt x="1025" y="787"/>
                </a:lnTo>
                <a:lnTo>
                  <a:pt x="1030" y="785"/>
                </a:lnTo>
                <a:lnTo>
                  <a:pt x="1036" y="783"/>
                </a:lnTo>
                <a:lnTo>
                  <a:pt x="1041" y="781"/>
                </a:lnTo>
                <a:lnTo>
                  <a:pt x="1046" y="778"/>
                </a:lnTo>
                <a:lnTo>
                  <a:pt x="1050" y="774"/>
                </a:lnTo>
                <a:lnTo>
                  <a:pt x="1055" y="770"/>
                </a:lnTo>
                <a:lnTo>
                  <a:pt x="1058" y="767"/>
                </a:lnTo>
                <a:lnTo>
                  <a:pt x="1061" y="762"/>
                </a:lnTo>
                <a:lnTo>
                  <a:pt x="1064" y="757"/>
                </a:lnTo>
                <a:lnTo>
                  <a:pt x="1066" y="752"/>
                </a:lnTo>
                <a:lnTo>
                  <a:pt x="1068" y="747"/>
                </a:lnTo>
                <a:lnTo>
                  <a:pt x="1070" y="742"/>
                </a:lnTo>
                <a:lnTo>
                  <a:pt x="1071" y="736"/>
                </a:lnTo>
                <a:lnTo>
                  <a:pt x="1071" y="730"/>
                </a:lnTo>
                <a:lnTo>
                  <a:pt x="1071" y="725"/>
                </a:lnTo>
                <a:lnTo>
                  <a:pt x="1070" y="718"/>
                </a:lnTo>
                <a:lnTo>
                  <a:pt x="1067" y="713"/>
                </a:lnTo>
                <a:lnTo>
                  <a:pt x="1065" y="708"/>
                </a:lnTo>
                <a:lnTo>
                  <a:pt x="1063" y="702"/>
                </a:lnTo>
                <a:lnTo>
                  <a:pt x="1060" y="698"/>
                </a:lnTo>
                <a:lnTo>
                  <a:pt x="1057" y="694"/>
                </a:lnTo>
                <a:lnTo>
                  <a:pt x="1053" y="690"/>
                </a:lnTo>
                <a:lnTo>
                  <a:pt x="1049" y="685"/>
                </a:lnTo>
                <a:lnTo>
                  <a:pt x="1044" y="682"/>
                </a:lnTo>
                <a:lnTo>
                  <a:pt x="1040" y="680"/>
                </a:lnTo>
                <a:lnTo>
                  <a:pt x="1035" y="677"/>
                </a:lnTo>
                <a:lnTo>
                  <a:pt x="1029" y="676"/>
                </a:lnTo>
                <a:lnTo>
                  <a:pt x="1024" y="674"/>
                </a:lnTo>
                <a:lnTo>
                  <a:pt x="1019" y="674"/>
                </a:lnTo>
                <a:lnTo>
                  <a:pt x="1012" y="673"/>
                </a:lnTo>
                <a:lnTo>
                  <a:pt x="1007" y="674"/>
                </a:lnTo>
                <a:lnTo>
                  <a:pt x="1002" y="675"/>
                </a:lnTo>
                <a:close/>
                <a:moveTo>
                  <a:pt x="1026" y="0"/>
                </a:moveTo>
                <a:lnTo>
                  <a:pt x="1212" y="890"/>
                </a:lnTo>
                <a:lnTo>
                  <a:pt x="894" y="957"/>
                </a:lnTo>
                <a:lnTo>
                  <a:pt x="707" y="68"/>
                </a:lnTo>
                <a:lnTo>
                  <a:pt x="1026" y="0"/>
                </a:lnTo>
                <a:close/>
                <a:moveTo>
                  <a:pt x="853" y="171"/>
                </a:moveTo>
                <a:lnTo>
                  <a:pt x="804" y="181"/>
                </a:lnTo>
                <a:lnTo>
                  <a:pt x="880" y="543"/>
                </a:lnTo>
                <a:lnTo>
                  <a:pt x="1060" y="505"/>
                </a:lnTo>
                <a:lnTo>
                  <a:pt x="984" y="143"/>
                </a:lnTo>
                <a:lnTo>
                  <a:pt x="934" y="154"/>
                </a:lnTo>
                <a:lnTo>
                  <a:pt x="935" y="162"/>
                </a:lnTo>
                <a:lnTo>
                  <a:pt x="934" y="170"/>
                </a:lnTo>
                <a:lnTo>
                  <a:pt x="932" y="178"/>
                </a:lnTo>
                <a:lnTo>
                  <a:pt x="929" y="184"/>
                </a:lnTo>
                <a:lnTo>
                  <a:pt x="923" y="191"/>
                </a:lnTo>
                <a:lnTo>
                  <a:pt x="917" y="196"/>
                </a:lnTo>
                <a:lnTo>
                  <a:pt x="910" y="200"/>
                </a:lnTo>
                <a:lnTo>
                  <a:pt x="902" y="202"/>
                </a:lnTo>
                <a:lnTo>
                  <a:pt x="894" y="203"/>
                </a:lnTo>
                <a:lnTo>
                  <a:pt x="885" y="202"/>
                </a:lnTo>
                <a:lnTo>
                  <a:pt x="878" y="200"/>
                </a:lnTo>
                <a:lnTo>
                  <a:pt x="871" y="196"/>
                </a:lnTo>
                <a:lnTo>
                  <a:pt x="865" y="192"/>
                </a:lnTo>
                <a:lnTo>
                  <a:pt x="860" y="185"/>
                </a:lnTo>
                <a:lnTo>
                  <a:pt x="856" y="178"/>
                </a:lnTo>
                <a:lnTo>
                  <a:pt x="853" y="171"/>
                </a:lnTo>
                <a:close/>
                <a:moveTo>
                  <a:pt x="745" y="147"/>
                </a:moveTo>
                <a:lnTo>
                  <a:pt x="766" y="143"/>
                </a:lnTo>
                <a:lnTo>
                  <a:pt x="756" y="100"/>
                </a:lnTo>
                <a:lnTo>
                  <a:pt x="801" y="90"/>
                </a:lnTo>
                <a:lnTo>
                  <a:pt x="796" y="70"/>
                </a:lnTo>
                <a:lnTo>
                  <a:pt x="732" y="83"/>
                </a:lnTo>
                <a:lnTo>
                  <a:pt x="745" y="147"/>
                </a:lnTo>
                <a:close/>
                <a:moveTo>
                  <a:pt x="970" y="898"/>
                </a:moveTo>
                <a:lnTo>
                  <a:pt x="927" y="907"/>
                </a:lnTo>
                <a:lnTo>
                  <a:pt x="917" y="863"/>
                </a:lnTo>
                <a:lnTo>
                  <a:pt x="896" y="868"/>
                </a:lnTo>
                <a:lnTo>
                  <a:pt x="910" y="932"/>
                </a:lnTo>
                <a:lnTo>
                  <a:pt x="974" y="919"/>
                </a:lnTo>
                <a:lnTo>
                  <a:pt x="970" y="898"/>
                </a:lnTo>
                <a:close/>
                <a:moveTo>
                  <a:pt x="1091" y="714"/>
                </a:moveTo>
                <a:lnTo>
                  <a:pt x="1089" y="707"/>
                </a:lnTo>
                <a:lnTo>
                  <a:pt x="1085" y="699"/>
                </a:lnTo>
                <a:lnTo>
                  <a:pt x="1082" y="692"/>
                </a:lnTo>
                <a:lnTo>
                  <a:pt x="1078" y="685"/>
                </a:lnTo>
                <a:lnTo>
                  <a:pt x="1074" y="679"/>
                </a:lnTo>
                <a:lnTo>
                  <a:pt x="1068" y="674"/>
                </a:lnTo>
                <a:lnTo>
                  <a:pt x="1062" y="669"/>
                </a:lnTo>
                <a:lnTo>
                  <a:pt x="1056" y="664"/>
                </a:lnTo>
                <a:lnTo>
                  <a:pt x="1049" y="661"/>
                </a:lnTo>
                <a:lnTo>
                  <a:pt x="1043" y="658"/>
                </a:lnTo>
                <a:lnTo>
                  <a:pt x="1036" y="655"/>
                </a:lnTo>
                <a:lnTo>
                  <a:pt x="1028" y="653"/>
                </a:lnTo>
                <a:lnTo>
                  <a:pt x="1021" y="652"/>
                </a:lnTo>
                <a:lnTo>
                  <a:pt x="1012" y="652"/>
                </a:lnTo>
                <a:lnTo>
                  <a:pt x="1005" y="652"/>
                </a:lnTo>
                <a:lnTo>
                  <a:pt x="996" y="654"/>
                </a:lnTo>
                <a:lnTo>
                  <a:pt x="989" y="656"/>
                </a:lnTo>
                <a:lnTo>
                  <a:pt x="982" y="658"/>
                </a:lnTo>
                <a:lnTo>
                  <a:pt x="974" y="661"/>
                </a:lnTo>
                <a:lnTo>
                  <a:pt x="968" y="665"/>
                </a:lnTo>
                <a:lnTo>
                  <a:pt x="962" y="671"/>
                </a:lnTo>
                <a:lnTo>
                  <a:pt x="956" y="676"/>
                </a:lnTo>
                <a:lnTo>
                  <a:pt x="951" y="681"/>
                </a:lnTo>
                <a:lnTo>
                  <a:pt x="947" y="688"/>
                </a:lnTo>
                <a:lnTo>
                  <a:pt x="944" y="694"/>
                </a:lnTo>
                <a:lnTo>
                  <a:pt x="940" y="701"/>
                </a:lnTo>
                <a:lnTo>
                  <a:pt x="937" y="708"/>
                </a:lnTo>
                <a:lnTo>
                  <a:pt x="935" y="715"/>
                </a:lnTo>
                <a:lnTo>
                  <a:pt x="934" y="724"/>
                </a:lnTo>
                <a:lnTo>
                  <a:pt x="934" y="731"/>
                </a:lnTo>
                <a:lnTo>
                  <a:pt x="934" y="738"/>
                </a:lnTo>
                <a:lnTo>
                  <a:pt x="936" y="747"/>
                </a:lnTo>
                <a:lnTo>
                  <a:pt x="938" y="754"/>
                </a:lnTo>
                <a:lnTo>
                  <a:pt x="940" y="762"/>
                </a:lnTo>
                <a:lnTo>
                  <a:pt x="944" y="769"/>
                </a:lnTo>
                <a:lnTo>
                  <a:pt x="948" y="776"/>
                </a:lnTo>
                <a:lnTo>
                  <a:pt x="953" y="782"/>
                </a:lnTo>
                <a:lnTo>
                  <a:pt x="958" y="787"/>
                </a:lnTo>
                <a:lnTo>
                  <a:pt x="964" y="792"/>
                </a:lnTo>
                <a:lnTo>
                  <a:pt x="970" y="797"/>
                </a:lnTo>
                <a:lnTo>
                  <a:pt x="976" y="801"/>
                </a:lnTo>
                <a:lnTo>
                  <a:pt x="984" y="804"/>
                </a:lnTo>
                <a:lnTo>
                  <a:pt x="990" y="806"/>
                </a:lnTo>
                <a:lnTo>
                  <a:pt x="998" y="808"/>
                </a:lnTo>
                <a:lnTo>
                  <a:pt x="1006" y="809"/>
                </a:lnTo>
                <a:lnTo>
                  <a:pt x="1013" y="809"/>
                </a:lnTo>
                <a:lnTo>
                  <a:pt x="1021" y="809"/>
                </a:lnTo>
                <a:lnTo>
                  <a:pt x="1029" y="808"/>
                </a:lnTo>
                <a:lnTo>
                  <a:pt x="1037" y="806"/>
                </a:lnTo>
                <a:lnTo>
                  <a:pt x="1044" y="803"/>
                </a:lnTo>
                <a:lnTo>
                  <a:pt x="1052" y="800"/>
                </a:lnTo>
                <a:lnTo>
                  <a:pt x="1058" y="796"/>
                </a:lnTo>
                <a:lnTo>
                  <a:pt x="1064" y="791"/>
                </a:lnTo>
                <a:lnTo>
                  <a:pt x="1070" y="786"/>
                </a:lnTo>
                <a:lnTo>
                  <a:pt x="1075" y="780"/>
                </a:lnTo>
                <a:lnTo>
                  <a:pt x="1079" y="773"/>
                </a:lnTo>
                <a:lnTo>
                  <a:pt x="1083" y="767"/>
                </a:lnTo>
                <a:lnTo>
                  <a:pt x="1086" y="761"/>
                </a:lnTo>
                <a:lnTo>
                  <a:pt x="1089" y="753"/>
                </a:lnTo>
                <a:lnTo>
                  <a:pt x="1091" y="746"/>
                </a:lnTo>
                <a:lnTo>
                  <a:pt x="1092" y="738"/>
                </a:lnTo>
                <a:lnTo>
                  <a:pt x="1092" y="730"/>
                </a:lnTo>
                <a:lnTo>
                  <a:pt x="1092" y="723"/>
                </a:lnTo>
                <a:lnTo>
                  <a:pt x="1091" y="714"/>
                </a:lnTo>
                <a:close/>
                <a:moveTo>
                  <a:pt x="1175" y="809"/>
                </a:moveTo>
                <a:lnTo>
                  <a:pt x="1154" y="814"/>
                </a:lnTo>
                <a:lnTo>
                  <a:pt x="1164" y="857"/>
                </a:lnTo>
                <a:lnTo>
                  <a:pt x="1119" y="867"/>
                </a:lnTo>
                <a:lnTo>
                  <a:pt x="1125" y="887"/>
                </a:lnTo>
                <a:lnTo>
                  <a:pt x="1189" y="874"/>
                </a:lnTo>
                <a:lnTo>
                  <a:pt x="1175" y="809"/>
                </a:lnTo>
                <a:close/>
                <a:moveTo>
                  <a:pt x="1010" y="24"/>
                </a:moveTo>
                <a:lnTo>
                  <a:pt x="946" y="38"/>
                </a:lnTo>
                <a:lnTo>
                  <a:pt x="950" y="58"/>
                </a:lnTo>
                <a:lnTo>
                  <a:pt x="994" y="50"/>
                </a:lnTo>
                <a:lnTo>
                  <a:pt x="1003" y="93"/>
                </a:lnTo>
                <a:lnTo>
                  <a:pt x="1024" y="89"/>
                </a:lnTo>
                <a:lnTo>
                  <a:pt x="1010" y="24"/>
                </a:lnTo>
                <a:close/>
              </a:path>
            </a:pathLst>
          </a:custGeom>
          <a:solidFill>
            <a:srgbClr val="00B8F5"/>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26" name="Freeform 38">
            <a:extLst>
              <a:ext uri="{FF2B5EF4-FFF2-40B4-BE49-F238E27FC236}">
                <a16:creationId xmlns:a16="http://schemas.microsoft.com/office/drawing/2014/main" id="{A67866B2-7909-7C5E-3F7C-A0069617087E}"/>
              </a:ext>
            </a:extLst>
          </p:cNvPr>
          <p:cNvSpPr>
            <a:spLocks noEditPoints="1"/>
          </p:cNvSpPr>
          <p:nvPr/>
        </p:nvSpPr>
        <p:spPr bwMode="auto">
          <a:xfrm>
            <a:off x="7012081" y="1323093"/>
            <a:ext cx="405444" cy="253563"/>
          </a:xfrm>
          <a:custGeom>
            <a:avLst/>
            <a:gdLst>
              <a:gd name="T0" fmla="*/ 62 w 1260"/>
              <a:gd name="T1" fmla="*/ 694 h 785"/>
              <a:gd name="T2" fmla="*/ 529 w 1260"/>
              <a:gd name="T3" fmla="*/ 606 h 785"/>
              <a:gd name="T4" fmla="*/ 479 w 1260"/>
              <a:gd name="T5" fmla="*/ 626 h 785"/>
              <a:gd name="T6" fmla="*/ 604 w 1260"/>
              <a:gd name="T7" fmla="*/ 623 h 785"/>
              <a:gd name="T8" fmla="*/ 811 w 1260"/>
              <a:gd name="T9" fmla="*/ 683 h 785"/>
              <a:gd name="T10" fmla="*/ 158 w 1260"/>
              <a:gd name="T11" fmla="*/ 592 h 785"/>
              <a:gd name="T12" fmla="*/ 332 w 1260"/>
              <a:gd name="T13" fmla="*/ 603 h 785"/>
              <a:gd name="T14" fmla="*/ 255 w 1260"/>
              <a:gd name="T15" fmla="*/ 534 h 785"/>
              <a:gd name="T16" fmla="*/ 211 w 1260"/>
              <a:gd name="T17" fmla="*/ 499 h 785"/>
              <a:gd name="T18" fmla="*/ 188 w 1260"/>
              <a:gd name="T19" fmla="*/ 534 h 785"/>
              <a:gd name="T20" fmla="*/ 268 w 1260"/>
              <a:gd name="T21" fmla="*/ 558 h 785"/>
              <a:gd name="T22" fmla="*/ 260 w 1260"/>
              <a:gd name="T23" fmla="*/ 519 h 785"/>
              <a:gd name="T24" fmla="*/ 457 w 1260"/>
              <a:gd name="T25" fmla="*/ 359 h 785"/>
              <a:gd name="T26" fmla="*/ 371 w 1260"/>
              <a:gd name="T27" fmla="*/ 358 h 785"/>
              <a:gd name="T28" fmla="*/ 324 w 1260"/>
              <a:gd name="T29" fmla="*/ 286 h 785"/>
              <a:gd name="T30" fmla="*/ 358 w 1260"/>
              <a:gd name="T31" fmla="*/ 206 h 785"/>
              <a:gd name="T32" fmla="*/ 443 w 1260"/>
              <a:gd name="T33" fmla="*/ 191 h 785"/>
              <a:gd name="T34" fmla="*/ 503 w 1260"/>
              <a:gd name="T35" fmla="*/ 252 h 785"/>
              <a:gd name="T36" fmla="*/ 446 w 1260"/>
              <a:gd name="T37" fmla="*/ 293 h 785"/>
              <a:gd name="T38" fmla="*/ 442 w 1260"/>
              <a:gd name="T39" fmla="*/ 259 h 785"/>
              <a:gd name="T40" fmla="*/ 437 w 1260"/>
              <a:gd name="T41" fmla="*/ 231 h 785"/>
              <a:gd name="T42" fmla="*/ 387 w 1260"/>
              <a:gd name="T43" fmla="*/ 237 h 785"/>
              <a:gd name="T44" fmla="*/ 391 w 1260"/>
              <a:gd name="T45" fmla="*/ 306 h 785"/>
              <a:gd name="T46" fmla="*/ 371 w 1260"/>
              <a:gd name="T47" fmla="*/ 307 h 785"/>
              <a:gd name="T48" fmla="*/ 413 w 1260"/>
              <a:gd name="T49" fmla="*/ 329 h 785"/>
              <a:gd name="T50" fmla="*/ 177 w 1260"/>
              <a:gd name="T51" fmla="*/ 449 h 785"/>
              <a:gd name="T52" fmla="*/ 1042 w 1260"/>
              <a:gd name="T53" fmla="*/ 283 h 785"/>
              <a:gd name="T54" fmla="*/ 470 w 1260"/>
              <a:gd name="T55" fmla="*/ 104 h 785"/>
              <a:gd name="T56" fmla="*/ 242 w 1260"/>
              <a:gd name="T57" fmla="*/ 415 h 785"/>
              <a:gd name="T58" fmla="*/ 394 w 1260"/>
              <a:gd name="T59" fmla="*/ 463 h 785"/>
              <a:gd name="T60" fmla="*/ 501 w 1260"/>
              <a:gd name="T61" fmla="*/ 403 h 785"/>
              <a:gd name="T62" fmla="*/ 494 w 1260"/>
              <a:gd name="T63" fmla="*/ 438 h 785"/>
              <a:gd name="T64" fmla="*/ 632 w 1260"/>
              <a:gd name="T65" fmla="*/ 155 h 785"/>
              <a:gd name="T66" fmla="*/ 716 w 1260"/>
              <a:gd name="T67" fmla="*/ 506 h 785"/>
              <a:gd name="T68" fmla="*/ 687 w 1260"/>
              <a:gd name="T69" fmla="*/ 250 h 785"/>
              <a:gd name="T70" fmla="*/ 656 w 1260"/>
              <a:gd name="T71" fmla="*/ 463 h 785"/>
              <a:gd name="T72" fmla="*/ 613 w 1260"/>
              <a:gd name="T73" fmla="*/ 492 h 785"/>
              <a:gd name="T74" fmla="*/ 817 w 1260"/>
              <a:gd name="T75" fmla="*/ 584 h 785"/>
              <a:gd name="T76" fmla="*/ 943 w 1260"/>
              <a:gd name="T77" fmla="*/ 307 h 785"/>
              <a:gd name="T78" fmla="*/ 1017 w 1260"/>
              <a:gd name="T79" fmla="*/ 659 h 785"/>
              <a:gd name="T80" fmla="*/ 933 w 1260"/>
              <a:gd name="T81" fmla="*/ 389 h 785"/>
              <a:gd name="T82" fmla="*/ 1160 w 1260"/>
              <a:gd name="T83" fmla="*/ 320 h 785"/>
              <a:gd name="T84" fmla="*/ 972 w 1260"/>
              <a:gd name="T85" fmla="*/ 399 h 785"/>
              <a:gd name="T86" fmla="*/ 1057 w 1260"/>
              <a:gd name="T87" fmla="*/ 383 h 785"/>
              <a:gd name="T88" fmla="*/ 1116 w 1260"/>
              <a:gd name="T89" fmla="*/ 445 h 785"/>
              <a:gd name="T90" fmla="*/ 1098 w 1260"/>
              <a:gd name="T91" fmla="*/ 531 h 785"/>
              <a:gd name="T92" fmla="*/ 1020 w 1260"/>
              <a:gd name="T93" fmla="*/ 562 h 785"/>
              <a:gd name="T94" fmla="*/ 948 w 1260"/>
              <a:gd name="T95" fmla="*/ 513 h 785"/>
              <a:gd name="T96" fmla="*/ 982 w 1260"/>
              <a:gd name="T97" fmla="*/ 490 h 785"/>
              <a:gd name="T98" fmla="*/ 1015 w 1260"/>
              <a:gd name="T99" fmla="*/ 535 h 785"/>
              <a:gd name="T100" fmla="*/ 1061 w 1260"/>
              <a:gd name="T101" fmla="*/ 498 h 785"/>
              <a:gd name="T102" fmla="*/ 1057 w 1260"/>
              <a:gd name="T103" fmla="*/ 447 h 785"/>
              <a:gd name="T104" fmla="*/ 1060 w 1260"/>
              <a:gd name="T105" fmla="*/ 429 h 785"/>
              <a:gd name="T106" fmla="*/ 1007 w 1260"/>
              <a:gd name="T107" fmla="*/ 423 h 785"/>
              <a:gd name="T108" fmla="*/ 1012 w 1260"/>
              <a:gd name="T109" fmla="*/ 503 h 785"/>
              <a:gd name="T110" fmla="*/ 428 w 1260"/>
              <a:gd name="T111" fmla="*/ 295 h 785"/>
              <a:gd name="T112" fmla="*/ 431 w 1260"/>
              <a:gd name="T113" fmla="*/ 304 h 785"/>
              <a:gd name="T114" fmla="*/ 413 w 1260"/>
              <a:gd name="T115" fmla="*/ 265 h 785"/>
              <a:gd name="T116" fmla="*/ 1021 w 1260"/>
              <a:gd name="T117" fmla="*/ 433 h 785"/>
              <a:gd name="T118" fmla="*/ 1026 w 1260"/>
              <a:gd name="T119" fmla="*/ 459 h 785"/>
              <a:gd name="T120" fmla="*/ 1031 w 1260"/>
              <a:gd name="T121" fmla="*/ 507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0" h="785">
                <a:moveTo>
                  <a:pt x="27" y="719"/>
                </a:moveTo>
                <a:lnTo>
                  <a:pt x="988" y="773"/>
                </a:lnTo>
                <a:lnTo>
                  <a:pt x="988" y="785"/>
                </a:lnTo>
                <a:lnTo>
                  <a:pt x="0" y="783"/>
                </a:lnTo>
                <a:lnTo>
                  <a:pt x="1" y="311"/>
                </a:lnTo>
                <a:lnTo>
                  <a:pt x="51" y="311"/>
                </a:lnTo>
                <a:lnTo>
                  <a:pt x="27" y="719"/>
                </a:lnTo>
                <a:close/>
                <a:moveTo>
                  <a:pt x="811" y="683"/>
                </a:moveTo>
                <a:lnTo>
                  <a:pt x="1015" y="747"/>
                </a:lnTo>
                <a:lnTo>
                  <a:pt x="62" y="694"/>
                </a:lnTo>
                <a:lnTo>
                  <a:pt x="89" y="222"/>
                </a:lnTo>
                <a:lnTo>
                  <a:pt x="212" y="230"/>
                </a:lnTo>
                <a:lnTo>
                  <a:pt x="168" y="367"/>
                </a:lnTo>
                <a:lnTo>
                  <a:pt x="133" y="365"/>
                </a:lnTo>
                <a:lnTo>
                  <a:pt x="123" y="555"/>
                </a:lnTo>
                <a:lnTo>
                  <a:pt x="366" y="569"/>
                </a:lnTo>
                <a:lnTo>
                  <a:pt x="362" y="555"/>
                </a:lnTo>
                <a:lnTo>
                  <a:pt x="360" y="540"/>
                </a:lnTo>
                <a:lnTo>
                  <a:pt x="530" y="594"/>
                </a:lnTo>
                <a:lnTo>
                  <a:pt x="529" y="606"/>
                </a:lnTo>
                <a:lnTo>
                  <a:pt x="527" y="612"/>
                </a:lnTo>
                <a:lnTo>
                  <a:pt x="525" y="615"/>
                </a:lnTo>
                <a:lnTo>
                  <a:pt x="523" y="619"/>
                </a:lnTo>
                <a:lnTo>
                  <a:pt x="519" y="622"/>
                </a:lnTo>
                <a:lnTo>
                  <a:pt x="515" y="624"/>
                </a:lnTo>
                <a:lnTo>
                  <a:pt x="510" y="626"/>
                </a:lnTo>
                <a:lnTo>
                  <a:pt x="504" y="627"/>
                </a:lnTo>
                <a:lnTo>
                  <a:pt x="496" y="627"/>
                </a:lnTo>
                <a:lnTo>
                  <a:pt x="486" y="627"/>
                </a:lnTo>
                <a:lnTo>
                  <a:pt x="479" y="626"/>
                </a:lnTo>
                <a:lnTo>
                  <a:pt x="478" y="635"/>
                </a:lnTo>
                <a:lnTo>
                  <a:pt x="642" y="644"/>
                </a:lnTo>
                <a:lnTo>
                  <a:pt x="642" y="635"/>
                </a:lnTo>
                <a:lnTo>
                  <a:pt x="634" y="635"/>
                </a:lnTo>
                <a:lnTo>
                  <a:pt x="627" y="634"/>
                </a:lnTo>
                <a:lnTo>
                  <a:pt x="619" y="633"/>
                </a:lnTo>
                <a:lnTo>
                  <a:pt x="614" y="631"/>
                </a:lnTo>
                <a:lnTo>
                  <a:pt x="609" y="629"/>
                </a:lnTo>
                <a:lnTo>
                  <a:pt x="606" y="626"/>
                </a:lnTo>
                <a:lnTo>
                  <a:pt x="604" y="623"/>
                </a:lnTo>
                <a:lnTo>
                  <a:pt x="601" y="620"/>
                </a:lnTo>
                <a:lnTo>
                  <a:pt x="599" y="616"/>
                </a:lnTo>
                <a:lnTo>
                  <a:pt x="724" y="656"/>
                </a:lnTo>
                <a:lnTo>
                  <a:pt x="716" y="666"/>
                </a:lnTo>
                <a:lnTo>
                  <a:pt x="706" y="677"/>
                </a:lnTo>
                <a:lnTo>
                  <a:pt x="753" y="680"/>
                </a:lnTo>
                <a:lnTo>
                  <a:pt x="754" y="664"/>
                </a:lnTo>
                <a:lnTo>
                  <a:pt x="788" y="676"/>
                </a:lnTo>
                <a:lnTo>
                  <a:pt x="788" y="681"/>
                </a:lnTo>
                <a:lnTo>
                  <a:pt x="811" y="683"/>
                </a:lnTo>
                <a:close/>
                <a:moveTo>
                  <a:pt x="135" y="330"/>
                </a:moveTo>
                <a:lnTo>
                  <a:pt x="171" y="332"/>
                </a:lnTo>
                <a:lnTo>
                  <a:pt x="175" y="281"/>
                </a:lnTo>
                <a:lnTo>
                  <a:pt x="139" y="278"/>
                </a:lnTo>
                <a:lnTo>
                  <a:pt x="135" y="330"/>
                </a:lnTo>
                <a:close/>
                <a:moveTo>
                  <a:pt x="158" y="592"/>
                </a:moveTo>
                <a:lnTo>
                  <a:pt x="121" y="590"/>
                </a:lnTo>
                <a:lnTo>
                  <a:pt x="117" y="644"/>
                </a:lnTo>
                <a:lnTo>
                  <a:pt x="155" y="646"/>
                </a:lnTo>
                <a:lnTo>
                  <a:pt x="158" y="592"/>
                </a:lnTo>
                <a:close/>
                <a:moveTo>
                  <a:pt x="245" y="597"/>
                </a:moveTo>
                <a:lnTo>
                  <a:pt x="193" y="594"/>
                </a:lnTo>
                <a:lnTo>
                  <a:pt x="189" y="648"/>
                </a:lnTo>
                <a:lnTo>
                  <a:pt x="241" y="650"/>
                </a:lnTo>
                <a:lnTo>
                  <a:pt x="245" y="597"/>
                </a:lnTo>
                <a:close/>
                <a:moveTo>
                  <a:pt x="332" y="603"/>
                </a:moveTo>
                <a:lnTo>
                  <a:pt x="279" y="599"/>
                </a:lnTo>
                <a:lnTo>
                  <a:pt x="277" y="652"/>
                </a:lnTo>
                <a:lnTo>
                  <a:pt x="329" y="656"/>
                </a:lnTo>
                <a:lnTo>
                  <a:pt x="332" y="603"/>
                </a:lnTo>
                <a:close/>
                <a:moveTo>
                  <a:pt x="411" y="660"/>
                </a:moveTo>
                <a:lnTo>
                  <a:pt x="401" y="647"/>
                </a:lnTo>
                <a:lnTo>
                  <a:pt x="393" y="633"/>
                </a:lnTo>
                <a:lnTo>
                  <a:pt x="385" y="620"/>
                </a:lnTo>
                <a:lnTo>
                  <a:pt x="378" y="605"/>
                </a:lnTo>
                <a:lnTo>
                  <a:pt x="367" y="605"/>
                </a:lnTo>
                <a:lnTo>
                  <a:pt x="364" y="658"/>
                </a:lnTo>
                <a:lnTo>
                  <a:pt x="411" y="660"/>
                </a:lnTo>
                <a:close/>
                <a:moveTo>
                  <a:pt x="255" y="519"/>
                </a:moveTo>
                <a:lnTo>
                  <a:pt x="255" y="534"/>
                </a:lnTo>
                <a:lnTo>
                  <a:pt x="241" y="533"/>
                </a:lnTo>
                <a:lnTo>
                  <a:pt x="242" y="518"/>
                </a:lnTo>
                <a:lnTo>
                  <a:pt x="239" y="518"/>
                </a:lnTo>
                <a:lnTo>
                  <a:pt x="234" y="518"/>
                </a:lnTo>
                <a:lnTo>
                  <a:pt x="229" y="516"/>
                </a:lnTo>
                <a:lnTo>
                  <a:pt x="224" y="514"/>
                </a:lnTo>
                <a:lnTo>
                  <a:pt x="219" y="512"/>
                </a:lnTo>
                <a:lnTo>
                  <a:pt x="216" y="507"/>
                </a:lnTo>
                <a:lnTo>
                  <a:pt x="213" y="503"/>
                </a:lnTo>
                <a:lnTo>
                  <a:pt x="211" y="499"/>
                </a:lnTo>
                <a:lnTo>
                  <a:pt x="211" y="494"/>
                </a:lnTo>
                <a:lnTo>
                  <a:pt x="161" y="478"/>
                </a:lnTo>
                <a:lnTo>
                  <a:pt x="162" y="486"/>
                </a:lnTo>
                <a:lnTo>
                  <a:pt x="164" y="494"/>
                </a:lnTo>
                <a:lnTo>
                  <a:pt x="166" y="502"/>
                </a:lnTo>
                <a:lnTo>
                  <a:pt x="169" y="508"/>
                </a:lnTo>
                <a:lnTo>
                  <a:pt x="174" y="516"/>
                </a:lnTo>
                <a:lnTo>
                  <a:pt x="178" y="522"/>
                </a:lnTo>
                <a:lnTo>
                  <a:pt x="183" y="528"/>
                </a:lnTo>
                <a:lnTo>
                  <a:pt x="188" y="534"/>
                </a:lnTo>
                <a:lnTo>
                  <a:pt x="195" y="539"/>
                </a:lnTo>
                <a:lnTo>
                  <a:pt x="201" y="544"/>
                </a:lnTo>
                <a:lnTo>
                  <a:pt x="207" y="549"/>
                </a:lnTo>
                <a:lnTo>
                  <a:pt x="215" y="552"/>
                </a:lnTo>
                <a:lnTo>
                  <a:pt x="222" y="555"/>
                </a:lnTo>
                <a:lnTo>
                  <a:pt x="230" y="557"/>
                </a:lnTo>
                <a:lnTo>
                  <a:pt x="238" y="558"/>
                </a:lnTo>
                <a:lnTo>
                  <a:pt x="247" y="559"/>
                </a:lnTo>
                <a:lnTo>
                  <a:pt x="257" y="559"/>
                </a:lnTo>
                <a:lnTo>
                  <a:pt x="268" y="558"/>
                </a:lnTo>
                <a:lnTo>
                  <a:pt x="278" y="556"/>
                </a:lnTo>
                <a:lnTo>
                  <a:pt x="288" y="552"/>
                </a:lnTo>
                <a:lnTo>
                  <a:pt x="296" y="548"/>
                </a:lnTo>
                <a:lnTo>
                  <a:pt x="306" y="542"/>
                </a:lnTo>
                <a:lnTo>
                  <a:pt x="313" y="536"/>
                </a:lnTo>
                <a:lnTo>
                  <a:pt x="321" y="528"/>
                </a:lnTo>
                <a:lnTo>
                  <a:pt x="275" y="514"/>
                </a:lnTo>
                <a:lnTo>
                  <a:pt x="271" y="516"/>
                </a:lnTo>
                <a:lnTo>
                  <a:pt x="266" y="518"/>
                </a:lnTo>
                <a:lnTo>
                  <a:pt x="260" y="519"/>
                </a:lnTo>
                <a:lnTo>
                  <a:pt x="255" y="519"/>
                </a:lnTo>
                <a:close/>
                <a:moveTo>
                  <a:pt x="503" y="305"/>
                </a:moveTo>
                <a:lnTo>
                  <a:pt x="500" y="314"/>
                </a:lnTo>
                <a:lnTo>
                  <a:pt x="496" y="322"/>
                </a:lnTo>
                <a:lnTo>
                  <a:pt x="490" y="330"/>
                </a:lnTo>
                <a:lnTo>
                  <a:pt x="485" y="337"/>
                </a:lnTo>
                <a:lnTo>
                  <a:pt x="479" y="343"/>
                </a:lnTo>
                <a:lnTo>
                  <a:pt x="472" y="349"/>
                </a:lnTo>
                <a:lnTo>
                  <a:pt x="465" y="355"/>
                </a:lnTo>
                <a:lnTo>
                  <a:pt x="457" y="359"/>
                </a:lnTo>
                <a:lnTo>
                  <a:pt x="450" y="362"/>
                </a:lnTo>
                <a:lnTo>
                  <a:pt x="442" y="365"/>
                </a:lnTo>
                <a:lnTo>
                  <a:pt x="433" y="367"/>
                </a:lnTo>
                <a:lnTo>
                  <a:pt x="424" y="369"/>
                </a:lnTo>
                <a:lnTo>
                  <a:pt x="415" y="370"/>
                </a:lnTo>
                <a:lnTo>
                  <a:pt x="406" y="369"/>
                </a:lnTo>
                <a:lnTo>
                  <a:pt x="397" y="367"/>
                </a:lnTo>
                <a:lnTo>
                  <a:pt x="387" y="365"/>
                </a:lnTo>
                <a:lnTo>
                  <a:pt x="379" y="362"/>
                </a:lnTo>
                <a:lnTo>
                  <a:pt x="371" y="358"/>
                </a:lnTo>
                <a:lnTo>
                  <a:pt x="363" y="353"/>
                </a:lnTo>
                <a:lnTo>
                  <a:pt x="356" y="347"/>
                </a:lnTo>
                <a:lnTo>
                  <a:pt x="349" y="341"/>
                </a:lnTo>
                <a:lnTo>
                  <a:pt x="344" y="335"/>
                </a:lnTo>
                <a:lnTo>
                  <a:pt x="339" y="327"/>
                </a:lnTo>
                <a:lnTo>
                  <a:pt x="335" y="320"/>
                </a:lnTo>
                <a:lnTo>
                  <a:pt x="330" y="312"/>
                </a:lnTo>
                <a:lnTo>
                  <a:pt x="327" y="304"/>
                </a:lnTo>
                <a:lnTo>
                  <a:pt x="325" y="295"/>
                </a:lnTo>
                <a:lnTo>
                  <a:pt x="324" y="286"/>
                </a:lnTo>
                <a:lnTo>
                  <a:pt x="324" y="277"/>
                </a:lnTo>
                <a:lnTo>
                  <a:pt x="324" y="268"/>
                </a:lnTo>
                <a:lnTo>
                  <a:pt x="325" y="259"/>
                </a:lnTo>
                <a:lnTo>
                  <a:pt x="328" y="250"/>
                </a:lnTo>
                <a:lnTo>
                  <a:pt x="331" y="241"/>
                </a:lnTo>
                <a:lnTo>
                  <a:pt x="336" y="233"/>
                </a:lnTo>
                <a:lnTo>
                  <a:pt x="340" y="225"/>
                </a:lnTo>
                <a:lnTo>
                  <a:pt x="345" y="218"/>
                </a:lnTo>
                <a:lnTo>
                  <a:pt x="351" y="212"/>
                </a:lnTo>
                <a:lnTo>
                  <a:pt x="358" y="206"/>
                </a:lnTo>
                <a:lnTo>
                  <a:pt x="365" y="201"/>
                </a:lnTo>
                <a:lnTo>
                  <a:pt x="373" y="197"/>
                </a:lnTo>
                <a:lnTo>
                  <a:pt x="381" y="193"/>
                </a:lnTo>
                <a:lnTo>
                  <a:pt x="390" y="189"/>
                </a:lnTo>
                <a:lnTo>
                  <a:pt x="398" y="187"/>
                </a:lnTo>
                <a:lnTo>
                  <a:pt x="407" y="186"/>
                </a:lnTo>
                <a:lnTo>
                  <a:pt x="415" y="186"/>
                </a:lnTo>
                <a:lnTo>
                  <a:pt x="425" y="186"/>
                </a:lnTo>
                <a:lnTo>
                  <a:pt x="434" y="188"/>
                </a:lnTo>
                <a:lnTo>
                  <a:pt x="443" y="191"/>
                </a:lnTo>
                <a:lnTo>
                  <a:pt x="451" y="194"/>
                </a:lnTo>
                <a:lnTo>
                  <a:pt x="460" y="198"/>
                </a:lnTo>
                <a:lnTo>
                  <a:pt x="468" y="202"/>
                </a:lnTo>
                <a:lnTo>
                  <a:pt x="474" y="207"/>
                </a:lnTo>
                <a:lnTo>
                  <a:pt x="481" y="214"/>
                </a:lnTo>
                <a:lnTo>
                  <a:pt x="487" y="220"/>
                </a:lnTo>
                <a:lnTo>
                  <a:pt x="492" y="228"/>
                </a:lnTo>
                <a:lnTo>
                  <a:pt x="497" y="235"/>
                </a:lnTo>
                <a:lnTo>
                  <a:pt x="500" y="244"/>
                </a:lnTo>
                <a:lnTo>
                  <a:pt x="503" y="252"/>
                </a:lnTo>
                <a:lnTo>
                  <a:pt x="505" y="260"/>
                </a:lnTo>
                <a:lnTo>
                  <a:pt x="506" y="269"/>
                </a:lnTo>
                <a:lnTo>
                  <a:pt x="507" y="278"/>
                </a:lnTo>
                <a:lnTo>
                  <a:pt x="506" y="287"/>
                </a:lnTo>
                <a:lnTo>
                  <a:pt x="505" y="296"/>
                </a:lnTo>
                <a:lnTo>
                  <a:pt x="503" y="305"/>
                </a:lnTo>
                <a:close/>
                <a:moveTo>
                  <a:pt x="447" y="311"/>
                </a:moveTo>
                <a:lnTo>
                  <a:pt x="448" y="305"/>
                </a:lnTo>
                <a:lnTo>
                  <a:pt x="447" y="300"/>
                </a:lnTo>
                <a:lnTo>
                  <a:pt x="446" y="293"/>
                </a:lnTo>
                <a:lnTo>
                  <a:pt x="443" y="288"/>
                </a:lnTo>
                <a:lnTo>
                  <a:pt x="435" y="281"/>
                </a:lnTo>
                <a:lnTo>
                  <a:pt x="424" y="272"/>
                </a:lnTo>
                <a:lnTo>
                  <a:pt x="432" y="246"/>
                </a:lnTo>
                <a:lnTo>
                  <a:pt x="438" y="248"/>
                </a:lnTo>
                <a:lnTo>
                  <a:pt x="442" y="250"/>
                </a:lnTo>
                <a:lnTo>
                  <a:pt x="443" y="252"/>
                </a:lnTo>
                <a:lnTo>
                  <a:pt x="443" y="254"/>
                </a:lnTo>
                <a:lnTo>
                  <a:pt x="443" y="257"/>
                </a:lnTo>
                <a:lnTo>
                  <a:pt x="442" y="259"/>
                </a:lnTo>
                <a:lnTo>
                  <a:pt x="457" y="265"/>
                </a:lnTo>
                <a:lnTo>
                  <a:pt x="458" y="263"/>
                </a:lnTo>
                <a:lnTo>
                  <a:pt x="460" y="257"/>
                </a:lnTo>
                <a:lnTo>
                  <a:pt x="458" y="253"/>
                </a:lnTo>
                <a:lnTo>
                  <a:pt x="457" y="248"/>
                </a:lnTo>
                <a:lnTo>
                  <a:pt x="454" y="244"/>
                </a:lnTo>
                <a:lnTo>
                  <a:pt x="450" y="239"/>
                </a:lnTo>
                <a:lnTo>
                  <a:pt x="447" y="236"/>
                </a:lnTo>
                <a:lnTo>
                  <a:pt x="442" y="233"/>
                </a:lnTo>
                <a:lnTo>
                  <a:pt x="437" y="231"/>
                </a:lnTo>
                <a:lnTo>
                  <a:pt x="442" y="217"/>
                </a:lnTo>
                <a:lnTo>
                  <a:pt x="429" y="213"/>
                </a:lnTo>
                <a:lnTo>
                  <a:pt x="425" y="227"/>
                </a:lnTo>
                <a:lnTo>
                  <a:pt x="417" y="225"/>
                </a:lnTo>
                <a:lnTo>
                  <a:pt x="410" y="225"/>
                </a:lnTo>
                <a:lnTo>
                  <a:pt x="403" y="225"/>
                </a:lnTo>
                <a:lnTo>
                  <a:pt x="398" y="227"/>
                </a:lnTo>
                <a:lnTo>
                  <a:pt x="394" y="230"/>
                </a:lnTo>
                <a:lnTo>
                  <a:pt x="390" y="233"/>
                </a:lnTo>
                <a:lnTo>
                  <a:pt x="387" y="237"/>
                </a:lnTo>
                <a:lnTo>
                  <a:pt x="385" y="242"/>
                </a:lnTo>
                <a:lnTo>
                  <a:pt x="384" y="248"/>
                </a:lnTo>
                <a:lnTo>
                  <a:pt x="384" y="253"/>
                </a:lnTo>
                <a:lnTo>
                  <a:pt x="386" y="258"/>
                </a:lnTo>
                <a:lnTo>
                  <a:pt x="390" y="264"/>
                </a:lnTo>
                <a:lnTo>
                  <a:pt x="397" y="271"/>
                </a:lnTo>
                <a:lnTo>
                  <a:pt x="408" y="280"/>
                </a:lnTo>
                <a:lnTo>
                  <a:pt x="398" y="309"/>
                </a:lnTo>
                <a:lnTo>
                  <a:pt x="396" y="309"/>
                </a:lnTo>
                <a:lnTo>
                  <a:pt x="391" y="306"/>
                </a:lnTo>
                <a:lnTo>
                  <a:pt x="386" y="303"/>
                </a:lnTo>
                <a:lnTo>
                  <a:pt x="385" y="301"/>
                </a:lnTo>
                <a:lnTo>
                  <a:pt x="385" y="299"/>
                </a:lnTo>
                <a:lnTo>
                  <a:pt x="385" y="296"/>
                </a:lnTo>
                <a:lnTo>
                  <a:pt x="386" y="294"/>
                </a:lnTo>
                <a:lnTo>
                  <a:pt x="371" y="289"/>
                </a:lnTo>
                <a:lnTo>
                  <a:pt x="369" y="292"/>
                </a:lnTo>
                <a:lnTo>
                  <a:pt x="368" y="298"/>
                </a:lnTo>
                <a:lnTo>
                  <a:pt x="368" y="302"/>
                </a:lnTo>
                <a:lnTo>
                  <a:pt x="371" y="307"/>
                </a:lnTo>
                <a:lnTo>
                  <a:pt x="374" y="311"/>
                </a:lnTo>
                <a:lnTo>
                  <a:pt x="377" y="316"/>
                </a:lnTo>
                <a:lnTo>
                  <a:pt x="381" y="319"/>
                </a:lnTo>
                <a:lnTo>
                  <a:pt x="385" y="322"/>
                </a:lnTo>
                <a:lnTo>
                  <a:pt x="391" y="323"/>
                </a:lnTo>
                <a:lnTo>
                  <a:pt x="394" y="324"/>
                </a:lnTo>
                <a:lnTo>
                  <a:pt x="390" y="338"/>
                </a:lnTo>
                <a:lnTo>
                  <a:pt x="402" y="342"/>
                </a:lnTo>
                <a:lnTo>
                  <a:pt x="407" y="328"/>
                </a:lnTo>
                <a:lnTo>
                  <a:pt x="413" y="329"/>
                </a:lnTo>
                <a:lnTo>
                  <a:pt x="418" y="329"/>
                </a:lnTo>
                <a:lnTo>
                  <a:pt x="425" y="328"/>
                </a:lnTo>
                <a:lnTo>
                  <a:pt x="430" y="327"/>
                </a:lnTo>
                <a:lnTo>
                  <a:pt x="436" y="324"/>
                </a:lnTo>
                <a:lnTo>
                  <a:pt x="440" y="321"/>
                </a:lnTo>
                <a:lnTo>
                  <a:pt x="444" y="317"/>
                </a:lnTo>
                <a:lnTo>
                  <a:pt x="447" y="311"/>
                </a:lnTo>
                <a:close/>
                <a:moveTo>
                  <a:pt x="1260" y="296"/>
                </a:moveTo>
                <a:lnTo>
                  <a:pt x="1119" y="746"/>
                </a:lnTo>
                <a:lnTo>
                  <a:pt x="177" y="449"/>
                </a:lnTo>
                <a:lnTo>
                  <a:pt x="318" y="0"/>
                </a:lnTo>
                <a:lnTo>
                  <a:pt x="1260" y="296"/>
                </a:lnTo>
                <a:close/>
                <a:moveTo>
                  <a:pt x="1060" y="343"/>
                </a:moveTo>
                <a:lnTo>
                  <a:pt x="1111" y="359"/>
                </a:lnTo>
                <a:lnTo>
                  <a:pt x="1126" y="309"/>
                </a:lnTo>
                <a:lnTo>
                  <a:pt x="1076" y="293"/>
                </a:lnTo>
                <a:lnTo>
                  <a:pt x="1060" y="343"/>
                </a:lnTo>
                <a:close/>
                <a:moveTo>
                  <a:pt x="976" y="318"/>
                </a:moveTo>
                <a:lnTo>
                  <a:pt x="1027" y="334"/>
                </a:lnTo>
                <a:lnTo>
                  <a:pt x="1042" y="283"/>
                </a:lnTo>
                <a:lnTo>
                  <a:pt x="992" y="268"/>
                </a:lnTo>
                <a:lnTo>
                  <a:pt x="976" y="318"/>
                </a:lnTo>
                <a:close/>
                <a:moveTo>
                  <a:pt x="488" y="164"/>
                </a:moveTo>
                <a:lnTo>
                  <a:pt x="539" y="180"/>
                </a:lnTo>
                <a:lnTo>
                  <a:pt x="554" y="130"/>
                </a:lnTo>
                <a:lnTo>
                  <a:pt x="504" y="114"/>
                </a:lnTo>
                <a:lnTo>
                  <a:pt x="488" y="164"/>
                </a:lnTo>
                <a:close/>
                <a:moveTo>
                  <a:pt x="404" y="138"/>
                </a:moveTo>
                <a:lnTo>
                  <a:pt x="455" y="153"/>
                </a:lnTo>
                <a:lnTo>
                  <a:pt x="470" y="104"/>
                </a:lnTo>
                <a:lnTo>
                  <a:pt x="420" y="88"/>
                </a:lnTo>
                <a:lnTo>
                  <a:pt x="404" y="138"/>
                </a:lnTo>
                <a:close/>
                <a:moveTo>
                  <a:pt x="337" y="116"/>
                </a:moveTo>
                <a:lnTo>
                  <a:pt x="372" y="127"/>
                </a:lnTo>
                <a:lnTo>
                  <a:pt x="386" y="77"/>
                </a:lnTo>
                <a:lnTo>
                  <a:pt x="353" y="66"/>
                </a:lnTo>
                <a:lnTo>
                  <a:pt x="337" y="116"/>
                </a:lnTo>
                <a:close/>
                <a:moveTo>
                  <a:pt x="293" y="375"/>
                </a:moveTo>
                <a:lnTo>
                  <a:pt x="258" y="364"/>
                </a:lnTo>
                <a:lnTo>
                  <a:pt x="242" y="415"/>
                </a:lnTo>
                <a:lnTo>
                  <a:pt x="277" y="426"/>
                </a:lnTo>
                <a:lnTo>
                  <a:pt x="293" y="375"/>
                </a:lnTo>
                <a:close/>
                <a:moveTo>
                  <a:pt x="377" y="401"/>
                </a:moveTo>
                <a:lnTo>
                  <a:pt x="327" y="385"/>
                </a:lnTo>
                <a:lnTo>
                  <a:pt x="310" y="436"/>
                </a:lnTo>
                <a:lnTo>
                  <a:pt x="361" y="452"/>
                </a:lnTo>
                <a:lnTo>
                  <a:pt x="377" y="401"/>
                </a:lnTo>
                <a:close/>
                <a:moveTo>
                  <a:pt x="461" y="428"/>
                </a:moveTo>
                <a:lnTo>
                  <a:pt x="411" y="412"/>
                </a:lnTo>
                <a:lnTo>
                  <a:pt x="394" y="463"/>
                </a:lnTo>
                <a:lnTo>
                  <a:pt x="445" y="479"/>
                </a:lnTo>
                <a:lnTo>
                  <a:pt x="461" y="428"/>
                </a:lnTo>
                <a:close/>
                <a:moveTo>
                  <a:pt x="515" y="309"/>
                </a:moveTo>
                <a:lnTo>
                  <a:pt x="523" y="286"/>
                </a:lnTo>
                <a:lnTo>
                  <a:pt x="534" y="264"/>
                </a:lnTo>
                <a:lnTo>
                  <a:pt x="545" y="242"/>
                </a:lnTo>
                <a:lnTo>
                  <a:pt x="558" y="222"/>
                </a:lnTo>
                <a:lnTo>
                  <a:pt x="326" y="149"/>
                </a:lnTo>
                <a:lnTo>
                  <a:pt x="269" y="330"/>
                </a:lnTo>
                <a:lnTo>
                  <a:pt x="501" y="403"/>
                </a:lnTo>
                <a:lnTo>
                  <a:pt x="502" y="380"/>
                </a:lnTo>
                <a:lnTo>
                  <a:pt x="504" y="357"/>
                </a:lnTo>
                <a:lnTo>
                  <a:pt x="508" y="332"/>
                </a:lnTo>
                <a:lnTo>
                  <a:pt x="515" y="309"/>
                </a:lnTo>
                <a:close/>
                <a:moveTo>
                  <a:pt x="522" y="503"/>
                </a:moveTo>
                <a:lnTo>
                  <a:pt x="517" y="488"/>
                </a:lnTo>
                <a:lnTo>
                  <a:pt x="511" y="473"/>
                </a:lnTo>
                <a:lnTo>
                  <a:pt x="507" y="458"/>
                </a:lnTo>
                <a:lnTo>
                  <a:pt x="504" y="442"/>
                </a:lnTo>
                <a:lnTo>
                  <a:pt x="494" y="438"/>
                </a:lnTo>
                <a:lnTo>
                  <a:pt x="478" y="489"/>
                </a:lnTo>
                <a:lnTo>
                  <a:pt x="522" y="503"/>
                </a:lnTo>
                <a:close/>
                <a:moveTo>
                  <a:pt x="632" y="155"/>
                </a:moveTo>
                <a:lnTo>
                  <a:pt x="588" y="140"/>
                </a:lnTo>
                <a:lnTo>
                  <a:pt x="572" y="191"/>
                </a:lnTo>
                <a:lnTo>
                  <a:pt x="583" y="194"/>
                </a:lnTo>
                <a:lnTo>
                  <a:pt x="595" y="182"/>
                </a:lnTo>
                <a:lnTo>
                  <a:pt x="607" y="173"/>
                </a:lnTo>
                <a:lnTo>
                  <a:pt x="619" y="163"/>
                </a:lnTo>
                <a:lnTo>
                  <a:pt x="632" y="155"/>
                </a:lnTo>
                <a:close/>
                <a:moveTo>
                  <a:pt x="752" y="536"/>
                </a:moveTo>
                <a:lnTo>
                  <a:pt x="745" y="534"/>
                </a:lnTo>
                <a:lnTo>
                  <a:pt x="738" y="532"/>
                </a:lnTo>
                <a:lnTo>
                  <a:pt x="731" y="528"/>
                </a:lnTo>
                <a:lnTo>
                  <a:pt x="726" y="525"/>
                </a:lnTo>
                <a:lnTo>
                  <a:pt x="722" y="521"/>
                </a:lnTo>
                <a:lnTo>
                  <a:pt x="720" y="518"/>
                </a:lnTo>
                <a:lnTo>
                  <a:pt x="718" y="514"/>
                </a:lnTo>
                <a:lnTo>
                  <a:pt x="717" y="510"/>
                </a:lnTo>
                <a:lnTo>
                  <a:pt x="716" y="506"/>
                </a:lnTo>
                <a:lnTo>
                  <a:pt x="717" y="501"/>
                </a:lnTo>
                <a:lnTo>
                  <a:pt x="718" y="492"/>
                </a:lnTo>
                <a:lnTo>
                  <a:pt x="721" y="483"/>
                </a:lnTo>
                <a:lnTo>
                  <a:pt x="724" y="470"/>
                </a:lnTo>
                <a:lnTo>
                  <a:pt x="801" y="228"/>
                </a:lnTo>
                <a:lnTo>
                  <a:pt x="794" y="225"/>
                </a:lnTo>
                <a:lnTo>
                  <a:pt x="669" y="241"/>
                </a:lnTo>
                <a:lnTo>
                  <a:pt x="670" y="250"/>
                </a:lnTo>
                <a:lnTo>
                  <a:pt x="679" y="250"/>
                </a:lnTo>
                <a:lnTo>
                  <a:pt x="687" y="250"/>
                </a:lnTo>
                <a:lnTo>
                  <a:pt x="694" y="250"/>
                </a:lnTo>
                <a:lnTo>
                  <a:pt x="700" y="252"/>
                </a:lnTo>
                <a:lnTo>
                  <a:pt x="706" y="255"/>
                </a:lnTo>
                <a:lnTo>
                  <a:pt x="710" y="259"/>
                </a:lnTo>
                <a:lnTo>
                  <a:pt x="714" y="265"/>
                </a:lnTo>
                <a:lnTo>
                  <a:pt x="716" y="270"/>
                </a:lnTo>
                <a:lnTo>
                  <a:pt x="715" y="280"/>
                </a:lnTo>
                <a:lnTo>
                  <a:pt x="709" y="296"/>
                </a:lnTo>
                <a:lnTo>
                  <a:pt x="661" y="450"/>
                </a:lnTo>
                <a:lnTo>
                  <a:pt x="656" y="463"/>
                </a:lnTo>
                <a:lnTo>
                  <a:pt x="653" y="473"/>
                </a:lnTo>
                <a:lnTo>
                  <a:pt x="650" y="481"/>
                </a:lnTo>
                <a:lnTo>
                  <a:pt x="647" y="485"/>
                </a:lnTo>
                <a:lnTo>
                  <a:pt x="644" y="488"/>
                </a:lnTo>
                <a:lnTo>
                  <a:pt x="641" y="490"/>
                </a:lnTo>
                <a:lnTo>
                  <a:pt x="636" y="492"/>
                </a:lnTo>
                <a:lnTo>
                  <a:pt x="632" y="494"/>
                </a:lnTo>
                <a:lnTo>
                  <a:pt x="627" y="495"/>
                </a:lnTo>
                <a:lnTo>
                  <a:pt x="620" y="494"/>
                </a:lnTo>
                <a:lnTo>
                  <a:pt x="613" y="492"/>
                </a:lnTo>
                <a:lnTo>
                  <a:pt x="604" y="489"/>
                </a:lnTo>
                <a:lnTo>
                  <a:pt x="596" y="487"/>
                </a:lnTo>
                <a:lnTo>
                  <a:pt x="593" y="496"/>
                </a:lnTo>
                <a:lnTo>
                  <a:pt x="750" y="544"/>
                </a:lnTo>
                <a:lnTo>
                  <a:pt x="752" y="536"/>
                </a:lnTo>
                <a:close/>
                <a:moveTo>
                  <a:pt x="865" y="555"/>
                </a:moveTo>
                <a:lnTo>
                  <a:pt x="855" y="552"/>
                </a:lnTo>
                <a:lnTo>
                  <a:pt x="843" y="563"/>
                </a:lnTo>
                <a:lnTo>
                  <a:pt x="830" y="574"/>
                </a:lnTo>
                <a:lnTo>
                  <a:pt x="817" y="584"/>
                </a:lnTo>
                <a:lnTo>
                  <a:pt x="805" y="592"/>
                </a:lnTo>
                <a:lnTo>
                  <a:pt x="849" y="606"/>
                </a:lnTo>
                <a:lnTo>
                  <a:pt x="865" y="555"/>
                </a:lnTo>
                <a:close/>
                <a:moveTo>
                  <a:pt x="958" y="257"/>
                </a:moveTo>
                <a:lnTo>
                  <a:pt x="915" y="242"/>
                </a:lnTo>
                <a:lnTo>
                  <a:pt x="920" y="257"/>
                </a:lnTo>
                <a:lnTo>
                  <a:pt x="925" y="272"/>
                </a:lnTo>
                <a:lnTo>
                  <a:pt x="929" y="288"/>
                </a:lnTo>
                <a:lnTo>
                  <a:pt x="932" y="303"/>
                </a:lnTo>
                <a:lnTo>
                  <a:pt x="943" y="307"/>
                </a:lnTo>
                <a:lnTo>
                  <a:pt x="958" y="257"/>
                </a:lnTo>
                <a:close/>
                <a:moveTo>
                  <a:pt x="949" y="581"/>
                </a:moveTo>
                <a:lnTo>
                  <a:pt x="898" y="566"/>
                </a:lnTo>
                <a:lnTo>
                  <a:pt x="882" y="616"/>
                </a:lnTo>
                <a:lnTo>
                  <a:pt x="933" y="632"/>
                </a:lnTo>
                <a:lnTo>
                  <a:pt x="949" y="581"/>
                </a:lnTo>
                <a:close/>
                <a:moveTo>
                  <a:pt x="1032" y="608"/>
                </a:moveTo>
                <a:lnTo>
                  <a:pt x="982" y="592"/>
                </a:lnTo>
                <a:lnTo>
                  <a:pt x="966" y="643"/>
                </a:lnTo>
                <a:lnTo>
                  <a:pt x="1017" y="659"/>
                </a:lnTo>
                <a:lnTo>
                  <a:pt x="1032" y="608"/>
                </a:lnTo>
                <a:close/>
                <a:moveTo>
                  <a:pt x="1100" y="629"/>
                </a:moveTo>
                <a:lnTo>
                  <a:pt x="1065" y="619"/>
                </a:lnTo>
                <a:lnTo>
                  <a:pt x="1049" y="669"/>
                </a:lnTo>
                <a:lnTo>
                  <a:pt x="1084" y="680"/>
                </a:lnTo>
                <a:lnTo>
                  <a:pt x="1100" y="629"/>
                </a:lnTo>
                <a:close/>
                <a:moveTo>
                  <a:pt x="1168" y="414"/>
                </a:moveTo>
                <a:lnTo>
                  <a:pt x="935" y="341"/>
                </a:lnTo>
                <a:lnTo>
                  <a:pt x="935" y="365"/>
                </a:lnTo>
                <a:lnTo>
                  <a:pt x="933" y="389"/>
                </a:lnTo>
                <a:lnTo>
                  <a:pt x="929" y="413"/>
                </a:lnTo>
                <a:lnTo>
                  <a:pt x="922" y="437"/>
                </a:lnTo>
                <a:lnTo>
                  <a:pt x="914" y="460"/>
                </a:lnTo>
                <a:lnTo>
                  <a:pt x="903" y="482"/>
                </a:lnTo>
                <a:lnTo>
                  <a:pt x="892" y="503"/>
                </a:lnTo>
                <a:lnTo>
                  <a:pt x="879" y="522"/>
                </a:lnTo>
                <a:lnTo>
                  <a:pt x="1111" y="595"/>
                </a:lnTo>
                <a:lnTo>
                  <a:pt x="1168" y="414"/>
                </a:lnTo>
                <a:close/>
                <a:moveTo>
                  <a:pt x="1194" y="331"/>
                </a:moveTo>
                <a:lnTo>
                  <a:pt x="1160" y="320"/>
                </a:lnTo>
                <a:lnTo>
                  <a:pt x="1144" y="370"/>
                </a:lnTo>
                <a:lnTo>
                  <a:pt x="1179" y="381"/>
                </a:lnTo>
                <a:lnTo>
                  <a:pt x="1194" y="331"/>
                </a:lnTo>
                <a:close/>
                <a:moveTo>
                  <a:pt x="941" y="444"/>
                </a:moveTo>
                <a:lnTo>
                  <a:pt x="945" y="434"/>
                </a:lnTo>
                <a:lnTo>
                  <a:pt x="949" y="426"/>
                </a:lnTo>
                <a:lnTo>
                  <a:pt x="953" y="418"/>
                </a:lnTo>
                <a:lnTo>
                  <a:pt x="959" y="411"/>
                </a:lnTo>
                <a:lnTo>
                  <a:pt x="965" y="405"/>
                </a:lnTo>
                <a:lnTo>
                  <a:pt x="972" y="399"/>
                </a:lnTo>
                <a:lnTo>
                  <a:pt x="978" y="394"/>
                </a:lnTo>
                <a:lnTo>
                  <a:pt x="987" y="390"/>
                </a:lnTo>
                <a:lnTo>
                  <a:pt x="994" y="385"/>
                </a:lnTo>
                <a:lnTo>
                  <a:pt x="1003" y="383"/>
                </a:lnTo>
                <a:lnTo>
                  <a:pt x="1011" y="381"/>
                </a:lnTo>
                <a:lnTo>
                  <a:pt x="1020" y="379"/>
                </a:lnTo>
                <a:lnTo>
                  <a:pt x="1029" y="379"/>
                </a:lnTo>
                <a:lnTo>
                  <a:pt x="1038" y="379"/>
                </a:lnTo>
                <a:lnTo>
                  <a:pt x="1047" y="381"/>
                </a:lnTo>
                <a:lnTo>
                  <a:pt x="1057" y="383"/>
                </a:lnTo>
                <a:lnTo>
                  <a:pt x="1065" y="387"/>
                </a:lnTo>
                <a:lnTo>
                  <a:pt x="1074" y="391"/>
                </a:lnTo>
                <a:lnTo>
                  <a:pt x="1081" y="395"/>
                </a:lnTo>
                <a:lnTo>
                  <a:pt x="1089" y="401"/>
                </a:lnTo>
                <a:lnTo>
                  <a:pt x="1095" y="407"/>
                </a:lnTo>
                <a:lnTo>
                  <a:pt x="1100" y="414"/>
                </a:lnTo>
                <a:lnTo>
                  <a:pt x="1106" y="420"/>
                </a:lnTo>
                <a:lnTo>
                  <a:pt x="1110" y="429"/>
                </a:lnTo>
                <a:lnTo>
                  <a:pt x="1114" y="436"/>
                </a:lnTo>
                <a:lnTo>
                  <a:pt x="1116" y="445"/>
                </a:lnTo>
                <a:lnTo>
                  <a:pt x="1118" y="453"/>
                </a:lnTo>
                <a:lnTo>
                  <a:pt x="1120" y="462"/>
                </a:lnTo>
                <a:lnTo>
                  <a:pt x="1120" y="471"/>
                </a:lnTo>
                <a:lnTo>
                  <a:pt x="1120" y="480"/>
                </a:lnTo>
                <a:lnTo>
                  <a:pt x="1118" y="489"/>
                </a:lnTo>
                <a:lnTo>
                  <a:pt x="1116" y="498"/>
                </a:lnTo>
                <a:lnTo>
                  <a:pt x="1113" y="507"/>
                </a:lnTo>
                <a:lnTo>
                  <a:pt x="1109" y="516"/>
                </a:lnTo>
                <a:lnTo>
                  <a:pt x="1104" y="523"/>
                </a:lnTo>
                <a:lnTo>
                  <a:pt x="1098" y="531"/>
                </a:lnTo>
                <a:lnTo>
                  <a:pt x="1093" y="537"/>
                </a:lnTo>
                <a:lnTo>
                  <a:pt x="1085" y="542"/>
                </a:lnTo>
                <a:lnTo>
                  <a:pt x="1079" y="548"/>
                </a:lnTo>
                <a:lnTo>
                  <a:pt x="1072" y="552"/>
                </a:lnTo>
                <a:lnTo>
                  <a:pt x="1063" y="556"/>
                </a:lnTo>
                <a:lnTo>
                  <a:pt x="1055" y="558"/>
                </a:lnTo>
                <a:lnTo>
                  <a:pt x="1046" y="560"/>
                </a:lnTo>
                <a:lnTo>
                  <a:pt x="1038" y="562"/>
                </a:lnTo>
                <a:lnTo>
                  <a:pt x="1028" y="562"/>
                </a:lnTo>
                <a:lnTo>
                  <a:pt x="1020" y="562"/>
                </a:lnTo>
                <a:lnTo>
                  <a:pt x="1010" y="560"/>
                </a:lnTo>
                <a:lnTo>
                  <a:pt x="1002" y="558"/>
                </a:lnTo>
                <a:lnTo>
                  <a:pt x="992" y="555"/>
                </a:lnTo>
                <a:lnTo>
                  <a:pt x="985" y="551"/>
                </a:lnTo>
                <a:lnTo>
                  <a:pt x="976" y="547"/>
                </a:lnTo>
                <a:lnTo>
                  <a:pt x="970" y="540"/>
                </a:lnTo>
                <a:lnTo>
                  <a:pt x="963" y="535"/>
                </a:lnTo>
                <a:lnTo>
                  <a:pt x="957" y="527"/>
                </a:lnTo>
                <a:lnTo>
                  <a:pt x="952" y="521"/>
                </a:lnTo>
                <a:lnTo>
                  <a:pt x="948" y="513"/>
                </a:lnTo>
                <a:lnTo>
                  <a:pt x="943" y="505"/>
                </a:lnTo>
                <a:lnTo>
                  <a:pt x="941" y="497"/>
                </a:lnTo>
                <a:lnTo>
                  <a:pt x="939" y="488"/>
                </a:lnTo>
                <a:lnTo>
                  <a:pt x="937" y="480"/>
                </a:lnTo>
                <a:lnTo>
                  <a:pt x="937" y="470"/>
                </a:lnTo>
                <a:lnTo>
                  <a:pt x="938" y="462"/>
                </a:lnTo>
                <a:lnTo>
                  <a:pt x="939" y="452"/>
                </a:lnTo>
                <a:lnTo>
                  <a:pt x="941" y="444"/>
                </a:lnTo>
                <a:close/>
                <a:moveTo>
                  <a:pt x="983" y="485"/>
                </a:moveTo>
                <a:lnTo>
                  <a:pt x="982" y="490"/>
                </a:lnTo>
                <a:lnTo>
                  <a:pt x="983" y="495"/>
                </a:lnTo>
                <a:lnTo>
                  <a:pt x="984" y="500"/>
                </a:lnTo>
                <a:lnTo>
                  <a:pt x="987" y="505"/>
                </a:lnTo>
                <a:lnTo>
                  <a:pt x="991" y="508"/>
                </a:lnTo>
                <a:lnTo>
                  <a:pt x="995" y="512"/>
                </a:lnTo>
                <a:lnTo>
                  <a:pt x="1000" y="515"/>
                </a:lnTo>
                <a:lnTo>
                  <a:pt x="1004" y="517"/>
                </a:lnTo>
                <a:lnTo>
                  <a:pt x="1007" y="517"/>
                </a:lnTo>
                <a:lnTo>
                  <a:pt x="1003" y="532"/>
                </a:lnTo>
                <a:lnTo>
                  <a:pt x="1015" y="535"/>
                </a:lnTo>
                <a:lnTo>
                  <a:pt x="1020" y="521"/>
                </a:lnTo>
                <a:lnTo>
                  <a:pt x="1026" y="522"/>
                </a:lnTo>
                <a:lnTo>
                  <a:pt x="1032" y="522"/>
                </a:lnTo>
                <a:lnTo>
                  <a:pt x="1038" y="522"/>
                </a:lnTo>
                <a:lnTo>
                  <a:pt x="1044" y="520"/>
                </a:lnTo>
                <a:lnTo>
                  <a:pt x="1049" y="518"/>
                </a:lnTo>
                <a:lnTo>
                  <a:pt x="1054" y="514"/>
                </a:lnTo>
                <a:lnTo>
                  <a:pt x="1058" y="509"/>
                </a:lnTo>
                <a:lnTo>
                  <a:pt x="1060" y="504"/>
                </a:lnTo>
                <a:lnTo>
                  <a:pt x="1061" y="498"/>
                </a:lnTo>
                <a:lnTo>
                  <a:pt x="1061" y="492"/>
                </a:lnTo>
                <a:lnTo>
                  <a:pt x="1059" y="487"/>
                </a:lnTo>
                <a:lnTo>
                  <a:pt x="1056" y="482"/>
                </a:lnTo>
                <a:lnTo>
                  <a:pt x="1048" y="474"/>
                </a:lnTo>
                <a:lnTo>
                  <a:pt x="1038" y="465"/>
                </a:lnTo>
                <a:lnTo>
                  <a:pt x="1046" y="438"/>
                </a:lnTo>
                <a:lnTo>
                  <a:pt x="1051" y="441"/>
                </a:lnTo>
                <a:lnTo>
                  <a:pt x="1055" y="443"/>
                </a:lnTo>
                <a:lnTo>
                  <a:pt x="1056" y="445"/>
                </a:lnTo>
                <a:lnTo>
                  <a:pt x="1057" y="447"/>
                </a:lnTo>
                <a:lnTo>
                  <a:pt x="1056" y="450"/>
                </a:lnTo>
                <a:lnTo>
                  <a:pt x="1055" y="453"/>
                </a:lnTo>
                <a:lnTo>
                  <a:pt x="1072" y="458"/>
                </a:lnTo>
                <a:lnTo>
                  <a:pt x="1072" y="455"/>
                </a:lnTo>
                <a:lnTo>
                  <a:pt x="1073" y="450"/>
                </a:lnTo>
                <a:lnTo>
                  <a:pt x="1073" y="446"/>
                </a:lnTo>
                <a:lnTo>
                  <a:pt x="1071" y="441"/>
                </a:lnTo>
                <a:lnTo>
                  <a:pt x="1067" y="436"/>
                </a:lnTo>
                <a:lnTo>
                  <a:pt x="1064" y="432"/>
                </a:lnTo>
                <a:lnTo>
                  <a:pt x="1060" y="429"/>
                </a:lnTo>
                <a:lnTo>
                  <a:pt x="1056" y="427"/>
                </a:lnTo>
                <a:lnTo>
                  <a:pt x="1050" y="424"/>
                </a:lnTo>
                <a:lnTo>
                  <a:pt x="1055" y="410"/>
                </a:lnTo>
                <a:lnTo>
                  <a:pt x="1042" y="407"/>
                </a:lnTo>
                <a:lnTo>
                  <a:pt x="1038" y="420"/>
                </a:lnTo>
                <a:lnTo>
                  <a:pt x="1030" y="418"/>
                </a:lnTo>
                <a:lnTo>
                  <a:pt x="1023" y="418"/>
                </a:lnTo>
                <a:lnTo>
                  <a:pt x="1018" y="418"/>
                </a:lnTo>
                <a:lnTo>
                  <a:pt x="1012" y="420"/>
                </a:lnTo>
                <a:lnTo>
                  <a:pt x="1007" y="423"/>
                </a:lnTo>
                <a:lnTo>
                  <a:pt x="1004" y="426"/>
                </a:lnTo>
                <a:lnTo>
                  <a:pt x="1001" y="430"/>
                </a:lnTo>
                <a:lnTo>
                  <a:pt x="999" y="435"/>
                </a:lnTo>
                <a:lnTo>
                  <a:pt x="997" y="441"/>
                </a:lnTo>
                <a:lnTo>
                  <a:pt x="997" y="446"/>
                </a:lnTo>
                <a:lnTo>
                  <a:pt x="1000" y="452"/>
                </a:lnTo>
                <a:lnTo>
                  <a:pt x="1003" y="458"/>
                </a:lnTo>
                <a:lnTo>
                  <a:pt x="1010" y="465"/>
                </a:lnTo>
                <a:lnTo>
                  <a:pt x="1022" y="472"/>
                </a:lnTo>
                <a:lnTo>
                  <a:pt x="1012" y="503"/>
                </a:lnTo>
                <a:lnTo>
                  <a:pt x="1010" y="502"/>
                </a:lnTo>
                <a:lnTo>
                  <a:pt x="1004" y="500"/>
                </a:lnTo>
                <a:lnTo>
                  <a:pt x="1001" y="497"/>
                </a:lnTo>
                <a:lnTo>
                  <a:pt x="1000" y="495"/>
                </a:lnTo>
                <a:lnTo>
                  <a:pt x="999" y="492"/>
                </a:lnTo>
                <a:lnTo>
                  <a:pt x="999" y="489"/>
                </a:lnTo>
                <a:lnTo>
                  <a:pt x="1000" y="487"/>
                </a:lnTo>
                <a:lnTo>
                  <a:pt x="984" y="482"/>
                </a:lnTo>
                <a:lnTo>
                  <a:pt x="983" y="485"/>
                </a:lnTo>
                <a:close/>
                <a:moveTo>
                  <a:pt x="428" y="295"/>
                </a:moveTo>
                <a:lnTo>
                  <a:pt x="425" y="292"/>
                </a:lnTo>
                <a:lnTo>
                  <a:pt x="419" y="288"/>
                </a:lnTo>
                <a:lnTo>
                  <a:pt x="411" y="313"/>
                </a:lnTo>
                <a:lnTo>
                  <a:pt x="418" y="314"/>
                </a:lnTo>
                <a:lnTo>
                  <a:pt x="424" y="313"/>
                </a:lnTo>
                <a:lnTo>
                  <a:pt x="426" y="312"/>
                </a:lnTo>
                <a:lnTo>
                  <a:pt x="428" y="311"/>
                </a:lnTo>
                <a:lnTo>
                  <a:pt x="429" y="309"/>
                </a:lnTo>
                <a:lnTo>
                  <a:pt x="430" y="307"/>
                </a:lnTo>
                <a:lnTo>
                  <a:pt x="431" y="304"/>
                </a:lnTo>
                <a:lnTo>
                  <a:pt x="431" y="301"/>
                </a:lnTo>
                <a:lnTo>
                  <a:pt x="430" y="299"/>
                </a:lnTo>
                <a:lnTo>
                  <a:pt x="428" y="295"/>
                </a:lnTo>
                <a:close/>
                <a:moveTo>
                  <a:pt x="401" y="247"/>
                </a:moveTo>
                <a:lnTo>
                  <a:pt x="400" y="250"/>
                </a:lnTo>
                <a:lnTo>
                  <a:pt x="400" y="253"/>
                </a:lnTo>
                <a:lnTo>
                  <a:pt x="401" y="255"/>
                </a:lnTo>
                <a:lnTo>
                  <a:pt x="403" y="257"/>
                </a:lnTo>
                <a:lnTo>
                  <a:pt x="406" y="260"/>
                </a:lnTo>
                <a:lnTo>
                  <a:pt x="413" y="265"/>
                </a:lnTo>
                <a:lnTo>
                  <a:pt x="420" y="241"/>
                </a:lnTo>
                <a:lnTo>
                  <a:pt x="413" y="240"/>
                </a:lnTo>
                <a:lnTo>
                  <a:pt x="408" y="240"/>
                </a:lnTo>
                <a:lnTo>
                  <a:pt x="406" y="241"/>
                </a:lnTo>
                <a:lnTo>
                  <a:pt x="403" y="242"/>
                </a:lnTo>
                <a:lnTo>
                  <a:pt x="402" y="245"/>
                </a:lnTo>
                <a:lnTo>
                  <a:pt x="401" y="247"/>
                </a:lnTo>
                <a:close/>
                <a:moveTo>
                  <a:pt x="1033" y="434"/>
                </a:moveTo>
                <a:lnTo>
                  <a:pt x="1026" y="433"/>
                </a:lnTo>
                <a:lnTo>
                  <a:pt x="1021" y="433"/>
                </a:lnTo>
                <a:lnTo>
                  <a:pt x="1019" y="434"/>
                </a:lnTo>
                <a:lnTo>
                  <a:pt x="1017" y="435"/>
                </a:lnTo>
                <a:lnTo>
                  <a:pt x="1015" y="437"/>
                </a:lnTo>
                <a:lnTo>
                  <a:pt x="1014" y="440"/>
                </a:lnTo>
                <a:lnTo>
                  <a:pt x="1013" y="443"/>
                </a:lnTo>
                <a:lnTo>
                  <a:pt x="1014" y="446"/>
                </a:lnTo>
                <a:lnTo>
                  <a:pt x="1015" y="448"/>
                </a:lnTo>
                <a:lnTo>
                  <a:pt x="1017" y="451"/>
                </a:lnTo>
                <a:lnTo>
                  <a:pt x="1020" y="453"/>
                </a:lnTo>
                <a:lnTo>
                  <a:pt x="1026" y="459"/>
                </a:lnTo>
                <a:lnTo>
                  <a:pt x="1033" y="434"/>
                </a:lnTo>
                <a:close/>
                <a:moveTo>
                  <a:pt x="1044" y="500"/>
                </a:moveTo>
                <a:lnTo>
                  <a:pt x="1044" y="497"/>
                </a:lnTo>
                <a:lnTo>
                  <a:pt x="1044" y="494"/>
                </a:lnTo>
                <a:lnTo>
                  <a:pt x="1043" y="491"/>
                </a:lnTo>
                <a:lnTo>
                  <a:pt x="1042" y="488"/>
                </a:lnTo>
                <a:lnTo>
                  <a:pt x="1039" y="486"/>
                </a:lnTo>
                <a:lnTo>
                  <a:pt x="1032" y="481"/>
                </a:lnTo>
                <a:lnTo>
                  <a:pt x="1024" y="506"/>
                </a:lnTo>
                <a:lnTo>
                  <a:pt x="1031" y="507"/>
                </a:lnTo>
                <a:lnTo>
                  <a:pt x="1038" y="507"/>
                </a:lnTo>
                <a:lnTo>
                  <a:pt x="1040" y="505"/>
                </a:lnTo>
                <a:lnTo>
                  <a:pt x="1041" y="504"/>
                </a:lnTo>
                <a:lnTo>
                  <a:pt x="1043" y="502"/>
                </a:lnTo>
                <a:lnTo>
                  <a:pt x="1044" y="500"/>
                </a:lnTo>
                <a:close/>
              </a:path>
            </a:pathLst>
          </a:custGeom>
          <a:solidFill>
            <a:srgbClr val="1E49E2"/>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nvGrpSpPr>
          <p:cNvPr id="27" name="Group 26">
            <a:extLst>
              <a:ext uri="{FF2B5EF4-FFF2-40B4-BE49-F238E27FC236}">
                <a16:creationId xmlns:a16="http://schemas.microsoft.com/office/drawing/2014/main" id="{501AD4B6-377C-A8CC-DC3F-7D94D7A6CDD4}"/>
              </a:ext>
            </a:extLst>
          </p:cNvPr>
          <p:cNvGrpSpPr/>
          <p:nvPr/>
        </p:nvGrpSpPr>
        <p:grpSpPr>
          <a:xfrm>
            <a:off x="9128615" y="1229313"/>
            <a:ext cx="323391" cy="441123"/>
            <a:chOff x="7105651" y="1657350"/>
            <a:chExt cx="344488" cy="469900"/>
          </a:xfrm>
          <a:solidFill>
            <a:srgbClr val="00A3A1"/>
          </a:solidFill>
        </p:grpSpPr>
        <p:sp>
          <p:nvSpPr>
            <p:cNvPr id="28" name="Freeform 62">
              <a:extLst>
                <a:ext uri="{FF2B5EF4-FFF2-40B4-BE49-F238E27FC236}">
                  <a16:creationId xmlns:a16="http://schemas.microsoft.com/office/drawing/2014/main" id="{CA19FC2B-537D-2B1E-6FE9-FB41B2A92C7A}"/>
                </a:ext>
              </a:extLst>
            </p:cNvPr>
            <p:cNvSpPr>
              <a:spLocks/>
            </p:cNvSpPr>
            <p:nvPr/>
          </p:nvSpPr>
          <p:spPr bwMode="auto">
            <a:xfrm>
              <a:off x="7200901" y="1657350"/>
              <a:ext cx="153988" cy="187325"/>
            </a:xfrm>
            <a:custGeom>
              <a:avLst/>
              <a:gdLst>
                <a:gd name="T0" fmla="*/ 8 w 386"/>
                <a:gd name="T1" fmla="*/ 194 h 470"/>
                <a:gd name="T2" fmla="*/ 2 w 386"/>
                <a:gd name="T3" fmla="*/ 215 h 470"/>
                <a:gd name="T4" fmla="*/ 0 w 386"/>
                <a:gd name="T5" fmla="*/ 249 h 470"/>
                <a:gd name="T6" fmla="*/ 2 w 386"/>
                <a:gd name="T7" fmla="*/ 282 h 470"/>
                <a:gd name="T8" fmla="*/ 8 w 386"/>
                <a:gd name="T9" fmla="*/ 304 h 470"/>
                <a:gd name="T10" fmla="*/ 18 w 386"/>
                <a:gd name="T11" fmla="*/ 307 h 470"/>
                <a:gd name="T12" fmla="*/ 24 w 386"/>
                <a:gd name="T13" fmla="*/ 293 h 470"/>
                <a:gd name="T14" fmla="*/ 46 w 386"/>
                <a:gd name="T15" fmla="*/ 347 h 470"/>
                <a:gd name="T16" fmla="*/ 77 w 386"/>
                <a:gd name="T17" fmla="*/ 395 h 470"/>
                <a:gd name="T18" fmla="*/ 113 w 386"/>
                <a:gd name="T19" fmla="*/ 431 h 470"/>
                <a:gd name="T20" fmla="*/ 151 w 386"/>
                <a:gd name="T21" fmla="*/ 457 h 470"/>
                <a:gd name="T22" fmla="*/ 185 w 386"/>
                <a:gd name="T23" fmla="*/ 469 h 470"/>
                <a:gd name="T24" fmla="*/ 220 w 386"/>
                <a:gd name="T25" fmla="*/ 467 h 470"/>
                <a:gd name="T26" fmla="*/ 259 w 386"/>
                <a:gd name="T27" fmla="*/ 451 h 470"/>
                <a:gd name="T28" fmla="*/ 296 w 386"/>
                <a:gd name="T29" fmla="*/ 421 h 470"/>
                <a:gd name="T30" fmla="*/ 329 w 386"/>
                <a:gd name="T31" fmla="*/ 380 h 470"/>
                <a:gd name="T32" fmla="*/ 352 w 386"/>
                <a:gd name="T33" fmla="*/ 327 h 470"/>
                <a:gd name="T34" fmla="*/ 362 w 386"/>
                <a:gd name="T35" fmla="*/ 294 h 470"/>
                <a:gd name="T36" fmla="*/ 371 w 386"/>
                <a:gd name="T37" fmla="*/ 306 h 470"/>
                <a:gd name="T38" fmla="*/ 380 w 386"/>
                <a:gd name="T39" fmla="*/ 295 h 470"/>
                <a:gd name="T40" fmla="*/ 385 w 386"/>
                <a:gd name="T41" fmla="*/ 269 h 470"/>
                <a:gd name="T42" fmla="*/ 386 w 386"/>
                <a:gd name="T43" fmla="*/ 234 h 470"/>
                <a:gd name="T44" fmla="*/ 382 w 386"/>
                <a:gd name="T45" fmla="*/ 203 h 470"/>
                <a:gd name="T46" fmla="*/ 374 w 386"/>
                <a:gd name="T47" fmla="*/ 187 h 470"/>
                <a:gd name="T48" fmla="*/ 367 w 386"/>
                <a:gd name="T49" fmla="*/ 188 h 470"/>
                <a:gd name="T50" fmla="*/ 367 w 386"/>
                <a:gd name="T51" fmla="*/ 152 h 470"/>
                <a:gd name="T52" fmla="*/ 353 w 386"/>
                <a:gd name="T53" fmla="*/ 144 h 470"/>
                <a:gd name="T54" fmla="*/ 331 w 386"/>
                <a:gd name="T55" fmla="*/ 145 h 470"/>
                <a:gd name="T56" fmla="*/ 305 w 386"/>
                <a:gd name="T57" fmla="*/ 139 h 470"/>
                <a:gd name="T58" fmla="*/ 245 w 386"/>
                <a:gd name="T59" fmla="*/ 113 h 470"/>
                <a:gd name="T60" fmla="*/ 244 w 386"/>
                <a:gd name="T61" fmla="*/ 113 h 470"/>
                <a:gd name="T62" fmla="*/ 269 w 386"/>
                <a:gd name="T63" fmla="*/ 122 h 470"/>
                <a:gd name="T64" fmla="*/ 293 w 386"/>
                <a:gd name="T65" fmla="*/ 126 h 470"/>
                <a:gd name="T66" fmla="*/ 319 w 386"/>
                <a:gd name="T67" fmla="*/ 124 h 470"/>
                <a:gd name="T68" fmla="*/ 349 w 386"/>
                <a:gd name="T69" fmla="*/ 107 h 470"/>
                <a:gd name="T70" fmla="*/ 369 w 386"/>
                <a:gd name="T71" fmla="*/ 87 h 470"/>
                <a:gd name="T72" fmla="*/ 381 w 386"/>
                <a:gd name="T73" fmla="*/ 67 h 470"/>
                <a:gd name="T74" fmla="*/ 347 w 386"/>
                <a:gd name="T75" fmla="*/ 40 h 470"/>
                <a:gd name="T76" fmla="*/ 296 w 386"/>
                <a:gd name="T77" fmla="*/ 16 h 470"/>
                <a:gd name="T78" fmla="*/ 238 w 386"/>
                <a:gd name="T79" fmla="*/ 2 h 470"/>
                <a:gd name="T80" fmla="*/ 197 w 386"/>
                <a:gd name="T81" fmla="*/ 0 h 470"/>
                <a:gd name="T82" fmla="*/ 152 w 386"/>
                <a:gd name="T83" fmla="*/ 6 h 470"/>
                <a:gd name="T84" fmla="*/ 102 w 386"/>
                <a:gd name="T85" fmla="*/ 21 h 470"/>
                <a:gd name="T86" fmla="*/ 52 w 386"/>
                <a:gd name="T87" fmla="*/ 45 h 470"/>
                <a:gd name="T88" fmla="*/ 5 w 386"/>
                <a:gd name="T89" fmla="*/ 76 h 470"/>
                <a:gd name="T90" fmla="*/ 30 w 386"/>
                <a:gd name="T91" fmla="*/ 75 h 470"/>
                <a:gd name="T92" fmla="*/ 33 w 386"/>
                <a:gd name="T93" fmla="*/ 87 h 470"/>
                <a:gd name="T94" fmla="*/ 20 w 386"/>
                <a:gd name="T95" fmla="*/ 116 h 470"/>
                <a:gd name="T96" fmla="*/ 19 w 386"/>
                <a:gd name="T97" fmla="*/ 159 h 470"/>
                <a:gd name="T98" fmla="*/ 16 w 386"/>
                <a:gd name="T99" fmla="*/ 188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6" h="470">
                  <a:moveTo>
                    <a:pt x="15" y="188"/>
                  </a:moveTo>
                  <a:lnTo>
                    <a:pt x="11" y="189"/>
                  </a:lnTo>
                  <a:lnTo>
                    <a:pt x="8" y="194"/>
                  </a:lnTo>
                  <a:lnTo>
                    <a:pt x="6" y="199"/>
                  </a:lnTo>
                  <a:lnTo>
                    <a:pt x="4" y="206"/>
                  </a:lnTo>
                  <a:lnTo>
                    <a:pt x="2" y="215"/>
                  </a:lnTo>
                  <a:lnTo>
                    <a:pt x="1" y="225"/>
                  </a:lnTo>
                  <a:lnTo>
                    <a:pt x="0" y="237"/>
                  </a:lnTo>
                  <a:lnTo>
                    <a:pt x="0" y="249"/>
                  </a:lnTo>
                  <a:lnTo>
                    <a:pt x="0" y="261"/>
                  </a:lnTo>
                  <a:lnTo>
                    <a:pt x="1" y="272"/>
                  </a:lnTo>
                  <a:lnTo>
                    <a:pt x="2" y="282"/>
                  </a:lnTo>
                  <a:lnTo>
                    <a:pt x="4" y="291"/>
                  </a:lnTo>
                  <a:lnTo>
                    <a:pt x="6" y="299"/>
                  </a:lnTo>
                  <a:lnTo>
                    <a:pt x="8" y="304"/>
                  </a:lnTo>
                  <a:lnTo>
                    <a:pt x="11" y="307"/>
                  </a:lnTo>
                  <a:lnTo>
                    <a:pt x="15" y="308"/>
                  </a:lnTo>
                  <a:lnTo>
                    <a:pt x="18" y="307"/>
                  </a:lnTo>
                  <a:lnTo>
                    <a:pt x="20" y="305"/>
                  </a:lnTo>
                  <a:lnTo>
                    <a:pt x="22" y="300"/>
                  </a:lnTo>
                  <a:lnTo>
                    <a:pt x="24" y="293"/>
                  </a:lnTo>
                  <a:lnTo>
                    <a:pt x="31" y="313"/>
                  </a:lnTo>
                  <a:lnTo>
                    <a:pt x="37" y="330"/>
                  </a:lnTo>
                  <a:lnTo>
                    <a:pt x="46" y="347"/>
                  </a:lnTo>
                  <a:lnTo>
                    <a:pt x="56" y="364"/>
                  </a:lnTo>
                  <a:lnTo>
                    <a:pt x="66" y="380"/>
                  </a:lnTo>
                  <a:lnTo>
                    <a:pt x="77" y="395"/>
                  </a:lnTo>
                  <a:lnTo>
                    <a:pt x="89" y="408"/>
                  </a:lnTo>
                  <a:lnTo>
                    <a:pt x="101" y="419"/>
                  </a:lnTo>
                  <a:lnTo>
                    <a:pt x="113" y="431"/>
                  </a:lnTo>
                  <a:lnTo>
                    <a:pt x="126" y="441"/>
                  </a:lnTo>
                  <a:lnTo>
                    <a:pt x="139" y="450"/>
                  </a:lnTo>
                  <a:lnTo>
                    <a:pt x="151" y="457"/>
                  </a:lnTo>
                  <a:lnTo>
                    <a:pt x="163" y="463"/>
                  </a:lnTo>
                  <a:lnTo>
                    <a:pt x="174" y="467"/>
                  </a:lnTo>
                  <a:lnTo>
                    <a:pt x="185" y="469"/>
                  </a:lnTo>
                  <a:lnTo>
                    <a:pt x="195" y="470"/>
                  </a:lnTo>
                  <a:lnTo>
                    <a:pt x="207" y="469"/>
                  </a:lnTo>
                  <a:lnTo>
                    <a:pt x="220" y="467"/>
                  </a:lnTo>
                  <a:lnTo>
                    <a:pt x="233" y="463"/>
                  </a:lnTo>
                  <a:lnTo>
                    <a:pt x="246" y="457"/>
                  </a:lnTo>
                  <a:lnTo>
                    <a:pt x="259" y="451"/>
                  </a:lnTo>
                  <a:lnTo>
                    <a:pt x="272" y="442"/>
                  </a:lnTo>
                  <a:lnTo>
                    <a:pt x="285" y="432"/>
                  </a:lnTo>
                  <a:lnTo>
                    <a:pt x="296" y="421"/>
                  </a:lnTo>
                  <a:lnTo>
                    <a:pt x="308" y="409"/>
                  </a:lnTo>
                  <a:lnTo>
                    <a:pt x="319" y="395"/>
                  </a:lnTo>
                  <a:lnTo>
                    <a:pt x="329" y="380"/>
                  </a:lnTo>
                  <a:lnTo>
                    <a:pt x="338" y="363"/>
                  </a:lnTo>
                  <a:lnTo>
                    <a:pt x="345" y="346"/>
                  </a:lnTo>
                  <a:lnTo>
                    <a:pt x="352" y="327"/>
                  </a:lnTo>
                  <a:lnTo>
                    <a:pt x="357" y="307"/>
                  </a:lnTo>
                  <a:lnTo>
                    <a:pt x="360" y="287"/>
                  </a:lnTo>
                  <a:lnTo>
                    <a:pt x="362" y="294"/>
                  </a:lnTo>
                  <a:lnTo>
                    <a:pt x="364" y="301"/>
                  </a:lnTo>
                  <a:lnTo>
                    <a:pt x="368" y="305"/>
                  </a:lnTo>
                  <a:lnTo>
                    <a:pt x="371" y="306"/>
                  </a:lnTo>
                  <a:lnTo>
                    <a:pt x="374" y="305"/>
                  </a:lnTo>
                  <a:lnTo>
                    <a:pt x="377" y="301"/>
                  </a:lnTo>
                  <a:lnTo>
                    <a:pt x="380" y="295"/>
                  </a:lnTo>
                  <a:lnTo>
                    <a:pt x="382" y="288"/>
                  </a:lnTo>
                  <a:lnTo>
                    <a:pt x="384" y="279"/>
                  </a:lnTo>
                  <a:lnTo>
                    <a:pt x="385" y="269"/>
                  </a:lnTo>
                  <a:lnTo>
                    <a:pt x="386" y="257"/>
                  </a:lnTo>
                  <a:lnTo>
                    <a:pt x="386" y="246"/>
                  </a:lnTo>
                  <a:lnTo>
                    <a:pt x="386" y="234"/>
                  </a:lnTo>
                  <a:lnTo>
                    <a:pt x="385" y="222"/>
                  </a:lnTo>
                  <a:lnTo>
                    <a:pt x="384" y="212"/>
                  </a:lnTo>
                  <a:lnTo>
                    <a:pt x="382" y="203"/>
                  </a:lnTo>
                  <a:lnTo>
                    <a:pt x="380" y="196"/>
                  </a:lnTo>
                  <a:lnTo>
                    <a:pt x="377" y="191"/>
                  </a:lnTo>
                  <a:lnTo>
                    <a:pt x="374" y="187"/>
                  </a:lnTo>
                  <a:lnTo>
                    <a:pt x="371" y="185"/>
                  </a:lnTo>
                  <a:lnTo>
                    <a:pt x="369" y="186"/>
                  </a:lnTo>
                  <a:lnTo>
                    <a:pt x="367" y="188"/>
                  </a:lnTo>
                  <a:lnTo>
                    <a:pt x="367" y="176"/>
                  </a:lnTo>
                  <a:lnTo>
                    <a:pt x="367" y="165"/>
                  </a:lnTo>
                  <a:lnTo>
                    <a:pt x="367" y="152"/>
                  </a:lnTo>
                  <a:lnTo>
                    <a:pt x="366" y="138"/>
                  </a:lnTo>
                  <a:lnTo>
                    <a:pt x="359" y="141"/>
                  </a:lnTo>
                  <a:lnTo>
                    <a:pt x="353" y="144"/>
                  </a:lnTo>
                  <a:lnTo>
                    <a:pt x="346" y="145"/>
                  </a:lnTo>
                  <a:lnTo>
                    <a:pt x="339" y="145"/>
                  </a:lnTo>
                  <a:lnTo>
                    <a:pt x="331" y="145"/>
                  </a:lnTo>
                  <a:lnTo>
                    <a:pt x="322" y="144"/>
                  </a:lnTo>
                  <a:lnTo>
                    <a:pt x="314" y="142"/>
                  </a:lnTo>
                  <a:lnTo>
                    <a:pt x="305" y="139"/>
                  </a:lnTo>
                  <a:lnTo>
                    <a:pt x="286" y="132"/>
                  </a:lnTo>
                  <a:lnTo>
                    <a:pt x="266" y="124"/>
                  </a:lnTo>
                  <a:lnTo>
                    <a:pt x="245" y="113"/>
                  </a:lnTo>
                  <a:lnTo>
                    <a:pt x="223" y="103"/>
                  </a:lnTo>
                  <a:lnTo>
                    <a:pt x="234" y="107"/>
                  </a:lnTo>
                  <a:lnTo>
                    <a:pt x="244" y="113"/>
                  </a:lnTo>
                  <a:lnTo>
                    <a:pt x="253" y="116"/>
                  </a:lnTo>
                  <a:lnTo>
                    <a:pt x="262" y="119"/>
                  </a:lnTo>
                  <a:lnTo>
                    <a:pt x="269" y="122"/>
                  </a:lnTo>
                  <a:lnTo>
                    <a:pt x="278" y="125"/>
                  </a:lnTo>
                  <a:lnTo>
                    <a:pt x="286" y="126"/>
                  </a:lnTo>
                  <a:lnTo>
                    <a:pt x="293" y="126"/>
                  </a:lnTo>
                  <a:lnTo>
                    <a:pt x="300" y="126"/>
                  </a:lnTo>
                  <a:lnTo>
                    <a:pt x="306" y="126"/>
                  </a:lnTo>
                  <a:lnTo>
                    <a:pt x="319" y="124"/>
                  </a:lnTo>
                  <a:lnTo>
                    <a:pt x="330" y="119"/>
                  </a:lnTo>
                  <a:lnTo>
                    <a:pt x="341" y="114"/>
                  </a:lnTo>
                  <a:lnTo>
                    <a:pt x="349" y="107"/>
                  </a:lnTo>
                  <a:lnTo>
                    <a:pt x="357" y="101"/>
                  </a:lnTo>
                  <a:lnTo>
                    <a:pt x="363" y="94"/>
                  </a:lnTo>
                  <a:lnTo>
                    <a:pt x="369" y="87"/>
                  </a:lnTo>
                  <a:lnTo>
                    <a:pt x="373" y="80"/>
                  </a:lnTo>
                  <a:lnTo>
                    <a:pt x="380" y="71"/>
                  </a:lnTo>
                  <a:lnTo>
                    <a:pt x="381" y="67"/>
                  </a:lnTo>
                  <a:lnTo>
                    <a:pt x="375" y="62"/>
                  </a:lnTo>
                  <a:lnTo>
                    <a:pt x="359" y="49"/>
                  </a:lnTo>
                  <a:lnTo>
                    <a:pt x="347" y="40"/>
                  </a:lnTo>
                  <a:lnTo>
                    <a:pt x="332" y="32"/>
                  </a:lnTo>
                  <a:lnTo>
                    <a:pt x="316" y="23"/>
                  </a:lnTo>
                  <a:lnTo>
                    <a:pt x="296" y="16"/>
                  </a:lnTo>
                  <a:lnTo>
                    <a:pt x="275" y="9"/>
                  </a:lnTo>
                  <a:lnTo>
                    <a:pt x="251" y="4"/>
                  </a:lnTo>
                  <a:lnTo>
                    <a:pt x="238" y="2"/>
                  </a:lnTo>
                  <a:lnTo>
                    <a:pt x="225" y="0"/>
                  </a:lnTo>
                  <a:lnTo>
                    <a:pt x="211" y="0"/>
                  </a:lnTo>
                  <a:lnTo>
                    <a:pt x="197" y="0"/>
                  </a:lnTo>
                  <a:lnTo>
                    <a:pt x="183" y="2"/>
                  </a:lnTo>
                  <a:lnTo>
                    <a:pt x="167" y="4"/>
                  </a:lnTo>
                  <a:lnTo>
                    <a:pt x="152" y="6"/>
                  </a:lnTo>
                  <a:lnTo>
                    <a:pt x="136" y="10"/>
                  </a:lnTo>
                  <a:lnTo>
                    <a:pt x="119" y="14"/>
                  </a:lnTo>
                  <a:lnTo>
                    <a:pt x="102" y="21"/>
                  </a:lnTo>
                  <a:lnTo>
                    <a:pt x="85" y="27"/>
                  </a:lnTo>
                  <a:lnTo>
                    <a:pt x="66" y="36"/>
                  </a:lnTo>
                  <a:lnTo>
                    <a:pt x="52" y="45"/>
                  </a:lnTo>
                  <a:lnTo>
                    <a:pt x="37" y="56"/>
                  </a:lnTo>
                  <a:lnTo>
                    <a:pt x="21" y="67"/>
                  </a:lnTo>
                  <a:lnTo>
                    <a:pt x="5" y="76"/>
                  </a:lnTo>
                  <a:lnTo>
                    <a:pt x="8" y="76"/>
                  </a:lnTo>
                  <a:lnTo>
                    <a:pt x="17" y="75"/>
                  </a:lnTo>
                  <a:lnTo>
                    <a:pt x="30" y="75"/>
                  </a:lnTo>
                  <a:lnTo>
                    <a:pt x="47" y="75"/>
                  </a:lnTo>
                  <a:lnTo>
                    <a:pt x="39" y="80"/>
                  </a:lnTo>
                  <a:lnTo>
                    <a:pt x="33" y="87"/>
                  </a:lnTo>
                  <a:lnTo>
                    <a:pt x="28" y="95"/>
                  </a:lnTo>
                  <a:lnTo>
                    <a:pt x="23" y="105"/>
                  </a:lnTo>
                  <a:lnTo>
                    <a:pt x="20" y="116"/>
                  </a:lnTo>
                  <a:lnTo>
                    <a:pt x="19" y="129"/>
                  </a:lnTo>
                  <a:lnTo>
                    <a:pt x="18" y="143"/>
                  </a:lnTo>
                  <a:lnTo>
                    <a:pt x="19" y="159"/>
                  </a:lnTo>
                  <a:lnTo>
                    <a:pt x="17" y="173"/>
                  </a:lnTo>
                  <a:lnTo>
                    <a:pt x="17" y="189"/>
                  </a:lnTo>
                  <a:lnTo>
                    <a:pt x="16" y="188"/>
                  </a:lnTo>
                  <a:lnTo>
                    <a:pt x="15" y="188"/>
                  </a:lnTo>
                  <a:close/>
                </a:path>
              </a:pathLst>
            </a:custGeom>
            <a:solidFill>
              <a:srgbClr val="7213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29" name="Freeform 63">
              <a:extLst>
                <a:ext uri="{FF2B5EF4-FFF2-40B4-BE49-F238E27FC236}">
                  <a16:creationId xmlns:a16="http://schemas.microsoft.com/office/drawing/2014/main" id="{E15F6023-20C5-0D24-508F-EFAEFA554837}"/>
                </a:ext>
              </a:extLst>
            </p:cNvPr>
            <p:cNvSpPr>
              <a:spLocks noEditPoints="1"/>
            </p:cNvSpPr>
            <p:nvPr/>
          </p:nvSpPr>
          <p:spPr bwMode="auto">
            <a:xfrm>
              <a:off x="7105651" y="1841500"/>
              <a:ext cx="344488" cy="285750"/>
            </a:xfrm>
            <a:custGeom>
              <a:avLst/>
              <a:gdLst>
                <a:gd name="T0" fmla="*/ 815 w 868"/>
                <a:gd name="T1" fmla="*/ 372 h 717"/>
                <a:gd name="T2" fmla="*/ 852 w 868"/>
                <a:gd name="T3" fmla="*/ 263 h 717"/>
                <a:gd name="T4" fmla="*/ 865 w 868"/>
                <a:gd name="T5" fmla="*/ 204 h 717"/>
                <a:gd name="T6" fmla="*/ 868 w 868"/>
                <a:gd name="T7" fmla="*/ 153 h 717"/>
                <a:gd name="T8" fmla="*/ 864 w 868"/>
                <a:gd name="T9" fmla="*/ 128 h 717"/>
                <a:gd name="T10" fmla="*/ 848 w 868"/>
                <a:gd name="T11" fmla="*/ 106 h 717"/>
                <a:gd name="T12" fmla="*/ 805 w 868"/>
                <a:gd name="T13" fmla="*/ 69 h 717"/>
                <a:gd name="T14" fmla="*/ 744 w 868"/>
                <a:gd name="T15" fmla="*/ 34 h 717"/>
                <a:gd name="T16" fmla="*/ 671 w 868"/>
                <a:gd name="T17" fmla="*/ 8 h 717"/>
                <a:gd name="T18" fmla="*/ 609 w 868"/>
                <a:gd name="T19" fmla="*/ 0 h 717"/>
                <a:gd name="T20" fmla="*/ 572 w 868"/>
                <a:gd name="T21" fmla="*/ 1 h 717"/>
                <a:gd name="T22" fmla="*/ 490 w 868"/>
                <a:gd name="T23" fmla="*/ 287 h 717"/>
                <a:gd name="T24" fmla="*/ 457 w 868"/>
                <a:gd name="T25" fmla="*/ 34 h 717"/>
                <a:gd name="T26" fmla="*/ 415 w 868"/>
                <a:gd name="T27" fmla="*/ 79 h 717"/>
                <a:gd name="T28" fmla="*/ 306 w 868"/>
                <a:gd name="T29" fmla="*/ 1 h 717"/>
                <a:gd name="T30" fmla="*/ 270 w 868"/>
                <a:gd name="T31" fmla="*/ 5 h 717"/>
                <a:gd name="T32" fmla="*/ 195 w 868"/>
                <a:gd name="T33" fmla="*/ 19 h 717"/>
                <a:gd name="T34" fmla="*/ 123 w 868"/>
                <a:gd name="T35" fmla="*/ 40 h 717"/>
                <a:gd name="T36" fmla="*/ 62 w 868"/>
                <a:gd name="T37" fmla="*/ 68 h 717"/>
                <a:gd name="T38" fmla="*/ 24 w 868"/>
                <a:gd name="T39" fmla="*/ 97 h 717"/>
                <a:gd name="T40" fmla="*/ 9 w 868"/>
                <a:gd name="T41" fmla="*/ 116 h 717"/>
                <a:gd name="T42" fmla="*/ 2 w 868"/>
                <a:gd name="T43" fmla="*/ 139 h 717"/>
                <a:gd name="T44" fmla="*/ 1 w 868"/>
                <a:gd name="T45" fmla="*/ 170 h 717"/>
                <a:gd name="T46" fmla="*/ 9 w 868"/>
                <a:gd name="T47" fmla="*/ 259 h 717"/>
                <a:gd name="T48" fmla="*/ 37 w 868"/>
                <a:gd name="T49" fmla="*/ 431 h 717"/>
                <a:gd name="T50" fmla="*/ 60 w 868"/>
                <a:gd name="T51" fmla="*/ 526 h 717"/>
                <a:gd name="T52" fmla="*/ 76 w 868"/>
                <a:gd name="T53" fmla="*/ 530 h 717"/>
                <a:gd name="T54" fmla="*/ 117 w 868"/>
                <a:gd name="T55" fmla="*/ 528 h 717"/>
                <a:gd name="T56" fmla="*/ 159 w 868"/>
                <a:gd name="T57" fmla="*/ 517 h 717"/>
                <a:gd name="T58" fmla="*/ 169 w 868"/>
                <a:gd name="T59" fmla="*/ 620 h 717"/>
                <a:gd name="T60" fmla="*/ 176 w 868"/>
                <a:gd name="T61" fmla="*/ 692 h 717"/>
                <a:gd name="T62" fmla="*/ 673 w 868"/>
                <a:gd name="T63" fmla="*/ 717 h 717"/>
                <a:gd name="T64" fmla="*/ 683 w 868"/>
                <a:gd name="T65" fmla="*/ 617 h 717"/>
                <a:gd name="T66" fmla="*/ 759 w 868"/>
                <a:gd name="T67" fmla="*/ 524 h 717"/>
                <a:gd name="T68" fmla="*/ 699 w 868"/>
                <a:gd name="T69" fmla="*/ 222 h 717"/>
                <a:gd name="T70" fmla="*/ 702 w 868"/>
                <a:gd name="T71" fmla="*/ 223 h 717"/>
                <a:gd name="T72" fmla="*/ 700 w 868"/>
                <a:gd name="T73" fmla="*/ 230 h 717"/>
                <a:gd name="T74" fmla="*/ 698 w 868"/>
                <a:gd name="T75" fmla="*/ 223 h 717"/>
                <a:gd name="T76" fmla="*/ 399 w 868"/>
                <a:gd name="T77" fmla="*/ 349 h 717"/>
                <a:gd name="T78" fmla="*/ 477 w 868"/>
                <a:gd name="T79" fmla="*/ 352 h 717"/>
                <a:gd name="T80" fmla="*/ 96 w 868"/>
                <a:gd name="T81" fmla="*/ 410 h 717"/>
                <a:gd name="T82" fmla="*/ 429 w 868"/>
                <a:gd name="T83" fmla="*/ 442 h 717"/>
                <a:gd name="T84" fmla="*/ 414 w 868"/>
                <a:gd name="T85" fmla="*/ 432 h 717"/>
                <a:gd name="T86" fmla="*/ 696 w 868"/>
                <a:gd name="T87" fmla="*/ 388 h 717"/>
                <a:gd name="T88" fmla="*/ 759 w 868"/>
                <a:gd name="T89" fmla="*/ 40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8" h="717">
                  <a:moveTo>
                    <a:pt x="780" y="462"/>
                  </a:moveTo>
                  <a:lnTo>
                    <a:pt x="798" y="417"/>
                  </a:lnTo>
                  <a:lnTo>
                    <a:pt x="815" y="372"/>
                  </a:lnTo>
                  <a:lnTo>
                    <a:pt x="831" y="327"/>
                  </a:lnTo>
                  <a:lnTo>
                    <a:pt x="845" y="284"/>
                  </a:lnTo>
                  <a:lnTo>
                    <a:pt x="852" y="263"/>
                  </a:lnTo>
                  <a:lnTo>
                    <a:pt x="857" y="243"/>
                  </a:lnTo>
                  <a:lnTo>
                    <a:pt x="861" y="222"/>
                  </a:lnTo>
                  <a:lnTo>
                    <a:pt x="865" y="204"/>
                  </a:lnTo>
                  <a:lnTo>
                    <a:pt x="867" y="186"/>
                  </a:lnTo>
                  <a:lnTo>
                    <a:pt x="868" y="168"/>
                  </a:lnTo>
                  <a:lnTo>
                    <a:pt x="868" y="153"/>
                  </a:lnTo>
                  <a:lnTo>
                    <a:pt x="866" y="138"/>
                  </a:lnTo>
                  <a:lnTo>
                    <a:pt x="866" y="134"/>
                  </a:lnTo>
                  <a:lnTo>
                    <a:pt x="864" y="128"/>
                  </a:lnTo>
                  <a:lnTo>
                    <a:pt x="861" y="123"/>
                  </a:lnTo>
                  <a:lnTo>
                    <a:pt x="858" y="118"/>
                  </a:lnTo>
                  <a:lnTo>
                    <a:pt x="848" y="106"/>
                  </a:lnTo>
                  <a:lnTo>
                    <a:pt x="837" y="94"/>
                  </a:lnTo>
                  <a:lnTo>
                    <a:pt x="822" y="81"/>
                  </a:lnTo>
                  <a:lnTo>
                    <a:pt x="805" y="69"/>
                  </a:lnTo>
                  <a:lnTo>
                    <a:pt x="787" y="56"/>
                  </a:lnTo>
                  <a:lnTo>
                    <a:pt x="766" y="45"/>
                  </a:lnTo>
                  <a:lnTo>
                    <a:pt x="744" y="34"/>
                  </a:lnTo>
                  <a:lnTo>
                    <a:pt x="720" y="24"/>
                  </a:lnTo>
                  <a:lnTo>
                    <a:pt x="696" y="16"/>
                  </a:lnTo>
                  <a:lnTo>
                    <a:pt x="671" y="8"/>
                  </a:lnTo>
                  <a:lnTo>
                    <a:pt x="646" y="3"/>
                  </a:lnTo>
                  <a:lnTo>
                    <a:pt x="622" y="0"/>
                  </a:lnTo>
                  <a:lnTo>
                    <a:pt x="609" y="0"/>
                  </a:lnTo>
                  <a:lnTo>
                    <a:pt x="597" y="0"/>
                  </a:lnTo>
                  <a:lnTo>
                    <a:pt x="584" y="0"/>
                  </a:lnTo>
                  <a:lnTo>
                    <a:pt x="572" y="1"/>
                  </a:lnTo>
                  <a:lnTo>
                    <a:pt x="568" y="4"/>
                  </a:lnTo>
                  <a:lnTo>
                    <a:pt x="555" y="11"/>
                  </a:lnTo>
                  <a:lnTo>
                    <a:pt x="490" y="287"/>
                  </a:lnTo>
                  <a:lnTo>
                    <a:pt x="465" y="82"/>
                  </a:lnTo>
                  <a:lnTo>
                    <a:pt x="472" y="59"/>
                  </a:lnTo>
                  <a:lnTo>
                    <a:pt x="457" y="34"/>
                  </a:lnTo>
                  <a:lnTo>
                    <a:pt x="422" y="34"/>
                  </a:lnTo>
                  <a:lnTo>
                    <a:pt x="407" y="59"/>
                  </a:lnTo>
                  <a:lnTo>
                    <a:pt x="415" y="79"/>
                  </a:lnTo>
                  <a:lnTo>
                    <a:pt x="387" y="272"/>
                  </a:lnTo>
                  <a:lnTo>
                    <a:pt x="386" y="284"/>
                  </a:lnTo>
                  <a:lnTo>
                    <a:pt x="306" y="1"/>
                  </a:lnTo>
                  <a:lnTo>
                    <a:pt x="300" y="1"/>
                  </a:lnTo>
                  <a:lnTo>
                    <a:pt x="294" y="1"/>
                  </a:lnTo>
                  <a:lnTo>
                    <a:pt x="270" y="5"/>
                  </a:lnTo>
                  <a:lnTo>
                    <a:pt x="245" y="8"/>
                  </a:lnTo>
                  <a:lnTo>
                    <a:pt x="220" y="14"/>
                  </a:lnTo>
                  <a:lnTo>
                    <a:pt x="195" y="19"/>
                  </a:lnTo>
                  <a:lnTo>
                    <a:pt x="170" y="26"/>
                  </a:lnTo>
                  <a:lnTo>
                    <a:pt x="146" y="32"/>
                  </a:lnTo>
                  <a:lnTo>
                    <a:pt x="123" y="40"/>
                  </a:lnTo>
                  <a:lnTo>
                    <a:pt x="101" y="48"/>
                  </a:lnTo>
                  <a:lnTo>
                    <a:pt x="81" y="58"/>
                  </a:lnTo>
                  <a:lnTo>
                    <a:pt x="62" y="68"/>
                  </a:lnTo>
                  <a:lnTo>
                    <a:pt x="45" y="79"/>
                  </a:lnTo>
                  <a:lnTo>
                    <a:pt x="31" y="91"/>
                  </a:lnTo>
                  <a:lnTo>
                    <a:pt x="24" y="97"/>
                  </a:lnTo>
                  <a:lnTo>
                    <a:pt x="19" y="104"/>
                  </a:lnTo>
                  <a:lnTo>
                    <a:pt x="14" y="110"/>
                  </a:lnTo>
                  <a:lnTo>
                    <a:pt x="9" y="116"/>
                  </a:lnTo>
                  <a:lnTo>
                    <a:pt x="6" y="124"/>
                  </a:lnTo>
                  <a:lnTo>
                    <a:pt x="4" y="132"/>
                  </a:lnTo>
                  <a:lnTo>
                    <a:pt x="2" y="139"/>
                  </a:lnTo>
                  <a:lnTo>
                    <a:pt x="1" y="147"/>
                  </a:lnTo>
                  <a:lnTo>
                    <a:pt x="0" y="156"/>
                  </a:lnTo>
                  <a:lnTo>
                    <a:pt x="1" y="170"/>
                  </a:lnTo>
                  <a:lnTo>
                    <a:pt x="2" y="189"/>
                  </a:lnTo>
                  <a:lnTo>
                    <a:pt x="3" y="209"/>
                  </a:lnTo>
                  <a:lnTo>
                    <a:pt x="9" y="259"/>
                  </a:lnTo>
                  <a:lnTo>
                    <a:pt x="18" y="315"/>
                  </a:lnTo>
                  <a:lnTo>
                    <a:pt x="28" y="374"/>
                  </a:lnTo>
                  <a:lnTo>
                    <a:pt x="37" y="431"/>
                  </a:lnTo>
                  <a:lnTo>
                    <a:pt x="47" y="483"/>
                  </a:lnTo>
                  <a:lnTo>
                    <a:pt x="55" y="524"/>
                  </a:lnTo>
                  <a:lnTo>
                    <a:pt x="60" y="526"/>
                  </a:lnTo>
                  <a:lnTo>
                    <a:pt x="64" y="528"/>
                  </a:lnTo>
                  <a:lnTo>
                    <a:pt x="70" y="529"/>
                  </a:lnTo>
                  <a:lnTo>
                    <a:pt x="76" y="530"/>
                  </a:lnTo>
                  <a:lnTo>
                    <a:pt x="89" y="530"/>
                  </a:lnTo>
                  <a:lnTo>
                    <a:pt x="102" y="530"/>
                  </a:lnTo>
                  <a:lnTo>
                    <a:pt x="117" y="528"/>
                  </a:lnTo>
                  <a:lnTo>
                    <a:pt x="131" y="525"/>
                  </a:lnTo>
                  <a:lnTo>
                    <a:pt x="145" y="521"/>
                  </a:lnTo>
                  <a:lnTo>
                    <a:pt x="159" y="517"/>
                  </a:lnTo>
                  <a:lnTo>
                    <a:pt x="163" y="554"/>
                  </a:lnTo>
                  <a:lnTo>
                    <a:pt x="166" y="588"/>
                  </a:lnTo>
                  <a:lnTo>
                    <a:pt x="169" y="620"/>
                  </a:lnTo>
                  <a:lnTo>
                    <a:pt x="171" y="648"/>
                  </a:lnTo>
                  <a:lnTo>
                    <a:pt x="175" y="672"/>
                  </a:lnTo>
                  <a:lnTo>
                    <a:pt x="176" y="692"/>
                  </a:lnTo>
                  <a:lnTo>
                    <a:pt x="178" y="707"/>
                  </a:lnTo>
                  <a:lnTo>
                    <a:pt x="179" y="717"/>
                  </a:lnTo>
                  <a:lnTo>
                    <a:pt x="673" y="717"/>
                  </a:lnTo>
                  <a:lnTo>
                    <a:pt x="676" y="696"/>
                  </a:lnTo>
                  <a:lnTo>
                    <a:pt x="679" y="663"/>
                  </a:lnTo>
                  <a:lnTo>
                    <a:pt x="683" y="617"/>
                  </a:lnTo>
                  <a:lnTo>
                    <a:pt x="689" y="559"/>
                  </a:lnTo>
                  <a:lnTo>
                    <a:pt x="692" y="510"/>
                  </a:lnTo>
                  <a:lnTo>
                    <a:pt x="759" y="524"/>
                  </a:lnTo>
                  <a:lnTo>
                    <a:pt x="780" y="462"/>
                  </a:lnTo>
                  <a:close/>
                  <a:moveTo>
                    <a:pt x="698" y="223"/>
                  </a:moveTo>
                  <a:lnTo>
                    <a:pt x="699" y="222"/>
                  </a:lnTo>
                  <a:lnTo>
                    <a:pt x="700" y="222"/>
                  </a:lnTo>
                  <a:lnTo>
                    <a:pt x="700" y="222"/>
                  </a:lnTo>
                  <a:lnTo>
                    <a:pt x="702" y="223"/>
                  </a:lnTo>
                  <a:lnTo>
                    <a:pt x="703" y="227"/>
                  </a:lnTo>
                  <a:lnTo>
                    <a:pt x="704" y="232"/>
                  </a:lnTo>
                  <a:lnTo>
                    <a:pt x="700" y="230"/>
                  </a:lnTo>
                  <a:lnTo>
                    <a:pt x="698" y="228"/>
                  </a:lnTo>
                  <a:lnTo>
                    <a:pt x="697" y="226"/>
                  </a:lnTo>
                  <a:lnTo>
                    <a:pt x="698" y="223"/>
                  </a:lnTo>
                  <a:close/>
                  <a:moveTo>
                    <a:pt x="170" y="368"/>
                  </a:moveTo>
                  <a:lnTo>
                    <a:pt x="381" y="349"/>
                  </a:lnTo>
                  <a:lnTo>
                    <a:pt x="399" y="349"/>
                  </a:lnTo>
                  <a:lnTo>
                    <a:pt x="434" y="347"/>
                  </a:lnTo>
                  <a:lnTo>
                    <a:pt x="553" y="341"/>
                  </a:lnTo>
                  <a:lnTo>
                    <a:pt x="477" y="352"/>
                  </a:lnTo>
                  <a:lnTo>
                    <a:pt x="469" y="353"/>
                  </a:lnTo>
                  <a:lnTo>
                    <a:pt x="430" y="359"/>
                  </a:lnTo>
                  <a:lnTo>
                    <a:pt x="96" y="410"/>
                  </a:lnTo>
                  <a:lnTo>
                    <a:pt x="159" y="375"/>
                  </a:lnTo>
                  <a:lnTo>
                    <a:pt x="170" y="368"/>
                  </a:lnTo>
                  <a:close/>
                  <a:moveTo>
                    <a:pt x="429" y="442"/>
                  </a:moveTo>
                  <a:lnTo>
                    <a:pt x="411" y="444"/>
                  </a:lnTo>
                  <a:lnTo>
                    <a:pt x="370" y="449"/>
                  </a:lnTo>
                  <a:lnTo>
                    <a:pt x="414" y="432"/>
                  </a:lnTo>
                  <a:lnTo>
                    <a:pt x="438" y="422"/>
                  </a:lnTo>
                  <a:lnTo>
                    <a:pt x="450" y="418"/>
                  </a:lnTo>
                  <a:lnTo>
                    <a:pt x="696" y="388"/>
                  </a:lnTo>
                  <a:lnTo>
                    <a:pt x="741" y="382"/>
                  </a:lnTo>
                  <a:lnTo>
                    <a:pt x="756" y="397"/>
                  </a:lnTo>
                  <a:lnTo>
                    <a:pt x="759" y="402"/>
                  </a:lnTo>
                  <a:lnTo>
                    <a:pt x="429" y="442"/>
                  </a:lnTo>
                  <a:close/>
                </a:path>
              </a:pathLst>
            </a:custGeom>
            <a:solidFill>
              <a:srgbClr val="7213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grpSp>
        <p:nvGrpSpPr>
          <p:cNvPr id="30" name="Group 29">
            <a:extLst>
              <a:ext uri="{FF2B5EF4-FFF2-40B4-BE49-F238E27FC236}">
                <a16:creationId xmlns:a16="http://schemas.microsoft.com/office/drawing/2014/main" id="{60D67C45-68D1-A5D1-EF5E-6869056FFEB3}"/>
              </a:ext>
            </a:extLst>
          </p:cNvPr>
          <p:cNvGrpSpPr/>
          <p:nvPr/>
        </p:nvGrpSpPr>
        <p:grpSpPr>
          <a:xfrm>
            <a:off x="3905780" y="5570752"/>
            <a:ext cx="416814" cy="412345"/>
            <a:chOff x="6273801" y="2430463"/>
            <a:chExt cx="592137" cy="585787"/>
          </a:xfrm>
          <a:solidFill>
            <a:srgbClr val="005EB8"/>
          </a:solidFill>
        </p:grpSpPr>
        <p:sp>
          <p:nvSpPr>
            <p:cNvPr id="31" name="Freeform 182">
              <a:extLst>
                <a:ext uri="{FF2B5EF4-FFF2-40B4-BE49-F238E27FC236}">
                  <a16:creationId xmlns:a16="http://schemas.microsoft.com/office/drawing/2014/main" id="{0DB3DA7F-1262-239F-CAA1-DA18919A4EC6}"/>
                </a:ext>
              </a:extLst>
            </p:cNvPr>
            <p:cNvSpPr>
              <a:spLocks noEditPoints="1"/>
            </p:cNvSpPr>
            <p:nvPr/>
          </p:nvSpPr>
          <p:spPr bwMode="auto">
            <a:xfrm>
              <a:off x="6273801" y="2498725"/>
              <a:ext cx="515938" cy="517525"/>
            </a:xfrm>
            <a:custGeom>
              <a:avLst/>
              <a:gdLst>
                <a:gd name="T0" fmla="*/ 524 w 1303"/>
                <a:gd name="T1" fmla="*/ 1200 h 1304"/>
                <a:gd name="T2" fmla="*/ 596 w 1303"/>
                <a:gd name="T3" fmla="*/ 1211 h 1304"/>
                <a:gd name="T4" fmla="*/ 677 w 1303"/>
                <a:gd name="T5" fmla="*/ 1213 h 1304"/>
                <a:gd name="T6" fmla="*/ 801 w 1303"/>
                <a:gd name="T7" fmla="*/ 1304 h 1304"/>
                <a:gd name="T8" fmla="*/ 985 w 1303"/>
                <a:gd name="T9" fmla="*/ 1107 h 1304"/>
                <a:gd name="T10" fmla="*/ 1079 w 1303"/>
                <a:gd name="T11" fmla="*/ 1023 h 1304"/>
                <a:gd name="T12" fmla="*/ 1288 w 1303"/>
                <a:gd name="T13" fmla="*/ 857 h 1304"/>
                <a:gd name="T14" fmla="*/ 1219 w 1303"/>
                <a:gd name="T15" fmla="*/ 744 h 1304"/>
                <a:gd name="T16" fmla="*/ 1228 w 1303"/>
                <a:gd name="T17" fmla="*/ 658 h 1304"/>
                <a:gd name="T18" fmla="*/ 1224 w 1303"/>
                <a:gd name="T19" fmla="*/ 566 h 1304"/>
                <a:gd name="T20" fmla="*/ 1163 w 1303"/>
                <a:gd name="T21" fmla="*/ 368 h 1304"/>
                <a:gd name="T22" fmla="*/ 1084 w 1303"/>
                <a:gd name="T23" fmla="*/ 254 h 1304"/>
                <a:gd name="T24" fmla="*/ 981 w 1303"/>
                <a:gd name="T25" fmla="*/ 162 h 1304"/>
                <a:gd name="T26" fmla="*/ 795 w 1303"/>
                <a:gd name="T27" fmla="*/ 77 h 1304"/>
                <a:gd name="T28" fmla="*/ 714 w 1303"/>
                <a:gd name="T29" fmla="*/ 62 h 1304"/>
                <a:gd name="T30" fmla="*/ 623 w 1303"/>
                <a:gd name="T31" fmla="*/ 60 h 1304"/>
                <a:gd name="T32" fmla="*/ 502 w 1303"/>
                <a:gd name="T33" fmla="*/ 0 h 1304"/>
                <a:gd name="T34" fmla="*/ 306 w 1303"/>
                <a:gd name="T35" fmla="*/ 174 h 1304"/>
                <a:gd name="T36" fmla="*/ 208 w 1303"/>
                <a:gd name="T37" fmla="*/ 267 h 1304"/>
                <a:gd name="T38" fmla="*/ 15 w 1303"/>
                <a:gd name="T39" fmla="*/ 448 h 1304"/>
                <a:gd name="T40" fmla="*/ 76 w 1303"/>
                <a:gd name="T41" fmla="*/ 583 h 1304"/>
                <a:gd name="T42" fmla="*/ 75 w 1303"/>
                <a:gd name="T43" fmla="*/ 667 h 1304"/>
                <a:gd name="T44" fmla="*/ 0 w 1303"/>
                <a:gd name="T45" fmla="*/ 802 h 1304"/>
                <a:gd name="T46" fmla="*/ 193 w 1303"/>
                <a:gd name="T47" fmla="*/ 988 h 1304"/>
                <a:gd name="T48" fmla="*/ 278 w 1303"/>
                <a:gd name="T49" fmla="*/ 1077 h 1304"/>
                <a:gd name="T50" fmla="*/ 163 w 1303"/>
                <a:gd name="T51" fmla="*/ 637 h 1304"/>
                <a:gd name="T52" fmla="*/ 172 w 1303"/>
                <a:gd name="T53" fmla="*/ 538 h 1304"/>
                <a:gd name="T54" fmla="*/ 201 w 1303"/>
                <a:gd name="T55" fmla="*/ 447 h 1304"/>
                <a:gd name="T56" fmla="*/ 246 w 1303"/>
                <a:gd name="T57" fmla="*/ 363 h 1304"/>
                <a:gd name="T58" fmla="*/ 306 w 1303"/>
                <a:gd name="T59" fmla="*/ 291 h 1304"/>
                <a:gd name="T60" fmla="*/ 379 w 1303"/>
                <a:gd name="T61" fmla="*/ 232 h 1304"/>
                <a:gd name="T62" fmla="*/ 462 w 1303"/>
                <a:gd name="T63" fmla="*/ 186 h 1304"/>
                <a:gd name="T64" fmla="*/ 553 w 1303"/>
                <a:gd name="T65" fmla="*/ 158 h 1304"/>
                <a:gd name="T66" fmla="*/ 652 w 1303"/>
                <a:gd name="T67" fmla="*/ 147 h 1304"/>
                <a:gd name="T68" fmla="*/ 750 w 1303"/>
                <a:gd name="T69" fmla="*/ 158 h 1304"/>
                <a:gd name="T70" fmla="*/ 842 w 1303"/>
                <a:gd name="T71" fmla="*/ 186 h 1304"/>
                <a:gd name="T72" fmla="*/ 924 w 1303"/>
                <a:gd name="T73" fmla="*/ 232 h 1304"/>
                <a:gd name="T74" fmla="*/ 996 w 1303"/>
                <a:gd name="T75" fmla="*/ 291 h 1304"/>
                <a:gd name="T76" fmla="*/ 1057 w 1303"/>
                <a:gd name="T77" fmla="*/ 363 h 1304"/>
                <a:gd name="T78" fmla="*/ 1102 w 1303"/>
                <a:gd name="T79" fmla="*/ 447 h 1304"/>
                <a:gd name="T80" fmla="*/ 1130 w 1303"/>
                <a:gd name="T81" fmla="*/ 538 h 1304"/>
                <a:gd name="T82" fmla="*/ 1140 w 1303"/>
                <a:gd name="T83" fmla="*/ 637 h 1304"/>
                <a:gd name="T84" fmla="*/ 1130 w 1303"/>
                <a:gd name="T85" fmla="*/ 735 h 1304"/>
                <a:gd name="T86" fmla="*/ 1102 w 1303"/>
                <a:gd name="T87" fmla="*/ 827 h 1304"/>
                <a:gd name="T88" fmla="*/ 1057 w 1303"/>
                <a:gd name="T89" fmla="*/ 910 h 1304"/>
                <a:gd name="T90" fmla="*/ 996 w 1303"/>
                <a:gd name="T91" fmla="*/ 982 h 1304"/>
                <a:gd name="T92" fmla="*/ 924 w 1303"/>
                <a:gd name="T93" fmla="*/ 1042 h 1304"/>
                <a:gd name="T94" fmla="*/ 842 w 1303"/>
                <a:gd name="T95" fmla="*/ 1087 h 1304"/>
                <a:gd name="T96" fmla="*/ 750 w 1303"/>
                <a:gd name="T97" fmla="*/ 1115 h 1304"/>
                <a:gd name="T98" fmla="*/ 652 w 1303"/>
                <a:gd name="T99" fmla="*/ 1125 h 1304"/>
                <a:gd name="T100" fmla="*/ 553 w 1303"/>
                <a:gd name="T101" fmla="*/ 1115 h 1304"/>
                <a:gd name="T102" fmla="*/ 462 w 1303"/>
                <a:gd name="T103" fmla="*/ 1087 h 1304"/>
                <a:gd name="T104" fmla="*/ 379 w 1303"/>
                <a:gd name="T105" fmla="*/ 1042 h 1304"/>
                <a:gd name="T106" fmla="*/ 306 w 1303"/>
                <a:gd name="T107" fmla="*/ 982 h 1304"/>
                <a:gd name="T108" fmla="*/ 246 w 1303"/>
                <a:gd name="T109" fmla="*/ 910 h 1304"/>
                <a:gd name="T110" fmla="*/ 201 w 1303"/>
                <a:gd name="T111" fmla="*/ 827 h 1304"/>
                <a:gd name="T112" fmla="*/ 172 w 1303"/>
                <a:gd name="T113" fmla="*/ 735 h 1304"/>
                <a:gd name="T114" fmla="*/ 163 w 1303"/>
                <a:gd name="T115" fmla="*/ 637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3" h="1304">
                  <a:moveTo>
                    <a:pt x="296" y="1219"/>
                  </a:moveTo>
                  <a:lnTo>
                    <a:pt x="447" y="1289"/>
                  </a:lnTo>
                  <a:lnTo>
                    <a:pt x="507" y="1196"/>
                  </a:lnTo>
                  <a:lnTo>
                    <a:pt x="524" y="1200"/>
                  </a:lnTo>
                  <a:lnTo>
                    <a:pt x="542" y="1204"/>
                  </a:lnTo>
                  <a:lnTo>
                    <a:pt x="560" y="1207"/>
                  </a:lnTo>
                  <a:lnTo>
                    <a:pt x="577" y="1209"/>
                  </a:lnTo>
                  <a:lnTo>
                    <a:pt x="596" y="1211"/>
                  </a:lnTo>
                  <a:lnTo>
                    <a:pt x="614" y="1213"/>
                  </a:lnTo>
                  <a:lnTo>
                    <a:pt x="632" y="1213"/>
                  </a:lnTo>
                  <a:lnTo>
                    <a:pt x="652" y="1214"/>
                  </a:lnTo>
                  <a:lnTo>
                    <a:pt x="677" y="1213"/>
                  </a:lnTo>
                  <a:lnTo>
                    <a:pt x="703" y="1212"/>
                  </a:lnTo>
                  <a:lnTo>
                    <a:pt x="727" y="1209"/>
                  </a:lnTo>
                  <a:lnTo>
                    <a:pt x="751" y="1205"/>
                  </a:lnTo>
                  <a:lnTo>
                    <a:pt x="801" y="1304"/>
                  </a:lnTo>
                  <a:lnTo>
                    <a:pt x="956" y="1247"/>
                  </a:lnTo>
                  <a:lnTo>
                    <a:pt x="931" y="1142"/>
                  </a:lnTo>
                  <a:lnTo>
                    <a:pt x="958" y="1125"/>
                  </a:lnTo>
                  <a:lnTo>
                    <a:pt x="985" y="1107"/>
                  </a:lnTo>
                  <a:lnTo>
                    <a:pt x="1010" y="1088"/>
                  </a:lnTo>
                  <a:lnTo>
                    <a:pt x="1034" y="1069"/>
                  </a:lnTo>
                  <a:lnTo>
                    <a:pt x="1058" y="1047"/>
                  </a:lnTo>
                  <a:lnTo>
                    <a:pt x="1079" y="1023"/>
                  </a:lnTo>
                  <a:lnTo>
                    <a:pt x="1100" y="999"/>
                  </a:lnTo>
                  <a:lnTo>
                    <a:pt x="1119" y="975"/>
                  </a:lnTo>
                  <a:lnTo>
                    <a:pt x="1218" y="1007"/>
                  </a:lnTo>
                  <a:lnTo>
                    <a:pt x="1288" y="857"/>
                  </a:lnTo>
                  <a:lnTo>
                    <a:pt x="1204" y="805"/>
                  </a:lnTo>
                  <a:lnTo>
                    <a:pt x="1209" y="786"/>
                  </a:lnTo>
                  <a:lnTo>
                    <a:pt x="1214" y="765"/>
                  </a:lnTo>
                  <a:lnTo>
                    <a:pt x="1219" y="744"/>
                  </a:lnTo>
                  <a:lnTo>
                    <a:pt x="1222" y="723"/>
                  </a:lnTo>
                  <a:lnTo>
                    <a:pt x="1225" y="701"/>
                  </a:lnTo>
                  <a:lnTo>
                    <a:pt x="1227" y="680"/>
                  </a:lnTo>
                  <a:lnTo>
                    <a:pt x="1228" y="658"/>
                  </a:lnTo>
                  <a:lnTo>
                    <a:pt x="1228" y="637"/>
                  </a:lnTo>
                  <a:lnTo>
                    <a:pt x="1228" y="613"/>
                  </a:lnTo>
                  <a:lnTo>
                    <a:pt x="1227" y="589"/>
                  </a:lnTo>
                  <a:lnTo>
                    <a:pt x="1224" y="566"/>
                  </a:lnTo>
                  <a:lnTo>
                    <a:pt x="1221" y="544"/>
                  </a:lnTo>
                  <a:lnTo>
                    <a:pt x="1303" y="503"/>
                  </a:lnTo>
                  <a:lnTo>
                    <a:pt x="1246" y="347"/>
                  </a:lnTo>
                  <a:lnTo>
                    <a:pt x="1163" y="368"/>
                  </a:lnTo>
                  <a:lnTo>
                    <a:pt x="1145" y="337"/>
                  </a:lnTo>
                  <a:lnTo>
                    <a:pt x="1126" y="308"/>
                  </a:lnTo>
                  <a:lnTo>
                    <a:pt x="1105" y="280"/>
                  </a:lnTo>
                  <a:lnTo>
                    <a:pt x="1084" y="254"/>
                  </a:lnTo>
                  <a:lnTo>
                    <a:pt x="1060" y="228"/>
                  </a:lnTo>
                  <a:lnTo>
                    <a:pt x="1035" y="206"/>
                  </a:lnTo>
                  <a:lnTo>
                    <a:pt x="1008" y="183"/>
                  </a:lnTo>
                  <a:lnTo>
                    <a:pt x="981" y="162"/>
                  </a:lnTo>
                  <a:lnTo>
                    <a:pt x="1006" y="86"/>
                  </a:lnTo>
                  <a:lnTo>
                    <a:pt x="856" y="16"/>
                  </a:lnTo>
                  <a:lnTo>
                    <a:pt x="815" y="83"/>
                  </a:lnTo>
                  <a:lnTo>
                    <a:pt x="795" y="77"/>
                  </a:lnTo>
                  <a:lnTo>
                    <a:pt x="776" y="73"/>
                  </a:lnTo>
                  <a:lnTo>
                    <a:pt x="755" y="69"/>
                  </a:lnTo>
                  <a:lnTo>
                    <a:pt x="735" y="65"/>
                  </a:lnTo>
                  <a:lnTo>
                    <a:pt x="714" y="62"/>
                  </a:lnTo>
                  <a:lnTo>
                    <a:pt x="694" y="61"/>
                  </a:lnTo>
                  <a:lnTo>
                    <a:pt x="672" y="59"/>
                  </a:lnTo>
                  <a:lnTo>
                    <a:pt x="652" y="59"/>
                  </a:lnTo>
                  <a:lnTo>
                    <a:pt x="623" y="60"/>
                  </a:lnTo>
                  <a:lnTo>
                    <a:pt x="595" y="62"/>
                  </a:lnTo>
                  <a:lnTo>
                    <a:pt x="566" y="65"/>
                  </a:lnTo>
                  <a:lnTo>
                    <a:pt x="539" y="70"/>
                  </a:lnTo>
                  <a:lnTo>
                    <a:pt x="502" y="0"/>
                  </a:lnTo>
                  <a:lnTo>
                    <a:pt x="346" y="58"/>
                  </a:lnTo>
                  <a:lnTo>
                    <a:pt x="363" y="137"/>
                  </a:lnTo>
                  <a:lnTo>
                    <a:pt x="334" y="154"/>
                  </a:lnTo>
                  <a:lnTo>
                    <a:pt x="306" y="174"/>
                  </a:lnTo>
                  <a:lnTo>
                    <a:pt x="279" y="195"/>
                  </a:lnTo>
                  <a:lnTo>
                    <a:pt x="254" y="218"/>
                  </a:lnTo>
                  <a:lnTo>
                    <a:pt x="231" y="241"/>
                  </a:lnTo>
                  <a:lnTo>
                    <a:pt x="208" y="267"/>
                  </a:lnTo>
                  <a:lnTo>
                    <a:pt x="186" y="294"/>
                  </a:lnTo>
                  <a:lnTo>
                    <a:pt x="167" y="322"/>
                  </a:lnTo>
                  <a:lnTo>
                    <a:pt x="85" y="297"/>
                  </a:lnTo>
                  <a:lnTo>
                    <a:pt x="15" y="448"/>
                  </a:lnTo>
                  <a:lnTo>
                    <a:pt x="91" y="496"/>
                  </a:lnTo>
                  <a:lnTo>
                    <a:pt x="84" y="531"/>
                  </a:lnTo>
                  <a:lnTo>
                    <a:pt x="78" y="565"/>
                  </a:lnTo>
                  <a:lnTo>
                    <a:pt x="76" y="583"/>
                  </a:lnTo>
                  <a:lnTo>
                    <a:pt x="75" y="601"/>
                  </a:lnTo>
                  <a:lnTo>
                    <a:pt x="74" y="618"/>
                  </a:lnTo>
                  <a:lnTo>
                    <a:pt x="74" y="637"/>
                  </a:lnTo>
                  <a:lnTo>
                    <a:pt x="75" y="667"/>
                  </a:lnTo>
                  <a:lnTo>
                    <a:pt x="77" y="697"/>
                  </a:lnTo>
                  <a:lnTo>
                    <a:pt x="81" y="726"/>
                  </a:lnTo>
                  <a:lnTo>
                    <a:pt x="86" y="755"/>
                  </a:lnTo>
                  <a:lnTo>
                    <a:pt x="0" y="802"/>
                  </a:lnTo>
                  <a:lnTo>
                    <a:pt x="57" y="957"/>
                  </a:lnTo>
                  <a:lnTo>
                    <a:pt x="157" y="936"/>
                  </a:lnTo>
                  <a:lnTo>
                    <a:pt x="174" y="962"/>
                  </a:lnTo>
                  <a:lnTo>
                    <a:pt x="193" y="988"/>
                  </a:lnTo>
                  <a:lnTo>
                    <a:pt x="212" y="1011"/>
                  </a:lnTo>
                  <a:lnTo>
                    <a:pt x="233" y="1034"/>
                  </a:lnTo>
                  <a:lnTo>
                    <a:pt x="255" y="1057"/>
                  </a:lnTo>
                  <a:lnTo>
                    <a:pt x="278" y="1077"/>
                  </a:lnTo>
                  <a:lnTo>
                    <a:pt x="303" y="1097"/>
                  </a:lnTo>
                  <a:lnTo>
                    <a:pt x="328" y="1115"/>
                  </a:lnTo>
                  <a:lnTo>
                    <a:pt x="296" y="1219"/>
                  </a:lnTo>
                  <a:close/>
                  <a:moveTo>
                    <a:pt x="163" y="637"/>
                  </a:moveTo>
                  <a:lnTo>
                    <a:pt x="164" y="612"/>
                  </a:lnTo>
                  <a:lnTo>
                    <a:pt x="165" y="587"/>
                  </a:lnTo>
                  <a:lnTo>
                    <a:pt x="168" y="562"/>
                  </a:lnTo>
                  <a:lnTo>
                    <a:pt x="172" y="538"/>
                  </a:lnTo>
                  <a:lnTo>
                    <a:pt x="178" y="515"/>
                  </a:lnTo>
                  <a:lnTo>
                    <a:pt x="184" y="491"/>
                  </a:lnTo>
                  <a:lnTo>
                    <a:pt x="193" y="468"/>
                  </a:lnTo>
                  <a:lnTo>
                    <a:pt x="201" y="447"/>
                  </a:lnTo>
                  <a:lnTo>
                    <a:pt x="211" y="425"/>
                  </a:lnTo>
                  <a:lnTo>
                    <a:pt x="222" y="403"/>
                  </a:lnTo>
                  <a:lnTo>
                    <a:pt x="234" y="383"/>
                  </a:lnTo>
                  <a:lnTo>
                    <a:pt x="246" y="363"/>
                  </a:lnTo>
                  <a:lnTo>
                    <a:pt x="260" y="344"/>
                  </a:lnTo>
                  <a:lnTo>
                    <a:pt x="275" y="326"/>
                  </a:lnTo>
                  <a:lnTo>
                    <a:pt x="290" y="308"/>
                  </a:lnTo>
                  <a:lnTo>
                    <a:pt x="306" y="291"/>
                  </a:lnTo>
                  <a:lnTo>
                    <a:pt x="323" y="275"/>
                  </a:lnTo>
                  <a:lnTo>
                    <a:pt x="341" y="260"/>
                  </a:lnTo>
                  <a:lnTo>
                    <a:pt x="359" y="245"/>
                  </a:lnTo>
                  <a:lnTo>
                    <a:pt x="379" y="232"/>
                  </a:lnTo>
                  <a:lnTo>
                    <a:pt x="398" y="219"/>
                  </a:lnTo>
                  <a:lnTo>
                    <a:pt x="419" y="207"/>
                  </a:lnTo>
                  <a:lnTo>
                    <a:pt x="440" y="196"/>
                  </a:lnTo>
                  <a:lnTo>
                    <a:pt x="462" y="186"/>
                  </a:lnTo>
                  <a:lnTo>
                    <a:pt x="483" y="178"/>
                  </a:lnTo>
                  <a:lnTo>
                    <a:pt x="506" y="170"/>
                  </a:lnTo>
                  <a:lnTo>
                    <a:pt x="530" y="164"/>
                  </a:lnTo>
                  <a:lnTo>
                    <a:pt x="553" y="158"/>
                  </a:lnTo>
                  <a:lnTo>
                    <a:pt x="577" y="154"/>
                  </a:lnTo>
                  <a:lnTo>
                    <a:pt x="601" y="151"/>
                  </a:lnTo>
                  <a:lnTo>
                    <a:pt x="626" y="148"/>
                  </a:lnTo>
                  <a:lnTo>
                    <a:pt x="652" y="147"/>
                  </a:lnTo>
                  <a:lnTo>
                    <a:pt x="677" y="148"/>
                  </a:lnTo>
                  <a:lnTo>
                    <a:pt x="701" y="151"/>
                  </a:lnTo>
                  <a:lnTo>
                    <a:pt x="725" y="154"/>
                  </a:lnTo>
                  <a:lnTo>
                    <a:pt x="750" y="158"/>
                  </a:lnTo>
                  <a:lnTo>
                    <a:pt x="774" y="164"/>
                  </a:lnTo>
                  <a:lnTo>
                    <a:pt x="796" y="170"/>
                  </a:lnTo>
                  <a:lnTo>
                    <a:pt x="819" y="178"/>
                  </a:lnTo>
                  <a:lnTo>
                    <a:pt x="842" y="186"/>
                  </a:lnTo>
                  <a:lnTo>
                    <a:pt x="863" y="196"/>
                  </a:lnTo>
                  <a:lnTo>
                    <a:pt x="884" y="207"/>
                  </a:lnTo>
                  <a:lnTo>
                    <a:pt x="904" y="219"/>
                  </a:lnTo>
                  <a:lnTo>
                    <a:pt x="924" y="232"/>
                  </a:lnTo>
                  <a:lnTo>
                    <a:pt x="943" y="245"/>
                  </a:lnTo>
                  <a:lnTo>
                    <a:pt x="962" y="260"/>
                  </a:lnTo>
                  <a:lnTo>
                    <a:pt x="980" y="275"/>
                  </a:lnTo>
                  <a:lnTo>
                    <a:pt x="996" y="291"/>
                  </a:lnTo>
                  <a:lnTo>
                    <a:pt x="1012" y="308"/>
                  </a:lnTo>
                  <a:lnTo>
                    <a:pt x="1029" y="326"/>
                  </a:lnTo>
                  <a:lnTo>
                    <a:pt x="1043" y="344"/>
                  </a:lnTo>
                  <a:lnTo>
                    <a:pt x="1057" y="363"/>
                  </a:lnTo>
                  <a:lnTo>
                    <a:pt x="1070" y="383"/>
                  </a:lnTo>
                  <a:lnTo>
                    <a:pt x="1080" y="403"/>
                  </a:lnTo>
                  <a:lnTo>
                    <a:pt x="1091" y="425"/>
                  </a:lnTo>
                  <a:lnTo>
                    <a:pt x="1102" y="447"/>
                  </a:lnTo>
                  <a:lnTo>
                    <a:pt x="1111" y="468"/>
                  </a:lnTo>
                  <a:lnTo>
                    <a:pt x="1118" y="491"/>
                  </a:lnTo>
                  <a:lnTo>
                    <a:pt x="1125" y="515"/>
                  </a:lnTo>
                  <a:lnTo>
                    <a:pt x="1130" y="538"/>
                  </a:lnTo>
                  <a:lnTo>
                    <a:pt x="1134" y="562"/>
                  </a:lnTo>
                  <a:lnTo>
                    <a:pt x="1138" y="587"/>
                  </a:lnTo>
                  <a:lnTo>
                    <a:pt x="1140" y="612"/>
                  </a:lnTo>
                  <a:lnTo>
                    <a:pt x="1140" y="637"/>
                  </a:lnTo>
                  <a:lnTo>
                    <a:pt x="1140" y="661"/>
                  </a:lnTo>
                  <a:lnTo>
                    <a:pt x="1138" y="686"/>
                  </a:lnTo>
                  <a:lnTo>
                    <a:pt x="1134" y="711"/>
                  </a:lnTo>
                  <a:lnTo>
                    <a:pt x="1130" y="735"/>
                  </a:lnTo>
                  <a:lnTo>
                    <a:pt x="1125" y="759"/>
                  </a:lnTo>
                  <a:lnTo>
                    <a:pt x="1118" y="781"/>
                  </a:lnTo>
                  <a:lnTo>
                    <a:pt x="1111" y="804"/>
                  </a:lnTo>
                  <a:lnTo>
                    <a:pt x="1102" y="827"/>
                  </a:lnTo>
                  <a:lnTo>
                    <a:pt x="1091" y="848"/>
                  </a:lnTo>
                  <a:lnTo>
                    <a:pt x="1080" y="869"/>
                  </a:lnTo>
                  <a:lnTo>
                    <a:pt x="1070" y="889"/>
                  </a:lnTo>
                  <a:lnTo>
                    <a:pt x="1057" y="910"/>
                  </a:lnTo>
                  <a:lnTo>
                    <a:pt x="1043" y="928"/>
                  </a:lnTo>
                  <a:lnTo>
                    <a:pt x="1029" y="948"/>
                  </a:lnTo>
                  <a:lnTo>
                    <a:pt x="1012" y="965"/>
                  </a:lnTo>
                  <a:lnTo>
                    <a:pt x="996" y="982"/>
                  </a:lnTo>
                  <a:lnTo>
                    <a:pt x="980" y="998"/>
                  </a:lnTo>
                  <a:lnTo>
                    <a:pt x="962" y="1014"/>
                  </a:lnTo>
                  <a:lnTo>
                    <a:pt x="943" y="1028"/>
                  </a:lnTo>
                  <a:lnTo>
                    <a:pt x="924" y="1042"/>
                  </a:lnTo>
                  <a:lnTo>
                    <a:pt x="904" y="1055"/>
                  </a:lnTo>
                  <a:lnTo>
                    <a:pt x="884" y="1066"/>
                  </a:lnTo>
                  <a:lnTo>
                    <a:pt x="863" y="1077"/>
                  </a:lnTo>
                  <a:lnTo>
                    <a:pt x="842" y="1087"/>
                  </a:lnTo>
                  <a:lnTo>
                    <a:pt x="819" y="1096"/>
                  </a:lnTo>
                  <a:lnTo>
                    <a:pt x="796" y="1103"/>
                  </a:lnTo>
                  <a:lnTo>
                    <a:pt x="774" y="1110"/>
                  </a:lnTo>
                  <a:lnTo>
                    <a:pt x="750" y="1115"/>
                  </a:lnTo>
                  <a:lnTo>
                    <a:pt x="725" y="1119"/>
                  </a:lnTo>
                  <a:lnTo>
                    <a:pt x="701" y="1123"/>
                  </a:lnTo>
                  <a:lnTo>
                    <a:pt x="677" y="1125"/>
                  </a:lnTo>
                  <a:lnTo>
                    <a:pt x="652" y="1125"/>
                  </a:lnTo>
                  <a:lnTo>
                    <a:pt x="626" y="1125"/>
                  </a:lnTo>
                  <a:lnTo>
                    <a:pt x="601" y="1123"/>
                  </a:lnTo>
                  <a:lnTo>
                    <a:pt x="577" y="1119"/>
                  </a:lnTo>
                  <a:lnTo>
                    <a:pt x="553" y="1115"/>
                  </a:lnTo>
                  <a:lnTo>
                    <a:pt x="530" y="1110"/>
                  </a:lnTo>
                  <a:lnTo>
                    <a:pt x="506" y="1103"/>
                  </a:lnTo>
                  <a:lnTo>
                    <a:pt x="483" y="1096"/>
                  </a:lnTo>
                  <a:lnTo>
                    <a:pt x="462" y="1087"/>
                  </a:lnTo>
                  <a:lnTo>
                    <a:pt x="440" y="1077"/>
                  </a:lnTo>
                  <a:lnTo>
                    <a:pt x="419" y="1066"/>
                  </a:lnTo>
                  <a:lnTo>
                    <a:pt x="398" y="1055"/>
                  </a:lnTo>
                  <a:lnTo>
                    <a:pt x="379" y="1042"/>
                  </a:lnTo>
                  <a:lnTo>
                    <a:pt x="359" y="1028"/>
                  </a:lnTo>
                  <a:lnTo>
                    <a:pt x="341" y="1014"/>
                  </a:lnTo>
                  <a:lnTo>
                    <a:pt x="323" y="998"/>
                  </a:lnTo>
                  <a:lnTo>
                    <a:pt x="306" y="982"/>
                  </a:lnTo>
                  <a:lnTo>
                    <a:pt x="290" y="965"/>
                  </a:lnTo>
                  <a:lnTo>
                    <a:pt x="275" y="948"/>
                  </a:lnTo>
                  <a:lnTo>
                    <a:pt x="260" y="928"/>
                  </a:lnTo>
                  <a:lnTo>
                    <a:pt x="246" y="910"/>
                  </a:lnTo>
                  <a:lnTo>
                    <a:pt x="234" y="889"/>
                  </a:lnTo>
                  <a:lnTo>
                    <a:pt x="222" y="869"/>
                  </a:lnTo>
                  <a:lnTo>
                    <a:pt x="211" y="848"/>
                  </a:lnTo>
                  <a:lnTo>
                    <a:pt x="201" y="827"/>
                  </a:lnTo>
                  <a:lnTo>
                    <a:pt x="193" y="804"/>
                  </a:lnTo>
                  <a:lnTo>
                    <a:pt x="184" y="781"/>
                  </a:lnTo>
                  <a:lnTo>
                    <a:pt x="178" y="759"/>
                  </a:lnTo>
                  <a:lnTo>
                    <a:pt x="172" y="735"/>
                  </a:lnTo>
                  <a:lnTo>
                    <a:pt x="168" y="711"/>
                  </a:lnTo>
                  <a:lnTo>
                    <a:pt x="165" y="686"/>
                  </a:lnTo>
                  <a:lnTo>
                    <a:pt x="164" y="661"/>
                  </a:lnTo>
                  <a:lnTo>
                    <a:pt x="163" y="637"/>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2" name="Freeform 183">
              <a:extLst>
                <a:ext uri="{FF2B5EF4-FFF2-40B4-BE49-F238E27FC236}">
                  <a16:creationId xmlns:a16="http://schemas.microsoft.com/office/drawing/2014/main" id="{BCAB3EDD-A5C0-67B0-BEE4-46CAD7A256C9}"/>
                </a:ext>
              </a:extLst>
            </p:cNvPr>
            <p:cNvSpPr>
              <a:spLocks noEditPoints="1"/>
            </p:cNvSpPr>
            <p:nvPr/>
          </p:nvSpPr>
          <p:spPr bwMode="auto">
            <a:xfrm>
              <a:off x="6681788" y="2430463"/>
              <a:ext cx="184150" cy="185738"/>
            </a:xfrm>
            <a:custGeom>
              <a:avLst/>
              <a:gdLst>
                <a:gd name="T0" fmla="*/ 405 w 466"/>
                <a:gd name="T1" fmla="*/ 209 h 467"/>
                <a:gd name="T2" fmla="*/ 411 w 466"/>
                <a:gd name="T3" fmla="*/ 169 h 467"/>
                <a:gd name="T4" fmla="*/ 375 w 466"/>
                <a:gd name="T5" fmla="*/ 110 h 467"/>
                <a:gd name="T6" fmla="*/ 365 w 466"/>
                <a:gd name="T7" fmla="*/ 118 h 467"/>
                <a:gd name="T8" fmla="*/ 353 w 466"/>
                <a:gd name="T9" fmla="*/ 104 h 467"/>
                <a:gd name="T10" fmla="*/ 335 w 466"/>
                <a:gd name="T11" fmla="*/ 89 h 467"/>
                <a:gd name="T12" fmla="*/ 327 w 466"/>
                <a:gd name="T13" fmla="*/ 84 h 467"/>
                <a:gd name="T14" fmla="*/ 313 w 466"/>
                <a:gd name="T15" fmla="*/ 75 h 467"/>
                <a:gd name="T16" fmla="*/ 304 w 466"/>
                <a:gd name="T17" fmla="*/ 71 h 467"/>
                <a:gd name="T18" fmla="*/ 319 w 466"/>
                <a:gd name="T19" fmla="*/ 15 h 467"/>
                <a:gd name="T20" fmla="*/ 243 w 466"/>
                <a:gd name="T21" fmla="*/ 55 h 467"/>
                <a:gd name="T22" fmla="*/ 241 w 466"/>
                <a:gd name="T23" fmla="*/ 55 h 467"/>
                <a:gd name="T24" fmla="*/ 231 w 466"/>
                <a:gd name="T25" fmla="*/ 55 h 467"/>
                <a:gd name="T26" fmla="*/ 218 w 466"/>
                <a:gd name="T27" fmla="*/ 55 h 467"/>
                <a:gd name="T28" fmla="*/ 207 w 466"/>
                <a:gd name="T29" fmla="*/ 56 h 467"/>
                <a:gd name="T30" fmla="*/ 184 w 466"/>
                <a:gd name="T31" fmla="*/ 61 h 467"/>
                <a:gd name="T32" fmla="*/ 167 w 466"/>
                <a:gd name="T33" fmla="*/ 66 h 467"/>
                <a:gd name="T34" fmla="*/ 164 w 466"/>
                <a:gd name="T35" fmla="*/ 48 h 467"/>
                <a:gd name="T36" fmla="*/ 104 w 466"/>
                <a:gd name="T37" fmla="*/ 84 h 467"/>
                <a:gd name="T38" fmla="*/ 89 w 466"/>
                <a:gd name="T39" fmla="*/ 126 h 467"/>
                <a:gd name="T40" fmla="*/ 52 w 466"/>
                <a:gd name="T41" fmla="*/ 151 h 467"/>
                <a:gd name="T42" fmla="*/ 36 w 466"/>
                <a:gd name="T43" fmla="*/ 219 h 467"/>
                <a:gd name="T44" fmla="*/ 58 w 466"/>
                <a:gd name="T45" fmla="*/ 258 h 467"/>
                <a:gd name="T46" fmla="*/ 47 w 466"/>
                <a:gd name="T47" fmla="*/ 303 h 467"/>
                <a:gd name="T48" fmla="*/ 84 w 466"/>
                <a:gd name="T49" fmla="*/ 361 h 467"/>
                <a:gd name="T50" fmla="*/ 96 w 466"/>
                <a:gd name="T51" fmla="*/ 341 h 467"/>
                <a:gd name="T52" fmla="*/ 109 w 466"/>
                <a:gd name="T53" fmla="*/ 355 h 467"/>
                <a:gd name="T54" fmla="*/ 126 w 466"/>
                <a:gd name="T55" fmla="*/ 370 h 467"/>
                <a:gd name="T56" fmla="*/ 135 w 466"/>
                <a:gd name="T57" fmla="*/ 375 h 467"/>
                <a:gd name="T58" fmla="*/ 149 w 466"/>
                <a:gd name="T59" fmla="*/ 384 h 467"/>
                <a:gd name="T60" fmla="*/ 159 w 466"/>
                <a:gd name="T61" fmla="*/ 389 h 467"/>
                <a:gd name="T62" fmla="*/ 146 w 466"/>
                <a:gd name="T63" fmla="*/ 452 h 467"/>
                <a:gd name="T64" fmla="*/ 224 w 466"/>
                <a:gd name="T65" fmla="*/ 405 h 467"/>
                <a:gd name="T66" fmla="*/ 220 w 466"/>
                <a:gd name="T67" fmla="*/ 405 h 467"/>
                <a:gd name="T68" fmla="*/ 231 w 466"/>
                <a:gd name="T69" fmla="*/ 405 h 467"/>
                <a:gd name="T70" fmla="*/ 243 w 466"/>
                <a:gd name="T71" fmla="*/ 405 h 467"/>
                <a:gd name="T72" fmla="*/ 253 w 466"/>
                <a:gd name="T73" fmla="*/ 403 h 467"/>
                <a:gd name="T74" fmla="*/ 276 w 466"/>
                <a:gd name="T75" fmla="*/ 398 h 467"/>
                <a:gd name="T76" fmla="*/ 294 w 466"/>
                <a:gd name="T77" fmla="*/ 393 h 467"/>
                <a:gd name="T78" fmla="*/ 298 w 466"/>
                <a:gd name="T79" fmla="*/ 411 h 467"/>
                <a:gd name="T80" fmla="*/ 357 w 466"/>
                <a:gd name="T81" fmla="*/ 375 h 467"/>
                <a:gd name="T82" fmla="*/ 369 w 466"/>
                <a:gd name="T83" fmla="*/ 335 h 467"/>
                <a:gd name="T84" fmla="*/ 405 w 466"/>
                <a:gd name="T85" fmla="*/ 314 h 467"/>
                <a:gd name="T86" fmla="*/ 421 w 466"/>
                <a:gd name="T87" fmla="*/ 246 h 467"/>
                <a:gd name="T88" fmla="*/ 274 w 466"/>
                <a:gd name="T89" fmla="*/ 333 h 467"/>
                <a:gd name="T90" fmla="*/ 231 w 466"/>
                <a:gd name="T91" fmla="*/ 343 h 467"/>
                <a:gd name="T92" fmla="*/ 187 w 466"/>
                <a:gd name="T93" fmla="*/ 334 h 467"/>
                <a:gd name="T94" fmla="*/ 151 w 466"/>
                <a:gd name="T95" fmla="*/ 311 h 467"/>
                <a:gd name="T96" fmla="*/ 128 w 466"/>
                <a:gd name="T97" fmla="*/ 277 h 467"/>
                <a:gd name="T98" fmla="*/ 118 w 466"/>
                <a:gd name="T99" fmla="*/ 245 h 467"/>
                <a:gd name="T100" fmla="*/ 118 w 466"/>
                <a:gd name="T101" fmla="*/ 212 h 467"/>
                <a:gd name="T102" fmla="*/ 128 w 466"/>
                <a:gd name="T103" fmla="*/ 181 h 467"/>
                <a:gd name="T104" fmla="*/ 146 w 466"/>
                <a:gd name="T105" fmla="*/ 154 h 467"/>
                <a:gd name="T106" fmla="*/ 173 w 466"/>
                <a:gd name="T107" fmla="*/ 132 h 467"/>
                <a:gd name="T108" fmla="*/ 216 w 466"/>
                <a:gd name="T109" fmla="*/ 117 h 467"/>
                <a:gd name="T110" fmla="*/ 260 w 466"/>
                <a:gd name="T111" fmla="*/ 120 h 467"/>
                <a:gd name="T112" fmla="*/ 299 w 466"/>
                <a:gd name="T113" fmla="*/ 139 h 467"/>
                <a:gd name="T114" fmla="*/ 328 w 466"/>
                <a:gd name="T115" fmla="*/ 172 h 467"/>
                <a:gd name="T116" fmla="*/ 341 w 466"/>
                <a:gd name="T117" fmla="*/ 203 h 467"/>
                <a:gd name="T118" fmla="*/ 343 w 466"/>
                <a:gd name="T119" fmla="*/ 236 h 467"/>
                <a:gd name="T120" fmla="*/ 336 w 466"/>
                <a:gd name="T121" fmla="*/ 268 h 467"/>
                <a:gd name="T122" fmla="*/ 321 w 466"/>
                <a:gd name="T123" fmla="*/ 298 h 467"/>
                <a:gd name="T124" fmla="*/ 298 w 466"/>
                <a:gd name="T125" fmla="*/ 32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6" h="467">
                  <a:moveTo>
                    <a:pt x="405" y="243"/>
                  </a:moveTo>
                  <a:lnTo>
                    <a:pt x="406" y="225"/>
                  </a:lnTo>
                  <a:lnTo>
                    <a:pt x="405" y="209"/>
                  </a:lnTo>
                  <a:lnTo>
                    <a:pt x="401" y="193"/>
                  </a:lnTo>
                  <a:lnTo>
                    <a:pt x="397" y="177"/>
                  </a:lnTo>
                  <a:lnTo>
                    <a:pt x="411" y="169"/>
                  </a:lnTo>
                  <a:lnTo>
                    <a:pt x="449" y="140"/>
                  </a:lnTo>
                  <a:lnTo>
                    <a:pt x="420" y="89"/>
                  </a:lnTo>
                  <a:lnTo>
                    <a:pt x="375" y="110"/>
                  </a:lnTo>
                  <a:lnTo>
                    <a:pt x="363" y="116"/>
                  </a:lnTo>
                  <a:lnTo>
                    <a:pt x="365" y="117"/>
                  </a:lnTo>
                  <a:lnTo>
                    <a:pt x="365" y="118"/>
                  </a:lnTo>
                  <a:lnTo>
                    <a:pt x="360" y="112"/>
                  </a:lnTo>
                  <a:lnTo>
                    <a:pt x="355" y="106"/>
                  </a:lnTo>
                  <a:lnTo>
                    <a:pt x="353" y="104"/>
                  </a:lnTo>
                  <a:lnTo>
                    <a:pt x="351" y="102"/>
                  </a:lnTo>
                  <a:lnTo>
                    <a:pt x="343" y="96"/>
                  </a:lnTo>
                  <a:lnTo>
                    <a:pt x="335" y="89"/>
                  </a:lnTo>
                  <a:lnTo>
                    <a:pt x="335" y="89"/>
                  </a:lnTo>
                  <a:lnTo>
                    <a:pt x="334" y="89"/>
                  </a:lnTo>
                  <a:lnTo>
                    <a:pt x="327" y="84"/>
                  </a:lnTo>
                  <a:lnTo>
                    <a:pt x="318" y="78"/>
                  </a:lnTo>
                  <a:lnTo>
                    <a:pt x="315" y="76"/>
                  </a:lnTo>
                  <a:lnTo>
                    <a:pt x="313" y="75"/>
                  </a:lnTo>
                  <a:lnTo>
                    <a:pt x="306" y="72"/>
                  </a:lnTo>
                  <a:lnTo>
                    <a:pt x="299" y="69"/>
                  </a:lnTo>
                  <a:lnTo>
                    <a:pt x="304" y="71"/>
                  </a:lnTo>
                  <a:lnTo>
                    <a:pt x="309" y="74"/>
                  </a:lnTo>
                  <a:lnTo>
                    <a:pt x="313" y="62"/>
                  </a:lnTo>
                  <a:lnTo>
                    <a:pt x="319" y="15"/>
                  </a:lnTo>
                  <a:lnTo>
                    <a:pt x="263" y="0"/>
                  </a:lnTo>
                  <a:lnTo>
                    <a:pt x="246" y="45"/>
                  </a:lnTo>
                  <a:lnTo>
                    <a:pt x="243" y="55"/>
                  </a:lnTo>
                  <a:lnTo>
                    <a:pt x="246" y="56"/>
                  </a:lnTo>
                  <a:lnTo>
                    <a:pt x="249" y="56"/>
                  </a:lnTo>
                  <a:lnTo>
                    <a:pt x="241" y="55"/>
                  </a:lnTo>
                  <a:lnTo>
                    <a:pt x="234" y="55"/>
                  </a:lnTo>
                  <a:lnTo>
                    <a:pt x="232" y="55"/>
                  </a:lnTo>
                  <a:lnTo>
                    <a:pt x="231" y="55"/>
                  </a:lnTo>
                  <a:lnTo>
                    <a:pt x="228" y="55"/>
                  </a:lnTo>
                  <a:lnTo>
                    <a:pt x="227" y="55"/>
                  </a:lnTo>
                  <a:lnTo>
                    <a:pt x="218" y="55"/>
                  </a:lnTo>
                  <a:lnTo>
                    <a:pt x="208" y="56"/>
                  </a:lnTo>
                  <a:lnTo>
                    <a:pt x="208" y="56"/>
                  </a:lnTo>
                  <a:lnTo>
                    <a:pt x="207" y="56"/>
                  </a:lnTo>
                  <a:lnTo>
                    <a:pt x="197" y="58"/>
                  </a:lnTo>
                  <a:lnTo>
                    <a:pt x="187" y="60"/>
                  </a:lnTo>
                  <a:lnTo>
                    <a:pt x="184" y="61"/>
                  </a:lnTo>
                  <a:lnTo>
                    <a:pt x="181" y="62"/>
                  </a:lnTo>
                  <a:lnTo>
                    <a:pt x="173" y="64"/>
                  </a:lnTo>
                  <a:lnTo>
                    <a:pt x="167" y="66"/>
                  </a:lnTo>
                  <a:lnTo>
                    <a:pt x="170" y="65"/>
                  </a:lnTo>
                  <a:lnTo>
                    <a:pt x="173" y="64"/>
                  </a:lnTo>
                  <a:lnTo>
                    <a:pt x="164" y="48"/>
                  </a:lnTo>
                  <a:lnTo>
                    <a:pt x="139" y="17"/>
                  </a:lnTo>
                  <a:lnTo>
                    <a:pt x="89" y="47"/>
                  </a:lnTo>
                  <a:lnTo>
                    <a:pt x="104" y="84"/>
                  </a:lnTo>
                  <a:lnTo>
                    <a:pt x="113" y="99"/>
                  </a:lnTo>
                  <a:lnTo>
                    <a:pt x="101" y="112"/>
                  </a:lnTo>
                  <a:lnTo>
                    <a:pt x="89" y="126"/>
                  </a:lnTo>
                  <a:lnTo>
                    <a:pt x="79" y="141"/>
                  </a:lnTo>
                  <a:lnTo>
                    <a:pt x="72" y="156"/>
                  </a:lnTo>
                  <a:lnTo>
                    <a:pt x="52" y="151"/>
                  </a:lnTo>
                  <a:lnTo>
                    <a:pt x="14" y="146"/>
                  </a:lnTo>
                  <a:lnTo>
                    <a:pt x="0" y="204"/>
                  </a:lnTo>
                  <a:lnTo>
                    <a:pt x="36" y="219"/>
                  </a:lnTo>
                  <a:lnTo>
                    <a:pt x="56" y="223"/>
                  </a:lnTo>
                  <a:lnTo>
                    <a:pt x="56" y="240"/>
                  </a:lnTo>
                  <a:lnTo>
                    <a:pt x="58" y="258"/>
                  </a:lnTo>
                  <a:lnTo>
                    <a:pt x="61" y="275"/>
                  </a:lnTo>
                  <a:lnTo>
                    <a:pt x="67" y="291"/>
                  </a:lnTo>
                  <a:lnTo>
                    <a:pt x="47" y="303"/>
                  </a:lnTo>
                  <a:lnTo>
                    <a:pt x="17" y="327"/>
                  </a:lnTo>
                  <a:lnTo>
                    <a:pt x="46" y="378"/>
                  </a:lnTo>
                  <a:lnTo>
                    <a:pt x="84" y="361"/>
                  </a:lnTo>
                  <a:lnTo>
                    <a:pt x="103" y="351"/>
                  </a:lnTo>
                  <a:lnTo>
                    <a:pt x="100" y="345"/>
                  </a:lnTo>
                  <a:lnTo>
                    <a:pt x="96" y="341"/>
                  </a:lnTo>
                  <a:lnTo>
                    <a:pt x="101" y="347"/>
                  </a:lnTo>
                  <a:lnTo>
                    <a:pt x="106" y="353"/>
                  </a:lnTo>
                  <a:lnTo>
                    <a:pt x="109" y="355"/>
                  </a:lnTo>
                  <a:lnTo>
                    <a:pt x="111" y="357"/>
                  </a:lnTo>
                  <a:lnTo>
                    <a:pt x="117" y="363"/>
                  </a:lnTo>
                  <a:lnTo>
                    <a:pt x="126" y="370"/>
                  </a:lnTo>
                  <a:lnTo>
                    <a:pt x="126" y="370"/>
                  </a:lnTo>
                  <a:lnTo>
                    <a:pt x="126" y="370"/>
                  </a:lnTo>
                  <a:lnTo>
                    <a:pt x="135" y="375"/>
                  </a:lnTo>
                  <a:lnTo>
                    <a:pt x="143" y="381"/>
                  </a:lnTo>
                  <a:lnTo>
                    <a:pt x="145" y="383"/>
                  </a:lnTo>
                  <a:lnTo>
                    <a:pt x="149" y="384"/>
                  </a:lnTo>
                  <a:lnTo>
                    <a:pt x="155" y="387"/>
                  </a:lnTo>
                  <a:lnTo>
                    <a:pt x="162" y="390"/>
                  </a:lnTo>
                  <a:lnTo>
                    <a:pt x="159" y="389"/>
                  </a:lnTo>
                  <a:lnTo>
                    <a:pt x="157" y="388"/>
                  </a:lnTo>
                  <a:lnTo>
                    <a:pt x="151" y="414"/>
                  </a:lnTo>
                  <a:lnTo>
                    <a:pt x="146" y="452"/>
                  </a:lnTo>
                  <a:lnTo>
                    <a:pt x="203" y="467"/>
                  </a:lnTo>
                  <a:lnTo>
                    <a:pt x="218" y="429"/>
                  </a:lnTo>
                  <a:lnTo>
                    <a:pt x="224" y="405"/>
                  </a:lnTo>
                  <a:lnTo>
                    <a:pt x="218" y="403"/>
                  </a:lnTo>
                  <a:lnTo>
                    <a:pt x="212" y="403"/>
                  </a:lnTo>
                  <a:lnTo>
                    <a:pt x="220" y="405"/>
                  </a:lnTo>
                  <a:lnTo>
                    <a:pt x="226" y="405"/>
                  </a:lnTo>
                  <a:lnTo>
                    <a:pt x="228" y="405"/>
                  </a:lnTo>
                  <a:lnTo>
                    <a:pt x="231" y="405"/>
                  </a:lnTo>
                  <a:lnTo>
                    <a:pt x="232" y="405"/>
                  </a:lnTo>
                  <a:lnTo>
                    <a:pt x="233" y="405"/>
                  </a:lnTo>
                  <a:lnTo>
                    <a:pt x="243" y="405"/>
                  </a:lnTo>
                  <a:lnTo>
                    <a:pt x="252" y="403"/>
                  </a:lnTo>
                  <a:lnTo>
                    <a:pt x="253" y="403"/>
                  </a:lnTo>
                  <a:lnTo>
                    <a:pt x="253" y="403"/>
                  </a:lnTo>
                  <a:lnTo>
                    <a:pt x="263" y="401"/>
                  </a:lnTo>
                  <a:lnTo>
                    <a:pt x="274" y="399"/>
                  </a:lnTo>
                  <a:lnTo>
                    <a:pt x="276" y="398"/>
                  </a:lnTo>
                  <a:lnTo>
                    <a:pt x="279" y="397"/>
                  </a:lnTo>
                  <a:lnTo>
                    <a:pt x="287" y="395"/>
                  </a:lnTo>
                  <a:lnTo>
                    <a:pt x="294" y="393"/>
                  </a:lnTo>
                  <a:lnTo>
                    <a:pt x="291" y="394"/>
                  </a:lnTo>
                  <a:lnTo>
                    <a:pt x="288" y="395"/>
                  </a:lnTo>
                  <a:lnTo>
                    <a:pt x="298" y="411"/>
                  </a:lnTo>
                  <a:lnTo>
                    <a:pt x="327" y="450"/>
                  </a:lnTo>
                  <a:lnTo>
                    <a:pt x="376" y="420"/>
                  </a:lnTo>
                  <a:lnTo>
                    <a:pt x="357" y="375"/>
                  </a:lnTo>
                  <a:lnTo>
                    <a:pt x="347" y="359"/>
                  </a:lnTo>
                  <a:lnTo>
                    <a:pt x="359" y="348"/>
                  </a:lnTo>
                  <a:lnTo>
                    <a:pt x="369" y="335"/>
                  </a:lnTo>
                  <a:lnTo>
                    <a:pt x="379" y="322"/>
                  </a:lnTo>
                  <a:lnTo>
                    <a:pt x="386" y="309"/>
                  </a:lnTo>
                  <a:lnTo>
                    <a:pt x="405" y="314"/>
                  </a:lnTo>
                  <a:lnTo>
                    <a:pt x="452" y="320"/>
                  </a:lnTo>
                  <a:lnTo>
                    <a:pt x="466" y="264"/>
                  </a:lnTo>
                  <a:lnTo>
                    <a:pt x="421" y="246"/>
                  </a:lnTo>
                  <a:lnTo>
                    <a:pt x="405" y="243"/>
                  </a:lnTo>
                  <a:close/>
                  <a:moveTo>
                    <a:pt x="288" y="327"/>
                  </a:moveTo>
                  <a:lnTo>
                    <a:pt x="274" y="333"/>
                  </a:lnTo>
                  <a:lnTo>
                    <a:pt x="260" y="339"/>
                  </a:lnTo>
                  <a:lnTo>
                    <a:pt x="246" y="342"/>
                  </a:lnTo>
                  <a:lnTo>
                    <a:pt x="231" y="343"/>
                  </a:lnTo>
                  <a:lnTo>
                    <a:pt x="216" y="342"/>
                  </a:lnTo>
                  <a:lnTo>
                    <a:pt x="201" y="339"/>
                  </a:lnTo>
                  <a:lnTo>
                    <a:pt x="187" y="334"/>
                  </a:lnTo>
                  <a:lnTo>
                    <a:pt x="174" y="328"/>
                  </a:lnTo>
                  <a:lnTo>
                    <a:pt x="163" y="319"/>
                  </a:lnTo>
                  <a:lnTo>
                    <a:pt x="151" y="311"/>
                  </a:lnTo>
                  <a:lnTo>
                    <a:pt x="141" y="299"/>
                  </a:lnTo>
                  <a:lnTo>
                    <a:pt x="132" y="287"/>
                  </a:lnTo>
                  <a:lnTo>
                    <a:pt x="128" y="277"/>
                  </a:lnTo>
                  <a:lnTo>
                    <a:pt x="124" y="266"/>
                  </a:lnTo>
                  <a:lnTo>
                    <a:pt x="120" y="255"/>
                  </a:lnTo>
                  <a:lnTo>
                    <a:pt x="118" y="245"/>
                  </a:lnTo>
                  <a:lnTo>
                    <a:pt x="117" y="234"/>
                  </a:lnTo>
                  <a:lnTo>
                    <a:pt x="117" y="223"/>
                  </a:lnTo>
                  <a:lnTo>
                    <a:pt x="118" y="212"/>
                  </a:lnTo>
                  <a:lnTo>
                    <a:pt x="120" y="201"/>
                  </a:lnTo>
                  <a:lnTo>
                    <a:pt x="124" y="191"/>
                  </a:lnTo>
                  <a:lnTo>
                    <a:pt x="128" y="181"/>
                  </a:lnTo>
                  <a:lnTo>
                    <a:pt x="133" y="171"/>
                  </a:lnTo>
                  <a:lnTo>
                    <a:pt x="140" y="162"/>
                  </a:lnTo>
                  <a:lnTo>
                    <a:pt x="146" y="154"/>
                  </a:lnTo>
                  <a:lnTo>
                    <a:pt x="154" y="145"/>
                  </a:lnTo>
                  <a:lnTo>
                    <a:pt x="164" y="139"/>
                  </a:lnTo>
                  <a:lnTo>
                    <a:pt x="173" y="132"/>
                  </a:lnTo>
                  <a:lnTo>
                    <a:pt x="186" y="125"/>
                  </a:lnTo>
                  <a:lnTo>
                    <a:pt x="200" y="120"/>
                  </a:lnTo>
                  <a:lnTo>
                    <a:pt x="216" y="117"/>
                  </a:lnTo>
                  <a:lnTo>
                    <a:pt x="231" y="116"/>
                  </a:lnTo>
                  <a:lnTo>
                    <a:pt x="245" y="117"/>
                  </a:lnTo>
                  <a:lnTo>
                    <a:pt x="260" y="120"/>
                  </a:lnTo>
                  <a:lnTo>
                    <a:pt x="273" y="125"/>
                  </a:lnTo>
                  <a:lnTo>
                    <a:pt x="287" y="131"/>
                  </a:lnTo>
                  <a:lnTo>
                    <a:pt x="299" y="139"/>
                  </a:lnTo>
                  <a:lnTo>
                    <a:pt x="309" y="149"/>
                  </a:lnTo>
                  <a:lnTo>
                    <a:pt x="319" y="159"/>
                  </a:lnTo>
                  <a:lnTo>
                    <a:pt x="328" y="172"/>
                  </a:lnTo>
                  <a:lnTo>
                    <a:pt x="333" y="182"/>
                  </a:lnTo>
                  <a:lnTo>
                    <a:pt x="338" y="193"/>
                  </a:lnTo>
                  <a:lnTo>
                    <a:pt x="341" y="203"/>
                  </a:lnTo>
                  <a:lnTo>
                    <a:pt x="343" y="213"/>
                  </a:lnTo>
                  <a:lnTo>
                    <a:pt x="343" y="224"/>
                  </a:lnTo>
                  <a:lnTo>
                    <a:pt x="343" y="236"/>
                  </a:lnTo>
                  <a:lnTo>
                    <a:pt x="342" y="247"/>
                  </a:lnTo>
                  <a:lnTo>
                    <a:pt x="340" y="258"/>
                  </a:lnTo>
                  <a:lnTo>
                    <a:pt x="336" y="268"/>
                  </a:lnTo>
                  <a:lnTo>
                    <a:pt x="332" y="279"/>
                  </a:lnTo>
                  <a:lnTo>
                    <a:pt x="327" y="289"/>
                  </a:lnTo>
                  <a:lnTo>
                    <a:pt x="321" y="298"/>
                  </a:lnTo>
                  <a:lnTo>
                    <a:pt x="314" y="306"/>
                  </a:lnTo>
                  <a:lnTo>
                    <a:pt x="306" y="314"/>
                  </a:lnTo>
                  <a:lnTo>
                    <a:pt x="298" y="320"/>
                  </a:lnTo>
                  <a:lnTo>
                    <a:pt x="288" y="327"/>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3" name="Freeform 184">
              <a:extLst>
                <a:ext uri="{FF2B5EF4-FFF2-40B4-BE49-F238E27FC236}">
                  <a16:creationId xmlns:a16="http://schemas.microsoft.com/office/drawing/2014/main" id="{5723981B-677D-3494-9956-A48A20AF61F2}"/>
                </a:ext>
              </a:extLst>
            </p:cNvPr>
            <p:cNvSpPr>
              <a:spLocks/>
            </p:cNvSpPr>
            <p:nvPr/>
          </p:nvSpPr>
          <p:spPr bwMode="auto">
            <a:xfrm>
              <a:off x="6456363" y="2862263"/>
              <a:ext cx="15875" cy="25400"/>
            </a:xfrm>
            <a:custGeom>
              <a:avLst/>
              <a:gdLst>
                <a:gd name="T0" fmla="*/ 15 w 42"/>
                <a:gd name="T1" fmla="*/ 0 h 67"/>
                <a:gd name="T2" fmla="*/ 14 w 42"/>
                <a:gd name="T3" fmla="*/ 1 h 67"/>
                <a:gd name="T4" fmla="*/ 10 w 42"/>
                <a:gd name="T5" fmla="*/ 2 h 67"/>
                <a:gd name="T6" fmla="*/ 0 w 42"/>
                <a:gd name="T7" fmla="*/ 10 h 67"/>
                <a:gd name="T8" fmla="*/ 1 w 42"/>
                <a:gd name="T9" fmla="*/ 14 h 67"/>
                <a:gd name="T10" fmla="*/ 3 w 42"/>
                <a:gd name="T11" fmla="*/ 18 h 67"/>
                <a:gd name="T12" fmla="*/ 4 w 42"/>
                <a:gd name="T13" fmla="*/ 20 h 67"/>
                <a:gd name="T14" fmla="*/ 5 w 42"/>
                <a:gd name="T15" fmla="*/ 20 h 67"/>
                <a:gd name="T16" fmla="*/ 6 w 42"/>
                <a:gd name="T17" fmla="*/ 21 h 67"/>
                <a:gd name="T18" fmla="*/ 6 w 42"/>
                <a:gd name="T19" fmla="*/ 24 h 67"/>
                <a:gd name="T20" fmla="*/ 4 w 42"/>
                <a:gd name="T21" fmla="*/ 32 h 67"/>
                <a:gd name="T22" fmla="*/ 3 w 42"/>
                <a:gd name="T23" fmla="*/ 38 h 67"/>
                <a:gd name="T24" fmla="*/ 5 w 42"/>
                <a:gd name="T25" fmla="*/ 43 h 67"/>
                <a:gd name="T26" fmla="*/ 10 w 42"/>
                <a:gd name="T27" fmla="*/ 54 h 67"/>
                <a:gd name="T28" fmla="*/ 14 w 42"/>
                <a:gd name="T29" fmla="*/ 57 h 67"/>
                <a:gd name="T30" fmla="*/ 17 w 42"/>
                <a:gd name="T31" fmla="*/ 62 h 67"/>
                <a:gd name="T32" fmla="*/ 22 w 42"/>
                <a:gd name="T33" fmla="*/ 64 h 67"/>
                <a:gd name="T34" fmla="*/ 27 w 42"/>
                <a:gd name="T35" fmla="*/ 66 h 67"/>
                <a:gd name="T36" fmla="*/ 31 w 42"/>
                <a:gd name="T37" fmla="*/ 67 h 67"/>
                <a:gd name="T38" fmla="*/ 35 w 42"/>
                <a:gd name="T39" fmla="*/ 67 h 67"/>
                <a:gd name="T40" fmla="*/ 38 w 42"/>
                <a:gd name="T41" fmla="*/ 66 h 67"/>
                <a:gd name="T42" fmla="*/ 41 w 42"/>
                <a:gd name="T43" fmla="*/ 64 h 67"/>
                <a:gd name="T44" fmla="*/ 42 w 42"/>
                <a:gd name="T45" fmla="*/ 61 h 67"/>
                <a:gd name="T46" fmla="*/ 42 w 42"/>
                <a:gd name="T47" fmla="*/ 56 h 67"/>
                <a:gd name="T48" fmla="*/ 41 w 42"/>
                <a:gd name="T49" fmla="*/ 52 h 67"/>
                <a:gd name="T50" fmla="*/ 39 w 42"/>
                <a:gd name="T51" fmla="*/ 49 h 67"/>
                <a:gd name="T52" fmla="*/ 35 w 42"/>
                <a:gd name="T53" fmla="*/ 43 h 67"/>
                <a:gd name="T54" fmla="*/ 34 w 42"/>
                <a:gd name="T55" fmla="*/ 41 h 67"/>
                <a:gd name="T56" fmla="*/ 15 w 42"/>
                <a:gd name="T5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67">
                  <a:moveTo>
                    <a:pt x="15" y="0"/>
                  </a:moveTo>
                  <a:lnTo>
                    <a:pt x="14" y="1"/>
                  </a:lnTo>
                  <a:lnTo>
                    <a:pt x="10" y="2"/>
                  </a:lnTo>
                  <a:lnTo>
                    <a:pt x="0" y="10"/>
                  </a:lnTo>
                  <a:lnTo>
                    <a:pt x="1" y="14"/>
                  </a:lnTo>
                  <a:lnTo>
                    <a:pt x="3" y="18"/>
                  </a:lnTo>
                  <a:lnTo>
                    <a:pt x="4" y="20"/>
                  </a:lnTo>
                  <a:lnTo>
                    <a:pt x="5" y="20"/>
                  </a:lnTo>
                  <a:lnTo>
                    <a:pt x="6" y="21"/>
                  </a:lnTo>
                  <a:lnTo>
                    <a:pt x="6" y="24"/>
                  </a:lnTo>
                  <a:lnTo>
                    <a:pt x="4" y="32"/>
                  </a:lnTo>
                  <a:lnTo>
                    <a:pt x="3" y="38"/>
                  </a:lnTo>
                  <a:lnTo>
                    <a:pt x="5" y="43"/>
                  </a:lnTo>
                  <a:lnTo>
                    <a:pt x="10" y="54"/>
                  </a:lnTo>
                  <a:lnTo>
                    <a:pt x="14" y="57"/>
                  </a:lnTo>
                  <a:lnTo>
                    <a:pt x="17" y="62"/>
                  </a:lnTo>
                  <a:lnTo>
                    <a:pt x="22" y="64"/>
                  </a:lnTo>
                  <a:lnTo>
                    <a:pt x="27" y="66"/>
                  </a:lnTo>
                  <a:lnTo>
                    <a:pt x="31" y="67"/>
                  </a:lnTo>
                  <a:lnTo>
                    <a:pt x="35" y="67"/>
                  </a:lnTo>
                  <a:lnTo>
                    <a:pt x="38" y="66"/>
                  </a:lnTo>
                  <a:lnTo>
                    <a:pt x="41" y="64"/>
                  </a:lnTo>
                  <a:lnTo>
                    <a:pt x="42" y="61"/>
                  </a:lnTo>
                  <a:lnTo>
                    <a:pt x="42" y="56"/>
                  </a:lnTo>
                  <a:lnTo>
                    <a:pt x="41" y="52"/>
                  </a:lnTo>
                  <a:lnTo>
                    <a:pt x="39" y="49"/>
                  </a:lnTo>
                  <a:lnTo>
                    <a:pt x="35" y="43"/>
                  </a:lnTo>
                  <a:lnTo>
                    <a:pt x="34" y="41"/>
                  </a:lnTo>
                  <a:lnTo>
                    <a:pt x="15" y="0"/>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4" name="Freeform 185">
              <a:extLst>
                <a:ext uri="{FF2B5EF4-FFF2-40B4-BE49-F238E27FC236}">
                  <a16:creationId xmlns:a16="http://schemas.microsoft.com/office/drawing/2014/main" id="{F7E73E65-37E5-79F5-9EB8-75D01B501907}"/>
                </a:ext>
              </a:extLst>
            </p:cNvPr>
            <p:cNvSpPr>
              <a:spLocks/>
            </p:cNvSpPr>
            <p:nvPr/>
          </p:nvSpPr>
          <p:spPr bwMode="auto">
            <a:xfrm>
              <a:off x="6607176" y="2740025"/>
              <a:ext cx="26988" cy="22225"/>
            </a:xfrm>
            <a:custGeom>
              <a:avLst/>
              <a:gdLst>
                <a:gd name="T0" fmla="*/ 1 w 68"/>
                <a:gd name="T1" fmla="*/ 55 h 58"/>
                <a:gd name="T2" fmla="*/ 7 w 68"/>
                <a:gd name="T3" fmla="*/ 57 h 58"/>
                <a:gd name="T4" fmla="*/ 23 w 68"/>
                <a:gd name="T5" fmla="*/ 58 h 58"/>
                <a:gd name="T6" fmla="*/ 32 w 68"/>
                <a:gd name="T7" fmla="*/ 58 h 58"/>
                <a:gd name="T8" fmla="*/ 41 w 68"/>
                <a:gd name="T9" fmla="*/ 55 h 58"/>
                <a:gd name="T10" fmla="*/ 45 w 68"/>
                <a:gd name="T11" fmla="*/ 53 h 58"/>
                <a:gd name="T12" fmla="*/ 48 w 68"/>
                <a:gd name="T13" fmla="*/ 50 h 58"/>
                <a:gd name="T14" fmla="*/ 52 w 68"/>
                <a:gd name="T15" fmla="*/ 47 h 58"/>
                <a:gd name="T16" fmla="*/ 54 w 68"/>
                <a:gd name="T17" fmla="*/ 44 h 58"/>
                <a:gd name="T18" fmla="*/ 56 w 68"/>
                <a:gd name="T19" fmla="*/ 38 h 58"/>
                <a:gd name="T20" fmla="*/ 57 w 68"/>
                <a:gd name="T21" fmla="*/ 34 h 58"/>
                <a:gd name="T22" fmla="*/ 57 w 68"/>
                <a:gd name="T23" fmla="*/ 31 h 58"/>
                <a:gd name="T24" fmla="*/ 57 w 68"/>
                <a:gd name="T25" fmla="*/ 27 h 58"/>
                <a:gd name="T26" fmla="*/ 56 w 68"/>
                <a:gd name="T27" fmla="*/ 24 h 58"/>
                <a:gd name="T28" fmla="*/ 54 w 68"/>
                <a:gd name="T29" fmla="*/ 22 h 58"/>
                <a:gd name="T30" fmla="*/ 52 w 68"/>
                <a:gd name="T31" fmla="*/ 21 h 58"/>
                <a:gd name="T32" fmla="*/ 48 w 68"/>
                <a:gd name="T33" fmla="*/ 19 h 58"/>
                <a:gd name="T34" fmla="*/ 46 w 68"/>
                <a:gd name="T35" fmla="*/ 18 h 58"/>
                <a:gd name="T36" fmla="*/ 44 w 68"/>
                <a:gd name="T37" fmla="*/ 17 h 58"/>
                <a:gd name="T38" fmla="*/ 44 w 68"/>
                <a:gd name="T39" fmla="*/ 14 h 58"/>
                <a:gd name="T40" fmla="*/ 44 w 68"/>
                <a:gd name="T41" fmla="*/ 13 h 58"/>
                <a:gd name="T42" fmla="*/ 45 w 68"/>
                <a:gd name="T43" fmla="*/ 11 h 58"/>
                <a:gd name="T44" fmla="*/ 46 w 68"/>
                <a:gd name="T45" fmla="*/ 11 h 58"/>
                <a:gd name="T46" fmla="*/ 47 w 68"/>
                <a:gd name="T47" fmla="*/ 10 h 58"/>
                <a:gd name="T48" fmla="*/ 49 w 68"/>
                <a:gd name="T49" fmla="*/ 11 h 58"/>
                <a:gd name="T50" fmla="*/ 53 w 68"/>
                <a:gd name="T51" fmla="*/ 11 h 58"/>
                <a:gd name="T52" fmla="*/ 56 w 68"/>
                <a:gd name="T53" fmla="*/ 11 h 58"/>
                <a:gd name="T54" fmla="*/ 60 w 68"/>
                <a:gd name="T55" fmla="*/ 9 h 58"/>
                <a:gd name="T56" fmla="*/ 63 w 68"/>
                <a:gd name="T57" fmla="*/ 8 h 58"/>
                <a:gd name="T58" fmla="*/ 67 w 68"/>
                <a:gd name="T59" fmla="*/ 6 h 58"/>
                <a:gd name="T60" fmla="*/ 68 w 68"/>
                <a:gd name="T61" fmla="*/ 4 h 58"/>
                <a:gd name="T62" fmla="*/ 67 w 68"/>
                <a:gd name="T63" fmla="*/ 3 h 58"/>
                <a:gd name="T64" fmla="*/ 63 w 68"/>
                <a:gd name="T65" fmla="*/ 0 h 58"/>
                <a:gd name="T66" fmla="*/ 58 w 68"/>
                <a:gd name="T67" fmla="*/ 0 h 58"/>
                <a:gd name="T68" fmla="*/ 52 w 68"/>
                <a:gd name="T69" fmla="*/ 0 h 58"/>
                <a:gd name="T70" fmla="*/ 43 w 68"/>
                <a:gd name="T71" fmla="*/ 0 h 58"/>
                <a:gd name="T72" fmla="*/ 35 w 68"/>
                <a:gd name="T73" fmla="*/ 3 h 58"/>
                <a:gd name="T74" fmla="*/ 27 w 68"/>
                <a:gd name="T75" fmla="*/ 4 h 58"/>
                <a:gd name="T76" fmla="*/ 20 w 68"/>
                <a:gd name="T77" fmla="*/ 7 h 58"/>
                <a:gd name="T78" fmla="*/ 15 w 68"/>
                <a:gd name="T79" fmla="*/ 9 h 58"/>
                <a:gd name="T80" fmla="*/ 12 w 68"/>
                <a:gd name="T81" fmla="*/ 13 h 58"/>
                <a:gd name="T82" fmla="*/ 9 w 68"/>
                <a:gd name="T83" fmla="*/ 18 h 58"/>
                <a:gd name="T84" fmla="*/ 3 w 68"/>
                <a:gd name="T85" fmla="*/ 37 h 58"/>
                <a:gd name="T86" fmla="*/ 0 w 68"/>
                <a:gd name="T87" fmla="*/ 54 h 58"/>
                <a:gd name="T88" fmla="*/ 1 w 68"/>
                <a:gd name="T89"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58">
                  <a:moveTo>
                    <a:pt x="1" y="55"/>
                  </a:moveTo>
                  <a:lnTo>
                    <a:pt x="7" y="57"/>
                  </a:lnTo>
                  <a:lnTo>
                    <a:pt x="23" y="58"/>
                  </a:lnTo>
                  <a:lnTo>
                    <a:pt x="32" y="58"/>
                  </a:lnTo>
                  <a:lnTo>
                    <a:pt x="41" y="55"/>
                  </a:lnTo>
                  <a:lnTo>
                    <a:pt x="45" y="53"/>
                  </a:lnTo>
                  <a:lnTo>
                    <a:pt x="48" y="50"/>
                  </a:lnTo>
                  <a:lnTo>
                    <a:pt x="52" y="47"/>
                  </a:lnTo>
                  <a:lnTo>
                    <a:pt x="54" y="44"/>
                  </a:lnTo>
                  <a:lnTo>
                    <a:pt x="56" y="38"/>
                  </a:lnTo>
                  <a:lnTo>
                    <a:pt x="57" y="34"/>
                  </a:lnTo>
                  <a:lnTo>
                    <a:pt x="57" y="31"/>
                  </a:lnTo>
                  <a:lnTo>
                    <a:pt x="57" y="27"/>
                  </a:lnTo>
                  <a:lnTo>
                    <a:pt x="56" y="24"/>
                  </a:lnTo>
                  <a:lnTo>
                    <a:pt x="54" y="22"/>
                  </a:lnTo>
                  <a:lnTo>
                    <a:pt x="52" y="21"/>
                  </a:lnTo>
                  <a:lnTo>
                    <a:pt x="48" y="19"/>
                  </a:lnTo>
                  <a:lnTo>
                    <a:pt x="46" y="18"/>
                  </a:lnTo>
                  <a:lnTo>
                    <a:pt x="44" y="17"/>
                  </a:lnTo>
                  <a:lnTo>
                    <a:pt x="44" y="14"/>
                  </a:lnTo>
                  <a:lnTo>
                    <a:pt x="44" y="13"/>
                  </a:lnTo>
                  <a:lnTo>
                    <a:pt x="45" y="11"/>
                  </a:lnTo>
                  <a:lnTo>
                    <a:pt x="46" y="11"/>
                  </a:lnTo>
                  <a:lnTo>
                    <a:pt x="47" y="10"/>
                  </a:lnTo>
                  <a:lnTo>
                    <a:pt x="49" y="11"/>
                  </a:lnTo>
                  <a:lnTo>
                    <a:pt x="53" y="11"/>
                  </a:lnTo>
                  <a:lnTo>
                    <a:pt x="56" y="11"/>
                  </a:lnTo>
                  <a:lnTo>
                    <a:pt x="60" y="9"/>
                  </a:lnTo>
                  <a:lnTo>
                    <a:pt x="63" y="8"/>
                  </a:lnTo>
                  <a:lnTo>
                    <a:pt x="67" y="6"/>
                  </a:lnTo>
                  <a:lnTo>
                    <a:pt x="68" y="4"/>
                  </a:lnTo>
                  <a:lnTo>
                    <a:pt x="67" y="3"/>
                  </a:lnTo>
                  <a:lnTo>
                    <a:pt x="63" y="0"/>
                  </a:lnTo>
                  <a:lnTo>
                    <a:pt x="58" y="0"/>
                  </a:lnTo>
                  <a:lnTo>
                    <a:pt x="52" y="0"/>
                  </a:lnTo>
                  <a:lnTo>
                    <a:pt x="43" y="0"/>
                  </a:lnTo>
                  <a:lnTo>
                    <a:pt x="35" y="3"/>
                  </a:lnTo>
                  <a:lnTo>
                    <a:pt x="27" y="4"/>
                  </a:lnTo>
                  <a:lnTo>
                    <a:pt x="20" y="7"/>
                  </a:lnTo>
                  <a:lnTo>
                    <a:pt x="15" y="9"/>
                  </a:lnTo>
                  <a:lnTo>
                    <a:pt x="12" y="13"/>
                  </a:lnTo>
                  <a:lnTo>
                    <a:pt x="9" y="18"/>
                  </a:lnTo>
                  <a:lnTo>
                    <a:pt x="3" y="37"/>
                  </a:lnTo>
                  <a:lnTo>
                    <a:pt x="0" y="54"/>
                  </a:lnTo>
                  <a:lnTo>
                    <a:pt x="1" y="55"/>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5" name="Freeform 186">
              <a:extLst>
                <a:ext uri="{FF2B5EF4-FFF2-40B4-BE49-F238E27FC236}">
                  <a16:creationId xmlns:a16="http://schemas.microsoft.com/office/drawing/2014/main" id="{79577E9B-E74A-8951-C143-5D23E56CA167}"/>
                </a:ext>
              </a:extLst>
            </p:cNvPr>
            <p:cNvSpPr>
              <a:spLocks/>
            </p:cNvSpPr>
            <p:nvPr/>
          </p:nvSpPr>
          <p:spPr bwMode="auto">
            <a:xfrm>
              <a:off x="6627813" y="2859088"/>
              <a:ext cx="44450" cy="26988"/>
            </a:xfrm>
            <a:custGeom>
              <a:avLst/>
              <a:gdLst>
                <a:gd name="T0" fmla="*/ 2 w 113"/>
                <a:gd name="T1" fmla="*/ 48 h 66"/>
                <a:gd name="T2" fmla="*/ 3 w 113"/>
                <a:gd name="T3" fmla="*/ 49 h 66"/>
                <a:gd name="T4" fmla="*/ 5 w 113"/>
                <a:gd name="T5" fmla="*/ 53 h 66"/>
                <a:gd name="T6" fmla="*/ 10 w 113"/>
                <a:gd name="T7" fmla="*/ 58 h 66"/>
                <a:gd name="T8" fmla="*/ 20 w 113"/>
                <a:gd name="T9" fmla="*/ 66 h 66"/>
                <a:gd name="T10" fmla="*/ 27 w 113"/>
                <a:gd name="T11" fmla="*/ 62 h 66"/>
                <a:gd name="T12" fmla="*/ 33 w 113"/>
                <a:gd name="T13" fmla="*/ 57 h 66"/>
                <a:gd name="T14" fmla="*/ 33 w 113"/>
                <a:gd name="T15" fmla="*/ 56 h 66"/>
                <a:gd name="T16" fmla="*/ 33 w 113"/>
                <a:gd name="T17" fmla="*/ 54 h 66"/>
                <a:gd name="T18" fmla="*/ 33 w 113"/>
                <a:gd name="T19" fmla="*/ 53 h 66"/>
                <a:gd name="T20" fmla="*/ 34 w 113"/>
                <a:gd name="T21" fmla="*/ 52 h 66"/>
                <a:gd name="T22" fmla="*/ 36 w 113"/>
                <a:gd name="T23" fmla="*/ 52 h 66"/>
                <a:gd name="T24" fmla="*/ 40 w 113"/>
                <a:gd name="T25" fmla="*/ 50 h 66"/>
                <a:gd name="T26" fmla="*/ 56 w 113"/>
                <a:gd name="T27" fmla="*/ 49 h 66"/>
                <a:gd name="T28" fmla="*/ 72 w 113"/>
                <a:gd name="T29" fmla="*/ 45 h 66"/>
                <a:gd name="T30" fmla="*/ 79 w 113"/>
                <a:gd name="T31" fmla="*/ 42 h 66"/>
                <a:gd name="T32" fmla="*/ 88 w 113"/>
                <a:gd name="T33" fmla="*/ 37 h 66"/>
                <a:gd name="T34" fmla="*/ 96 w 113"/>
                <a:gd name="T35" fmla="*/ 31 h 66"/>
                <a:gd name="T36" fmla="*/ 104 w 113"/>
                <a:gd name="T37" fmla="*/ 25 h 66"/>
                <a:gd name="T38" fmla="*/ 110 w 113"/>
                <a:gd name="T39" fmla="*/ 18 h 66"/>
                <a:gd name="T40" fmla="*/ 112 w 113"/>
                <a:gd name="T41" fmla="*/ 13 h 66"/>
                <a:gd name="T42" fmla="*/ 113 w 113"/>
                <a:gd name="T43" fmla="*/ 8 h 66"/>
                <a:gd name="T44" fmla="*/ 112 w 113"/>
                <a:gd name="T45" fmla="*/ 5 h 66"/>
                <a:gd name="T46" fmla="*/ 109 w 113"/>
                <a:gd name="T47" fmla="*/ 3 h 66"/>
                <a:gd name="T48" fmla="*/ 103 w 113"/>
                <a:gd name="T49" fmla="*/ 1 h 66"/>
                <a:gd name="T50" fmla="*/ 98 w 113"/>
                <a:gd name="T51" fmla="*/ 0 h 66"/>
                <a:gd name="T52" fmla="*/ 91 w 113"/>
                <a:gd name="T53" fmla="*/ 0 h 66"/>
                <a:gd name="T54" fmla="*/ 65 w 113"/>
                <a:gd name="T55" fmla="*/ 1 h 66"/>
                <a:gd name="T56" fmla="*/ 52 w 113"/>
                <a:gd name="T57" fmla="*/ 2 h 66"/>
                <a:gd name="T58" fmla="*/ 0 w 113"/>
                <a:gd name="T59" fmla="*/ 47 h 66"/>
                <a:gd name="T60" fmla="*/ 2 w 113"/>
                <a:gd name="T61"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66">
                  <a:moveTo>
                    <a:pt x="2" y="48"/>
                  </a:moveTo>
                  <a:lnTo>
                    <a:pt x="3" y="49"/>
                  </a:lnTo>
                  <a:lnTo>
                    <a:pt x="5" y="53"/>
                  </a:lnTo>
                  <a:lnTo>
                    <a:pt x="10" y="58"/>
                  </a:lnTo>
                  <a:lnTo>
                    <a:pt x="20" y="66"/>
                  </a:lnTo>
                  <a:lnTo>
                    <a:pt x="27" y="62"/>
                  </a:lnTo>
                  <a:lnTo>
                    <a:pt x="33" y="57"/>
                  </a:lnTo>
                  <a:lnTo>
                    <a:pt x="33" y="56"/>
                  </a:lnTo>
                  <a:lnTo>
                    <a:pt x="33" y="54"/>
                  </a:lnTo>
                  <a:lnTo>
                    <a:pt x="33" y="53"/>
                  </a:lnTo>
                  <a:lnTo>
                    <a:pt x="34" y="52"/>
                  </a:lnTo>
                  <a:lnTo>
                    <a:pt x="36" y="52"/>
                  </a:lnTo>
                  <a:lnTo>
                    <a:pt x="40" y="50"/>
                  </a:lnTo>
                  <a:lnTo>
                    <a:pt x="56" y="49"/>
                  </a:lnTo>
                  <a:lnTo>
                    <a:pt x="72" y="45"/>
                  </a:lnTo>
                  <a:lnTo>
                    <a:pt x="79" y="42"/>
                  </a:lnTo>
                  <a:lnTo>
                    <a:pt x="88" y="37"/>
                  </a:lnTo>
                  <a:lnTo>
                    <a:pt x="96" y="31"/>
                  </a:lnTo>
                  <a:lnTo>
                    <a:pt x="104" y="25"/>
                  </a:lnTo>
                  <a:lnTo>
                    <a:pt x="110" y="18"/>
                  </a:lnTo>
                  <a:lnTo>
                    <a:pt x="112" y="13"/>
                  </a:lnTo>
                  <a:lnTo>
                    <a:pt x="113" y="8"/>
                  </a:lnTo>
                  <a:lnTo>
                    <a:pt x="112" y="5"/>
                  </a:lnTo>
                  <a:lnTo>
                    <a:pt x="109" y="3"/>
                  </a:lnTo>
                  <a:lnTo>
                    <a:pt x="103" y="1"/>
                  </a:lnTo>
                  <a:lnTo>
                    <a:pt x="98" y="0"/>
                  </a:lnTo>
                  <a:lnTo>
                    <a:pt x="91" y="0"/>
                  </a:lnTo>
                  <a:lnTo>
                    <a:pt x="65" y="1"/>
                  </a:lnTo>
                  <a:lnTo>
                    <a:pt x="52" y="2"/>
                  </a:lnTo>
                  <a:lnTo>
                    <a:pt x="0" y="47"/>
                  </a:lnTo>
                  <a:lnTo>
                    <a:pt x="2" y="48"/>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6" name="Freeform 187">
              <a:extLst>
                <a:ext uri="{FF2B5EF4-FFF2-40B4-BE49-F238E27FC236}">
                  <a16:creationId xmlns:a16="http://schemas.microsoft.com/office/drawing/2014/main" id="{553B8238-CC7F-552A-5031-04AB4DCF2FD5}"/>
                </a:ext>
              </a:extLst>
            </p:cNvPr>
            <p:cNvSpPr>
              <a:spLocks/>
            </p:cNvSpPr>
            <p:nvPr/>
          </p:nvSpPr>
          <p:spPr bwMode="auto">
            <a:xfrm>
              <a:off x="6434138" y="2670175"/>
              <a:ext cx="211138" cy="206375"/>
            </a:xfrm>
            <a:custGeom>
              <a:avLst/>
              <a:gdLst>
                <a:gd name="T0" fmla="*/ 350 w 531"/>
                <a:gd name="T1" fmla="*/ 383 h 521"/>
                <a:gd name="T2" fmla="*/ 531 w 531"/>
                <a:gd name="T3" fmla="*/ 472 h 521"/>
                <a:gd name="T4" fmla="*/ 413 w 531"/>
                <a:gd name="T5" fmla="*/ 321 h 521"/>
                <a:gd name="T6" fmla="*/ 378 w 531"/>
                <a:gd name="T7" fmla="*/ 305 h 521"/>
                <a:gd name="T8" fmla="*/ 372 w 531"/>
                <a:gd name="T9" fmla="*/ 297 h 521"/>
                <a:gd name="T10" fmla="*/ 362 w 531"/>
                <a:gd name="T11" fmla="*/ 271 h 521"/>
                <a:gd name="T12" fmla="*/ 361 w 531"/>
                <a:gd name="T13" fmla="*/ 255 h 521"/>
                <a:gd name="T14" fmla="*/ 369 w 531"/>
                <a:gd name="T15" fmla="*/ 186 h 521"/>
                <a:gd name="T16" fmla="*/ 372 w 531"/>
                <a:gd name="T17" fmla="*/ 211 h 521"/>
                <a:gd name="T18" fmla="*/ 420 w 531"/>
                <a:gd name="T19" fmla="*/ 235 h 521"/>
                <a:gd name="T20" fmla="*/ 371 w 531"/>
                <a:gd name="T21" fmla="*/ 138 h 521"/>
                <a:gd name="T22" fmla="*/ 370 w 531"/>
                <a:gd name="T23" fmla="*/ 133 h 521"/>
                <a:gd name="T24" fmla="*/ 361 w 531"/>
                <a:gd name="T25" fmla="*/ 78 h 521"/>
                <a:gd name="T26" fmla="*/ 352 w 531"/>
                <a:gd name="T27" fmla="*/ 40 h 521"/>
                <a:gd name="T28" fmla="*/ 343 w 531"/>
                <a:gd name="T29" fmla="*/ 21 h 521"/>
                <a:gd name="T30" fmla="*/ 331 w 531"/>
                <a:gd name="T31" fmla="*/ 7 h 521"/>
                <a:gd name="T32" fmla="*/ 323 w 531"/>
                <a:gd name="T33" fmla="*/ 0 h 521"/>
                <a:gd name="T34" fmla="*/ 315 w 531"/>
                <a:gd name="T35" fmla="*/ 0 h 521"/>
                <a:gd name="T36" fmla="*/ 310 w 531"/>
                <a:gd name="T37" fmla="*/ 1 h 521"/>
                <a:gd name="T38" fmla="*/ 306 w 531"/>
                <a:gd name="T39" fmla="*/ 164 h 521"/>
                <a:gd name="T40" fmla="*/ 291 w 531"/>
                <a:gd name="T41" fmla="*/ 21 h 521"/>
                <a:gd name="T42" fmla="*/ 270 w 531"/>
                <a:gd name="T43" fmla="*/ 10 h 521"/>
                <a:gd name="T44" fmla="*/ 266 w 531"/>
                <a:gd name="T45" fmla="*/ 29 h 521"/>
                <a:gd name="T46" fmla="*/ 274 w 531"/>
                <a:gd name="T47" fmla="*/ 172 h 521"/>
                <a:gd name="T48" fmla="*/ 205 w 531"/>
                <a:gd name="T49" fmla="*/ 1 h 521"/>
                <a:gd name="T50" fmla="*/ 163 w 531"/>
                <a:gd name="T51" fmla="*/ 6 h 521"/>
                <a:gd name="T52" fmla="*/ 134 w 531"/>
                <a:gd name="T53" fmla="*/ 16 h 521"/>
                <a:gd name="T54" fmla="*/ 118 w 531"/>
                <a:gd name="T55" fmla="*/ 25 h 521"/>
                <a:gd name="T56" fmla="*/ 98 w 531"/>
                <a:gd name="T57" fmla="*/ 42 h 521"/>
                <a:gd name="T58" fmla="*/ 64 w 531"/>
                <a:gd name="T59" fmla="*/ 77 h 521"/>
                <a:gd name="T60" fmla="*/ 28 w 531"/>
                <a:gd name="T61" fmla="*/ 119 h 521"/>
                <a:gd name="T62" fmla="*/ 14 w 531"/>
                <a:gd name="T63" fmla="*/ 136 h 521"/>
                <a:gd name="T64" fmla="*/ 5 w 531"/>
                <a:gd name="T65" fmla="*/ 151 h 521"/>
                <a:gd name="T66" fmla="*/ 0 w 531"/>
                <a:gd name="T67" fmla="*/ 194 h 521"/>
                <a:gd name="T68" fmla="*/ 0 w 531"/>
                <a:gd name="T69" fmla="*/ 230 h 521"/>
                <a:gd name="T70" fmla="*/ 2 w 531"/>
                <a:gd name="T71" fmla="*/ 248 h 521"/>
                <a:gd name="T72" fmla="*/ 12 w 531"/>
                <a:gd name="T73" fmla="*/ 250 h 521"/>
                <a:gd name="T74" fmla="*/ 26 w 531"/>
                <a:gd name="T75" fmla="*/ 244 h 521"/>
                <a:gd name="T76" fmla="*/ 47 w 531"/>
                <a:gd name="T77" fmla="*/ 244 h 521"/>
                <a:gd name="T78" fmla="*/ 66 w 531"/>
                <a:gd name="T79" fmla="*/ 234 h 521"/>
                <a:gd name="T80" fmla="*/ 62 w 531"/>
                <a:gd name="T81" fmla="*/ 205 h 521"/>
                <a:gd name="T82" fmla="*/ 63 w 531"/>
                <a:gd name="T83" fmla="*/ 183 h 521"/>
                <a:gd name="T84" fmla="*/ 84 w 531"/>
                <a:gd name="T85" fmla="*/ 159 h 521"/>
                <a:gd name="T86" fmla="*/ 119 w 531"/>
                <a:gd name="T87" fmla="*/ 135 h 521"/>
                <a:gd name="T88" fmla="*/ 129 w 531"/>
                <a:gd name="T89" fmla="*/ 217 h 521"/>
                <a:gd name="T90" fmla="*/ 131 w 531"/>
                <a:gd name="T91" fmla="*/ 280 h 521"/>
                <a:gd name="T92" fmla="*/ 134 w 531"/>
                <a:gd name="T93" fmla="*/ 299 h 521"/>
                <a:gd name="T94" fmla="*/ 138 w 531"/>
                <a:gd name="T95" fmla="*/ 323 h 521"/>
                <a:gd name="T96" fmla="*/ 157 w 531"/>
                <a:gd name="T97" fmla="*/ 464 h 521"/>
                <a:gd name="T98" fmla="*/ 94 w 531"/>
                <a:gd name="T99" fmla="*/ 513 h 521"/>
                <a:gd name="T100" fmla="*/ 242 w 531"/>
                <a:gd name="T101" fmla="*/ 481 h 521"/>
                <a:gd name="T102" fmla="*/ 259 w 531"/>
                <a:gd name="T103" fmla="*/ 418 h 521"/>
                <a:gd name="T104" fmla="*/ 267 w 531"/>
                <a:gd name="T105" fmla="*/ 38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1" h="521">
                  <a:moveTo>
                    <a:pt x="267" y="373"/>
                  </a:moveTo>
                  <a:lnTo>
                    <a:pt x="350" y="383"/>
                  </a:lnTo>
                  <a:lnTo>
                    <a:pt x="468" y="521"/>
                  </a:lnTo>
                  <a:lnTo>
                    <a:pt x="531" y="472"/>
                  </a:lnTo>
                  <a:lnTo>
                    <a:pt x="420" y="324"/>
                  </a:lnTo>
                  <a:lnTo>
                    <a:pt x="413" y="321"/>
                  </a:lnTo>
                  <a:lnTo>
                    <a:pt x="397" y="315"/>
                  </a:lnTo>
                  <a:lnTo>
                    <a:pt x="378" y="305"/>
                  </a:lnTo>
                  <a:lnTo>
                    <a:pt x="362" y="297"/>
                  </a:lnTo>
                  <a:lnTo>
                    <a:pt x="372" y="297"/>
                  </a:lnTo>
                  <a:lnTo>
                    <a:pt x="366" y="282"/>
                  </a:lnTo>
                  <a:lnTo>
                    <a:pt x="362" y="271"/>
                  </a:lnTo>
                  <a:lnTo>
                    <a:pt x="361" y="263"/>
                  </a:lnTo>
                  <a:lnTo>
                    <a:pt x="361" y="255"/>
                  </a:lnTo>
                  <a:lnTo>
                    <a:pt x="367" y="173"/>
                  </a:lnTo>
                  <a:lnTo>
                    <a:pt x="369" y="186"/>
                  </a:lnTo>
                  <a:lnTo>
                    <a:pt x="371" y="200"/>
                  </a:lnTo>
                  <a:lnTo>
                    <a:pt x="372" y="211"/>
                  </a:lnTo>
                  <a:lnTo>
                    <a:pt x="373" y="215"/>
                  </a:lnTo>
                  <a:lnTo>
                    <a:pt x="420" y="235"/>
                  </a:lnTo>
                  <a:lnTo>
                    <a:pt x="432" y="174"/>
                  </a:lnTo>
                  <a:lnTo>
                    <a:pt x="371" y="138"/>
                  </a:lnTo>
                  <a:lnTo>
                    <a:pt x="372" y="159"/>
                  </a:lnTo>
                  <a:lnTo>
                    <a:pt x="370" y="133"/>
                  </a:lnTo>
                  <a:lnTo>
                    <a:pt x="366" y="105"/>
                  </a:lnTo>
                  <a:lnTo>
                    <a:pt x="361" y="78"/>
                  </a:lnTo>
                  <a:lnTo>
                    <a:pt x="355" y="52"/>
                  </a:lnTo>
                  <a:lnTo>
                    <a:pt x="352" y="40"/>
                  </a:lnTo>
                  <a:lnTo>
                    <a:pt x="347" y="29"/>
                  </a:lnTo>
                  <a:lnTo>
                    <a:pt x="343" y="21"/>
                  </a:lnTo>
                  <a:lnTo>
                    <a:pt x="338" y="12"/>
                  </a:lnTo>
                  <a:lnTo>
                    <a:pt x="331" y="7"/>
                  </a:lnTo>
                  <a:lnTo>
                    <a:pt x="326" y="2"/>
                  </a:lnTo>
                  <a:lnTo>
                    <a:pt x="323" y="0"/>
                  </a:lnTo>
                  <a:lnTo>
                    <a:pt x="318" y="0"/>
                  </a:lnTo>
                  <a:lnTo>
                    <a:pt x="315" y="0"/>
                  </a:lnTo>
                  <a:lnTo>
                    <a:pt x="311" y="0"/>
                  </a:lnTo>
                  <a:lnTo>
                    <a:pt x="310" y="1"/>
                  </a:lnTo>
                  <a:lnTo>
                    <a:pt x="303" y="5"/>
                  </a:lnTo>
                  <a:lnTo>
                    <a:pt x="306" y="164"/>
                  </a:lnTo>
                  <a:lnTo>
                    <a:pt x="288" y="32"/>
                  </a:lnTo>
                  <a:lnTo>
                    <a:pt x="291" y="21"/>
                  </a:lnTo>
                  <a:lnTo>
                    <a:pt x="285" y="10"/>
                  </a:lnTo>
                  <a:lnTo>
                    <a:pt x="270" y="10"/>
                  </a:lnTo>
                  <a:lnTo>
                    <a:pt x="262" y="21"/>
                  </a:lnTo>
                  <a:lnTo>
                    <a:pt x="266" y="29"/>
                  </a:lnTo>
                  <a:lnTo>
                    <a:pt x="269" y="121"/>
                  </a:lnTo>
                  <a:lnTo>
                    <a:pt x="274" y="172"/>
                  </a:lnTo>
                  <a:lnTo>
                    <a:pt x="220" y="2"/>
                  </a:lnTo>
                  <a:lnTo>
                    <a:pt x="205" y="1"/>
                  </a:lnTo>
                  <a:lnTo>
                    <a:pt x="190" y="0"/>
                  </a:lnTo>
                  <a:lnTo>
                    <a:pt x="163" y="6"/>
                  </a:lnTo>
                  <a:lnTo>
                    <a:pt x="142" y="12"/>
                  </a:lnTo>
                  <a:lnTo>
                    <a:pt x="134" y="16"/>
                  </a:lnTo>
                  <a:lnTo>
                    <a:pt x="126" y="20"/>
                  </a:lnTo>
                  <a:lnTo>
                    <a:pt x="118" y="25"/>
                  </a:lnTo>
                  <a:lnTo>
                    <a:pt x="112" y="29"/>
                  </a:lnTo>
                  <a:lnTo>
                    <a:pt x="98" y="42"/>
                  </a:lnTo>
                  <a:lnTo>
                    <a:pt x="83" y="57"/>
                  </a:lnTo>
                  <a:lnTo>
                    <a:pt x="64" y="77"/>
                  </a:lnTo>
                  <a:lnTo>
                    <a:pt x="42" y="102"/>
                  </a:lnTo>
                  <a:lnTo>
                    <a:pt x="28" y="119"/>
                  </a:lnTo>
                  <a:lnTo>
                    <a:pt x="18" y="131"/>
                  </a:lnTo>
                  <a:lnTo>
                    <a:pt x="14" y="136"/>
                  </a:lnTo>
                  <a:lnTo>
                    <a:pt x="9" y="144"/>
                  </a:lnTo>
                  <a:lnTo>
                    <a:pt x="5" y="151"/>
                  </a:lnTo>
                  <a:lnTo>
                    <a:pt x="1" y="162"/>
                  </a:lnTo>
                  <a:lnTo>
                    <a:pt x="0" y="194"/>
                  </a:lnTo>
                  <a:lnTo>
                    <a:pt x="0" y="219"/>
                  </a:lnTo>
                  <a:lnTo>
                    <a:pt x="0" y="230"/>
                  </a:lnTo>
                  <a:lnTo>
                    <a:pt x="1" y="240"/>
                  </a:lnTo>
                  <a:lnTo>
                    <a:pt x="2" y="248"/>
                  </a:lnTo>
                  <a:lnTo>
                    <a:pt x="4" y="254"/>
                  </a:lnTo>
                  <a:lnTo>
                    <a:pt x="12" y="250"/>
                  </a:lnTo>
                  <a:lnTo>
                    <a:pt x="19" y="246"/>
                  </a:lnTo>
                  <a:lnTo>
                    <a:pt x="26" y="244"/>
                  </a:lnTo>
                  <a:lnTo>
                    <a:pt x="32" y="244"/>
                  </a:lnTo>
                  <a:lnTo>
                    <a:pt x="47" y="244"/>
                  </a:lnTo>
                  <a:lnTo>
                    <a:pt x="66" y="245"/>
                  </a:lnTo>
                  <a:lnTo>
                    <a:pt x="66" y="234"/>
                  </a:lnTo>
                  <a:lnTo>
                    <a:pt x="63" y="215"/>
                  </a:lnTo>
                  <a:lnTo>
                    <a:pt x="62" y="205"/>
                  </a:lnTo>
                  <a:lnTo>
                    <a:pt x="62" y="194"/>
                  </a:lnTo>
                  <a:lnTo>
                    <a:pt x="63" y="183"/>
                  </a:lnTo>
                  <a:lnTo>
                    <a:pt x="66" y="173"/>
                  </a:lnTo>
                  <a:lnTo>
                    <a:pt x="84" y="159"/>
                  </a:lnTo>
                  <a:lnTo>
                    <a:pt x="104" y="145"/>
                  </a:lnTo>
                  <a:lnTo>
                    <a:pt x="119" y="135"/>
                  </a:lnTo>
                  <a:lnTo>
                    <a:pt x="126" y="131"/>
                  </a:lnTo>
                  <a:lnTo>
                    <a:pt x="129" y="217"/>
                  </a:lnTo>
                  <a:lnTo>
                    <a:pt x="131" y="255"/>
                  </a:lnTo>
                  <a:lnTo>
                    <a:pt x="131" y="280"/>
                  </a:lnTo>
                  <a:lnTo>
                    <a:pt x="132" y="290"/>
                  </a:lnTo>
                  <a:lnTo>
                    <a:pt x="134" y="299"/>
                  </a:lnTo>
                  <a:lnTo>
                    <a:pt x="135" y="310"/>
                  </a:lnTo>
                  <a:lnTo>
                    <a:pt x="138" y="323"/>
                  </a:lnTo>
                  <a:lnTo>
                    <a:pt x="157" y="327"/>
                  </a:lnTo>
                  <a:lnTo>
                    <a:pt x="157" y="464"/>
                  </a:lnTo>
                  <a:lnTo>
                    <a:pt x="74" y="479"/>
                  </a:lnTo>
                  <a:lnTo>
                    <a:pt x="94" y="513"/>
                  </a:lnTo>
                  <a:lnTo>
                    <a:pt x="236" y="498"/>
                  </a:lnTo>
                  <a:lnTo>
                    <a:pt x="242" y="481"/>
                  </a:lnTo>
                  <a:lnTo>
                    <a:pt x="253" y="440"/>
                  </a:lnTo>
                  <a:lnTo>
                    <a:pt x="259" y="418"/>
                  </a:lnTo>
                  <a:lnTo>
                    <a:pt x="264" y="398"/>
                  </a:lnTo>
                  <a:lnTo>
                    <a:pt x="267" y="381"/>
                  </a:lnTo>
                  <a:lnTo>
                    <a:pt x="267" y="373"/>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7" name="Freeform 188">
              <a:extLst>
                <a:ext uri="{FF2B5EF4-FFF2-40B4-BE49-F238E27FC236}">
                  <a16:creationId xmlns:a16="http://schemas.microsoft.com/office/drawing/2014/main" id="{9F0B4B49-FBAE-C3C0-F5F6-2F2301E1CF96}"/>
                </a:ext>
              </a:extLst>
            </p:cNvPr>
            <p:cNvSpPr>
              <a:spLocks noEditPoints="1"/>
            </p:cNvSpPr>
            <p:nvPr/>
          </p:nvSpPr>
          <p:spPr bwMode="auto">
            <a:xfrm>
              <a:off x="6499226" y="2584450"/>
              <a:ext cx="68263" cy="85725"/>
            </a:xfrm>
            <a:custGeom>
              <a:avLst/>
              <a:gdLst>
                <a:gd name="T0" fmla="*/ 3 w 169"/>
                <a:gd name="T1" fmla="*/ 128 h 218"/>
                <a:gd name="T2" fmla="*/ 5 w 169"/>
                <a:gd name="T3" fmla="*/ 140 h 218"/>
                <a:gd name="T4" fmla="*/ 7 w 169"/>
                <a:gd name="T5" fmla="*/ 144 h 218"/>
                <a:gd name="T6" fmla="*/ 11 w 169"/>
                <a:gd name="T7" fmla="*/ 142 h 218"/>
                <a:gd name="T8" fmla="*/ 16 w 169"/>
                <a:gd name="T9" fmla="*/ 146 h 218"/>
                <a:gd name="T10" fmla="*/ 22 w 169"/>
                <a:gd name="T11" fmla="*/ 162 h 218"/>
                <a:gd name="T12" fmla="*/ 36 w 169"/>
                <a:gd name="T13" fmla="*/ 183 h 218"/>
                <a:gd name="T14" fmla="*/ 57 w 169"/>
                <a:gd name="T15" fmla="*/ 204 h 218"/>
                <a:gd name="T16" fmla="*/ 73 w 169"/>
                <a:gd name="T17" fmla="*/ 214 h 218"/>
                <a:gd name="T18" fmla="*/ 83 w 169"/>
                <a:gd name="T19" fmla="*/ 217 h 218"/>
                <a:gd name="T20" fmla="*/ 93 w 169"/>
                <a:gd name="T21" fmla="*/ 217 h 218"/>
                <a:gd name="T22" fmla="*/ 105 w 169"/>
                <a:gd name="T23" fmla="*/ 215 h 218"/>
                <a:gd name="T24" fmla="*/ 115 w 169"/>
                <a:gd name="T25" fmla="*/ 209 h 218"/>
                <a:gd name="T26" fmla="*/ 127 w 169"/>
                <a:gd name="T27" fmla="*/ 200 h 218"/>
                <a:gd name="T28" fmla="*/ 137 w 169"/>
                <a:gd name="T29" fmla="*/ 189 h 218"/>
                <a:gd name="T30" fmla="*/ 147 w 169"/>
                <a:gd name="T31" fmla="*/ 176 h 218"/>
                <a:gd name="T32" fmla="*/ 153 w 169"/>
                <a:gd name="T33" fmla="*/ 161 h 218"/>
                <a:gd name="T34" fmla="*/ 159 w 169"/>
                <a:gd name="T35" fmla="*/ 144 h 218"/>
                <a:gd name="T36" fmla="*/ 162 w 169"/>
                <a:gd name="T37" fmla="*/ 129 h 218"/>
                <a:gd name="T38" fmla="*/ 165 w 169"/>
                <a:gd name="T39" fmla="*/ 104 h 218"/>
                <a:gd name="T40" fmla="*/ 166 w 169"/>
                <a:gd name="T41" fmla="*/ 90 h 218"/>
                <a:gd name="T42" fmla="*/ 164 w 169"/>
                <a:gd name="T43" fmla="*/ 88 h 218"/>
                <a:gd name="T44" fmla="*/ 163 w 169"/>
                <a:gd name="T45" fmla="*/ 78 h 218"/>
                <a:gd name="T46" fmla="*/ 157 w 169"/>
                <a:gd name="T47" fmla="*/ 68 h 218"/>
                <a:gd name="T48" fmla="*/ 143 w 169"/>
                <a:gd name="T49" fmla="*/ 68 h 218"/>
                <a:gd name="T50" fmla="*/ 119 w 169"/>
                <a:gd name="T51" fmla="*/ 60 h 218"/>
                <a:gd name="T52" fmla="*/ 115 w 169"/>
                <a:gd name="T53" fmla="*/ 53 h 218"/>
                <a:gd name="T54" fmla="*/ 138 w 169"/>
                <a:gd name="T55" fmla="*/ 60 h 218"/>
                <a:gd name="T56" fmla="*/ 150 w 169"/>
                <a:gd name="T57" fmla="*/ 63 h 218"/>
                <a:gd name="T58" fmla="*/ 159 w 169"/>
                <a:gd name="T59" fmla="*/ 61 h 218"/>
                <a:gd name="T60" fmla="*/ 164 w 169"/>
                <a:gd name="T61" fmla="*/ 56 h 218"/>
                <a:gd name="T62" fmla="*/ 169 w 169"/>
                <a:gd name="T63" fmla="*/ 40 h 218"/>
                <a:gd name="T64" fmla="*/ 166 w 169"/>
                <a:gd name="T65" fmla="*/ 30 h 218"/>
                <a:gd name="T66" fmla="*/ 143 w 169"/>
                <a:gd name="T67" fmla="*/ 16 h 218"/>
                <a:gd name="T68" fmla="*/ 115 w 169"/>
                <a:gd name="T69" fmla="*/ 5 h 218"/>
                <a:gd name="T70" fmla="*/ 90 w 169"/>
                <a:gd name="T71" fmla="*/ 1 h 218"/>
                <a:gd name="T72" fmla="*/ 63 w 169"/>
                <a:gd name="T73" fmla="*/ 1 h 218"/>
                <a:gd name="T74" fmla="*/ 34 w 169"/>
                <a:gd name="T75" fmla="*/ 9 h 218"/>
                <a:gd name="T76" fmla="*/ 15 w 169"/>
                <a:gd name="T77" fmla="*/ 20 h 218"/>
                <a:gd name="T78" fmla="*/ 6 w 169"/>
                <a:gd name="T79" fmla="*/ 36 h 218"/>
                <a:gd name="T80" fmla="*/ 0 w 169"/>
                <a:gd name="T81" fmla="*/ 57 h 218"/>
                <a:gd name="T82" fmla="*/ 0 w 169"/>
                <a:gd name="T83" fmla="*/ 75 h 218"/>
                <a:gd name="T84" fmla="*/ 4 w 169"/>
                <a:gd name="T85" fmla="*/ 86 h 218"/>
                <a:gd name="T86" fmla="*/ 5 w 169"/>
                <a:gd name="T87" fmla="*/ 92 h 218"/>
                <a:gd name="T88" fmla="*/ 2 w 169"/>
                <a:gd name="T89" fmla="*/ 107 h 218"/>
                <a:gd name="T90" fmla="*/ 22 w 169"/>
                <a:gd name="T91" fmla="*/ 37 h 218"/>
                <a:gd name="T92" fmla="*/ 17 w 169"/>
                <a:gd name="T93" fmla="*/ 42 h 218"/>
                <a:gd name="T94" fmla="*/ 22 w 169"/>
                <a:gd name="T95" fmla="*/ 37 h 218"/>
                <a:gd name="T96" fmla="*/ 11 w 169"/>
                <a:gd name="T97" fmla="*/ 75 h 218"/>
                <a:gd name="T98" fmla="*/ 11 w 169"/>
                <a:gd name="T99" fmla="*/ 79 h 218"/>
                <a:gd name="T100" fmla="*/ 11 w 169"/>
                <a:gd name="T101" fmla="*/ 78 h 218"/>
                <a:gd name="T102" fmla="*/ 9 w 169"/>
                <a:gd name="T103" fmla="*/ 82 h 218"/>
                <a:gd name="T104" fmla="*/ 9 w 169"/>
                <a:gd name="T105" fmla="*/ 90 h 218"/>
                <a:gd name="T106" fmla="*/ 9 w 169"/>
                <a:gd name="T107" fmla="*/ 90 h 218"/>
                <a:gd name="T108" fmla="*/ 9 w 169"/>
                <a:gd name="T109" fmla="*/ 8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9" h="218">
                  <a:moveTo>
                    <a:pt x="2" y="117"/>
                  </a:moveTo>
                  <a:lnTo>
                    <a:pt x="3" y="128"/>
                  </a:lnTo>
                  <a:lnTo>
                    <a:pt x="4" y="136"/>
                  </a:lnTo>
                  <a:lnTo>
                    <a:pt x="5" y="140"/>
                  </a:lnTo>
                  <a:lnTo>
                    <a:pt x="6" y="142"/>
                  </a:lnTo>
                  <a:lnTo>
                    <a:pt x="7" y="144"/>
                  </a:lnTo>
                  <a:lnTo>
                    <a:pt x="8" y="144"/>
                  </a:lnTo>
                  <a:lnTo>
                    <a:pt x="11" y="142"/>
                  </a:lnTo>
                  <a:lnTo>
                    <a:pt x="13" y="137"/>
                  </a:lnTo>
                  <a:lnTo>
                    <a:pt x="16" y="146"/>
                  </a:lnTo>
                  <a:lnTo>
                    <a:pt x="19" y="154"/>
                  </a:lnTo>
                  <a:lnTo>
                    <a:pt x="22" y="162"/>
                  </a:lnTo>
                  <a:lnTo>
                    <a:pt x="27" y="170"/>
                  </a:lnTo>
                  <a:lnTo>
                    <a:pt x="36" y="183"/>
                  </a:lnTo>
                  <a:lnTo>
                    <a:pt x="46" y="195"/>
                  </a:lnTo>
                  <a:lnTo>
                    <a:pt x="57" y="204"/>
                  </a:lnTo>
                  <a:lnTo>
                    <a:pt x="68" y="212"/>
                  </a:lnTo>
                  <a:lnTo>
                    <a:pt x="73" y="214"/>
                  </a:lnTo>
                  <a:lnTo>
                    <a:pt x="79" y="216"/>
                  </a:lnTo>
                  <a:lnTo>
                    <a:pt x="83" y="217"/>
                  </a:lnTo>
                  <a:lnTo>
                    <a:pt x="87" y="218"/>
                  </a:lnTo>
                  <a:lnTo>
                    <a:pt x="93" y="217"/>
                  </a:lnTo>
                  <a:lnTo>
                    <a:pt x="99" y="216"/>
                  </a:lnTo>
                  <a:lnTo>
                    <a:pt x="105" y="215"/>
                  </a:lnTo>
                  <a:lnTo>
                    <a:pt x="110" y="212"/>
                  </a:lnTo>
                  <a:lnTo>
                    <a:pt x="115" y="209"/>
                  </a:lnTo>
                  <a:lnTo>
                    <a:pt x="122" y="205"/>
                  </a:lnTo>
                  <a:lnTo>
                    <a:pt x="127" y="200"/>
                  </a:lnTo>
                  <a:lnTo>
                    <a:pt x="133" y="196"/>
                  </a:lnTo>
                  <a:lnTo>
                    <a:pt x="137" y="189"/>
                  </a:lnTo>
                  <a:lnTo>
                    <a:pt x="142" y="184"/>
                  </a:lnTo>
                  <a:lnTo>
                    <a:pt x="147" y="176"/>
                  </a:lnTo>
                  <a:lnTo>
                    <a:pt x="150" y="169"/>
                  </a:lnTo>
                  <a:lnTo>
                    <a:pt x="153" y="161"/>
                  </a:lnTo>
                  <a:lnTo>
                    <a:pt x="156" y="153"/>
                  </a:lnTo>
                  <a:lnTo>
                    <a:pt x="159" y="144"/>
                  </a:lnTo>
                  <a:lnTo>
                    <a:pt x="160" y="134"/>
                  </a:lnTo>
                  <a:lnTo>
                    <a:pt x="162" y="129"/>
                  </a:lnTo>
                  <a:lnTo>
                    <a:pt x="164" y="113"/>
                  </a:lnTo>
                  <a:lnTo>
                    <a:pt x="165" y="104"/>
                  </a:lnTo>
                  <a:lnTo>
                    <a:pt x="166" y="95"/>
                  </a:lnTo>
                  <a:lnTo>
                    <a:pt x="166" y="90"/>
                  </a:lnTo>
                  <a:lnTo>
                    <a:pt x="165" y="88"/>
                  </a:lnTo>
                  <a:lnTo>
                    <a:pt x="164" y="88"/>
                  </a:lnTo>
                  <a:lnTo>
                    <a:pt x="163" y="89"/>
                  </a:lnTo>
                  <a:lnTo>
                    <a:pt x="163" y="78"/>
                  </a:lnTo>
                  <a:lnTo>
                    <a:pt x="162" y="66"/>
                  </a:lnTo>
                  <a:lnTo>
                    <a:pt x="157" y="68"/>
                  </a:lnTo>
                  <a:lnTo>
                    <a:pt x="151" y="69"/>
                  </a:lnTo>
                  <a:lnTo>
                    <a:pt x="143" y="68"/>
                  </a:lnTo>
                  <a:lnTo>
                    <a:pt x="136" y="66"/>
                  </a:lnTo>
                  <a:lnTo>
                    <a:pt x="119" y="60"/>
                  </a:lnTo>
                  <a:lnTo>
                    <a:pt x="100" y="50"/>
                  </a:lnTo>
                  <a:lnTo>
                    <a:pt x="115" y="53"/>
                  </a:lnTo>
                  <a:lnTo>
                    <a:pt x="130" y="56"/>
                  </a:lnTo>
                  <a:lnTo>
                    <a:pt x="138" y="60"/>
                  </a:lnTo>
                  <a:lnTo>
                    <a:pt x="144" y="62"/>
                  </a:lnTo>
                  <a:lnTo>
                    <a:pt x="150" y="63"/>
                  </a:lnTo>
                  <a:lnTo>
                    <a:pt x="154" y="62"/>
                  </a:lnTo>
                  <a:lnTo>
                    <a:pt x="159" y="61"/>
                  </a:lnTo>
                  <a:lnTo>
                    <a:pt x="162" y="59"/>
                  </a:lnTo>
                  <a:lnTo>
                    <a:pt x="164" y="56"/>
                  </a:lnTo>
                  <a:lnTo>
                    <a:pt x="166" y="53"/>
                  </a:lnTo>
                  <a:lnTo>
                    <a:pt x="169" y="40"/>
                  </a:lnTo>
                  <a:lnTo>
                    <a:pt x="169" y="34"/>
                  </a:lnTo>
                  <a:lnTo>
                    <a:pt x="166" y="30"/>
                  </a:lnTo>
                  <a:lnTo>
                    <a:pt x="157" y="25"/>
                  </a:lnTo>
                  <a:lnTo>
                    <a:pt x="143" y="16"/>
                  </a:lnTo>
                  <a:lnTo>
                    <a:pt x="125" y="9"/>
                  </a:lnTo>
                  <a:lnTo>
                    <a:pt x="115" y="5"/>
                  </a:lnTo>
                  <a:lnTo>
                    <a:pt x="103" y="2"/>
                  </a:lnTo>
                  <a:lnTo>
                    <a:pt x="90" y="1"/>
                  </a:lnTo>
                  <a:lnTo>
                    <a:pt x="78" y="0"/>
                  </a:lnTo>
                  <a:lnTo>
                    <a:pt x="63" y="1"/>
                  </a:lnTo>
                  <a:lnTo>
                    <a:pt x="49" y="5"/>
                  </a:lnTo>
                  <a:lnTo>
                    <a:pt x="34" y="9"/>
                  </a:lnTo>
                  <a:lnTo>
                    <a:pt x="18" y="16"/>
                  </a:lnTo>
                  <a:lnTo>
                    <a:pt x="15" y="20"/>
                  </a:lnTo>
                  <a:lnTo>
                    <a:pt x="11" y="26"/>
                  </a:lnTo>
                  <a:lnTo>
                    <a:pt x="6" y="36"/>
                  </a:lnTo>
                  <a:lnTo>
                    <a:pt x="2" y="47"/>
                  </a:lnTo>
                  <a:lnTo>
                    <a:pt x="0" y="57"/>
                  </a:lnTo>
                  <a:lnTo>
                    <a:pt x="0" y="69"/>
                  </a:lnTo>
                  <a:lnTo>
                    <a:pt x="0" y="75"/>
                  </a:lnTo>
                  <a:lnTo>
                    <a:pt x="2" y="80"/>
                  </a:lnTo>
                  <a:lnTo>
                    <a:pt x="4" y="86"/>
                  </a:lnTo>
                  <a:lnTo>
                    <a:pt x="7" y="90"/>
                  </a:lnTo>
                  <a:lnTo>
                    <a:pt x="5" y="92"/>
                  </a:lnTo>
                  <a:lnTo>
                    <a:pt x="4" y="99"/>
                  </a:lnTo>
                  <a:lnTo>
                    <a:pt x="2" y="107"/>
                  </a:lnTo>
                  <a:lnTo>
                    <a:pt x="2" y="117"/>
                  </a:lnTo>
                  <a:close/>
                  <a:moveTo>
                    <a:pt x="22" y="37"/>
                  </a:moveTo>
                  <a:lnTo>
                    <a:pt x="20" y="39"/>
                  </a:lnTo>
                  <a:lnTo>
                    <a:pt x="17" y="42"/>
                  </a:lnTo>
                  <a:lnTo>
                    <a:pt x="20" y="38"/>
                  </a:lnTo>
                  <a:lnTo>
                    <a:pt x="22" y="37"/>
                  </a:lnTo>
                  <a:close/>
                  <a:moveTo>
                    <a:pt x="11" y="73"/>
                  </a:moveTo>
                  <a:lnTo>
                    <a:pt x="11" y="75"/>
                  </a:lnTo>
                  <a:lnTo>
                    <a:pt x="11" y="76"/>
                  </a:lnTo>
                  <a:lnTo>
                    <a:pt x="11" y="79"/>
                  </a:lnTo>
                  <a:lnTo>
                    <a:pt x="9" y="82"/>
                  </a:lnTo>
                  <a:lnTo>
                    <a:pt x="11" y="78"/>
                  </a:lnTo>
                  <a:lnTo>
                    <a:pt x="11" y="73"/>
                  </a:lnTo>
                  <a:close/>
                  <a:moveTo>
                    <a:pt x="9" y="82"/>
                  </a:moveTo>
                  <a:lnTo>
                    <a:pt x="9" y="86"/>
                  </a:lnTo>
                  <a:lnTo>
                    <a:pt x="9" y="90"/>
                  </a:lnTo>
                  <a:lnTo>
                    <a:pt x="9" y="90"/>
                  </a:lnTo>
                  <a:lnTo>
                    <a:pt x="9" y="90"/>
                  </a:lnTo>
                  <a:lnTo>
                    <a:pt x="9" y="87"/>
                  </a:lnTo>
                  <a:lnTo>
                    <a:pt x="9" y="82"/>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8" name="Freeform 189">
              <a:extLst>
                <a:ext uri="{FF2B5EF4-FFF2-40B4-BE49-F238E27FC236}">
                  <a16:creationId xmlns:a16="http://schemas.microsoft.com/office/drawing/2014/main" id="{B155072B-36FD-E711-7E0D-7297275D037B}"/>
                </a:ext>
              </a:extLst>
            </p:cNvPr>
            <p:cNvSpPr>
              <a:spLocks/>
            </p:cNvSpPr>
            <p:nvPr/>
          </p:nvSpPr>
          <p:spPr bwMode="auto">
            <a:xfrm>
              <a:off x="6440488" y="2771775"/>
              <a:ext cx="23813" cy="19050"/>
            </a:xfrm>
            <a:custGeom>
              <a:avLst/>
              <a:gdLst>
                <a:gd name="T0" fmla="*/ 26 w 61"/>
                <a:gd name="T1" fmla="*/ 46 h 46"/>
                <a:gd name="T2" fmla="*/ 30 w 61"/>
                <a:gd name="T3" fmla="*/ 46 h 46"/>
                <a:gd name="T4" fmla="*/ 33 w 61"/>
                <a:gd name="T5" fmla="*/ 46 h 46"/>
                <a:gd name="T6" fmla="*/ 36 w 61"/>
                <a:gd name="T7" fmla="*/ 45 h 46"/>
                <a:gd name="T8" fmla="*/ 39 w 61"/>
                <a:gd name="T9" fmla="*/ 44 h 46"/>
                <a:gd name="T10" fmla="*/ 41 w 61"/>
                <a:gd name="T11" fmla="*/ 41 h 46"/>
                <a:gd name="T12" fmla="*/ 42 w 61"/>
                <a:gd name="T13" fmla="*/ 39 h 46"/>
                <a:gd name="T14" fmla="*/ 42 w 61"/>
                <a:gd name="T15" fmla="*/ 37 h 46"/>
                <a:gd name="T16" fmla="*/ 43 w 61"/>
                <a:gd name="T17" fmla="*/ 34 h 46"/>
                <a:gd name="T18" fmla="*/ 43 w 61"/>
                <a:gd name="T19" fmla="*/ 32 h 46"/>
                <a:gd name="T20" fmla="*/ 43 w 61"/>
                <a:gd name="T21" fmla="*/ 30 h 46"/>
                <a:gd name="T22" fmla="*/ 44 w 61"/>
                <a:gd name="T23" fmla="*/ 29 h 46"/>
                <a:gd name="T24" fmla="*/ 46 w 61"/>
                <a:gd name="T25" fmla="*/ 29 h 46"/>
                <a:gd name="T26" fmla="*/ 47 w 61"/>
                <a:gd name="T27" fmla="*/ 29 h 46"/>
                <a:gd name="T28" fmla="*/ 48 w 61"/>
                <a:gd name="T29" fmla="*/ 30 h 46"/>
                <a:gd name="T30" fmla="*/ 48 w 61"/>
                <a:gd name="T31" fmla="*/ 31 h 46"/>
                <a:gd name="T32" fmla="*/ 49 w 61"/>
                <a:gd name="T33" fmla="*/ 32 h 46"/>
                <a:gd name="T34" fmla="*/ 50 w 61"/>
                <a:gd name="T35" fmla="*/ 37 h 46"/>
                <a:gd name="T36" fmla="*/ 56 w 61"/>
                <a:gd name="T37" fmla="*/ 43 h 46"/>
                <a:gd name="T38" fmla="*/ 58 w 61"/>
                <a:gd name="T39" fmla="*/ 45 h 46"/>
                <a:gd name="T40" fmla="*/ 60 w 61"/>
                <a:gd name="T41" fmla="*/ 45 h 46"/>
                <a:gd name="T42" fmla="*/ 61 w 61"/>
                <a:gd name="T43" fmla="*/ 44 h 46"/>
                <a:gd name="T44" fmla="*/ 61 w 61"/>
                <a:gd name="T45" fmla="*/ 40 h 46"/>
                <a:gd name="T46" fmla="*/ 58 w 61"/>
                <a:gd name="T47" fmla="*/ 30 h 46"/>
                <a:gd name="T48" fmla="*/ 52 w 61"/>
                <a:gd name="T49" fmla="*/ 17 h 46"/>
                <a:gd name="T50" fmla="*/ 47 w 61"/>
                <a:gd name="T51" fmla="*/ 11 h 46"/>
                <a:gd name="T52" fmla="*/ 43 w 61"/>
                <a:gd name="T53" fmla="*/ 6 h 46"/>
                <a:gd name="T54" fmla="*/ 40 w 61"/>
                <a:gd name="T55" fmla="*/ 3 h 46"/>
                <a:gd name="T56" fmla="*/ 36 w 61"/>
                <a:gd name="T57" fmla="*/ 2 h 46"/>
                <a:gd name="T58" fmla="*/ 32 w 61"/>
                <a:gd name="T59" fmla="*/ 0 h 46"/>
                <a:gd name="T60" fmla="*/ 15 w 61"/>
                <a:gd name="T61" fmla="*/ 3 h 46"/>
                <a:gd name="T62" fmla="*/ 1 w 61"/>
                <a:gd name="T63" fmla="*/ 5 h 46"/>
                <a:gd name="T64" fmla="*/ 0 w 61"/>
                <a:gd name="T65" fmla="*/ 6 h 46"/>
                <a:gd name="T66" fmla="*/ 1 w 61"/>
                <a:gd name="T67" fmla="*/ 12 h 46"/>
                <a:gd name="T68" fmla="*/ 5 w 61"/>
                <a:gd name="T69" fmla="*/ 25 h 46"/>
                <a:gd name="T70" fmla="*/ 8 w 61"/>
                <a:gd name="T71" fmla="*/ 33 h 46"/>
                <a:gd name="T72" fmla="*/ 13 w 61"/>
                <a:gd name="T73" fmla="*/ 39 h 46"/>
                <a:gd name="T74" fmla="*/ 15 w 61"/>
                <a:gd name="T75" fmla="*/ 41 h 46"/>
                <a:gd name="T76" fmla="*/ 18 w 61"/>
                <a:gd name="T77" fmla="*/ 44 h 46"/>
                <a:gd name="T78" fmla="*/ 21 w 61"/>
                <a:gd name="T79" fmla="*/ 46 h 46"/>
                <a:gd name="T80" fmla="*/ 26 w 61"/>
                <a:gd name="T8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46">
                  <a:moveTo>
                    <a:pt x="26" y="46"/>
                  </a:moveTo>
                  <a:lnTo>
                    <a:pt x="30" y="46"/>
                  </a:lnTo>
                  <a:lnTo>
                    <a:pt x="33" y="46"/>
                  </a:lnTo>
                  <a:lnTo>
                    <a:pt x="36" y="45"/>
                  </a:lnTo>
                  <a:lnTo>
                    <a:pt x="39" y="44"/>
                  </a:lnTo>
                  <a:lnTo>
                    <a:pt x="41" y="41"/>
                  </a:lnTo>
                  <a:lnTo>
                    <a:pt x="42" y="39"/>
                  </a:lnTo>
                  <a:lnTo>
                    <a:pt x="42" y="37"/>
                  </a:lnTo>
                  <a:lnTo>
                    <a:pt x="43" y="34"/>
                  </a:lnTo>
                  <a:lnTo>
                    <a:pt x="43" y="32"/>
                  </a:lnTo>
                  <a:lnTo>
                    <a:pt x="43" y="30"/>
                  </a:lnTo>
                  <a:lnTo>
                    <a:pt x="44" y="29"/>
                  </a:lnTo>
                  <a:lnTo>
                    <a:pt x="46" y="29"/>
                  </a:lnTo>
                  <a:lnTo>
                    <a:pt x="47" y="29"/>
                  </a:lnTo>
                  <a:lnTo>
                    <a:pt x="48" y="30"/>
                  </a:lnTo>
                  <a:lnTo>
                    <a:pt x="48" y="31"/>
                  </a:lnTo>
                  <a:lnTo>
                    <a:pt x="49" y="32"/>
                  </a:lnTo>
                  <a:lnTo>
                    <a:pt x="50" y="37"/>
                  </a:lnTo>
                  <a:lnTo>
                    <a:pt x="56" y="43"/>
                  </a:lnTo>
                  <a:lnTo>
                    <a:pt x="58" y="45"/>
                  </a:lnTo>
                  <a:lnTo>
                    <a:pt x="60" y="45"/>
                  </a:lnTo>
                  <a:lnTo>
                    <a:pt x="61" y="44"/>
                  </a:lnTo>
                  <a:lnTo>
                    <a:pt x="61" y="40"/>
                  </a:lnTo>
                  <a:lnTo>
                    <a:pt x="58" y="30"/>
                  </a:lnTo>
                  <a:lnTo>
                    <a:pt x="52" y="17"/>
                  </a:lnTo>
                  <a:lnTo>
                    <a:pt x="47" y="11"/>
                  </a:lnTo>
                  <a:lnTo>
                    <a:pt x="43" y="6"/>
                  </a:lnTo>
                  <a:lnTo>
                    <a:pt x="40" y="3"/>
                  </a:lnTo>
                  <a:lnTo>
                    <a:pt x="36" y="2"/>
                  </a:lnTo>
                  <a:lnTo>
                    <a:pt x="32" y="0"/>
                  </a:lnTo>
                  <a:lnTo>
                    <a:pt x="15" y="3"/>
                  </a:lnTo>
                  <a:lnTo>
                    <a:pt x="1" y="5"/>
                  </a:lnTo>
                  <a:lnTo>
                    <a:pt x="0" y="6"/>
                  </a:lnTo>
                  <a:lnTo>
                    <a:pt x="1" y="12"/>
                  </a:lnTo>
                  <a:lnTo>
                    <a:pt x="5" y="25"/>
                  </a:lnTo>
                  <a:lnTo>
                    <a:pt x="8" y="33"/>
                  </a:lnTo>
                  <a:lnTo>
                    <a:pt x="13" y="39"/>
                  </a:lnTo>
                  <a:lnTo>
                    <a:pt x="15" y="41"/>
                  </a:lnTo>
                  <a:lnTo>
                    <a:pt x="18" y="44"/>
                  </a:lnTo>
                  <a:lnTo>
                    <a:pt x="21" y="46"/>
                  </a:lnTo>
                  <a:lnTo>
                    <a:pt x="26" y="46"/>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39" name="Freeform 190">
              <a:extLst>
                <a:ext uri="{FF2B5EF4-FFF2-40B4-BE49-F238E27FC236}">
                  <a16:creationId xmlns:a16="http://schemas.microsoft.com/office/drawing/2014/main" id="{3283AB30-2945-8857-839C-14457E0C0C51}"/>
                </a:ext>
              </a:extLst>
            </p:cNvPr>
            <p:cNvSpPr>
              <a:spLocks/>
            </p:cNvSpPr>
            <p:nvPr/>
          </p:nvSpPr>
          <p:spPr bwMode="auto">
            <a:xfrm>
              <a:off x="6419851" y="2795588"/>
              <a:ext cx="57150" cy="12700"/>
            </a:xfrm>
            <a:custGeom>
              <a:avLst/>
              <a:gdLst>
                <a:gd name="T0" fmla="*/ 144 w 144"/>
                <a:gd name="T1" fmla="*/ 14 h 31"/>
                <a:gd name="T2" fmla="*/ 144 w 144"/>
                <a:gd name="T3" fmla="*/ 12 h 31"/>
                <a:gd name="T4" fmla="*/ 143 w 144"/>
                <a:gd name="T5" fmla="*/ 8 h 31"/>
                <a:gd name="T6" fmla="*/ 142 w 144"/>
                <a:gd name="T7" fmla="*/ 6 h 31"/>
                <a:gd name="T8" fmla="*/ 140 w 144"/>
                <a:gd name="T9" fmla="*/ 4 h 31"/>
                <a:gd name="T10" fmla="*/ 138 w 144"/>
                <a:gd name="T11" fmla="*/ 2 h 31"/>
                <a:gd name="T12" fmla="*/ 136 w 144"/>
                <a:gd name="T13" fmla="*/ 1 h 31"/>
                <a:gd name="T14" fmla="*/ 133 w 144"/>
                <a:gd name="T15" fmla="*/ 0 h 31"/>
                <a:gd name="T16" fmla="*/ 130 w 144"/>
                <a:gd name="T17" fmla="*/ 0 h 31"/>
                <a:gd name="T18" fmla="*/ 14 w 144"/>
                <a:gd name="T19" fmla="*/ 0 h 31"/>
                <a:gd name="T20" fmla="*/ 12 w 144"/>
                <a:gd name="T21" fmla="*/ 0 h 31"/>
                <a:gd name="T22" fmla="*/ 8 w 144"/>
                <a:gd name="T23" fmla="*/ 1 h 31"/>
                <a:gd name="T24" fmla="*/ 6 w 144"/>
                <a:gd name="T25" fmla="*/ 2 h 31"/>
                <a:gd name="T26" fmla="*/ 4 w 144"/>
                <a:gd name="T27" fmla="*/ 4 h 31"/>
                <a:gd name="T28" fmla="*/ 2 w 144"/>
                <a:gd name="T29" fmla="*/ 6 h 31"/>
                <a:gd name="T30" fmla="*/ 1 w 144"/>
                <a:gd name="T31" fmla="*/ 8 h 31"/>
                <a:gd name="T32" fmla="*/ 0 w 144"/>
                <a:gd name="T33" fmla="*/ 12 h 31"/>
                <a:gd name="T34" fmla="*/ 0 w 144"/>
                <a:gd name="T35" fmla="*/ 14 h 31"/>
                <a:gd name="T36" fmla="*/ 0 w 144"/>
                <a:gd name="T37" fmla="*/ 31 h 31"/>
                <a:gd name="T38" fmla="*/ 144 w 144"/>
                <a:gd name="T39" fmla="*/ 31 h 31"/>
                <a:gd name="T40" fmla="*/ 144 w 144"/>
                <a:gd name="T4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31">
                  <a:moveTo>
                    <a:pt x="144" y="14"/>
                  </a:moveTo>
                  <a:lnTo>
                    <a:pt x="144" y="12"/>
                  </a:lnTo>
                  <a:lnTo>
                    <a:pt x="143" y="8"/>
                  </a:lnTo>
                  <a:lnTo>
                    <a:pt x="142" y="6"/>
                  </a:lnTo>
                  <a:lnTo>
                    <a:pt x="140" y="4"/>
                  </a:lnTo>
                  <a:lnTo>
                    <a:pt x="138" y="2"/>
                  </a:lnTo>
                  <a:lnTo>
                    <a:pt x="136" y="1"/>
                  </a:lnTo>
                  <a:lnTo>
                    <a:pt x="133" y="0"/>
                  </a:lnTo>
                  <a:lnTo>
                    <a:pt x="130" y="0"/>
                  </a:lnTo>
                  <a:lnTo>
                    <a:pt x="14" y="0"/>
                  </a:lnTo>
                  <a:lnTo>
                    <a:pt x="12" y="0"/>
                  </a:lnTo>
                  <a:lnTo>
                    <a:pt x="8" y="1"/>
                  </a:lnTo>
                  <a:lnTo>
                    <a:pt x="6" y="2"/>
                  </a:lnTo>
                  <a:lnTo>
                    <a:pt x="4" y="4"/>
                  </a:lnTo>
                  <a:lnTo>
                    <a:pt x="2" y="6"/>
                  </a:lnTo>
                  <a:lnTo>
                    <a:pt x="1" y="8"/>
                  </a:lnTo>
                  <a:lnTo>
                    <a:pt x="0" y="12"/>
                  </a:lnTo>
                  <a:lnTo>
                    <a:pt x="0" y="14"/>
                  </a:lnTo>
                  <a:lnTo>
                    <a:pt x="0" y="31"/>
                  </a:lnTo>
                  <a:lnTo>
                    <a:pt x="144" y="31"/>
                  </a:lnTo>
                  <a:lnTo>
                    <a:pt x="144" y="14"/>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0" name="Freeform 191">
              <a:extLst>
                <a:ext uri="{FF2B5EF4-FFF2-40B4-BE49-F238E27FC236}">
                  <a16:creationId xmlns:a16="http://schemas.microsoft.com/office/drawing/2014/main" id="{294579AB-0DB8-4D88-4EC9-957822977F61}"/>
                </a:ext>
              </a:extLst>
            </p:cNvPr>
            <p:cNvSpPr>
              <a:spLocks/>
            </p:cNvSpPr>
            <p:nvPr/>
          </p:nvSpPr>
          <p:spPr bwMode="auto">
            <a:xfrm>
              <a:off x="6419851" y="2811463"/>
              <a:ext cx="57150" cy="31750"/>
            </a:xfrm>
            <a:custGeom>
              <a:avLst/>
              <a:gdLst>
                <a:gd name="T0" fmla="*/ 144 w 144"/>
                <a:gd name="T1" fmla="*/ 67 h 82"/>
                <a:gd name="T2" fmla="*/ 144 w 144"/>
                <a:gd name="T3" fmla="*/ 0 h 82"/>
                <a:gd name="T4" fmla="*/ 82 w 144"/>
                <a:gd name="T5" fmla="*/ 0 h 82"/>
                <a:gd name="T6" fmla="*/ 82 w 144"/>
                <a:gd name="T7" fmla="*/ 14 h 82"/>
                <a:gd name="T8" fmla="*/ 81 w 144"/>
                <a:gd name="T9" fmla="*/ 15 h 82"/>
                <a:gd name="T10" fmla="*/ 74 w 144"/>
                <a:gd name="T11" fmla="*/ 16 h 82"/>
                <a:gd name="T12" fmla="*/ 67 w 144"/>
                <a:gd name="T13" fmla="*/ 15 h 82"/>
                <a:gd name="T14" fmla="*/ 66 w 144"/>
                <a:gd name="T15" fmla="*/ 14 h 82"/>
                <a:gd name="T16" fmla="*/ 66 w 144"/>
                <a:gd name="T17" fmla="*/ 0 h 82"/>
                <a:gd name="T18" fmla="*/ 0 w 144"/>
                <a:gd name="T19" fmla="*/ 0 h 82"/>
                <a:gd name="T20" fmla="*/ 0 w 144"/>
                <a:gd name="T21" fmla="*/ 67 h 82"/>
                <a:gd name="T22" fmla="*/ 0 w 144"/>
                <a:gd name="T23" fmla="*/ 70 h 82"/>
                <a:gd name="T24" fmla="*/ 1 w 144"/>
                <a:gd name="T25" fmla="*/ 72 h 82"/>
                <a:gd name="T26" fmla="*/ 2 w 144"/>
                <a:gd name="T27" fmla="*/ 75 h 82"/>
                <a:gd name="T28" fmla="*/ 4 w 144"/>
                <a:gd name="T29" fmla="*/ 77 h 82"/>
                <a:gd name="T30" fmla="*/ 6 w 144"/>
                <a:gd name="T31" fmla="*/ 78 h 82"/>
                <a:gd name="T32" fmla="*/ 8 w 144"/>
                <a:gd name="T33" fmla="*/ 80 h 82"/>
                <a:gd name="T34" fmla="*/ 12 w 144"/>
                <a:gd name="T35" fmla="*/ 81 h 82"/>
                <a:gd name="T36" fmla="*/ 14 w 144"/>
                <a:gd name="T37" fmla="*/ 82 h 82"/>
                <a:gd name="T38" fmla="*/ 130 w 144"/>
                <a:gd name="T39" fmla="*/ 82 h 82"/>
                <a:gd name="T40" fmla="*/ 133 w 144"/>
                <a:gd name="T41" fmla="*/ 81 h 82"/>
                <a:gd name="T42" fmla="*/ 136 w 144"/>
                <a:gd name="T43" fmla="*/ 80 h 82"/>
                <a:gd name="T44" fmla="*/ 138 w 144"/>
                <a:gd name="T45" fmla="*/ 78 h 82"/>
                <a:gd name="T46" fmla="*/ 140 w 144"/>
                <a:gd name="T47" fmla="*/ 77 h 82"/>
                <a:gd name="T48" fmla="*/ 142 w 144"/>
                <a:gd name="T49" fmla="*/ 75 h 82"/>
                <a:gd name="T50" fmla="*/ 143 w 144"/>
                <a:gd name="T51" fmla="*/ 72 h 82"/>
                <a:gd name="T52" fmla="*/ 144 w 144"/>
                <a:gd name="T53" fmla="*/ 70 h 82"/>
                <a:gd name="T54" fmla="*/ 144 w 144"/>
                <a:gd name="T55" fmla="*/ 6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82">
                  <a:moveTo>
                    <a:pt x="144" y="67"/>
                  </a:moveTo>
                  <a:lnTo>
                    <a:pt x="144" y="0"/>
                  </a:lnTo>
                  <a:lnTo>
                    <a:pt x="82" y="0"/>
                  </a:lnTo>
                  <a:lnTo>
                    <a:pt x="82" y="14"/>
                  </a:lnTo>
                  <a:lnTo>
                    <a:pt x="81" y="15"/>
                  </a:lnTo>
                  <a:lnTo>
                    <a:pt x="74" y="16"/>
                  </a:lnTo>
                  <a:lnTo>
                    <a:pt x="67" y="15"/>
                  </a:lnTo>
                  <a:lnTo>
                    <a:pt x="66" y="14"/>
                  </a:lnTo>
                  <a:lnTo>
                    <a:pt x="66" y="0"/>
                  </a:lnTo>
                  <a:lnTo>
                    <a:pt x="0" y="0"/>
                  </a:lnTo>
                  <a:lnTo>
                    <a:pt x="0" y="67"/>
                  </a:lnTo>
                  <a:lnTo>
                    <a:pt x="0" y="70"/>
                  </a:lnTo>
                  <a:lnTo>
                    <a:pt x="1" y="72"/>
                  </a:lnTo>
                  <a:lnTo>
                    <a:pt x="2" y="75"/>
                  </a:lnTo>
                  <a:lnTo>
                    <a:pt x="4" y="77"/>
                  </a:lnTo>
                  <a:lnTo>
                    <a:pt x="6" y="78"/>
                  </a:lnTo>
                  <a:lnTo>
                    <a:pt x="8" y="80"/>
                  </a:lnTo>
                  <a:lnTo>
                    <a:pt x="12" y="81"/>
                  </a:lnTo>
                  <a:lnTo>
                    <a:pt x="14" y="82"/>
                  </a:lnTo>
                  <a:lnTo>
                    <a:pt x="130" y="82"/>
                  </a:lnTo>
                  <a:lnTo>
                    <a:pt x="133" y="81"/>
                  </a:lnTo>
                  <a:lnTo>
                    <a:pt x="136" y="80"/>
                  </a:lnTo>
                  <a:lnTo>
                    <a:pt x="138" y="78"/>
                  </a:lnTo>
                  <a:lnTo>
                    <a:pt x="140" y="77"/>
                  </a:lnTo>
                  <a:lnTo>
                    <a:pt x="142" y="75"/>
                  </a:lnTo>
                  <a:lnTo>
                    <a:pt x="143" y="72"/>
                  </a:lnTo>
                  <a:lnTo>
                    <a:pt x="144" y="70"/>
                  </a:lnTo>
                  <a:lnTo>
                    <a:pt x="144" y="67"/>
                  </a:lnTo>
                  <a:close/>
                </a:path>
              </a:pathLst>
            </a:custGeom>
            <a:solidFill>
              <a:srgbClr val="098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grpSp>
        <p:nvGrpSpPr>
          <p:cNvPr id="41" name="Group 40">
            <a:extLst>
              <a:ext uri="{FF2B5EF4-FFF2-40B4-BE49-F238E27FC236}">
                <a16:creationId xmlns:a16="http://schemas.microsoft.com/office/drawing/2014/main" id="{EE48CB8B-A0C1-B17F-3992-875EEB8020AC}"/>
              </a:ext>
            </a:extLst>
          </p:cNvPr>
          <p:cNvGrpSpPr/>
          <p:nvPr/>
        </p:nvGrpSpPr>
        <p:grpSpPr>
          <a:xfrm>
            <a:off x="5979250" y="5627791"/>
            <a:ext cx="395602" cy="426836"/>
            <a:chOff x="3724276" y="152400"/>
            <a:chExt cx="482600" cy="520701"/>
          </a:xfrm>
          <a:solidFill>
            <a:srgbClr val="483698"/>
          </a:solidFill>
        </p:grpSpPr>
        <p:sp>
          <p:nvSpPr>
            <p:cNvPr id="42" name="Freeform 80">
              <a:extLst>
                <a:ext uri="{FF2B5EF4-FFF2-40B4-BE49-F238E27FC236}">
                  <a16:creationId xmlns:a16="http://schemas.microsoft.com/office/drawing/2014/main" id="{0747B7BD-769F-59F5-1D7D-101E51B08085}"/>
                </a:ext>
              </a:extLst>
            </p:cNvPr>
            <p:cNvSpPr>
              <a:spLocks/>
            </p:cNvSpPr>
            <p:nvPr/>
          </p:nvSpPr>
          <p:spPr bwMode="auto">
            <a:xfrm>
              <a:off x="4048126" y="542925"/>
              <a:ext cx="158750" cy="114300"/>
            </a:xfrm>
            <a:custGeom>
              <a:avLst/>
              <a:gdLst>
                <a:gd name="T0" fmla="*/ 178 w 401"/>
                <a:gd name="T1" fmla="*/ 175 h 289"/>
                <a:gd name="T2" fmla="*/ 143 w 401"/>
                <a:gd name="T3" fmla="*/ 185 h 289"/>
                <a:gd name="T4" fmla="*/ 109 w 401"/>
                <a:gd name="T5" fmla="*/ 193 h 289"/>
                <a:gd name="T6" fmla="*/ 77 w 401"/>
                <a:gd name="T7" fmla="*/ 199 h 289"/>
                <a:gd name="T8" fmla="*/ 50 w 401"/>
                <a:gd name="T9" fmla="*/ 203 h 289"/>
                <a:gd name="T10" fmla="*/ 27 w 401"/>
                <a:gd name="T11" fmla="*/ 207 h 289"/>
                <a:gd name="T12" fmla="*/ 4 w 401"/>
                <a:gd name="T13" fmla="*/ 210 h 289"/>
                <a:gd name="T14" fmla="*/ 11 w 401"/>
                <a:gd name="T15" fmla="*/ 289 h 289"/>
                <a:gd name="T16" fmla="*/ 29 w 401"/>
                <a:gd name="T17" fmla="*/ 286 h 289"/>
                <a:gd name="T18" fmla="*/ 51 w 401"/>
                <a:gd name="T19" fmla="*/ 281 h 289"/>
                <a:gd name="T20" fmla="*/ 78 w 401"/>
                <a:gd name="T21" fmla="*/ 276 h 289"/>
                <a:gd name="T22" fmla="*/ 109 w 401"/>
                <a:gd name="T23" fmla="*/ 268 h 289"/>
                <a:gd name="T24" fmla="*/ 145 w 401"/>
                <a:gd name="T25" fmla="*/ 259 h 289"/>
                <a:gd name="T26" fmla="*/ 181 w 401"/>
                <a:gd name="T27" fmla="*/ 247 h 289"/>
                <a:gd name="T28" fmla="*/ 220 w 401"/>
                <a:gd name="T29" fmla="*/ 232 h 289"/>
                <a:gd name="T30" fmla="*/ 239 w 401"/>
                <a:gd name="T31" fmla="*/ 224 h 289"/>
                <a:gd name="T32" fmla="*/ 257 w 401"/>
                <a:gd name="T33" fmla="*/ 214 h 289"/>
                <a:gd name="T34" fmla="*/ 275 w 401"/>
                <a:gd name="T35" fmla="*/ 206 h 289"/>
                <a:gd name="T36" fmla="*/ 293 w 401"/>
                <a:gd name="T37" fmla="*/ 195 h 289"/>
                <a:gd name="T38" fmla="*/ 325 w 401"/>
                <a:gd name="T39" fmla="*/ 172 h 289"/>
                <a:gd name="T40" fmla="*/ 352 w 401"/>
                <a:gd name="T41" fmla="*/ 147 h 289"/>
                <a:gd name="T42" fmla="*/ 370 w 401"/>
                <a:gd name="T43" fmla="*/ 119 h 289"/>
                <a:gd name="T44" fmla="*/ 380 w 401"/>
                <a:gd name="T45" fmla="*/ 91 h 289"/>
                <a:gd name="T46" fmla="*/ 382 w 401"/>
                <a:gd name="T47" fmla="*/ 83 h 289"/>
                <a:gd name="T48" fmla="*/ 382 w 401"/>
                <a:gd name="T49" fmla="*/ 80 h 289"/>
                <a:gd name="T50" fmla="*/ 392 w 401"/>
                <a:gd name="T51" fmla="*/ 74 h 289"/>
                <a:gd name="T52" fmla="*/ 355 w 401"/>
                <a:gd name="T53" fmla="*/ 40 h 289"/>
                <a:gd name="T54" fmla="*/ 318 w 401"/>
                <a:gd name="T55" fmla="*/ 13 h 289"/>
                <a:gd name="T56" fmla="*/ 303 w 401"/>
                <a:gd name="T57" fmla="*/ 16 h 289"/>
                <a:gd name="T58" fmla="*/ 312 w 401"/>
                <a:gd name="T59" fmla="*/ 49 h 289"/>
                <a:gd name="T60" fmla="*/ 327 w 401"/>
                <a:gd name="T61" fmla="*/ 76 h 289"/>
                <a:gd name="T62" fmla="*/ 327 w 401"/>
                <a:gd name="T63" fmla="*/ 76 h 289"/>
                <a:gd name="T64" fmla="*/ 326 w 401"/>
                <a:gd name="T65" fmla="*/ 83 h 289"/>
                <a:gd name="T66" fmla="*/ 321 w 401"/>
                <a:gd name="T67" fmla="*/ 92 h 289"/>
                <a:gd name="T68" fmla="*/ 309 w 401"/>
                <a:gd name="T69" fmla="*/ 108 h 289"/>
                <a:gd name="T70" fmla="*/ 288 w 401"/>
                <a:gd name="T71" fmla="*/ 125 h 289"/>
                <a:gd name="T72" fmla="*/ 261 w 401"/>
                <a:gd name="T73" fmla="*/ 142 h 289"/>
                <a:gd name="T74" fmla="*/ 230 w 401"/>
                <a:gd name="T75" fmla="*/ 157 h 289"/>
                <a:gd name="T76" fmla="*/ 214 w 401"/>
                <a:gd name="T77" fmla="*/ 164 h 289"/>
                <a:gd name="T78" fmla="*/ 196 w 401"/>
                <a:gd name="T79" fmla="*/ 17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1" h="289">
                  <a:moveTo>
                    <a:pt x="196" y="170"/>
                  </a:moveTo>
                  <a:lnTo>
                    <a:pt x="178" y="175"/>
                  </a:lnTo>
                  <a:lnTo>
                    <a:pt x="161" y="180"/>
                  </a:lnTo>
                  <a:lnTo>
                    <a:pt x="143" y="185"/>
                  </a:lnTo>
                  <a:lnTo>
                    <a:pt x="126" y="189"/>
                  </a:lnTo>
                  <a:lnTo>
                    <a:pt x="109" y="193"/>
                  </a:lnTo>
                  <a:lnTo>
                    <a:pt x="93" y="196"/>
                  </a:lnTo>
                  <a:lnTo>
                    <a:pt x="77" y="199"/>
                  </a:lnTo>
                  <a:lnTo>
                    <a:pt x="63" y="201"/>
                  </a:lnTo>
                  <a:lnTo>
                    <a:pt x="50" y="203"/>
                  </a:lnTo>
                  <a:lnTo>
                    <a:pt x="37" y="206"/>
                  </a:lnTo>
                  <a:lnTo>
                    <a:pt x="27" y="207"/>
                  </a:lnTo>
                  <a:lnTo>
                    <a:pt x="17" y="208"/>
                  </a:lnTo>
                  <a:lnTo>
                    <a:pt x="4" y="210"/>
                  </a:lnTo>
                  <a:lnTo>
                    <a:pt x="0" y="210"/>
                  </a:lnTo>
                  <a:lnTo>
                    <a:pt x="11" y="289"/>
                  </a:lnTo>
                  <a:lnTo>
                    <a:pt x="16" y="288"/>
                  </a:lnTo>
                  <a:lnTo>
                    <a:pt x="29" y="286"/>
                  </a:lnTo>
                  <a:lnTo>
                    <a:pt x="39" y="283"/>
                  </a:lnTo>
                  <a:lnTo>
                    <a:pt x="51" y="281"/>
                  </a:lnTo>
                  <a:lnTo>
                    <a:pt x="63" y="279"/>
                  </a:lnTo>
                  <a:lnTo>
                    <a:pt x="78" y="276"/>
                  </a:lnTo>
                  <a:lnTo>
                    <a:pt x="93" y="273"/>
                  </a:lnTo>
                  <a:lnTo>
                    <a:pt x="109" y="268"/>
                  </a:lnTo>
                  <a:lnTo>
                    <a:pt x="126" y="264"/>
                  </a:lnTo>
                  <a:lnTo>
                    <a:pt x="145" y="259"/>
                  </a:lnTo>
                  <a:lnTo>
                    <a:pt x="163" y="253"/>
                  </a:lnTo>
                  <a:lnTo>
                    <a:pt x="181" y="247"/>
                  </a:lnTo>
                  <a:lnTo>
                    <a:pt x="201" y="239"/>
                  </a:lnTo>
                  <a:lnTo>
                    <a:pt x="220" y="232"/>
                  </a:lnTo>
                  <a:lnTo>
                    <a:pt x="229" y="228"/>
                  </a:lnTo>
                  <a:lnTo>
                    <a:pt x="239" y="224"/>
                  </a:lnTo>
                  <a:lnTo>
                    <a:pt x="248" y="220"/>
                  </a:lnTo>
                  <a:lnTo>
                    <a:pt x="257" y="214"/>
                  </a:lnTo>
                  <a:lnTo>
                    <a:pt x="267" y="210"/>
                  </a:lnTo>
                  <a:lnTo>
                    <a:pt x="275" y="206"/>
                  </a:lnTo>
                  <a:lnTo>
                    <a:pt x="284" y="200"/>
                  </a:lnTo>
                  <a:lnTo>
                    <a:pt x="293" y="195"/>
                  </a:lnTo>
                  <a:lnTo>
                    <a:pt x="310" y="184"/>
                  </a:lnTo>
                  <a:lnTo>
                    <a:pt x="325" y="172"/>
                  </a:lnTo>
                  <a:lnTo>
                    <a:pt x="339" y="160"/>
                  </a:lnTo>
                  <a:lnTo>
                    <a:pt x="352" y="147"/>
                  </a:lnTo>
                  <a:lnTo>
                    <a:pt x="362" y="133"/>
                  </a:lnTo>
                  <a:lnTo>
                    <a:pt x="370" y="119"/>
                  </a:lnTo>
                  <a:lnTo>
                    <a:pt x="377" y="105"/>
                  </a:lnTo>
                  <a:lnTo>
                    <a:pt x="380" y="91"/>
                  </a:lnTo>
                  <a:lnTo>
                    <a:pt x="381" y="86"/>
                  </a:lnTo>
                  <a:lnTo>
                    <a:pt x="382" y="83"/>
                  </a:lnTo>
                  <a:lnTo>
                    <a:pt x="382" y="81"/>
                  </a:lnTo>
                  <a:lnTo>
                    <a:pt x="382" y="80"/>
                  </a:lnTo>
                  <a:lnTo>
                    <a:pt x="401" y="81"/>
                  </a:lnTo>
                  <a:lnTo>
                    <a:pt x="392" y="74"/>
                  </a:lnTo>
                  <a:lnTo>
                    <a:pt x="370" y="53"/>
                  </a:lnTo>
                  <a:lnTo>
                    <a:pt x="355" y="40"/>
                  </a:lnTo>
                  <a:lnTo>
                    <a:pt x="338" y="26"/>
                  </a:lnTo>
                  <a:lnTo>
                    <a:pt x="318" y="13"/>
                  </a:lnTo>
                  <a:lnTo>
                    <a:pt x="298" y="0"/>
                  </a:lnTo>
                  <a:lnTo>
                    <a:pt x="303" y="16"/>
                  </a:lnTo>
                  <a:lnTo>
                    <a:pt x="309" y="31"/>
                  </a:lnTo>
                  <a:lnTo>
                    <a:pt x="312" y="49"/>
                  </a:lnTo>
                  <a:lnTo>
                    <a:pt x="315" y="75"/>
                  </a:lnTo>
                  <a:lnTo>
                    <a:pt x="327" y="76"/>
                  </a:lnTo>
                  <a:lnTo>
                    <a:pt x="327" y="76"/>
                  </a:lnTo>
                  <a:lnTo>
                    <a:pt x="327" y="76"/>
                  </a:lnTo>
                  <a:lnTo>
                    <a:pt x="327" y="80"/>
                  </a:lnTo>
                  <a:lnTo>
                    <a:pt x="326" y="83"/>
                  </a:lnTo>
                  <a:lnTo>
                    <a:pt x="324" y="87"/>
                  </a:lnTo>
                  <a:lnTo>
                    <a:pt x="321" y="92"/>
                  </a:lnTo>
                  <a:lnTo>
                    <a:pt x="315" y="100"/>
                  </a:lnTo>
                  <a:lnTo>
                    <a:pt x="309" y="108"/>
                  </a:lnTo>
                  <a:lnTo>
                    <a:pt x="299" y="117"/>
                  </a:lnTo>
                  <a:lnTo>
                    <a:pt x="288" y="125"/>
                  </a:lnTo>
                  <a:lnTo>
                    <a:pt x="275" y="133"/>
                  </a:lnTo>
                  <a:lnTo>
                    <a:pt x="261" y="142"/>
                  </a:lnTo>
                  <a:lnTo>
                    <a:pt x="246" y="149"/>
                  </a:lnTo>
                  <a:lnTo>
                    <a:pt x="230" y="157"/>
                  </a:lnTo>
                  <a:lnTo>
                    <a:pt x="222" y="160"/>
                  </a:lnTo>
                  <a:lnTo>
                    <a:pt x="214" y="164"/>
                  </a:lnTo>
                  <a:lnTo>
                    <a:pt x="205" y="167"/>
                  </a:lnTo>
                  <a:lnTo>
                    <a:pt x="196" y="170"/>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3" name="Freeform 81">
              <a:extLst>
                <a:ext uri="{FF2B5EF4-FFF2-40B4-BE49-F238E27FC236}">
                  <a16:creationId xmlns:a16="http://schemas.microsoft.com/office/drawing/2014/main" id="{C3088460-A174-BC1C-5183-6C278581F9C1}"/>
                </a:ext>
              </a:extLst>
            </p:cNvPr>
            <p:cNvSpPr>
              <a:spLocks/>
            </p:cNvSpPr>
            <p:nvPr/>
          </p:nvSpPr>
          <p:spPr bwMode="auto">
            <a:xfrm>
              <a:off x="3800476" y="611188"/>
              <a:ext cx="207963" cy="61913"/>
            </a:xfrm>
            <a:custGeom>
              <a:avLst/>
              <a:gdLst>
                <a:gd name="T0" fmla="*/ 0 w 526"/>
                <a:gd name="T1" fmla="*/ 62 h 157"/>
                <a:gd name="T2" fmla="*/ 17 w 526"/>
                <a:gd name="T3" fmla="*/ 69 h 157"/>
                <a:gd name="T4" fmla="*/ 38 w 526"/>
                <a:gd name="T5" fmla="*/ 77 h 157"/>
                <a:gd name="T6" fmla="*/ 63 w 526"/>
                <a:gd name="T7" fmla="*/ 84 h 157"/>
                <a:gd name="T8" fmla="*/ 95 w 526"/>
                <a:gd name="T9" fmla="*/ 94 h 157"/>
                <a:gd name="T10" fmla="*/ 113 w 526"/>
                <a:gd name="T11" fmla="*/ 98 h 157"/>
                <a:gd name="T12" fmla="*/ 130 w 526"/>
                <a:gd name="T13" fmla="*/ 103 h 157"/>
                <a:gd name="T14" fmla="*/ 150 w 526"/>
                <a:gd name="T15" fmla="*/ 107 h 157"/>
                <a:gd name="T16" fmla="*/ 169 w 526"/>
                <a:gd name="T17" fmla="*/ 110 h 157"/>
                <a:gd name="T18" fmla="*/ 189 w 526"/>
                <a:gd name="T19" fmla="*/ 114 h 157"/>
                <a:gd name="T20" fmla="*/ 208 w 526"/>
                <a:gd name="T21" fmla="*/ 118 h 157"/>
                <a:gd name="T22" fmla="*/ 229 w 526"/>
                <a:gd name="T23" fmla="*/ 121 h 157"/>
                <a:gd name="T24" fmla="*/ 248 w 526"/>
                <a:gd name="T25" fmla="*/ 123 h 157"/>
                <a:gd name="T26" fmla="*/ 268 w 526"/>
                <a:gd name="T27" fmla="*/ 125 h 157"/>
                <a:gd name="T28" fmla="*/ 286 w 526"/>
                <a:gd name="T29" fmla="*/ 127 h 157"/>
                <a:gd name="T30" fmla="*/ 323 w 526"/>
                <a:gd name="T31" fmla="*/ 131 h 157"/>
                <a:gd name="T32" fmla="*/ 355 w 526"/>
                <a:gd name="T33" fmla="*/ 133 h 157"/>
                <a:gd name="T34" fmla="*/ 382 w 526"/>
                <a:gd name="T35" fmla="*/ 134 h 157"/>
                <a:gd name="T36" fmla="*/ 392 w 526"/>
                <a:gd name="T37" fmla="*/ 134 h 157"/>
                <a:gd name="T38" fmla="*/ 526 w 526"/>
                <a:gd name="T39" fmla="*/ 73 h 157"/>
                <a:gd name="T40" fmla="*/ 403 w 526"/>
                <a:gd name="T41" fmla="*/ 52 h 157"/>
                <a:gd name="T42" fmla="*/ 384 w 526"/>
                <a:gd name="T43" fmla="*/ 52 h 157"/>
                <a:gd name="T44" fmla="*/ 357 w 526"/>
                <a:gd name="T45" fmla="*/ 52 h 157"/>
                <a:gd name="T46" fmla="*/ 327 w 526"/>
                <a:gd name="T47" fmla="*/ 51 h 157"/>
                <a:gd name="T48" fmla="*/ 293 w 526"/>
                <a:gd name="T49" fmla="*/ 49 h 157"/>
                <a:gd name="T50" fmla="*/ 257 w 526"/>
                <a:gd name="T51" fmla="*/ 45 h 157"/>
                <a:gd name="T52" fmla="*/ 219 w 526"/>
                <a:gd name="T53" fmla="*/ 41 h 157"/>
                <a:gd name="T54" fmla="*/ 201 w 526"/>
                <a:gd name="T55" fmla="*/ 39 h 157"/>
                <a:gd name="T56" fmla="*/ 181 w 526"/>
                <a:gd name="T57" fmla="*/ 37 h 157"/>
                <a:gd name="T58" fmla="*/ 163 w 526"/>
                <a:gd name="T59" fmla="*/ 33 h 157"/>
                <a:gd name="T60" fmla="*/ 145 w 526"/>
                <a:gd name="T61" fmla="*/ 30 h 157"/>
                <a:gd name="T62" fmla="*/ 128 w 526"/>
                <a:gd name="T63" fmla="*/ 27 h 157"/>
                <a:gd name="T64" fmla="*/ 112 w 526"/>
                <a:gd name="T65" fmla="*/ 24 h 157"/>
                <a:gd name="T66" fmla="*/ 83 w 526"/>
                <a:gd name="T67" fmla="*/ 16 h 157"/>
                <a:gd name="T68" fmla="*/ 58 w 526"/>
                <a:gd name="T69" fmla="*/ 11 h 157"/>
                <a:gd name="T70" fmla="*/ 40 w 526"/>
                <a:gd name="T71" fmla="*/ 4 h 157"/>
                <a:gd name="T72" fmla="*/ 23 w 526"/>
                <a:gd name="T7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6" h="157">
                  <a:moveTo>
                    <a:pt x="23" y="0"/>
                  </a:moveTo>
                  <a:lnTo>
                    <a:pt x="0" y="62"/>
                  </a:lnTo>
                  <a:lnTo>
                    <a:pt x="4" y="64"/>
                  </a:lnTo>
                  <a:lnTo>
                    <a:pt x="17" y="69"/>
                  </a:lnTo>
                  <a:lnTo>
                    <a:pt x="27" y="72"/>
                  </a:lnTo>
                  <a:lnTo>
                    <a:pt x="38" y="77"/>
                  </a:lnTo>
                  <a:lnTo>
                    <a:pt x="49" y="80"/>
                  </a:lnTo>
                  <a:lnTo>
                    <a:pt x="63" y="84"/>
                  </a:lnTo>
                  <a:lnTo>
                    <a:pt x="79" y="90"/>
                  </a:lnTo>
                  <a:lnTo>
                    <a:pt x="95" y="94"/>
                  </a:lnTo>
                  <a:lnTo>
                    <a:pt x="103" y="96"/>
                  </a:lnTo>
                  <a:lnTo>
                    <a:pt x="113" y="98"/>
                  </a:lnTo>
                  <a:lnTo>
                    <a:pt x="122" y="100"/>
                  </a:lnTo>
                  <a:lnTo>
                    <a:pt x="130" y="103"/>
                  </a:lnTo>
                  <a:lnTo>
                    <a:pt x="140" y="105"/>
                  </a:lnTo>
                  <a:lnTo>
                    <a:pt x="150" y="107"/>
                  </a:lnTo>
                  <a:lnTo>
                    <a:pt x="160" y="108"/>
                  </a:lnTo>
                  <a:lnTo>
                    <a:pt x="169" y="110"/>
                  </a:lnTo>
                  <a:lnTo>
                    <a:pt x="179" y="112"/>
                  </a:lnTo>
                  <a:lnTo>
                    <a:pt x="189" y="114"/>
                  </a:lnTo>
                  <a:lnTo>
                    <a:pt x="198" y="116"/>
                  </a:lnTo>
                  <a:lnTo>
                    <a:pt x="208" y="118"/>
                  </a:lnTo>
                  <a:lnTo>
                    <a:pt x="218" y="119"/>
                  </a:lnTo>
                  <a:lnTo>
                    <a:pt x="229" y="121"/>
                  </a:lnTo>
                  <a:lnTo>
                    <a:pt x="238" y="122"/>
                  </a:lnTo>
                  <a:lnTo>
                    <a:pt x="248" y="123"/>
                  </a:lnTo>
                  <a:lnTo>
                    <a:pt x="258" y="124"/>
                  </a:lnTo>
                  <a:lnTo>
                    <a:pt x="268" y="125"/>
                  </a:lnTo>
                  <a:lnTo>
                    <a:pt x="277" y="126"/>
                  </a:lnTo>
                  <a:lnTo>
                    <a:pt x="286" y="127"/>
                  </a:lnTo>
                  <a:lnTo>
                    <a:pt x="305" y="129"/>
                  </a:lnTo>
                  <a:lnTo>
                    <a:pt x="323" y="131"/>
                  </a:lnTo>
                  <a:lnTo>
                    <a:pt x="340" y="132"/>
                  </a:lnTo>
                  <a:lnTo>
                    <a:pt x="355" y="133"/>
                  </a:lnTo>
                  <a:lnTo>
                    <a:pt x="370" y="133"/>
                  </a:lnTo>
                  <a:lnTo>
                    <a:pt x="382" y="134"/>
                  </a:lnTo>
                  <a:lnTo>
                    <a:pt x="387" y="134"/>
                  </a:lnTo>
                  <a:lnTo>
                    <a:pt x="392" y="134"/>
                  </a:lnTo>
                  <a:lnTo>
                    <a:pt x="388" y="157"/>
                  </a:lnTo>
                  <a:lnTo>
                    <a:pt x="526" y="73"/>
                  </a:lnTo>
                  <a:lnTo>
                    <a:pt x="405" y="40"/>
                  </a:lnTo>
                  <a:lnTo>
                    <a:pt x="403" y="52"/>
                  </a:lnTo>
                  <a:lnTo>
                    <a:pt x="394" y="52"/>
                  </a:lnTo>
                  <a:lnTo>
                    <a:pt x="384" y="52"/>
                  </a:lnTo>
                  <a:lnTo>
                    <a:pt x="371" y="52"/>
                  </a:lnTo>
                  <a:lnTo>
                    <a:pt x="357" y="52"/>
                  </a:lnTo>
                  <a:lnTo>
                    <a:pt x="343" y="51"/>
                  </a:lnTo>
                  <a:lnTo>
                    <a:pt x="327" y="51"/>
                  </a:lnTo>
                  <a:lnTo>
                    <a:pt x="311" y="50"/>
                  </a:lnTo>
                  <a:lnTo>
                    <a:pt x="293" y="49"/>
                  </a:lnTo>
                  <a:lnTo>
                    <a:pt x="275" y="46"/>
                  </a:lnTo>
                  <a:lnTo>
                    <a:pt x="257" y="45"/>
                  </a:lnTo>
                  <a:lnTo>
                    <a:pt x="237" y="43"/>
                  </a:lnTo>
                  <a:lnTo>
                    <a:pt x="219" y="41"/>
                  </a:lnTo>
                  <a:lnTo>
                    <a:pt x="209" y="40"/>
                  </a:lnTo>
                  <a:lnTo>
                    <a:pt x="201" y="39"/>
                  </a:lnTo>
                  <a:lnTo>
                    <a:pt x="191" y="38"/>
                  </a:lnTo>
                  <a:lnTo>
                    <a:pt x="181" y="37"/>
                  </a:lnTo>
                  <a:lnTo>
                    <a:pt x="172" y="35"/>
                  </a:lnTo>
                  <a:lnTo>
                    <a:pt x="163" y="33"/>
                  </a:lnTo>
                  <a:lnTo>
                    <a:pt x="154" y="32"/>
                  </a:lnTo>
                  <a:lnTo>
                    <a:pt x="145" y="30"/>
                  </a:lnTo>
                  <a:lnTo>
                    <a:pt x="137" y="29"/>
                  </a:lnTo>
                  <a:lnTo>
                    <a:pt x="128" y="27"/>
                  </a:lnTo>
                  <a:lnTo>
                    <a:pt x="121" y="25"/>
                  </a:lnTo>
                  <a:lnTo>
                    <a:pt x="112" y="24"/>
                  </a:lnTo>
                  <a:lnTo>
                    <a:pt x="97" y="21"/>
                  </a:lnTo>
                  <a:lnTo>
                    <a:pt x="83" y="16"/>
                  </a:lnTo>
                  <a:lnTo>
                    <a:pt x="70" y="14"/>
                  </a:lnTo>
                  <a:lnTo>
                    <a:pt x="58" y="11"/>
                  </a:lnTo>
                  <a:lnTo>
                    <a:pt x="48" y="8"/>
                  </a:lnTo>
                  <a:lnTo>
                    <a:pt x="40" y="4"/>
                  </a:lnTo>
                  <a:lnTo>
                    <a:pt x="27" y="1"/>
                  </a:lnTo>
                  <a:lnTo>
                    <a:pt x="23" y="0"/>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4" name="Freeform 82">
              <a:extLst>
                <a:ext uri="{FF2B5EF4-FFF2-40B4-BE49-F238E27FC236}">
                  <a16:creationId xmlns:a16="http://schemas.microsoft.com/office/drawing/2014/main" id="{90D40A51-F70F-45A7-098A-0ACB41CC7B9F}"/>
                </a:ext>
              </a:extLst>
            </p:cNvPr>
            <p:cNvSpPr>
              <a:spLocks/>
            </p:cNvSpPr>
            <p:nvPr/>
          </p:nvSpPr>
          <p:spPr bwMode="auto">
            <a:xfrm>
              <a:off x="3873501" y="493713"/>
              <a:ext cx="12700" cy="14288"/>
            </a:xfrm>
            <a:custGeom>
              <a:avLst/>
              <a:gdLst>
                <a:gd name="T0" fmla="*/ 6 w 31"/>
                <a:gd name="T1" fmla="*/ 3 h 37"/>
                <a:gd name="T2" fmla="*/ 0 w 31"/>
                <a:gd name="T3" fmla="*/ 37 h 37"/>
                <a:gd name="T4" fmla="*/ 7 w 31"/>
                <a:gd name="T5" fmla="*/ 36 h 37"/>
                <a:gd name="T6" fmla="*/ 13 w 31"/>
                <a:gd name="T7" fmla="*/ 35 h 37"/>
                <a:gd name="T8" fmla="*/ 26 w 31"/>
                <a:gd name="T9" fmla="*/ 32 h 37"/>
                <a:gd name="T10" fmla="*/ 31 w 31"/>
                <a:gd name="T11" fmla="*/ 32 h 37"/>
                <a:gd name="T12" fmla="*/ 26 w 31"/>
                <a:gd name="T13" fmla="*/ 0 h 37"/>
                <a:gd name="T14" fmla="*/ 22 w 31"/>
                <a:gd name="T15" fmla="*/ 1 h 37"/>
                <a:gd name="T16" fmla="*/ 8 w 31"/>
                <a:gd name="T17" fmla="*/ 2 h 37"/>
                <a:gd name="T18" fmla="*/ 7 w 31"/>
                <a:gd name="T19" fmla="*/ 3 h 37"/>
                <a:gd name="T20" fmla="*/ 6 w 31"/>
                <a:gd name="T21"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7">
                  <a:moveTo>
                    <a:pt x="6" y="3"/>
                  </a:moveTo>
                  <a:lnTo>
                    <a:pt x="0" y="37"/>
                  </a:lnTo>
                  <a:lnTo>
                    <a:pt x="7" y="36"/>
                  </a:lnTo>
                  <a:lnTo>
                    <a:pt x="13" y="35"/>
                  </a:lnTo>
                  <a:lnTo>
                    <a:pt x="26" y="32"/>
                  </a:lnTo>
                  <a:lnTo>
                    <a:pt x="31" y="32"/>
                  </a:lnTo>
                  <a:lnTo>
                    <a:pt x="26" y="0"/>
                  </a:lnTo>
                  <a:lnTo>
                    <a:pt x="22" y="1"/>
                  </a:lnTo>
                  <a:lnTo>
                    <a:pt x="8" y="2"/>
                  </a:lnTo>
                  <a:lnTo>
                    <a:pt x="7" y="3"/>
                  </a:lnTo>
                  <a:lnTo>
                    <a:pt x="6" y="3"/>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5" name="Freeform 83">
              <a:extLst>
                <a:ext uri="{FF2B5EF4-FFF2-40B4-BE49-F238E27FC236}">
                  <a16:creationId xmlns:a16="http://schemas.microsoft.com/office/drawing/2014/main" id="{1EF5DBFB-6235-95A4-16CB-EA3850A50A85}"/>
                </a:ext>
              </a:extLst>
            </p:cNvPr>
            <p:cNvSpPr>
              <a:spLocks/>
            </p:cNvSpPr>
            <p:nvPr/>
          </p:nvSpPr>
          <p:spPr bwMode="auto">
            <a:xfrm>
              <a:off x="4111626" y="504825"/>
              <a:ext cx="22225" cy="22225"/>
            </a:xfrm>
            <a:custGeom>
              <a:avLst/>
              <a:gdLst>
                <a:gd name="T0" fmla="*/ 1 w 56"/>
                <a:gd name="T1" fmla="*/ 0 h 55"/>
                <a:gd name="T2" fmla="*/ 0 w 56"/>
                <a:gd name="T3" fmla="*/ 6 h 55"/>
                <a:gd name="T4" fmla="*/ 0 w 56"/>
                <a:gd name="T5" fmla="*/ 6 h 55"/>
                <a:gd name="T6" fmla="*/ 1 w 56"/>
                <a:gd name="T7" fmla="*/ 6 h 55"/>
                <a:gd name="T8" fmla="*/ 5 w 56"/>
                <a:gd name="T9" fmla="*/ 17 h 55"/>
                <a:gd name="T10" fmla="*/ 12 w 56"/>
                <a:gd name="T11" fmla="*/ 37 h 55"/>
                <a:gd name="T12" fmla="*/ 13 w 56"/>
                <a:gd name="T13" fmla="*/ 41 h 55"/>
                <a:gd name="T14" fmla="*/ 14 w 56"/>
                <a:gd name="T15" fmla="*/ 46 h 55"/>
                <a:gd name="T16" fmla="*/ 19 w 56"/>
                <a:gd name="T17" fmla="*/ 48 h 55"/>
                <a:gd name="T18" fmla="*/ 25 w 56"/>
                <a:gd name="T19" fmla="*/ 49 h 55"/>
                <a:gd name="T20" fmla="*/ 36 w 56"/>
                <a:gd name="T21" fmla="*/ 54 h 55"/>
                <a:gd name="T22" fmla="*/ 41 w 56"/>
                <a:gd name="T23" fmla="*/ 55 h 55"/>
                <a:gd name="T24" fmla="*/ 56 w 56"/>
                <a:gd name="T25" fmla="*/ 16 h 55"/>
                <a:gd name="T26" fmla="*/ 50 w 56"/>
                <a:gd name="T27" fmla="*/ 14 h 55"/>
                <a:gd name="T28" fmla="*/ 37 w 56"/>
                <a:gd name="T29" fmla="*/ 11 h 55"/>
                <a:gd name="T30" fmla="*/ 30 w 56"/>
                <a:gd name="T31" fmla="*/ 9 h 55"/>
                <a:gd name="T32" fmla="*/ 21 w 56"/>
                <a:gd name="T33" fmla="*/ 6 h 55"/>
                <a:gd name="T34" fmla="*/ 12 w 56"/>
                <a:gd name="T35" fmla="*/ 3 h 55"/>
                <a:gd name="T36" fmla="*/ 1 w 56"/>
                <a:gd name="T3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5">
                  <a:moveTo>
                    <a:pt x="1" y="0"/>
                  </a:moveTo>
                  <a:lnTo>
                    <a:pt x="0" y="6"/>
                  </a:lnTo>
                  <a:lnTo>
                    <a:pt x="0" y="6"/>
                  </a:lnTo>
                  <a:lnTo>
                    <a:pt x="1" y="6"/>
                  </a:lnTo>
                  <a:lnTo>
                    <a:pt x="5" y="17"/>
                  </a:lnTo>
                  <a:lnTo>
                    <a:pt x="12" y="37"/>
                  </a:lnTo>
                  <a:lnTo>
                    <a:pt x="13" y="41"/>
                  </a:lnTo>
                  <a:lnTo>
                    <a:pt x="14" y="46"/>
                  </a:lnTo>
                  <a:lnTo>
                    <a:pt x="19" y="48"/>
                  </a:lnTo>
                  <a:lnTo>
                    <a:pt x="25" y="49"/>
                  </a:lnTo>
                  <a:lnTo>
                    <a:pt x="36" y="54"/>
                  </a:lnTo>
                  <a:lnTo>
                    <a:pt x="41" y="55"/>
                  </a:lnTo>
                  <a:lnTo>
                    <a:pt x="56" y="16"/>
                  </a:lnTo>
                  <a:lnTo>
                    <a:pt x="50" y="14"/>
                  </a:lnTo>
                  <a:lnTo>
                    <a:pt x="37" y="11"/>
                  </a:lnTo>
                  <a:lnTo>
                    <a:pt x="30" y="9"/>
                  </a:lnTo>
                  <a:lnTo>
                    <a:pt x="21" y="6"/>
                  </a:lnTo>
                  <a:lnTo>
                    <a:pt x="12" y="3"/>
                  </a:lnTo>
                  <a:lnTo>
                    <a:pt x="1" y="0"/>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6" name="Freeform 84">
              <a:extLst>
                <a:ext uri="{FF2B5EF4-FFF2-40B4-BE49-F238E27FC236}">
                  <a16:creationId xmlns:a16="http://schemas.microsoft.com/office/drawing/2014/main" id="{08449AD7-380C-A8E6-9896-ADAFED013B7D}"/>
                </a:ext>
              </a:extLst>
            </p:cNvPr>
            <p:cNvSpPr>
              <a:spLocks/>
            </p:cNvSpPr>
            <p:nvPr/>
          </p:nvSpPr>
          <p:spPr bwMode="auto">
            <a:xfrm>
              <a:off x="3862388" y="250825"/>
              <a:ext cx="34925" cy="33338"/>
            </a:xfrm>
            <a:custGeom>
              <a:avLst/>
              <a:gdLst>
                <a:gd name="T0" fmla="*/ 88 w 89"/>
                <a:gd name="T1" fmla="*/ 28 h 85"/>
                <a:gd name="T2" fmla="*/ 80 w 89"/>
                <a:gd name="T3" fmla="*/ 21 h 85"/>
                <a:gd name="T4" fmla="*/ 73 w 89"/>
                <a:gd name="T5" fmla="*/ 16 h 85"/>
                <a:gd name="T6" fmla="*/ 65 w 89"/>
                <a:gd name="T7" fmla="*/ 11 h 85"/>
                <a:gd name="T8" fmla="*/ 56 w 89"/>
                <a:gd name="T9" fmla="*/ 6 h 85"/>
                <a:gd name="T10" fmla="*/ 48 w 89"/>
                <a:gd name="T11" fmla="*/ 3 h 85"/>
                <a:gd name="T12" fmla="*/ 38 w 89"/>
                <a:gd name="T13" fmla="*/ 1 h 85"/>
                <a:gd name="T14" fmla="*/ 29 w 89"/>
                <a:gd name="T15" fmla="*/ 0 h 85"/>
                <a:gd name="T16" fmla="*/ 20 w 89"/>
                <a:gd name="T17" fmla="*/ 1 h 85"/>
                <a:gd name="T18" fmla="*/ 19 w 89"/>
                <a:gd name="T19" fmla="*/ 2 h 85"/>
                <a:gd name="T20" fmla="*/ 13 w 89"/>
                <a:gd name="T21" fmla="*/ 5 h 85"/>
                <a:gd name="T22" fmla="*/ 12 w 89"/>
                <a:gd name="T23" fmla="*/ 13 h 85"/>
                <a:gd name="T24" fmla="*/ 0 w 89"/>
                <a:gd name="T25" fmla="*/ 85 h 85"/>
                <a:gd name="T26" fmla="*/ 7 w 89"/>
                <a:gd name="T27" fmla="*/ 77 h 85"/>
                <a:gd name="T28" fmla="*/ 15 w 89"/>
                <a:gd name="T29" fmla="*/ 70 h 85"/>
                <a:gd name="T30" fmla="*/ 24 w 89"/>
                <a:gd name="T31" fmla="*/ 62 h 85"/>
                <a:gd name="T32" fmla="*/ 35 w 89"/>
                <a:gd name="T33" fmla="*/ 55 h 85"/>
                <a:gd name="T34" fmla="*/ 46 w 89"/>
                <a:gd name="T35" fmla="*/ 48 h 85"/>
                <a:gd name="T36" fmla="*/ 59 w 89"/>
                <a:gd name="T37" fmla="*/ 42 h 85"/>
                <a:gd name="T38" fmla="*/ 74 w 89"/>
                <a:gd name="T39" fmla="*/ 35 h 85"/>
                <a:gd name="T40" fmla="*/ 89 w 89"/>
                <a:gd name="T41" fmla="*/ 30 h 85"/>
                <a:gd name="T42" fmla="*/ 89 w 89"/>
                <a:gd name="T43" fmla="*/ 29 h 85"/>
                <a:gd name="T44" fmla="*/ 88 w 89"/>
                <a:gd name="T45" fmla="*/ 2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85">
                  <a:moveTo>
                    <a:pt x="88" y="28"/>
                  </a:moveTo>
                  <a:lnTo>
                    <a:pt x="80" y="21"/>
                  </a:lnTo>
                  <a:lnTo>
                    <a:pt x="73" y="16"/>
                  </a:lnTo>
                  <a:lnTo>
                    <a:pt x="65" y="11"/>
                  </a:lnTo>
                  <a:lnTo>
                    <a:pt x="56" y="6"/>
                  </a:lnTo>
                  <a:lnTo>
                    <a:pt x="48" y="3"/>
                  </a:lnTo>
                  <a:lnTo>
                    <a:pt x="38" y="1"/>
                  </a:lnTo>
                  <a:lnTo>
                    <a:pt x="29" y="0"/>
                  </a:lnTo>
                  <a:lnTo>
                    <a:pt x="20" y="1"/>
                  </a:lnTo>
                  <a:lnTo>
                    <a:pt x="19" y="2"/>
                  </a:lnTo>
                  <a:lnTo>
                    <a:pt x="13" y="5"/>
                  </a:lnTo>
                  <a:lnTo>
                    <a:pt x="12" y="13"/>
                  </a:lnTo>
                  <a:lnTo>
                    <a:pt x="0" y="85"/>
                  </a:lnTo>
                  <a:lnTo>
                    <a:pt x="7" y="77"/>
                  </a:lnTo>
                  <a:lnTo>
                    <a:pt x="15" y="70"/>
                  </a:lnTo>
                  <a:lnTo>
                    <a:pt x="24" y="62"/>
                  </a:lnTo>
                  <a:lnTo>
                    <a:pt x="35" y="55"/>
                  </a:lnTo>
                  <a:lnTo>
                    <a:pt x="46" y="48"/>
                  </a:lnTo>
                  <a:lnTo>
                    <a:pt x="59" y="42"/>
                  </a:lnTo>
                  <a:lnTo>
                    <a:pt x="74" y="35"/>
                  </a:lnTo>
                  <a:lnTo>
                    <a:pt x="89" y="30"/>
                  </a:lnTo>
                  <a:lnTo>
                    <a:pt x="89" y="29"/>
                  </a:lnTo>
                  <a:lnTo>
                    <a:pt x="88" y="28"/>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7" name="Freeform 85">
              <a:extLst>
                <a:ext uri="{FF2B5EF4-FFF2-40B4-BE49-F238E27FC236}">
                  <a16:creationId xmlns:a16="http://schemas.microsoft.com/office/drawing/2014/main" id="{0905330F-64AD-92E6-F876-43125C141133}"/>
                </a:ext>
              </a:extLst>
            </p:cNvPr>
            <p:cNvSpPr>
              <a:spLocks/>
            </p:cNvSpPr>
            <p:nvPr/>
          </p:nvSpPr>
          <p:spPr bwMode="auto">
            <a:xfrm>
              <a:off x="3787776" y="250825"/>
              <a:ext cx="82550" cy="265113"/>
            </a:xfrm>
            <a:custGeom>
              <a:avLst/>
              <a:gdLst>
                <a:gd name="T0" fmla="*/ 16 w 207"/>
                <a:gd name="T1" fmla="*/ 346 h 667"/>
                <a:gd name="T2" fmla="*/ 26 w 207"/>
                <a:gd name="T3" fmla="*/ 351 h 667"/>
                <a:gd name="T4" fmla="*/ 42 w 207"/>
                <a:gd name="T5" fmla="*/ 353 h 667"/>
                <a:gd name="T6" fmla="*/ 48 w 207"/>
                <a:gd name="T7" fmla="*/ 346 h 667"/>
                <a:gd name="T8" fmla="*/ 46 w 207"/>
                <a:gd name="T9" fmla="*/ 311 h 667"/>
                <a:gd name="T10" fmla="*/ 44 w 207"/>
                <a:gd name="T11" fmla="*/ 241 h 667"/>
                <a:gd name="T12" fmla="*/ 42 w 207"/>
                <a:gd name="T13" fmla="*/ 169 h 667"/>
                <a:gd name="T14" fmla="*/ 42 w 207"/>
                <a:gd name="T15" fmla="*/ 122 h 667"/>
                <a:gd name="T16" fmla="*/ 45 w 207"/>
                <a:gd name="T17" fmla="*/ 120 h 667"/>
                <a:gd name="T18" fmla="*/ 47 w 207"/>
                <a:gd name="T19" fmla="*/ 123 h 667"/>
                <a:gd name="T20" fmla="*/ 54 w 207"/>
                <a:gd name="T21" fmla="*/ 274 h 667"/>
                <a:gd name="T22" fmla="*/ 58 w 207"/>
                <a:gd name="T23" fmla="*/ 323 h 667"/>
                <a:gd name="T24" fmla="*/ 61 w 207"/>
                <a:gd name="T25" fmla="*/ 364 h 667"/>
                <a:gd name="T26" fmla="*/ 62 w 207"/>
                <a:gd name="T27" fmla="*/ 374 h 667"/>
                <a:gd name="T28" fmla="*/ 72 w 207"/>
                <a:gd name="T29" fmla="*/ 399 h 667"/>
                <a:gd name="T30" fmla="*/ 80 w 207"/>
                <a:gd name="T31" fmla="*/ 451 h 667"/>
                <a:gd name="T32" fmla="*/ 100 w 207"/>
                <a:gd name="T33" fmla="*/ 486 h 667"/>
                <a:gd name="T34" fmla="*/ 125 w 207"/>
                <a:gd name="T35" fmla="*/ 667 h 667"/>
                <a:gd name="T36" fmla="*/ 138 w 207"/>
                <a:gd name="T37" fmla="*/ 660 h 667"/>
                <a:gd name="T38" fmla="*/ 146 w 207"/>
                <a:gd name="T39" fmla="*/ 640 h 667"/>
                <a:gd name="T40" fmla="*/ 155 w 207"/>
                <a:gd name="T41" fmla="*/ 554 h 667"/>
                <a:gd name="T42" fmla="*/ 162 w 207"/>
                <a:gd name="T43" fmla="*/ 640 h 667"/>
                <a:gd name="T44" fmla="*/ 171 w 207"/>
                <a:gd name="T45" fmla="*/ 660 h 667"/>
                <a:gd name="T46" fmla="*/ 176 w 207"/>
                <a:gd name="T47" fmla="*/ 664 h 667"/>
                <a:gd name="T48" fmla="*/ 184 w 207"/>
                <a:gd name="T49" fmla="*/ 667 h 667"/>
                <a:gd name="T50" fmla="*/ 207 w 207"/>
                <a:gd name="T51" fmla="*/ 505 h 667"/>
                <a:gd name="T52" fmla="*/ 193 w 207"/>
                <a:gd name="T53" fmla="*/ 491 h 667"/>
                <a:gd name="T54" fmla="*/ 185 w 207"/>
                <a:gd name="T55" fmla="*/ 474 h 667"/>
                <a:gd name="T56" fmla="*/ 184 w 207"/>
                <a:gd name="T57" fmla="*/ 472 h 667"/>
                <a:gd name="T58" fmla="*/ 176 w 207"/>
                <a:gd name="T59" fmla="*/ 409 h 667"/>
                <a:gd name="T60" fmla="*/ 169 w 207"/>
                <a:gd name="T61" fmla="*/ 312 h 667"/>
                <a:gd name="T62" fmla="*/ 162 w 207"/>
                <a:gd name="T63" fmla="*/ 211 h 667"/>
                <a:gd name="T64" fmla="*/ 162 w 207"/>
                <a:gd name="T65" fmla="*/ 143 h 667"/>
                <a:gd name="T66" fmla="*/ 166 w 207"/>
                <a:gd name="T67" fmla="*/ 125 h 667"/>
                <a:gd name="T68" fmla="*/ 172 w 207"/>
                <a:gd name="T69" fmla="*/ 107 h 667"/>
                <a:gd name="T70" fmla="*/ 169 w 207"/>
                <a:gd name="T71" fmla="*/ 30 h 667"/>
                <a:gd name="T72" fmla="*/ 164 w 207"/>
                <a:gd name="T73" fmla="*/ 17 h 667"/>
                <a:gd name="T74" fmla="*/ 148 w 207"/>
                <a:gd name="T75" fmla="*/ 23 h 667"/>
                <a:gd name="T76" fmla="*/ 148 w 207"/>
                <a:gd name="T77" fmla="*/ 41 h 667"/>
                <a:gd name="T78" fmla="*/ 138 w 207"/>
                <a:gd name="T79" fmla="*/ 147 h 667"/>
                <a:gd name="T80" fmla="*/ 108 w 207"/>
                <a:gd name="T81" fmla="*/ 1 h 667"/>
                <a:gd name="T82" fmla="*/ 104 w 207"/>
                <a:gd name="T83" fmla="*/ 1 h 667"/>
                <a:gd name="T84" fmla="*/ 71 w 207"/>
                <a:gd name="T85" fmla="*/ 11 h 667"/>
                <a:gd name="T86" fmla="*/ 40 w 207"/>
                <a:gd name="T87" fmla="*/ 27 h 667"/>
                <a:gd name="T88" fmla="*/ 25 w 207"/>
                <a:gd name="T89" fmla="*/ 40 h 667"/>
                <a:gd name="T90" fmla="*/ 13 w 207"/>
                <a:gd name="T91" fmla="*/ 56 h 667"/>
                <a:gd name="T92" fmla="*/ 6 w 207"/>
                <a:gd name="T93" fmla="*/ 74 h 667"/>
                <a:gd name="T94" fmla="*/ 2 w 207"/>
                <a:gd name="T95" fmla="*/ 96 h 667"/>
                <a:gd name="T96" fmla="*/ 0 w 207"/>
                <a:gd name="T97" fmla="*/ 133 h 667"/>
                <a:gd name="T98" fmla="*/ 2 w 207"/>
                <a:gd name="T99" fmla="*/ 198 h 667"/>
                <a:gd name="T100" fmla="*/ 5 w 207"/>
                <a:gd name="T101" fmla="*/ 271 h 667"/>
                <a:gd name="T102" fmla="*/ 8 w 207"/>
                <a:gd name="T103" fmla="*/ 330 h 667"/>
                <a:gd name="T104" fmla="*/ 10 w 207"/>
                <a:gd name="T105" fmla="*/ 343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7" h="667">
                  <a:moveTo>
                    <a:pt x="10" y="343"/>
                  </a:moveTo>
                  <a:lnTo>
                    <a:pt x="16" y="346"/>
                  </a:lnTo>
                  <a:lnTo>
                    <a:pt x="21" y="350"/>
                  </a:lnTo>
                  <a:lnTo>
                    <a:pt x="26" y="351"/>
                  </a:lnTo>
                  <a:lnTo>
                    <a:pt x="32" y="352"/>
                  </a:lnTo>
                  <a:lnTo>
                    <a:pt x="42" y="353"/>
                  </a:lnTo>
                  <a:lnTo>
                    <a:pt x="48" y="353"/>
                  </a:lnTo>
                  <a:lnTo>
                    <a:pt x="48" y="346"/>
                  </a:lnTo>
                  <a:lnTo>
                    <a:pt x="48" y="338"/>
                  </a:lnTo>
                  <a:lnTo>
                    <a:pt x="46" y="311"/>
                  </a:lnTo>
                  <a:lnTo>
                    <a:pt x="45" y="278"/>
                  </a:lnTo>
                  <a:lnTo>
                    <a:pt x="44" y="241"/>
                  </a:lnTo>
                  <a:lnTo>
                    <a:pt x="43" y="204"/>
                  </a:lnTo>
                  <a:lnTo>
                    <a:pt x="42" y="169"/>
                  </a:lnTo>
                  <a:lnTo>
                    <a:pt x="40" y="141"/>
                  </a:lnTo>
                  <a:lnTo>
                    <a:pt x="42" y="122"/>
                  </a:lnTo>
                  <a:lnTo>
                    <a:pt x="42" y="116"/>
                  </a:lnTo>
                  <a:lnTo>
                    <a:pt x="45" y="120"/>
                  </a:lnTo>
                  <a:lnTo>
                    <a:pt x="47" y="123"/>
                  </a:lnTo>
                  <a:lnTo>
                    <a:pt x="47" y="123"/>
                  </a:lnTo>
                  <a:lnTo>
                    <a:pt x="53" y="246"/>
                  </a:lnTo>
                  <a:lnTo>
                    <a:pt x="54" y="274"/>
                  </a:lnTo>
                  <a:lnTo>
                    <a:pt x="57" y="300"/>
                  </a:lnTo>
                  <a:lnTo>
                    <a:pt x="58" y="323"/>
                  </a:lnTo>
                  <a:lnTo>
                    <a:pt x="59" y="342"/>
                  </a:lnTo>
                  <a:lnTo>
                    <a:pt x="61" y="364"/>
                  </a:lnTo>
                  <a:lnTo>
                    <a:pt x="61" y="372"/>
                  </a:lnTo>
                  <a:lnTo>
                    <a:pt x="62" y="374"/>
                  </a:lnTo>
                  <a:lnTo>
                    <a:pt x="66" y="387"/>
                  </a:lnTo>
                  <a:lnTo>
                    <a:pt x="72" y="399"/>
                  </a:lnTo>
                  <a:lnTo>
                    <a:pt x="75" y="419"/>
                  </a:lnTo>
                  <a:lnTo>
                    <a:pt x="80" y="451"/>
                  </a:lnTo>
                  <a:lnTo>
                    <a:pt x="87" y="482"/>
                  </a:lnTo>
                  <a:lnTo>
                    <a:pt x="100" y="486"/>
                  </a:lnTo>
                  <a:lnTo>
                    <a:pt x="120" y="630"/>
                  </a:lnTo>
                  <a:lnTo>
                    <a:pt x="125" y="667"/>
                  </a:lnTo>
                  <a:lnTo>
                    <a:pt x="129" y="666"/>
                  </a:lnTo>
                  <a:lnTo>
                    <a:pt x="138" y="660"/>
                  </a:lnTo>
                  <a:lnTo>
                    <a:pt x="144" y="648"/>
                  </a:lnTo>
                  <a:lnTo>
                    <a:pt x="146" y="640"/>
                  </a:lnTo>
                  <a:lnTo>
                    <a:pt x="148" y="614"/>
                  </a:lnTo>
                  <a:lnTo>
                    <a:pt x="155" y="554"/>
                  </a:lnTo>
                  <a:lnTo>
                    <a:pt x="160" y="619"/>
                  </a:lnTo>
                  <a:lnTo>
                    <a:pt x="162" y="640"/>
                  </a:lnTo>
                  <a:lnTo>
                    <a:pt x="165" y="648"/>
                  </a:lnTo>
                  <a:lnTo>
                    <a:pt x="171" y="660"/>
                  </a:lnTo>
                  <a:lnTo>
                    <a:pt x="173" y="663"/>
                  </a:lnTo>
                  <a:lnTo>
                    <a:pt x="176" y="664"/>
                  </a:lnTo>
                  <a:lnTo>
                    <a:pt x="182" y="667"/>
                  </a:lnTo>
                  <a:lnTo>
                    <a:pt x="184" y="667"/>
                  </a:lnTo>
                  <a:lnTo>
                    <a:pt x="189" y="630"/>
                  </a:lnTo>
                  <a:lnTo>
                    <a:pt x="207" y="505"/>
                  </a:lnTo>
                  <a:lnTo>
                    <a:pt x="199" y="499"/>
                  </a:lnTo>
                  <a:lnTo>
                    <a:pt x="193" y="491"/>
                  </a:lnTo>
                  <a:lnTo>
                    <a:pt x="188" y="482"/>
                  </a:lnTo>
                  <a:lnTo>
                    <a:pt x="185" y="474"/>
                  </a:lnTo>
                  <a:lnTo>
                    <a:pt x="185" y="473"/>
                  </a:lnTo>
                  <a:lnTo>
                    <a:pt x="184" y="472"/>
                  </a:lnTo>
                  <a:lnTo>
                    <a:pt x="181" y="447"/>
                  </a:lnTo>
                  <a:lnTo>
                    <a:pt x="176" y="409"/>
                  </a:lnTo>
                  <a:lnTo>
                    <a:pt x="172" y="363"/>
                  </a:lnTo>
                  <a:lnTo>
                    <a:pt x="169" y="312"/>
                  </a:lnTo>
                  <a:lnTo>
                    <a:pt x="165" y="260"/>
                  </a:lnTo>
                  <a:lnTo>
                    <a:pt x="162" y="211"/>
                  </a:lnTo>
                  <a:lnTo>
                    <a:pt x="161" y="171"/>
                  </a:lnTo>
                  <a:lnTo>
                    <a:pt x="162" y="143"/>
                  </a:lnTo>
                  <a:lnTo>
                    <a:pt x="164" y="135"/>
                  </a:lnTo>
                  <a:lnTo>
                    <a:pt x="166" y="125"/>
                  </a:lnTo>
                  <a:lnTo>
                    <a:pt x="168" y="116"/>
                  </a:lnTo>
                  <a:lnTo>
                    <a:pt x="172" y="107"/>
                  </a:lnTo>
                  <a:lnTo>
                    <a:pt x="167" y="42"/>
                  </a:lnTo>
                  <a:lnTo>
                    <a:pt x="169" y="30"/>
                  </a:lnTo>
                  <a:lnTo>
                    <a:pt x="166" y="23"/>
                  </a:lnTo>
                  <a:lnTo>
                    <a:pt x="164" y="17"/>
                  </a:lnTo>
                  <a:lnTo>
                    <a:pt x="151" y="17"/>
                  </a:lnTo>
                  <a:lnTo>
                    <a:pt x="148" y="23"/>
                  </a:lnTo>
                  <a:lnTo>
                    <a:pt x="145" y="30"/>
                  </a:lnTo>
                  <a:lnTo>
                    <a:pt x="148" y="41"/>
                  </a:lnTo>
                  <a:lnTo>
                    <a:pt x="138" y="140"/>
                  </a:lnTo>
                  <a:lnTo>
                    <a:pt x="138" y="147"/>
                  </a:lnTo>
                  <a:lnTo>
                    <a:pt x="112" y="17"/>
                  </a:lnTo>
                  <a:lnTo>
                    <a:pt x="108" y="1"/>
                  </a:lnTo>
                  <a:lnTo>
                    <a:pt x="106" y="0"/>
                  </a:lnTo>
                  <a:lnTo>
                    <a:pt x="104" y="1"/>
                  </a:lnTo>
                  <a:lnTo>
                    <a:pt x="87" y="4"/>
                  </a:lnTo>
                  <a:lnTo>
                    <a:pt x="71" y="11"/>
                  </a:lnTo>
                  <a:lnTo>
                    <a:pt x="56" y="17"/>
                  </a:lnTo>
                  <a:lnTo>
                    <a:pt x="40" y="27"/>
                  </a:lnTo>
                  <a:lnTo>
                    <a:pt x="33" y="33"/>
                  </a:lnTo>
                  <a:lnTo>
                    <a:pt x="25" y="40"/>
                  </a:lnTo>
                  <a:lnTo>
                    <a:pt x="19" y="47"/>
                  </a:lnTo>
                  <a:lnTo>
                    <a:pt x="13" y="56"/>
                  </a:lnTo>
                  <a:lnTo>
                    <a:pt x="9" y="65"/>
                  </a:lnTo>
                  <a:lnTo>
                    <a:pt x="6" y="74"/>
                  </a:lnTo>
                  <a:lnTo>
                    <a:pt x="3" y="85"/>
                  </a:lnTo>
                  <a:lnTo>
                    <a:pt x="2" y="96"/>
                  </a:lnTo>
                  <a:lnTo>
                    <a:pt x="2" y="110"/>
                  </a:lnTo>
                  <a:lnTo>
                    <a:pt x="0" y="133"/>
                  </a:lnTo>
                  <a:lnTo>
                    <a:pt x="2" y="163"/>
                  </a:lnTo>
                  <a:lnTo>
                    <a:pt x="2" y="198"/>
                  </a:lnTo>
                  <a:lnTo>
                    <a:pt x="3" y="235"/>
                  </a:lnTo>
                  <a:lnTo>
                    <a:pt x="5" y="271"/>
                  </a:lnTo>
                  <a:lnTo>
                    <a:pt x="6" y="304"/>
                  </a:lnTo>
                  <a:lnTo>
                    <a:pt x="8" y="330"/>
                  </a:lnTo>
                  <a:lnTo>
                    <a:pt x="9" y="337"/>
                  </a:lnTo>
                  <a:lnTo>
                    <a:pt x="10" y="343"/>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8" name="Freeform 86">
              <a:extLst>
                <a:ext uri="{FF2B5EF4-FFF2-40B4-BE49-F238E27FC236}">
                  <a16:creationId xmlns:a16="http://schemas.microsoft.com/office/drawing/2014/main" id="{32C618D3-F147-16D1-D476-5700CDE0D1E6}"/>
                </a:ext>
              </a:extLst>
            </p:cNvPr>
            <p:cNvSpPr>
              <a:spLocks/>
            </p:cNvSpPr>
            <p:nvPr/>
          </p:nvSpPr>
          <p:spPr bwMode="auto">
            <a:xfrm>
              <a:off x="3792538" y="393700"/>
              <a:ext cx="15875" cy="17463"/>
            </a:xfrm>
            <a:custGeom>
              <a:avLst/>
              <a:gdLst>
                <a:gd name="T0" fmla="*/ 31 w 38"/>
                <a:gd name="T1" fmla="*/ 8 h 45"/>
                <a:gd name="T2" fmla="*/ 0 w 38"/>
                <a:gd name="T3" fmla="*/ 0 h 45"/>
                <a:gd name="T4" fmla="*/ 1 w 38"/>
                <a:gd name="T5" fmla="*/ 8 h 45"/>
                <a:gd name="T6" fmla="*/ 4 w 38"/>
                <a:gd name="T7" fmla="*/ 22 h 45"/>
                <a:gd name="T8" fmla="*/ 6 w 38"/>
                <a:gd name="T9" fmla="*/ 31 h 45"/>
                <a:gd name="T10" fmla="*/ 9 w 38"/>
                <a:gd name="T11" fmla="*/ 37 h 45"/>
                <a:gd name="T12" fmla="*/ 10 w 38"/>
                <a:gd name="T13" fmla="*/ 40 h 45"/>
                <a:gd name="T14" fmla="*/ 12 w 38"/>
                <a:gd name="T15" fmla="*/ 42 h 45"/>
                <a:gd name="T16" fmla="*/ 14 w 38"/>
                <a:gd name="T17" fmla="*/ 45 h 45"/>
                <a:gd name="T18" fmla="*/ 17 w 38"/>
                <a:gd name="T19" fmla="*/ 45 h 45"/>
                <a:gd name="T20" fmla="*/ 20 w 38"/>
                <a:gd name="T21" fmla="*/ 45 h 45"/>
                <a:gd name="T22" fmla="*/ 22 w 38"/>
                <a:gd name="T23" fmla="*/ 45 h 45"/>
                <a:gd name="T24" fmla="*/ 23 w 38"/>
                <a:gd name="T25" fmla="*/ 44 h 45"/>
                <a:gd name="T26" fmla="*/ 25 w 38"/>
                <a:gd name="T27" fmla="*/ 41 h 45"/>
                <a:gd name="T28" fmla="*/ 26 w 38"/>
                <a:gd name="T29" fmla="*/ 37 h 45"/>
                <a:gd name="T30" fmla="*/ 27 w 38"/>
                <a:gd name="T31" fmla="*/ 32 h 45"/>
                <a:gd name="T32" fmla="*/ 27 w 38"/>
                <a:gd name="T33" fmla="*/ 26 h 45"/>
                <a:gd name="T34" fmla="*/ 30 w 38"/>
                <a:gd name="T35" fmla="*/ 25 h 45"/>
                <a:gd name="T36" fmla="*/ 31 w 38"/>
                <a:gd name="T37" fmla="*/ 26 h 45"/>
                <a:gd name="T38" fmla="*/ 31 w 38"/>
                <a:gd name="T39" fmla="*/ 30 h 45"/>
                <a:gd name="T40" fmla="*/ 33 w 38"/>
                <a:gd name="T41" fmla="*/ 35 h 45"/>
                <a:gd name="T42" fmla="*/ 35 w 38"/>
                <a:gd name="T43" fmla="*/ 41 h 45"/>
                <a:gd name="T44" fmla="*/ 36 w 38"/>
                <a:gd name="T45" fmla="*/ 44 h 45"/>
                <a:gd name="T46" fmla="*/ 38 w 38"/>
                <a:gd name="T47" fmla="*/ 44 h 45"/>
                <a:gd name="T48" fmla="*/ 38 w 38"/>
                <a:gd name="T49" fmla="*/ 42 h 45"/>
                <a:gd name="T50" fmla="*/ 38 w 38"/>
                <a:gd name="T51" fmla="*/ 39 h 45"/>
                <a:gd name="T52" fmla="*/ 37 w 38"/>
                <a:gd name="T53" fmla="*/ 30 h 45"/>
                <a:gd name="T54" fmla="*/ 36 w 38"/>
                <a:gd name="T55" fmla="*/ 19 h 45"/>
                <a:gd name="T56" fmla="*/ 35 w 38"/>
                <a:gd name="T57" fmla="*/ 15 h 45"/>
                <a:gd name="T58" fmla="*/ 34 w 38"/>
                <a:gd name="T59" fmla="*/ 11 h 45"/>
                <a:gd name="T60" fmla="*/ 33 w 38"/>
                <a:gd name="T61" fmla="*/ 9 h 45"/>
                <a:gd name="T62" fmla="*/ 31 w 38"/>
                <a:gd name="T6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45">
                  <a:moveTo>
                    <a:pt x="31" y="8"/>
                  </a:moveTo>
                  <a:lnTo>
                    <a:pt x="0" y="0"/>
                  </a:lnTo>
                  <a:lnTo>
                    <a:pt x="1" y="8"/>
                  </a:lnTo>
                  <a:lnTo>
                    <a:pt x="4" y="22"/>
                  </a:lnTo>
                  <a:lnTo>
                    <a:pt x="6" y="31"/>
                  </a:lnTo>
                  <a:lnTo>
                    <a:pt x="9" y="37"/>
                  </a:lnTo>
                  <a:lnTo>
                    <a:pt x="10" y="40"/>
                  </a:lnTo>
                  <a:lnTo>
                    <a:pt x="12" y="42"/>
                  </a:lnTo>
                  <a:lnTo>
                    <a:pt x="14" y="45"/>
                  </a:lnTo>
                  <a:lnTo>
                    <a:pt x="17" y="45"/>
                  </a:lnTo>
                  <a:lnTo>
                    <a:pt x="20" y="45"/>
                  </a:lnTo>
                  <a:lnTo>
                    <a:pt x="22" y="45"/>
                  </a:lnTo>
                  <a:lnTo>
                    <a:pt x="23" y="44"/>
                  </a:lnTo>
                  <a:lnTo>
                    <a:pt x="25" y="41"/>
                  </a:lnTo>
                  <a:lnTo>
                    <a:pt x="26" y="37"/>
                  </a:lnTo>
                  <a:lnTo>
                    <a:pt x="27" y="32"/>
                  </a:lnTo>
                  <a:lnTo>
                    <a:pt x="27" y="26"/>
                  </a:lnTo>
                  <a:lnTo>
                    <a:pt x="30" y="25"/>
                  </a:lnTo>
                  <a:lnTo>
                    <a:pt x="31" y="26"/>
                  </a:lnTo>
                  <a:lnTo>
                    <a:pt x="31" y="30"/>
                  </a:lnTo>
                  <a:lnTo>
                    <a:pt x="33" y="35"/>
                  </a:lnTo>
                  <a:lnTo>
                    <a:pt x="35" y="41"/>
                  </a:lnTo>
                  <a:lnTo>
                    <a:pt x="36" y="44"/>
                  </a:lnTo>
                  <a:lnTo>
                    <a:pt x="38" y="44"/>
                  </a:lnTo>
                  <a:lnTo>
                    <a:pt x="38" y="42"/>
                  </a:lnTo>
                  <a:lnTo>
                    <a:pt x="38" y="39"/>
                  </a:lnTo>
                  <a:lnTo>
                    <a:pt x="37" y="30"/>
                  </a:lnTo>
                  <a:lnTo>
                    <a:pt x="36" y="19"/>
                  </a:lnTo>
                  <a:lnTo>
                    <a:pt x="35" y="15"/>
                  </a:lnTo>
                  <a:lnTo>
                    <a:pt x="34" y="11"/>
                  </a:lnTo>
                  <a:lnTo>
                    <a:pt x="33" y="9"/>
                  </a:lnTo>
                  <a:lnTo>
                    <a:pt x="31" y="8"/>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49" name="Freeform 87">
              <a:extLst>
                <a:ext uri="{FF2B5EF4-FFF2-40B4-BE49-F238E27FC236}">
                  <a16:creationId xmlns:a16="http://schemas.microsoft.com/office/drawing/2014/main" id="{AE3512AE-9BBF-EF2C-7C12-C84CB8F7016E}"/>
                </a:ext>
              </a:extLst>
            </p:cNvPr>
            <p:cNvSpPr>
              <a:spLocks/>
            </p:cNvSpPr>
            <p:nvPr/>
          </p:nvSpPr>
          <p:spPr bwMode="auto">
            <a:xfrm>
              <a:off x="3802063" y="161925"/>
              <a:ext cx="98425" cy="88900"/>
            </a:xfrm>
            <a:custGeom>
              <a:avLst/>
              <a:gdLst>
                <a:gd name="T0" fmla="*/ 71 w 246"/>
                <a:gd name="T1" fmla="*/ 212 h 226"/>
                <a:gd name="T2" fmla="*/ 65 w 246"/>
                <a:gd name="T3" fmla="*/ 172 h 226"/>
                <a:gd name="T4" fmla="*/ 70 w 246"/>
                <a:gd name="T5" fmla="*/ 167 h 226"/>
                <a:gd name="T6" fmla="*/ 83 w 246"/>
                <a:gd name="T7" fmla="*/ 194 h 226"/>
                <a:gd name="T8" fmla="*/ 102 w 246"/>
                <a:gd name="T9" fmla="*/ 213 h 226"/>
                <a:gd name="T10" fmla="*/ 116 w 246"/>
                <a:gd name="T11" fmla="*/ 219 h 226"/>
                <a:gd name="T12" fmla="*/ 134 w 246"/>
                <a:gd name="T13" fmla="*/ 217 h 226"/>
                <a:gd name="T14" fmla="*/ 152 w 246"/>
                <a:gd name="T15" fmla="*/ 205 h 226"/>
                <a:gd name="T16" fmla="*/ 168 w 246"/>
                <a:gd name="T17" fmla="*/ 182 h 226"/>
                <a:gd name="T18" fmla="*/ 179 w 246"/>
                <a:gd name="T19" fmla="*/ 149 h 226"/>
                <a:gd name="T20" fmla="*/ 181 w 246"/>
                <a:gd name="T21" fmla="*/ 165 h 226"/>
                <a:gd name="T22" fmla="*/ 177 w 246"/>
                <a:gd name="T23" fmla="*/ 205 h 226"/>
                <a:gd name="T24" fmla="*/ 201 w 246"/>
                <a:gd name="T25" fmla="*/ 221 h 226"/>
                <a:gd name="T26" fmla="*/ 219 w 246"/>
                <a:gd name="T27" fmla="*/ 226 h 226"/>
                <a:gd name="T28" fmla="*/ 232 w 246"/>
                <a:gd name="T29" fmla="*/ 224 h 226"/>
                <a:gd name="T30" fmla="*/ 245 w 246"/>
                <a:gd name="T31" fmla="*/ 210 h 226"/>
                <a:gd name="T32" fmla="*/ 241 w 246"/>
                <a:gd name="T33" fmla="*/ 205 h 226"/>
                <a:gd name="T34" fmla="*/ 225 w 246"/>
                <a:gd name="T35" fmla="*/ 200 h 226"/>
                <a:gd name="T36" fmla="*/ 217 w 246"/>
                <a:gd name="T37" fmla="*/ 187 h 226"/>
                <a:gd name="T38" fmla="*/ 216 w 246"/>
                <a:gd name="T39" fmla="*/ 164 h 226"/>
                <a:gd name="T40" fmla="*/ 220 w 246"/>
                <a:gd name="T41" fmla="*/ 132 h 226"/>
                <a:gd name="T42" fmla="*/ 218 w 246"/>
                <a:gd name="T43" fmla="*/ 96 h 226"/>
                <a:gd name="T44" fmla="*/ 203 w 246"/>
                <a:gd name="T45" fmla="*/ 51 h 226"/>
                <a:gd name="T46" fmla="*/ 191 w 246"/>
                <a:gd name="T47" fmla="*/ 31 h 226"/>
                <a:gd name="T48" fmla="*/ 175 w 246"/>
                <a:gd name="T49" fmla="*/ 18 h 226"/>
                <a:gd name="T50" fmla="*/ 153 w 246"/>
                <a:gd name="T51" fmla="*/ 10 h 226"/>
                <a:gd name="T52" fmla="*/ 122 w 246"/>
                <a:gd name="T53" fmla="*/ 8 h 226"/>
                <a:gd name="T54" fmla="*/ 129 w 246"/>
                <a:gd name="T55" fmla="*/ 3 h 226"/>
                <a:gd name="T56" fmla="*/ 116 w 246"/>
                <a:gd name="T57" fmla="*/ 1 h 226"/>
                <a:gd name="T58" fmla="*/ 83 w 246"/>
                <a:gd name="T59" fmla="*/ 11 h 226"/>
                <a:gd name="T60" fmla="*/ 56 w 246"/>
                <a:gd name="T61" fmla="*/ 32 h 226"/>
                <a:gd name="T62" fmla="*/ 53 w 246"/>
                <a:gd name="T63" fmla="*/ 35 h 226"/>
                <a:gd name="T64" fmla="*/ 44 w 246"/>
                <a:gd name="T65" fmla="*/ 51 h 226"/>
                <a:gd name="T66" fmla="*/ 29 w 246"/>
                <a:gd name="T67" fmla="*/ 95 h 226"/>
                <a:gd name="T68" fmla="*/ 27 w 246"/>
                <a:gd name="T69" fmla="*/ 132 h 226"/>
                <a:gd name="T70" fmla="*/ 31 w 246"/>
                <a:gd name="T71" fmla="*/ 164 h 226"/>
                <a:gd name="T72" fmla="*/ 30 w 246"/>
                <a:gd name="T73" fmla="*/ 187 h 226"/>
                <a:gd name="T74" fmla="*/ 23 w 246"/>
                <a:gd name="T75" fmla="*/ 200 h 226"/>
                <a:gd name="T76" fmla="*/ 7 w 246"/>
                <a:gd name="T77" fmla="*/ 205 h 226"/>
                <a:gd name="T78" fmla="*/ 2 w 246"/>
                <a:gd name="T79" fmla="*/ 210 h 226"/>
                <a:gd name="T80" fmla="*/ 15 w 246"/>
                <a:gd name="T81" fmla="*/ 224 h 226"/>
                <a:gd name="T82" fmla="*/ 28 w 246"/>
                <a:gd name="T83" fmla="*/ 226 h 226"/>
                <a:gd name="T84" fmla="*/ 46 w 246"/>
                <a:gd name="T85"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6" h="226">
                  <a:moveTo>
                    <a:pt x="46" y="221"/>
                  </a:moveTo>
                  <a:lnTo>
                    <a:pt x="67" y="213"/>
                  </a:lnTo>
                  <a:lnTo>
                    <a:pt x="71" y="212"/>
                  </a:lnTo>
                  <a:lnTo>
                    <a:pt x="70" y="206"/>
                  </a:lnTo>
                  <a:lnTo>
                    <a:pt x="68" y="192"/>
                  </a:lnTo>
                  <a:lnTo>
                    <a:pt x="65" y="172"/>
                  </a:lnTo>
                  <a:lnTo>
                    <a:pt x="63" y="147"/>
                  </a:lnTo>
                  <a:lnTo>
                    <a:pt x="66" y="157"/>
                  </a:lnTo>
                  <a:lnTo>
                    <a:pt x="70" y="167"/>
                  </a:lnTo>
                  <a:lnTo>
                    <a:pt x="73" y="177"/>
                  </a:lnTo>
                  <a:lnTo>
                    <a:pt x="79" y="186"/>
                  </a:lnTo>
                  <a:lnTo>
                    <a:pt x="83" y="194"/>
                  </a:lnTo>
                  <a:lnTo>
                    <a:pt x="89" y="201"/>
                  </a:lnTo>
                  <a:lnTo>
                    <a:pt x="95" y="207"/>
                  </a:lnTo>
                  <a:lnTo>
                    <a:pt x="102" y="213"/>
                  </a:lnTo>
                  <a:lnTo>
                    <a:pt x="106" y="215"/>
                  </a:lnTo>
                  <a:lnTo>
                    <a:pt x="110" y="217"/>
                  </a:lnTo>
                  <a:lnTo>
                    <a:pt x="116" y="219"/>
                  </a:lnTo>
                  <a:lnTo>
                    <a:pt x="121" y="219"/>
                  </a:lnTo>
                  <a:lnTo>
                    <a:pt x="127" y="219"/>
                  </a:lnTo>
                  <a:lnTo>
                    <a:pt x="134" y="217"/>
                  </a:lnTo>
                  <a:lnTo>
                    <a:pt x="140" y="215"/>
                  </a:lnTo>
                  <a:lnTo>
                    <a:pt x="146" y="211"/>
                  </a:lnTo>
                  <a:lnTo>
                    <a:pt x="152" y="205"/>
                  </a:lnTo>
                  <a:lnTo>
                    <a:pt x="159" y="199"/>
                  </a:lnTo>
                  <a:lnTo>
                    <a:pt x="164" y="190"/>
                  </a:lnTo>
                  <a:lnTo>
                    <a:pt x="168" y="182"/>
                  </a:lnTo>
                  <a:lnTo>
                    <a:pt x="173" y="172"/>
                  </a:lnTo>
                  <a:lnTo>
                    <a:pt x="176" y="161"/>
                  </a:lnTo>
                  <a:lnTo>
                    <a:pt x="179" y="149"/>
                  </a:lnTo>
                  <a:lnTo>
                    <a:pt x="180" y="137"/>
                  </a:lnTo>
                  <a:lnTo>
                    <a:pt x="181" y="151"/>
                  </a:lnTo>
                  <a:lnTo>
                    <a:pt x="181" y="165"/>
                  </a:lnTo>
                  <a:lnTo>
                    <a:pt x="180" y="178"/>
                  </a:lnTo>
                  <a:lnTo>
                    <a:pt x="179" y="189"/>
                  </a:lnTo>
                  <a:lnTo>
                    <a:pt x="177" y="205"/>
                  </a:lnTo>
                  <a:lnTo>
                    <a:pt x="176" y="212"/>
                  </a:lnTo>
                  <a:lnTo>
                    <a:pt x="180" y="213"/>
                  </a:lnTo>
                  <a:lnTo>
                    <a:pt x="201" y="221"/>
                  </a:lnTo>
                  <a:lnTo>
                    <a:pt x="207" y="224"/>
                  </a:lnTo>
                  <a:lnTo>
                    <a:pt x="214" y="226"/>
                  </a:lnTo>
                  <a:lnTo>
                    <a:pt x="219" y="226"/>
                  </a:lnTo>
                  <a:lnTo>
                    <a:pt x="224" y="226"/>
                  </a:lnTo>
                  <a:lnTo>
                    <a:pt x="228" y="225"/>
                  </a:lnTo>
                  <a:lnTo>
                    <a:pt x="232" y="224"/>
                  </a:lnTo>
                  <a:lnTo>
                    <a:pt x="235" y="221"/>
                  </a:lnTo>
                  <a:lnTo>
                    <a:pt x="238" y="219"/>
                  </a:lnTo>
                  <a:lnTo>
                    <a:pt x="245" y="210"/>
                  </a:lnTo>
                  <a:lnTo>
                    <a:pt x="246" y="205"/>
                  </a:lnTo>
                  <a:lnTo>
                    <a:pt x="245" y="205"/>
                  </a:lnTo>
                  <a:lnTo>
                    <a:pt x="241" y="205"/>
                  </a:lnTo>
                  <a:lnTo>
                    <a:pt x="234" y="205"/>
                  </a:lnTo>
                  <a:lnTo>
                    <a:pt x="228" y="202"/>
                  </a:lnTo>
                  <a:lnTo>
                    <a:pt x="225" y="200"/>
                  </a:lnTo>
                  <a:lnTo>
                    <a:pt x="222" y="197"/>
                  </a:lnTo>
                  <a:lnTo>
                    <a:pt x="219" y="192"/>
                  </a:lnTo>
                  <a:lnTo>
                    <a:pt x="217" y="187"/>
                  </a:lnTo>
                  <a:lnTo>
                    <a:pt x="216" y="180"/>
                  </a:lnTo>
                  <a:lnTo>
                    <a:pt x="216" y="173"/>
                  </a:lnTo>
                  <a:lnTo>
                    <a:pt x="216" y="164"/>
                  </a:lnTo>
                  <a:lnTo>
                    <a:pt x="217" y="153"/>
                  </a:lnTo>
                  <a:lnTo>
                    <a:pt x="219" y="143"/>
                  </a:lnTo>
                  <a:lnTo>
                    <a:pt x="220" y="132"/>
                  </a:lnTo>
                  <a:lnTo>
                    <a:pt x="220" y="120"/>
                  </a:lnTo>
                  <a:lnTo>
                    <a:pt x="220" y="108"/>
                  </a:lnTo>
                  <a:lnTo>
                    <a:pt x="218" y="96"/>
                  </a:lnTo>
                  <a:lnTo>
                    <a:pt x="215" y="82"/>
                  </a:lnTo>
                  <a:lnTo>
                    <a:pt x="210" y="67"/>
                  </a:lnTo>
                  <a:lnTo>
                    <a:pt x="203" y="51"/>
                  </a:lnTo>
                  <a:lnTo>
                    <a:pt x="200" y="43"/>
                  </a:lnTo>
                  <a:lnTo>
                    <a:pt x="195" y="37"/>
                  </a:lnTo>
                  <a:lnTo>
                    <a:pt x="191" y="31"/>
                  </a:lnTo>
                  <a:lnTo>
                    <a:pt x="186" y="26"/>
                  </a:lnTo>
                  <a:lnTo>
                    <a:pt x="180" y="22"/>
                  </a:lnTo>
                  <a:lnTo>
                    <a:pt x="175" y="18"/>
                  </a:lnTo>
                  <a:lnTo>
                    <a:pt x="170" y="15"/>
                  </a:lnTo>
                  <a:lnTo>
                    <a:pt x="164" y="13"/>
                  </a:lnTo>
                  <a:lnTo>
                    <a:pt x="153" y="10"/>
                  </a:lnTo>
                  <a:lnTo>
                    <a:pt x="141" y="8"/>
                  </a:lnTo>
                  <a:lnTo>
                    <a:pt x="131" y="8"/>
                  </a:lnTo>
                  <a:lnTo>
                    <a:pt x="122" y="8"/>
                  </a:lnTo>
                  <a:lnTo>
                    <a:pt x="121" y="8"/>
                  </a:lnTo>
                  <a:lnTo>
                    <a:pt x="120" y="8"/>
                  </a:lnTo>
                  <a:lnTo>
                    <a:pt x="129" y="3"/>
                  </a:lnTo>
                  <a:lnTo>
                    <a:pt x="137" y="0"/>
                  </a:lnTo>
                  <a:lnTo>
                    <a:pt x="131" y="0"/>
                  </a:lnTo>
                  <a:lnTo>
                    <a:pt x="116" y="1"/>
                  </a:lnTo>
                  <a:lnTo>
                    <a:pt x="106" y="3"/>
                  </a:lnTo>
                  <a:lnTo>
                    <a:pt x="95" y="7"/>
                  </a:lnTo>
                  <a:lnTo>
                    <a:pt x="83" y="11"/>
                  </a:lnTo>
                  <a:lnTo>
                    <a:pt x="72" y="17"/>
                  </a:lnTo>
                  <a:lnTo>
                    <a:pt x="64" y="24"/>
                  </a:lnTo>
                  <a:lnTo>
                    <a:pt x="56" y="32"/>
                  </a:lnTo>
                  <a:lnTo>
                    <a:pt x="54" y="34"/>
                  </a:lnTo>
                  <a:lnTo>
                    <a:pt x="52" y="35"/>
                  </a:lnTo>
                  <a:lnTo>
                    <a:pt x="53" y="35"/>
                  </a:lnTo>
                  <a:lnTo>
                    <a:pt x="54" y="35"/>
                  </a:lnTo>
                  <a:lnTo>
                    <a:pt x="49" y="42"/>
                  </a:lnTo>
                  <a:lnTo>
                    <a:pt x="44" y="51"/>
                  </a:lnTo>
                  <a:lnTo>
                    <a:pt x="37" y="67"/>
                  </a:lnTo>
                  <a:lnTo>
                    <a:pt x="32" y="82"/>
                  </a:lnTo>
                  <a:lnTo>
                    <a:pt x="29" y="95"/>
                  </a:lnTo>
                  <a:lnTo>
                    <a:pt x="27" y="108"/>
                  </a:lnTo>
                  <a:lnTo>
                    <a:pt x="26" y="120"/>
                  </a:lnTo>
                  <a:lnTo>
                    <a:pt x="27" y="132"/>
                  </a:lnTo>
                  <a:lnTo>
                    <a:pt x="28" y="143"/>
                  </a:lnTo>
                  <a:lnTo>
                    <a:pt x="29" y="153"/>
                  </a:lnTo>
                  <a:lnTo>
                    <a:pt x="31" y="164"/>
                  </a:lnTo>
                  <a:lnTo>
                    <a:pt x="31" y="173"/>
                  </a:lnTo>
                  <a:lnTo>
                    <a:pt x="31" y="180"/>
                  </a:lnTo>
                  <a:lnTo>
                    <a:pt x="30" y="187"/>
                  </a:lnTo>
                  <a:lnTo>
                    <a:pt x="28" y="192"/>
                  </a:lnTo>
                  <a:lnTo>
                    <a:pt x="25" y="197"/>
                  </a:lnTo>
                  <a:lnTo>
                    <a:pt x="23" y="200"/>
                  </a:lnTo>
                  <a:lnTo>
                    <a:pt x="19" y="202"/>
                  </a:lnTo>
                  <a:lnTo>
                    <a:pt x="13" y="205"/>
                  </a:lnTo>
                  <a:lnTo>
                    <a:pt x="7" y="205"/>
                  </a:lnTo>
                  <a:lnTo>
                    <a:pt x="2" y="205"/>
                  </a:lnTo>
                  <a:lnTo>
                    <a:pt x="0" y="205"/>
                  </a:lnTo>
                  <a:lnTo>
                    <a:pt x="2" y="210"/>
                  </a:lnTo>
                  <a:lnTo>
                    <a:pt x="9" y="219"/>
                  </a:lnTo>
                  <a:lnTo>
                    <a:pt x="12" y="221"/>
                  </a:lnTo>
                  <a:lnTo>
                    <a:pt x="15" y="224"/>
                  </a:lnTo>
                  <a:lnTo>
                    <a:pt x="18" y="225"/>
                  </a:lnTo>
                  <a:lnTo>
                    <a:pt x="23" y="226"/>
                  </a:lnTo>
                  <a:lnTo>
                    <a:pt x="28" y="226"/>
                  </a:lnTo>
                  <a:lnTo>
                    <a:pt x="34" y="226"/>
                  </a:lnTo>
                  <a:lnTo>
                    <a:pt x="40" y="224"/>
                  </a:lnTo>
                  <a:lnTo>
                    <a:pt x="46" y="221"/>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0" name="Freeform 88">
              <a:extLst>
                <a:ext uri="{FF2B5EF4-FFF2-40B4-BE49-F238E27FC236}">
                  <a16:creationId xmlns:a16="http://schemas.microsoft.com/office/drawing/2014/main" id="{26404F3A-DD1F-CB55-8BA0-0BED4F5CFD5F}"/>
                </a:ext>
              </a:extLst>
            </p:cNvPr>
            <p:cNvSpPr>
              <a:spLocks/>
            </p:cNvSpPr>
            <p:nvPr/>
          </p:nvSpPr>
          <p:spPr bwMode="auto">
            <a:xfrm>
              <a:off x="3852863" y="506413"/>
              <a:ext cx="14288" cy="26988"/>
            </a:xfrm>
            <a:custGeom>
              <a:avLst/>
              <a:gdLst>
                <a:gd name="T0" fmla="*/ 12 w 37"/>
                <a:gd name="T1" fmla="*/ 45 h 67"/>
                <a:gd name="T2" fmla="*/ 15 w 37"/>
                <a:gd name="T3" fmla="*/ 57 h 67"/>
                <a:gd name="T4" fmla="*/ 19 w 37"/>
                <a:gd name="T5" fmla="*/ 64 h 67"/>
                <a:gd name="T6" fmla="*/ 23 w 37"/>
                <a:gd name="T7" fmla="*/ 65 h 67"/>
                <a:gd name="T8" fmla="*/ 31 w 37"/>
                <a:gd name="T9" fmla="*/ 67 h 67"/>
                <a:gd name="T10" fmla="*/ 33 w 37"/>
                <a:gd name="T11" fmla="*/ 67 h 67"/>
                <a:gd name="T12" fmla="*/ 36 w 37"/>
                <a:gd name="T13" fmla="*/ 66 h 67"/>
                <a:gd name="T14" fmla="*/ 37 w 37"/>
                <a:gd name="T15" fmla="*/ 64 h 67"/>
                <a:gd name="T16" fmla="*/ 37 w 37"/>
                <a:gd name="T17" fmla="*/ 61 h 67"/>
                <a:gd name="T18" fmla="*/ 31 w 37"/>
                <a:gd name="T19" fmla="*/ 45 h 67"/>
                <a:gd name="T20" fmla="*/ 26 w 37"/>
                <a:gd name="T21" fmla="*/ 35 h 67"/>
                <a:gd name="T22" fmla="*/ 23 w 37"/>
                <a:gd name="T23" fmla="*/ 34 h 67"/>
                <a:gd name="T24" fmla="*/ 15 w 37"/>
                <a:gd name="T25" fmla="*/ 26 h 67"/>
                <a:gd name="T26" fmla="*/ 11 w 37"/>
                <a:gd name="T27" fmla="*/ 22 h 67"/>
                <a:gd name="T28" fmla="*/ 8 w 37"/>
                <a:gd name="T29" fmla="*/ 17 h 67"/>
                <a:gd name="T30" fmla="*/ 5 w 37"/>
                <a:gd name="T31" fmla="*/ 9 h 67"/>
                <a:gd name="T32" fmla="*/ 1 w 37"/>
                <a:gd name="T33" fmla="*/ 0 h 67"/>
                <a:gd name="T34" fmla="*/ 1 w 37"/>
                <a:gd name="T35" fmla="*/ 4 h 67"/>
                <a:gd name="T36" fmla="*/ 0 w 37"/>
                <a:gd name="T37" fmla="*/ 13 h 67"/>
                <a:gd name="T38" fmla="*/ 1 w 37"/>
                <a:gd name="T39" fmla="*/ 26 h 67"/>
                <a:gd name="T40" fmla="*/ 5 w 37"/>
                <a:gd name="T41" fmla="*/ 43 h 67"/>
                <a:gd name="T42" fmla="*/ 7 w 37"/>
                <a:gd name="T43" fmla="*/ 54 h 67"/>
                <a:gd name="T44" fmla="*/ 8 w 37"/>
                <a:gd name="T45" fmla="*/ 58 h 67"/>
                <a:gd name="T46" fmla="*/ 8 w 37"/>
                <a:gd name="T47" fmla="*/ 57 h 67"/>
                <a:gd name="T48" fmla="*/ 8 w 37"/>
                <a:gd name="T49" fmla="*/ 56 h 67"/>
                <a:gd name="T50" fmla="*/ 11 w 37"/>
                <a:gd name="T51" fmla="*/ 40 h 67"/>
                <a:gd name="T52" fmla="*/ 12 w 37"/>
                <a:gd name="T53" fmla="*/ 42 h 67"/>
                <a:gd name="T54" fmla="*/ 12 w 37"/>
                <a:gd name="T55"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67">
                  <a:moveTo>
                    <a:pt x="12" y="45"/>
                  </a:moveTo>
                  <a:lnTo>
                    <a:pt x="15" y="57"/>
                  </a:lnTo>
                  <a:lnTo>
                    <a:pt x="19" y="64"/>
                  </a:lnTo>
                  <a:lnTo>
                    <a:pt x="23" y="65"/>
                  </a:lnTo>
                  <a:lnTo>
                    <a:pt x="31" y="67"/>
                  </a:lnTo>
                  <a:lnTo>
                    <a:pt x="33" y="67"/>
                  </a:lnTo>
                  <a:lnTo>
                    <a:pt x="36" y="66"/>
                  </a:lnTo>
                  <a:lnTo>
                    <a:pt x="37" y="64"/>
                  </a:lnTo>
                  <a:lnTo>
                    <a:pt x="37" y="61"/>
                  </a:lnTo>
                  <a:lnTo>
                    <a:pt x="31" y="45"/>
                  </a:lnTo>
                  <a:lnTo>
                    <a:pt x="26" y="35"/>
                  </a:lnTo>
                  <a:lnTo>
                    <a:pt x="23" y="34"/>
                  </a:lnTo>
                  <a:lnTo>
                    <a:pt x="15" y="26"/>
                  </a:lnTo>
                  <a:lnTo>
                    <a:pt x="11" y="22"/>
                  </a:lnTo>
                  <a:lnTo>
                    <a:pt x="8" y="17"/>
                  </a:lnTo>
                  <a:lnTo>
                    <a:pt x="5" y="9"/>
                  </a:lnTo>
                  <a:lnTo>
                    <a:pt x="1" y="0"/>
                  </a:lnTo>
                  <a:lnTo>
                    <a:pt x="1" y="4"/>
                  </a:lnTo>
                  <a:lnTo>
                    <a:pt x="0" y="13"/>
                  </a:lnTo>
                  <a:lnTo>
                    <a:pt x="1" y="26"/>
                  </a:lnTo>
                  <a:lnTo>
                    <a:pt x="5" y="43"/>
                  </a:lnTo>
                  <a:lnTo>
                    <a:pt x="7" y="54"/>
                  </a:lnTo>
                  <a:lnTo>
                    <a:pt x="8" y="58"/>
                  </a:lnTo>
                  <a:lnTo>
                    <a:pt x="8" y="57"/>
                  </a:lnTo>
                  <a:lnTo>
                    <a:pt x="8" y="56"/>
                  </a:lnTo>
                  <a:lnTo>
                    <a:pt x="11" y="40"/>
                  </a:lnTo>
                  <a:lnTo>
                    <a:pt x="12" y="42"/>
                  </a:lnTo>
                  <a:lnTo>
                    <a:pt x="12" y="45"/>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1" name="Freeform 89">
              <a:extLst>
                <a:ext uri="{FF2B5EF4-FFF2-40B4-BE49-F238E27FC236}">
                  <a16:creationId xmlns:a16="http://schemas.microsoft.com/office/drawing/2014/main" id="{027BB819-DB2F-C69A-6A92-76C57F5D78E5}"/>
                </a:ext>
              </a:extLst>
            </p:cNvPr>
            <p:cNvSpPr>
              <a:spLocks/>
            </p:cNvSpPr>
            <p:nvPr/>
          </p:nvSpPr>
          <p:spPr bwMode="auto">
            <a:xfrm>
              <a:off x="3832226" y="506413"/>
              <a:ext cx="14288" cy="26988"/>
            </a:xfrm>
            <a:custGeom>
              <a:avLst/>
              <a:gdLst>
                <a:gd name="T0" fmla="*/ 32 w 36"/>
                <a:gd name="T1" fmla="*/ 43 h 67"/>
                <a:gd name="T2" fmla="*/ 35 w 36"/>
                <a:gd name="T3" fmla="*/ 26 h 67"/>
                <a:gd name="T4" fmla="*/ 36 w 36"/>
                <a:gd name="T5" fmla="*/ 13 h 67"/>
                <a:gd name="T6" fmla="*/ 35 w 36"/>
                <a:gd name="T7" fmla="*/ 4 h 67"/>
                <a:gd name="T8" fmla="*/ 35 w 36"/>
                <a:gd name="T9" fmla="*/ 0 h 67"/>
                <a:gd name="T10" fmla="*/ 32 w 36"/>
                <a:gd name="T11" fmla="*/ 10 h 67"/>
                <a:gd name="T12" fmla="*/ 28 w 36"/>
                <a:gd name="T13" fmla="*/ 18 h 67"/>
                <a:gd name="T14" fmla="*/ 23 w 36"/>
                <a:gd name="T15" fmla="*/ 24 h 67"/>
                <a:gd name="T16" fmla="*/ 19 w 36"/>
                <a:gd name="T17" fmla="*/ 29 h 67"/>
                <a:gd name="T18" fmla="*/ 13 w 36"/>
                <a:gd name="T19" fmla="*/ 34 h 67"/>
                <a:gd name="T20" fmla="*/ 10 w 36"/>
                <a:gd name="T21" fmla="*/ 35 h 67"/>
                <a:gd name="T22" fmla="*/ 6 w 36"/>
                <a:gd name="T23" fmla="*/ 45 h 67"/>
                <a:gd name="T24" fmla="*/ 0 w 36"/>
                <a:gd name="T25" fmla="*/ 61 h 67"/>
                <a:gd name="T26" fmla="*/ 0 w 36"/>
                <a:gd name="T27" fmla="*/ 64 h 67"/>
                <a:gd name="T28" fmla="*/ 1 w 36"/>
                <a:gd name="T29" fmla="*/ 66 h 67"/>
                <a:gd name="T30" fmla="*/ 4 w 36"/>
                <a:gd name="T31" fmla="*/ 67 h 67"/>
                <a:gd name="T32" fmla="*/ 6 w 36"/>
                <a:gd name="T33" fmla="*/ 67 h 67"/>
                <a:gd name="T34" fmla="*/ 14 w 36"/>
                <a:gd name="T35" fmla="*/ 65 h 67"/>
                <a:gd name="T36" fmla="*/ 18 w 36"/>
                <a:gd name="T37" fmla="*/ 64 h 67"/>
                <a:gd name="T38" fmla="*/ 22 w 36"/>
                <a:gd name="T39" fmla="*/ 51 h 67"/>
                <a:gd name="T40" fmla="*/ 26 w 36"/>
                <a:gd name="T41" fmla="*/ 40 h 67"/>
                <a:gd name="T42" fmla="*/ 29 w 36"/>
                <a:gd name="T43" fmla="*/ 56 h 67"/>
                <a:gd name="T44" fmla="*/ 29 w 36"/>
                <a:gd name="T45" fmla="*/ 57 h 67"/>
                <a:gd name="T46" fmla="*/ 29 w 36"/>
                <a:gd name="T47" fmla="*/ 58 h 67"/>
                <a:gd name="T48" fmla="*/ 30 w 36"/>
                <a:gd name="T49" fmla="*/ 54 h 67"/>
                <a:gd name="T50" fmla="*/ 32 w 36"/>
                <a:gd name="T51" fmla="*/ 4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 h="67">
                  <a:moveTo>
                    <a:pt x="32" y="43"/>
                  </a:moveTo>
                  <a:lnTo>
                    <a:pt x="35" y="26"/>
                  </a:lnTo>
                  <a:lnTo>
                    <a:pt x="36" y="13"/>
                  </a:lnTo>
                  <a:lnTo>
                    <a:pt x="35" y="4"/>
                  </a:lnTo>
                  <a:lnTo>
                    <a:pt x="35" y="0"/>
                  </a:lnTo>
                  <a:lnTo>
                    <a:pt x="32" y="10"/>
                  </a:lnTo>
                  <a:lnTo>
                    <a:pt x="28" y="18"/>
                  </a:lnTo>
                  <a:lnTo>
                    <a:pt x="23" y="24"/>
                  </a:lnTo>
                  <a:lnTo>
                    <a:pt x="19" y="29"/>
                  </a:lnTo>
                  <a:lnTo>
                    <a:pt x="13" y="34"/>
                  </a:lnTo>
                  <a:lnTo>
                    <a:pt x="10" y="35"/>
                  </a:lnTo>
                  <a:lnTo>
                    <a:pt x="6" y="45"/>
                  </a:lnTo>
                  <a:lnTo>
                    <a:pt x="0" y="61"/>
                  </a:lnTo>
                  <a:lnTo>
                    <a:pt x="0" y="64"/>
                  </a:lnTo>
                  <a:lnTo>
                    <a:pt x="1" y="66"/>
                  </a:lnTo>
                  <a:lnTo>
                    <a:pt x="4" y="67"/>
                  </a:lnTo>
                  <a:lnTo>
                    <a:pt x="6" y="67"/>
                  </a:lnTo>
                  <a:lnTo>
                    <a:pt x="14" y="65"/>
                  </a:lnTo>
                  <a:lnTo>
                    <a:pt x="18" y="64"/>
                  </a:lnTo>
                  <a:lnTo>
                    <a:pt x="22" y="51"/>
                  </a:lnTo>
                  <a:lnTo>
                    <a:pt x="26" y="40"/>
                  </a:lnTo>
                  <a:lnTo>
                    <a:pt x="29" y="56"/>
                  </a:lnTo>
                  <a:lnTo>
                    <a:pt x="29" y="57"/>
                  </a:lnTo>
                  <a:lnTo>
                    <a:pt x="29" y="58"/>
                  </a:lnTo>
                  <a:lnTo>
                    <a:pt x="30" y="54"/>
                  </a:lnTo>
                  <a:lnTo>
                    <a:pt x="32" y="43"/>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2" name="Freeform 90">
              <a:extLst>
                <a:ext uri="{FF2B5EF4-FFF2-40B4-BE49-F238E27FC236}">
                  <a16:creationId xmlns:a16="http://schemas.microsoft.com/office/drawing/2014/main" id="{CB818677-C7CE-3421-317A-804C9714602D}"/>
                </a:ext>
              </a:extLst>
            </p:cNvPr>
            <p:cNvSpPr>
              <a:spLocks/>
            </p:cNvSpPr>
            <p:nvPr/>
          </p:nvSpPr>
          <p:spPr bwMode="auto">
            <a:xfrm>
              <a:off x="4037013" y="242888"/>
              <a:ext cx="41275" cy="39688"/>
            </a:xfrm>
            <a:custGeom>
              <a:avLst/>
              <a:gdLst>
                <a:gd name="T0" fmla="*/ 86 w 103"/>
                <a:gd name="T1" fmla="*/ 16 h 102"/>
                <a:gd name="T2" fmla="*/ 83 w 103"/>
                <a:gd name="T3" fmla="*/ 0 h 102"/>
                <a:gd name="T4" fmla="*/ 81 w 103"/>
                <a:gd name="T5" fmla="*/ 0 h 102"/>
                <a:gd name="T6" fmla="*/ 79 w 103"/>
                <a:gd name="T7" fmla="*/ 0 h 102"/>
                <a:gd name="T8" fmla="*/ 62 w 103"/>
                <a:gd name="T9" fmla="*/ 5 h 102"/>
                <a:gd name="T10" fmla="*/ 45 w 103"/>
                <a:gd name="T11" fmla="*/ 10 h 102"/>
                <a:gd name="T12" fmla="*/ 30 w 103"/>
                <a:gd name="T13" fmla="*/ 17 h 102"/>
                <a:gd name="T14" fmla="*/ 15 w 103"/>
                <a:gd name="T15" fmla="*/ 27 h 102"/>
                <a:gd name="T16" fmla="*/ 7 w 103"/>
                <a:gd name="T17" fmla="*/ 34 h 102"/>
                <a:gd name="T18" fmla="*/ 0 w 103"/>
                <a:gd name="T19" fmla="*/ 41 h 102"/>
                <a:gd name="T20" fmla="*/ 15 w 103"/>
                <a:gd name="T21" fmla="*/ 47 h 102"/>
                <a:gd name="T22" fmla="*/ 30 w 103"/>
                <a:gd name="T23" fmla="*/ 53 h 102"/>
                <a:gd name="T24" fmla="*/ 44 w 103"/>
                <a:gd name="T25" fmla="*/ 61 h 102"/>
                <a:gd name="T26" fmla="*/ 58 w 103"/>
                <a:gd name="T27" fmla="*/ 68 h 102"/>
                <a:gd name="T28" fmla="*/ 71 w 103"/>
                <a:gd name="T29" fmla="*/ 76 h 102"/>
                <a:gd name="T30" fmla="*/ 83 w 103"/>
                <a:gd name="T31" fmla="*/ 84 h 102"/>
                <a:gd name="T32" fmla="*/ 94 w 103"/>
                <a:gd name="T33" fmla="*/ 93 h 102"/>
                <a:gd name="T34" fmla="*/ 103 w 103"/>
                <a:gd name="T35" fmla="*/ 102 h 102"/>
                <a:gd name="T36" fmla="*/ 86 w 103"/>
                <a:gd name="T37"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02">
                  <a:moveTo>
                    <a:pt x="86" y="16"/>
                  </a:moveTo>
                  <a:lnTo>
                    <a:pt x="83" y="0"/>
                  </a:lnTo>
                  <a:lnTo>
                    <a:pt x="81" y="0"/>
                  </a:lnTo>
                  <a:lnTo>
                    <a:pt x="79" y="0"/>
                  </a:lnTo>
                  <a:lnTo>
                    <a:pt x="62" y="5"/>
                  </a:lnTo>
                  <a:lnTo>
                    <a:pt x="45" y="10"/>
                  </a:lnTo>
                  <a:lnTo>
                    <a:pt x="30" y="17"/>
                  </a:lnTo>
                  <a:lnTo>
                    <a:pt x="15" y="27"/>
                  </a:lnTo>
                  <a:lnTo>
                    <a:pt x="7" y="34"/>
                  </a:lnTo>
                  <a:lnTo>
                    <a:pt x="0" y="41"/>
                  </a:lnTo>
                  <a:lnTo>
                    <a:pt x="15" y="47"/>
                  </a:lnTo>
                  <a:lnTo>
                    <a:pt x="30" y="53"/>
                  </a:lnTo>
                  <a:lnTo>
                    <a:pt x="44" y="61"/>
                  </a:lnTo>
                  <a:lnTo>
                    <a:pt x="58" y="68"/>
                  </a:lnTo>
                  <a:lnTo>
                    <a:pt x="71" y="76"/>
                  </a:lnTo>
                  <a:lnTo>
                    <a:pt x="83" y="84"/>
                  </a:lnTo>
                  <a:lnTo>
                    <a:pt x="94" y="93"/>
                  </a:lnTo>
                  <a:lnTo>
                    <a:pt x="103" y="102"/>
                  </a:lnTo>
                  <a:lnTo>
                    <a:pt x="86" y="16"/>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3" name="Freeform 91">
              <a:extLst>
                <a:ext uri="{FF2B5EF4-FFF2-40B4-BE49-F238E27FC236}">
                  <a16:creationId xmlns:a16="http://schemas.microsoft.com/office/drawing/2014/main" id="{B440FBE1-0AE7-5988-DA1B-E0B0CBAC7BE0}"/>
                </a:ext>
              </a:extLst>
            </p:cNvPr>
            <p:cNvSpPr>
              <a:spLocks/>
            </p:cNvSpPr>
            <p:nvPr/>
          </p:nvSpPr>
          <p:spPr bwMode="auto">
            <a:xfrm>
              <a:off x="4068763" y="242888"/>
              <a:ext cx="79375" cy="263525"/>
            </a:xfrm>
            <a:custGeom>
              <a:avLst/>
              <a:gdLst>
                <a:gd name="T0" fmla="*/ 99 w 200"/>
                <a:gd name="T1" fmla="*/ 2 h 668"/>
                <a:gd name="T2" fmla="*/ 92 w 200"/>
                <a:gd name="T3" fmla="*/ 13 h 668"/>
                <a:gd name="T4" fmla="*/ 61 w 200"/>
                <a:gd name="T5" fmla="*/ 42 h 668"/>
                <a:gd name="T6" fmla="*/ 61 w 200"/>
                <a:gd name="T7" fmla="*/ 24 h 668"/>
                <a:gd name="T8" fmla="*/ 45 w 200"/>
                <a:gd name="T9" fmla="*/ 17 h 668"/>
                <a:gd name="T10" fmla="*/ 40 w 200"/>
                <a:gd name="T11" fmla="*/ 30 h 668"/>
                <a:gd name="T12" fmla="*/ 35 w 200"/>
                <a:gd name="T13" fmla="*/ 116 h 668"/>
                <a:gd name="T14" fmla="*/ 42 w 200"/>
                <a:gd name="T15" fmla="*/ 127 h 668"/>
                <a:gd name="T16" fmla="*/ 46 w 200"/>
                <a:gd name="T17" fmla="*/ 136 h 668"/>
                <a:gd name="T18" fmla="*/ 48 w 200"/>
                <a:gd name="T19" fmla="*/ 142 h 668"/>
                <a:gd name="T20" fmla="*/ 49 w 200"/>
                <a:gd name="T21" fmla="*/ 162 h 668"/>
                <a:gd name="T22" fmla="*/ 48 w 200"/>
                <a:gd name="T23" fmla="*/ 197 h 668"/>
                <a:gd name="T24" fmla="*/ 42 w 200"/>
                <a:gd name="T25" fmla="*/ 292 h 668"/>
                <a:gd name="T26" fmla="*/ 31 w 200"/>
                <a:gd name="T27" fmla="*/ 394 h 668"/>
                <a:gd name="T28" fmla="*/ 22 w 200"/>
                <a:gd name="T29" fmla="*/ 473 h 668"/>
                <a:gd name="T30" fmla="*/ 19 w 200"/>
                <a:gd name="T31" fmla="*/ 494 h 668"/>
                <a:gd name="T32" fmla="*/ 12 w 200"/>
                <a:gd name="T33" fmla="*/ 511 h 668"/>
                <a:gd name="T34" fmla="*/ 0 w 200"/>
                <a:gd name="T35" fmla="*/ 525 h 668"/>
                <a:gd name="T36" fmla="*/ 19 w 200"/>
                <a:gd name="T37" fmla="*/ 668 h 668"/>
                <a:gd name="T38" fmla="*/ 33 w 200"/>
                <a:gd name="T39" fmla="*/ 660 h 668"/>
                <a:gd name="T40" fmla="*/ 42 w 200"/>
                <a:gd name="T41" fmla="*/ 641 h 668"/>
                <a:gd name="T42" fmla="*/ 49 w 200"/>
                <a:gd name="T43" fmla="*/ 553 h 668"/>
                <a:gd name="T44" fmla="*/ 57 w 200"/>
                <a:gd name="T45" fmla="*/ 641 h 668"/>
                <a:gd name="T46" fmla="*/ 66 w 200"/>
                <a:gd name="T47" fmla="*/ 660 h 668"/>
                <a:gd name="T48" fmla="*/ 71 w 200"/>
                <a:gd name="T49" fmla="*/ 664 h 668"/>
                <a:gd name="T50" fmla="*/ 78 w 200"/>
                <a:gd name="T51" fmla="*/ 668 h 668"/>
                <a:gd name="T52" fmla="*/ 103 w 200"/>
                <a:gd name="T53" fmla="*/ 485 h 668"/>
                <a:gd name="T54" fmla="*/ 117 w 200"/>
                <a:gd name="T55" fmla="*/ 448 h 668"/>
                <a:gd name="T56" fmla="*/ 126 w 200"/>
                <a:gd name="T57" fmla="*/ 397 h 668"/>
                <a:gd name="T58" fmla="*/ 135 w 200"/>
                <a:gd name="T59" fmla="*/ 386 h 668"/>
                <a:gd name="T60" fmla="*/ 138 w 200"/>
                <a:gd name="T61" fmla="*/ 375 h 668"/>
                <a:gd name="T62" fmla="*/ 138 w 200"/>
                <a:gd name="T63" fmla="*/ 370 h 668"/>
                <a:gd name="T64" fmla="*/ 139 w 200"/>
                <a:gd name="T65" fmla="*/ 346 h 668"/>
                <a:gd name="T66" fmla="*/ 141 w 200"/>
                <a:gd name="T67" fmla="*/ 319 h 668"/>
                <a:gd name="T68" fmla="*/ 142 w 200"/>
                <a:gd name="T69" fmla="*/ 299 h 668"/>
                <a:gd name="T70" fmla="*/ 152 w 200"/>
                <a:gd name="T71" fmla="*/ 128 h 668"/>
                <a:gd name="T72" fmla="*/ 152 w 200"/>
                <a:gd name="T73" fmla="*/ 125 h 668"/>
                <a:gd name="T74" fmla="*/ 157 w 200"/>
                <a:gd name="T75" fmla="*/ 117 h 668"/>
                <a:gd name="T76" fmla="*/ 159 w 200"/>
                <a:gd name="T77" fmla="*/ 137 h 668"/>
                <a:gd name="T78" fmla="*/ 159 w 200"/>
                <a:gd name="T79" fmla="*/ 195 h 668"/>
                <a:gd name="T80" fmla="*/ 158 w 200"/>
                <a:gd name="T81" fmla="*/ 264 h 668"/>
                <a:gd name="T82" fmla="*/ 157 w 200"/>
                <a:gd name="T83" fmla="*/ 321 h 668"/>
                <a:gd name="T84" fmla="*/ 156 w 200"/>
                <a:gd name="T85" fmla="*/ 336 h 668"/>
                <a:gd name="T86" fmla="*/ 163 w 200"/>
                <a:gd name="T87" fmla="*/ 338 h 668"/>
                <a:gd name="T88" fmla="*/ 170 w 200"/>
                <a:gd name="T89" fmla="*/ 337 h 668"/>
                <a:gd name="T90" fmla="*/ 190 w 200"/>
                <a:gd name="T91" fmla="*/ 329 h 668"/>
                <a:gd name="T92" fmla="*/ 191 w 200"/>
                <a:gd name="T93" fmla="*/ 314 h 668"/>
                <a:gd name="T94" fmla="*/ 196 w 200"/>
                <a:gd name="T95" fmla="*/ 254 h 668"/>
                <a:gd name="T96" fmla="*/ 200 w 200"/>
                <a:gd name="T97" fmla="*/ 178 h 668"/>
                <a:gd name="T98" fmla="*/ 200 w 200"/>
                <a:gd name="T99" fmla="*/ 108 h 668"/>
                <a:gd name="T100" fmla="*/ 198 w 200"/>
                <a:gd name="T101" fmla="*/ 82 h 668"/>
                <a:gd name="T102" fmla="*/ 195 w 200"/>
                <a:gd name="T103" fmla="*/ 65 h 668"/>
                <a:gd name="T104" fmla="*/ 186 w 200"/>
                <a:gd name="T105" fmla="*/ 50 h 668"/>
                <a:gd name="T106" fmla="*/ 168 w 200"/>
                <a:gd name="T107" fmla="*/ 28 h 668"/>
                <a:gd name="T108" fmla="*/ 153 w 200"/>
                <a:gd name="T109" fmla="*/ 16 h 668"/>
                <a:gd name="T110" fmla="*/ 137 w 200"/>
                <a:gd name="T111" fmla="*/ 7 h 668"/>
                <a:gd name="T112" fmla="*/ 119 w 200"/>
                <a:gd name="T113" fmla="*/ 0 h 668"/>
                <a:gd name="T114" fmla="*/ 100 w 200"/>
                <a:gd name="T115" fmla="*/ 0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 h="668">
                  <a:moveTo>
                    <a:pt x="100" y="0"/>
                  </a:moveTo>
                  <a:lnTo>
                    <a:pt x="99" y="2"/>
                  </a:lnTo>
                  <a:lnTo>
                    <a:pt x="95" y="6"/>
                  </a:lnTo>
                  <a:lnTo>
                    <a:pt x="92" y="13"/>
                  </a:lnTo>
                  <a:lnTo>
                    <a:pt x="70" y="148"/>
                  </a:lnTo>
                  <a:lnTo>
                    <a:pt x="61" y="42"/>
                  </a:lnTo>
                  <a:lnTo>
                    <a:pt x="63" y="30"/>
                  </a:lnTo>
                  <a:lnTo>
                    <a:pt x="61" y="24"/>
                  </a:lnTo>
                  <a:lnTo>
                    <a:pt x="58" y="17"/>
                  </a:lnTo>
                  <a:lnTo>
                    <a:pt x="45" y="17"/>
                  </a:lnTo>
                  <a:lnTo>
                    <a:pt x="43" y="24"/>
                  </a:lnTo>
                  <a:lnTo>
                    <a:pt x="40" y="30"/>
                  </a:lnTo>
                  <a:lnTo>
                    <a:pt x="43" y="40"/>
                  </a:lnTo>
                  <a:lnTo>
                    <a:pt x="35" y="116"/>
                  </a:lnTo>
                  <a:lnTo>
                    <a:pt x="39" y="121"/>
                  </a:lnTo>
                  <a:lnTo>
                    <a:pt x="42" y="127"/>
                  </a:lnTo>
                  <a:lnTo>
                    <a:pt x="45" y="131"/>
                  </a:lnTo>
                  <a:lnTo>
                    <a:pt x="46" y="136"/>
                  </a:lnTo>
                  <a:lnTo>
                    <a:pt x="47" y="138"/>
                  </a:lnTo>
                  <a:lnTo>
                    <a:pt x="48" y="142"/>
                  </a:lnTo>
                  <a:lnTo>
                    <a:pt x="48" y="150"/>
                  </a:lnTo>
                  <a:lnTo>
                    <a:pt x="49" y="162"/>
                  </a:lnTo>
                  <a:lnTo>
                    <a:pt x="49" y="178"/>
                  </a:lnTo>
                  <a:lnTo>
                    <a:pt x="48" y="197"/>
                  </a:lnTo>
                  <a:lnTo>
                    <a:pt x="45" y="241"/>
                  </a:lnTo>
                  <a:lnTo>
                    <a:pt x="42" y="292"/>
                  </a:lnTo>
                  <a:lnTo>
                    <a:pt x="36" y="344"/>
                  </a:lnTo>
                  <a:lnTo>
                    <a:pt x="31" y="394"/>
                  </a:lnTo>
                  <a:lnTo>
                    <a:pt x="27" y="439"/>
                  </a:lnTo>
                  <a:lnTo>
                    <a:pt x="22" y="473"/>
                  </a:lnTo>
                  <a:lnTo>
                    <a:pt x="20" y="485"/>
                  </a:lnTo>
                  <a:lnTo>
                    <a:pt x="19" y="494"/>
                  </a:lnTo>
                  <a:lnTo>
                    <a:pt x="16" y="503"/>
                  </a:lnTo>
                  <a:lnTo>
                    <a:pt x="12" y="511"/>
                  </a:lnTo>
                  <a:lnTo>
                    <a:pt x="6" y="519"/>
                  </a:lnTo>
                  <a:lnTo>
                    <a:pt x="0" y="525"/>
                  </a:lnTo>
                  <a:lnTo>
                    <a:pt x="15" y="631"/>
                  </a:lnTo>
                  <a:lnTo>
                    <a:pt x="19" y="668"/>
                  </a:lnTo>
                  <a:lnTo>
                    <a:pt x="23" y="667"/>
                  </a:lnTo>
                  <a:lnTo>
                    <a:pt x="33" y="660"/>
                  </a:lnTo>
                  <a:lnTo>
                    <a:pt x="39" y="648"/>
                  </a:lnTo>
                  <a:lnTo>
                    <a:pt x="42" y="641"/>
                  </a:lnTo>
                  <a:lnTo>
                    <a:pt x="44" y="615"/>
                  </a:lnTo>
                  <a:lnTo>
                    <a:pt x="49" y="553"/>
                  </a:lnTo>
                  <a:lnTo>
                    <a:pt x="55" y="619"/>
                  </a:lnTo>
                  <a:lnTo>
                    <a:pt x="57" y="641"/>
                  </a:lnTo>
                  <a:lnTo>
                    <a:pt x="59" y="648"/>
                  </a:lnTo>
                  <a:lnTo>
                    <a:pt x="66" y="660"/>
                  </a:lnTo>
                  <a:lnTo>
                    <a:pt x="69" y="662"/>
                  </a:lnTo>
                  <a:lnTo>
                    <a:pt x="71" y="664"/>
                  </a:lnTo>
                  <a:lnTo>
                    <a:pt x="76" y="668"/>
                  </a:lnTo>
                  <a:lnTo>
                    <a:pt x="78" y="668"/>
                  </a:lnTo>
                  <a:lnTo>
                    <a:pt x="84" y="631"/>
                  </a:lnTo>
                  <a:lnTo>
                    <a:pt x="103" y="485"/>
                  </a:lnTo>
                  <a:lnTo>
                    <a:pt x="112" y="483"/>
                  </a:lnTo>
                  <a:lnTo>
                    <a:pt x="117" y="448"/>
                  </a:lnTo>
                  <a:lnTo>
                    <a:pt x="125" y="401"/>
                  </a:lnTo>
                  <a:lnTo>
                    <a:pt x="126" y="397"/>
                  </a:lnTo>
                  <a:lnTo>
                    <a:pt x="131" y="391"/>
                  </a:lnTo>
                  <a:lnTo>
                    <a:pt x="135" y="386"/>
                  </a:lnTo>
                  <a:lnTo>
                    <a:pt x="136" y="381"/>
                  </a:lnTo>
                  <a:lnTo>
                    <a:pt x="138" y="375"/>
                  </a:lnTo>
                  <a:lnTo>
                    <a:pt x="138" y="373"/>
                  </a:lnTo>
                  <a:lnTo>
                    <a:pt x="138" y="370"/>
                  </a:lnTo>
                  <a:lnTo>
                    <a:pt x="139" y="360"/>
                  </a:lnTo>
                  <a:lnTo>
                    <a:pt x="139" y="346"/>
                  </a:lnTo>
                  <a:lnTo>
                    <a:pt x="141" y="327"/>
                  </a:lnTo>
                  <a:lnTo>
                    <a:pt x="141" y="319"/>
                  </a:lnTo>
                  <a:lnTo>
                    <a:pt x="142" y="309"/>
                  </a:lnTo>
                  <a:lnTo>
                    <a:pt x="142" y="299"/>
                  </a:lnTo>
                  <a:lnTo>
                    <a:pt x="143" y="289"/>
                  </a:lnTo>
                  <a:lnTo>
                    <a:pt x="152" y="128"/>
                  </a:lnTo>
                  <a:lnTo>
                    <a:pt x="152" y="127"/>
                  </a:lnTo>
                  <a:lnTo>
                    <a:pt x="152" y="125"/>
                  </a:lnTo>
                  <a:lnTo>
                    <a:pt x="154" y="121"/>
                  </a:lnTo>
                  <a:lnTo>
                    <a:pt x="157" y="117"/>
                  </a:lnTo>
                  <a:lnTo>
                    <a:pt x="158" y="121"/>
                  </a:lnTo>
                  <a:lnTo>
                    <a:pt x="159" y="137"/>
                  </a:lnTo>
                  <a:lnTo>
                    <a:pt x="159" y="163"/>
                  </a:lnTo>
                  <a:lnTo>
                    <a:pt x="159" y="195"/>
                  </a:lnTo>
                  <a:lnTo>
                    <a:pt x="159" y="229"/>
                  </a:lnTo>
                  <a:lnTo>
                    <a:pt x="158" y="264"/>
                  </a:lnTo>
                  <a:lnTo>
                    <a:pt x="158" y="296"/>
                  </a:lnTo>
                  <a:lnTo>
                    <a:pt x="157" y="321"/>
                  </a:lnTo>
                  <a:lnTo>
                    <a:pt x="157" y="330"/>
                  </a:lnTo>
                  <a:lnTo>
                    <a:pt x="156" y="336"/>
                  </a:lnTo>
                  <a:lnTo>
                    <a:pt x="159" y="337"/>
                  </a:lnTo>
                  <a:lnTo>
                    <a:pt x="163" y="338"/>
                  </a:lnTo>
                  <a:lnTo>
                    <a:pt x="166" y="338"/>
                  </a:lnTo>
                  <a:lnTo>
                    <a:pt x="170" y="337"/>
                  </a:lnTo>
                  <a:lnTo>
                    <a:pt x="179" y="334"/>
                  </a:lnTo>
                  <a:lnTo>
                    <a:pt x="190" y="329"/>
                  </a:lnTo>
                  <a:lnTo>
                    <a:pt x="190" y="322"/>
                  </a:lnTo>
                  <a:lnTo>
                    <a:pt x="191" y="314"/>
                  </a:lnTo>
                  <a:lnTo>
                    <a:pt x="194" y="287"/>
                  </a:lnTo>
                  <a:lnTo>
                    <a:pt x="196" y="254"/>
                  </a:lnTo>
                  <a:lnTo>
                    <a:pt x="198" y="216"/>
                  </a:lnTo>
                  <a:lnTo>
                    <a:pt x="200" y="178"/>
                  </a:lnTo>
                  <a:lnTo>
                    <a:pt x="200" y="141"/>
                  </a:lnTo>
                  <a:lnTo>
                    <a:pt x="200" y="108"/>
                  </a:lnTo>
                  <a:lnTo>
                    <a:pt x="199" y="94"/>
                  </a:lnTo>
                  <a:lnTo>
                    <a:pt x="198" y="82"/>
                  </a:lnTo>
                  <a:lnTo>
                    <a:pt x="197" y="71"/>
                  </a:lnTo>
                  <a:lnTo>
                    <a:pt x="195" y="65"/>
                  </a:lnTo>
                  <a:lnTo>
                    <a:pt x="192" y="59"/>
                  </a:lnTo>
                  <a:lnTo>
                    <a:pt x="186" y="50"/>
                  </a:lnTo>
                  <a:lnTo>
                    <a:pt x="179" y="39"/>
                  </a:lnTo>
                  <a:lnTo>
                    <a:pt x="168" y="28"/>
                  </a:lnTo>
                  <a:lnTo>
                    <a:pt x="161" y="22"/>
                  </a:lnTo>
                  <a:lnTo>
                    <a:pt x="153" y="16"/>
                  </a:lnTo>
                  <a:lnTo>
                    <a:pt x="145" y="11"/>
                  </a:lnTo>
                  <a:lnTo>
                    <a:pt x="137" y="7"/>
                  </a:lnTo>
                  <a:lnTo>
                    <a:pt x="128" y="2"/>
                  </a:lnTo>
                  <a:lnTo>
                    <a:pt x="119" y="0"/>
                  </a:lnTo>
                  <a:lnTo>
                    <a:pt x="110" y="0"/>
                  </a:lnTo>
                  <a:lnTo>
                    <a:pt x="100" y="0"/>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4" name="Freeform 92">
              <a:extLst>
                <a:ext uri="{FF2B5EF4-FFF2-40B4-BE49-F238E27FC236}">
                  <a16:creationId xmlns:a16="http://schemas.microsoft.com/office/drawing/2014/main" id="{9AB32EFC-64AF-7FBB-2739-F14397D2AEE6}"/>
                </a:ext>
              </a:extLst>
            </p:cNvPr>
            <p:cNvSpPr>
              <a:spLocks/>
            </p:cNvSpPr>
            <p:nvPr/>
          </p:nvSpPr>
          <p:spPr bwMode="auto">
            <a:xfrm>
              <a:off x="4127501" y="377825"/>
              <a:ext cx="15875" cy="17463"/>
            </a:xfrm>
            <a:custGeom>
              <a:avLst/>
              <a:gdLst>
                <a:gd name="T0" fmla="*/ 7 w 38"/>
                <a:gd name="T1" fmla="*/ 29 h 44"/>
                <a:gd name="T2" fmla="*/ 8 w 38"/>
                <a:gd name="T3" fmla="*/ 26 h 44"/>
                <a:gd name="T4" fmla="*/ 10 w 38"/>
                <a:gd name="T5" fmla="*/ 24 h 44"/>
                <a:gd name="T6" fmla="*/ 11 w 38"/>
                <a:gd name="T7" fmla="*/ 26 h 44"/>
                <a:gd name="T8" fmla="*/ 12 w 38"/>
                <a:gd name="T9" fmla="*/ 31 h 44"/>
                <a:gd name="T10" fmla="*/ 12 w 38"/>
                <a:gd name="T11" fmla="*/ 36 h 44"/>
                <a:gd name="T12" fmla="*/ 14 w 38"/>
                <a:gd name="T13" fmla="*/ 41 h 44"/>
                <a:gd name="T14" fmla="*/ 15 w 38"/>
                <a:gd name="T15" fmla="*/ 43 h 44"/>
                <a:gd name="T16" fmla="*/ 17 w 38"/>
                <a:gd name="T17" fmla="*/ 44 h 44"/>
                <a:gd name="T18" fmla="*/ 19 w 38"/>
                <a:gd name="T19" fmla="*/ 44 h 44"/>
                <a:gd name="T20" fmla="*/ 21 w 38"/>
                <a:gd name="T21" fmla="*/ 44 h 44"/>
                <a:gd name="T22" fmla="*/ 24 w 38"/>
                <a:gd name="T23" fmla="*/ 44 h 44"/>
                <a:gd name="T24" fmla="*/ 26 w 38"/>
                <a:gd name="T25" fmla="*/ 42 h 44"/>
                <a:gd name="T26" fmla="*/ 28 w 38"/>
                <a:gd name="T27" fmla="*/ 40 h 44"/>
                <a:gd name="T28" fmla="*/ 30 w 38"/>
                <a:gd name="T29" fmla="*/ 36 h 44"/>
                <a:gd name="T30" fmla="*/ 32 w 38"/>
                <a:gd name="T31" fmla="*/ 30 h 44"/>
                <a:gd name="T32" fmla="*/ 34 w 38"/>
                <a:gd name="T33" fmla="*/ 21 h 44"/>
                <a:gd name="T34" fmla="*/ 37 w 38"/>
                <a:gd name="T35" fmla="*/ 6 h 44"/>
                <a:gd name="T36" fmla="*/ 38 w 38"/>
                <a:gd name="T37" fmla="*/ 0 h 44"/>
                <a:gd name="T38" fmla="*/ 7 w 38"/>
                <a:gd name="T39" fmla="*/ 7 h 44"/>
                <a:gd name="T40" fmla="*/ 6 w 38"/>
                <a:gd name="T41" fmla="*/ 8 h 44"/>
                <a:gd name="T42" fmla="*/ 4 w 38"/>
                <a:gd name="T43" fmla="*/ 10 h 44"/>
                <a:gd name="T44" fmla="*/ 3 w 38"/>
                <a:gd name="T45" fmla="*/ 14 h 44"/>
                <a:gd name="T46" fmla="*/ 2 w 38"/>
                <a:gd name="T47" fmla="*/ 18 h 44"/>
                <a:gd name="T48" fmla="*/ 1 w 38"/>
                <a:gd name="T49" fmla="*/ 29 h 44"/>
                <a:gd name="T50" fmla="*/ 0 w 38"/>
                <a:gd name="T51" fmla="*/ 39 h 44"/>
                <a:gd name="T52" fmla="*/ 0 w 38"/>
                <a:gd name="T53" fmla="*/ 42 h 44"/>
                <a:gd name="T54" fmla="*/ 1 w 38"/>
                <a:gd name="T55" fmla="*/ 43 h 44"/>
                <a:gd name="T56" fmla="*/ 2 w 38"/>
                <a:gd name="T57" fmla="*/ 42 h 44"/>
                <a:gd name="T58" fmla="*/ 3 w 38"/>
                <a:gd name="T59" fmla="*/ 41 h 44"/>
                <a:gd name="T60" fmla="*/ 6 w 38"/>
                <a:gd name="T61" fmla="*/ 34 h 44"/>
                <a:gd name="T62" fmla="*/ 7 w 38"/>
                <a:gd name="T63"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44">
                  <a:moveTo>
                    <a:pt x="7" y="29"/>
                  </a:moveTo>
                  <a:lnTo>
                    <a:pt x="8" y="26"/>
                  </a:lnTo>
                  <a:lnTo>
                    <a:pt x="10" y="24"/>
                  </a:lnTo>
                  <a:lnTo>
                    <a:pt x="11" y="26"/>
                  </a:lnTo>
                  <a:lnTo>
                    <a:pt x="12" y="31"/>
                  </a:lnTo>
                  <a:lnTo>
                    <a:pt x="12" y="36"/>
                  </a:lnTo>
                  <a:lnTo>
                    <a:pt x="14" y="41"/>
                  </a:lnTo>
                  <a:lnTo>
                    <a:pt x="15" y="43"/>
                  </a:lnTo>
                  <a:lnTo>
                    <a:pt x="17" y="44"/>
                  </a:lnTo>
                  <a:lnTo>
                    <a:pt x="19" y="44"/>
                  </a:lnTo>
                  <a:lnTo>
                    <a:pt x="21" y="44"/>
                  </a:lnTo>
                  <a:lnTo>
                    <a:pt x="24" y="44"/>
                  </a:lnTo>
                  <a:lnTo>
                    <a:pt x="26" y="42"/>
                  </a:lnTo>
                  <a:lnTo>
                    <a:pt x="28" y="40"/>
                  </a:lnTo>
                  <a:lnTo>
                    <a:pt x="30" y="36"/>
                  </a:lnTo>
                  <a:lnTo>
                    <a:pt x="32" y="30"/>
                  </a:lnTo>
                  <a:lnTo>
                    <a:pt x="34" y="21"/>
                  </a:lnTo>
                  <a:lnTo>
                    <a:pt x="37" y="6"/>
                  </a:lnTo>
                  <a:lnTo>
                    <a:pt x="38" y="0"/>
                  </a:lnTo>
                  <a:lnTo>
                    <a:pt x="7" y="7"/>
                  </a:lnTo>
                  <a:lnTo>
                    <a:pt x="6" y="8"/>
                  </a:lnTo>
                  <a:lnTo>
                    <a:pt x="4" y="10"/>
                  </a:lnTo>
                  <a:lnTo>
                    <a:pt x="3" y="14"/>
                  </a:lnTo>
                  <a:lnTo>
                    <a:pt x="2" y="18"/>
                  </a:lnTo>
                  <a:lnTo>
                    <a:pt x="1" y="29"/>
                  </a:lnTo>
                  <a:lnTo>
                    <a:pt x="0" y="39"/>
                  </a:lnTo>
                  <a:lnTo>
                    <a:pt x="0" y="42"/>
                  </a:lnTo>
                  <a:lnTo>
                    <a:pt x="1" y="43"/>
                  </a:lnTo>
                  <a:lnTo>
                    <a:pt x="2" y="42"/>
                  </a:lnTo>
                  <a:lnTo>
                    <a:pt x="3" y="41"/>
                  </a:lnTo>
                  <a:lnTo>
                    <a:pt x="6" y="34"/>
                  </a:lnTo>
                  <a:lnTo>
                    <a:pt x="7" y="29"/>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5" name="Freeform 93">
              <a:extLst>
                <a:ext uri="{FF2B5EF4-FFF2-40B4-BE49-F238E27FC236}">
                  <a16:creationId xmlns:a16="http://schemas.microsoft.com/office/drawing/2014/main" id="{429E00EB-672D-4B55-BFCB-8BCACCA5216D}"/>
                </a:ext>
              </a:extLst>
            </p:cNvPr>
            <p:cNvSpPr>
              <a:spLocks/>
            </p:cNvSpPr>
            <p:nvPr/>
          </p:nvSpPr>
          <p:spPr bwMode="auto">
            <a:xfrm>
              <a:off x="4040188" y="152400"/>
              <a:ext cx="98425" cy="90488"/>
            </a:xfrm>
            <a:custGeom>
              <a:avLst/>
              <a:gdLst>
                <a:gd name="T0" fmla="*/ 70 w 246"/>
                <a:gd name="T1" fmla="*/ 210 h 225"/>
                <a:gd name="T2" fmla="*/ 63 w 246"/>
                <a:gd name="T3" fmla="*/ 171 h 225"/>
                <a:gd name="T4" fmla="*/ 69 w 246"/>
                <a:gd name="T5" fmla="*/ 167 h 225"/>
                <a:gd name="T6" fmla="*/ 82 w 246"/>
                <a:gd name="T7" fmla="*/ 193 h 225"/>
                <a:gd name="T8" fmla="*/ 100 w 246"/>
                <a:gd name="T9" fmla="*/ 211 h 225"/>
                <a:gd name="T10" fmla="*/ 114 w 246"/>
                <a:gd name="T11" fmla="*/ 218 h 225"/>
                <a:gd name="T12" fmla="*/ 132 w 246"/>
                <a:gd name="T13" fmla="*/ 217 h 225"/>
                <a:gd name="T14" fmla="*/ 152 w 246"/>
                <a:gd name="T15" fmla="*/ 205 h 225"/>
                <a:gd name="T16" fmla="*/ 167 w 246"/>
                <a:gd name="T17" fmla="*/ 181 h 225"/>
                <a:gd name="T18" fmla="*/ 178 w 246"/>
                <a:gd name="T19" fmla="*/ 149 h 225"/>
                <a:gd name="T20" fmla="*/ 180 w 246"/>
                <a:gd name="T21" fmla="*/ 165 h 225"/>
                <a:gd name="T22" fmla="*/ 176 w 246"/>
                <a:gd name="T23" fmla="*/ 205 h 225"/>
                <a:gd name="T24" fmla="*/ 199 w 246"/>
                <a:gd name="T25" fmla="*/ 221 h 225"/>
                <a:gd name="T26" fmla="*/ 218 w 246"/>
                <a:gd name="T27" fmla="*/ 225 h 225"/>
                <a:gd name="T28" fmla="*/ 231 w 246"/>
                <a:gd name="T29" fmla="*/ 223 h 225"/>
                <a:gd name="T30" fmla="*/ 244 w 246"/>
                <a:gd name="T31" fmla="*/ 209 h 225"/>
                <a:gd name="T32" fmla="*/ 239 w 246"/>
                <a:gd name="T33" fmla="*/ 205 h 225"/>
                <a:gd name="T34" fmla="*/ 223 w 246"/>
                <a:gd name="T35" fmla="*/ 199 h 225"/>
                <a:gd name="T36" fmla="*/ 217 w 246"/>
                <a:gd name="T37" fmla="*/ 186 h 225"/>
                <a:gd name="T38" fmla="*/ 214 w 246"/>
                <a:gd name="T39" fmla="*/ 164 h 225"/>
                <a:gd name="T40" fmla="*/ 219 w 246"/>
                <a:gd name="T41" fmla="*/ 131 h 225"/>
                <a:gd name="T42" fmla="*/ 217 w 246"/>
                <a:gd name="T43" fmla="*/ 95 h 225"/>
                <a:gd name="T44" fmla="*/ 201 w 246"/>
                <a:gd name="T45" fmla="*/ 50 h 225"/>
                <a:gd name="T46" fmla="*/ 190 w 246"/>
                <a:gd name="T47" fmla="*/ 31 h 225"/>
                <a:gd name="T48" fmla="*/ 174 w 246"/>
                <a:gd name="T49" fmla="*/ 18 h 225"/>
                <a:gd name="T50" fmla="*/ 152 w 246"/>
                <a:gd name="T51" fmla="*/ 9 h 225"/>
                <a:gd name="T52" fmla="*/ 120 w 246"/>
                <a:gd name="T53" fmla="*/ 7 h 225"/>
                <a:gd name="T54" fmla="*/ 127 w 246"/>
                <a:gd name="T55" fmla="*/ 3 h 225"/>
                <a:gd name="T56" fmla="*/ 114 w 246"/>
                <a:gd name="T57" fmla="*/ 1 h 225"/>
                <a:gd name="T58" fmla="*/ 83 w 246"/>
                <a:gd name="T59" fmla="*/ 10 h 225"/>
                <a:gd name="T60" fmla="*/ 55 w 246"/>
                <a:gd name="T61" fmla="*/ 31 h 225"/>
                <a:gd name="T62" fmla="*/ 51 w 246"/>
                <a:gd name="T63" fmla="*/ 34 h 225"/>
                <a:gd name="T64" fmla="*/ 43 w 246"/>
                <a:gd name="T65" fmla="*/ 50 h 225"/>
                <a:gd name="T66" fmla="*/ 28 w 246"/>
                <a:gd name="T67" fmla="*/ 95 h 225"/>
                <a:gd name="T68" fmla="*/ 25 w 246"/>
                <a:gd name="T69" fmla="*/ 131 h 225"/>
                <a:gd name="T70" fmla="*/ 30 w 246"/>
                <a:gd name="T71" fmla="*/ 164 h 225"/>
                <a:gd name="T72" fmla="*/ 29 w 246"/>
                <a:gd name="T73" fmla="*/ 186 h 225"/>
                <a:gd name="T74" fmla="*/ 21 w 246"/>
                <a:gd name="T75" fmla="*/ 199 h 225"/>
                <a:gd name="T76" fmla="*/ 5 w 246"/>
                <a:gd name="T77" fmla="*/ 205 h 225"/>
                <a:gd name="T78" fmla="*/ 1 w 246"/>
                <a:gd name="T79" fmla="*/ 209 h 225"/>
                <a:gd name="T80" fmla="*/ 14 w 246"/>
                <a:gd name="T81" fmla="*/ 223 h 225"/>
                <a:gd name="T82" fmla="*/ 27 w 246"/>
                <a:gd name="T83" fmla="*/ 225 h 225"/>
                <a:gd name="T84" fmla="*/ 45 w 246"/>
                <a:gd name="T85" fmla="*/ 22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6" h="225">
                  <a:moveTo>
                    <a:pt x="45" y="221"/>
                  </a:moveTo>
                  <a:lnTo>
                    <a:pt x="65" y="212"/>
                  </a:lnTo>
                  <a:lnTo>
                    <a:pt x="70" y="210"/>
                  </a:lnTo>
                  <a:lnTo>
                    <a:pt x="69" y="206"/>
                  </a:lnTo>
                  <a:lnTo>
                    <a:pt x="66" y="192"/>
                  </a:lnTo>
                  <a:lnTo>
                    <a:pt x="63" y="171"/>
                  </a:lnTo>
                  <a:lnTo>
                    <a:pt x="61" y="145"/>
                  </a:lnTo>
                  <a:lnTo>
                    <a:pt x="64" y="156"/>
                  </a:lnTo>
                  <a:lnTo>
                    <a:pt x="69" y="167"/>
                  </a:lnTo>
                  <a:lnTo>
                    <a:pt x="73" y="177"/>
                  </a:lnTo>
                  <a:lnTo>
                    <a:pt x="77" y="185"/>
                  </a:lnTo>
                  <a:lnTo>
                    <a:pt x="82" y="193"/>
                  </a:lnTo>
                  <a:lnTo>
                    <a:pt x="87" y="200"/>
                  </a:lnTo>
                  <a:lnTo>
                    <a:pt x="93" y="207"/>
                  </a:lnTo>
                  <a:lnTo>
                    <a:pt x="100" y="211"/>
                  </a:lnTo>
                  <a:lnTo>
                    <a:pt x="104" y="214"/>
                  </a:lnTo>
                  <a:lnTo>
                    <a:pt x="109" y="217"/>
                  </a:lnTo>
                  <a:lnTo>
                    <a:pt x="114" y="218"/>
                  </a:lnTo>
                  <a:lnTo>
                    <a:pt x="119" y="219"/>
                  </a:lnTo>
                  <a:lnTo>
                    <a:pt x="126" y="219"/>
                  </a:lnTo>
                  <a:lnTo>
                    <a:pt x="132" y="217"/>
                  </a:lnTo>
                  <a:lnTo>
                    <a:pt x="139" y="214"/>
                  </a:lnTo>
                  <a:lnTo>
                    <a:pt x="145" y="210"/>
                  </a:lnTo>
                  <a:lnTo>
                    <a:pt x="152" y="205"/>
                  </a:lnTo>
                  <a:lnTo>
                    <a:pt x="157" y="198"/>
                  </a:lnTo>
                  <a:lnTo>
                    <a:pt x="163" y="190"/>
                  </a:lnTo>
                  <a:lnTo>
                    <a:pt x="167" y="181"/>
                  </a:lnTo>
                  <a:lnTo>
                    <a:pt x="171" y="170"/>
                  </a:lnTo>
                  <a:lnTo>
                    <a:pt x="174" y="159"/>
                  </a:lnTo>
                  <a:lnTo>
                    <a:pt x="178" y="149"/>
                  </a:lnTo>
                  <a:lnTo>
                    <a:pt x="180" y="136"/>
                  </a:lnTo>
                  <a:lnTo>
                    <a:pt x="180" y="151"/>
                  </a:lnTo>
                  <a:lnTo>
                    <a:pt x="180" y="165"/>
                  </a:lnTo>
                  <a:lnTo>
                    <a:pt x="179" y="178"/>
                  </a:lnTo>
                  <a:lnTo>
                    <a:pt x="178" y="189"/>
                  </a:lnTo>
                  <a:lnTo>
                    <a:pt x="176" y="205"/>
                  </a:lnTo>
                  <a:lnTo>
                    <a:pt x="174" y="210"/>
                  </a:lnTo>
                  <a:lnTo>
                    <a:pt x="180" y="212"/>
                  </a:lnTo>
                  <a:lnTo>
                    <a:pt x="199" y="221"/>
                  </a:lnTo>
                  <a:lnTo>
                    <a:pt x="206" y="223"/>
                  </a:lnTo>
                  <a:lnTo>
                    <a:pt x="212" y="224"/>
                  </a:lnTo>
                  <a:lnTo>
                    <a:pt x="218" y="225"/>
                  </a:lnTo>
                  <a:lnTo>
                    <a:pt x="223" y="225"/>
                  </a:lnTo>
                  <a:lnTo>
                    <a:pt x="227" y="224"/>
                  </a:lnTo>
                  <a:lnTo>
                    <a:pt x="231" y="223"/>
                  </a:lnTo>
                  <a:lnTo>
                    <a:pt x="234" y="221"/>
                  </a:lnTo>
                  <a:lnTo>
                    <a:pt x="237" y="219"/>
                  </a:lnTo>
                  <a:lnTo>
                    <a:pt x="244" y="209"/>
                  </a:lnTo>
                  <a:lnTo>
                    <a:pt x="246" y="205"/>
                  </a:lnTo>
                  <a:lnTo>
                    <a:pt x="244" y="205"/>
                  </a:lnTo>
                  <a:lnTo>
                    <a:pt x="239" y="205"/>
                  </a:lnTo>
                  <a:lnTo>
                    <a:pt x="233" y="204"/>
                  </a:lnTo>
                  <a:lnTo>
                    <a:pt x="226" y="202"/>
                  </a:lnTo>
                  <a:lnTo>
                    <a:pt x="223" y="199"/>
                  </a:lnTo>
                  <a:lnTo>
                    <a:pt x="221" y="196"/>
                  </a:lnTo>
                  <a:lnTo>
                    <a:pt x="218" y="192"/>
                  </a:lnTo>
                  <a:lnTo>
                    <a:pt x="217" y="186"/>
                  </a:lnTo>
                  <a:lnTo>
                    <a:pt x="214" y="180"/>
                  </a:lnTo>
                  <a:lnTo>
                    <a:pt x="214" y="172"/>
                  </a:lnTo>
                  <a:lnTo>
                    <a:pt x="214" y="164"/>
                  </a:lnTo>
                  <a:lnTo>
                    <a:pt x="217" y="153"/>
                  </a:lnTo>
                  <a:lnTo>
                    <a:pt x="218" y="142"/>
                  </a:lnTo>
                  <a:lnTo>
                    <a:pt x="219" y="131"/>
                  </a:lnTo>
                  <a:lnTo>
                    <a:pt x="220" y="119"/>
                  </a:lnTo>
                  <a:lnTo>
                    <a:pt x="219" y="108"/>
                  </a:lnTo>
                  <a:lnTo>
                    <a:pt x="217" y="95"/>
                  </a:lnTo>
                  <a:lnTo>
                    <a:pt x="213" y="82"/>
                  </a:lnTo>
                  <a:lnTo>
                    <a:pt x="208" y="67"/>
                  </a:lnTo>
                  <a:lnTo>
                    <a:pt x="201" y="50"/>
                  </a:lnTo>
                  <a:lnTo>
                    <a:pt x="198" y="43"/>
                  </a:lnTo>
                  <a:lnTo>
                    <a:pt x="194" y="36"/>
                  </a:lnTo>
                  <a:lnTo>
                    <a:pt x="190" y="31"/>
                  </a:lnTo>
                  <a:lnTo>
                    <a:pt x="184" y="25"/>
                  </a:lnTo>
                  <a:lnTo>
                    <a:pt x="179" y="21"/>
                  </a:lnTo>
                  <a:lnTo>
                    <a:pt x="174" y="18"/>
                  </a:lnTo>
                  <a:lnTo>
                    <a:pt x="168" y="15"/>
                  </a:lnTo>
                  <a:lnTo>
                    <a:pt x="163" y="13"/>
                  </a:lnTo>
                  <a:lnTo>
                    <a:pt x="152" y="9"/>
                  </a:lnTo>
                  <a:lnTo>
                    <a:pt x="140" y="7"/>
                  </a:lnTo>
                  <a:lnTo>
                    <a:pt x="130" y="6"/>
                  </a:lnTo>
                  <a:lnTo>
                    <a:pt x="120" y="7"/>
                  </a:lnTo>
                  <a:lnTo>
                    <a:pt x="119" y="7"/>
                  </a:lnTo>
                  <a:lnTo>
                    <a:pt x="119" y="7"/>
                  </a:lnTo>
                  <a:lnTo>
                    <a:pt x="127" y="3"/>
                  </a:lnTo>
                  <a:lnTo>
                    <a:pt x="136" y="0"/>
                  </a:lnTo>
                  <a:lnTo>
                    <a:pt x="129" y="0"/>
                  </a:lnTo>
                  <a:lnTo>
                    <a:pt x="114" y="1"/>
                  </a:lnTo>
                  <a:lnTo>
                    <a:pt x="104" y="3"/>
                  </a:lnTo>
                  <a:lnTo>
                    <a:pt x="93" y="5"/>
                  </a:lnTo>
                  <a:lnTo>
                    <a:pt x="83" y="10"/>
                  </a:lnTo>
                  <a:lnTo>
                    <a:pt x="71" y="17"/>
                  </a:lnTo>
                  <a:lnTo>
                    <a:pt x="63" y="23"/>
                  </a:lnTo>
                  <a:lnTo>
                    <a:pt x="55" y="31"/>
                  </a:lnTo>
                  <a:lnTo>
                    <a:pt x="52" y="33"/>
                  </a:lnTo>
                  <a:lnTo>
                    <a:pt x="50" y="34"/>
                  </a:lnTo>
                  <a:lnTo>
                    <a:pt x="51" y="34"/>
                  </a:lnTo>
                  <a:lnTo>
                    <a:pt x="52" y="34"/>
                  </a:lnTo>
                  <a:lnTo>
                    <a:pt x="47" y="42"/>
                  </a:lnTo>
                  <a:lnTo>
                    <a:pt x="43" y="50"/>
                  </a:lnTo>
                  <a:lnTo>
                    <a:pt x="36" y="67"/>
                  </a:lnTo>
                  <a:lnTo>
                    <a:pt x="31" y="82"/>
                  </a:lnTo>
                  <a:lnTo>
                    <a:pt x="28" y="95"/>
                  </a:lnTo>
                  <a:lnTo>
                    <a:pt x="25" y="108"/>
                  </a:lnTo>
                  <a:lnTo>
                    <a:pt x="25" y="119"/>
                  </a:lnTo>
                  <a:lnTo>
                    <a:pt x="25" y="131"/>
                  </a:lnTo>
                  <a:lnTo>
                    <a:pt x="27" y="142"/>
                  </a:lnTo>
                  <a:lnTo>
                    <a:pt x="29" y="153"/>
                  </a:lnTo>
                  <a:lnTo>
                    <a:pt x="30" y="164"/>
                  </a:lnTo>
                  <a:lnTo>
                    <a:pt x="30" y="172"/>
                  </a:lnTo>
                  <a:lnTo>
                    <a:pt x="30" y="180"/>
                  </a:lnTo>
                  <a:lnTo>
                    <a:pt x="29" y="186"/>
                  </a:lnTo>
                  <a:lnTo>
                    <a:pt x="27" y="192"/>
                  </a:lnTo>
                  <a:lnTo>
                    <a:pt x="24" y="196"/>
                  </a:lnTo>
                  <a:lnTo>
                    <a:pt x="21" y="199"/>
                  </a:lnTo>
                  <a:lnTo>
                    <a:pt x="18" y="202"/>
                  </a:lnTo>
                  <a:lnTo>
                    <a:pt x="11" y="204"/>
                  </a:lnTo>
                  <a:lnTo>
                    <a:pt x="5" y="205"/>
                  </a:lnTo>
                  <a:lnTo>
                    <a:pt x="1" y="205"/>
                  </a:lnTo>
                  <a:lnTo>
                    <a:pt x="0" y="205"/>
                  </a:lnTo>
                  <a:lnTo>
                    <a:pt x="1" y="209"/>
                  </a:lnTo>
                  <a:lnTo>
                    <a:pt x="8" y="219"/>
                  </a:lnTo>
                  <a:lnTo>
                    <a:pt x="10" y="221"/>
                  </a:lnTo>
                  <a:lnTo>
                    <a:pt x="14" y="223"/>
                  </a:lnTo>
                  <a:lnTo>
                    <a:pt x="18" y="224"/>
                  </a:lnTo>
                  <a:lnTo>
                    <a:pt x="22" y="225"/>
                  </a:lnTo>
                  <a:lnTo>
                    <a:pt x="27" y="225"/>
                  </a:lnTo>
                  <a:lnTo>
                    <a:pt x="32" y="224"/>
                  </a:lnTo>
                  <a:lnTo>
                    <a:pt x="38" y="223"/>
                  </a:lnTo>
                  <a:lnTo>
                    <a:pt x="45" y="221"/>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6" name="Freeform 94">
              <a:extLst>
                <a:ext uri="{FF2B5EF4-FFF2-40B4-BE49-F238E27FC236}">
                  <a16:creationId xmlns:a16="http://schemas.microsoft.com/office/drawing/2014/main" id="{D853BCE2-A75B-5247-96DB-9EB0D82E3C63}"/>
                </a:ext>
              </a:extLst>
            </p:cNvPr>
            <p:cNvSpPr>
              <a:spLocks/>
            </p:cNvSpPr>
            <p:nvPr/>
          </p:nvSpPr>
          <p:spPr bwMode="auto">
            <a:xfrm>
              <a:off x="4090988" y="498475"/>
              <a:ext cx="14288" cy="25400"/>
            </a:xfrm>
            <a:custGeom>
              <a:avLst/>
              <a:gdLst>
                <a:gd name="T0" fmla="*/ 11 w 35"/>
                <a:gd name="T1" fmla="*/ 44 h 67"/>
                <a:gd name="T2" fmla="*/ 14 w 35"/>
                <a:gd name="T3" fmla="*/ 55 h 67"/>
                <a:gd name="T4" fmla="*/ 17 w 35"/>
                <a:gd name="T5" fmla="*/ 63 h 67"/>
                <a:gd name="T6" fmla="*/ 23 w 35"/>
                <a:gd name="T7" fmla="*/ 65 h 67"/>
                <a:gd name="T8" fmla="*/ 29 w 35"/>
                <a:gd name="T9" fmla="*/ 67 h 67"/>
                <a:gd name="T10" fmla="*/ 32 w 35"/>
                <a:gd name="T11" fmla="*/ 67 h 67"/>
                <a:gd name="T12" fmla="*/ 34 w 35"/>
                <a:gd name="T13" fmla="*/ 66 h 67"/>
                <a:gd name="T14" fmla="*/ 35 w 35"/>
                <a:gd name="T15" fmla="*/ 64 h 67"/>
                <a:gd name="T16" fmla="*/ 35 w 35"/>
                <a:gd name="T17" fmla="*/ 60 h 67"/>
                <a:gd name="T18" fmla="*/ 29 w 35"/>
                <a:gd name="T19" fmla="*/ 43 h 67"/>
                <a:gd name="T20" fmla="*/ 26 w 35"/>
                <a:gd name="T21" fmla="*/ 35 h 67"/>
                <a:gd name="T22" fmla="*/ 21 w 35"/>
                <a:gd name="T23" fmla="*/ 32 h 67"/>
                <a:gd name="T24" fmla="*/ 14 w 35"/>
                <a:gd name="T25" fmla="*/ 26 h 67"/>
                <a:gd name="T26" fmla="*/ 11 w 35"/>
                <a:gd name="T27" fmla="*/ 22 h 67"/>
                <a:gd name="T28" fmla="*/ 6 w 35"/>
                <a:gd name="T29" fmla="*/ 15 h 67"/>
                <a:gd name="T30" fmla="*/ 3 w 35"/>
                <a:gd name="T31" fmla="*/ 9 h 67"/>
                <a:gd name="T32" fmla="*/ 0 w 35"/>
                <a:gd name="T33" fmla="*/ 0 h 67"/>
                <a:gd name="T34" fmla="*/ 0 w 35"/>
                <a:gd name="T35" fmla="*/ 3 h 67"/>
                <a:gd name="T36" fmla="*/ 0 w 35"/>
                <a:gd name="T37" fmla="*/ 12 h 67"/>
                <a:gd name="T38" fmla="*/ 0 w 35"/>
                <a:gd name="T39" fmla="*/ 26 h 67"/>
                <a:gd name="T40" fmla="*/ 3 w 35"/>
                <a:gd name="T41" fmla="*/ 42 h 67"/>
                <a:gd name="T42" fmla="*/ 6 w 35"/>
                <a:gd name="T43" fmla="*/ 54 h 67"/>
                <a:gd name="T44" fmla="*/ 6 w 35"/>
                <a:gd name="T45" fmla="*/ 57 h 67"/>
                <a:gd name="T46" fmla="*/ 6 w 35"/>
                <a:gd name="T47" fmla="*/ 56 h 67"/>
                <a:gd name="T48" fmla="*/ 6 w 35"/>
                <a:gd name="T49" fmla="*/ 54 h 67"/>
                <a:gd name="T50" fmla="*/ 11 w 35"/>
                <a:gd name="T51" fmla="*/ 40 h 67"/>
                <a:gd name="T52" fmla="*/ 11 w 35"/>
                <a:gd name="T53" fmla="*/ 41 h 67"/>
                <a:gd name="T54" fmla="*/ 11 w 35"/>
                <a:gd name="T55" fmla="*/ 4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67">
                  <a:moveTo>
                    <a:pt x="11" y="44"/>
                  </a:moveTo>
                  <a:lnTo>
                    <a:pt x="14" y="55"/>
                  </a:lnTo>
                  <a:lnTo>
                    <a:pt x="17" y="63"/>
                  </a:lnTo>
                  <a:lnTo>
                    <a:pt x="23" y="65"/>
                  </a:lnTo>
                  <a:lnTo>
                    <a:pt x="29" y="67"/>
                  </a:lnTo>
                  <a:lnTo>
                    <a:pt x="32" y="67"/>
                  </a:lnTo>
                  <a:lnTo>
                    <a:pt x="34" y="66"/>
                  </a:lnTo>
                  <a:lnTo>
                    <a:pt x="35" y="64"/>
                  </a:lnTo>
                  <a:lnTo>
                    <a:pt x="35" y="60"/>
                  </a:lnTo>
                  <a:lnTo>
                    <a:pt x="29" y="43"/>
                  </a:lnTo>
                  <a:lnTo>
                    <a:pt x="26" y="35"/>
                  </a:lnTo>
                  <a:lnTo>
                    <a:pt x="21" y="32"/>
                  </a:lnTo>
                  <a:lnTo>
                    <a:pt x="14" y="26"/>
                  </a:lnTo>
                  <a:lnTo>
                    <a:pt x="11" y="22"/>
                  </a:lnTo>
                  <a:lnTo>
                    <a:pt x="6" y="15"/>
                  </a:lnTo>
                  <a:lnTo>
                    <a:pt x="3" y="9"/>
                  </a:lnTo>
                  <a:lnTo>
                    <a:pt x="0" y="0"/>
                  </a:lnTo>
                  <a:lnTo>
                    <a:pt x="0" y="3"/>
                  </a:lnTo>
                  <a:lnTo>
                    <a:pt x="0" y="12"/>
                  </a:lnTo>
                  <a:lnTo>
                    <a:pt x="0" y="26"/>
                  </a:lnTo>
                  <a:lnTo>
                    <a:pt x="3" y="42"/>
                  </a:lnTo>
                  <a:lnTo>
                    <a:pt x="6" y="54"/>
                  </a:lnTo>
                  <a:lnTo>
                    <a:pt x="6" y="57"/>
                  </a:lnTo>
                  <a:lnTo>
                    <a:pt x="6" y="56"/>
                  </a:lnTo>
                  <a:lnTo>
                    <a:pt x="6" y="54"/>
                  </a:lnTo>
                  <a:lnTo>
                    <a:pt x="11" y="40"/>
                  </a:lnTo>
                  <a:lnTo>
                    <a:pt x="11" y="41"/>
                  </a:lnTo>
                  <a:lnTo>
                    <a:pt x="11" y="44"/>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7" name="Freeform 95">
              <a:extLst>
                <a:ext uri="{FF2B5EF4-FFF2-40B4-BE49-F238E27FC236}">
                  <a16:creationId xmlns:a16="http://schemas.microsoft.com/office/drawing/2014/main" id="{ADAD45F7-A1CA-0A1E-C1E8-E87ADDD3C25C}"/>
                </a:ext>
              </a:extLst>
            </p:cNvPr>
            <p:cNvSpPr>
              <a:spLocks/>
            </p:cNvSpPr>
            <p:nvPr/>
          </p:nvSpPr>
          <p:spPr bwMode="auto">
            <a:xfrm>
              <a:off x="4070351" y="498475"/>
              <a:ext cx="14288" cy="25400"/>
            </a:xfrm>
            <a:custGeom>
              <a:avLst/>
              <a:gdLst>
                <a:gd name="T0" fmla="*/ 34 w 37"/>
                <a:gd name="T1" fmla="*/ 42 h 67"/>
                <a:gd name="T2" fmla="*/ 36 w 37"/>
                <a:gd name="T3" fmla="*/ 26 h 67"/>
                <a:gd name="T4" fmla="*/ 37 w 37"/>
                <a:gd name="T5" fmla="*/ 12 h 67"/>
                <a:gd name="T6" fmla="*/ 36 w 37"/>
                <a:gd name="T7" fmla="*/ 3 h 67"/>
                <a:gd name="T8" fmla="*/ 36 w 37"/>
                <a:gd name="T9" fmla="*/ 0 h 67"/>
                <a:gd name="T10" fmla="*/ 32 w 37"/>
                <a:gd name="T11" fmla="*/ 10 h 67"/>
                <a:gd name="T12" fmla="*/ 28 w 37"/>
                <a:gd name="T13" fmla="*/ 17 h 67"/>
                <a:gd name="T14" fmla="*/ 24 w 37"/>
                <a:gd name="T15" fmla="*/ 24 h 67"/>
                <a:gd name="T16" fmla="*/ 21 w 37"/>
                <a:gd name="T17" fmla="*/ 28 h 67"/>
                <a:gd name="T18" fmla="*/ 13 w 37"/>
                <a:gd name="T19" fmla="*/ 33 h 67"/>
                <a:gd name="T20" fmla="*/ 11 w 37"/>
                <a:gd name="T21" fmla="*/ 35 h 67"/>
                <a:gd name="T22" fmla="*/ 7 w 37"/>
                <a:gd name="T23" fmla="*/ 43 h 67"/>
                <a:gd name="T24" fmla="*/ 1 w 37"/>
                <a:gd name="T25" fmla="*/ 60 h 67"/>
                <a:gd name="T26" fmla="*/ 0 w 37"/>
                <a:gd name="T27" fmla="*/ 64 h 67"/>
                <a:gd name="T28" fmla="*/ 2 w 37"/>
                <a:gd name="T29" fmla="*/ 66 h 67"/>
                <a:gd name="T30" fmla="*/ 4 w 37"/>
                <a:gd name="T31" fmla="*/ 67 h 67"/>
                <a:gd name="T32" fmla="*/ 8 w 37"/>
                <a:gd name="T33" fmla="*/ 67 h 67"/>
                <a:gd name="T34" fmla="*/ 14 w 37"/>
                <a:gd name="T35" fmla="*/ 65 h 67"/>
                <a:gd name="T36" fmla="*/ 18 w 37"/>
                <a:gd name="T37" fmla="*/ 63 h 67"/>
                <a:gd name="T38" fmla="*/ 24 w 37"/>
                <a:gd name="T39" fmla="*/ 51 h 67"/>
                <a:gd name="T40" fmla="*/ 26 w 37"/>
                <a:gd name="T41" fmla="*/ 40 h 67"/>
                <a:gd name="T42" fmla="*/ 29 w 37"/>
                <a:gd name="T43" fmla="*/ 54 h 67"/>
                <a:gd name="T44" fmla="*/ 29 w 37"/>
                <a:gd name="T45" fmla="*/ 56 h 67"/>
                <a:gd name="T46" fmla="*/ 29 w 37"/>
                <a:gd name="T47" fmla="*/ 57 h 67"/>
                <a:gd name="T48" fmla="*/ 30 w 37"/>
                <a:gd name="T49" fmla="*/ 54 h 67"/>
                <a:gd name="T50" fmla="*/ 34 w 37"/>
                <a:gd name="T51"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 h="67">
                  <a:moveTo>
                    <a:pt x="34" y="42"/>
                  </a:moveTo>
                  <a:lnTo>
                    <a:pt x="36" y="26"/>
                  </a:lnTo>
                  <a:lnTo>
                    <a:pt x="37" y="12"/>
                  </a:lnTo>
                  <a:lnTo>
                    <a:pt x="36" y="3"/>
                  </a:lnTo>
                  <a:lnTo>
                    <a:pt x="36" y="0"/>
                  </a:lnTo>
                  <a:lnTo>
                    <a:pt x="32" y="10"/>
                  </a:lnTo>
                  <a:lnTo>
                    <a:pt x="28" y="17"/>
                  </a:lnTo>
                  <a:lnTo>
                    <a:pt x="24" y="24"/>
                  </a:lnTo>
                  <a:lnTo>
                    <a:pt x="21" y="28"/>
                  </a:lnTo>
                  <a:lnTo>
                    <a:pt x="13" y="33"/>
                  </a:lnTo>
                  <a:lnTo>
                    <a:pt x="11" y="35"/>
                  </a:lnTo>
                  <a:lnTo>
                    <a:pt x="7" y="43"/>
                  </a:lnTo>
                  <a:lnTo>
                    <a:pt x="1" y="60"/>
                  </a:lnTo>
                  <a:lnTo>
                    <a:pt x="0" y="64"/>
                  </a:lnTo>
                  <a:lnTo>
                    <a:pt x="2" y="66"/>
                  </a:lnTo>
                  <a:lnTo>
                    <a:pt x="4" y="67"/>
                  </a:lnTo>
                  <a:lnTo>
                    <a:pt x="8" y="67"/>
                  </a:lnTo>
                  <a:lnTo>
                    <a:pt x="14" y="65"/>
                  </a:lnTo>
                  <a:lnTo>
                    <a:pt x="18" y="63"/>
                  </a:lnTo>
                  <a:lnTo>
                    <a:pt x="24" y="51"/>
                  </a:lnTo>
                  <a:lnTo>
                    <a:pt x="26" y="40"/>
                  </a:lnTo>
                  <a:lnTo>
                    <a:pt x="29" y="54"/>
                  </a:lnTo>
                  <a:lnTo>
                    <a:pt x="29" y="56"/>
                  </a:lnTo>
                  <a:lnTo>
                    <a:pt x="29" y="57"/>
                  </a:lnTo>
                  <a:lnTo>
                    <a:pt x="30" y="54"/>
                  </a:lnTo>
                  <a:lnTo>
                    <a:pt x="34" y="42"/>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8" name="Freeform 96">
              <a:extLst>
                <a:ext uri="{FF2B5EF4-FFF2-40B4-BE49-F238E27FC236}">
                  <a16:creationId xmlns:a16="http://schemas.microsoft.com/office/drawing/2014/main" id="{34D83914-4CA4-CCFD-0735-C9614B4C2BBA}"/>
                </a:ext>
              </a:extLst>
            </p:cNvPr>
            <p:cNvSpPr>
              <a:spLocks/>
            </p:cNvSpPr>
            <p:nvPr/>
          </p:nvSpPr>
          <p:spPr bwMode="auto">
            <a:xfrm>
              <a:off x="4035426" y="446088"/>
              <a:ext cx="23813" cy="20638"/>
            </a:xfrm>
            <a:custGeom>
              <a:avLst/>
              <a:gdLst>
                <a:gd name="T0" fmla="*/ 5 w 60"/>
                <a:gd name="T1" fmla="*/ 49 h 54"/>
                <a:gd name="T2" fmla="*/ 9 w 60"/>
                <a:gd name="T3" fmla="*/ 42 h 54"/>
                <a:gd name="T4" fmla="*/ 11 w 60"/>
                <a:gd name="T5" fmla="*/ 36 h 54"/>
                <a:gd name="T6" fmla="*/ 11 w 60"/>
                <a:gd name="T7" fmla="*/ 36 h 54"/>
                <a:gd name="T8" fmla="*/ 11 w 60"/>
                <a:gd name="T9" fmla="*/ 35 h 54"/>
                <a:gd name="T10" fmla="*/ 13 w 60"/>
                <a:gd name="T11" fmla="*/ 31 h 54"/>
                <a:gd name="T12" fmla="*/ 15 w 60"/>
                <a:gd name="T13" fmla="*/ 30 h 54"/>
                <a:gd name="T14" fmla="*/ 16 w 60"/>
                <a:gd name="T15" fmla="*/ 31 h 54"/>
                <a:gd name="T16" fmla="*/ 18 w 60"/>
                <a:gd name="T17" fmla="*/ 36 h 54"/>
                <a:gd name="T18" fmla="*/ 18 w 60"/>
                <a:gd name="T19" fmla="*/ 37 h 54"/>
                <a:gd name="T20" fmla="*/ 18 w 60"/>
                <a:gd name="T21" fmla="*/ 38 h 54"/>
                <a:gd name="T22" fmla="*/ 18 w 60"/>
                <a:gd name="T23" fmla="*/ 41 h 54"/>
                <a:gd name="T24" fmla="*/ 19 w 60"/>
                <a:gd name="T25" fmla="*/ 45 h 54"/>
                <a:gd name="T26" fmla="*/ 20 w 60"/>
                <a:gd name="T27" fmla="*/ 48 h 54"/>
                <a:gd name="T28" fmla="*/ 21 w 60"/>
                <a:gd name="T29" fmla="*/ 50 h 54"/>
                <a:gd name="T30" fmla="*/ 24 w 60"/>
                <a:gd name="T31" fmla="*/ 52 h 54"/>
                <a:gd name="T32" fmla="*/ 27 w 60"/>
                <a:gd name="T33" fmla="*/ 53 h 54"/>
                <a:gd name="T34" fmla="*/ 31 w 60"/>
                <a:gd name="T35" fmla="*/ 54 h 54"/>
                <a:gd name="T36" fmla="*/ 35 w 60"/>
                <a:gd name="T37" fmla="*/ 54 h 54"/>
                <a:gd name="T38" fmla="*/ 38 w 60"/>
                <a:gd name="T39" fmla="*/ 53 h 54"/>
                <a:gd name="T40" fmla="*/ 42 w 60"/>
                <a:gd name="T41" fmla="*/ 52 h 54"/>
                <a:gd name="T42" fmla="*/ 44 w 60"/>
                <a:gd name="T43" fmla="*/ 50 h 54"/>
                <a:gd name="T44" fmla="*/ 47 w 60"/>
                <a:gd name="T45" fmla="*/ 47 h 54"/>
                <a:gd name="T46" fmla="*/ 50 w 60"/>
                <a:gd name="T47" fmla="*/ 39 h 54"/>
                <a:gd name="T48" fmla="*/ 55 w 60"/>
                <a:gd name="T49" fmla="*/ 31 h 54"/>
                <a:gd name="T50" fmla="*/ 55 w 60"/>
                <a:gd name="T51" fmla="*/ 29 h 54"/>
                <a:gd name="T52" fmla="*/ 56 w 60"/>
                <a:gd name="T53" fmla="*/ 27 h 54"/>
                <a:gd name="T54" fmla="*/ 59 w 60"/>
                <a:gd name="T55" fmla="*/ 9 h 54"/>
                <a:gd name="T56" fmla="*/ 60 w 60"/>
                <a:gd name="T57" fmla="*/ 0 h 54"/>
                <a:gd name="T58" fmla="*/ 13 w 60"/>
                <a:gd name="T59" fmla="*/ 10 h 54"/>
                <a:gd name="T60" fmla="*/ 9 w 60"/>
                <a:gd name="T61" fmla="*/ 11 h 54"/>
                <a:gd name="T62" fmla="*/ 7 w 60"/>
                <a:gd name="T63" fmla="*/ 13 h 54"/>
                <a:gd name="T64" fmla="*/ 5 w 60"/>
                <a:gd name="T65" fmla="*/ 17 h 54"/>
                <a:gd name="T66" fmla="*/ 3 w 60"/>
                <a:gd name="T67" fmla="*/ 23 h 54"/>
                <a:gd name="T68" fmla="*/ 1 w 60"/>
                <a:gd name="T69" fmla="*/ 35 h 54"/>
                <a:gd name="T70" fmla="*/ 0 w 60"/>
                <a:gd name="T71" fmla="*/ 47 h 54"/>
                <a:gd name="T72" fmla="*/ 0 w 60"/>
                <a:gd name="T73" fmla="*/ 51 h 54"/>
                <a:gd name="T74" fmla="*/ 1 w 60"/>
                <a:gd name="T75" fmla="*/ 52 h 54"/>
                <a:gd name="T76" fmla="*/ 3 w 60"/>
                <a:gd name="T77" fmla="*/ 51 h 54"/>
                <a:gd name="T78" fmla="*/ 5 w 60"/>
                <a:gd name="T79"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54">
                  <a:moveTo>
                    <a:pt x="5" y="49"/>
                  </a:moveTo>
                  <a:lnTo>
                    <a:pt x="9" y="42"/>
                  </a:lnTo>
                  <a:lnTo>
                    <a:pt x="11" y="36"/>
                  </a:lnTo>
                  <a:lnTo>
                    <a:pt x="11" y="36"/>
                  </a:lnTo>
                  <a:lnTo>
                    <a:pt x="11" y="35"/>
                  </a:lnTo>
                  <a:lnTo>
                    <a:pt x="13" y="31"/>
                  </a:lnTo>
                  <a:lnTo>
                    <a:pt x="15" y="30"/>
                  </a:lnTo>
                  <a:lnTo>
                    <a:pt x="16" y="31"/>
                  </a:lnTo>
                  <a:lnTo>
                    <a:pt x="18" y="36"/>
                  </a:lnTo>
                  <a:lnTo>
                    <a:pt x="18" y="37"/>
                  </a:lnTo>
                  <a:lnTo>
                    <a:pt x="18" y="38"/>
                  </a:lnTo>
                  <a:lnTo>
                    <a:pt x="18" y="41"/>
                  </a:lnTo>
                  <a:lnTo>
                    <a:pt x="19" y="45"/>
                  </a:lnTo>
                  <a:lnTo>
                    <a:pt x="20" y="48"/>
                  </a:lnTo>
                  <a:lnTo>
                    <a:pt x="21" y="50"/>
                  </a:lnTo>
                  <a:lnTo>
                    <a:pt x="24" y="52"/>
                  </a:lnTo>
                  <a:lnTo>
                    <a:pt x="27" y="53"/>
                  </a:lnTo>
                  <a:lnTo>
                    <a:pt x="31" y="54"/>
                  </a:lnTo>
                  <a:lnTo>
                    <a:pt x="35" y="54"/>
                  </a:lnTo>
                  <a:lnTo>
                    <a:pt x="38" y="53"/>
                  </a:lnTo>
                  <a:lnTo>
                    <a:pt x="42" y="52"/>
                  </a:lnTo>
                  <a:lnTo>
                    <a:pt x="44" y="50"/>
                  </a:lnTo>
                  <a:lnTo>
                    <a:pt x="47" y="47"/>
                  </a:lnTo>
                  <a:lnTo>
                    <a:pt x="50" y="39"/>
                  </a:lnTo>
                  <a:lnTo>
                    <a:pt x="55" y="31"/>
                  </a:lnTo>
                  <a:lnTo>
                    <a:pt x="55" y="29"/>
                  </a:lnTo>
                  <a:lnTo>
                    <a:pt x="56" y="27"/>
                  </a:lnTo>
                  <a:lnTo>
                    <a:pt x="59" y="9"/>
                  </a:lnTo>
                  <a:lnTo>
                    <a:pt x="60" y="0"/>
                  </a:lnTo>
                  <a:lnTo>
                    <a:pt x="13" y="10"/>
                  </a:lnTo>
                  <a:lnTo>
                    <a:pt x="9" y="11"/>
                  </a:lnTo>
                  <a:lnTo>
                    <a:pt x="7" y="13"/>
                  </a:lnTo>
                  <a:lnTo>
                    <a:pt x="5" y="17"/>
                  </a:lnTo>
                  <a:lnTo>
                    <a:pt x="3" y="23"/>
                  </a:lnTo>
                  <a:lnTo>
                    <a:pt x="1" y="35"/>
                  </a:lnTo>
                  <a:lnTo>
                    <a:pt x="0" y="47"/>
                  </a:lnTo>
                  <a:lnTo>
                    <a:pt x="0" y="51"/>
                  </a:lnTo>
                  <a:lnTo>
                    <a:pt x="1" y="52"/>
                  </a:lnTo>
                  <a:lnTo>
                    <a:pt x="3" y="51"/>
                  </a:lnTo>
                  <a:lnTo>
                    <a:pt x="5" y="49"/>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59" name="Freeform 97">
              <a:extLst>
                <a:ext uri="{FF2B5EF4-FFF2-40B4-BE49-F238E27FC236}">
                  <a16:creationId xmlns:a16="http://schemas.microsoft.com/office/drawing/2014/main" id="{CBC335D1-5938-FC9A-8C71-55E132745D98}"/>
                </a:ext>
              </a:extLst>
            </p:cNvPr>
            <p:cNvSpPr>
              <a:spLocks/>
            </p:cNvSpPr>
            <p:nvPr/>
          </p:nvSpPr>
          <p:spPr bwMode="auto">
            <a:xfrm>
              <a:off x="3878263" y="446088"/>
              <a:ext cx="23813" cy="20638"/>
            </a:xfrm>
            <a:custGeom>
              <a:avLst/>
              <a:gdLst>
                <a:gd name="T0" fmla="*/ 42 w 61"/>
                <a:gd name="T1" fmla="*/ 38 h 54"/>
                <a:gd name="T2" fmla="*/ 42 w 61"/>
                <a:gd name="T3" fmla="*/ 36 h 54"/>
                <a:gd name="T4" fmla="*/ 42 w 61"/>
                <a:gd name="T5" fmla="*/ 35 h 54"/>
                <a:gd name="T6" fmla="*/ 45 w 61"/>
                <a:gd name="T7" fmla="*/ 32 h 54"/>
                <a:gd name="T8" fmla="*/ 47 w 61"/>
                <a:gd name="T9" fmla="*/ 30 h 54"/>
                <a:gd name="T10" fmla="*/ 48 w 61"/>
                <a:gd name="T11" fmla="*/ 32 h 54"/>
                <a:gd name="T12" fmla="*/ 49 w 61"/>
                <a:gd name="T13" fmla="*/ 35 h 54"/>
                <a:gd name="T14" fmla="*/ 49 w 61"/>
                <a:gd name="T15" fmla="*/ 36 h 54"/>
                <a:gd name="T16" fmla="*/ 49 w 61"/>
                <a:gd name="T17" fmla="*/ 36 h 54"/>
                <a:gd name="T18" fmla="*/ 50 w 61"/>
                <a:gd name="T19" fmla="*/ 38 h 54"/>
                <a:gd name="T20" fmla="*/ 50 w 61"/>
                <a:gd name="T21" fmla="*/ 40 h 54"/>
                <a:gd name="T22" fmla="*/ 53 w 61"/>
                <a:gd name="T23" fmla="*/ 47 h 54"/>
                <a:gd name="T24" fmla="*/ 58 w 61"/>
                <a:gd name="T25" fmla="*/ 51 h 54"/>
                <a:gd name="T26" fmla="*/ 59 w 61"/>
                <a:gd name="T27" fmla="*/ 52 h 54"/>
                <a:gd name="T28" fmla="*/ 61 w 61"/>
                <a:gd name="T29" fmla="*/ 52 h 54"/>
                <a:gd name="T30" fmla="*/ 61 w 61"/>
                <a:gd name="T31" fmla="*/ 50 h 54"/>
                <a:gd name="T32" fmla="*/ 61 w 61"/>
                <a:gd name="T33" fmla="*/ 47 h 54"/>
                <a:gd name="T34" fmla="*/ 60 w 61"/>
                <a:gd name="T35" fmla="*/ 35 h 54"/>
                <a:gd name="T36" fmla="*/ 58 w 61"/>
                <a:gd name="T37" fmla="*/ 23 h 54"/>
                <a:gd name="T38" fmla="*/ 55 w 61"/>
                <a:gd name="T39" fmla="*/ 17 h 54"/>
                <a:gd name="T40" fmla="*/ 53 w 61"/>
                <a:gd name="T41" fmla="*/ 13 h 54"/>
                <a:gd name="T42" fmla="*/ 51 w 61"/>
                <a:gd name="T43" fmla="*/ 11 h 54"/>
                <a:gd name="T44" fmla="*/ 48 w 61"/>
                <a:gd name="T45" fmla="*/ 10 h 54"/>
                <a:gd name="T46" fmla="*/ 0 w 61"/>
                <a:gd name="T47" fmla="*/ 0 h 54"/>
                <a:gd name="T48" fmla="*/ 1 w 61"/>
                <a:gd name="T49" fmla="*/ 9 h 54"/>
                <a:gd name="T50" fmla="*/ 5 w 61"/>
                <a:gd name="T51" fmla="*/ 26 h 54"/>
                <a:gd name="T52" fmla="*/ 6 w 61"/>
                <a:gd name="T53" fmla="*/ 28 h 54"/>
                <a:gd name="T54" fmla="*/ 6 w 61"/>
                <a:gd name="T55" fmla="*/ 30 h 54"/>
                <a:gd name="T56" fmla="*/ 9 w 61"/>
                <a:gd name="T57" fmla="*/ 39 h 54"/>
                <a:gd name="T58" fmla="*/ 13 w 61"/>
                <a:gd name="T59" fmla="*/ 47 h 54"/>
                <a:gd name="T60" fmla="*/ 17 w 61"/>
                <a:gd name="T61" fmla="*/ 49 h 54"/>
                <a:gd name="T62" fmla="*/ 19 w 61"/>
                <a:gd name="T63" fmla="*/ 51 h 54"/>
                <a:gd name="T64" fmla="*/ 22 w 61"/>
                <a:gd name="T65" fmla="*/ 53 h 54"/>
                <a:gd name="T66" fmla="*/ 25 w 61"/>
                <a:gd name="T67" fmla="*/ 54 h 54"/>
                <a:gd name="T68" fmla="*/ 29 w 61"/>
                <a:gd name="T69" fmla="*/ 54 h 54"/>
                <a:gd name="T70" fmla="*/ 34 w 61"/>
                <a:gd name="T71" fmla="*/ 53 h 54"/>
                <a:gd name="T72" fmla="*/ 36 w 61"/>
                <a:gd name="T73" fmla="*/ 52 h 54"/>
                <a:gd name="T74" fmla="*/ 39 w 61"/>
                <a:gd name="T75" fmla="*/ 50 h 54"/>
                <a:gd name="T76" fmla="*/ 40 w 61"/>
                <a:gd name="T77" fmla="*/ 48 h 54"/>
                <a:gd name="T78" fmla="*/ 41 w 61"/>
                <a:gd name="T79" fmla="*/ 44 h 54"/>
                <a:gd name="T80" fmla="*/ 42 w 61"/>
                <a:gd name="T81" fmla="*/ 41 h 54"/>
                <a:gd name="T82" fmla="*/ 42 w 61"/>
                <a:gd name="T83"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1" h="54">
                  <a:moveTo>
                    <a:pt x="42" y="38"/>
                  </a:moveTo>
                  <a:lnTo>
                    <a:pt x="42" y="36"/>
                  </a:lnTo>
                  <a:lnTo>
                    <a:pt x="42" y="35"/>
                  </a:lnTo>
                  <a:lnTo>
                    <a:pt x="45" y="32"/>
                  </a:lnTo>
                  <a:lnTo>
                    <a:pt x="47" y="30"/>
                  </a:lnTo>
                  <a:lnTo>
                    <a:pt x="48" y="32"/>
                  </a:lnTo>
                  <a:lnTo>
                    <a:pt x="49" y="35"/>
                  </a:lnTo>
                  <a:lnTo>
                    <a:pt x="49" y="36"/>
                  </a:lnTo>
                  <a:lnTo>
                    <a:pt x="49" y="36"/>
                  </a:lnTo>
                  <a:lnTo>
                    <a:pt x="50" y="38"/>
                  </a:lnTo>
                  <a:lnTo>
                    <a:pt x="50" y="40"/>
                  </a:lnTo>
                  <a:lnTo>
                    <a:pt x="53" y="47"/>
                  </a:lnTo>
                  <a:lnTo>
                    <a:pt x="58" y="51"/>
                  </a:lnTo>
                  <a:lnTo>
                    <a:pt x="59" y="52"/>
                  </a:lnTo>
                  <a:lnTo>
                    <a:pt x="61" y="52"/>
                  </a:lnTo>
                  <a:lnTo>
                    <a:pt x="61" y="50"/>
                  </a:lnTo>
                  <a:lnTo>
                    <a:pt x="61" y="47"/>
                  </a:lnTo>
                  <a:lnTo>
                    <a:pt x="60" y="35"/>
                  </a:lnTo>
                  <a:lnTo>
                    <a:pt x="58" y="23"/>
                  </a:lnTo>
                  <a:lnTo>
                    <a:pt x="55" y="17"/>
                  </a:lnTo>
                  <a:lnTo>
                    <a:pt x="53" y="13"/>
                  </a:lnTo>
                  <a:lnTo>
                    <a:pt x="51" y="11"/>
                  </a:lnTo>
                  <a:lnTo>
                    <a:pt x="48" y="10"/>
                  </a:lnTo>
                  <a:lnTo>
                    <a:pt x="0" y="0"/>
                  </a:lnTo>
                  <a:lnTo>
                    <a:pt x="1" y="9"/>
                  </a:lnTo>
                  <a:lnTo>
                    <a:pt x="5" y="26"/>
                  </a:lnTo>
                  <a:lnTo>
                    <a:pt x="6" y="28"/>
                  </a:lnTo>
                  <a:lnTo>
                    <a:pt x="6" y="30"/>
                  </a:lnTo>
                  <a:lnTo>
                    <a:pt x="9" y="39"/>
                  </a:lnTo>
                  <a:lnTo>
                    <a:pt x="13" y="47"/>
                  </a:lnTo>
                  <a:lnTo>
                    <a:pt x="17" y="49"/>
                  </a:lnTo>
                  <a:lnTo>
                    <a:pt x="19" y="51"/>
                  </a:lnTo>
                  <a:lnTo>
                    <a:pt x="22" y="53"/>
                  </a:lnTo>
                  <a:lnTo>
                    <a:pt x="25" y="54"/>
                  </a:lnTo>
                  <a:lnTo>
                    <a:pt x="29" y="54"/>
                  </a:lnTo>
                  <a:lnTo>
                    <a:pt x="34" y="53"/>
                  </a:lnTo>
                  <a:lnTo>
                    <a:pt x="36" y="52"/>
                  </a:lnTo>
                  <a:lnTo>
                    <a:pt x="39" y="50"/>
                  </a:lnTo>
                  <a:lnTo>
                    <a:pt x="40" y="48"/>
                  </a:lnTo>
                  <a:lnTo>
                    <a:pt x="41" y="44"/>
                  </a:lnTo>
                  <a:lnTo>
                    <a:pt x="42" y="41"/>
                  </a:lnTo>
                  <a:lnTo>
                    <a:pt x="42" y="38"/>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60" name="Freeform 98">
              <a:extLst>
                <a:ext uri="{FF2B5EF4-FFF2-40B4-BE49-F238E27FC236}">
                  <a16:creationId xmlns:a16="http://schemas.microsoft.com/office/drawing/2014/main" id="{9802EB1C-C441-9345-D564-EDD45DD85032}"/>
                </a:ext>
              </a:extLst>
            </p:cNvPr>
            <p:cNvSpPr>
              <a:spLocks/>
            </p:cNvSpPr>
            <p:nvPr/>
          </p:nvSpPr>
          <p:spPr bwMode="auto">
            <a:xfrm>
              <a:off x="3867151" y="266700"/>
              <a:ext cx="206375" cy="323850"/>
            </a:xfrm>
            <a:custGeom>
              <a:avLst/>
              <a:gdLst>
                <a:gd name="T0" fmla="*/ 82 w 519"/>
                <a:gd name="T1" fmla="*/ 376 h 814"/>
                <a:gd name="T2" fmla="*/ 76 w 519"/>
                <a:gd name="T3" fmla="*/ 222 h 814"/>
                <a:gd name="T4" fmla="*/ 75 w 519"/>
                <a:gd name="T5" fmla="*/ 151 h 814"/>
                <a:gd name="T6" fmla="*/ 80 w 519"/>
                <a:gd name="T7" fmla="*/ 146 h 814"/>
                <a:gd name="T8" fmla="*/ 94 w 519"/>
                <a:gd name="T9" fmla="*/ 298 h 814"/>
                <a:gd name="T10" fmla="*/ 107 w 519"/>
                <a:gd name="T11" fmla="*/ 438 h 814"/>
                <a:gd name="T12" fmla="*/ 111 w 519"/>
                <a:gd name="T13" fmla="*/ 461 h 814"/>
                <a:gd name="T14" fmla="*/ 124 w 519"/>
                <a:gd name="T15" fmla="*/ 484 h 814"/>
                <a:gd name="T16" fmla="*/ 249 w 519"/>
                <a:gd name="T17" fmla="*/ 555 h 814"/>
                <a:gd name="T18" fmla="*/ 258 w 519"/>
                <a:gd name="T19" fmla="*/ 555 h 814"/>
                <a:gd name="T20" fmla="*/ 361 w 519"/>
                <a:gd name="T21" fmla="*/ 814 h 814"/>
                <a:gd name="T22" fmla="*/ 395 w 519"/>
                <a:gd name="T23" fmla="*/ 471 h 814"/>
                <a:gd name="T24" fmla="*/ 403 w 519"/>
                <a:gd name="T25" fmla="*/ 450 h 814"/>
                <a:gd name="T26" fmla="*/ 408 w 519"/>
                <a:gd name="T27" fmla="*/ 391 h 814"/>
                <a:gd name="T28" fmla="*/ 426 w 519"/>
                <a:gd name="T29" fmla="*/ 153 h 814"/>
                <a:gd name="T30" fmla="*/ 434 w 519"/>
                <a:gd name="T31" fmla="*/ 141 h 814"/>
                <a:gd name="T32" fmla="*/ 438 w 519"/>
                <a:gd name="T33" fmla="*/ 162 h 814"/>
                <a:gd name="T34" fmla="*/ 439 w 519"/>
                <a:gd name="T35" fmla="*/ 271 h 814"/>
                <a:gd name="T36" fmla="*/ 435 w 519"/>
                <a:gd name="T37" fmla="*/ 415 h 814"/>
                <a:gd name="T38" fmla="*/ 443 w 519"/>
                <a:gd name="T39" fmla="*/ 442 h 814"/>
                <a:gd name="T40" fmla="*/ 470 w 519"/>
                <a:gd name="T41" fmla="*/ 436 h 814"/>
                <a:gd name="T42" fmla="*/ 497 w 519"/>
                <a:gd name="T43" fmla="*/ 354 h 814"/>
                <a:gd name="T44" fmla="*/ 513 w 519"/>
                <a:gd name="T45" fmla="*/ 184 h 814"/>
                <a:gd name="T46" fmla="*/ 517 w 519"/>
                <a:gd name="T47" fmla="*/ 76 h 814"/>
                <a:gd name="T48" fmla="*/ 507 w 519"/>
                <a:gd name="T49" fmla="*/ 61 h 814"/>
                <a:gd name="T50" fmla="*/ 481 w 519"/>
                <a:gd name="T51" fmla="*/ 42 h 814"/>
                <a:gd name="T52" fmla="*/ 444 w 519"/>
                <a:gd name="T53" fmla="*/ 23 h 814"/>
                <a:gd name="T54" fmla="*/ 402 w 519"/>
                <a:gd name="T55" fmla="*/ 6 h 814"/>
                <a:gd name="T56" fmla="*/ 357 w 519"/>
                <a:gd name="T57" fmla="*/ 0 h 814"/>
                <a:gd name="T58" fmla="*/ 333 w 519"/>
                <a:gd name="T59" fmla="*/ 7 h 814"/>
                <a:gd name="T60" fmla="*/ 283 w 519"/>
                <a:gd name="T61" fmla="*/ 38 h 814"/>
                <a:gd name="T62" fmla="*/ 244 w 519"/>
                <a:gd name="T63" fmla="*/ 38 h 814"/>
                <a:gd name="T64" fmla="*/ 231 w 519"/>
                <a:gd name="T65" fmla="*/ 177 h 814"/>
                <a:gd name="T66" fmla="*/ 176 w 519"/>
                <a:gd name="T67" fmla="*/ 1 h 814"/>
                <a:gd name="T68" fmla="*/ 103 w 519"/>
                <a:gd name="T69" fmla="*/ 16 h 814"/>
                <a:gd name="T70" fmla="*/ 62 w 519"/>
                <a:gd name="T71" fmla="*/ 31 h 814"/>
                <a:gd name="T72" fmla="*/ 28 w 519"/>
                <a:gd name="T73" fmla="*/ 50 h 814"/>
                <a:gd name="T74" fmla="*/ 7 w 519"/>
                <a:gd name="T75" fmla="*/ 73 h 814"/>
                <a:gd name="T76" fmla="*/ 0 w 519"/>
                <a:gd name="T77" fmla="*/ 111 h 814"/>
                <a:gd name="T78" fmla="*/ 7 w 519"/>
                <a:gd name="T79" fmla="*/ 248 h 814"/>
                <a:gd name="T80" fmla="*/ 20 w 519"/>
                <a:gd name="T81" fmla="*/ 398 h 814"/>
                <a:gd name="T82" fmla="*/ 42 w 519"/>
                <a:gd name="T83" fmla="*/ 437 h 814"/>
                <a:gd name="T84" fmla="*/ 76 w 519"/>
                <a:gd name="T85" fmla="*/ 44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9" h="814">
                  <a:moveTo>
                    <a:pt x="87" y="441"/>
                  </a:moveTo>
                  <a:lnTo>
                    <a:pt x="84" y="416"/>
                  </a:lnTo>
                  <a:lnTo>
                    <a:pt x="82" y="376"/>
                  </a:lnTo>
                  <a:lnTo>
                    <a:pt x="80" y="327"/>
                  </a:lnTo>
                  <a:lnTo>
                    <a:pt x="78" y="273"/>
                  </a:lnTo>
                  <a:lnTo>
                    <a:pt x="76" y="222"/>
                  </a:lnTo>
                  <a:lnTo>
                    <a:pt x="75" y="180"/>
                  </a:lnTo>
                  <a:lnTo>
                    <a:pt x="75" y="163"/>
                  </a:lnTo>
                  <a:lnTo>
                    <a:pt x="75" y="151"/>
                  </a:lnTo>
                  <a:lnTo>
                    <a:pt x="75" y="144"/>
                  </a:lnTo>
                  <a:lnTo>
                    <a:pt x="76" y="141"/>
                  </a:lnTo>
                  <a:lnTo>
                    <a:pt x="80" y="146"/>
                  </a:lnTo>
                  <a:lnTo>
                    <a:pt x="84" y="149"/>
                  </a:lnTo>
                  <a:lnTo>
                    <a:pt x="84" y="149"/>
                  </a:lnTo>
                  <a:lnTo>
                    <a:pt x="94" y="298"/>
                  </a:lnTo>
                  <a:lnTo>
                    <a:pt x="100" y="358"/>
                  </a:lnTo>
                  <a:lnTo>
                    <a:pt x="104" y="406"/>
                  </a:lnTo>
                  <a:lnTo>
                    <a:pt x="107" y="438"/>
                  </a:lnTo>
                  <a:lnTo>
                    <a:pt x="108" y="450"/>
                  </a:lnTo>
                  <a:lnTo>
                    <a:pt x="108" y="454"/>
                  </a:lnTo>
                  <a:lnTo>
                    <a:pt x="111" y="461"/>
                  </a:lnTo>
                  <a:lnTo>
                    <a:pt x="115" y="469"/>
                  </a:lnTo>
                  <a:lnTo>
                    <a:pt x="119" y="476"/>
                  </a:lnTo>
                  <a:lnTo>
                    <a:pt x="124" y="484"/>
                  </a:lnTo>
                  <a:lnTo>
                    <a:pt x="149" y="814"/>
                  </a:lnTo>
                  <a:lnTo>
                    <a:pt x="217" y="813"/>
                  </a:lnTo>
                  <a:lnTo>
                    <a:pt x="249" y="555"/>
                  </a:lnTo>
                  <a:lnTo>
                    <a:pt x="251" y="555"/>
                  </a:lnTo>
                  <a:lnTo>
                    <a:pt x="254" y="555"/>
                  </a:lnTo>
                  <a:lnTo>
                    <a:pt x="258" y="555"/>
                  </a:lnTo>
                  <a:lnTo>
                    <a:pt x="262" y="555"/>
                  </a:lnTo>
                  <a:lnTo>
                    <a:pt x="295" y="814"/>
                  </a:lnTo>
                  <a:lnTo>
                    <a:pt x="361" y="814"/>
                  </a:lnTo>
                  <a:lnTo>
                    <a:pt x="385" y="488"/>
                  </a:lnTo>
                  <a:lnTo>
                    <a:pt x="390" y="479"/>
                  </a:lnTo>
                  <a:lnTo>
                    <a:pt x="395" y="471"/>
                  </a:lnTo>
                  <a:lnTo>
                    <a:pt x="400" y="462"/>
                  </a:lnTo>
                  <a:lnTo>
                    <a:pt x="403" y="454"/>
                  </a:lnTo>
                  <a:lnTo>
                    <a:pt x="403" y="450"/>
                  </a:lnTo>
                  <a:lnTo>
                    <a:pt x="403" y="443"/>
                  </a:lnTo>
                  <a:lnTo>
                    <a:pt x="405" y="422"/>
                  </a:lnTo>
                  <a:lnTo>
                    <a:pt x="408" y="391"/>
                  </a:lnTo>
                  <a:lnTo>
                    <a:pt x="412" y="350"/>
                  </a:lnTo>
                  <a:lnTo>
                    <a:pt x="426" y="154"/>
                  </a:lnTo>
                  <a:lnTo>
                    <a:pt x="426" y="153"/>
                  </a:lnTo>
                  <a:lnTo>
                    <a:pt x="427" y="152"/>
                  </a:lnTo>
                  <a:lnTo>
                    <a:pt x="430" y="147"/>
                  </a:lnTo>
                  <a:lnTo>
                    <a:pt x="434" y="141"/>
                  </a:lnTo>
                  <a:lnTo>
                    <a:pt x="435" y="142"/>
                  </a:lnTo>
                  <a:lnTo>
                    <a:pt x="436" y="150"/>
                  </a:lnTo>
                  <a:lnTo>
                    <a:pt x="438" y="162"/>
                  </a:lnTo>
                  <a:lnTo>
                    <a:pt x="439" y="178"/>
                  </a:lnTo>
                  <a:lnTo>
                    <a:pt x="439" y="220"/>
                  </a:lnTo>
                  <a:lnTo>
                    <a:pt x="439" y="271"/>
                  </a:lnTo>
                  <a:lnTo>
                    <a:pt x="438" y="325"/>
                  </a:lnTo>
                  <a:lnTo>
                    <a:pt x="436" y="375"/>
                  </a:lnTo>
                  <a:lnTo>
                    <a:pt x="435" y="415"/>
                  </a:lnTo>
                  <a:lnTo>
                    <a:pt x="433" y="439"/>
                  </a:lnTo>
                  <a:lnTo>
                    <a:pt x="438" y="441"/>
                  </a:lnTo>
                  <a:lnTo>
                    <a:pt x="443" y="442"/>
                  </a:lnTo>
                  <a:lnTo>
                    <a:pt x="449" y="441"/>
                  </a:lnTo>
                  <a:lnTo>
                    <a:pt x="456" y="439"/>
                  </a:lnTo>
                  <a:lnTo>
                    <a:pt x="470" y="436"/>
                  </a:lnTo>
                  <a:lnTo>
                    <a:pt x="487" y="430"/>
                  </a:lnTo>
                  <a:lnTo>
                    <a:pt x="492" y="400"/>
                  </a:lnTo>
                  <a:lnTo>
                    <a:pt x="497" y="354"/>
                  </a:lnTo>
                  <a:lnTo>
                    <a:pt x="502" y="299"/>
                  </a:lnTo>
                  <a:lnTo>
                    <a:pt x="509" y="241"/>
                  </a:lnTo>
                  <a:lnTo>
                    <a:pt x="513" y="184"/>
                  </a:lnTo>
                  <a:lnTo>
                    <a:pt x="516" y="133"/>
                  </a:lnTo>
                  <a:lnTo>
                    <a:pt x="519" y="96"/>
                  </a:lnTo>
                  <a:lnTo>
                    <a:pt x="517" y="76"/>
                  </a:lnTo>
                  <a:lnTo>
                    <a:pt x="515" y="72"/>
                  </a:lnTo>
                  <a:lnTo>
                    <a:pt x="512" y="67"/>
                  </a:lnTo>
                  <a:lnTo>
                    <a:pt x="507" y="61"/>
                  </a:lnTo>
                  <a:lnTo>
                    <a:pt x="499" y="56"/>
                  </a:lnTo>
                  <a:lnTo>
                    <a:pt x="490" y="50"/>
                  </a:lnTo>
                  <a:lnTo>
                    <a:pt x="481" y="42"/>
                  </a:lnTo>
                  <a:lnTo>
                    <a:pt x="469" y="36"/>
                  </a:lnTo>
                  <a:lnTo>
                    <a:pt x="457" y="29"/>
                  </a:lnTo>
                  <a:lnTo>
                    <a:pt x="444" y="23"/>
                  </a:lnTo>
                  <a:lnTo>
                    <a:pt x="430" y="16"/>
                  </a:lnTo>
                  <a:lnTo>
                    <a:pt x="416" y="11"/>
                  </a:lnTo>
                  <a:lnTo>
                    <a:pt x="402" y="6"/>
                  </a:lnTo>
                  <a:lnTo>
                    <a:pt x="387" y="3"/>
                  </a:lnTo>
                  <a:lnTo>
                    <a:pt x="372" y="1"/>
                  </a:lnTo>
                  <a:lnTo>
                    <a:pt x="357" y="0"/>
                  </a:lnTo>
                  <a:lnTo>
                    <a:pt x="342" y="1"/>
                  </a:lnTo>
                  <a:lnTo>
                    <a:pt x="340" y="3"/>
                  </a:lnTo>
                  <a:lnTo>
                    <a:pt x="333" y="7"/>
                  </a:lnTo>
                  <a:lnTo>
                    <a:pt x="293" y="179"/>
                  </a:lnTo>
                  <a:lnTo>
                    <a:pt x="279" y="52"/>
                  </a:lnTo>
                  <a:lnTo>
                    <a:pt x="283" y="38"/>
                  </a:lnTo>
                  <a:lnTo>
                    <a:pt x="273" y="22"/>
                  </a:lnTo>
                  <a:lnTo>
                    <a:pt x="253" y="22"/>
                  </a:lnTo>
                  <a:lnTo>
                    <a:pt x="244" y="38"/>
                  </a:lnTo>
                  <a:lnTo>
                    <a:pt x="249" y="50"/>
                  </a:lnTo>
                  <a:lnTo>
                    <a:pt x="232" y="171"/>
                  </a:lnTo>
                  <a:lnTo>
                    <a:pt x="231" y="177"/>
                  </a:lnTo>
                  <a:lnTo>
                    <a:pt x="184" y="1"/>
                  </a:lnTo>
                  <a:lnTo>
                    <a:pt x="181" y="1"/>
                  </a:lnTo>
                  <a:lnTo>
                    <a:pt x="176" y="1"/>
                  </a:lnTo>
                  <a:lnTo>
                    <a:pt x="147" y="6"/>
                  </a:lnTo>
                  <a:lnTo>
                    <a:pt x="117" y="13"/>
                  </a:lnTo>
                  <a:lnTo>
                    <a:pt x="103" y="16"/>
                  </a:lnTo>
                  <a:lnTo>
                    <a:pt x="88" y="20"/>
                  </a:lnTo>
                  <a:lnTo>
                    <a:pt x="75" y="26"/>
                  </a:lnTo>
                  <a:lnTo>
                    <a:pt x="62" y="31"/>
                  </a:lnTo>
                  <a:lnTo>
                    <a:pt x="49" y="37"/>
                  </a:lnTo>
                  <a:lnTo>
                    <a:pt x="38" y="43"/>
                  </a:lnTo>
                  <a:lnTo>
                    <a:pt x="28" y="50"/>
                  </a:lnTo>
                  <a:lnTo>
                    <a:pt x="20" y="57"/>
                  </a:lnTo>
                  <a:lnTo>
                    <a:pt x="12" y="65"/>
                  </a:lnTo>
                  <a:lnTo>
                    <a:pt x="7" y="73"/>
                  </a:lnTo>
                  <a:lnTo>
                    <a:pt x="3" y="83"/>
                  </a:lnTo>
                  <a:lnTo>
                    <a:pt x="1" y="93"/>
                  </a:lnTo>
                  <a:lnTo>
                    <a:pt x="0" y="111"/>
                  </a:lnTo>
                  <a:lnTo>
                    <a:pt x="1" y="147"/>
                  </a:lnTo>
                  <a:lnTo>
                    <a:pt x="3" y="194"/>
                  </a:lnTo>
                  <a:lnTo>
                    <a:pt x="7" y="248"/>
                  </a:lnTo>
                  <a:lnTo>
                    <a:pt x="11" y="303"/>
                  </a:lnTo>
                  <a:lnTo>
                    <a:pt x="15" y="355"/>
                  </a:lnTo>
                  <a:lnTo>
                    <a:pt x="20" y="398"/>
                  </a:lnTo>
                  <a:lnTo>
                    <a:pt x="24" y="429"/>
                  </a:lnTo>
                  <a:lnTo>
                    <a:pt x="33" y="434"/>
                  </a:lnTo>
                  <a:lnTo>
                    <a:pt x="42" y="437"/>
                  </a:lnTo>
                  <a:lnTo>
                    <a:pt x="51" y="439"/>
                  </a:lnTo>
                  <a:lnTo>
                    <a:pt x="60" y="441"/>
                  </a:lnTo>
                  <a:lnTo>
                    <a:pt x="76" y="442"/>
                  </a:lnTo>
                  <a:lnTo>
                    <a:pt x="87" y="441"/>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61" name="Freeform 99">
              <a:extLst>
                <a:ext uri="{FF2B5EF4-FFF2-40B4-BE49-F238E27FC236}">
                  <a16:creationId xmlns:a16="http://schemas.microsoft.com/office/drawing/2014/main" id="{7943460D-DF7C-2D79-819C-AB54C8CD9395}"/>
                </a:ext>
              </a:extLst>
            </p:cNvPr>
            <p:cNvSpPr>
              <a:spLocks/>
            </p:cNvSpPr>
            <p:nvPr/>
          </p:nvSpPr>
          <p:spPr bwMode="auto">
            <a:xfrm>
              <a:off x="3924301" y="152400"/>
              <a:ext cx="92075" cy="117475"/>
            </a:xfrm>
            <a:custGeom>
              <a:avLst/>
              <a:gdLst>
                <a:gd name="T0" fmla="*/ 7 w 231"/>
                <a:gd name="T1" fmla="*/ 117 h 292"/>
                <a:gd name="T2" fmla="*/ 4 w 231"/>
                <a:gd name="T3" fmla="*/ 123 h 292"/>
                <a:gd name="T4" fmla="*/ 1 w 231"/>
                <a:gd name="T5" fmla="*/ 139 h 292"/>
                <a:gd name="T6" fmla="*/ 1 w 231"/>
                <a:gd name="T7" fmla="*/ 168 h 292"/>
                <a:gd name="T8" fmla="*/ 4 w 231"/>
                <a:gd name="T9" fmla="*/ 185 h 292"/>
                <a:gd name="T10" fmla="*/ 7 w 231"/>
                <a:gd name="T11" fmla="*/ 191 h 292"/>
                <a:gd name="T12" fmla="*/ 11 w 231"/>
                <a:gd name="T13" fmla="*/ 191 h 292"/>
                <a:gd name="T14" fmla="*/ 14 w 231"/>
                <a:gd name="T15" fmla="*/ 185 h 292"/>
                <a:gd name="T16" fmla="*/ 18 w 231"/>
                <a:gd name="T17" fmla="*/ 194 h 292"/>
                <a:gd name="T18" fmla="*/ 28 w 231"/>
                <a:gd name="T19" fmla="*/ 216 h 292"/>
                <a:gd name="T20" fmla="*/ 40 w 231"/>
                <a:gd name="T21" fmla="*/ 235 h 292"/>
                <a:gd name="T22" fmla="*/ 54 w 231"/>
                <a:gd name="T23" fmla="*/ 253 h 292"/>
                <a:gd name="T24" fmla="*/ 68 w 231"/>
                <a:gd name="T25" fmla="*/ 267 h 292"/>
                <a:gd name="T26" fmla="*/ 83 w 231"/>
                <a:gd name="T27" fmla="*/ 279 h 292"/>
                <a:gd name="T28" fmla="*/ 97 w 231"/>
                <a:gd name="T29" fmla="*/ 287 h 292"/>
                <a:gd name="T30" fmla="*/ 111 w 231"/>
                <a:gd name="T31" fmla="*/ 291 h 292"/>
                <a:gd name="T32" fmla="*/ 124 w 231"/>
                <a:gd name="T33" fmla="*/ 291 h 292"/>
                <a:gd name="T34" fmla="*/ 139 w 231"/>
                <a:gd name="T35" fmla="*/ 288 h 292"/>
                <a:gd name="T36" fmla="*/ 155 w 231"/>
                <a:gd name="T37" fmla="*/ 279 h 292"/>
                <a:gd name="T38" fmla="*/ 170 w 231"/>
                <a:gd name="T39" fmla="*/ 268 h 292"/>
                <a:gd name="T40" fmla="*/ 185 w 231"/>
                <a:gd name="T41" fmla="*/ 253 h 292"/>
                <a:gd name="T42" fmla="*/ 196 w 231"/>
                <a:gd name="T43" fmla="*/ 235 h 292"/>
                <a:gd name="T44" fmla="*/ 206 w 231"/>
                <a:gd name="T45" fmla="*/ 214 h 292"/>
                <a:gd name="T46" fmla="*/ 214 w 231"/>
                <a:gd name="T47" fmla="*/ 191 h 292"/>
                <a:gd name="T48" fmla="*/ 217 w 231"/>
                <a:gd name="T49" fmla="*/ 182 h 292"/>
                <a:gd name="T50" fmla="*/ 220 w 231"/>
                <a:gd name="T51" fmla="*/ 189 h 292"/>
                <a:gd name="T52" fmla="*/ 223 w 231"/>
                <a:gd name="T53" fmla="*/ 189 h 292"/>
                <a:gd name="T54" fmla="*/ 227 w 231"/>
                <a:gd name="T55" fmla="*/ 183 h 292"/>
                <a:gd name="T56" fmla="*/ 230 w 231"/>
                <a:gd name="T57" fmla="*/ 167 h 292"/>
                <a:gd name="T58" fmla="*/ 230 w 231"/>
                <a:gd name="T59" fmla="*/ 138 h 292"/>
                <a:gd name="T60" fmla="*/ 227 w 231"/>
                <a:gd name="T61" fmla="*/ 121 h 292"/>
                <a:gd name="T62" fmla="*/ 223 w 231"/>
                <a:gd name="T63" fmla="*/ 115 h 292"/>
                <a:gd name="T64" fmla="*/ 220 w 231"/>
                <a:gd name="T65" fmla="*/ 115 h 292"/>
                <a:gd name="T66" fmla="*/ 219 w 231"/>
                <a:gd name="T67" fmla="*/ 101 h 292"/>
                <a:gd name="T68" fmla="*/ 215 w 231"/>
                <a:gd name="T69" fmla="*/ 87 h 292"/>
                <a:gd name="T70" fmla="*/ 207 w 231"/>
                <a:gd name="T71" fmla="*/ 89 h 292"/>
                <a:gd name="T72" fmla="*/ 193 w 231"/>
                <a:gd name="T73" fmla="*/ 88 h 292"/>
                <a:gd name="T74" fmla="*/ 159 w 231"/>
                <a:gd name="T75" fmla="*/ 75 h 292"/>
                <a:gd name="T76" fmla="*/ 139 w 231"/>
                <a:gd name="T77" fmla="*/ 65 h 292"/>
                <a:gd name="T78" fmla="*/ 156 w 231"/>
                <a:gd name="T79" fmla="*/ 73 h 292"/>
                <a:gd name="T80" fmla="*/ 175 w 231"/>
                <a:gd name="T81" fmla="*/ 77 h 292"/>
                <a:gd name="T82" fmla="*/ 191 w 231"/>
                <a:gd name="T83" fmla="*/ 75 h 292"/>
                <a:gd name="T84" fmla="*/ 204 w 231"/>
                <a:gd name="T85" fmla="*/ 70 h 292"/>
                <a:gd name="T86" fmla="*/ 217 w 231"/>
                <a:gd name="T87" fmla="*/ 58 h 292"/>
                <a:gd name="T88" fmla="*/ 227 w 231"/>
                <a:gd name="T89" fmla="*/ 43 h 292"/>
                <a:gd name="T90" fmla="*/ 224 w 231"/>
                <a:gd name="T91" fmla="*/ 37 h 292"/>
                <a:gd name="T92" fmla="*/ 207 w 231"/>
                <a:gd name="T93" fmla="*/ 24 h 292"/>
                <a:gd name="T94" fmla="*/ 189 w 231"/>
                <a:gd name="T95" fmla="*/ 14 h 292"/>
                <a:gd name="T96" fmla="*/ 164 w 231"/>
                <a:gd name="T97" fmla="*/ 4 h 292"/>
                <a:gd name="T98" fmla="*/ 135 w 231"/>
                <a:gd name="T99" fmla="*/ 0 h 292"/>
                <a:gd name="T100" fmla="*/ 100 w 231"/>
                <a:gd name="T101" fmla="*/ 1 h 292"/>
                <a:gd name="T102" fmla="*/ 71 w 231"/>
                <a:gd name="T103" fmla="*/ 8 h 292"/>
                <a:gd name="T104" fmla="*/ 51 w 231"/>
                <a:gd name="T105" fmla="*/ 16 h 292"/>
                <a:gd name="T106" fmla="*/ 32 w 231"/>
                <a:gd name="T107" fmla="*/ 27 h 292"/>
                <a:gd name="T108" fmla="*/ 13 w 231"/>
                <a:gd name="T109" fmla="*/ 41 h 292"/>
                <a:gd name="T110" fmla="*/ 11 w 231"/>
                <a:gd name="T111" fmla="*/ 46 h 292"/>
                <a:gd name="T112" fmla="*/ 24 w 231"/>
                <a:gd name="T113" fmla="*/ 49 h 292"/>
                <a:gd name="T114" fmla="*/ 17 w 231"/>
                <a:gd name="T115" fmla="*/ 58 h 292"/>
                <a:gd name="T116" fmla="*/ 13 w 231"/>
                <a:gd name="T117" fmla="*/ 71 h 292"/>
                <a:gd name="T118" fmla="*/ 12 w 231"/>
                <a:gd name="T119" fmla="*/ 88 h 292"/>
                <a:gd name="T120" fmla="*/ 11 w 231"/>
                <a:gd name="T121" fmla="*/ 106 h 292"/>
                <a:gd name="T122" fmla="*/ 10 w 231"/>
                <a:gd name="T123" fmla="*/ 116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1" h="292">
                  <a:moveTo>
                    <a:pt x="10" y="116"/>
                  </a:moveTo>
                  <a:lnTo>
                    <a:pt x="7" y="117"/>
                  </a:lnTo>
                  <a:lnTo>
                    <a:pt x="5" y="119"/>
                  </a:lnTo>
                  <a:lnTo>
                    <a:pt x="4" y="123"/>
                  </a:lnTo>
                  <a:lnTo>
                    <a:pt x="3" y="127"/>
                  </a:lnTo>
                  <a:lnTo>
                    <a:pt x="1" y="139"/>
                  </a:lnTo>
                  <a:lnTo>
                    <a:pt x="0" y="154"/>
                  </a:lnTo>
                  <a:lnTo>
                    <a:pt x="1" y="168"/>
                  </a:lnTo>
                  <a:lnTo>
                    <a:pt x="3" y="180"/>
                  </a:lnTo>
                  <a:lnTo>
                    <a:pt x="4" y="185"/>
                  </a:lnTo>
                  <a:lnTo>
                    <a:pt x="5" y="189"/>
                  </a:lnTo>
                  <a:lnTo>
                    <a:pt x="7" y="191"/>
                  </a:lnTo>
                  <a:lnTo>
                    <a:pt x="10" y="192"/>
                  </a:lnTo>
                  <a:lnTo>
                    <a:pt x="11" y="191"/>
                  </a:lnTo>
                  <a:lnTo>
                    <a:pt x="13" y="189"/>
                  </a:lnTo>
                  <a:lnTo>
                    <a:pt x="14" y="185"/>
                  </a:lnTo>
                  <a:lnTo>
                    <a:pt x="15" y="182"/>
                  </a:lnTo>
                  <a:lnTo>
                    <a:pt x="18" y="194"/>
                  </a:lnTo>
                  <a:lnTo>
                    <a:pt x="23" y="205"/>
                  </a:lnTo>
                  <a:lnTo>
                    <a:pt x="28" y="216"/>
                  </a:lnTo>
                  <a:lnTo>
                    <a:pt x="33" y="225"/>
                  </a:lnTo>
                  <a:lnTo>
                    <a:pt x="40" y="235"/>
                  </a:lnTo>
                  <a:lnTo>
                    <a:pt x="46" y="245"/>
                  </a:lnTo>
                  <a:lnTo>
                    <a:pt x="54" y="253"/>
                  </a:lnTo>
                  <a:lnTo>
                    <a:pt x="60" y="261"/>
                  </a:lnTo>
                  <a:lnTo>
                    <a:pt x="68" y="267"/>
                  </a:lnTo>
                  <a:lnTo>
                    <a:pt x="75" y="274"/>
                  </a:lnTo>
                  <a:lnTo>
                    <a:pt x="83" y="279"/>
                  </a:lnTo>
                  <a:lnTo>
                    <a:pt x="91" y="284"/>
                  </a:lnTo>
                  <a:lnTo>
                    <a:pt x="97" y="287"/>
                  </a:lnTo>
                  <a:lnTo>
                    <a:pt x="105" y="290"/>
                  </a:lnTo>
                  <a:lnTo>
                    <a:pt x="111" y="291"/>
                  </a:lnTo>
                  <a:lnTo>
                    <a:pt x="117" y="292"/>
                  </a:lnTo>
                  <a:lnTo>
                    <a:pt x="124" y="291"/>
                  </a:lnTo>
                  <a:lnTo>
                    <a:pt x="132" y="290"/>
                  </a:lnTo>
                  <a:lnTo>
                    <a:pt x="139" y="288"/>
                  </a:lnTo>
                  <a:lnTo>
                    <a:pt x="147" y="284"/>
                  </a:lnTo>
                  <a:lnTo>
                    <a:pt x="155" y="279"/>
                  </a:lnTo>
                  <a:lnTo>
                    <a:pt x="163" y="275"/>
                  </a:lnTo>
                  <a:lnTo>
                    <a:pt x="170" y="268"/>
                  </a:lnTo>
                  <a:lnTo>
                    <a:pt x="177" y="261"/>
                  </a:lnTo>
                  <a:lnTo>
                    <a:pt x="185" y="253"/>
                  </a:lnTo>
                  <a:lnTo>
                    <a:pt x="191" y="245"/>
                  </a:lnTo>
                  <a:lnTo>
                    <a:pt x="196" y="235"/>
                  </a:lnTo>
                  <a:lnTo>
                    <a:pt x="202" y="225"/>
                  </a:lnTo>
                  <a:lnTo>
                    <a:pt x="206" y="214"/>
                  </a:lnTo>
                  <a:lnTo>
                    <a:pt x="210" y="203"/>
                  </a:lnTo>
                  <a:lnTo>
                    <a:pt x="214" y="191"/>
                  </a:lnTo>
                  <a:lnTo>
                    <a:pt x="215" y="178"/>
                  </a:lnTo>
                  <a:lnTo>
                    <a:pt x="217" y="182"/>
                  </a:lnTo>
                  <a:lnTo>
                    <a:pt x="218" y="186"/>
                  </a:lnTo>
                  <a:lnTo>
                    <a:pt x="220" y="189"/>
                  </a:lnTo>
                  <a:lnTo>
                    <a:pt x="222" y="190"/>
                  </a:lnTo>
                  <a:lnTo>
                    <a:pt x="223" y="189"/>
                  </a:lnTo>
                  <a:lnTo>
                    <a:pt x="226" y="186"/>
                  </a:lnTo>
                  <a:lnTo>
                    <a:pt x="227" y="183"/>
                  </a:lnTo>
                  <a:lnTo>
                    <a:pt x="229" y="179"/>
                  </a:lnTo>
                  <a:lnTo>
                    <a:pt x="230" y="167"/>
                  </a:lnTo>
                  <a:lnTo>
                    <a:pt x="231" y="152"/>
                  </a:lnTo>
                  <a:lnTo>
                    <a:pt x="230" y="138"/>
                  </a:lnTo>
                  <a:lnTo>
                    <a:pt x="229" y="126"/>
                  </a:lnTo>
                  <a:lnTo>
                    <a:pt x="227" y="121"/>
                  </a:lnTo>
                  <a:lnTo>
                    <a:pt x="226" y="117"/>
                  </a:lnTo>
                  <a:lnTo>
                    <a:pt x="223" y="115"/>
                  </a:lnTo>
                  <a:lnTo>
                    <a:pt x="222" y="114"/>
                  </a:lnTo>
                  <a:lnTo>
                    <a:pt x="220" y="115"/>
                  </a:lnTo>
                  <a:lnTo>
                    <a:pt x="219" y="116"/>
                  </a:lnTo>
                  <a:lnTo>
                    <a:pt x="219" y="101"/>
                  </a:lnTo>
                  <a:lnTo>
                    <a:pt x="218" y="85"/>
                  </a:lnTo>
                  <a:lnTo>
                    <a:pt x="215" y="87"/>
                  </a:lnTo>
                  <a:lnTo>
                    <a:pt x="212" y="88"/>
                  </a:lnTo>
                  <a:lnTo>
                    <a:pt x="207" y="89"/>
                  </a:lnTo>
                  <a:lnTo>
                    <a:pt x="203" y="89"/>
                  </a:lnTo>
                  <a:lnTo>
                    <a:pt x="193" y="88"/>
                  </a:lnTo>
                  <a:lnTo>
                    <a:pt x="182" y="86"/>
                  </a:lnTo>
                  <a:lnTo>
                    <a:pt x="159" y="75"/>
                  </a:lnTo>
                  <a:lnTo>
                    <a:pt x="134" y="63"/>
                  </a:lnTo>
                  <a:lnTo>
                    <a:pt x="139" y="65"/>
                  </a:lnTo>
                  <a:lnTo>
                    <a:pt x="146" y="69"/>
                  </a:lnTo>
                  <a:lnTo>
                    <a:pt x="156" y="73"/>
                  </a:lnTo>
                  <a:lnTo>
                    <a:pt x="166" y="76"/>
                  </a:lnTo>
                  <a:lnTo>
                    <a:pt x="175" y="77"/>
                  </a:lnTo>
                  <a:lnTo>
                    <a:pt x="183" y="77"/>
                  </a:lnTo>
                  <a:lnTo>
                    <a:pt x="191" y="75"/>
                  </a:lnTo>
                  <a:lnTo>
                    <a:pt x="197" y="73"/>
                  </a:lnTo>
                  <a:lnTo>
                    <a:pt x="204" y="70"/>
                  </a:lnTo>
                  <a:lnTo>
                    <a:pt x="209" y="67"/>
                  </a:lnTo>
                  <a:lnTo>
                    <a:pt x="217" y="58"/>
                  </a:lnTo>
                  <a:lnTo>
                    <a:pt x="223" y="49"/>
                  </a:lnTo>
                  <a:lnTo>
                    <a:pt x="227" y="43"/>
                  </a:lnTo>
                  <a:lnTo>
                    <a:pt x="228" y="41"/>
                  </a:lnTo>
                  <a:lnTo>
                    <a:pt x="224" y="37"/>
                  </a:lnTo>
                  <a:lnTo>
                    <a:pt x="215" y="29"/>
                  </a:lnTo>
                  <a:lnTo>
                    <a:pt x="207" y="24"/>
                  </a:lnTo>
                  <a:lnTo>
                    <a:pt x="199" y="19"/>
                  </a:lnTo>
                  <a:lnTo>
                    <a:pt x="189" y="14"/>
                  </a:lnTo>
                  <a:lnTo>
                    <a:pt x="177" y="8"/>
                  </a:lnTo>
                  <a:lnTo>
                    <a:pt x="164" y="4"/>
                  </a:lnTo>
                  <a:lnTo>
                    <a:pt x="150" y="1"/>
                  </a:lnTo>
                  <a:lnTo>
                    <a:pt x="135" y="0"/>
                  </a:lnTo>
                  <a:lnTo>
                    <a:pt x="119" y="0"/>
                  </a:lnTo>
                  <a:lnTo>
                    <a:pt x="100" y="1"/>
                  </a:lnTo>
                  <a:lnTo>
                    <a:pt x="81" y="5"/>
                  </a:lnTo>
                  <a:lnTo>
                    <a:pt x="71" y="8"/>
                  </a:lnTo>
                  <a:lnTo>
                    <a:pt x="61" y="11"/>
                  </a:lnTo>
                  <a:lnTo>
                    <a:pt x="51" y="16"/>
                  </a:lnTo>
                  <a:lnTo>
                    <a:pt x="40" y="21"/>
                  </a:lnTo>
                  <a:lnTo>
                    <a:pt x="32" y="27"/>
                  </a:lnTo>
                  <a:lnTo>
                    <a:pt x="23" y="33"/>
                  </a:lnTo>
                  <a:lnTo>
                    <a:pt x="13" y="41"/>
                  </a:lnTo>
                  <a:lnTo>
                    <a:pt x="3" y="46"/>
                  </a:lnTo>
                  <a:lnTo>
                    <a:pt x="11" y="46"/>
                  </a:lnTo>
                  <a:lnTo>
                    <a:pt x="28" y="45"/>
                  </a:lnTo>
                  <a:lnTo>
                    <a:pt x="24" y="49"/>
                  </a:lnTo>
                  <a:lnTo>
                    <a:pt x="20" y="54"/>
                  </a:lnTo>
                  <a:lnTo>
                    <a:pt x="17" y="58"/>
                  </a:lnTo>
                  <a:lnTo>
                    <a:pt x="14" y="64"/>
                  </a:lnTo>
                  <a:lnTo>
                    <a:pt x="13" y="71"/>
                  </a:lnTo>
                  <a:lnTo>
                    <a:pt x="12" y="79"/>
                  </a:lnTo>
                  <a:lnTo>
                    <a:pt x="12" y="88"/>
                  </a:lnTo>
                  <a:lnTo>
                    <a:pt x="12" y="98"/>
                  </a:lnTo>
                  <a:lnTo>
                    <a:pt x="11" y="106"/>
                  </a:lnTo>
                  <a:lnTo>
                    <a:pt x="11" y="117"/>
                  </a:lnTo>
                  <a:lnTo>
                    <a:pt x="10" y="116"/>
                  </a:lnTo>
                  <a:lnTo>
                    <a:pt x="10" y="116"/>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62" name="Freeform 100">
              <a:extLst>
                <a:ext uri="{FF2B5EF4-FFF2-40B4-BE49-F238E27FC236}">
                  <a16:creationId xmlns:a16="http://schemas.microsoft.com/office/drawing/2014/main" id="{677A16CB-0305-DFC1-045B-03DE9986D931}"/>
                </a:ext>
              </a:extLst>
            </p:cNvPr>
            <p:cNvSpPr>
              <a:spLocks/>
            </p:cNvSpPr>
            <p:nvPr/>
          </p:nvSpPr>
          <p:spPr bwMode="auto">
            <a:xfrm>
              <a:off x="3913188" y="595313"/>
              <a:ext cx="38100" cy="17463"/>
            </a:xfrm>
            <a:custGeom>
              <a:avLst/>
              <a:gdLst>
                <a:gd name="T0" fmla="*/ 35 w 96"/>
                <a:gd name="T1" fmla="*/ 0 h 44"/>
                <a:gd name="T2" fmla="*/ 33 w 96"/>
                <a:gd name="T3" fmla="*/ 2 h 44"/>
                <a:gd name="T4" fmla="*/ 28 w 96"/>
                <a:gd name="T5" fmla="*/ 5 h 44"/>
                <a:gd name="T6" fmla="*/ 21 w 96"/>
                <a:gd name="T7" fmla="*/ 11 h 44"/>
                <a:gd name="T8" fmla="*/ 14 w 96"/>
                <a:gd name="T9" fmla="*/ 16 h 44"/>
                <a:gd name="T10" fmla="*/ 7 w 96"/>
                <a:gd name="T11" fmla="*/ 22 h 44"/>
                <a:gd name="T12" fmla="*/ 2 w 96"/>
                <a:gd name="T13" fmla="*/ 28 h 44"/>
                <a:gd name="T14" fmla="*/ 1 w 96"/>
                <a:gd name="T15" fmla="*/ 30 h 44"/>
                <a:gd name="T16" fmla="*/ 0 w 96"/>
                <a:gd name="T17" fmla="*/ 34 h 44"/>
                <a:gd name="T18" fmla="*/ 0 w 96"/>
                <a:gd name="T19" fmla="*/ 36 h 44"/>
                <a:gd name="T20" fmla="*/ 0 w 96"/>
                <a:gd name="T21" fmla="*/ 38 h 44"/>
                <a:gd name="T22" fmla="*/ 2 w 96"/>
                <a:gd name="T23" fmla="*/ 40 h 44"/>
                <a:gd name="T24" fmla="*/ 5 w 96"/>
                <a:gd name="T25" fmla="*/ 42 h 44"/>
                <a:gd name="T26" fmla="*/ 9 w 96"/>
                <a:gd name="T27" fmla="*/ 43 h 44"/>
                <a:gd name="T28" fmla="*/ 15 w 96"/>
                <a:gd name="T29" fmla="*/ 43 h 44"/>
                <a:gd name="T30" fmla="*/ 23 w 96"/>
                <a:gd name="T31" fmla="*/ 44 h 44"/>
                <a:gd name="T32" fmla="*/ 32 w 96"/>
                <a:gd name="T33" fmla="*/ 43 h 44"/>
                <a:gd name="T34" fmla="*/ 40 w 96"/>
                <a:gd name="T35" fmla="*/ 41 h 44"/>
                <a:gd name="T36" fmla="*/ 47 w 96"/>
                <a:gd name="T37" fmla="*/ 39 h 44"/>
                <a:gd name="T38" fmla="*/ 60 w 96"/>
                <a:gd name="T39" fmla="*/ 32 h 44"/>
                <a:gd name="T40" fmla="*/ 72 w 96"/>
                <a:gd name="T41" fmla="*/ 25 h 44"/>
                <a:gd name="T42" fmla="*/ 76 w 96"/>
                <a:gd name="T43" fmla="*/ 22 h 44"/>
                <a:gd name="T44" fmla="*/ 77 w 96"/>
                <a:gd name="T45" fmla="*/ 23 h 44"/>
                <a:gd name="T46" fmla="*/ 78 w 96"/>
                <a:gd name="T47" fmla="*/ 24 h 44"/>
                <a:gd name="T48" fmla="*/ 80 w 96"/>
                <a:gd name="T49" fmla="*/ 25 h 44"/>
                <a:gd name="T50" fmla="*/ 86 w 96"/>
                <a:gd name="T51" fmla="*/ 25 h 44"/>
                <a:gd name="T52" fmla="*/ 93 w 96"/>
                <a:gd name="T53" fmla="*/ 24 h 44"/>
                <a:gd name="T54" fmla="*/ 95 w 96"/>
                <a:gd name="T55" fmla="*/ 13 h 44"/>
                <a:gd name="T56" fmla="*/ 95 w 96"/>
                <a:gd name="T57" fmla="*/ 7 h 44"/>
                <a:gd name="T58" fmla="*/ 95 w 96"/>
                <a:gd name="T59" fmla="*/ 3 h 44"/>
                <a:gd name="T60" fmla="*/ 95 w 96"/>
                <a:gd name="T61" fmla="*/ 2 h 44"/>
                <a:gd name="T62" fmla="*/ 96 w 96"/>
                <a:gd name="T63" fmla="*/ 0 h 44"/>
                <a:gd name="T64" fmla="*/ 35 w 96"/>
                <a:gd name="T6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44">
                  <a:moveTo>
                    <a:pt x="35" y="0"/>
                  </a:moveTo>
                  <a:lnTo>
                    <a:pt x="33" y="2"/>
                  </a:lnTo>
                  <a:lnTo>
                    <a:pt x="28" y="5"/>
                  </a:lnTo>
                  <a:lnTo>
                    <a:pt x="21" y="11"/>
                  </a:lnTo>
                  <a:lnTo>
                    <a:pt x="14" y="16"/>
                  </a:lnTo>
                  <a:lnTo>
                    <a:pt x="7" y="22"/>
                  </a:lnTo>
                  <a:lnTo>
                    <a:pt x="2" y="28"/>
                  </a:lnTo>
                  <a:lnTo>
                    <a:pt x="1" y="30"/>
                  </a:lnTo>
                  <a:lnTo>
                    <a:pt x="0" y="34"/>
                  </a:lnTo>
                  <a:lnTo>
                    <a:pt x="0" y="36"/>
                  </a:lnTo>
                  <a:lnTo>
                    <a:pt x="0" y="38"/>
                  </a:lnTo>
                  <a:lnTo>
                    <a:pt x="2" y="40"/>
                  </a:lnTo>
                  <a:lnTo>
                    <a:pt x="5" y="42"/>
                  </a:lnTo>
                  <a:lnTo>
                    <a:pt x="9" y="43"/>
                  </a:lnTo>
                  <a:lnTo>
                    <a:pt x="15" y="43"/>
                  </a:lnTo>
                  <a:lnTo>
                    <a:pt x="23" y="44"/>
                  </a:lnTo>
                  <a:lnTo>
                    <a:pt x="32" y="43"/>
                  </a:lnTo>
                  <a:lnTo>
                    <a:pt x="40" y="41"/>
                  </a:lnTo>
                  <a:lnTo>
                    <a:pt x="47" y="39"/>
                  </a:lnTo>
                  <a:lnTo>
                    <a:pt x="60" y="32"/>
                  </a:lnTo>
                  <a:lnTo>
                    <a:pt x="72" y="25"/>
                  </a:lnTo>
                  <a:lnTo>
                    <a:pt x="76" y="22"/>
                  </a:lnTo>
                  <a:lnTo>
                    <a:pt x="77" y="23"/>
                  </a:lnTo>
                  <a:lnTo>
                    <a:pt x="78" y="24"/>
                  </a:lnTo>
                  <a:lnTo>
                    <a:pt x="80" y="25"/>
                  </a:lnTo>
                  <a:lnTo>
                    <a:pt x="86" y="25"/>
                  </a:lnTo>
                  <a:lnTo>
                    <a:pt x="93" y="24"/>
                  </a:lnTo>
                  <a:lnTo>
                    <a:pt x="95" y="13"/>
                  </a:lnTo>
                  <a:lnTo>
                    <a:pt x="95" y="7"/>
                  </a:lnTo>
                  <a:lnTo>
                    <a:pt x="95" y="3"/>
                  </a:lnTo>
                  <a:lnTo>
                    <a:pt x="95" y="2"/>
                  </a:lnTo>
                  <a:lnTo>
                    <a:pt x="96" y="0"/>
                  </a:lnTo>
                  <a:lnTo>
                    <a:pt x="35" y="0"/>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63" name="Freeform 101">
              <a:extLst>
                <a:ext uri="{FF2B5EF4-FFF2-40B4-BE49-F238E27FC236}">
                  <a16:creationId xmlns:a16="http://schemas.microsoft.com/office/drawing/2014/main" id="{583786C8-7E6B-E6B6-B5B4-3E96206ECE5B}"/>
                </a:ext>
              </a:extLst>
            </p:cNvPr>
            <p:cNvSpPr>
              <a:spLocks/>
            </p:cNvSpPr>
            <p:nvPr/>
          </p:nvSpPr>
          <p:spPr bwMode="auto">
            <a:xfrm>
              <a:off x="3986213" y="595313"/>
              <a:ext cx="38100" cy="17463"/>
            </a:xfrm>
            <a:custGeom>
              <a:avLst/>
              <a:gdLst>
                <a:gd name="T0" fmla="*/ 3 w 95"/>
                <a:gd name="T1" fmla="*/ 24 h 44"/>
                <a:gd name="T2" fmla="*/ 9 w 95"/>
                <a:gd name="T3" fmla="*/ 25 h 44"/>
                <a:gd name="T4" fmla="*/ 16 w 95"/>
                <a:gd name="T5" fmla="*/ 25 h 44"/>
                <a:gd name="T6" fmla="*/ 17 w 95"/>
                <a:gd name="T7" fmla="*/ 24 h 44"/>
                <a:gd name="T8" fmla="*/ 18 w 95"/>
                <a:gd name="T9" fmla="*/ 23 h 44"/>
                <a:gd name="T10" fmla="*/ 19 w 95"/>
                <a:gd name="T11" fmla="*/ 22 h 44"/>
                <a:gd name="T12" fmla="*/ 23 w 95"/>
                <a:gd name="T13" fmla="*/ 25 h 44"/>
                <a:gd name="T14" fmla="*/ 35 w 95"/>
                <a:gd name="T15" fmla="*/ 32 h 44"/>
                <a:gd name="T16" fmla="*/ 48 w 95"/>
                <a:gd name="T17" fmla="*/ 39 h 44"/>
                <a:gd name="T18" fmla="*/ 56 w 95"/>
                <a:gd name="T19" fmla="*/ 41 h 44"/>
                <a:gd name="T20" fmla="*/ 63 w 95"/>
                <a:gd name="T21" fmla="*/ 43 h 44"/>
                <a:gd name="T22" fmla="*/ 72 w 95"/>
                <a:gd name="T23" fmla="*/ 44 h 44"/>
                <a:gd name="T24" fmla="*/ 80 w 95"/>
                <a:gd name="T25" fmla="*/ 43 h 44"/>
                <a:gd name="T26" fmla="*/ 87 w 95"/>
                <a:gd name="T27" fmla="*/ 43 h 44"/>
                <a:gd name="T28" fmla="*/ 90 w 95"/>
                <a:gd name="T29" fmla="*/ 42 h 44"/>
                <a:gd name="T30" fmla="*/ 93 w 95"/>
                <a:gd name="T31" fmla="*/ 40 h 44"/>
                <a:gd name="T32" fmla="*/ 95 w 95"/>
                <a:gd name="T33" fmla="*/ 38 h 44"/>
                <a:gd name="T34" fmla="*/ 95 w 95"/>
                <a:gd name="T35" fmla="*/ 36 h 44"/>
                <a:gd name="T36" fmla="*/ 95 w 95"/>
                <a:gd name="T37" fmla="*/ 34 h 44"/>
                <a:gd name="T38" fmla="*/ 94 w 95"/>
                <a:gd name="T39" fmla="*/ 30 h 44"/>
                <a:gd name="T40" fmla="*/ 93 w 95"/>
                <a:gd name="T41" fmla="*/ 28 h 44"/>
                <a:gd name="T42" fmla="*/ 88 w 95"/>
                <a:gd name="T43" fmla="*/ 22 h 44"/>
                <a:gd name="T44" fmla="*/ 81 w 95"/>
                <a:gd name="T45" fmla="*/ 15 h 44"/>
                <a:gd name="T46" fmla="*/ 74 w 95"/>
                <a:gd name="T47" fmla="*/ 10 h 44"/>
                <a:gd name="T48" fmla="*/ 67 w 95"/>
                <a:gd name="T49" fmla="*/ 5 h 44"/>
                <a:gd name="T50" fmla="*/ 62 w 95"/>
                <a:gd name="T51" fmla="*/ 1 h 44"/>
                <a:gd name="T52" fmla="*/ 60 w 95"/>
                <a:gd name="T53" fmla="*/ 0 h 44"/>
                <a:gd name="T54" fmla="*/ 0 w 95"/>
                <a:gd name="T55" fmla="*/ 0 h 44"/>
                <a:gd name="T56" fmla="*/ 0 w 95"/>
                <a:gd name="T57" fmla="*/ 2 h 44"/>
                <a:gd name="T58" fmla="*/ 0 w 95"/>
                <a:gd name="T59" fmla="*/ 3 h 44"/>
                <a:gd name="T60" fmla="*/ 0 w 95"/>
                <a:gd name="T61" fmla="*/ 8 h 44"/>
                <a:gd name="T62" fmla="*/ 0 w 95"/>
                <a:gd name="T63" fmla="*/ 14 h 44"/>
                <a:gd name="T64" fmla="*/ 3 w 95"/>
                <a:gd name="T65"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44">
                  <a:moveTo>
                    <a:pt x="3" y="24"/>
                  </a:moveTo>
                  <a:lnTo>
                    <a:pt x="9" y="25"/>
                  </a:lnTo>
                  <a:lnTo>
                    <a:pt x="16" y="25"/>
                  </a:lnTo>
                  <a:lnTo>
                    <a:pt x="17" y="24"/>
                  </a:lnTo>
                  <a:lnTo>
                    <a:pt x="18" y="23"/>
                  </a:lnTo>
                  <a:lnTo>
                    <a:pt x="19" y="22"/>
                  </a:lnTo>
                  <a:lnTo>
                    <a:pt x="23" y="25"/>
                  </a:lnTo>
                  <a:lnTo>
                    <a:pt x="35" y="32"/>
                  </a:lnTo>
                  <a:lnTo>
                    <a:pt x="48" y="39"/>
                  </a:lnTo>
                  <a:lnTo>
                    <a:pt x="56" y="41"/>
                  </a:lnTo>
                  <a:lnTo>
                    <a:pt x="63" y="43"/>
                  </a:lnTo>
                  <a:lnTo>
                    <a:pt x="72" y="44"/>
                  </a:lnTo>
                  <a:lnTo>
                    <a:pt x="80" y="43"/>
                  </a:lnTo>
                  <a:lnTo>
                    <a:pt x="87" y="43"/>
                  </a:lnTo>
                  <a:lnTo>
                    <a:pt x="90" y="42"/>
                  </a:lnTo>
                  <a:lnTo>
                    <a:pt x="93" y="40"/>
                  </a:lnTo>
                  <a:lnTo>
                    <a:pt x="95" y="38"/>
                  </a:lnTo>
                  <a:lnTo>
                    <a:pt x="95" y="36"/>
                  </a:lnTo>
                  <a:lnTo>
                    <a:pt x="95" y="34"/>
                  </a:lnTo>
                  <a:lnTo>
                    <a:pt x="94" y="30"/>
                  </a:lnTo>
                  <a:lnTo>
                    <a:pt x="93" y="28"/>
                  </a:lnTo>
                  <a:lnTo>
                    <a:pt x="88" y="22"/>
                  </a:lnTo>
                  <a:lnTo>
                    <a:pt x="81" y="15"/>
                  </a:lnTo>
                  <a:lnTo>
                    <a:pt x="74" y="10"/>
                  </a:lnTo>
                  <a:lnTo>
                    <a:pt x="67" y="5"/>
                  </a:lnTo>
                  <a:lnTo>
                    <a:pt x="62" y="1"/>
                  </a:lnTo>
                  <a:lnTo>
                    <a:pt x="60" y="0"/>
                  </a:lnTo>
                  <a:lnTo>
                    <a:pt x="0" y="0"/>
                  </a:lnTo>
                  <a:lnTo>
                    <a:pt x="0" y="2"/>
                  </a:lnTo>
                  <a:lnTo>
                    <a:pt x="0" y="3"/>
                  </a:lnTo>
                  <a:lnTo>
                    <a:pt x="0" y="8"/>
                  </a:lnTo>
                  <a:lnTo>
                    <a:pt x="0" y="14"/>
                  </a:lnTo>
                  <a:lnTo>
                    <a:pt x="3" y="24"/>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64" name="Freeform 102">
              <a:extLst>
                <a:ext uri="{FF2B5EF4-FFF2-40B4-BE49-F238E27FC236}">
                  <a16:creationId xmlns:a16="http://schemas.microsoft.com/office/drawing/2014/main" id="{4950AB55-C4A2-9CDB-66AE-8DE4A62B8B4F}"/>
                </a:ext>
              </a:extLst>
            </p:cNvPr>
            <p:cNvSpPr>
              <a:spLocks/>
            </p:cNvSpPr>
            <p:nvPr/>
          </p:nvSpPr>
          <p:spPr bwMode="auto">
            <a:xfrm>
              <a:off x="3724276" y="504825"/>
              <a:ext cx="101600" cy="100013"/>
            </a:xfrm>
            <a:custGeom>
              <a:avLst/>
              <a:gdLst>
                <a:gd name="T0" fmla="*/ 120 w 257"/>
                <a:gd name="T1" fmla="*/ 233 h 253"/>
                <a:gd name="T2" fmla="*/ 108 w 257"/>
                <a:gd name="T3" fmla="*/ 194 h 253"/>
                <a:gd name="T4" fmla="*/ 86 w 257"/>
                <a:gd name="T5" fmla="*/ 162 h 253"/>
                <a:gd name="T6" fmla="*/ 86 w 257"/>
                <a:gd name="T7" fmla="*/ 161 h 253"/>
                <a:gd name="T8" fmla="*/ 87 w 257"/>
                <a:gd name="T9" fmla="*/ 155 h 253"/>
                <a:gd name="T10" fmla="*/ 91 w 257"/>
                <a:gd name="T11" fmla="*/ 144 h 253"/>
                <a:gd name="T12" fmla="*/ 102 w 257"/>
                <a:gd name="T13" fmla="*/ 126 h 253"/>
                <a:gd name="T14" fmla="*/ 121 w 257"/>
                <a:gd name="T15" fmla="*/ 108 h 253"/>
                <a:gd name="T16" fmla="*/ 147 w 257"/>
                <a:gd name="T17" fmla="*/ 90 h 253"/>
                <a:gd name="T18" fmla="*/ 179 w 257"/>
                <a:gd name="T19" fmla="*/ 72 h 253"/>
                <a:gd name="T20" fmla="*/ 196 w 257"/>
                <a:gd name="T21" fmla="*/ 64 h 253"/>
                <a:gd name="T22" fmla="*/ 213 w 257"/>
                <a:gd name="T23" fmla="*/ 56 h 253"/>
                <a:gd name="T24" fmla="*/ 232 w 257"/>
                <a:gd name="T25" fmla="*/ 49 h 253"/>
                <a:gd name="T26" fmla="*/ 251 w 257"/>
                <a:gd name="T27" fmla="*/ 42 h 253"/>
                <a:gd name="T28" fmla="*/ 257 w 257"/>
                <a:gd name="T29" fmla="*/ 28 h 253"/>
                <a:gd name="T30" fmla="*/ 257 w 257"/>
                <a:gd name="T31" fmla="*/ 27 h 253"/>
                <a:gd name="T32" fmla="*/ 240 w 257"/>
                <a:gd name="T33" fmla="*/ 4 h 253"/>
                <a:gd name="T34" fmla="*/ 212 w 257"/>
                <a:gd name="T35" fmla="*/ 12 h 253"/>
                <a:gd name="T36" fmla="*/ 188 w 257"/>
                <a:gd name="T37" fmla="*/ 21 h 253"/>
                <a:gd name="T38" fmla="*/ 169 w 257"/>
                <a:gd name="T39" fmla="*/ 28 h 253"/>
                <a:gd name="T40" fmla="*/ 151 w 257"/>
                <a:gd name="T41" fmla="*/ 36 h 253"/>
                <a:gd name="T42" fmla="*/ 133 w 257"/>
                <a:gd name="T43" fmla="*/ 44 h 253"/>
                <a:gd name="T44" fmla="*/ 107 w 257"/>
                <a:gd name="T45" fmla="*/ 58 h 253"/>
                <a:gd name="T46" fmla="*/ 77 w 257"/>
                <a:gd name="T47" fmla="*/ 81 h 253"/>
                <a:gd name="T48" fmla="*/ 53 w 257"/>
                <a:gd name="T49" fmla="*/ 106 h 253"/>
                <a:gd name="T50" fmla="*/ 38 w 257"/>
                <a:gd name="T51" fmla="*/ 133 h 253"/>
                <a:gd name="T52" fmla="*/ 33 w 257"/>
                <a:gd name="T53" fmla="*/ 151 h 253"/>
                <a:gd name="T54" fmla="*/ 32 w 257"/>
                <a:gd name="T55" fmla="*/ 158 h 253"/>
                <a:gd name="T56" fmla="*/ 0 w 257"/>
                <a:gd name="T57" fmla="*/ 159 h 253"/>
                <a:gd name="T58" fmla="*/ 38 w 257"/>
                <a:gd name="T59" fmla="*/ 192 h 253"/>
                <a:gd name="T60" fmla="*/ 78 w 257"/>
                <a:gd name="T61" fmla="*/ 223 h 253"/>
                <a:gd name="T62" fmla="*/ 129 w 257"/>
                <a:gd name="T63"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7" h="253">
                  <a:moveTo>
                    <a:pt x="129" y="253"/>
                  </a:moveTo>
                  <a:lnTo>
                    <a:pt x="120" y="233"/>
                  </a:lnTo>
                  <a:lnTo>
                    <a:pt x="114" y="216"/>
                  </a:lnTo>
                  <a:lnTo>
                    <a:pt x="108" y="194"/>
                  </a:lnTo>
                  <a:lnTo>
                    <a:pt x="104" y="163"/>
                  </a:lnTo>
                  <a:lnTo>
                    <a:pt x="86" y="162"/>
                  </a:lnTo>
                  <a:lnTo>
                    <a:pt x="86" y="162"/>
                  </a:lnTo>
                  <a:lnTo>
                    <a:pt x="86" y="161"/>
                  </a:lnTo>
                  <a:lnTo>
                    <a:pt x="86" y="158"/>
                  </a:lnTo>
                  <a:lnTo>
                    <a:pt x="87" y="155"/>
                  </a:lnTo>
                  <a:lnTo>
                    <a:pt x="88" y="150"/>
                  </a:lnTo>
                  <a:lnTo>
                    <a:pt x="91" y="144"/>
                  </a:lnTo>
                  <a:lnTo>
                    <a:pt x="95" y="136"/>
                  </a:lnTo>
                  <a:lnTo>
                    <a:pt x="102" y="126"/>
                  </a:lnTo>
                  <a:lnTo>
                    <a:pt x="111" y="118"/>
                  </a:lnTo>
                  <a:lnTo>
                    <a:pt x="121" y="108"/>
                  </a:lnTo>
                  <a:lnTo>
                    <a:pt x="134" y="98"/>
                  </a:lnTo>
                  <a:lnTo>
                    <a:pt x="147" y="90"/>
                  </a:lnTo>
                  <a:lnTo>
                    <a:pt x="162" y="80"/>
                  </a:lnTo>
                  <a:lnTo>
                    <a:pt x="179" y="72"/>
                  </a:lnTo>
                  <a:lnTo>
                    <a:pt x="187" y="68"/>
                  </a:lnTo>
                  <a:lnTo>
                    <a:pt x="196" y="64"/>
                  </a:lnTo>
                  <a:lnTo>
                    <a:pt x="205" y="61"/>
                  </a:lnTo>
                  <a:lnTo>
                    <a:pt x="213" y="56"/>
                  </a:lnTo>
                  <a:lnTo>
                    <a:pt x="222" y="53"/>
                  </a:lnTo>
                  <a:lnTo>
                    <a:pt x="232" y="49"/>
                  </a:lnTo>
                  <a:lnTo>
                    <a:pt x="241" y="45"/>
                  </a:lnTo>
                  <a:lnTo>
                    <a:pt x="251" y="42"/>
                  </a:lnTo>
                  <a:lnTo>
                    <a:pt x="255" y="32"/>
                  </a:lnTo>
                  <a:lnTo>
                    <a:pt x="257" y="28"/>
                  </a:lnTo>
                  <a:lnTo>
                    <a:pt x="257" y="27"/>
                  </a:lnTo>
                  <a:lnTo>
                    <a:pt x="257" y="27"/>
                  </a:lnTo>
                  <a:lnTo>
                    <a:pt x="254" y="0"/>
                  </a:lnTo>
                  <a:lnTo>
                    <a:pt x="240" y="4"/>
                  </a:lnTo>
                  <a:lnTo>
                    <a:pt x="226" y="9"/>
                  </a:lnTo>
                  <a:lnTo>
                    <a:pt x="212" y="12"/>
                  </a:lnTo>
                  <a:lnTo>
                    <a:pt x="198" y="17"/>
                  </a:lnTo>
                  <a:lnTo>
                    <a:pt x="188" y="21"/>
                  </a:lnTo>
                  <a:lnTo>
                    <a:pt x="179" y="24"/>
                  </a:lnTo>
                  <a:lnTo>
                    <a:pt x="169" y="28"/>
                  </a:lnTo>
                  <a:lnTo>
                    <a:pt x="160" y="31"/>
                  </a:lnTo>
                  <a:lnTo>
                    <a:pt x="151" y="36"/>
                  </a:lnTo>
                  <a:lnTo>
                    <a:pt x="142" y="40"/>
                  </a:lnTo>
                  <a:lnTo>
                    <a:pt x="133" y="44"/>
                  </a:lnTo>
                  <a:lnTo>
                    <a:pt x="125" y="49"/>
                  </a:lnTo>
                  <a:lnTo>
                    <a:pt x="107" y="58"/>
                  </a:lnTo>
                  <a:lnTo>
                    <a:pt x="92" y="69"/>
                  </a:lnTo>
                  <a:lnTo>
                    <a:pt x="77" y="81"/>
                  </a:lnTo>
                  <a:lnTo>
                    <a:pt x="64" y="93"/>
                  </a:lnTo>
                  <a:lnTo>
                    <a:pt x="53" y="106"/>
                  </a:lnTo>
                  <a:lnTo>
                    <a:pt x="45" y="119"/>
                  </a:lnTo>
                  <a:lnTo>
                    <a:pt x="38" y="133"/>
                  </a:lnTo>
                  <a:lnTo>
                    <a:pt x="34" y="146"/>
                  </a:lnTo>
                  <a:lnTo>
                    <a:pt x="33" y="151"/>
                  </a:lnTo>
                  <a:lnTo>
                    <a:pt x="32" y="156"/>
                  </a:lnTo>
                  <a:lnTo>
                    <a:pt x="32" y="158"/>
                  </a:lnTo>
                  <a:lnTo>
                    <a:pt x="32" y="160"/>
                  </a:lnTo>
                  <a:lnTo>
                    <a:pt x="0" y="159"/>
                  </a:lnTo>
                  <a:lnTo>
                    <a:pt x="11" y="169"/>
                  </a:lnTo>
                  <a:lnTo>
                    <a:pt x="38" y="192"/>
                  </a:lnTo>
                  <a:lnTo>
                    <a:pt x="57" y="207"/>
                  </a:lnTo>
                  <a:lnTo>
                    <a:pt x="78" y="223"/>
                  </a:lnTo>
                  <a:lnTo>
                    <a:pt x="103" y="238"/>
                  </a:lnTo>
                  <a:lnTo>
                    <a:pt x="129" y="253"/>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65" name="Freeform 103">
              <a:extLst>
                <a:ext uri="{FF2B5EF4-FFF2-40B4-BE49-F238E27FC236}">
                  <a16:creationId xmlns:a16="http://schemas.microsoft.com/office/drawing/2014/main" id="{75A63D55-35F8-836D-0A42-7D706247B00B}"/>
                </a:ext>
              </a:extLst>
            </p:cNvPr>
            <p:cNvSpPr>
              <a:spLocks/>
            </p:cNvSpPr>
            <p:nvPr/>
          </p:nvSpPr>
          <p:spPr bwMode="auto">
            <a:xfrm>
              <a:off x="4035426" y="492125"/>
              <a:ext cx="28575" cy="15875"/>
            </a:xfrm>
            <a:custGeom>
              <a:avLst/>
              <a:gdLst>
                <a:gd name="T0" fmla="*/ 72 w 75"/>
                <a:gd name="T1" fmla="*/ 26 h 40"/>
                <a:gd name="T2" fmla="*/ 70 w 75"/>
                <a:gd name="T3" fmla="*/ 7 h 40"/>
                <a:gd name="T4" fmla="*/ 54 w 75"/>
                <a:gd name="T5" fmla="*/ 5 h 40"/>
                <a:gd name="T6" fmla="*/ 40 w 75"/>
                <a:gd name="T7" fmla="*/ 3 h 40"/>
                <a:gd name="T8" fmla="*/ 39 w 75"/>
                <a:gd name="T9" fmla="*/ 3 h 40"/>
                <a:gd name="T10" fmla="*/ 39 w 75"/>
                <a:gd name="T11" fmla="*/ 3 h 40"/>
                <a:gd name="T12" fmla="*/ 35 w 75"/>
                <a:gd name="T13" fmla="*/ 1 h 40"/>
                <a:gd name="T14" fmla="*/ 34 w 75"/>
                <a:gd name="T15" fmla="*/ 3 h 40"/>
                <a:gd name="T16" fmla="*/ 18 w 75"/>
                <a:gd name="T17" fmla="*/ 1 h 40"/>
                <a:gd name="T18" fmla="*/ 2 w 75"/>
                <a:gd name="T19" fmla="*/ 0 h 40"/>
                <a:gd name="T20" fmla="*/ 0 w 75"/>
                <a:gd name="T21" fmla="*/ 27 h 40"/>
                <a:gd name="T22" fmla="*/ 16 w 75"/>
                <a:gd name="T23" fmla="*/ 30 h 40"/>
                <a:gd name="T24" fmla="*/ 31 w 75"/>
                <a:gd name="T25" fmla="*/ 32 h 40"/>
                <a:gd name="T26" fmla="*/ 31 w 75"/>
                <a:gd name="T27" fmla="*/ 39 h 40"/>
                <a:gd name="T28" fmla="*/ 34 w 75"/>
                <a:gd name="T29" fmla="*/ 38 h 40"/>
                <a:gd name="T30" fmla="*/ 46 w 75"/>
                <a:gd name="T31" fmla="*/ 34 h 40"/>
                <a:gd name="T32" fmla="*/ 59 w 75"/>
                <a:gd name="T33" fmla="*/ 37 h 40"/>
                <a:gd name="T34" fmla="*/ 72 w 75"/>
                <a:gd name="T35" fmla="*/ 40 h 40"/>
                <a:gd name="T36" fmla="*/ 72 w 75"/>
                <a:gd name="T37" fmla="*/ 38 h 40"/>
                <a:gd name="T38" fmla="*/ 73 w 75"/>
                <a:gd name="T39" fmla="*/ 37 h 40"/>
                <a:gd name="T40" fmla="*/ 73 w 75"/>
                <a:gd name="T41" fmla="*/ 37 h 40"/>
                <a:gd name="T42" fmla="*/ 73 w 75"/>
                <a:gd name="T43" fmla="*/ 37 h 40"/>
                <a:gd name="T44" fmla="*/ 72 w 75"/>
                <a:gd name="T45" fmla="*/ 29 h 40"/>
                <a:gd name="T46" fmla="*/ 74 w 75"/>
                <a:gd name="T47" fmla="*/ 29 h 40"/>
                <a:gd name="T48" fmla="*/ 75 w 75"/>
                <a:gd name="T49" fmla="*/ 28 h 40"/>
                <a:gd name="T50" fmla="*/ 72 w 75"/>
                <a:gd name="T51" fmla="*/ 2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40">
                  <a:moveTo>
                    <a:pt x="72" y="26"/>
                  </a:moveTo>
                  <a:lnTo>
                    <a:pt x="70" y="7"/>
                  </a:lnTo>
                  <a:lnTo>
                    <a:pt x="54" y="5"/>
                  </a:lnTo>
                  <a:lnTo>
                    <a:pt x="40" y="3"/>
                  </a:lnTo>
                  <a:lnTo>
                    <a:pt x="39" y="3"/>
                  </a:lnTo>
                  <a:lnTo>
                    <a:pt x="39" y="3"/>
                  </a:lnTo>
                  <a:lnTo>
                    <a:pt x="35" y="1"/>
                  </a:lnTo>
                  <a:lnTo>
                    <a:pt x="34" y="3"/>
                  </a:lnTo>
                  <a:lnTo>
                    <a:pt x="18" y="1"/>
                  </a:lnTo>
                  <a:lnTo>
                    <a:pt x="2" y="0"/>
                  </a:lnTo>
                  <a:lnTo>
                    <a:pt x="0" y="27"/>
                  </a:lnTo>
                  <a:lnTo>
                    <a:pt x="16" y="30"/>
                  </a:lnTo>
                  <a:lnTo>
                    <a:pt x="31" y="32"/>
                  </a:lnTo>
                  <a:lnTo>
                    <a:pt x="31" y="39"/>
                  </a:lnTo>
                  <a:lnTo>
                    <a:pt x="34" y="38"/>
                  </a:lnTo>
                  <a:lnTo>
                    <a:pt x="46" y="34"/>
                  </a:lnTo>
                  <a:lnTo>
                    <a:pt x="59" y="37"/>
                  </a:lnTo>
                  <a:lnTo>
                    <a:pt x="72" y="40"/>
                  </a:lnTo>
                  <a:lnTo>
                    <a:pt x="72" y="38"/>
                  </a:lnTo>
                  <a:lnTo>
                    <a:pt x="73" y="37"/>
                  </a:lnTo>
                  <a:lnTo>
                    <a:pt x="73" y="37"/>
                  </a:lnTo>
                  <a:lnTo>
                    <a:pt x="73" y="37"/>
                  </a:lnTo>
                  <a:lnTo>
                    <a:pt x="72" y="29"/>
                  </a:lnTo>
                  <a:lnTo>
                    <a:pt x="74" y="29"/>
                  </a:lnTo>
                  <a:lnTo>
                    <a:pt x="75" y="28"/>
                  </a:lnTo>
                  <a:lnTo>
                    <a:pt x="72" y="26"/>
                  </a:lnTo>
                  <a:close/>
                </a:path>
              </a:pathLst>
            </a:custGeom>
            <a:solidFill>
              <a:srgbClr val="AB0D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sp>
        <p:nvSpPr>
          <p:cNvPr id="66" name="Freeform 87">
            <a:extLst>
              <a:ext uri="{FF2B5EF4-FFF2-40B4-BE49-F238E27FC236}">
                <a16:creationId xmlns:a16="http://schemas.microsoft.com/office/drawing/2014/main" id="{94630CB2-EB41-D7DB-FA15-B2690BCDD8D7}"/>
              </a:ext>
            </a:extLst>
          </p:cNvPr>
          <p:cNvSpPr>
            <a:spLocks noEditPoints="1"/>
          </p:cNvSpPr>
          <p:nvPr/>
        </p:nvSpPr>
        <p:spPr bwMode="auto">
          <a:xfrm>
            <a:off x="8137353" y="5608022"/>
            <a:ext cx="230407" cy="317527"/>
          </a:xfrm>
          <a:custGeom>
            <a:avLst/>
            <a:gdLst>
              <a:gd name="T0" fmla="*/ 24 w 802"/>
              <a:gd name="T1" fmla="*/ 81 h 1106"/>
              <a:gd name="T2" fmla="*/ 3 w 802"/>
              <a:gd name="T3" fmla="*/ 103 h 1106"/>
              <a:gd name="T4" fmla="*/ 1 w 802"/>
              <a:gd name="T5" fmla="*/ 1074 h 1106"/>
              <a:gd name="T6" fmla="*/ 18 w 802"/>
              <a:gd name="T7" fmla="*/ 1098 h 1106"/>
              <a:gd name="T8" fmla="*/ 762 w 802"/>
              <a:gd name="T9" fmla="*/ 1106 h 1106"/>
              <a:gd name="T10" fmla="*/ 791 w 802"/>
              <a:gd name="T11" fmla="*/ 1094 h 1106"/>
              <a:gd name="T12" fmla="*/ 802 w 802"/>
              <a:gd name="T13" fmla="*/ 1066 h 1106"/>
              <a:gd name="T14" fmla="*/ 795 w 802"/>
              <a:gd name="T15" fmla="*/ 96 h 1106"/>
              <a:gd name="T16" fmla="*/ 770 w 802"/>
              <a:gd name="T17" fmla="*/ 79 h 1106"/>
              <a:gd name="T18" fmla="*/ 681 w 802"/>
              <a:gd name="T19" fmla="*/ 734 h 1106"/>
              <a:gd name="T20" fmla="*/ 681 w 802"/>
              <a:gd name="T21" fmla="*/ 560 h 1106"/>
              <a:gd name="T22" fmla="*/ 493 w 802"/>
              <a:gd name="T23" fmla="*/ 437 h 1106"/>
              <a:gd name="T24" fmla="*/ 493 w 802"/>
              <a:gd name="T25" fmla="*/ 437 h 1106"/>
              <a:gd name="T26" fmla="*/ 493 w 802"/>
              <a:gd name="T27" fmla="*/ 365 h 1106"/>
              <a:gd name="T28" fmla="*/ 116 w 802"/>
              <a:gd name="T29" fmla="*/ 910 h 1106"/>
              <a:gd name="T30" fmla="*/ 116 w 802"/>
              <a:gd name="T31" fmla="*/ 847 h 1106"/>
              <a:gd name="T32" fmla="*/ 268 w 802"/>
              <a:gd name="T33" fmla="*/ 638 h 1106"/>
              <a:gd name="T34" fmla="*/ 212 w 802"/>
              <a:gd name="T35" fmla="*/ 625 h 1106"/>
              <a:gd name="T36" fmla="*/ 165 w 802"/>
              <a:gd name="T37" fmla="*/ 593 h 1106"/>
              <a:gd name="T38" fmla="*/ 134 w 802"/>
              <a:gd name="T39" fmla="*/ 547 h 1106"/>
              <a:gd name="T40" fmla="*/ 123 w 802"/>
              <a:gd name="T41" fmla="*/ 488 h 1106"/>
              <a:gd name="T42" fmla="*/ 131 w 802"/>
              <a:gd name="T43" fmla="*/ 21 h 1106"/>
              <a:gd name="T44" fmla="*/ 162 w 802"/>
              <a:gd name="T45" fmla="*/ 1 h 1106"/>
              <a:gd name="T46" fmla="*/ 334 w 802"/>
              <a:gd name="T47" fmla="*/ 2 h 1106"/>
              <a:gd name="T48" fmla="*/ 353 w 802"/>
              <a:gd name="T49" fmla="*/ 21 h 1106"/>
              <a:gd name="T50" fmla="*/ 356 w 802"/>
              <a:gd name="T51" fmla="*/ 429 h 1106"/>
              <a:gd name="T52" fmla="*/ 346 w 802"/>
              <a:gd name="T53" fmla="*/ 462 h 1106"/>
              <a:gd name="T54" fmla="*/ 324 w 802"/>
              <a:gd name="T55" fmla="*/ 489 h 1106"/>
              <a:gd name="T56" fmla="*/ 294 w 802"/>
              <a:gd name="T57" fmla="*/ 505 h 1106"/>
              <a:gd name="T58" fmla="*/ 259 w 802"/>
              <a:gd name="T59" fmla="*/ 509 h 1106"/>
              <a:gd name="T60" fmla="*/ 226 w 802"/>
              <a:gd name="T61" fmla="*/ 499 h 1106"/>
              <a:gd name="T62" fmla="*/ 200 w 802"/>
              <a:gd name="T63" fmla="*/ 477 h 1106"/>
              <a:gd name="T64" fmla="*/ 184 w 802"/>
              <a:gd name="T65" fmla="*/ 446 h 1106"/>
              <a:gd name="T66" fmla="*/ 180 w 802"/>
              <a:gd name="T67" fmla="*/ 145 h 1106"/>
              <a:gd name="T68" fmla="*/ 223 w 802"/>
              <a:gd name="T69" fmla="*/ 440 h 1106"/>
              <a:gd name="T70" fmla="*/ 249 w 802"/>
              <a:gd name="T71" fmla="*/ 466 h 1106"/>
              <a:gd name="T72" fmla="*/ 288 w 802"/>
              <a:gd name="T73" fmla="*/ 466 h 1106"/>
              <a:gd name="T74" fmla="*/ 313 w 802"/>
              <a:gd name="T75" fmla="*/ 440 h 1106"/>
              <a:gd name="T76" fmla="*/ 171 w 802"/>
              <a:gd name="T77" fmla="*/ 38 h 1106"/>
              <a:gd name="T78" fmla="*/ 162 w 802"/>
              <a:gd name="T79" fmla="*/ 48 h 1106"/>
              <a:gd name="T80" fmla="*/ 166 w 802"/>
              <a:gd name="T81" fmla="*/ 521 h 1106"/>
              <a:gd name="T82" fmla="*/ 186 w 802"/>
              <a:gd name="T83" fmla="*/ 558 h 1106"/>
              <a:gd name="T84" fmla="*/ 218 w 802"/>
              <a:gd name="T85" fmla="*/ 585 h 1106"/>
              <a:gd name="T86" fmla="*/ 257 w 802"/>
              <a:gd name="T87" fmla="*/ 597 h 1106"/>
              <a:gd name="T88" fmla="*/ 299 w 802"/>
              <a:gd name="T89" fmla="*/ 593 h 1106"/>
              <a:gd name="T90" fmla="*/ 335 w 802"/>
              <a:gd name="T91" fmla="*/ 573 h 1106"/>
              <a:gd name="T92" fmla="*/ 362 w 802"/>
              <a:gd name="T93" fmla="*/ 540 h 1106"/>
              <a:gd name="T94" fmla="*/ 374 w 802"/>
              <a:gd name="T95" fmla="*/ 500 h 1106"/>
              <a:gd name="T96" fmla="*/ 414 w 802"/>
              <a:gd name="T97" fmla="*/ 488 h 1106"/>
              <a:gd name="T98" fmla="*/ 402 w 802"/>
              <a:gd name="T99" fmla="*/ 547 h 1106"/>
              <a:gd name="T100" fmla="*/ 371 w 802"/>
              <a:gd name="T101" fmla="*/ 593 h 1106"/>
              <a:gd name="T102" fmla="*/ 325 w 802"/>
              <a:gd name="T103" fmla="*/ 625 h 1106"/>
              <a:gd name="T104" fmla="*/ 268 w 802"/>
              <a:gd name="T105" fmla="*/ 638 h 1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2" h="1106">
                <a:moveTo>
                  <a:pt x="762" y="78"/>
                </a:moveTo>
                <a:lnTo>
                  <a:pt x="40" y="78"/>
                </a:lnTo>
                <a:lnTo>
                  <a:pt x="33" y="79"/>
                </a:lnTo>
                <a:lnTo>
                  <a:pt x="24" y="81"/>
                </a:lnTo>
                <a:lnTo>
                  <a:pt x="18" y="86"/>
                </a:lnTo>
                <a:lnTo>
                  <a:pt x="11" y="90"/>
                </a:lnTo>
                <a:lnTo>
                  <a:pt x="7" y="96"/>
                </a:lnTo>
                <a:lnTo>
                  <a:pt x="3" y="103"/>
                </a:lnTo>
                <a:lnTo>
                  <a:pt x="1" y="111"/>
                </a:lnTo>
                <a:lnTo>
                  <a:pt x="0" y="119"/>
                </a:lnTo>
                <a:lnTo>
                  <a:pt x="0" y="1066"/>
                </a:lnTo>
                <a:lnTo>
                  <a:pt x="1" y="1074"/>
                </a:lnTo>
                <a:lnTo>
                  <a:pt x="3" y="1082"/>
                </a:lnTo>
                <a:lnTo>
                  <a:pt x="7" y="1088"/>
                </a:lnTo>
                <a:lnTo>
                  <a:pt x="11" y="1094"/>
                </a:lnTo>
                <a:lnTo>
                  <a:pt x="18" y="1098"/>
                </a:lnTo>
                <a:lnTo>
                  <a:pt x="24" y="1103"/>
                </a:lnTo>
                <a:lnTo>
                  <a:pt x="33" y="1105"/>
                </a:lnTo>
                <a:lnTo>
                  <a:pt x="40" y="1106"/>
                </a:lnTo>
                <a:lnTo>
                  <a:pt x="762" y="1106"/>
                </a:lnTo>
                <a:lnTo>
                  <a:pt x="770" y="1105"/>
                </a:lnTo>
                <a:lnTo>
                  <a:pt x="778" y="1103"/>
                </a:lnTo>
                <a:lnTo>
                  <a:pt x="784" y="1098"/>
                </a:lnTo>
                <a:lnTo>
                  <a:pt x="791" y="1094"/>
                </a:lnTo>
                <a:lnTo>
                  <a:pt x="795" y="1088"/>
                </a:lnTo>
                <a:lnTo>
                  <a:pt x="799" y="1082"/>
                </a:lnTo>
                <a:lnTo>
                  <a:pt x="801" y="1074"/>
                </a:lnTo>
                <a:lnTo>
                  <a:pt x="802" y="1066"/>
                </a:lnTo>
                <a:lnTo>
                  <a:pt x="802" y="119"/>
                </a:lnTo>
                <a:lnTo>
                  <a:pt x="801" y="111"/>
                </a:lnTo>
                <a:lnTo>
                  <a:pt x="799" y="103"/>
                </a:lnTo>
                <a:lnTo>
                  <a:pt x="795" y="96"/>
                </a:lnTo>
                <a:lnTo>
                  <a:pt x="791" y="90"/>
                </a:lnTo>
                <a:lnTo>
                  <a:pt x="784" y="86"/>
                </a:lnTo>
                <a:lnTo>
                  <a:pt x="778" y="81"/>
                </a:lnTo>
                <a:lnTo>
                  <a:pt x="770" y="79"/>
                </a:lnTo>
                <a:lnTo>
                  <a:pt x="762" y="78"/>
                </a:lnTo>
                <a:close/>
                <a:moveTo>
                  <a:pt x="118" y="683"/>
                </a:moveTo>
                <a:lnTo>
                  <a:pt x="681" y="683"/>
                </a:lnTo>
                <a:lnTo>
                  <a:pt x="681" y="734"/>
                </a:lnTo>
                <a:lnTo>
                  <a:pt x="118" y="734"/>
                </a:lnTo>
                <a:lnTo>
                  <a:pt x="118" y="683"/>
                </a:lnTo>
                <a:close/>
                <a:moveTo>
                  <a:pt x="493" y="560"/>
                </a:moveTo>
                <a:lnTo>
                  <a:pt x="681" y="560"/>
                </a:lnTo>
                <a:lnTo>
                  <a:pt x="681" y="611"/>
                </a:lnTo>
                <a:lnTo>
                  <a:pt x="493" y="611"/>
                </a:lnTo>
                <a:lnTo>
                  <a:pt x="493" y="560"/>
                </a:lnTo>
                <a:close/>
                <a:moveTo>
                  <a:pt x="493" y="437"/>
                </a:moveTo>
                <a:lnTo>
                  <a:pt x="681" y="437"/>
                </a:lnTo>
                <a:lnTo>
                  <a:pt x="681" y="488"/>
                </a:lnTo>
                <a:lnTo>
                  <a:pt x="493" y="488"/>
                </a:lnTo>
                <a:lnTo>
                  <a:pt x="493" y="437"/>
                </a:lnTo>
                <a:close/>
                <a:moveTo>
                  <a:pt x="493" y="315"/>
                </a:moveTo>
                <a:lnTo>
                  <a:pt x="681" y="315"/>
                </a:lnTo>
                <a:lnTo>
                  <a:pt x="681" y="365"/>
                </a:lnTo>
                <a:lnTo>
                  <a:pt x="493" y="365"/>
                </a:lnTo>
                <a:lnTo>
                  <a:pt x="493" y="315"/>
                </a:lnTo>
                <a:close/>
                <a:moveTo>
                  <a:pt x="563" y="961"/>
                </a:moveTo>
                <a:lnTo>
                  <a:pt x="116" y="961"/>
                </a:lnTo>
                <a:lnTo>
                  <a:pt x="116" y="910"/>
                </a:lnTo>
                <a:lnTo>
                  <a:pt x="563" y="910"/>
                </a:lnTo>
                <a:lnTo>
                  <a:pt x="563" y="961"/>
                </a:lnTo>
                <a:close/>
                <a:moveTo>
                  <a:pt x="686" y="847"/>
                </a:moveTo>
                <a:lnTo>
                  <a:pt x="116" y="847"/>
                </a:lnTo>
                <a:lnTo>
                  <a:pt x="116" y="797"/>
                </a:lnTo>
                <a:lnTo>
                  <a:pt x="686" y="797"/>
                </a:lnTo>
                <a:lnTo>
                  <a:pt x="686" y="847"/>
                </a:lnTo>
                <a:close/>
                <a:moveTo>
                  <a:pt x="268" y="638"/>
                </a:moveTo>
                <a:lnTo>
                  <a:pt x="253" y="637"/>
                </a:lnTo>
                <a:lnTo>
                  <a:pt x="239" y="634"/>
                </a:lnTo>
                <a:lnTo>
                  <a:pt x="225" y="630"/>
                </a:lnTo>
                <a:lnTo>
                  <a:pt x="212" y="625"/>
                </a:lnTo>
                <a:lnTo>
                  <a:pt x="199" y="620"/>
                </a:lnTo>
                <a:lnTo>
                  <a:pt x="187" y="611"/>
                </a:lnTo>
                <a:lnTo>
                  <a:pt x="175" y="603"/>
                </a:lnTo>
                <a:lnTo>
                  <a:pt x="165" y="593"/>
                </a:lnTo>
                <a:lnTo>
                  <a:pt x="156" y="583"/>
                </a:lnTo>
                <a:lnTo>
                  <a:pt x="148" y="571"/>
                </a:lnTo>
                <a:lnTo>
                  <a:pt x="141" y="559"/>
                </a:lnTo>
                <a:lnTo>
                  <a:pt x="134" y="547"/>
                </a:lnTo>
                <a:lnTo>
                  <a:pt x="129" y="533"/>
                </a:lnTo>
                <a:lnTo>
                  <a:pt x="126" y="518"/>
                </a:lnTo>
                <a:lnTo>
                  <a:pt x="124" y="503"/>
                </a:lnTo>
                <a:lnTo>
                  <a:pt x="123" y="488"/>
                </a:lnTo>
                <a:lnTo>
                  <a:pt x="123" y="48"/>
                </a:lnTo>
                <a:lnTo>
                  <a:pt x="124" y="38"/>
                </a:lnTo>
                <a:lnTo>
                  <a:pt x="127" y="28"/>
                </a:lnTo>
                <a:lnTo>
                  <a:pt x="131" y="21"/>
                </a:lnTo>
                <a:lnTo>
                  <a:pt x="137" y="14"/>
                </a:lnTo>
                <a:lnTo>
                  <a:pt x="144" y="7"/>
                </a:lnTo>
                <a:lnTo>
                  <a:pt x="152" y="3"/>
                </a:lnTo>
                <a:lnTo>
                  <a:pt x="162" y="1"/>
                </a:lnTo>
                <a:lnTo>
                  <a:pt x="171" y="0"/>
                </a:lnTo>
                <a:lnTo>
                  <a:pt x="322" y="0"/>
                </a:lnTo>
                <a:lnTo>
                  <a:pt x="328" y="0"/>
                </a:lnTo>
                <a:lnTo>
                  <a:pt x="334" y="2"/>
                </a:lnTo>
                <a:lnTo>
                  <a:pt x="341" y="5"/>
                </a:lnTo>
                <a:lnTo>
                  <a:pt x="346" y="9"/>
                </a:lnTo>
                <a:lnTo>
                  <a:pt x="350" y="15"/>
                </a:lnTo>
                <a:lnTo>
                  <a:pt x="353" y="21"/>
                </a:lnTo>
                <a:lnTo>
                  <a:pt x="356" y="27"/>
                </a:lnTo>
                <a:lnTo>
                  <a:pt x="357" y="35"/>
                </a:lnTo>
                <a:lnTo>
                  <a:pt x="357" y="419"/>
                </a:lnTo>
                <a:lnTo>
                  <a:pt x="356" y="429"/>
                </a:lnTo>
                <a:lnTo>
                  <a:pt x="354" y="437"/>
                </a:lnTo>
                <a:lnTo>
                  <a:pt x="352" y="446"/>
                </a:lnTo>
                <a:lnTo>
                  <a:pt x="349" y="454"/>
                </a:lnTo>
                <a:lnTo>
                  <a:pt x="346" y="462"/>
                </a:lnTo>
                <a:lnTo>
                  <a:pt x="342" y="469"/>
                </a:lnTo>
                <a:lnTo>
                  <a:pt x="336" y="477"/>
                </a:lnTo>
                <a:lnTo>
                  <a:pt x="330" y="483"/>
                </a:lnTo>
                <a:lnTo>
                  <a:pt x="324" y="489"/>
                </a:lnTo>
                <a:lnTo>
                  <a:pt x="317" y="494"/>
                </a:lnTo>
                <a:lnTo>
                  <a:pt x="310" y="499"/>
                </a:lnTo>
                <a:lnTo>
                  <a:pt x="303" y="502"/>
                </a:lnTo>
                <a:lnTo>
                  <a:pt x="294" y="505"/>
                </a:lnTo>
                <a:lnTo>
                  <a:pt x="286" y="507"/>
                </a:lnTo>
                <a:lnTo>
                  <a:pt x="277" y="509"/>
                </a:lnTo>
                <a:lnTo>
                  <a:pt x="268" y="509"/>
                </a:lnTo>
                <a:lnTo>
                  <a:pt x="259" y="509"/>
                </a:lnTo>
                <a:lnTo>
                  <a:pt x="251" y="507"/>
                </a:lnTo>
                <a:lnTo>
                  <a:pt x="242" y="505"/>
                </a:lnTo>
                <a:lnTo>
                  <a:pt x="234" y="502"/>
                </a:lnTo>
                <a:lnTo>
                  <a:pt x="226" y="499"/>
                </a:lnTo>
                <a:lnTo>
                  <a:pt x="219" y="494"/>
                </a:lnTo>
                <a:lnTo>
                  <a:pt x="213" y="489"/>
                </a:lnTo>
                <a:lnTo>
                  <a:pt x="206" y="483"/>
                </a:lnTo>
                <a:lnTo>
                  <a:pt x="200" y="477"/>
                </a:lnTo>
                <a:lnTo>
                  <a:pt x="195" y="469"/>
                </a:lnTo>
                <a:lnTo>
                  <a:pt x="190" y="462"/>
                </a:lnTo>
                <a:lnTo>
                  <a:pt x="187" y="454"/>
                </a:lnTo>
                <a:lnTo>
                  <a:pt x="184" y="446"/>
                </a:lnTo>
                <a:lnTo>
                  <a:pt x="182" y="437"/>
                </a:lnTo>
                <a:lnTo>
                  <a:pt x="181" y="429"/>
                </a:lnTo>
                <a:lnTo>
                  <a:pt x="180" y="419"/>
                </a:lnTo>
                <a:lnTo>
                  <a:pt x="180" y="145"/>
                </a:lnTo>
                <a:lnTo>
                  <a:pt x="219" y="145"/>
                </a:lnTo>
                <a:lnTo>
                  <a:pt x="219" y="419"/>
                </a:lnTo>
                <a:lnTo>
                  <a:pt x="220" y="430"/>
                </a:lnTo>
                <a:lnTo>
                  <a:pt x="223" y="440"/>
                </a:lnTo>
                <a:lnTo>
                  <a:pt x="227" y="448"/>
                </a:lnTo>
                <a:lnTo>
                  <a:pt x="234" y="455"/>
                </a:lnTo>
                <a:lnTo>
                  <a:pt x="240" y="462"/>
                </a:lnTo>
                <a:lnTo>
                  <a:pt x="249" y="466"/>
                </a:lnTo>
                <a:lnTo>
                  <a:pt x="258" y="469"/>
                </a:lnTo>
                <a:lnTo>
                  <a:pt x="268" y="470"/>
                </a:lnTo>
                <a:lnTo>
                  <a:pt x="278" y="469"/>
                </a:lnTo>
                <a:lnTo>
                  <a:pt x="288" y="466"/>
                </a:lnTo>
                <a:lnTo>
                  <a:pt x="295" y="462"/>
                </a:lnTo>
                <a:lnTo>
                  <a:pt x="303" y="455"/>
                </a:lnTo>
                <a:lnTo>
                  <a:pt x="309" y="448"/>
                </a:lnTo>
                <a:lnTo>
                  <a:pt x="313" y="440"/>
                </a:lnTo>
                <a:lnTo>
                  <a:pt x="316" y="430"/>
                </a:lnTo>
                <a:lnTo>
                  <a:pt x="317" y="419"/>
                </a:lnTo>
                <a:lnTo>
                  <a:pt x="317" y="38"/>
                </a:lnTo>
                <a:lnTo>
                  <a:pt x="171" y="38"/>
                </a:lnTo>
                <a:lnTo>
                  <a:pt x="167" y="39"/>
                </a:lnTo>
                <a:lnTo>
                  <a:pt x="165" y="41"/>
                </a:lnTo>
                <a:lnTo>
                  <a:pt x="163" y="44"/>
                </a:lnTo>
                <a:lnTo>
                  <a:pt x="162" y="48"/>
                </a:lnTo>
                <a:lnTo>
                  <a:pt x="162" y="488"/>
                </a:lnTo>
                <a:lnTo>
                  <a:pt x="162" y="500"/>
                </a:lnTo>
                <a:lnTo>
                  <a:pt x="164" y="510"/>
                </a:lnTo>
                <a:lnTo>
                  <a:pt x="166" y="521"/>
                </a:lnTo>
                <a:lnTo>
                  <a:pt x="170" y="531"/>
                </a:lnTo>
                <a:lnTo>
                  <a:pt x="174" y="540"/>
                </a:lnTo>
                <a:lnTo>
                  <a:pt x="180" y="550"/>
                </a:lnTo>
                <a:lnTo>
                  <a:pt x="186" y="558"/>
                </a:lnTo>
                <a:lnTo>
                  <a:pt x="192" y="566"/>
                </a:lnTo>
                <a:lnTo>
                  <a:pt x="201" y="573"/>
                </a:lnTo>
                <a:lnTo>
                  <a:pt x="208" y="579"/>
                </a:lnTo>
                <a:lnTo>
                  <a:pt x="218" y="585"/>
                </a:lnTo>
                <a:lnTo>
                  <a:pt x="226" y="590"/>
                </a:lnTo>
                <a:lnTo>
                  <a:pt x="237" y="593"/>
                </a:lnTo>
                <a:lnTo>
                  <a:pt x="246" y="596"/>
                </a:lnTo>
                <a:lnTo>
                  <a:pt x="257" y="597"/>
                </a:lnTo>
                <a:lnTo>
                  <a:pt x="268" y="598"/>
                </a:lnTo>
                <a:lnTo>
                  <a:pt x="279" y="597"/>
                </a:lnTo>
                <a:lnTo>
                  <a:pt x="290" y="596"/>
                </a:lnTo>
                <a:lnTo>
                  <a:pt x="299" y="593"/>
                </a:lnTo>
                <a:lnTo>
                  <a:pt x="310" y="590"/>
                </a:lnTo>
                <a:lnTo>
                  <a:pt x="318" y="585"/>
                </a:lnTo>
                <a:lnTo>
                  <a:pt x="328" y="579"/>
                </a:lnTo>
                <a:lnTo>
                  <a:pt x="335" y="573"/>
                </a:lnTo>
                <a:lnTo>
                  <a:pt x="344" y="566"/>
                </a:lnTo>
                <a:lnTo>
                  <a:pt x="350" y="558"/>
                </a:lnTo>
                <a:lnTo>
                  <a:pt x="357" y="550"/>
                </a:lnTo>
                <a:lnTo>
                  <a:pt x="362" y="540"/>
                </a:lnTo>
                <a:lnTo>
                  <a:pt x="366" y="531"/>
                </a:lnTo>
                <a:lnTo>
                  <a:pt x="369" y="521"/>
                </a:lnTo>
                <a:lnTo>
                  <a:pt x="372" y="510"/>
                </a:lnTo>
                <a:lnTo>
                  <a:pt x="374" y="500"/>
                </a:lnTo>
                <a:lnTo>
                  <a:pt x="375" y="488"/>
                </a:lnTo>
                <a:lnTo>
                  <a:pt x="375" y="148"/>
                </a:lnTo>
                <a:lnTo>
                  <a:pt x="414" y="148"/>
                </a:lnTo>
                <a:lnTo>
                  <a:pt x="414" y="488"/>
                </a:lnTo>
                <a:lnTo>
                  <a:pt x="413" y="503"/>
                </a:lnTo>
                <a:lnTo>
                  <a:pt x="411" y="518"/>
                </a:lnTo>
                <a:lnTo>
                  <a:pt x="407" y="533"/>
                </a:lnTo>
                <a:lnTo>
                  <a:pt x="402" y="547"/>
                </a:lnTo>
                <a:lnTo>
                  <a:pt x="396" y="559"/>
                </a:lnTo>
                <a:lnTo>
                  <a:pt x="388" y="571"/>
                </a:lnTo>
                <a:lnTo>
                  <a:pt x="380" y="583"/>
                </a:lnTo>
                <a:lnTo>
                  <a:pt x="371" y="593"/>
                </a:lnTo>
                <a:lnTo>
                  <a:pt x="361" y="603"/>
                </a:lnTo>
                <a:lnTo>
                  <a:pt x="349" y="611"/>
                </a:lnTo>
                <a:lnTo>
                  <a:pt x="338" y="620"/>
                </a:lnTo>
                <a:lnTo>
                  <a:pt x="325" y="625"/>
                </a:lnTo>
                <a:lnTo>
                  <a:pt x="311" y="630"/>
                </a:lnTo>
                <a:lnTo>
                  <a:pt x="297" y="634"/>
                </a:lnTo>
                <a:lnTo>
                  <a:pt x="282" y="637"/>
                </a:lnTo>
                <a:lnTo>
                  <a:pt x="268" y="638"/>
                </a:lnTo>
                <a:close/>
              </a:path>
            </a:pathLst>
          </a:custGeom>
          <a:solidFill>
            <a:srgbClr val="510DBC"/>
          </a:soli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Tree>
    <p:extLst>
      <p:ext uri="{BB962C8B-B14F-4D97-AF65-F5344CB8AC3E}">
        <p14:creationId xmlns:p14="http://schemas.microsoft.com/office/powerpoint/2010/main" val="3372405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325641" y="1878601"/>
            <a:ext cx="5765982" cy="2903488"/>
          </a:xfrm>
        </p:spPr>
        <p:txBody>
          <a:bodyPr/>
          <a:lstStyle/>
          <a:p>
            <a:br>
              <a:rPr lang="en-GB" sz="6000"/>
            </a:br>
            <a:r>
              <a:rPr lang="en-GB" sz="6000"/>
              <a:t>Phase 2 B:</a:t>
            </a:r>
            <a:br>
              <a:rPr lang="en-GB" sz="6000"/>
            </a:br>
            <a:br>
              <a:rPr lang="en-GB" sz="6000"/>
            </a:br>
            <a:r>
              <a:rPr lang="en-GB" sz="6000"/>
              <a:t>KPMG PAM Shared Support  Services</a:t>
            </a:r>
            <a:endParaRPr lang="en-GB" sz="6000">
              <a:latin typeface="KPMG Bold"/>
              <a:cs typeface="Arial"/>
            </a:endParaRPr>
          </a:p>
        </p:txBody>
      </p:sp>
    </p:spTree>
    <p:extLst>
      <p:ext uri="{BB962C8B-B14F-4D97-AF65-F5344CB8AC3E}">
        <p14:creationId xmlns:p14="http://schemas.microsoft.com/office/powerpoint/2010/main" val="1124782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EBC82D4A-729E-43C8-ACEE-EBB645EA02ED}"/>
              </a:ext>
            </a:extLst>
          </p:cNvPr>
          <p:cNvCxnSpPr>
            <a:cxnSpLocks/>
          </p:cNvCxnSpPr>
          <p:nvPr/>
        </p:nvCxnSpPr>
        <p:spPr>
          <a:xfrm>
            <a:off x="1763254" y="1270924"/>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631637" y="232590"/>
            <a:ext cx="11010900" cy="533400"/>
          </a:xfrm>
        </p:spPr>
        <p:txBody>
          <a:bodyPr/>
          <a:lstStyle/>
          <a:p>
            <a:r>
              <a:rPr lang="en-US" sz="4400"/>
              <a:t>Our Approach High level Overview of Transition Phase</a:t>
            </a:r>
            <a:endParaRPr lang="en-GB" sz="4400"/>
          </a:p>
        </p:txBody>
      </p:sp>
      <p:sp>
        <p:nvSpPr>
          <p:cNvPr id="5" name="Rectangle 4">
            <a:extLst>
              <a:ext uri="{FF2B5EF4-FFF2-40B4-BE49-F238E27FC236}">
                <a16:creationId xmlns:a16="http://schemas.microsoft.com/office/drawing/2014/main" id="{85309AEE-896A-4211-97DE-55A1FB7B971E}"/>
              </a:ext>
            </a:extLst>
          </p:cNvPr>
          <p:cNvSpPr/>
          <p:nvPr/>
        </p:nvSpPr>
        <p:spPr>
          <a:xfrm>
            <a:off x="9717363" y="1418580"/>
            <a:ext cx="184808" cy="184808"/>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030A0"/>
              </a:solidFill>
              <a:effectLst/>
              <a:uLnTx/>
              <a:uFillTx/>
              <a:latin typeface="Arial"/>
              <a:ea typeface="+mn-ea"/>
              <a:cs typeface="+mn-cs"/>
            </a:endParaRPr>
          </a:p>
        </p:txBody>
      </p:sp>
      <p:sp>
        <p:nvSpPr>
          <p:cNvPr id="6" name="Rectangle 5">
            <a:extLst>
              <a:ext uri="{FF2B5EF4-FFF2-40B4-BE49-F238E27FC236}">
                <a16:creationId xmlns:a16="http://schemas.microsoft.com/office/drawing/2014/main" id="{AF59AFE2-49C5-4A6C-95F2-52815EF90A4A}"/>
              </a:ext>
            </a:extLst>
          </p:cNvPr>
          <p:cNvSpPr/>
          <p:nvPr/>
        </p:nvSpPr>
        <p:spPr>
          <a:xfrm>
            <a:off x="9717363" y="1128160"/>
            <a:ext cx="184808" cy="184808"/>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030A0"/>
              </a:solidFill>
              <a:effectLst/>
              <a:uLnTx/>
              <a:uFillTx/>
              <a:latin typeface="Arial"/>
              <a:ea typeface="+mn-ea"/>
              <a:cs typeface="+mn-cs"/>
            </a:endParaRPr>
          </a:p>
        </p:txBody>
      </p:sp>
      <p:sp>
        <p:nvSpPr>
          <p:cNvPr id="7" name="TextBox 6">
            <a:extLst>
              <a:ext uri="{FF2B5EF4-FFF2-40B4-BE49-F238E27FC236}">
                <a16:creationId xmlns:a16="http://schemas.microsoft.com/office/drawing/2014/main" id="{8C3A696D-F652-4C07-8A0F-F68ECFB87CB0}"/>
              </a:ext>
            </a:extLst>
          </p:cNvPr>
          <p:cNvSpPr txBox="1"/>
          <p:nvPr/>
        </p:nvSpPr>
        <p:spPr>
          <a:xfrm>
            <a:off x="10007349" y="1388137"/>
            <a:ext cx="2036101" cy="234111"/>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  Existing Service Provider</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cxnSp>
        <p:nvCxnSpPr>
          <p:cNvPr id="9" name="Straight Connector 8">
            <a:extLst>
              <a:ext uri="{FF2B5EF4-FFF2-40B4-BE49-F238E27FC236}">
                <a16:creationId xmlns:a16="http://schemas.microsoft.com/office/drawing/2014/main" id="{223873D2-6A38-4B59-B4C5-E0A6CB137C3D}"/>
              </a:ext>
            </a:extLst>
          </p:cNvPr>
          <p:cNvCxnSpPr>
            <a:cxnSpLocks/>
          </p:cNvCxnSpPr>
          <p:nvPr/>
        </p:nvCxnSpPr>
        <p:spPr>
          <a:xfrm>
            <a:off x="3015166" y="1270924"/>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FD7C07-7A87-4A83-9851-7C21783D95E7}"/>
              </a:ext>
            </a:extLst>
          </p:cNvPr>
          <p:cNvCxnSpPr>
            <a:cxnSpLocks/>
          </p:cNvCxnSpPr>
          <p:nvPr/>
        </p:nvCxnSpPr>
        <p:spPr>
          <a:xfrm>
            <a:off x="4239313" y="1297938"/>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4052EBD-1D44-4F1F-B8DB-C41A5509122F}"/>
              </a:ext>
            </a:extLst>
          </p:cNvPr>
          <p:cNvCxnSpPr>
            <a:cxnSpLocks/>
          </p:cNvCxnSpPr>
          <p:nvPr/>
        </p:nvCxnSpPr>
        <p:spPr>
          <a:xfrm>
            <a:off x="5340052" y="1297938"/>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299FF6-E21F-4B29-AE7D-49614EA6C713}"/>
              </a:ext>
            </a:extLst>
          </p:cNvPr>
          <p:cNvCxnSpPr>
            <a:cxnSpLocks/>
          </p:cNvCxnSpPr>
          <p:nvPr/>
        </p:nvCxnSpPr>
        <p:spPr>
          <a:xfrm>
            <a:off x="6519184" y="1355331"/>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4B530C-704A-40A6-A88D-069DA1EEA858}"/>
              </a:ext>
            </a:extLst>
          </p:cNvPr>
          <p:cNvCxnSpPr>
            <a:cxnSpLocks/>
          </p:cNvCxnSpPr>
          <p:nvPr/>
        </p:nvCxnSpPr>
        <p:spPr>
          <a:xfrm>
            <a:off x="7694937" y="1326280"/>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F3E50C-CA2A-4BBC-9320-158AD2350C6F}"/>
              </a:ext>
            </a:extLst>
          </p:cNvPr>
          <p:cNvCxnSpPr>
            <a:cxnSpLocks/>
          </p:cNvCxnSpPr>
          <p:nvPr/>
        </p:nvCxnSpPr>
        <p:spPr>
          <a:xfrm>
            <a:off x="8795676" y="1312968"/>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2842BB-F931-4B93-84AF-B86D327515BE}"/>
              </a:ext>
            </a:extLst>
          </p:cNvPr>
          <p:cNvCxnSpPr>
            <a:cxnSpLocks/>
          </p:cNvCxnSpPr>
          <p:nvPr/>
        </p:nvCxnSpPr>
        <p:spPr>
          <a:xfrm>
            <a:off x="9884929" y="1399687"/>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B691ED-649E-4F20-ABA8-77B8C4DA5944}"/>
              </a:ext>
            </a:extLst>
          </p:cNvPr>
          <p:cNvCxnSpPr>
            <a:cxnSpLocks/>
          </p:cNvCxnSpPr>
          <p:nvPr/>
        </p:nvCxnSpPr>
        <p:spPr>
          <a:xfrm>
            <a:off x="612126" y="6114602"/>
            <a:ext cx="11318988" cy="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18" name="Freeform: Shape 17">
            <a:extLst>
              <a:ext uri="{FF2B5EF4-FFF2-40B4-BE49-F238E27FC236}">
                <a16:creationId xmlns:a16="http://schemas.microsoft.com/office/drawing/2014/main" id="{7FFE6C75-0C1A-4DA2-B1FF-F4B8AC4ECB48}"/>
              </a:ext>
            </a:extLst>
          </p:cNvPr>
          <p:cNvSpPr/>
          <p:nvPr/>
        </p:nvSpPr>
        <p:spPr>
          <a:xfrm>
            <a:off x="2310240" y="2236767"/>
            <a:ext cx="1078499" cy="3488640"/>
          </a:xfrm>
          <a:custGeom>
            <a:avLst/>
            <a:gdLst>
              <a:gd name="connsiteX0" fmla="*/ 0 w 2727960"/>
              <a:gd name="connsiteY0" fmla="*/ 0 h 3256280"/>
              <a:gd name="connsiteX1" fmla="*/ 909320 w 2727960"/>
              <a:gd name="connsiteY1" fmla="*/ 320040 h 3256280"/>
              <a:gd name="connsiteX2" fmla="*/ 1960880 w 2727960"/>
              <a:gd name="connsiteY2" fmla="*/ 1905000 h 3256280"/>
              <a:gd name="connsiteX3" fmla="*/ 2727960 w 2727960"/>
              <a:gd name="connsiteY3" fmla="*/ 3256280 h 3256280"/>
            </a:gdLst>
            <a:ahLst/>
            <a:cxnLst>
              <a:cxn ang="0">
                <a:pos x="connsiteX0" y="connsiteY0"/>
              </a:cxn>
              <a:cxn ang="0">
                <a:pos x="connsiteX1" y="connsiteY1"/>
              </a:cxn>
              <a:cxn ang="0">
                <a:pos x="connsiteX2" y="connsiteY2"/>
              </a:cxn>
              <a:cxn ang="0">
                <a:pos x="connsiteX3" y="connsiteY3"/>
              </a:cxn>
            </a:cxnLst>
            <a:rect l="l" t="t" r="r" b="b"/>
            <a:pathLst>
              <a:path w="2727960" h="3256280">
                <a:moveTo>
                  <a:pt x="0" y="0"/>
                </a:moveTo>
                <a:cubicBezTo>
                  <a:pt x="291253" y="1270"/>
                  <a:pt x="582507" y="2540"/>
                  <a:pt x="909320" y="320040"/>
                </a:cubicBezTo>
                <a:cubicBezTo>
                  <a:pt x="1236133" y="637540"/>
                  <a:pt x="1657773" y="1415627"/>
                  <a:pt x="1960880" y="1905000"/>
                </a:cubicBezTo>
                <a:cubicBezTo>
                  <a:pt x="2263987" y="2394373"/>
                  <a:pt x="2580640" y="3016673"/>
                  <a:pt x="2727960" y="3256280"/>
                </a:cubicBezTo>
              </a:path>
            </a:pathLst>
          </a:custGeom>
          <a:noFill/>
          <a:ln w="33020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234F94C3-4F0E-402A-96AF-0796D7CA913C}"/>
              </a:ext>
            </a:extLst>
          </p:cNvPr>
          <p:cNvSpPr/>
          <p:nvPr/>
        </p:nvSpPr>
        <p:spPr>
          <a:xfrm>
            <a:off x="6512749" y="2208231"/>
            <a:ext cx="5426253" cy="589508"/>
          </a:xfrm>
          <a:custGeom>
            <a:avLst/>
            <a:gdLst>
              <a:gd name="connsiteX0" fmla="*/ 0 w 3733800"/>
              <a:gd name="connsiteY0" fmla="*/ 869 h 464165"/>
              <a:gd name="connsiteX1" fmla="*/ 966216 w 3733800"/>
              <a:gd name="connsiteY1" fmla="*/ 25253 h 464165"/>
              <a:gd name="connsiteX2" fmla="*/ 1459992 w 3733800"/>
              <a:gd name="connsiteY2" fmla="*/ 168509 h 464165"/>
              <a:gd name="connsiteX3" fmla="*/ 1740408 w 3733800"/>
              <a:gd name="connsiteY3" fmla="*/ 333101 h 464165"/>
              <a:gd name="connsiteX4" fmla="*/ 2097024 w 3733800"/>
              <a:gd name="connsiteY4" fmla="*/ 424541 h 464165"/>
              <a:gd name="connsiteX5" fmla="*/ 3733800 w 3733800"/>
              <a:gd name="connsiteY5" fmla="*/ 464165 h 464165"/>
              <a:gd name="connsiteX0" fmla="*/ 0 w 3733800"/>
              <a:gd name="connsiteY0" fmla="*/ 869 h 464165"/>
              <a:gd name="connsiteX1" fmla="*/ 966216 w 3733800"/>
              <a:gd name="connsiteY1" fmla="*/ 25253 h 464165"/>
              <a:gd name="connsiteX2" fmla="*/ 1459992 w 3733800"/>
              <a:gd name="connsiteY2" fmla="*/ 168509 h 464165"/>
              <a:gd name="connsiteX3" fmla="*/ 2097024 w 3733800"/>
              <a:gd name="connsiteY3" fmla="*/ 424541 h 464165"/>
              <a:gd name="connsiteX4" fmla="*/ 3733800 w 3733800"/>
              <a:gd name="connsiteY4" fmla="*/ 464165 h 464165"/>
              <a:gd name="connsiteX0" fmla="*/ 0 w 3733800"/>
              <a:gd name="connsiteY0" fmla="*/ 869 h 464165"/>
              <a:gd name="connsiteX1" fmla="*/ 966216 w 3733800"/>
              <a:gd name="connsiteY1" fmla="*/ 25253 h 464165"/>
              <a:gd name="connsiteX2" fmla="*/ 1459992 w 3733800"/>
              <a:gd name="connsiteY2" fmla="*/ 168509 h 464165"/>
              <a:gd name="connsiteX3" fmla="*/ 2097024 w 3733800"/>
              <a:gd name="connsiteY3" fmla="*/ 424541 h 464165"/>
              <a:gd name="connsiteX4" fmla="*/ 3733800 w 3733800"/>
              <a:gd name="connsiteY4" fmla="*/ 464165 h 464165"/>
              <a:gd name="connsiteX0" fmla="*/ 0 w 3733800"/>
              <a:gd name="connsiteY0" fmla="*/ 869 h 464165"/>
              <a:gd name="connsiteX1" fmla="*/ 966216 w 3733800"/>
              <a:gd name="connsiteY1" fmla="*/ 25253 h 464165"/>
              <a:gd name="connsiteX2" fmla="*/ 1459992 w 3733800"/>
              <a:gd name="connsiteY2" fmla="*/ 168509 h 464165"/>
              <a:gd name="connsiteX3" fmla="*/ 2097024 w 3733800"/>
              <a:gd name="connsiteY3" fmla="*/ 424541 h 464165"/>
              <a:gd name="connsiteX4" fmla="*/ 3733800 w 3733800"/>
              <a:gd name="connsiteY4" fmla="*/ 464165 h 464165"/>
              <a:gd name="connsiteX0" fmla="*/ 0 w 3639312"/>
              <a:gd name="connsiteY0" fmla="*/ 869 h 455021"/>
              <a:gd name="connsiteX1" fmla="*/ 966216 w 3639312"/>
              <a:gd name="connsiteY1" fmla="*/ 25253 h 455021"/>
              <a:gd name="connsiteX2" fmla="*/ 1459992 w 3639312"/>
              <a:gd name="connsiteY2" fmla="*/ 168509 h 455021"/>
              <a:gd name="connsiteX3" fmla="*/ 2097024 w 3639312"/>
              <a:gd name="connsiteY3" fmla="*/ 424541 h 455021"/>
              <a:gd name="connsiteX4" fmla="*/ 3639312 w 3639312"/>
              <a:gd name="connsiteY4" fmla="*/ 455021 h 455021"/>
              <a:gd name="connsiteX0" fmla="*/ 0 w 3654552"/>
              <a:gd name="connsiteY0" fmla="*/ 869 h 461117"/>
              <a:gd name="connsiteX1" fmla="*/ 966216 w 3654552"/>
              <a:gd name="connsiteY1" fmla="*/ 25253 h 461117"/>
              <a:gd name="connsiteX2" fmla="*/ 1459992 w 3654552"/>
              <a:gd name="connsiteY2" fmla="*/ 168509 h 461117"/>
              <a:gd name="connsiteX3" fmla="*/ 2097024 w 3654552"/>
              <a:gd name="connsiteY3" fmla="*/ 424541 h 461117"/>
              <a:gd name="connsiteX4" fmla="*/ 3654552 w 3654552"/>
              <a:gd name="connsiteY4" fmla="*/ 461117 h 461117"/>
              <a:gd name="connsiteX0" fmla="*/ 0 w 3654552"/>
              <a:gd name="connsiteY0" fmla="*/ 869 h 451454"/>
              <a:gd name="connsiteX1" fmla="*/ 966216 w 3654552"/>
              <a:gd name="connsiteY1" fmla="*/ 25253 h 451454"/>
              <a:gd name="connsiteX2" fmla="*/ 1459992 w 3654552"/>
              <a:gd name="connsiteY2" fmla="*/ 168509 h 451454"/>
              <a:gd name="connsiteX3" fmla="*/ 2097024 w 3654552"/>
              <a:gd name="connsiteY3" fmla="*/ 424541 h 451454"/>
              <a:gd name="connsiteX4" fmla="*/ 3654552 w 3654552"/>
              <a:gd name="connsiteY4" fmla="*/ 451454 h 451454"/>
              <a:gd name="connsiteX0" fmla="*/ 0 w 3699286"/>
              <a:gd name="connsiteY0" fmla="*/ 869 h 448555"/>
              <a:gd name="connsiteX1" fmla="*/ 966216 w 3699286"/>
              <a:gd name="connsiteY1" fmla="*/ 25253 h 448555"/>
              <a:gd name="connsiteX2" fmla="*/ 1459992 w 3699286"/>
              <a:gd name="connsiteY2" fmla="*/ 168509 h 448555"/>
              <a:gd name="connsiteX3" fmla="*/ 2097024 w 3699286"/>
              <a:gd name="connsiteY3" fmla="*/ 424541 h 448555"/>
              <a:gd name="connsiteX4" fmla="*/ 3699286 w 3699286"/>
              <a:gd name="connsiteY4" fmla="*/ 448555 h 448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86" h="448555">
                <a:moveTo>
                  <a:pt x="0" y="869"/>
                </a:moveTo>
                <a:cubicBezTo>
                  <a:pt x="361442" y="-909"/>
                  <a:pt x="722884" y="-2687"/>
                  <a:pt x="966216" y="25253"/>
                </a:cubicBezTo>
                <a:cubicBezTo>
                  <a:pt x="1209548" y="53193"/>
                  <a:pt x="1288341" y="66114"/>
                  <a:pt x="1459992" y="168509"/>
                </a:cubicBezTo>
                <a:cubicBezTo>
                  <a:pt x="1694180" y="308209"/>
                  <a:pt x="1718056" y="375265"/>
                  <a:pt x="2097024" y="424541"/>
                </a:cubicBezTo>
                <a:cubicBezTo>
                  <a:pt x="2429256" y="446385"/>
                  <a:pt x="3699286" y="448555"/>
                  <a:pt x="3699286" y="448555"/>
                </a:cubicBezTo>
              </a:path>
            </a:pathLst>
          </a:custGeom>
          <a:ln w="330200">
            <a:solidFill>
              <a:srgbClr val="00C0A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Arial"/>
              <a:ea typeface="+mn-ea"/>
              <a:cs typeface="+mn-cs"/>
            </a:endParaRPr>
          </a:p>
        </p:txBody>
      </p:sp>
      <p:sp>
        <p:nvSpPr>
          <p:cNvPr id="22" name="TextBox 21">
            <a:extLst>
              <a:ext uri="{FF2B5EF4-FFF2-40B4-BE49-F238E27FC236}">
                <a16:creationId xmlns:a16="http://schemas.microsoft.com/office/drawing/2014/main" id="{52954076-6543-470D-9FA9-19AF35ECB3D6}"/>
              </a:ext>
            </a:extLst>
          </p:cNvPr>
          <p:cNvSpPr txBox="1"/>
          <p:nvPr/>
        </p:nvSpPr>
        <p:spPr>
          <a:xfrm>
            <a:off x="6604790" y="1554841"/>
            <a:ext cx="1422472" cy="272067"/>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Resource Optimization</a:t>
            </a:r>
            <a:endParaRPr kumimoji="0" lang="en-US" sz="14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23" name="TextBox 22">
            <a:extLst>
              <a:ext uri="{FF2B5EF4-FFF2-40B4-BE49-F238E27FC236}">
                <a16:creationId xmlns:a16="http://schemas.microsoft.com/office/drawing/2014/main" id="{1ECF4267-353D-406D-9225-2A04F1D27AD6}"/>
              </a:ext>
            </a:extLst>
          </p:cNvPr>
          <p:cNvSpPr txBox="1"/>
          <p:nvPr/>
        </p:nvSpPr>
        <p:spPr>
          <a:xfrm rot="16200000">
            <a:off x="-539965" y="3468604"/>
            <a:ext cx="1451455" cy="285817"/>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Resource Count</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24" name="TextBox 23">
            <a:extLst>
              <a:ext uri="{FF2B5EF4-FFF2-40B4-BE49-F238E27FC236}">
                <a16:creationId xmlns:a16="http://schemas.microsoft.com/office/drawing/2014/main" id="{027102E0-3C6D-4330-87E9-62FB3C3CF8B1}"/>
              </a:ext>
            </a:extLst>
          </p:cNvPr>
          <p:cNvSpPr txBox="1"/>
          <p:nvPr/>
        </p:nvSpPr>
        <p:spPr>
          <a:xfrm>
            <a:off x="5478930" y="5971693"/>
            <a:ext cx="866932" cy="285817"/>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Timeline</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26" name="TextBox 25">
            <a:extLst>
              <a:ext uri="{FF2B5EF4-FFF2-40B4-BE49-F238E27FC236}">
                <a16:creationId xmlns:a16="http://schemas.microsoft.com/office/drawing/2014/main" id="{EA48DAA6-F0E0-4B9D-AB4B-836D003333D9}"/>
              </a:ext>
            </a:extLst>
          </p:cNvPr>
          <p:cNvSpPr txBox="1"/>
          <p:nvPr/>
        </p:nvSpPr>
        <p:spPr>
          <a:xfrm>
            <a:off x="9933217" y="2285757"/>
            <a:ext cx="1213543" cy="21753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Stabilization</a:t>
            </a:r>
            <a:endParaRPr kumimoji="0" lang="en-US" sz="14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30" name="Rectangle 29">
            <a:extLst>
              <a:ext uri="{FF2B5EF4-FFF2-40B4-BE49-F238E27FC236}">
                <a16:creationId xmlns:a16="http://schemas.microsoft.com/office/drawing/2014/main" id="{0796768F-A5DD-4FFB-B882-60E690D6B222}"/>
              </a:ext>
            </a:extLst>
          </p:cNvPr>
          <p:cNvSpPr/>
          <p:nvPr/>
        </p:nvSpPr>
        <p:spPr>
          <a:xfrm>
            <a:off x="297214" y="5721588"/>
            <a:ext cx="255824" cy="72534"/>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030A0"/>
              </a:solidFill>
              <a:effectLst/>
              <a:uLnTx/>
              <a:uFillTx/>
              <a:latin typeface="Arial"/>
              <a:ea typeface="+mn-ea"/>
              <a:cs typeface="+mn-cs"/>
            </a:endParaRPr>
          </a:p>
        </p:txBody>
      </p:sp>
      <p:cxnSp>
        <p:nvCxnSpPr>
          <p:cNvPr id="32" name="Straight Connector 31">
            <a:extLst>
              <a:ext uri="{FF2B5EF4-FFF2-40B4-BE49-F238E27FC236}">
                <a16:creationId xmlns:a16="http://schemas.microsoft.com/office/drawing/2014/main" id="{8C3E5481-F349-45CD-80EF-B93BCE7212BA}"/>
              </a:ext>
            </a:extLst>
          </p:cNvPr>
          <p:cNvCxnSpPr>
            <a:cxnSpLocks/>
          </p:cNvCxnSpPr>
          <p:nvPr/>
        </p:nvCxnSpPr>
        <p:spPr>
          <a:xfrm>
            <a:off x="1066047"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94954EA-3F0F-4D43-9920-073F24BF813F}"/>
              </a:ext>
            </a:extLst>
          </p:cNvPr>
          <p:cNvCxnSpPr>
            <a:cxnSpLocks/>
          </p:cNvCxnSpPr>
          <p:nvPr/>
        </p:nvCxnSpPr>
        <p:spPr>
          <a:xfrm>
            <a:off x="1499234"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E4843E-382F-4C7B-BE3A-EBE9946E914F}"/>
              </a:ext>
            </a:extLst>
          </p:cNvPr>
          <p:cNvCxnSpPr>
            <a:cxnSpLocks/>
          </p:cNvCxnSpPr>
          <p:nvPr/>
        </p:nvCxnSpPr>
        <p:spPr>
          <a:xfrm>
            <a:off x="1932421"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9CE7D97-8A5A-4922-907C-4FF526F74E48}"/>
              </a:ext>
            </a:extLst>
          </p:cNvPr>
          <p:cNvCxnSpPr>
            <a:cxnSpLocks/>
          </p:cNvCxnSpPr>
          <p:nvPr/>
        </p:nvCxnSpPr>
        <p:spPr>
          <a:xfrm>
            <a:off x="2365608"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079118E-6F76-4FCA-B58A-6F3271CBA5F2}"/>
              </a:ext>
            </a:extLst>
          </p:cNvPr>
          <p:cNvCxnSpPr>
            <a:cxnSpLocks/>
          </p:cNvCxnSpPr>
          <p:nvPr/>
        </p:nvCxnSpPr>
        <p:spPr>
          <a:xfrm>
            <a:off x="2798796"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ABD06B9-D64C-4F5B-A64A-6213A7953962}"/>
              </a:ext>
            </a:extLst>
          </p:cNvPr>
          <p:cNvCxnSpPr>
            <a:cxnSpLocks/>
          </p:cNvCxnSpPr>
          <p:nvPr/>
        </p:nvCxnSpPr>
        <p:spPr>
          <a:xfrm>
            <a:off x="3231983"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A3043CB-C78A-448A-BDB2-BB5AD3D9DD39}"/>
              </a:ext>
            </a:extLst>
          </p:cNvPr>
          <p:cNvCxnSpPr>
            <a:cxnSpLocks/>
          </p:cNvCxnSpPr>
          <p:nvPr/>
        </p:nvCxnSpPr>
        <p:spPr>
          <a:xfrm>
            <a:off x="3665170"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031114-4FBB-495C-8BD9-DD2704EDDB52}"/>
              </a:ext>
            </a:extLst>
          </p:cNvPr>
          <p:cNvCxnSpPr>
            <a:cxnSpLocks/>
          </p:cNvCxnSpPr>
          <p:nvPr/>
        </p:nvCxnSpPr>
        <p:spPr>
          <a:xfrm>
            <a:off x="4098357"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2B02F19-6E55-40B7-BD14-DAA7649ABB19}"/>
              </a:ext>
            </a:extLst>
          </p:cNvPr>
          <p:cNvCxnSpPr>
            <a:cxnSpLocks/>
          </p:cNvCxnSpPr>
          <p:nvPr/>
        </p:nvCxnSpPr>
        <p:spPr>
          <a:xfrm>
            <a:off x="4531544"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2A460C-BB28-4B65-9DB3-59849F30E065}"/>
              </a:ext>
            </a:extLst>
          </p:cNvPr>
          <p:cNvCxnSpPr>
            <a:cxnSpLocks/>
          </p:cNvCxnSpPr>
          <p:nvPr/>
        </p:nvCxnSpPr>
        <p:spPr>
          <a:xfrm>
            <a:off x="4964731"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66547F7-3409-49BE-9EF9-9803089C0837}"/>
              </a:ext>
            </a:extLst>
          </p:cNvPr>
          <p:cNvCxnSpPr>
            <a:cxnSpLocks/>
          </p:cNvCxnSpPr>
          <p:nvPr/>
        </p:nvCxnSpPr>
        <p:spPr>
          <a:xfrm>
            <a:off x="5397918"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D89B15-C328-4E1B-AD5F-E4F6822DEB32}"/>
              </a:ext>
            </a:extLst>
          </p:cNvPr>
          <p:cNvCxnSpPr>
            <a:cxnSpLocks/>
          </p:cNvCxnSpPr>
          <p:nvPr/>
        </p:nvCxnSpPr>
        <p:spPr>
          <a:xfrm>
            <a:off x="5831105"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51FFCC6-840F-4C90-8F5C-2A3CE7C97352}"/>
              </a:ext>
            </a:extLst>
          </p:cNvPr>
          <p:cNvCxnSpPr>
            <a:cxnSpLocks/>
          </p:cNvCxnSpPr>
          <p:nvPr/>
        </p:nvCxnSpPr>
        <p:spPr>
          <a:xfrm>
            <a:off x="6264293"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B2A7E3A-B71B-4D90-8A3D-570A7CA50D34}"/>
              </a:ext>
            </a:extLst>
          </p:cNvPr>
          <p:cNvCxnSpPr>
            <a:cxnSpLocks/>
          </p:cNvCxnSpPr>
          <p:nvPr/>
        </p:nvCxnSpPr>
        <p:spPr>
          <a:xfrm>
            <a:off x="6697480"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328F03-A597-4040-BA56-EA7051119BEC}"/>
              </a:ext>
            </a:extLst>
          </p:cNvPr>
          <p:cNvCxnSpPr>
            <a:cxnSpLocks/>
          </p:cNvCxnSpPr>
          <p:nvPr/>
        </p:nvCxnSpPr>
        <p:spPr>
          <a:xfrm>
            <a:off x="678924" y="2222489"/>
            <a:ext cx="2322691" cy="0"/>
          </a:xfrm>
          <a:prstGeom prst="line">
            <a:avLst/>
          </a:prstGeom>
          <a:ln w="33020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C4587A-179E-49D9-92DC-0099ECC0EEBB}"/>
              </a:ext>
            </a:extLst>
          </p:cNvPr>
          <p:cNvCxnSpPr>
            <a:cxnSpLocks/>
          </p:cNvCxnSpPr>
          <p:nvPr/>
        </p:nvCxnSpPr>
        <p:spPr>
          <a:xfrm>
            <a:off x="7130667"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36E2CD6-A55B-45BE-ADA8-22A932206D9D}"/>
              </a:ext>
            </a:extLst>
          </p:cNvPr>
          <p:cNvCxnSpPr>
            <a:cxnSpLocks/>
          </p:cNvCxnSpPr>
          <p:nvPr/>
        </p:nvCxnSpPr>
        <p:spPr>
          <a:xfrm>
            <a:off x="7563854"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CA59D6-5075-48F6-AB5A-8493F7F6843F}"/>
              </a:ext>
            </a:extLst>
          </p:cNvPr>
          <p:cNvCxnSpPr>
            <a:cxnSpLocks/>
          </p:cNvCxnSpPr>
          <p:nvPr/>
        </p:nvCxnSpPr>
        <p:spPr>
          <a:xfrm flipH="1">
            <a:off x="2351581" y="2208213"/>
            <a:ext cx="4193012" cy="14276"/>
          </a:xfrm>
          <a:prstGeom prst="line">
            <a:avLst/>
          </a:prstGeom>
          <a:ln w="330200">
            <a:solidFill>
              <a:srgbClr val="00C0AE"/>
            </a:solidFill>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006FADE5-4303-4076-A461-699E082F32F5}"/>
              </a:ext>
            </a:extLst>
          </p:cNvPr>
          <p:cNvSpPr/>
          <p:nvPr/>
        </p:nvSpPr>
        <p:spPr>
          <a:xfrm flipH="1">
            <a:off x="716378" y="2224806"/>
            <a:ext cx="1684176" cy="3401329"/>
          </a:xfrm>
          <a:custGeom>
            <a:avLst/>
            <a:gdLst>
              <a:gd name="connsiteX0" fmla="*/ 0 w 2727960"/>
              <a:gd name="connsiteY0" fmla="*/ 0 h 3256280"/>
              <a:gd name="connsiteX1" fmla="*/ 909320 w 2727960"/>
              <a:gd name="connsiteY1" fmla="*/ 320040 h 3256280"/>
              <a:gd name="connsiteX2" fmla="*/ 1960880 w 2727960"/>
              <a:gd name="connsiteY2" fmla="*/ 1905000 h 3256280"/>
              <a:gd name="connsiteX3" fmla="*/ 2727960 w 2727960"/>
              <a:gd name="connsiteY3" fmla="*/ 3256280 h 3256280"/>
            </a:gdLst>
            <a:ahLst/>
            <a:cxnLst>
              <a:cxn ang="0">
                <a:pos x="connsiteX0" y="connsiteY0"/>
              </a:cxn>
              <a:cxn ang="0">
                <a:pos x="connsiteX1" y="connsiteY1"/>
              </a:cxn>
              <a:cxn ang="0">
                <a:pos x="connsiteX2" y="connsiteY2"/>
              </a:cxn>
              <a:cxn ang="0">
                <a:pos x="connsiteX3" y="connsiteY3"/>
              </a:cxn>
            </a:cxnLst>
            <a:rect l="l" t="t" r="r" b="b"/>
            <a:pathLst>
              <a:path w="2727960" h="3256280">
                <a:moveTo>
                  <a:pt x="0" y="0"/>
                </a:moveTo>
                <a:cubicBezTo>
                  <a:pt x="291253" y="1270"/>
                  <a:pt x="582507" y="2540"/>
                  <a:pt x="909320" y="320040"/>
                </a:cubicBezTo>
                <a:cubicBezTo>
                  <a:pt x="1236133" y="637540"/>
                  <a:pt x="1657773" y="1415627"/>
                  <a:pt x="1960880" y="1905000"/>
                </a:cubicBezTo>
                <a:cubicBezTo>
                  <a:pt x="2263987" y="2394373"/>
                  <a:pt x="2580640" y="3016673"/>
                  <a:pt x="2727960" y="3256280"/>
                </a:cubicBezTo>
              </a:path>
            </a:pathLst>
          </a:custGeom>
          <a:noFill/>
          <a:ln w="330200">
            <a:solidFill>
              <a:srgbClr val="00C0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Arial"/>
              <a:ea typeface="+mn-ea"/>
              <a:cs typeface="+mn-cs"/>
            </a:endParaRPr>
          </a:p>
        </p:txBody>
      </p:sp>
      <p:cxnSp>
        <p:nvCxnSpPr>
          <p:cNvPr id="48" name="Straight Connector 47">
            <a:extLst>
              <a:ext uri="{FF2B5EF4-FFF2-40B4-BE49-F238E27FC236}">
                <a16:creationId xmlns:a16="http://schemas.microsoft.com/office/drawing/2014/main" id="{81398775-2481-4E74-9CBD-5A1BB2C15BCF}"/>
              </a:ext>
            </a:extLst>
          </p:cNvPr>
          <p:cNvCxnSpPr>
            <a:cxnSpLocks/>
          </p:cNvCxnSpPr>
          <p:nvPr/>
        </p:nvCxnSpPr>
        <p:spPr>
          <a:xfrm>
            <a:off x="7997041"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96823A8-1D2A-4889-A482-E6F06B48CFB6}"/>
              </a:ext>
            </a:extLst>
          </p:cNvPr>
          <p:cNvCxnSpPr>
            <a:cxnSpLocks/>
          </p:cNvCxnSpPr>
          <p:nvPr/>
        </p:nvCxnSpPr>
        <p:spPr>
          <a:xfrm>
            <a:off x="8430228"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E3AA2D7-DAA6-49E9-81EC-968EC42735B6}"/>
              </a:ext>
            </a:extLst>
          </p:cNvPr>
          <p:cNvSpPr/>
          <p:nvPr/>
        </p:nvSpPr>
        <p:spPr>
          <a:xfrm rot="10800000">
            <a:off x="604245" y="1255606"/>
            <a:ext cx="74678" cy="448584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030A0"/>
              </a:solidFill>
              <a:effectLst/>
              <a:uLnTx/>
              <a:uFillTx/>
              <a:latin typeface="Arial"/>
              <a:ea typeface="+mn-ea"/>
              <a:cs typeface="+mn-cs"/>
            </a:endParaRPr>
          </a:p>
        </p:txBody>
      </p:sp>
      <p:cxnSp>
        <p:nvCxnSpPr>
          <p:cNvPr id="50" name="Straight Connector 49">
            <a:extLst>
              <a:ext uri="{FF2B5EF4-FFF2-40B4-BE49-F238E27FC236}">
                <a16:creationId xmlns:a16="http://schemas.microsoft.com/office/drawing/2014/main" id="{708003A6-9ADA-4101-B419-16B21BEB0B0A}"/>
              </a:ext>
            </a:extLst>
          </p:cNvPr>
          <p:cNvCxnSpPr>
            <a:cxnSpLocks/>
          </p:cNvCxnSpPr>
          <p:nvPr/>
        </p:nvCxnSpPr>
        <p:spPr>
          <a:xfrm>
            <a:off x="8863415"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71DC47D-4D47-4F2A-9B0D-E210DF17C6C4}"/>
              </a:ext>
            </a:extLst>
          </p:cNvPr>
          <p:cNvCxnSpPr>
            <a:cxnSpLocks/>
          </p:cNvCxnSpPr>
          <p:nvPr/>
        </p:nvCxnSpPr>
        <p:spPr>
          <a:xfrm>
            <a:off x="9296602"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90D6ECD-C486-4B8A-98DC-8D87A9711E39}"/>
              </a:ext>
            </a:extLst>
          </p:cNvPr>
          <p:cNvCxnSpPr>
            <a:cxnSpLocks/>
          </p:cNvCxnSpPr>
          <p:nvPr/>
        </p:nvCxnSpPr>
        <p:spPr>
          <a:xfrm>
            <a:off x="9729790"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31ACC13-BADA-4875-890A-F9ED0068CDF4}"/>
              </a:ext>
            </a:extLst>
          </p:cNvPr>
          <p:cNvCxnSpPr>
            <a:cxnSpLocks/>
          </p:cNvCxnSpPr>
          <p:nvPr/>
        </p:nvCxnSpPr>
        <p:spPr>
          <a:xfrm>
            <a:off x="10162977"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73EDCD3-7982-4310-9106-78616E457326}"/>
              </a:ext>
            </a:extLst>
          </p:cNvPr>
          <p:cNvCxnSpPr>
            <a:cxnSpLocks/>
          </p:cNvCxnSpPr>
          <p:nvPr/>
        </p:nvCxnSpPr>
        <p:spPr>
          <a:xfrm>
            <a:off x="10596164"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762AAD-C894-4A8D-A5D4-4A4E4FD70FC6}"/>
              </a:ext>
            </a:extLst>
          </p:cNvPr>
          <p:cNvCxnSpPr>
            <a:cxnSpLocks/>
          </p:cNvCxnSpPr>
          <p:nvPr/>
        </p:nvCxnSpPr>
        <p:spPr>
          <a:xfrm>
            <a:off x="11029351" y="5668918"/>
            <a:ext cx="0" cy="725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5831CFB-7752-4141-9212-C74C728B2295}"/>
              </a:ext>
            </a:extLst>
          </p:cNvPr>
          <p:cNvSpPr txBox="1"/>
          <p:nvPr/>
        </p:nvSpPr>
        <p:spPr>
          <a:xfrm>
            <a:off x="3100004" y="1738805"/>
            <a:ext cx="1207115" cy="21753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Stabilization</a:t>
            </a:r>
            <a:endParaRPr kumimoji="0" lang="en-US" sz="14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57" name="TextBox 56">
            <a:extLst>
              <a:ext uri="{FF2B5EF4-FFF2-40B4-BE49-F238E27FC236}">
                <a16:creationId xmlns:a16="http://schemas.microsoft.com/office/drawing/2014/main" id="{1F31A048-8545-45E5-9E26-37E6D497E828}"/>
              </a:ext>
            </a:extLst>
          </p:cNvPr>
          <p:cNvSpPr txBox="1"/>
          <p:nvPr/>
        </p:nvSpPr>
        <p:spPr>
          <a:xfrm>
            <a:off x="2182181" y="3357347"/>
            <a:ext cx="618368" cy="364589"/>
          </a:xfrm>
          <a:prstGeom prst="rect">
            <a:avLst/>
          </a:prstGeom>
          <a:solidFill>
            <a:srgbClr val="1E49E2"/>
          </a:solidFill>
          <a:effectLst>
            <a:outerShdw blurRad="50800" dist="38100" dir="2700000" algn="tl" rotWithShape="0">
              <a:prstClr val="black">
                <a:alpha val="40000"/>
              </a:prstClr>
            </a:outerShdw>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 normalizeH="0" baseline="0" noProof="0">
                <a:ln>
                  <a:noFill/>
                </a:ln>
                <a:solidFill>
                  <a:schemeClr val="bg1"/>
                </a:solidFill>
                <a:effectLst/>
                <a:uLnTx/>
                <a:uFillTx/>
                <a:latin typeface="Arial" panose="020B0604020202020204" pitchFamily="34" charset="0"/>
                <a:ea typeface="+mn-ea"/>
                <a:cs typeface="Arial" panose="020B0604020202020204" pitchFamily="34" charset="0"/>
              </a:rPr>
              <a:t>ESP Leading Operations</a:t>
            </a:r>
          </a:p>
        </p:txBody>
      </p:sp>
      <p:sp>
        <p:nvSpPr>
          <p:cNvPr id="58" name="TextBox 57">
            <a:extLst>
              <a:ext uri="{FF2B5EF4-FFF2-40B4-BE49-F238E27FC236}">
                <a16:creationId xmlns:a16="http://schemas.microsoft.com/office/drawing/2014/main" id="{4BCC90FF-7244-47BB-ABA2-B915259B4A7E}"/>
              </a:ext>
            </a:extLst>
          </p:cNvPr>
          <p:cNvSpPr txBox="1"/>
          <p:nvPr/>
        </p:nvSpPr>
        <p:spPr>
          <a:xfrm>
            <a:off x="2292380" y="4062959"/>
            <a:ext cx="712818" cy="364589"/>
          </a:xfrm>
          <a:prstGeom prst="rect">
            <a:avLst/>
          </a:prstGeom>
          <a:solidFill>
            <a:srgbClr val="00C0AE"/>
          </a:solidFill>
          <a:effectLst>
            <a:outerShdw blurRad="50800" dist="38100" dir="2700000" algn="tl" rotWithShape="0">
              <a:prstClr val="black">
                <a:alpha val="40000"/>
              </a:prstClr>
            </a:outerShdw>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KPMG Leading Operations</a:t>
            </a:r>
          </a:p>
        </p:txBody>
      </p:sp>
      <p:sp>
        <p:nvSpPr>
          <p:cNvPr id="28" name="Rectangle 27">
            <a:extLst>
              <a:ext uri="{FF2B5EF4-FFF2-40B4-BE49-F238E27FC236}">
                <a16:creationId xmlns:a16="http://schemas.microsoft.com/office/drawing/2014/main" id="{10EF8D41-C5CE-424C-80D0-BD813243FEC0}"/>
              </a:ext>
            </a:extLst>
          </p:cNvPr>
          <p:cNvSpPr/>
          <p:nvPr/>
        </p:nvSpPr>
        <p:spPr>
          <a:xfrm rot="16200000">
            <a:off x="6291444" y="-18281"/>
            <a:ext cx="45719" cy="1142011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030A0"/>
              </a:solidFill>
              <a:effectLst/>
              <a:uLnTx/>
              <a:uFillTx/>
              <a:latin typeface="Arial"/>
              <a:ea typeface="+mn-ea"/>
              <a:cs typeface="+mn-cs"/>
            </a:endParaRPr>
          </a:p>
        </p:txBody>
      </p:sp>
      <p:sp>
        <p:nvSpPr>
          <p:cNvPr id="59" name="TextBox 58">
            <a:extLst>
              <a:ext uri="{FF2B5EF4-FFF2-40B4-BE49-F238E27FC236}">
                <a16:creationId xmlns:a16="http://schemas.microsoft.com/office/drawing/2014/main" id="{9C01EE32-DA3A-4391-BDF0-CAE62F7F0E44}"/>
              </a:ext>
            </a:extLst>
          </p:cNvPr>
          <p:cNvSpPr txBox="1"/>
          <p:nvPr/>
        </p:nvSpPr>
        <p:spPr>
          <a:xfrm>
            <a:off x="7683316" y="2752472"/>
            <a:ext cx="1128985" cy="681461"/>
          </a:xfrm>
          <a:prstGeom prst="rect">
            <a:avLst/>
          </a:prstGeom>
          <a:solidFill>
            <a:srgbClr val="00C0AE"/>
          </a:solidFill>
          <a:ln>
            <a:noFill/>
          </a:ln>
          <a:effectLst>
            <a:outerShdw blurRad="50800" dist="38100" dir="2700000" algn="tl" rotWithShape="0">
              <a:prstClr val="black">
                <a:alpha val="40000"/>
              </a:prstClr>
            </a:outerShdw>
          </a:effectLst>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050" b="1" i="0" u="none" strike="noStrike" cap="none" spc="-10" normalizeH="0" baseline="0">
                <a:ln>
                  <a:noFill/>
                </a:ln>
                <a:solidFill>
                  <a:prstClr val="white"/>
                </a:solidFill>
                <a:effectLst/>
                <a:uLnTx/>
                <a:uFillTx/>
                <a:latin typeface="Arial" panose="020B0604020202020204" pitchFamily="34" charset="0"/>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KPMG Optimization Via Learning and Automation</a:t>
            </a:r>
          </a:p>
        </p:txBody>
      </p:sp>
      <p:sp>
        <p:nvSpPr>
          <p:cNvPr id="60" name="TextBox 59">
            <a:extLst>
              <a:ext uri="{FF2B5EF4-FFF2-40B4-BE49-F238E27FC236}">
                <a16:creationId xmlns:a16="http://schemas.microsoft.com/office/drawing/2014/main" id="{2E867568-F266-4B25-B1D0-880BA9B40BD7}"/>
              </a:ext>
            </a:extLst>
          </p:cNvPr>
          <p:cNvSpPr txBox="1"/>
          <p:nvPr/>
        </p:nvSpPr>
        <p:spPr>
          <a:xfrm>
            <a:off x="4170016" y="1675537"/>
            <a:ext cx="1298140" cy="217533"/>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BAU</a:t>
            </a:r>
            <a:endParaRPr kumimoji="0" lang="en-US" sz="14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63" name="TextBox 62">
            <a:extLst>
              <a:ext uri="{FF2B5EF4-FFF2-40B4-BE49-F238E27FC236}">
                <a16:creationId xmlns:a16="http://schemas.microsoft.com/office/drawing/2014/main" id="{7B2D5B6D-50C8-474F-ACB9-23B0BA6429A9}"/>
              </a:ext>
            </a:extLst>
          </p:cNvPr>
          <p:cNvSpPr txBox="1"/>
          <p:nvPr/>
        </p:nvSpPr>
        <p:spPr>
          <a:xfrm>
            <a:off x="2048308" y="2760085"/>
            <a:ext cx="618367" cy="364589"/>
          </a:xfrm>
          <a:prstGeom prst="rect">
            <a:avLst/>
          </a:prstGeom>
          <a:solidFill>
            <a:srgbClr val="00C0AE"/>
          </a:solidFill>
          <a:ln>
            <a:noFill/>
          </a:ln>
          <a:effectLst>
            <a:outerShdw blurRad="50800" dist="38100" dir="2700000" algn="tl" rotWithShape="0">
              <a:prstClr val="black">
                <a:alpha val="40000"/>
              </a:prstClr>
            </a:outerShdw>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KPMG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Shadow</a:t>
            </a:r>
            <a:endParaRPr kumimoji="0" lang="en-US" sz="8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64" name="TextBox 63">
            <a:extLst>
              <a:ext uri="{FF2B5EF4-FFF2-40B4-BE49-F238E27FC236}">
                <a16:creationId xmlns:a16="http://schemas.microsoft.com/office/drawing/2014/main" id="{C7576835-7C2F-47BF-BB6D-96D867BCE745}"/>
              </a:ext>
            </a:extLst>
          </p:cNvPr>
          <p:cNvSpPr txBox="1"/>
          <p:nvPr/>
        </p:nvSpPr>
        <p:spPr>
          <a:xfrm>
            <a:off x="2418413" y="4842516"/>
            <a:ext cx="714921" cy="364589"/>
          </a:xfrm>
          <a:prstGeom prst="rect">
            <a:avLst/>
          </a:prstGeom>
          <a:solidFill>
            <a:srgbClr val="1E49E2"/>
          </a:solidFill>
          <a:effectLst>
            <a:outerShdw blurRad="50800" dist="38100" dir="2700000" algn="tl" rotWithShape="0">
              <a:prstClr val="black">
                <a:alpha val="40000"/>
              </a:prstClr>
            </a:outerShdw>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 normalizeH="0" baseline="0" noProof="0">
                <a:ln>
                  <a:noFill/>
                </a:ln>
                <a:solidFill>
                  <a:schemeClr val="bg1"/>
                </a:solidFill>
                <a:effectLst/>
                <a:uLnTx/>
                <a:uFillTx/>
                <a:latin typeface="Arial" panose="020B0604020202020204" pitchFamily="34" charset="0"/>
                <a:ea typeface="+mn-ea"/>
                <a:cs typeface="Arial" panose="020B0604020202020204" pitchFamily="34" charset="0"/>
              </a:rPr>
              <a:t>ESP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 normalizeH="0" baseline="0" noProof="0">
                <a:ln>
                  <a:noFill/>
                </a:ln>
                <a:solidFill>
                  <a:schemeClr val="bg1"/>
                </a:solidFill>
                <a:effectLst/>
                <a:uLnTx/>
                <a:uFillTx/>
                <a:latin typeface="Arial" panose="020B0604020202020204" pitchFamily="34" charset="0"/>
                <a:ea typeface="+mn-ea"/>
                <a:cs typeface="Arial" panose="020B0604020202020204" pitchFamily="34" charset="0"/>
              </a:rPr>
              <a:t>Shadow</a:t>
            </a:r>
          </a:p>
        </p:txBody>
      </p:sp>
      <p:sp>
        <p:nvSpPr>
          <p:cNvPr id="65" name="TextBox 64">
            <a:extLst>
              <a:ext uri="{FF2B5EF4-FFF2-40B4-BE49-F238E27FC236}">
                <a16:creationId xmlns:a16="http://schemas.microsoft.com/office/drawing/2014/main" id="{1BA0CBD9-74A7-42E7-B99E-396A69B16FB8}"/>
              </a:ext>
            </a:extLst>
          </p:cNvPr>
          <p:cNvSpPr txBox="1"/>
          <p:nvPr/>
        </p:nvSpPr>
        <p:spPr>
          <a:xfrm>
            <a:off x="5364756" y="2611684"/>
            <a:ext cx="1133104" cy="364589"/>
          </a:xfrm>
          <a:prstGeom prst="rect">
            <a:avLst/>
          </a:prstGeom>
          <a:solidFill>
            <a:srgbClr val="00C0AE"/>
          </a:solidFill>
          <a:ln>
            <a:noFill/>
          </a:ln>
          <a:effectLst>
            <a:outerShdw blurRad="50800" dist="38100" dir="2700000" algn="tl" rotWithShape="0">
              <a:prstClr val="black">
                <a:alpha val="40000"/>
              </a:prstClr>
            </a:outerShdw>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KPMG Operating in BAU Mode</a:t>
            </a:r>
          </a:p>
        </p:txBody>
      </p:sp>
      <p:sp>
        <p:nvSpPr>
          <p:cNvPr id="66" name="TextBox 65">
            <a:extLst>
              <a:ext uri="{FF2B5EF4-FFF2-40B4-BE49-F238E27FC236}">
                <a16:creationId xmlns:a16="http://schemas.microsoft.com/office/drawing/2014/main" id="{6781EB21-96C3-4FAF-905C-2E1B834676E4}"/>
              </a:ext>
            </a:extLst>
          </p:cNvPr>
          <p:cNvSpPr txBox="1"/>
          <p:nvPr/>
        </p:nvSpPr>
        <p:spPr>
          <a:xfrm>
            <a:off x="5335524" y="1666351"/>
            <a:ext cx="1298140" cy="217533"/>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BAU</a:t>
            </a:r>
            <a:endParaRPr kumimoji="0" lang="en-US" sz="14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67" name="TextBox 66">
            <a:extLst>
              <a:ext uri="{FF2B5EF4-FFF2-40B4-BE49-F238E27FC236}">
                <a16:creationId xmlns:a16="http://schemas.microsoft.com/office/drawing/2014/main" id="{80B34EA9-84B6-40DE-8F86-89B15AD05169}"/>
              </a:ext>
            </a:extLst>
          </p:cNvPr>
          <p:cNvSpPr txBox="1"/>
          <p:nvPr/>
        </p:nvSpPr>
        <p:spPr>
          <a:xfrm>
            <a:off x="4068549" y="2099247"/>
            <a:ext cx="1411267" cy="194918"/>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KPMG in India</a:t>
            </a:r>
            <a:endParaRPr kumimoji="0" lang="en-US" sz="16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68" name="TextBox 67">
            <a:extLst>
              <a:ext uri="{FF2B5EF4-FFF2-40B4-BE49-F238E27FC236}">
                <a16:creationId xmlns:a16="http://schemas.microsoft.com/office/drawing/2014/main" id="{9F14FDB2-1664-422F-B13D-9156B9F0790A}"/>
              </a:ext>
            </a:extLst>
          </p:cNvPr>
          <p:cNvSpPr txBox="1"/>
          <p:nvPr/>
        </p:nvSpPr>
        <p:spPr>
          <a:xfrm>
            <a:off x="10007349" y="1121220"/>
            <a:ext cx="2036101" cy="234111"/>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  KPMG</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3" name="Rectangle 2">
            <a:extLst>
              <a:ext uri="{FF2B5EF4-FFF2-40B4-BE49-F238E27FC236}">
                <a16:creationId xmlns:a16="http://schemas.microsoft.com/office/drawing/2014/main" id="{B1707B38-469C-6212-45A9-7F20A1F41E01}"/>
              </a:ext>
            </a:extLst>
          </p:cNvPr>
          <p:cNvSpPr/>
          <p:nvPr/>
        </p:nvSpPr>
        <p:spPr>
          <a:xfrm>
            <a:off x="307408" y="4789245"/>
            <a:ext cx="248764" cy="87967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030A0"/>
              </a:solidFill>
              <a:effectLst/>
              <a:uLnTx/>
              <a:uFillTx/>
              <a:latin typeface="Arial"/>
              <a:ea typeface="+mn-ea"/>
              <a:cs typeface="+mn-cs"/>
            </a:endParaRPr>
          </a:p>
        </p:txBody>
      </p:sp>
      <p:sp>
        <p:nvSpPr>
          <p:cNvPr id="4" name="Rectangle 3">
            <a:extLst>
              <a:ext uri="{FF2B5EF4-FFF2-40B4-BE49-F238E27FC236}">
                <a16:creationId xmlns:a16="http://schemas.microsoft.com/office/drawing/2014/main" id="{66DBDC5C-B009-EB99-9FE8-17B8C4803E9C}"/>
              </a:ext>
            </a:extLst>
          </p:cNvPr>
          <p:cNvSpPr/>
          <p:nvPr/>
        </p:nvSpPr>
        <p:spPr>
          <a:xfrm>
            <a:off x="312476" y="3773423"/>
            <a:ext cx="248764" cy="96315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030A0"/>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8D80FD31-F28E-7B4D-B67A-0526690CD766}"/>
              </a:ext>
            </a:extLst>
          </p:cNvPr>
          <p:cNvSpPr/>
          <p:nvPr/>
        </p:nvSpPr>
        <p:spPr>
          <a:xfrm>
            <a:off x="305563" y="2885784"/>
            <a:ext cx="248764" cy="83496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030A0"/>
              </a:solidFill>
              <a:effectLst/>
              <a:uLnTx/>
              <a:uFillTx/>
              <a:latin typeface="Arial"/>
              <a:ea typeface="+mn-ea"/>
              <a:cs typeface="+mn-cs"/>
            </a:endParaRPr>
          </a:p>
        </p:txBody>
      </p:sp>
      <p:sp>
        <p:nvSpPr>
          <p:cNvPr id="70" name="Rectangle 69">
            <a:extLst>
              <a:ext uri="{FF2B5EF4-FFF2-40B4-BE49-F238E27FC236}">
                <a16:creationId xmlns:a16="http://schemas.microsoft.com/office/drawing/2014/main" id="{3E133816-614B-1556-D958-4ED77C7CB9D2}"/>
              </a:ext>
            </a:extLst>
          </p:cNvPr>
          <p:cNvSpPr/>
          <p:nvPr/>
        </p:nvSpPr>
        <p:spPr>
          <a:xfrm>
            <a:off x="308033" y="2045078"/>
            <a:ext cx="248764" cy="788033"/>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7030A0"/>
              </a:solidFill>
              <a:effectLst/>
              <a:uLnTx/>
              <a:uFillTx/>
              <a:latin typeface="Arial"/>
              <a:ea typeface="+mn-ea"/>
              <a:cs typeface="+mn-cs"/>
            </a:endParaRPr>
          </a:p>
        </p:txBody>
      </p:sp>
      <p:sp>
        <p:nvSpPr>
          <p:cNvPr id="74" name="TextBox 73">
            <a:extLst>
              <a:ext uri="{FF2B5EF4-FFF2-40B4-BE49-F238E27FC236}">
                <a16:creationId xmlns:a16="http://schemas.microsoft.com/office/drawing/2014/main" id="{533A83D1-29ED-B776-0FAE-AF8FD4A6BC7C}"/>
              </a:ext>
            </a:extLst>
          </p:cNvPr>
          <p:cNvSpPr txBox="1"/>
          <p:nvPr/>
        </p:nvSpPr>
        <p:spPr>
          <a:xfrm>
            <a:off x="1425124" y="5730946"/>
            <a:ext cx="657554"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1</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75" name="TextBox 74">
            <a:extLst>
              <a:ext uri="{FF2B5EF4-FFF2-40B4-BE49-F238E27FC236}">
                <a16:creationId xmlns:a16="http://schemas.microsoft.com/office/drawing/2014/main" id="{2D06CC9A-F4D8-E956-2C29-FDD840A69C82}"/>
              </a:ext>
            </a:extLst>
          </p:cNvPr>
          <p:cNvSpPr txBox="1"/>
          <p:nvPr/>
        </p:nvSpPr>
        <p:spPr>
          <a:xfrm>
            <a:off x="2696840" y="5745471"/>
            <a:ext cx="657554"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2</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76" name="TextBox 75">
            <a:extLst>
              <a:ext uri="{FF2B5EF4-FFF2-40B4-BE49-F238E27FC236}">
                <a16:creationId xmlns:a16="http://schemas.microsoft.com/office/drawing/2014/main" id="{72BE621E-04AC-E618-1838-27F369782412}"/>
              </a:ext>
            </a:extLst>
          </p:cNvPr>
          <p:cNvSpPr txBox="1"/>
          <p:nvPr/>
        </p:nvSpPr>
        <p:spPr>
          <a:xfrm>
            <a:off x="3933678" y="5738126"/>
            <a:ext cx="657554"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3</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77" name="TextBox 76">
            <a:extLst>
              <a:ext uri="{FF2B5EF4-FFF2-40B4-BE49-F238E27FC236}">
                <a16:creationId xmlns:a16="http://schemas.microsoft.com/office/drawing/2014/main" id="{9E5D7EFA-8930-79B3-2413-067DA8D7534C}"/>
              </a:ext>
            </a:extLst>
          </p:cNvPr>
          <p:cNvSpPr txBox="1"/>
          <p:nvPr/>
        </p:nvSpPr>
        <p:spPr>
          <a:xfrm>
            <a:off x="5091817" y="5723824"/>
            <a:ext cx="657554"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4</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78" name="TextBox 77">
            <a:extLst>
              <a:ext uri="{FF2B5EF4-FFF2-40B4-BE49-F238E27FC236}">
                <a16:creationId xmlns:a16="http://schemas.microsoft.com/office/drawing/2014/main" id="{4D653ABD-F602-858E-924F-6A2D79C62832}"/>
              </a:ext>
            </a:extLst>
          </p:cNvPr>
          <p:cNvSpPr txBox="1"/>
          <p:nvPr/>
        </p:nvSpPr>
        <p:spPr>
          <a:xfrm>
            <a:off x="6224626" y="5736765"/>
            <a:ext cx="657554"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5</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79" name="TextBox 78">
            <a:extLst>
              <a:ext uri="{FF2B5EF4-FFF2-40B4-BE49-F238E27FC236}">
                <a16:creationId xmlns:a16="http://schemas.microsoft.com/office/drawing/2014/main" id="{39FB7EB7-F032-0D0E-1F9F-486B1BD5341E}"/>
              </a:ext>
            </a:extLst>
          </p:cNvPr>
          <p:cNvSpPr txBox="1"/>
          <p:nvPr/>
        </p:nvSpPr>
        <p:spPr>
          <a:xfrm>
            <a:off x="7381148" y="5745083"/>
            <a:ext cx="657554"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6</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80" name="TextBox 79">
            <a:extLst>
              <a:ext uri="{FF2B5EF4-FFF2-40B4-BE49-F238E27FC236}">
                <a16:creationId xmlns:a16="http://schemas.microsoft.com/office/drawing/2014/main" id="{5519476A-91C9-A835-8BCE-8A49CEA35EC2}"/>
              </a:ext>
            </a:extLst>
          </p:cNvPr>
          <p:cNvSpPr txBox="1"/>
          <p:nvPr/>
        </p:nvSpPr>
        <p:spPr>
          <a:xfrm>
            <a:off x="8470398" y="5757420"/>
            <a:ext cx="657554"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7</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81" name="TextBox 80">
            <a:extLst>
              <a:ext uri="{FF2B5EF4-FFF2-40B4-BE49-F238E27FC236}">
                <a16:creationId xmlns:a16="http://schemas.microsoft.com/office/drawing/2014/main" id="{3145E935-0765-92B8-DF76-8571508605C1}"/>
              </a:ext>
            </a:extLst>
          </p:cNvPr>
          <p:cNvSpPr txBox="1"/>
          <p:nvPr/>
        </p:nvSpPr>
        <p:spPr>
          <a:xfrm>
            <a:off x="9507919" y="5745471"/>
            <a:ext cx="657554"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8</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25" name="TextBox 24">
            <a:extLst>
              <a:ext uri="{FF2B5EF4-FFF2-40B4-BE49-F238E27FC236}">
                <a16:creationId xmlns:a16="http://schemas.microsoft.com/office/drawing/2014/main" id="{833FF991-F2C0-49EF-B8C5-43240C47D02D}"/>
              </a:ext>
            </a:extLst>
          </p:cNvPr>
          <p:cNvSpPr txBox="1"/>
          <p:nvPr/>
        </p:nvSpPr>
        <p:spPr>
          <a:xfrm>
            <a:off x="171702" y="2089525"/>
            <a:ext cx="2450998" cy="270596"/>
          </a:xfrm>
          <a:prstGeom prst="rect">
            <a:avLst/>
          </a:prstGeom>
          <a:noFill/>
          <a:ln>
            <a:noFill/>
          </a:ln>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 normalizeH="0" baseline="0" noProof="0">
                <a:ln>
                  <a:noFill/>
                </a:ln>
                <a:solidFill>
                  <a:schemeClr val="bg1"/>
                </a:solidFill>
                <a:effectLst/>
                <a:uLnTx/>
                <a:uFillTx/>
                <a:latin typeface="Arial" panose="020B0604020202020204" pitchFamily="34" charset="0"/>
                <a:ea typeface="+mn-ea"/>
                <a:cs typeface="Arial" panose="020B0604020202020204" pitchFamily="34" charset="0"/>
              </a:rPr>
              <a:t>Existing Service Provider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 normalizeH="0" baseline="0" noProof="0">
                <a:ln>
                  <a:noFill/>
                </a:ln>
                <a:solidFill>
                  <a:schemeClr val="bg1"/>
                </a:solidFill>
                <a:effectLst/>
                <a:uLnTx/>
                <a:uFillTx/>
                <a:latin typeface="Arial" panose="020B0604020202020204" pitchFamily="34" charset="0"/>
                <a:ea typeface="+mn-ea"/>
                <a:cs typeface="Arial" panose="020B0604020202020204" pitchFamily="34" charset="0"/>
              </a:rPr>
              <a:t>(ESP)</a:t>
            </a:r>
            <a:endParaRPr kumimoji="0" lang="en-US" sz="8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61" name="TextBox 60">
            <a:extLst>
              <a:ext uri="{FF2B5EF4-FFF2-40B4-BE49-F238E27FC236}">
                <a16:creationId xmlns:a16="http://schemas.microsoft.com/office/drawing/2014/main" id="{D74EE0D6-10DC-49CE-A283-EFFFAE79FEC2}"/>
              </a:ext>
            </a:extLst>
          </p:cNvPr>
          <p:cNvSpPr txBox="1"/>
          <p:nvPr/>
        </p:nvSpPr>
        <p:spPr>
          <a:xfrm>
            <a:off x="761609" y="3226976"/>
            <a:ext cx="1133083" cy="409911"/>
          </a:xfrm>
          <a:prstGeom prst="rect">
            <a:avLst/>
          </a:prstGeom>
          <a:solidFill>
            <a:srgbClr val="00C0AE"/>
          </a:solidFill>
          <a:ln>
            <a:noFill/>
          </a:ln>
          <a:effectLst>
            <a:outerShdw blurRad="50800" dist="38100" dir="2700000" algn="tl" rotWithShape="0">
              <a:prstClr val="black">
                <a:alpha val="40000"/>
              </a:prstClr>
            </a:outerShdw>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0" normalizeH="0" baseline="0" noProof="0">
                <a:ln>
                  <a:noFill/>
                </a:ln>
                <a:solidFill>
                  <a:srgbClr val="7030A0"/>
                </a:solidFill>
                <a:effectLst/>
                <a:uLnTx/>
                <a:uFillTx/>
                <a:latin typeface="Arial" panose="020B0604020202020204" pitchFamily="34" charset="0"/>
                <a:ea typeface="+mn-ea"/>
                <a:cs typeface="Arial" panose="020B0604020202020204" pitchFamily="34" charset="0"/>
              </a:rPr>
              <a:t>Understanding and Learning</a:t>
            </a:r>
          </a:p>
        </p:txBody>
      </p:sp>
      <p:sp>
        <p:nvSpPr>
          <p:cNvPr id="62" name="TextBox 61">
            <a:extLst>
              <a:ext uri="{FF2B5EF4-FFF2-40B4-BE49-F238E27FC236}">
                <a16:creationId xmlns:a16="http://schemas.microsoft.com/office/drawing/2014/main" id="{8C23D422-CC90-4432-8349-D82FA19E5432}"/>
              </a:ext>
            </a:extLst>
          </p:cNvPr>
          <p:cNvSpPr txBox="1"/>
          <p:nvPr/>
        </p:nvSpPr>
        <p:spPr>
          <a:xfrm>
            <a:off x="822487" y="4119712"/>
            <a:ext cx="1148581" cy="409911"/>
          </a:xfrm>
          <a:prstGeom prst="rect">
            <a:avLst/>
          </a:prstGeom>
          <a:solidFill>
            <a:srgbClr val="1E49E2"/>
          </a:solidFill>
          <a:effectLst>
            <a:outerShdw blurRad="50800" dist="38100" dir="2700000" algn="tl" rotWithShape="0">
              <a:prstClr val="black">
                <a:alpha val="40000"/>
              </a:prstClr>
            </a:outerShdw>
          </a:effectLst>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10" normalizeH="0" baseline="0" noProof="0">
                <a:ln>
                  <a:noFill/>
                </a:ln>
                <a:solidFill>
                  <a:schemeClr val="bg1"/>
                </a:solidFill>
                <a:effectLst/>
                <a:uLnTx/>
                <a:uFillTx/>
                <a:latin typeface="Arial" panose="020B0604020202020204" pitchFamily="34" charset="0"/>
                <a:ea typeface="+mn-ea"/>
                <a:cs typeface="Arial" panose="020B0604020202020204" pitchFamily="34" charset="0"/>
              </a:rPr>
              <a:t>Knowledge Sharing</a:t>
            </a:r>
          </a:p>
        </p:txBody>
      </p:sp>
      <p:cxnSp>
        <p:nvCxnSpPr>
          <p:cNvPr id="85" name="Straight Connector 84">
            <a:extLst>
              <a:ext uri="{FF2B5EF4-FFF2-40B4-BE49-F238E27FC236}">
                <a16:creationId xmlns:a16="http://schemas.microsoft.com/office/drawing/2014/main" id="{F2BB87BF-66BD-8899-5F02-F87020461986}"/>
              </a:ext>
            </a:extLst>
          </p:cNvPr>
          <p:cNvCxnSpPr>
            <a:cxnSpLocks/>
          </p:cNvCxnSpPr>
          <p:nvPr/>
        </p:nvCxnSpPr>
        <p:spPr>
          <a:xfrm>
            <a:off x="11025400" y="1312968"/>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2F4D15-085A-2EA9-8DD1-917C2AC6757F}"/>
              </a:ext>
            </a:extLst>
          </p:cNvPr>
          <p:cNvCxnSpPr>
            <a:cxnSpLocks/>
          </p:cNvCxnSpPr>
          <p:nvPr/>
        </p:nvCxnSpPr>
        <p:spPr>
          <a:xfrm>
            <a:off x="11939003" y="1312968"/>
            <a:ext cx="0" cy="4423650"/>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F74EDDE-FDB3-1E9A-67F7-A55496E2D828}"/>
              </a:ext>
            </a:extLst>
          </p:cNvPr>
          <p:cNvSpPr txBox="1"/>
          <p:nvPr/>
        </p:nvSpPr>
        <p:spPr>
          <a:xfrm>
            <a:off x="10503027" y="5730946"/>
            <a:ext cx="657554"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9</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89" name="TextBox 88">
            <a:extLst>
              <a:ext uri="{FF2B5EF4-FFF2-40B4-BE49-F238E27FC236}">
                <a16:creationId xmlns:a16="http://schemas.microsoft.com/office/drawing/2014/main" id="{86ED4239-D977-737B-6925-15A2F75BD25C}"/>
              </a:ext>
            </a:extLst>
          </p:cNvPr>
          <p:cNvSpPr txBox="1"/>
          <p:nvPr/>
        </p:nvSpPr>
        <p:spPr>
          <a:xfrm>
            <a:off x="11444608" y="5725658"/>
            <a:ext cx="693192" cy="295190"/>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Month 12</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81D1152F-411A-EB47-946E-0077B3115BB2}"/>
              </a:ext>
            </a:extLst>
          </p:cNvPr>
          <p:cNvSpPr txBox="1"/>
          <p:nvPr/>
        </p:nvSpPr>
        <p:spPr>
          <a:xfrm>
            <a:off x="11138293" y="5759790"/>
            <a:ext cx="297848" cy="238148"/>
          </a:xfrm>
          <a:prstGeom prst="rect">
            <a:avLst/>
          </a:prstGeom>
          <a:solidFill>
            <a:schemeClr val="bg1"/>
          </a:solid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0">
                <a:solidFill>
                  <a:srgbClr val="7030A0"/>
                </a:solidFill>
                <a:latin typeface="Arial" panose="020B0604020202020204" pitchFamily="34" charset="0"/>
                <a:cs typeface="Arial" panose="020B0604020202020204" pitchFamily="34" charset="0"/>
              </a:rPr>
              <a:t>…..</a:t>
            </a:r>
            <a:endParaRPr kumimoji="0" lang="en-US" sz="1200" b="1" i="0" u="none" strike="noStrike" kern="1200" cap="none" spc="0" normalizeH="0" baseline="0" noProof="0">
              <a:ln>
                <a:noFill/>
              </a:ln>
              <a:solidFill>
                <a:srgbClr val="7030A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91848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21695-D66D-43EA-A076-6C4BE7FB86E9}"/>
              </a:ext>
            </a:extLst>
          </p:cNvPr>
          <p:cNvSpPr>
            <a:spLocks noGrp="1"/>
          </p:cNvSpPr>
          <p:nvPr>
            <p:ph type="title"/>
          </p:nvPr>
        </p:nvSpPr>
        <p:spPr>
          <a:xfrm>
            <a:off x="633857" y="256450"/>
            <a:ext cx="10145727" cy="546185"/>
          </a:xfrm>
        </p:spPr>
        <p:txBody>
          <a:bodyPr/>
          <a:lstStyle/>
          <a:p>
            <a:r>
              <a:rPr lang="en-US" sz="4400">
                <a:solidFill>
                  <a:schemeClr val="tx2"/>
                </a:solidFill>
              </a:rPr>
              <a:t>…covering all aspects of PAM Application Management </a:t>
            </a:r>
          </a:p>
        </p:txBody>
      </p:sp>
      <p:sp>
        <p:nvSpPr>
          <p:cNvPr id="31" name="Rectangle 30">
            <a:extLst>
              <a:ext uri="{FF2B5EF4-FFF2-40B4-BE49-F238E27FC236}">
                <a16:creationId xmlns:a16="http://schemas.microsoft.com/office/drawing/2014/main" id="{43615514-C36C-4187-857C-D9D1485D153C}"/>
              </a:ext>
            </a:extLst>
          </p:cNvPr>
          <p:cNvSpPr/>
          <p:nvPr/>
        </p:nvSpPr>
        <p:spPr>
          <a:xfrm>
            <a:off x="609600" y="1300484"/>
            <a:ext cx="11022990" cy="48376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34" name="Freeform: Shape 33">
            <a:extLst>
              <a:ext uri="{FF2B5EF4-FFF2-40B4-BE49-F238E27FC236}">
                <a16:creationId xmlns:a16="http://schemas.microsoft.com/office/drawing/2014/main" id="{FB358108-508B-4DD5-8133-75FB3E98EC41}"/>
              </a:ext>
            </a:extLst>
          </p:cNvPr>
          <p:cNvSpPr/>
          <p:nvPr/>
        </p:nvSpPr>
        <p:spPr>
          <a:xfrm>
            <a:off x="1452169" y="1308366"/>
            <a:ext cx="1615332" cy="344789"/>
          </a:xfrm>
          <a:custGeom>
            <a:avLst/>
            <a:gdLst>
              <a:gd name="connsiteX0" fmla="*/ 0 w 1615332"/>
              <a:gd name="connsiteY0" fmla="*/ 0 h 344789"/>
              <a:gd name="connsiteX1" fmla="*/ 1442938 w 1615332"/>
              <a:gd name="connsiteY1" fmla="*/ 0 h 344789"/>
              <a:gd name="connsiteX2" fmla="*/ 1615332 w 1615332"/>
              <a:gd name="connsiteY2" fmla="*/ 172395 h 344789"/>
              <a:gd name="connsiteX3" fmla="*/ 1442938 w 1615332"/>
              <a:gd name="connsiteY3" fmla="*/ 344789 h 344789"/>
              <a:gd name="connsiteX4" fmla="*/ 0 w 1615332"/>
              <a:gd name="connsiteY4" fmla="*/ 344789 h 344789"/>
              <a:gd name="connsiteX5" fmla="*/ 172395 w 1615332"/>
              <a:gd name="connsiteY5" fmla="*/ 172395 h 344789"/>
              <a:gd name="connsiteX6" fmla="*/ 0 w 1615332"/>
              <a:gd name="connsiteY6" fmla="*/ 0 h 34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332" h="344789">
                <a:moveTo>
                  <a:pt x="0" y="0"/>
                </a:moveTo>
                <a:lnTo>
                  <a:pt x="1442938" y="0"/>
                </a:lnTo>
                <a:lnTo>
                  <a:pt x="1615332" y="172395"/>
                </a:lnTo>
                <a:lnTo>
                  <a:pt x="1442938" y="344789"/>
                </a:lnTo>
                <a:lnTo>
                  <a:pt x="0" y="344789"/>
                </a:lnTo>
                <a:lnTo>
                  <a:pt x="172395" y="172395"/>
                </a:lnTo>
                <a:lnTo>
                  <a:pt x="0" y="0"/>
                </a:lnTo>
                <a:close/>
              </a:path>
            </a:pathLst>
          </a:custGeom>
          <a:solidFill>
            <a:srgbClr val="00338D"/>
          </a:solidFill>
          <a:ln w="3175">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216401" tIns="14669" rIns="187063" bIns="1466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Receive Tickets</a:t>
            </a:r>
          </a:p>
        </p:txBody>
      </p:sp>
      <p:sp>
        <p:nvSpPr>
          <p:cNvPr id="35" name="Freeform: Shape 34">
            <a:extLst>
              <a:ext uri="{FF2B5EF4-FFF2-40B4-BE49-F238E27FC236}">
                <a16:creationId xmlns:a16="http://schemas.microsoft.com/office/drawing/2014/main" id="{C21B2D68-8136-441F-97BB-2CE263412703}"/>
              </a:ext>
            </a:extLst>
          </p:cNvPr>
          <p:cNvSpPr/>
          <p:nvPr/>
        </p:nvSpPr>
        <p:spPr>
          <a:xfrm>
            <a:off x="2905969" y="1308366"/>
            <a:ext cx="1958591" cy="344789"/>
          </a:xfrm>
          <a:custGeom>
            <a:avLst/>
            <a:gdLst>
              <a:gd name="connsiteX0" fmla="*/ 0 w 1958591"/>
              <a:gd name="connsiteY0" fmla="*/ 0 h 344789"/>
              <a:gd name="connsiteX1" fmla="*/ 1786197 w 1958591"/>
              <a:gd name="connsiteY1" fmla="*/ 0 h 344789"/>
              <a:gd name="connsiteX2" fmla="*/ 1958591 w 1958591"/>
              <a:gd name="connsiteY2" fmla="*/ 172395 h 344789"/>
              <a:gd name="connsiteX3" fmla="*/ 1786197 w 1958591"/>
              <a:gd name="connsiteY3" fmla="*/ 344789 h 344789"/>
              <a:gd name="connsiteX4" fmla="*/ 0 w 1958591"/>
              <a:gd name="connsiteY4" fmla="*/ 344789 h 344789"/>
              <a:gd name="connsiteX5" fmla="*/ 172395 w 1958591"/>
              <a:gd name="connsiteY5" fmla="*/ 172395 h 344789"/>
              <a:gd name="connsiteX6" fmla="*/ 0 w 1958591"/>
              <a:gd name="connsiteY6" fmla="*/ 0 h 34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591" h="344789">
                <a:moveTo>
                  <a:pt x="0" y="0"/>
                </a:moveTo>
                <a:lnTo>
                  <a:pt x="1786197" y="0"/>
                </a:lnTo>
                <a:lnTo>
                  <a:pt x="1958591" y="172395"/>
                </a:lnTo>
                <a:lnTo>
                  <a:pt x="1786197" y="344789"/>
                </a:lnTo>
                <a:lnTo>
                  <a:pt x="0" y="344789"/>
                </a:lnTo>
                <a:lnTo>
                  <a:pt x="172395" y="172395"/>
                </a:lnTo>
                <a:lnTo>
                  <a:pt x="0" y="0"/>
                </a:lnTo>
                <a:close/>
              </a:path>
            </a:pathLst>
          </a:custGeom>
          <a:solidFill>
            <a:srgbClr val="00B8F5"/>
          </a:solidFill>
          <a:ln w="3175">
            <a:noFill/>
          </a:ln>
        </p:spPr>
        <p:style>
          <a:lnRef idx="2">
            <a:scrgbClr r="0" g="0" b="0"/>
          </a:lnRef>
          <a:fillRef idx="1">
            <a:scrgbClr r="0" g="0" b="0"/>
          </a:fillRef>
          <a:effectRef idx="0">
            <a:schemeClr val="accent5">
              <a:hueOff val="978218"/>
              <a:satOff val="-9632"/>
              <a:lumOff val="-784"/>
              <a:alphaOff val="0"/>
            </a:schemeClr>
          </a:effectRef>
          <a:fontRef idx="minor">
            <a:schemeClr val="lt1"/>
          </a:fontRef>
        </p:style>
        <p:txBody>
          <a:bodyPr spcFirstLastPara="0" vert="horz" wrap="square" lIns="216401" tIns="14669" rIns="187063" bIns="1466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Analyze &amp; Assign</a:t>
            </a:r>
          </a:p>
        </p:txBody>
      </p:sp>
      <p:sp>
        <p:nvSpPr>
          <p:cNvPr id="36" name="Freeform: Shape 35">
            <a:extLst>
              <a:ext uri="{FF2B5EF4-FFF2-40B4-BE49-F238E27FC236}">
                <a16:creationId xmlns:a16="http://schemas.microsoft.com/office/drawing/2014/main" id="{7DC38196-F60C-4B89-9532-7E60A5458937}"/>
              </a:ext>
            </a:extLst>
          </p:cNvPr>
          <p:cNvSpPr/>
          <p:nvPr/>
        </p:nvSpPr>
        <p:spPr>
          <a:xfrm>
            <a:off x="4703027" y="1308366"/>
            <a:ext cx="1615332" cy="344789"/>
          </a:xfrm>
          <a:custGeom>
            <a:avLst/>
            <a:gdLst>
              <a:gd name="connsiteX0" fmla="*/ 0 w 1615332"/>
              <a:gd name="connsiteY0" fmla="*/ 0 h 344789"/>
              <a:gd name="connsiteX1" fmla="*/ 1442938 w 1615332"/>
              <a:gd name="connsiteY1" fmla="*/ 0 h 344789"/>
              <a:gd name="connsiteX2" fmla="*/ 1615332 w 1615332"/>
              <a:gd name="connsiteY2" fmla="*/ 172395 h 344789"/>
              <a:gd name="connsiteX3" fmla="*/ 1442938 w 1615332"/>
              <a:gd name="connsiteY3" fmla="*/ 344789 h 344789"/>
              <a:gd name="connsiteX4" fmla="*/ 0 w 1615332"/>
              <a:gd name="connsiteY4" fmla="*/ 344789 h 344789"/>
              <a:gd name="connsiteX5" fmla="*/ 172395 w 1615332"/>
              <a:gd name="connsiteY5" fmla="*/ 172395 h 344789"/>
              <a:gd name="connsiteX6" fmla="*/ 0 w 1615332"/>
              <a:gd name="connsiteY6" fmla="*/ 0 h 34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332" h="344789">
                <a:moveTo>
                  <a:pt x="0" y="0"/>
                </a:moveTo>
                <a:lnTo>
                  <a:pt x="1442938" y="0"/>
                </a:lnTo>
                <a:lnTo>
                  <a:pt x="1615332" y="172395"/>
                </a:lnTo>
                <a:lnTo>
                  <a:pt x="1442938" y="344789"/>
                </a:lnTo>
                <a:lnTo>
                  <a:pt x="0" y="344789"/>
                </a:lnTo>
                <a:lnTo>
                  <a:pt x="172395" y="172395"/>
                </a:lnTo>
                <a:lnTo>
                  <a:pt x="0" y="0"/>
                </a:lnTo>
                <a:close/>
              </a:path>
            </a:pathLst>
          </a:custGeom>
          <a:solidFill>
            <a:srgbClr val="7213EA"/>
          </a:solidFill>
          <a:ln w="3175">
            <a:noFill/>
          </a:ln>
        </p:spPr>
        <p:style>
          <a:lnRef idx="2">
            <a:scrgbClr r="0" g="0" b="0"/>
          </a:lnRef>
          <a:fillRef idx="1">
            <a:scrgbClr r="0" g="0" b="0"/>
          </a:fillRef>
          <a:effectRef idx="0">
            <a:schemeClr val="accent5">
              <a:hueOff val="1956436"/>
              <a:satOff val="-19265"/>
              <a:lumOff val="-1569"/>
              <a:alphaOff val="0"/>
            </a:schemeClr>
          </a:effectRef>
          <a:fontRef idx="minor">
            <a:schemeClr val="lt1"/>
          </a:fontRef>
        </p:style>
        <p:txBody>
          <a:bodyPr spcFirstLastPara="0" vert="horz" wrap="square" lIns="216401" tIns="14669" rIns="187063" bIns="1466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Execute</a:t>
            </a:r>
          </a:p>
        </p:txBody>
      </p:sp>
      <p:sp>
        <p:nvSpPr>
          <p:cNvPr id="37" name="Freeform: Shape 36">
            <a:extLst>
              <a:ext uri="{FF2B5EF4-FFF2-40B4-BE49-F238E27FC236}">
                <a16:creationId xmlns:a16="http://schemas.microsoft.com/office/drawing/2014/main" id="{C851EF34-4CFE-4064-8CF6-6EE6197245BE}"/>
              </a:ext>
            </a:extLst>
          </p:cNvPr>
          <p:cNvSpPr/>
          <p:nvPr/>
        </p:nvSpPr>
        <p:spPr>
          <a:xfrm>
            <a:off x="6156826" y="1308366"/>
            <a:ext cx="1615332" cy="344789"/>
          </a:xfrm>
          <a:custGeom>
            <a:avLst/>
            <a:gdLst>
              <a:gd name="connsiteX0" fmla="*/ 0 w 1615332"/>
              <a:gd name="connsiteY0" fmla="*/ 0 h 344789"/>
              <a:gd name="connsiteX1" fmla="*/ 1442938 w 1615332"/>
              <a:gd name="connsiteY1" fmla="*/ 0 h 344789"/>
              <a:gd name="connsiteX2" fmla="*/ 1615332 w 1615332"/>
              <a:gd name="connsiteY2" fmla="*/ 172395 h 344789"/>
              <a:gd name="connsiteX3" fmla="*/ 1442938 w 1615332"/>
              <a:gd name="connsiteY3" fmla="*/ 344789 h 344789"/>
              <a:gd name="connsiteX4" fmla="*/ 0 w 1615332"/>
              <a:gd name="connsiteY4" fmla="*/ 344789 h 344789"/>
              <a:gd name="connsiteX5" fmla="*/ 172395 w 1615332"/>
              <a:gd name="connsiteY5" fmla="*/ 172395 h 344789"/>
              <a:gd name="connsiteX6" fmla="*/ 0 w 1615332"/>
              <a:gd name="connsiteY6" fmla="*/ 0 h 34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332" h="344789">
                <a:moveTo>
                  <a:pt x="0" y="0"/>
                </a:moveTo>
                <a:lnTo>
                  <a:pt x="1442938" y="0"/>
                </a:lnTo>
                <a:lnTo>
                  <a:pt x="1615332" y="172395"/>
                </a:lnTo>
                <a:lnTo>
                  <a:pt x="1442938" y="344789"/>
                </a:lnTo>
                <a:lnTo>
                  <a:pt x="0" y="344789"/>
                </a:lnTo>
                <a:lnTo>
                  <a:pt x="172395" y="172395"/>
                </a:lnTo>
                <a:lnTo>
                  <a:pt x="0" y="0"/>
                </a:lnTo>
                <a:close/>
              </a:path>
            </a:pathLst>
          </a:custGeom>
          <a:solidFill>
            <a:srgbClr val="00C0AE"/>
          </a:solidFill>
          <a:ln w="3175">
            <a:noFill/>
          </a:ln>
        </p:spPr>
        <p:style>
          <a:lnRef idx="2">
            <a:scrgbClr r="0" g="0" b="0"/>
          </a:lnRef>
          <a:fillRef idx="1">
            <a:scrgbClr r="0" g="0" b="0"/>
          </a:fillRef>
          <a:effectRef idx="0">
            <a:schemeClr val="accent5">
              <a:hueOff val="2934654"/>
              <a:satOff val="-28898"/>
              <a:lumOff val="-2353"/>
              <a:alphaOff val="0"/>
            </a:schemeClr>
          </a:effectRef>
          <a:fontRef idx="minor">
            <a:schemeClr val="lt1"/>
          </a:fontRef>
        </p:style>
        <p:txBody>
          <a:bodyPr spcFirstLastPara="0" vert="horz" wrap="square" lIns="216401" tIns="14669" rIns="187063" bIns="1466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Communicate</a:t>
            </a:r>
          </a:p>
        </p:txBody>
      </p:sp>
      <p:sp>
        <p:nvSpPr>
          <p:cNvPr id="38" name="Freeform: Shape 37">
            <a:extLst>
              <a:ext uri="{FF2B5EF4-FFF2-40B4-BE49-F238E27FC236}">
                <a16:creationId xmlns:a16="http://schemas.microsoft.com/office/drawing/2014/main" id="{AA6005DA-84FA-4F16-94D1-37EDA4508457}"/>
              </a:ext>
            </a:extLst>
          </p:cNvPr>
          <p:cNvSpPr/>
          <p:nvPr/>
        </p:nvSpPr>
        <p:spPr>
          <a:xfrm>
            <a:off x="7610626" y="1308366"/>
            <a:ext cx="1615332" cy="344789"/>
          </a:xfrm>
          <a:custGeom>
            <a:avLst/>
            <a:gdLst>
              <a:gd name="connsiteX0" fmla="*/ 0 w 1615332"/>
              <a:gd name="connsiteY0" fmla="*/ 0 h 344789"/>
              <a:gd name="connsiteX1" fmla="*/ 1442938 w 1615332"/>
              <a:gd name="connsiteY1" fmla="*/ 0 h 344789"/>
              <a:gd name="connsiteX2" fmla="*/ 1615332 w 1615332"/>
              <a:gd name="connsiteY2" fmla="*/ 172395 h 344789"/>
              <a:gd name="connsiteX3" fmla="*/ 1442938 w 1615332"/>
              <a:gd name="connsiteY3" fmla="*/ 344789 h 344789"/>
              <a:gd name="connsiteX4" fmla="*/ 0 w 1615332"/>
              <a:gd name="connsiteY4" fmla="*/ 344789 h 344789"/>
              <a:gd name="connsiteX5" fmla="*/ 172395 w 1615332"/>
              <a:gd name="connsiteY5" fmla="*/ 172395 h 344789"/>
              <a:gd name="connsiteX6" fmla="*/ 0 w 1615332"/>
              <a:gd name="connsiteY6" fmla="*/ 0 h 344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332" h="344789">
                <a:moveTo>
                  <a:pt x="0" y="0"/>
                </a:moveTo>
                <a:lnTo>
                  <a:pt x="1442938" y="0"/>
                </a:lnTo>
                <a:lnTo>
                  <a:pt x="1615332" y="172395"/>
                </a:lnTo>
                <a:lnTo>
                  <a:pt x="1442938" y="344789"/>
                </a:lnTo>
                <a:lnTo>
                  <a:pt x="0" y="344789"/>
                </a:lnTo>
                <a:lnTo>
                  <a:pt x="172395" y="172395"/>
                </a:lnTo>
                <a:lnTo>
                  <a:pt x="0" y="0"/>
                </a:lnTo>
                <a:close/>
              </a:path>
            </a:pathLst>
          </a:custGeom>
          <a:solidFill>
            <a:srgbClr val="666666"/>
          </a:solidFill>
          <a:ln w="3175">
            <a:noFill/>
          </a:ln>
        </p:spPr>
        <p:style>
          <a:lnRef idx="2">
            <a:scrgbClr r="0" g="0" b="0"/>
          </a:lnRef>
          <a:fillRef idx="1">
            <a:scrgbClr r="0" g="0" b="0"/>
          </a:fillRef>
          <a:effectRef idx="0">
            <a:schemeClr val="accent5">
              <a:hueOff val="3912872"/>
              <a:satOff val="-38530"/>
              <a:lumOff val="-3138"/>
              <a:alphaOff val="0"/>
            </a:schemeClr>
          </a:effectRef>
          <a:fontRef idx="minor">
            <a:schemeClr val="lt1"/>
          </a:fontRef>
        </p:style>
        <p:txBody>
          <a:bodyPr spcFirstLastPara="0" vert="horz" wrap="square" lIns="216401" tIns="14669" rIns="187063" bIns="1466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Meetings &amp; Report</a:t>
            </a:r>
          </a:p>
        </p:txBody>
      </p:sp>
      <p:sp>
        <p:nvSpPr>
          <p:cNvPr id="39" name="Rounded Rectangle 12">
            <a:extLst>
              <a:ext uri="{FF2B5EF4-FFF2-40B4-BE49-F238E27FC236}">
                <a16:creationId xmlns:a16="http://schemas.microsoft.com/office/drawing/2014/main" id="{10FC67CA-DB25-43E3-8675-351EDE3430F6}"/>
              </a:ext>
            </a:extLst>
          </p:cNvPr>
          <p:cNvSpPr/>
          <p:nvPr/>
        </p:nvSpPr>
        <p:spPr>
          <a:xfrm>
            <a:off x="1538766" y="1710502"/>
            <a:ext cx="1366909" cy="683066"/>
          </a:xfrm>
          <a:prstGeom prst="roundRect">
            <a:avLst>
              <a:gd name="adj" fmla="val 7533"/>
            </a:avLst>
          </a:prstGeom>
          <a:solidFill>
            <a:schemeClr val="accent3">
              <a:lumMod val="75000"/>
              <a:lumOff val="25000"/>
            </a:schemeClr>
          </a:solidFill>
          <a:ln>
            <a:no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Log incidents/support requests</a:t>
            </a:r>
          </a:p>
        </p:txBody>
      </p:sp>
      <p:sp>
        <p:nvSpPr>
          <p:cNvPr id="40" name="Rounded Rectangle 13">
            <a:extLst>
              <a:ext uri="{FF2B5EF4-FFF2-40B4-BE49-F238E27FC236}">
                <a16:creationId xmlns:a16="http://schemas.microsoft.com/office/drawing/2014/main" id="{69002792-24EF-46B0-817B-C933D03DDB0C}"/>
              </a:ext>
            </a:extLst>
          </p:cNvPr>
          <p:cNvSpPr/>
          <p:nvPr/>
        </p:nvSpPr>
        <p:spPr>
          <a:xfrm>
            <a:off x="1538766" y="2728806"/>
            <a:ext cx="1366909" cy="2046107"/>
          </a:xfrm>
          <a:prstGeom prst="roundRect">
            <a:avLst>
              <a:gd name="adj" fmla="val 7533"/>
            </a:avLst>
          </a:prstGeom>
          <a:solidFill>
            <a:schemeClr val="accent4">
              <a:lumMod val="75000"/>
            </a:schemeClr>
          </a:solidFill>
          <a:ln>
            <a:solidFill>
              <a:schemeClr val="accent5">
                <a:lumMod val="75000"/>
              </a:schemeClr>
            </a:solid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Receive Tickets  and support requests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Update ticketing tool</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Acknowledge Incidents, Problems, Changes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1st hand analysis and work around update</a:t>
            </a:r>
          </a:p>
        </p:txBody>
      </p:sp>
      <p:sp>
        <p:nvSpPr>
          <p:cNvPr id="41" name="Rounded Rectangle 17">
            <a:extLst>
              <a:ext uri="{FF2B5EF4-FFF2-40B4-BE49-F238E27FC236}">
                <a16:creationId xmlns:a16="http://schemas.microsoft.com/office/drawing/2014/main" id="{39106523-C2DA-4BF6-837D-CD95CE53B104}"/>
              </a:ext>
            </a:extLst>
          </p:cNvPr>
          <p:cNvSpPr/>
          <p:nvPr/>
        </p:nvSpPr>
        <p:spPr>
          <a:xfrm>
            <a:off x="3008055" y="2728806"/>
            <a:ext cx="1631322" cy="2046108"/>
          </a:xfrm>
          <a:prstGeom prst="roundRect">
            <a:avLst>
              <a:gd name="adj" fmla="val 5662"/>
            </a:avLst>
          </a:prstGeom>
          <a:solidFill>
            <a:schemeClr val="accent4">
              <a:lumMod val="75000"/>
            </a:schemeClr>
          </a:solidFill>
          <a:ln>
            <a:solidFill>
              <a:schemeClr val="accent5">
                <a:lumMod val="75000"/>
              </a:schemeClr>
            </a:solid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Categorize between admin work and application change requests/enhancements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Prioritize requests received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Client/Stakeholder communication</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Ticket Assignment</a:t>
            </a:r>
          </a:p>
        </p:txBody>
      </p:sp>
      <p:sp>
        <p:nvSpPr>
          <p:cNvPr id="42" name="Rounded Rectangle 18">
            <a:extLst>
              <a:ext uri="{FF2B5EF4-FFF2-40B4-BE49-F238E27FC236}">
                <a16:creationId xmlns:a16="http://schemas.microsoft.com/office/drawing/2014/main" id="{8E1C2913-240B-4D04-B4CE-F085EF8942ED}"/>
              </a:ext>
            </a:extLst>
          </p:cNvPr>
          <p:cNvSpPr/>
          <p:nvPr/>
        </p:nvSpPr>
        <p:spPr>
          <a:xfrm>
            <a:off x="2996452" y="4889402"/>
            <a:ext cx="1627446" cy="1133938"/>
          </a:xfrm>
          <a:prstGeom prst="roundRect">
            <a:avLst>
              <a:gd name="adj" fmla="val 7533"/>
            </a:avLst>
          </a:prstGeom>
          <a:solidFill>
            <a:schemeClr val="accent3">
              <a:lumMod val="25000"/>
              <a:lumOff val="75000"/>
            </a:schemeClr>
          </a:solidFill>
          <a:ln>
            <a:solidFill>
              <a:schemeClr val="accent4">
                <a:lumMod val="75000"/>
              </a:schemeClr>
            </a:solid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338D"/>
                </a:solidFill>
                <a:effectLst/>
                <a:uLnTx/>
                <a:uFillTx/>
                <a:latin typeface="Arial"/>
                <a:ea typeface="+mn-ea"/>
                <a:cs typeface="Calibri" panose="020F0502020204030204" pitchFamily="34" charset="0"/>
              </a:rPr>
              <a:t>Ticket Impact Analysis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338D"/>
                </a:solidFill>
                <a:effectLst/>
                <a:uLnTx/>
                <a:uFillTx/>
                <a:latin typeface="Arial"/>
                <a:ea typeface="+mn-ea"/>
                <a:cs typeface="Calibri" panose="020F0502020204030204" pitchFamily="34" charset="0"/>
              </a:rPr>
              <a:t>Ticketing Tool updates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338D"/>
                </a:solidFill>
                <a:effectLst/>
                <a:uLnTx/>
                <a:uFillTx/>
                <a:latin typeface="Arial"/>
                <a:ea typeface="+mn-ea"/>
                <a:cs typeface="Calibri" panose="020F0502020204030204" pitchFamily="34" charset="0"/>
              </a:rPr>
              <a:t>Incident / Problem / Change document update</a:t>
            </a:r>
          </a:p>
        </p:txBody>
      </p:sp>
      <p:sp>
        <p:nvSpPr>
          <p:cNvPr id="43" name="Rounded Rectangle 23">
            <a:extLst>
              <a:ext uri="{FF2B5EF4-FFF2-40B4-BE49-F238E27FC236}">
                <a16:creationId xmlns:a16="http://schemas.microsoft.com/office/drawing/2014/main" id="{A82709C0-A9FB-4A60-9129-C9165E3A84B2}"/>
              </a:ext>
            </a:extLst>
          </p:cNvPr>
          <p:cNvSpPr/>
          <p:nvPr/>
        </p:nvSpPr>
        <p:spPr>
          <a:xfrm>
            <a:off x="4737880" y="2728806"/>
            <a:ext cx="1627445" cy="2046108"/>
          </a:xfrm>
          <a:prstGeom prst="roundRect">
            <a:avLst>
              <a:gd name="adj" fmla="val 7533"/>
            </a:avLst>
          </a:prstGeom>
          <a:solidFill>
            <a:schemeClr val="accent4">
              <a:lumMod val="75000"/>
            </a:schemeClr>
          </a:solidFill>
          <a:ln>
            <a:solidFill>
              <a:schemeClr val="accent5">
                <a:lumMod val="75000"/>
              </a:schemeClr>
            </a:solid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Perform provisioning</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Perform admin activity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Coordinate with T3/OEM</a:t>
            </a:r>
          </a:p>
        </p:txBody>
      </p:sp>
      <p:sp>
        <p:nvSpPr>
          <p:cNvPr id="44" name="Rounded Rectangle 24">
            <a:extLst>
              <a:ext uri="{FF2B5EF4-FFF2-40B4-BE49-F238E27FC236}">
                <a16:creationId xmlns:a16="http://schemas.microsoft.com/office/drawing/2014/main" id="{BDD75835-F3F6-441B-8B06-1602C9FC186C}"/>
              </a:ext>
            </a:extLst>
          </p:cNvPr>
          <p:cNvSpPr/>
          <p:nvPr/>
        </p:nvSpPr>
        <p:spPr>
          <a:xfrm>
            <a:off x="4730144" y="4889402"/>
            <a:ext cx="1627445" cy="1133938"/>
          </a:xfrm>
          <a:prstGeom prst="roundRect">
            <a:avLst>
              <a:gd name="adj" fmla="val 7533"/>
            </a:avLst>
          </a:prstGeom>
          <a:solidFill>
            <a:schemeClr val="accent3">
              <a:lumMod val="25000"/>
              <a:lumOff val="75000"/>
            </a:schemeClr>
          </a:solidFill>
          <a:ln>
            <a:solidFill>
              <a:schemeClr val="accent4">
                <a:lumMod val="75000"/>
              </a:schemeClr>
            </a:solid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338D"/>
                </a:solidFill>
                <a:effectLst/>
                <a:uLnTx/>
                <a:uFillTx/>
                <a:latin typeface="Arial"/>
                <a:ea typeface="+mn-ea"/>
                <a:cs typeface="Calibri" panose="020F0502020204030204" pitchFamily="34" charset="0"/>
              </a:rPr>
              <a:t>RCA</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338D"/>
                </a:solidFill>
                <a:effectLst/>
                <a:uLnTx/>
                <a:uFillTx/>
                <a:latin typeface="Arial"/>
                <a:ea typeface="+mn-ea"/>
                <a:cs typeface="Calibri" panose="020F0502020204030204" pitchFamily="34" charset="0"/>
              </a:rPr>
              <a:t>Assist in UAT and SIT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338D"/>
                </a:solidFill>
                <a:effectLst/>
                <a:uLnTx/>
                <a:uFillTx/>
                <a:latin typeface="Arial"/>
                <a:ea typeface="+mn-ea"/>
                <a:cs typeface="Calibri" panose="020F0502020204030204" pitchFamily="34" charset="0"/>
              </a:rPr>
              <a:t>Document updates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338D"/>
                </a:solidFill>
                <a:effectLst/>
                <a:uLnTx/>
                <a:uFillTx/>
                <a:latin typeface="Arial"/>
                <a:ea typeface="+mn-ea"/>
                <a:cs typeface="Calibri" panose="020F0502020204030204" pitchFamily="34" charset="0"/>
              </a:rPr>
              <a:t>Follow up with OEM</a:t>
            </a:r>
          </a:p>
        </p:txBody>
      </p:sp>
      <p:sp>
        <p:nvSpPr>
          <p:cNvPr id="45" name="Rounded Rectangle 26">
            <a:extLst>
              <a:ext uri="{FF2B5EF4-FFF2-40B4-BE49-F238E27FC236}">
                <a16:creationId xmlns:a16="http://schemas.microsoft.com/office/drawing/2014/main" id="{7A446203-037C-4569-A597-4C9D5B109E0A}"/>
              </a:ext>
            </a:extLst>
          </p:cNvPr>
          <p:cNvSpPr/>
          <p:nvPr/>
        </p:nvSpPr>
        <p:spPr>
          <a:xfrm>
            <a:off x="6467704" y="2718446"/>
            <a:ext cx="1262807" cy="2056468"/>
          </a:xfrm>
          <a:prstGeom prst="roundRect">
            <a:avLst>
              <a:gd name="adj" fmla="val 7533"/>
            </a:avLst>
          </a:prstGeom>
          <a:solidFill>
            <a:schemeClr val="accent4">
              <a:lumMod val="75000"/>
            </a:schemeClr>
          </a:solidFill>
          <a:ln>
            <a:solidFill>
              <a:schemeClr val="accent5">
                <a:lumMod val="75000"/>
              </a:schemeClr>
            </a:solid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Release communications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Release notes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End user manual</a:t>
            </a:r>
          </a:p>
        </p:txBody>
      </p:sp>
      <p:sp>
        <p:nvSpPr>
          <p:cNvPr id="46" name="Rounded Rectangle 27">
            <a:extLst>
              <a:ext uri="{FF2B5EF4-FFF2-40B4-BE49-F238E27FC236}">
                <a16:creationId xmlns:a16="http://schemas.microsoft.com/office/drawing/2014/main" id="{BD18CE09-AD8D-4F72-ACC2-028EB8780C9F}"/>
              </a:ext>
            </a:extLst>
          </p:cNvPr>
          <p:cNvSpPr/>
          <p:nvPr/>
        </p:nvSpPr>
        <p:spPr>
          <a:xfrm>
            <a:off x="6463835" y="4889402"/>
            <a:ext cx="1262807" cy="1133938"/>
          </a:xfrm>
          <a:prstGeom prst="roundRect">
            <a:avLst>
              <a:gd name="adj" fmla="val 7533"/>
            </a:avLst>
          </a:prstGeom>
          <a:solidFill>
            <a:schemeClr val="accent3">
              <a:lumMod val="25000"/>
              <a:lumOff val="75000"/>
            </a:schemeClr>
          </a:solidFill>
          <a:ln>
            <a:solidFill>
              <a:schemeClr val="accent4">
                <a:lumMod val="75000"/>
              </a:schemeClr>
            </a:solid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338D"/>
                </a:solidFill>
                <a:effectLst/>
                <a:uLnTx/>
                <a:uFillTx/>
                <a:latin typeface="Arial"/>
                <a:ea typeface="+mn-ea"/>
                <a:cs typeface="Calibri" panose="020F0502020204030204" pitchFamily="34" charset="0"/>
              </a:rPr>
              <a:t>Technical manual update</a:t>
            </a:r>
          </a:p>
        </p:txBody>
      </p:sp>
      <p:sp>
        <p:nvSpPr>
          <p:cNvPr id="47" name="Rounded Rectangle 28">
            <a:extLst>
              <a:ext uri="{FF2B5EF4-FFF2-40B4-BE49-F238E27FC236}">
                <a16:creationId xmlns:a16="http://schemas.microsoft.com/office/drawing/2014/main" id="{EC4093EB-E218-4BD2-A1DE-CE17D376C996}"/>
              </a:ext>
            </a:extLst>
          </p:cNvPr>
          <p:cNvSpPr/>
          <p:nvPr/>
        </p:nvSpPr>
        <p:spPr>
          <a:xfrm>
            <a:off x="6467704" y="1710501"/>
            <a:ext cx="1262807" cy="762796"/>
          </a:xfrm>
          <a:prstGeom prst="roundRect">
            <a:avLst>
              <a:gd name="adj" fmla="val 7533"/>
            </a:avLst>
          </a:prstGeom>
          <a:solidFill>
            <a:schemeClr val="accent3">
              <a:lumMod val="75000"/>
              <a:lumOff val="25000"/>
            </a:schemeClr>
          </a:solidFill>
          <a:ln>
            <a:no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Receive update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Receive resolution</a:t>
            </a:r>
          </a:p>
        </p:txBody>
      </p:sp>
      <p:sp>
        <p:nvSpPr>
          <p:cNvPr id="48" name="Rounded Rectangle 29">
            <a:extLst>
              <a:ext uri="{FF2B5EF4-FFF2-40B4-BE49-F238E27FC236}">
                <a16:creationId xmlns:a16="http://schemas.microsoft.com/office/drawing/2014/main" id="{843552CE-0488-4912-BB0A-1E5BC22317E0}"/>
              </a:ext>
            </a:extLst>
          </p:cNvPr>
          <p:cNvSpPr/>
          <p:nvPr/>
        </p:nvSpPr>
        <p:spPr>
          <a:xfrm>
            <a:off x="7832888" y="2728806"/>
            <a:ext cx="1262807" cy="2046108"/>
          </a:xfrm>
          <a:prstGeom prst="roundRect">
            <a:avLst>
              <a:gd name="adj" fmla="val 7533"/>
            </a:avLst>
          </a:prstGeom>
          <a:solidFill>
            <a:schemeClr val="accent4">
              <a:lumMod val="75000"/>
            </a:schemeClr>
          </a:solidFill>
          <a:ln>
            <a:solidFill>
              <a:schemeClr val="accent5">
                <a:lumMod val="75000"/>
              </a:schemeClr>
            </a:solidFill>
          </a:ln>
        </p:spPr>
        <p:style>
          <a:lnRef idx="1">
            <a:schemeClr val="accent5"/>
          </a:lnRef>
          <a:fillRef idx="3">
            <a:schemeClr val="accent5"/>
          </a:fillRef>
          <a:effectRef idx="2">
            <a:schemeClr val="accent5"/>
          </a:effectRef>
          <a:fontRef idx="minor">
            <a:schemeClr val="lt1"/>
          </a:fontRef>
        </p:style>
        <p:txBody>
          <a:bodyPr rtlCol="0" anchor="t"/>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Fortnightly Status Reports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Monthly Report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Quarterly Steering Comm.</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AU" sz="9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T3/OEM SR Status</a:t>
            </a:r>
            <a:endParaRPr kumimoji="0" lang="en-US" sz="900" b="0" i="0" u="none" strike="noStrike" kern="1200" cap="none" spc="0" normalizeH="0" baseline="0" noProof="0">
              <a:ln>
                <a:noFill/>
              </a:ln>
              <a:solidFill>
                <a:prstClr val="white"/>
              </a:solidFill>
              <a:effectLst/>
              <a:uLnTx/>
              <a:uFillTx/>
              <a:latin typeface="Arial"/>
              <a:ea typeface="+mn-ea"/>
              <a:cs typeface="Calibri" panose="020F0502020204030204" pitchFamily="34" charset="0"/>
            </a:endParaRPr>
          </a:p>
        </p:txBody>
      </p:sp>
      <p:sp>
        <p:nvSpPr>
          <p:cNvPr id="49" name="Rounded Rectangle 32">
            <a:extLst>
              <a:ext uri="{FF2B5EF4-FFF2-40B4-BE49-F238E27FC236}">
                <a16:creationId xmlns:a16="http://schemas.microsoft.com/office/drawing/2014/main" id="{1132C218-AA56-4C8E-9DD7-6CC1AEB79EC1}"/>
              </a:ext>
            </a:extLst>
          </p:cNvPr>
          <p:cNvSpPr/>
          <p:nvPr/>
        </p:nvSpPr>
        <p:spPr>
          <a:xfrm>
            <a:off x="674787" y="1710502"/>
            <a:ext cx="778559" cy="786452"/>
          </a:xfrm>
          <a:prstGeom prst="roundRect">
            <a:avLst>
              <a:gd name="adj" fmla="val 7533"/>
            </a:avLst>
          </a:prstGeom>
          <a:solidFill>
            <a:schemeClr val="accent3">
              <a:lumMod val="75000"/>
              <a:lumOff val="2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
                <a:prstClr val="white"/>
              </a:buClr>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Tier 1 </a:t>
            </a:r>
          </a:p>
          <a:p>
            <a:pPr marL="0" marR="0" lvl="0" indent="0" algn="ctr" defTabSz="914400" rtl="0" eaLnBrk="1" fontAlgn="auto" latinLnBrk="0" hangingPunct="1">
              <a:lnSpc>
                <a:spcPct val="110000"/>
              </a:lnSpc>
              <a:spcBef>
                <a:spcPts val="0"/>
              </a:spcBef>
              <a:spcAft>
                <a:spcPts val="0"/>
              </a:spcAft>
              <a:buClr>
                <a:prstClr val="white"/>
              </a:buClr>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Member Firm</a:t>
            </a:r>
          </a:p>
          <a:p>
            <a:pPr marL="0" marR="0" lvl="0" indent="0" algn="ctr" defTabSz="914400" rtl="0" eaLnBrk="1" fontAlgn="auto" latinLnBrk="0" hangingPunct="1">
              <a:lnSpc>
                <a:spcPct val="110000"/>
              </a:lnSpc>
              <a:spcBef>
                <a:spcPts val="0"/>
              </a:spcBef>
              <a:spcAft>
                <a:spcPts val="0"/>
              </a:spcAft>
              <a:buClr>
                <a:prstClr val="white"/>
              </a:buClr>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ITS</a:t>
            </a:r>
          </a:p>
        </p:txBody>
      </p:sp>
      <p:sp>
        <p:nvSpPr>
          <p:cNvPr id="50" name="Rounded Rectangle 33">
            <a:extLst>
              <a:ext uri="{FF2B5EF4-FFF2-40B4-BE49-F238E27FC236}">
                <a16:creationId xmlns:a16="http://schemas.microsoft.com/office/drawing/2014/main" id="{63DCA726-29F3-407C-ADE2-CE2408321A6C}"/>
              </a:ext>
            </a:extLst>
          </p:cNvPr>
          <p:cNvSpPr/>
          <p:nvPr/>
        </p:nvSpPr>
        <p:spPr>
          <a:xfrm>
            <a:off x="663107" y="2728807"/>
            <a:ext cx="778559" cy="2046106"/>
          </a:xfrm>
          <a:prstGeom prst="roundRect">
            <a:avLst>
              <a:gd name="adj" fmla="val 7533"/>
            </a:avLst>
          </a:prstGeom>
          <a:solidFill>
            <a:schemeClr val="accent4">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1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Tier 2 Support Team</a:t>
            </a:r>
          </a:p>
        </p:txBody>
      </p:sp>
      <p:sp>
        <p:nvSpPr>
          <p:cNvPr id="51" name="Rounded Rectangle 34">
            <a:extLst>
              <a:ext uri="{FF2B5EF4-FFF2-40B4-BE49-F238E27FC236}">
                <a16:creationId xmlns:a16="http://schemas.microsoft.com/office/drawing/2014/main" id="{5A324300-2F41-4A0C-89BF-4490BF94DD28}"/>
              </a:ext>
            </a:extLst>
          </p:cNvPr>
          <p:cNvSpPr/>
          <p:nvPr/>
        </p:nvSpPr>
        <p:spPr>
          <a:xfrm>
            <a:off x="684211" y="4889403"/>
            <a:ext cx="778558" cy="1133937"/>
          </a:xfrm>
          <a:prstGeom prst="roundRect">
            <a:avLst>
              <a:gd name="adj" fmla="val 7533"/>
            </a:avLst>
          </a:prstGeom>
          <a:solidFill>
            <a:schemeClr val="accent3">
              <a:lumMod val="25000"/>
              <a:lumOff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10000"/>
              </a:lnSpc>
              <a:spcBef>
                <a:spcPts val="600"/>
              </a:spcBef>
              <a:spcAft>
                <a:spcPts val="0"/>
              </a:spcAft>
              <a:buClr>
                <a:srgbClr val="000000"/>
              </a:buClr>
              <a:buSzTx/>
              <a:buFontTx/>
              <a:buNone/>
              <a:tabLst/>
              <a:defRPr/>
            </a:pPr>
            <a:r>
              <a:rPr kumimoji="0" lang="en-US" sz="1100" b="1" i="0" u="none" strike="noStrike" kern="1200" cap="none" spc="0" normalizeH="0" baseline="0" noProof="0">
                <a:ln>
                  <a:noFill/>
                </a:ln>
                <a:solidFill>
                  <a:srgbClr val="00338D"/>
                </a:solidFill>
                <a:effectLst/>
                <a:uLnTx/>
                <a:uFillTx/>
                <a:latin typeface="Arial"/>
                <a:ea typeface="+mn-ea"/>
                <a:cs typeface="Calibri" panose="020F0502020204030204" pitchFamily="34" charset="0"/>
              </a:rPr>
              <a:t>T3/OEM</a:t>
            </a:r>
          </a:p>
        </p:txBody>
      </p:sp>
      <p:sp>
        <p:nvSpPr>
          <p:cNvPr id="53" name="Rectangle 52">
            <a:extLst>
              <a:ext uri="{FF2B5EF4-FFF2-40B4-BE49-F238E27FC236}">
                <a16:creationId xmlns:a16="http://schemas.microsoft.com/office/drawing/2014/main" id="{2097C934-F041-4308-9AF0-023F0E4FAF28}"/>
              </a:ext>
            </a:extLst>
          </p:cNvPr>
          <p:cNvSpPr/>
          <p:nvPr/>
        </p:nvSpPr>
        <p:spPr>
          <a:xfrm>
            <a:off x="9587604" y="2259930"/>
            <a:ext cx="1870223" cy="1962831"/>
          </a:xfrm>
          <a:prstGeom prst="rect">
            <a:avLst/>
          </a:prstGeom>
          <a:solidFill>
            <a:schemeClr val="bg1">
              <a:lumMod val="85000"/>
            </a:schemeClr>
          </a:solidFill>
          <a:ln w="9525">
            <a:noFill/>
          </a:ln>
        </p:spPr>
        <p:style>
          <a:lnRef idx="1">
            <a:schemeClr val="accent5"/>
          </a:lnRef>
          <a:fillRef idx="3">
            <a:schemeClr val="accent5"/>
          </a:fillRef>
          <a:effectRef idx="2">
            <a:schemeClr val="accent5"/>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600"/>
              </a:spcAft>
              <a:buClrTx/>
              <a:buSzPct val="80000"/>
              <a:buFont typeface="Arial" panose="020B0604020202020204" pitchFamily="34" charset="0"/>
              <a:buChar char="•"/>
              <a:tabLst/>
              <a:defRPr/>
            </a:pPr>
            <a:r>
              <a:rPr kumimoji="0" lang="en-US" sz="1000" b="0" i="0" u="none" strike="noStrike" kern="1200" cap="none" spc="0" normalizeH="0" baseline="0" noProof="0">
                <a:ln>
                  <a:noFill/>
                </a:ln>
                <a:solidFill>
                  <a:srgbClr val="0091DA">
                    <a:lumMod val="75000"/>
                  </a:srgbClr>
                </a:solidFill>
                <a:effectLst/>
                <a:uLnTx/>
                <a:uFillTx/>
                <a:latin typeface="Arial"/>
                <a:ea typeface="+mn-ea"/>
                <a:cs typeface="Calibri" panose="020F0502020204030204" pitchFamily="34" charset="0"/>
              </a:rPr>
              <a:t>Establish Right Communication Channels with Member Firms and OEMs</a:t>
            </a:r>
          </a:p>
          <a:p>
            <a:pPr marL="171450" marR="0" lvl="0" indent="-171450" algn="l" defTabSz="914400" rtl="0" eaLnBrk="1" fontAlgn="auto" latinLnBrk="0" hangingPunct="1">
              <a:lnSpc>
                <a:spcPct val="100000"/>
              </a:lnSpc>
              <a:spcBef>
                <a:spcPts val="0"/>
              </a:spcBef>
              <a:spcAft>
                <a:spcPts val="600"/>
              </a:spcAft>
              <a:buClrTx/>
              <a:buSzPct val="80000"/>
              <a:buFont typeface="Arial" panose="020B0604020202020204" pitchFamily="34" charset="0"/>
              <a:buChar char="•"/>
              <a:tabLst/>
              <a:defRPr/>
            </a:pPr>
            <a:r>
              <a:rPr kumimoji="0" lang="en-US" sz="1000" b="0" i="0" u="none" strike="noStrike" kern="1200" cap="none" spc="0" normalizeH="0" baseline="0" noProof="0">
                <a:ln>
                  <a:noFill/>
                </a:ln>
                <a:solidFill>
                  <a:srgbClr val="0091DA">
                    <a:lumMod val="75000"/>
                  </a:srgbClr>
                </a:solidFill>
                <a:effectLst/>
                <a:uLnTx/>
                <a:uFillTx/>
                <a:latin typeface="Arial"/>
                <a:ea typeface="+mn-ea"/>
                <a:cs typeface="Calibri" panose="020F0502020204030204" pitchFamily="34" charset="0"/>
              </a:rPr>
              <a:t>Helpline Functional Mailbox</a:t>
            </a:r>
          </a:p>
          <a:p>
            <a:pPr marL="171450" marR="0" lvl="0" indent="-171450" algn="l" defTabSz="914400" rtl="0" eaLnBrk="1" fontAlgn="auto" latinLnBrk="0" hangingPunct="1">
              <a:lnSpc>
                <a:spcPct val="100000"/>
              </a:lnSpc>
              <a:spcBef>
                <a:spcPts val="0"/>
              </a:spcBef>
              <a:spcAft>
                <a:spcPts val="600"/>
              </a:spcAft>
              <a:buClrTx/>
              <a:buSzPct val="80000"/>
              <a:buFont typeface="Arial" panose="020B0604020202020204" pitchFamily="34" charset="0"/>
              <a:buChar char="•"/>
              <a:tabLst/>
              <a:defRPr/>
            </a:pPr>
            <a:r>
              <a:rPr lang="en-US" sz="1000">
                <a:solidFill>
                  <a:srgbClr val="0091DA">
                    <a:lumMod val="75000"/>
                  </a:srgbClr>
                </a:solidFill>
                <a:latin typeface="Arial"/>
                <a:cs typeface="Calibri" panose="020F0502020204030204" pitchFamily="34" charset="0"/>
              </a:rPr>
              <a:t>Regular Cadence with Stakeholders </a:t>
            </a:r>
          </a:p>
          <a:p>
            <a:pPr marL="171450" marR="0" lvl="0" indent="-171450" algn="l" defTabSz="914400" rtl="0" eaLnBrk="1" fontAlgn="auto" latinLnBrk="0" hangingPunct="1">
              <a:lnSpc>
                <a:spcPct val="100000"/>
              </a:lnSpc>
              <a:spcBef>
                <a:spcPts val="0"/>
              </a:spcBef>
              <a:spcAft>
                <a:spcPts val="600"/>
              </a:spcAft>
              <a:buClrTx/>
              <a:buSzPct val="80000"/>
              <a:buFont typeface="Arial" panose="020B0604020202020204" pitchFamily="34" charset="0"/>
              <a:buChar char="•"/>
              <a:tabLst/>
              <a:defRPr/>
            </a:pPr>
            <a:r>
              <a:rPr kumimoji="0" lang="en-US" sz="1000" b="0" i="0" u="none" strike="noStrike" kern="1200" cap="none" spc="0" normalizeH="0" baseline="0" noProof="0">
                <a:ln>
                  <a:noFill/>
                </a:ln>
                <a:solidFill>
                  <a:srgbClr val="0091DA">
                    <a:lumMod val="75000"/>
                  </a:srgbClr>
                </a:solidFill>
                <a:effectLst/>
                <a:uLnTx/>
                <a:uFillTx/>
                <a:latin typeface="Arial"/>
                <a:ea typeface="+mn-ea"/>
                <a:cs typeface="Calibri" panose="020F0502020204030204" pitchFamily="34" charset="0"/>
              </a:rPr>
              <a:t>Periodic Process Review Meetings </a:t>
            </a:r>
          </a:p>
        </p:txBody>
      </p:sp>
      <p:sp>
        <p:nvSpPr>
          <p:cNvPr id="54" name="TextBox 53">
            <a:extLst>
              <a:ext uri="{FF2B5EF4-FFF2-40B4-BE49-F238E27FC236}">
                <a16:creationId xmlns:a16="http://schemas.microsoft.com/office/drawing/2014/main" id="{806A4E5C-C039-42FF-A06A-B1C448526EA0}"/>
              </a:ext>
            </a:extLst>
          </p:cNvPr>
          <p:cNvSpPr txBox="1"/>
          <p:nvPr/>
        </p:nvSpPr>
        <p:spPr>
          <a:xfrm>
            <a:off x="9587604" y="4570843"/>
            <a:ext cx="1870223" cy="1469161"/>
          </a:xfrm>
          <a:prstGeom prst="rect">
            <a:avLst/>
          </a:prstGeom>
          <a:solidFill>
            <a:schemeClr val="bg1">
              <a:lumMod val="85000"/>
            </a:schemeClr>
          </a:solidFill>
          <a:ln w="9525">
            <a:noFill/>
          </a:ln>
        </p:spPr>
        <p:style>
          <a:lnRef idx="1">
            <a:schemeClr val="accent5"/>
          </a:lnRef>
          <a:fillRef idx="3">
            <a:schemeClr val="accent5"/>
          </a:fillRef>
          <a:effectRef idx="2">
            <a:schemeClr val="accent5"/>
          </a:effectRef>
          <a:fontRef idx="minor">
            <a:schemeClr val="lt1"/>
          </a:fontRef>
        </p:style>
        <p:txBody>
          <a:bodyPr rtlCol="0" anchor="t"/>
          <a:lstStyle>
            <a:defPPr>
              <a:defRPr lang="en-US"/>
            </a:defPPr>
            <a:lvl1pPr marL="119063" indent="-119063">
              <a:lnSpc>
                <a:spcPct val="110000"/>
              </a:lnSpc>
              <a:spcBef>
                <a:spcPts val="600"/>
              </a:spcBef>
              <a:buClr>
                <a:schemeClr val="tx1"/>
              </a:buClr>
              <a:buSzPct val="80000"/>
              <a:buFont typeface="Wingdings" pitchFamily="2" charset="2"/>
              <a:buChar char="§"/>
              <a:defRPr sz="1000">
                <a:solidFill>
                  <a:schemeClr val="accent1">
                    <a:lumMod val="75000"/>
                  </a:schemeClr>
                </a:solidFill>
                <a:latin typeface="Calibri" panose="020F0502020204030204" pitchFamily="34" charset="0"/>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9063" marR="0" lvl="0" indent="-119063" algn="l" defTabSz="914400" rtl="0" eaLnBrk="1" fontAlgn="auto" latinLnBrk="0" hangingPunct="1">
              <a:lnSpc>
                <a:spcPct val="100000"/>
              </a:lnSpc>
              <a:spcBef>
                <a:spcPts val="0"/>
              </a:spcBef>
              <a:spcAft>
                <a:spcPts val="600"/>
              </a:spcAft>
              <a:buClrTx/>
              <a:buSzPct val="80000"/>
              <a:buFont typeface="Arial" panose="020B0604020202020204" pitchFamily="34" charset="0"/>
              <a:buChar char="•"/>
              <a:tabLst/>
              <a:defRPr/>
            </a:pPr>
            <a:r>
              <a:rPr kumimoji="0" lang="en-US" sz="1000" b="0" i="0" u="none" strike="noStrike" kern="1200" cap="none" spc="0" normalizeH="0" baseline="0" noProof="0">
                <a:ln>
                  <a:noFill/>
                </a:ln>
                <a:solidFill>
                  <a:srgbClr val="0091DA">
                    <a:lumMod val="75000"/>
                  </a:srgbClr>
                </a:solidFill>
                <a:effectLst/>
                <a:uLnTx/>
                <a:uFillTx/>
                <a:latin typeface="Arial"/>
                <a:ea typeface="+mn-ea"/>
                <a:cs typeface="Calibri" panose="020F0502020204030204" pitchFamily="34" charset="0"/>
              </a:rPr>
              <a:t>Updated User Manuals</a:t>
            </a:r>
          </a:p>
          <a:p>
            <a:pPr marL="119063" marR="0" lvl="0" indent="-119063" algn="l" defTabSz="914400" rtl="0" eaLnBrk="1" fontAlgn="auto" latinLnBrk="0" hangingPunct="1">
              <a:lnSpc>
                <a:spcPct val="100000"/>
              </a:lnSpc>
              <a:spcBef>
                <a:spcPts val="0"/>
              </a:spcBef>
              <a:spcAft>
                <a:spcPts val="600"/>
              </a:spcAft>
              <a:buClrTx/>
              <a:buSzPct val="80000"/>
              <a:buFont typeface="Arial" panose="020B0604020202020204" pitchFamily="34" charset="0"/>
              <a:buChar char="•"/>
              <a:tabLst/>
              <a:defRPr/>
            </a:pPr>
            <a:r>
              <a:rPr kumimoji="0" lang="en-US" sz="1000" b="0" i="0" u="none" strike="noStrike" kern="1200" cap="none" spc="0" normalizeH="0" baseline="0" noProof="0">
                <a:ln>
                  <a:noFill/>
                </a:ln>
                <a:solidFill>
                  <a:srgbClr val="0091DA">
                    <a:lumMod val="75000"/>
                  </a:srgbClr>
                </a:solidFill>
                <a:effectLst/>
                <a:uLnTx/>
                <a:uFillTx/>
                <a:latin typeface="Arial"/>
                <a:ea typeface="+mn-ea"/>
                <a:cs typeface="Calibri" panose="020F0502020204030204" pitchFamily="34" charset="0"/>
              </a:rPr>
              <a:t>FAQs</a:t>
            </a:r>
          </a:p>
          <a:p>
            <a:pPr marL="119063" marR="0" lvl="0" indent="-119063" algn="l" defTabSz="914400" rtl="0" eaLnBrk="1" fontAlgn="auto" latinLnBrk="0" hangingPunct="1">
              <a:lnSpc>
                <a:spcPct val="100000"/>
              </a:lnSpc>
              <a:spcBef>
                <a:spcPts val="0"/>
              </a:spcBef>
              <a:spcAft>
                <a:spcPts val="600"/>
              </a:spcAft>
              <a:buClrTx/>
              <a:buSzPct val="80000"/>
              <a:buFont typeface="Arial" panose="020B0604020202020204" pitchFamily="34" charset="0"/>
              <a:buChar char="•"/>
              <a:tabLst/>
              <a:defRPr/>
            </a:pPr>
            <a:r>
              <a:rPr kumimoji="0" lang="en-US" sz="1000" b="0" i="0" u="none" strike="noStrike" kern="1200" cap="none" spc="0" normalizeH="0" baseline="0" noProof="0">
                <a:ln>
                  <a:noFill/>
                </a:ln>
                <a:solidFill>
                  <a:srgbClr val="0091DA">
                    <a:lumMod val="75000"/>
                  </a:srgbClr>
                </a:solidFill>
                <a:effectLst/>
                <a:uLnTx/>
                <a:uFillTx/>
                <a:latin typeface="Arial"/>
                <a:ea typeface="+mn-ea"/>
                <a:cs typeface="Calibri" panose="020F0502020204030204" pitchFamily="34" charset="0"/>
              </a:rPr>
              <a:t>Refresher and Ongoing Trainings</a:t>
            </a:r>
          </a:p>
        </p:txBody>
      </p:sp>
      <p:sp>
        <p:nvSpPr>
          <p:cNvPr id="55" name="Rectangle 54">
            <a:extLst>
              <a:ext uri="{FF2B5EF4-FFF2-40B4-BE49-F238E27FC236}">
                <a16:creationId xmlns:a16="http://schemas.microsoft.com/office/drawing/2014/main" id="{5C641BF0-4A8D-4B61-B8DE-45841CAA6709}"/>
              </a:ext>
            </a:extLst>
          </p:cNvPr>
          <p:cNvSpPr/>
          <p:nvPr/>
        </p:nvSpPr>
        <p:spPr>
          <a:xfrm>
            <a:off x="9587604" y="1910146"/>
            <a:ext cx="1870223" cy="348082"/>
          </a:xfrm>
          <a:prstGeom prst="rect">
            <a:avLst/>
          </a:prstGeom>
          <a:solidFill>
            <a:schemeClr val="accent2"/>
          </a:solidFill>
          <a:ln w="9525">
            <a:noFill/>
          </a:ln>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Communication channels</a:t>
            </a:r>
          </a:p>
        </p:txBody>
      </p:sp>
      <p:sp>
        <p:nvSpPr>
          <p:cNvPr id="56" name="Rectangle 55">
            <a:extLst>
              <a:ext uri="{FF2B5EF4-FFF2-40B4-BE49-F238E27FC236}">
                <a16:creationId xmlns:a16="http://schemas.microsoft.com/office/drawing/2014/main" id="{3542058A-A367-4594-A7AB-473A0DB9BE3F}"/>
              </a:ext>
            </a:extLst>
          </p:cNvPr>
          <p:cNvSpPr/>
          <p:nvPr/>
        </p:nvSpPr>
        <p:spPr>
          <a:xfrm>
            <a:off x="9587604" y="4222762"/>
            <a:ext cx="1870223" cy="348082"/>
          </a:xfrm>
          <a:prstGeom prst="rect">
            <a:avLst/>
          </a:prstGeom>
          <a:solidFill>
            <a:schemeClr val="accent2"/>
          </a:solidFill>
          <a:ln w="9525">
            <a:noFill/>
          </a:ln>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a:ln>
                  <a:noFill/>
                </a:ln>
                <a:solidFill>
                  <a:prstClr val="white"/>
                </a:solidFill>
                <a:effectLst/>
                <a:uLnTx/>
                <a:uFillTx/>
                <a:latin typeface="Arial"/>
                <a:ea typeface="+mn-ea"/>
                <a:cs typeface="Calibri" panose="020F0502020204030204" pitchFamily="34" charset="0"/>
              </a:rPr>
              <a:t>Adoption of Best Practices </a:t>
            </a:r>
          </a:p>
        </p:txBody>
      </p:sp>
      <p:sp>
        <p:nvSpPr>
          <p:cNvPr id="58" name="Arrow: Chevron 57">
            <a:extLst>
              <a:ext uri="{FF2B5EF4-FFF2-40B4-BE49-F238E27FC236}">
                <a16:creationId xmlns:a16="http://schemas.microsoft.com/office/drawing/2014/main" id="{D9EB65BC-095C-4DE0-BA8C-496271C0FDD9}"/>
              </a:ext>
            </a:extLst>
          </p:cNvPr>
          <p:cNvSpPr/>
          <p:nvPr/>
        </p:nvSpPr>
        <p:spPr>
          <a:xfrm>
            <a:off x="9443048" y="1300483"/>
            <a:ext cx="2247254" cy="344789"/>
          </a:xfrm>
          <a:prstGeom prst="chevron">
            <a:avLst/>
          </a:prstGeom>
          <a:solidFill>
            <a:srgbClr val="00338D"/>
          </a:solidFill>
          <a:ln w="63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E49E2"/>
              </a:solidFill>
              <a:effectLst/>
              <a:uLnTx/>
              <a:uFillTx/>
              <a:latin typeface="Arial"/>
              <a:ea typeface="+mn-ea"/>
              <a:cs typeface="+mn-cs"/>
            </a:endParaRPr>
          </a:p>
        </p:txBody>
      </p:sp>
      <p:sp>
        <p:nvSpPr>
          <p:cNvPr id="59" name="Arrow: Chevron 4">
            <a:extLst>
              <a:ext uri="{FF2B5EF4-FFF2-40B4-BE49-F238E27FC236}">
                <a16:creationId xmlns:a16="http://schemas.microsoft.com/office/drawing/2014/main" id="{73A87E57-CD01-45F1-9AA2-C5DB441230A5}"/>
              </a:ext>
            </a:extLst>
          </p:cNvPr>
          <p:cNvSpPr txBox="1"/>
          <p:nvPr/>
        </p:nvSpPr>
        <p:spPr>
          <a:xfrm>
            <a:off x="9699301" y="1300483"/>
            <a:ext cx="1734750" cy="3447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4006" tIns="14669" rIns="14669" bIns="14669"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Support Best Practices</a:t>
            </a:r>
          </a:p>
        </p:txBody>
      </p:sp>
      <p:cxnSp>
        <p:nvCxnSpPr>
          <p:cNvPr id="60" name="Straight Connector 59">
            <a:extLst>
              <a:ext uri="{FF2B5EF4-FFF2-40B4-BE49-F238E27FC236}">
                <a16:creationId xmlns:a16="http://schemas.microsoft.com/office/drawing/2014/main" id="{4CCA4258-BF8B-4851-9E05-C6C39DF9BCED}"/>
              </a:ext>
            </a:extLst>
          </p:cNvPr>
          <p:cNvCxnSpPr/>
          <p:nvPr/>
        </p:nvCxnSpPr>
        <p:spPr>
          <a:xfrm>
            <a:off x="9310348" y="1356770"/>
            <a:ext cx="0" cy="4633993"/>
          </a:xfrm>
          <a:prstGeom prst="line">
            <a:avLst/>
          </a:prstGeom>
          <a:ln w="635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Rounded Rectangle 33">
            <a:extLst>
              <a:ext uri="{FF2B5EF4-FFF2-40B4-BE49-F238E27FC236}">
                <a16:creationId xmlns:a16="http://schemas.microsoft.com/office/drawing/2014/main" id="{100316AF-7830-EEA6-E99A-04AECE4BA200}"/>
              </a:ext>
            </a:extLst>
          </p:cNvPr>
          <p:cNvSpPr/>
          <p:nvPr/>
        </p:nvSpPr>
        <p:spPr>
          <a:xfrm>
            <a:off x="10779584" y="719843"/>
            <a:ext cx="778559" cy="233310"/>
          </a:xfrm>
          <a:prstGeom prst="roundRect">
            <a:avLst>
              <a:gd name="adj" fmla="val 7533"/>
            </a:avLst>
          </a:prstGeom>
          <a:solidFill>
            <a:schemeClr val="accent4">
              <a:lumMod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10000"/>
              </a:lnSpc>
              <a:spcBef>
                <a:spcPts val="600"/>
              </a:spcBef>
              <a:spcAft>
                <a:spcPts val="0"/>
              </a:spcAft>
              <a:buClr>
                <a:srgbClr val="000000"/>
              </a:buClr>
              <a:buSzTx/>
              <a:buFontTx/>
              <a:buNone/>
              <a:tabLst/>
              <a:defRPr/>
            </a:pPr>
            <a:r>
              <a:rPr kumimoji="0" lang="en-US" sz="1050" b="1" i="0" u="none" strike="noStrike" kern="1200" cap="none" spc="0" normalizeH="0" baseline="0" noProof="0">
                <a:ln>
                  <a:noFill/>
                </a:ln>
                <a:solidFill>
                  <a:prstClr val="white"/>
                </a:solidFill>
                <a:effectLst/>
                <a:uLnTx/>
                <a:uFillTx/>
                <a:latin typeface="Arial"/>
                <a:ea typeface="+mn-ea"/>
                <a:cs typeface="Calibri" panose="020F0502020204030204" pitchFamily="34" charset="0"/>
              </a:rPr>
              <a:t>MSSP</a:t>
            </a:r>
          </a:p>
        </p:txBody>
      </p:sp>
      <p:sp>
        <p:nvSpPr>
          <p:cNvPr id="6" name="Rounded Rectangle 34">
            <a:extLst>
              <a:ext uri="{FF2B5EF4-FFF2-40B4-BE49-F238E27FC236}">
                <a16:creationId xmlns:a16="http://schemas.microsoft.com/office/drawing/2014/main" id="{DE376382-7751-EF33-F027-AD94E9A82C07}"/>
              </a:ext>
            </a:extLst>
          </p:cNvPr>
          <p:cNvSpPr/>
          <p:nvPr/>
        </p:nvSpPr>
        <p:spPr>
          <a:xfrm>
            <a:off x="10779584" y="1041792"/>
            <a:ext cx="778558" cy="203953"/>
          </a:xfrm>
          <a:prstGeom prst="roundRect">
            <a:avLst>
              <a:gd name="adj" fmla="val 7533"/>
            </a:avLst>
          </a:prstGeom>
          <a:solidFill>
            <a:schemeClr val="accent3">
              <a:lumMod val="25000"/>
              <a:lumOff val="7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10000"/>
              </a:lnSpc>
              <a:spcBef>
                <a:spcPts val="600"/>
              </a:spcBef>
              <a:spcAft>
                <a:spcPts val="0"/>
              </a:spcAft>
              <a:buClr>
                <a:srgbClr val="000000"/>
              </a:buClr>
              <a:buSzTx/>
              <a:buFontTx/>
              <a:buNone/>
              <a:tabLst/>
              <a:defRPr/>
            </a:pPr>
            <a:r>
              <a:rPr kumimoji="0" lang="en-US" sz="1050" b="1" i="0" u="none" strike="noStrike" kern="1200" cap="none" spc="0" normalizeH="0" baseline="0" noProof="0">
                <a:ln>
                  <a:noFill/>
                </a:ln>
                <a:solidFill>
                  <a:srgbClr val="00338D"/>
                </a:solidFill>
                <a:effectLst/>
                <a:uLnTx/>
                <a:uFillTx/>
                <a:latin typeface="Arial"/>
                <a:ea typeface="+mn-ea"/>
                <a:cs typeface="Calibri" panose="020F0502020204030204" pitchFamily="34" charset="0"/>
              </a:rPr>
              <a:t>OEM</a:t>
            </a:r>
          </a:p>
        </p:txBody>
      </p:sp>
      <p:sp>
        <p:nvSpPr>
          <p:cNvPr id="9" name="Rounded Rectangle 12">
            <a:extLst>
              <a:ext uri="{FF2B5EF4-FFF2-40B4-BE49-F238E27FC236}">
                <a16:creationId xmlns:a16="http://schemas.microsoft.com/office/drawing/2014/main" id="{7A839D50-6976-B535-761F-A2C978A93585}"/>
              </a:ext>
            </a:extLst>
          </p:cNvPr>
          <p:cNvSpPr/>
          <p:nvPr/>
        </p:nvSpPr>
        <p:spPr>
          <a:xfrm>
            <a:off x="10784899" y="378126"/>
            <a:ext cx="767930" cy="236043"/>
          </a:xfrm>
          <a:prstGeom prst="roundRect">
            <a:avLst>
              <a:gd name="adj" fmla="val 7533"/>
            </a:avLst>
          </a:prstGeom>
          <a:solidFill>
            <a:schemeClr val="accent3">
              <a:lumMod val="75000"/>
              <a:lumOff val="25000"/>
            </a:schemeClr>
          </a:solidFill>
          <a:ln>
            <a:noFill/>
          </a:ln>
        </p:spPr>
        <p:style>
          <a:lnRef idx="1">
            <a:schemeClr val="accent5"/>
          </a:lnRef>
          <a:fillRef idx="3">
            <a:schemeClr val="accent5"/>
          </a:fillRef>
          <a:effectRef idx="2">
            <a:schemeClr val="accent5"/>
          </a:effectRef>
          <a:fontRef idx="minor">
            <a:schemeClr val="lt1"/>
          </a:fontRef>
        </p:style>
        <p:txBody>
          <a:bodyPr rtlCol="0" anchor="t"/>
          <a:lstStyle/>
          <a:p>
            <a:pPr marR="0" lvl="0" algn="l" defTabSz="914400" rtl="0" eaLnBrk="1" fontAlgn="auto" latinLnBrk="0" hangingPunct="1">
              <a:lnSpc>
                <a:spcPct val="100000"/>
              </a:lnSpc>
              <a:spcBef>
                <a:spcPts val="0"/>
              </a:spcBef>
              <a:spcAft>
                <a:spcPts val="600"/>
              </a:spcAft>
              <a:buClrTx/>
              <a:buSzTx/>
              <a:tabLst/>
              <a:defRPr/>
            </a:pPr>
            <a:r>
              <a:rPr lang="en-US" sz="1050" b="1">
                <a:solidFill>
                  <a:prstClr val="white"/>
                </a:solidFill>
                <a:latin typeface="Arial"/>
                <a:cs typeface="Calibri" panose="020F0502020204030204" pitchFamily="34" charset="0"/>
              </a:rPr>
              <a:t>CLIENT</a:t>
            </a:r>
          </a:p>
        </p:txBody>
      </p:sp>
    </p:spTree>
    <p:extLst>
      <p:ext uri="{BB962C8B-B14F-4D97-AF65-F5344CB8AC3E}">
        <p14:creationId xmlns:p14="http://schemas.microsoft.com/office/powerpoint/2010/main" val="3049176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645203" y="247313"/>
            <a:ext cx="11010900" cy="533400"/>
          </a:xfrm>
        </p:spPr>
        <p:txBody>
          <a:bodyPr/>
          <a:lstStyle/>
          <a:p>
            <a:r>
              <a:rPr lang="en-US" sz="4400"/>
              <a:t>KPMG Onboarding – Key Activities</a:t>
            </a:r>
            <a:endParaRPr lang="en-GB" sz="4400"/>
          </a:p>
        </p:txBody>
      </p:sp>
      <p:sp>
        <p:nvSpPr>
          <p:cNvPr id="26" name="object 5">
            <a:extLst>
              <a:ext uri="{FF2B5EF4-FFF2-40B4-BE49-F238E27FC236}">
                <a16:creationId xmlns:a16="http://schemas.microsoft.com/office/drawing/2014/main" id="{672A9FE9-B774-40E3-9DD8-BD009A8527C3}"/>
              </a:ext>
            </a:extLst>
          </p:cNvPr>
          <p:cNvSpPr/>
          <p:nvPr/>
        </p:nvSpPr>
        <p:spPr>
          <a:xfrm>
            <a:off x="1374440" y="113612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6D2077"/>
          </a:solidFill>
        </p:spPr>
        <p:txBody>
          <a:bodyPr wrap="square" lIns="0" tIns="0" rIns="0" bIns="0" rtlCol="0"/>
          <a:lstStyle/>
          <a:p>
            <a:endParaRPr/>
          </a:p>
        </p:txBody>
      </p:sp>
      <p:sp>
        <p:nvSpPr>
          <p:cNvPr id="27" name="object 6">
            <a:extLst>
              <a:ext uri="{FF2B5EF4-FFF2-40B4-BE49-F238E27FC236}">
                <a16:creationId xmlns:a16="http://schemas.microsoft.com/office/drawing/2014/main" id="{D1C54772-09FB-4137-A59F-157312DCD75A}"/>
              </a:ext>
            </a:extLst>
          </p:cNvPr>
          <p:cNvSpPr txBox="1"/>
          <p:nvPr/>
        </p:nvSpPr>
        <p:spPr>
          <a:xfrm>
            <a:off x="1798265" y="1247688"/>
            <a:ext cx="1253429" cy="474489"/>
          </a:xfrm>
          <a:prstGeom prst="rect">
            <a:avLst/>
          </a:prstGeom>
        </p:spPr>
        <p:txBody>
          <a:bodyPr vert="horz" wrap="square" lIns="0" tIns="12700" rIns="0" bIns="0" rtlCol="0">
            <a:spAutoFit/>
          </a:bodyPr>
          <a:lstStyle/>
          <a:p>
            <a:pPr algn="ctr">
              <a:lnSpc>
                <a:spcPts val="1360"/>
              </a:lnSpc>
              <a:spcBef>
                <a:spcPts val="100"/>
              </a:spcBef>
            </a:pPr>
            <a:r>
              <a:rPr sz="1200" spc="-5">
                <a:solidFill>
                  <a:srgbClr val="FFFFFF"/>
                </a:solidFill>
                <a:latin typeface="Arial"/>
                <a:cs typeface="Arial"/>
              </a:rPr>
              <a:t>Planning</a:t>
            </a:r>
            <a:r>
              <a:rPr sz="1200" spc="-114">
                <a:solidFill>
                  <a:srgbClr val="FFFFFF"/>
                </a:solidFill>
                <a:latin typeface="Arial"/>
                <a:cs typeface="Arial"/>
              </a:rPr>
              <a:t> </a:t>
            </a:r>
            <a:r>
              <a:rPr sz="1200" spc="-5">
                <a:solidFill>
                  <a:srgbClr val="FFFFFF"/>
                </a:solidFill>
                <a:latin typeface="Arial"/>
                <a:cs typeface="Arial"/>
              </a:rPr>
              <a:t>Activities</a:t>
            </a:r>
            <a:endParaRPr sz="1200">
              <a:latin typeface="Arial"/>
              <a:cs typeface="Arial"/>
            </a:endParaRPr>
          </a:p>
          <a:p>
            <a:pPr algn="ctr">
              <a:lnSpc>
                <a:spcPts val="1120"/>
              </a:lnSpc>
            </a:pPr>
            <a:r>
              <a:rPr sz="1000" spc="-5">
                <a:solidFill>
                  <a:srgbClr val="FFFFFF"/>
                </a:solidFill>
                <a:latin typeface="Arial"/>
                <a:cs typeface="Arial"/>
              </a:rPr>
              <a:t>(1-2</a:t>
            </a:r>
            <a:r>
              <a:rPr sz="1000" spc="-15">
                <a:solidFill>
                  <a:srgbClr val="FFFFFF"/>
                </a:solidFill>
                <a:latin typeface="Arial"/>
                <a:cs typeface="Arial"/>
              </a:rPr>
              <a:t> </a:t>
            </a:r>
            <a:r>
              <a:rPr sz="1000">
                <a:solidFill>
                  <a:srgbClr val="FFFFFF"/>
                </a:solidFill>
                <a:latin typeface="Arial"/>
                <a:cs typeface="Arial"/>
              </a:rPr>
              <a:t>Weeks)</a:t>
            </a:r>
            <a:br>
              <a:rPr lang="en-US" sz="1000">
                <a:solidFill>
                  <a:srgbClr val="FFFFFF"/>
                </a:solidFill>
                <a:latin typeface="Arial"/>
                <a:cs typeface="Arial"/>
              </a:rPr>
            </a:br>
            <a:r>
              <a:rPr lang="en-US" sz="1000" b="1">
                <a:solidFill>
                  <a:srgbClr val="FFFFFF"/>
                </a:solidFill>
                <a:latin typeface="Arial"/>
                <a:cs typeface="Arial"/>
              </a:rPr>
              <a:t>GP</a:t>
            </a:r>
            <a:endParaRPr sz="1000" b="1">
              <a:latin typeface="Arial"/>
              <a:cs typeface="Arial"/>
            </a:endParaRPr>
          </a:p>
        </p:txBody>
      </p:sp>
      <p:sp>
        <p:nvSpPr>
          <p:cNvPr id="28" name="object 7">
            <a:extLst>
              <a:ext uri="{FF2B5EF4-FFF2-40B4-BE49-F238E27FC236}">
                <a16:creationId xmlns:a16="http://schemas.microsoft.com/office/drawing/2014/main" id="{5B9CB047-33AD-487F-BCB9-7F8F1898BF28}"/>
              </a:ext>
            </a:extLst>
          </p:cNvPr>
          <p:cNvSpPr/>
          <p:nvPr/>
        </p:nvSpPr>
        <p:spPr>
          <a:xfrm>
            <a:off x="3238291" y="113612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541986"/>
          </a:solidFill>
        </p:spPr>
        <p:txBody>
          <a:bodyPr wrap="square" lIns="0" tIns="0" rIns="0" bIns="0" rtlCol="0"/>
          <a:lstStyle/>
          <a:p>
            <a:endParaRPr/>
          </a:p>
        </p:txBody>
      </p:sp>
      <p:sp>
        <p:nvSpPr>
          <p:cNvPr id="29" name="object 8">
            <a:extLst>
              <a:ext uri="{FF2B5EF4-FFF2-40B4-BE49-F238E27FC236}">
                <a16:creationId xmlns:a16="http://schemas.microsoft.com/office/drawing/2014/main" id="{0C0158B4-A631-4123-8B1C-73665063C08B}"/>
              </a:ext>
            </a:extLst>
          </p:cNvPr>
          <p:cNvSpPr/>
          <p:nvPr/>
        </p:nvSpPr>
        <p:spPr>
          <a:xfrm>
            <a:off x="3238291" y="113612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a:p>
        </p:txBody>
      </p:sp>
      <p:sp>
        <p:nvSpPr>
          <p:cNvPr id="30" name="object 9">
            <a:extLst>
              <a:ext uri="{FF2B5EF4-FFF2-40B4-BE49-F238E27FC236}">
                <a16:creationId xmlns:a16="http://schemas.microsoft.com/office/drawing/2014/main" id="{99A2C741-1384-41FB-8432-D33AE3FAB6F1}"/>
              </a:ext>
            </a:extLst>
          </p:cNvPr>
          <p:cNvSpPr txBox="1"/>
          <p:nvPr/>
        </p:nvSpPr>
        <p:spPr>
          <a:xfrm>
            <a:off x="3595675" y="1174998"/>
            <a:ext cx="1385436" cy="628377"/>
          </a:xfrm>
          <a:prstGeom prst="rect">
            <a:avLst/>
          </a:prstGeom>
        </p:spPr>
        <p:txBody>
          <a:bodyPr vert="horz" wrap="square" lIns="0" tIns="38100" rIns="0" bIns="0" rtlCol="0">
            <a:spAutoFit/>
          </a:bodyPr>
          <a:lstStyle/>
          <a:p>
            <a:pPr marL="12700" marR="5080" algn="ctr">
              <a:lnSpc>
                <a:spcPts val="1250"/>
              </a:lnSpc>
              <a:spcBef>
                <a:spcPts val="300"/>
              </a:spcBef>
            </a:pPr>
            <a:r>
              <a:rPr sz="1200" spc="-5">
                <a:solidFill>
                  <a:srgbClr val="FFFFFF"/>
                </a:solidFill>
                <a:latin typeface="Arial"/>
                <a:cs typeface="Arial"/>
              </a:rPr>
              <a:t>Knowledge</a:t>
            </a:r>
            <a:r>
              <a:rPr sz="1200" spc="-95">
                <a:solidFill>
                  <a:srgbClr val="FFFFFF"/>
                </a:solidFill>
                <a:latin typeface="Arial"/>
                <a:cs typeface="Arial"/>
              </a:rPr>
              <a:t> </a:t>
            </a:r>
            <a:r>
              <a:rPr sz="1200" spc="-5">
                <a:solidFill>
                  <a:srgbClr val="FFFFFF"/>
                </a:solidFill>
                <a:latin typeface="Arial"/>
                <a:cs typeface="Arial"/>
              </a:rPr>
              <a:t>Transfer  Activities</a:t>
            </a:r>
            <a:endParaRPr sz="1200">
              <a:latin typeface="Arial"/>
              <a:cs typeface="Arial"/>
            </a:endParaRPr>
          </a:p>
          <a:p>
            <a:pPr algn="ctr">
              <a:lnSpc>
                <a:spcPts val="1030"/>
              </a:lnSpc>
            </a:pPr>
            <a:r>
              <a:rPr sz="1000" spc="-5">
                <a:solidFill>
                  <a:srgbClr val="FFFFFF"/>
                </a:solidFill>
                <a:latin typeface="Arial"/>
                <a:cs typeface="Arial"/>
              </a:rPr>
              <a:t>(</a:t>
            </a:r>
            <a:r>
              <a:rPr lang="en-US" sz="1000" spc="-5">
                <a:solidFill>
                  <a:srgbClr val="FFFFFF"/>
                </a:solidFill>
                <a:latin typeface="Arial"/>
                <a:cs typeface="Arial"/>
              </a:rPr>
              <a:t>Week </a:t>
            </a:r>
            <a:r>
              <a:rPr sz="1000" spc="-5">
                <a:solidFill>
                  <a:srgbClr val="FFFFFF"/>
                </a:solidFill>
                <a:latin typeface="Arial"/>
                <a:cs typeface="Arial"/>
              </a:rPr>
              <a:t>2-</a:t>
            </a:r>
            <a:r>
              <a:rPr lang="en-US" sz="1000" spc="-5">
                <a:solidFill>
                  <a:srgbClr val="FFFFFF"/>
                </a:solidFill>
                <a:latin typeface="Arial"/>
                <a:cs typeface="Arial"/>
              </a:rPr>
              <a:t>4</a:t>
            </a:r>
            <a:r>
              <a:rPr sz="1000">
                <a:solidFill>
                  <a:srgbClr val="FFFFFF"/>
                </a:solidFill>
                <a:latin typeface="Arial"/>
                <a:cs typeface="Arial"/>
              </a:rPr>
              <a:t>)</a:t>
            </a:r>
            <a:br>
              <a:rPr lang="en-US" sz="1000">
                <a:solidFill>
                  <a:srgbClr val="FFFFFF"/>
                </a:solidFill>
                <a:latin typeface="Arial"/>
                <a:cs typeface="Arial"/>
              </a:rPr>
            </a:br>
            <a:r>
              <a:rPr lang="en-US" sz="1000" b="1">
                <a:solidFill>
                  <a:srgbClr val="FFFFFF"/>
                </a:solidFill>
                <a:latin typeface="Arial"/>
                <a:cs typeface="Arial"/>
              </a:rPr>
              <a:t>GP+AP</a:t>
            </a:r>
            <a:endParaRPr sz="1000" b="1">
              <a:latin typeface="Arial"/>
              <a:cs typeface="Arial"/>
            </a:endParaRPr>
          </a:p>
        </p:txBody>
      </p:sp>
      <p:sp>
        <p:nvSpPr>
          <p:cNvPr id="31" name="object 10">
            <a:extLst>
              <a:ext uri="{FF2B5EF4-FFF2-40B4-BE49-F238E27FC236}">
                <a16:creationId xmlns:a16="http://schemas.microsoft.com/office/drawing/2014/main" id="{7C84811C-B945-4818-B572-A79D90E0A9F5}"/>
              </a:ext>
            </a:extLst>
          </p:cNvPr>
          <p:cNvSpPr/>
          <p:nvPr/>
        </p:nvSpPr>
        <p:spPr>
          <a:xfrm>
            <a:off x="5100620" y="113612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2A1296"/>
          </a:solidFill>
        </p:spPr>
        <p:txBody>
          <a:bodyPr wrap="square" lIns="0" tIns="0" rIns="0" bIns="0" rtlCol="0"/>
          <a:lstStyle/>
          <a:p>
            <a:endParaRPr/>
          </a:p>
        </p:txBody>
      </p:sp>
      <p:sp>
        <p:nvSpPr>
          <p:cNvPr id="32" name="object 11">
            <a:extLst>
              <a:ext uri="{FF2B5EF4-FFF2-40B4-BE49-F238E27FC236}">
                <a16:creationId xmlns:a16="http://schemas.microsoft.com/office/drawing/2014/main" id="{066492CB-0986-4135-82EB-0958411CA6F1}"/>
              </a:ext>
            </a:extLst>
          </p:cNvPr>
          <p:cNvSpPr/>
          <p:nvPr/>
        </p:nvSpPr>
        <p:spPr>
          <a:xfrm>
            <a:off x="5100620" y="113612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a:p>
        </p:txBody>
      </p:sp>
      <p:sp>
        <p:nvSpPr>
          <p:cNvPr id="33" name="object 12">
            <a:extLst>
              <a:ext uri="{FF2B5EF4-FFF2-40B4-BE49-F238E27FC236}">
                <a16:creationId xmlns:a16="http://schemas.microsoft.com/office/drawing/2014/main" id="{C859F0F0-0CC2-47B7-B9DA-B42DCDD7ECD0}"/>
              </a:ext>
            </a:extLst>
          </p:cNvPr>
          <p:cNvSpPr txBox="1"/>
          <p:nvPr/>
        </p:nvSpPr>
        <p:spPr>
          <a:xfrm>
            <a:off x="5578836" y="1174998"/>
            <a:ext cx="1143635" cy="628377"/>
          </a:xfrm>
          <a:prstGeom prst="rect">
            <a:avLst/>
          </a:prstGeom>
        </p:spPr>
        <p:txBody>
          <a:bodyPr vert="horz" wrap="square" lIns="0" tIns="38100" rIns="0" bIns="0" rtlCol="0">
            <a:spAutoFit/>
          </a:bodyPr>
          <a:lstStyle/>
          <a:p>
            <a:pPr marL="12700" marR="5080" algn="ctr">
              <a:lnSpc>
                <a:spcPts val="1250"/>
              </a:lnSpc>
              <a:spcBef>
                <a:spcPts val="300"/>
              </a:spcBef>
            </a:pPr>
            <a:r>
              <a:rPr sz="1200" spc="-5">
                <a:solidFill>
                  <a:srgbClr val="FFFFFF"/>
                </a:solidFill>
                <a:latin typeface="Arial"/>
                <a:cs typeface="Arial"/>
              </a:rPr>
              <a:t>KPMG</a:t>
            </a:r>
            <a:r>
              <a:rPr sz="1200" spc="-75">
                <a:solidFill>
                  <a:srgbClr val="FFFFFF"/>
                </a:solidFill>
                <a:latin typeface="Arial"/>
                <a:cs typeface="Arial"/>
              </a:rPr>
              <a:t> </a:t>
            </a:r>
            <a:r>
              <a:rPr sz="1200" spc="-5">
                <a:solidFill>
                  <a:srgbClr val="FFFFFF"/>
                </a:solidFill>
                <a:latin typeface="Arial"/>
                <a:cs typeface="Arial"/>
              </a:rPr>
              <a:t>Shadows  Client</a:t>
            </a:r>
            <a:endParaRPr sz="1200">
              <a:latin typeface="Arial"/>
              <a:cs typeface="Arial"/>
            </a:endParaRPr>
          </a:p>
          <a:p>
            <a:pPr algn="ctr">
              <a:lnSpc>
                <a:spcPts val="1030"/>
              </a:lnSpc>
            </a:pPr>
            <a:r>
              <a:rPr sz="1000" spc="-5">
                <a:solidFill>
                  <a:srgbClr val="FFFFFF"/>
                </a:solidFill>
                <a:latin typeface="Arial"/>
                <a:cs typeface="Arial"/>
              </a:rPr>
              <a:t>(</a:t>
            </a:r>
            <a:r>
              <a:rPr lang="en-US" sz="1000" spc="-5">
                <a:solidFill>
                  <a:srgbClr val="FFFFFF"/>
                </a:solidFill>
                <a:latin typeface="Arial"/>
                <a:cs typeface="Arial"/>
              </a:rPr>
              <a:t>4</a:t>
            </a:r>
            <a:r>
              <a:rPr sz="1000" spc="-5">
                <a:solidFill>
                  <a:srgbClr val="FFFFFF"/>
                </a:solidFill>
                <a:latin typeface="Arial"/>
                <a:cs typeface="Arial"/>
              </a:rPr>
              <a:t>-</a:t>
            </a:r>
            <a:r>
              <a:rPr lang="en-US" sz="1000" spc="-5">
                <a:solidFill>
                  <a:srgbClr val="FFFFFF"/>
                </a:solidFill>
                <a:latin typeface="Arial"/>
                <a:cs typeface="Arial"/>
              </a:rPr>
              <a:t>6</a:t>
            </a:r>
            <a:r>
              <a:rPr sz="1000" spc="-15">
                <a:solidFill>
                  <a:srgbClr val="FFFFFF"/>
                </a:solidFill>
                <a:latin typeface="Arial"/>
                <a:cs typeface="Arial"/>
              </a:rPr>
              <a:t> </a:t>
            </a:r>
            <a:r>
              <a:rPr sz="1000">
                <a:solidFill>
                  <a:srgbClr val="FFFFFF"/>
                </a:solidFill>
                <a:latin typeface="Arial"/>
                <a:cs typeface="Arial"/>
              </a:rPr>
              <a:t>Weeks)</a:t>
            </a:r>
            <a:br>
              <a:rPr lang="en-US" sz="1000">
                <a:solidFill>
                  <a:srgbClr val="FFFFFF"/>
                </a:solidFill>
                <a:latin typeface="Arial"/>
                <a:cs typeface="Arial"/>
              </a:rPr>
            </a:br>
            <a:r>
              <a:rPr lang="en-US" sz="1000" b="1">
                <a:solidFill>
                  <a:srgbClr val="FFFFFF"/>
                </a:solidFill>
                <a:latin typeface="Arial"/>
                <a:cs typeface="Arial"/>
              </a:rPr>
              <a:t>AP+PP</a:t>
            </a:r>
            <a:endParaRPr sz="1000" b="1">
              <a:latin typeface="Arial"/>
              <a:cs typeface="Arial"/>
            </a:endParaRPr>
          </a:p>
        </p:txBody>
      </p:sp>
      <p:sp>
        <p:nvSpPr>
          <p:cNvPr id="34" name="object 13">
            <a:extLst>
              <a:ext uri="{FF2B5EF4-FFF2-40B4-BE49-F238E27FC236}">
                <a16:creationId xmlns:a16="http://schemas.microsoft.com/office/drawing/2014/main" id="{2D6D2B93-DEC6-456E-8C1F-D6587B7219E3}"/>
              </a:ext>
            </a:extLst>
          </p:cNvPr>
          <p:cNvSpPr/>
          <p:nvPr/>
        </p:nvSpPr>
        <p:spPr>
          <a:xfrm>
            <a:off x="6962948" y="1136125"/>
            <a:ext cx="2068951"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0923A6"/>
          </a:solidFill>
        </p:spPr>
        <p:txBody>
          <a:bodyPr wrap="square" lIns="0" tIns="0" rIns="0" bIns="0" rtlCol="0"/>
          <a:lstStyle/>
          <a:p>
            <a:endParaRPr/>
          </a:p>
        </p:txBody>
      </p:sp>
      <p:sp>
        <p:nvSpPr>
          <p:cNvPr id="35" name="object 14">
            <a:extLst>
              <a:ext uri="{FF2B5EF4-FFF2-40B4-BE49-F238E27FC236}">
                <a16:creationId xmlns:a16="http://schemas.microsoft.com/office/drawing/2014/main" id="{DC84CC88-3206-4DFB-9FC0-E0BA06B539F2}"/>
              </a:ext>
            </a:extLst>
          </p:cNvPr>
          <p:cNvSpPr/>
          <p:nvPr/>
        </p:nvSpPr>
        <p:spPr>
          <a:xfrm>
            <a:off x="6962948" y="1136125"/>
            <a:ext cx="2068951"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a:p>
        </p:txBody>
      </p:sp>
      <p:sp>
        <p:nvSpPr>
          <p:cNvPr id="36" name="object 15">
            <a:extLst>
              <a:ext uri="{FF2B5EF4-FFF2-40B4-BE49-F238E27FC236}">
                <a16:creationId xmlns:a16="http://schemas.microsoft.com/office/drawing/2014/main" id="{83F3683E-265B-4E3A-A177-AE1C15D5FE98}"/>
              </a:ext>
            </a:extLst>
          </p:cNvPr>
          <p:cNvSpPr txBox="1"/>
          <p:nvPr/>
        </p:nvSpPr>
        <p:spPr>
          <a:xfrm>
            <a:off x="7470627" y="1174998"/>
            <a:ext cx="1083978" cy="628377"/>
          </a:xfrm>
          <a:prstGeom prst="rect">
            <a:avLst/>
          </a:prstGeom>
        </p:spPr>
        <p:txBody>
          <a:bodyPr vert="horz" wrap="square" lIns="0" tIns="38100" rIns="0" bIns="0" rtlCol="0">
            <a:spAutoFit/>
          </a:bodyPr>
          <a:lstStyle/>
          <a:p>
            <a:pPr marL="12700" marR="5080" algn="ctr">
              <a:lnSpc>
                <a:spcPts val="1250"/>
              </a:lnSpc>
              <a:spcBef>
                <a:spcPts val="300"/>
              </a:spcBef>
            </a:pPr>
            <a:r>
              <a:rPr sz="1200" spc="-5">
                <a:solidFill>
                  <a:srgbClr val="FFFFFF"/>
                </a:solidFill>
                <a:latin typeface="Arial"/>
                <a:cs typeface="Arial"/>
              </a:rPr>
              <a:t>Client</a:t>
            </a:r>
            <a:r>
              <a:rPr sz="1200" spc="-75">
                <a:solidFill>
                  <a:srgbClr val="FFFFFF"/>
                </a:solidFill>
                <a:latin typeface="Arial"/>
                <a:cs typeface="Arial"/>
              </a:rPr>
              <a:t> </a:t>
            </a:r>
            <a:r>
              <a:rPr sz="1200" spc="-5">
                <a:solidFill>
                  <a:srgbClr val="FFFFFF"/>
                </a:solidFill>
                <a:latin typeface="Arial"/>
                <a:cs typeface="Arial"/>
              </a:rPr>
              <a:t>Shadows  KPMG</a:t>
            </a:r>
            <a:endParaRPr sz="1200">
              <a:latin typeface="Arial"/>
              <a:cs typeface="Arial"/>
            </a:endParaRPr>
          </a:p>
          <a:p>
            <a:pPr algn="ctr">
              <a:lnSpc>
                <a:spcPts val="1030"/>
              </a:lnSpc>
            </a:pPr>
            <a:r>
              <a:rPr sz="1000" spc="-5">
                <a:solidFill>
                  <a:srgbClr val="FFFFFF"/>
                </a:solidFill>
                <a:latin typeface="Arial"/>
                <a:cs typeface="Arial"/>
              </a:rPr>
              <a:t>(</a:t>
            </a:r>
            <a:r>
              <a:rPr lang="en-US" sz="1000" spc="-5">
                <a:solidFill>
                  <a:srgbClr val="FFFFFF"/>
                </a:solidFill>
                <a:latin typeface="Arial"/>
                <a:cs typeface="Arial"/>
              </a:rPr>
              <a:t>6</a:t>
            </a:r>
            <a:r>
              <a:rPr sz="1000" spc="-5">
                <a:solidFill>
                  <a:srgbClr val="FFFFFF"/>
                </a:solidFill>
                <a:latin typeface="Arial"/>
                <a:cs typeface="Arial"/>
              </a:rPr>
              <a:t>-</a:t>
            </a:r>
            <a:r>
              <a:rPr lang="en-US" sz="1000" spc="-5">
                <a:solidFill>
                  <a:srgbClr val="FFFFFF"/>
                </a:solidFill>
                <a:latin typeface="Arial"/>
                <a:cs typeface="Arial"/>
              </a:rPr>
              <a:t>8</a:t>
            </a:r>
            <a:r>
              <a:rPr sz="1000" spc="-15">
                <a:solidFill>
                  <a:srgbClr val="FFFFFF"/>
                </a:solidFill>
                <a:latin typeface="Arial"/>
                <a:cs typeface="Arial"/>
              </a:rPr>
              <a:t> </a:t>
            </a:r>
            <a:r>
              <a:rPr sz="1000">
                <a:solidFill>
                  <a:srgbClr val="FFFFFF"/>
                </a:solidFill>
                <a:latin typeface="Arial"/>
                <a:cs typeface="Arial"/>
              </a:rPr>
              <a:t>Weeks)</a:t>
            </a:r>
            <a:br>
              <a:rPr lang="en-US" sz="1000">
                <a:solidFill>
                  <a:srgbClr val="FFFFFF"/>
                </a:solidFill>
                <a:latin typeface="Arial"/>
                <a:cs typeface="Arial"/>
              </a:rPr>
            </a:br>
            <a:r>
              <a:rPr lang="en-US" sz="1000" b="1">
                <a:solidFill>
                  <a:srgbClr val="FFFFFF"/>
                </a:solidFill>
                <a:latin typeface="Arial"/>
                <a:cs typeface="Arial"/>
              </a:rPr>
              <a:t>SSUM</a:t>
            </a:r>
            <a:endParaRPr sz="1000" b="1">
              <a:latin typeface="Arial"/>
              <a:cs typeface="Arial"/>
            </a:endParaRPr>
          </a:p>
        </p:txBody>
      </p:sp>
      <p:sp>
        <p:nvSpPr>
          <p:cNvPr id="37" name="object 16">
            <a:extLst>
              <a:ext uri="{FF2B5EF4-FFF2-40B4-BE49-F238E27FC236}">
                <a16:creationId xmlns:a16="http://schemas.microsoft.com/office/drawing/2014/main" id="{1E925E27-287F-456D-8E8A-DF21C7709065}"/>
              </a:ext>
            </a:extLst>
          </p:cNvPr>
          <p:cNvSpPr/>
          <p:nvPr/>
        </p:nvSpPr>
        <p:spPr>
          <a:xfrm>
            <a:off x="8826799" y="1136125"/>
            <a:ext cx="2534587" cy="685032"/>
          </a:xfrm>
          <a:custGeom>
            <a:avLst/>
            <a:gdLst/>
            <a:ahLst/>
            <a:cxnLst/>
            <a:rect l="l" t="t" r="r" b="b"/>
            <a:pathLst>
              <a:path w="2070100" h="615950">
                <a:moveTo>
                  <a:pt x="1761744" y="0"/>
                </a:moveTo>
                <a:lnTo>
                  <a:pt x="0" y="0"/>
                </a:lnTo>
                <a:lnTo>
                  <a:pt x="307848" y="307848"/>
                </a:lnTo>
                <a:lnTo>
                  <a:pt x="0" y="615696"/>
                </a:lnTo>
                <a:lnTo>
                  <a:pt x="1761744" y="615696"/>
                </a:lnTo>
                <a:lnTo>
                  <a:pt x="2069592" y="307848"/>
                </a:lnTo>
                <a:lnTo>
                  <a:pt x="1761744" y="0"/>
                </a:lnTo>
                <a:close/>
              </a:path>
            </a:pathLst>
          </a:custGeom>
          <a:solidFill>
            <a:srgbClr val="005EB8"/>
          </a:solidFill>
        </p:spPr>
        <p:txBody>
          <a:bodyPr wrap="square" lIns="0" tIns="0" rIns="0" bIns="0" rtlCol="0"/>
          <a:lstStyle/>
          <a:p>
            <a:endParaRPr/>
          </a:p>
        </p:txBody>
      </p:sp>
      <p:sp>
        <p:nvSpPr>
          <p:cNvPr id="38" name="object 17">
            <a:extLst>
              <a:ext uri="{FF2B5EF4-FFF2-40B4-BE49-F238E27FC236}">
                <a16:creationId xmlns:a16="http://schemas.microsoft.com/office/drawing/2014/main" id="{F9B16046-3399-44A0-941F-9BAE01F21C17}"/>
              </a:ext>
            </a:extLst>
          </p:cNvPr>
          <p:cNvSpPr/>
          <p:nvPr/>
        </p:nvSpPr>
        <p:spPr>
          <a:xfrm>
            <a:off x="8826798" y="1136125"/>
            <a:ext cx="2445642" cy="685032"/>
          </a:xfrm>
          <a:custGeom>
            <a:avLst/>
            <a:gdLst/>
            <a:ahLst/>
            <a:cxnLst/>
            <a:rect l="l" t="t" r="r" b="b"/>
            <a:pathLst>
              <a:path w="2070100" h="615950">
                <a:moveTo>
                  <a:pt x="0" y="0"/>
                </a:moveTo>
                <a:lnTo>
                  <a:pt x="1761744" y="0"/>
                </a:lnTo>
                <a:lnTo>
                  <a:pt x="2069592" y="307848"/>
                </a:lnTo>
                <a:lnTo>
                  <a:pt x="1761744" y="615696"/>
                </a:lnTo>
                <a:lnTo>
                  <a:pt x="0" y="615696"/>
                </a:lnTo>
                <a:lnTo>
                  <a:pt x="307848" y="307848"/>
                </a:lnTo>
                <a:lnTo>
                  <a:pt x="0" y="0"/>
                </a:lnTo>
                <a:close/>
              </a:path>
            </a:pathLst>
          </a:custGeom>
          <a:ln w="12192">
            <a:solidFill>
              <a:srgbClr val="FFFFFF"/>
            </a:solidFill>
          </a:ln>
        </p:spPr>
        <p:txBody>
          <a:bodyPr wrap="square" lIns="0" tIns="0" rIns="0" bIns="0" rtlCol="0"/>
          <a:lstStyle/>
          <a:p>
            <a:endParaRPr/>
          </a:p>
        </p:txBody>
      </p:sp>
      <p:sp>
        <p:nvSpPr>
          <p:cNvPr id="39" name="object 18">
            <a:extLst>
              <a:ext uri="{FF2B5EF4-FFF2-40B4-BE49-F238E27FC236}">
                <a16:creationId xmlns:a16="http://schemas.microsoft.com/office/drawing/2014/main" id="{5BED489C-ED28-4C52-B5D2-2FC73B976277}"/>
              </a:ext>
            </a:extLst>
          </p:cNvPr>
          <p:cNvSpPr txBox="1"/>
          <p:nvPr/>
        </p:nvSpPr>
        <p:spPr>
          <a:xfrm>
            <a:off x="9204071" y="1247688"/>
            <a:ext cx="1483534" cy="474489"/>
          </a:xfrm>
          <a:prstGeom prst="rect">
            <a:avLst/>
          </a:prstGeom>
        </p:spPr>
        <p:txBody>
          <a:bodyPr vert="horz" wrap="square" lIns="0" tIns="12700" rIns="0" bIns="0" rtlCol="0">
            <a:spAutoFit/>
          </a:bodyPr>
          <a:lstStyle/>
          <a:p>
            <a:pPr algn="ctr">
              <a:lnSpc>
                <a:spcPts val="1360"/>
              </a:lnSpc>
              <a:spcBef>
                <a:spcPts val="100"/>
              </a:spcBef>
            </a:pPr>
            <a:r>
              <a:rPr sz="1200" spc="-5">
                <a:solidFill>
                  <a:srgbClr val="FFFFFF"/>
                </a:solidFill>
                <a:latin typeface="Arial"/>
                <a:cs typeface="Arial"/>
              </a:rPr>
              <a:t>Signoff </a:t>
            </a:r>
            <a:r>
              <a:rPr sz="1200">
                <a:solidFill>
                  <a:srgbClr val="FFFFFF"/>
                </a:solidFill>
                <a:latin typeface="Arial"/>
                <a:cs typeface="Arial"/>
              </a:rPr>
              <a:t>&amp;</a:t>
            </a:r>
            <a:r>
              <a:rPr sz="1200" spc="-70">
                <a:solidFill>
                  <a:srgbClr val="FFFFFF"/>
                </a:solidFill>
                <a:latin typeface="Arial"/>
                <a:cs typeface="Arial"/>
              </a:rPr>
              <a:t> </a:t>
            </a:r>
            <a:r>
              <a:rPr sz="1200" spc="-5">
                <a:solidFill>
                  <a:srgbClr val="FFFFFF"/>
                </a:solidFill>
                <a:latin typeface="Arial"/>
                <a:cs typeface="Arial"/>
              </a:rPr>
              <a:t>Handover</a:t>
            </a:r>
            <a:endParaRPr sz="1200">
              <a:latin typeface="Arial"/>
              <a:cs typeface="Arial"/>
            </a:endParaRPr>
          </a:p>
          <a:p>
            <a:pPr algn="ctr">
              <a:lnSpc>
                <a:spcPts val="1120"/>
              </a:lnSpc>
            </a:pPr>
            <a:r>
              <a:rPr sz="1000" spc="-5">
                <a:solidFill>
                  <a:srgbClr val="FFFFFF"/>
                </a:solidFill>
                <a:latin typeface="Arial"/>
                <a:cs typeface="Arial"/>
              </a:rPr>
              <a:t>(</a:t>
            </a:r>
            <a:r>
              <a:rPr lang="en-US" sz="1000" spc="-5">
                <a:solidFill>
                  <a:srgbClr val="FFFFFF"/>
                </a:solidFill>
                <a:latin typeface="Arial"/>
                <a:cs typeface="Arial"/>
              </a:rPr>
              <a:t>Week 8</a:t>
            </a:r>
            <a:r>
              <a:rPr sz="1000" spc="-15">
                <a:solidFill>
                  <a:srgbClr val="FFFFFF"/>
                </a:solidFill>
                <a:latin typeface="Arial"/>
                <a:cs typeface="Arial"/>
              </a:rPr>
              <a:t> </a:t>
            </a:r>
            <a:r>
              <a:rPr sz="1000">
                <a:solidFill>
                  <a:srgbClr val="FFFFFF"/>
                </a:solidFill>
                <a:latin typeface="Arial"/>
                <a:cs typeface="Arial"/>
              </a:rPr>
              <a:t>Week</a:t>
            </a:r>
            <a:r>
              <a:rPr lang="en-US" sz="1000">
                <a:solidFill>
                  <a:srgbClr val="FFFFFF"/>
                </a:solidFill>
                <a:latin typeface="Arial"/>
                <a:cs typeface="Arial"/>
              </a:rPr>
              <a:t> onwards</a:t>
            </a:r>
            <a:r>
              <a:rPr sz="1000">
                <a:solidFill>
                  <a:srgbClr val="FFFFFF"/>
                </a:solidFill>
                <a:latin typeface="Arial"/>
                <a:cs typeface="Arial"/>
              </a:rPr>
              <a:t>)</a:t>
            </a:r>
            <a:r>
              <a:rPr lang="en-US" sz="1000">
                <a:solidFill>
                  <a:srgbClr val="FFFFFF"/>
                </a:solidFill>
                <a:latin typeface="Arial"/>
                <a:cs typeface="Arial"/>
              </a:rPr>
              <a:t> </a:t>
            </a:r>
            <a:br>
              <a:rPr lang="en-US" sz="1000">
                <a:solidFill>
                  <a:srgbClr val="FFFFFF"/>
                </a:solidFill>
                <a:latin typeface="Arial"/>
                <a:cs typeface="Arial"/>
              </a:rPr>
            </a:br>
            <a:r>
              <a:rPr lang="en-US" sz="1000" b="1">
                <a:solidFill>
                  <a:srgbClr val="FFFFFF"/>
                </a:solidFill>
                <a:latin typeface="Arial"/>
                <a:cs typeface="Arial"/>
              </a:rPr>
              <a:t>SSP</a:t>
            </a:r>
            <a:endParaRPr sz="1000" b="1">
              <a:latin typeface="Arial"/>
              <a:cs typeface="Arial"/>
            </a:endParaRPr>
          </a:p>
        </p:txBody>
      </p:sp>
      <p:graphicFrame>
        <p:nvGraphicFramePr>
          <p:cNvPr id="40" name="object 19">
            <a:extLst>
              <a:ext uri="{FF2B5EF4-FFF2-40B4-BE49-F238E27FC236}">
                <a16:creationId xmlns:a16="http://schemas.microsoft.com/office/drawing/2014/main" id="{3E4EF160-D289-4678-928A-735BC7109540}"/>
              </a:ext>
            </a:extLst>
          </p:cNvPr>
          <p:cNvGraphicFramePr>
            <a:graphicFrameLocks noGrp="1"/>
          </p:cNvGraphicFramePr>
          <p:nvPr>
            <p:extLst>
              <p:ext uri="{D42A27DB-BD31-4B8C-83A1-F6EECF244321}">
                <p14:modId xmlns:p14="http://schemas.microsoft.com/office/powerpoint/2010/main" val="780616130"/>
              </p:ext>
            </p:extLst>
          </p:nvPr>
        </p:nvGraphicFramePr>
        <p:xfrm>
          <a:off x="609601" y="2269458"/>
          <a:ext cx="10751785" cy="3825386"/>
        </p:xfrm>
        <a:graphic>
          <a:graphicData uri="http://schemas.openxmlformats.org/drawingml/2006/table">
            <a:tbl>
              <a:tblPr firstRow="1" bandRow="1">
                <a:tableStyleId>{2D5ABB26-0587-4C30-8999-92F81FD0307C}</a:tableStyleId>
              </a:tblPr>
              <a:tblGrid>
                <a:gridCol w="710587">
                  <a:extLst>
                    <a:ext uri="{9D8B030D-6E8A-4147-A177-3AD203B41FA5}">
                      <a16:colId xmlns:a16="http://schemas.microsoft.com/office/drawing/2014/main" val="20000"/>
                    </a:ext>
                  </a:extLst>
                </a:gridCol>
                <a:gridCol w="2005582">
                  <a:extLst>
                    <a:ext uri="{9D8B030D-6E8A-4147-A177-3AD203B41FA5}">
                      <a16:colId xmlns:a16="http://schemas.microsoft.com/office/drawing/2014/main" val="20001"/>
                    </a:ext>
                  </a:extLst>
                </a:gridCol>
                <a:gridCol w="2008904">
                  <a:extLst>
                    <a:ext uri="{9D8B030D-6E8A-4147-A177-3AD203B41FA5}">
                      <a16:colId xmlns:a16="http://schemas.microsoft.com/office/drawing/2014/main" val="20002"/>
                    </a:ext>
                  </a:extLst>
                </a:gridCol>
                <a:gridCol w="2008904">
                  <a:extLst>
                    <a:ext uri="{9D8B030D-6E8A-4147-A177-3AD203B41FA5}">
                      <a16:colId xmlns:a16="http://schemas.microsoft.com/office/drawing/2014/main" val="20003"/>
                    </a:ext>
                  </a:extLst>
                </a:gridCol>
                <a:gridCol w="2008904">
                  <a:extLst>
                    <a:ext uri="{9D8B030D-6E8A-4147-A177-3AD203B41FA5}">
                      <a16:colId xmlns:a16="http://schemas.microsoft.com/office/drawing/2014/main" val="20004"/>
                    </a:ext>
                  </a:extLst>
                </a:gridCol>
                <a:gridCol w="2008904">
                  <a:extLst>
                    <a:ext uri="{9D8B030D-6E8A-4147-A177-3AD203B41FA5}">
                      <a16:colId xmlns:a16="http://schemas.microsoft.com/office/drawing/2014/main" val="20005"/>
                    </a:ext>
                  </a:extLst>
                </a:gridCol>
              </a:tblGrid>
              <a:tr h="2002480">
                <a:tc>
                  <a:txBody>
                    <a:bodyPr/>
                    <a:lstStyle/>
                    <a:p>
                      <a:pPr>
                        <a:lnSpc>
                          <a:spcPct val="100000"/>
                        </a:lnSpc>
                        <a:spcBef>
                          <a:spcPts val="45"/>
                        </a:spcBef>
                      </a:pPr>
                      <a:endParaRPr sz="1700">
                        <a:latin typeface="Times New Roman"/>
                        <a:cs typeface="Times New Roman"/>
                      </a:endParaRPr>
                    </a:p>
                    <a:p>
                      <a:pPr marL="730250">
                        <a:lnSpc>
                          <a:spcPct val="100000"/>
                        </a:lnSpc>
                      </a:pPr>
                      <a:r>
                        <a:rPr sz="1050" b="1" spc="5">
                          <a:solidFill>
                            <a:srgbClr val="FFFFFF"/>
                          </a:solidFill>
                          <a:latin typeface="Arial"/>
                          <a:cs typeface="Arial"/>
                        </a:rPr>
                        <a:t>Key</a:t>
                      </a:r>
                      <a:r>
                        <a:rPr sz="1050" b="1" spc="-25">
                          <a:solidFill>
                            <a:srgbClr val="FFFFFF"/>
                          </a:solidFill>
                          <a:latin typeface="Arial"/>
                          <a:cs typeface="Arial"/>
                        </a:rPr>
                        <a:t> </a:t>
                      </a:r>
                      <a:r>
                        <a:rPr sz="1050" b="1" spc="-10">
                          <a:solidFill>
                            <a:srgbClr val="FFFFFF"/>
                          </a:solidFill>
                          <a:latin typeface="Arial"/>
                          <a:cs typeface="Arial"/>
                        </a:rPr>
                        <a:t>Activities</a:t>
                      </a:r>
                      <a:endParaRPr sz="1050">
                        <a:latin typeface="Arial"/>
                        <a:cs typeface="Arial"/>
                      </a:endParaRPr>
                    </a:p>
                  </a:txBody>
                  <a:tcPr marL="0" marR="0" marT="5715" marB="0" vert="vert270">
                    <a:solidFill>
                      <a:srgbClr val="00338D"/>
                    </a:solidFill>
                  </a:tcPr>
                </a:tc>
                <a:tc>
                  <a:txBody>
                    <a:bodyPr/>
                    <a:lstStyle/>
                    <a:p>
                      <a:pPr marL="260350" marR="452755" indent="-172720">
                        <a:lnSpc>
                          <a:spcPct val="100000"/>
                        </a:lnSpc>
                        <a:spcBef>
                          <a:spcPts val="330"/>
                        </a:spcBef>
                        <a:buFont typeface="Wingdings"/>
                        <a:buChar char=""/>
                        <a:tabLst>
                          <a:tab pos="260985" algn="l"/>
                        </a:tabLst>
                      </a:pPr>
                      <a:r>
                        <a:rPr sz="1050">
                          <a:solidFill>
                            <a:srgbClr val="00338D"/>
                          </a:solidFill>
                          <a:latin typeface="Arial"/>
                          <a:cs typeface="Arial"/>
                        </a:rPr>
                        <a:t>Initial workshop</a:t>
                      </a:r>
                      <a:r>
                        <a:rPr sz="1050" spc="-90">
                          <a:solidFill>
                            <a:srgbClr val="00338D"/>
                          </a:solidFill>
                          <a:latin typeface="Arial"/>
                          <a:cs typeface="Arial"/>
                        </a:rPr>
                        <a:t> </a:t>
                      </a:r>
                      <a:r>
                        <a:rPr sz="1050" spc="-5">
                          <a:solidFill>
                            <a:srgbClr val="00338D"/>
                          </a:solidFill>
                          <a:latin typeface="Arial"/>
                          <a:cs typeface="Arial"/>
                        </a:rPr>
                        <a:t>with  </a:t>
                      </a:r>
                      <a:r>
                        <a:rPr sz="1050">
                          <a:solidFill>
                            <a:srgbClr val="00338D"/>
                          </a:solidFill>
                          <a:latin typeface="Arial"/>
                          <a:cs typeface="Arial"/>
                        </a:rPr>
                        <a:t>SMEs</a:t>
                      </a:r>
                      <a:endParaRPr sz="1050">
                        <a:latin typeface="Arial"/>
                        <a:cs typeface="Arial"/>
                      </a:endParaRPr>
                    </a:p>
                    <a:p>
                      <a:pPr marL="260350" marR="748665" indent="-172720">
                        <a:lnSpc>
                          <a:spcPct val="100000"/>
                        </a:lnSpc>
                        <a:buFont typeface="Wingdings"/>
                        <a:buChar char=""/>
                        <a:tabLst>
                          <a:tab pos="260985" algn="l"/>
                        </a:tabLst>
                      </a:pPr>
                      <a:r>
                        <a:rPr sz="1050" spc="-5">
                          <a:solidFill>
                            <a:srgbClr val="00338D"/>
                          </a:solidFill>
                          <a:latin typeface="Arial"/>
                          <a:cs typeface="Arial"/>
                        </a:rPr>
                        <a:t>Gather</a:t>
                      </a:r>
                      <a:r>
                        <a:rPr sz="1050" spc="-60">
                          <a:solidFill>
                            <a:srgbClr val="00338D"/>
                          </a:solidFill>
                          <a:latin typeface="Arial"/>
                          <a:cs typeface="Arial"/>
                        </a:rPr>
                        <a:t> </a:t>
                      </a:r>
                      <a:r>
                        <a:rPr sz="1050">
                          <a:solidFill>
                            <a:srgbClr val="00338D"/>
                          </a:solidFill>
                          <a:latin typeface="Arial"/>
                          <a:cs typeface="Arial"/>
                        </a:rPr>
                        <a:t>existing  documentation</a:t>
                      </a:r>
                      <a:endParaRPr sz="1050">
                        <a:latin typeface="Arial"/>
                        <a:cs typeface="Arial"/>
                      </a:endParaRPr>
                    </a:p>
                    <a:p>
                      <a:pPr marL="260350" indent="-172720">
                        <a:lnSpc>
                          <a:spcPct val="100000"/>
                        </a:lnSpc>
                        <a:buFont typeface="Wingdings"/>
                        <a:buChar char=""/>
                        <a:tabLst>
                          <a:tab pos="260985" algn="l"/>
                        </a:tabLst>
                      </a:pPr>
                      <a:r>
                        <a:rPr sz="1050">
                          <a:solidFill>
                            <a:srgbClr val="00338D"/>
                          </a:solidFill>
                          <a:latin typeface="Arial"/>
                          <a:cs typeface="Arial"/>
                        </a:rPr>
                        <a:t>Understand</a:t>
                      </a:r>
                      <a:r>
                        <a:rPr sz="1050" spc="-20">
                          <a:solidFill>
                            <a:srgbClr val="00338D"/>
                          </a:solidFill>
                          <a:latin typeface="Arial"/>
                          <a:cs typeface="Arial"/>
                        </a:rPr>
                        <a:t> </a:t>
                      </a:r>
                      <a:r>
                        <a:rPr sz="1050">
                          <a:solidFill>
                            <a:srgbClr val="00338D"/>
                          </a:solidFill>
                          <a:latin typeface="Arial"/>
                          <a:cs typeface="Arial"/>
                        </a:rPr>
                        <a:t>logistics</a:t>
                      </a:r>
                      <a:endParaRPr sz="1050">
                        <a:latin typeface="Arial"/>
                        <a:cs typeface="Arial"/>
                      </a:endParaRPr>
                    </a:p>
                    <a:p>
                      <a:pPr marL="260350" marR="327025" indent="-172720">
                        <a:lnSpc>
                          <a:spcPct val="100000"/>
                        </a:lnSpc>
                        <a:buFont typeface="Wingdings"/>
                        <a:buChar char=""/>
                        <a:tabLst>
                          <a:tab pos="260985" algn="l"/>
                        </a:tabLst>
                      </a:pPr>
                      <a:r>
                        <a:rPr sz="1050">
                          <a:solidFill>
                            <a:srgbClr val="00338D"/>
                          </a:solidFill>
                          <a:latin typeface="Arial"/>
                          <a:cs typeface="Arial"/>
                        </a:rPr>
                        <a:t>Align on Service</a:t>
                      </a:r>
                      <a:r>
                        <a:rPr sz="1050" spc="-80">
                          <a:solidFill>
                            <a:srgbClr val="00338D"/>
                          </a:solidFill>
                          <a:latin typeface="Arial"/>
                          <a:cs typeface="Arial"/>
                        </a:rPr>
                        <a:t> </a:t>
                      </a:r>
                      <a:r>
                        <a:rPr sz="1050" spc="-5">
                          <a:solidFill>
                            <a:srgbClr val="00338D"/>
                          </a:solidFill>
                          <a:latin typeface="Arial"/>
                          <a:cs typeface="Arial"/>
                        </a:rPr>
                        <a:t>Level  </a:t>
                      </a:r>
                      <a:r>
                        <a:rPr sz="1050">
                          <a:solidFill>
                            <a:srgbClr val="00338D"/>
                          </a:solidFill>
                          <a:latin typeface="Arial"/>
                          <a:cs typeface="Arial"/>
                        </a:rPr>
                        <a:t>Objectives</a:t>
                      </a:r>
                      <a:endParaRPr sz="1050">
                        <a:latin typeface="Arial"/>
                        <a:cs typeface="Arial"/>
                      </a:endParaRPr>
                    </a:p>
                    <a:p>
                      <a:pPr marL="260350" indent="-172720">
                        <a:lnSpc>
                          <a:spcPct val="100000"/>
                        </a:lnSpc>
                        <a:buFont typeface="Wingdings"/>
                        <a:buChar char=""/>
                        <a:tabLst>
                          <a:tab pos="260985" algn="l"/>
                        </a:tabLst>
                      </a:pPr>
                      <a:r>
                        <a:rPr sz="1050">
                          <a:solidFill>
                            <a:srgbClr val="00338D"/>
                          </a:solidFill>
                          <a:latin typeface="Arial"/>
                          <a:cs typeface="Arial"/>
                        </a:rPr>
                        <a:t>Develop transition</a:t>
                      </a:r>
                      <a:r>
                        <a:rPr sz="1050" spc="-35">
                          <a:solidFill>
                            <a:srgbClr val="00338D"/>
                          </a:solidFill>
                          <a:latin typeface="Arial"/>
                          <a:cs typeface="Arial"/>
                        </a:rPr>
                        <a:t> </a:t>
                      </a:r>
                      <a:r>
                        <a:rPr sz="1050">
                          <a:solidFill>
                            <a:srgbClr val="00338D"/>
                          </a:solidFill>
                          <a:latin typeface="Arial"/>
                          <a:cs typeface="Arial"/>
                        </a:rPr>
                        <a:t>plan</a:t>
                      </a:r>
                      <a:endParaRPr sz="1050">
                        <a:latin typeface="Arial"/>
                        <a:cs typeface="Arial"/>
                      </a:endParaRPr>
                    </a:p>
                  </a:txBody>
                  <a:tcPr marL="0" marR="0" marT="41910" marB="0">
                    <a:lnR w="6350">
                      <a:solidFill>
                        <a:srgbClr val="00338D"/>
                      </a:solidFill>
                      <a:prstDash val="solid"/>
                    </a:lnR>
                    <a:lnT w="6350">
                      <a:solidFill>
                        <a:srgbClr val="00338D"/>
                      </a:solidFill>
                      <a:prstDash val="solid"/>
                    </a:lnT>
                    <a:lnB w="6350">
                      <a:solidFill>
                        <a:srgbClr val="00338D"/>
                      </a:solidFill>
                      <a:prstDash val="solid"/>
                    </a:lnB>
                  </a:tcPr>
                </a:tc>
                <a:tc>
                  <a:txBody>
                    <a:bodyPr/>
                    <a:lstStyle/>
                    <a:p>
                      <a:pPr marL="263525" marR="200660" indent="-172720">
                        <a:lnSpc>
                          <a:spcPct val="100000"/>
                        </a:lnSpc>
                        <a:spcBef>
                          <a:spcPts val="325"/>
                        </a:spcBef>
                        <a:buFont typeface="Wingdings"/>
                        <a:buChar char=""/>
                        <a:tabLst>
                          <a:tab pos="264160" algn="l"/>
                        </a:tabLst>
                      </a:pPr>
                      <a:r>
                        <a:rPr sz="1050">
                          <a:solidFill>
                            <a:srgbClr val="00338D"/>
                          </a:solidFill>
                          <a:latin typeface="Arial"/>
                          <a:cs typeface="Arial"/>
                        </a:rPr>
                        <a:t>Business process</a:t>
                      </a:r>
                      <a:r>
                        <a:rPr sz="1050" spc="-110">
                          <a:solidFill>
                            <a:srgbClr val="00338D"/>
                          </a:solidFill>
                          <a:latin typeface="Arial"/>
                          <a:cs typeface="Arial"/>
                        </a:rPr>
                        <a:t> </a:t>
                      </a:r>
                      <a:r>
                        <a:rPr sz="1050">
                          <a:solidFill>
                            <a:srgbClr val="00338D"/>
                          </a:solidFill>
                          <a:latin typeface="Arial"/>
                          <a:cs typeface="Arial"/>
                        </a:rPr>
                        <a:t>owner  </a:t>
                      </a:r>
                      <a:r>
                        <a:rPr sz="1050" spc="-5">
                          <a:solidFill>
                            <a:srgbClr val="00338D"/>
                          </a:solidFill>
                          <a:latin typeface="Arial"/>
                          <a:cs typeface="Arial"/>
                        </a:rPr>
                        <a:t>interviews</a:t>
                      </a:r>
                      <a:endParaRPr sz="1050">
                        <a:latin typeface="Arial"/>
                        <a:cs typeface="Arial"/>
                      </a:endParaRPr>
                    </a:p>
                    <a:p>
                      <a:pPr marL="263525" marR="250825" indent="-172720">
                        <a:lnSpc>
                          <a:spcPct val="100000"/>
                        </a:lnSpc>
                        <a:buFont typeface="Wingdings"/>
                        <a:buChar char=""/>
                        <a:tabLst>
                          <a:tab pos="264160" algn="l"/>
                        </a:tabLst>
                      </a:pPr>
                      <a:r>
                        <a:rPr sz="1050">
                          <a:solidFill>
                            <a:srgbClr val="00338D"/>
                          </a:solidFill>
                          <a:latin typeface="Arial"/>
                          <a:cs typeface="Arial"/>
                        </a:rPr>
                        <a:t>IAM and PAM</a:t>
                      </a:r>
                      <a:r>
                        <a:rPr sz="1050" spc="-95">
                          <a:solidFill>
                            <a:srgbClr val="00338D"/>
                          </a:solidFill>
                          <a:latin typeface="Arial"/>
                          <a:cs typeface="Arial"/>
                        </a:rPr>
                        <a:t> </a:t>
                      </a:r>
                      <a:r>
                        <a:rPr sz="1050">
                          <a:solidFill>
                            <a:srgbClr val="00338D"/>
                          </a:solidFill>
                          <a:latin typeface="Arial"/>
                          <a:cs typeface="Arial"/>
                        </a:rPr>
                        <a:t>Engineer  </a:t>
                      </a:r>
                      <a:r>
                        <a:rPr sz="1050" spc="-5">
                          <a:solidFill>
                            <a:srgbClr val="00338D"/>
                          </a:solidFill>
                          <a:latin typeface="Arial"/>
                          <a:cs typeface="Arial"/>
                        </a:rPr>
                        <a:t>interviews</a:t>
                      </a:r>
                      <a:endParaRPr sz="1050">
                        <a:latin typeface="Arial"/>
                        <a:cs typeface="Arial"/>
                      </a:endParaRPr>
                    </a:p>
                    <a:p>
                      <a:pPr marL="263525" marR="527685" indent="-172720">
                        <a:lnSpc>
                          <a:spcPct val="100000"/>
                        </a:lnSpc>
                        <a:buFont typeface="Wingdings"/>
                        <a:buChar char=""/>
                        <a:tabLst>
                          <a:tab pos="264160" algn="l"/>
                        </a:tabLst>
                      </a:pPr>
                      <a:r>
                        <a:rPr sz="1050">
                          <a:solidFill>
                            <a:srgbClr val="00338D"/>
                          </a:solidFill>
                          <a:latin typeface="Arial"/>
                          <a:cs typeface="Arial"/>
                        </a:rPr>
                        <a:t>Access </a:t>
                      </a:r>
                      <a:r>
                        <a:rPr sz="1050" spc="-5">
                          <a:solidFill>
                            <a:srgbClr val="00338D"/>
                          </a:solidFill>
                          <a:latin typeface="Arial"/>
                          <a:cs typeface="Arial"/>
                        </a:rPr>
                        <a:t>to</a:t>
                      </a:r>
                      <a:r>
                        <a:rPr sz="1050" spc="-90">
                          <a:solidFill>
                            <a:srgbClr val="00338D"/>
                          </a:solidFill>
                          <a:latin typeface="Arial"/>
                          <a:cs typeface="Arial"/>
                        </a:rPr>
                        <a:t> </a:t>
                      </a:r>
                      <a:r>
                        <a:rPr sz="1050">
                          <a:solidFill>
                            <a:srgbClr val="00338D"/>
                          </a:solidFill>
                          <a:latin typeface="Arial"/>
                          <a:cs typeface="Arial"/>
                        </a:rPr>
                        <a:t>in-scope  systems</a:t>
                      </a:r>
                      <a:r>
                        <a:rPr sz="1050" spc="-50">
                          <a:solidFill>
                            <a:srgbClr val="00338D"/>
                          </a:solidFill>
                          <a:latin typeface="Arial"/>
                          <a:cs typeface="Arial"/>
                        </a:rPr>
                        <a:t> </a:t>
                      </a:r>
                      <a:r>
                        <a:rPr sz="1050">
                          <a:solidFill>
                            <a:srgbClr val="00338D"/>
                          </a:solidFill>
                          <a:latin typeface="Arial"/>
                          <a:cs typeface="Arial"/>
                        </a:rPr>
                        <a:t>provided</a:t>
                      </a:r>
                      <a:endParaRPr sz="1050">
                        <a:latin typeface="Arial"/>
                        <a:cs typeface="Arial"/>
                      </a:endParaRPr>
                    </a:p>
                    <a:p>
                      <a:pPr marL="263525" marR="397510" indent="-172720">
                        <a:lnSpc>
                          <a:spcPct val="100000"/>
                        </a:lnSpc>
                        <a:buFont typeface="Wingdings"/>
                        <a:buChar char=""/>
                        <a:tabLst>
                          <a:tab pos="264160" algn="l"/>
                        </a:tabLst>
                      </a:pPr>
                      <a:r>
                        <a:rPr sz="1050" spc="-5">
                          <a:solidFill>
                            <a:srgbClr val="00338D"/>
                          </a:solidFill>
                          <a:latin typeface="Arial"/>
                          <a:cs typeface="Arial"/>
                        </a:rPr>
                        <a:t>System</a:t>
                      </a:r>
                      <a:r>
                        <a:rPr sz="1050" spc="-50">
                          <a:solidFill>
                            <a:srgbClr val="00338D"/>
                          </a:solidFill>
                          <a:latin typeface="Arial"/>
                          <a:cs typeface="Arial"/>
                        </a:rPr>
                        <a:t> </a:t>
                      </a:r>
                      <a:r>
                        <a:rPr sz="1050">
                          <a:solidFill>
                            <a:srgbClr val="00338D"/>
                          </a:solidFill>
                          <a:latin typeface="Arial"/>
                          <a:cs typeface="Arial"/>
                        </a:rPr>
                        <a:t>configuration  review</a:t>
                      </a:r>
                      <a:endParaRPr sz="1050">
                        <a:latin typeface="Arial"/>
                        <a:cs typeface="Arial"/>
                      </a:endParaRPr>
                    </a:p>
                    <a:p>
                      <a:pPr marL="263525" indent="-172720">
                        <a:lnSpc>
                          <a:spcPct val="100000"/>
                        </a:lnSpc>
                        <a:buFont typeface="Wingdings"/>
                        <a:buChar char=""/>
                        <a:tabLst>
                          <a:tab pos="264160" algn="l"/>
                        </a:tabLst>
                      </a:pPr>
                      <a:r>
                        <a:rPr sz="1050" spc="-5">
                          <a:solidFill>
                            <a:srgbClr val="00338D"/>
                          </a:solidFill>
                          <a:latin typeface="Arial"/>
                          <a:cs typeface="Arial"/>
                        </a:rPr>
                        <a:t>System</a:t>
                      </a:r>
                      <a:r>
                        <a:rPr sz="1050" spc="-15">
                          <a:solidFill>
                            <a:srgbClr val="00338D"/>
                          </a:solidFill>
                          <a:latin typeface="Arial"/>
                          <a:cs typeface="Arial"/>
                        </a:rPr>
                        <a:t> </a:t>
                      </a:r>
                      <a:r>
                        <a:rPr sz="1050">
                          <a:solidFill>
                            <a:srgbClr val="00338D"/>
                          </a:solidFill>
                          <a:latin typeface="Arial"/>
                          <a:cs typeface="Arial"/>
                        </a:rPr>
                        <a:t>assessments</a:t>
                      </a:r>
                      <a:endParaRPr sz="1050">
                        <a:latin typeface="Arial"/>
                        <a:cs typeface="Arial"/>
                      </a:endParaRPr>
                    </a:p>
                    <a:p>
                      <a:pPr marL="263525" marR="280035" indent="-172720" algn="just">
                        <a:lnSpc>
                          <a:spcPct val="100000"/>
                        </a:lnSpc>
                        <a:buFont typeface="Wingdings"/>
                        <a:buChar char=""/>
                        <a:tabLst>
                          <a:tab pos="264160" algn="l"/>
                        </a:tabLst>
                      </a:pPr>
                      <a:r>
                        <a:rPr sz="1050">
                          <a:solidFill>
                            <a:srgbClr val="00338D"/>
                          </a:solidFill>
                          <a:latin typeface="Arial"/>
                          <a:cs typeface="Arial"/>
                        </a:rPr>
                        <a:t>Understand production  support and</a:t>
                      </a:r>
                      <a:r>
                        <a:rPr sz="1050" spc="-85">
                          <a:solidFill>
                            <a:srgbClr val="00338D"/>
                          </a:solidFill>
                          <a:latin typeface="Arial"/>
                          <a:cs typeface="Arial"/>
                        </a:rPr>
                        <a:t> </a:t>
                      </a:r>
                      <a:r>
                        <a:rPr sz="1050">
                          <a:solidFill>
                            <a:srgbClr val="00338D"/>
                          </a:solidFill>
                          <a:latin typeface="Arial"/>
                          <a:cs typeface="Arial"/>
                        </a:rPr>
                        <a:t>operations  tools</a:t>
                      </a:r>
                      <a:endParaRPr sz="1050">
                        <a:latin typeface="Arial"/>
                        <a:cs typeface="Arial"/>
                      </a:endParaRPr>
                    </a:p>
                    <a:p>
                      <a:pPr marL="263525" indent="-172720" algn="just">
                        <a:lnSpc>
                          <a:spcPct val="100000"/>
                        </a:lnSpc>
                        <a:buFont typeface="Wingdings"/>
                        <a:buChar char=""/>
                        <a:tabLst>
                          <a:tab pos="264160" algn="l"/>
                        </a:tabLst>
                      </a:pPr>
                      <a:r>
                        <a:rPr sz="1050">
                          <a:solidFill>
                            <a:srgbClr val="00338D"/>
                          </a:solidFill>
                          <a:latin typeface="Arial"/>
                          <a:cs typeface="Arial"/>
                        </a:rPr>
                        <a:t>Documentation</a:t>
                      </a:r>
                      <a:r>
                        <a:rPr sz="1050" spc="-35">
                          <a:solidFill>
                            <a:srgbClr val="00338D"/>
                          </a:solidFill>
                          <a:latin typeface="Arial"/>
                          <a:cs typeface="Arial"/>
                        </a:rPr>
                        <a:t> </a:t>
                      </a:r>
                      <a:r>
                        <a:rPr sz="1050" spc="-5">
                          <a:solidFill>
                            <a:srgbClr val="00338D"/>
                          </a:solidFill>
                          <a:latin typeface="Arial"/>
                          <a:cs typeface="Arial"/>
                        </a:rPr>
                        <a:t>reviews</a:t>
                      </a:r>
                      <a:endParaRPr sz="1050">
                        <a:latin typeface="Arial"/>
                        <a:cs typeface="Arial"/>
                      </a:endParaRPr>
                    </a:p>
                  </a:txBody>
                  <a:tcPr marL="0" marR="0" marT="41275" marB="0">
                    <a:lnL w="6350">
                      <a:solidFill>
                        <a:srgbClr val="00338D"/>
                      </a:solidFill>
                      <a:prstDash val="solid"/>
                    </a:lnL>
                    <a:lnR w="6350">
                      <a:solidFill>
                        <a:srgbClr val="00338D"/>
                      </a:solidFill>
                      <a:prstDash val="solid"/>
                    </a:lnR>
                    <a:lnT w="6350">
                      <a:solidFill>
                        <a:srgbClr val="00338D"/>
                      </a:solidFill>
                      <a:prstDash val="solid"/>
                    </a:lnT>
                    <a:lnB w="6350">
                      <a:solidFill>
                        <a:srgbClr val="00338D"/>
                      </a:solidFill>
                      <a:prstDash val="solid"/>
                    </a:lnB>
                  </a:tcPr>
                </a:tc>
                <a:tc>
                  <a:txBody>
                    <a:bodyPr/>
                    <a:lstStyle/>
                    <a:p>
                      <a:pPr marL="263525" marR="392430" indent="-172720" algn="just">
                        <a:lnSpc>
                          <a:spcPct val="100000"/>
                        </a:lnSpc>
                        <a:spcBef>
                          <a:spcPts val="325"/>
                        </a:spcBef>
                        <a:buFont typeface="Wingdings"/>
                        <a:buChar char=""/>
                        <a:tabLst>
                          <a:tab pos="264160" algn="l"/>
                        </a:tabLst>
                      </a:pPr>
                      <a:r>
                        <a:rPr sz="1050">
                          <a:solidFill>
                            <a:srgbClr val="00338D"/>
                          </a:solidFill>
                          <a:latin typeface="Arial"/>
                          <a:cs typeface="Arial"/>
                        </a:rPr>
                        <a:t>Participate in</a:t>
                      </a:r>
                      <a:r>
                        <a:rPr sz="1050" spc="-90">
                          <a:solidFill>
                            <a:srgbClr val="00338D"/>
                          </a:solidFill>
                          <a:latin typeface="Arial"/>
                          <a:cs typeface="Arial"/>
                        </a:rPr>
                        <a:t> </a:t>
                      </a:r>
                      <a:r>
                        <a:rPr sz="1050">
                          <a:solidFill>
                            <a:srgbClr val="00338D"/>
                          </a:solidFill>
                          <a:latin typeface="Arial"/>
                          <a:cs typeface="Arial"/>
                        </a:rPr>
                        <a:t>support  activities in “shadow”  mode</a:t>
                      </a:r>
                      <a:endParaRPr sz="1050">
                        <a:latin typeface="Arial"/>
                        <a:cs typeface="Arial"/>
                      </a:endParaRPr>
                    </a:p>
                    <a:p>
                      <a:pPr marL="263525" indent="-172720">
                        <a:lnSpc>
                          <a:spcPct val="100000"/>
                        </a:lnSpc>
                        <a:buFont typeface="Wingdings"/>
                        <a:buChar char=""/>
                        <a:tabLst>
                          <a:tab pos="264160" algn="l"/>
                        </a:tabLst>
                      </a:pPr>
                      <a:r>
                        <a:rPr sz="1050">
                          <a:solidFill>
                            <a:srgbClr val="00338D"/>
                          </a:solidFill>
                          <a:latin typeface="Arial"/>
                          <a:cs typeface="Arial"/>
                        </a:rPr>
                        <a:t>Mock handling of</a:t>
                      </a:r>
                      <a:r>
                        <a:rPr sz="1050" spc="-75">
                          <a:solidFill>
                            <a:srgbClr val="00338D"/>
                          </a:solidFill>
                          <a:latin typeface="Arial"/>
                          <a:cs typeface="Arial"/>
                        </a:rPr>
                        <a:t> </a:t>
                      </a:r>
                      <a:r>
                        <a:rPr sz="1050">
                          <a:solidFill>
                            <a:srgbClr val="00338D"/>
                          </a:solidFill>
                          <a:latin typeface="Arial"/>
                          <a:cs typeface="Arial"/>
                        </a:rPr>
                        <a:t>requests</a:t>
                      </a:r>
                      <a:endParaRPr sz="1050">
                        <a:latin typeface="Arial"/>
                        <a:cs typeface="Arial"/>
                      </a:endParaRPr>
                    </a:p>
                    <a:p>
                      <a:pPr marL="263525" marR="599440" indent="-172720">
                        <a:lnSpc>
                          <a:spcPct val="100000"/>
                        </a:lnSpc>
                        <a:buFont typeface="Wingdings"/>
                        <a:buChar char=""/>
                        <a:tabLst>
                          <a:tab pos="264160" algn="l"/>
                        </a:tabLst>
                      </a:pPr>
                      <a:r>
                        <a:rPr sz="1050">
                          <a:solidFill>
                            <a:srgbClr val="00338D"/>
                          </a:solidFill>
                          <a:latin typeface="Arial"/>
                          <a:cs typeface="Arial"/>
                        </a:rPr>
                        <a:t>Documentation</a:t>
                      </a:r>
                      <a:r>
                        <a:rPr sz="1050" spc="-85">
                          <a:solidFill>
                            <a:srgbClr val="00338D"/>
                          </a:solidFill>
                          <a:latin typeface="Arial"/>
                          <a:cs typeface="Arial"/>
                        </a:rPr>
                        <a:t> </a:t>
                      </a:r>
                      <a:r>
                        <a:rPr sz="1050">
                          <a:solidFill>
                            <a:srgbClr val="00338D"/>
                          </a:solidFill>
                          <a:latin typeface="Arial"/>
                          <a:cs typeface="Arial"/>
                        </a:rPr>
                        <a:t>of  processes</a:t>
                      </a:r>
                      <a:endParaRPr sz="1050">
                        <a:latin typeface="Arial"/>
                        <a:cs typeface="Arial"/>
                      </a:endParaRPr>
                    </a:p>
                  </a:txBody>
                  <a:tcPr marL="0" marR="0" marT="41275" marB="0">
                    <a:lnL w="6350">
                      <a:solidFill>
                        <a:srgbClr val="00338D"/>
                      </a:solidFill>
                      <a:prstDash val="solid"/>
                    </a:lnL>
                    <a:lnR w="6350">
                      <a:solidFill>
                        <a:srgbClr val="00338D"/>
                      </a:solidFill>
                      <a:prstDash val="solid"/>
                    </a:lnR>
                    <a:lnT w="6350">
                      <a:solidFill>
                        <a:srgbClr val="00338D"/>
                      </a:solidFill>
                      <a:prstDash val="solid"/>
                    </a:lnT>
                    <a:lnB w="6350">
                      <a:solidFill>
                        <a:srgbClr val="00338D"/>
                      </a:solidFill>
                      <a:prstDash val="solid"/>
                    </a:lnB>
                  </a:tcPr>
                </a:tc>
                <a:tc>
                  <a:txBody>
                    <a:bodyPr/>
                    <a:lstStyle/>
                    <a:p>
                      <a:pPr marL="263525" marR="85090" indent="-172720">
                        <a:lnSpc>
                          <a:spcPct val="100000"/>
                        </a:lnSpc>
                        <a:spcBef>
                          <a:spcPts val="325"/>
                        </a:spcBef>
                        <a:buFont typeface="Wingdings"/>
                        <a:buChar char=""/>
                        <a:tabLst>
                          <a:tab pos="264160" algn="l"/>
                        </a:tabLst>
                      </a:pPr>
                      <a:r>
                        <a:rPr sz="1050">
                          <a:solidFill>
                            <a:srgbClr val="00338D"/>
                          </a:solidFill>
                          <a:latin typeface="Arial"/>
                          <a:cs typeface="Arial"/>
                        </a:rPr>
                        <a:t>Primary support role for  environment and</a:t>
                      </a:r>
                      <a:r>
                        <a:rPr sz="1050" spc="-75">
                          <a:solidFill>
                            <a:srgbClr val="00338D"/>
                          </a:solidFill>
                          <a:latin typeface="Arial"/>
                          <a:cs typeface="Arial"/>
                        </a:rPr>
                        <a:t> </a:t>
                      </a:r>
                      <a:r>
                        <a:rPr sz="1050">
                          <a:solidFill>
                            <a:srgbClr val="00338D"/>
                          </a:solidFill>
                          <a:latin typeface="Arial"/>
                          <a:cs typeface="Arial"/>
                        </a:rPr>
                        <a:t>business  processes</a:t>
                      </a:r>
                      <a:endParaRPr sz="1050">
                        <a:latin typeface="Arial"/>
                        <a:cs typeface="Arial"/>
                      </a:endParaRPr>
                    </a:p>
                    <a:p>
                      <a:pPr marL="263525" marR="222885" indent="-172720">
                        <a:lnSpc>
                          <a:spcPct val="100000"/>
                        </a:lnSpc>
                        <a:buFont typeface="Wingdings"/>
                        <a:buChar char=""/>
                        <a:tabLst>
                          <a:tab pos="264160" algn="l"/>
                        </a:tabLst>
                      </a:pPr>
                      <a:r>
                        <a:rPr sz="1050">
                          <a:solidFill>
                            <a:srgbClr val="00338D"/>
                          </a:solidFill>
                          <a:latin typeface="Arial"/>
                          <a:cs typeface="Arial"/>
                        </a:rPr>
                        <a:t>Directly access</a:t>
                      </a:r>
                      <a:r>
                        <a:rPr sz="1050" spc="-100">
                          <a:solidFill>
                            <a:srgbClr val="00338D"/>
                          </a:solidFill>
                          <a:latin typeface="Arial"/>
                          <a:cs typeface="Arial"/>
                        </a:rPr>
                        <a:t> </a:t>
                      </a:r>
                      <a:r>
                        <a:rPr sz="1050">
                          <a:solidFill>
                            <a:srgbClr val="00338D"/>
                          </a:solidFill>
                          <a:latin typeface="Arial"/>
                          <a:cs typeface="Arial"/>
                        </a:rPr>
                        <a:t>systems  and</a:t>
                      </a:r>
                      <a:r>
                        <a:rPr sz="1050" spc="-10">
                          <a:solidFill>
                            <a:srgbClr val="00338D"/>
                          </a:solidFill>
                          <a:latin typeface="Arial"/>
                          <a:cs typeface="Arial"/>
                        </a:rPr>
                        <a:t> </a:t>
                      </a:r>
                      <a:r>
                        <a:rPr sz="1050">
                          <a:solidFill>
                            <a:srgbClr val="00338D"/>
                          </a:solidFill>
                          <a:latin typeface="Arial"/>
                          <a:cs typeface="Arial"/>
                        </a:rPr>
                        <a:t>tools</a:t>
                      </a:r>
                      <a:endParaRPr sz="1050">
                        <a:latin typeface="Arial"/>
                        <a:cs typeface="Arial"/>
                      </a:endParaRPr>
                    </a:p>
                    <a:p>
                      <a:pPr marL="263525" marR="407670" indent="-172720">
                        <a:lnSpc>
                          <a:spcPct val="100000"/>
                        </a:lnSpc>
                        <a:buFont typeface="Wingdings"/>
                        <a:buChar char=""/>
                        <a:tabLst>
                          <a:tab pos="264160" algn="l"/>
                        </a:tabLst>
                      </a:pPr>
                      <a:r>
                        <a:rPr sz="1050">
                          <a:solidFill>
                            <a:srgbClr val="00338D"/>
                          </a:solidFill>
                          <a:latin typeface="Arial"/>
                          <a:cs typeface="Arial"/>
                        </a:rPr>
                        <a:t>MUB </a:t>
                      </a:r>
                      <a:r>
                        <a:rPr sz="1050" spc="-5">
                          <a:solidFill>
                            <a:srgbClr val="00338D"/>
                          </a:solidFill>
                          <a:latin typeface="Arial"/>
                          <a:cs typeface="Arial"/>
                        </a:rPr>
                        <a:t>reviews </a:t>
                      </a:r>
                      <a:r>
                        <a:rPr sz="1050">
                          <a:solidFill>
                            <a:srgbClr val="00338D"/>
                          </a:solidFill>
                          <a:latin typeface="Arial"/>
                          <a:cs typeface="Arial"/>
                        </a:rPr>
                        <a:t>of all  activities in</a:t>
                      </a:r>
                      <a:r>
                        <a:rPr sz="1050" spc="-105">
                          <a:solidFill>
                            <a:srgbClr val="00338D"/>
                          </a:solidFill>
                          <a:latin typeface="Arial"/>
                          <a:cs typeface="Arial"/>
                        </a:rPr>
                        <a:t> </a:t>
                      </a:r>
                      <a:r>
                        <a:rPr sz="1050">
                          <a:solidFill>
                            <a:srgbClr val="00338D"/>
                          </a:solidFill>
                          <a:latin typeface="Arial"/>
                          <a:cs typeface="Arial"/>
                        </a:rPr>
                        <a:t>“shadow”  mode</a:t>
                      </a:r>
                      <a:endParaRPr sz="1050">
                        <a:latin typeface="Arial"/>
                        <a:cs typeface="Arial"/>
                      </a:endParaRPr>
                    </a:p>
                  </a:txBody>
                  <a:tcPr marL="0" marR="0" marT="41275" marB="0">
                    <a:lnL w="6350">
                      <a:solidFill>
                        <a:srgbClr val="00338D"/>
                      </a:solidFill>
                      <a:prstDash val="solid"/>
                    </a:lnL>
                    <a:lnR w="6350">
                      <a:solidFill>
                        <a:srgbClr val="00338D"/>
                      </a:solidFill>
                      <a:prstDash val="solid"/>
                    </a:lnR>
                    <a:lnT w="6350">
                      <a:solidFill>
                        <a:srgbClr val="00338D"/>
                      </a:solidFill>
                      <a:prstDash val="solid"/>
                    </a:lnT>
                    <a:lnB w="6350">
                      <a:solidFill>
                        <a:srgbClr val="00338D"/>
                      </a:solidFill>
                      <a:prstDash val="solid"/>
                    </a:lnB>
                  </a:tcPr>
                </a:tc>
                <a:tc>
                  <a:txBody>
                    <a:bodyPr/>
                    <a:lstStyle/>
                    <a:p>
                      <a:pPr marL="263525" marR="511809" indent="-172720">
                        <a:lnSpc>
                          <a:spcPct val="100000"/>
                        </a:lnSpc>
                        <a:spcBef>
                          <a:spcPts val="325"/>
                        </a:spcBef>
                        <a:buFont typeface="Wingdings"/>
                        <a:buChar char=""/>
                        <a:tabLst>
                          <a:tab pos="264160" algn="l"/>
                        </a:tabLst>
                      </a:pPr>
                      <a:r>
                        <a:rPr sz="1050">
                          <a:solidFill>
                            <a:srgbClr val="00338D"/>
                          </a:solidFill>
                          <a:latin typeface="Arial"/>
                          <a:cs typeface="Arial"/>
                        </a:rPr>
                        <a:t>Review of</a:t>
                      </a:r>
                      <a:r>
                        <a:rPr sz="1050" spc="-60">
                          <a:solidFill>
                            <a:srgbClr val="00338D"/>
                          </a:solidFill>
                          <a:latin typeface="Arial"/>
                          <a:cs typeface="Arial"/>
                        </a:rPr>
                        <a:t> </a:t>
                      </a:r>
                      <a:r>
                        <a:rPr sz="1050" spc="-5">
                          <a:solidFill>
                            <a:srgbClr val="00338D"/>
                          </a:solidFill>
                          <a:latin typeface="Arial"/>
                          <a:cs typeface="Arial"/>
                        </a:rPr>
                        <a:t>activities  </a:t>
                      </a:r>
                      <a:r>
                        <a:rPr sz="1050">
                          <a:solidFill>
                            <a:srgbClr val="00338D"/>
                          </a:solidFill>
                          <a:latin typeface="Arial"/>
                          <a:cs typeface="Arial"/>
                        </a:rPr>
                        <a:t>performed</a:t>
                      </a:r>
                      <a:endParaRPr sz="1050">
                        <a:latin typeface="Arial"/>
                        <a:cs typeface="Arial"/>
                      </a:endParaRPr>
                    </a:p>
                    <a:p>
                      <a:pPr marL="263525" marR="130810" indent="-172720">
                        <a:lnSpc>
                          <a:spcPct val="100000"/>
                        </a:lnSpc>
                        <a:buFont typeface="Wingdings"/>
                        <a:buChar char=""/>
                        <a:tabLst>
                          <a:tab pos="264160" algn="l"/>
                        </a:tabLst>
                      </a:pPr>
                      <a:r>
                        <a:rPr sz="1050">
                          <a:solidFill>
                            <a:srgbClr val="00338D"/>
                          </a:solidFill>
                          <a:latin typeface="Arial"/>
                          <a:cs typeface="Arial"/>
                        </a:rPr>
                        <a:t>Client review of  completed Governance  and communication</a:t>
                      </a:r>
                      <a:r>
                        <a:rPr sz="1050" spc="-80">
                          <a:solidFill>
                            <a:srgbClr val="00338D"/>
                          </a:solidFill>
                          <a:latin typeface="Arial"/>
                          <a:cs typeface="Arial"/>
                        </a:rPr>
                        <a:t> </a:t>
                      </a:r>
                      <a:r>
                        <a:rPr sz="1050">
                          <a:solidFill>
                            <a:srgbClr val="00338D"/>
                          </a:solidFill>
                          <a:latin typeface="Arial"/>
                          <a:cs typeface="Arial"/>
                        </a:rPr>
                        <a:t>plans</a:t>
                      </a:r>
                      <a:endParaRPr sz="1050">
                        <a:latin typeface="Arial"/>
                        <a:cs typeface="Arial"/>
                      </a:endParaRPr>
                    </a:p>
                    <a:p>
                      <a:pPr marL="263525" marR="184150" indent="-172720">
                        <a:lnSpc>
                          <a:spcPct val="100000"/>
                        </a:lnSpc>
                        <a:buFont typeface="Wingdings"/>
                        <a:buChar char=""/>
                        <a:tabLst>
                          <a:tab pos="264160" algn="l"/>
                        </a:tabLst>
                      </a:pPr>
                      <a:r>
                        <a:rPr sz="1050">
                          <a:solidFill>
                            <a:srgbClr val="00338D"/>
                          </a:solidFill>
                          <a:latin typeface="Arial"/>
                          <a:cs typeface="Arial"/>
                        </a:rPr>
                        <a:t>Service </a:t>
                      </a:r>
                      <a:r>
                        <a:rPr sz="1050" spc="-5">
                          <a:solidFill>
                            <a:srgbClr val="00338D"/>
                          </a:solidFill>
                          <a:latin typeface="Arial"/>
                          <a:cs typeface="Arial"/>
                        </a:rPr>
                        <a:t>Level</a:t>
                      </a:r>
                      <a:r>
                        <a:rPr sz="1050" spc="-70">
                          <a:solidFill>
                            <a:srgbClr val="00338D"/>
                          </a:solidFill>
                          <a:latin typeface="Arial"/>
                          <a:cs typeface="Arial"/>
                        </a:rPr>
                        <a:t> </a:t>
                      </a:r>
                      <a:r>
                        <a:rPr sz="1050">
                          <a:solidFill>
                            <a:srgbClr val="00338D"/>
                          </a:solidFill>
                          <a:latin typeface="Arial"/>
                          <a:cs typeface="Arial"/>
                        </a:rPr>
                        <a:t>Objectives  </a:t>
                      </a:r>
                      <a:r>
                        <a:rPr sz="1050" spc="-5">
                          <a:solidFill>
                            <a:srgbClr val="00338D"/>
                          </a:solidFill>
                          <a:latin typeface="Arial"/>
                          <a:cs typeface="Arial"/>
                        </a:rPr>
                        <a:t>reviewed</a:t>
                      </a:r>
                      <a:endParaRPr sz="1050">
                        <a:latin typeface="Arial"/>
                        <a:cs typeface="Arial"/>
                      </a:endParaRPr>
                    </a:p>
                    <a:p>
                      <a:pPr marL="263525" marR="405130" indent="-172720">
                        <a:lnSpc>
                          <a:spcPct val="100000"/>
                        </a:lnSpc>
                        <a:buFont typeface="Wingdings"/>
                        <a:buChar char=""/>
                        <a:tabLst>
                          <a:tab pos="264160" algn="l"/>
                        </a:tabLst>
                      </a:pPr>
                      <a:r>
                        <a:rPr sz="1050">
                          <a:solidFill>
                            <a:srgbClr val="00338D"/>
                          </a:solidFill>
                          <a:latin typeface="Arial"/>
                          <a:cs typeface="Arial"/>
                        </a:rPr>
                        <a:t>Review of</a:t>
                      </a:r>
                      <a:r>
                        <a:rPr sz="1050" spc="-80">
                          <a:solidFill>
                            <a:srgbClr val="00338D"/>
                          </a:solidFill>
                          <a:latin typeface="Arial"/>
                          <a:cs typeface="Arial"/>
                        </a:rPr>
                        <a:t> </a:t>
                      </a:r>
                      <a:r>
                        <a:rPr sz="1050">
                          <a:solidFill>
                            <a:srgbClr val="00338D"/>
                          </a:solidFill>
                          <a:latin typeface="Arial"/>
                          <a:cs typeface="Arial"/>
                        </a:rPr>
                        <a:t>completed  readiness</a:t>
                      </a:r>
                      <a:r>
                        <a:rPr sz="1050" spc="-30">
                          <a:solidFill>
                            <a:srgbClr val="00338D"/>
                          </a:solidFill>
                          <a:latin typeface="Arial"/>
                          <a:cs typeface="Arial"/>
                        </a:rPr>
                        <a:t> </a:t>
                      </a:r>
                      <a:r>
                        <a:rPr sz="1050">
                          <a:solidFill>
                            <a:srgbClr val="00338D"/>
                          </a:solidFill>
                          <a:latin typeface="Arial"/>
                          <a:cs typeface="Arial"/>
                        </a:rPr>
                        <a:t>checklist</a:t>
                      </a:r>
                      <a:endParaRPr sz="1050">
                        <a:latin typeface="Arial"/>
                        <a:cs typeface="Arial"/>
                      </a:endParaRPr>
                    </a:p>
                    <a:p>
                      <a:pPr marL="263525" marR="341630" indent="-172720">
                        <a:lnSpc>
                          <a:spcPct val="100000"/>
                        </a:lnSpc>
                        <a:buFont typeface="Wingdings"/>
                        <a:buChar char=""/>
                        <a:tabLst>
                          <a:tab pos="264160" algn="l"/>
                        </a:tabLst>
                      </a:pPr>
                      <a:r>
                        <a:rPr sz="1050">
                          <a:solidFill>
                            <a:srgbClr val="00338D"/>
                          </a:solidFill>
                          <a:latin typeface="Arial"/>
                          <a:cs typeface="Arial"/>
                        </a:rPr>
                        <a:t>Confirm Service</a:t>
                      </a:r>
                      <a:r>
                        <a:rPr sz="1050" spc="-80">
                          <a:solidFill>
                            <a:srgbClr val="00338D"/>
                          </a:solidFill>
                          <a:latin typeface="Arial"/>
                          <a:cs typeface="Arial"/>
                        </a:rPr>
                        <a:t> </a:t>
                      </a:r>
                      <a:r>
                        <a:rPr sz="1050" spc="-5">
                          <a:solidFill>
                            <a:srgbClr val="00338D"/>
                          </a:solidFill>
                          <a:latin typeface="Arial"/>
                          <a:cs typeface="Arial"/>
                        </a:rPr>
                        <a:t>Level  </a:t>
                      </a:r>
                      <a:r>
                        <a:rPr sz="1050">
                          <a:solidFill>
                            <a:srgbClr val="00338D"/>
                          </a:solidFill>
                          <a:latin typeface="Arial"/>
                          <a:cs typeface="Arial"/>
                        </a:rPr>
                        <a:t>Objectives</a:t>
                      </a:r>
                      <a:endParaRPr sz="1050">
                        <a:latin typeface="Arial"/>
                        <a:cs typeface="Arial"/>
                      </a:endParaRPr>
                    </a:p>
                  </a:txBody>
                  <a:tcPr marL="0" marR="0" marT="41275" marB="0">
                    <a:lnL w="6350">
                      <a:solidFill>
                        <a:srgbClr val="00338D"/>
                      </a:solidFill>
                      <a:prstDash val="solid"/>
                    </a:lnL>
                    <a:lnR w="6350">
                      <a:solidFill>
                        <a:srgbClr val="00338D"/>
                      </a:solidFill>
                      <a:prstDash val="solid"/>
                    </a:lnR>
                    <a:lnT w="6350">
                      <a:solidFill>
                        <a:srgbClr val="00338D"/>
                      </a:solidFill>
                      <a:prstDash val="solid"/>
                    </a:lnT>
                    <a:lnB w="6350">
                      <a:solidFill>
                        <a:srgbClr val="00338D"/>
                      </a:solidFill>
                      <a:prstDash val="solid"/>
                    </a:lnB>
                  </a:tcPr>
                </a:tc>
                <a:extLst>
                  <a:ext uri="{0D108BD9-81ED-4DB2-BD59-A6C34878D82A}">
                    <a16:rowId xmlns:a16="http://schemas.microsoft.com/office/drawing/2014/main" val="10000"/>
                  </a:ext>
                </a:extLst>
              </a:tr>
              <a:tr h="945199">
                <a:tc>
                  <a:txBody>
                    <a:bodyPr/>
                    <a:lstStyle/>
                    <a:p>
                      <a:pPr>
                        <a:lnSpc>
                          <a:spcPct val="100000"/>
                        </a:lnSpc>
                        <a:spcBef>
                          <a:spcPts val="45"/>
                        </a:spcBef>
                      </a:pPr>
                      <a:endParaRPr sz="1700">
                        <a:latin typeface="Times New Roman"/>
                        <a:cs typeface="Times New Roman"/>
                      </a:endParaRPr>
                    </a:p>
                    <a:p>
                      <a:pPr marL="268605">
                        <a:lnSpc>
                          <a:spcPct val="100000"/>
                        </a:lnSpc>
                      </a:pPr>
                      <a:r>
                        <a:rPr sz="1050" b="1">
                          <a:solidFill>
                            <a:srgbClr val="FFFFFF"/>
                          </a:solidFill>
                          <a:latin typeface="Arial"/>
                          <a:cs typeface="Arial"/>
                        </a:rPr>
                        <a:t>Outputs</a:t>
                      </a:r>
                      <a:endParaRPr sz="1050">
                        <a:latin typeface="Arial"/>
                        <a:cs typeface="Arial"/>
                      </a:endParaRPr>
                    </a:p>
                  </a:txBody>
                  <a:tcPr marL="0" marR="0" marT="5715" marB="0" vert="vert270">
                    <a:solidFill>
                      <a:srgbClr val="00338D"/>
                    </a:solidFill>
                  </a:tcPr>
                </a:tc>
                <a:tc>
                  <a:txBody>
                    <a:bodyPr/>
                    <a:lstStyle/>
                    <a:p>
                      <a:pPr marL="260350" indent="-172720">
                        <a:lnSpc>
                          <a:spcPct val="100000"/>
                        </a:lnSpc>
                        <a:spcBef>
                          <a:spcPts val="330"/>
                        </a:spcBef>
                        <a:buFont typeface="Wingdings"/>
                        <a:buChar char=""/>
                        <a:tabLst>
                          <a:tab pos="260985" algn="l"/>
                        </a:tabLst>
                      </a:pPr>
                      <a:r>
                        <a:rPr sz="1050">
                          <a:solidFill>
                            <a:srgbClr val="00338D"/>
                          </a:solidFill>
                          <a:latin typeface="Arial"/>
                          <a:cs typeface="Arial"/>
                        </a:rPr>
                        <a:t>Transition</a:t>
                      </a:r>
                      <a:r>
                        <a:rPr sz="1050" spc="-35">
                          <a:solidFill>
                            <a:srgbClr val="00338D"/>
                          </a:solidFill>
                          <a:latin typeface="Arial"/>
                          <a:cs typeface="Arial"/>
                        </a:rPr>
                        <a:t> </a:t>
                      </a:r>
                      <a:r>
                        <a:rPr sz="1050">
                          <a:solidFill>
                            <a:srgbClr val="00338D"/>
                          </a:solidFill>
                          <a:latin typeface="Arial"/>
                          <a:cs typeface="Arial"/>
                        </a:rPr>
                        <a:t>plan</a:t>
                      </a:r>
                      <a:endParaRPr sz="1050">
                        <a:latin typeface="Arial"/>
                        <a:cs typeface="Arial"/>
                      </a:endParaRPr>
                    </a:p>
                    <a:p>
                      <a:pPr marL="260350" indent="-172720">
                        <a:lnSpc>
                          <a:spcPct val="100000"/>
                        </a:lnSpc>
                        <a:buFont typeface="Wingdings"/>
                        <a:buChar char=""/>
                        <a:tabLst>
                          <a:tab pos="260985" algn="l"/>
                        </a:tabLst>
                      </a:pPr>
                      <a:r>
                        <a:rPr sz="1050">
                          <a:solidFill>
                            <a:srgbClr val="00338D"/>
                          </a:solidFill>
                          <a:latin typeface="Arial"/>
                          <a:cs typeface="Arial"/>
                        </a:rPr>
                        <a:t>Readiness</a:t>
                      </a:r>
                      <a:r>
                        <a:rPr sz="1050" spc="-25">
                          <a:solidFill>
                            <a:srgbClr val="00338D"/>
                          </a:solidFill>
                          <a:latin typeface="Arial"/>
                          <a:cs typeface="Arial"/>
                        </a:rPr>
                        <a:t> </a:t>
                      </a:r>
                      <a:r>
                        <a:rPr sz="1050">
                          <a:solidFill>
                            <a:srgbClr val="00338D"/>
                          </a:solidFill>
                          <a:latin typeface="Arial"/>
                          <a:cs typeface="Arial"/>
                        </a:rPr>
                        <a:t>checklist</a:t>
                      </a:r>
                      <a:endParaRPr sz="1050">
                        <a:latin typeface="Arial"/>
                        <a:cs typeface="Arial"/>
                      </a:endParaRPr>
                    </a:p>
                  </a:txBody>
                  <a:tcPr marL="0" marR="0" marT="41910" marB="0">
                    <a:lnR w="6350">
                      <a:solidFill>
                        <a:srgbClr val="00338D"/>
                      </a:solidFill>
                      <a:prstDash val="solid"/>
                    </a:lnR>
                    <a:lnT w="6350">
                      <a:solidFill>
                        <a:srgbClr val="00338D"/>
                      </a:solidFill>
                      <a:prstDash val="solid"/>
                    </a:lnT>
                    <a:lnB w="6350">
                      <a:solidFill>
                        <a:srgbClr val="00338D"/>
                      </a:solidFill>
                      <a:prstDash val="solid"/>
                    </a:lnB>
                  </a:tcPr>
                </a:tc>
                <a:tc>
                  <a:txBody>
                    <a:bodyPr/>
                    <a:lstStyle/>
                    <a:p>
                      <a:pPr marL="263525" marR="281940" indent="-172720">
                        <a:lnSpc>
                          <a:spcPct val="100000"/>
                        </a:lnSpc>
                        <a:spcBef>
                          <a:spcPts val="330"/>
                        </a:spcBef>
                        <a:buFont typeface="Wingdings"/>
                        <a:buChar char=""/>
                        <a:tabLst>
                          <a:tab pos="264160" algn="l"/>
                        </a:tabLst>
                      </a:pPr>
                      <a:r>
                        <a:rPr sz="1050" spc="-5">
                          <a:solidFill>
                            <a:srgbClr val="00338D"/>
                          </a:solidFill>
                          <a:latin typeface="Arial"/>
                          <a:cs typeface="Arial"/>
                        </a:rPr>
                        <a:t>System </a:t>
                      </a:r>
                      <a:r>
                        <a:rPr sz="1050">
                          <a:solidFill>
                            <a:srgbClr val="00338D"/>
                          </a:solidFill>
                          <a:latin typeface="Arial"/>
                          <a:cs typeface="Arial"/>
                        </a:rPr>
                        <a:t>health and</a:t>
                      </a:r>
                      <a:r>
                        <a:rPr sz="1050" spc="-70">
                          <a:solidFill>
                            <a:srgbClr val="00338D"/>
                          </a:solidFill>
                          <a:latin typeface="Arial"/>
                          <a:cs typeface="Arial"/>
                        </a:rPr>
                        <a:t> </a:t>
                      </a:r>
                      <a:r>
                        <a:rPr sz="1050">
                          <a:solidFill>
                            <a:srgbClr val="00338D"/>
                          </a:solidFill>
                          <a:latin typeface="Arial"/>
                          <a:cs typeface="Arial"/>
                        </a:rPr>
                        <a:t>gap  assessment</a:t>
                      </a:r>
                      <a:r>
                        <a:rPr sz="1050" spc="-55">
                          <a:solidFill>
                            <a:srgbClr val="00338D"/>
                          </a:solidFill>
                          <a:latin typeface="Arial"/>
                          <a:cs typeface="Arial"/>
                        </a:rPr>
                        <a:t> </a:t>
                      </a:r>
                      <a:r>
                        <a:rPr sz="1050">
                          <a:solidFill>
                            <a:srgbClr val="00338D"/>
                          </a:solidFill>
                          <a:latin typeface="Arial"/>
                          <a:cs typeface="Arial"/>
                        </a:rPr>
                        <a:t>document</a:t>
                      </a:r>
                      <a:endParaRPr sz="1050">
                        <a:latin typeface="Arial"/>
                        <a:cs typeface="Arial"/>
                      </a:endParaRPr>
                    </a:p>
                  </a:txBody>
                  <a:tcPr marL="0" marR="0" marT="41910" marB="0">
                    <a:lnL w="6350">
                      <a:solidFill>
                        <a:srgbClr val="00338D"/>
                      </a:solidFill>
                      <a:prstDash val="solid"/>
                    </a:lnL>
                    <a:lnR w="6350">
                      <a:solidFill>
                        <a:srgbClr val="00338D"/>
                      </a:solidFill>
                      <a:prstDash val="solid"/>
                    </a:lnR>
                    <a:lnT w="6350">
                      <a:solidFill>
                        <a:srgbClr val="00338D"/>
                      </a:solidFill>
                      <a:prstDash val="solid"/>
                    </a:lnT>
                    <a:lnB w="6350">
                      <a:solidFill>
                        <a:srgbClr val="00338D"/>
                      </a:solidFill>
                      <a:prstDash val="solid"/>
                    </a:lnB>
                  </a:tcPr>
                </a:tc>
                <a:tc>
                  <a:txBody>
                    <a:bodyPr/>
                    <a:lstStyle/>
                    <a:p>
                      <a:pPr marL="263525" marR="594360" indent="-172720">
                        <a:lnSpc>
                          <a:spcPct val="100000"/>
                        </a:lnSpc>
                        <a:spcBef>
                          <a:spcPts val="330"/>
                        </a:spcBef>
                        <a:buFont typeface="Wingdings"/>
                        <a:buChar char=""/>
                        <a:tabLst>
                          <a:tab pos="264160" algn="l"/>
                        </a:tabLst>
                      </a:pPr>
                      <a:r>
                        <a:rPr sz="1050">
                          <a:solidFill>
                            <a:srgbClr val="00338D"/>
                          </a:solidFill>
                          <a:latin typeface="Arial"/>
                          <a:cs typeface="Arial"/>
                        </a:rPr>
                        <a:t>Draft</a:t>
                      </a:r>
                      <a:r>
                        <a:rPr sz="1050" spc="-95">
                          <a:solidFill>
                            <a:srgbClr val="00338D"/>
                          </a:solidFill>
                          <a:latin typeface="Arial"/>
                          <a:cs typeface="Arial"/>
                        </a:rPr>
                        <a:t> </a:t>
                      </a:r>
                      <a:r>
                        <a:rPr sz="1050">
                          <a:solidFill>
                            <a:srgbClr val="00338D"/>
                          </a:solidFill>
                          <a:latin typeface="Arial"/>
                          <a:cs typeface="Arial"/>
                        </a:rPr>
                        <a:t>Governance  document</a:t>
                      </a:r>
                      <a:endParaRPr sz="1050">
                        <a:latin typeface="Arial"/>
                        <a:cs typeface="Arial"/>
                      </a:endParaRPr>
                    </a:p>
                    <a:p>
                      <a:pPr marL="263525" indent="-172720">
                        <a:lnSpc>
                          <a:spcPct val="100000"/>
                        </a:lnSpc>
                        <a:buFont typeface="Wingdings"/>
                        <a:buChar char=""/>
                        <a:tabLst>
                          <a:tab pos="264160" algn="l"/>
                        </a:tabLst>
                      </a:pPr>
                      <a:r>
                        <a:rPr sz="1050">
                          <a:solidFill>
                            <a:srgbClr val="00338D"/>
                          </a:solidFill>
                          <a:latin typeface="Arial"/>
                          <a:cs typeface="Arial"/>
                        </a:rPr>
                        <a:t>Draft communication</a:t>
                      </a:r>
                      <a:r>
                        <a:rPr sz="1050" spc="-80">
                          <a:solidFill>
                            <a:srgbClr val="00338D"/>
                          </a:solidFill>
                          <a:latin typeface="Arial"/>
                          <a:cs typeface="Arial"/>
                        </a:rPr>
                        <a:t> </a:t>
                      </a:r>
                      <a:r>
                        <a:rPr sz="1050">
                          <a:solidFill>
                            <a:srgbClr val="00338D"/>
                          </a:solidFill>
                          <a:latin typeface="Arial"/>
                          <a:cs typeface="Arial"/>
                        </a:rPr>
                        <a:t>plan</a:t>
                      </a:r>
                      <a:endParaRPr sz="1050">
                        <a:latin typeface="Arial"/>
                        <a:cs typeface="Arial"/>
                      </a:endParaRPr>
                    </a:p>
                  </a:txBody>
                  <a:tcPr marL="0" marR="0" marT="41910" marB="0">
                    <a:lnL w="6350">
                      <a:solidFill>
                        <a:srgbClr val="00338D"/>
                      </a:solidFill>
                      <a:prstDash val="solid"/>
                    </a:lnL>
                    <a:lnR w="6350">
                      <a:solidFill>
                        <a:srgbClr val="00338D"/>
                      </a:solidFill>
                      <a:prstDash val="solid"/>
                    </a:lnR>
                    <a:lnT w="6350">
                      <a:solidFill>
                        <a:srgbClr val="00338D"/>
                      </a:solidFill>
                      <a:prstDash val="solid"/>
                    </a:lnT>
                    <a:lnB w="6350">
                      <a:solidFill>
                        <a:srgbClr val="00338D"/>
                      </a:solidFill>
                      <a:prstDash val="solid"/>
                    </a:lnB>
                  </a:tcPr>
                </a:tc>
                <a:tc>
                  <a:txBody>
                    <a:bodyPr/>
                    <a:lstStyle/>
                    <a:p>
                      <a:pPr marL="263525" marR="378460" indent="-172720">
                        <a:lnSpc>
                          <a:spcPct val="100000"/>
                        </a:lnSpc>
                        <a:spcBef>
                          <a:spcPts val="330"/>
                        </a:spcBef>
                        <a:buFont typeface="Wingdings"/>
                        <a:buChar char=""/>
                        <a:tabLst>
                          <a:tab pos="264160" algn="l"/>
                        </a:tabLst>
                      </a:pPr>
                      <a:r>
                        <a:rPr sz="1050">
                          <a:solidFill>
                            <a:srgbClr val="00338D"/>
                          </a:solidFill>
                          <a:latin typeface="Arial"/>
                          <a:cs typeface="Arial"/>
                        </a:rPr>
                        <a:t>Updated</a:t>
                      </a:r>
                      <a:r>
                        <a:rPr sz="1050" spc="-95">
                          <a:solidFill>
                            <a:srgbClr val="00338D"/>
                          </a:solidFill>
                          <a:latin typeface="Arial"/>
                          <a:cs typeface="Arial"/>
                        </a:rPr>
                        <a:t> </a:t>
                      </a:r>
                      <a:r>
                        <a:rPr sz="1050">
                          <a:solidFill>
                            <a:srgbClr val="00338D"/>
                          </a:solidFill>
                          <a:latin typeface="Arial"/>
                          <a:cs typeface="Arial"/>
                        </a:rPr>
                        <a:t>Governance  document</a:t>
                      </a:r>
                      <a:endParaRPr sz="1050">
                        <a:latin typeface="Arial"/>
                        <a:cs typeface="Arial"/>
                      </a:endParaRPr>
                    </a:p>
                    <a:p>
                      <a:pPr marL="263525" marR="201295" indent="-172720">
                        <a:lnSpc>
                          <a:spcPct val="100000"/>
                        </a:lnSpc>
                        <a:buFont typeface="Wingdings"/>
                        <a:buChar char=""/>
                        <a:tabLst>
                          <a:tab pos="264160" algn="l"/>
                        </a:tabLst>
                      </a:pPr>
                      <a:r>
                        <a:rPr sz="1050">
                          <a:solidFill>
                            <a:srgbClr val="00338D"/>
                          </a:solidFill>
                          <a:latin typeface="Arial"/>
                          <a:cs typeface="Arial"/>
                        </a:rPr>
                        <a:t>Updated</a:t>
                      </a:r>
                      <a:r>
                        <a:rPr sz="1050" spc="-45">
                          <a:solidFill>
                            <a:srgbClr val="00338D"/>
                          </a:solidFill>
                          <a:latin typeface="Arial"/>
                          <a:cs typeface="Arial"/>
                        </a:rPr>
                        <a:t> </a:t>
                      </a:r>
                      <a:r>
                        <a:rPr sz="1050">
                          <a:solidFill>
                            <a:srgbClr val="00338D"/>
                          </a:solidFill>
                          <a:latin typeface="Arial"/>
                          <a:cs typeface="Arial"/>
                        </a:rPr>
                        <a:t>communication  plan</a:t>
                      </a:r>
                      <a:endParaRPr sz="1050">
                        <a:latin typeface="Arial"/>
                        <a:cs typeface="Arial"/>
                      </a:endParaRPr>
                    </a:p>
                  </a:txBody>
                  <a:tcPr marL="0" marR="0" marT="41910" marB="0">
                    <a:lnL w="6350">
                      <a:solidFill>
                        <a:srgbClr val="00338D"/>
                      </a:solidFill>
                      <a:prstDash val="solid"/>
                    </a:lnL>
                    <a:lnR w="6350">
                      <a:solidFill>
                        <a:srgbClr val="00338D"/>
                      </a:solidFill>
                      <a:prstDash val="solid"/>
                    </a:lnR>
                    <a:lnT w="6350">
                      <a:solidFill>
                        <a:srgbClr val="00338D"/>
                      </a:solidFill>
                      <a:prstDash val="solid"/>
                    </a:lnT>
                    <a:lnB w="6350">
                      <a:solidFill>
                        <a:srgbClr val="00338D"/>
                      </a:solidFill>
                      <a:prstDash val="solid"/>
                    </a:lnB>
                  </a:tcPr>
                </a:tc>
                <a:tc>
                  <a:txBody>
                    <a:bodyPr/>
                    <a:lstStyle/>
                    <a:p>
                      <a:pPr marL="263525" marR="311150" indent="-172720">
                        <a:lnSpc>
                          <a:spcPct val="100000"/>
                        </a:lnSpc>
                        <a:spcBef>
                          <a:spcPts val="325"/>
                        </a:spcBef>
                        <a:buFont typeface="Wingdings"/>
                        <a:buChar char=""/>
                        <a:tabLst>
                          <a:tab pos="264160" algn="l"/>
                        </a:tabLst>
                      </a:pPr>
                      <a:r>
                        <a:rPr sz="1050">
                          <a:solidFill>
                            <a:srgbClr val="00338D"/>
                          </a:solidFill>
                          <a:latin typeface="Arial"/>
                          <a:cs typeface="Arial"/>
                        </a:rPr>
                        <a:t>Approved</a:t>
                      </a:r>
                      <a:r>
                        <a:rPr sz="1050" spc="-90">
                          <a:solidFill>
                            <a:srgbClr val="00338D"/>
                          </a:solidFill>
                          <a:latin typeface="Arial"/>
                          <a:cs typeface="Arial"/>
                        </a:rPr>
                        <a:t> </a:t>
                      </a:r>
                      <a:r>
                        <a:rPr sz="1050">
                          <a:solidFill>
                            <a:srgbClr val="00338D"/>
                          </a:solidFill>
                          <a:latin typeface="Arial"/>
                          <a:cs typeface="Arial"/>
                        </a:rPr>
                        <a:t>Governance  document</a:t>
                      </a:r>
                      <a:endParaRPr sz="1050">
                        <a:latin typeface="Arial"/>
                        <a:cs typeface="Arial"/>
                      </a:endParaRPr>
                    </a:p>
                    <a:p>
                      <a:pPr marL="263525" marR="133985" indent="-172720">
                        <a:lnSpc>
                          <a:spcPct val="100000"/>
                        </a:lnSpc>
                        <a:buFont typeface="Wingdings"/>
                        <a:buChar char=""/>
                        <a:tabLst>
                          <a:tab pos="264160" algn="l"/>
                        </a:tabLst>
                      </a:pPr>
                      <a:r>
                        <a:rPr sz="1050">
                          <a:solidFill>
                            <a:srgbClr val="00338D"/>
                          </a:solidFill>
                          <a:latin typeface="Arial"/>
                          <a:cs typeface="Arial"/>
                        </a:rPr>
                        <a:t>Approved</a:t>
                      </a:r>
                      <a:r>
                        <a:rPr sz="1050" spc="-45">
                          <a:solidFill>
                            <a:srgbClr val="00338D"/>
                          </a:solidFill>
                          <a:latin typeface="Arial"/>
                          <a:cs typeface="Arial"/>
                        </a:rPr>
                        <a:t> </a:t>
                      </a:r>
                      <a:r>
                        <a:rPr sz="1050">
                          <a:solidFill>
                            <a:srgbClr val="00338D"/>
                          </a:solidFill>
                          <a:latin typeface="Arial"/>
                          <a:cs typeface="Arial"/>
                        </a:rPr>
                        <a:t>communication  plan</a:t>
                      </a:r>
                      <a:endParaRPr sz="1050">
                        <a:latin typeface="Arial"/>
                        <a:cs typeface="Arial"/>
                      </a:endParaRPr>
                    </a:p>
                    <a:p>
                      <a:pPr marL="263525" marR="382270" indent="-172720">
                        <a:lnSpc>
                          <a:spcPct val="100000"/>
                        </a:lnSpc>
                        <a:buFont typeface="Wingdings"/>
                        <a:buChar char=""/>
                        <a:tabLst>
                          <a:tab pos="264160" algn="l"/>
                        </a:tabLst>
                      </a:pPr>
                      <a:r>
                        <a:rPr sz="1050">
                          <a:solidFill>
                            <a:srgbClr val="00338D"/>
                          </a:solidFill>
                          <a:latin typeface="Arial"/>
                          <a:cs typeface="Arial"/>
                        </a:rPr>
                        <a:t>Completed</a:t>
                      </a:r>
                      <a:r>
                        <a:rPr sz="1050" spc="-70">
                          <a:solidFill>
                            <a:srgbClr val="00338D"/>
                          </a:solidFill>
                          <a:latin typeface="Arial"/>
                          <a:cs typeface="Arial"/>
                        </a:rPr>
                        <a:t> </a:t>
                      </a:r>
                      <a:r>
                        <a:rPr sz="1050">
                          <a:solidFill>
                            <a:srgbClr val="00338D"/>
                          </a:solidFill>
                          <a:latin typeface="Arial"/>
                          <a:cs typeface="Arial"/>
                        </a:rPr>
                        <a:t>readiness  checklist</a:t>
                      </a:r>
                      <a:endParaRPr sz="1050">
                        <a:latin typeface="Arial"/>
                        <a:cs typeface="Arial"/>
                      </a:endParaRPr>
                    </a:p>
                  </a:txBody>
                  <a:tcPr marL="0" marR="0" marT="41275" marB="0">
                    <a:lnL w="6350">
                      <a:solidFill>
                        <a:srgbClr val="00338D"/>
                      </a:solidFill>
                      <a:prstDash val="solid"/>
                    </a:lnL>
                    <a:lnR w="6350">
                      <a:solidFill>
                        <a:srgbClr val="00338D"/>
                      </a:solidFill>
                      <a:prstDash val="solid"/>
                    </a:lnR>
                    <a:lnT w="6350">
                      <a:solidFill>
                        <a:srgbClr val="00338D"/>
                      </a:solidFill>
                      <a:prstDash val="solid"/>
                    </a:lnT>
                    <a:lnB w="6350">
                      <a:solidFill>
                        <a:srgbClr val="00338D"/>
                      </a:solidFill>
                      <a:prstDash val="solid"/>
                    </a:lnB>
                  </a:tcPr>
                </a:tc>
                <a:extLst>
                  <a:ext uri="{0D108BD9-81ED-4DB2-BD59-A6C34878D82A}">
                    <a16:rowId xmlns:a16="http://schemas.microsoft.com/office/drawing/2014/main" val="10001"/>
                  </a:ext>
                </a:extLst>
              </a:tr>
              <a:tr h="702456">
                <a:tc>
                  <a:txBody>
                    <a:bodyPr/>
                    <a:lstStyle/>
                    <a:p>
                      <a:pPr>
                        <a:lnSpc>
                          <a:spcPct val="100000"/>
                        </a:lnSpc>
                        <a:spcBef>
                          <a:spcPts val="45"/>
                        </a:spcBef>
                      </a:pPr>
                      <a:endParaRPr sz="1700">
                        <a:latin typeface="Times New Roman"/>
                        <a:cs typeface="Times New Roman"/>
                      </a:endParaRPr>
                    </a:p>
                    <a:p>
                      <a:pPr marL="73025">
                        <a:lnSpc>
                          <a:spcPct val="100000"/>
                        </a:lnSpc>
                      </a:pPr>
                      <a:r>
                        <a:rPr sz="1050" b="1">
                          <a:solidFill>
                            <a:srgbClr val="FFFFFF"/>
                          </a:solidFill>
                          <a:latin typeface="Arial"/>
                          <a:cs typeface="Arial"/>
                        </a:rPr>
                        <a:t>Workstreams</a:t>
                      </a:r>
                      <a:endParaRPr sz="1050">
                        <a:latin typeface="Arial"/>
                        <a:cs typeface="Arial"/>
                      </a:endParaRPr>
                    </a:p>
                  </a:txBody>
                  <a:tcPr marL="0" marR="0" marT="5715" marB="0" vert="vert270">
                    <a:solidFill>
                      <a:srgbClr val="00338D"/>
                    </a:solidFill>
                  </a:tcPr>
                </a:tc>
                <a:tc gridSpan="5">
                  <a:txBody>
                    <a:bodyPr/>
                    <a:lstStyle/>
                    <a:p>
                      <a:pPr marL="260350" indent="-172720">
                        <a:lnSpc>
                          <a:spcPct val="100000"/>
                        </a:lnSpc>
                        <a:buFont typeface="Wingdings"/>
                        <a:buChar char=""/>
                        <a:tabLst>
                          <a:tab pos="260985" algn="l"/>
                        </a:tabLst>
                      </a:pPr>
                      <a:r>
                        <a:rPr sz="1050">
                          <a:solidFill>
                            <a:srgbClr val="00338D"/>
                          </a:solidFill>
                          <a:latin typeface="Arial"/>
                          <a:cs typeface="Arial"/>
                        </a:rPr>
                        <a:t>IAM Operations Access Provisioning and De-provisioning/Revocation (Including Management of User Access Review</a:t>
                      </a:r>
                      <a:r>
                        <a:rPr sz="1050" spc="-190">
                          <a:solidFill>
                            <a:srgbClr val="00338D"/>
                          </a:solidFill>
                          <a:latin typeface="Arial"/>
                          <a:cs typeface="Arial"/>
                        </a:rPr>
                        <a:t> </a:t>
                      </a:r>
                      <a:r>
                        <a:rPr sz="1050">
                          <a:solidFill>
                            <a:srgbClr val="00338D"/>
                          </a:solidFill>
                          <a:latin typeface="Arial"/>
                          <a:cs typeface="Arial"/>
                        </a:rPr>
                        <a:t>campaigns)</a:t>
                      </a:r>
                      <a:endParaRPr sz="1050">
                        <a:latin typeface="Arial"/>
                        <a:cs typeface="Arial"/>
                      </a:endParaRPr>
                    </a:p>
                    <a:p>
                      <a:pPr marL="260350" indent="-173355">
                        <a:lnSpc>
                          <a:spcPct val="100000"/>
                        </a:lnSpc>
                        <a:buFont typeface="Wingdings"/>
                        <a:buChar char=""/>
                        <a:tabLst>
                          <a:tab pos="260985" algn="l"/>
                        </a:tabLst>
                      </a:pPr>
                      <a:r>
                        <a:rPr sz="1050">
                          <a:solidFill>
                            <a:srgbClr val="00338D"/>
                          </a:solidFill>
                          <a:latin typeface="Arial"/>
                          <a:cs typeface="Arial"/>
                        </a:rPr>
                        <a:t>Production Support for IAM technologies &amp; Engineering Support for PAM</a:t>
                      </a:r>
                      <a:r>
                        <a:rPr sz="1050" spc="-190">
                          <a:solidFill>
                            <a:srgbClr val="00338D"/>
                          </a:solidFill>
                          <a:latin typeface="Arial"/>
                          <a:cs typeface="Arial"/>
                        </a:rPr>
                        <a:t> </a:t>
                      </a:r>
                      <a:r>
                        <a:rPr sz="1050">
                          <a:solidFill>
                            <a:srgbClr val="00338D"/>
                          </a:solidFill>
                          <a:latin typeface="Arial"/>
                          <a:cs typeface="Arial"/>
                        </a:rPr>
                        <a:t>Technology</a:t>
                      </a:r>
                      <a:endParaRPr sz="1050">
                        <a:latin typeface="Arial"/>
                        <a:cs typeface="Arial"/>
                      </a:endParaRPr>
                    </a:p>
                    <a:p>
                      <a:pPr marL="260350" indent="-173355">
                        <a:lnSpc>
                          <a:spcPct val="100000"/>
                        </a:lnSpc>
                        <a:buFont typeface="Wingdings"/>
                        <a:buChar char=""/>
                        <a:tabLst>
                          <a:tab pos="260985" algn="l"/>
                        </a:tabLst>
                      </a:pPr>
                      <a:r>
                        <a:rPr sz="1050">
                          <a:solidFill>
                            <a:srgbClr val="00338D"/>
                          </a:solidFill>
                          <a:latin typeface="Arial"/>
                          <a:cs typeface="Arial"/>
                        </a:rPr>
                        <a:t>Application Onboarding and ongoing IAM</a:t>
                      </a:r>
                      <a:r>
                        <a:rPr sz="1050" spc="-75">
                          <a:solidFill>
                            <a:srgbClr val="00338D"/>
                          </a:solidFill>
                          <a:latin typeface="Arial"/>
                          <a:cs typeface="Arial"/>
                        </a:rPr>
                        <a:t> </a:t>
                      </a:r>
                      <a:r>
                        <a:rPr sz="1050">
                          <a:solidFill>
                            <a:srgbClr val="00338D"/>
                          </a:solidFill>
                          <a:latin typeface="Arial"/>
                          <a:cs typeface="Arial"/>
                        </a:rPr>
                        <a:t>support</a:t>
                      </a:r>
                      <a:endParaRPr sz="1050">
                        <a:latin typeface="Arial"/>
                        <a:cs typeface="Arial"/>
                      </a:endParaRPr>
                    </a:p>
                  </a:txBody>
                  <a:tcPr marL="0" marR="0" marT="5080" marB="0">
                    <a:lnR w="6350">
                      <a:solidFill>
                        <a:srgbClr val="00338D"/>
                      </a:solidFill>
                      <a:prstDash val="solid"/>
                    </a:lnR>
                    <a:lnT w="6350">
                      <a:solidFill>
                        <a:srgbClr val="00338D"/>
                      </a:solidFill>
                      <a:prstDash val="solid"/>
                    </a:lnT>
                    <a:lnB w="6350">
                      <a:solidFill>
                        <a:srgbClr val="00338D"/>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42" name="TextBox 41">
            <a:extLst>
              <a:ext uri="{FF2B5EF4-FFF2-40B4-BE49-F238E27FC236}">
                <a16:creationId xmlns:a16="http://schemas.microsoft.com/office/drawing/2014/main" id="{5FA24FE0-C886-4EA1-A636-D62517AABC6B}"/>
              </a:ext>
            </a:extLst>
          </p:cNvPr>
          <p:cNvSpPr txBox="1"/>
          <p:nvPr/>
        </p:nvSpPr>
        <p:spPr>
          <a:xfrm>
            <a:off x="1395095" y="6044326"/>
            <a:ext cx="10286149" cy="172941"/>
          </a:xfrm>
          <a:prstGeom prst="rect">
            <a:avLst/>
          </a:prstGeom>
          <a:noFill/>
        </p:spPr>
        <p:txBody>
          <a:bodyPr wrap="square" lIns="54610" tIns="54610" rIns="54610" bIns="54610" rtlCol="0">
            <a:noAutofit/>
          </a:bodyPr>
          <a:lstStyle/>
          <a:p>
            <a:pPr>
              <a:spcAft>
                <a:spcPts val="600"/>
              </a:spcAft>
            </a:pPr>
            <a:r>
              <a:rPr lang="en-US" sz="1100" b="1">
                <a:solidFill>
                  <a:schemeClr val="tx2"/>
                </a:solidFill>
              </a:rPr>
              <a:t>GP – Guided Perform   AP – Assisted Perform   PP – Parallel Perform   SSUM – Steady State Under Measurement   SSP – Steady State Period</a:t>
            </a:r>
          </a:p>
        </p:txBody>
      </p:sp>
      <p:sp>
        <p:nvSpPr>
          <p:cNvPr id="3" name="TextBox 2">
            <a:extLst>
              <a:ext uri="{FF2B5EF4-FFF2-40B4-BE49-F238E27FC236}">
                <a16:creationId xmlns:a16="http://schemas.microsoft.com/office/drawing/2014/main" id="{42F46F16-A754-4370-9F5E-14AD764FC50E}"/>
              </a:ext>
            </a:extLst>
          </p:cNvPr>
          <p:cNvSpPr txBox="1"/>
          <p:nvPr/>
        </p:nvSpPr>
        <p:spPr>
          <a:xfrm>
            <a:off x="617163" y="857425"/>
            <a:ext cx="11496279" cy="697707"/>
          </a:xfrm>
          <a:prstGeom prst="rect">
            <a:avLst/>
          </a:prstGeom>
        </p:spPr>
        <p:txBody>
          <a:bodyPr vert="horz" wrap="square" lIns="0" tIns="0" rIns="0" bIns="0" rtlCol="0" anchor="t" anchorCtr="0">
            <a:noAutofit/>
          </a:bodyPr>
          <a:lstStyle/>
          <a:p>
            <a:pPr marL="12700" marR="5080">
              <a:lnSpc>
                <a:spcPct val="100000"/>
              </a:lnSpc>
              <a:spcBef>
                <a:spcPts val="95"/>
              </a:spcBef>
            </a:pPr>
            <a:r>
              <a:rPr lang="en-US" sz="1200" b="1" spc="-10">
                <a:solidFill>
                  <a:srgbClr val="00338D"/>
                </a:solidFill>
                <a:latin typeface="Arial"/>
                <a:cs typeface="Arial"/>
              </a:rPr>
              <a:t>Our approach includes</a:t>
            </a:r>
            <a:r>
              <a:rPr lang="en-US" sz="1200" b="1" spc="-5">
                <a:solidFill>
                  <a:srgbClr val="00338D"/>
                </a:solidFill>
                <a:latin typeface="Arial"/>
                <a:cs typeface="Arial"/>
              </a:rPr>
              <a:t> transition plan, knowledge transfer, and shadowing activities for </a:t>
            </a:r>
            <a:r>
              <a:rPr lang="en-US" sz="1200" b="1">
                <a:solidFill>
                  <a:srgbClr val="00338D"/>
                </a:solidFill>
                <a:latin typeface="Arial"/>
                <a:cs typeface="Arial"/>
              </a:rPr>
              <a:t>KPMG </a:t>
            </a:r>
            <a:r>
              <a:rPr lang="en-US" sz="1200" b="1" spc="-5">
                <a:solidFill>
                  <a:srgbClr val="00338D"/>
                </a:solidFill>
                <a:latin typeface="Arial"/>
                <a:cs typeface="Arial"/>
              </a:rPr>
              <a:t>to properly  takeover activities from TMF Group Global Services</a:t>
            </a:r>
            <a:r>
              <a:rPr lang="en-US" sz="1200" b="1">
                <a:solidFill>
                  <a:srgbClr val="00338D"/>
                </a:solidFill>
                <a:latin typeface="Arial"/>
                <a:cs typeface="Arial"/>
              </a:rPr>
              <a:t>. </a:t>
            </a:r>
            <a:endParaRPr lang="en-US" sz="1200">
              <a:solidFill>
                <a:srgbClr val="00338D"/>
              </a:solidFill>
              <a:latin typeface="Arial"/>
              <a:cs typeface="Arial"/>
            </a:endParaRPr>
          </a:p>
        </p:txBody>
      </p:sp>
      <p:cxnSp>
        <p:nvCxnSpPr>
          <p:cNvPr id="5" name="Straight Arrow Connector 4">
            <a:extLst>
              <a:ext uri="{FF2B5EF4-FFF2-40B4-BE49-F238E27FC236}">
                <a16:creationId xmlns:a16="http://schemas.microsoft.com/office/drawing/2014/main" id="{D93BD719-55F6-D5ED-F1A6-8A7DCF95EAE3}"/>
              </a:ext>
            </a:extLst>
          </p:cNvPr>
          <p:cNvCxnSpPr>
            <a:cxnSpLocks/>
          </p:cNvCxnSpPr>
          <p:nvPr/>
        </p:nvCxnSpPr>
        <p:spPr>
          <a:xfrm flipV="1">
            <a:off x="1319753" y="2132771"/>
            <a:ext cx="7839001" cy="7114"/>
          </a:xfrm>
          <a:prstGeom prst="straightConnector1">
            <a:avLst/>
          </a:prstGeom>
          <a:ln w="4762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270159-B87A-F986-B391-B6EF0005D121}"/>
              </a:ext>
            </a:extLst>
          </p:cNvPr>
          <p:cNvSpPr txBox="1"/>
          <p:nvPr/>
        </p:nvSpPr>
        <p:spPr>
          <a:xfrm>
            <a:off x="8826798" y="0"/>
            <a:ext cx="914400" cy="914400"/>
          </a:xfrm>
          <a:prstGeom prst="rect">
            <a:avLst/>
          </a:prstGeom>
        </p:spPr>
        <p:txBody>
          <a:bodyPr vert="horz" wrap="none" lIns="0" tIns="0" rIns="0" bIns="0" rtlCol="0" anchor="t" anchorCtr="0">
            <a:noAutofit/>
          </a:bodyPr>
          <a:lstStyle/>
          <a:p>
            <a:pPr algn="l">
              <a:spcAft>
                <a:spcPts val="600"/>
              </a:spcAft>
            </a:pPr>
            <a:endParaRPr lang="en-US" sz="1500" b="1">
              <a:solidFill>
                <a:schemeClr val="tx2"/>
              </a:solidFill>
            </a:endParaRPr>
          </a:p>
        </p:txBody>
      </p:sp>
      <p:sp>
        <p:nvSpPr>
          <p:cNvPr id="7" name="TextBox 6">
            <a:extLst>
              <a:ext uri="{FF2B5EF4-FFF2-40B4-BE49-F238E27FC236}">
                <a16:creationId xmlns:a16="http://schemas.microsoft.com/office/drawing/2014/main" id="{97E8EEF0-C9F1-1814-1A41-0B569581DEFC}"/>
              </a:ext>
            </a:extLst>
          </p:cNvPr>
          <p:cNvSpPr txBox="1"/>
          <p:nvPr/>
        </p:nvSpPr>
        <p:spPr>
          <a:xfrm>
            <a:off x="3051694" y="1883954"/>
            <a:ext cx="3645566" cy="286524"/>
          </a:xfrm>
          <a:prstGeom prst="rect">
            <a:avLst/>
          </a:prstGeom>
        </p:spPr>
        <p:txBody>
          <a:bodyPr vert="horz" wrap="square" lIns="0" tIns="0" rIns="0" bIns="0" rtlCol="0" anchor="t" anchorCtr="0">
            <a:noAutofit/>
          </a:bodyPr>
          <a:lstStyle/>
          <a:p>
            <a:pPr algn="l">
              <a:spcAft>
                <a:spcPts val="600"/>
              </a:spcAft>
            </a:pPr>
            <a:r>
              <a:rPr lang="en-US" sz="1200" b="1">
                <a:solidFill>
                  <a:schemeClr val="tx2"/>
                </a:solidFill>
              </a:rPr>
              <a:t>Transition Phase – 2 Months</a:t>
            </a:r>
          </a:p>
        </p:txBody>
      </p:sp>
      <p:cxnSp>
        <p:nvCxnSpPr>
          <p:cNvPr id="9" name="Straight Arrow Connector 8">
            <a:extLst>
              <a:ext uri="{FF2B5EF4-FFF2-40B4-BE49-F238E27FC236}">
                <a16:creationId xmlns:a16="http://schemas.microsoft.com/office/drawing/2014/main" id="{F4A70F86-411E-3356-3191-49D06116F659}"/>
              </a:ext>
            </a:extLst>
          </p:cNvPr>
          <p:cNvCxnSpPr>
            <a:cxnSpLocks/>
          </p:cNvCxnSpPr>
          <p:nvPr/>
        </p:nvCxnSpPr>
        <p:spPr>
          <a:xfrm>
            <a:off x="9158754" y="2132771"/>
            <a:ext cx="2202632" cy="0"/>
          </a:xfrm>
          <a:prstGeom prst="straightConnector1">
            <a:avLst/>
          </a:prstGeom>
          <a:ln w="47625">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E983D0-29D9-671A-AFEE-DF33813A1971}"/>
              </a:ext>
            </a:extLst>
          </p:cNvPr>
          <p:cNvSpPr txBox="1"/>
          <p:nvPr/>
        </p:nvSpPr>
        <p:spPr>
          <a:xfrm>
            <a:off x="9375569" y="1866746"/>
            <a:ext cx="1930175" cy="233110"/>
          </a:xfrm>
          <a:prstGeom prst="rect">
            <a:avLst/>
          </a:prstGeom>
        </p:spPr>
        <p:txBody>
          <a:bodyPr vert="horz" wrap="square" lIns="0" tIns="0" rIns="0" bIns="0" rtlCol="0" anchor="t" anchorCtr="0">
            <a:noAutofit/>
          </a:bodyPr>
          <a:lstStyle/>
          <a:p>
            <a:pPr algn="l">
              <a:spcAft>
                <a:spcPts val="600"/>
              </a:spcAft>
            </a:pPr>
            <a:r>
              <a:rPr lang="en-US" sz="1200" b="1">
                <a:solidFill>
                  <a:schemeClr val="tx2"/>
                </a:solidFill>
              </a:rPr>
              <a:t>Steady State – 10 months</a:t>
            </a:r>
          </a:p>
        </p:txBody>
      </p:sp>
    </p:spTree>
    <p:extLst>
      <p:ext uri="{BB962C8B-B14F-4D97-AF65-F5344CB8AC3E}">
        <p14:creationId xmlns:p14="http://schemas.microsoft.com/office/powerpoint/2010/main" val="2947295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606886" y="233425"/>
            <a:ext cx="11010900" cy="533400"/>
          </a:xfrm>
        </p:spPr>
        <p:txBody>
          <a:bodyPr/>
          <a:lstStyle/>
          <a:p>
            <a:r>
              <a:rPr lang="en-US"/>
              <a:t>Shared Support Services – Operational Flow</a:t>
            </a:r>
            <a:endParaRPr lang="en-GB"/>
          </a:p>
        </p:txBody>
      </p:sp>
      <p:grpSp>
        <p:nvGrpSpPr>
          <p:cNvPr id="27" name="Group 26">
            <a:extLst>
              <a:ext uri="{FF2B5EF4-FFF2-40B4-BE49-F238E27FC236}">
                <a16:creationId xmlns:a16="http://schemas.microsoft.com/office/drawing/2014/main" id="{538F1DA2-C1A8-4EBB-88C1-DEAC33634899}"/>
              </a:ext>
            </a:extLst>
          </p:cNvPr>
          <p:cNvGrpSpPr/>
          <p:nvPr/>
        </p:nvGrpSpPr>
        <p:grpSpPr>
          <a:xfrm>
            <a:off x="371329" y="928426"/>
            <a:ext cx="10491268" cy="5050399"/>
            <a:chOff x="123754" y="762833"/>
            <a:chExt cx="10491268" cy="5050399"/>
          </a:xfrm>
        </p:grpSpPr>
        <p:sp>
          <p:nvSpPr>
            <p:cNvPr id="31" name="Rectangle: Rounded Corners 30">
              <a:extLst>
                <a:ext uri="{FF2B5EF4-FFF2-40B4-BE49-F238E27FC236}">
                  <a16:creationId xmlns:a16="http://schemas.microsoft.com/office/drawing/2014/main" id="{C2BB3189-44DC-4CF1-A1C0-A2A812F2335D}"/>
                </a:ext>
              </a:extLst>
            </p:cNvPr>
            <p:cNvSpPr/>
            <p:nvPr/>
          </p:nvSpPr>
          <p:spPr>
            <a:xfrm>
              <a:off x="2486644" y="762833"/>
              <a:ext cx="690388" cy="221696"/>
            </a:xfrm>
            <a:prstGeom prst="round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User</a:t>
              </a:r>
            </a:p>
          </p:txBody>
        </p:sp>
        <p:sp>
          <p:nvSpPr>
            <p:cNvPr id="32" name="Rectangle 31">
              <a:extLst>
                <a:ext uri="{FF2B5EF4-FFF2-40B4-BE49-F238E27FC236}">
                  <a16:creationId xmlns:a16="http://schemas.microsoft.com/office/drawing/2014/main" id="{071FF6C2-6232-4CF3-98A2-E0D3C94FE38D}"/>
                </a:ext>
              </a:extLst>
            </p:cNvPr>
            <p:cNvSpPr/>
            <p:nvPr/>
          </p:nvSpPr>
          <p:spPr>
            <a:xfrm>
              <a:off x="1104230" y="1365498"/>
              <a:ext cx="3455217" cy="3646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35" name="Rectangle: Rounded Corners 34">
              <a:extLst>
                <a:ext uri="{FF2B5EF4-FFF2-40B4-BE49-F238E27FC236}">
                  <a16:creationId xmlns:a16="http://schemas.microsoft.com/office/drawing/2014/main" id="{71DE25E3-B0AC-4248-91DE-F59FE5B42355}"/>
                </a:ext>
              </a:extLst>
            </p:cNvPr>
            <p:cNvSpPr/>
            <p:nvPr/>
          </p:nvSpPr>
          <p:spPr>
            <a:xfrm>
              <a:off x="2248911" y="1458094"/>
              <a:ext cx="1201479" cy="20826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tx1"/>
                  </a:solidFill>
                </a:rPr>
                <a:t>PAM Team</a:t>
              </a:r>
            </a:p>
          </p:txBody>
        </p:sp>
        <p:sp>
          <p:nvSpPr>
            <p:cNvPr id="36" name="Rectangle 35">
              <a:extLst>
                <a:ext uri="{FF2B5EF4-FFF2-40B4-BE49-F238E27FC236}">
                  <a16:creationId xmlns:a16="http://schemas.microsoft.com/office/drawing/2014/main" id="{D86E6886-F67F-4481-B511-F41497A7DFF2}"/>
                </a:ext>
              </a:extLst>
            </p:cNvPr>
            <p:cNvSpPr/>
            <p:nvPr/>
          </p:nvSpPr>
          <p:spPr>
            <a:xfrm>
              <a:off x="1949699" y="2098605"/>
              <a:ext cx="1764278" cy="3524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Incident Qualification</a:t>
              </a:r>
            </a:p>
            <a:p>
              <a:pPr algn="ctr"/>
              <a:r>
                <a:rPr lang="en-US" sz="900">
                  <a:solidFill>
                    <a:schemeClr val="bg1"/>
                  </a:solidFill>
                </a:rPr>
                <a:t>Incident Categorization</a:t>
              </a:r>
            </a:p>
          </p:txBody>
        </p:sp>
        <p:sp>
          <p:nvSpPr>
            <p:cNvPr id="37" name="Flowchart: Decision 36">
              <a:extLst>
                <a:ext uri="{FF2B5EF4-FFF2-40B4-BE49-F238E27FC236}">
                  <a16:creationId xmlns:a16="http://schemas.microsoft.com/office/drawing/2014/main" id="{07869CAB-0039-4F25-833E-6D2D2E1D2660}"/>
                </a:ext>
              </a:extLst>
            </p:cNvPr>
            <p:cNvSpPr/>
            <p:nvPr/>
          </p:nvSpPr>
          <p:spPr>
            <a:xfrm>
              <a:off x="2161372" y="2740477"/>
              <a:ext cx="1347314" cy="574158"/>
            </a:xfrm>
            <a:prstGeom prst="flowChartDecision">
              <a:avLst/>
            </a:prstGeom>
            <a:solidFill>
              <a:srgbClr val="B5D0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800">
                  <a:solidFill>
                    <a:schemeClr val="tx1"/>
                  </a:solidFill>
                </a:rPr>
                <a:t>Incident Qualification</a:t>
              </a:r>
            </a:p>
          </p:txBody>
        </p:sp>
        <p:sp>
          <p:nvSpPr>
            <p:cNvPr id="38" name="Rectangle 37">
              <a:extLst>
                <a:ext uri="{FF2B5EF4-FFF2-40B4-BE49-F238E27FC236}">
                  <a16:creationId xmlns:a16="http://schemas.microsoft.com/office/drawing/2014/main" id="{AB8206A5-EBC7-4B60-9E39-BA3816177007}"/>
                </a:ext>
              </a:extLst>
            </p:cNvPr>
            <p:cNvSpPr/>
            <p:nvPr/>
          </p:nvSpPr>
          <p:spPr>
            <a:xfrm>
              <a:off x="4031463" y="2854039"/>
              <a:ext cx="1509822" cy="35249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Raise Incident with OEM</a:t>
              </a:r>
            </a:p>
          </p:txBody>
        </p:sp>
        <p:sp>
          <p:nvSpPr>
            <p:cNvPr id="39" name="Rectangle 38">
              <a:extLst>
                <a:ext uri="{FF2B5EF4-FFF2-40B4-BE49-F238E27FC236}">
                  <a16:creationId xmlns:a16="http://schemas.microsoft.com/office/drawing/2014/main" id="{DD6725A8-EC6B-4A3A-905E-867AECE74B35}"/>
                </a:ext>
              </a:extLst>
            </p:cNvPr>
            <p:cNvSpPr/>
            <p:nvPr/>
          </p:nvSpPr>
          <p:spPr>
            <a:xfrm>
              <a:off x="1952890" y="3525252"/>
              <a:ext cx="1764278" cy="3524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Incident Prioritization</a:t>
              </a:r>
            </a:p>
            <a:p>
              <a:pPr algn="ctr"/>
              <a:r>
                <a:rPr lang="en-US" sz="900">
                  <a:solidFill>
                    <a:schemeClr val="bg1"/>
                  </a:solidFill>
                </a:rPr>
                <a:t>Investigation &amp; Diagnosis</a:t>
              </a:r>
            </a:p>
          </p:txBody>
        </p:sp>
        <p:sp>
          <p:nvSpPr>
            <p:cNvPr id="40" name="Flowchart: Decision 39">
              <a:extLst>
                <a:ext uri="{FF2B5EF4-FFF2-40B4-BE49-F238E27FC236}">
                  <a16:creationId xmlns:a16="http://schemas.microsoft.com/office/drawing/2014/main" id="{D652E2D6-0D65-4055-ACE9-F4A8434F14B5}"/>
                </a:ext>
              </a:extLst>
            </p:cNvPr>
            <p:cNvSpPr/>
            <p:nvPr/>
          </p:nvSpPr>
          <p:spPr>
            <a:xfrm>
              <a:off x="2269419" y="4101706"/>
              <a:ext cx="1131220" cy="574158"/>
            </a:xfrm>
            <a:prstGeom prst="flowChartDecision">
              <a:avLst/>
            </a:prstGeom>
            <a:solidFill>
              <a:srgbClr val="B5D0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800">
                  <a:solidFill>
                    <a:schemeClr val="tx1"/>
                  </a:solidFill>
                </a:rPr>
                <a:t>Known Error</a:t>
              </a:r>
            </a:p>
          </p:txBody>
        </p:sp>
        <p:sp>
          <p:nvSpPr>
            <p:cNvPr id="41" name="Rectangle 40">
              <a:extLst>
                <a:ext uri="{FF2B5EF4-FFF2-40B4-BE49-F238E27FC236}">
                  <a16:creationId xmlns:a16="http://schemas.microsoft.com/office/drawing/2014/main" id="{7EFBDE00-EFC0-423E-8557-E62AEE97542E}"/>
                </a:ext>
              </a:extLst>
            </p:cNvPr>
            <p:cNvSpPr/>
            <p:nvPr/>
          </p:nvSpPr>
          <p:spPr>
            <a:xfrm>
              <a:off x="6009108" y="5134136"/>
              <a:ext cx="1509822" cy="35249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Follow Change Management Process</a:t>
              </a:r>
            </a:p>
          </p:txBody>
        </p:sp>
        <p:sp>
          <p:nvSpPr>
            <p:cNvPr id="42" name="Flowchart: Decision 41">
              <a:extLst>
                <a:ext uri="{FF2B5EF4-FFF2-40B4-BE49-F238E27FC236}">
                  <a16:creationId xmlns:a16="http://schemas.microsoft.com/office/drawing/2014/main" id="{391E1396-97AC-4C77-8124-42C3B0813744}"/>
                </a:ext>
              </a:extLst>
            </p:cNvPr>
            <p:cNvSpPr/>
            <p:nvPr/>
          </p:nvSpPr>
          <p:spPr>
            <a:xfrm>
              <a:off x="2267366" y="5023306"/>
              <a:ext cx="1131220" cy="574158"/>
            </a:xfrm>
            <a:prstGeom prst="flowChartDecision">
              <a:avLst/>
            </a:prstGeom>
            <a:solidFill>
              <a:srgbClr val="B5D0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800">
                  <a:solidFill>
                    <a:schemeClr val="tx1"/>
                  </a:solidFill>
                </a:rPr>
                <a:t>Incident Resolved</a:t>
              </a:r>
            </a:p>
          </p:txBody>
        </p:sp>
        <p:sp>
          <p:nvSpPr>
            <p:cNvPr id="43" name="Flowchart: Decision 42">
              <a:extLst>
                <a:ext uri="{FF2B5EF4-FFF2-40B4-BE49-F238E27FC236}">
                  <a16:creationId xmlns:a16="http://schemas.microsoft.com/office/drawing/2014/main" id="{5B4A6E1B-C941-4F04-B747-5E74DDA08644}"/>
                </a:ext>
              </a:extLst>
            </p:cNvPr>
            <p:cNvSpPr/>
            <p:nvPr/>
          </p:nvSpPr>
          <p:spPr>
            <a:xfrm>
              <a:off x="4166831" y="5023306"/>
              <a:ext cx="1267580" cy="574158"/>
            </a:xfrm>
            <a:prstGeom prst="flowChartDecision">
              <a:avLst/>
            </a:prstGeom>
            <a:solidFill>
              <a:srgbClr val="B5D0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800">
                  <a:solidFill>
                    <a:schemeClr val="tx1"/>
                  </a:solidFill>
                </a:rPr>
                <a:t>Permanent Resolution</a:t>
              </a:r>
            </a:p>
          </p:txBody>
        </p:sp>
        <p:sp>
          <p:nvSpPr>
            <p:cNvPr id="44" name="Rectangle 43">
              <a:extLst>
                <a:ext uri="{FF2B5EF4-FFF2-40B4-BE49-F238E27FC236}">
                  <a16:creationId xmlns:a16="http://schemas.microsoft.com/office/drawing/2014/main" id="{426D6142-5358-41C8-8927-85969A31455A}"/>
                </a:ext>
              </a:extLst>
            </p:cNvPr>
            <p:cNvSpPr/>
            <p:nvPr/>
          </p:nvSpPr>
          <p:spPr>
            <a:xfrm>
              <a:off x="7971142" y="5134137"/>
              <a:ext cx="1509822" cy="352497"/>
            </a:xfrm>
            <a:prstGeom prst="rect">
              <a:avLst/>
            </a:prstGeom>
            <a:solidFill>
              <a:srgbClr val="B5D0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tx1"/>
                  </a:solidFill>
                </a:rPr>
                <a:t>Notify stakeholders</a:t>
              </a:r>
            </a:p>
            <a:p>
              <a:pPr algn="ctr"/>
              <a:r>
                <a:rPr lang="en-US" sz="900">
                  <a:solidFill>
                    <a:schemeClr val="tx1"/>
                  </a:solidFill>
                </a:rPr>
                <a:t>Close incident</a:t>
              </a:r>
            </a:p>
          </p:txBody>
        </p:sp>
        <p:sp>
          <p:nvSpPr>
            <p:cNvPr id="45" name="Rectangle: Rounded Corners 44">
              <a:extLst>
                <a:ext uri="{FF2B5EF4-FFF2-40B4-BE49-F238E27FC236}">
                  <a16:creationId xmlns:a16="http://schemas.microsoft.com/office/drawing/2014/main" id="{20392049-436F-430D-839B-19019DDED9DF}"/>
                </a:ext>
              </a:extLst>
            </p:cNvPr>
            <p:cNvSpPr/>
            <p:nvPr/>
          </p:nvSpPr>
          <p:spPr>
            <a:xfrm>
              <a:off x="9924634" y="5199537"/>
              <a:ext cx="690388" cy="221696"/>
            </a:xfrm>
            <a:prstGeom prst="round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END</a:t>
              </a:r>
            </a:p>
          </p:txBody>
        </p:sp>
        <p:cxnSp>
          <p:nvCxnSpPr>
            <p:cNvPr id="46" name="Straight Arrow Connector 45">
              <a:extLst>
                <a:ext uri="{FF2B5EF4-FFF2-40B4-BE49-F238E27FC236}">
                  <a16:creationId xmlns:a16="http://schemas.microsoft.com/office/drawing/2014/main" id="{C26FA733-491B-419A-934D-86AD127FF561}"/>
                </a:ext>
              </a:extLst>
            </p:cNvPr>
            <p:cNvCxnSpPr>
              <a:cxnSpLocks/>
              <a:stCxn id="31" idx="2"/>
              <a:endCxn id="32" idx="0"/>
            </p:cNvCxnSpPr>
            <p:nvPr/>
          </p:nvCxnSpPr>
          <p:spPr>
            <a:xfrm>
              <a:off x="2831838" y="984529"/>
              <a:ext cx="1" cy="380969"/>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3E1013B-866A-4C9B-B540-07EA32A71AC7}"/>
                </a:ext>
              </a:extLst>
            </p:cNvPr>
            <p:cNvCxnSpPr>
              <a:cxnSpLocks/>
              <a:stCxn id="32" idx="2"/>
              <a:endCxn id="36" idx="0"/>
            </p:cNvCxnSpPr>
            <p:nvPr/>
          </p:nvCxnSpPr>
          <p:spPr>
            <a:xfrm flipH="1">
              <a:off x="2831838" y="1730126"/>
              <a:ext cx="1" cy="368479"/>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979927-1480-4F43-B053-DF47E7777517}"/>
                </a:ext>
              </a:extLst>
            </p:cNvPr>
            <p:cNvCxnSpPr>
              <a:cxnSpLocks/>
              <a:stCxn id="36" idx="2"/>
              <a:endCxn id="37" idx="0"/>
            </p:cNvCxnSpPr>
            <p:nvPr/>
          </p:nvCxnSpPr>
          <p:spPr>
            <a:xfrm>
              <a:off x="2831838" y="2451102"/>
              <a:ext cx="3191" cy="289375"/>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459320D-2F2B-4A94-B195-1262931AE69C}"/>
                </a:ext>
              </a:extLst>
            </p:cNvPr>
            <p:cNvCxnSpPr>
              <a:cxnSpLocks/>
              <a:stCxn id="37" idx="2"/>
              <a:endCxn id="39" idx="0"/>
            </p:cNvCxnSpPr>
            <p:nvPr/>
          </p:nvCxnSpPr>
          <p:spPr>
            <a:xfrm>
              <a:off x="2835029" y="3314635"/>
              <a:ext cx="0" cy="210617"/>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1DB516A-DB92-4A08-9201-24CCBDC7FA8E}"/>
                </a:ext>
              </a:extLst>
            </p:cNvPr>
            <p:cNvCxnSpPr>
              <a:cxnSpLocks/>
              <a:stCxn id="39" idx="2"/>
              <a:endCxn id="40" idx="0"/>
            </p:cNvCxnSpPr>
            <p:nvPr/>
          </p:nvCxnSpPr>
          <p:spPr>
            <a:xfrm>
              <a:off x="2835029" y="3877749"/>
              <a:ext cx="0" cy="223957"/>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F788D59-D575-4BDF-892D-8C4B3D48BB29}"/>
                </a:ext>
              </a:extLst>
            </p:cNvPr>
            <p:cNvCxnSpPr>
              <a:cxnSpLocks/>
              <a:stCxn id="40" idx="2"/>
              <a:endCxn id="42" idx="0"/>
            </p:cNvCxnSpPr>
            <p:nvPr/>
          </p:nvCxnSpPr>
          <p:spPr>
            <a:xfrm flipH="1">
              <a:off x="2832976" y="4675864"/>
              <a:ext cx="2053" cy="347442"/>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F3C5F33-A43E-49AF-AC48-819AA4AEF97D}"/>
                </a:ext>
              </a:extLst>
            </p:cNvPr>
            <p:cNvCxnSpPr>
              <a:cxnSpLocks/>
              <a:stCxn id="42" idx="3"/>
              <a:endCxn id="43" idx="1"/>
            </p:cNvCxnSpPr>
            <p:nvPr/>
          </p:nvCxnSpPr>
          <p:spPr>
            <a:xfrm>
              <a:off x="3398586" y="5310385"/>
              <a:ext cx="768245" cy="0"/>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8CF683D-406D-4211-BB19-14670F8C642A}"/>
                </a:ext>
              </a:extLst>
            </p:cNvPr>
            <p:cNvCxnSpPr>
              <a:cxnSpLocks/>
              <a:stCxn id="43" idx="3"/>
              <a:endCxn id="41" idx="1"/>
            </p:cNvCxnSpPr>
            <p:nvPr/>
          </p:nvCxnSpPr>
          <p:spPr>
            <a:xfrm>
              <a:off x="5434411" y="5310385"/>
              <a:ext cx="574697" cy="0"/>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CA098F49-BA95-488B-9C5D-62039FF22CDB}"/>
                </a:ext>
              </a:extLst>
            </p:cNvPr>
            <p:cNvSpPr/>
            <p:nvPr/>
          </p:nvSpPr>
          <p:spPr>
            <a:xfrm>
              <a:off x="123754" y="5136740"/>
              <a:ext cx="1509822" cy="35249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900">
                  <a:solidFill>
                    <a:schemeClr val="bg1"/>
                  </a:solidFill>
                </a:rPr>
                <a:t>Incident handled by L2 / L3</a:t>
              </a:r>
            </a:p>
          </p:txBody>
        </p:sp>
        <p:cxnSp>
          <p:nvCxnSpPr>
            <p:cNvPr id="55" name="Connector: Elbow 54">
              <a:extLst>
                <a:ext uri="{FF2B5EF4-FFF2-40B4-BE49-F238E27FC236}">
                  <a16:creationId xmlns:a16="http://schemas.microsoft.com/office/drawing/2014/main" id="{4CC809D0-18EB-4C7D-8131-94C56CC356CC}"/>
                </a:ext>
              </a:extLst>
            </p:cNvPr>
            <p:cNvCxnSpPr>
              <a:cxnSpLocks/>
              <a:stCxn id="40" idx="1"/>
              <a:endCxn id="54" idx="0"/>
            </p:cNvCxnSpPr>
            <p:nvPr/>
          </p:nvCxnSpPr>
          <p:spPr>
            <a:xfrm rot="10800000" flipV="1">
              <a:off x="878665" y="4388784"/>
              <a:ext cx="1390754" cy="747955"/>
            </a:xfrm>
            <a:prstGeom prst="bentConnector2">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3F9760D-1FF8-4605-98FD-206BC2AAF7BA}"/>
                </a:ext>
              </a:extLst>
            </p:cNvPr>
            <p:cNvCxnSpPr>
              <a:cxnSpLocks/>
              <a:stCxn id="54" idx="3"/>
              <a:endCxn id="42" idx="1"/>
            </p:cNvCxnSpPr>
            <p:nvPr/>
          </p:nvCxnSpPr>
          <p:spPr>
            <a:xfrm flipV="1">
              <a:off x="1633576" y="5310385"/>
              <a:ext cx="633790" cy="2604"/>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E4F66B3-97B9-461C-B8D9-82743A3B6A52}"/>
                </a:ext>
              </a:extLst>
            </p:cNvPr>
            <p:cNvCxnSpPr>
              <a:cxnSpLocks/>
              <a:stCxn id="43" idx="2"/>
              <a:endCxn id="54" idx="2"/>
            </p:cNvCxnSpPr>
            <p:nvPr/>
          </p:nvCxnSpPr>
          <p:spPr>
            <a:xfrm rot="5400000" flipH="1">
              <a:off x="2785529" y="3582373"/>
              <a:ext cx="108227" cy="3921956"/>
            </a:xfrm>
            <a:prstGeom prst="bentConnector3">
              <a:avLst>
                <a:gd name="adj1" fmla="val -211223"/>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EC73880-5943-4E9B-A1A8-D19E75121531}"/>
                </a:ext>
              </a:extLst>
            </p:cNvPr>
            <p:cNvCxnSpPr>
              <a:cxnSpLocks/>
              <a:stCxn id="41" idx="3"/>
              <a:endCxn id="44" idx="1"/>
            </p:cNvCxnSpPr>
            <p:nvPr/>
          </p:nvCxnSpPr>
          <p:spPr>
            <a:xfrm>
              <a:off x="7518930" y="5310385"/>
              <a:ext cx="452212" cy="1"/>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EAD0F4E-8A52-4F0A-B3D4-B24DA3DD819E}"/>
                </a:ext>
              </a:extLst>
            </p:cNvPr>
            <p:cNvCxnSpPr>
              <a:cxnSpLocks/>
              <a:stCxn id="44" idx="3"/>
              <a:endCxn id="45" idx="1"/>
            </p:cNvCxnSpPr>
            <p:nvPr/>
          </p:nvCxnSpPr>
          <p:spPr>
            <a:xfrm flipV="1">
              <a:off x="9480964" y="5310385"/>
              <a:ext cx="443670" cy="1"/>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850E35C-5D5E-4211-8275-D314C8754857}"/>
                </a:ext>
              </a:extLst>
            </p:cNvPr>
            <p:cNvCxnSpPr>
              <a:cxnSpLocks/>
              <a:stCxn id="37" idx="3"/>
              <a:endCxn id="38" idx="1"/>
            </p:cNvCxnSpPr>
            <p:nvPr/>
          </p:nvCxnSpPr>
          <p:spPr>
            <a:xfrm>
              <a:off x="3508686" y="3027556"/>
              <a:ext cx="522777" cy="2732"/>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D7EA03E-2655-4913-9A4A-1A7AFB16082C}"/>
                </a:ext>
              </a:extLst>
            </p:cNvPr>
            <p:cNvCxnSpPr>
              <a:cxnSpLocks/>
              <a:stCxn id="38" idx="2"/>
              <a:endCxn id="43" idx="0"/>
            </p:cNvCxnSpPr>
            <p:nvPr/>
          </p:nvCxnSpPr>
          <p:spPr>
            <a:xfrm>
              <a:off x="4786374" y="3206536"/>
              <a:ext cx="14247" cy="1816770"/>
            </a:xfrm>
            <a:prstGeom prst="straightConnector1">
              <a:avLst/>
            </a:prstGeom>
            <a:ln w="28575">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0" name="Freeform 46">
              <a:extLst>
                <a:ext uri="{FF2B5EF4-FFF2-40B4-BE49-F238E27FC236}">
                  <a16:creationId xmlns:a16="http://schemas.microsoft.com/office/drawing/2014/main" id="{FBB1558C-C6E2-4E28-A309-A6D787C449CD}"/>
                </a:ext>
              </a:extLst>
            </p:cNvPr>
            <p:cNvSpPr>
              <a:spLocks noEditPoints="1"/>
            </p:cNvSpPr>
            <p:nvPr/>
          </p:nvSpPr>
          <p:spPr bwMode="auto">
            <a:xfrm>
              <a:off x="2428768" y="1063580"/>
              <a:ext cx="278480" cy="253461"/>
            </a:xfrm>
            <a:custGeom>
              <a:avLst/>
              <a:gdLst>
                <a:gd name="T0" fmla="*/ 860 w 1065"/>
                <a:gd name="T1" fmla="*/ 887 h 906"/>
                <a:gd name="T2" fmla="*/ 852 w 1065"/>
                <a:gd name="T3" fmla="*/ 900 h 906"/>
                <a:gd name="T4" fmla="*/ 236 w 1065"/>
                <a:gd name="T5" fmla="*/ 906 h 906"/>
                <a:gd name="T6" fmla="*/ 208 w 1065"/>
                <a:gd name="T7" fmla="*/ 895 h 906"/>
                <a:gd name="T8" fmla="*/ 206 w 1065"/>
                <a:gd name="T9" fmla="*/ 883 h 906"/>
                <a:gd name="T10" fmla="*/ 252 w 1065"/>
                <a:gd name="T11" fmla="*/ 869 h 906"/>
                <a:gd name="T12" fmla="*/ 344 w 1065"/>
                <a:gd name="T13" fmla="*/ 863 h 906"/>
                <a:gd name="T14" fmla="*/ 414 w 1065"/>
                <a:gd name="T15" fmla="*/ 847 h 906"/>
                <a:gd name="T16" fmla="*/ 451 w 1065"/>
                <a:gd name="T17" fmla="*/ 828 h 906"/>
                <a:gd name="T18" fmla="*/ 473 w 1065"/>
                <a:gd name="T19" fmla="*/ 802 h 906"/>
                <a:gd name="T20" fmla="*/ 476 w 1065"/>
                <a:gd name="T21" fmla="*/ 769 h 906"/>
                <a:gd name="T22" fmla="*/ 590 w 1065"/>
                <a:gd name="T23" fmla="*/ 762 h 906"/>
                <a:gd name="T24" fmla="*/ 592 w 1065"/>
                <a:gd name="T25" fmla="*/ 795 h 906"/>
                <a:gd name="T26" fmla="*/ 608 w 1065"/>
                <a:gd name="T27" fmla="*/ 819 h 906"/>
                <a:gd name="T28" fmla="*/ 652 w 1065"/>
                <a:gd name="T29" fmla="*/ 840 h 906"/>
                <a:gd name="T30" fmla="*/ 771 w 1065"/>
                <a:gd name="T31" fmla="*/ 863 h 906"/>
                <a:gd name="T32" fmla="*/ 1065 w 1065"/>
                <a:gd name="T33" fmla="*/ 33 h 906"/>
                <a:gd name="T34" fmla="*/ 1060 w 1065"/>
                <a:gd name="T35" fmla="*/ 720 h 906"/>
                <a:gd name="T36" fmla="*/ 1040 w 1065"/>
                <a:gd name="T37" fmla="*/ 733 h 906"/>
                <a:gd name="T38" fmla="*/ 19 w 1065"/>
                <a:gd name="T39" fmla="*/ 732 h 906"/>
                <a:gd name="T40" fmla="*/ 2 w 1065"/>
                <a:gd name="T41" fmla="*/ 714 h 906"/>
                <a:gd name="T42" fmla="*/ 1 w 1065"/>
                <a:gd name="T43" fmla="*/ 27 h 906"/>
                <a:gd name="T44" fmla="*/ 14 w 1065"/>
                <a:gd name="T45" fmla="*/ 6 h 906"/>
                <a:gd name="T46" fmla="*/ 1033 w 1065"/>
                <a:gd name="T47" fmla="*/ 0 h 906"/>
                <a:gd name="T48" fmla="*/ 1056 w 1065"/>
                <a:gd name="T49" fmla="*/ 10 h 906"/>
                <a:gd name="T50" fmla="*/ 1065 w 1065"/>
                <a:gd name="T51" fmla="*/ 33 h 906"/>
                <a:gd name="T52" fmla="*/ 801 w 1065"/>
                <a:gd name="T53" fmla="*/ 668 h 906"/>
                <a:gd name="T54" fmla="*/ 791 w 1065"/>
                <a:gd name="T55" fmla="*/ 661 h 906"/>
                <a:gd name="T56" fmla="*/ 777 w 1065"/>
                <a:gd name="T57" fmla="*/ 664 h 906"/>
                <a:gd name="T58" fmla="*/ 770 w 1065"/>
                <a:gd name="T59" fmla="*/ 675 h 906"/>
                <a:gd name="T60" fmla="*/ 773 w 1065"/>
                <a:gd name="T61" fmla="*/ 688 h 906"/>
                <a:gd name="T62" fmla="*/ 783 w 1065"/>
                <a:gd name="T63" fmla="*/ 695 h 906"/>
                <a:gd name="T64" fmla="*/ 797 w 1065"/>
                <a:gd name="T65" fmla="*/ 692 h 906"/>
                <a:gd name="T66" fmla="*/ 804 w 1065"/>
                <a:gd name="T67" fmla="*/ 682 h 906"/>
                <a:gd name="T68" fmla="*/ 881 w 1065"/>
                <a:gd name="T69" fmla="*/ 671 h 906"/>
                <a:gd name="T70" fmla="*/ 872 w 1065"/>
                <a:gd name="T71" fmla="*/ 662 h 906"/>
                <a:gd name="T72" fmla="*/ 858 w 1065"/>
                <a:gd name="T73" fmla="*/ 662 h 906"/>
                <a:gd name="T74" fmla="*/ 850 w 1065"/>
                <a:gd name="T75" fmla="*/ 671 h 906"/>
                <a:gd name="T76" fmla="*/ 850 w 1065"/>
                <a:gd name="T77" fmla="*/ 685 h 906"/>
                <a:gd name="T78" fmla="*/ 858 w 1065"/>
                <a:gd name="T79" fmla="*/ 694 h 906"/>
                <a:gd name="T80" fmla="*/ 872 w 1065"/>
                <a:gd name="T81" fmla="*/ 694 h 906"/>
                <a:gd name="T82" fmla="*/ 881 w 1065"/>
                <a:gd name="T83" fmla="*/ 685 h 906"/>
                <a:gd name="T84" fmla="*/ 960 w 1065"/>
                <a:gd name="T85" fmla="*/ 675 h 906"/>
                <a:gd name="T86" fmla="*/ 953 w 1065"/>
                <a:gd name="T87" fmla="*/ 664 h 906"/>
                <a:gd name="T88" fmla="*/ 940 w 1065"/>
                <a:gd name="T89" fmla="*/ 661 h 906"/>
                <a:gd name="T90" fmla="*/ 929 w 1065"/>
                <a:gd name="T91" fmla="*/ 668 h 906"/>
                <a:gd name="T92" fmla="*/ 927 w 1065"/>
                <a:gd name="T93" fmla="*/ 682 h 906"/>
                <a:gd name="T94" fmla="*/ 934 w 1065"/>
                <a:gd name="T95" fmla="*/ 692 h 906"/>
                <a:gd name="T96" fmla="*/ 947 w 1065"/>
                <a:gd name="T97" fmla="*/ 695 h 906"/>
                <a:gd name="T98" fmla="*/ 958 w 1065"/>
                <a:gd name="T99" fmla="*/ 688 h 906"/>
                <a:gd name="T100" fmla="*/ 981 w 1065"/>
                <a:gd name="T101" fmla="*/ 78 h 906"/>
                <a:gd name="T102" fmla="*/ 84 w 1065"/>
                <a:gd name="T103" fmla="*/ 77 h 906"/>
                <a:gd name="T104" fmla="*/ 981 w 1065"/>
                <a:gd name="T105" fmla="*/ 78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5" h="906">
                  <a:moveTo>
                    <a:pt x="855" y="869"/>
                  </a:moveTo>
                  <a:lnTo>
                    <a:pt x="857" y="876"/>
                  </a:lnTo>
                  <a:lnTo>
                    <a:pt x="859" y="884"/>
                  </a:lnTo>
                  <a:lnTo>
                    <a:pt x="860" y="887"/>
                  </a:lnTo>
                  <a:lnTo>
                    <a:pt x="860" y="890"/>
                  </a:lnTo>
                  <a:lnTo>
                    <a:pt x="859" y="893"/>
                  </a:lnTo>
                  <a:lnTo>
                    <a:pt x="858" y="895"/>
                  </a:lnTo>
                  <a:lnTo>
                    <a:pt x="852" y="900"/>
                  </a:lnTo>
                  <a:lnTo>
                    <a:pt x="845" y="903"/>
                  </a:lnTo>
                  <a:lnTo>
                    <a:pt x="838" y="905"/>
                  </a:lnTo>
                  <a:lnTo>
                    <a:pt x="830" y="906"/>
                  </a:lnTo>
                  <a:lnTo>
                    <a:pt x="236" y="906"/>
                  </a:lnTo>
                  <a:lnTo>
                    <a:pt x="228" y="905"/>
                  </a:lnTo>
                  <a:lnTo>
                    <a:pt x="220" y="903"/>
                  </a:lnTo>
                  <a:lnTo>
                    <a:pt x="213" y="900"/>
                  </a:lnTo>
                  <a:lnTo>
                    <a:pt x="208" y="895"/>
                  </a:lnTo>
                  <a:lnTo>
                    <a:pt x="206" y="892"/>
                  </a:lnTo>
                  <a:lnTo>
                    <a:pt x="205" y="890"/>
                  </a:lnTo>
                  <a:lnTo>
                    <a:pt x="205" y="887"/>
                  </a:lnTo>
                  <a:lnTo>
                    <a:pt x="206" y="883"/>
                  </a:lnTo>
                  <a:lnTo>
                    <a:pt x="208" y="876"/>
                  </a:lnTo>
                  <a:lnTo>
                    <a:pt x="210" y="869"/>
                  </a:lnTo>
                  <a:lnTo>
                    <a:pt x="222" y="869"/>
                  </a:lnTo>
                  <a:lnTo>
                    <a:pt x="252" y="869"/>
                  </a:lnTo>
                  <a:lnTo>
                    <a:pt x="272" y="869"/>
                  </a:lnTo>
                  <a:lnTo>
                    <a:pt x="294" y="867"/>
                  </a:lnTo>
                  <a:lnTo>
                    <a:pt x="318" y="866"/>
                  </a:lnTo>
                  <a:lnTo>
                    <a:pt x="344" y="863"/>
                  </a:lnTo>
                  <a:lnTo>
                    <a:pt x="368" y="859"/>
                  </a:lnTo>
                  <a:lnTo>
                    <a:pt x="392" y="854"/>
                  </a:lnTo>
                  <a:lnTo>
                    <a:pt x="403" y="851"/>
                  </a:lnTo>
                  <a:lnTo>
                    <a:pt x="414" y="847"/>
                  </a:lnTo>
                  <a:lnTo>
                    <a:pt x="425" y="843"/>
                  </a:lnTo>
                  <a:lnTo>
                    <a:pt x="435" y="839"/>
                  </a:lnTo>
                  <a:lnTo>
                    <a:pt x="443" y="833"/>
                  </a:lnTo>
                  <a:lnTo>
                    <a:pt x="451" y="828"/>
                  </a:lnTo>
                  <a:lnTo>
                    <a:pt x="458" y="822"/>
                  </a:lnTo>
                  <a:lnTo>
                    <a:pt x="465" y="816"/>
                  </a:lnTo>
                  <a:lnTo>
                    <a:pt x="470" y="809"/>
                  </a:lnTo>
                  <a:lnTo>
                    <a:pt x="473" y="802"/>
                  </a:lnTo>
                  <a:lnTo>
                    <a:pt x="475" y="793"/>
                  </a:lnTo>
                  <a:lnTo>
                    <a:pt x="476" y="785"/>
                  </a:lnTo>
                  <a:lnTo>
                    <a:pt x="476" y="777"/>
                  </a:lnTo>
                  <a:lnTo>
                    <a:pt x="476" y="769"/>
                  </a:lnTo>
                  <a:lnTo>
                    <a:pt x="476" y="760"/>
                  </a:lnTo>
                  <a:lnTo>
                    <a:pt x="476" y="752"/>
                  </a:lnTo>
                  <a:lnTo>
                    <a:pt x="590" y="752"/>
                  </a:lnTo>
                  <a:lnTo>
                    <a:pt x="590" y="762"/>
                  </a:lnTo>
                  <a:lnTo>
                    <a:pt x="591" y="771"/>
                  </a:lnTo>
                  <a:lnTo>
                    <a:pt x="591" y="781"/>
                  </a:lnTo>
                  <a:lnTo>
                    <a:pt x="591" y="789"/>
                  </a:lnTo>
                  <a:lnTo>
                    <a:pt x="592" y="795"/>
                  </a:lnTo>
                  <a:lnTo>
                    <a:pt x="594" y="802"/>
                  </a:lnTo>
                  <a:lnTo>
                    <a:pt x="597" y="808"/>
                  </a:lnTo>
                  <a:lnTo>
                    <a:pt x="602" y="813"/>
                  </a:lnTo>
                  <a:lnTo>
                    <a:pt x="608" y="819"/>
                  </a:lnTo>
                  <a:lnTo>
                    <a:pt x="615" y="823"/>
                  </a:lnTo>
                  <a:lnTo>
                    <a:pt x="622" y="828"/>
                  </a:lnTo>
                  <a:lnTo>
                    <a:pt x="632" y="832"/>
                  </a:lnTo>
                  <a:lnTo>
                    <a:pt x="652" y="840"/>
                  </a:lnTo>
                  <a:lnTo>
                    <a:pt x="674" y="847"/>
                  </a:lnTo>
                  <a:lnTo>
                    <a:pt x="698" y="852"/>
                  </a:lnTo>
                  <a:lnTo>
                    <a:pt x="723" y="856"/>
                  </a:lnTo>
                  <a:lnTo>
                    <a:pt x="771" y="863"/>
                  </a:lnTo>
                  <a:lnTo>
                    <a:pt x="814" y="867"/>
                  </a:lnTo>
                  <a:lnTo>
                    <a:pt x="844" y="868"/>
                  </a:lnTo>
                  <a:lnTo>
                    <a:pt x="855" y="869"/>
                  </a:lnTo>
                  <a:close/>
                  <a:moveTo>
                    <a:pt x="1065" y="33"/>
                  </a:moveTo>
                  <a:lnTo>
                    <a:pt x="1065" y="701"/>
                  </a:lnTo>
                  <a:lnTo>
                    <a:pt x="1064" y="708"/>
                  </a:lnTo>
                  <a:lnTo>
                    <a:pt x="1063" y="714"/>
                  </a:lnTo>
                  <a:lnTo>
                    <a:pt x="1060" y="720"/>
                  </a:lnTo>
                  <a:lnTo>
                    <a:pt x="1056" y="725"/>
                  </a:lnTo>
                  <a:lnTo>
                    <a:pt x="1051" y="729"/>
                  </a:lnTo>
                  <a:lnTo>
                    <a:pt x="1046" y="732"/>
                  </a:lnTo>
                  <a:lnTo>
                    <a:pt x="1040" y="733"/>
                  </a:lnTo>
                  <a:lnTo>
                    <a:pt x="1033" y="734"/>
                  </a:lnTo>
                  <a:lnTo>
                    <a:pt x="33" y="734"/>
                  </a:lnTo>
                  <a:lnTo>
                    <a:pt x="26" y="733"/>
                  </a:lnTo>
                  <a:lnTo>
                    <a:pt x="19" y="732"/>
                  </a:lnTo>
                  <a:lnTo>
                    <a:pt x="14" y="729"/>
                  </a:lnTo>
                  <a:lnTo>
                    <a:pt x="9" y="725"/>
                  </a:lnTo>
                  <a:lnTo>
                    <a:pt x="5" y="720"/>
                  </a:lnTo>
                  <a:lnTo>
                    <a:pt x="2" y="714"/>
                  </a:lnTo>
                  <a:lnTo>
                    <a:pt x="1" y="708"/>
                  </a:lnTo>
                  <a:lnTo>
                    <a:pt x="0" y="701"/>
                  </a:lnTo>
                  <a:lnTo>
                    <a:pt x="0" y="33"/>
                  </a:lnTo>
                  <a:lnTo>
                    <a:pt x="1" y="27"/>
                  </a:lnTo>
                  <a:lnTo>
                    <a:pt x="2" y="20"/>
                  </a:lnTo>
                  <a:lnTo>
                    <a:pt x="5" y="14"/>
                  </a:lnTo>
                  <a:lnTo>
                    <a:pt x="9" y="10"/>
                  </a:lnTo>
                  <a:lnTo>
                    <a:pt x="14" y="6"/>
                  </a:lnTo>
                  <a:lnTo>
                    <a:pt x="19" y="3"/>
                  </a:lnTo>
                  <a:lnTo>
                    <a:pt x="26" y="1"/>
                  </a:lnTo>
                  <a:lnTo>
                    <a:pt x="33" y="0"/>
                  </a:lnTo>
                  <a:lnTo>
                    <a:pt x="1033" y="0"/>
                  </a:lnTo>
                  <a:lnTo>
                    <a:pt x="1040" y="1"/>
                  </a:lnTo>
                  <a:lnTo>
                    <a:pt x="1046" y="3"/>
                  </a:lnTo>
                  <a:lnTo>
                    <a:pt x="1051" y="6"/>
                  </a:lnTo>
                  <a:lnTo>
                    <a:pt x="1056" y="10"/>
                  </a:lnTo>
                  <a:lnTo>
                    <a:pt x="1060" y="14"/>
                  </a:lnTo>
                  <a:lnTo>
                    <a:pt x="1063" y="20"/>
                  </a:lnTo>
                  <a:lnTo>
                    <a:pt x="1064" y="27"/>
                  </a:lnTo>
                  <a:lnTo>
                    <a:pt x="1065" y="33"/>
                  </a:lnTo>
                  <a:close/>
                  <a:moveTo>
                    <a:pt x="804" y="678"/>
                  </a:moveTo>
                  <a:lnTo>
                    <a:pt x="804" y="675"/>
                  </a:lnTo>
                  <a:lnTo>
                    <a:pt x="803" y="671"/>
                  </a:lnTo>
                  <a:lnTo>
                    <a:pt x="801" y="668"/>
                  </a:lnTo>
                  <a:lnTo>
                    <a:pt x="799" y="666"/>
                  </a:lnTo>
                  <a:lnTo>
                    <a:pt x="797" y="664"/>
                  </a:lnTo>
                  <a:lnTo>
                    <a:pt x="794" y="662"/>
                  </a:lnTo>
                  <a:lnTo>
                    <a:pt x="791" y="661"/>
                  </a:lnTo>
                  <a:lnTo>
                    <a:pt x="788" y="661"/>
                  </a:lnTo>
                  <a:lnTo>
                    <a:pt x="783" y="661"/>
                  </a:lnTo>
                  <a:lnTo>
                    <a:pt x="780" y="662"/>
                  </a:lnTo>
                  <a:lnTo>
                    <a:pt x="777" y="664"/>
                  </a:lnTo>
                  <a:lnTo>
                    <a:pt x="775" y="666"/>
                  </a:lnTo>
                  <a:lnTo>
                    <a:pt x="773" y="668"/>
                  </a:lnTo>
                  <a:lnTo>
                    <a:pt x="771" y="671"/>
                  </a:lnTo>
                  <a:lnTo>
                    <a:pt x="770" y="675"/>
                  </a:lnTo>
                  <a:lnTo>
                    <a:pt x="770" y="678"/>
                  </a:lnTo>
                  <a:lnTo>
                    <a:pt x="770" y="682"/>
                  </a:lnTo>
                  <a:lnTo>
                    <a:pt x="771" y="685"/>
                  </a:lnTo>
                  <a:lnTo>
                    <a:pt x="773" y="688"/>
                  </a:lnTo>
                  <a:lnTo>
                    <a:pt x="775" y="690"/>
                  </a:lnTo>
                  <a:lnTo>
                    <a:pt x="777" y="692"/>
                  </a:lnTo>
                  <a:lnTo>
                    <a:pt x="780" y="694"/>
                  </a:lnTo>
                  <a:lnTo>
                    <a:pt x="783" y="695"/>
                  </a:lnTo>
                  <a:lnTo>
                    <a:pt x="788" y="695"/>
                  </a:lnTo>
                  <a:lnTo>
                    <a:pt x="791" y="695"/>
                  </a:lnTo>
                  <a:lnTo>
                    <a:pt x="794" y="694"/>
                  </a:lnTo>
                  <a:lnTo>
                    <a:pt x="797" y="692"/>
                  </a:lnTo>
                  <a:lnTo>
                    <a:pt x="799" y="690"/>
                  </a:lnTo>
                  <a:lnTo>
                    <a:pt x="801" y="688"/>
                  </a:lnTo>
                  <a:lnTo>
                    <a:pt x="803" y="685"/>
                  </a:lnTo>
                  <a:lnTo>
                    <a:pt x="804" y="682"/>
                  </a:lnTo>
                  <a:lnTo>
                    <a:pt x="804" y="678"/>
                  </a:lnTo>
                  <a:close/>
                  <a:moveTo>
                    <a:pt x="882" y="678"/>
                  </a:moveTo>
                  <a:lnTo>
                    <a:pt x="882" y="675"/>
                  </a:lnTo>
                  <a:lnTo>
                    <a:pt x="881" y="671"/>
                  </a:lnTo>
                  <a:lnTo>
                    <a:pt x="879" y="668"/>
                  </a:lnTo>
                  <a:lnTo>
                    <a:pt x="877" y="666"/>
                  </a:lnTo>
                  <a:lnTo>
                    <a:pt x="875" y="664"/>
                  </a:lnTo>
                  <a:lnTo>
                    <a:pt x="872" y="662"/>
                  </a:lnTo>
                  <a:lnTo>
                    <a:pt x="869" y="661"/>
                  </a:lnTo>
                  <a:lnTo>
                    <a:pt x="866" y="661"/>
                  </a:lnTo>
                  <a:lnTo>
                    <a:pt x="861" y="661"/>
                  </a:lnTo>
                  <a:lnTo>
                    <a:pt x="858" y="662"/>
                  </a:lnTo>
                  <a:lnTo>
                    <a:pt x="856" y="664"/>
                  </a:lnTo>
                  <a:lnTo>
                    <a:pt x="853" y="666"/>
                  </a:lnTo>
                  <a:lnTo>
                    <a:pt x="851" y="668"/>
                  </a:lnTo>
                  <a:lnTo>
                    <a:pt x="850" y="671"/>
                  </a:lnTo>
                  <a:lnTo>
                    <a:pt x="849" y="675"/>
                  </a:lnTo>
                  <a:lnTo>
                    <a:pt x="848" y="678"/>
                  </a:lnTo>
                  <a:lnTo>
                    <a:pt x="849" y="682"/>
                  </a:lnTo>
                  <a:lnTo>
                    <a:pt x="850" y="685"/>
                  </a:lnTo>
                  <a:lnTo>
                    <a:pt x="851" y="688"/>
                  </a:lnTo>
                  <a:lnTo>
                    <a:pt x="853" y="690"/>
                  </a:lnTo>
                  <a:lnTo>
                    <a:pt x="856" y="692"/>
                  </a:lnTo>
                  <a:lnTo>
                    <a:pt x="858" y="694"/>
                  </a:lnTo>
                  <a:lnTo>
                    <a:pt x="861" y="695"/>
                  </a:lnTo>
                  <a:lnTo>
                    <a:pt x="866" y="695"/>
                  </a:lnTo>
                  <a:lnTo>
                    <a:pt x="869" y="695"/>
                  </a:lnTo>
                  <a:lnTo>
                    <a:pt x="872" y="694"/>
                  </a:lnTo>
                  <a:lnTo>
                    <a:pt x="875" y="692"/>
                  </a:lnTo>
                  <a:lnTo>
                    <a:pt x="877" y="690"/>
                  </a:lnTo>
                  <a:lnTo>
                    <a:pt x="879" y="688"/>
                  </a:lnTo>
                  <a:lnTo>
                    <a:pt x="881" y="685"/>
                  </a:lnTo>
                  <a:lnTo>
                    <a:pt x="882" y="682"/>
                  </a:lnTo>
                  <a:lnTo>
                    <a:pt x="882" y="678"/>
                  </a:lnTo>
                  <a:close/>
                  <a:moveTo>
                    <a:pt x="961" y="678"/>
                  </a:moveTo>
                  <a:lnTo>
                    <a:pt x="960" y="675"/>
                  </a:lnTo>
                  <a:lnTo>
                    <a:pt x="959" y="671"/>
                  </a:lnTo>
                  <a:lnTo>
                    <a:pt x="958" y="668"/>
                  </a:lnTo>
                  <a:lnTo>
                    <a:pt x="956" y="666"/>
                  </a:lnTo>
                  <a:lnTo>
                    <a:pt x="953" y="664"/>
                  </a:lnTo>
                  <a:lnTo>
                    <a:pt x="950" y="662"/>
                  </a:lnTo>
                  <a:lnTo>
                    <a:pt x="947" y="661"/>
                  </a:lnTo>
                  <a:lnTo>
                    <a:pt x="943" y="661"/>
                  </a:lnTo>
                  <a:lnTo>
                    <a:pt x="940" y="661"/>
                  </a:lnTo>
                  <a:lnTo>
                    <a:pt x="937" y="662"/>
                  </a:lnTo>
                  <a:lnTo>
                    <a:pt x="934" y="664"/>
                  </a:lnTo>
                  <a:lnTo>
                    <a:pt x="931" y="666"/>
                  </a:lnTo>
                  <a:lnTo>
                    <a:pt x="929" y="668"/>
                  </a:lnTo>
                  <a:lnTo>
                    <a:pt x="928" y="671"/>
                  </a:lnTo>
                  <a:lnTo>
                    <a:pt x="927" y="675"/>
                  </a:lnTo>
                  <a:lnTo>
                    <a:pt x="927" y="678"/>
                  </a:lnTo>
                  <a:lnTo>
                    <a:pt x="927" y="682"/>
                  </a:lnTo>
                  <a:lnTo>
                    <a:pt x="928" y="685"/>
                  </a:lnTo>
                  <a:lnTo>
                    <a:pt x="929" y="688"/>
                  </a:lnTo>
                  <a:lnTo>
                    <a:pt x="931" y="690"/>
                  </a:lnTo>
                  <a:lnTo>
                    <a:pt x="934" y="692"/>
                  </a:lnTo>
                  <a:lnTo>
                    <a:pt x="937" y="694"/>
                  </a:lnTo>
                  <a:lnTo>
                    <a:pt x="940" y="695"/>
                  </a:lnTo>
                  <a:lnTo>
                    <a:pt x="943" y="695"/>
                  </a:lnTo>
                  <a:lnTo>
                    <a:pt x="947" y="695"/>
                  </a:lnTo>
                  <a:lnTo>
                    <a:pt x="950" y="694"/>
                  </a:lnTo>
                  <a:lnTo>
                    <a:pt x="953" y="692"/>
                  </a:lnTo>
                  <a:lnTo>
                    <a:pt x="956" y="690"/>
                  </a:lnTo>
                  <a:lnTo>
                    <a:pt x="958" y="688"/>
                  </a:lnTo>
                  <a:lnTo>
                    <a:pt x="959" y="685"/>
                  </a:lnTo>
                  <a:lnTo>
                    <a:pt x="960" y="682"/>
                  </a:lnTo>
                  <a:lnTo>
                    <a:pt x="961" y="678"/>
                  </a:lnTo>
                  <a:close/>
                  <a:moveTo>
                    <a:pt x="981" y="78"/>
                  </a:moveTo>
                  <a:lnTo>
                    <a:pt x="981" y="77"/>
                  </a:lnTo>
                  <a:lnTo>
                    <a:pt x="980" y="77"/>
                  </a:lnTo>
                  <a:lnTo>
                    <a:pt x="85" y="77"/>
                  </a:lnTo>
                  <a:lnTo>
                    <a:pt x="84" y="77"/>
                  </a:lnTo>
                  <a:lnTo>
                    <a:pt x="84" y="78"/>
                  </a:lnTo>
                  <a:lnTo>
                    <a:pt x="84" y="621"/>
                  </a:lnTo>
                  <a:lnTo>
                    <a:pt x="981" y="621"/>
                  </a:lnTo>
                  <a:lnTo>
                    <a:pt x="981" y="7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TextBox 62">
              <a:extLst>
                <a:ext uri="{FF2B5EF4-FFF2-40B4-BE49-F238E27FC236}">
                  <a16:creationId xmlns:a16="http://schemas.microsoft.com/office/drawing/2014/main" id="{FD3B3A86-75D0-47DC-9807-A0ACA97F4CA5}"/>
                </a:ext>
              </a:extLst>
            </p:cNvPr>
            <p:cNvSpPr txBox="1"/>
            <p:nvPr/>
          </p:nvSpPr>
          <p:spPr>
            <a:xfrm>
              <a:off x="2902924" y="1048406"/>
              <a:ext cx="1842276" cy="281687"/>
            </a:xfrm>
            <a:prstGeom prst="rect">
              <a:avLst/>
            </a:prstGeom>
            <a:noFill/>
          </p:spPr>
          <p:txBody>
            <a:bodyPr wrap="square" lIns="54610" tIns="54610" rIns="54610" bIns="54610" rtlCol="0" anchor="ctr">
              <a:noAutofit/>
            </a:bodyPr>
            <a:lstStyle/>
            <a:p>
              <a:pPr>
                <a:spcAft>
                  <a:spcPts val="600"/>
                </a:spcAft>
              </a:pPr>
              <a:r>
                <a:rPr lang="en-US" sz="900" i="1">
                  <a:solidFill>
                    <a:schemeClr val="tx2"/>
                  </a:solidFill>
                </a:rPr>
                <a:t>Raise Ticket with PAM Support Team via BMC Remedy Tool</a:t>
              </a:r>
            </a:p>
          </p:txBody>
        </p:sp>
        <p:sp>
          <p:nvSpPr>
            <p:cNvPr id="64" name="TextBox 63">
              <a:extLst>
                <a:ext uri="{FF2B5EF4-FFF2-40B4-BE49-F238E27FC236}">
                  <a16:creationId xmlns:a16="http://schemas.microsoft.com/office/drawing/2014/main" id="{4E94C0CF-B18A-4A93-A243-7F3B8E420C7F}"/>
                </a:ext>
              </a:extLst>
            </p:cNvPr>
            <p:cNvSpPr txBox="1"/>
            <p:nvPr/>
          </p:nvSpPr>
          <p:spPr>
            <a:xfrm>
              <a:off x="3341612" y="2742555"/>
              <a:ext cx="744730" cy="233553"/>
            </a:xfrm>
            <a:prstGeom prst="rect">
              <a:avLst/>
            </a:prstGeom>
            <a:noFill/>
          </p:spPr>
          <p:txBody>
            <a:bodyPr wrap="square" lIns="54610" tIns="54610" rIns="54610" bIns="54610" rtlCol="0" anchor="ctr">
              <a:noAutofit/>
            </a:bodyPr>
            <a:lstStyle/>
            <a:p>
              <a:pPr>
                <a:spcAft>
                  <a:spcPts val="600"/>
                </a:spcAft>
              </a:pPr>
              <a:r>
                <a:rPr lang="en-US" sz="900" i="1">
                  <a:solidFill>
                    <a:schemeClr val="tx2"/>
                  </a:solidFill>
                </a:rPr>
                <a:t>OEM Issue</a:t>
              </a:r>
            </a:p>
          </p:txBody>
        </p:sp>
        <p:sp>
          <p:nvSpPr>
            <p:cNvPr id="65" name="TextBox 64">
              <a:extLst>
                <a:ext uri="{FF2B5EF4-FFF2-40B4-BE49-F238E27FC236}">
                  <a16:creationId xmlns:a16="http://schemas.microsoft.com/office/drawing/2014/main" id="{105419C4-F86F-4D24-8205-2982259861E6}"/>
                </a:ext>
              </a:extLst>
            </p:cNvPr>
            <p:cNvSpPr txBox="1"/>
            <p:nvPr/>
          </p:nvSpPr>
          <p:spPr>
            <a:xfrm>
              <a:off x="2849651" y="4732629"/>
              <a:ext cx="744730" cy="233553"/>
            </a:xfrm>
            <a:prstGeom prst="rect">
              <a:avLst/>
            </a:prstGeom>
            <a:noFill/>
          </p:spPr>
          <p:txBody>
            <a:bodyPr wrap="square" lIns="54610" tIns="54610" rIns="54610" bIns="54610" rtlCol="0" anchor="ctr">
              <a:noAutofit/>
            </a:bodyPr>
            <a:lstStyle/>
            <a:p>
              <a:pPr>
                <a:spcAft>
                  <a:spcPts val="600"/>
                </a:spcAft>
              </a:pPr>
              <a:r>
                <a:rPr lang="en-US" sz="900" i="1">
                  <a:solidFill>
                    <a:schemeClr val="tx2"/>
                  </a:solidFill>
                </a:rPr>
                <a:t>Yes</a:t>
              </a:r>
            </a:p>
          </p:txBody>
        </p:sp>
        <p:sp>
          <p:nvSpPr>
            <p:cNvPr id="66" name="TextBox 65">
              <a:extLst>
                <a:ext uri="{FF2B5EF4-FFF2-40B4-BE49-F238E27FC236}">
                  <a16:creationId xmlns:a16="http://schemas.microsoft.com/office/drawing/2014/main" id="{0254FAD7-9592-4E42-9AC8-DFEFB8CE3391}"/>
                </a:ext>
              </a:extLst>
            </p:cNvPr>
            <p:cNvSpPr txBox="1"/>
            <p:nvPr/>
          </p:nvSpPr>
          <p:spPr>
            <a:xfrm>
              <a:off x="5444238" y="5068121"/>
              <a:ext cx="744730" cy="233553"/>
            </a:xfrm>
            <a:prstGeom prst="rect">
              <a:avLst/>
            </a:prstGeom>
            <a:noFill/>
          </p:spPr>
          <p:txBody>
            <a:bodyPr wrap="square" lIns="54610" tIns="54610" rIns="54610" bIns="54610" rtlCol="0" anchor="ctr">
              <a:noAutofit/>
            </a:bodyPr>
            <a:lstStyle/>
            <a:p>
              <a:pPr>
                <a:spcAft>
                  <a:spcPts val="600"/>
                </a:spcAft>
              </a:pPr>
              <a:r>
                <a:rPr lang="en-US" sz="900" i="1">
                  <a:solidFill>
                    <a:schemeClr val="tx2"/>
                  </a:solidFill>
                </a:rPr>
                <a:t>Yes</a:t>
              </a:r>
            </a:p>
          </p:txBody>
        </p:sp>
        <p:sp>
          <p:nvSpPr>
            <p:cNvPr id="67" name="TextBox 66">
              <a:extLst>
                <a:ext uri="{FF2B5EF4-FFF2-40B4-BE49-F238E27FC236}">
                  <a16:creationId xmlns:a16="http://schemas.microsoft.com/office/drawing/2014/main" id="{B4C321FD-003B-4D01-B126-A61C769EB73A}"/>
                </a:ext>
              </a:extLst>
            </p:cNvPr>
            <p:cNvSpPr txBox="1"/>
            <p:nvPr/>
          </p:nvSpPr>
          <p:spPr>
            <a:xfrm>
              <a:off x="4402193" y="5579679"/>
              <a:ext cx="744730" cy="233553"/>
            </a:xfrm>
            <a:prstGeom prst="rect">
              <a:avLst/>
            </a:prstGeom>
            <a:noFill/>
          </p:spPr>
          <p:txBody>
            <a:bodyPr wrap="square" lIns="54610" tIns="54610" rIns="54610" bIns="54610" rtlCol="0" anchor="ctr">
              <a:noAutofit/>
            </a:bodyPr>
            <a:lstStyle/>
            <a:p>
              <a:pPr>
                <a:spcAft>
                  <a:spcPts val="600"/>
                </a:spcAft>
              </a:pPr>
              <a:r>
                <a:rPr lang="en-US" sz="900" i="1">
                  <a:solidFill>
                    <a:schemeClr val="tx2"/>
                  </a:solidFill>
                </a:rPr>
                <a:t>No</a:t>
              </a:r>
            </a:p>
          </p:txBody>
        </p:sp>
        <p:sp>
          <p:nvSpPr>
            <p:cNvPr id="68" name="TextBox 67">
              <a:extLst>
                <a:ext uri="{FF2B5EF4-FFF2-40B4-BE49-F238E27FC236}">
                  <a16:creationId xmlns:a16="http://schemas.microsoft.com/office/drawing/2014/main" id="{754F21AB-B1E0-4D8E-9DFB-9C43BA525A3E}"/>
                </a:ext>
              </a:extLst>
            </p:cNvPr>
            <p:cNvSpPr txBox="1"/>
            <p:nvPr/>
          </p:nvSpPr>
          <p:spPr>
            <a:xfrm>
              <a:off x="1852829" y="4164827"/>
              <a:ext cx="744730" cy="233553"/>
            </a:xfrm>
            <a:prstGeom prst="rect">
              <a:avLst/>
            </a:prstGeom>
            <a:noFill/>
          </p:spPr>
          <p:txBody>
            <a:bodyPr wrap="square" lIns="54610" tIns="54610" rIns="54610" bIns="54610" rtlCol="0" anchor="ctr">
              <a:noAutofit/>
            </a:bodyPr>
            <a:lstStyle/>
            <a:p>
              <a:pPr>
                <a:spcAft>
                  <a:spcPts val="600"/>
                </a:spcAft>
              </a:pPr>
              <a:r>
                <a:rPr lang="en-US" sz="900" i="1">
                  <a:solidFill>
                    <a:schemeClr val="tx2"/>
                  </a:solidFill>
                </a:rPr>
                <a:t>No</a:t>
              </a:r>
            </a:p>
          </p:txBody>
        </p:sp>
      </p:grpSp>
      <p:sp>
        <p:nvSpPr>
          <p:cNvPr id="72" name="Rectangle 71">
            <a:extLst>
              <a:ext uri="{FF2B5EF4-FFF2-40B4-BE49-F238E27FC236}">
                <a16:creationId xmlns:a16="http://schemas.microsoft.com/office/drawing/2014/main" id="{593E157D-5BBC-4AC1-A012-B1710E5E8C78}"/>
              </a:ext>
            </a:extLst>
          </p:cNvPr>
          <p:cNvSpPr/>
          <p:nvPr/>
        </p:nvSpPr>
        <p:spPr>
          <a:xfrm>
            <a:off x="6112336" y="1126787"/>
            <a:ext cx="2892078" cy="17833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Step 1: Raising Incidents.</a:t>
            </a:r>
          </a:p>
          <a:p>
            <a:endParaRPr lang="en-US" sz="1100">
              <a:solidFill>
                <a:schemeClr val="bg1"/>
              </a:solidFill>
            </a:endParaRPr>
          </a:p>
          <a:p>
            <a:r>
              <a:rPr lang="en-US" sz="1100">
                <a:solidFill>
                  <a:schemeClr val="bg1"/>
                </a:solidFill>
              </a:rPr>
              <a:t>Incidents / Tickets will be reported to Service Desk Team; via:</a:t>
            </a:r>
          </a:p>
          <a:p>
            <a:pPr marL="171450" indent="-171450">
              <a:buFont typeface="Wingdings" panose="05000000000000000000" pitchFamily="2" charset="2"/>
              <a:buChar char="§"/>
            </a:pPr>
            <a:r>
              <a:rPr lang="en-US" sz="1100">
                <a:solidFill>
                  <a:schemeClr val="bg1"/>
                </a:solidFill>
              </a:rPr>
              <a:t>Phone, Email, Logging ticket in ticketing tool</a:t>
            </a:r>
          </a:p>
          <a:p>
            <a:endParaRPr lang="en-US" sz="1100">
              <a:solidFill>
                <a:schemeClr val="bg1"/>
              </a:solidFill>
            </a:endParaRPr>
          </a:p>
          <a:p>
            <a:r>
              <a:rPr lang="en-US" sz="1100">
                <a:solidFill>
                  <a:schemeClr val="bg1"/>
                </a:solidFill>
              </a:rPr>
              <a:t>Three different stakeholders can raise incidents with Service Desk team:</a:t>
            </a:r>
          </a:p>
          <a:p>
            <a:pPr marL="171450" indent="-171450">
              <a:buFont typeface="Wingdings" panose="05000000000000000000" pitchFamily="2" charset="2"/>
              <a:buChar char="§"/>
            </a:pPr>
            <a:r>
              <a:rPr lang="en-US" sz="1100">
                <a:solidFill>
                  <a:schemeClr val="bg1"/>
                </a:solidFill>
              </a:rPr>
              <a:t>IT Team, Network Team, Database Team</a:t>
            </a:r>
          </a:p>
        </p:txBody>
      </p:sp>
      <p:sp>
        <p:nvSpPr>
          <p:cNvPr id="73" name="Rectangle 72">
            <a:extLst>
              <a:ext uri="{FF2B5EF4-FFF2-40B4-BE49-F238E27FC236}">
                <a16:creationId xmlns:a16="http://schemas.microsoft.com/office/drawing/2014/main" id="{91B09F7B-27DE-428A-883D-28DCBDAF86A0}"/>
              </a:ext>
            </a:extLst>
          </p:cNvPr>
          <p:cNvSpPr/>
          <p:nvPr/>
        </p:nvSpPr>
        <p:spPr>
          <a:xfrm>
            <a:off x="9098147" y="1150122"/>
            <a:ext cx="2892078" cy="17833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algn="ctr"/>
            <a:r>
              <a:rPr lang="en-US" sz="1400" b="1">
                <a:solidFill>
                  <a:schemeClr val="bg1"/>
                </a:solidFill>
              </a:rPr>
              <a:t>Step 2: Incident Categorization.</a:t>
            </a:r>
          </a:p>
          <a:p>
            <a:endParaRPr lang="en-US" sz="1100">
              <a:solidFill>
                <a:schemeClr val="bg1"/>
              </a:solidFill>
            </a:endParaRPr>
          </a:p>
          <a:p>
            <a:r>
              <a:rPr lang="en-US" sz="1100">
                <a:solidFill>
                  <a:schemeClr val="bg1"/>
                </a:solidFill>
              </a:rPr>
              <a:t>L1 resource will analyze and categorize incident and act accordingly</a:t>
            </a:r>
          </a:p>
          <a:p>
            <a:endParaRPr lang="en-US" sz="1100">
              <a:solidFill>
                <a:schemeClr val="bg1"/>
              </a:solidFill>
            </a:endParaRPr>
          </a:p>
          <a:p>
            <a:pPr marL="171450" indent="-171450">
              <a:buFont typeface="Wingdings" panose="05000000000000000000" pitchFamily="2" charset="2"/>
              <a:buChar char="§"/>
            </a:pPr>
            <a:r>
              <a:rPr lang="en-US" sz="1100">
                <a:solidFill>
                  <a:schemeClr val="bg1"/>
                </a:solidFill>
              </a:rPr>
              <a:t>OEM Issue – raise ticket with OEM</a:t>
            </a:r>
          </a:p>
          <a:p>
            <a:pPr marL="171450" indent="-171450">
              <a:buFont typeface="Wingdings" panose="05000000000000000000" pitchFamily="2" charset="2"/>
              <a:buChar char="§"/>
            </a:pPr>
            <a:r>
              <a:rPr lang="en-US" sz="1100">
                <a:solidFill>
                  <a:schemeClr val="bg1"/>
                </a:solidFill>
              </a:rPr>
              <a:t>Known Issue – Proceed with resolution steps</a:t>
            </a:r>
          </a:p>
          <a:p>
            <a:pPr marL="171450" indent="-171450">
              <a:buFont typeface="Wingdings" panose="05000000000000000000" pitchFamily="2" charset="2"/>
              <a:buChar char="§"/>
            </a:pPr>
            <a:r>
              <a:rPr lang="en-US" sz="1100">
                <a:solidFill>
                  <a:schemeClr val="bg1"/>
                </a:solidFill>
              </a:rPr>
              <a:t>Issue not known: Transfer issue to L2 / L3 resource</a:t>
            </a:r>
          </a:p>
        </p:txBody>
      </p:sp>
      <p:sp>
        <p:nvSpPr>
          <p:cNvPr id="74" name="Rectangle 73">
            <a:extLst>
              <a:ext uri="{FF2B5EF4-FFF2-40B4-BE49-F238E27FC236}">
                <a16:creationId xmlns:a16="http://schemas.microsoft.com/office/drawing/2014/main" id="{4C5D9E17-829E-45F7-9E12-68176A0C9D90}"/>
              </a:ext>
            </a:extLst>
          </p:cNvPr>
          <p:cNvSpPr/>
          <p:nvPr/>
        </p:nvSpPr>
        <p:spPr>
          <a:xfrm>
            <a:off x="6112336" y="3053073"/>
            <a:ext cx="2892078" cy="178330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400" b="1">
                <a:solidFill>
                  <a:schemeClr val="bg1"/>
                </a:solidFill>
              </a:rPr>
              <a:t>Step 3: Incident Resolution.</a:t>
            </a:r>
          </a:p>
          <a:p>
            <a:endParaRPr lang="en-US" sz="1100">
              <a:solidFill>
                <a:schemeClr val="bg1"/>
              </a:solidFill>
            </a:endParaRPr>
          </a:p>
          <a:p>
            <a:r>
              <a:rPr lang="en-US" sz="1100">
                <a:solidFill>
                  <a:schemeClr val="bg1"/>
                </a:solidFill>
              </a:rPr>
              <a:t>Ticket will be move to permanent resolution phase</a:t>
            </a:r>
          </a:p>
          <a:p>
            <a:endParaRPr lang="en-US" sz="1100">
              <a:solidFill>
                <a:schemeClr val="bg1"/>
              </a:solidFill>
            </a:endParaRPr>
          </a:p>
          <a:p>
            <a:pPr marL="171450" indent="-171450">
              <a:buFont typeface="Wingdings" panose="05000000000000000000" pitchFamily="2" charset="2"/>
              <a:buChar char="§"/>
            </a:pPr>
            <a:r>
              <a:rPr lang="en-US" sz="1100">
                <a:solidFill>
                  <a:schemeClr val="bg1"/>
                </a:solidFill>
              </a:rPr>
              <a:t>Resolved by L1: Resource L2/L3 will review resolution, mark for permanent resolution</a:t>
            </a:r>
          </a:p>
          <a:p>
            <a:pPr marL="171450" indent="-171450">
              <a:buFont typeface="Wingdings" panose="05000000000000000000" pitchFamily="2" charset="2"/>
              <a:buChar char="§"/>
            </a:pPr>
            <a:r>
              <a:rPr lang="en-US" sz="1100">
                <a:solidFill>
                  <a:schemeClr val="bg1"/>
                </a:solidFill>
              </a:rPr>
              <a:t>Resolved by L2/L3: Marked for permanent resolution</a:t>
            </a:r>
          </a:p>
        </p:txBody>
      </p:sp>
      <p:sp>
        <p:nvSpPr>
          <p:cNvPr id="75" name="Rectangle 74">
            <a:extLst>
              <a:ext uri="{FF2B5EF4-FFF2-40B4-BE49-F238E27FC236}">
                <a16:creationId xmlns:a16="http://schemas.microsoft.com/office/drawing/2014/main" id="{A045293D-FC78-4B11-B3B9-FACABED77AC5}"/>
              </a:ext>
            </a:extLst>
          </p:cNvPr>
          <p:cNvSpPr/>
          <p:nvPr/>
        </p:nvSpPr>
        <p:spPr>
          <a:xfrm>
            <a:off x="9116435" y="3044898"/>
            <a:ext cx="2892078" cy="178330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t"/>
          <a:lstStyle/>
          <a:p>
            <a:pPr algn="ctr"/>
            <a:r>
              <a:rPr lang="en-US" sz="1400" b="1">
                <a:solidFill>
                  <a:schemeClr val="bg1"/>
                </a:solidFill>
              </a:rPr>
              <a:t>Step 4: Closure.</a:t>
            </a:r>
          </a:p>
          <a:p>
            <a:endParaRPr lang="en-US" sz="1100">
              <a:solidFill>
                <a:schemeClr val="bg1"/>
              </a:solidFill>
            </a:endParaRPr>
          </a:p>
          <a:p>
            <a:pPr marL="171450" indent="-171450">
              <a:buFont typeface="Wingdings" panose="05000000000000000000" pitchFamily="2" charset="2"/>
              <a:buChar char="§"/>
            </a:pPr>
            <a:r>
              <a:rPr lang="en-US" sz="1100">
                <a:solidFill>
                  <a:schemeClr val="bg1"/>
                </a:solidFill>
              </a:rPr>
              <a:t>Resolution will move to change management process for implementation.</a:t>
            </a:r>
          </a:p>
          <a:p>
            <a:pPr marL="171450" indent="-171450">
              <a:buFont typeface="Wingdings" panose="05000000000000000000" pitchFamily="2" charset="2"/>
              <a:buChar char="§"/>
            </a:pPr>
            <a:endParaRPr lang="en-US" sz="1100">
              <a:solidFill>
                <a:schemeClr val="bg1"/>
              </a:solidFill>
            </a:endParaRPr>
          </a:p>
          <a:p>
            <a:pPr marL="171450" indent="-171450">
              <a:buFont typeface="Wingdings" panose="05000000000000000000" pitchFamily="2" charset="2"/>
              <a:buChar char="§"/>
            </a:pPr>
            <a:r>
              <a:rPr lang="en-US" sz="1100">
                <a:solidFill>
                  <a:schemeClr val="bg1"/>
                </a:solidFill>
              </a:rPr>
              <a:t>Post successful resolution implemented, ticket will be closed, and stakeholders will be notified.</a:t>
            </a:r>
          </a:p>
        </p:txBody>
      </p:sp>
    </p:spTree>
    <p:extLst>
      <p:ext uri="{BB962C8B-B14F-4D97-AF65-F5344CB8AC3E}">
        <p14:creationId xmlns:p14="http://schemas.microsoft.com/office/powerpoint/2010/main" val="13942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656734" y="280775"/>
            <a:ext cx="11010900" cy="533400"/>
          </a:xfrm>
        </p:spPr>
        <p:txBody>
          <a:bodyPr/>
          <a:lstStyle/>
          <a:p>
            <a:r>
              <a:rPr lang="en-US"/>
              <a:t>Shared Services – SLOs Categorization</a:t>
            </a:r>
            <a:endParaRPr lang="en-GB"/>
          </a:p>
        </p:txBody>
      </p:sp>
      <p:pic>
        <p:nvPicPr>
          <p:cNvPr id="74" name="Picture 73">
            <a:extLst>
              <a:ext uri="{FF2B5EF4-FFF2-40B4-BE49-F238E27FC236}">
                <a16:creationId xmlns:a16="http://schemas.microsoft.com/office/drawing/2014/main" id="{7776EFE3-C38B-4818-ACEF-7363F83D5C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8883" y="2165350"/>
            <a:ext cx="9074234" cy="2957959"/>
          </a:xfrm>
          <a:prstGeom prst="rect">
            <a:avLst/>
          </a:prstGeom>
          <a:noFill/>
        </p:spPr>
      </p:pic>
      <p:graphicFrame>
        <p:nvGraphicFramePr>
          <p:cNvPr id="75" name="Table 74">
            <a:extLst>
              <a:ext uri="{FF2B5EF4-FFF2-40B4-BE49-F238E27FC236}">
                <a16:creationId xmlns:a16="http://schemas.microsoft.com/office/drawing/2014/main" id="{8AD6F021-D16E-47DB-B533-DBAAC21DCCE5}"/>
              </a:ext>
            </a:extLst>
          </p:cNvPr>
          <p:cNvGraphicFramePr>
            <a:graphicFrameLocks noGrp="1"/>
          </p:cNvGraphicFramePr>
          <p:nvPr>
            <p:extLst>
              <p:ext uri="{D42A27DB-BD31-4B8C-83A1-F6EECF244321}">
                <p14:modId xmlns:p14="http://schemas.microsoft.com/office/powerpoint/2010/main" val="3873650067"/>
              </p:ext>
            </p:extLst>
          </p:nvPr>
        </p:nvGraphicFramePr>
        <p:xfrm>
          <a:off x="2679700" y="946150"/>
          <a:ext cx="6832600" cy="1219200"/>
        </p:xfrm>
        <a:graphic>
          <a:graphicData uri="http://schemas.openxmlformats.org/drawingml/2006/table">
            <a:tbl>
              <a:tblPr/>
              <a:tblGrid>
                <a:gridCol w="1549400">
                  <a:extLst>
                    <a:ext uri="{9D8B030D-6E8A-4147-A177-3AD203B41FA5}">
                      <a16:colId xmlns:a16="http://schemas.microsoft.com/office/drawing/2014/main" val="1633942199"/>
                    </a:ext>
                  </a:extLst>
                </a:gridCol>
                <a:gridCol w="1092200">
                  <a:extLst>
                    <a:ext uri="{9D8B030D-6E8A-4147-A177-3AD203B41FA5}">
                      <a16:colId xmlns:a16="http://schemas.microsoft.com/office/drawing/2014/main" val="585634413"/>
                    </a:ext>
                  </a:extLst>
                </a:gridCol>
                <a:gridCol w="1854200">
                  <a:extLst>
                    <a:ext uri="{9D8B030D-6E8A-4147-A177-3AD203B41FA5}">
                      <a16:colId xmlns:a16="http://schemas.microsoft.com/office/drawing/2014/main" val="1559613803"/>
                    </a:ext>
                  </a:extLst>
                </a:gridCol>
                <a:gridCol w="1219200">
                  <a:extLst>
                    <a:ext uri="{9D8B030D-6E8A-4147-A177-3AD203B41FA5}">
                      <a16:colId xmlns:a16="http://schemas.microsoft.com/office/drawing/2014/main" val="3155753448"/>
                    </a:ext>
                  </a:extLst>
                </a:gridCol>
                <a:gridCol w="1117600">
                  <a:extLst>
                    <a:ext uri="{9D8B030D-6E8A-4147-A177-3AD203B41FA5}">
                      <a16:colId xmlns:a16="http://schemas.microsoft.com/office/drawing/2014/main" val="806339385"/>
                    </a:ext>
                  </a:extLst>
                </a:gridCol>
              </a:tblGrid>
              <a:tr h="190500">
                <a:tc gridSpan="5">
                  <a:txBody>
                    <a:bodyPr/>
                    <a:lstStyle/>
                    <a:p>
                      <a:pPr algn="ctr" fontAlgn="ctr"/>
                      <a:r>
                        <a:rPr lang="en-US" sz="1000" b="1" i="0" u="none" strike="noStrike">
                          <a:solidFill>
                            <a:srgbClr val="FFFFFF"/>
                          </a:solidFill>
                          <a:effectLst/>
                          <a:latin typeface="Arial" panose="020B0604020202020204" pitchFamily="34" charset="0"/>
                        </a:rPr>
                        <a:t>KPMG India Standard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8696286"/>
                  </a:ext>
                </a:extLst>
              </a:tr>
              <a:tr h="298450">
                <a:tc>
                  <a:txBody>
                    <a:bodyPr/>
                    <a:lstStyle/>
                    <a:p>
                      <a:pPr algn="ctr" fontAlgn="ctr"/>
                      <a:r>
                        <a:rPr lang="en-US" sz="1000" b="1" i="0" u="none" strike="noStrike">
                          <a:solidFill>
                            <a:srgbClr val="FFFFFF"/>
                          </a:solidFill>
                          <a:effectLst/>
                          <a:latin typeface="Arial" panose="020B0604020202020204" pitchFamily="34" charset="0"/>
                        </a:rPr>
                        <a:t>Support Hours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Arial" panose="020B0604020202020204" pitchFamily="34" charset="0"/>
                        </a:rPr>
                        <a:t>Priority</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Arial" panose="020B0604020202020204" pitchFamily="34" charset="0"/>
                        </a:rPr>
                        <a:t>Time to</a:t>
                      </a:r>
                      <a:br>
                        <a:rPr lang="en-US" sz="1000" b="1" i="0" u="none" strike="noStrike">
                          <a:solidFill>
                            <a:srgbClr val="FFFFFF"/>
                          </a:solidFill>
                          <a:effectLst/>
                          <a:latin typeface="Arial" panose="020B0604020202020204" pitchFamily="34" charset="0"/>
                        </a:rPr>
                      </a:br>
                      <a:r>
                        <a:rPr lang="en-US" sz="1000" b="1" i="0" u="none" strike="noStrike">
                          <a:solidFill>
                            <a:srgbClr val="FFFFFF"/>
                          </a:solidFill>
                          <a:effectLst/>
                          <a:latin typeface="Arial" panose="020B0604020202020204" pitchFamily="34" charset="0"/>
                        </a:rPr>
                        <a:t>Respond</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Arial" panose="020B0604020202020204" pitchFamily="34" charset="0"/>
                        </a:rPr>
                        <a:t>Time to</a:t>
                      </a:r>
                      <a:br>
                        <a:rPr lang="en-US" sz="1000" b="1" i="0" u="none" strike="noStrike">
                          <a:solidFill>
                            <a:srgbClr val="FFFFFF"/>
                          </a:solidFill>
                          <a:effectLst/>
                          <a:latin typeface="Arial" panose="020B0604020202020204" pitchFamily="34" charset="0"/>
                        </a:rPr>
                      </a:br>
                      <a:r>
                        <a:rPr lang="en-US" sz="1000" b="1" i="0" u="none" strike="noStrike">
                          <a:solidFill>
                            <a:srgbClr val="FFFFFF"/>
                          </a:solidFill>
                          <a:effectLst/>
                          <a:latin typeface="Arial" panose="020B0604020202020204" pitchFamily="34" charset="0"/>
                        </a:rPr>
                        <a:t>Restore</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0070C0"/>
                    </a:solidFill>
                  </a:tcPr>
                </a:tc>
                <a:tc>
                  <a:txBody>
                    <a:bodyPr/>
                    <a:lstStyle/>
                    <a:p>
                      <a:pPr algn="ctr" fontAlgn="ctr"/>
                      <a:r>
                        <a:rPr lang="en-US" sz="1000" b="1" i="0" u="none" strike="noStrike">
                          <a:solidFill>
                            <a:srgbClr val="FFFFFF"/>
                          </a:solidFill>
                          <a:effectLst/>
                          <a:latin typeface="Arial" panose="020B0604020202020204" pitchFamily="34" charset="0"/>
                        </a:rPr>
                        <a:t>Expected Target</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0070C0"/>
                    </a:solidFill>
                  </a:tcPr>
                </a:tc>
                <a:extLst>
                  <a:ext uri="{0D108BD9-81ED-4DB2-BD59-A6C34878D82A}">
                    <a16:rowId xmlns:a16="http://schemas.microsoft.com/office/drawing/2014/main" val="519830220"/>
                  </a:ext>
                </a:extLst>
              </a:tr>
              <a:tr h="0">
                <a:tc rowSpan="4">
                  <a:txBody>
                    <a:bodyPr/>
                    <a:lstStyle/>
                    <a:p>
                      <a:pPr algn="ctr" fontAlgn="ctr"/>
                      <a:r>
                        <a:rPr lang="en-US" sz="1000" b="0" i="0" u="none" strike="noStrike">
                          <a:solidFill>
                            <a:srgbClr val="000000"/>
                          </a:solidFill>
                          <a:effectLst/>
                          <a:latin typeface="Arial" panose="020B0604020202020204" pitchFamily="34" charset="0"/>
                        </a:rPr>
                        <a:t>Business Days (Mon-Fri)</a:t>
                      </a:r>
                    </a:p>
                    <a:p>
                      <a:pPr algn="ctr" fontAlgn="ctr"/>
                      <a:r>
                        <a:rPr lang="en-US" sz="1000" b="0" i="0" u="none" strike="noStrike">
                          <a:solidFill>
                            <a:srgbClr val="000000"/>
                          </a:solidFill>
                          <a:effectLst/>
                          <a:latin typeface="Arial" panose="020B0604020202020204" pitchFamily="34" charset="0"/>
                        </a:rPr>
                        <a:t>Working time – client time zone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l" fontAlgn="ctr"/>
                      <a:r>
                        <a:rPr lang="en-US" sz="1000" b="0" i="0" u="none" strike="noStrike">
                          <a:solidFill>
                            <a:srgbClr val="000000"/>
                          </a:solidFill>
                          <a:effectLst/>
                          <a:latin typeface="Arial" panose="020B0604020202020204" pitchFamily="34" charset="0"/>
                        </a:rPr>
                        <a:t>P1- URGENT</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Arial" panose="020B0604020202020204" pitchFamily="34" charset="0"/>
                        </a:rPr>
                        <a:t>1 hr.</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Arial" panose="020B0604020202020204" pitchFamily="34" charset="0"/>
                        </a:rPr>
                        <a:t>4 hrs.</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D9E1F2"/>
                    </a:solidFill>
                  </a:tcPr>
                </a:tc>
                <a:tc rowSpan="4">
                  <a:txBody>
                    <a:bodyPr/>
                    <a:lstStyle/>
                    <a:p>
                      <a:pPr algn="ctr" fontAlgn="ctr"/>
                      <a:r>
                        <a:rPr lang="en-US" sz="1000" b="0" i="0" u="none" strike="noStrike">
                          <a:solidFill>
                            <a:srgbClr val="000000"/>
                          </a:solidFill>
                          <a:effectLst/>
                          <a:latin typeface="Arial" panose="020B0604020202020204" pitchFamily="34" charset="0"/>
                        </a:rPr>
                        <a:t>Expected: 95%</a:t>
                      </a:r>
                      <a:br>
                        <a:rPr lang="en-US" sz="1000" b="0" i="0" u="none" strike="noStrike">
                          <a:solidFill>
                            <a:srgbClr val="000000"/>
                          </a:solidFill>
                          <a:effectLst/>
                          <a:latin typeface="Arial" panose="020B0604020202020204" pitchFamily="34" charset="0"/>
                        </a:rPr>
                      </a:br>
                      <a:r>
                        <a:rPr lang="en-US" sz="1000" b="0" i="0" u="none" strike="noStrike">
                          <a:solidFill>
                            <a:srgbClr val="000000"/>
                          </a:solidFill>
                          <a:effectLst/>
                          <a:latin typeface="Arial" panose="020B0604020202020204" pitchFamily="34" charset="0"/>
                        </a:rPr>
                        <a:t>Minimum: 92%</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848529061"/>
                  </a:ext>
                </a:extLst>
              </a:tr>
              <a:tr h="190500">
                <a:tc vMerge="1">
                  <a:txBody>
                    <a:bodyPr/>
                    <a:lstStyle/>
                    <a:p>
                      <a:endParaRPr lang="en-US"/>
                    </a:p>
                  </a:txBody>
                  <a:tcPr/>
                </a:tc>
                <a:tc>
                  <a:txBody>
                    <a:bodyPr/>
                    <a:lstStyle/>
                    <a:p>
                      <a:pPr algn="l" fontAlgn="ctr"/>
                      <a:r>
                        <a:rPr lang="en-US" sz="1000" b="0" i="0" u="none" strike="noStrike">
                          <a:solidFill>
                            <a:srgbClr val="000000"/>
                          </a:solidFill>
                          <a:effectLst/>
                          <a:latin typeface="Arial" panose="020B0604020202020204" pitchFamily="34" charset="0"/>
                        </a:rPr>
                        <a:t>P2- IMPORTANT</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Arial" panose="020B0604020202020204" pitchFamily="34" charset="0"/>
                        </a:rPr>
                        <a:t>2 business hrs.</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Arial" panose="020B0604020202020204" pitchFamily="34" charset="0"/>
                        </a:rPr>
                        <a:t>8 business hrs.</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D9E1F2"/>
                    </a:solidFill>
                  </a:tcPr>
                </a:tc>
                <a:tc vMerge="1">
                  <a:txBody>
                    <a:bodyPr/>
                    <a:lstStyle/>
                    <a:p>
                      <a:endParaRPr lang="en-US"/>
                    </a:p>
                  </a:txBody>
                  <a:tcPr/>
                </a:tc>
                <a:extLst>
                  <a:ext uri="{0D108BD9-81ED-4DB2-BD59-A6C34878D82A}">
                    <a16:rowId xmlns:a16="http://schemas.microsoft.com/office/drawing/2014/main" val="4032793234"/>
                  </a:ext>
                </a:extLst>
              </a:tr>
              <a:tr h="190500">
                <a:tc vMerge="1">
                  <a:txBody>
                    <a:bodyPr/>
                    <a:lstStyle/>
                    <a:p>
                      <a:endParaRPr lang="en-US"/>
                    </a:p>
                  </a:txBody>
                  <a:tcPr/>
                </a:tc>
                <a:tc>
                  <a:txBody>
                    <a:bodyPr/>
                    <a:lstStyle/>
                    <a:p>
                      <a:pPr algn="l" fontAlgn="ctr"/>
                      <a:r>
                        <a:rPr lang="en-US" sz="1000" b="0" i="0" u="none" strike="noStrike">
                          <a:solidFill>
                            <a:srgbClr val="000000"/>
                          </a:solidFill>
                          <a:effectLst/>
                          <a:latin typeface="Arial" panose="020B0604020202020204" pitchFamily="34" charset="0"/>
                        </a:rPr>
                        <a:t>P3 –MEDIUM</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Arial" panose="020B0604020202020204" pitchFamily="34" charset="0"/>
                        </a:rPr>
                        <a:t>1 business day</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Arial" panose="020B0604020202020204" pitchFamily="34" charset="0"/>
                        </a:rPr>
                        <a:t>3 business days</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D9E1F2"/>
                    </a:solidFill>
                  </a:tcPr>
                </a:tc>
                <a:tc vMerge="1">
                  <a:txBody>
                    <a:bodyPr/>
                    <a:lstStyle/>
                    <a:p>
                      <a:endParaRPr lang="en-US"/>
                    </a:p>
                  </a:txBody>
                  <a:tcPr/>
                </a:tc>
                <a:extLst>
                  <a:ext uri="{0D108BD9-81ED-4DB2-BD59-A6C34878D82A}">
                    <a16:rowId xmlns:a16="http://schemas.microsoft.com/office/drawing/2014/main" val="354220661"/>
                  </a:ext>
                </a:extLst>
              </a:tr>
              <a:tr h="190500">
                <a:tc vMerge="1">
                  <a:txBody>
                    <a:bodyPr/>
                    <a:lstStyle/>
                    <a:p>
                      <a:endParaRPr lang="en-US"/>
                    </a:p>
                  </a:txBody>
                  <a:tcPr/>
                </a:tc>
                <a:tc>
                  <a:txBody>
                    <a:bodyPr/>
                    <a:lstStyle/>
                    <a:p>
                      <a:pPr algn="l" fontAlgn="ctr"/>
                      <a:r>
                        <a:rPr lang="en-US" sz="1000" b="0" i="0" u="none" strike="noStrike">
                          <a:solidFill>
                            <a:srgbClr val="000000"/>
                          </a:solidFill>
                          <a:effectLst/>
                          <a:latin typeface="Arial" panose="020B0604020202020204" pitchFamily="34" charset="0"/>
                        </a:rPr>
                        <a:t>P4- LOW</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Arial" panose="020B0604020202020204" pitchFamily="34" charset="0"/>
                        </a:rPr>
                        <a:t>3 business days</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000" b="0" i="0" u="none" strike="noStrike">
                          <a:solidFill>
                            <a:srgbClr val="000000"/>
                          </a:solidFill>
                          <a:effectLst/>
                          <a:latin typeface="Arial" panose="020B0604020202020204" pitchFamily="34" charset="0"/>
                        </a:rPr>
                        <a:t>Mutual Review</a:t>
                      </a:r>
                    </a:p>
                  </a:txBody>
                  <a:tcPr marL="0" marR="0" marT="0" marB="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vMerge="1">
                  <a:txBody>
                    <a:bodyPr/>
                    <a:lstStyle/>
                    <a:p>
                      <a:endParaRPr lang="en-US"/>
                    </a:p>
                  </a:txBody>
                  <a:tcPr/>
                </a:tc>
                <a:extLst>
                  <a:ext uri="{0D108BD9-81ED-4DB2-BD59-A6C34878D82A}">
                    <a16:rowId xmlns:a16="http://schemas.microsoft.com/office/drawing/2014/main" val="3074184620"/>
                  </a:ext>
                </a:extLst>
              </a:tr>
            </a:tbl>
          </a:graphicData>
        </a:graphic>
      </p:graphicFrame>
      <p:sp>
        <p:nvSpPr>
          <p:cNvPr id="76" name="Rectangle 75">
            <a:extLst>
              <a:ext uri="{FF2B5EF4-FFF2-40B4-BE49-F238E27FC236}">
                <a16:creationId xmlns:a16="http://schemas.microsoft.com/office/drawing/2014/main" id="{D33AD8C2-AF14-4882-A975-AFA5AEDA0788}"/>
              </a:ext>
            </a:extLst>
          </p:cNvPr>
          <p:cNvSpPr/>
          <p:nvPr/>
        </p:nvSpPr>
        <p:spPr>
          <a:xfrm>
            <a:off x="61591" y="5123309"/>
            <a:ext cx="12068817" cy="1107996"/>
          </a:xfrm>
          <a:prstGeom prst="rect">
            <a:avLst/>
          </a:prstGeom>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Request will be assigned to KPMG's queue by customer </a:t>
            </a:r>
            <a:r>
              <a:rPr lang="en-US" sz="1100" i="1">
                <a:solidFill>
                  <a:srgbClr val="000000"/>
                </a:solidFill>
                <a:cs typeface="Arial" panose="020B0604020202020204" pitchFamily="34" charset="0"/>
              </a:rPr>
              <a:t>s</a:t>
            </a: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service desk incase if ticket/request is raised by end users.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Resolution of certain issues that requires OEM vendor's involvement. In such case request/ticket will be put on hold until OEM vendor fix the product issue.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Service and Calculation Window 16 business hours and 5 days a week (Monday to </a:t>
            </a:r>
            <a:r>
              <a:rPr lang="en-US" sz="1100" i="1">
                <a:solidFill>
                  <a:srgbClr val="000000"/>
                </a:solidFill>
                <a:cs typeface="Arial" panose="020B0604020202020204" pitchFamily="34" charset="0"/>
              </a:rPr>
              <a:t>Friday</a:t>
            </a: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 excluding National holidays and Mandatory holidays.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On-Call support can be provided on  Saturday and Sunday; </a:t>
            </a:r>
            <a:r>
              <a:rPr lang="en-US" sz="1100" i="1">
                <a:solidFill>
                  <a:srgbClr val="000000"/>
                </a:solidFill>
                <a:cs typeface="Arial" panose="020B0604020202020204" pitchFamily="34" charset="0"/>
              </a:rPr>
              <a:t>Overall,</a:t>
            </a: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on-call support effort per month is considered as 20 hours and it will not exceed more than 4 on-call support per month.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On-Call support response time will calculate from the time support engineer picks the call.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Service Request SLO not applicable for requests with bulk(</a:t>
            </a:r>
            <a:r>
              <a:rPr lang="en-US" sz="1100" i="1">
                <a:solidFill>
                  <a:srgbClr val="000000"/>
                </a:solidFill>
                <a:cs typeface="Arial" panose="020B0604020202020204" pitchFamily="34" charset="0"/>
              </a:rPr>
              <a:t>5</a:t>
            </a:r>
            <a:r>
              <a:rPr kumimoji="0" lang="en-US" sz="1100" b="0" i="1"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request items.</a:t>
            </a:r>
          </a:p>
        </p:txBody>
      </p:sp>
    </p:spTree>
    <p:extLst>
      <p:ext uri="{BB962C8B-B14F-4D97-AF65-F5344CB8AC3E}">
        <p14:creationId xmlns:p14="http://schemas.microsoft.com/office/powerpoint/2010/main" val="41701729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98C7E2-9FA1-49AE-8AD7-0553DAE8B8FC}"/>
              </a:ext>
            </a:extLst>
          </p:cNvPr>
          <p:cNvSpPr>
            <a:spLocks noGrp="1"/>
          </p:cNvSpPr>
          <p:nvPr>
            <p:ph type="title"/>
          </p:nvPr>
        </p:nvSpPr>
        <p:spPr>
          <a:xfrm>
            <a:off x="665423" y="268913"/>
            <a:ext cx="9277716" cy="533400"/>
          </a:xfrm>
        </p:spPr>
        <p:txBody>
          <a:bodyPr/>
          <a:lstStyle/>
          <a:p>
            <a:r>
              <a:rPr lang="en-US" sz="4400" b="1"/>
              <a:t>PAM Support (BAU) - Activities</a:t>
            </a:r>
          </a:p>
        </p:txBody>
      </p:sp>
      <p:graphicFrame>
        <p:nvGraphicFramePr>
          <p:cNvPr id="4" name="Table 3">
            <a:extLst>
              <a:ext uri="{FF2B5EF4-FFF2-40B4-BE49-F238E27FC236}">
                <a16:creationId xmlns:a16="http://schemas.microsoft.com/office/drawing/2014/main" id="{D20EDDEE-98BE-9F5D-D7EF-BB9AAE294EFB}"/>
              </a:ext>
            </a:extLst>
          </p:cNvPr>
          <p:cNvGraphicFramePr>
            <a:graphicFrameLocks noGrp="1"/>
          </p:cNvGraphicFramePr>
          <p:nvPr/>
        </p:nvGraphicFramePr>
        <p:xfrm>
          <a:off x="665423" y="1094494"/>
          <a:ext cx="11153538" cy="3516693"/>
        </p:xfrm>
        <a:graphic>
          <a:graphicData uri="http://schemas.openxmlformats.org/drawingml/2006/table">
            <a:tbl>
              <a:tblPr firstRow="1" bandRow="1">
                <a:tableStyleId>{5C22544A-7EE6-4342-B048-85BDC9FD1C3A}</a:tableStyleId>
              </a:tblPr>
              <a:tblGrid>
                <a:gridCol w="3252737">
                  <a:extLst>
                    <a:ext uri="{9D8B030D-6E8A-4147-A177-3AD203B41FA5}">
                      <a16:colId xmlns:a16="http://schemas.microsoft.com/office/drawing/2014/main" val="510524729"/>
                    </a:ext>
                  </a:extLst>
                </a:gridCol>
                <a:gridCol w="4167854">
                  <a:extLst>
                    <a:ext uri="{9D8B030D-6E8A-4147-A177-3AD203B41FA5}">
                      <a16:colId xmlns:a16="http://schemas.microsoft.com/office/drawing/2014/main" val="301487849"/>
                    </a:ext>
                  </a:extLst>
                </a:gridCol>
                <a:gridCol w="3732947">
                  <a:extLst>
                    <a:ext uri="{9D8B030D-6E8A-4147-A177-3AD203B41FA5}">
                      <a16:colId xmlns:a16="http://schemas.microsoft.com/office/drawing/2014/main" val="1025882486"/>
                    </a:ext>
                  </a:extLst>
                </a:gridCol>
              </a:tblGrid>
              <a:tr h="334736">
                <a:tc>
                  <a:txBody>
                    <a:bodyPr/>
                    <a:lstStyle/>
                    <a:p>
                      <a:pPr marL="91440" algn="l" rtl="0" fontAlgn="t"/>
                      <a:r>
                        <a:rPr lang="en-US" sz="1500" u="none" strike="noStrike">
                          <a:effectLst/>
                        </a:rPr>
                        <a:t>Level 1 Activities</a:t>
                      </a:r>
                      <a:endParaRPr lang="en-US" sz="1500" b="1" i="0" u="none" strike="noStrike">
                        <a:solidFill>
                          <a:srgbClr val="FFFFFF"/>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algn="l" rtl="0" fontAlgn="t"/>
                      <a:r>
                        <a:rPr lang="en-US" sz="1500" u="none" strike="noStrike">
                          <a:effectLst/>
                        </a:rPr>
                        <a:t>Level 2 Activities</a:t>
                      </a:r>
                      <a:endParaRPr lang="en-US" sz="1500" b="1" i="0" u="none" strike="noStrike">
                        <a:solidFill>
                          <a:srgbClr val="FFFFFF"/>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algn="l" rtl="0" fontAlgn="t"/>
                      <a:r>
                        <a:rPr lang="en-US" sz="1500" u="none" strike="noStrike">
                          <a:effectLst/>
                        </a:rPr>
                        <a:t>Level 3 Activities</a:t>
                      </a:r>
                      <a:endParaRPr lang="en-US" sz="1500" b="1" i="0" u="none" strike="noStrike">
                        <a:solidFill>
                          <a:srgbClr val="FFFFFF"/>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5669193"/>
                  </a:ext>
                </a:extLst>
              </a:tr>
              <a:tr h="233012">
                <a:tc>
                  <a:txBody>
                    <a:bodyPr/>
                    <a:lstStyle/>
                    <a:p>
                      <a:pPr marL="91440" algn="l" rtl="0" fontAlgn="t"/>
                      <a:r>
                        <a:rPr lang="en-US" sz="1300" u="none" strike="noStrike">
                          <a:effectLst/>
                        </a:rPr>
                        <a:t>End user/ Privileged Account Onboarding</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Password Change Process/ Issues </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Governance Call</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9644916"/>
                  </a:ext>
                </a:extLst>
              </a:tr>
              <a:tr h="233012">
                <a:tc>
                  <a:txBody>
                    <a:bodyPr/>
                    <a:lstStyle/>
                    <a:p>
                      <a:pPr marL="91440" algn="l" rtl="0" fontAlgn="t"/>
                      <a:r>
                        <a:rPr lang="en-US" sz="1300" u="none" strike="noStrike">
                          <a:effectLst/>
                        </a:rPr>
                        <a:t>Safe creation &amp; management</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Device SSO logging Issues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Annual Disaster Recovery Drill</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14652213"/>
                  </a:ext>
                </a:extLst>
              </a:tr>
              <a:tr h="233012">
                <a:tc>
                  <a:txBody>
                    <a:bodyPr/>
                    <a:lstStyle/>
                    <a:p>
                      <a:pPr marL="91440" algn="l" rtl="0" fontAlgn="t"/>
                      <a:r>
                        <a:rPr lang="en-US" sz="1300" u="none" strike="noStrike">
                          <a:effectLst/>
                        </a:rPr>
                        <a:t>Platform creation &amp; management</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Discovery of Privileged Accounts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Advance Reporting on requirement basis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44378880"/>
                  </a:ext>
                </a:extLst>
              </a:tr>
              <a:tr h="233012">
                <a:tc>
                  <a:txBody>
                    <a:bodyPr/>
                    <a:lstStyle/>
                    <a:p>
                      <a:pPr marL="91440" algn="l" rtl="0" fontAlgn="t"/>
                      <a:r>
                        <a:rPr lang="en-US" sz="1300" u="none" strike="noStrike">
                          <a:effectLst/>
                        </a:rPr>
                        <a:t>Standard Reporting</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Incident Management for PAM</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Preparation of RCA for Major Incidents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96295"/>
                  </a:ext>
                </a:extLst>
              </a:tr>
              <a:tr h="233012">
                <a:tc>
                  <a:txBody>
                    <a:bodyPr/>
                    <a:lstStyle/>
                    <a:p>
                      <a:pPr marL="91440" algn="l" rtl="0" fontAlgn="t"/>
                      <a:r>
                        <a:rPr lang="en-US" sz="1300" u="none" strike="noStrike">
                          <a:effectLst/>
                        </a:rPr>
                        <a:t>Password Reconciliation &amp; Verification</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Update existing SOP’s </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Stakeholder communication management</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9414246"/>
                  </a:ext>
                </a:extLst>
              </a:tr>
              <a:tr h="233012">
                <a:tc>
                  <a:txBody>
                    <a:bodyPr/>
                    <a:lstStyle/>
                    <a:p>
                      <a:pPr marL="91440" algn="l" rtl="0" fontAlgn="t"/>
                      <a:r>
                        <a:rPr lang="en-US" sz="1300" u="none" strike="noStrike">
                          <a:effectLst/>
                        </a:rPr>
                        <a:t>Health Check &amp; Monitoring of PAM</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Password Policy configuration in PAM</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Handling Escalations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195824794"/>
                  </a:ext>
                </a:extLst>
              </a:tr>
              <a:tr h="233012">
                <a:tc>
                  <a:txBody>
                    <a:bodyPr/>
                    <a:lstStyle/>
                    <a:p>
                      <a:pPr marL="91440" algn="l" rtl="0" fontAlgn="t"/>
                      <a:r>
                        <a:rPr lang="en-US" sz="1300" u="none" strike="noStrike">
                          <a:effectLst/>
                        </a:rPr>
                        <a:t>End User Logging Issues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sv-SE" sz="1300" u="none" strike="noStrike">
                          <a:effectLst/>
                        </a:rPr>
                        <a:t>Event Analysis in PAM, PTA Log analysis</a:t>
                      </a:r>
                      <a:endParaRPr lang="sv-SE"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OEM ticket handling and Troubleshooting </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96265965"/>
                  </a:ext>
                </a:extLst>
              </a:tr>
              <a:tr h="233012">
                <a:tc>
                  <a:txBody>
                    <a:bodyPr/>
                    <a:lstStyle/>
                    <a:p>
                      <a:pPr marL="91440" algn="l" rtl="0" fontAlgn="t"/>
                      <a:r>
                        <a:rPr lang="en-US" sz="1300" u="none" strike="noStrike">
                          <a:effectLst/>
                        </a:rPr>
                        <a:t>PAM Inventory Management and Documentation</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algn="l" rtl="0" fontAlgn="t"/>
                      <a:r>
                        <a:rPr lang="en-US" sz="1300" u="none" strike="noStrike">
                          <a:effectLst/>
                        </a:rPr>
                        <a:t>Assist Backup team to take regular backups of PAM with respect to client policies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91440" marR="0" lvl="0" indent="0" algn="l" defTabSz="914400" rtl="0" eaLnBrk="1" fontAlgn="t" latinLnBrk="0" hangingPunct="1">
                        <a:lnSpc>
                          <a:spcPct val="100000"/>
                        </a:lnSpc>
                        <a:spcBef>
                          <a:spcPts val="0"/>
                        </a:spcBef>
                        <a:spcAft>
                          <a:spcPts val="0"/>
                        </a:spcAft>
                        <a:buClrTx/>
                        <a:buSzTx/>
                        <a:buFontTx/>
                        <a:buNone/>
                        <a:tabLst/>
                        <a:defRPr/>
                      </a:pPr>
                      <a:r>
                        <a:rPr lang="en-US" sz="1300" u="none" strike="noStrike">
                          <a:effectLst/>
                        </a:rPr>
                        <a:t>Continual Service Improvement planning &amp; execution</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50551436"/>
                  </a:ext>
                </a:extLst>
              </a:tr>
              <a:tr h="233012">
                <a:tc>
                  <a:txBody>
                    <a:bodyPr/>
                    <a:lstStyle/>
                    <a:p>
                      <a:pPr marL="91440" algn="l" rtl="0" fontAlgn="t"/>
                      <a:r>
                        <a:rPr lang="en-US" sz="1300" u="none" strike="noStrike">
                          <a:effectLst/>
                        </a:rPr>
                        <a:t>Troubleshooting PAM operational Issues </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marL="91440" algn="l" rtl="0" fontAlgn="t"/>
                      <a:r>
                        <a:rPr lang="en-US" sz="1300" u="none" strike="noStrike">
                          <a:effectLst/>
                        </a:rPr>
                        <a:t>Adherence to clients ITIL Process w.r.t Change, Problem, Incident, Capacity, Configuration, Release, Patch, Knowledge , Availability Management &amp; Customer communication as per client Policies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rowSpan="2">
                  <a:txBody>
                    <a:bodyPr/>
                    <a:lstStyle/>
                    <a:p>
                      <a:pPr marL="91440" algn="l" rtl="0" fontAlgn="t"/>
                      <a:r>
                        <a:rPr lang="en-US" sz="1300" u="none" strike="noStrike">
                          <a:effectLst/>
                        </a:rPr>
                        <a:t>Preparation of RCA for Major Incidents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32004641"/>
                  </a:ext>
                </a:extLst>
              </a:tr>
              <a:tr h="913332">
                <a:tc>
                  <a:txBody>
                    <a:bodyPr/>
                    <a:lstStyle/>
                    <a:p>
                      <a:pPr marL="91440" marR="0" lvl="0" indent="0" algn="l" defTabSz="914400" rtl="0" eaLnBrk="1" fontAlgn="t" latinLnBrk="0" hangingPunct="1">
                        <a:lnSpc>
                          <a:spcPct val="100000"/>
                        </a:lnSpc>
                        <a:spcBef>
                          <a:spcPts val="0"/>
                        </a:spcBef>
                        <a:spcAft>
                          <a:spcPts val="0"/>
                        </a:spcAft>
                        <a:buClrTx/>
                        <a:buSzTx/>
                        <a:buFontTx/>
                        <a:buNone/>
                        <a:tabLst/>
                        <a:defRPr/>
                      </a:pPr>
                      <a:r>
                        <a:rPr lang="en-US" sz="1300" u="none" strike="noStrike">
                          <a:effectLst/>
                        </a:rPr>
                        <a:t>Heath check of PAM servers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pPr marL="91440" algn="l" rtl="0" fontAlgn="t"/>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vMerge="1">
                  <a:txBody>
                    <a:bodyPr/>
                    <a:lstStyle/>
                    <a:p>
                      <a:pPr marL="91440" algn="l" rtl="0" fontAlgn="t"/>
                      <a:r>
                        <a:rPr lang="en-US" sz="1300" u="none" strike="noStrike">
                          <a:effectLst/>
                        </a:rPr>
                        <a:t>Preparation of RCA for Major Incidents</a:t>
                      </a:r>
                      <a:endParaRPr lang="en-US" sz="1300" b="0" i="0" u="none" strike="noStrike">
                        <a:solidFill>
                          <a:srgbClr val="000000"/>
                        </a:solidFill>
                        <a:effectLst/>
                        <a:latin typeface="Arial" panose="020B0604020202020204" pitchFamily="34" charset="0"/>
                      </a:endParaRPr>
                    </a:p>
                  </a:txBody>
                  <a:tcPr marL="8289" marR="8289" marT="828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83879901"/>
                  </a:ext>
                </a:extLst>
              </a:tr>
            </a:tbl>
          </a:graphicData>
        </a:graphic>
      </p:graphicFrame>
    </p:spTree>
    <p:extLst>
      <p:ext uri="{BB962C8B-B14F-4D97-AF65-F5344CB8AC3E}">
        <p14:creationId xmlns:p14="http://schemas.microsoft.com/office/powerpoint/2010/main" val="1677985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F50AE1-CDD4-37C7-771D-45A2B978923A}"/>
              </a:ext>
            </a:extLst>
          </p:cNvPr>
          <p:cNvSpPr txBox="1">
            <a:spLocks/>
          </p:cNvSpPr>
          <p:nvPr/>
        </p:nvSpPr>
        <p:spPr>
          <a:xfrm>
            <a:off x="661556" y="227372"/>
            <a:ext cx="10204450" cy="533400"/>
          </a:xfrm>
          <a:prstGeom prst="rect">
            <a:avLst/>
          </a:prstGeom>
        </p:spPr>
        <p:txBody>
          <a:bodyPr vert="horz" lIns="0" tIns="0" rIns="0" bIns="0" rtlCol="0" anchor="ctr" anchorCtr="0">
            <a:noAutofit/>
          </a:bodyPr>
          <a:lstStyle>
            <a:lvl1pPr algn="l" defTabSz="914400" rtl="0" eaLnBrk="1" latinLnBrk="0" hangingPunct="1">
              <a:lnSpc>
                <a:spcPct val="70000"/>
              </a:lnSpc>
              <a:spcBef>
                <a:spcPct val="0"/>
              </a:spcBef>
              <a:buNone/>
              <a:defRPr sz="4400" kern="1200">
                <a:solidFill>
                  <a:schemeClr val="accent2"/>
                </a:solidFill>
                <a:latin typeface="Arial" panose="020B0604020202020204" pitchFamily="34" charset="0"/>
                <a:ea typeface="+mj-ea"/>
                <a:cs typeface="+mj-cs"/>
              </a:defRPr>
            </a:lvl1pPr>
          </a:lstStyle>
          <a:p>
            <a:r>
              <a:rPr lang="en-US" b="1">
                <a:latin typeface="+mj-lt"/>
              </a:rPr>
              <a:t>Client Summary</a:t>
            </a:r>
          </a:p>
        </p:txBody>
      </p:sp>
      <p:sp>
        <p:nvSpPr>
          <p:cNvPr id="2" name="TextBox 1">
            <a:extLst>
              <a:ext uri="{FF2B5EF4-FFF2-40B4-BE49-F238E27FC236}">
                <a16:creationId xmlns:a16="http://schemas.microsoft.com/office/drawing/2014/main" id="{6D4073AF-698F-8E6D-FD36-B2C3C311109B}"/>
              </a:ext>
            </a:extLst>
          </p:cNvPr>
          <p:cNvSpPr txBox="1"/>
          <p:nvPr/>
        </p:nvSpPr>
        <p:spPr>
          <a:xfrm>
            <a:off x="727544" y="876624"/>
            <a:ext cx="10204450" cy="2963173"/>
          </a:xfrm>
          <a:prstGeom prst="rect">
            <a:avLst/>
          </a:prstGeom>
        </p:spPr>
        <p:txBody>
          <a:bodyPr vert="horz" wrap="square" lIns="0" tIns="0" rIns="0" bIns="0" rtlCol="0" anchor="t" anchorCtr="0">
            <a:noAutofit/>
          </a:bodyPr>
          <a:lstStyle/>
          <a:p>
            <a:pPr algn="l">
              <a:spcAft>
                <a:spcPts val="600"/>
              </a:spcAft>
            </a:pPr>
            <a:r>
              <a:rPr lang="en-US" sz="1500" b="1" i="0">
                <a:effectLst/>
                <a:latin typeface="Roboto" panose="02000000000000000000" pitchFamily="2" charset="0"/>
              </a:rPr>
              <a:t>TMF Group </a:t>
            </a:r>
            <a:r>
              <a:rPr lang="en-US" sz="1500" b="0" i="0">
                <a:effectLst/>
                <a:latin typeface="Roboto" panose="02000000000000000000" pitchFamily="2" charset="0"/>
              </a:rPr>
              <a:t>is a leading provider of critical administrative services, helping clients invest and operate safely around the world. </a:t>
            </a:r>
            <a:r>
              <a:rPr lang="en-US" sz="1500">
                <a:latin typeface="Roboto" panose="02000000000000000000" pitchFamily="2" charset="0"/>
              </a:rPr>
              <a:t>TMF have </a:t>
            </a:r>
            <a:r>
              <a:rPr lang="en-US" sz="1500" b="0" i="0">
                <a:effectLst/>
                <a:latin typeface="Roboto" panose="02000000000000000000" pitchFamily="2" charset="0"/>
              </a:rPr>
              <a:t>experts on the ground to make sure that all rules and regulations are adhered to, and operational compliance is maintained.</a:t>
            </a:r>
          </a:p>
          <a:p>
            <a:pPr>
              <a:spcAft>
                <a:spcPts val="600"/>
              </a:spcAft>
            </a:pPr>
            <a:r>
              <a:rPr lang="en-US" sz="1500"/>
              <a:t>TMF Group, with 125 offices in 86 jurisdictions, employing more than 10,000 people worldwide, provides compliance and administrative services to over 35,000 clients in a €10 billion market. It also has more than €160 billion in Assets Under Administration (AUA)</a:t>
            </a:r>
          </a:p>
          <a:p>
            <a:pPr>
              <a:spcAft>
                <a:spcPts val="600"/>
              </a:spcAft>
            </a:pPr>
            <a:endParaRPr lang="en-US" sz="1500">
              <a:latin typeface="Roboto" panose="02000000000000000000" pitchFamily="2" charset="0"/>
            </a:endParaRPr>
          </a:p>
          <a:p>
            <a:pPr algn="l">
              <a:spcAft>
                <a:spcPts val="600"/>
              </a:spcAft>
            </a:pPr>
            <a:r>
              <a:rPr lang="en-US" sz="1500">
                <a:latin typeface="Roboto" panose="02000000000000000000" pitchFamily="2" charset="0"/>
              </a:rPr>
              <a:t>TMF </a:t>
            </a:r>
            <a:r>
              <a:rPr lang="en-US" sz="1500" b="0" i="0">
                <a:effectLst/>
                <a:latin typeface="Roboto" panose="02000000000000000000" pitchFamily="2" charset="0"/>
              </a:rPr>
              <a:t>serves corporates, financial institutions, asset managers, private equity and real estate investors, and family offices.</a:t>
            </a:r>
            <a:endParaRPr lang="en-US" sz="1500" b="1"/>
          </a:p>
        </p:txBody>
      </p:sp>
      <p:grpSp>
        <p:nvGrpSpPr>
          <p:cNvPr id="3" name="Group 2">
            <a:extLst>
              <a:ext uri="{FF2B5EF4-FFF2-40B4-BE49-F238E27FC236}">
                <a16:creationId xmlns:a16="http://schemas.microsoft.com/office/drawing/2014/main" id="{CDB702F5-E8EB-5684-79CE-250B6E2C4045}"/>
              </a:ext>
            </a:extLst>
          </p:cNvPr>
          <p:cNvGrpSpPr/>
          <p:nvPr/>
        </p:nvGrpSpPr>
        <p:grpSpPr>
          <a:xfrm>
            <a:off x="727544" y="3703963"/>
            <a:ext cx="10482231" cy="1857433"/>
            <a:chOff x="569815" y="3885123"/>
            <a:chExt cx="11295650" cy="1857433"/>
          </a:xfrm>
        </p:grpSpPr>
        <p:sp>
          <p:nvSpPr>
            <p:cNvPr id="5" name="Rectangle 4">
              <a:extLst>
                <a:ext uri="{FF2B5EF4-FFF2-40B4-BE49-F238E27FC236}">
                  <a16:creationId xmlns:a16="http://schemas.microsoft.com/office/drawing/2014/main" id="{2A4E9FB1-9A31-1799-25E8-90C5496FAD31}"/>
                </a:ext>
              </a:extLst>
            </p:cNvPr>
            <p:cNvSpPr/>
            <p:nvPr/>
          </p:nvSpPr>
          <p:spPr>
            <a:xfrm>
              <a:off x="569815" y="4474314"/>
              <a:ext cx="2709614" cy="1268242"/>
            </a:xfrm>
            <a:prstGeom prst="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b="0" i="0" u="sng">
                  <a:solidFill>
                    <a:schemeClr val="bg1"/>
                  </a:solidFill>
                  <a:effectLst/>
                  <a:latin typeface="Roboto" panose="02000000000000000000" pitchFamily="2" charset="0"/>
                  <a:hlinkClick r:id="rId2">
                    <a:extLst>
                      <a:ext uri="{A12FA001-AC4F-418D-AE19-62706E023703}">
                        <ahyp:hlinkClr xmlns:ahyp="http://schemas.microsoft.com/office/drawing/2018/hyperlinkcolor" val="tx"/>
                      </a:ext>
                    </a:extLst>
                  </a:hlinkClick>
                </a:rPr>
                <a:t>€ 744 million (2022)</a:t>
              </a:r>
              <a:endParaRPr kumimoji="0" lang="en-US" i="0" u="none" strike="noStrike" kern="0" cap="none" spc="0" normalizeH="0" baseline="0" noProof="0">
                <a:ln>
                  <a:noFill/>
                </a:ln>
                <a:solidFill>
                  <a:schemeClr val="bg1"/>
                </a:solidFill>
                <a:effectLst/>
                <a:uLnTx/>
                <a:uFillTx/>
                <a:cs typeface="Arial" panose="020B0604020202020204" pitchFamily="34" charset="0"/>
              </a:endParaRPr>
            </a:p>
          </p:txBody>
        </p:sp>
        <p:sp>
          <p:nvSpPr>
            <p:cNvPr id="6" name="Rectangle 5">
              <a:extLst>
                <a:ext uri="{FF2B5EF4-FFF2-40B4-BE49-F238E27FC236}">
                  <a16:creationId xmlns:a16="http://schemas.microsoft.com/office/drawing/2014/main" id="{9C3216A6-D00B-651C-8DBD-F746FF12FE5C}"/>
                </a:ext>
              </a:extLst>
            </p:cNvPr>
            <p:cNvSpPr/>
            <p:nvPr/>
          </p:nvSpPr>
          <p:spPr>
            <a:xfrm>
              <a:off x="3448583" y="4449574"/>
              <a:ext cx="2708295" cy="1279333"/>
            </a:xfrm>
            <a:prstGeom prst="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kern="0">
                  <a:solidFill>
                    <a:prstClr val="white"/>
                  </a:solidFill>
                  <a:cs typeface="Arial" panose="020B0604020202020204" pitchFamily="34" charset="0"/>
                </a:rPr>
                <a:t>10,000</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i="0" u="none" strike="noStrike" kern="0" cap="none" spc="0" normalizeH="0" baseline="0" noProof="0">
                  <a:ln>
                    <a:noFill/>
                  </a:ln>
                  <a:solidFill>
                    <a:prstClr val="white"/>
                  </a:solidFill>
                  <a:effectLst/>
                  <a:uLnTx/>
                  <a:uFillTx/>
                  <a:cs typeface="Arial" panose="020B0604020202020204" pitchFamily="34" charset="0"/>
                </a:rPr>
                <a:t>Employees</a:t>
              </a:r>
            </a:p>
          </p:txBody>
        </p:sp>
        <p:sp>
          <p:nvSpPr>
            <p:cNvPr id="7" name="Rectangle 6">
              <a:extLst>
                <a:ext uri="{FF2B5EF4-FFF2-40B4-BE49-F238E27FC236}">
                  <a16:creationId xmlns:a16="http://schemas.microsoft.com/office/drawing/2014/main" id="{CF57D8A7-C8B2-7306-CD81-B1A351AC4D3C}"/>
                </a:ext>
              </a:extLst>
            </p:cNvPr>
            <p:cNvSpPr/>
            <p:nvPr/>
          </p:nvSpPr>
          <p:spPr>
            <a:xfrm>
              <a:off x="6310975" y="4466771"/>
              <a:ext cx="2685486" cy="1262136"/>
            </a:xfrm>
            <a:prstGeom prst="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b="0" i="0">
                  <a:solidFill>
                    <a:schemeClr val="bg1"/>
                  </a:solidFill>
                  <a:effectLst/>
                  <a:latin typeface="Arial" panose="020B0604020202020204" pitchFamily="34" charset="0"/>
                </a:rPr>
                <a:t>Legal, accounting &amp; auditing activities, tax consultancy &amp; market research</a:t>
              </a:r>
              <a:endParaRPr kumimoji="0" lang="en-US" i="0" u="none" strike="noStrike" kern="0" cap="none" spc="0" normalizeH="0" baseline="0" noProof="0">
                <a:ln>
                  <a:noFill/>
                </a:ln>
                <a:solidFill>
                  <a:schemeClr val="bg1"/>
                </a:solidFill>
                <a:effectLst/>
                <a:uLnTx/>
                <a:uFillTx/>
                <a:cs typeface="Arial" panose="020B0604020202020204" pitchFamily="34" charset="0"/>
              </a:endParaRPr>
            </a:p>
          </p:txBody>
        </p:sp>
        <p:sp>
          <p:nvSpPr>
            <p:cNvPr id="8" name="Rectangle 7">
              <a:extLst>
                <a:ext uri="{FF2B5EF4-FFF2-40B4-BE49-F238E27FC236}">
                  <a16:creationId xmlns:a16="http://schemas.microsoft.com/office/drawing/2014/main" id="{F2F3295F-4DE2-D98C-63A8-287BFD52B631}"/>
                </a:ext>
              </a:extLst>
            </p:cNvPr>
            <p:cNvSpPr/>
            <p:nvPr/>
          </p:nvSpPr>
          <p:spPr>
            <a:xfrm>
              <a:off x="9164205" y="4446281"/>
              <a:ext cx="2685486" cy="1279332"/>
            </a:xfrm>
            <a:prstGeom prst="rect">
              <a:avLst/>
            </a:prstGeom>
            <a:solidFill>
              <a:schemeClr val="tx2">
                <a:lumMod val="40000"/>
                <a:lumOff val="60000"/>
              </a:scheme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i="0" u="none" strike="noStrike" kern="0" cap="none" spc="0" normalizeH="0" baseline="0" noProof="0">
                <a:ln>
                  <a:noFill/>
                </a:ln>
                <a:solidFill>
                  <a:prstClr val="white"/>
                </a:solidFill>
                <a:effectLst/>
                <a:uLnTx/>
                <a:uFillTx/>
                <a:cs typeface="Arial" panose="020B0604020202020204" pitchFamily="34" charset="0"/>
              </a:endParaRPr>
            </a:p>
          </p:txBody>
        </p:sp>
        <p:sp>
          <p:nvSpPr>
            <p:cNvPr id="9" name="Rectangle 8">
              <a:extLst>
                <a:ext uri="{FF2B5EF4-FFF2-40B4-BE49-F238E27FC236}">
                  <a16:creationId xmlns:a16="http://schemas.microsoft.com/office/drawing/2014/main" id="{46E3DF29-2297-3A53-E5E3-961FE21C76C6}"/>
                </a:ext>
              </a:extLst>
            </p:cNvPr>
            <p:cNvSpPr/>
            <p:nvPr/>
          </p:nvSpPr>
          <p:spPr>
            <a:xfrm>
              <a:off x="569815" y="3909863"/>
              <a:ext cx="2709614" cy="5644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nvGrpSpPr>
            <p:cNvPr id="10" name="Group 9">
              <a:extLst>
                <a:ext uri="{FF2B5EF4-FFF2-40B4-BE49-F238E27FC236}">
                  <a16:creationId xmlns:a16="http://schemas.microsoft.com/office/drawing/2014/main" id="{4CBAA974-6F1B-6910-5270-7894EC2244CB}"/>
                </a:ext>
              </a:extLst>
            </p:cNvPr>
            <p:cNvGrpSpPr/>
            <p:nvPr/>
          </p:nvGrpSpPr>
          <p:grpSpPr>
            <a:xfrm>
              <a:off x="840594" y="3979404"/>
              <a:ext cx="468380" cy="392269"/>
              <a:chOff x="765286" y="2805906"/>
              <a:chExt cx="381000" cy="319088"/>
            </a:xfrm>
            <a:solidFill>
              <a:schemeClr val="bg1"/>
            </a:solidFill>
          </p:grpSpPr>
          <p:sp>
            <p:nvSpPr>
              <p:cNvPr id="21" name="Freeform 10102">
                <a:extLst>
                  <a:ext uri="{FF2B5EF4-FFF2-40B4-BE49-F238E27FC236}">
                    <a16:creationId xmlns:a16="http://schemas.microsoft.com/office/drawing/2014/main" id="{2D3C6635-4006-AE88-96F7-5391CF838B0E}"/>
                  </a:ext>
                </a:extLst>
              </p:cNvPr>
              <p:cNvSpPr>
                <a:spLocks/>
              </p:cNvSpPr>
              <p:nvPr/>
            </p:nvSpPr>
            <p:spPr bwMode="auto">
              <a:xfrm>
                <a:off x="785924" y="2944018"/>
                <a:ext cx="58738" cy="95250"/>
              </a:xfrm>
              <a:custGeom>
                <a:avLst/>
                <a:gdLst>
                  <a:gd name="T0" fmla="*/ 149 w 149"/>
                  <a:gd name="T1" fmla="*/ 0 h 238"/>
                  <a:gd name="T2" fmla="*/ 0 w 149"/>
                  <a:gd name="T3" fmla="*/ 0 h 238"/>
                  <a:gd name="T4" fmla="*/ 0 w 149"/>
                  <a:gd name="T5" fmla="*/ 238 h 238"/>
                  <a:gd name="T6" fmla="*/ 149 w 149"/>
                  <a:gd name="T7" fmla="*/ 151 h 238"/>
                  <a:gd name="T8" fmla="*/ 149 w 149"/>
                  <a:gd name="T9" fmla="*/ 0 h 238"/>
                </a:gdLst>
                <a:ahLst/>
                <a:cxnLst>
                  <a:cxn ang="0">
                    <a:pos x="T0" y="T1"/>
                  </a:cxn>
                  <a:cxn ang="0">
                    <a:pos x="T2" y="T3"/>
                  </a:cxn>
                  <a:cxn ang="0">
                    <a:pos x="T4" y="T5"/>
                  </a:cxn>
                  <a:cxn ang="0">
                    <a:pos x="T6" y="T7"/>
                  </a:cxn>
                  <a:cxn ang="0">
                    <a:pos x="T8" y="T9"/>
                  </a:cxn>
                </a:cxnLst>
                <a:rect l="0" t="0" r="r" b="b"/>
                <a:pathLst>
                  <a:path w="149" h="238">
                    <a:moveTo>
                      <a:pt x="149" y="0"/>
                    </a:moveTo>
                    <a:lnTo>
                      <a:pt x="0" y="0"/>
                    </a:lnTo>
                    <a:lnTo>
                      <a:pt x="0" y="238"/>
                    </a:lnTo>
                    <a:lnTo>
                      <a:pt x="149" y="151"/>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103">
                <a:extLst>
                  <a:ext uri="{FF2B5EF4-FFF2-40B4-BE49-F238E27FC236}">
                    <a16:creationId xmlns:a16="http://schemas.microsoft.com/office/drawing/2014/main" id="{AE240F14-CA1C-8765-2302-7D709FE0BCF6}"/>
                  </a:ext>
                </a:extLst>
              </p:cNvPr>
              <p:cNvSpPr>
                <a:spLocks/>
              </p:cNvSpPr>
              <p:nvPr/>
            </p:nvSpPr>
            <p:spPr bwMode="auto">
              <a:xfrm>
                <a:off x="785924" y="3069431"/>
                <a:ext cx="58738" cy="55563"/>
              </a:xfrm>
              <a:custGeom>
                <a:avLst/>
                <a:gdLst>
                  <a:gd name="T0" fmla="*/ 149 w 149"/>
                  <a:gd name="T1" fmla="*/ 0 h 138"/>
                  <a:gd name="T2" fmla="*/ 0 w 149"/>
                  <a:gd name="T3" fmla="*/ 87 h 138"/>
                  <a:gd name="T4" fmla="*/ 0 w 149"/>
                  <a:gd name="T5" fmla="*/ 138 h 138"/>
                  <a:gd name="T6" fmla="*/ 149 w 149"/>
                  <a:gd name="T7" fmla="*/ 138 h 138"/>
                  <a:gd name="T8" fmla="*/ 149 w 149"/>
                  <a:gd name="T9" fmla="*/ 0 h 138"/>
                </a:gdLst>
                <a:ahLst/>
                <a:cxnLst>
                  <a:cxn ang="0">
                    <a:pos x="T0" y="T1"/>
                  </a:cxn>
                  <a:cxn ang="0">
                    <a:pos x="T2" y="T3"/>
                  </a:cxn>
                  <a:cxn ang="0">
                    <a:pos x="T4" y="T5"/>
                  </a:cxn>
                  <a:cxn ang="0">
                    <a:pos x="T6" y="T7"/>
                  </a:cxn>
                  <a:cxn ang="0">
                    <a:pos x="T8" y="T9"/>
                  </a:cxn>
                </a:cxnLst>
                <a:rect l="0" t="0" r="r" b="b"/>
                <a:pathLst>
                  <a:path w="149" h="138">
                    <a:moveTo>
                      <a:pt x="149" y="0"/>
                    </a:moveTo>
                    <a:lnTo>
                      <a:pt x="0" y="87"/>
                    </a:lnTo>
                    <a:lnTo>
                      <a:pt x="0" y="138"/>
                    </a:lnTo>
                    <a:lnTo>
                      <a:pt x="149" y="138"/>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104">
                <a:extLst>
                  <a:ext uri="{FF2B5EF4-FFF2-40B4-BE49-F238E27FC236}">
                    <a16:creationId xmlns:a16="http://schemas.microsoft.com/office/drawing/2014/main" id="{1FC47754-350E-2706-12C7-C4BC38D3D94C}"/>
                  </a:ext>
                </a:extLst>
              </p:cNvPr>
              <p:cNvSpPr>
                <a:spLocks/>
              </p:cNvSpPr>
              <p:nvPr/>
            </p:nvSpPr>
            <p:spPr bwMode="auto">
              <a:xfrm>
                <a:off x="881174" y="2880518"/>
                <a:ext cx="60325" cy="101600"/>
              </a:xfrm>
              <a:custGeom>
                <a:avLst/>
                <a:gdLst>
                  <a:gd name="T0" fmla="*/ 149 w 149"/>
                  <a:gd name="T1" fmla="*/ 0 h 258"/>
                  <a:gd name="T2" fmla="*/ 0 w 149"/>
                  <a:gd name="T3" fmla="*/ 0 h 258"/>
                  <a:gd name="T4" fmla="*/ 0 w 149"/>
                  <a:gd name="T5" fmla="*/ 258 h 258"/>
                  <a:gd name="T6" fmla="*/ 149 w 149"/>
                  <a:gd name="T7" fmla="*/ 170 h 258"/>
                  <a:gd name="T8" fmla="*/ 149 w 149"/>
                  <a:gd name="T9" fmla="*/ 0 h 258"/>
                </a:gdLst>
                <a:ahLst/>
                <a:cxnLst>
                  <a:cxn ang="0">
                    <a:pos x="T0" y="T1"/>
                  </a:cxn>
                  <a:cxn ang="0">
                    <a:pos x="T2" y="T3"/>
                  </a:cxn>
                  <a:cxn ang="0">
                    <a:pos x="T4" y="T5"/>
                  </a:cxn>
                  <a:cxn ang="0">
                    <a:pos x="T6" y="T7"/>
                  </a:cxn>
                  <a:cxn ang="0">
                    <a:pos x="T8" y="T9"/>
                  </a:cxn>
                </a:cxnLst>
                <a:rect l="0" t="0" r="r" b="b"/>
                <a:pathLst>
                  <a:path w="149" h="258">
                    <a:moveTo>
                      <a:pt x="149" y="0"/>
                    </a:moveTo>
                    <a:lnTo>
                      <a:pt x="0" y="0"/>
                    </a:lnTo>
                    <a:lnTo>
                      <a:pt x="0" y="258"/>
                    </a:lnTo>
                    <a:lnTo>
                      <a:pt x="149" y="170"/>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105">
                <a:extLst>
                  <a:ext uri="{FF2B5EF4-FFF2-40B4-BE49-F238E27FC236}">
                    <a16:creationId xmlns:a16="http://schemas.microsoft.com/office/drawing/2014/main" id="{7C41046F-DE65-D889-5363-5EBF93BED9ED}"/>
                  </a:ext>
                </a:extLst>
              </p:cNvPr>
              <p:cNvSpPr>
                <a:spLocks/>
              </p:cNvSpPr>
              <p:nvPr/>
            </p:nvSpPr>
            <p:spPr bwMode="auto">
              <a:xfrm>
                <a:off x="881174" y="3012281"/>
                <a:ext cx="60325" cy="112713"/>
              </a:xfrm>
              <a:custGeom>
                <a:avLst/>
                <a:gdLst>
                  <a:gd name="T0" fmla="*/ 149 w 149"/>
                  <a:gd name="T1" fmla="*/ 0 h 281"/>
                  <a:gd name="T2" fmla="*/ 0 w 149"/>
                  <a:gd name="T3" fmla="*/ 88 h 281"/>
                  <a:gd name="T4" fmla="*/ 0 w 149"/>
                  <a:gd name="T5" fmla="*/ 281 h 281"/>
                  <a:gd name="T6" fmla="*/ 149 w 149"/>
                  <a:gd name="T7" fmla="*/ 281 h 281"/>
                  <a:gd name="T8" fmla="*/ 149 w 149"/>
                  <a:gd name="T9" fmla="*/ 0 h 281"/>
                </a:gdLst>
                <a:ahLst/>
                <a:cxnLst>
                  <a:cxn ang="0">
                    <a:pos x="T0" y="T1"/>
                  </a:cxn>
                  <a:cxn ang="0">
                    <a:pos x="T2" y="T3"/>
                  </a:cxn>
                  <a:cxn ang="0">
                    <a:pos x="T4" y="T5"/>
                  </a:cxn>
                  <a:cxn ang="0">
                    <a:pos x="T6" y="T7"/>
                  </a:cxn>
                  <a:cxn ang="0">
                    <a:pos x="T8" y="T9"/>
                  </a:cxn>
                </a:cxnLst>
                <a:rect l="0" t="0" r="r" b="b"/>
                <a:pathLst>
                  <a:path w="149" h="281">
                    <a:moveTo>
                      <a:pt x="149" y="0"/>
                    </a:moveTo>
                    <a:lnTo>
                      <a:pt x="0" y="88"/>
                    </a:lnTo>
                    <a:lnTo>
                      <a:pt x="0" y="281"/>
                    </a:lnTo>
                    <a:lnTo>
                      <a:pt x="149" y="281"/>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106">
                <a:extLst>
                  <a:ext uri="{FF2B5EF4-FFF2-40B4-BE49-F238E27FC236}">
                    <a16:creationId xmlns:a16="http://schemas.microsoft.com/office/drawing/2014/main" id="{C274A825-2CE8-98FE-FBED-B707773418D1}"/>
                  </a:ext>
                </a:extLst>
              </p:cNvPr>
              <p:cNvSpPr>
                <a:spLocks/>
              </p:cNvSpPr>
              <p:nvPr/>
            </p:nvSpPr>
            <p:spPr bwMode="auto">
              <a:xfrm>
                <a:off x="981186" y="2955131"/>
                <a:ext cx="58738" cy="169863"/>
              </a:xfrm>
              <a:custGeom>
                <a:avLst/>
                <a:gdLst>
                  <a:gd name="T0" fmla="*/ 149 w 149"/>
                  <a:gd name="T1" fmla="*/ 0 h 428"/>
                  <a:gd name="T2" fmla="*/ 0 w 149"/>
                  <a:gd name="T3" fmla="*/ 88 h 428"/>
                  <a:gd name="T4" fmla="*/ 0 w 149"/>
                  <a:gd name="T5" fmla="*/ 428 h 428"/>
                  <a:gd name="T6" fmla="*/ 149 w 149"/>
                  <a:gd name="T7" fmla="*/ 428 h 428"/>
                  <a:gd name="T8" fmla="*/ 149 w 149"/>
                  <a:gd name="T9" fmla="*/ 0 h 428"/>
                </a:gdLst>
                <a:ahLst/>
                <a:cxnLst>
                  <a:cxn ang="0">
                    <a:pos x="T0" y="T1"/>
                  </a:cxn>
                  <a:cxn ang="0">
                    <a:pos x="T2" y="T3"/>
                  </a:cxn>
                  <a:cxn ang="0">
                    <a:pos x="T4" y="T5"/>
                  </a:cxn>
                  <a:cxn ang="0">
                    <a:pos x="T6" y="T7"/>
                  </a:cxn>
                  <a:cxn ang="0">
                    <a:pos x="T8" y="T9"/>
                  </a:cxn>
                </a:cxnLst>
                <a:rect l="0" t="0" r="r" b="b"/>
                <a:pathLst>
                  <a:path w="149" h="428">
                    <a:moveTo>
                      <a:pt x="149" y="0"/>
                    </a:moveTo>
                    <a:lnTo>
                      <a:pt x="0" y="88"/>
                    </a:lnTo>
                    <a:lnTo>
                      <a:pt x="0" y="428"/>
                    </a:lnTo>
                    <a:lnTo>
                      <a:pt x="149" y="428"/>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107">
                <a:extLst>
                  <a:ext uri="{FF2B5EF4-FFF2-40B4-BE49-F238E27FC236}">
                    <a16:creationId xmlns:a16="http://schemas.microsoft.com/office/drawing/2014/main" id="{F1D5DFF8-DD7C-C4ED-2B3D-06B26CCCA99B}"/>
                  </a:ext>
                </a:extLst>
              </p:cNvPr>
              <p:cNvSpPr>
                <a:spLocks/>
              </p:cNvSpPr>
              <p:nvPr/>
            </p:nvSpPr>
            <p:spPr bwMode="auto">
              <a:xfrm>
                <a:off x="981186" y="2805906"/>
                <a:ext cx="58738" cy="117475"/>
              </a:xfrm>
              <a:custGeom>
                <a:avLst/>
                <a:gdLst>
                  <a:gd name="T0" fmla="*/ 149 w 149"/>
                  <a:gd name="T1" fmla="*/ 0 h 299"/>
                  <a:gd name="T2" fmla="*/ 0 w 149"/>
                  <a:gd name="T3" fmla="*/ 0 h 299"/>
                  <a:gd name="T4" fmla="*/ 0 w 149"/>
                  <a:gd name="T5" fmla="*/ 299 h 299"/>
                  <a:gd name="T6" fmla="*/ 149 w 149"/>
                  <a:gd name="T7" fmla="*/ 211 h 299"/>
                  <a:gd name="T8" fmla="*/ 149 w 149"/>
                  <a:gd name="T9" fmla="*/ 0 h 299"/>
                </a:gdLst>
                <a:ahLst/>
                <a:cxnLst>
                  <a:cxn ang="0">
                    <a:pos x="T0" y="T1"/>
                  </a:cxn>
                  <a:cxn ang="0">
                    <a:pos x="T2" y="T3"/>
                  </a:cxn>
                  <a:cxn ang="0">
                    <a:pos x="T4" y="T5"/>
                  </a:cxn>
                  <a:cxn ang="0">
                    <a:pos x="T6" y="T7"/>
                  </a:cxn>
                  <a:cxn ang="0">
                    <a:pos x="T8" y="T9"/>
                  </a:cxn>
                </a:cxnLst>
                <a:rect l="0" t="0" r="r" b="b"/>
                <a:pathLst>
                  <a:path w="149" h="299">
                    <a:moveTo>
                      <a:pt x="149" y="0"/>
                    </a:moveTo>
                    <a:lnTo>
                      <a:pt x="0" y="0"/>
                    </a:lnTo>
                    <a:lnTo>
                      <a:pt x="0" y="299"/>
                    </a:lnTo>
                    <a:lnTo>
                      <a:pt x="149" y="211"/>
                    </a:lnTo>
                    <a:lnTo>
                      <a:pt x="1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108">
                <a:extLst>
                  <a:ext uri="{FF2B5EF4-FFF2-40B4-BE49-F238E27FC236}">
                    <a16:creationId xmlns:a16="http://schemas.microsoft.com/office/drawing/2014/main" id="{AED77C85-9A2C-FA1E-2577-FAA751FFED35}"/>
                  </a:ext>
                </a:extLst>
              </p:cNvPr>
              <p:cNvSpPr>
                <a:spLocks/>
              </p:cNvSpPr>
              <p:nvPr/>
            </p:nvSpPr>
            <p:spPr bwMode="auto">
              <a:xfrm>
                <a:off x="765286" y="2837656"/>
                <a:ext cx="381000" cy="261938"/>
              </a:xfrm>
              <a:custGeom>
                <a:avLst/>
                <a:gdLst>
                  <a:gd name="T0" fmla="*/ 754 w 958"/>
                  <a:gd name="T1" fmla="*/ 0 h 659"/>
                  <a:gd name="T2" fmla="*/ 804 w 958"/>
                  <a:gd name="T3" fmla="*/ 102 h 659"/>
                  <a:gd name="T4" fmla="*/ 0 w 958"/>
                  <a:gd name="T5" fmla="*/ 577 h 659"/>
                  <a:gd name="T6" fmla="*/ 0 w 958"/>
                  <a:gd name="T7" fmla="*/ 659 h 659"/>
                  <a:gd name="T8" fmla="*/ 835 w 958"/>
                  <a:gd name="T9" fmla="*/ 166 h 659"/>
                  <a:gd name="T10" fmla="*/ 887 w 958"/>
                  <a:gd name="T11" fmla="*/ 261 h 659"/>
                  <a:gd name="T12" fmla="*/ 958 w 958"/>
                  <a:gd name="T13" fmla="*/ 55 h 659"/>
                  <a:gd name="T14" fmla="*/ 754 w 958"/>
                  <a:gd name="T15" fmla="*/ 0 h 6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8" h="659">
                    <a:moveTo>
                      <a:pt x="754" y="0"/>
                    </a:moveTo>
                    <a:lnTo>
                      <a:pt x="804" y="102"/>
                    </a:lnTo>
                    <a:lnTo>
                      <a:pt x="0" y="577"/>
                    </a:lnTo>
                    <a:lnTo>
                      <a:pt x="0" y="659"/>
                    </a:lnTo>
                    <a:lnTo>
                      <a:pt x="835" y="166"/>
                    </a:lnTo>
                    <a:lnTo>
                      <a:pt x="887" y="261"/>
                    </a:lnTo>
                    <a:lnTo>
                      <a:pt x="958" y="55"/>
                    </a:lnTo>
                    <a:lnTo>
                      <a:pt x="7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TextBox 10">
              <a:extLst>
                <a:ext uri="{FF2B5EF4-FFF2-40B4-BE49-F238E27FC236}">
                  <a16:creationId xmlns:a16="http://schemas.microsoft.com/office/drawing/2014/main" id="{04037EA1-16B9-89DD-6582-AFAEBAA0DCFD}"/>
                </a:ext>
              </a:extLst>
            </p:cNvPr>
            <p:cNvSpPr txBox="1"/>
            <p:nvPr/>
          </p:nvSpPr>
          <p:spPr>
            <a:xfrm>
              <a:off x="1291462" y="3967929"/>
              <a:ext cx="1742066" cy="423044"/>
            </a:xfrm>
            <a:prstGeom prst="rect">
              <a:avLst/>
            </a:prstGeom>
            <a:noFill/>
          </p:spPr>
          <p:txBody>
            <a:bodyPr wrap="square" lIns="54610" tIns="54610" rIns="54610" bIns="54610" rtlCol="0" anchor="ctr">
              <a:noAutofit/>
            </a:bodyPr>
            <a:lstStyle/>
            <a:p>
              <a:pPr algn="ctr">
                <a:spcAft>
                  <a:spcPts val="600"/>
                </a:spcAft>
              </a:pPr>
              <a:r>
                <a:rPr lang="en-US" sz="2400" b="1">
                  <a:solidFill>
                    <a:schemeClr val="bg1"/>
                  </a:solidFill>
                </a:rPr>
                <a:t>Revenue</a:t>
              </a:r>
              <a:endParaRPr lang="en-US" sz="1500" b="1">
                <a:solidFill>
                  <a:schemeClr val="bg1"/>
                </a:solidFill>
              </a:endParaRPr>
            </a:p>
          </p:txBody>
        </p:sp>
        <p:sp>
          <p:nvSpPr>
            <p:cNvPr id="12" name="Rectangle 11">
              <a:extLst>
                <a:ext uri="{FF2B5EF4-FFF2-40B4-BE49-F238E27FC236}">
                  <a16:creationId xmlns:a16="http://schemas.microsoft.com/office/drawing/2014/main" id="{A3BAB6EF-9F3F-CD99-21F5-AEDE57407EFF}"/>
                </a:ext>
              </a:extLst>
            </p:cNvPr>
            <p:cNvSpPr/>
            <p:nvPr/>
          </p:nvSpPr>
          <p:spPr>
            <a:xfrm>
              <a:off x="3447265" y="3898915"/>
              <a:ext cx="2709614" cy="5644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3" name="TextBox 12">
              <a:extLst>
                <a:ext uri="{FF2B5EF4-FFF2-40B4-BE49-F238E27FC236}">
                  <a16:creationId xmlns:a16="http://schemas.microsoft.com/office/drawing/2014/main" id="{DD3DD0BB-CE30-6D9E-3121-F94A00F49194}"/>
                </a:ext>
              </a:extLst>
            </p:cNvPr>
            <p:cNvSpPr txBox="1"/>
            <p:nvPr/>
          </p:nvSpPr>
          <p:spPr>
            <a:xfrm>
              <a:off x="4168912" y="3956981"/>
              <a:ext cx="1742066" cy="423044"/>
            </a:xfrm>
            <a:prstGeom prst="rect">
              <a:avLst/>
            </a:prstGeom>
            <a:noFill/>
          </p:spPr>
          <p:txBody>
            <a:bodyPr wrap="square" lIns="54610" tIns="54610" rIns="54610" bIns="54610" rtlCol="0" anchor="ctr">
              <a:noAutofit/>
            </a:bodyPr>
            <a:lstStyle/>
            <a:p>
              <a:pPr algn="ctr">
                <a:spcAft>
                  <a:spcPts val="600"/>
                </a:spcAft>
              </a:pPr>
              <a:r>
                <a:rPr lang="en-US" sz="2400" b="1">
                  <a:solidFill>
                    <a:schemeClr val="bg1"/>
                  </a:solidFill>
                </a:rPr>
                <a:t>People</a:t>
              </a:r>
              <a:endParaRPr lang="en-US" sz="1500" b="1">
                <a:solidFill>
                  <a:schemeClr val="bg1"/>
                </a:solidFill>
              </a:endParaRPr>
            </a:p>
          </p:txBody>
        </p:sp>
        <p:sp>
          <p:nvSpPr>
            <p:cNvPr id="14" name="Freeform 69">
              <a:extLst>
                <a:ext uri="{FF2B5EF4-FFF2-40B4-BE49-F238E27FC236}">
                  <a16:creationId xmlns:a16="http://schemas.microsoft.com/office/drawing/2014/main" id="{E759F4A9-76E6-36B5-289B-1FF1617B89B3}"/>
                </a:ext>
              </a:extLst>
            </p:cNvPr>
            <p:cNvSpPr>
              <a:spLocks noEditPoints="1"/>
            </p:cNvSpPr>
            <p:nvPr/>
          </p:nvSpPr>
          <p:spPr bwMode="auto">
            <a:xfrm>
              <a:off x="3709748" y="3989234"/>
              <a:ext cx="504825" cy="344488"/>
            </a:xfrm>
            <a:custGeom>
              <a:avLst/>
              <a:gdLst>
                <a:gd name="T0" fmla="*/ 63 w 1268"/>
                <a:gd name="T1" fmla="*/ 759 h 866"/>
                <a:gd name="T2" fmla="*/ 2 w 1268"/>
                <a:gd name="T3" fmla="*/ 707 h 866"/>
                <a:gd name="T4" fmla="*/ 20 w 1268"/>
                <a:gd name="T5" fmla="*/ 591 h 866"/>
                <a:gd name="T6" fmla="*/ 164 w 1268"/>
                <a:gd name="T7" fmla="*/ 512 h 866"/>
                <a:gd name="T8" fmla="*/ 170 w 1268"/>
                <a:gd name="T9" fmla="*/ 438 h 866"/>
                <a:gd name="T10" fmla="*/ 148 w 1268"/>
                <a:gd name="T11" fmla="*/ 386 h 866"/>
                <a:gd name="T12" fmla="*/ 121 w 1268"/>
                <a:gd name="T13" fmla="*/ 340 h 866"/>
                <a:gd name="T14" fmla="*/ 126 w 1268"/>
                <a:gd name="T15" fmla="*/ 289 h 866"/>
                <a:gd name="T16" fmla="*/ 147 w 1268"/>
                <a:gd name="T17" fmla="*/ 289 h 866"/>
                <a:gd name="T18" fmla="*/ 156 w 1268"/>
                <a:gd name="T19" fmla="*/ 162 h 866"/>
                <a:gd name="T20" fmla="*/ 257 w 1268"/>
                <a:gd name="T21" fmla="*/ 94 h 866"/>
                <a:gd name="T22" fmla="*/ 333 w 1268"/>
                <a:gd name="T23" fmla="*/ 109 h 866"/>
                <a:gd name="T24" fmla="*/ 400 w 1268"/>
                <a:gd name="T25" fmla="*/ 210 h 866"/>
                <a:gd name="T26" fmla="*/ 400 w 1268"/>
                <a:gd name="T27" fmla="*/ 292 h 866"/>
                <a:gd name="T28" fmla="*/ 425 w 1268"/>
                <a:gd name="T29" fmla="*/ 301 h 866"/>
                <a:gd name="T30" fmla="*/ 412 w 1268"/>
                <a:gd name="T31" fmla="*/ 368 h 866"/>
                <a:gd name="T32" fmla="*/ 390 w 1268"/>
                <a:gd name="T33" fmla="*/ 386 h 866"/>
                <a:gd name="T34" fmla="*/ 361 w 1268"/>
                <a:gd name="T35" fmla="*/ 473 h 866"/>
                <a:gd name="T36" fmla="*/ 422 w 1268"/>
                <a:gd name="T37" fmla="*/ 548 h 866"/>
                <a:gd name="T38" fmla="*/ 304 w 1268"/>
                <a:gd name="T39" fmla="*/ 632 h 866"/>
                <a:gd name="T40" fmla="*/ 1252 w 1268"/>
                <a:gd name="T41" fmla="*/ 609 h 866"/>
                <a:gd name="T42" fmla="*/ 1137 w 1268"/>
                <a:gd name="T43" fmla="*/ 543 h 866"/>
                <a:gd name="T44" fmla="*/ 1117 w 1268"/>
                <a:gd name="T45" fmla="*/ 488 h 866"/>
                <a:gd name="T46" fmla="*/ 1219 w 1268"/>
                <a:gd name="T47" fmla="*/ 445 h 866"/>
                <a:gd name="T48" fmla="*/ 1227 w 1268"/>
                <a:gd name="T49" fmla="*/ 400 h 866"/>
                <a:gd name="T50" fmla="*/ 1182 w 1268"/>
                <a:gd name="T51" fmla="*/ 311 h 866"/>
                <a:gd name="T52" fmla="*/ 1134 w 1268"/>
                <a:gd name="T53" fmla="*/ 171 h 866"/>
                <a:gd name="T54" fmla="*/ 1009 w 1268"/>
                <a:gd name="T55" fmla="*/ 135 h 866"/>
                <a:gd name="T56" fmla="*/ 912 w 1268"/>
                <a:gd name="T57" fmla="*/ 214 h 866"/>
                <a:gd name="T58" fmla="*/ 869 w 1268"/>
                <a:gd name="T59" fmla="*/ 378 h 866"/>
                <a:gd name="T60" fmla="*/ 828 w 1268"/>
                <a:gd name="T61" fmla="*/ 424 h 866"/>
                <a:gd name="T62" fmla="*/ 917 w 1268"/>
                <a:gd name="T63" fmla="*/ 469 h 866"/>
                <a:gd name="T64" fmla="*/ 956 w 1268"/>
                <a:gd name="T65" fmla="*/ 522 h 866"/>
                <a:gd name="T66" fmla="*/ 962 w 1268"/>
                <a:gd name="T67" fmla="*/ 593 h 866"/>
                <a:gd name="T68" fmla="*/ 1018 w 1268"/>
                <a:gd name="T69" fmla="*/ 718 h 866"/>
                <a:gd name="T70" fmla="*/ 1200 w 1268"/>
                <a:gd name="T71" fmla="*/ 754 h 866"/>
                <a:gd name="T72" fmla="*/ 1267 w 1268"/>
                <a:gd name="T73" fmla="*/ 705 h 866"/>
                <a:gd name="T74" fmla="*/ 933 w 1268"/>
                <a:gd name="T75" fmla="*/ 607 h 866"/>
                <a:gd name="T76" fmla="*/ 766 w 1268"/>
                <a:gd name="T77" fmla="*/ 506 h 866"/>
                <a:gd name="T78" fmla="*/ 798 w 1268"/>
                <a:gd name="T79" fmla="*/ 379 h 866"/>
                <a:gd name="T80" fmla="*/ 823 w 1268"/>
                <a:gd name="T81" fmla="*/ 367 h 866"/>
                <a:gd name="T82" fmla="*/ 849 w 1268"/>
                <a:gd name="T83" fmla="*/ 285 h 866"/>
                <a:gd name="T84" fmla="*/ 826 w 1268"/>
                <a:gd name="T85" fmla="*/ 254 h 866"/>
                <a:gd name="T86" fmla="*/ 819 w 1268"/>
                <a:gd name="T87" fmla="*/ 124 h 866"/>
                <a:gd name="T88" fmla="*/ 704 w 1268"/>
                <a:gd name="T89" fmla="*/ 7 h 866"/>
                <a:gd name="T90" fmla="*/ 551 w 1268"/>
                <a:gd name="T91" fmla="*/ 29 h 866"/>
                <a:gd name="T92" fmla="*/ 474 w 1268"/>
                <a:gd name="T93" fmla="*/ 176 h 866"/>
                <a:gd name="T94" fmla="*/ 473 w 1268"/>
                <a:gd name="T95" fmla="*/ 254 h 866"/>
                <a:gd name="T96" fmla="*/ 455 w 1268"/>
                <a:gd name="T97" fmla="*/ 294 h 866"/>
                <a:gd name="T98" fmla="*/ 481 w 1268"/>
                <a:gd name="T99" fmla="*/ 371 h 866"/>
                <a:gd name="T100" fmla="*/ 506 w 1268"/>
                <a:gd name="T101" fmla="*/ 378 h 866"/>
                <a:gd name="T102" fmla="*/ 533 w 1268"/>
                <a:gd name="T103" fmla="*/ 513 h 866"/>
                <a:gd name="T104" fmla="*/ 356 w 1268"/>
                <a:gd name="T105" fmla="*/ 615 h 866"/>
                <a:gd name="T106" fmla="*/ 308 w 1268"/>
                <a:gd name="T107" fmla="*/ 720 h 866"/>
                <a:gd name="T108" fmla="*/ 332 w 1268"/>
                <a:gd name="T109" fmla="*/ 829 h 866"/>
                <a:gd name="T110" fmla="*/ 544 w 1268"/>
                <a:gd name="T111" fmla="*/ 865 h 866"/>
                <a:gd name="T112" fmla="*/ 932 w 1268"/>
                <a:gd name="T113" fmla="*/ 847 h 866"/>
                <a:gd name="T114" fmla="*/ 992 w 1268"/>
                <a:gd name="T115" fmla="*/ 772 h 866"/>
                <a:gd name="T116" fmla="*/ 972 w 1268"/>
                <a:gd name="T117" fmla="*/ 64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8" h="866">
                  <a:moveTo>
                    <a:pt x="280" y="772"/>
                  </a:moveTo>
                  <a:lnTo>
                    <a:pt x="275" y="772"/>
                  </a:lnTo>
                  <a:lnTo>
                    <a:pt x="271" y="772"/>
                  </a:lnTo>
                  <a:lnTo>
                    <a:pt x="226" y="771"/>
                  </a:lnTo>
                  <a:lnTo>
                    <a:pt x="187" y="770"/>
                  </a:lnTo>
                  <a:lnTo>
                    <a:pt x="153" y="769"/>
                  </a:lnTo>
                  <a:lnTo>
                    <a:pt x="125" y="767"/>
                  </a:lnTo>
                  <a:lnTo>
                    <a:pt x="100" y="765"/>
                  </a:lnTo>
                  <a:lnTo>
                    <a:pt x="79" y="762"/>
                  </a:lnTo>
                  <a:lnTo>
                    <a:pt x="63" y="759"/>
                  </a:lnTo>
                  <a:lnTo>
                    <a:pt x="49" y="756"/>
                  </a:lnTo>
                  <a:lnTo>
                    <a:pt x="39" y="753"/>
                  </a:lnTo>
                  <a:lnTo>
                    <a:pt x="30" y="750"/>
                  </a:lnTo>
                  <a:lnTo>
                    <a:pt x="24" y="745"/>
                  </a:lnTo>
                  <a:lnTo>
                    <a:pt x="20" y="742"/>
                  </a:lnTo>
                  <a:lnTo>
                    <a:pt x="13" y="734"/>
                  </a:lnTo>
                  <a:lnTo>
                    <a:pt x="8" y="727"/>
                  </a:lnTo>
                  <a:lnTo>
                    <a:pt x="6" y="722"/>
                  </a:lnTo>
                  <a:lnTo>
                    <a:pt x="4" y="715"/>
                  </a:lnTo>
                  <a:lnTo>
                    <a:pt x="2" y="707"/>
                  </a:lnTo>
                  <a:lnTo>
                    <a:pt x="1" y="698"/>
                  </a:lnTo>
                  <a:lnTo>
                    <a:pt x="0" y="678"/>
                  </a:lnTo>
                  <a:lnTo>
                    <a:pt x="1" y="655"/>
                  </a:lnTo>
                  <a:lnTo>
                    <a:pt x="2" y="645"/>
                  </a:lnTo>
                  <a:lnTo>
                    <a:pt x="4" y="634"/>
                  </a:lnTo>
                  <a:lnTo>
                    <a:pt x="6" y="624"/>
                  </a:lnTo>
                  <a:lnTo>
                    <a:pt x="9" y="614"/>
                  </a:lnTo>
                  <a:lnTo>
                    <a:pt x="12" y="605"/>
                  </a:lnTo>
                  <a:lnTo>
                    <a:pt x="15" y="597"/>
                  </a:lnTo>
                  <a:lnTo>
                    <a:pt x="20" y="591"/>
                  </a:lnTo>
                  <a:lnTo>
                    <a:pt x="24" y="587"/>
                  </a:lnTo>
                  <a:lnTo>
                    <a:pt x="30" y="580"/>
                  </a:lnTo>
                  <a:lnTo>
                    <a:pt x="39" y="574"/>
                  </a:lnTo>
                  <a:lnTo>
                    <a:pt x="48" y="566"/>
                  </a:lnTo>
                  <a:lnTo>
                    <a:pt x="60" y="560"/>
                  </a:lnTo>
                  <a:lnTo>
                    <a:pt x="92" y="545"/>
                  </a:lnTo>
                  <a:lnTo>
                    <a:pt x="126" y="530"/>
                  </a:lnTo>
                  <a:lnTo>
                    <a:pt x="140" y="524"/>
                  </a:lnTo>
                  <a:lnTo>
                    <a:pt x="154" y="518"/>
                  </a:lnTo>
                  <a:lnTo>
                    <a:pt x="164" y="512"/>
                  </a:lnTo>
                  <a:lnTo>
                    <a:pt x="170" y="508"/>
                  </a:lnTo>
                  <a:lnTo>
                    <a:pt x="173" y="503"/>
                  </a:lnTo>
                  <a:lnTo>
                    <a:pt x="178" y="493"/>
                  </a:lnTo>
                  <a:lnTo>
                    <a:pt x="180" y="487"/>
                  </a:lnTo>
                  <a:lnTo>
                    <a:pt x="181" y="481"/>
                  </a:lnTo>
                  <a:lnTo>
                    <a:pt x="182" y="473"/>
                  </a:lnTo>
                  <a:lnTo>
                    <a:pt x="181" y="466"/>
                  </a:lnTo>
                  <a:lnTo>
                    <a:pt x="180" y="459"/>
                  </a:lnTo>
                  <a:lnTo>
                    <a:pt x="178" y="453"/>
                  </a:lnTo>
                  <a:lnTo>
                    <a:pt x="170" y="438"/>
                  </a:lnTo>
                  <a:lnTo>
                    <a:pt x="165" y="422"/>
                  </a:lnTo>
                  <a:lnTo>
                    <a:pt x="161" y="404"/>
                  </a:lnTo>
                  <a:lnTo>
                    <a:pt x="156" y="386"/>
                  </a:lnTo>
                  <a:lnTo>
                    <a:pt x="154" y="386"/>
                  </a:lnTo>
                  <a:lnTo>
                    <a:pt x="152" y="386"/>
                  </a:lnTo>
                  <a:lnTo>
                    <a:pt x="151" y="386"/>
                  </a:lnTo>
                  <a:lnTo>
                    <a:pt x="151" y="386"/>
                  </a:lnTo>
                  <a:lnTo>
                    <a:pt x="151" y="386"/>
                  </a:lnTo>
                  <a:lnTo>
                    <a:pt x="151" y="386"/>
                  </a:lnTo>
                  <a:lnTo>
                    <a:pt x="148" y="386"/>
                  </a:lnTo>
                  <a:lnTo>
                    <a:pt x="144" y="385"/>
                  </a:lnTo>
                  <a:lnTo>
                    <a:pt x="140" y="384"/>
                  </a:lnTo>
                  <a:lnTo>
                    <a:pt x="137" y="381"/>
                  </a:lnTo>
                  <a:lnTo>
                    <a:pt x="135" y="378"/>
                  </a:lnTo>
                  <a:lnTo>
                    <a:pt x="133" y="375"/>
                  </a:lnTo>
                  <a:lnTo>
                    <a:pt x="131" y="368"/>
                  </a:lnTo>
                  <a:lnTo>
                    <a:pt x="130" y="365"/>
                  </a:lnTo>
                  <a:lnTo>
                    <a:pt x="129" y="361"/>
                  </a:lnTo>
                  <a:lnTo>
                    <a:pt x="126" y="350"/>
                  </a:lnTo>
                  <a:lnTo>
                    <a:pt x="121" y="340"/>
                  </a:lnTo>
                  <a:lnTo>
                    <a:pt x="119" y="332"/>
                  </a:lnTo>
                  <a:lnTo>
                    <a:pt x="118" y="327"/>
                  </a:lnTo>
                  <a:lnTo>
                    <a:pt x="116" y="321"/>
                  </a:lnTo>
                  <a:lnTo>
                    <a:pt x="115" y="312"/>
                  </a:lnTo>
                  <a:lnTo>
                    <a:pt x="115" y="304"/>
                  </a:lnTo>
                  <a:lnTo>
                    <a:pt x="116" y="301"/>
                  </a:lnTo>
                  <a:lnTo>
                    <a:pt x="117" y="297"/>
                  </a:lnTo>
                  <a:lnTo>
                    <a:pt x="119" y="294"/>
                  </a:lnTo>
                  <a:lnTo>
                    <a:pt x="121" y="292"/>
                  </a:lnTo>
                  <a:lnTo>
                    <a:pt x="126" y="289"/>
                  </a:lnTo>
                  <a:lnTo>
                    <a:pt x="131" y="289"/>
                  </a:lnTo>
                  <a:lnTo>
                    <a:pt x="132" y="289"/>
                  </a:lnTo>
                  <a:lnTo>
                    <a:pt x="134" y="289"/>
                  </a:lnTo>
                  <a:lnTo>
                    <a:pt x="137" y="290"/>
                  </a:lnTo>
                  <a:lnTo>
                    <a:pt x="140" y="292"/>
                  </a:lnTo>
                  <a:lnTo>
                    <a:pt x="141" y="292"/>
                  </a:lnTo>
                  <a:lnTo>
                    <a:pt x="141" y="293"/>
                  </a:lnTo>
                  <a:lnTo>
                    <a:pt x="144" y="292"/>
                  </a:lnTo>
                  <a:lnTo>
                    <a:pt x="145" y="291"/>
                  </a:lnTo>
                  <a:lnTo>
                    <a:pt x="147" y="289"/>
                  </a:lnTo>
                  <a:lnTo>
                    <a:pt x="147" y="287"/>
                  </a:lnTo>
                  <a:lnTo>
                    <a:pt x="144" y="271"/>
                  </a:lnTo>
                  <a:lnTo>
                    <a:pt x="143" y="255"/>
                  </a:lnTo>
                  <a:lnTo>
                    <a:pt x="141" y="239"/>
                  </a:lnTo>
                  <a:lnTo>
                    <a:pt x="140" y="223"/>
                  </a:lnTo>
                  <a:lnTo>
                    <a:pt x="141" y="210"/>
                  </a:lnTo>
                  <a:lnTo>
                    <a:pt x="144" y="198"/>
                  </a:lnTo>
                  <a:lnTo>
                    <a:pt x="147" y="185"/>
                  </a:lnTo>
                  <a:lnTo>
                    <a:pt x="151" y="173"/>
                  </a:lnTo>
                  <a:lnTo>
                    <a:pt x="156" y="162"/>
                  </a:lnTo>
                  <a:lnTo>
                    <a:pt x="163" y="151"/>
                  </a:lnTo>
                  <a:lnTo>
                    <a:pt x="170" y="141"/>
                  </a:lnTo>
                  <a:lnTo>
                    <a:pt x="179" y="132"/>
                  </a:lnTo>
                  <a:lnTo>
                    <a:pt x="188" y="124"/>
                  </a:lnTo>
                  <a:lnTo>
                    <a:pt x="198" y="116"/>
                  </a:lnTo>
                  <a:lnTo>
                    <a:pt x="208" y="109"/>
                  </a:lnTo>
                  <a:lnTo>
                    <a:pt x="220" y="103"/>
                  </a:lnTo>
                  <a:lnTo>
                    <a:pt x="232" y="99"/>
                  </a:lnTo>
                  <a:lnTo>
                    <a:pt x="244" y="96"/>
                  </a:lnTo>
                  <a:lnTo>
                    <a:pt x="257" y="94"/>
                  </a:lnTo>
                  <a:lnTo>
                    <a:pt x="271" y="94"/>
                  </a:lnTo>
                  <a:lnTo>
                    <a:pt x="271" y="94"/>
                  </a:lnTo>
                  <a:lnTo>
                    <a:pt x="271" y="94"/>
                  </a:lnTo>
                  <a:lnTo>
                    <a:pt x="271" y="94"/>
                  </a:lnTo>
                  <a:lnTo>
                    <a:pt x="271" y="94"/>
                  </a:lnTo>
                  <a:lnTo>
                    <a:pt x="284" y="94"/>
                  </a:lnTo>
                  <a:lnTo>
                    <a:pt x="297" y="96"/>
                  </a:lnTo>
                  <a:lnTo>
                    <a:pt x="310" y="99"/>
                  </a:lnTo>
                  <a:lnTo>
                    <a:pt x="322" y="103"/>
                  </a:lnTo>
                  <a:lnTo>
                    <a:pt x="333" y="109"/>
                  </a:lnTo>
                  <a:lnTo>
                    <a:pt x="344" y="116"/>
                  </a:lnTo>
                  <a:lnTo>
                    <a:pt x="353" y="124"/>
                  </a:lnTo>
                  <a:lnTo>
                    <a:pt x="363" y="132"/>
                  </a:lnTo>
                  <a:lnTo>
                    <a:pt x="371" y="141"/>
                  </a:lnTo>
                  <a:lnTo>
                    <a:pt x="379" y="151"/>
                  </a:lnTo>
                  <a:lnTo>
                    <a:pt x="385" y="162"/>
                  </a:lnTo>
                  <a:lnTo>
                    <a:pt x="390" y="173"/>
                  </a:lnTo>
                  <a:lnTo>
                    <a:pt x="395" y="185"/>
                  </a:lnTo>
                  <a:lnTo>
                    <a:pt x="398" y="198"/>
                  </a:lnTo>
                  <a:lnTo>
                    <a:pt x="400" y="210"/>
                  </a:lnTo>
                  <a:lnTo>
                    <a:pt x="401" y="223"/>
                  </a:lnTo>
                  <a:lnTo>
                    <a:pt x="401" y="239"/>
                  </a:lnTo>
                  <a:lnTo>
                    <a:pt x="399" y="255"/>
                  </a:lnTo>
                  <a:lnTo>
                    <a:pt x="398" y="271"/>
                  </a:lnTo>
                  <a:lnTo>
                    <a:pt x="395" y="287"/>
                  </a:lnTo>
                  <a:lnTo>
                    <a:pt x="396" y="289"/>
                  </a:lnTo>
                  <a:lnTo>
                    <a:pt x="397" y="291"/>
                  </a:lnTo>
                  <a:lnTo>
                    <a:pt x="398" y="292"/>
                  </a:lnTo>
                  <a:lnTo>
                    <a:pt x="400" y="293"/>
                  </a:lnTo>
                  <a:lnTo>
                    <a:pt x="400" y="292"/>
                  </a:lnTo>
                  <a:lnTo>
                    <a:pt x="401" y="292"/>
                  </a:lnTo>
                  <a:lnTo>
                    <a:pt x="404" y="290"/>
                  </a:lnTo>
                  <a:lnTo>
                    <a:pt x="407" y="289"/>
                  </a:lnTo>
                  <a:lnTo>
                    <a:pt x="409" y="289"/>
                  </a:lnTo>
                  <a:lnTo>
                    <a:pt x="410" y="289"/>
                  </a:lnTo>
                  <a:lnTo>
                    <a:pt x="416" y="289"/>
                  </a:lnTo>
                  <a:lnTo>
                    <a:pt x="421" y="292"/>
                  </a:lnTo>
                  <a:lnTo>
                    <a:pt x="422" y="294"/>
                  </a:lnTo>
                  <a:lnTo>
                    <a:pt x="424" y="297"/>
                  </a:lnTo>
                  <a:lnTo>
                    <a:pt x="425" y="301"/>
                  </a:lnTo>
                  <a:lnTo>
                    <a:pt x="426" y="304"/>
                  </a:lnTo>
                  <a:lnTo>
                    <a:pt x="426" y="312"/>
                  </a:lnTo>
                  <a:lnTo>
                    <a:pt x="425" y="321"/>
                  </a:lnTo>
                  <a:lnTo>
                    <a:pt x="423" y="327"/>
                  </a:lnTo>
                  <a:lnTo>
                    <a:pt x="422" y="332"/>
                  </a:lnTo>
                  <a:lnTo>
                    <a:pt x="420" y="340"/>
                  </a:lnTo>
                  <a:lnTo>
                    <a:pt x="417" y="350"/>
                  </a:lnTo>
                  <a:lnTo>
                    <a:pt x="414" y="361"/>
                  </a:lnTo>
                  <a:lnTo>
                    <a:pt x="412" y="365"/>
                  </a:lnTo>
                  <a:lnTo>
                    <a:pt x="412" y="368"/>
                  </a:lnTo>
                  <a:lnTo>
                    <a:pt x="408" y="375"/>
                  </a:lnTo>
                  <a:lnTo>
                    <a:pt x="406" y="378"/>
                  </a:lnTo>
                  <a:lnTo>
                    <a:pt x="404" y="381"/>
                  </a:lnTo>
                  <a:lnTo>
                    <a:pt x="401" y="384"/>
                  </a:lnTo>
                  <a:lnTo>
                    <a:pt x="398" y="385"/>
                  </a:lnTo>
                  <a:lnTo>
                    <a:pt x="394" y="386"/>
                  </a:lnTo>
                  <a:lnTo>
                    <a:pt x="390" y="386"/>
                  </a:lnTo>
                  <a:lnTo>
                    <a:pt x="390" y="386"/>
                  </a:lnTo>
                  <a:lnTo>
                    <a:pt x="390" y="386"/>
                  </a:lnTo>
                  <a:lnTo>
                    <a:pt x="390" y="386"/>
                  </a:lnTo>
                  <a:lnTo>
                    <a:pt x="390" y="386"/>
                  </a:lnTo>
                  <a:lnTo>
                    <a:pt x="387" y="386"/>
                  </a:lnTo>
                  <a:lnTo>
                    <a:pt x="385" y="386"/>
                  </a:lnTo>
                  <a:lnTo>
                    <a:pt x="381" y="404"/>
                  </a:lnTo>
                  <a:lnTo>
                    <a:pt x="377" y="422"/>
                  </a:lnTo>
                  <a:lnTo>
                    <a:pt x="371" y="438"/>
                  </a:lnTo>
                  <a:lnTo>
                    <a:pt x="364" y="453"/>
                  </a:lnTo>
                  <a:lnTo>
                    <a:pt x="362" y="459"/>
                  </a:lnTo>
                  <a:lnTo>
                    <a:pt x="361" y="466"/>
                  </a:lnTo>
                  <a:lnTo>
                    <a:pt x="361" y="473"/>
                  </a:lnTo>
                  <a:lnTo>
                    <a:pt x="361" y="481"/>
                  </a:lnTo>
                  <a:lnTo>
                    <a:pt x="362" y="487"/>
                  </a:lnTo>
                  <a:lnTo>
                    <a:pt x="364" y="493"/>
                  </a:lnTo>
                  <a:lnTo>
                    <a:pt x="368" y="503"/>
                  </a:lnTo>
                  <a:lnTo>
                    <a:pt x="371" y="508"/>
                  </a:lnTo>
                  <a:lnTo>
                    <a:pt x="381" y="515"/>
                  </a:lnTo>
                  <a:lnTo>
                    <a:pt x="397" y="522"/>
                  </a:lnTo>
                  <a:lnTo>
                    <a:pt x="418" y="531"/>
                  </a:lnTo>
                  <a:lnTo>
                    <a:pt x="441" y="541"/>
                  </a:lnTo>
                  <a:lnTo>
                    <a:pt x="422" y="548"/>
                  </a:lnTo>
                  <a:lnTo>
                    <a:pt x="404" y="557"/>
                  </a:lnTo>
                  <a:lnTo>
                    <a:pt x="386" y="565"/>
                  </a:lnTo>
                  <a:lnTo>
                    <a:pt x="369" y="574"/>
                  </a:lnTo>
                  <a:lnTo>
                    <a:pt x="353" y="583"/>
                  </a:lnTo>
                  <a:lnTo>
                    <a:pt x="340" y="593"/>
                  </a:lnTo>
                  <a:lnTo>
                    <a:pt x="328" y="602"/>
                  </a:lnTo>
                  <a:lnTo>
                    <a:pt x="318" y="612"/>
                  </a:lnTo>
                  <a:lnTo>
                    <a:pt x="313" y="617"/>
                  </a:lnTo>
                  <a:lnTo>
                    <a:pt x="308" y="625"/>
                  </a:lnTo>
                  <a:lnTo>
                    <a:pt x="304" y="632"/>
                  </a:lnTo>
                  <a:lnTo>
                    <a:pt x="299" y="641"/>
                  </a:lnTo>
                  <a:lnTo>
                    <a:pt x="295" y="650"/>
                  </a:lnTo>
                  <a:lnTo>
                    <a:pt x="292" y="660"/>
                  </a:lnTo>
                  <a:lnTo>
                    <a:pt x="289" y="670"/>
                  </a:lnTo>
                  <a:lnTo>
                    <a:pt x="286" y="681"/>
                  </a:lnTo>
                  <a:lnTo>
                    <a:pt x="282" y="703"/>
                  </a:lnTo>
                  <a:lnTo>
                    <a:pt x="279" y="726"/>
                  </a:lnTo>
                  <a:lnTo>
                    <a:pt x="279" y="750"/>
                  </a:lnTo>
                  <a:lnTo>
                    <a:pt x="280" y="772"/>
                  </a:lnTo>
                  <a:close/>
                  <a:moveTo>
                    <a:pt x="1252" y="609"/>
                  </a:moveTo>
                  <a:lnTo>
                    <a:pt x="1250" y="606"/>
                  </a:lnTo>
                  <a:lnTo>
                    <a:pt x="1248" y="602"/>
                  </a:lnTo>
                  <a:lnTo>
                    <a:pt x="1243" y="597"/>
                  </a:lnTo>
                  <a:lnTo>
                    <a:pt x="1237" y="592"/>
                  </a:lnTo>
                  <a:lnTo>
                    <a:pt x="1228" y="585"/>
                  </a:lnTo>
                  <a:lnTo>
                    <a:pt x="1219" y="580"/>
                  </a:lnTo>
                  <a:lnTo>
                    <a:pt x="1191" y="566"/>
                  </a:lnTo>
                  <a:lnTo>
                    <a:pt x="1161" y="555"/>
                  </a:lnTo>
                  <a:lnTo>
                    <a:pt x="1148" y="548"/>
                  </a:lnTo>
                  <a:lnTo>
                    <a:pt x="1137" y="543"/>
                  </a:lnTo>
                  <a:lnTo>
                    <a:pt x="1128" y="539"/>
                  </a:lnTo>
                  <a:lnTo>
                    <a:pt x="1123" y="535"/>
                  </a:lnTo>
                  <a:lnTo>
                    <a:pt x="1120" y="530"/>
                  </a:lnTo>
                  <a:lnTo>
                    <a:pt x="1116" y="522"/>
                  </a:lnTo>
                  <a:lnTo>
                    <a:pt x="1115" y="517"/>
                  </a:lnTo>
                  <a:lnTo>
                    <a:pt x="1114" y="511"/>
                  </a:lnTo>
                  <a:lnTo>
                    <a:pt x="1114" y="505"/>
                  </a:lnTo>
                  <a:lnTo>
                    <a:pt x="1114" y="499"/>
                  </a:lnTo>
                  <a:lnTo>
                    <a:pt x="1115" y="493"/>
                  </a:lnTo>
                  <a:lnTo>
                    <a:pt x="1117" y="488"/>
                  </a:lnTo>
                  <a:lnTo>
                    <a:pt x="1120" y="482"/>
                  </a:lnTo>
                  <a:lnTo>
                    <a:pt x="1122" y="474"/>
                  </a:lnTo>
                  <a:lnTo>
                    <a:pt x="1139" y="472"/>
                  </a:lnTo>
                  <a:lnTo>
                    <a:pt x="1154" y="469"/>
                  </a:lnTo>
                  <a:lnTo>
                    <a:pt x="1168" y="466"/>
                  </a:lnTo>
                  <a:lnTo>
                    <a:pt x="1180" y="462"/>
                  </a:lnTo>
                  <a:lnTo>
                    <a:pt x="1192" y="458"/>
                  </a:lnTo>
                  <a:lnTo>
                    <a:pt x="1202" y="454"/>
                  </a:lnTo>
                  <a:lnTo>
                    <a:pt x="1211" y="450"/>
                  </a:lnTo>
                  <a:lnTo>
                    <a:pt x="1219" y="445"/>
                  </a:lnTo>
                  <a:lnTo>
                    <a:pt x="1226" y="440"/>
                  </a:lnTo>
                  <a:lnTo>
                    <a:pt x="1231" y="436"/>
                  </a:lnTo>
                  <a:lnTo>
                    <a:pt x="1237" y="431"/>
                  </a:lnTo>
                  <a:lnTo>
                    <a:pt x="1240" y="427"/>
                  </a:lnTo>
                  <a:lnTo>
                    <a:pt x="1243" y="421"/>
                  </a:lnTo>
                  <a:lnTo>
                    <a:pt x="1245" y="417"/>
                  </a:lnTo>
                  <a:lnTo>
                    <a:pt x="1247" y="413"/>
                  </a:lnTo>
                  <a:lnTo>
                    <a:pt x="1247" y="410"/>
                  </a:lnTo>
                  <a:lnTo>
                    <a:pt x="1237" y="405"/>
                  </a:lnTo>
                  <a:lnTo>
                    <a:pt x="1227" y="400"/>
                  </a:lnTo>
                  <a:lnTo>
                    <a:pt x="1219" y="395"/>
                  </a:lnTo>
                  <a:lnTo>
                    <a:pt x="1211" y="387"/>
                  </a:lnTo>
                  <a:lnTo>
                    <a:pt x="1205" y="380"/>
                  </a:lnTo>
                  <a:lnTo>
                    <a:pt x="1199" y="371"/>
                  </a:lnTo>
                  <a:lnTo>
                    <a:pt x="1195" y="363"/>
                  </a:lnTo>
                  <a:lnTo>
                    <a:pt x="1192" y="353"/>
                  </a:lnTo>
                  <a:lnTo>
                    <a:pt x="1189" y="343"/>
                  </a:lnTo>
                  <a:lnTo>
                    <a:pt x="1186" y="333"/>
                  </a:lnTo>
                  <a:lnTo>
                    <a:pt x="1184" y="322"/>
                  </a:lnTo>
                  <a:lnTo>
                    <a:pt x="1182" y="311"/>
                  </a:lnTo>
                  <a:lnTo>
                    <a:pt x="1180" y="288"/>
                  </a:lnTo>
                  <a:lnTo>
                    <a:pt x="1178" y="264"/>
                  </a:lnTo>
                  <a:lnTo>
                    <a:pt x="1176" y="251"/>
                  </a:lnTo>
                  <a:lnTo>
                    <a:pt x="1173" y="238"/>
                  </a:lnTo>
                  <a:lnTo>
                    <a:pt x="1169" y="225"/>
                  </a:lnTo>
                  <a:lnTo>
                    <a:pt x="1164" y="214"/>
                  </a:lnTo>
                  <a:lnTo>
                    <a:pt x="1158" y="202"/>
                  </a:lnTo>
                  <a:lnTo>
                    <a:pt x="1151" y="190"/>
                  </a:lnTo>
                  <a:lnTo>
                    <a:pt x="1143" y="181"/>
                  </a:lnTo>
                  <a:lnTo>
                    <a:pt x="1134" y="171"/>
                  </a:lnTo>
                  <a:lnTo>
                    <a:pt x="1124" y="163"/>
                  </a:lnTo>
                  <a:lnTo>
                    <a:pt x="1114" y="155"/>
                  </a:lnTo>
                  <a:lnTo>
                    <a:pt x="1103" y="148"/>
                  </a:lnTo>
                  <a:lnTo>
                    <a:pt x="1090" y="143"/>
                  </a:lnTo>
                  <a:lnTo>
                    <a:pt x="1078" y="138"/>
                  </a:lnTo>
                  <a:lnTo>
                    <a:pt x="1065" y="135"/>
                  </a:lnTo>
                  <a:lnTo>
                    <a:pt x="1051" y="133"/>
                  </a:lnTo>
                  <a:lnTo>
                    <a:pt x="1036" y="132"/>
                  </a:lnTo>
                  <a:lnTo>
                    <a:pt x="1023" y="133"/>
                  </a:lnTo>
                  <a:lnTo>
                    <a:pt x="1009" y="135"/>
                  </a:lnTo>
                  <a:lnTo>
                    <a:pt x="996" y="138"/>
                  </a:lnTo>
                  <a:lnTo>
                    <a:pt x="983" y="143"/>
                  </a:lnTo>
                  <a:lnTo>
                    <a:pt x="972" y="148"/>
                  </a:lnTo>
                  <a:lnTo>
                    <a:pt x="961" y="155"/>
                  </a:lnTo>
                  <a:lnTo>
                    <a:pt x="952" y="163"/>
                  </a:lnTo>
                  <a:lnTo>
                    <a:pt x="942" y="171"/>
                  </a:lnTo>
                  <a:lnTo>
                    <a:pt x="934" y="181"/>
                  </a:lnTo>
                  <a:lnTo>
                    <a:pt x="925" y="191"/>
                  </a:lnTo>
                  <a:lnTo>
                    <a:pt x="919" y="202"/>
                  </a:lnTo>
                  <a:lnTo>
                    <a:pt x="912" y="214"/>
                  </a:lnTo>
                  <a:lnTo>
                    <a:pt x="907" y="225"/>
                  </a:lnTo>
                  <a:lnTo>
                    <a:pt x="902" y="238"/>
                  </a:lnTo>
                  <a:lnTo>
                    <a:pt x="898" y="252"/>
                  </a:lnTo>
                  <a:lnTo>
                    <a:pt x="894" y="264"/>
                  </a:lnTo>
                  <a:lnTo>
                    <a:pt x="891" y="288"/>
                  </a:lnTo>
                  <a:lnTo>
                    <a:pt x="887" y="312"/>
                  </a:lnTo>
                  <a:lnTo>
                    <a:pt x="883" y="335"/>
                  </a:lnTo>
                  <a:lnTo>
                    <a:pt x="876" y="358"/>
                  </a:lnTo>
                  <a:lnTo>
                    <a:pt x="873" y="368"/>
                  </a:lnTo>
                  <a:lnTo>
                    <a:pt x="869" y="378"/>
                  </a:lnTo>
                  <a:lnTo>
                    <a:pt x="864" y="385"/>
                  </a:lnTo>
                  <a:lnTo>
                    <a:pt x="857" y="393"/>
                  </a:lnTo>
                  <a:lnTo>
                    <a:pt x="850" y="399"/>
                  </a:lnTo>
                  <a:lnTo>
                    <a:pt x="841" y="403"/>
                  </a:lnTo>
                  <a:lnTo>
                    <a:pt x="832" y="405"/>
                  </a:lnTo>
                  <a:lnTo>
                    <a:pt x="820" y="406"/>
                  </a:lnTo>
                  <a:lnTo>
                    <a:pt x="821" y="411"/>
                  </a:lnTo>
                  <a:lnTo>
                    <a:pt x="822" y="415"/>
                  </a:lnTo>
                  <a:lnTo>
                    <a:pt x="825" y="420"/>
                  </a:lnTo>
                  <a:lnTo>
                    <a:pt x="828" y="424"/>
                  </a:lnTo>
                  <a:lnTo>
                    <a:pt x="832" y="430"/>
                  </a:lnTo>
                  <a:lnTo>
                    <a:pt x="836" y="434"/>
                  </a:lnTo>
                  <a:lnTo>
                    <a:pt x="843" y="439"/>
                  </a:lnTo>
                  <a:lnTo>
                    <a:pt x="850" y="445"/>
                  </a:lnTo>
                  <a:lnTo>
                    <a:pt x="857" y="449"/>
                  </a:lnTo>
                  <a:lnTo>
                    <a:pt x="867" y="453"/>
                  </a:lnTo>
                  <a:lnTo>
                    <a:pt x="878" y="458"/>
                  </a:lnTo>
                  <a:lnTo>
                    <a:pt x="889" y="462"/>
                  </a:lnTo>
                  <a:lnTo>
                    <a:pt x="902" y="466"/>
                  </a:lnTo>
                  <a:lnTo>
                    <a:pt x="917" y="469"/>
                  </a:lnTo>
                  <a:lnTo>
                    <a:pt x="933" y="472"/>
                  </a:lnTo>
                  <a:lnTo>
                    <a:pt x="950" y="475"/>
                  </a:lnTo>
                  <a:lnTo>
                    <a:pt x="953" y="482"/>
                  </a:lnTo>
                  <a:lnTo>
                    <a:pt x="956" y="488"/>
                  </a:lnTo>
                  <a:lnTo>
                    <a:pt x="958" y="493"/>
                  </a:lnTo>
                  <a:lnTo>
                    <a:pt x="959" y="499"/>
                  </a:lnTo>
                  <a:lnTo>
                    <a:pt x="959" y="505"/>
                  </a:lnTo>
                  <a:lnTo>
                    <a:pt x="959" y="511"/>
                  </a:lnTo>
                  <a:lnTo>
                    <a:pt x="958" y="517"/>
                  </a:lnTo>
                  <a:lnTo>
                    <a:pt x="956" y="522"/>
                  </a:lnTo>
                  <a:lnTo>
                    <a:pt x="953" y="530"/>
                  </a:lnTo>
                  <a:lnTo>
                    <a:pt x="950" y="535"/>
                  </a:lnTo>
                  <a:lnTo>
                    <a:pt x="943" y="540"/>
                  </a:lnTo>
                  <a:lnTo>
                    <a:pt x="933" y="545"/>
                  </a:lnTo>
                  <a:lnTo>
                    <a:pt x="918" y="552"/>
                  </a:lnTo>
                  <a:lnTo>
                    <a:pt x="901" y="559"/>
                  </a:lnTo>
                  <a:lnTo>
                    <a:pt x="917" y="566"/>
                  </a:lnTo>
                  <a:lnTo>
                    <a:pt x="933" y="574"/>
                  </a:lnTo>
                  <a:lnTo>
                    <a:pt x="948" y="583"/>
                  </a:lnTo>
                  <a:lnTo>
                    <a:pt x="962" y="593"/>
                  </a:lnTo>
                  <a:lnTo>
                    <a:pt x="974" y="602"/>
                  </a:lnTo>
                  <a:lnTo>
                    <a:pt x="983" y="612"/>
                  </a:lnTo>
                  <a:lnTo>
                    <a:pt x="988" y="617"/>
                  </a:lnTo>
                  <a:lnTo>
                    <a:pt x="992" y="623"/>
                  </a:lnTo>
                  <a:lnTo>
                    <a:pt x="996" y="630"/>
                  </a:lnTo>
                  <a:lnTo>
                    <a:pt x="1000" y="637"/>
                  </a:lnTo>
                  <a:lnTo>
                    <a:pt x="1007" y="654"/>
                  </a:lnTo>
                  <a:lnTo>
                    <a:pt x="1012" y="674"/>
                  </a:lnTo>
                  <a:lnTo>
                    <a:pt x="1015" y="696"/>
                  </a:lnTo>
                  <a:lnTo>
                    <a:pt x="1018" y="718"/>
                  </a:lnTo>
                  <a:lnTo>
                    <a:pt x="1019" y="740"/>
                  </a:lnTo>
                  <a:lnTo>
                    <a:pt x="1020" y="762"/>
                  </a:lnTo>
                  <a:lnTo>
                    <a:pt x="1028" y="762"/>
                  </a:lnTo>
                  <a:lnTo>
                    <a:pt x="1036" y="762"/>
                  </a:lnTo>
                  <a:lnTo>
                    <a:pt x="1074" y="761"/>
                  </a:lnTo>
                  <a:lnTo>
                    <a:pt x="1108" y="761"/>
                  </a:lnTo>
                  <a:lnTo>
                    <a:pt x="1138" y="760"/>
                  </a:lnTo>
                  <a:lnTo>
                    <a:pt x="1162" y="758"/>
                  </a:lnTo>
                  <a:lnTo>
                    <a:pt x="1184" y="756"/>
                  </a:lnTo>
                  <a:lnTo>
                    <a:pt x="1200" y="754"/>
                  </a:lnTo>
                  <a:lnTo>
                    <a:pt x="1215" y="752"/>
                  </a:lnTo>
                  <a:lnTo>
                    <a:pt x="1227" y="749"/>
                  </a:lnTo>
                  <a:lnTo>
                    <a:pt x="1237" y="745"/>
                  </a:lnTo>
                  <a:lnTo>
                    <a:pt x="1243" y="743"/>
                  </a:lnTo>
                  <a:lnTo>
                    <a:pt x="1248" y="740"/>
                  </a:lnTo>
                  <a:lnTo>
                    <a:pt x="1252" y="737"/>
                  </a:lnTo>
                  <a:lnTo>
                    <a:pt x="1258" y="730"/>
                  </a:lnTo>
                  <a:lnTo>
                    <a:pt x="1262" y="723"/>
                  </a:lnTo>
                  <a:lnTo>
                    <a:pt x="1265" y="716"/>
                  </a:lnTo>
                  <a:lnTo>
                    <a:pt x="1267" y="705"/>
                  </a:lnTo>
                  <a:lnTo>
                    <a:pt x="1268" y="692"/>
                  </a:lnTo>
                  <a:lnTo>
                    <a:pt x="1268" y="678"/>
                  </a:lnTo>
                  <a:lnTo>
                    <a:pt x="1266" y="663"/>
                  </a:lnTo>
                  <a:lnTo>
                    <a:pt x="1263" y="646"/>
                  </a:lnTo>
                  <a:lnTo>
                    <a:pt x="1259" y="628"/>
                  </a:lnTo>
                  <a:lnTo>
                    <a:pt x="1252" y="609"/>
                  </a:lnTo>
                  <a:close/>
                  <a:moveTo>
                    <a:pt x="963" y="632"/>
                  </a:moveTo>
                  <a:lnTo>
                    <a:pt x="956" y="624"/>
                  </a:lnTo>
                  <a:lnTo>
                    <a:pt x="945" y="615"/>
                  </a:lnTo>
                  <a:lnTo>
                    <a:pt x="933" y="607"/>
                  </a:lnTo>
                  <a:lnTo>
                    <a:pt x="919" y="598"/>
                  </a:lnTo>
                  <a:lnTo>
                    <a:pt x="879" y="579"/>
                  </a:lnTo>
                  <a:lnTo>
                    <a:pt x="835" y="561"/>
                  </a:lnTo>
                  <a:lnTo>
                    <a:pt x="815" y="553"/>
                  </a:lnTo>
                  <a:lnTo>
                    <a:pt x="798" y="544"/>
                  </a:lnTo>
                  <a:lnTo>
                    <a:pt x="786" y="538"/>
                  </a:lnTo>
                  <a:lnTo>
                    <a:pt x="779" y="533"/>
                  </a:lnTo>
                  <a:lnTo>
                    <a:pt x="774" y="525"/>
                  </a:lnTo>
                  <a:lnTo>
                    <a:pt x="768" y="513"/>
                  </a:lnTo>
                  <a:lnTo>
                    <a:pt x="766" y="506"/>
                  </a:lnTo>
                  <a:lnTo>
                    <a:pt x="765" y="498"/>
                  </a:lnTo>
                  <a:lnTo>
                    <a:pt x="764" y="488"/>
                  </a:lnTo>
                  <a:lnTo>
                    <a:pt x="765" y="478"/>
                  </a:lnTo>
                  <a:lnTo>
                    <a:pt x="766" y="471"/>
                  </a:lnTo>
                  <a:lnTo>
                    <a:pt x="769" y="463"/>
                  </a:lnTo>
                  <a:lnTo>
                    <a:pt x="778" y="444"/>
                  </a:lnTo>
                  <a:lnTo>
                    <a:pt x="785" y="423"/>
                  </a:lnTo>
                  <a:lnTo>
                    <a:pt x="791" y="401"/>
                  </a:lnTo>
                  <a:lnTo>
                    <a:pt x="795" y="378"/>
                  </a:lnTo>
                  <a:lnTo>
                    <a:pt x="798" y="379"/>
                  </a:lnTo>
                  <a:lnTo>
                    <a:pt x="802" y="379"/>
                  </a:lnTo>
                  <a:lnTo>
                    <a:pt x="802" y="379"/>
                  </a:lnTo>
                  <a:lnTo>
                    <a:pt x="802" y="379"/>
                  </a:lnTo>
                  <a:lnTo>
                    <a:pt x="802" y="379"/>
                  </a:lnTo>
                  <a:lnTo>
                    <a:pt x="802" y="379"/>
                  </a:lnTo>
                  <a:lnTo>
                    <a:pt x="807" y="378"/>
                  </a:lnTo>
                  <a:lnTo>
                    <a:pt x="812" y="378"/>
                  </a:lnTo>
                  <a:lnTo>
                    <a:pt x="816" y="376"/>
                  </a:lnTo>
                  <a:lnTo>
                    <a:pt x="820" y="371"/>
                  </a:lnTo>
                  <a:lnTo>
                    <a:pt x="823" y="367"/>
                  </a:lnTo>
                  <a:lnTo>
                    <a:pt x="826" y="363"/>
                  </a:lnTo>
                  <a:lnTo>
                    <a:pt x="829" y="355"/>
                  </a:lnTo>
                  <a:lnTo>
                    <a:pt x="830" y="351"/>
                  </a:lnTo>
                  <a:lnTo>
                    <a:pt x="831" y="346"/>
                  </a:lnTo>
                  <a:lnTo>
                    <a:pt x="835" y="332"/>
                  </a:lnTo>
                  <a:lnTo>
                    <a:pt x="839" y="319"/>
                  </a:lnTo>
                  <a:lnTo>
                    <a:pt x="843" y="309"/>
                  </a:lnTo>
                  <a:lnTo>
                    <a:pt x="845" y="303"/>
                  </a:lnTo>
                  <a:lnTo>
                    <a:pt x="847" y="294"/>
                  </a:lnTo>
                  <a:lnTo>
                    <a:pt x="849" y="285"/>
                  </a:lnTo>
                  <a:lnTo>
                    <a:pt x="848" y="274"/>
                  </a:lnTo>
                  <a:lnTo>
                    <a:pt x="847" y="269"/>
                  </a:lnTo>
                  <a:lnTo>
                    <a:pt x="846" y="266"/>
                  </a:lnTo>
                  <a:lnTo>
                    <a:pt x="844" y="261"/>
                  </a:lnTo>
                  <a:lnTo>
                    <a:pt x="840" y="259"/>
                  </a:lnTo>
                  <a:lnTo>
                    <a:pt x="837" y="257"/>
                  </a:lnTo>
                  <a:lnTo>
                    <a:pt x="834" y="255"/>
                  </a:lnTo>
                  <a:lnTo>
                    <a:pt x="831" y="254"/>
                  </a:lnTo>
                  <a:lnTo>
                    <a:pt x="828" y="254"/>
                  </a:lnTo>
                  <a:lnTo>
                    <a:pt x="826" y="254"/>
                  </a:lnTo>
                  <a:lnTo>
                    <a:pt x="825" y="254"/>
                  </a:lnTo>
                  <a:lnTo>
                    <a:pt x="823" y="255"/>
                  </a:lnTo>
                  <a:lnTo>
                    <a:pt x="822" y="255"/>
                  </a:lnTo>
                  <a:lnTo>
                    <a:pt x="822" y="234"/>
                  </a:lnTo>
                  <a:lnTo>
                    <a:pt x="825" y="214"/>
                  </a:lnTo>
                  <a:lnTo>
                    <a:pt x="827" y="195"/>
                  </a:lnTo>
                  <a:lnTo>
                    <a:pt x="828" y="176"/>
                  </a:lnTo>
                  <a:lnTo>
                    <a:pt x="827" y="157"/>
                  </a:lnTo>
                  <a:lnTo>
                    <a:pt x="823" y="141"/>
                  </a:lnTo>
                  <a:lnTo>
                    <a:pt x="819" y="124"/>
                  </a:lnTo>
                  <a:lnTo>
                    <a:pt x="814" y="107"/>
                  </a:lnTo>
                  <a:lnTo>
                    <a:pt x="807" y="92"/>
                  </a:lnTo>
                  <a:lnTo>
                    <a:pt x="797" y="77"/>
                  </a:lnTo>
                  <a:lnTo>
                    <a:pt x="787" y="63"/>
                  </a:lnTo>
                  <a:lnTo>
                    <a:pt x="776" y="50"/>
                  </a:lnTo>
                  <a:lnTo>
                    <a:pt x="763" y="40"/>
                  </a:lnTo>
                  <a:lnTo>
                    <a:pt x="749" y="29"/>
                  </a:lnTo>
                  <a:lnTo>
                    <a:pt x="735" y="21"/>
                  </a:lnTo>
                  <a:lnTo>
                    <a:pt x="720" y="13"/>
                  </a:lnTo>
                  <a:lnTo>
                    <a:pt x="704" y="7"/>
                  </a:lnTo>
                  <a:lnTo>
                    <a:pt x="687" y="3"/>
                  </a:lnTo>
                  <a:lnTo>
                    <a:pt x="669" y="0"/>
                  </a:lnTo>
                  <a:lnTo>
                    <a:pt x="651" y="0"/>
                  </a:lnTo>
                  <a:lnTo>
                    <a:pt x="651" y="0"/>
                  </a:lnTo>
                  <a:lnTo>
                    <a:pt x="633" y="0"/>
                  </a:lnTo>
                  <a:lnTo>
                    <a:pt x="615" y="3"/>
                  </a:lnTo>
                  <a:lnTo>
                    <a:pt x="598" y="7"/>
                  </a:lnTo>
                  <a:lnTo>
                    <a:pt x="582" y="13"/>
                  </a:lnTo>
                  <a:lnTo>
                    <a:pt x="566" y="21"/>
                  </a:lnTo>
                  <a:lnTo>
                    <a:pt x="551" y="29"/>
                  </a:lnTo>
                  <a:lnTo>
                    <a:pt x="539" y="40"/>
                  </a:lnTo>
                  <a:lnTo>
                    <a:pt x="526" y="50"/>
                  </a:lnTo>
                  <a:lnTo>
                    <a:pt x="514" y="63"/>
                  </a:lnTo>
                  <a:lnTo>
                    <a:pt x="504" y="77"/>
                  </a:lnTo>
                  <a:lnTo>
                    <a:pt x="495" y="92"/>
                  </a:lnTo>
                  <a:lnTo>
                    <a:pt x="488" y="107"/>
                  </a:lnTo>
                  <a:lnTo>
                    <a:pt x="481" y="124"/>
                  </a:lnTo>
                  <a:lnTo>
                    <a:pt x="477" y="141"/>
                  </a:lnTo>
                  <a:lnTo>
                    <a:pt x="475" y="157"/>
                  </a:lnTo>
                  <a:lnTo>
                    <a:pt x="474" y="176"/>
                  </a:lnTo>
                  <a:lnTo>
                    <a:pt x="475" y="195"/>
                  </a:lnTo>
                  <a:lnTo>
                    <a:pt x="477" y="215"/>
                  </a:lnTo>
                  <a:lnTo>
                    <a:pt x="478" y="224"/>
                  </a:lnTo>
                  <a:lnTo>
                    <a:pt x="479" y="235"/>
                  </a:lnTo>
                  <a:lnTo>
                    <a:pt x="479" y="244"/>
                  </a:lnTo>
                  <a:lnTo>
                    <a:pt x="479" y="255"/>
                  </a:lnTo>
                  <a:lnTo>
                    <a:pt x="478" y="254"/>
                  </a:lnTo>
                  <a:lnTo>
                    <a:pt x="477" y="254"/>
                  </a:lnTo>
                  <a:lnTo>
                    <a:pt x="475" y="254"/>
                  </a:lnTo>
                  <a:lnTo>
                    <a:pt x="473" y="254"/>
                  </a:lnTo>
                  <a:lnTo>
                    <a:pt x="470" y="254"/>
                  </a:lnTo>
                  <a:lnTo>
                    <a:pt x="467" y="255"/>
                  </a:lnTo>
                  <a:lnTo>
                    <a:pt x="463" y="257"/>
                  </a:lnTo>
                  <a:lnTo>
                    <a:pt x="460" y="259"/>
                  </a:lnTo>
                  <a:lnTo>
                    <a:pt x="458" y="261"/>
                  </a:lnTo>
                  <a:lnTo>
                    <a:pt x="456" y="266"/>
                  </a:lnTo>
                  <a:lnTo>
                    <a:pt x="454" y="269"/>
                  </a:lnTo>
                  <a:lnTo>
                    <a:pt x="453" y="274"/>
                  </a:lnTo>
                  <a:lnTo>
                    <a:pt x="453" y="285"/>
                  </a:lnTo>
                  <a:lnTo>
                    <a:pt x="455" y="294"/>
                  </a:lnTo>
                  <a:lnTo>
                    <a:pt x="457" y="303"/>
                  </a:lnTo>
                  <a:lnTo>
                    <a:pt x="459" y="309"/>
                  </a:lnTo>
                  <a:lnTo>
                    <a:pt x="461" y="319"/>
                  </a:lnTo>
                  <a:lnTo>
                    <a:pt x="466" y="332"/>
                  </a:lnTo>
                  <a:lnTo>
                    <a:pt x="470" y="346"/>
                  </a:lnTo>
                  <a:lnTo>
                    <a:pt x="472" y="351"/>
                  </a:lnTo>
                  <a:lnTo>
                    <a:pt x="473" y="355"/>
                  </a:lnTo>
                  <a:lnTo>
                    <a:pt x="476" y="363"/>
                  </a:lnTo>
                  <a:lnTo>
                    <a:pt x="478" y="367"/>
                  </a:lnTo>
                  <a:lnTo>
                    <a:pt x="481" y="371"/>
                  </a:lnTo>
                  <a:lnTo>
                    <a:pt x="485" y="376"/>
                  </a:lnTo>
                  <a:lnTo>
                    <a:pt x="490" y="378"/>
                  </a:lnTo>
                  <a:lnTo>
                    <a:pt x="494" y="378"/>
                  </a:lnTo>
                  <a:lnTo>
                    <a:pt x="499" y="379"/>
                  </a:lnTo>
                  <a:lnTo>
                    <a:pt x="499" y="379"/>
                  </a:lnTo>
                  <a:lnTo>
                    <a:pt x="499" y="379"/>
                  </a:lnTo>
                  <a:lnTo>
                    <a:pt x="499" y="379"/>
                  </a:lnTo>
                  <a:lnTo>
                    <a:pt x="499" y="379"/>
                  </a:lnTo>
                  <a:lnTo>
                    <a:pt x="503" y="379"/>
                  </a:lnTo>
                  <a:lnTo>
                    <a:pt x="506" y="378"/>
                  </a:lnTo>
                  <a:lnTo>
                    <a:pt x="511" y="401"/>
                  </a:lnTo>
                  <a:lnTo>
                    <a:pt x="516" y="423"/>
                  </a:lnTo>
                  <a:lnTo>
                    <a:pt x="524" y="444"/>
                  </a:lnTo>
                  <a:lnTo>
                    <a:pt x="532" y="463"/>
                  </a:lnTo>
                  <a:lnTo>
                    <a:pt x="534" y="471"/>
                  </a:lnTo>
                  <a:lnTo>
                    <a:pt x="537" y="478"/>
                  </a:lnTo>
                  <a:lnTo>
                    <a:pt x="538" y="488"/>
                  </a:lnTo>
                  <a:lnTo>
                    <a:pt x="537" y="498"/>
                  </a:lnTo>
                  <a:lnTo>
                    <a:pt x="535" y="506"/>
                  </a:lnTo>
                  <a:lnTo>
                    <a:pt x="533" y="513"/>
                  </a:lnTo>
                  <a:lnTo>
                    <a:pt x="528" y="525"/>
                  </a:lnTo>
                  <a:lnTo>
                    <a:pt x="523" y="533"/>
                  </a:lnTo>
                  <a:lnTo>
                    <a:pt x="515" y="538"/>
                  </a:lnTo>
                  <a:lnTo>
                    <a:pt x="503" y="544"/>
                  </a:lnTo>
                  <a:lnTo>
                    <a:pt x="486" y="553"/>
                  </a:lnTo>
                  <a:lnTo>
                    <a:pt x="467" y="561"/>
                  </a:lnTo>
                  <a:lnTo>
                    <a:pt x="423" y="579"/>
                  </a:lnTo>
                  <a:lnTo>
                    <a:pt x="383" y="598"/>
                  </a:lnTo>
                  <a:lnTo>
                    <a:pt x="368" y="607"/>
                  </a:lnTo>
                  <a:lnTo>
                    <a:pt x="356" y="615"/>
                  </a:lnTo>
                  <a:lnTo>
                    <a:pt x="346" y="624"/>
                  </a:lnTo>
                  <a:lnTo>
                    <a:pt x="338" y="632"/>
                  </a:lnTo>
                  <a:lnTo>
                    <a:pt x="332" y="637"/>
                  </a:lnTo>
                  <a:lnTo>
                    <a:pt x="327" y="646"/>
                  </a:lnTo>
                  <a:lnTo>
                    <a:pt x="323" y="655"/>
                  </a:lnTo>
                  <a:lnTo>
                    <a:pt x="318" y="667"/>
                  </a:lnTo>
                  <a:lnTo>
                    <a:pt x="315" y="679"/>
                  </a:lnTo>
                  <a:lnTo>
                    <a:pt x="312" y="691"/>
                  </a:lnTo>
                  <a:lnTo>
                    <a:pt x="310" y="705"/>
                  </a:lnTo>
                  <a:lnTo>
                    <a:pt x="308" y="720"/>
                  </a:lnTo>
                  <a:lnTo>
                    <a:pt x="307" y="734"/>
                  </a:lnTo>
                  <a:lnTo>
                    <a:pt x="307" y="748"/>
                  </a:lnTo>
                  <a:lnTo>
                    <a:pt x="307" y="760"/>
                  </a:lnTo>
                  <a:lnTo>
                    <a:pt x="308" y="773"/>
                  </a:lnTo>
                  <a:lnTo>
                    <a:pt x="310" y="785"/>
                  </a:lnTo>
                  <a:lnTo>
                    <a:pt x="312" y="795"/>
                  </a:lnTo>
                  <a:lnTo>
                    <a:pt x="314" y="804"/>
                  </a:lnTo>
                  <a:lnTo>
                    <a:pt x="318" y="810"/>
                  </a:lnTo>
                  <a:lnTo>
                    <a:pt x="325" y="820"/>
                  </a:lnTo>
                  <a:lnTo>
                    <a:pt x="332" y="829"/>
                  </a:lnTo>
                  <a:lnTo>
                    <a:pt x="338" y="833"/>
                  </a:lnTo>
                  <a:lnTo>
                    <a:pt x="346" y="839"/>
                  </a:lnTo>
                  <a:lnTo>
                    <a:pt x="356" y="843"/>
                  </a:lnTo>
                  <a:lnTo>
                    <a:pt x="370" y="847"/>
                  </a:lnTo>
                  <a:lnTo>
                    <a:pt x="387" y="851"/>
                  </a:lnTo>
                  <a:lnTo>
                    <a:pt x="408" y="855"/>
                  </a:lnTo>
                  <a:lnTo>
                    <a:pt x="434" y="858"/>
                  </a:lnTo>
                  <a:lnTo>
                    <a:pt x="464" y="861"/>
                  </a:lnTo>
                  <a:lnTo>
                    <a:pt x="502" y="863"/>
                  </a:lnTo>
                  <a:lnTo>
                    <a:pt x="544" y="865"/>
                  </a:lnTo>
                  <a:lnTo>
                    <a:pt x="594" y="866"/>
                  </a:lnTo>
                  <a:lnTo>
                    <a:pt x="651" y="866"/>
                  </a:lnTo>
                  <a:lnTo>
                    <a:pt x="708" y="866"/>
                  </a:lnTo>
                  <a:lnTo>
                    <a:pt x="757" y="865"/>
                  </a:lnTo>
                  <a:lnTo>
                    <a:pt x="800" y="863"/>
                  </a:lnTo>
                  <a:lnTo>
                    <a:pt x="836" y="861"/>
                  </a:lnTo>
                  <a:lnTo>
                    <a:pt x="868" y="858"/>
                  </a:lnTo>
                  <a:lnTo>
                    <a:pt x="893" y="855"/>
                  </a:lnTo>
                  <a:lnTo>
                    <a:pt x="915" y="851"/>
                  </a:lnTo>
                  <a:lnTo>
                    <a:pt x="932" y="847"/>
                  </a:lnTo>
                  <a:lnTo>
                    <a:pt x="945" y="843"/>
                  </a:lnTo>
                  <a:lnTo>
                    <a:pt x="956" y="839"/>
                  </a:lnTo>
                  <a:lnTo>
                    <a:pt x="963" y="833"/>
                  </a:lnTo>
                  <a:lnTo>
                    <a:pt x="970" y="829"/>
                  </a:lnTo>
                  <a:lnTo>
                    <a:pt x="977" y="820"/>
                  </a:lnTo>
                  <a:lnTo>
                    <a:pt x="983" y="810"/>
                  </a:lnTo>
                  <a:lnTo>
                    <a:pt x="987" y="804"/>
                  </a:lnTo>
                  <a:lnTo>
                    <a:pt x="989" y="794"/>
                  </a:lnTo>
                  <a:lnTo>
                    <a:pt x="991" y="785"/>
                  </a:lnTo>
                  <a:lnTo>
                    <a:pt x="992" y="772"/>
                  </a:lnTo>
                  <a:lnTo>
                    <a:pt x="992" y="759"/>
                  </a:lnTo>
                  <a:lnTo>
                    <a:pt x="992" y="745"/>
                  </a:lnTo>
                  <a:lnTo>
                    <a:pt x="991" y="732"/>
                  </a:lnTo>
                  <a:lnTo>
                    <a:pt x="990" y="717"/>
                  </a:lnTo>
                  <a:lnTo>
                    <a:pt x="988" y="703"/>
                  </a:lnTo>
                  <a:lnTo>
                    <a:pt x="986" y="689"/>
                  </a:lnTo>
                  <a:lnTo>
                    <a:pt x="983" y="676"/>
                  </a:lnTo>
                  <a:lnTo>
                    <a:pt x="980" y="664"/>
                  </a:lnTo>
                  <a:lnTo>
                    <a:pt x="976" y="653"/>
                  </a:lnTo>
                  <a:lnTo>
                    <a:pt x="972" y="644"/>
                  </a:lnTo>
                  <a:lnTo>
                    <a:pt x="968" y="636"/>
                  </a:lnTo>
                  <a:lnTo>
                    <a:pt x="963" y="63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4B8D2DE0-CA64-DE74-DE5E-23D2834BBC7B}"/>
                </a:ext>
              </a:extLst>
            </p:cNvPr>
            <p:cNvSpPr/>
            <p:nvPr/>
          </p:nvSpPr>
          <p:spPr>
            <a:xfrm>
              <a:off x="6300495" y="3898694"/>
              <a:ext cx="2709614" cy="56445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rgbClr val="00338D"/>
                </a:solidFill>
              </a:endParaRPr>
            </a:p>
          </p:txBody>
        </p:sp>
        <p:sp>
          <p:nvSpPr>
            <p:cNvPr id="16" name="TextBox 15">
              <a:extLst>
                <a:ext uri="{FF2B5EF4-FFF2-40B4-BE49-F238E27FC236}">
                  <a16:creationId xmlns:a16="http://schemas.microsoft.com/office/drawing/2014/main" id="{18D4B3B9-EB78-1B6B-4878-7B6B0C458AC7}"/>
                </a:ext>
              </a:extLst>
            </p:cNvPr>
            <p:cNvSpPr txBox="1"/>
            <p:nvPr/>
          </p:nvSpPr>
          <p:spPr>
            <a:xfrm>
              <a:off x="7022142" y="3956760"/>
              <a:ext cx="1742066" cy="423044"/>
            </a:xfrm>
            <a:prstGeom prst="rect">
              <a:avLst/>
            </a:prstGeom>
            <a:noFill/>
          </p:spPr>
          <p:txBody>
            <a:bodyPr wrap="square" lIns="54610" tIns="54610" rIns="54610" bIns="54610" rtlCol="0" anchor="ctr">
              <a:noAutofit/>
            </a:bodyPr>
            <a:lstStyle/>
            <a:p>
              <a:pPr algn="ctr">
                <a:spcAft>
                  <a:spcPts val="600"/>
                </a:spcAft>
              </a:pPr>
              <a:r>
                <a:rPr lang="en-US" sz="2400" b="1">
                  <a:solidFill>
                    <a:schemeClr val="bg1"/>
                  </a:solidFill>
                </a:rPr>
                <a:t>Services</a:t>
              </a:r>
              <a:endParaRPr lang="en-US" sz="1500" b="1">
                <a:solidFill>
                  <a:schemeClr val="bg1"/>
                </a:solidFill>
              </a:endParaRPr>
            </a:p>
          </p:txBody>
        </p:sp>
        <p:sp>
          <p:nvSpPr>
            <p:cNvPr id="17" name="Freeform 1170">
              <a:extLst>
                <a:ext uri="{FF2B5EF4-FFF2-40B4-BE49-F238E27FC236}">
                  <a16:creationId xmlns:a16="http://schemas.microsoft.com/office/drawing/2014/main" id="{D7F04063-CECA-A8EF-EC43-8FA6B2BA171C}"/>
                </a:ext>
              </a:extLst>
            </p:cNvPr>
            <p:cNvSpPr>
              <a:spLocks noEditPoints="1"/>
            </p:cNvSpPr>
            <p:nvPr/>
          </p:nvSpPr>
          <p:spPr bwMode="auto">
            <a:xfrm>
              <a:off x="6584319" y="3986529"/>
              <a:ext cx="383844" cy="416393"/>
            </a:xfrm>
            <a:custGeom>
              <a:avLst/>
              <a:gdLst>
                <a:gd name="T0" fmla="*/ 1328 w 1372"/>
                <a:gd name="T1" fmla="*/ 405 h 1485"/>
                <a:gd name="T2" fmla="*/ 1365 w 1372"/>
                <a:gd name="T3" fmla="*/ 352 h 1485"/>
                <a:gd name="T4" fmla="*/ 1366 w 1372"/>
                <a:gd name="T5" fmla="*/ 278 h 1485"/>
                <a:gd name="T6" fmla="*/ 1318 w 1372"/>
                <a:gd name="T7" fmla="*/ 214 h 1485"/>
                <a:gd name="T8" fmla="*/ 1236 w 1372"/>
                <a:gd name="T9" fmla="*/ 194 h 1485"/>
                <a:gd name="T10" fmla="*/ 1150 w 1372"/>
                <a:gd name="T11" fmla="*/ 247 h 1485"/>
                <a:gd name="T12" fmla="*/ 794 w 1372"/>
                <a:gd name="T13" fmla="*/ 75 h 1485"/>
                <a:gd name="T14" fmla="*/ 741 w 1372"/>
                <a:gd name="T15" fmla="*/ 15 h 1485"/>
                <a:gd name="T16" fmla="*/ 659 w 1372"/>
                <a:gd name="T17" fmla="*/ 3 h 1485"/>
                <a:gd name="T18" fmla="*/ 591 w 1372"/>
                <a:gd name="T19" fmla="*/ 44 h 1485"/>
                <a:gd name="T20" fmla="*/ 563 w 1372"/>
                <a:gd name="T21" fmla="*/ 121 h 1485"/>
                <a:gd name="T22" fmla="*/ 178 w 1372"/>
                <a:gd name="T23" fmla="*/ 208 h 1485"/>
                <a:gd name="T24" fmla="*/ 86 w 1372"/>
                <a:gd name="T25" fmla="*/ 199 h 1485"/>
                <a:gd name="T26" fmla="*/ 21 w 1372"/>
                <a:gd name="T27" fmla="*/ 246 h 1485"/>
                <a:gd name="T28" fmla="*/ 1 w 1372"/>
                <a:gd name="T29" fmla="*/ 325 h 1485"/>
                <a:gd name="T30" fmla="*/ 28 w 1372"/>
                <a:gd name="T31" fmla="*/ 390 h 1485"/>
                <a:gd name="T32" fmla="*/ 86 w 1372"/>
                <a:gd name="T33" fmla="*/ 429 h 1485"/>
                <a:gd name="T34" fmla="*/ 50 w 1372"/>
                <a:gd name="T35" fmla="*/ 1000 h 1485"/>
                <a:gd name="T36" fmla="*/ 8 w 1372"/>
                <a:gd name="T37" fmla="*/ 1056 h 1485"/>
                <a:gd name="T38" fmla="*/ 6 w 1372"/>
                <a:gd name="T39" fmla="*/ 1133 h 1485"/>
                <a:gd name="T40" fmla="*/ 54 w 1372"/>
                <a:gd name="T41" fmla="*/ 1198 h 1485"/>
                <a:gd name="T42" fmla="*/ 130 w 1372"/>
                <a:gd name="T43" fmla="*/ 1217 h 1485"/>
                <a:gd name="T44" fmla="*/ 188 w 1372"/>
                <a:gd name="T45" fmla="*/ 1197 h 1485"/>
                <a:gd name="T46" fmla="*/ 228 w 1372"/>
                <a:gd name="T47" fmla="*/ 1151 h 1485"/>
                <a:gd name="T48" fmla="*/ 564 w 1372"/>
                <a:gd name="T49" fmla="*/ 1377 h 1485"/>
                <a:gd name="T50" fmla="*/ 598 w 1372"/>
                <a:gd name="T51" fmla="*/ 1449 h 1485"/>
                <a:gd name="T52" fmla="*/ 671 w 1372"/>
                <a:gd name="T53" fmla="*/ 1484 h 1485"/>
                <a:gd name="T54" fmla="*/ 751 w 1372"/>
                <a:gd name="T55" fmla="*/ 1465 h 1485"/>
                <a:gd name="T56" fmla="*/ 798 w 1372"/>
                <a:gd name="T57" fmla="*/ 1400 h 1485"/>
                <a:gd name="T58" fmla="*/ 789 w 1372"/>
                <a:gd name="T59" fmla="*/ 1305 h 1485"/>
                <a:gd name="T60" fmla="*/ 1170 w 1372"/>
                <a:gd name="T61" fmla="*/ 1186 h 1485"/>
                <a:gd name="T62" fmla="*/ 1224 w 1372"/>
                <a:gd name="T63" fmla="*/ 1215 h 1485"/>
                <a:gd name="T64" fmla="*/ 1298 w 1372"/>
                <a:gd name="T65" fmla="*/ 1209 h 1485"/>
                <a:gd name="T66" fmla="*/ 1357 w 1372"/>
                <a:gd name="T67" fmla="*/ 1155 h 1485"/>
                <a:gd name="T68" fmla="*/ 1369 w 1372"/>
                <a:gd name="T69" fmla="*/ 1078 h 1485"/>
                <a:gd name="T70" fmla="*/ 1342 w 1372"/>
                <a:gd name="T71" fmla="*/ 1018 h 1485"/>
                <a:gd name="T72" fmla="*/ 1288 w 1372"/>
                <a:gd name="T73" fmla="*/ 983 h 1485"/>
                <a:gd name="T74" fmla="*/ 195 w 1372"/>
                <a:gd name="T75" fmla="*/ 408 h 1485"/>
                <a:gd name="T76" fmla="*/ 564 w 1372"/>
                <a:gd name="T77" fmla="*/ 592 h 1485"/>
                <a:gd name="T78" fmla="*/ 590 w 1372"/>
                <a:gd name="T79" fmla="*/ 657 h 1485"/>
                <a:gd name="T80" fmla="*/ 648 w 1372"/>
                <a:gd name="T81" fmla="*/ 696 h 1485"/>
                <a:gd name="T82" fmla="*/ 168 w 1372"/>
                <a:gd name="T83" fmla="*/ 986 h 1485"/>
                <a:gd name="T84" fmla="*/ 634 w 1372"/>
                <a:gd name="T85" fmla="*/ 1254 h 1485"/>
                <a:gd name="T86" fmla="*/ 1139 w 1372"/>
                <a:gd name="T87" fmla="*/ 1053 h 1485"/>
                <a:gd name="T88" fmla="*/ 721 w 1372"/>
                <a:gd name="T89" fmla="*/ 770 h 1485"/>
                <a:gd name="T90" fmla="*/ 768 w 1372"/>
                <a:gd name="T91" fmla="*/ 666 h 1485"/>
                <a:gd name="T92" fmla="*/ 800 w 1372"/>
                <a:gd name="T93" fmla="*/ 610 h 1485"/>
                <a:gd name="T94" fmla="*/ 1165 w 1372"/>
                <a:gd name="T95" fmla="*/ 399 h 1485"/>
                <a:gd name="T96" fmla="*/ 1226 w 1372"/>
                <a:gd name="T97" fmla="*/ 432 h 1485"/>
                <a:gd name="T98" fmla="*/ 1131 w 1372"/>
                <a:gd name="T99" fmla="*/ 307 h 1485"/>
                <a:gd name="T100" fmla="*/ 749 w 1372"/>
                <a:gd name="T101" fmla="*/ 480 h 1485"/>
                <a:gd name="T102" fmla="*/ 755 w 1372"/>
                <a:gd name="T103" fmla="*/ 218 h 1485"/>
                <a:gd name="T104" fmla="*/ 593 w 1372"/>
                <a:gd name="T105" fmla="*/ 200 h 1485"/>
                <a:gd name="T106" fmla="*/ 658 w 1372"/>
                <a:gd name="T107" fmla="*/ 239 h 1485"/>
                <a:gd name="T108" fmla="*/ 608 w 1372"/>
                <a:gd name="T109" fmla="*/ 487 h 1485"/>
                <a:gd name="T110" fmla="*/ 241 w 1372"/>
                <a:gd name="T111" fmla="*/ 307 h 1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72" h="1485">
                  <a:moveTo>
                    <a:pt x="1288" y="983"/>
                  </a:moveTo>
                  <a:lnTo>
                    <a:pt x="1288" y="429"/>
                  </a:lnTo>
                  <a:lnTo>
                    <a:pt x="1297" y="426"/>
                  </a:lnTo>
                  <a:lnTo>
                    <a:pt x="1306" y="421"/>
                  </a:lnTo>
                  <a:lnTo>
                    <a:pt x="1313" y="417"/>
                  </a:lnTo>
                  <a:lnTo>
                    <a:pt x="1322" y="412"/>
                  </a:lnTo>
                  <a:lnTo>
                    <a:pt x="1328" y="405"/>
                  </a:lnTo>
                  <a:lnTo>
                    <a:pt x="1336" y="400"/>
                  </a:lnTo>
                  <a:lnTo>
                    <a:pt x="1342" y="392"/>
                  </a:lnTo>
                  <a:lnTo>
                    <a:pt x="1348" y="386"/>
                  </a:lnTo>
                  <a:lnTo>
                    <a:pt x="1353" y="378"/>
                  </a:lnTo>
                  <a:lnTo>
                    <a:pt x="1358" y="369"/>
                  </a:lnTo>
                  <a:lnTo>
                    <a:pt x="1362" y="361"/>
                  </a:lnTo>
                  <a:lnTo>
                    <a:pt x="1365" y="352"/>
                  </a:lnTo>
                  <a:lnTo>
                    <a:pt x="1367" y="343"/>
                  </a:lnTo>
                  <a:lnTo>
                    <a:pt x="1369" y="334"/>
                  </a:lnTo>
                  <a:lnTo>
                    <a:pt x="1371" y="324"/>
                  </a:lnTo>
                  <a:lnTo>
                    <a:pt x="1372" y="314"/>
                  </a:lnTo>
                  <a:lnTo>
                    <a:pt x="1371" y="301"/>
                  </a:lnTo>
                  <a:lnTo>
                    <a:pt x="1368" y="289"/>
                  </a:lnTo>
                  <a:lnTo>
                    <a:pt x="1366" y="278"/>
                  </a:lnTo>
                  <a:lnTo>
                    <a:pt x="1362" y="267"/>
                  </a:lnTo>
                  <a:lnTo>
                    <a:pt x="1357" y="256"/>
                  </a:lnTo>
                  <a:lnTo>
                    <a:pt x="1351" y="246"/>
                  </a:lnTo>
                  <a:lnTo>
                    <a:pt x="1344" y="238"/>
                  </a:lnTo>
                  <a:lnTo>
                    <a:pt x="1336" y="229"/>
                  </a:lnTo>
                  <a:lnTo>
                    <a:pt x="1327" y="221"/>
                  </a:lnTo>
                  <a:lnTo>
                    <a:pt x="1318" y="214"/>
                  </a:lnTo>
                  <a:lnTo>
                    <a:pt x="1308" y="208"/>
                  </a:lnTo>
                  <a:lnTo>
                    <a:pt x="1298" y="203"/>
                  </a:lnTo>
                  <a:lnTo>
                    <a:pt x="1286" y="199"/>
                  </a:lnTo>
                  <a:lnTo>
                    <a:pt x="1276" y="196"/>
                  </a:lnTo>
                  <a:lnTo>
                    <a:pt x="1264" y="194"/>
                  </a:lnTo>
                  <a:lnTo>
                    <a:pt x="1251" y="193"/>
                  </a:lnTo>
                  <a:lnTo>
                    <a:pt x="1236" y="194"/>
                  </a:lnTo>
                  <a:lnTo>
                    <a:pt x="1220" y="198"/>
                  </a:lnTo>
                  <a:lnTo>
                    <a:pt x="1206" y="202"/>
                  </a:lnTo>
                  <a:lnTo>
                    <a:pt x="1193" y="208"/>
                  </a:lnTo>
                  <a:lnTo>
                    <a:pt x="1181" y="216"/>
                  </a:lnTo>
                  <a:lnTo>
                    <a:pt x="1170" y="226"/>
                  </a:lnTo>
                  <a:lnTo>
                    <a:pt x="1159" y="235"/>
                  </a:lnTo>
                  <a:lnTo>
                    <a:pt x="1150" y="247"/>
                  </a:lnTo>
                  <a:lnTo>
                    <a:pt x="803" y="132"/>
                  </a:lnTo>
                  <a:lnTo>
                    <a:pt x="804" y="126"/>
                  </a:lnTo>
                  <a:lnTo>
                    <a:pt x="804" y="121"/>
                  </a:lnTo>
                  <a:lnTo>
                    <a:pt x="804" y="109"/>
                  </a:lnTo>
                  <a:lnTo>
                    <a:pt x="801" y="97"/>
                  </a:lnTo>
                  <a:lnTo>
                    <a:pt x="798" y="85"/>
                  </a:lnTo>
                  <a:lnTo>
                    <a:pt x="794" y="75"/>
                  </a:lnTo>
                  <a:lnTo>
                    <a:pt x="790" y="64"/>
                  </a:lnTo>
                  <a:lnTo>
                    <a:pt x="783" y="54"/>
                  </a:lnTo>
                  <a:lnTo>
                    <a:pt x="777" y="44"/>
                  </a:lnTo>
                  <a:lnTo>
                    <a:pt x="769" y="36"/>
                  </a:lnTo>
                  <a:lnTo>
                    <a:pt x="760" y="28"/>
                  </a:lnTo>
                  <a:lnTo>
                    <a:pt x="751" y="22"/>
                  </a:lnTo>
                  <a:lnTo>
                    <a:pt x="741" y="15"/>
                  </a:lnTo>
                  <a:lnTo>
                    <a:pt x="730" y="10"/>
                  </a:lnTo>
                  <a:lnTo>
                    <a:pt x="719" y="5"/>
                  </a:lnTo>
                  <a:lnTo>
                    <a:pt x="708" y="3"/>
                  </a:lnTo>
                  <a:lnTo>
                    <a:pt x="696" y="1"/>
                  </a:lnTo>
                  <a:lnTo>
                    <a:pt x="684" y="0"/>
                  </a:lnTo>
                  <a:lnTo>
                    <a:pt x="671" y="1"/>
                  </a:lnTo>
                  <a:lnTo>
                    <a:pt x="659" y="3"/>
                  </a:lnTo>
                  <a:lnTo>
                    <a:pt x="648" y="5"/>
                  </a:lnTo>
                  <a:lnTo>
                    <a:pt x="636" y="10"/>
                  </a:lnTo>
                  <a:lnTo>
                    <a:pt x="627" y="15"/>
                  </a:lnTo>
                  <a:lnTo>
                    <a:pt x="616" y="22"/>
                  </a:lnTo>
                  <a:lnTo>
                    <a:pt x="607" y="28"/>
                  </a:lnTo>
                  <a:lnTo>
                    <a:pt x="598" y="36"/>
                  </a:lnTo>
                  <a:lnTo>
                    <a:pt x="591" y="44"/>
                  </a:lnTo>
                  <a:lnTo>
                    <a:pt x="583" y="54"/>
                  </a:lnTo>
                  <a:lnTo>
                    <a:pt x="578" y="64"/>
                  </a:lnTo>
                  <a:lnTo>
                    <a:pt x="573" y="75"/>
                  </a:lnTo>
                  <a:lnTo>
                    <a:pt x="568" y="85"/>
                  </a:lnTo>
                  <a:lnTo>
                    <a:pt x="565" y="97"/>
                  </a:lnTo>
                  <a:lnTo>
                    <a:pt x="564" y="109"/>
                  </a:lnTo>
                  <a:lnTo>
                    <a:pt x="563" y="121"/>
                  </a:lnTo>
                  <a:lnTo>
                    <a:pt x="563" y="126"/>
                  </a:lnTo>
                  <a:lnTo>
                    <a:pt x="564" y="133"/>
                  </a:lnTo>
                  <a:lnTo>
                    <a:pt x="222" y="247"/>
                  </a:lnTo>
                  <a:lnTo>
                    <a:pt x="213" y="235"/>
                  </a:lnTo>
                  <a:lnTo>
                    <a:pt x="202" y="225"/>
                  </a:lnTo>
                  <a:lnTo>
                    <a:pt x="191" y="216"/>
                  </a:lnTo>
                  <a:lnTo>
                    <a:pt x="178" y="208"/>
                  </a:lnTo>
                  <a:lnTo>
                    <a:pt x="165" y="202"/>
                  </a:lnTo>
                  <a:lnTo>
                    <a:pt x="151" y="198"/>
                  </a:lnTo>
                  <a:lnTo>
                    <a:pt x="136" y="194"/>
                  </a:lnTo>
                  <a:lnTo>
                    <a:pt x="121" y="193"/>
                  </a:lnTo>
                  <a:lnTo>
                    <a:pt x="108" y="194"/>
                  </a:lnTo>
                  <a:lnTo>
                    <a:pt x="96" y="196"/>
                  </a:lnTo>
                  <a:lnTo>
                    <a:pt x="86" y="199"/>
                  </a:lnTo>
                  <a:lnTo>
                    <a:pt x="74" y="203"/>
                  </a:lnTo>
                  <a:lnTo>
                    <a:pt x="64" y="208"/>
                  </a:lnTo>
                  <a:lnTo>
                    <a:pt x="54" y="214"/>
                  </a:lnTo>
                  <a:lnTo>
                    <a:pt x="45" y="221"/>
                  </a:lnTo>
                  <a:lnTo>
                    <a:pt x="36" y="229"/>
                  </a:lnTo>
                  <a:lnTo>
                    <a:pt x="28" y="238"/>
                  </a:lnTo>
                  <a:lnTo>
                    <a:pt x="21" y="246"/>
                  </a:lnTo>
                  <a:lnTo>
                    <a:pt x="15" y="256"/>
                  </a:lnTo>
                  <a:lnTo>
                    <a:pt x="10" y="267"/>
                  </a:lnTo>
                  <a:lnTo>
                    <a:pt x="6" y="278"/>
                  </a:lnTo>
                  <a:lnTo>
                    <a:pt x="3" y="289"/>
                  </a:lnTo>
                  <a:lnTo>
                    <a:pt x="1" y="301"/>
                  </a:lnTo>
                  <a:lnTo>
                    <a:pt x="0" y="314"/>
                  </a:lnTo>
                  <a:lnTo>
                    <a:pt x="1" y="325"/>
                  </a:lnTo>
                  <a:lnTo>
                    <a:pt x="2" y="335"/>
                  </a:lnTo>
                  <a:lnTo>
                    <a:pt x="5" y="346"/>
                  </a:lnTo>
                  <a:lnTo>
                    <a:pt x="8" y="355"/>
                  </a:lnTo>
                  <a:lnTo>
                    <a:pt x="12" y="364"/>
                  </a:lnTo>
                  <a:lnTo>
                    <a:pt x="16" y="374"/>
                  </a:lnTo>
                  <a:lnTo>
                    <a:pt x="22" y="382"/>
                  </a:lnTo>
                  <a:lnTo>
                    <a:pt x="28" y="390"/>
                  </a:lnTo>
                  <a:lnTo>
                    <a:pt x="35" y="397"/>
                  </a:lnTo>
                  <a:lnTo>
                    <a:pt x="41" y="404"/>
                  </a:lnTo>
                  <a:lnTo>
                    <a:pt x="50" y="410"/>
                  </a:lnTo>
                  <a:lnTo>
                    <a:pt x="57" y="417"/>
                  </a:lnTo>
                  <a:lnTo>
                    <a:pt x="67" y="421"/>
                  </a:lnTo>
                  <a:lnTo>
                    <a:pt x="76" y="426"/>
                  </a:lnTo>
                  <a:lnTo>
                    <a:pt x="86" y="429"/>
                  </a:lnTo>
                  <a:lnTo>
                    <a:pt x="95" y="432"/>
                  </a:lnTo>
                  <a:lnTo>
                    <a:pt x="95" y="980"/>
                  </a:lnTo>
                  <a:lnTo>
                    <a:pt x="86" y="983"/>
                  </a:lnTo>
                  <a:lnTo>
                    <a:pt x="76" y="986"/>
                  </a:lnTo>
                  <a:lnTo>
                    <a:pt x="67" y="990"/>
                  </a:lnTo>
                  <a:lnTo>
                    <a:pt x="57" y="995"/>
                  </a:lnTo>
                  <a:lnTo>
                    <a:pt x="50" y="1000"/>
                  </a:lnTo>
                  <a:lnTo>
                    <a:pt x="41" y="1007"/>
                  </a:lnTo>
                  <a:lnTo>
                    <a:pt x="35" y="1014"/>
                  </a:lnTo>
                  <a:lnTo>
                    <a:pt x="28" y="1022"/>
                  </a:lnTo>
                  <a:lnTo>
                    <a:pt x="22" y="1029"/>
                  </a:lnTo>
                  <a:lnTo>
                    <a:pt x="16" y="1038"/>
                  </a:lnTo>
                  <a:lnTo>
                    <a:pt x="12" y="1047"/>
                  </a:lnTo>
                  <a:lnTo>
                    <a:pt x="8" y="1056"/>
                  </a:lnTo>
                  <a:lnTo>
                    <a:pt x="5" y="1066"/>
                  </a:lnTo>
                  <a:lnTo>
                    <a:pt x="2" y="1077"/>
                  </a:lnTo>
                  <a:lnTo>
                    <a:pt x="1" y="1087"/>
                  </a:lnTo>
                  <a:lnTo>
                    <a:pt x="0" y="1097"/>
                  </a:lnTo>
                  <a:lnTo>
                    <a:pt x="1" y="1110"/>
                  </a:lnTo>
                  <a:lnTo>
                    <a:pt x="3" y="1122"/>
                  </a:lnTo>
                  <a:lnTo>
                    <a:pt x="6" y="1133"/>
                  </a:lnTo>
                  <a:lnTo>
                    <a:pt x="10" y="1145"/>
                  </a:lnTo>
                  <a:lnTo>
                    <a:pt x="15" y="1155"/>
                  </a:lnTo>
                  <a:lnTo>
                    <a:pt x="21" y="1164"/>
                  </a:lnTo>
                  <a:lnTo>
                    <a:pt x="28" y="1174"/>
                  </a:lnTo>
                  <a:lnTo>
                    <a:pt x="36" y="1183"/>
                  </a:lnTo>
                  <a:lnTo>
                    <a:pt x="45" y="1190"/>
                  </a:lnTo>
                  <a:lnTo>
                    <a:pt x="54" y="1198"/>
                  </a:lnTo>
                  <a:lnTo>
                    <a:pt x="64" y="1203"/>
                  </a:lnTo>
                  <a:lnTo>
                    <a:pt x="74" y="1209"/>
                  </a:lnTo>
                  <a:lnTo>
                    <a:pt x="86" y="1213"/>
                  </a:lnTo>
                  <a:lnTo>
                    <a:pt x="96" y="1215"/>
                  </a:lnTo>
                  <a:lnTo>
                    <a:pt x="108" y="1217"/>
                  </a:lnTo>
                  <a:lnTo>
                    <a:pt x="121" y="1218"/>
                  </a:lnTo>
                  <a:lnTo>
                    <a:pt x="130" y="1217"/>
                  </a:lnTo>
                  <a:lnTo>
                    <a:pt x="140" y="1216"/>
                  </a:lnTo>
                  <a:lnTo>
                    <a:pt x="148" y="1215"/>
                  </a:lnTo>
                  <a:lnTo>
                    <a:pt x="157" y="1213"/>
                  </a:lnTo>
                  <a:lnTo>
                    <a:pt x="165" y="1210"/>
                  </a:lnTo>
                  <a:lnTo>
                    <a:pt x="173" y="1206"/>
                  </a:lnTo>
                  <a:lnTo>
                    <a:pt x="182" y="1202"/>
                  </a:lnTo>
                  <a:lnTo>
                    <a:pt x="188" y="1197"/>
                  </a:lnTo>
                  <a:lnTo>
                    <a:pt x="196" y="1192"/>
                  </a:lnTo>
                  <a:lnTo>
                    <a:pt x="202" y="1186"/>
                  </a:lnTo>
                  <a:lnTo>
                    <a:pt x="209" y="1180"/>
                  </a:lnTo>
                  <a:lnTo>
                    <a:pt x="214" y="1174"/>
                  </a:lnTo>
                  <a:lnTo>
                    <a:pt x="219" y="1166"/>
                  </a:lnTo>
                  <a:lnTo>
                    <a:pt x="225" y="1159"/>
                  </a:lnTo>
                  <a:lnTo>
                    <a:pt x="228" y="1151"/>
                  </a:lnTo>
                  <a:lnTo>
                    <a:pt x="232" y="1144"/>
                  </a:lnTo>
                  <a:lnTo>
                    <a:pt x="579" y="1305"/>
                  </a:lnTo>
                  <a:lnTo>
                    <a:pt x="573" y="1319"/>
                  </a:lnTo>
                  <a:lnTo>
                    <a:pt x="567" y="1333"/>
                  </a:lnTo>
                  <a:lnTo>
                    <a:pt x="564" y="1348"/>
                  </a:lnTo>
                  <a:lnTo>
                    <a:pt x="563" y="1364"/>
                  </a:lnTo>
                  <a:lnTo>
                    <a:pt x="564" y="1377"/>
                  </a:lnTo>
                  <a:lnTo>
                    <a:pt x="565" y="1389"/>
                  </a:lnTo>
                  <a:lnTo>
                    <a:pt x="568" y="1400"/>
                  </a:lnTo>
                  <a:lnTo>
                    <a:pt x="573" y="1412"/>
                  </a:lnTo>
                  <a:lnTo>
                    <a:pt x="578" y="1421"/>
                  </a:lnTo>
                  <a:lnTo>
                    <a:pt x="583" y="1432"/>
                  </a:lnTo>
                  <a:lnTo>
                    <a:pt x="591" y="1441"/>
                  </a:lnTo>
                  <a:lnTo>
                    <a:pt x="598" y="1449"/>
                  </a:lnTo>
                  <a:lnTo>
                    <a:pt x="607" y="1457"/>
                  </a:lnTo>
                  <a:lnTo>
                    <a:pt x="616" y="1465"/>
                  </a:lnTo>
                  <a:lnTo>
                    <a:pt x="627" y="1470"/>
                  </a:lnTo>
                  <a:lnTo>
                    <a:pt x="636" y="1475"/>
                  </a:lnTo>
                  <a:lnTo>
                    <a:pt x="648" y="1480"/>
                  </a:lnTo>
                  <a:lnTo>
                    <a:pt x="659" y="1482"/>
                  </a:lnTo>
                  <a:lnTo>
                    <a:pt x="671" y="1484"/>
                  </a:lnTo>
                  <a:lnTo>
                    <a:pt x="684" y="1485"/>
                  </a:lnTo>
                  <a:lnTo>
                    <a:pt x="696" y="1484"/>
                  </a:lnTo>
                  <a:lnTo>
                    <a:pt x="708" y="1482"/>
                  </a:lnTo>
                  <a:lnTo>
                    <a:pt x="719" y="1480"/>
                  </a:lnTo>
                  <a:lnTo>
                    <a:pt x="730" y="1475"/>
                  </a:lnTo>
                  <a:lnTo>
                    <a:pt x="741" y="1470"/>
                  </a:lnTo>
                  <a:lnTo>
                    <a:pt x="751" y="1465"/>
                  </a:lnTo>
                  <a:lnTo>
                    <a:pt x="760" y="1457"/>
                  </a:lnTo>
                  <a:lnTo>
                    <a:pt x="769" y="1449"/>
                  </a:lnTo>
                  <a:lnTo>
                    <a:pt x="777" y="1441"/>
                  </a:lnTo>
                  <a:lnTo>
                    <a:pt x="783" y="1432"/>
                  </a:lnTo>
                  <a:lnTo>
                    <a:pt x="790" y="1421"/>
                  </a:lnTo>
                  <a:lnTo>
                    <a:pt x="794" y="1412"/>
                  </a:lnTo>
                  <a:lnTo>
                    <a:pt x="798" y="1400"/>
                  </a:lnTo>
                  <a:lnTo>
                    <a:pt x="801" y="1389"/>
                  </a:lnTo>
                  <a:lnTo>
                    <a:pt x="804" y="1377"/>
                  </a:lnTo>
                  <a:lnTo>
                    <a:pt x="804" y="1364"/>
                  </a:lnTo>
                  <a:lnTo>
                    <a:pt x="803" y="1349"/>
                  </a:lnTo>
                  <a:lnTo>
                    <a:pt x="799" y="1333"/>
                  </a:lnTo>
                  <a:lnTo>
                    <a:pt x="795" y="1319"/>
                  </a:lnTo>
                  <a:lnTo>
                    <a:pt x="789" y="1305"/>
                  </a:lnTo>
                  <a:lnTo>
                    <a:pt x="1139" y="1143"/>
                  </a:lnTo>
                  <a:lnTo>
                    <a:pt x="1143" y="1151"/>
                  </a:lnTo>
                  <a:lnTo>
                    <a:pt x="1147" y="1159"/>
                  </a:lnTo>
                  <a:lnTo>
                    <a:pt x="1152" y="1166"/>
                  </a:lnTo>
                  <a:lnTo>
                    <a:pt x="1158" y="1173"/>
                  </a:lnTo>
                  <a:lnTo>
                    <a:pt x="1163" y="1179"/>
                  </a:lnTo>
                  <a:lnTo>
                    <a:pt x="1170" y="1186"/>
                  </a:lnTo>
                  <a:lnTo>
                    <a:pt x="1176" y="1191"/>
                  </a:lnTo>
                  <a:lnTo>
                    <a:pt x="1183" y="1197"/>
                  </a:lnTo>
                  <a:lnTo>
                    <a:pt x="1190" y="1202"/>
                  </a:lnTo>
                  <a:lnTo>
                    <a:pt x="1198" y="1205"/>
                  </a:lnTo>
                  <a:lnTo>
                    <a:pt x="1206" y="1210"/>
                  </a:lnTo>
                  <a:lnTo>
                    <a:pt x="1215" y="1213"/>
                  </a:lnTo>
                  <a:lnTo>
                    <a:pt x="1224" y="1215"/>
                  </a:lnTo>
                  <a:lnTo>
                    <a:pt x="1232" y="1216"/>
                  </a:lnTo>
                  <a:lnTo>
                    <a:pt x="1242" y="1217"/>
                  </a:lnTo>
                  <a:lnTo>
                    <a:pt x="1251" y="1218"/>
                  </a:lnTo>
                  <a:lnTo>
                    <a:pt x="1264" y="1217"/>
                  </a:lnTo>
                  <a:lnTo>
                    <a:pt x="1276" y="1215"/>
                  </a:lnTo>
                  <a:lnTo>
                    <a:pt x="1286" y="1213"/>
                  </a:lnTo>
                  <a:lnTo>
                    <a:pt x="1298" y="1209"/>
                  </a:lnTo>
                  <a:lnTo>
                    <a:pt x="1308" y="1203"/>
                  </a:lnTo>
                  <a:lnTo>
                    <a:pt x="1318" y="1198"/>
                  </a:lnTo>
                  <a:lnTo>
                    <a:pt x="1327" y="1190"/>
                  </a:lnTo>
                  <a:lnTo>
                    <a:pt x="1336" y="1183"/>
                  </a:lnTo>
                  <a:lnTo>
                    <a:pt x="1344" y="1174"/>
                  </a:lnTo>
                  <a:lnTo>
                    <a:pt x="1351" y="1164"/>
                  </a:lnTo>
                  <a:lnTo>
                    <a:pt x="1357" y="1155"/>
                  </a:lnTo>
                  <a:lnTo>
                    <a:pt x="1362" y="1145"/>
                  </a:lnTo>
                  <a:lnTo>
                    <a:pt x="1366" y="1133"/>
                  </a:lnTo>
                  <a:lnTo>
                    <a:pt x="1368" y="1122"/>
                  </a:lnTo>
                  <a:lnTo>
                    <a:pt x="1371" y="1110"/>
                  </a:lnTo>
                  <a:lnTo>
                    <a:pt x="1372" y="1097"/>
                  </a:lnTo>
                  <a:lnTo>
                    <a:pt x="1371" y="1088"/>
                  </a:lnTo>
                  <a:lnTo>
                    <a:pt x="1369" y="1078"/>
                  </a:lnTo>
                  <a:lnTo>
                    <a:pt x="1367" y="1068"/>
                  </a:lnTo>
                  <a:lnTo>
                    <a:pt x="1365" y="1060"/>
                  </a:lnTo>
                  <a:lnTo>
                    <a:pt x="1362" y="1051"/>
                  </a:lnTo>
                  <a:lnTo>
                    <a:pt x="1358" y="1042"/>
                  </a:lnTo>
                  <a:lnTo>
                    <a:pt x="1353" y="1034"/>
                  </a:lnTo>
                  <a:lnTo>
                    <a:pt x="1348" y="1026"/>
                  </a:lnTo>
                  <a:lnTo>
                    <a:pt x="1342" y="1018"/>
                  </a:lnTo>
                  <a:lnTo>
                    <a:pt x="1336" y="1012"/>
                  </a:lnTo>
                  <a:lnTo>
                    <a:pt x="1328" y="1006"/>
                  </a:lnTo>
                  <a:lnTo>
                    <a:pt x="1322" y="1000"/>
                  </a:lnTo>
                  <a:lnTo>
                    <a:pt x="1313" y="995"/>
                  </a:lnTo>
                  <a:lnTo>
                    <a:pt x="1306" y="990"/>
                  </a:lnTo>
                  <a:lnTo>
                    <a:pt x="1297" y="986"/>
                  </a:lnTo>
                  <a:lnTo>
                    <a:pt x="1288" y="983"/>
                  </a:lnTo>
                  <a:close/>
                  <a:moveTo>
                    <a:pt x="159" y="983"/>
                  </a:moveTo>
                  <a:lnTo>
                    <a:pt x="159" y="429"/>
                  </a:lnTo>
                  <a:lnTo>
                    <a:pt x="167" y="426"/>
                  </a:lnTo>
                  <a:lnTo>
                    <a:pt x="174" y="422"/>
                  </a:lnTo>
                  <a:lnTo>
                    <a:pt x="182" y="418"/>
                  </a:lnTo>
                  <a:lnTo>
                    <a:pt x="188" y="414"/>
                  </a:lnTo>
                  <a:lnTo>
                    <a:pt x="195" y="408"/>
                  </a:lnTo>
                  <a:lnTo>
                    <a:pt x="201" y="403"/>
                  </a:lnTo>
                  <a:lnTo>
                    <a:pt x="208" y="397"/>
                  </a:lnTo>
                  <a:lnTo>
                    <a:pt x="213" y="391"/>
                  </a:lnTo>
                  <a:lnTo>
                    <a:pt x="566" y="555"/>
                  </a:lnTo>
                  <a:lnTo>
                    <a:pt x="564" y="568"/>
                  </a:lnTo>
                  <a:lnTo>
                    <a:pt x="563" y="581"/>
                  </a:lnTo>
                  <a:lnTo>
                    <a:pt x="564" y="592"/>
                  </a:lnTo>
                  <a:lnTo>
                    <a:pt x="565" y="602"/>
                  </a:lnTo>
                  <a:lnTo>
                    <a:pt x="567" y="612"/>
                  </a:lnTo>
                  <a:lnTo>
                    <a:pt x="570" y="622"/>
                  </a:lnTo>
                  <a:lnTo>
                    <a:pt x="574" y="632"/>
                  </a:lnTo>
                  <a:lnTo>
                    <a:pt x="579" y="640"/>
                  </a:lnTo>
                  <a:lnTo>
                    <a:pt x="584" y="649"/>
                  </a:lnTo>
                  <a:lnTo>
                    <a:pt x="590" y="657"/>
                  </a:lnTo>
                  <a:lnTo>
                    <a:pt x="597" y="664"/>
                  </a:lnTo>
                  <a:lnTo>
                    <a:pt x="604" y="672"/>
                  </a:lnTo>
                  <a:lnTo>
                    <a:pt x="611" y="677"/>
                  </a:lnTo>
                  <a:lnTo>
                    <a:pt x="620" y="684"/>
                  </a:lnTo>
                  <a:lnTo>
                    <a:pt x="629" y="688"/>
                  </a:lnTo>
                  <a:lnTo>
                    <a:pt x="638" y="692"/>
                  </a:lnTo>
                  <a:lnTo>
                    <a:pt x="648" y="696"/>
                  </a:lnTo>
                  <a:lnTo>
                    <a:pt x="658" y="699"/>
                  </a:lnTo>
                  <a:lnTo>
                    <a:pt x="658" y="778"/>
                  </a:lnTo>
                  <a:lnTo>
                    <a:pt x="658" y="845"/>
                  </a:lnTo>
                  <a:lnTo>
                    <a:pt x="192" y="1000"/>
                  </a:lnTo>
                  <a:lnTo>
                    <a:pt x="184" y="995"/>
                  </a:lnTo>
                  <a:lnTo>
                    <a:pt x="176" y="990"/>
                  </a:lnTo>
                  <a:lnTo>
                    <a:pt x="168" y="986"/>
                  </a:lnTo>
                  <a:lnTo>
                    <a:pt x="159" y="983"/>
                  </a:lnTo>
                  <a:close/>
                  <a:moveTo>
                    <a:pt x="232" y="1053"/>
                  </a:moveTo>
                  <a:lnTo>
                    <a:pt x="658" y="910"/>
                  </a:lnTo>
                  <a:lnTo>
                    <a:pt x="658" y="1246"/>
                  </a:lnTo>
                  <a:lnTo>
                    <a:pt x="650" y="1249"/>
                  </a:lnTo>
                  <a:lnTo>
                    <a:pt x="642" y="1252"/>
                  </a:lnTo>
                  <a:lnTo>
                    <a:pt x="634" y="1254"/>
                  </a:lnTo>
                  <a:lnTo>
                    <a:pt x="627" y="1258"/>
                  </a:lnTo>
                  <a:lnTo>
                    <a:pt x="240" y="1078"/>
                  </a:lnTo>
                  <a:lnTo>
                    <a:pt x="237" y="1065"/>
                  </a:lnTo>
                  <a:lnTo>
                    <a:pt x="232" y="1053"/>
                  </a:lnTo>
                  <a:close/>
                  <a:moveTo>
                    <a:pt x="721" y="1250"/>
                  </a:moveTo>
                  <a:lnTo>
                    <a:pt x="721" y="915"/>
                  </a:lnTo>
                  <a:lnTo>
                    <a:pt x="1139" y="1053"/>
                  </a:lnTo>
                  <a:lnTo>
                    <a:pt x="1135" y="1065"/>
                  </a:lnTo>
                  <a:lnTo>
                    <a:pt x="1132" y="1078"/>
                  </a:lnTo>
                  <a:lnTo>
                    <a:pt x="740" y="1258"/>
                  </a:lnTo>
                  <a:lnTo>
                    <a:pt x="730" y="1254"/>
                  </a:lnTo>
                  <a:lnTo>
                    <a:pt x="721" y="1250"/>
                  </a:lnTo>
                  <a:close/>
                  <a:moveTo>
                    <a:pt x="721" y="848"/>
                  </a:moveTo>
                  <a:lnTo>
                    <a:pt x="721" y="770"/>
                  </a:lnTo>
                  <a:lnTo>
                    <a:pt x="721" y="696"/>
                  </a:lnTo>
                  <a:lnTo>
                    <a:pt x="730" y="692"/>
                  </a:lnTo>
                  <a:lnTo>
                    <a:pt x="738" y="688"/>
                  </a:lnTo>
                  <a:lnTo>
                    <a:pt x="746" y="684"/>
                  </a:lnTo>
                  <a:lnTo>
                    <a:pt x="754" y="678"/>
                  </a:lnTo>
                  <a:lnTo>
                    <a:pt x="762" y="673"/>
                  </a:lnTo>
                  <a:lnTo>
                    <a:pt x="768" y="666"/>
                  </a:lnTo>
                  <a:lnTo>
                    <a:pt x="774" y="659"/>
                  </a:lnTo>
                  <a:lnTo>
                    <a:pt x="780" y="652"/>
                  </a:lnTo>
                  <a:lnTo>
                    <a:pt x="785" y="645"/>
                  </a:lnTo>
                  <a:lnTo>
                    <a:pt x="791" y="636"/>
                  </a:lnTo>
                  <a:lnTo>
                    <a:pt x="794" y="628"/>
                  </a:lnTo>
                  <a:lnTo>
                    <a:pt x="797" y="619"/>
                  </a:lnTo>
                  <a:lnTo>
                    <a:pt x="800" y="610"/>
                  </a:lnTo>
                  <a:lnTo>
                    <a:pt x="803" y="601"/>
                  </a:lnTo>
                  <a:lnTo>
                    <a:pt x="804" y="591"/>
                  </a:lnTo>
                  <a:lnTo>
                    <a:pt x="804" y="581"/>
                  </a:lnTo>
                  <a:lnTo>
                    <a:pt x="804" y="568"/>
                  </a:lnTo>
                  <a:lnTo>
                    <a:pt x="801" y="556"/>
                  </a:lnTo>
                  <a:lnTo>
                    <a:pt x="1159" y="391"/>
                  </a:lnTo>
                  <a:lnTo>
                    <a:pt x="1165" y="399"/>
                  </a:lnTo>
                  <a:lnTo>
                    <a:pt x="1172" y="405"/>
                  </a:lnTo>
                  <a:lnTo>
                    <a:pt x="1181" y="412"/>
                  </a:lnTo>
                  <a:lnTo>
                    <a:pt x="1188" y="417"/>
                  </a:lnTo>
                  <a:lnTo>
                    <a:pt x="1197" y="421"/>
                  </a:lnTo>
                  <a:lnTo>
                    <a:pt x="1206" y="426"/>
                  </a:lnTo>
                  <a:lnTo>
                    <a:pt x="1216" y="429"/>
                  </a:lnTo>
                  <a:lnTo>
                    <a:pt x="1226" y="432"/>
                  </a:lnTo>
                  <a:lnTo>
                    <a:pt x="1226" y="980"/>
                  </a:lnTo>
                  <a:lnTo>
                    <a:pt x="1213" y="983"/>
                  </a:lnTo>
                  <a:lnTo>
                    <a:pt x="1201" y="988"/>
                  </a:lnTo>
                  <a:lnTo>
                    <a:pt x="1190" y="994"/>
                  </a:lnTo>
                  <a:lnTo>
                    <a:pt x="1179" y="1000"/>
                  </a:lnTo>
                  <a:lnTo>
                    <a:pt x="721" y="848"/>
                  </a:lnTo>
                  <a:close/>
                  <a:moveTo>
                    <a:pt x="1131" y="307"/>
                  </a:moveTo>
                  <a:lnTo>
                    <a:pt x="1131" y="310"/>
                  </a:lnTo>
                  <a:lnTo>
                    <a:pt x="1131" y="314"/>
                  </a:lnTo>
                  <a:lnTo>
                    <a:pt x="1131" y="324"/>
                  </a:lnTo>
                  <a:lnTo>
                    <a:pt x="1132" y="334"/>
                  </a:lnTo>
                  <a:lnTo>
                    <a:pt x="772" y="500"/>
                  </a:lnTo>
                  <a:lnTo>
                    <a:pt x="762" y="489"/>
                  </a:lnTo>
                  <a:lnTo>
                    <a:pt x="749" y="480"/>
                  </a:lnTo>
                  <a:lnTo>
                    <a:pt x="736" y="472"/>
                  </a:lnTo>
                  <a:lnTo>
                    <a:pt x="721" y="467"/>
                  </a:lnTo>
                  <a:lnTo>
                    <a:pt x="721" y="235"/>
                  </a:lnTo>
                  <a:lnTo>
                    <a:pt x="730" y="232"/>
                  </a:lnTo>
                  <a:lnTo>
                    <a:pt x="739" y="228"/>
                  </a:lnTo>
                  <a:lnTo>
                    <a:pt x="746" y="224"/>
                  </a:lnTo>
                  <a:lnTo>
                    <a:pt x="755" y="218"/>
                  </a:lnTo>
                  <a:lnTo>
                    <a:pt x="763" y="212"/>
                  </a:lnTo>
                  <a:lnTo>
                    <a:pt x="769" y="205"/>
                  </a:lnTo>
                  <a:lnTo>
                    <a:pt x="776" y="199"/>
                  </a:lnTo>
                  <a:lnTo>
                    <a:pt x="781" y="191"/>
                  </a:lnTo>
                  <a:lnTo>
                    <a:pt x="1131" y="307"/>
                  </a:lnTo>
                  <a:close/>
                  <a:moveTo>
                    <a:pt x="586" y="191"/>
                  </a:moveTo>
                  <a:lnTo>
                    <a:pt x="593" y="200"/>
                  </a:lnTo>
                  <a:lnTo>
                    <a:pt x="601" y="207"/>
                  </a:lnTo>
                  <a:lnTo>
                    <a:pt x="608" y="215"/>
                  </a:lnTo>
                  <a:lnTo>
                    <a:pt x="617" y="221"/>
                  </a:lnTo>
                  <a:lnTo>
                    <a:pt x="627" y="227"/>
                  </a:lnTo>
                  <a:lnTo>
                    <a:pt x="636" y="232"/>
                  </a:lnTo>
                  <a:lnTo>
                    <a:pt x="647" y="235"/>
                  </a:lnTo>
                  <a:lnTo>
                    <a:pt x="658" y="239"/>
                  </a:lnTo>
                  <a:lnTo>
                    <a:pt x="658" y="463"/>
                  </a:lnTo>
                  <a:lnTo>
                    <a:pt x="649" y="466"/>
                  </a:lnTo>
                  <a:lnTo>
                    <a:pt x="640" y="469"/>
                  </a:lnTo>
                  <a:lnTo>
                    <a:pt x="632" y="472"/>
                  </a:lnTo>
                  <a:lnTo>
                    <a:pt x="623" y="476"/>
                  </a:lnTo>
                  <a:lnTo>
                    <a:pt x="616" y="482"/>
                  </a:lnTo>
                  <a:lnTo>
                    <a:pt x="608" y="487"/>
                  </a:lnTo>
                  <a:lnTo>
                    <a:pt x="601" y="494"/>
                  </a:lnTo>
                  <a:lnTo>
                    <a:pt x="594" y="500"/>
                  </a:lnTo>
                  <a:lnTo>
                    <a:pt x="240" y="335"/>
                  </a:lnTo>
                  <a:lnTo>
                    <a:pt x="241" y="324"/>
                  </a:lnTo>
                  <a:lnTo>
                    <a:pt x="241" y="314"/>
                  </a:lnTo>
                  <a:lnTo>
                    <a:pt x="241" y="310"/>
                  </a:lnTo>
                  <a:lnTo>
                    <a:pt x="241" y="307"/>
                  </a:lnTo>
                  <a:lnTo>
                    <a:pt x="586" y="19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FB0477B2-7997-C189-B908-FB0724F68958}"/>
                </a:ext>
              </a:extLst>
            </p:cNvPr>
            <p:cNvSpPr/>
            <p:nvPr/>
          </p:nvSpPr>
          <p:spPr>
            <a:xfrm>
              <a:off x="9155851" y="3885123"/>
              <a:ext cx="2709614" cy="56445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9" name="TextBox 18">
              <a:extLst>
                <a:ext uri="{FF2B5EF4-FFF2-40B4-BE49-F238E27FC236}">
                  <a16:creationId xmlns:a16="http://schemas.microsoft.com/office/drawing/2014/main" id="{52E9CDD0-623C-02FD-81E0-8293BDD110D6}"/>
                </a:ext>
              </a:extLst>
            </p:cNvPr>
            <p:cNvSpPr txBox="1"/>
            <p:nvPr/>
          </p:nvSpPr>
          <p:spPr>
            <a:xfrm>
              <a:off x="9877498" y="3943189"/>
              <a:ext cx="1742066" cy="423044"/>
            </a:xfrm>
            <a:prstGeom prst="rect">
              <a:avLst/>
            </a:prstGeom>
            <a:noFill/>
          </p:spPr>
          <p:txBody>
            <a:bodyPr wrap="square" lIns="54610" tIns="54610" rIns="54610" bIns="54610" rtlCol="0" anchor="ctr">
              <a:noAutofit/>
            </a:bodyPr>
            <a:lstStyle/>
            <a:p>
              <a:pPr algn="ctr">
                <a:spcAft>
                  <a:spcPts val="600"/>
                </a:spcAft>
              </a:pPr>
              <a:r>
                <a:rPr lang="en-US" sz="2400" b="1">
                  <a:solidFill>
                    <a:schemeClr val="bg1"/>
                  </a:solidFill>
                </a:rPr>
                <a:t>Presence</a:t>
              </a:r>
              <a:endParaRPr lang="en-US" sz="1500" b="1">
                <a:solidFill>
                  <a:schemeClr val="bg1"/>
                </a:solidFill>
              </a:endParaRPr>
            </a:p>
          </p:txBody>
        </p:sp>
        <p:sp>
          <p:nvSpPr>
            <p:cNvPr id="20" name="Freeform 70">
              <a:extLst>
                <a:ext uri="{FF2B5EF4-FFF2-40B4-BE49-F238E27FC236}">
                  <a16:creationId xmlns:a16="http://schemas.microsoft.com/office/drawing/2014/main" id="{AF7C8C44-94B0-10C6-4DB2-FEB855A16E9A}"/>
                </a:ext>
              </a:extLst>
            </p:cNvPr>
            <p:cNvSpPr>
              <a:spLocks noEditPoints="1"/>
            </p:cNvSpPr>
            <p:nvPr/>
          </p:nvSpPr>
          <p:spPr bwMode="auto">
            <a:xfrm>
              <a:off x="9408392" y="3973359"/>
              <a:ext cx="376238" cy="376238"/>
            </a:xfrm>
            <a:custGeom>
              <a:avLst/>
              <a:gdLst>
                <a:gd name="T0" fmla="*/ 2 w 949"/>
                <a:gd name="T1" fmla="*/ 524 h 950"/>
                <a:gd name="T2" fmla="*/ 593 w 949"/>
                <a:gd name="T3" fmla="*/ 935 h 950"/>
                <a:gd name="T4" fmla="*/ 912 w 949"/>
                <a:gd name="T5" fmla="*/ 290 h 950"/>
                <a:gd name="T6" fmla="*/ 552 w 949"/>
                <a:gd name="T7" fmla="*/ 295 h 950"/>
                <a:gd name="T8" fmla="*/ 589 w 949"/>
                <a:gd name="T9" fmla="*/ 296 h 950"/>
                <a:gd name="T10" fmla="*/ 563 w 949"/>
                <a:gd name="T11" fmla="*/ 277 h 950"/>
                <a:gd name="T12" fmla="*/ 322 w 949"/>
                <a:gd name="T13" fmla="*/ 792 h 950"/>
                <a:gd name="T14" fmla="*/ 265 w 949"/>
                <a:gd name="T15" fmla="*/ 840 h 950"/>
                <a:gd name="T16" fmla="*/ 278 w 949"/>
                <a:gd name="T17" fmla="*/ 883 h 950"/>
                <a:gd name="T18" fmla="*/ 235 w 949"/>
                <a:gd name="T19" fmla="*/ 858 h 950"/>
                <a:gd name="T20" fmla="*/ 123 w 949"/>
                <a:gd name="T21" fmla="*/ 613 h 950"/>
                <a:gd name="T22" fmla="*/ 84 w 949"/>
                <a:gd name="T23" fmla="*/ 488 h 950"/>
                <a:gd name="T24" fmla="*/ 72 w 949"/>
                <a:gd name="T25" fmla="*/ 301 h 950"/>
                <a:gd name="T26" fmla="*/ 169 w 949"/>
                <a:gd name="T27" fmla="*/ 161 h 950"/>
                <a:gd name="T28" fmla="*/ 223 w 949"/>
                <a:gd name="T29" fmla="*/ 111 h 950"/>
                <a:gd name="T30" fmla="*/ 309 w 949"/>
                <a:gd name="T31" fmla="*/ 65 h 950"/>
                <a:gd name="T32" fmla="*/ 278 w 949"/>
                <a:gd name="T33" fmla="*/ 94 h 950"/>
                <a:gd name="T34" fmla="*/ 267 w 949"/>
                <a:gd name="T35" fmla="*/ 141 h 950"/>
                <a:gd name="T36" fmla="*/ 300 w 949"/>
                <a:gd name="T37" fmla="*/ 138 h 950"/>
                <a:gd name="T38" fmla="*/ 273 w 949"/>
                <a:gd name="T39" fmla="*/ 172 h 950"/>
                <a:gd name="T40" fmla="*/ 231 w 949"/>
                <a:gd name="T41" fmla="*/ 260 h 950"/>
                <a:gd name="T42" fmla="*/ 305 w 949"/>
                <a:gd name="T43" fmla="*/ 224 h 950"/>
                <a:gd name="T44" fmla="*/ 237 w 949"/>
                <a:gd name="T45" fmla="*/ 311 h 950"/>
                <a:gd name="T46" fmla="*/ 255 w 949"/>
                <a:gd name="T47" fmla="*/ 328 h 950"/>
                <a:gd name="T48" fmla="*/ 180 w 949"/>
                <a:gd name="T49" fmla="*/ 377 h 950"/>
                <a:gd name="T50" fmla="*/ 116 w 949"/>
                <a:gd name="T51" fmla="*/ 388 h 950"/>
                <a:gd name="T52" fmla="*/ 103 w 949"/>
                <a:gd name="T53" fmla="*/ 448 h 950"/>
                <a:gd name="T54" fmla="*/ 139 w 949"/>
                <a:gd name="T55" fmla="*/ 557 h 950"/>
                <a:gd name="T56" fmla="*/ 217 w 949"/>
                <a:gd name="T57" fmla="*/ 578 h 950"/>
                <a:gd name="T58" fmla="*/ 281 w 949"/>
                <a:gd name="T59" fmla="*/ 648 h 950"/>
                <a:gd name="T60" fmla="*/ 476 w 949"/>
                <a:gd name="T61" fmla="*/ 125 h 950"/>
                <a:gd name="T62" fmla="*/ 420 w 949"/>
                <a:gd name="T63" fmla="*/ 199 h 950"/>
                <a:gd name="T64" fmla="*/ 373 w 949"/>
                <a:gd name="T65" fmla="*/ 165 h 950"/>
                <a:gd name="T66" fmla="*/ 409 w 949"/>
                <a:gd name="T67" fmla="*/ 97 h 950"/>
                <a:gd name="T68" fmla="*/ 467 w 949"/>
                <a:gd name="T69" fmla="*/ 94 h 950"/>
                <a:gd name="T70" fmla="*/ 852 w 949"/>
                <a:gd name="T71" fmla="*/ 697 h 950"/>
                <a:gd name="T72" fmla="*/ 860 w 949"/>
                <a:gd name="T73" fmla="*/ 367 h 950"/>
                <a:gd name="T74" fmla="*/ 874 w 949"/>
                <a:gd name="T75" fmla="*/ 457 h 950"/>
                <a:gd name="T76" fmla="*/ 844 w 949"/>
                <a:gd name="T77" fmla="*/ 466 h 950"/>
                <a:gd name="T78" fmla="*/ 821 w 949"/>
                <a:gd name="T79" fmla="*/ 721 h 950"/>
                <a:gd name="T80" fmla="*/ 703 w 949"/>
                <a:gd name="T81" fmla="*/ 641 h 950"/>
                <a:gd name="T82" fmla="*/ 645 w 949"/>
                <a:gd name="T83" fmla="*/ 601 h 950"/>
                <a:gd name="T84" fmla="*/ 525 w 949"/>
                <a:gd name="T85" fmla="*/ 491 h 950"/>
                <a:gd name="T86" fmla="*/ 711 w 949"/>
                <a:gd name="T87" fmla="*/ 415 h 950"/>
                <a:gd name="T88" fmla="*/ 764 w 949"/>
                <a:gd name="T89" fmla="*/ 361 h 950"/>
                <a:gd name="T90" fmla="*/ 773 w 949"/>
                <a:gd name="T91" fmla="*/ 293 h 950"/>
                <a:gd name="T92" fmla="*/ 739 w 949"/>
                <a:gd name="T93" fmla="*/ 290 h 950"/>
                <a:gd name="T94" fmla="*/ 736 w 949"/>
                <a:gd name="T95" fmla="*/ 361 h 950"/>
                <a:gd name="T96" fmla="*/ 690 w 949"/>
                <a:gd name="T97" fmla="*/ 347 h 950"/>
                <a:gd name="T98" fmla="*/ 639 w 949"/>
                <a:gd name="T99" fmla="*/ 346 h 950"/>
                <a:gd name="T100" fmla="*/ 569 w 949"/>
                <a:gd name="T101" fmla="*/ 356 h 950"/>
                <a:gd name="T102" fmla="*/ 611 w 949"/>
                <a:gd name="T103" fmla="*/ 280 h 950"/>
                <a:gd name="T104" fmla="*/ 660 w 949"/>
                <a:gd name="T105" fmla="*/ 256 h 950"/>
                <a:gd name="T106" fmla="*/ 656 w 949"/>
                <a:gd name="T107" fmla="*/ 210 h 950"/>
                <a:gd name="T108" fmla="*/ 637 w 949"/>
                <a:gd name="T109" fmla="*/ 219 h 950"/>
                <a:gd name="T110" fmla="*/ 583 w 949"/>
                <a:gd name="T111" fmla="*/ 218 h 950"/>
                <a:gd name="T112" fmla="*/ 592 w 949"/>
                <a:gd name="T113" fmla="*/ 152 h 950"/>
                <a:gd name="T114" fmla="*/ 640 w 949"/>
                <a:gd name="T115" fmla="*/ 163 h 950"/>
                <a:gd name="T116" fmla="*/ 656 w 949"/>
                <a:gd name="T117" fmla="*/ 129 h 950"/>
                <a:gd name="T118" fmla="*/ 653 w 949"/>
                <a:gd name="T119" fmla="*/ 88 h 950"/>
                <a:gd name="T120" fmla="*/ 594 w 949"/>
                <a:gd name="T121" fmla="*/ 54 h 950"/>
                <a:gd name="T122" fmla="*/ 540 w 949"/>
                <a:gd name="T123" fmla="*/ 36 h 950"/>
                <a:gd name="T124" fmla="*/ 914 w 949"/>
                <a:gd name="T125" fmla="*/ 358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9" h="950">
                  <a:moveTo>
                    <a:pt x="475" y="0"/>
                  </a:moveTo>
                  <a:lnTo>
                    <a:pt x="450" y="0"/>
                  </a:lnTo>
                  <a:lnTo>
                    <a:pt x="426" y="2"/>
                  </a:lnTo>
                  <a:lnTo>
                    <a:pt x="403" y="6"/>
                  </a:lnTo>
                  <a:lnTo>
                    <a:pt x="379" y="10"/>
                  </a:lnTo>
                  <a:lnTo>
                    <a:pt x="356" y="15"/>
                  </a:lnTo>
                  <a:lnTo>
                    <a:pt x="334" y="22"/>
                  </a:lnTo>
                  <a:lnTo>
                    <a:pt x="312" y="29"/>
                  </a:lnTo>
                  <a:lnTo>
                    <a:pt x="290" y="37"/>
                  </a:lnTo>
                  <a:lnTo>
                    <a:pt x="269" y="47"/>
                  </a:lnTo>
                  <a:lnTo>
                    <a:pt x="248" y="58"/>
                  </a:lnTo>
                  <a:lnTo>
                    <a:pt x="229" y="69"/>
                  </a:lnTo>
                  <a:lnTo>
                    <a:pt x="209" y="81"/>
                  </a:lnTo>
                  <a:lnTo>
                    <a:pt x="191" y="95"/>
                  </a:lnTo>
                  <a:lnTo>
                    <a:pt x="173" y="108"/>
                  </a:lnTo>
                  <a:lnTo>
                    <a:pt x="156" y="123"/>
                  </a:lnTo>
                  <a:lnTo>
                    <a:pt x="139" y="139"/>
                  </a:lnTo>
                  <a:lnTo>
                    <a:pt x="123" y="155"/>
                  </a:lnTo>
                  <a:lnTo>
                    <a:pt x="108" y="173"/>
                  </a:lnTo>
                  <a:lnTo>
                    <a:pt x="94" y="191"/>
                  </a:lnTo>
                  <a:lnTo>
                    <a:pt x="81" y="209"/>
                  </a:lnTo>
                  <a:lnTo>
                    <a:pt x="69" y="228"/>
                  </a:lnTo>
                  <a:lnTo>
                    <a:pt x="57" y="248"/>
                  </a:lnTo>
                  <a:lnTo>
                    <a:pt x="47" y="269"/>
                  </a:lnTo>
                  <a:lnTo>
                    <a:pt x="37" y="290"/>
                  </a:lnTo>
                  <a:lnTo>
                    <a:pt x="29" y="312"/>
                  </a:lnTo>
                  <a:lnTo>
                    <a:pt x="21" y="334"/>
                  </a:lnTo>
                  <a:lnTo>
                    <a:pt x="15" y="356"/>
                  </a:lnTo>
                  <a:lnTo>
                    <a:pt x="10" y="380"/>
                  </a:lnTo>
                  <a:lnTo>
                    <a:pt x="6" y="403"/>
                  </a:lnTo>
                  <a:lnTo>
                    <a:pt x="2" y="426"/>
                  </a:lnTo>
                  <a:lnTo>
                    <a:pt x="0" y="451"/>
                  </a:lnTo>
                  <a:lnTo>
                    <a:pt x="0" y="475"/>
                  </a:lnTo>
                  <a:lnTo>
                    <a:pt x="0" y="499"/>
                  </a:lnTo>
                  <a:lnTo>
                    <a:pt x="2" y="524"/>
                  </a:lnTo>
                  <a:lnTo>
                    <a:pt x="6" y="547"/>
                  </a:lnTo>
                  <a:lnTo>
                    <a:pt x="10" y="570"/>
                  </a:lnTo>
                  <a:lnTo>
                    <a:pt x="15" y="594"/>
                  </a:lnTo>
                  <a:lnTo>
                    <a:pt x="21" y="616"/>
                  </a:lnTo>
                  <a:lnTo>
                    <a:pt x="29" y="638"/>
                  </a:lnTo>
                  <a:lnTo>
                    <a:pt x="37" y="659"/>
                  </a:lnTo>
                  <a:lnTo>
                    <a:pt x="47" y="680"/>
                  </a:lnTo>
                  <a:lnTo>
                    <a:pt x="57" y="702"/>
                  </a:lnTo>
                  <a:lnTo>
                    <a:pt x="69" y="721"/>
                  </a:lnTo>
                  <a:lnTo>
                    <a:pt x="81" y="741"/>
                  </a:lnTo>
                  <a:lnTo>
                    <a:pt x="94" y="759"/>
                  </a:lnTo>
                  <a:lnTo>
                    <a:pt x="108" y="777"/>
                  </a:lnTo>
                  <a:lnTo>
                    <a:pt x="123" y="794"/>
                  </a:lnTo>
                  <a:lnTo>
                    <a:pt x="139" y="811"/>
                  </a:lnTo>
                  <a:lnTo>
                    <a:pt x="156" y="827"/>
                  </a:lnTo>
                  <a:lnTo>
                    <a:pt x="173" y="841"/>
                  </a:lnTo>
                  <a:lnTo>
                    <a:pt x="191" y="855"/>
                  </a:lnTo>
                  <a:lnTo>
                    <a:pt x="209" y="869"/>
                  </a:lnTo>
                  <a:lnTo>
                    <a:pt x="229" y="881"/>
                  </a:lnTo>
                  <a:lnTo>
                    <a:pt x="248" y="892"/>
                  </a:lnTo>
                  <a:lnTo>
                    <a:pt x="269" y="903"/>
                  </a:lnTo>
                  <a:lnTo>
                    <a:pt x="290" y="912"/>
                  </a:lnTo>
                  <a:lnTo>
                    <a:pt x="312" y="921"/>
                  </a:lnTo>
                  <a:lnTo>
                    <a:pt x="334" y="928"/>
                  </a:lnTo>
                  <a:lnTo>
                    <a:pt x="356" y="935"/>
                  </a:lnTo>
                  <a:lnTo>
                    <a:pt x="379" y="940"/>
                  </a:lnTo>
                  <a:lnTo>
                    <a:pt x="403" y="944"/>
                  </a:lnTo>
                  <a:lnTo>
                    <a:pt x="426" y="947"/>
                  </a:lnTo>
                  <a:lnTo>
                    <a:pt x="450" y="950"/>
                  </a:lnTo>
                  <a:lnTo>
                    <a:pt x="475" y="950"/>
                  </a:lnTo>
                  <a:lnTo>
                    <a:pt x="499" y="950"/>
                  </a:lnTo>
                  <a:lnTo>
                    <a:pt x="523" y="947"/>
                  </a:lnTo>
                  <a:lnTo>
                    <a:pt x="547" y="944"/>
                  </a:lnTo>
                  <a:lnTo>
                    <a:pt x="570" y="940"/>
                  </a:lnTo>
                  <a:lnTo>
                    <a:pt x="593" y="935"/>
                  </a:lnTo>
                  <a:lnTo>
                    <a:pt x="616" y="928"/>
                  </a:lnTo>
                  <a:lnTo>
                    <a:pt x="638" y="921"/>
                  </a:lnTo>
                  <a:lnTo>
                    <a:pt x="660" y="912"/>
                  </a:lnTo>
                  <a:lnTo>
                    <a:pt x="680" y="903"/>
                  </a:lnTo>
                  <a:lnTo>
                    <a:pt x="701" y="892"/>
                  </a:lnTo>
                  <a:lnTo>
                    <a:pt x="720" y="881"/>
                  </a:lnTo>
                  <a:lnTo>
                    <a:pt x="740" y="869"/>
                  </a:lnTo>
                  <a:lnTo>
                    <a:pt x="758" y="855"/>
                  </a:lnTo>
                  <a:lnTo>
                    <a:pt x="776" y="841"/>
                  </a:lnTo>
                  <a:lnTo>
                    <a:pt x="793" y="827"/>
                  </a:lnTo>
                  <a:lnTo>
                    <a:pt x="810" y="811"/>
                  </a:lnTo>
                  <a:lnTo>
                    <a:pt x="826" y="794"/>
                  </a:lnTo>
                  <a:lnTo>
                    <a:pt x="841" y="777"/>
                  </a:lnTo>
                  <a:lnTo>
                    <a:pt x="855" y="759"/>
                  </a:lnTo>
                  <a:lnTo>
                    <a:pt x="869" y="741"/>
                  </a:lnTo>
                  <a:lnTo>
                    <a:pt x="880" y="721"/>
                  </a:lnTo>
                  <a:lnTo>
                    <a:pt x="892" y="702"/>
                  </a:lnTo>
                  <a:lnTo>
                    <a:pt x="902" y="680"/>
                  </a:lnTo>
                  <a:lnTo>
                    <a:pt x="912" y="659"/>
                  </a:lnTo>
                  <a:lnTo>
                    <a:pt x="920" y="638"/>
                  </a:lnTo>
                  <a:lnTo>
                    <a:pt x="928" y="616"/>
                  </a:lnTo>
                  <a:lnTo>
                    <a:pt x="934" y="594"/>
                  </a:lnTo>
                  <a:lnTo>
                    <a:pt x="940" y="570"/>
                  </a:lnTo>
                  <a:lnTo>
                    <a:pt x="944" y="547"/>
                  </a:lnTo>
                  <a:lnTo>
                    <a:pt x="947" y="524"/>
                  </a:lnTo>
                  <a:lnTo>
                    <a:pt x="949" y="499"/>
                  </a:lnTo>
                  <a:lnTo>
                    <a:pt x="949" y="475"/>
                  </a:lnTo>
                  <a:lnTo>
                    <a:pt x="949" y="451"/>
                  </a:lnTo>
                  <a:lnTo>
                    <a:pt x="947" y="426"/>
                  </a:lnTo>
                  <a:lnTo>
                    <a:pt x="944" y="403"/>
                  </a:lnTo>
                  <a:lnTo>
                    <a:pt x="940" y="380"/>
                  </a:lnTo>
                  <a:lnTo>
                    <a:pt x="934" y="356"/>
                  </a:lnTo>
                  <a:lnTo>
                    <a:pt x="928" y="334"/>
                  </a:lnTo>
                  <a:lnTo>
                    <a:pt x="920" y="312"/>
                  </a:lnTo>
                  <a:lnTo>
                    <a:pt x="912" y="290"/>
                  </a:lnTo>
                  <a:lnTo>
                    <a:pt x="902" y="269"/>
                  </a:lnTo>
                  <a:lnTo>
                    <a:pt x="892" y="248"/>
                  </a:lnTo>
                  <a:lnTo>
                    <a:pt x="880" y="228"/>
                  </a:lnTo>
                  <a:lnTo>
                    <a:pt x="869" y="209"/>
                  </a:lnTo>
                  <a:lnTo>
                    <a:pt x="855" y="191"/>
                  </a:lnTo>
                  <a:lnTo>
                    <a:pt x="841" y="173"/>
                  </a:lnTo>
                  <a:lnTo>
                    <a:pt x="826" y="155"/>
                  </a:lnTo>
                  <a:lnTo>
                    <a:pt x="810" y="139"/>
                  </a:lnTo>
                  <a:lnTo>
                    <a:pt x="793" y="123"/>
                  </a:lnTo>
                  <a:lnTo>
                    <a:pt x="776" y="108"/>
                  </a:lnTo>
                  <a:lnTo>
                    <a:pt x="758" y="95"/>
                  </a:lnTo>
                  <a:lnTo>
                    <a:pt x="740" y="81"/>
                  </a:lnTo>
                  <a:lnTo>
                    <a:pt x="720" y="69"/>
                  </a:lnTo>
                  <a:lnTo>
                    <a:pt x="701" y="58"/>
                  </a:lnTo>
                  <a:lnTo>
                    <a:pt x="680" y="47"/>
                  </a:lnTo>
                  <a:lnTo>
                    <a:pt x="660" y="37"/>
                  </a:lnTo>
                  <a:lnTo>
                    <a:pt x="638" y="29"/>
                  </a:lnTo>
                  <a:lnTo>
                    <a:pt x="616" y="22"/>
                  </a:lnTo>
                  <a:lnTo>
                    <a:pt x="593" y="15"/>
                  </a:lnTo>
                  <a:lnTo>
                    <a:pt x="570" y="10"/>
                  </a:lnTo>
                  <a:lnTo>
                    <a:pt x="547" y="6"/>
                  </a:lnTo>
                  <a:lnTo>
                    <a:pt x="523" y="2"/>
                  </a:lnTo>
                  <a:lnTo>
                    <a:pt x="499" y="0"/>
                  </a:lnTo>
                  <a:lnTo>
                    <a:pt x="475" y="0"/>
                  </a:lnTo>
                  <a:close/>
                  <a:moveTo>
                    <a:pt x="533" y="282"/>
                  </a:moveTo>
                  <a:lnTo>
                    <a:pt x="539" y="279"/>
                  </a:lnTo>
                  <a:lnTo>
                    <a:pt x="542" y="275"/>
                  </a:lnTo>
                  <a:lnTo>
                    <a:pt x="548" y="277"/>
                  </a:lnTo>
                  <a:lnTo>
                    <a:pt x="553" y="280"/>
                  </a:lnTo>
                  <a:lnTo>
                    <a:pt x="553" y="281"/>
                  </a:lnTo>
                  <a:lnTo>
                    <a:pt x="552" y="282"/>
                  </a:lnTo>
                  <a:lnTo>
                    <a:pt x="551" y="282"/>
                  </a:lnTo>
                  <a:lnTo>
                    <a:pt x="550" y="281"/>
                  </a:lnTo>
                  <a:lnTo>
                    <a:pt x="550" y="288"/>
                  </a:lnTo>
                  <a:lnTo>
                    <a:pt x="552" y="295"/>
                  </a:lnTo>
                  <a:lnTo>
                    <a:pt x="548" y="297"/>
                  </a:lnTo>
                  <a:lnTo>
                    <a:pt x="542" y="300"/>
                  </a:lnTo>
                  <a:lnTo>
                    <a:pt x="539" y="301"/>
                  </a:lnTo>
                  <a:lnTo>
                    <a:pt x="537" y="302"/>
                  </a:lnTo>
                  <a:lnTo>
                    <a:pt x="535" y="301"/>
                  </a:lnTo>
                  <a:lnTo>
                    <a:pt x="533" y="298"/>
                  </a:lnTo>
                  <a:lnTo>
                    <a:pt x="536" y="298"/>
                  </a:lnTo>
                  <a:lnTo>
                    <a:pt x="537" y="297"/>
                  </a:lnTo>
                  <a:lnTo>
                    <a:pt x="538" y="296"/>
                  </a:lnTo>
                  <a:lnTo>
                    <a:pt x="537" y="294"/>
                  </a:lnTo>
                  <a:lnTo>
                    <a:pt x="534" y="288"/>
                  </a:lnTo>
                  <a:lnTo>
                    <a:pt x="533" y="286"/>
                  </a:lnTo>
                  <a:lnTo>
                    <a:pt x="535" y="286"/>
                  </a:lnTo>
                  <a:lnTo>
                    <a:pt x="535" y="285"/>
                  </a:lnTo>
                  <a:lnTo>
                    <a:pt x="534" y="284"/>
                  </a:lnTo>
                  <a:lnTo>
                    <a:pt x="533" y="282"/>
                  </a:lnTo>
                  <a:close/>
                  <a:moveTo>
                    <a:pt x="548" y="247"/>
                  </a:moveTo>
                  <a:lnTo>
                    <a:pt x="551" y="248"/>
                  </a:lnTo>
                  <a:lnTo>
                    <a:pt x="556" y="249"/>
                  </a:lnTo>
                  <a:lnTo>
                    <a:pt x="560" y="252"/>
                  </a:lnTo>
                  <a:lnTo>
                    <a:pt x="564" y="255"/>
                  </a:lnTo>
                  <a:lnTo>
                    <a:pt x="563" y="260"/>
                  </a:lnTo>
                  <a:lnTo>
                    <a:pt x="561" y="266"/>
                  </a:lnTo>
                  <a:lnTo>
                    <a:pt x="572" y="273"/>
                  </a:lnTo>
                  <a:lnTo>
                    <a:pt x="583" y="280"/>
                  </a:lnTo>
                  <a:lnTo>
                    <a:pt x="582" y="280"/>
                  </a:lnTo>
                  <a:lnTo>
                    <a:pt x="579" y="279"/>
                  </a:lnTo>
                  <a:lnTo>
                    <a:pt x="583" y="283"/>
                  </a:lnTo>
                  <a:lnTo>
                    <a:pt x="586" y="286"/>
                  </a:lnTo>
                  <a:lnTo>
                    <a:pt x="589" y="285"/>
                  </a:lnTo>
                  <a:lnTo>
                    <a:pt x="591" y="285"/>
                  </a:lnTo>
                  <a:lnTo>
                    <a:pt x="592" y="286"/>
                  </a:lnTo>
                  <a:lnTo>
                    <a:pt x="592" y="287"/>
                  </a:lnTo>
                  <a:lnTo>
                    <a:pt x="590" y="292"/>
                  </a:lnTo>
                  <a:lnTo>
                    <a:pt x="589" y="296"/>
                  </a:lnTo>
                  <a:lnTo>
                    <a:pt x="591" y="296"/>
                  </a:lnTo>
                  <a:lnTo>
                    <a:pt x="593" y="296"/>
                  </a:lnTo>
                  <a:lnTo>
                    <a:pt x="591" y="298"/>
                  </a:lnTo>
                  <a:lnTo>
                    <a:pt x="588" y="300"/>
                  </a:lnTo>
                  <a:lnTo>
                    <a:pt x="585" y="300"/>
                  </a:lnTo>
                  <a:lnTo>
                    <a:pt x="583" y="301"/>
                  </a:lnTo>
                  <a:lnTo>
                    <a:pt x="572" y="304"/>
                  </a:lnTo>
                  <a:lnTo>
                    <a:pt x="561" y="311"/>
                  </a:lnTo>
                  <a:lnTo>
                    <a:pt x="561" y="308"/>
                  </a:lnTo>
                  <a:lnTo>
                    <a:pt x="563" y="304"/>
                  </a:lnTo>
                  <a:lnTo>
                    <a:pt x="565" y="302"/>
                  </a:lnTo>
                  <a:lnTo>
                    <a:pt x="567" y="300"/>
                  </a:lnTo>
                  <a:lnTo>
                    <a:pt x="569" y="299"/>
                  </a:lnTo>
                  <a:lnTo>
                    <a:pt x="571" y="298"/>
                  </a:lnTo>
                  <a:lnTo>
                    <a:pt x="572" y="297"/>
                  </a:lnTo>
                  <a:lnTo>
                    <a:pt x="572" y="295"/>
                  </a:lnTo>
                  <a:lnTo>
                    <a:pt x="567" y="297"/>
                  </a:lnTo>
                  <a:lnTo>
                    <a:pt x="560" y="299"/>
                  </a:lnTo>
                  <a:lnTo>
                    <a:pt x="560" y="296"/>
                  </a:lnTo>
                  <a:lnTo>
                    <a:pt x="563" y="293"/>
                  </a:lnTo>
                  <a:lnTo>
                    <a:pt x="563" y="292"/>
                  </a:lnTo>
                  <a:lnTo>
                    <a:pt x="563" y="291"/>
                  </a:lnTo>
                  <a:lnTo>
                    <a:pt x="561" y="290"/>
                  </a:lnTo>
                  <a:lnTo>
                    <a:pt x="559" y="291"/>
                  </a:lnTo>
                  <a:lnTo>
                    <a:pt x="558" y="287"/>
                  </a:lnTo>
                  <a:lnTo>
                    <a:pt x="559" y="286"/>
                  </a:lnTo>
                  <a:lnTo>
                    <a:pt x="559" y="285"/>
                  </a:lnTo>
                  <a:lnTo>
                    <a:pt x="561" y="284"/>
                  </a:lnTo>
                  <a:lnTo>
                    <a:pt x="564" y="284"/>
                  </a:lnTo>
                  <a:lnTo>
                    <a:pt x="568" y="284"/>
                  </a:lnTo>
                  <a:lnTo>
                    <a:pt x="568" y="281"/>
                  </a:lnTo>
                  <a:lnTo>
                    <a:pt x="566" y="278"/>
                  </a:lnTo>
                  <a:lnTo>
                    <a:pt x="566" y="278"/>
                  </a:lnTo>
                  <a:lnTo>
                    <a:pt x="564" y="277"/>
                  </a:lnTo>
                  <a:lnTo>
                    <a:pt x="563" y="277"/>
                  </a:lnTo>
                  <a:lnTo>
                    <a:pt x="563" y="276"/>
                  </a:lnTo>
                  <a:lnTo>
                    <a:pt x="563" y="275"/>
                  </a:lnTo>
                  <a:lnTo>
                    <a:pt x="564" y="275"/>
                  </a:lnTo>
                  <a:lnTo>
                    <a:pt x="558" y="276"/>
                  </a:lnTo>
                  <a:lnTo>
                    <a:pt x="554" y="274"/>
                  </a:lnTo>
                  <a:lnTo>
                    <a:pt x="554" y="273"/>
                  </a:lnTo>
                  <a:lnTo>
                    <a:pt x="554" y="270"/>
                  </a:lnTo>
                  <a:lnTo>
                    <a:pt x="554" y="268"/>
                  </a:lnTo>
                  <a:lnTo>
                    <a:pt x="552" y="267"/>
                  </a:lnTo>
                  <a:lnTo>
                    <a:pt x="552" y="268"/>
                  </a:lnTo>
                  <a:lnTo>
                    <a:pt x="550" y="268"/>
                  </a:lnTo>
                  <a:lnTo>
                    <a:pt x="549" y="263"/>
                  </a:lnTo>
                  <a:lnTo>
                    <a:pt x="546" y="257"/>
                  </a:lnTo>
                  <a:lnTo>
                    <a:pt x="548" y="252"/>
                  </a:lnTo>
                  <a:lnTo>
                    <a:pt x="548" y="247"/>
                  </a:lnTo>
                  <a:close/>
                  <a:moveTo>
                    <a:pt x="392" y="715"/>
                  </a:moveTo>
                  <a:lnTo>
                    <a:pt x="383" y="723"/>
                  </a:lnTo>
                  <a:lnTo>
                    <a:pt x="375" y="728"/>
                  </a:lnTo>
                  <a:lnTo>
                    <a:pt x="372" y="731"/>
                  </a:lnTo>
                  <a:lnTo>
                    <a:pt x="370" y="734"/>
                  </a:lnTo>
                  <a:lnTo>
                    <a:pt x="369" y="740"/>
                  </a:lnTo>
                  <a:lnTo>
                    <a:pt x="370" y="745"/>
                  </a:lnTo>
                  <a:lnTo>
                    <a:pt x="370" y="750"/>
                  </a:lnTo>
                  <a:lnTo>
                    <a:pt x="370" y="757"/>
                  </a:lnTo>
                  <a:lnTo>
                    <a:pt x="368" y="764"/>
                  </a:lnTo>
                  <a:lnTo>
                    <a:pt x="366" y="769"/>
                  </a:lnTo>
                  <a:lnTo>
                    <a:pt x="363" y="774"/>
                  </a:lnTo>
                  <a:lnTo>
                    <a:pt x="357" y="779"/>
                  </a:lnTo>
                  <a:lnTo>
                    <a:pt x="354" y="782"/>
                  </a:lnTo>
                  <a:lnTo>
                    <a:pt x="352" y="784"/>
                  </a:lnTo>
                  <a:lnTo>
                    <a:pt x="350" y="785"/>
                  </a:lnTo>
                  <a:lnTo>
                    <a:pt x="349" y="785"/>
                  </a:lnTo>
                  <a:lnTo>
                    <a:pt x="339" y="786"/>
                  </a:lnTo>
                  <a:lnTo>
                    <a:pt x="331" y="787"/>
                  </a:lnTo>
                  <a:lnTo>
                    <a:pt x="322" y="792"/>
                  </a:lnTo>
                  <a:lnTo>
                    <a:pt x="314" y="796"/>
                  </a:lnTo>
                  <a:lnTo>
                    <a:pt x="317" y="799"/>
                  </a:lnTo>
                  <a:lnTo>
                    <a:pt x="318" y="802"/>
                  </a:lnTo>
                  <a:lnTo>
                    <a:pt x="318" y="807"/>
                  </a:lnTo>
                  <a:lnTo>
                    <a:pt x="317" y="810"/>
                  </a:lnTo>
                  <a:lnTo>
                    <a:pt x="315" y="812"/>
                  </a:lnTo>
                  <a:lnTo>
                    <a:pt x="314" y="814"/>
                  </a:lnTo>
                  <a:lnTo>
                    <a:pt x="312" y="815"/>
                  </a:lnTo>
                  <a:lnTo>
                    <a:pt x="311" y="815"/>
                  </a:lnTo>
                  <a:lnTo>
                    <a:pt x="308" y="815"/>
                  </a:lnTo>
                  <a:lnTo>
                    <a:pt x="306" y="815"/>
                  </a:lnTo>
                  <a:lnTo>
                    <a:pt x="305" y="817"/>
                  </a:lnTo>
                  <a:lnTo>
                    <a:pt x="304" y="819"/>
                  </a:lnTo>
                  <a:lnTo>
                    <a:pt x="303" y="823"/>
                  </a:lnTo>
                  <a:lnTo>
                    <a:pt x="302" y="826"/>
                  </a:lnTo>
                  <a:lnTo>
                    <a:pt x="302" y="827"/>
                  </a:lnTo>
                  <a:lnTo>
                    <a:pt x="300" y="827"/>
                  </a:lnTo>
                  <a:lnTo>
                    <a:pt x="297" y="828"/>
                  </a:lnTo>
                  <a:lnTo>
                    <a:pt x="293" y="828"/>
                  </a:lnTo>
                  <a:lnTo>
                    <a:pt x="288" y="828"/>
                  </a:lnTo>
                  <a:lnTo>
                    <a:pt x="284" y="827"/>
                  </a:lnTo>
                  <a:lnTo>
                    <a:pt x="280" y="826"/>
                  </a:lnTo>
                  <a:lnTo>
                    <a:pt x="277" y="823"/>
                  </a:lnTo>
                  <a:lnTo>
                    <a:pt x="280" y="828"/>
                  </a:lnTo>
                  <a:lnTo>
                    <a:pt x="283" y="832"/>
                  </a:lnTo>
                  <a:lnTo>
                    <a:pt x="286" y="836"/>
                  </a:lnTo>
                  <a:lnTo>
                    <a:pt x="288" y="837"/>
                  </a:lnTo>
                  <a:lnTo>
                    <a:pt x="289" y="839"/>
                  </a:lnTo>
                  <a:lnTo>
                    <a:pt x="288" y="840"/>
                  </a:lnTo>
                  <a:lnTo>
                    <a:pt x="287" y="841"/>
                  </a:lnTo>
                  <a:lnTo>
                    <a:pt x="286" y="843"/>
                  </a:lnTo>
                  <a:lnTo>
                    <a:pt x="282" y="843"/>
                  </a:lnTo>
                  <a:lnTo>
                    <a:pt x="278" y="843"/>
                  </a:lnTo>
                  <a:lnTo>
                    <a:pt x="268" y="841"/>
                  </a:lnTo>
                  <a:lnTo>
                    <a:pt x="265" y="840"/>
                  </a:lnTo>
                  <a:lnTo>
                    <a:pt x="268" y="844"/>
                  </a:lnTo>
                  <a:lnTo>
                    <a:pt x="270" y="849"/>
                  </a:lnTo>
                  <a:lnTo>
                    <a:pt x="269" y="849"/>
                  </a:lnTo>
                  <a:lnTo>
                    <a:pt x="269" y="850"/>
                  </a:lnTo>
                  <a:lnTo>
                    <a:pt x="264" y="848"/>
                  </a:lnTo>
                  <a:lnTo>
                    <a:pt x="259" y="847"/>
                  </a:lnTo>
                  <a:lnTo>
                    <a:pt x="259" y="847"/>
                  </a:lnTo>
                  <a:lnTo>
                    <a:pt x="259" y="847"/>
                  </a:lnTo>
                  <a:lnTo>
                    <a:pt x="263" y="851"/>
                  </a:lnTo>
                  <a:lnTo>
                    <a:pt x="266" y="853"/>
                  </a:lnTo>
                  <a:lnTo>
                    <a:pt x="268" y="854"/>
                  </a:lnTo>
                  <a:lnTo>
                    <a:pt x="269" y="855"/>
                  </a:lnTo>
                  <a:lnTo>
                    <a:pt x="267" y="855"/>
                  </a:lnTo>
                  <a:lnTo>
                    <a:pt x="267" y="855"/>
                  </a:lnTo>
                  <a:lnTo>
                    <a:pt x="266" y="855"/>
                  </a:lnTo>
                  <a:lnTo>
                    <a:pt x="265" y="856"/>
                  </a:lnTo>
                  <a:lnTo>
                    <a:pt x="265" y="857"/>
                  </a:lnTo>
                  <a:lnTo>
                    <a:pt x="266" y="858"/>
                  </a:lnTo>
                  <a:lnTo>
                    <a:pt x="267" y="861"/>
                  </a:lnTo>
                  <a:lnTo>
                    <a:pt x="268" y="863"/>
                  </a:lnTo>
                  <a:lnTo>
                    <a:pt x="265" y="863"/>
                  </a:lnTo>
                  <a:lnTo>
                    <a:pt x="262" y="864"/>
                  </a:lnTo>
                  <a:lnTo>
                    <a:pt x="269" y="870"/>
                  </a:lnTo>
                  <a:lnTo>
                    <a:pt x="277" y="874"/>
                  </a:lnTo>
                  <a:lnTo>
                    <a:pt x="275" y="874"/>
                  </a:lnTo>
                  <a:lnTo>
                    <a:pt x="275" y="874"/>
                  </a:lnTo>
                  <a:lnTo>
                    <a:pt x="275" y="876"/>
                  </a:lnTo>
                  <a:lnTo>
                    <a:pt x="276" y="879"/>
                  </a:lnTo>
                  <a:lnTo>
                    <a:pt x="272" y="879"/>
                  </a:lnTo>
                  <a:lnTo>
                    <a:pt x="272" y="879"/>
                  </a:lnTo>
                  <a:lnTo>
                    <a:pt x="272" y="878"/>
                  </a:lnTo>
                  <a:lnTo>
                    <a:pt x="271" y="876"/>
                  </a:lnTo>
                  <a:lnTo>
                    <a:pt x="272" y="880"/>
                  </a:lnTo>
                  <a:lnTo>
                    <a:pt x="275" y="881"/>
                  </a:lnTo>
                  <a:lnTo>
                    <a:pt x="278" y="883"/>
                  </a:lnTo>
                  <a:lnTo>
                    <a:pt x="280" y="885"/>
                  </a:lnTo>
                  <a:lnTo>
                    <a:pt x="281" y="885"/>
                  </a:lnTo>
                  <a:lnTo>
                    <a:pt x="281" y="885"/>
                  </a:lnTo>
                  <a:lnTo>
                    <a:pt x="290" y="889"/>
                  </a:lnTo>
                  <a:lnTo>
                    <a:pt x="301" y="896"/>
                  </a:lnTo>
                  <a:lnTo>
                    <a:pt x="298" y="894"/>
                  </a:lnTo>
                  <a:lnTo>
                    <a:pt x="295" y="893"/>
                  </a:lnTo>
                  <a:lnTo>
                    <a:pt x="296" y="894"/>
                  </a:lnTo>
                  <a:lnTo>
                    <a:pt x="297" y="894"/>
                  </a:lnTo>
                  <a:lnTo>
                    <a:pt x="286" y="892"/>
                  </a:lnTo>
                  <a:lnTo>
                    <a:pt x="277" y="888"/>
                  </a:lnTo>
                  <a:lnTo>
                    <a:pt x="272" y="885"/>
                  </a:lnTo>
                  <a:lnTo>
                    <a:pt x="263" y="880"/>
                  </a:lnTo>
                  <a:lnTo>
                    <a:pt x="263" y="880"/>
                  </a:lnTo>
                  <a:lnTo>
                    <a:pt x="259" y="878"/>
                  </a:lnTo>
                  <a:lnTo>
                    <a:pt x="259" y="878"/>
                  </a:lnTo>
                  <a:lnTo>
                    <a:pt x="259" y="876"/>
                  </a:lnTo>
                  <a:lnTo>
                    <a:pt x="260" y="878"/>
                  </a:lnTo>
                  <a:lnTo>
                    <a:pt x="261" y="878"/>
                  </a:lnTo>
                  <a:lnTo>
                    <a:pt x="252" y="871"/>
                  </a:lnTo>
                  <a:lnTo>
                    <a:pt x="244" y="863"/>
                  </a:lnTo>
                  <a:lnTo>
                    <a:pt x="243" y="863"/>
                  </a:lnTo>
                  <a:lnTo>
                    <a:pt x="243" y="863"/>
                  </a:lnTo>
                  <a:lnTo>
                    <a:pt x="243" y="863"/>
                  </a:lnTo>
                  <a:lnTo>
                    <a:pt x="243" y="863"/>
                  </a:lnTo>
                  <a:lnTo>
                    <a:pt x="243" y="863"/>
                  </a:lnTo>
                  <a:lnTo>
                    <a:pt x="243" y="863"/>
                  </a:lnTo>
                  <a:lnTo>
                    <a:pt x="243" y="863"/>
                  </a:lnTo>
                  <a:lnTo>
                    <a:pt x="244" y="863"/>
                  </a:lnTo>
                  <a:lnTo>
                    <a:pt x="244" y="863"/>
                  </a:lnTo>
                  <a:lnTo>
                    <a:pt x="245" y="864"/>
                  </a:lnTo>
                  <a:lnTo>
                    <a:pt x="241" y="860"/>
                  </a:lnTo>
                  <a:lnTo>
                    <a:pt x="236" y="857"/>
                  </a:lnTo>
                  <a:lnTo>
                    <a:pt x="235" y="857"/>
                  </a:lnTo>
                  <a:lnTo>
                    <a:pt x="235" y="858"/>
                  </a:lnTo>
                  <a:lnTo>
                    <a:pt x="234" y="857"/>
                  </a:lnTo>
                  <a:lnTo>
                    <a:pt x="233" y="855"/>
                  </a:lnTo>
                  <a:lnTo>
                    <a:pt x="237" y="856"/>
                  </a:lnTo>
                  <a:lnTo>
                    <a:pt x="241" y="858"/>
                  </a:lnTo>
                  <a:lnTo>
                    <a:pt x="237" y="854"/>
                  </a:lnTo>
                  <a:lnTo>
                    <a:pt x="234" y="851"/>
                  </a:lnTo>
                  <a:lnTo>
                    <a:pt x="235" y="851"/>
                  </a:lnTo>
                  <a:lnTo>
                    <a:pt x="233" y="850"/>
                  </a:lnTo>
                  <a:lnTo>
                    <a:pt x="228" y="841"/>
                  </a:lnTo>
                  <a:lnTo>
                    <a:pt x="218" y="830"/>
                  </a:lnTo>
                  <a:lnTo>
                    <a:pt x="215" y="825"/>
                  </a:lnTo>
                  <a:lnTo>
                    <a:pt x="213" y="819"/>
                  </a:lnTo>
                  <a:lnTo>
                    <a:pt x="211" y="814"/>
                  </a:lnTo>
                  <a:lnTo>
                    <a:pt x="210" y="809"/>
                  </a:lnTo>
                  <a:lnTo>
                    <a:pt x="208" y="802"/>
                  </a:lnTo>
                  <a:lnTo>
                    <a:pt x="206" y="796"/>
                  </a:lnTo>
                  <a:lnTo>
                    <a:pt x="204" y="790"/>
                  </a:lnTo>
                  <a:lnTo>
                    <a:pt x="199" y="783"/>
                  </a:lnTo>
                  <a:lnTo>
                    <a:pt x="196" y="776"/>
                  </a:lnTo>
                  <a:lnTo>
                    <a:pt x="189" y="759"/>
                  </a:lnTo>
                  <a:lnTo>
                    <a:pt x="181" y="740"/>
                  </a:lnTo>
                  <a:lnTo>
                    <a:pt x="174" y="728"/>
                  </a:lnTo>
                  <a:lnTo>
                    <a:pt x="165" y="715"/>
                  </a:lnTo>
                  <a:lnTo>
                    <a:pt x="159" y="705"/>
                  </a:lnTo>
                  <a:lnTo>
                    <a:pt x="153" y="692"/>
                  </a:lnTo>
                  <a:lnTo>
                    <a:pt x="146" y="680"/>
                  </a:lnTo>
                  <a:lnTo>
                    <a:pt x="139" y="666"/>
                  </a:lnTo>
                  <a:lnTo>
                    <a:pt x="132" y="652"/>
                  </a:lnTo>
                  <a:lnTo>
                    <a:pt x="128" y="646"/>
                  </a:lnTo>
                  <a:lnTo>
                    <a:pt x="126" y="638"/>
                  </a:lnTo>
                  <a:lnTo>
                    <a:pt x="124" y="631"/>
                  </a:lnTo>
                  <a:lnTo>
                    <a:pt x="123" y="622"/>
                  </a:lnTo>
                  <a:lnTo>
                    <a:pt x="123" y="622"/>
                  </a:lnTo>
                  <a:lnTo>
                    <a:pt x="124" y="623"/>
                  </a:lnTo>
                  <a:lnTo>
                    <a:pt x="123" y="613"/>
                  </a:lnTo>
                  <a:lnTo>
                    <a:pt x="123" y="602"/>
                  </a:lnTo>
                  <a:lnTo>
                    <a:pt x="123" y="599"/>
                  </a:lnTo>
                  <a:lnTo>
                    <a:pt x="124" y="596"/>
                  </a:lnTo>
                  <a:lnTo>
                    <a:pt x="124" y="595"/>
                  </a:lnTo>
                  <a:lnTo>
                    <a:pt x="125" y="594"/>
                  </a:lnTo>
                  <a:lnTo>
                    <a:pt x="126" y="594"/>
                  </a:lnTo>
                  <a:lnTo>
                    <a:pt x="128" y="595"/>
                  </a:lnTo>
                  <a:lnTo>
                    <a:pt x="130" y="586"/>
                  </a:lnTo>
                  <a:lnTo>
                    <a:pt x="134" y="577"/>
                  </a:lnTo>
                  <a:lnTo>
                    <a:pt x="134" y="570"/>
                  </a:lnTo>
                  <a:lnTo>
                    <a:pt x="134" y="564"/>
                  </a:lnTo>
                  <a:lnTo>
                    <a:pt x="134" y="560"/>
                  </a:lnTo>
                  <a:lnTo>
                    <a:pt x="132" y="555"/>
                  </a:lnTo>
                  <a:lnTo>
                    <a:pt x="129" y="552"/>
                  </a:lnTo>
                  <a:lnTo>
                    <a:pt x="126" y="549"/>
                  </a:lnTo>
                  <a:lnTo>
                    <a:pt x="125" y="551"/>
                  </a:lnTo>
                  <a:lnTo>
                    <a:pt x="122" y="551"/>
                  </a:lnTo>
                  <a:lnTo>
                    <a:pt x="120" y="551"/>
                  </a:lnTo>
                  <a:lnTo>
                    <a:pt x="117" y="549"/>
                  </a:lnTo>
                  <a:lnTo>
                    <a:pt x="112" y="544"/>
                  </a:lnTo>
                  <a:lnTo>
                    <a:pt x="109" y="540"/>
                  </a:lnTo>
                  <a:lnTo>
                    <a:pt x="107" y="537"/>
                  </a:lnTo>
                  <a:lnTo>
                    <a:pt x="104" y="532"/>
                  </a:lnTo>
                  <a:lnTo>
                    <a:pt x="103" y="530"/>
                  </a:lnTo>
                  <a:lnTo>
                    <a:pt x="101" y="527"/>
                  </a:lnTo>
                  <a:lnTo>
                    <a:pt x="101" y="524"/>
                  </a:lnTo>
                  <a:lnTo>
                    <a:pt x="101" y="522"/>
                  </a:lnTo>
                  <a:lnTo>
                    <a:pt x="99" y="517"/>
                  </a:lnTo>
                  <a:lnTo>
                    <a:pt x="98" y="512"/>
                  </a:lnTo>
                  <a:lnTo>
                    <a:pt x="97" y="506"/>
                  </a:lnTo>
                  <a:lnTo>
                    <a:pt x="97" y="501"/>
                  </a:lnTo>
                  <a:lnTo>
                    <a:pt x="92" y="498"/>
                  </a:lnTo>
                  <a:lnTo>
                    <a:pt x="89" y="495"/>
                  </a:lnTo>
                  <a:lnTo>
                    <a:pt x="86" y="492"/>
                  </a:lnTo>
                  <a:lnTo>
                    <a:pt x="84" y="488"/>
                  </a:lnTo>
                  <a:lnTo>
                    <a:pt x="79" y="478"/>
                  </a:lnTo>
                  <a:lnTo>
                    <a:pt x="74" y="469"/>
                  </a:lnTo>
                  <a:lnTo>
                    <a:pt x="70" y="464"/>
                  </a:lnTo>
                  <a:lnTo>
                    <a:pt x="65" y="458"/>
                  </a:lnTo>
                  <a:lnTo>
                    <a:pt x="60" y="451"/>
                  </a:lnTo>
                  <a:lnTo>
                    <a:pt x="56" y="442"/>
                  </a:lnTo>
                  <a:lnTo>
                    <a:pt x="54" y="433"/>
                  </a:lnTo>
                  <a:lnTo>
                    <a:pt x="53" y="423"/>
                  </a:lnTo>
                  <a:lnTo>
                    <a:pt x="53" y="411"/>
                  </a:lnTo>
                  <a:lnTo>
                    <a:pt x="53" y="399"/>
                  </a:lnTo>
                  <a:lnTo>
                    <a:pt x="54" y="387"/>
                  </a:lnTo>
                  <a:lnTo>
                    <a:pt x="56" y="375"/>
                  </a:lnTo>
                  <a:lnTo>
                    <a:pt x="61" y="359"/>
                  </a:lnTo>
                  <a:lnTo>
                    <a:pt x="64" y="345"/>
                  </a:lnTo>
                  <a:lnTo>
                    <a:pt x="66" y="338"/>
                  </a:lnTo>
                  <a:lnTo>
                    <a:pt x="68" y="331"/>
                  </a:lnTo>
                  <a:lnTo>
                    <a:pt x="69" y="326"/>
                  </a:lnTo>
                  <a:lnTo>
                    <a:pt x="68" y="320"/>
                  </a:lnTo>
                  <a:lnTo>
                    <a:pt x="65" y="328"/>
                  </a:lnTo>
                  <a:lnTo>
                    <a:pt x="63" y="336"/>
                  </a:lnTo>
                  <a:lnTo>
                    <a:pt x="61" y="345"/>
                  </a:lnTo>
                  <a:lnTo>
                    <a:pt x="58" y="352"/>
                  </a:lnTo>
                  <a:lnTo>
                    <a:pt x="55" y="369"/>
                  </a:lnTo>
                  <a:lnTo>
                    <a:pt x="51" y="386"/>
                  </a:lnTo>
                  <a:lnTo>
                    <a:pt x="50" y="382"/>
                  </a:lnTo>
                  <a:lnTo>
                    <a:pt x="50" y="376"/>
                  </a:lnTo>
                  <a:lnTo>
                    <a:pt x="50" y="370"/>
                  </a:lnTo>
                  <a:lnTo>
                    <a:pt x="51" y="365"/>
                  </a:lnTo>
                  <a:lnTo>
                    <a:pt x="54" y="352"/>
                  </a:lnTo>
                  <a:lnTo>
                    <a:pt x="57" y="343"/>
                  </a:lnTo>
                  <a:lnTo>
                    <a:pt x="60" y="341"/>
                  </a:lnTo>
                  <a:lnTo>
                    <a:pt x="63" y="332"/>
                  </a:lnTo>
                  <a:lnTo>
                    <a:pt x="66" y="321"/>
                  </a:lnTo>
                  <a:lnTo>
                    <a:pt x="68" y="315"/>
                  </a:lnTo>
                  <a:lnTo>
                    <a:pt x="72" y="301"/>
                  </a:lnTo>
                  <a:lnTo>
                    <a:pt x="78" y="287"/>
                  </a:lnTo>
                  <a:lnTo>
                    <a:pt x="83" y="276"/>
                  </a:lnTo>
                  <a:lnTo>
                    <a:pt x="88" y="265"/>
                  </a:lnTo>
                  <a:lnTo>
                    <a:pt x="94" y="256"/>
                  </a:lnTo>
                  <a:lnTo>
                    <a:pt x="100" y="246"/>
                  </a:lnTo>
                  <a:lnTo>
                    <a:pt x="109" y="232"/>
                  </a:lnTo>
                  <a:lnTo>
                    <a:pt x="121" y="219"/>
                  </a:lnTo>
                  <a:lnTo>
                    <a:pt x="122" y="216"/>
                  </a:lnTo>
                  <a:lnTo>
                    <a:pt x="125" y="211"/>
                  </a:lnTo>
                  <a:lnTo>
                    <a:pt x="127" y="210"/>
                  </a:lnTo>
                  <a:lnTo>
                    <a:pt x="128" y="209"/>
                  </a:lnTo>
                  <a:lnTo>
                    <a:pt x="128" y="210"/>
                  </a:lnTo>
                  <a:lnTo>
                    <a:pt x="128" y="213"/>
                  </a:lnTo>
                  <a:lnTo>
                    <a:pt x="136" y="202"/>
                  </a:lnTo>
                  <a:lnTo>
                    <a:pt x="143" y="191"/>
                  </a:lnTo>
                  <a:lnTo>
                    <a:pt x="150" y="184"/>
                  </a:lnTo>
                  <a:lnTo>
                    <a:pt x="156" y="176"/>
                  </a:lnTo>
                  <a:lnTo>
                    <a:pt x="155" y="177"/>
                  </a:lnTo>
                  <a:lnTo>
                    <a:pt x="155" y="177"/>
                  </a:lnTo>
                  <a:lnTo>
                    <a:pt x="156" y="174"/>
                  </a:lnTo>
                  <a:lnTo>
                    <a:pt x="157" y="173"/>
                  </a:lnTo>
                  <a:lnTo>
                    <a:pt x="157" y="174"/>
                  </a:lnTo>
                  <a:lnTo>
                    <a:pt x="157" y="175"/>
                  </a:lnTo>
                  <a:lnTo>
                    <a:pt x="158" y="176"/>
                  </a:lnTo>
                  <a:lnTo>
                    <a:pt x="158" y="176"/>
                  </a:lnTo>
                  <a:lnTo>
                    <a:pt x="159" y="175"/>
                  </a:lnTo>
                  <a:lnTo>
                    <a:pt x="161" y="171"/>
                  </a:lnTo>
                  <a:lnTo>
                    <a:pt x="160" y="172"/>
                  </a:lnTo>
                  <a:lnTo>
                    <a:pt x="160" y="171"/>
                  </a:lnTo>
                  <a:lnTo>
                    <a:pt x="161" y="171"/>
                  </a:lnTo>
                  <a:lnTo>
                    <a:pt x="159" y="172"/>
                  </a:lnTo>
                  <a:lnTo>
                    <a:pt x="169" y="162"/>
                  </a:lnTo>
                  <a:lnTo>
                    <a:pt x="173" y="159"/>
                  </a:lnTo>
                  <a:lnTo>
                    <a:pt x="171" y="160"/>
                  </a:lnTo>
                  <a:lnTo>
                    <a:pt x="169" y="161"/>
                  </a:lnTo>
                  <a:lnTo>
                    <a:pt x="174" y="158"/>
                  </a:lnTo>
                  <a:lnTo>
                    <a:pt x="177" y="155"/>
                  </a:lnTo>
                  <a:lnTo>
                    <a:pt x="177" y="155"/>
                  </a:lnTo>
                  <a:lnTo>
                    <a:pt x="176" y="155"/>
                  </a:lnTo>
                  <a:lnTo>
                    <a:pt x="181" y="151"/>
                  </a:lnTo>
                  <a:lnTo>
                    <a:pt x="189" y="145"/>
                  </a:lnTo>
                  <a:lnTo>
                    <a:pt x="195" y="140"/>
                  </a:lnTo>
                  <a:lnTo>
                    <a:pt x="199" y="135"/>
                  </a:lnTo>
                  <a:lnTo>
                    <a:pt x="197" y="136"/>
                  </a:lnTo>
                  <a:lnTo>
                    <a:pt x="195" y="137"/>
                  </a:lnTo>
                  <a:lnTo>
                    <a:pt x="193" y="139"/>
                  </a:lnTo>
                  <a:lnTo>
                    <a:pt x="195" y="137"/>
                  </a:lnTo>
                  <a:lnTo>
                    <a:pt x="196" y="137"/>
                  </a:lnTo>
                  <a:lnTo>
                    <a:pt x="196" y="137"/>
                  </a:lnTo>
                  <a:lnTo>
                    <a:pt x="192" y="140"/>
                  </a:lnTo>
                  <a:lnTo>
                    <a:pt x="189" y="142"/>
                  </a:lnTo>
                  <a:lnTo>
                    <a:pt x="191" y="140"/>
                  </a:lnTo>
                  <a:lnTo>
                    <a:pt x="190" y="141"/>
                  </a:lnTo>
                  <a:lnTo>
                    <a:pt x="204" y="130"/>
                  </a:lnTo>
                  <a:lnTo>
                    <a:pt x="216" y="118"/>
                  </a:lnTo>
                  <a:lnTo>
                    <a:pt x="216" y="118"/>
                  </a:lnTo>
                  <a:lnTo>
                    <a:pt x="216" y="118"/>
                  </a:lnTo>
                  <a:lnTo>
                    <a:pt x="220" y="113"/>
                  </a:lnTo>
                  <a:lnTo>
                    <a:pt x="227" y="109"/>
                  </a:lnTo>
                  <a:lnTo>
                    <a:pt x="227" y="109"/>
                  </a:lnTo>
                  <a:lnTo>
                    <a:pt x="227" y="109"/>
                  </a:lnTo>
                  <a:lnTo>
                    <a:pt x="229" y="107"/>
                  </a:lnTo>
                  <a:lnTo>
                    <a:pt x="232" y="105"/>
                  </a:lnTo>
                  <a:lnTo>
                    <a:pt x="224" y="109"/>
                  </a:lnTo>
                  <a:lnTo>
                    <a:pt x="225" y="109"/>
                  </a:lnTo>
                  <a:lnTo>
                    <a:pt x="226" y="108"/>
                  </a:lnTo>
                  <a:lnTo>
                    <a:pt x="227" y="108"/>
                  </a:lnTo>
                  <a:lnTo>
                    <a:pt x="227" y="108"/>
                  </a:lnTo>
                  <a:lnTo>
                    <a:pt x="225" y="109"/>
                  </a:lnTo>
                  <a:lnTo>
                    <a:pt x="223" y="111"/>
                  </a:lnTo>
                  <a:lnTo>
                    <a:pt x="218" y="114"/>
                  </a:lnTo>
                  <a:lnTo>
                    <a:pt x="224" y="109"/>
                  </a:lnTo>
                  <a:lnTo>
                    <a:pt x="226" y="108"/>
                  </a:lnTo>
                  <a:lnTo>
                    <a:pt x="225" y="108"/>
                  </a:lnTo>
                  <a:lnTo>
                    <a:pt x="226" y="108"/>
                  </a:lnTo>
                  <a:lnTo>
                    <a:pt x="226" y="108"/>
                  </a:lnTo>
                  <a:lnTo>
                    <a:pt x="225" y="109"/>
                  </a:lnTo>
                  <a:lnTo>
                    <a:pt x="229" y="105"/>
                  </a:lnTo>
                  <a:lnTo>
                    <a:pt x="234" y="102"/>
                  </a:lnTo>
                  <a:lnTo>
                    <a:pt x="234" y="103"/>
                  </a:lnTo>
                  <a:lnTo>
                    <a:pt x="234" y="103"/>
                  </a:lnTo>
                  <a:lnTo>
                    <a:pt x="233" y="103"/>
                  </a:lnTo>
                  <a:lnTo>
                    <a:pt x="226" y="107"/>
                  </a:lnTo>
                  <a:lnTo>
                    <a:pt x="244" y="96"/>
                  </a:lnTo>
                  <a:lnTo>
                    <a:pt x="262" y="85"/>
                  </a:lnTo>
                  <a:lnTo>
                    <a:pt x="281" y="76"/>
                  </a:lnTo>
                  <a:lnTo>
                    <a:pt x="299" y="68"/>
                  </a:lnTo>
                  <a:lnTo>
                    <a:pt x="298" y="68"/>
                  </a:lnTo>
                  <a:lnTo>
                    <a:pt x="298" y="68"/>
                  </a:lnTo>
                  <a:lnTo>
                    <a:pt x="299" y="68"/>
                  </a:lnTo>
                  <a:lnTo>
                    <a:pt x="298" y="68"/>
                  </a:lnTo>
                  <a:lnTo>
                    <a:pt x="298" y="68"/>
                  </a:lnTo>
                  <a:lnTo>
                    <a:pt x="298" y="68"/>
                  </a:lnTo>
                  <a:lnTo>
                    <a:pt x="298" y="68"/>
                  </a:lnTo>
                  <a:lnTo>
                    <a:pt x="298" y="68"/>
                  </a:lnTo>
                  <a:lnTo>
                    <a:pt x="298" y="68"/>
                  </a:lnTo>
                  <a:lnTo>
                    <a:pt x="298" y="68"/>
                  </a:lnTo>
                  <a:lnTo>
                    <a:pt x="297" y="69"/>
                  </a:lnTo>
                  <a:lnTo>
                    <a:pt x="296" y="69"/>
                  </a:lnTo>
                  <a:lnTo>
                    <a:pt x="293" y="71"/>
                  </a:lnTo>
                  <a:lnTo>
                    <a:pt x="285" y="74"/>
                  </a:lnTo>
                  <a:lnTo>
                    <a:pt x="299" y="69"/>
                  </a:lnTo>
                  <a:lnTo>
                    <a:pt x="314" y="63"/>
                  </a:lnTo>
                  <a:lnTo>
                    <a:pt x="312" y="64"/>
                  </a:lnTo>
                  <a:lnTo>
                    <a:pt x="309" y="65"/>
                  </a:lnTo>
                  <a:lnTo>
                    <a:pt x="309" y="65"/>
                  </a:lnTo>
                  <a:lnTo>
                    <a:pt x="309" y="65"/>
                  </a:lnTo>
                  <a:lnTo>
                    <a:pt x="309" y="65"/>
                  </a:lnTo>
                  <a:lnTo>
                    <a:pt x="308" y="66"/>
                  </a:lnTo>
                  <a:lnTo>
                    <a:pt x="313" y="65"/>
                  </a:lnTo>
                  <a:lnTo>
                    <a:pt x="316" y="64"/>
                  </a:lnTo>
                  <a:lnTo>
                    <a:pt x="315" y="65"/>
                  </a:lnTo>
                  <a:lnTo>
                    <a:pt x="316" y="65"/>
                  </a:lnTo>
                  <a:lnTo>
                    <a:pt x="315" y="65"/>
                  </a:lnTo>
                  <a:lnTo>
                    <a:pt x="316" y="65"/>
                  </a:lnTo>
                  <a:lnTo>
                    <a:pt x="315" y="66"/>
                  </a:lnTo>
                  <a:lnTo>
                    <a:pt x="314" y="66"/>
                  </a:lnTo>
                  <a:lnTo>
                    <a:pt x="316" y="66"/>
                  </a:lnTo>
                  <a:lnTo>
                    <a:pt x="316" y="66"/>
                  </a:lnTo>
                  <a:lnTo>
                    <a:pt x="313" y="67"/>
                  </a:lnTo>
                  <a:lnTo>
                    <a:pt x="308" y="67"/>
                  </a:lnTo>
                  <a:lnTo>
                    <a:pt x="307" y="68"/>
                  </a:lnTo>
                  <a:lnTo>
                    <a:pt x="307" y="68"/>
                  </a:lnTo>
                  <a:lnTo>
                    <a:pt x="307" y="68"/>
                  </a:lnTo>
                  <a:lnTo>
                    <a:pt x="311" y="68"/>
                  </a:lnTo>
                  <a:lnTo>
                    <a:pt x="311" y="68"/>
                  </a:lnTo>
                  <a:lnTo>
                    <a:pt x="312" y="68"/>
                  </a:lnTo>
                  <a:lnTo>
                    <a:pt x="301" y="74"/>
                  </a:lnTo>
                  <a:lnTo>
                    <a:pt x="290" y="82"/>
                  </a:lnTo>
                  <a:lnTo>
                    <a:pt x="289" y="82"/>
                  </a:lnTo>
                  <a:lnTo>
                    <a:pt x="291" y="82"/>
                  </a:lnTo>
                  <a:lnTo>
                    <a:pt x="285" y="84"/>
                  </a:lnTo>
                  <a:lnTo>
                    <a:pt x="280" y="87"/>
                  </a:lnTo>
                  <a:lnTo>
                    <a:pt x="275" y="91"/>
                  </a:lnTo>
                  <a:lnTo>
                    <a:pt x="270" y="96"/>
                  </a:lnTo>
                  <a:lnTo>
                    <a:pt x="273" y="95"/>
                  </a:lnTo>
                  <a:lnTo>
                    <a:pt x="277" y="94"/>
                  </a:lnTo>
                  <a:lnTo>
                    <a:pt x="276" y="94"/>
                  </a:lnTo>
                  <a:lnTo>
                    <a:pt x="275" y="95"/>
                  </a:lnTo>
                  <a:lnTo>
                    <a:pt x="278" y="94"/>
                  </a:lnTo>
                  <a:lnTo>
                    <a:pt x="281" y="92"/>
                  </a:lnTo>
                  <a:lnTo>
                    <a:pt x="277" y="96"/>
                  </a:lnTo>
                  <a:lnTo>
                    <a:pt x="270" y="98"/>
                  </a:lnTo>
                  <a:lnTo>
                    <a:pt x="279" y="97"/>
                  </a:lnTo>
                  <a:lnTo>
                    <a:pt x="288" y="95"/>
                  </a:lnTo>
                  <a:lnTo>
                    <a:pt x="284" y="97"/>
                  </a:lnTo>
                  <a:lnTo>
                    <a:pt x="280" y="100"/>
                  </a:lnTo>
                  <a:lnTo>
                    <a:pt x="278" y="102"/>
                  </a:lnTo>
                  <a:lnTo>
                    <a:pt x="276" y="105"/>
                  </a:lnTo>
                  <a:lnTo>
                    <a:pt x="271" y="112"/>
                  </a:lnTo>
                  <a:lnTo>
                    <a:pt x="266" y="119"/>
                  </a:lnTo>
                  <a:lnTo>
                    <a:pt x="267" y="118"/>
                  </a:lnTo>
                  <a:lnTo>
                    <a:pt x="268" y="118"/>
                  </a:lnTo>
                  <a:lnTo>
                    <a:pt x="263" y="121"/>
                  </a:lnTo>
                  <a:lnTo>
                    <a:pt x="258" y="125"/>
                  </a:lnTo>
                  <a:lnTo>
                    <a:pt x="259" y="126"/>
                  </a:lnTo>
                  <a:lnTo>
                    <a:pt x="260" y="127"/>
                  </a:lnTo>
                  <a:lnTo>
                    <a:pt x="261" y="129"/>
                  </a:lnTo>
                  <a:lnTo>
                    <a:pt x="263" y="127"/>
                  </a:lnTo>
                  <a:lnTo>
                    <a:pt x="259" y="133"/>
                  </a:lnTo>
                  <a:lnTo>
                    <a:pt x="252" y="138"/>
                  </a:lnTo>
                  <a:lnTo>
                    <a:pt x="263" y="133"/>
                  </a:lnTo>
                  <a:lnTo>
                    <a:pt x="271" y="130"/>
                  </a:lnTo>
                  <a:lnTo>
                    <a:pt x="268" y="130"/>
                  </a:lnTo>
                  <a:lnTo>
                    <a:pt x="265" y="131"/>
                  </a:lnTo>
                  <a:lnTo>
                    <a:pt x="265" y="130"/>
                  </a:lnTo>
                  <a:lnTo>
                    <a:pt x="265" y="130"/>
                  </a:lnTo>
                  <a:lnTo>
                    <a:pt x="270" y="127"/>
                  </a:lnTo>
                  <a:lnTo>
                    <a:pt x="273" y="129"/>
                  </a:lnTo>
                  <a:lnTo>
                    <a:pt x="270" y="133"/>
                  </a:lnTo>
                  <a:lnTo>
                    <a:pt x="267" y="135"/>
                  </a:lnTo>
                  <a:lnTo>
                    <a:pt x="269" y="136"/>
                  </a:lnTo>
                  <a:lnTo>
                    <a:pt x="269" y="136"/>
                  </a:lnTo>
                  <a:lnTo>
                    <a:pt x="268" y="138"/>
                  </a:lnTo>
                  <a:lnTo>
                    <a:pt x="267" y="141"/>
                  </a:lnTo>
                  <a:lnTo>
                    <a:pt x="269" y="141"/>
                  </a:lnTo>
                  <a:lnTo>
                    <a:pt x="273" y="141"/>
                  </a:lnTo>
                  <a:lnTo>
                    <a:pt x="276" y="141"/>
                  </a:lnTo>
                  <a:lnTo>
                    <a:pt x="277" y="141"/>
                  </a:lnTo>
                  <a:lnTo>
                    <a:pt x="278" y="140"/>
                  </a:lnTo>
                  <a:lnTo>
                    <a:pt x="278" y="139"/>
                  </a:lnTo>
                  <a:lnTo>
                    <a:pt x="276" y="142"/>
                  </a:lnTo>
                  <a:lnTo>
                    <a:pt x="276" y="143"/>
                  </a:lnTo>
                  <a:lnTo>
                    <a:pt x="277" y="143"/>
                  </a:lnTo>
                  <a:lnTo>
                    <a:pt x="279" y="142"/>
                  </a:lnTo>
                  <a:lnTo>
                    <a:pt x="276" y="143"/>
                  </a:lnTo>
                  <a:lnTo>
                    <a:pt x="272" y="147"/>
                  </a:lnTo>
                  <a:lnTo>
                    <a:pt x="270" y="149"/>
                  </a:lnTo>
                  <a:lnTo>
                    <a:pt x="269" y="152"/>
                  </a:lnTo>
                  <a:lnTo>
                    <a:pt x="280" y="147"/>
                  </a:lnTo>
                  <a:lnTo>
                    <a:pt x="284" y="143"/>
                  </a:lnTo>
                  <a:lnTo>
                    <a:pt x="290" y="141"/>
                  </a:lnTo>
                  <a:lnTo>
                    <a:pt x="297" y="138"/>
                  </a:lnTo>
                  <a:lnTo>
                    <a:pt x="295" y="139"/>
                  </a:lnTo>
                  <a:lnTo>
                    <a:pt x="291" y="139"/>
                  </a:lnTo>
                  <a:lnTo>
                    <a:pt x="294" y="136"/>
                  </a:lnTo>
                  <a:lnTo>
                    <a:pt x="295" y="135"/>
                  </a:lnTo>
                  <a:lnTo>
                    <a:pt x="293" y="136"/>
                  </a:lnTo>
                  <a:lnTo>
                    <a:pt x="291" y="136"/>
                  </a:lnTo>
                  <a:lnTo>
                    <a:pt x="293" y="136"/>
                  </a:lnTo>
                  <a:lnTo>
                    <a:pt x="293" y="136"/>
                  </a:lnTo>
                  <a:lnTo>
                    <a:pt x="291" y="136"/>
                  </a:lnTo>
                  <a:lnTo>
                    <a:pt x="290" y="136"/>
                  </a:lnTo>
                  <a:lnTo>
                    <a:pt x="302" y="130"/>
                  </a:lnTo>
                  <a:lnTo>
                    <a:pt x="313" y="123"/>
                  </a:lnTo>
                  <a:lnTo>
                    <a:pt x="323" y="118"/>
                  </a:lnTo>
                  <a:lnTo>
                    <a:pt x="333" y="115"/>
                  </a:lnTo>
                  <a:lnTo>
                    <a:pt x="323" y="121"/>
                  </a:lnTo>
                  <a:lnTo>
                    <a:pt x="307" y="132"/>
                  </a:lnTo>
                  <a:lnTo>
                    <a:pt x="300" y="138"/>
                  </a:lnTo>
                  <a:lnTo>
                    <a:pt x="293" y="143"/>
                  </a:lnTo>
                  <a:lnTo>
                    <a:pt x="290" y="145"/>
                  </a:lnTo>
                  <a:lnTo>
                    <a:pt x="289" y="148"/>
                  </a:lnTo>
                  <a:lnTo>
                    <a:pt x="288" y="150"/>
                  </a:lnTo>
                  <a:lnTo>
                    <a:pt x="288" y="151"/>
                  </a:lnTo>
                  <a:lnTo>
                    <a:pt x="290" y="150"/>
                  </a:lnTo>
                  <a:lnTo>
                    <a:pt x="294" y="147"/>
                  </a:lnTo>
                  <a:lnTo>
                    <a:pt x="297" y="145"/>
                  </a:lnTo>
                  <a:lnTo>
                    <a:pt x="300" y="145"/>
                  </a:lnTo>
                  <a:lnTo>
                    <a:pt x="291" y="152"/>
                  </a:lnTo>
                  <a:lnTo>
                    <a:pt x="285" y="160"/>
                  </a:lnTo>
                  <a:lnTo>
                    <a:pt x="286" y="160"/>
                  </a:lnTo>
                  <a:lnTo>
                    <a:pt x="285" y="161"/>
                  </a:lnTo>
                  <a:lnTo>
                    <a:pt x="289" y="161"/>
                  </a:lnTo>
                  <a:lnTo>
                    <a:pt x="293" y="160"/>
                  </a:lnTo>
                  <a:lnTo>
                    <a:pt x="297" y="157"/>
                  </a:lnTo>
                  <a:lnTo>
                    <a:pt x="300" y="154"/>
                  </a:lnTo>
                  <a:lnTo>
                    <a:pt x="303" y="151"/>
                  </a:lnTo>
                  <a:lnTo>
                    <a:pt x="307" y="148"/>
                  </a:lnTo>
                  <a:lnTo>
                    <a:pt x="308" y="147"/>
                  </a:lnTo>
                  <a:lnTo>
                    <a:pt x="311" y="147"/>
                  </a:lnTo>
                  <a:lnTo>
                    <a:pt x="312" y="147"/>
                  </a:lnTo>
                  <a:lnTo>
                    <a:pt x="314" y="148"/>
                  </a:lnTo>
                  <a:lnTo>
                    <a:pt x="307" y="154"/>
                  </a:lnTo>
                  <a:lnTo>
                    <a:pt x="302" y="161"/>
                  </a:lnTo>
                  <a:lnTo>
                    <a:pt x="295" y="167"/>
                  </a:lnTo>
                  <a:lnTo>
                    <a:pt x="286" y="170"/>
                  </a:lnTo>
                  <a:lnTo>
                    <a:pt x="286" y="167"/>
                  </a:lnTo>
                  <a:lnTo>
                    <a:pt x="287" y="165"/>
                  </a:lnTo>
                  <a:lnTo>
                    <a:pt x="285" y="168"/>
                  </a:lnTo>
                  <a:lnTo>
                    <a:pt x="283" y="171"/>
                  </a:lnTo>
                  <a:lnTo>
                    <a:pt x="282" y="169"/>
                  </a:lnTo>
                  <a:lnTo>
                    <a:pt x="283" y="167"/>
                  </a:lnTo>
                  <a:lnTo>
                    <a:pt x="278" y="170"/>
                  </a:lnTo>
                  <a:lnTo>
                    <a:pt x="273" y="172"/>
                  </a:lnTo>
                  <a:lnTo>
                    <a:pt x="273" y="169"/>
                  </a:lnTo>
                  <a:lnTo>
                    <a:pt x="272" y="166"/>
                  </a:lnTo>
                  <a:lnTo>
                    <a:pt x="269" y="167"/>
                  </a:lnTo>
                  <a:lnTo>
                    <a:pt x="267" y="168"/>
                  </a:lnTo>
                  <a:lnTo>
                    <a:pt x="270" y="171"/>
                  </a:lnTo>
                  <a:lnTo>
                    <a:pt x="270" y="173"/>
                  </a:lnTo>
                  <a:lnTo>
                    <a:pt x="268" y="174"/>
                  </a:lnTo>
                  <a:lnTo>
                    <a:pt x="263" y="176"/>
                  </a:lnTo>
                  <a:lnTo>
                    <a:pt x="263" y="175"/>
                  </a:lnTo>
                  <a:lnTo>
                    <a:pt x="263" y="174"/>
                  </a:lnTo>
                  <a:lnTo>
                    <a:pt x="261" y="173"/>
                  </a:lnTo>
                  <a:lnTo>
                    <a:pt x="258" y="173"/>
                  </a:lnTo>
                  <a:lnTo>
                    <a:pt x="253" y="174"/>
                  </a:lnTo>
                  <a:lnTo>
                    <a:pt x="249" y="175"/>
                  </a:lnTo>
                  <a:lnTo>
                    <a:pt x="241" y="180"/>
                  </a:lnTo>
                  <a:lnTo>
                    <a:pt x="232" y="187"/>
                  </a:lnTo>
                  <a:lnTo>
                    <a:pt x="225" y="194"/>
                  </a:lnTo>
                  <a:lnTo>
                    <a:pt x="219" y="202"/>
                  </a:lnTo>
                  <a:lnTo>
                    <a:pt x="217" y="205"/>
                  </a:lnTo>
                  <a:lnTo>
                    <a:pt x="216" y="208"/>
                  </a:lnTo>
                  <a:lnTo>
                    <a:pt x="216" y="211"/>
                  </a:lnTo>
                  <a:lnTo>
                    <a:pt x="218" y="213"/>
                  </a:lnTo>
                  <a:lnTo>
                    <a:pt x="222" y="226"/>
                  </a:lnTo>
                  <a:lnTo>
                    <a:pt x="225" y="239"/>
                  </a:lnTo>
                  <a:lnTo>
                    <a:pt x="226" y="242"/>
                  </a:lnTo>
                  <a:lnTo>
                    <a:pt x="226" y="245"/>
                  </a:lnTo>
                  <a:lnTo>
                    <a:pt x="225" y="249"/>
                  </a:lnTo>
                  <a:lnTo>
                    <a:pt x="225" y="254"/>
                  </a:lnTo>
                  <a:lnTo>
                    <a:pt x="220" y="261"/>
                  </a:lnTo>
                  <a:lnTo>
                    <a:pt x="216" y="267"/>
                  </a:lnTo>
                  <a:lnTo>
                    <a:pt x="218" y="267"/>
                  </a:lnTo>
                  <a:lnTo>
                    <a:pt x="220" y="267"/>
                  </a:lnTo>
                  <a:lnTo>
                    <a:pt x="223" y="266"/>
                  </a:lnTo>
                  <a:lnTo>
                    <a:pt x="226" y="265"/>
                  </a:lnTo>
                  <a:lnTo>
                    <a:pt x="231" y="260"/>
                  </a:lnTo>
                  <a:lnTo>
                    <a:pt x="236" y="255"/>
                  </a:lnTo>
                  <a:lnTo>
                    <a:pt x="247" y="243"/>
                  </a:lnTo>
                  <a:lnTo>
                    <a:pt x="252" y="236"/>
                  </a:lnTo>
                  <a:lnTo>
                    <a:pt x="254" y="231"/>
                  </a:lnTo>
                  <a:lnTo>
                    <a:pt x="259" y="224"/>
                  </a:lnTo>
                  <a:lnTo>
                    <a:pt x="263" y="218"/>
                  </a:lnTo>
                  <a:lnTo>
                    <a:pt x="265" y="215"/>
                  </a:lnTo>
                  <a:lnTo>
                    <a:pt x="269" y="209"/>
                  </a:lnTo>
                  <a:lnTo>
                    <a:pt x="275" y="203"/>
                  </a:lnTo>
                  <a:lnTo>
                    <a:pt x="277" y="201"/>
                  </a:lnTo>
                  <a:lnTo>
                    <a:pt x="279" y="201"/>
                  </a:lnTo>
                  <a:lnTo>
                    <a:pt x="281" y="201"/>
                  </a:lnTo>
                  <a:lnTo>
                    <a:pt x="282" y="201"/>
                  </a:lnTo>
                  <a:lnTo>
                    <a:pt x="284" y="202"/>
                  </a:lnTo>
                  <a:lnTo>
                    <a:pt x="286" y="203"/>
                  </a:lnTo>
                  <a:lnTo>
                    <a:pt x="288" y="203"/>
                  </a:lnTo>
                  <a:lnTo>
                    <a:pt x="290" y="201"/>
                  </a:lnTo>
                  <a:lnTo>
                    <a:pt x="293" y="205"/>
                  </a:lnTo>
                  <a:lnTo>
                    <a:pt x="294" y="208"/>
                  </a:lnTo>
                  <a:lnTo>
                    <a:pt x="293" y="211"/>
                  </a:lnTo>
                  <a:lnTo>
                    <a:pt x="291" y="214"/>
                  </a:lnTo>
                  <a:lnTo>
                    <a:pt x="294" y="215"/>
                  </a:lnTo>
                  <a:lnTo>
                    <a:pt x="297" y="215"/>
                  </a:lnTo>
                  <a:lnTo>
                    <a:pt x="295" y="214"/>
                  </a:lnTo>
                  <a:lnTo>
                    <a:pt x="293" y="214"/>
                  </a:lnTo>
                  <a:lnTo>
                    <a:pt x="291" y="215"/>
                  </a:lnTo>
                  <a:lnTo>
                    <a:pt x="290" y="216"/>
                  </a:lnTo>
                  <a:lnTo>
                    <a:pt x="289" y="220"/>
                  </a:lnTo>
                  <a:lnTo>
                    <a:pt x="289" y="224"/>
                  </a:lnTo>
                  <a:lnTo>
                    <a:pt x="290" y="232"/>
                  </a:lnTo>
                  <a:lnTo>
                    <a:pt x="291" y="236"/>
                  </a:lnTo>
                  <a:lnTo>
                    <a:pt x="295" y="233"/>
                  </a:lnTo>
                  <a:lnTo>
                    <a:pt x="300" y="228"/>
                  </a:lnTo>
                  <a:lnTo>
                    <a:pt x="303" y="226"/>
                  </a:lnTo>
                  <a:lnTo>
                    <a:pt x="305" y="224"/>
                  </a:lnTo>
                  <a:lnTo>
                    <a:pt x="307" y="224"/>
                  </a:lnTo>
                  <a:lnTo>
                    <a:pt x="309" y="224"/>
                  </a:lnTo>
                  <a:lnTo>
                    <a:pt x="305" y="231"/>
                  </a:lnTo>
                  <a:lnTo>
                    <a:pt x="303" y="239"/>
                  </a:lnTo>
                  <a:lnTo>
                    <a:pt x="305" y="240"/>
                  </a:lnTo>
                  <a:lnTo>
                    <a:pt x="306" y="240"/>
                  </a:lnTo>
                  <a:lnTo>
                    <a:pt x="304" y="244"/>
                  </a:lnTo>
                  <a:lnTo>
                    <a:pt x="303" y="247"/>
                  </a:lnTo>
                  <a:lnTo>
                    <a:pt x="302" y="251"/>
                  </a:lnTo>
                  <a:lnTo>
                    <a:pt x="302" y="255"/>
                  </a:lnTo>
                  <a:lnTo>
                    <a:pt x="305" y="263"/>
                  </a:lnTo>
                  <a:lnTo>
                    <a:pt x="308" y="269"/>
                  </a:lnTo>
                  <a:lnTo>
                    <a:pt x="311" y="269"/>
                  </a:lnTo>
                  <a:lnTo>
                    <a:pt x="313" y="269"/>
                  </a:lnTo>
                  <a:lnTo>
                    <a:pt x="312" y="270"/>
                  </a:lnTo>
                  <a:lnTo>
                    <a:pt x="313" y="270"/>
                  </a:lnTo>
                  <a:lnTo>
                    <a:pt x="313" y="272"/>
                  </a:lnTo>
                  <a:lnTo>
                    <a:pt x="314" y="272"/>
                  </a:lnTo>
                  <a:lnTo>
                    <a:pt x="304" y="276"/>
                  </a:lnTo>
                  <a:lnTo>
                    <a:pt x="297" y="278"/>
                  </a:lnTo>
                  <a:lnTo>
                    <a:pt x="304" y="280"/>
                  </a:lnTo>
                  <a:lnTo>
                    <a:pt x="315" y="281"/>
                  </a:lnTo>
                  <a:lnTo>
                    <a:pt x="317" y="282"/>
                  </a:lnTo>
                  <a:lnTo>
                    <a:pt x="318" y="283"/>
                  </a:lnTo>
                  <a:lnTo>
                    <a:pt x="318" y="283"/>
                  </a:lnTo>
                  <a:lnTo>
                    <a:pt x="317" y="285"/>
                  </a:lnTo>
                  <a:lnTo>
                    <a:pt x="311" y="288"/>
                  </a:lnTo>
                  <a:lnTo>
                    <a:pt x="298" y="294"/>
                  </a:lnTo>
                  <a:lnTo>
                    <a:pt x="282" y="294"/>
                  </a:lnTo>
                  <a:lnTo>
                    <a:pt x="268" y="293"/>
                  </a:lnTo>
                  <a:lnTo>
                    <a:pt x="259" y="296"/>
                  </a:lnTo>
                  <a:lnTo>
                    <a:pt x="250" y="300"/>
                  </a:lnTo>
                  <a:lnTo>
                    <a:pt x="242" y="304"/>
                  </a:lnTo>
                  <a:lnTo>
                    <a:pt x="234" y="310"/>
                  </a:lnTo>
                  <a:lnTo>
                    <a:pt x="237" y="311"/>
                  </a:lnTo>
                  <a:lnTo>
                    <a:pt x="241" y="310"/>
                  </a:lnTo>
                  <a:lnTo>
                    <a:pt x="245" y="308"/>
                  </a:lnTo>
                  <a:lnTo>
                    <a:pt x="248" y="305"/>
                  </a:lnTo>
                  <a:lnTo>
                    <a:pt x="257" y="300"/>
                  </a:lnTo>
                  <a:lnTo>
                    <a:pt x="263" y="297"/>
                  </a:lnTo>
                  <a:lnTo>
                    <a:pt x="268" y="297"/>
                  </a:lnTo>
                  <a:lnTo>
                    <a:pt x="269" y="298"/>
                  </a:lnTo>
                  <a:lnTo>
                    <a:pt x="269" y="300"/>
                  </a:lnTo>
                  <a:lnTo>
                    <a:pt x="267" y="302"/>
                  </a:lnTo>
                  <a:lnTo>
                    <a:pt x="261" y="309"/>
                  </a:lnTo>
                  <a:lnTo>
                    <a:pt x="258" y="311"/>
                  </a:lnTo>
                  <a:lnTo>
                    <a:pt x="260" y="311"/>
                  </a:lnTo>
                  <a:lnTo>
                    <a:pt x="263" y="312"/>
                  </a:lnTo>
                  <a:lnTo>
                    <a:pt x="262" y="318"/>
                  </a:lnTo>
                  <a:lnTo>
                    <a:pt x="261" y="327"/>
                  </a:lnTo>
                  <a:lnTo>
                    <a:pt x="266" y="328"/>
                  </a:lnTo>
                  <a:lnTo>
                    <a:pt x="271" y="328"/>
                  </a:lnTo>
                  <a:lnTo>
                    <a:pt x="269" y="332"/>
                  </a:lnTo>
                  <a:lnTo>
                    <a:pt x="269" y="332"/>
                  </a:lnTo>
                  <a:lnTo>
                    <a:pt x="270" y="331"/>
                  </a:lnTo>
                  <a:lnTo>
                    <a:pt x="270" y="330"/>
                  </a:lnTo>
                  <a:lnTo>
                    <a:pt x="271" y="331"/>
                  </a:lnTo>
                  <a:lnTo>
                    <a:pt x="271" y="332"/>
                  </a:lnTo>
                  <a:lnTo>
                    <a:pt x="259" y="336"/>
                  </a:lnTo>
                  <a:lnTo>
                    <a:pt x="247" y="340"/>
                  </a:lnTo>
                  <a:lnTo>
                    <a:pt x="246" y="339"/>
                  </a:lnTo>
                  <a:lnTo>
                    <a:pt x="245" y="338"/>
                  </a:lnTo>
                  <a:lnTo>
                    <a:pt x="245" y="337"/>
                  </a:lnTo>
                  <a:lnTo>
                    <a:pt x="245" y="336"/>
                  </a:lnTo>
                  <a:lnTo>
                    <a:pt x="247" y="334"/>
                  </a:lnTo>
                  <a:lnTo>
                    <a:pt x="250" y="332"/>
                  </a:lnTo>
                  <a:lnTo>
                    <a:pt x="259" y="330"/>
                  </a:lnTo>
                  <a:lnTo>
                    <a:pt x="263" y="329"/>
                  </a:lnTo>
                  <a:lnTo>
                    <a:pt x="260" y="329"/>
                  </a:lnTo>
                  <a:lnTo>
                    <a:pt x="255" y="328"/>
                  </a:lnTo>
                  <a:lnTo>
                    <a:pt x="254" y="328"/>
                  </a:lnTo>
                  <a:lnTo>
                    <a:pt x="252" y="328"/>
                  </a:lnTo>
                  <a:lnTo>
                    <a:pt x="252" y="327"/>
                  </a:lnTo>
                  <a:lnTo>
                    <a:pt x="251" y="325"/>
                  </a:lnTo>
                  <a:lnTo>
                    <a:pt x="244" y="329"/>
                  </a:lnTo>
                  <a:lnTo>
                    <a:pt x="233" y="332"/>
                  </a:lnTo>
                  <a:lnTo>
                    <a:pt x="229" y="334"/>
                  </a:lnTo>
                  <a:lnTo>
                    <a:pt x="225" y="337"/>
                  </a:lnTo>
                  <a:lnTo>
                    <a:pt x="224" y="338"/>
                  </a:lnTo>
                  <a:lnTo>
                    <a:pt x="223" y="340"/>
                  </a:lnTo>
                  <a:lnTo>
                    <a:pt x="223" y="343"/>
                  </a:lnTo>
                  <a:lnTo>
                    <a:pt x="224" y="345"/>
                  </a:lnTo>
                  <a:lnTo>
                    <a:pt x="217" y="344"/>
                  </a:lnTo>
                  <a:lnTo>
                    <a:pt x="212" y="345"/>
                  </a:lnTo>
                  <a:lnTo>
                    <a:pt x="207" y="347"/>
                  </a:lnTo>
                  <a:lnTo>
                    <a:pt x="202" y="351"/>
                  </a:lnTo>
                  <a:lnTo>
                    <a:pt x="200" y="353"/>
                  </a:lnTo>
                  <a:lnTo>
                    <a:pt x="198" y="354"/>
                  </a:lnTo>
                  <a:lnTo>
                    <a:pt x="196" y="354"/>
                  </a:lnTo>
                  <a:lnTo>
                    <a:pt x="194" y="354"/>
                  </a:lnTo>
                  <a:lnTo>
                    <a:pt x="193" y="357"/>
                  </a:lnTo>
                  <a:lnTo>
                    <a:pt x="192" y="361"/>
                  </a:lnTo>
                  <a:lnTo>
                    <a:pt x="191" y="363"/>
                  </a:lnTo>
                  <a:lnTo>
                    <a:pt x="188" y="365"/>
                  </a:lnTo>
                  <a:lnTo>
                    <a:pt x="188" y="363"/>
                  </a:lnTo>
                  <a:lnTo>
                    <a:pt x="188" y="362"/>
                  </a:lnTo>
                  <a:lnTo>
                    <a:pt x="187" y="362"/>
                  </a:lnTo>
                  <a:lnTo>
                    <a:pt x="186" y="363"/>
                  </a:lnTo>
                  <a:lnTo>
                    <a:pt x="188" y="356"/>
                  </a:lnTo>
                  <a:lnTo>
                    <a:pt x="188" y="351"/>
                  </a:lnTo>
                  <a:lnTo>
                    <a:pt x="184" y="356"/>
                  </a:lnTo>
                  <a:lnTo>
                    <a:pt x="181" y="366"/>
                  </a:lnTo>
                  <a:lnTo>
                    <a:pt x="180" y="370"/>
                  </a:lnTo>
                  <a:lnTo>
                    <a:pt x="180" y="374"/>
                  </a:lnTo>
                  <a:lnTo>
                    <a:pt x="180" y="377"/>
                  </a:lnTo>
                  <a:lnTo>
                    <a:pt x="181" y="380"/>
                  </a:lnTo>
                  <a:lnTo>
                    <a:pt x="181" y="381"/>
                  </a:lnTo>
                  <a:lnTo>
                    <a:pt x="180" y="381"/>
                  </a:lnTo>
                  <a:lnTo>
                    <a:pt x="180" y="381"/>
                  </a:lnTo>
                  <a:lnTo>
                    <a:pt x="179" y="380"/>
                  </a:lnTo>
                  <a:lnTo>
                    <a:pt x="178" y="379"/>
                  </a:lnTo>
                  <a:lnTo>
                    <a:pt x="178" y="377"/>
                  </a:lnTo>
                  <a:lnTo>
                    <a:pt x="176" y="381"/>
                  </a:lnTo>
                  <a:lnTo>
                    <a:pt x="175" y="384"/>
                  </a:lnTo>
                  <a:lnTo>
                    <a:pt x="170" y="385"/>
                  </a:lnTo>
                  <a:lnTo>
                    <a:pt x="163" y="388"/>
                  </a:lnTo>
                  <a:lnTo>
                    <a:pt x="156" y="392"/>
                  </a:lnTo>
                  <a:lnTo>
                    <a:pt x="152" y="394"/>
                  </a:lnTo>
                  <a:lnTo>
                    <a:pt x="151" y="405"/>
                  </a:lnTo>
                  <a:lnTo>
                    <a:pt x="148" y="417"/>
                  </a:lnTo>
                  <a:lnTo>
                    <a:pt x="147" y="423"/>
                  </a:lnTo>
                  <a:lnTo>
                    <a:pt x="145" y="428"/>
                  </a:lnTo>
                  <a:lnTo>
                    <a:pt x="142" y="434"/>
                  </a:lnTo>
                  <a:lnTo>
                    <a:pt x="139" y="438"/>
                  </a:lnTo>
                  <a:lnTo>
                    <a:pt x="140" y="433"/>
                  </a:lnTo>
                  <a:lnTo>
                    <a:pt x="139" y="426"/>
                  </a:lnTo>
                  <a:lnTo>
                    <a:pt x="138" y="420"/>
                  </a:lnTo>
                  <a:lnTo>
                    <a:pt x="136" y="418"/>
                  </a:lnTo>
                  <a:lnTo>
                    <a:pt x="135" y="411"/>
                  </a:lnTo>
                  <a:lnTo>
                    <a:pt x="132" y="401"/>
                  </a:lnTo>
                  <a:lnTo>
                    <a:pt x="129" y="395"/>
                  </a:lnTo>
                  <a:lnTo>
                    <a:pt x="127" y="392"/>
                  </a:lnTo>
                  <a:lnTo>
                    <a:pt x="126" y="390"/>
                  </a:lnTo>
                  <a:lnTo>
                    <a:pt x="126" y="390"/>
                  </a:lnTo>
                  <a:lnTo>
                    <a:pt x="125" y="391"/>
                  </a:lnTo>
                  <a:lnTo>
                    <a:pt x="124" y="392"/>
                  </a:lnTo>
                  <a:lnTo>
                    <a:pt x="124" y="390"/>
                  </a:lnTo>
                  <a:lnTo>
                    <a:pt x="123" y="389"/>
                  </a:lnTo>
                  <a:lnTo>
                    <a:pt x="120" y="389"/>
                  </a:lnTo>
                  <a:lnTo>
                    <a:pt x="116" y="388"/>
                  </a:lnTo>
                  <a:lnTo>
                    <a:pt x="117" y="390"/>
                  </a:lnTo>
                  <a:lnTo>
                    <a:pt x="118" y="392"/>
                  </a:lnTo>
                  <a:lnTo>
                    <a:pt x="117" y="394"/>
                  </a:lnTo>
                  <a:lnTo>
                    <a:pt x="116" y="397"/>
                  </a:lnTo>
                  <a:lnTo>
                    <a:pt x="115" y="393"/>
                  </a:lnTo>
                  <a:lnTo>
                    <a:pt x="112" y="389"/>
                  </a:lnTo>
                  <a:lnTo>
                    <a:pt x="111" y="390"/>
                  </a:lnTo>
                  <a:lnTo>
                    <a:pt x="110" y="390"/>
                  </a:lnTo>
                  <a:lnTo>
                    <a:pt x="108" y="389"/>
                  </a:lnTo>
                  <a:lnTo>
                    <a:pt x="105" y="387"/>
                  </a:lnTo>
                  <a:lnTo>
                    <a:pt x="101" y="383"/>
                  </a:lnTo>
                  <a:lnTo>
                    <a:pt x="99" y="380"/>
                  </a:lnTo>
                  <a:lnTo>
                    <a:pt x="97" y="383"/>
                  </a:lnTo>
                  <a:lnTo>
                    <a:pt x="93" y="384"/>
                  </a:lnTo>
                  <a:lnTo>
                    <a:pt x="90" y="384"/>
                  </a:lnTo>
                  <a:lnTo>
                    <a:pt x="88" y="385"/>
                  </a:lnTo>
                  <a:lnTo>
                    <a:pt x="85" y="388"/>
                  </a:lnTo>
                  <a:lnTo>
                    <a:pt x="82" y="394"/>
                  </a:lnTo>
                  <a:lnTo>
                    <a:pt x="81" y="402"/>
                  </a:lnTo>
                  <a:lnTo>
                    <a:pt x="79" y="406"/>
                  </a:lnTo>
                  <a:lnTo>
                    <a:pt x="76" y="415"/>
                  </a:lnTo>
                  <a:lnTo>
                    <a:pt x="73" y="422"/>
                  </a:lnTo>
                  <a:lnTo>
                    <a:pt x="72" y="429"/>
                  </a:lnTo>
                  <a:lnTo>
                    <a:pt x="72" y="438"/>
                  </a:lnTo>
                  <a:lnTo>
                    <a:pt x="73" y="443"/>
                  </a:lnTo>
                  <a:lnTo>
                    <a:pt x="75" y="448"/>
                  </a:lnTo>
                  <a:lnTo>
                    <a:pt x="78" y="454"/>
                  </a:lnTo>
                  <a:lnTo>
                    <a:pt x="82" y="458"/>
                  </a:lnTo>
                  <a:lnTo>
                    <a:pt x="83" y="456"/>
                  </a:lnTo>
                  <a:lnTo>
                    <a:pt x="85" y="457"/>
                  </a:lnTo>
                  <a:lnTo>
                    <a:pt x="86" y="458"/>
                  </a:lnTo>
                  <a:lnTo>
                    <a:pt x="87" y="459"/>
                  </a:lnTo>
                  <a:lnTo>
                    <a:pt x="93" y="453"/>
                  </a:lnTo>
                  <a:lnTo>
                    <a:pt x="99" y="446"/>
                  </a:lnTo>
                  <a:lnTo>
                    <a:pt x="103" y="448"/>
                  </a:lnTo>
                  <a:lnTo>
                    <a:pt x="106" y="448"/>
                  </a:lnTo>
                  <a:lnTo>
                    <a:pt x="107" y="450"/>
                  </a:lnTo>
                  <a:lnTo>
                    <a:pt x="107" y="450"/>
                  </a:lnTo>
                  <a:lnTo>
                    <a:pt x="107" y="452"/>
                  </a:lnTo>
                  <a:lnTo>
                    <a:pt x="106" y="455"/>
                  </a:lnTo>
                  <a:lnTo>
                    <a:pt x="103" y="462"/>
                  </a:lnTo>
                  <a:lnTo>
                    <a:pt x="101" y="471"/>
                  </a:lnTo>
                  <a:lnTo>
                    <a:pt x="99" y="470"/>
                  </a:lnTo>
                  <a:lnTo>
                    <a:pt x="98" y="472"/>
                  </a:lnTo>
                  <a:lnTo>
                    <a:pt x="97" y="474"/>
                  </a:lnTo>
                  <a:lnTo>
                    <a:pt x="97" y="477"/>
                  </a:lnTo>
                  <a:lnTo>
                    <a:pt x="97" y="480"/>
                  </a:lnTo>
                  <a:lnTo>
                    <a:pt x="98" y="483"/>
                  </a:lnTo>
                  <a:lnTo>
                    <a:pt x="99" y="486"/>
                  </a:lnTo>
                  <a:lnTo>
                    <a:pt x="100" y="488"/>
                  </a:lnTo>
                  <a:lnTo>
                    <a:pt x="106" y="491"/>
                  </a:lnTo>
                  <a:lnTo>
                    <a:pt x="110" y="495"/>
                  </a:lnTo>
                  <a:lnTo>
                    <a:pt x="112" y="496"/>
                  </a:lnTo>
                  <a:lnTo>
                    <a:pt x="112" y="499"/>
                  </a:lnTo>
                  <a:lnTo>
                    <a:pt x="114" y="502"/>
                  </a:lnTo>
                  <a:lnTo>
                    <a:pt x="114" y="506"/>
                  </a:lnTo>
                  <a:lnTo>
                    <a:pt x="112" y="507"/>
                  </a:lnTo>
                  <a:lnTo>
                    <a:pt x="112" y="510"/>
                  </a:lnTo>
                  <a:lnTo>
                    <a:pt x="112" y="515"/>
                  </a:lnTo>
                  <a:lnTo>
                    <a:pt x="115" y="522"/>
                  </a:lnTo>
                  <a:lnTo>
                    <a:pt x="117" y="528"/>
                  </a:lnTo>
                  <a:lnTo>
                    <a:pt x="119" y="535"/>
                  </a:lnTo>
                  <a:lnTo>
                    <a:pt x="123" y="543"/>
                  </a:lnTo>
                  <a:lnTo>
                    <a:pt x="126" y="549"/>
                  </a:lnTo>
                  <a:lnTo>
                    <a:pt x="126" y="547"/>
                  </a:lnTo>
                  <a:lnTo>
                    <a:pt x="127" y="546"/>
                  </a:lnTo>
                  <a:lnTo>
                    <a:pt x="129" y="550"/>
                  </a:lnTo>
                  <a:lnTo>
                    <a:pt x="132" y="555"/>
                  </a:lnTo>
                  <a:lnTo>
                    <a:pt x="135" y="557"/>
                  </a:lnTo>
                  <a:lnTo>
                    <a:pt x="139" y="557"/>
                  </a:lnTo>
                  <a:lnTo>
                    <a:pt x="142" y="555"/>
                  </a:lnTo>
                  <a:lnTo>
                    <a:pt x="145" y="552"/>
                  </a:lnTo>
                  <a:lnTo>
                    <a:pt x="147" y="549"/>
                  </a:lnTo>
                  <a:lnTo>
                    <a:pt x="148" y="546"/>
                  </a:lnTo>
                  <a:lnTo>
                    <a:pt x="150" y="545"/>
                  </a:lnTo>
                  <a:lnTo>
                    <a:pt x="154" y="543"/>
                  </a:lnTo>
                  <a:lnTo>
                    <a:pt x="156" y="544"/>
                  </a:lnTo>
                  <a:lnTo>
                    <a:pt x="157" y="544"/>
                  </a:lnTo>
                  <a:lnTo>
                    <a:pt x="158" y="544"/>
                  </a:lnTo>
                  <a:lnTo>
                    <a:pt x="159" y="543"/>
                  </a:lnTo>
                  <a:lnTo>
                    <a:pt x="160" y="543"/>
                  </a:lnTo>
                  <a:lnTo>
                    <a:pt x="161" y="542"/>
                  </a:lnTo>
                  <a:lnTo>
                    <a:pt x="163" y="542"/>
                  </a:lnTo>
                  <a:lnTo>
                    <a:pt x="166" y="541"/>
                  </a:lnTo>
                  <a:lnTo>
                    <a:pt x="168" y="542"/>
                  </a:lnTo>
                  <a:lnTo>
                    <a:pt x="163" y="546"/>
                  </a:lnTo>
                  <a:lnTo>
                    <a:pt x="164" y="554"/>
                  </a:lnTo>
                  <a:lnTo>
                    <a:pt x="165" y="561"/>
                  </a:lnTo>
                  <a:lnTo>
                    <a:pt x="170" y="559"/>
                  </a:lnTo>
                  <a:lnTo>
                    <a:pt x="174" y="558"/>
                  </a:lnTo>
                  <a:lnTo>
                    <a:pt x="179" y="558"/>
                  </a:lnTo>
                  <a:lnTo>
                    <a:pt x="183" y="558"/>
                  </a:lnTo>
                  <a:lnTo>
                    <a:pt x="191" y="559"/>
                  </a:lnTo>
                  <a:lnTo>
                    <a:pt x="195" y="561"/>
                  </a:lnTo>
                  <a:lnTo>
                    <a:pt x="204" y="562"/>
                  </a:lnTo>
                  <a:lnTo>
                    <a:pt x="208" y="563"/>
                  </a:lnTo>
                  <a:lnTo>
                    <a:pt x="212" y="564"/>
                  </a:lnTo>
                  <a:lnTo>
                    <a:pt x="216" y="566"/>
                  </a:lnTo>
                  <a:lnTo>
                    <a:pt x="219" y="569"/>
                  </a:lnTo>
                  <a:lnTo>
                    <a:pt x="220" y="571"/>
                  </a:lnTo>
                  <a:lnTo>
                    <a:pt x="223" y="572"/>
                  </a:lnTo>
                  <a:lnTo>
                    <a:pt x="224" y="573"/>
                  </a:lnTo>
                  <a:lnTo>
                    <a:pt x="224" y="575"/>
                  </a:lnTo>
                  <a:lnTo>
                    <a:pt x="222" y="576"/>
                  </a:lnTo>
                  <a:lnTo>
                    <a:pt x="217" y="578"/>
                  </a:lnTo>
                  <a:lnTo>
                    <a:pt x="214" y="579"/>
                  </a:lnTo>
                  <a:lnTo>
                    <a:pt x="222" y="580"/>
                  </a:lnTo>
                  <a:lnTo>
                    <a:pt x="230" y="582"/>
                  </a:lnTo>
                  <a:lnTo>
                    <a:pt x="233" y="584"/>
                  </a:lnTo>
                  <a:lnTo>
                    <a:pt x="235" y="586"/>
                  </a:lnTo>
                  <a:lnTo>
                    <a:pt x="236" y="590"/>
                  </a:lnTo>
                  <a:lnTo>
                    <a:pt x="236" y="595"/>
                  </a:lnTo>
                  <a:lnTo>
                    <a:pt x="240" y="596"/>
                  </a:lnTo>
                  <a:lnTo>
                    <a:pt x="247" y="599"/>
                  </a:lnTo>
                  <a:lnTo>
                    <a:pt x="250" y="601"/>
                  </a:lnTo>
                  <a:lnTo>
                    <a:pt x="254" y="602"/>
                  </a:lnTo>
                  <a:lnTo>
                    <a:pt x="257" y="602"/>
                  </a:lnTo>
                  <a:lnTo>
                    <a:pt x="258" y="600"/>
                  </a:lnTo>
                  <a:lnTo>
                    <a:pt x="264" y="603"/>
                  </a:lnTo>
                  <a:lnTo>
                    <a:pt x="269" y="607"/>
                  </a:lnTo>
                  <a:lnTo>
                    <a:pt x="278" y="615"/>
                  </a:lnTo>
                  <a:lnTo>
                    <a:pt x="284" y="622"/>
                  </a:lnTo>
                  <a:lnTo>
                    <a:pt x="285" y="629"/>
                  </a:lnTo>
                  <a:lnTo>
                    <a:pt x="287" y="634"/>
                  </a:lnTo>
                  <a:lnTo>
                    <a:pt x="288" y="635"/>
                  </a:lnTo>
                  <a:lnTo>
                    <a:pt x="288" y="636"/>
                  </a:lnTo>
                  <a:lnTo>
                    <a:pt x="288" y="638"/>
                  </a:lnTo>
                  <a:lnTo>
                    <a:pt x="287" y="641"/>
                  </a:lnTo>
                  <a:lnTo>
                    <a:pt x="289" y="640"/>
                  </a:lnTo>
                  <a:lnTo>
                    <a:pt x="291" y="640"/>
                  </a:lnTo>
                  <a:lnTo>
                    <a:pt x="291" y="642"/>
                  </a:lnTo>
                  <a:lnTo>
                    <a:pt x="291" y="642"/>
                  </a:lnTo>
                  <a:lnTo>
                    <a:pt x="290" y="643"/>
                  </a:lnTo>
                  <a:lnTo>
                    <a:pt x="289" y="642"/>
                  </a:lnTo>
                  <a:lnTo>
                    <a:pt x="290" y="644"/>
                  </a:lnTo>
                  <a:lnTo>
                    <a:pt x="291" y="646"/>
                  </a:lnTo>
                  <a:lnTo>
                    <a:pt x="286" y="646"/>
                  </a:lnTo>
                  <a:lnTo>
                    <a:pt x="282" y="646"/>
                  </a:lnTo>
                  <a:lnTo>
                    <a:pt x="282" y="647"/>
                  </a:lnTo>
                  <a:lnTo>
                    <a:pt x="281" y="648"/>
                  </a:lnTo>
                  <a:lnTo>
                    <a:pt x="282" y="652"/>
                  </a:lnTo>
                  <a:lnTo>
                    <a:pt x="283" y="653"/>
                  </a:lnTo>
                  <a:lnTo>
                    <a:pt x="284" y="652"/>
                  </a:lnTo>
                  <a:lnTo>
                    <a:pt x="284" y="652"/>
                  </a:lnTo>
                  <a:lnTo>
                    <a:pt x="287" y="655"/>
                  </a:lnTo>
                  <a:lnTo>
                    <a:pt x="291" y="659"/>
                  </a:lnTo>
                  <a:lnTo>
                    <a:pt x="297" y="657"/>
                  </a:lnTo>
                  <a:lnTo>
                    <a:pt x="303" y="657"/>
                  </a:lnTo>
                  <a:lnTo>
                    <a:pt x="304" y="654"/>
                  </a:lnTo>
                  <a:lnTo>
                    <a:pt x="305" y="653"/>
                  </a:lnTo>
                  <a:lnTo>
                    <a:pt x="308" y="654"/>
                  </a:lnTo>
                  <a:lnTo>
                    <a:pt x="312" y="655"/>
                  </a:lnTo>
                  <a:lnTo>
                    <a:pt x="319" y="659"/>
                  </a:lnTo>
                  <a:lnTo>
                    <a:pt x="323" y="662"/>
                  </a:lnTo>
                  <a:lnTo>
                    <a:pt x="327" y="666"/>
                  </a:lnTo>
                  <a:lnTo>
                    <a:pt x="330" y="667"/>
                  </a:lnTo>
                  <a:lnTo>
                    <a:pt x="332" y="668"/>
                  </a:lnTo>
                  <a:lnTo>
                    <a:pt x="336" y="668"/>
                  </a:lnTo>
                  <a:lnTo>
                    <a:pt x="349" y="674"/>
                  </a:lnTo>
                  <a:lnTo>
                    <a:pt x="373" y="686"/>
                  </a:lnTo>
                  <a:lnTo>
                    <a:pt x="379" y="689"/>
                  </a:lnTo>
                  <a:lnTo>
                    <a:pt x="385" y="693"/>
                  </a:lnTo>
                  <a:lnTo>
                    <a:pt x="389" y="696"/>
                  </a:lnTo>
                  <a:lnTo>
                    <a:pt x="393" y="701"/>
                  </a:lnTo>
                  <a:lnTo>
                    <a:pt x="395" y="704"/>
                  </a:lnTo>
                  <a:lnTo>
                    <a:pt x="396" y="708"/>
                  </a:lnTo>
                  <a:lnTo>
                    <a:pt x="395" y="712"/>
                  </a:lnTo>
                  <a:lnTo>
                    <a:pt x="392" y="715"/>
                  </a:lnTo>
                  <a:lnTo>
                    <a:pt x="390" y="718"/>
                  </a:lnTo>
                  <a:lnTo>
                    <a:pt x="396" y="712"/>
                  </a:lnTo>
                  <a:lnTo>
                    <a:pt x="399" y="709"/>
                  </a:lnTo>
                  <a:lnTo>
                    <a:pt x="392" y="715"/>
                  </a:lnTo>
                  <a:close/>
                  <a:moveTo>
                    <a:pt x="470" y="119"/>
                  </a:moveTo>
                  <a:lnTo>
                    <a:pt x="473" y="123"/>
                  </a:lnTo>
                  <a:lnTo>
                    <a:pt x="476" y="125"/>
                  </a:lnTo>
                  <a:lnTo>
                    <a:pt x="474" y="125"/>
                  </a:lnTo>
                  <a:lnTo>
                    <a:pt x="471" y="125"/>
                  </a:lnTo>
                  <a:lnTo>
                    <a:pt x="470" y="126"/>
                  </a:lnTo>
                  <a:lnTo>
                    <a:pt x="470" y="126"/>
                  </a:lnTo>
                  <a:lnTo>
                    <a:pt x="470" y="127"/>
                  </a:lnTo>
                  <a:lnTo>
                    <a:pt x="470" y="130"/>
                  </a:lnTo>
                  <a:lnTo>
                    <a:pt x="473" y="134"/>
                  </a:lnTo>
                  <a:lnTo>
                    <a:pt x="476" y="140"/>
                  </a:lnTo>
                  <a:lnTo>
                    <a:pt x="475" y="142"/>
                  </a:lnTo>
                  <a:lnTo>
                    <a:pt x="474" y="142"/>
                  </a:lnTo>
                  <a:lnTo>
                    <a:pt x="471" y="142"/>
                  </a:lnTo>
                  <a:lnTo>
                    <a:pt x="469" y="140"/>
                  </a:lnTo>
                  <a:lnTo>
                    <a:pt x="469" y="142"/>
                  </a:lnTo>
                  <a:lnTo>
                    <a:pt x="469" y="144"/>
                  </a:lnTo>
                  <a:lnTo>
                    <a:pt x="471" y="144"/>
                  </a:lnTo>
                  <a:lnTo>
                    <a:pt x="474" y="144"/>
                  </a:lnTo>
                  <a:lnTo>
                    <a:pt x="466" y="148"/>
                  </a:lnTo>
                  <a:lnTo>
                    <a:pt x="458" y="151"/>
                  </a:lnTo>
                  <a:lnTo>
                    <a:pt x="462" y="154"/>
                  </a:lnTo>
                  <a:lnTo>
                    <a:pt x="467" y="158"/>
                  </a:lnTo>
                  <a:lnTo>
                    <a:pt x="469" y="160"/>
                  </a:lnTo>
                  <a:lnTo>
                    <a:pt x="469" y="163"/>
                  </a:lnTo>
                  <a:lnTo>
                    <a:pt x="469" y="165"/>
                  </a:lnTo>
                  <a:lnTo>
                    <a:pt x="466" y="167"/>
                  </a:lnTo>
                  <a:lnTo>
                    <a:pt x="463" y="165"/>
                  </a:lnTo>
                  <a:lnTo>
                    <a:pt x="460" y="163"/>
                  </a:lnTo>
                  <a:lnTo>
                    <a:pt x="459" y="167"/>
                  </a:lnTo>
                  <a:lnTo>
                    <a:pt x="459" y="171"/>
                  </a:lnTo>
                  <a:lnTo>
                    <a:pt x="465" y="174"/>
                  </a:lnTo>
                  <a:lnTo>
                    <a:pt x="466" y="175"/>
                  </a:lnTo>
                  <a:lnTo>
                    <a:pt x="459" y="180"/>
                  </a:lnTo>
                  <a:lnTo>
                    <a:pt x="450" y="186"/>
                  </a:lnTo>
                  <a:lnTo>
                    <a:pt x="440" y="190"/>
                  </a:lnTo>
                  <a:lnTo>
                    <a:pt x="429" y="194"/>
                  </a:lnTo>
                  <a:lnTo>
                    <a:pt x="420" y="199"/>
                  </a:lnTo>
                  <a:lnTo>
                    <a:pt x="411" y="205"/>
                  </a:lnTo>
                  <a:lnTo>
                    <a:pt x="407" y="208"/>
                  </a:lnTo>
                  <a:lnTo>
                    <a:pt x="405" y="212"/>
                  </a:lnTo>
                  <a:lnTo>
                    <a:pt x="403" y="215"/>
                  </a:lnTo>
                  <a:lnTo>
                    <a:pt x="402" y="221"/>
                  </a:lnTo>
                  <a:lnTo>
                    <a:pt x="394" y="228"/>
                  </a:lnTo>
                  <a:lnTo>
                    <a:pt x="384" y="240"/>
                  </a:lnTo>
                  <a:lnTo>
                    <a:pt x="379" y="237"/>
                  </a:lnTo>
                  <a:lnTo>
                    <a:pt x="372" y="229"/>
                  </a:lnTo>
                  <a:lnTo>
                    <a:pt x="368" y="224"/>
                  </a:lnTo>
                  <a:lnTo>
                    <a:pt x="365" y="220"/>
                  </a:lnTo>
                  <a:lnTo>
                    <a:pt x="365" y="216"/>
                  </a:lnTo>
                  <a:lnTo>
                    <a:pt x="363" y="215"/>
                  </a:lnTo>
                  <a:lnTo>
                    <a:pt x="363" y="213"/>
                  </a:lnTo>
                  <a:lnTo>
                    <a:pt x="365" y="211"/>
                  </a:lnTo>
                  <a:lnTo>
                    <a:pt x="365" y="209"/>
                  </a:lnTo>
                  <a:lnTo>
                    <a:pt x="366" y="208"/>
                  </a:lnTo>
                  <a:lnTo>
                    <a:pt x="368" y="207"/>
                  </a:lnTo>
                  <a:lnTo>
                    <a:pt x="369" y="207"/>
                  </a:lnTo>
                  <a:lnTo>
                    <a:pt x="368" y="205"/>
                  </a:lnTo>
                  <a:lnTo>
                    <a:pt x="368" y="202"/>
                  </a:lnTo>
                  <a:lnTo>
                    <a:pt x="368" y="198"/>
                  </a:lnTo>
                  <a:lnTo>
                    <a:pt x="369" y="194"/>
                  </a:lnTo>
                  <a:lnTo>
                    <a:pt x="370" y="190"/>
                  </a:lnTo>
                  <a:lnTo>
                    <a:pt x="372" y="187"/>
                  </a:lnTo>
                  <a:lnTo>
                    <a:pt x="374" y="185"/>
                  </a:lnTo>
                  <a:lnTo>
                    <a:pt x="377" y="185"/>
                  </a:lnTo>
                  <a:lnTo>
                    <a:pt x="374" y="184"/>
                  </a:lnTo>
                  <a:lnTo>
                    <a:pt x="371" y="183"/>
                  </a:lnTo>
                  <a:lnTo>
                    <a:pt x="377" y="178"/>
                  </a:lnTo>
                  <a:lnTo>
                    <a:pt x="380" y="175"/>
                  </a:lnTo>
                  <a:lnTo>
                    <a:pt x="383" y="173"/>
                  </a:lnTo>
                  <a:lnTo>
                    <a:pt x="383" y="172"/>
                  </a:lnTo>
                  <a:lnTo>
                    <a:pt x="379" y="169"/>
                  </a:lnTo>
                  <a:lnTo>
                    <a:pt x="373" y="165"/>
                  </a:lnTo>
                  <a:lnTo>
                    <a:pt x="377" y="165"/>
                  </a:lnTo>
                  <a:lnTo>
                    <a:pt x="384" y="163"/>
                  </a:lnTo>
                  <a:lnTo>
                    <a:pt x="387" y="162"/>
                  </a:lnTo>
                  <a:lnTo>
                    <a:pt x="390" y="161"/>
                  </a:lnTo>
                  <a:lnTo>
                    <a:pt x="391" y="159"/>
                  </a:lnTo>
                  <a:lnTo>
                    <a:pt x="391" y="157"/>
                  </a:lnTo>
                  <a:lnTo>
                    <a:pt x="390" y="155"/>
                  </a:lnTo>
                  <a:lnTo>
                    <a:pt x="388" y="154"/>
                  </a:lnTo>
                  <a:lnTo>
                    <a:pt x="386" y="154"/>
                  </a:lnTo>
                  <a:lnTo>
                    <a:pt x="383" y="155"/>
                  </a:lnTo>
                  <a:lnTo>
                    <a:pt x="387" y="149"/>
                  </a:lnTo>
                  <a:lnTo>
                    <a:pt x="390" y="142"/>
                  </a:lnTo>
                  <a:lnTo>
                    <a:pt x="393" y="137"/>
                  </a:lnTo>
                  <a:lnTo>
                    <a:pt x="394" y="132"/>
                  </a:lnTo>
                  <a:lnTo>
                    <a:pt x="394" y="130"/>
                  </a:lnTo>
                  <a:lnTo>
                    <a:pt x="393" y="127"/>
                  </a:lnTo>
                  <a:lnTo>
                    <a:pt x="392" y="126"/>
                  </a:lnTo>
                  <a:lnTo>
                    <a:pt x="391" y="124"/>
                  </a:lnTo>
                  <a:lnTo>
                    <a:pt x="386" y="122"/>
                  </a:lnTo>
                  <a:lnTo>
                    <a:pt x="378" y="120"/>
                  </a:lnTo>
                  <a:lnTo>
                    <a:pt x="380" y="116"/>
                  </a:lnTo>
                  <a:lnTo>
                    <a:pt x="385" y="113"/>
                  </a:lnTo>
                  <a:lnTo>
                    <a:pt x="389" y="113"/>
                  </a:lnTo>
                  <a:lnTo>
                    <a:pt x="394" y="113"/>
                  </a:lnTo>
                  <a:lnTo>
                    <a:pt x="391" y="113"/>
                  </a:lnTo>
                  <a:lnTo>
                    <a:pt x="390" y="112"/>
                  </a:lnTo>
                  <a:lnTo>
                    <a:pt x="389" y="111"/>
                  </a:lnTo>
                  <a:lnTo>
                    <a:pt x="389" y="108"/>
                  </a:lnTo>
                  <a:lnTo>
                    <a:pt x="394" y="106"/>
                  </a:lnTo>
                  <a:lnTo>
                    <a:pt x="402" y="104"/>
                  </a:lnTo>
                  <a:lnTo>
                    <a:pt x="406" y="103"/>
                  </a:lnTo>
                  <a:lnTo>
                    <a:pt x="409" y="102"/>
                  </a:lnTo>
                  <a:lnTo>
                    <a:pt x="411" y="101"/>
                  </a:lnTo>
                  <a:lnTo>
                    <a:pt x="412" y="99"/>
                  </a:lnTo>
                  <a:lnTo>
                    <a:pt x="409" y="97"/>
                  </a:lnTo>
                  <a:lnTo>
                    <a:pt x="407" y="94"/>
                  </a:lnTo>
                  <a:lnTo>
                    <a:pt x="408" y="95"/>
                  </a:lnTo>
                  <a:lnTo>
                    <a:pt x="411" y="95"/>
                  </a:lnTo>
                  <a:lnTo>
                    <a:pt x="415" y="94"/>
                  </a:lnTo>
                  <a:lnTo>
                    <a:pt x="421" y="92"/>
                  </a:lnTo>
                  <a:lnTo>
                    <a:pt x="430" y="90"/>
                  </a:lnTo>
                  <a:lnTo>
                    <a:pt x="435" y="89"/>
                  </a:lnTo>
                  <a:lnTo>
                    <a:pt x="434" y="91"/>
                  </a:lnTo>
                  <a:lnTo>
                    <a:pt x="432" y="92"/>
                  </a:lnTo>
                  <a:lnTo>
                    <a:pt x="433" y="92"/>
                  </a:lnTo>
                  <a:lnTo>
                    <a:pt x="434" y="92"/>
                  </a:lnTo>
                  <a:lnTo>
                    <a:pt x="434" y="94"/>
                  </a:lnTo>
                  <a:lnTo>
                    <a:pt x="434" y="95"/>
                  </a:lnTo>
                  <a:lnTo>
                    <a:pt x="439" y="90"/>
                  </a:lnTo>
                  <a:lnTo>
                    <a:pt x="439" y="90"/>
                  </a:lnTo>
                  <a:lnTo>
                    <a:pt x="440" y="95"/>
                  </a:lnTo>
                  <a:lnTo>
                    <a:pt x="442" y="97"/>
                  </a:lnTo>
                  <a:lnTo>
                    <a:pt x="441" y="96"/>
                  </a:lnTo>
                  <a:lnTo>
                    <a:pt x="441" y="95"/>
                  </a:lnTo>
                  <a:lnTo>
                    <a:pt x="441" y="94"/>
                  </a:lnTo>
                  <a:lnTo>
                    <a:pt x="442" y="92"/>
                  </a:lnTo>
                  <a:lnTo>
                    <a:pt x="445" y="89"/>
                  </a:lnTo>
                  <a:lnTo>
                    <a:pt x="449" y="87"/>
                  </a:lnTo>
                  <a:lnTo>
                    <a:pt x="459" y="84"/>
                  </a:lnTo>
                  <a:lnTo>
                    <a:pt x="463" y="83"/>
                  </a:lnTo>
                  <a:lnTo>
                    <a:pt x="463" y="84"/>
                  </a:lnTo>
                  <a:lnTo>
                    <a:pt x="462" y="86"/>
                  </a:lnTo>
                  <a:lnTo>
                    <a:pt x="465" y="88"/>
                  </a:lnTo>
                  <a:lnTo>
                    <a:pt x="467" y="91"/>
                  </a:lnTo>
                  <a:lnTo>
                    <a:pt x="465" y="91"/>
                  </a:lnTo>
                  <a:lnTo>
                    <a:pt x="462" y="91"/>
                  </a:lnTo>
                  <a:lnTo>
                    <a:pt x="460" y="92"/>
                  </a:lnTo>
                  <a:lnTo>
                    <a:pt x="458" y="95"/>
                  </a:lnTo>
                  <a:lnTo>
                    <a:pt x="461" y="95"/>
                  </a:lnTo>
                  <a:lnTo>
                    <a:pt x="467" y="94"/>
                  </a:lnTo>
                  <a:lnTo>
                    <a:pt x="465" y="95"/>
                  </a:lnTo>
                  <a:lnTo>
                    <a:pt x="462" y="96"/>
                  </a:lnTo>
                  <a:lnTo>
                    <a:pt x="459" y="96"/>
                  </a:lnTo>
                  <a:lnTo>
                    <a:pt x="458" y="95"/>
                  </a:lnTo>
                  <a:lnTo>
                    <a:pt x="467" y="96"/>
                  </a:lnTo>
                  <a:lnTo>
                    <a:pt x="479" y="96"/>
                  </a:lnTo>
                  <a:lnTo>
                    <a:pt x="475" y="97"/>
                  </a:lnTo>
                  <a:lnTo>
                    <a:pt x="473" y="99"/>
                  </a:lnTo>
                  <a:lnTo>
                    <a:pt x="471" y="103"/>
                  </a:lnTo>
                  <a:lnTo>
                    <a:pt x="471" y="107"/>
                  </a:lnTo>
                  <a:lnTo>
                    <a:pt x="471" y="115"/>
                  </a:lnTo>
                  <a:lnTo>
                    <a:pt x="470" y="119"/>
                  </a:lnTo>
                  <a:lnTo>
                    <a:pt x="471" y="119"/>
                  </a:lnTo>
                  <a:lnTo>
                    <a:pt x="470" y="119"/>
                  </a:lnTo>
                  <a:close/>
                  <a:moveTo>
                    <a:pt x="884" y="644"/>
                  </a:moveTo>
                  <a:lnTo>
                    <a:pt x="884" y="644"/>
                  </a:lnTo>
                  <a:lnTo>
                    <a:pt x="884" y="646"/>
                  </a:lnTo>
                  <a:lnTo>
                    <a:pt x="884" y="644"/>
                  </a:lnTo>
                  <a:lnTo>
                    <a:pt x="884" y="644"/>
                  </a:lnTo>
                  <a:lnTo>
                    <a:pt x="884" y="643"/>
                  </a:lnTo>
                  <a:lnTo>
                    <a:pt x="883" y="643"/>
                  </a:lnTo>
                  <a:lnTo>
                    <a:pt x="878" y="654"/>
                  </a:lnTo>
                  <a:lnTo>
                    <a:pt x="874" y="668"/>
                  </a:lnTo>
                  <a:lnTo>
                    <a:pt x="870" y="683"/>
                  </a:lnTo>
                  <a:lnTo>
                    <a:pt x="864" y="695"/>
                  </a:lnTo>
                  <a:lnTo>
                    <a:pt x="862" y="698"/>
                  </a:lnTo>
                  <a:lnTo>
                    <a:pt x="858" y="704"/>
                  </a:lnTo>
                  <a:lnTo>
                    <a:pt x="856" y="707"/>
                  </a:lnTo>
                  <a:lnTo>
                    <a:pt x="854" y="709"/>
                  </a:lnTo>
                  <a:lnTo>
                    <a:pt x="852" y="710"/>
                  </a:lnTo>
                  <a:lnTo>
                    <a:pt x="852" y="710"/>
                  </a:lnTo>
                  <a:lnTo>
                    <a:pt x="851" y="708"/>
                  </a:lnTo>
                  <a:lnTo>
                    <a:pt x="851" y="707"/>
                  </a:lnTo>
                  <a:lnTo>
                    <a:pt x="852" y="703"/>
                  </a:lnTo>
                  <a:lnTo>
                    <a:pt x="852" y="697"/>
                  </a:lnTo>
                  <a:lnTo>
                    <a:pt x="853" y="695"/>
                  </a:lnTo>
                  <a:lnTo>
                    <a:pt x="853" y="693"/>
                  </a:lnTo>
                  <a:lnTo>
                    <a:pt x="855" y="691"/>
                  </a:lnTo>
                  <a:lnTo>
                    <a:pt x="857" y="689"/>
                  </a:lnTo>
                  <a:lnTo>
                    <a:pt x="859" y="680"/>
                  </a:lnTo>
                  <a:lnTo>
                    <a:pt x="862" y="673"/>
                  </a:lnTo>
                  <a:lnTo>
                    <a:pt x="869" y="660"/>
                  </a:lnTo>
                  <a:lnTo>
                    <a:pt x="875" y="652"/>
                  </a:lnTo>
                  <a:lnTo>
                    <a:pt x="878" y="647"/>
                  </a:lnTo>
                  <a:lnTo>
                    <a:pt x="881" y="639"/>
                  </a:lnTo>
                  <a:lnTo>
                    <a:pt x="883" y="632"/>
                  </a:lnTo>
                  <a:lnTo>
                    <a:pt x="886" y="626"/>
                  </a:lnTo>
                  <a:lnTo>
                    <a:pt x="886" y="630"/>
                  </a:lnTo>
                  <a:lnTo>
                    <a:pt x="887" y="634"/>
                  </a:lnTo>
                  <a:lnTo>
                    <a:pt x="886" y="638"/>
                  </a:lnTo>
                  <a:lnTo>
                    <a:pt x="884" y="644"/>
                  </a:lnTo>
                  <a:close/>
                  <a:moveTo>
                    <a:pt x="900" y="350"/>
                  </a:moveTo>
                  <a:lnTo>
                    <a:pt x="900" y="353"/>
                  </a:lnTo>
                  <a:lnTo>
                    <a:pt x="900" y="356"/>
                  </a:lnTo>
                  <a:lnTo>
                    <a:pt x="899" y="357"/>
                  </a:lnTo>
                  <a:lnTo>
                    <a:pt x="898" y="352"/>
                  </a:lnTo>
                  <a:lnTo>
                    <a:pt x="897" y="353"/>
                  </a:lnTo>
                  <a:lnTo>
                    <a:pt x="895" y="353"/>
                  </a:lnTo>
                  <a:lnTo>
                    <a:pt x="894" y="351"/>
                  </a:lnTo>
                  <a:lnTo>
                    <a:pt x="892" y="349"/>
                  </a:lnTo>
                  <a:lnTo>
                    <a:pt x="886" y="358"/>
                  </a:lnTo>
                  <a:lnTo>
                    <a:pt x="878" y="367"/>
                  </a:lnTo>
                  <a:lnTo>
                    <a:pt x="875" y="364"/>
                  </a:lnTo>
                  <a:lnTo>
                    <a:pt x="873" y="362"/>
                  </a:lnTo>
                  <a:lnTo>
                    <a:pt x="871" y="366"/>
                  </a:lnTo>
                  <a:lnTo>
                    <a:pt x="869" y="371"/>
                  </a:lnTo>
                  <a:lnTo>
                    <a:pt x="866" y="372"/>
                  </a:lnTo>
                  <a:lnTo>
                    <a:pt x="864" y="372"/>
                  </a:lnTo>
                  <a:lnTo>
                    <a:pt x="863" y="371"/>
                  </a:lnTo>
                  <a:lnTo>
                    <a:pt x="860" y="367"/>
                  </a:lnTo>
                  <a:lnTo>
                    <a:pt x="859" y="366"/>
                  </a:lnTo>
                  <a:lnTo>
                    <a:pt x="855" y="362"/>
                  </a:lnTo>
                  <a:lnTo>
                    <a:pt x="853" y="359"/>
                  </a:lnTo>
                  <a:lnTo>
                    <a:pt x="851" y="358"/>
                  </a:lnTo>
                  <a:lnTo>
                    <a:pt x="848" y="357"/>
                  </a:lnTo>
                  <a:lnTo>
                    <a:pt x="846" y="358"/>
                  </a:lnTo>
                  <a:lnTo>
                    <a:pt x="846" y="361"/>
                  </a:lnTo>
                  <a:lnTo>
                    <a:pt x="846" y="364"/>
                  </a:lnTo>
                  <a:lnTo>
                    <a:pt x="848" y="369"/>
                  </a:lnTo>
                  <a:lnTo>
                    <a:pt x="852" y="373"/>
                  </a:lnTo>
                  <a:lnTo>
                    <a:pt x="859" y="382"/>
                  </a:lnTo>
                  <a:lnTo>
                    <a:pt x="864" y="386"/>
                  </a:lnTo>
                  <a:lnTo>
                    <a:pt x="864" y="383"/>
                  </a:lnTo>
                  <a:lnTo>
                    <a:pt x="864" y="381"/>
                  </a:lnTo>
                  <a:lnTo>
                    <a:pt x="864" y="380"/>
                  </a:lnTo>
                  <a:lnTo>
                    <a:pt x="864" y="380"/>
                  </a:lnTo>
                  <a:lnTo>
                    <a:pt x="864" y="380"/>
                  </a:lnTo>
                  <a:lnTo>
                    <a:pt x="864" y="381"/>
                  </a:lnTo>
                  <a:lnTo>
                    <a:pt x="866" y="385"/>
                  </a:lnTo>
                  <a:lnTo>
                    <a:pt x="869" y="389"/>
                  </a:lnTo>
                  <a:lnTo>
                    <a:pt x="872" y="384"/>
                  </a:lnTo>
                  <a:lnTo>
                    <a:pt x="874" y="380"/>
                  </a:lnTo>
                  <a:lnTo>
                    <a:pt x="875" y="374"/>
                  </a:lnTo>
                  <a:lnTo>
                    <a:pt x="875" y="368"/>
                  </a:lnTo>
                  <a:lnTo>
                    <a:pt x="878" y="372"/>
                  </a:lnTo>
                  <a:lnTo>
                    <a:pt x="880" y="375"/>
                  </a:lnTo>
                  <a:lnTo>
                    <a:pt x="883" y="376"/>
                  </a:lnTo>
                  <a:lnTo>
                    <a:pt x="887" y="379"/>
                  </a:lnTo>
                  <a:lnTo>
                    <a:pt x="891" y="387"/>
                  </a:lnTo>
                  <a:lnTo>
                    <a:pt x="893" y="398"/>
                  </a:lnTo>
                  <a:lnTo>
                    <a:pt x="893" y="409"/>
                  </a:lnTo>
                  <a:lnTo>
                    <a:pt x="890" y="422"/>
                  </a:lnTo>
                  <a:lnTo>
                    <a:pt x="884" y="436"/>
                  </a:lnTo>
                  <a:lnTo>
                    <a:pt x="878" y="451"/>
                  </a:lnTo>
                  <a:lnTo>
                    <a:pt x="874" y="457"/>
                  </a:lnTo>
                  <a:lnTo>
                    <a:pt x="871" y="462"/>
                  </a:lnTo>
                  <a:lnTo>
                    <a:pt x="866" y="468"/>
                  </a:lnTo>
                  <a:lnTo>
                    <a:pt x="861" y="471"/>
                  </a:lnTo>
                  <a:lnTo>
                    <a:pt x="858" y="463"/>
                  </a:lnTo>
                  <a:lnTo>
                    <a:pt x="855" y="457"/>
                  </a:lnTo>
                  <a:lnTo>
                    <a:pt x="851" y="452"/>
                  </a:lnTo>
                  <a:lnTo>
                    <a:pt x="846" y="446"/>
                  </a:lnTo>
                  <a:lnTo>
                    <a:pt x="842" y="441"/>
                  </a:lnTo>
                  <a:lnTo>
                    <a:pt x="839" y="436"/>
                  </a:lnTo>
                  <a:lnTo>
                    <a:pt x="836" y="429"/>
                  </a:lnTo>
                  <a:lnTo>
                    <a:pt x="833" y="423"/>
                  </a:lnTo>
                  <a:lnTo>
                    <a:pt x="819" y="411"/>
                  </a:lnTo>
                  <a:lnTo>
                    <a:pt x="806" y="399"/>
                  </a:lnTo>
                  <a:lnTo>
                    <a:pt x="804" y="401"/>
                  </a:lnTo>
                  <a:lnTo>
                    <a:pt x="803" y="402"/>
                  </a:lnTo>
                  <a:lnTo>
                    <a:pt x="803" y="404"/>
                  </a:lnTo>
                  <a:lnTo>
                    <a:pt x="803" y="406"/>
                  </a:lnTo>
                  <a:lnTo>
                    <a:pt x="805" y="410"/>
                  </a:lnTo>
                  <a:lnTo>
                    <a:pt x="808" y="415"/>
                  </a:lnTo>
                  <a:lnTo>
                    <a:pt x="816" y="424"/>
                  </a:lnTo>
                  <a:lnTo>
                    <a:pt x="821" y="430"/>
                  </a:lnTo>
                  <a:lnTo>
                    <a:pt x="822" y="429"/>
                  </a:lnTo>
                  <a:lnTo>
                    <a:pt x="823" y="430"/>
                  </a:lnTo>
                  <a:lnTo>
                    <a:pt x="825" y="432"/>
                  </a:lnTo>
                  <a:lnTo>
                    <a:pt x="826" y="433"/>
                  </a:lnTo>
                  <a:lnTo>
                    <a:pt x="828" y="437"/>
                  </a:lnTo>
                  <a:lnTo>
                    <a:pt x="832" y="442"/>
                  </a:lnTo>
                  <a:lnTo>
                    <a:pt x="836" y="453"/>
                  </a:lnTo>
                  <a:lnTo>
                    <a:pt x="839" y="458"/>
                  </a:lnTo>
                  <a:lnTo>
                    <a:pt x="842" y="459"/>
                  </a:lnTo>
                  <a:lnTo>
                    <a:pt x="843" y="459"/>
                  </a:lnTo>
                  <a:lnTo>
                    <a:pt x="844" y="460"/>
                  </a:lnTo>
                  <a:lnTo>
                    <a:pt x="845" y="463"/>
                  </a:lnTo>
                  <a:lnTo>
                    <a:pt x="844" y="465"/>
                  </a:lnTo>
                  <a:lnTo>
                    <a:pt x="844" y="466"/>
                  </a:lnTo>
                  <a:lnTo>
                    <a:pt x="846" y="469"/>
                  </a:lnTo>
                  <a:lnTo>
                    <a:pt x="850" y="471"/>
                  </a:lnTo>
                  <a:lnTo>
                    <a:pt x="856" y="474"/>
                  </a:lnTo>
                  <a:lnTo>
                    <a:pt x="859" y="475"/>
                  </a:lnTo>
                  <a:lnTo>
                    <a:pt x="866" y="486"/>
                  </a:lnTo>
                  <a:lnTo>
                    <a:pt x="872" y="493"/>
                  </a:lnTo>
                  <a:lnTo>
                    <a:pt x="880" y="482"/>
                  </a:lnTo>
                  <a:lnTo>
                    <a:pt x="891" y="472"/>
                  </a:lnTo>
                  <a:lnTo>
                    <a:pt x="887" y="476"/>
                  </a:lnTo>
                  <a:lnTo>
                    <a:pt x="884" y="481"/>
                  </a:lnTo>
                  <a:lnTo>
                    <a:pt x="882" y="487"/>
                  </a:lnTo>
                  <a:lnTo>
                    <a:pt x="880" y="494"/>
                  </a:lnTo>
                  <a:lnTo>
                    <a:pt x="878" y="507"/>
                  </a:lnTo>
                  <a:lnTo>
                    <a:pt x="876" y="517"/>
                  </a:lnTo>
                  <a:lnTo>
                    <a:pt x="872" y="535"/>
                  </a:lnTo>
                  <a:lnTo>
                    <a:pt x="869" y="553"/>
                  </a:lnTo>
                  <a:lnTo>
                    <a:pt x="865" y="571"/>
                  </a:lnTo>
                  <a:lnTo>
                    <a:pt x="862" y="589"/>
                  </a:lnTo>
                  <a:lnTo>
                    <a:pt x="861" y="598"/>
                  </a:lnTo>
                  <a:lnTo>
                    <a:pt x="860" y="611"/>
                  </a:lnTo>
                  <a:lnTo>
                    <a:pt x="859" y="622"/>
                  </a:lnTo>
                  <a:lnTo>
                    <a:pt x="857" y="627"/>
                  </a:lnTo>
                  <a:lnTo>
                    <a:pt x="857" y="635"/>
                  </a:lnTo>
                  <a:lnTo>
                    <a:pt x="858" y="642"/>
                  </a:lnTo>
                  <a:lnTo>
                    <a:pt x="858" y="647"/>
                  </a:lnTo>
                  <a:lnTo>
                    <a:pt x="858" y="650"/>
                  </a:lnTo>
                  <a:lnTo>
                    <a:pt x="857" y="654"/>
                  </a:lnTo>
                  <a:lnTo>
                    <a:pt x="856" y="658"/>
                  </a:lnTo>
                  <a:lnTo>
                    <a:pt x="848" y="672"/>
                  </a:lnTo>
                  <a:lnTo>
                    <a:pt x="839" y="685"/>
                  </a:lnTo>
                  <a:lnTo>
                    <a:pt x="835" y="690"/>
                  </a:lnTo>
                  <a:lnTo>
                    <a:pt x="830" y="697"/>
                  </a:lnTo>
                  <a:lnTo>
                    <a:pt x="827" y="704"/>
                  </a:lnTo>
                  <a:lnTo>
                    <a:pt x="825" y="711"/>
                  </a:lnTo>
                  <a:lnTo>
                    <a:pt x="821" y="721"/>
                  </a:lnTo>
                  <a:lnTo>
                    <a:pt x="814" y="734"/>
                  </a:lnTo>
                  <a:lnTo>
                    <a:pt x="803" y="748"/>
                  </a:lnTo>
                  <a:lnTo>
                    <a:pt x="794" y="764"/>
                  </a:lnTo>
                  <a:lnTo>
                    <a:pt x="786" y="772"/>
                  </a:lnTo>
                  <a:lnTo>
                    <a:pt x="778" y="779"/>
                  </a:lnTo>
                  <a:lnTo>
                    <a:pt x="768" y="784"/>
                  </a:lnTo>
                  <a:lnTo>
                    <a:pt x="758" y="790"/>
                  </a:lnTo>
                  <a:lnTo>
                    <a:pt x="750" y="794"/>
                  </a:lnTo>
                  <a:lnTo>
                    <a:pt x="742" y="798"/>
                  </a:lnTo>
                  <a:lnTo>
                    <a:pt x="733" y="802"/>
                  </a:lnTo>
                  <a:lnTo>
                    <a:pt x="726" y="805"/>
                  </a:lnTo>
                  <a:lnTo>
                    <a:pt x="729" y="796"/>
                  </a:lnTo>
                  <a:lnTo>
                    <a:pt x="730" y="790"/>
                  </a:lnTo>
                  <a:lnTo>
                    <a:pt x="728" y="784"/>
                  </a:lnTo>
                  <a:lnTo>
                    <a:pt x="724" y="777"/>
                  </a:lnTo>
                  <a:lnTo>
                    <a:pt x="722" y="774"/>
                  </a:lnTo>
                  <a:lnTo>
                    <a:pt x="722" y="769"/>
                  </a:lnTo>
                  <a:lnTo>
                    <a:pt x="725" y="761"/>
                  </a:lnTo>
                  <a:lnTo>
                    <a:pt x="724" y="753"/>
                  </a:lnTo>
                  <a:lnTo>
                    <a:pt x="721" y="746"/>
                  </a:lnTo>
                  <a:lnTo>
                    <a:pt x="719" y="740"/>
                  </a:lnTo>
                  <a:lnTo>
                    <a:pt x="717" y="732"/>
                  </a:lnTo>
                  <a:lnTo>
                    <a:pt x="717" y="726"/>
                  </a:lnTo>
                  <a:lnTo>
                    <a:pt x="717" y="722"/>
                  </a:lnTo>
                  <a:lnTo>
                    <a:pt x="718" y="719"/>
                  </a:lnTo>
                  <a:lnTo>
                    <a:pt x="720" y="713"/>
                  </a:lnTo>
                  <a:lnTo>
                    <a:pt x="722" y="709"/>
                  </a:lnTo>
                  <a:lnTo>
                    <a:pt x="728" y="700"/>
                  </a:lnTo>
                  <a:lnTo>
                    <a:pt x="730" y="689"/>
                  </a:lnTo>
                  <a:lnTo>
                    <a:pt x="730" y="680"/>
                  </a:lnTo>
                  <a:lnTo>
                    <a:pt x="729" y="671"/>
                  </a:lnTo>
                  <a:lnTo>
                    <a:pt x="725" y="664"/>
                  </a:lnTo>
                  <a:lnTo>
                    <a:pt x="719" y="655"/>
                  </a:lnTo>
                  <a:lnTo>
                    <a:pt x="712" y="648"/>
                  </a:lnTo>
                  <a:lnTo>
                    <a:pt x="703" y="641"/>
                  </a:lnTo>
                  <a:lnTo>
                    <a:pt x="706" y="641"/>
                  </a:lnTo>
                  <a:lnTo>
                    <a:pt x="707" y="640"/>
                  </a:lnTo>
                  <a:lnTo>
                    <a:pt x="703" y="639"/>
                  </a:lnTo>
                  <a:lnTo>
                    <a:pt x="701" y="638"/>
                  </a:lnTo>
                  <a:lnTo>
                    <a:pt x="702" y="629"/>
                  </a:lnTo>
                  <a:lnTo>
                    <a:pt x="706" y="620"/>
                  </a:lnTo>
                  <a:lnTo>
                    <a:pt x="707" y="616"/>
                  </a:lnTo>
                  <a:lnTo>
                    <a:pt x="708" y="612"/>
                  </a:lnTo>
                  <a:lnTo>
                    <a:pt x="708" y="606"/>
                  </a:lnTo>
                  <a:lnTo>
                    <a:pt x="707" y="602"/>
                  </a:lnTo>
                  <a:lnTo>
                    <a:pt x="703" y="602"/>
                  </a:lnTo>
                  <a:lnTo>
                    <a:pt x="702" y="603"/>
                  </a:lnTo>
                  <a:lnTo>
                    <a:pt x="701" y="602"/>
                  </a:lnTo>
                  <a:lnTo>
                    <a:pt x="701" y="600"/>
                  </a:lnTo>
                  <a:lnTo>
                    <a:pt x="698" y="601"/>
                  </a:lnTo>
                  <a:lnTo>
                    <a:pt x="696" y="602"/>
                  </a:lnTo>
                  <a:lnTo>
                    <a:pt x="692" y="604"/>
                  </a:lnTo>
                  <a:lnTo>
                    <a:pt x="684" y="605"/>
                  </a:lnTo>
                  <a:lnTo>
                    <a:pt x="681" y="605"/>
                  </a:lnTo>
                  <a:lnTo>
                    <a:pt x="678" y="604"/>
                  </a:lnTo>
                  <a:lnTo>
                    <a:pt x="678" y="603"/>
                  </a:lnTo>
                  <a:lnTo>
                    <a:pt x="680" y="601"/>
                  </a:lnTo>
                  <a:lnTo>
                    <a:pt x="679" y="599"/>
                  </a:lnTo>
                  <a:lnTo>
                    <a:pt x="677" y="598"/>
                  </a:lnTo>
                  <a:lnTo>
                    <a:pt x="675" y="597"/>
                  </a:lnTo>
                  <a:lnTo>
                    <a:pt x="673" y="596"/>
                  </a:lnTo>
                  <a:lnTo>
                    <a:pt x="667" y="596"/>
                  </a:lnTo>
                  <a:lnTo>
                    <a:pt x="663" y="597"/>
                  </a:lnTo>
                  <a:lnTo>
                    <a:pt x="663" y="596"/>
                  </a:lnTo>
                  <a:lnTo>
                    <a:pt x="664" y="596"/>
                  </a:lnTo>
                  <a:lnTo>
                    <a:pt x="656" y="600"/>
                  </a:lnTo>
                  <a:lnTo>
                    <a:pt x="647" y="604"/>
                  </a:lnTo>
                  <a:lnTo>
                    <a:pt x="647" y="602"/>
                  </a:lnTo>
                  <a:lnTo>
                    <a:pt x="646" y="601"/>
                  </a:lnTo>
                  <a:lnTo>
                    <a:pt x="645" y="601"/>
                  </a:lnTo>
                  <a:lnTo>
                    <a:pt x="642" y="602"/>
                  </a:lnTo>
                  <a:lnTo>
                    <a:pt x="642" y="603"/>
                  </a:lnTo>
                  <a:lnTo>
                    <a:pt x="640" y="605"/>
                  </a:lnTo>
                  <a:lnTo>
                    <a:pt x="636" y="607"/>
                  </a:lnTo>
                  <a:lnTo>
                    <a:pt x="630" y="609"/>
                  </a:lnTo>
                  <a:lnTo>
                    <a:pt x="619" y="614"/>
                  </a:lnTo>
                  <a:lnTo>
                    <a:pt x="610" y="615"/>
                  </a:lnTo>
                  <a:lnTo>
                    <a:pt x="594" y="618"/>
                  </a:lnTo>
                  <a:lnTo>
                    <a:pt x="581" y="621"/>
                  </a:lnTo>
                  <a:lnTo>
                    <a:pt x="574" y="618"/>
                  </a:lnTo>
                  <a:lnTo>
                    <a:pt x="561" y="609"/>
                  </a:lnTo>
                  <a:lnTo>
                    <a:pt x="548" y="599"/>
                  </a:lnTo>
                  <a:lnTo>
                    <a:pt x="539" y="591"/>
                  </a:lnTo>
                  <a:lnTo>
                    <a:pt x="532" y="585"/>
                  </a:lnTo>
                  <a:lnTo>
                    <a:pt x="528" y="578"/>
                  </a:lnTo>
                  <a:lnTo>
                    <a:pt x="524" y="578"/>
                  </a:lnTo>
                  <a:lnTo>
                    <a:pt x="522" y="576"/>
                  </a:lnTo>
                  <a:lnTo>
                    <a:pt x="520" y="573"/>
                  </a:lnTo>
                  <a:lnTo>
                    <a:pt x="519" y="571"/>
                  </a:lnTo>
                  <a:lnTo>
                    <a:pt x="516" y="565"/>
                  </a:lnTo>
                  <a:lnTo>
                    <a:pt x="514" y="560"/>
                  </a:lnTo>
                  <a:lnTo>
                    <a:pt x="517" y="560"/>
                  </a:lnTo>
                  <a:lnTo>
                    <a:pt x="519" y="558"/>
                  </a:lnTo>
                  <a:lnTo>
                    <a:pt x="520" y="554"/>
                  </a:lnTo>
                  <a:lnTo>
                    <a:pt x="520" y="550"/>
                  </a:lnTo>
                  <a:lnTo>
                    <a:pt x="520" y="541"/>
                  </a:lnTo>
                  <a:lnTo>
                    <a:pt x="518" y="530"/>
                  </a:lnTo>
                  <a:lnTo>
                    <a:pt x="517" y="520"/>
                  </a:lnTo>
                  <a:lnTo>
                    <a:pt x="516" y="511"/>
                  </a:lnTo>
                  <a:lnTo>
                    <a:pt x="516" y="507"/>
                  </a:lnTo>
                  <a:lnTo>
                    <a:pt x="517" y="505"/>
                  </a:lnTo>
                  <a:lnTo>
                    <a:pt x="518" y="502"/>
                  </a:lnTo>
                  <a:lnTo>
                    <a:pt x="521" y="501"/>
                  </a:lnTo>
                  <a:lnTo>
                    <a:pt x="522" y="497"/>
                  </a:lnTo>
                  <a:lnTo>
                    <a:pt x="525" y="491"/>
                  </a:lnTo>
                  <a:lnTo>
                    <a:pt x="530" y="484"/>
                  </a:lnTo>
                  <a:lnTo>
                    <a:pt x="535" y="477"/>
                  </a:lnTo>
                  <a:lnTo>
                    <a:pt x="547" y="463"/>
                  </a:lnTo>
                  <a:lnTo>
                    <a:pt x="555" y="456"/>
                  </a:lnTo>
                  <a:lnTo>
                    <a:pt x="557" y="448"/>
                  </a:lnTo>
                  <a:lnTo>
                    <a:pt x="558" y="439"/>
                  </a:lnTo>
                  <a:lnTo>
                    <a:pt x="564" y="432"/>
                  </a:lnTo>
                  <a:lnTo>
                    <a:pt x="569" y="426"/>
                  </a:lnTo>
                  <a:lnTo>
                    <a:pt x="573" y="423"/>
                  </a:lnTo>
                  <a:lnTo>
                    <a:pt x="575" y="419"/>
                  </a:lnTo>
                  <a:lnTo>
                    <a:pt x="575" y="415"/>
                  </a:lnTo>
                  <a:lnTo>
                    <a:pt x="576" y="412"/>
                  </a:lnTo>
                  <a:lnTo>
                    <a:pt x="578" y="411"/>
                  </a:lnTo>
                  <a:lnTo>
                    <a:pt x="581" y="411"/>
                  </a:lnTo>
                  <a:lnTo>
                    <a:pt x="585" y="412"/>
                  </a:lnTo>
                  <a:lnTo>
                    <a:pt x="589" y="412"/>
                  </a:lnTo>
                  <a:lnTo>
                    <a:pt x="591" y="412"/>
                  </a:lnTo>
                  <a:lnTo>
                    <a:pt x="595" y="411"/>
                  </a:lnTo>
                  <a:lnTo>
                    <a:pt x="602" y="408"/>
                  </a:lnTo>
                  <a:lnTo>
                    <a:pt x="609" y="405"/>
                  </a:lnTo>
                  <a:lnTo>
                    <a:pt x="624" y="399"/>
                  </a:lnTo>
                  <a:lnTo>
                    <a:pt x="632" y="395"/>
                  </a:lnTo>
                  <a:lnTo>
                    <a:pt x="642" y="394"/>
                  </a:lnTo>
                  <a:lnTo>
                    <a:pt x="653" y="391"/>
                  </a:lnTo>
                  <a:lnTo>
                    <a:pt x="664" y="388"/>
                  </a:lnTo>
                  <a:lnTo>
                    <a:pt x="675" y="386"/>
                  </a:lnTo>
                  <a:lnTo>
                    <a:pt x="676" y="391"/>
                  </a:lnTo>
                  <a:lnTo>
                    <a:pt x="678" y="395"/>
                  </a:lnTo>
                  <a:lnTo>
                    <a:pt x="679" y="401"/>
                  </a:lnTo>
                  <a:lnTo>
                    <a:pt x="678" y="405"/>
                  </a:lnTo>
                  <a:lnTo>
                    <a:pt x="681" y="406"/>
                  </a:lnTo>
                  <a:lnTo>
                    <a:pt x="691" y="408"/>
                  </a:lnTo>
                  <a:lnTo>
                    <a:pt x="701" y="410"/>
                  </a:lnTo>
                  <a:lnTo>
                    <a:pt x="707" y="411"/>
                  </a:lnTo>
                  <a:lnTo>
                    <a:pt x="711" y="415"/>
                  </a:lnTo>
                  <a:lnTo>
                    <a:pt x="715" y="416"/>
                  </a:lnTo>
                  <a:lnTo>
                    <a:pt x="719" y="416"/>
                  </a:lnTo>
                  <a:lnTo>
                    <a:pt x="725" y="417"/>
                  </a:lnTo>
                  <a:lnTo>
                    <a:pt x="730" y="417"/>
                  </a:lnTo>
                  <a:lnTo>
                    <a:pt x="734" y="415"/>
                  </a:lnTo>
                  <a:lnTo>
                    <a:pt x="736" y="412"/>
                  </a:lnTo>
                  <a:lnTo>
                    <a:pt x="737" y="410"/>
                  </a:lnTo>
                  <a:lnTo>
                    <a:pt x="736" y="409"/>
                  </a:lnTo>
                  <a:lnTo>
                    <a:pt x="734" y="407"/>
                  </a:lnTo>
                  <a:lnTo>
                    <a:pt x="732" y="405"/>
                  </a:lnTo>
                  <a:lnTo>
                    <a:pt x="731" y="404"/>
                  </a:lnTo>
                  <a:lnTo>
                    <a:pt x="731" y="403"/>
                  </a:lnTo>
                  <a:lnTo>
                    <a:pt x="732" y="402"/>
                  </a:lnTo>
                  <a:lnTo>
                    <a:pt x="735" y="400"/>
                  </a:lnTo>
                  <a:lnTo>
                    <a:pt x="738" y="399"/>
                  </a:lnTo>
                  <a:lnTo>
                    <a:pt x="748" y="397"/>
                  </a:lnTo>
                  <a:lnTo>
                    <a:pt x="753" y="397"/>
                  </a:lnTo>
                  <a:lnTo>
                    <a:pt x="754" y="398"/>
                  </a:lnTo>
                  <a:lnTo>
                    <a:pt x="755" y="399"/>
                  </a:lnTo>
                  <a:lnTo>
                    <a:pt x="757" y="399"/>
                  </a:lnTo>
                  <a:lnTo>
                    <a:pt x="761" y="399"/>
                  </a:lnTo>
                  <a:lnTo>
                    <a:pt x="767" y="397"/>
                  </a:lnTo>
                  <a:lnTo>
                    <a:pt x="774" y="394"/>
                  </a:lnTo>
                  <a:lnTo>
                    <a:pt x="787" y="388"/>
                  </a:lnTo>
                  <a:lnTo>
                    <a:pt x="793" y="386"/>
                  </a:lnTo>
                  <a:lnTo>
                    <a:pt x="796" y="381"/>
                  </a:lnTo>
                  <a:lnTo>
                    <a:pt x="796" y="374"/>
                  </a:lnTo>
                  <a:lnTo>
                    <a:pt x="797" y="369"/>
                  </a:lnTo>
                  <a:lnTo>
                    <a:pt x="796" y="364"/>
                  </a:lnTo>
                  <a:lnTo>
                    <a:pt x="794" y="358"/>
                  </a:lnTo>
                  <a:lnTo>
                    <a:pt x="792" y="353"/>
                  </a:lnTo>
                  <a:lnTo>
                    <a:pt x="790" y="349"/>
                  </a:lnTo>
                  <a:lnTo>
                    <a:pt x="788" y="344"/>
                  </a:lnTo>
                  <a:lnTo>
                    <a:pt x="776" y="352"/>
                  </a:lnTo>
                  <a:lnTo>
                    <a:pt x="764" y="361"/>
                  </a:lnTo>
                  <a:lnTo>
                    <a:pt x="761" y="358"/>
                  </a:lnTo>
                  <a:lnTo>
                    <a:pt x="756" y="357"/>
                  </a:lnTo>
                  <a:lnTo>
                    <a:pt x="753" y="357"/>
                  </a:lnTo>
                  <a:lnTo>
                    <a:pt x="750" y="356"/>
                  </a:lnTo>
                  <a:lnTo>
                    <a:pt x="748" y="354"/>
                  </a:lnTo>
                  <a:lnTo>
                    <a:pt x="747" y="351"/>
                  </a:lnTo>
                  <a:lnTo>
                    <a:pt x="748" y="351"/>
                  </a:lnTo>
                  <a:lnTo>
                    <a:pt x="749" y="350"/>
                  </a:lnTo>
                  <a:lnTo>
                    <a:pt x="749" y="348"/>
                  </a:lnTo>
                  <a:lnTo>
                    <a:pt x="748" y="347"/>
                  </a:lnTo>
                  <a:lnTo>
                    <a:pt x="747" y="346"/>
                  </a:lnTo>
                  <a:lnTo>
                    <a:pt x="746" y="345"/>
                  </a:lnTo>
                  <a:lnTo>
                    <a:pt x="745" y="345"/>
                  </a:lnTo>
                  <a:lnTo>
                    <a:pt x="743" y="345"/>
                  </a:lnTo>
                  <a:lnTo>
                    <a:pt x="744" y="340"/>
                  </a:lnTo>
                  <a:lnTo>
                    <a:pt x="746" y="336"/>
                  </a:lnTo>
                  <a:lnTo>
                    <a:pt x="750" y="332"/>
                  </a:lnTo>
                  <a:lnTo>
                    <a:pt x="753" y="330"/>
                  </a:lnTo>
                  <a:lnTo>
                    <a:pt x="751" y="328"/>
                  </a:lnTo>
                  <a:lnTo>
                    <a:pt x="751" y="327"/>
                  </a:lnTo>
                  <a:lnTo>
                    <a:pt x="752" y="325"/>
                  </a:lnTo>
                  <a:lnTo>
                    <a:pt x="755" y="321"/>
                  </a:lnTo>
                  <a:lnTo>
                    <a:pt x="763" y="317"/>
                  </a:lnTo>
                  <a:lnTo>
                    <a:pt x="768" y="313"/>
                  </a:lnTo>
                  <a:lnTo>
                    <a:pt x="771" y="314"/>
                  </a:lnTo>
                  <a:lnTo>
                    <a:pt x="776" y="314"/>
                  </a:lnTo>
                  <a:lnTo>
                    <a:pt x="782" y="313"/>
                  </a:lnTo>
                  <a:lnTo>
                    <a:pt x="785" y="311"/>
                  </a:lnTo>
                  <a:lnTo>
                    <a:pt x="787" y="309"/>
                  </a:lnTo>
                  <a:lnTo>
                    <a:pt x="788" y="306"/>
                  </a:lnTo>
                  <a:lnTo>
                    <a:pt x="788" y="304"/>
                  </a:lnTo>
                  <a:lnTo>
                    <a:pt x="787" y="302"/>
                  </a:lnTo>
                  <a:lnTo>
                    <a:pt x="784" y="298"/>
                  </a:lnTo>
                  <a:lnTo>
                    <a:pt x="780" y="295"/>
                  </a:lnTo>
                  <a:lnTo>
                    <a:pt x="773" y="293"/>
                  </a:lnTo>
                  <a:lnTo>
                    <a:pt x="768" y="292"/>
                  </a:lnTo>
                  <a:lnTo>
                    <a:pt x="764" y="291"/>
                  </a:lnTo>
                  <a:lnTo>
                    <a:pt x="762" y="292"/>
                  </a:lnTo>
                  <a:lnTo>
                    <a:pt x="762" y="288"/>
                  </a:lnTo>
                  <a:lnTo>
                    <a:pt x="763" y="286"/>
                  </a:lnTo>
                  <a:lnTo>
                    <a:pt x="763" y="285"/>
                  </a:lnTo>
                  <a:lnTo>
                    <a:pt x="763" y="284"/>
                  </a:lnTo>
                  <a:lnTo>
                    <a:pt x="762" y="282"/>
                  </a:lnTo>
                  <a:lnTo>
                    <a:pt x="760" y="281"/>
                  </a:lnTo>
                  <a:lnTo>
                    <a:pt x="761" y="278"/>
                  </a:lnTo>
                  <a:lnTo>
                    <a:pt x="762" y="274"/>
                  </a:lnTo>
                  <a:lnTo>
                    <a:pt x="761" y="277"/>
                  </a:lnTo>
                  <a:lnTo>
                    <a:pt x="756" y="281"/>
                  </a:lnTo>
                  <a:lnTo>
                    <a:pt x="752" y="286"/>
                  </a:lnTo>
                  <a:lnTo>
                    <a:pt x="749" y="288"/>
                  </a:lnTo>
                  <a:lnTo>
                    <a:pt x="751" y="292"/>
                  </a:lnTo>
                  <a:lnTo>
                    <a:pt x="754" y="293"/>
                  </a:lnTo>
                  <a:lnTo>
                    <a:pt x="757" y="293"/>
                  </a:lnTo>
                  <a:lnTo>
                    <a:pt x="760" y="292"/>
                  </a:lnTo>
                  <a:lnTo>
                    <a:pt x="761" y="292"/>
                  </a:lnTo>
                  <a:lnTo>
                    <a:pt x="761" y="294"/>
                  </a:lnTo>
                  <a:lnTo>
                    <a:pt x="758" y="296"/>
                  </a:lnTo>
                  <a:lnTo>
                    <a:pt x="754" y="301"/>
                  </a:lnTo>
                  <a:lnTo>
                    <a:pt x="753" y="300"/>
                  </a:lnTo>
                  <a:lnTo>
                    <a:pt x="752" y="298"/>
                  </a:lnTo>
                  <a:lnTo>
                    <a:pt x="750" y="297"/>
                  </a:lnTo>
                  <a:lnTo>
                    <a:pt x="748" y="297"/>
                  </a:lnTo>
                  <a:lnTo>
                    <a:pt x="748" y="295"/>
                  </a:lnTo>
                  <a:lnTo>
                    <a:pt x="751" y="292"/>
                  </a:lnTo>
                  <a:lnTo>
                    <a:pt x="745" y="292"/>
                  </a:lnTo>
                  <a:lnTo>
                    <a:pt x="740" y="292"/>
                  </a:lnTo>
                  <a:lnTo>
                    <a:pt x="742" y="292"/>
                  </a:lnTo>
                  <a:lnTo>
                    <a:pt x="742" y="291"/>
                  </a:lnTo>
                  <a:lnTo>
                    <a:pt x="742" y="290"/>
                  </a:lnTo>
                  <a:lnTo>
                    <a:pt x="739" y="290"/>
                  </a:lnTo>
                  <a:lnTo>
                    <a:pt x="738" y="298"/>
                  </a:lnTo>
                  <a:lnTo>
                    <a:pt x="738" y="309"/>
                  </a:lnTo>
                  <a:lnTo>
                    <a:pt x="743" y="318"/>
                  </a:lnTo>
                  <a:lnTo>
                    <a:pt x="746" y="326"/>
                  </a:lnTo>
                  <a:lnTo>
                    <a:pt x="747" y="329"/>
                  </a:lnTo>
                  <a:lnTo>
                    <a:pt x="746" y="332"/>
                  </a:lnTo>
                  <a:lnTo>
                    <a:pt x="745" y="335"/>
                  </a:lnTo>
                  <a:lnTo>
                    <a:pt x="740" y="340"/>
                  </a:lnTo>
                  <a:lnTo>
                    <a:pt x="738" y="338"/>
                  </a:lnTo>
                  <a:lnTo>
                    <a:pt x="734" y="337"/>
                  </a:lnTo>
                  <a:lnTo>
                    <a:pt x="730" y="337"/>
                  </a:lnTo>
                  <a:lnTo>
                    <a:pt x="728" y="338"/>
                  </a:lnTo>
                  <a:lnTo>
                    <a:pt x="729" y="340"/>
                  </a:lnTo>
                  <a:lnTo>
                    <a:pt x="732" y="343"/>
                  </a:lnTo>
                  <a:lnTo>
                    <a:pt x="730" y="344"/>
                  </a:lnTo>
                  <a:lnTo>
                    <a:pt x="730" y="346"/>
                  </a:lnTo>
                  <a:lnTo>
                    <a:pt x="728" y="345"/>
                  </a:lnTo>
                  <a:lnTo>
                    <a:pt x="725" y="343"/>
                  </a:lnTo>
                  <a:lnTo>
                    <a:pt x="728" y="347"/>
                  </a:lnTo>
                  <a:lnTo>
                    <a:pt x="732" y="351"/>
                  </a:lnTo>
                  <a:lnTo>
                    <a:pt x="730" y="351"/>
                  </a:lnTo>
                  <a:lnTo>
                    <a:pt x="729" y="351"/>
                  </a:lnTo>
                  <a:lnTo>
                    <a:pt x="729" y="353"/>
                  </a:lnTo>
                  <a:lnTo>
                    <a:pt x="730" y="355"/>
                  </a:lnTo>
                  <a:lnTo>
                    <a:pt x="731" y="354"/>
                  </a:lnTo>
                  <a:lnTo>
                    <a:pt x="734" y="354"/>
                  </a:lnTo>
                  <a:lnTo>
                    <a:pt x="738" y="355"/>
                  </a:lnTo>
                  <a:lnTo>
                    <a:pt x="742" y="357"/>
                  </a:lnTo>
                  <a:lnTo>
                    <a:pt x="742" y="357"/>
                  </a:lnTo>
                  <a:lnTo>
                    <a:pt x="742" y="358"/>
                  </a:lnTo>
                  <a:lnTo>
                    <a:pt x="736" y="356"/>
                  </a:lnTo>
                  <a:lnTo>
                    <a:pt x="732" y="355"/>
                  </a:lnTo>
                  <a:lnTo>
                    <a:pt x="735" y="358"/>
                  </a:lnTo>
                  <a:lnTo>
                    <a:pt x="738" y="362"/>
                  </a:lnTo>
                  <a:lnTo>
                    <a:pt x="736" y="361"/>
                  </a:lnTo>
                  <a:lnTo>
                    <a:pt x="734" y="361"/>
                  </a:lnTo>
                  <a:lnTo>
                    <a:pt x="735" y="363"/>
                  </a:lnTo>
                  <a:lnTo>
                    <a:pt x="737" y="364"/>
                  </a:lnTo>
                  <a:lnTo>
                    <a:pt x="733" y="367"/>
                  </a:lnTo>
                  <a:lnTo>
                    <a:pt x="730" y="369"/>
                  </a:lnTo>
                  <a:lnTo>
                    <a:pt x="728" y="369"/>
                  </a:lnTo>
                  <a:lnTo>
                    <a:pt x="726" y="368"/>
                  </a:lnTo>
                  <a:lnTo>
                    <a:pt x="726" y="367"/>
                  </a:lnTo>
                  <a:lnTo>
                    <a:pt x="727" y="365"/>
                  </a:lnTo>
                  <a:lnTo>
                    <a:pt x="730" y="362"/>
                  </a:lnTo>
                  <a:lnTo>
                    <a:pt x="733" y="361"/>
                  </a:lnTo>
                  <a:lnTo>
                    <a:pt x="729" y="361"/>
                  </a:lnTo>
                  <a:lnTo>
                    <a:pt x="725" y="359"/>
                  </a:lnTo>
                  <a:lnTo>
                    <a:pt x="720" y="357"/>
                  </a:lnTo>
                  <a:lnTo>
                    <a:pt x="717" y="354"/>
                  </a:lnTo>
                  <a:lnTo>
                    <a:pt x="711" y="348"/>
                  </a:lnTo>
                  <a:lnTo>
                    <a:pt x="707" y="341"/>
                  </a:lnTo>
                  <a:lnTo>
                    <a:pt x="703" y="340"/>
                  </a:lnTo>
                  <a:lnTo>
                    <a:pt x="698" y="337"/>
                  </a:lnTo>
                  <a:lnTo>
                    <a:pt x="694" y="335"/>
                  </a:lnTo>
                  <a:lnTo>
                    <a:pt x="691" y="334"/>
                  </a:lnTo>
                  <a:lnTo>
                    <a:pt x="689" y="333"/>
                  </a:lnTo>
                  <a:lnTo>
                    <a:pt x="685" y="334"/>
                  </a:lnTo>
                  <a:lnTo>
                    <a:pt x="679" y="330"/>
                  </a:lnTo>
                  <a:lnTo>
                    <a:pt x="672" y="325"/>
                  </a:lnTo>
                  <a:lnTo>
                    <a:pt x="672" y="328"/>
                  </a:lnTo>
                  <a:lnTo>
                    <a:pt x="672" y="330"/>
                  </a:lnTo>
                  <a:lnTo>
                    <a:pt x="670" y="327"/>
                  </a:lnTo>
                  <a:lnTo>
                    <a:pt x="667" y="322"/>
                  </a:lnTo>
                  <a:lnTo>
                    <a:pt x="664" y="325"/>
                  </a:lnTo>
                  <a:lnTo>
                    <a:pt x="661" y="326"/>
                  </a:lnTo>
                  <a:lnTo>
                    <a:pt x="666" y="333"/>
                  </a:lnTo>
                  <a:lnTo>
                    <a:pt x="673" y="339"/>
                  </a:lnTo>
                  <a:lnTo>
                    <a:pt x="680" y="344"/>
                  </a:lnTo>
                  <a:lnTo>
                    <a:pt x="690" y="347"/>
                  </a:lnTo>
                  <a:lnTo>
                    <a:pt x="695" y="348"/>
                  </a:lnTo>
                  <a:lnTo>
                    <a:pt x="699" y="350"/>
                  </a:lnTo>
                  <a:lnTo>
                    <a:pt x="702" y="352"/>
                  </a:lnTo>
                  <a:lnTo>
                    <a:pt x="704" y="355"/>
                  </a:lnTo>
                  <a:lnTo>
                    <a:pt x="701" y="355"/>
                  </a:lnTo>
                  <a:lnTo>
                    <a:pt x="698" y="355"/>
                  </a:lnTo>
                  <a:lnTo>
                    <a:pt x="696" y="354"/>
                  </a:lnTo>
                  <a:lnTo>
                    <a:pt x="695" y="352"/>
                  </a:lnTo>
                  <a:lnTo>
                    <a:pt x="697" y="356"/>
                  </a:lnTo>
                  <a:lnTo>
                    <a:pt x="700" y="364"/>
                  </a:lnTo>
                  <a:lnTo>
                    <a:pt x="701" y="367"/>
                  </a:lnTo>
                  <a:lnTo>
                    <a:pt x="701" y="370"/>
                  </a:lnTo>
                  <a:lnTo>
                    <a:pt x="700" y="372"/>
                  </a:lnTo>
                  <a:lnTo>
                    <a:pt x="697" y="373"/>
                  </a:lnTo>
                  <a:lnTo>
                    <a:pt x="694" y="368"/>
                  </a:lnTo>
                  <a:lnTo>
                    <a:pt x="694" y="365"/>
                  </a:lnTo>
                  <a:lnTo>
                    <a:pt x="692" y="364"/>
                  </a:lnTo>
                  <a:lnTo>
                    <a:pt x="686" y="361"/>
                  </a:lnTo>
                  <a:lnTo>
                    <a:pt x="677" y="355"/>
                  </a:lnTo>
                  <a:lnTo>
                    <a:pt x="668" y="348"/>
                  </a:lnTo>
                  <a:lnTo>
                    <a:pt x="664" y="345"/>
                  </a:lnTo>
                  <a:lnTo>
                    <a:pt x="659" y="341"/>
                  </a:lnTo>
                  <a:lnTo>
                    <a:pt x="655" y="339"/>
                  </a:lnTo>
                  <a:lnTo>
                    <a:pt x="649" y="338"/>
                  </a:lnTo>
                  <a:lnTo>
                    <a:pt x="647" y="337"/>
                  </a:lnTo>
                  <a:lnTo>
                    <a:pt x="645" y="338"/>
                  </a:lnTo>
                  <a:lnTo>
                    <a:pt x="645" y="338"/>
                  </a:lnTo>
                  <a:lnTo>
                    <a:pt x="645" y="339"/>
                  </a:lnTo>
                  <a:lnTo>
                    <a:pt x="645" y="340"/>
                  </a:lnTo>
                  <a:lnTo>
                    <a:pt x="645" y="341"/>
                  </a:lnTo>
                  <a:lnTo>
                    <a:pt x="644" y="341"/>
                  </a:lnTo>
                  <a:lnTo>
                    <a:pt x="642" y="343"/>
                  </a:lnTo>
                  <a:lnTo>
                    <a:pt x="642" y="344"/>
                  </a:lnTo>
                  <a:lnTo>
                    <a:pt x="641" y="345"/>
                  </a:lnTo>
                  <a:lnTo>
                    <a:pt x="639" y="346"/>
                  </a:lnTo>
                  <a:lnTo>
                    <a:pt x="636" y="347"/>
                  </a:lnTo>
                  <a:lnTo>
                    <a:pt x="630" y="348"/>
                  </a:lnTo>
                  <a:lnTo>
                    <a:pt x="627" y="348"/>
                  </a:lnTo>
                  <a:lnTo>
                    <a:pt x="624" y="349"/>
                  </a:lnTo>
                  <a:lnTo>
                    <a:pt x="623" y="350"/>
                  </a:lnTo>
                  <a:lnTo>
                    <a:pt x="623" y="351"/>
                  </a:lnTo>
                  <a:lnTo>
                    <a:pt x="622" y="352"/>
                  </a:lnTo>
                  <a:lnTo>
                    <a:pt x="623" y="355"/>
                  </a:lnTo>
                  <a:lnTo>
                    <a:pt x="623" y="359"/>
                  </a:lnTo>
                  <a:lnTo>
                    <a:pt x="620" y="359"/>
                  </a:lnTo>
                  <a:lnTo>
                    <a:pt x="618" y="362"/>
                  </a:lnTo>
                  <a:lnTo>
                    <a:pt x="616" y="363"/>
                  </a:lnTo>
                  <a:lnTo>
                    <a:pt x="614" y="365"/>
                  </a:lnTo>
                  <a:lnTo>
                    <a:pt x="611" y="370"/>
                  </a:lnTo>
                  <a:lnTo>
                    <a:pt x="610" y="375"/>
                  </a:lnTo>
                  <a:lnTo>
                    <a:pt x="608" y="382"/>
                  </a:lnTo>
                  <a:lnTo>
                    <a:pt x="607" y="387"/>
                  </a:lnTo>
                  <a:lnTo>
                    <a:pt x="605" y="392"/>
                  </a:lnTo>
                  <a:lnTo>
                    <a:pt x="602" y="397"/>
                  </a:lnTo>
                  <a:lnTo>
                    <a:pt x="596" y="400"/>
                  </a:lnTo>
                  <a:lnTo>
                    <a:pt x="591" y="402"/>
                  </a:lnTo>
                  <a:lnTo>
                    <a:pt x="586" y="402"/>
                  </a:lnTo>
                  <a:lnTo>
                    <a:pt x="579" y="402"/>
                  </a:lnTo>
                  <a:lnTo>
                    <a:pt x="574" y="402"/>
                  </a:lnTo>
                  <a:lnTo>
                    <a:pt x="568" y="401"/>
                  </a:lnTo>
                  <a:lnTo>
                    <a:pt x="561" y="402"/>
                  </a:lnTo>
                  <a:lnTo>
                    <a:pt x="556" y="403"/>
                  </a:lnTo>
                  <a:lnTo>
                    <a:pt x="554" y="393"/>
                  </a:lnTo>
                  <a:lnTo>
                    <a:pt x="553" y="383"/>
                  </a:lnTo>
                  <a:lnTo>
                    <a:pt x="553" y="377"/>
                  </a:lnTo>
                  <a:lnTo>
                    <a:pt x="552" y="373"/>
                  </a:lnTo>
                  <a:lnTo>
                    <a:pt x="551" y="367"/>
                  </a:lnTo>
                  <a:lnTo>
                    <a:pt x="549" y="362"/>
                  </a:lnTo>
                  <a:lnTo>
                    <a:pt x="558" y="358"/>
                  </a:lnTo>
                  <a:lnTo>
                    <a:pt x="569" y="356"/>
                  </a:lnTo>
                  <a:lnTo>
                    <a:pt x="575" y="356"/>
                  </a:lnTo>
                  <a:lnTo>
                    <a:pt x="582" y="356"/>
                  </a:lnTo>
                  <a:lnTo>
                    <a:pt x="589" y="355"/>
                  </a:lnTo>
                  <a:lnTo>
                    <a:pt x="594" y="354"/>
                  </a:lnTo>
                  <a:lnTo>
                    <a:pt x="595" y="353"/>
                  </a:lnTo>
                  <a:lnTo>
                    <a:pt x="595" y="351"/>
                  </a:lnTo>
                  <a:lnTo>
                    <a:pt x="596" y="350"/>
                  </a:lnTo>
                  <a:lnTo>
                    <a:pt x="595" y="348"/>
                  </a:lnTo>
                  <a:lnTo>
                    <a:pt x="594" y="344"/>
                  </a:lnTo>
                  <a:lnTo>
                    <a:pt x="591" y="339"/>
                  </a:lnTo>
                  <a:lnTo>
                    <a:pt x="586" y="333"/>
                  </a:lnTo>
                  <a:lnTo>
                    <a:pt x="581" y="329"/>
                  </a:lnTo>
                  <a:lnTo>
                    <a:pt x="574" y="327"/>
                  </a:lnTo>
                  <a:lnTo>
                    <a:pt x="567" y="325"/>
                  </a:lnTo>
                  <a:lnTo>
                    <a:pt x="568" y="325"/>
                  </a:lnTo>
                  <a:lnTo>
                    <a:pt x="569" y="323"/>
                  </a:lnTo>
                  <a:lnTo>
                    <a:pt x="569" y="321"/>
                  </a:lnTo>
                  <a:lnTo>
                    <a:pt x="567" y="321"/>
                  </a:lnTo>
                  <a:lnTo>
                    <a:pt x="575" y="319"/>
                  </a:lnTo>
                  <a:lnTo>
                    <a:pt x="582" y="317"/>
                  </a:lnTo>
                  <a:lnTo>
                    <a:pt x="582" y="313"/>
                  </a:lnTo>
                  <a:lnTo>
                    <a:pt x="579" y="310"/>
                  </a:lnTo>
                  <a:lnTo>
                    <a:pt x="584" y="309"/>
                  </a:lnTo>
                  <a:lnTo>
                    <a:pt x="590" y="308"/>
                  </a:lnTo>
                  <a:lnTo>
                    <a:pt x="593" y="306"/>
                  </a:lnTo>
                  <a:lnTo>
                    <a:pt x="595" y="304"/>
                  </a:lnTo>
                  <a:lnTo>
                    <a:pt x="595" y="301"/>
                  </a:lnTo>
                  <a:lnTo>
                    <a:pt x="595" y="297"/>
                  </a:lnTo>
                  <a:lnTo>
                    <a:pt x="602" y="295"/>
                  </a:lnTo>
                  <a:lnTo>
                    <a:pt x="607" y="293"/>
                  </a:lnTo>
                  <a:lnTo>
                    <a:pt x="607" y="290"/>
                  </a:lnTo>
                  <a:lnTo>
                    <a:pt x="607" y="286"/>
                  </a:lnTo>
                  <a:lnTo>
                    <a:pt x="607" y="283"/>
                  </a:lnTo>
                  <a:lnTo>
                    <a:pt x="609" y="281"/>
                  </a:lnTo>
                  <a:lnTo>
                    <a:pt x="611" y="280"/>
                  </a:lnTo>
                  <a:lnTo>
                    <a:pt x="614" y="280"/>
                  </a:lnTo>
                  <a:lnTo>
                    <a:pt x="618" y="279"/>
                  </a:lnTo>
                  <a:lnTo>
                    <a:pt x="621" y="280"/>
                  </a:lnTo>
                  <a:lnTo>
                    <a:pt x="622" y="274"/>
                  </a:lnTo>
                  <a:lnTo>
                    <a:pt x="622" y="269"/>
                  </a:lnTo>
                  <a:lnTo>
                    <a:pt x="616" y="261"/>
                  </a:lnTo>
                  <a:lnTo>
                    <a:pt x="611" y="252"/>
                  </a:lnTo>
                  <a:lnTo>
                    <a:pt x="613" y="251"/>
                  </a:lnTo>
                  <a:lnTo>
                    <a:pt x="617" y="251"/>
                  </a:lnTo>
                  <a:lnTo>
                    <a:pt x="613" y="248"/>
                  </a:lnTo>
                  <a:lnTo>
                    <a:pt x="611" y="247"/>
                  </a:lnTo>
                  <a:lnTo>
                    <a:pt x="614" y="245"/>
                  </a:lnTo>
                  <a:lnTo>
                    <a:pt x="617" y="241"/>
                  </a:lnTo>
                  <a:lnTo>
                    <a:pt x="618" y="243"/>
                  </a:lnTo>
                  <a:lnTo>
                    <a:pt x="618" y="244"/>
                  </a:lnTo>
                  <a:lnTo>
                    <a:pt x="618" y="246"/>
                  </a:lnTo>
                  <a:lnTo>
                    <a:pt x="617" y="247"/>
                  </a:lnTo>
                  <a:lnTo>
                    <a:pt x="617" y="247"/>
                  </a:lnTo>
                  <a:lnTo>
                    <a:pt x="617" y="247"/>
                  </a:lnTo>
                  <a:lnTo>
                    <a:pt x="621" y="249"/>
                  </a:lnTo>
                  <a:lnTo>
                    <a:pt x="623" y="252"/>
                  </a:lnTo>
                  <a:lnTo>
                    <a:pt x="623" y="258"/>
                  </a:lnTo>
                  <a:lnTo>
                    <a:pt x="624" y="262"/>
                  </a:lnTo>
                  <a:lnTo>
                    <a:pt x="626" y="264"/>
                  </a:lnTo>
                  <a:lnTo>
                    <a:pt x="628" y="267"/>
                  </a:lnTo>
                  <a:lnTo>
                    <a:pt x="629" y="268"/>
                  </a:lnTo>
                  <a:lnTo>
                    <a:pt x="630" y="269"/>
                  </a:lnTo>
                  <a:lnTo>
                    <a:pt x="632" y="269"/>
                  </a:lnTo>
                  <a:lnTo>
                    <a:pt x="635" y="269"/>
                  </a:lnTo>
                  <a:lnTo>
                    <a:pt x="644" y="263"/>
                  </a:lnTo>
                  <a:lnTo>
                    <a:pt x="660" y="257"/>
                  </a:lnTo>
                  <a:lnTo>
                    <a:pt x="659" y="257"/>
                  </a:lnTo>
                  <a:lnTo>
                    <a:pt x="660" y="257"/>
                  </a:lnTo>
                  <a:lnTo>
                    <a:pt x="660" y="257"/>
                  </a:lnTo>
                  <a:lnTo>
                    <a:pt x="660" y="256"/>
                  </a:lnTo>
                  <a:lnTo>
                    <a:pt x="660" y="257"/>
                  </a:lnTo>
                  <a:lnTo>
                    <a:pt x="660" y="257"/>
                  </a:lnTo>
                  <a:lnTo>
                    <a:pt x="662" y="257"/>
                  </a:lnTo>
                  <a:lnTo>
                    <a:pt x="664" y="257"/>
                  </a:lnTo>
                  <a:lnTo>
                    <a:pt x="663" y="252"/>
                  </a:lnTo>
                  <a:lnTo>
                    <a:pt x="663" y="247"/>
                  </a:lnTo>
                  <a:lnTo>
                    <a:pt x="664" y="248"/>
                  </a:lnTo>
                  <a:lnTo>
                    <a:pt x="664" y="249"/>
                  </a:lnTo>
                  <a:lnTo>
                    <a:pt x="664" y="248"/>
                  </a:lnTo>
                  <a:lnTo>
                    <a:pt x="665" y="247"/>
                  </a:lnTo>
                  <a:lnTo>
                    <a:pt x="661" y="239"/>
                  </a:lnTo>
                  <a:lnTo>
                    <a:pt x="659" y="232"/>
                  </a:lnTo>
                  <a:lnTo>
                    <a:pt x="662" y="233"/>
                  </a:lnTo>
                  <a:lnTo>
                    <a:pt x="665" y="233"/>
                  </a:lnTo>
                  <a:lnTo>
                    <a:pt x="666" y="232"/>
                  </a:lnTo>
                  <a:lnTo>
                    <a:pt x="666" y="230"/>
                  </a:lnTo>
                  <a:lnTo>
                    <a:pt x="665" y="228"/>
                  </a:lnTo>
                  <a:lnTo>
                    <a:pt x="663" y="226"/>
                  </a:lnTo>
                  <a:lnTo>
                    <a:pt x="660" y="221"/>
                  </a:lnTo>
                  <a:lnTo>
                    <a:pt x="658" y="219"/>
                  </a:lnTo>
                  <a:lnTo>
                    <a:pt x="661" y="214"/>
                  </a:lnTo>
                  <a:lnTo>
                    <a:pt x="664" y="211"/>
                  </a:lnTo>
                  <a:lnTo>
                    <a:pt x="666" y="211"/>
                  </a:lnTo>
                  <a:lnTo>
                    <a:pt x="668" y="211"/>
                  </a:lnTo>
                  <a:lnTo>
                    <a:pt x="668" y="209"/>
                  </a:lnTo>
                  <a:lnTo>
                    <a:pt x="668" y="207"/>
                  </a:lnTo>
                  <a:lnTo>
                    <a:pt x="671" y="206"/>
                  </a:lnTo>
                  <a:lnTo>
                    <a:pt x="673" y="205"/>
                  </a:lnTo>
                  <a:lnTo>
                    <a:pt x="666" y="204"/>
                  </a:lnTo>
                  <a:lnTo>
                    <a:pt x="662" y="202"/>
                  </a:lnTo>
                  <a:lnTo>
                    <a:pt x="661" y="202"/>
                  </a:lnTo>
                  <a:lnTo>
                    <a:pt x="660" y="202"/>
                  </a:lnTo>
                  <a:lnTo>
                    <a:pt x="659" y="204"/>
                  </a:lnTo>
                  <a:lnTo>
                    <a:pt x="658" y="206"/>
                  </a:lnTo>
                  <a:lnTo>
                    <a:pt x="656" y="210"/>
                  </a:lnTo>
                  <a:lnTo>
                    <a:pt x="655" y="212"/>
                  </a:lnTo>
                  <a:lnTo>
                    <a:pt x="653" y="212"/>
                  </a:lnTo>
                  <a:lnTo>
                    <a:pt x="649" y="210"/>
                  </a:lnTo>
                  <a:lnTo>
                    <a:pt x="650" y="211"/>
                  </a:lnTo>
                  <a:lnTo>
                    <a:pt x="649" y="211"/>
                  </a:lnTo>
                  <a:lnTo>
                    <a:pt x="650" y="212"/>
                  </a:lnTo>
                  <a:lnTo>
                    <a:pt x="649" y="213"/>
                  </a:lnTo>
                  <a:lnTo>
                    <a:pt x="648" y="212"/>
                  </a:lnTo>
                  <a:lnTo>
                    <a:pt x="648" y="211"/>
                  </a:lnTo>
                  <a:lnTo>
                    <a:pt x="648" y="211"/>
                  </a:lnTo>
                  <a:lnTo>
                    <a:pt x="649" y="210"/>
                  </a:lnTo>
                  <a:lnTo>
                    <a:pt x="648" y="209"/>
                  </a:lnTo>
                  <a:lnTo>
                    <a:pt x="646" y="208"/>
                  </a:lnTo>
                  <a:lnTo>
                    <a:pt x="645" y="207"/>
                  </a:lnTo>
                  <a:lnTo>
                    <a:pt x="644" y="207"/>
                  </a:lnTo>
                  <a:lnTo>
                    <a:pt x="645" y="208"/>
                  </a:lnTo>
                  <a:lnTo>
                    <a:pt x="646" y="209"/>
                  </a:lnTo>
                  <a:lnTo>
                    <a:pt x="643" y="209"/>
                  </a:lnTo>
                  <a:lnTo>
                    <a:pt x="640" y="206"/>
                  </a:lnTo>
                  <a:lnTo>
                    <a:pt x="637" y="202"/>
                  </a:lnTo>
                  <a:lnTo>
                    <a:pt x="635" y="196"/>
                  </a:lnTo>
                  <a:lnTo>
                    <a:pt x="632" y="191"/>
                  </a:lnTo>
                  <a:lnTo>
                    <a:pt x="630" y="186"/>
                  </a:lnTo>
                  <a:lnTo>
                    <a:pt x="630" y="181"/>
                  </a:lnTo>
                  <a:lnTo>
                    <a:pt x="630" y="179"/>
                  </a:lnTo>
                  <a:lnTo>
                    <a:pt x="627" y="177"/>
                  </a:lnTo>
                  <a:lnTo>
                    <a:pt x="624" y="176"/>
                  </a:lnTo>
                  <a:lnTo>
                    <a:pt x="621" y="176"/>
                  </a:lnTo>
                  <a:lnTo>
                    <a:pt x="618" y="175"/>
                  </a:lnTo>
                  <a:lnTo>
                    <a:pt x="620" y="180"/>
                  </a:lnTo>
                  <a:lnTo>
                    <a:pt x="622" y="191"/>
                  </a:lnTo>
                  <a:lnTo>
                    <a:pt x="624" y="201"/>
                  </a:lnTo>
                  <a:lnTo>
                    <a:pt x="623" y="206"/>
                  </a:lnTo>
                  <a:lnTo>
                    <a:pt x="629" y="211"/>
                  </a:lnTo>
                  <a:lnTo>
                    <a:pt x="637" y="219"/>
                  </a:lnTo>
                  <a:lnTo>
                    <a:pt x="640" y="222"/>
                  </a:lnTo>
                  <a:lnTo>
                    <a:pt x="641" y="225"/>
                  </a:lnTo>
                  <a:lnTo>
                    <a:pt x="640" y="226"/>
                  </a:lnTo>
                  <a:lnTo>
                    <a:pt x="639" y="227"/>
                  </a:lnTo>
                  <a:lnTo>
                    <a:pt x="638" y="228"/>
                  </a:lnTo>
                  <a:lnTo>
                    <a:pt x="635" y="229"/>
                  </a:lnTo>
                  <a:lnTo>
                    <a:pt x="640" y="238"/>
                  </a:lnTo>
                  <a:lnTo>
                    <a:pt x="644" y="242"/>
                  </a:lnTo>
                  <a:lnTo>
                    <a:pt x="641" y="248"/>
                  </a:lnTo>
                  <a:lnTo>
                    <a:pt x="636" y="256"/>
                  </a:lnTo>
                  <a:lnTo>
                    <a:pt x="626" y="245"/>
                  </a:lnTo>
                  <a:lnTo>
                    <a:pt x="614" y="233"/>
                  </a:lnTo>
                  <a:lnTo>
                    <a:pt x="610" y="238"/>
                  </a:lnTo>
                  <a:lnTo>
                    <a:pt x="605" y="243"/>
                  </a:lnTo>
                  <a:lnTo>
                    <a:pt x="606" y="243"/>
                  </a:lnTo>
                  <a:lnTo>
                    <a:pt x="606" y="244"/>
                  </a:lnTo>
                  <a:lnTo>
                    <a:pt x="605" y="244"/>
                  </a:lnTo>
                  <a:lnTo>
                    <a:pt x="604" y="244"/>
                  </a:lnTo>
                  <a:lnTo>
                    <a:pt x="602" y="243"/>
                  </a:lnTo>
                  <a:lnTo>
                    <a:pt x="600" y="241"/>
                  </a:lnTo>
                  <a:lnTo>
                    <a:pt x="594" y="237"/>
                  </a:lnTo>
                  <a:lnTo>
                    <a:pt x="594" y="234"/>
                  </a:lnTo>
                  <a:lnTo>
                    <a:pt x="592" y="236"/>
                  </a:lnTo>
                  <a:lnTo>
                    <a:pt x="592" y="237"/>
                  </a:lnTo>
                  <a:lnTo>
                    <a:pt x="589" y="230"/>
                  </a:lnTo>
                  <a:lnTo>
                    <a:pt x="585" y="225"/>
                  </a:lnTo>
                  <a:lnTo>
                    <a:pt x="585" y="225"/>
                  </a:lnTo>
                  <a:lnTo>
                    <a:pt x="584" y="225"/>
                  </a:lnTo>
                  <a:lnTo>
                    <a:pt x="584" y="225"/>
                  </a:lnTo>
                  <a:lnTo>
                    <a:pt x="585" y="225"/>
                  </a:lnTo>
                  <a:lnTo>
                    <a:pt x="586" y="224"/>
                  </a:lnTo>
                  <a:lnTo>
                    <a:pt x="588" y="224"/>
                  </a:lnTo>
                  <a:lnTo>
                    <a:pt x="586" y="222"/>
                  </a:lnTo>
                  <a:lnTo>
                    <a:pt x="584" y="219"/>
                  </a:lnTo>
                  <a:lnTo>
                    <a:pt x="583" y="218"/>
                  </a:lnTo>
                  <a:lnTo>
                    <a:pt x="583" y="216"/>
                  </a:lnTo>
                  <a:lnTo>
                    <a:pt x="584" y="215"/>
                  </a:lnTo>
                  <a:lnTo>
                    <a:pt x="586" y="214"/>
                  </a:lnTo>
                  <a:lnTo>
                    <a:pt x="586" y="213"/>
                  </a:lnTo>
                  <a:lnTo>
                    <a:pt x="586" y="212"/>
                  </a:lnTo>
                  <a:lnTo>
                    <a:pt x="586" y="212"/>
                  </a:lnTo>
                  <a:lnTo>
                    <a:pt x="586" y="212"/>
                  </a:lnTo>
                  <a:lnTo>
                    <a:pt x="586" y="212"/>
                  </a:lnTo>
                  <a:lnTo>
                    <a:pt x="586" y="212"/>
                  </a:lnTo>
                  <a:lnTo>
                    <a:pt x="588" y="209"/>
                  </a:lnTo>
                  <a:lnTo>
                    <a:pt x="590" y="206"/>
                  </a:lnTo>
                  <a:lnTo>
                    <a:pt x="589" y="204"/>
                  </a:lnTo>
                  <a:lnTo>
                    <a:pt x="589" y="203"/>
                  </a:lnTo>
                  <a:lnTo>
                    <a:pt x="591" y="203"/>
                  </a:lnTo>
                  <a:lnTo>
                    <a:pt x="594" y="203"/>
                  </a:lnTo>
                  <a:lnTo>
                    <a:pt x="594" y="202"/>
                  </a:lnTo>
                  <a:lnTo>
                    <a:pt x="595" y="201"/>
                  </a:lnTo>
                  <a:lnTo>
                    <a:pt x="594" y="197"/>
                  </a:lnTo>
                  <a:lnTo>
                    <a:pt x="593" y="195"/>
                  </a:lnTo>
                  <a:lnTo>
                    <a:pt x="595" y="191"/>
                  </a:lnTo>
                  <a:lnTo>
                    <a:pt x="598" y="184"/>
                  </a:lnTo>
                  <a:lnTo>
                    <a:pt x="596" y="184"/>
                  </a:lnTo>
                  <a:lnTo>
                    <a:pt x="596" y="184"/>
                  </a:lnTo>
                  <a:lnTo>
                    <a:pt x="596" y="184"/>
                  </a:lnTo>
                  <a:lnTo>
                    <a:pt x="598" y="184"/>
                  </a:lnTo>
                  <a:lnTo>
                    <a:pt x="598" y="183"/>
                  </a:lnTo>
                  <a:lnTo>
                    <a:pt x="598" y="183"/>
                  </a:lnTo>
                  <a:lnTo>
                    <a:pt x="592" y="168"/>
                  </a:lnTo>
                  <a:lnTo>
                    <a:pt x="588" y="154"/>
                  </a:lnTo>
                  <a:lnTo>
                    <a:pt x="590" y="154"/>
                  </a:lnTo>
                  <a:lnTo>
                    <a:pt x="591" y="155"/>
                  </a:lnTo>
                  <a:lnTo>
                    <a:pt x="590" y="153"/>
                  </a:lnTo>
                  <a:lnTo>
                    <a:pt x="589" y="153"/>
                  </a:lnTo>
                  <a:lnTo>
                    <a:pt x="590" y="152"/>
                  </a:lnTo>
                  <a:lnTo>
                    <a:pt x="592" y="152"/>
                  </a:lnTo>
                  <a:lnTo>
                    <a:pt x="591" y="152"/>
                  </a:lnTo>
                  <a:lnTo>
                    <a:pt x="594" y="151"/>
                  </a:lnTo>
                  <a:lnTo>
                    <a:pt x="594" y="150"/>
                  </a:lnTo>
                  <a:lnTo>
                    <a:pt x="595" y="150"/>
                  </a:lnTo>
                  <a:lnTo>
                    <a:pt x="594" y="148"/>
                  </a:lnTo>
                  <a:lnTo>
                    <a:pt x="593" y="147"/>
                  </a:lnTo>
                  <a:lnTo>
                    <a:pt x="594" y="145"/>
                  </a:lnTo>
                  <a:lnTo>
                    <a:pt x="595" y="145"/>
                  </a:lnTo>
                  <a:lnTo>
                    <a:pt x="599" y="147"/>
                  </a:lnTo>
                  <a:lnTo>
                    <a:pt x="603" y="149"/>
                  </a:lnTo>
                  <a:lnTo>
                    <a:pt x="601" y="144"/>
                  </a:lnTo>
                  <a:lnTo>
                    <a:pt x="600" y="140"/>
                  </a:lnTo>
                  <a:lnTo>
                    <a:pt x="600" y="139"/>
                  </a:lnTo>
                  <a:lnTo>
                    <a:pt x="601" y="138"/>
                  </a:lnTo>
                  <a:lnTo>
                    <a:pt x="602" y="138"/>
                  </a:lnTo>
                  <a:lnTo>
                    <a:pt x="603" y="137"/>
                  </a:lnTo>
                  <a:lnTo>
                    <a:pt x="607" y="138"/>
                  </a:lnTo>
                  <a:lnTo>
                    <a:pt x="612" y="139"/>
                  </a:lnTo>
                  <a:lnTo>
                    <a:pt x="623" y="142"/>
                  </a:lnTo>
                  <a:lnTo>
                    <a:pt x="628" y="144"/>
                  </a:lnTo>
                  <a:lnTo>
                    <a:pt x="634" y="145"/>
                  </a:lnTo>
                  <a:lnTo>
                    <a:pt x="644" y="149"/>
                  </a:lnTo>
                  <a:lnTo>
                    <a:pt x="649" y="151"/>
                  </a:lnTo>
                  <a:lnTo>
                    <a:pt x="654" y="153"/>
                  </a:lnTo>
                  <a:lnTo>
                    <a:pt x="655" y="154"/>
                  </a:lnTo>
                  <a:lnTo>
                    <a:pt x="656" y="155"/>
                  </a:lnTo>
                  <a:lnTo>
                    <a:pt x="656" y="156"/>
                  </a:lnTo>
                  <a:lnTo>
                    <a:pt x="655" y="156"/>
                  </a:lnTo>
                  <a:lnTo>
                    <a:pt x="655" y="157"/>
                  </a:lnTo>
                  <a:lnTo>
                    <a:pt x="656" y="158"/>
                  </a:lnTo>
                  <a:lnTo>
                    <a:pt x="650" y="159"/>
                  </a:lnTo>
                  <a:lnTo>
                    <a:pt x="644" y="159"/>
                  </a:lnTo>
                  <a:lnTo>
                    <a:pt x="638" y="159"/>
                  </a:lnTo>
                  <a:lnTo>
                    <a:pt x="634" y="158"/>
                  </a:lnTo>
                  <a:lnTo>
                    <a:pt x="640" y="163"/>
                  </a:lnTo>
                  <a:lnTo>
                    <a:pt x="650" y="169"/>
                  </a:lnTo>
                  <a:lnTo>
                    <a:pt x="657" y="172"/>
                  </a:lnTo>
                  <a:lnTo>
                    <a:pt x="662" y="173"/>
                  </a:lnTo>
                  <a:lnTo>
                    <a:pt x="666" y="174"/>
                  </a:lnTo>
                  <a:lnTo>
                    <a:pt x="670" y="173"/>
                  </a:lnTo>
                  <a:lnTo>
                    <a:pt x="668" y="170"/>
                  </a:lnTo>
                  <a:lnTo>
                    <a:pt x="666" y="167"/>
                  </a:lnTo>
                  <a:lnTo>
                    <a:pt x="662" y="165"/>
                  </a:lnTo>
                  <a:lnTo>
                    <a:pt x="658" y="163"/>
                  </a:lnTo>
                  <a:lnTo>
                    <a:pt x="660" y="166"/>
                  </a:lnTo>
                  <a:lnTo>
                    <a:pt x="663" y="166"/>
                  </a:lnTo>
                  <a:lnTo>
                    <a:pt x="665" y="166"/>
                  </a:lnTo>
                  <a:lnTo>
                    <a:pt x="668" y="165"/>
                  </a:lnTo>
                  <a:lnTo>
                    <a:pt x="662" y="159"/>
                  </a:lnTo>
                  <a:lnTo>
                    <a:pt x="658" y="153"/>
                  </a:lnTo>
                  <a:lnTo>
                    <a:pt x="659" y="153"/>
                  </a:lnTo>
                  <a:lnTo>
                    <a:pt x="660" y="154"/>
                  </a:lnTo>
                  <a:lnTo>
                    <a:pt x="659" y="154"/>
                  </a:lnTo>
                  <a:lnTo>
                    <a:pt x="659" y="153"/>
                  </a:lnTo>
                  <a:lnTo>
                    <a:pt x="661" y="154"/>
                  </a:lnTo>
                  <a:lnTo>
                    <a:pt x="664" y="154"/>
                  </a:lnTo>
                  <a:lnTo>
                    <a:pt x="654" y="147"/>
                  </a:lnTo>
                  <a:lnTo>
                    <a:pt x="643" y="138"/>
                  </a:lnTo>
                  <a:lnTo>
                    <a:pt x="646" y="137"/>
                  </a:lnTo>
                  <a:lnTo>
                    <a:pt x="649" y="138"/>
                  </a:lnTo>
                  <a:lnTo>
                    <a:pt x="653" y="140"/>
                  </a:lnTo>
                  <a:lnTo>
                    <a:pt x="656" y="142"/>
                  </a:lnTo>
                  <a:lnTo>
                    <a:pt x="659" y="145"/>
                  </a:lnTo>
                  <a:lnTo>
                    <a:pt x="661" y="148"/>
                  </a:lnTo>
                  <a:lnTo>
                    <a:pt x="663" y="150"/>
                  </a:lnTo>
                  <a:lnTo>
                    <a:pt x="665" y="149"/>
                  </a:lnTo>
                  <a:lnTo>
                    <a:pt x="664" y="143"/>
                  </a:lnTo>
                  <a:lnTo>
                    <a:pt x="662" y="137"/>
                  </a:lnTo>
                  <a:lnTo>
                    <a:pt x="659" y="133"/>
                  </a:lnTo>
                  <a:lnTo>
                    <a:pt x="656" y="129"/>
                  </a:lnTo>
                  <a:lnTo>
                    <a:pt x="658" y="130"/>
                  </a:lnTo>
                  <a:lnTo>
                    <a:pt x="660" y="131"/>
                  </a:lnTo>
                  <a:lnTo>
                    <a:pt x="661" y="131"/>
                  </a:lnTo>
                  <a:lnTo>
                    <a:pt x="664" y="131"/>
                  </a:lnTo>
                  <a:lnTo>
                    <a:pt x="661" y="125"/>
                  </a:lnTo>
                  <a:lnTo>
                    <a:pt x="661" y="123"/>
                  </a:lnTo>
                  <a:lnTo>
                    <a:pt x="664" y="123"/>
                  </a:lnTo>
                  <a:lnTo>
                    <a:pt x="668" y="125"/>
                  </a:lnTo>
                  <a:lnTo>
                    <a:pt x="659" y="123"/>
                  </a:lnTo>
                  <a:lnTo>
                    <a:pt x="655" y="120"/>
                  </a:lnTo>
                  <a:lnTo>
                    <a:pt x="654" y="119"/>
                  </a:lnTo>
                  <a:lnTo>
                    <a:pt x="654" y="118"/>
                  </a:lnTo>
                  <a:lnTo>
                    <a:pt x="654" y="117"/>
                  </a:lnTo>
                  <a:lnTo>
                    <a:pt x="655" y="116"/>
                  </a:lnTo>
                  <a:lnTo>
                    <a:pt x="659" y="115"/>
                  </a:lnTo>
                  <a:lnTo>
                    <a:pt x="664" y="114"/>
                  </a:lnTo>
                  <a:lnTo>
                    <a:pt x="668" y="115"/>
                  </a:lnTo>
                  <a:lnTo>
                    <a:pt x="674" y="116"/>
                  </a:lnTo>
                  <a:lnTo>
                    <a:pt x="666" y="113"/>
                  </a:lnTo>
                  <a:lnTo>
                    <a:pt x="652" y="106"/>
                  </a:lnTo>
                  <a:lnTo>
                    <a:pt x="643" y="102"/>
                  </a:lnTo>
                  <a:lnTo>
                    <a:pt x="636" y="98"/>
                  </a:lnTo>
                  <a:lnTo>
                    <a:pt x="630" y="95"/>
                  </a:lnTo>
                  <a:lnTo>
                    <a:pt x="628" y="91"/>
                  </a:lnTo>
                  <a:lnTo>
                    <a:pt x="642" y="92"/>
                  </a:lnTo>
                  <a:lnTo>
                    <a:pt x="646" y="94"/>
                  </a:lnTo>
                  <a:lnTo>
                    <a:pt x="648" y="95"/>
                  </a:lnTo>
                  <a:lnTo>
                    <a:pt x="650" y="95"/>
                  </a:lnTo>
                  <a:lnTo>
                    <a:pt x="649" y="94"/>
                  </a:lnTo>
                  <a:lnTo>
                    <a:pt x="650" y="94"/>
                  </a:lnTo>
                  <a:lnTo>
                    <a:pt x="643" y="90"/>
                  </a:lnTo>
                  <a:lnTo>
                    <a:pt x="637" y="86"/>
                  </a:lnTo>
                  <a:lnTo>
                    <a:pt x="641" y="85"/>
                  </a:lnTo>
                  <a:lnTo>
                    <a:pt x="647" y="85"/>
                  </a:lnTo>
                  <a:lnTo>
                    <a:pt x="653" y="88"/>
                  </a:lnTo>
                  <a:lnTo>
                    <a:pt x="659" y="92"/>
                  </a:lnTo>
                  <a:lnTo>
                    <a:pt x="657" y="91"/>
                  </a:lnTo>
                  <a:lnTo>
                    <a:pt x="656" y="90"/>
                  </a:lnTo>
                  <a:lnTo>
                    <a:pt x="658" y="91"/>
                  </a:lnTo>
                  <a:lnTo>
                    <a:pt x="660" y="91"/>
                  </a:lnTo>
                  <a:lnTo>
                    <a:pt x="661" y="90"/>
                  </a:lnTo>
                  <a:lnTo>
                    <a:pt x="662" y="90"/>
                  </a:lnTo>
                  <a:lnTo>
                    <a:pt x="653" y="87"/>
                  </a:lnTo>
                  <a:lnTo>
                    <a:pt x="641" y="85"/>
                  </a:lnTo>
                  <a:lnTo>
                    <a:pt x="636" y="84"/>
                  </a:lnTo>
                  <a:lnTo>
                    <a:pt x="629" y="82"/>
                  </a:lnTo>
                  <a:lnTo>
                    <a:pt x="624" y="79"/>
                  </a:lnTo>
                  <a:lnTo>
                    <a:pt x="619" y="76"/>
                  </a:lnTo>
                  <a:lnTo>
                    <a:pt x="619" y="76"/>
                  </a:lnTo>
                  <a:lnTo>
                    <a:pt x="621" y="76"/>
                  </a:lnTo>
                  <a:lnTo>
                    <a:pt x="612" y="72"/>
                  </a:lnTo>
                  <a:lnTo>
                    <a:pt x="594" y="66"/>
                  </a:lnTo>
                  <a:lnTo>
                    <a:pt x="577" y="60"/>
                  </a:lnTo>
                  <a:lnTo>
                    <a:pt x="569" y="55"/>
                  </a:lnTo>
                  <a:lnTo>
                    <a:pt x="572" y="55"/>
                  </a:lnTo>
                  <a:lnTo>
                    <a:pt x="579" y="55"/>
                  </a:lnTo>
                  <a:lnTo>
                    <a:pt x="574" y="52"/>
                  </a:lnTo>
                  <a:lnTo>
                    <a:pt x="570" y="52"/>
                  </a:lnTo>
                  <a:lnTo>
                    <a:pt x="574" y="51"/>
                  </a:lnTo>
                  <a:lnTo>
                    <a:pt x="582" y="52"/>
                  </a:lnTo>
                  <a:lnTo>
                    <a:pt x="591" y="54"/>
                  </a:lnTo>
                  <a:lnTo>
                    <a:pt x="601" y="56"/>
                  </a:lnTo>
                  <a:lnTo>
                    <a:pt x="616" y="62"/>
                  </a:lnTo>
                  <a:lnTo>
                    <a:pt x="618" y="63"/>
                  </a:lnTo>
                  <a:lnTo>
                    <a:pt x="607" y="59"/>
                  </a:lnTo>
                  <a:lnTo>
                    <a:pt x="598" y="55"/>
                  </a:lnTo>
                  <a:lnTo>
                    <a:pt x="599" y="55"/>
                  </a:lnTo>
                  <a:lnTo>
                    <a:pt x="599" y="56"/>
                  </a:lnTo>
                  <a:lnTo>
                    <a:pt x="596" y="55"/>
                  </a:lnTo>
                  <a:lnTo>
                    <a:pt x="594" y="54"/>
                  </a:lnTo>
                  <a:lnTo>
                    <a:pt x="595" y="54"/>
                  </a:lnTo>
                  <a:lnTo>
                    <a:pt x="595" y="54"/>
                  </a:lnTo>
                  <a:lnTo>
                    <a:pt x="592" y="52"/>
                  </a:lnTo>
                  <a:lnTo>
                    <a:pt x="588" y="51"/>
                  </a:lnTo>
                  <a:lnTo>
                    <a:pt x="601" y="52"/>
                  </a:lnTo>
                  <a:lnTo>
                    <a:pt x="601" y="52"/>
                  </a:lnTo>
                  <a:lnTo>
                    <a:pt x="594" y="51"/>
                  </a:lnTo>
                  <a:lnTo>
                    <a:pt x="591" y="51"/>
                  </a:lnTo>
                  <a:lnTo>
                    <a:pt x="591" y="51"/>
                  </a:lnTo>
                  <a:lnTo>
                    <a:pt x="591" y="51"/>
                  </a:lnTo>
                  <a:lnTo>
                    <a:pt x="591" y="51"/>
                  </a:lnTo>
                  <a:lnTo>
                    <a:pt x="591" y="51"/>
                  </a:lnTo>
                  <a:lnTo>
                    <a:pt x="591" y="50"/>
                  </a:lnTo>
                  <a:lnTo>
                    <a:pt x="591" y="50"/>
                  </a:lnTo>
                  <a:lnTo>
                    <a:pt x="588" y="49"/>
                  </a:lnTo>
                  <a:lnTo>
                    <a:pt x="584" y="47"/>
                  </a:lnTo>
                  <a:lnTo>
                    <a:pt x="585" y="47"/>
                  </a:lnTo>
                  <a:lnTo>
                    <a:pt x="586" y="47"/>
                  </a:lnTo>
                  <a:lnTo>
                    <a:pt x="584" y="46"/>
                  </a:lnTo>
                  <a:lnTo>
                    <a:pt x="581" y="45"/>
                  </a:lnTo>
                  <a:lnTo>
                    <a:pt x="584" y="46"/>
                  </a:lnTo>
                  <a:lnTo>
                    <a:pt x="583" y="46"/>
                  </a:lnTo>
                  <a:lnTo>
                    <a:pt x="583" y="46"/>
                  </a:lnTo>
                  <a:lnTo>
                    <a:pt x="583" y="46"/>
                  </a:lnTo>
                  <a:lnTo>
                    <a:pt x="583" y="46"/>
                  </a:lnTo>
                  <a:lnTo>
                    <a:pt x="583" y="46"/>
                  </a:lnTo>
                  <a:lnTo>
                    <a:pt x="573" y="43"/>
                  </a:lnTo>
                  <a:lnTo>
                    <a:pt x="566" y="41"/>
                  </a:lnTo>
                  <a:lnTo>
                    <a:pt x="556" y="40"/>
                  </a:lnTo>
                  <a:lnTo>
                    <a:pt x="541" y="36"/>
                  </a:lnTo>
                  <a:lnTo>
                    <a:pt x="541" y="36"/>
                  </a:lnTo>
                  <a:lnTo>
                    <a:pt x="542" y="36"/>
                  </a:lnTo>
                  <a:lnTo>
                    <a:pt x="540" y="36"/>
                  </a:lnTo>
                  <a:lnTo>
                    <a:pt x="539" y="36"/>
                  </a:lnTo>
                  <a:lnTo>
                    <a:pt x="540" y="36"/>
                  </a:lnTo>
                  <a:lnTo>
                    <a:pt x="542" y="36"/>
                  </a:lnTo>
                  <a:lnTo>
                    <a:pt x="559" y="40"/>
                  </a:lnTo>
                  <a:lnTo>
                    <a:pt x="576" y="43"/>
                  </a:lnTo>
                  <a:lnTo>
                    <a:pt x="592" y="47"/>
                  </a:lnTo>
                  <a:lnTo>
                    <a:pt x="609" y="52"/>
                  </a:lnTo>
                  <a:lnTo>
                    <a:pt x="625" y="58"/>
                  </a:lnTo>
                  <a:lnTo>
                    <a:pt x="641" y="63"/>
                  </a:lnTo>
                  <a:lnTo>
                    <a:pt x="657" y="70"/>
                  </a:lnTo>
                  <a:lnTo>
                    <a:pt x="673" y="77"/>
                  </a:lnTo>
                  <a:lnTo>
                    <a:pt x="688" y="85"/>
                  </a:lnTo>
                  <a:lnTo>
                    <a:pt x="702" y="94"/>
                  </a:lnTo>
                  <a:lnTo>
                    <a:pt x="717" y="102"/>
                  </a:lnTo>
                  <a:lnTo>
                    <a:pt x="731" y="112"/>
                  </a:lnTo>
                  <a:lnTo>
                    <a:pt x="745" y="121"/>
                  </a:lnTo>
                  <a:lnTo>
                    <a:pt x="758" y="132"/>
                  </a:lnTo>
                  <a:lnTo>
                    <a:pt x="771" y="143"/>
                  </a:lnTo>
                  <a:lnTo>
                    <a:pt x="784" y="154"/>
                  </a:lnTo>
                  <a:lnTo>
                    <a:pt x="784" y="154"/>
                  </a:lnTo>
                  <a:lnTo>
                    <a:pt x="784" y="154"/>
                  </a:lnTo>
                  <a:lnTo>
                    <a:pt x="787" y="156"/>
                  </a:lnTo>
                  <a:lnTo>
                    <a:pt x="785" y="155"/>
                  </a:lnTo>
                  <a:lnTo>
                    <a:pt x="797" y="167"/>
                  </a:lnTo>
                  <a:lnTo>
                    <a:pt x="808" y="178"/>
                  </a:lnTo>
                  <a:lnTo>
                    <a:pt x="819" y="190"/>
                  </a:lnTo>
                  <a:lnTo>
                    <a:pt x="830" y="204"/>
                  </a:lnTo>
                  <a:lnTo>
                    <a:pt x="841" y="218"/>
                  </a:lnTo>
                  <a:lnTo>
                    <a:pt x="851" y="231"/>
                  </a:lnTo>
                  <a:lnTo>
                    <a:pt x="861" y="246"/>
                  </a:lnTo>
                  <a:lnTo>
                    <a:pt x="871" y="262"/>
                  </a:lnTo>
                  <a:lnTo>
                    <a:pt x="879" y="277"/>
                  </a:lnTo>
                  <a:lnTo>
                    <a:pt x="888" y="293"/>
                  </a:lnTo>
                  <a:lnTo>
                    <a:pt x="895" y="309"/>
                  </a:lnTo>
                  <a:lnTo>
                    <a:pt x="902" y="326"/>
                  </a:lnTo>
                  <a:lnTo>
                    <a:pt x="908" y="343"/>
                  </a:lnTo>
                  <a:lnTo>
                    <a:pt x="914" y="358"/>
                  </a:lnTo>
                  <a:lnTo>
                    <a:pt x="918" y="375"/>
                  </a:lnTo>
                  <a:lnTo>
                    <a:pt x="922" y="392"/>
                  </a:lnTo>
                  <a:lnTo>
                    <a:pt x="925" y="409"/>
                  </a:lnTo>
                  <a:lnTo>
                    <a:pt x="927" y="426"/>
                  </a:lnTo>
                  <a:lnTo>
                    <a:pt x="926" y="417"/>
                  </a:lnTo>
                  <a:lnTo>
                    <a:pt x="924" y="407"/>
                  </a:lnTo>
                  <a:lnTo>
                    <a:pt x="922" y="398"/>
                  </a:lnTo>
                  <a:lnTo>
                    <a:pt x="918" y="389"/>
                  </a:lnTo>
                  <a:lnTo>
                    <a:pt x="911" y="371"/>
                  </a:lnTo>
                  <a:lnTo>
                    <a:pt x="904" y="352"/>
                  </a:lnTo>
                  <a:lnTo>
                    <a:pt x="906" y="359"/>
                  </a:lnTo>
                  <a:lnTo>
                    <a:pt x="907" y="368"/>
                  </a:lnTo>
                  <a:lnTo>
                    <a:pt x="902" y="359"/>
                  </a:lnTo>
                  <a:lnTo>
                    <a:pt x="900" y="350"/>
                  </a:lnTo>
                  <a:lnTo>
                    <a:pt x="901" y="352"/>
                  </a:lnTo>
                  <a:lnTo>
                    <a:pt x="901" y="354"/>
                  </a:lnTo>
                  <a:lnTo>
                    <a:pt x="901" y="353"/>
                  </a:lnTo>
                  <a:lnTo>
                    <a:pt x="900" y="3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9" name="TextBox 28">
            <a:extLst>
              <a:ext uri="{FF2B5EF4-FFF2-40B4-BE49-F238E27FC236}">
                <a16:creationId xmlns:a16="http://schemas.microsoft.com/office/drawing/2014/main" id="{6F3060A0-C141-721B-1607-2CA246003C99}"/>
              </a:ext>
            </a:extLst>
          </p:cNvPr>
          <p:cNvSpPr txBox="1"/>
          <p:nvPr/>
        </p:nvSpPr>
        <p:spPr>
          <a:xfrm>
            <a:off x="9019559" y="4638785"/>
            <a:ext cx="1967845" cy="369332"/>
          </a:xfrm>
          <a:prstGeom prst="rect">
            <a:avLst/>
          </a:prstGeom>
          <a:noFill/>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b="0" i="0">
                <a:solidFill>
                  <a:schemeClr val="bg1"/>
                </a:solidFill>
                <a:effectLst/>
                <a:latin typeface="Arial" panose="020B0604020202020204" pitchFamily="34" charset="0"/>
              </a:rPr>
              <a:t>Worldwide</a:t>
            </a:r>
            <a:endParaRPr kumimoji="0" lang="en-US" i="0" u="none" strike="noStrike" kern="0" cap="none" spc="0" normalizeH="0" baseline="0" noProof="0">
              <a:ln>
                <a:noFill/>
              </a:ln>
              <a:solidFill>
                <a:schemeClr val="bg1"/>
              </a:solidFill>
              <a:effectLst/>
              <a:uLnTx/>
              <a:uFillTx/>
              <a:cs typeface="Arial" panose="020B0604020202020204" pitchFamily="34" charset="0"/>
            </a:endParaRPr>
          </a:p>
        </p:txBody>
      </p:sp>
    </p:spTree>
    <p:extLst>
      <p:ext uri="{BB962C8B-B14F-4D97-AF65-F5344CB8AC3E}">
        <p14:creationId xmlns:p14="http://schemas.microsoft.com/office/powerpoint/2010/main" val="2560094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GB"/>
            </a:br>
            <a:r>
              <a:rPr lang="en-GB"/>
              <a:t>Delivery Governance Team</a:t>
            </a:r>
          </a:p>
        </p:txBody>
      </p:sp>
    </p:spTree>
    <p:extLst>
      <p:ext uri="{BB962C8B-B14F-4D97-AF65-F5344CB8AC3E}">
        <p14:creationId xmlns:p14="http://schemas.microsoft.com/office/powerpoint/2010/main" val="19284651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59899766-8792-451C-A8E1-D60C3F853234}"/>
              </a:ext>
            </a:extLst>
          </p:cNvPr>
          <p:cNvSpPr>
            <a:spLocks noGrp="1"/>
          </p:cNvSpPr>
          <p:nvPr>
            <p:ph type="title"/>
          </p:nvPr>
        </p:nvSpPr>
        <p:spPr>
          <a:xfrm>
            <a:off x="630174" y="249515"/>
            <a:ext cx="9371772" cy="656246"/>
          </a:xfrm>
        </p:spPr>
        <p:txBody>
          <a:bodyPr/>
          <a:lstStyle/>
          <a:p>
            <a:r>
              <a:rPr lang="en-US" sz="4400"/>
              <a:t>Engagement Team &amp; Governance Model </a:t>
            </a:r>
            <a:endParaRPr lang="en-GB" sz="4400">
              <a:latin typeface="KPMG Bold" panose="020B0803030202040204" pitchFamily="34" charset="0"/>
            </a:endParaRPr>
          </a:p>
        </p:txBody>
      </p:sp>
      <p:sp>
        <p:nvSpPr>
          <p:cNvPr id="53" name="Rectangle: Rounded Corners 15">
            <a:extLst>
              <a:ext uri="{FF2B5EF4-FFF2-40B4-BE49-F238E27FC236}">
                <a16:creationId xmlns:a16="http://schemas.microsoft.com/office/drawing/2014/main" id="{F16F76F9-7723-4E88-88B0-65AA2653FBD5}"/>
              </a:ext>
            </a:extLst>
          </p:cNvPr>
          <p:cNvSpPr/>
          <p:nvPr/>
        </p:nvSpPr>
        <p:spPr>
          <a:xfrm>
            <a:off x="6068246" y="5955523"/>
            <a:ext cx="5269783" cy="227752"/>
          </a:xfrm>
          <a:prstGeom prst="roundRect">
            <a:avLst/>
          </a:prstGeom>
          <a:noFill/>
          <a:ln>
            <a:solidFill>
              <a:srgbClr val="FFF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000" b="1">
                <a:solidFill>
                  <a:schemeClr val="accent2"/>
                </a:solidFill>
              </a:rPr>
              <a:t>Shared pool of PAM Engineering Team (indicative)</a:t>
            </a:r>
          </a:p>
        </p:txBody>
      </p:sp>
      <p:grpSp>
        <p:nvGrpSpPr>
          <p:cNvPr id="69" name="Group 68">
            <a:extLst>
              <a:ext uri="{FF2B5EF4-FFF2-40B4-BE49-F238E27FC236}">
                <a16:creationId xmlns:a16="http://schemas.microsoft.com/office/drawing/2014/main" id="{3CA76A1D-FE13-438D-A9B9-9800FF3430E0}"/>
              </a:ext>
            </a:extLst>
          </p:cNvPr>
          <p:cNvGrpSpPr/>
          <p:nvPr/>
        </p:nvGrpSpPr>
        <p:grpSpPr>
          <a:xfrm>
            <a:off x="9036623" y="4021317"/>
            <a:ext cx="2605044" cy="852472"/>
            <a:chOff x="5262447" y="3785741"/>
            <a:chExt cx="2394997" cy="720459"/>
          </a:xfrm>
        </p:grpSpPr>
        <p:sp>
          <p:nvSpPr>
            <p:cNvPr id="83" name="TextBox 82">
              <a:extLst>
                <a:ext uri="{FF2B5EF4-FFF2-40B4-BE49-F238E27FC236}">
                  <a16:creationId xmlns:a16="http://schemas.microsoft.com/office/drawing/2014/main" id="{AB22CC90-28C7-4A58-A890-2E2EE086B6DE}"/>
                </a:ext>
              </a:extLst>
            </p:cNvPr>
            <p:cNvSpPr txBox="1"/>
            <p:nvPr/>
          </p:nvSpPr>
          <p:spPr>
            <a:xfrm>
              <a:off x="6059630" y="3841952"/>
              <a:ext cx="1597814" cy="612000"/>
            </a:xfrm>
            <a:prstGeom prst="rect">
              <a:avLst/>
            </a:prstGeom>
            <a:noFill/>
          </p:spPr>
          <p:txBody>
            <a:bodyPr wrap="none" lIns="54610" tIns="54610" rIns="54610" bIns="54610" rtlCol="0">
              <a:noAutofit/>
            </a:bodyPr>
            <a:lstStyle/>
            <a:p>
              <a:pPr lvl="0">
                <a:spcAft>
                  <a:spcPts val="600"/>
                </a:spcAft>
                <a:defRPr/>
              </a:pPr>
              <a:r>
                <a:rPr kumimoji="0" lang="en-US" sz="1100" b="1" i="0" u="none" strike="noStrike" kern="1200" cap="none" spc="0" normalizeH="0" baseline="0" noProof="0">
                  <a:ln>
                    <a:noFill/>
                  </a:ln>
                  <a:solidFill>
                    <a:srgbClr val="00338D"/>
                  </a:solidFill>
                  <a:effectLst/>
                  <a:uLnTx/>
                  <a:uFillTx/>
                  <a:latin typeface="Arial"/>
                  <a:ea typeface="+mn-ea"/>
                  <a:cs typeface="+mn-cs"/>
                </a:rPr>
                <a:t>Amitkumar Dekate</a:t>
              </a:r>
              <a:br>
                <a:rPr kumimoji="0" lang="en-US" sz="1000" b="0" i="0" u="none" strike="noStrike" kern="1200" cap="none" spc="0" normalizeH="0" baseline="0" noProof="0">
                  <a:ln>
                    <a:noFill/>
                  </a:ln>
                  <a:solidFill>
                    <a:srgbClr val="00338D"/>
                  </a:solidFill>
                  <a:effectLst/>
                  <a:uLnTx/>
                  <a:uFillTx/>
                  <a:latin typeface="Arial"/>
                  <a:ea typeface="+mn-ea"/>
                  <a:cs typeface="+mn-cs"/>
                </a:rPr>
              </a:br>
              <a:r>
                <a:rPr kumimoji="0" lang="en-US" sz="800" b="0" i="1" u="none" strike="noStrike" kern="1200" cap="none" spc="0" normalizeH="0" baseline="0" noProof="0">
                  <a:ln>
                    <a:noFill/>
                  </a:ln>
                  <a:solidFill>
                    <a:srgbClr val="00338D"/>
                  </a:solidFill>
                  <a:effectLst/>
                  <a:uLnTx/>
                  <a:uFillTx/>
                  <a:latin typeface="Arial"/>
                  <a:ea typeface="+mn-ea"/>
                  <a:cs typeface="+mn-cs"/>
                </a:rPr>
                <a:t>Manager,</a:t>
              </a:r>
              <a:br>
                <a:rPr kumimoji="0" lang="en-US" sz="800" b="0" i="1" u="none" strike="noStrike" kern="1200" cap="none" spc="0" normalizeH="0" baseline="0" noProof="0">
                  <a:ln>
                    <a:noFill/>
                  </a:ln>
                  <a:solidFill>
                    <a:srgbClr val="00338D"/>
                  </a:solidFill>
                  <a:effectLst/>
                  <a:uLnTx/>
                  <a:uFillTx/>
                  <a:latin typeface="Arial"/>
                  <a:ea typeface="+mn-ea"/>
                  <a:cs typeface="+mn-cs"/>
                </a:rPr>
              </a:br>
              <a:r>
                <a:rPr lang="en-US" sz="800" i="1">
                  <a:solidFill>
                    <a:srgbClr val="00338D"/>
                  </a:solidFill>
                  <a:latin typeface="Arial"/>
                </a:rPr>
                <a:t>PAM</a:t>
              </a:r>
              <a:r>
                <a:rPr kumimoji="0" lang="en-US" sz="800" b="0" i="1" u="none" strike="noStrike" kern="1200" cap="none" spc="0" normalizeH="0" baseline="0" noProof="0">
                  <a:ln>
                    <a:noFill/>
                  </a:ln>
                  <a:solidFill>
                    <a:srgbClr val="00338D"/>
                  </a:solidFill>
                  <a:effectLst/>
                  <a:uLnTx/>
                  <a:uFillTx/>
                  <a:latin typeface="Arial"/>
                  <a:ea typeface="+mn-ea"/>
                  <a:cs typeface="+mn-cs"/>
                </a:rPr>
                <a:t> SME</a:t>
              </a:r>
              <a:br>
                <a:rPr kumimoji="0" lang="en-US" sz="800" b="0" i="0" u="none" strike="noStrike" kern="1200" cap="none" spc="0" normalizeH="0" baseline="0" noProof="0">
                  <a:ln>
                    <a:noFill/>
                  </a:ln>
                  <a:solidFill>
                    <a:srgbClr val="00338D"/>
                  </a:solidFill>
                  <a:effectLst/>
                  <a:uLnTx/>
                  <a:uFillTx/>
                  <a:latin typeface="Arial"/>
                  <a:ea typeface="+mn-ea"/>
                  <a:cs typeface="+mn-cs"/>
                </a:rPr>
              </a:br>
              <a:r>
                <a:rPr kumimoji="0" lang="en-US" sz="700" b="0" i="0" u="none" strike="noStrike" kern="1200" cap="none" spc="0" normalizeH="0" baseline="0" noProof="0">
                  <a:ln>
                    <a:noFill/>
                  </a:ln>
                  <a:solidFill>
                    <a:srgbClr val="00338D"/>
                  </a:solidFill>
                  <a:effectLst/>
                  <a:uLnTx/>
                  <a:uFillTx/>
                  <a:latin typeface="Arial"/>
                  <a:ea typeface="+mn-ea"/>
                  <a:cs typeface="+mn-cs"/>
                </a:rPr>
                <a:t>KPMG India</a:t>
              </a:r>
              <a:endParaRPr kumimoji="0" lang="en-US" sz="800" b="0" i="0" u="none" strike="noStrike" kern="1200" cap="none" spc="0" normalizeH="0" baseline="0" noProof="0">
                <a:ln>
                  <a:noFill/>
                </a:ln>
                <a:solidFill>
                  <a:srgbClr val="00338D"/>
                </a:solidFill>
                <a:effectLst/>
                <a:uLnTx/>
                <a:uFillTx/>
                <a:latin typeface="Arial"/>
                <a:ea typeface="+mn-ea"/>
                <a:cs typeface="+mn-cs"/>
              </a:endParaRPr>
            </a:p>
          </p:txBody>
        </p:sp>
        <p:pic>
          <p:nvPicPr>
            <p:cNvPr id="84" name="Picture 83">
              <a:extLst>
                <a:ext uri="{FF2B5EF4-FFF2-40B4-BE49-F238E27FC236}">
                  <a16:creationId xmlns:a16="http://schemas.microsoft.com/office/drawing/2014/main" id="{4086B53E-9471-4C01-9C79-F6B6D34218D9}"/>
                </a:ext>
              </a:extLst>
            </p:cNvPr>
            <p:cNvPicPr>
              <a:picLocks noChangeAspect="1"/>
            </p:cNvPicPr>
            <p:nvPr/>
          </p:nvPicPr>
          <p:blipFill>
            <a:blip r:embed="rId3" cstate="print">
              <a:extLst>
                <a:ext uri="{28A0092B-C50C-407E-A947-70E740481C1C}">
                  <a14:useLocalDpi xmlns:a14="http://schemas.microsoft.com/office/drawing/2010/main" val="0"/>
                </a:ext>
              </a:extLst>
            </a:blip>
            <a:srcRect t="1663" b="1663"/>
            <a:stretch/>
          </p:blipFill>
          <p:spPr>
            <a:xfrm>
              <a:off x="5262447" y="3786200"/>
              <a:ext cx="720000" cy="720000"/>
            </a:xfrm>
            <a:prstGeom prst="rect">
              <a:avLst/>
            </a:prstGeom>
            <a:noFill/>
          </p:spPr>
        </p:pic>
        <p:pic>
          <p:nvPicPr>
            <p:cNvPr id="8" name="Picture 7">
              <a:extLst>
                <a:ext uri="{FF2B5EF4-FFF2-40B4-BE49-F238E27FC236}">
                  <a16:creationId xmlns:a16="http://schemas.microsoft.com/office/drawing/2014/main" id="{C31618BE-356C-4C52-F8B0-83097EB0DD05}"/>
                </a:ext>
              </a:extLst>
            </p:cNvPr>
            <p:cNvPicPr>
              <a:picLocks noChangeAspect="1"/>
            </p:cNvPicPr>
            <p:nvPr/>
          </p:nvPicPr>
          <p:blipFill>
            <a:blip r:embed="rId3" cstate="print">
              <a:extLst>
                <a:ext uri="{28A0092B-C50C-407E-A947-70E740481C1C}">
                  <a14:useLocalDpi xmlns:a14="http://schemas.microsoft.com/office/drawing/2010/main" val="0"/>
                </a:ext>
              </a:extLst>
            </a:blip>
            <a:srcRect t="1663" b="1663"/>
            <a:stretch/>
          </p:blipFill>
          <p:spPr>
            <a:xfrm>
              <a:off x="5262994" y="3785741"/>
              <a:ext cx="720000" cy="694295"/>
            </a:xfrm>
            <a:prstGeom prst="rect">
              <a:avLst/>
            </a:prstGeom>
            <a:noFill/>
          </p:spPr>
        </p:pic>
      </p:grpSp>
      <p:grpSp>
        <p:nvGrpSpPr>
          <p:cNvPr id="37" name="Group 36">
            <a:extLst>
              <a:ext uri="{FF2B5EF4-FFF2-40B4-BE49-F238E27FC236}">
                <a16:creationId xmlns:a16="http://schemas.microsoft.com/office/drawing/2014/main" id="{0D0C6A6A-1244-4B42-A115-FD9B94EF8252}"/>
              </a:ext>
            </a:extLst>
          </p:cNvPr>
          <p:cNvGrpSpPr/>
          <p:nvPr/>
        </p:nvGrpSpPr>
        <p:grpSpPr>
          <a:xfrm>
            <a:off x="4997558" y="1621348"/>
            <a:ext cx="2911279" cy="2200441"/>
            <a:chOff x="608318" y="1571625"/>
            <a:chExt cx="3900595" cy="2200441"/>
          </a:xfrm>
        </p:grpSpPr>
        <p:sp>
          <p:nvSpPr>
            <p:cNvPr id="47" name="Parallelogram 46">
              <a:extLst>
                <a:ext uri="{FF2B5EF4-FFF2-40B4-BE49-F238E27FC236}">
                  <a16:creationId xmlns:a16="http://schemas.microsoft.com/office/drawing/2014/main" id="{E49B8E90-58AE-4067-A7A6-EB91BC2F2131}"/>
                </a:ext>
              </a:extLst>
            </p:cNvPr>
            <p:cNvSpPr/>
            <p:nvPr/>
          </p:nvSpPr>
          <p:spPr>
            <a:xfrm>
              <a:off x="836646" y="1571625"/>
              <a:ext cx="3420000" cy="828000"/>
            </a:xfrm>
            <a:prstGeom prst="parallelogram">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7754AE09-CAC4-491C-9A66-ADBA9ACE2F86}"/>
                </a:ext>
              </a:extLst>
            </p:cNvPr>
            <p:cNvGrpSpPr/>
            <p:nvPr/>
          </p:nvGrpSpPr>
          <p:grpSpPr>
            <a:xfrm>
              <a:off x="608318" y="1756209"/>
              <a:ext cx="3900595" cy="2015857"/>
              <a:chOff x="608318" y="1852275"/>
              <a:chExt cx="3900595" cy="2015857"/>
            </a:xfrm>
          </p:grpSpPr>
          <p:sp>
            <p:nvSpPr>
              <p:cNvPr id="51" name="Rectangle 50">
                <a:extLst>
                  <a:ext uri="{FF2B5EF4-FFF2-40B4-BE49-F238E27FC236}">
                    <a16:creationId xmlns:a16="http://schemas.microsoft.com/office/drawing/2014/main" id="{D49B2189-F0F0-461E-AADA-4E8D6A555D62}"/>
                  </a:ext>
                </a:extLst>
              </p:cNvPr>
              <p:cNvSpPr/>
              <p:nvPr/>
            </p:nvSpPr>
            <p:spPr>
              <a:xfrm>
                <a:off x="608318" y="1852275"/>
                <a:ext cx="1346200" cy="4588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338D"/>
                  </a:solidFill>
                  <a:effectLst/>
                  <a:uLnTx/>
                  <a:uFillTx/>
                  <a:latin typeface="Arial"/>
                  <a:ea typeface="+mn-ea"/>
                  <a:cs typeface="+mn-cs"/>
                </a:endParaRPr>
              </a:p>
            </p:txBody>
          </p:sp>
          <p:sp>
            <p:nvSpPr>
              <p:cNvPr id="52" name="TextBox 51">
                <a:extLst>
                  <a:ext uri="{FF2B5EF4-FFF2-40B4-BE49-F238E27FC236}">
                    <a16:creationId xmlns:a16="http://schemas.microsoft.com/office/drawing/2014/main" id="{3AC2A029-84E8-4D48-A1EF-D044FAABFED9}"/>
                  </a:ext>
                </a:extLst>
              </p:cNvPr>
              <p:cNvSpPr txBox="1"/>
              <p:nvPr/>
            </p:nvSpPr>
            <p:spPr>
              <a:xfrm>
                <a:off x="3162713" y="3440222"/>
                <a:ext cx="1346200" cy="427910"/>
              </a:xfrm>
              <a:prstGeom prst="rect">
                <a:avLst/>
              </a:prstGeom>
              <a:noFill/>
            </p:spPr>
            <p:txBody>
              <a:bodyPr wrap="none" lIns="54610" tIns="54610" rIns="54610" bIns="5461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050" b="1" i="1" u="none" strike="noStrike" kern="1200" cap="none" spc="0" normalizeH="0" baseline="0" noProof="0">
                  <a:ln>
                    <a:noFill/>
                  </a:ln>
                  <a:solidFill>
                    <a:srgbClr val="00338D"/>
                  </a:solidFill>
                  <a:effectLst/>
                  <a:uLnTx/>
                  <a:uFillTx/>
                  <a:latin typeface="Arial"/>
                  <a:ea typeface="+mn-ea"/>
                  <a:cs typeface="+mn-cs"/>
                </a:endParaRPr>
              </a:p>
            </p:txBody>
          </p:sp>
        </p:grpSp>
        <p:sp>
          <p:nvSpPr>
            <p:cNvPr id="50" name="TextBox 49">
              <a:extLst>
                <a:ext uri="{FF2B5EF4-FFF2-40B4-BE49-F238E27FC236}">
                  <a16:creationId xmlns:a16="http://schemas.microsoft.com/office/drawing/2014/main" id="{B63AAAAE-B3AF-45F4-9001-EA7E3F7E6B32}"/>
                </a:ext>
              </a:extLst>
            </p:cNvPr>
            <p:cNvSpPr txBox="1"/>
            <p:nvPr/>
          </p:nvSpPr>
          <p:spPr>
            <a:xfrm>
              <a:off x="2904632" y="1679625"/>
              <a:ext cx="963711" cy="612000"/>
            </a:xfrm>
            <a:prstGeom prst="rect">
              <a:avLst/>
            </a:prstGeom>
            <a:noFill/>
          </p:spPr>
          <p:txBody>
            <a:bodyPr wrap="non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338D"/>
                  </a:solidFill>
                  <a:effectLst/>
                  <a:uLnTx/>
                  <a:uFillTx/>
                  <a:latin typeface="Arial"/>
                  <a:ea typeface="+mn-ea"/>
                  <a:cs typeface="+mn-cs"/>
                </a:rPr>
                <a:t>Raghavendra B V</a:t>
              </a:r>
              <a:br>
                <a:rPr kumimoji="0" lang="en-US" sz="1000" b="0" i="0" u="none" strike="noStrike" kern="1200" cap="none" spc="0" normalizeH="0" baseline="0" noProof="0">
                  <a:ln>
                    <a:noFill/>
                  </a:ln>
                  <a:solidFill>
                    <a:srgbClr val="00338D"/>
                  </a:solidFill>
                  <a:effectLst/>
                  <a:uLnTx/>
                  <a:uFillTx/>
                  <a:latin typeface="Arial"/>
                  <a:ea typeface="+mn-ea"/>
                  <a:cs typeface="+mn-cs"/>
                </a:rPr>
              </a:br>
              <a:r>
                <a:rPr lang="en-US" sz="800" i="1">
                  <a:solidFill>
                    <a:srgbClr val="00338D"/>
                  </a:solidFill>
                  <a:latin typeface="Arial"/>
                </a:rPr>
                <a:t>Partner</a:t>
              </a:r>
              <a:br>
                <a:rPr kumimoji="0" lang="en-US" sz="800" b="0" i="1" u="none" strike="noStrike" kern="1200" cap="none" spc="0" normalizeH="0" baseline="0" noProof="0">
                  <a:ln>
                    <a:noFill/>
                  </a:ln>
                  <a:solidFill>
                    <a:srgbClr val="00338D"/>
                  </a:solidFill>
                  <a:effectLst/>
                  <a:uLnTx/>
                  <a:uFillTx/>
                  <a:latin typeface="Arial"/>
                  <a:ea typeface="+mn-ea"/>
                  <a:cs typeface="+mn-cs"/>
                </a:rPr>
              </a:br>
              <a:r>
                <a:rPr kumimoji="0" lang="en-US" sz="700" b="0" i="0" u="none" strike="noStrike" kern="1200" cap="none" spc="0" normalizeH="0" baseline="0" noProof="0">
                  <a:ln>
                    <a:noFill/>
                  </a:ln>
                  <a:solidFill>
                    <a:srgbClr val="00338D"/>
                  </a:solidFill>
                  <a:effectLst/>
                  <a:uLnTx/>
                  <a:uFillTx/>
                  <a:latin typeface="Arial"/>
                  <a:ea typeface="+mn-ea"/>
                  <a:cs typeface="+mn-cs"/>
                </a:rPr>
                <a:t>KPMG </a:t>
              </a:r>
              <a:r>
                <a:rPr lang="en-US" sz="700">
                  <a:solidFill>
                    <a:srgbClr val="00338D"/>
                  </a:solidFill>
                  <a:latin typeface="Arial"/>
                </a:rPr>
                <a:t>India</a:t>
              </a:r>
              <a:endParaRPr kumimoji="0" lang="en-US" sz="1000" b="0" i="1" u="none" strike="noStrike" kern="1200" cap="none" spc="0" normalizeH="0" baseline="0" noProof="0">
                <a:ln>
                  <a:noFill/>
                </a:ln>
                <a:solidFill>
                  <a:srgbClr val="00338D"/>
                </a:solidFill>
                <a:effectLst/>
                <a:uLnTx/>
                <a:uFillTx/>
                <a:latin typeface="Arial"/>
                <a:ea typeface="+mn-ea"/>
                <a:cs typeface="+mn-cs"/>
              </a:endParaRPr>
            </a:p>
          </p:txBody>
        </p:sp>
      </p:grpSp>
      <p:grpSp>
        <p:nvGrpSpPr>
          <p:cNvPr id="25" name="Group 24">
            <a:extLst>
              <a:ext uri="{FF2B5EF4-FFF2-40B4-BE49-F238E27FC236}">
                <a16:creationId xmlns:a16="http://schemas.microsoft.com/office/drawing/2014/main" id="{7ECA8A7C-6578-49DE-AC8C-30EA3899AF14}"/>
              </a:ext>
            </a:extLst>
          </p:cNvPr>
          <p:cNvGrpSpPr/>
          <p:nvPr/>
        </p:nvGrpSpPr>
        <p:grpSpPr>
          <a:xfrm>
            <a:off x="6908848" y="2633744"/>
            <a:ext cx="2046306" cy="759813"/>
            <a:chOff x="7314468" y="3278290"/>
            <a:chExt cx="2022930" cy="772328"/>
          </a:xfrm>
        </p:grpSpPr>
        <p:pic>
          <p:nvPicPr>
            <p:cNvPr id="33" name="Picture 32" descr="A person wearing glasses&#10;&#10;Description automatically generated with medium confidence">
              <a:extLst>
                <a:ext uri="{FF2B5EF4-FFF2-40B4-BE49-F238E27FC236}">
                  <a16:creationId xmlns:a16="http://schemas.microsoft.com/office/drawing/2014/main" id="{36D0541C-657C-41B4-8726-3DE2F1B3171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7314468" y="3278290"/>
              <a:ext cx="720000" cy="719999"/>
            </a:xfrm>
            <a:prstGeom prst="rect">
              <a:avLst/>
            </a:prstGeom>
            <a:noFill/>
          </p:spPr>
        </p:pic>
        <p:sp>
          <p:nvSpPr>
            <p:cNvPr id="34" name="TextBox 33">
              <a:extLst>
                <a:ext uri="{FF2B5EF4-FFF2-40B4-BE49-F238E27FC236}">
                  <a16:creationId xmlns:a16="http://schemas.microsoft.com/office/drawing/2014/main" id="{FAE48A6D-2608-4EDC-8E0E-5399762F7F71}"/>
                </a:ext>
              </a:extLst>
            </p:cNvPr>
            <p:cNvSpPr txBox="1"/>
            <p:nvPr/>
          </p:nvSpPr>
          <p:spPr>
            <a:xfrm>
              <a:off x="8153850" y="3438618"/>
              <a:ext cx="1183548" cy="612000"/>
            </a:xfrm>
            <a:prstGeom prst="rect">
              <a:avLst/>
            </a:prstGeom>
            <a:noFill/>
          </p:spPr>
          <p:txBody>
            <a:bodyPr wrap="non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338D"/>
                  </a:solidFill>
                  <a:effectLst/>
                  <a:uLnTx/>
                  <a:uFillTx/>
                  <a:latin typeface="Arial"/>
                  <a:ea typeface="+mn-ea"/>
                  <a:cs typeface="+mn-cs"/>
                </a:rPr>
                <a:t>Vishal Mittal</a:t>
              </a:r>
              <a:br>
                <a:rPr kumimoji="0" lang="en-US" sz="1000" b="0" i="0" u="none" strike="noStrike" kern="1200" cap="none" spc="0" normalizeH="0" baseline="0" noProof="0">
                  <a:ln>
                    <a:noFill/>
                  </a:ln>
                  <a:solidFill>
                    <a:srgbClr val="00338D"/>
                  </a:solidFill>
                  <a:effectLst/>
                  <a:uLnTx/>
                  <a:uFillTx/>
                  <a:latin typeface="Arial"/>
                  <a:ea typeface="+mn-ea"/>
                  <a:cs typeface="+mn-cs"/>
                </a:rPr>
              </a:br>
              <a:r>
                <a:rPr kumimoji="0" lang="en-US" sz="800" b="0" i="1" u="none" strike="noStrike" kern="1200" cap="none" spc="0" normalizeH="0" baseline="0" noProof="0">
                  <a:ln>
                    <a:noFill/>
                  </a:ln>
                  <a:solidFill>
                    <a:srgbClr val="00338D"/>
                  </a:solidFill>
                  <a:effectLst/>
                  <a:uLnTx/>
                  <a:uFillTx/>
                  <a:latin typeface="Arial"/>
                  <a:ea typeface="+mn-ea"/>
                  <a:cs typeface="+mn-cs"/>
                </a:rPr>
                <a:t>Technical Director</a:t>
              </a:r>
              <a:br>
                <a:rPr kumimoji="0" lang="en-US" sz="800" b="0" i="1" u="none" strike="noStrike" kern="1200" cap="none" spc="0" normalizeH="0" baseline="0" noProof="0">
                  <a:ln>
                    <a:noFill/>
                  </a:ln>
                  <a:solidFill>
                    <a:srgbClr val="00338D"/>
                  </a:solidFill>
                  <a:effectLst/>
                  <a:uLnTx/>
                  <a:uFillTx/>
                  <a:latin typeface="Arial"/>
                  <a:ea typeface="+mn-ea"/>
                  <a:cs typeface="+mn-cs"/>
                </a:rPr>
              </a:br>
              <a:r>
                <a:rPr kumimoji="0" lang="en-US" sz="700" b="0" i="0" u="none" strike="noStrike" kern="1200" cap="none" spc="0" normalizeH="0" baseline="0" noProof="0">
                  <a:ln>
                    <a:noFill/>
                  </a:ln>
                  <a:solidFill>
                    <a:srgbClr val="00338D"/>
                  </a:solidFill>
                  <a:effectLst/>
                  <a:uLnTx/>
                  <a:uFillTx/>
                  <a:latin typeface="Arial"/>
                  <a:ea typeface="+mn-ea"/>
                  <a:cs typeface="+mn-cs"/>
                </a:rPr>
                <a:t>KPMG India</a:t>
              </a:r>
              <a:endParaRPr kumimoji="0" lang="en-US" sz="1000" b="0" i="1" u="none" strike="noStrike" kern="1200" cap="none" spc="0" normalizeH="0" baseline="0" noProof="0">
                <a:ln>
                  <a:noFill/>
                </a:ln>
                <a:solidFill>
                  <a:srgbClr val="00338D"/>
                </a:solidFill>
                <a:effectLst/>
                <a:uLnTx/>
                <a:uFillTx/>
                <a:latin typeface="Arial"/>
                <a:ea typeface="+mn-ea"/>
                <a:cs typeface="+mn-cs"/>
              </a:endParaRPr>
            </a:p>
          </p:txBody>
        </p:sp>
      </p:grpSp>
      <p:grpSp>
        <p:nvGrpSpPr>
          <p:cNvPr id="27" name="Group 26">
            <a:extLst>
              <a:ext uri="{FF2B5EF4-FFF2-40B4-BE49-F238E27FC236}">
                <a16:creationId xmlns:a16="http://schemas.microsoft.com/office/drawing/2014/main" id="{E44AD82D-976D-4C48-86F0-CA6B261B9FE5}"/>
              </a:ext>
            </a:extLst>
          </p:cNvPr>
          <p:cNvGrpSpPr/>
          <p:nvPr/>
        </p:nvGrpSpPr>
        <p:grpSpPr>
          <a:xfrm>
            <a:off x="9205246" y="2673557"/>
            <a:ext cx="1981063" cy="720000"/>
            <a:chOff x="4166588" y="2706789"/>
            <a:chExt cx="1981063" cy="720000"/>
          </a:xfrm>
        </p:grpSpPr>
        <p:pic>
          <p:nvPicPr>
            <p:cNvPr id="31" name="Picture 30">
              <a:extLst>
                <a:ext uri="{FF2B5EF4-FFF2-40B4-BE49-F238E27FC236}">
                  <a16:creationId xmlns:a16="http://schemas.microsoft.com/office/drawing/2014/main" id="{4FC5B242-A49E-48DB-A17B-511A41917DF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6" r="366"/>
            <a:stretch/>
          </p:blipFill>
          <p:spPr>
            <a:xfrm>
              <a:off x="4166588" y="2706789"/>
              <a:ext cx="720000" cy="720000"/>
            </a:xfrm>
            <a:prstGeom prst="rect">
              <a:avLst/>
            </a:prstGeom>
            <a:noFill/>
          </p:spPr>
        </p:pic>
        <p:sp>
          <p:nvSpPr>
            <p:cNvPr id="32" name="TextBox 31">
              <a:extLst>
                <a:ext uri="{FF2B5EF4-FFF2-40B4-BE49-F238E27FC236}">
                  <a16:creationId xmlns:a16="http://schemas.microsoft.com/office/drawing/2014/main" id="{CA8D6EC4-E106-4F45-95F6-9490A6186A3D}"/>
                </a:ext>
              </a:extLst>
            </p:cNvPr>
            <p:cNvSpPr txBox="1"/>
            <p:nvPr/>
          </p:nvSpPr>
          <p:spPr>
            <a:xfrm>
              <a:off x="4964103" y="2760789"/>
              <a:ext cx="1183548" cy="612000"/>
            </a:xfrm>
            <a:prstGeom prst="rect">
              <a:avLst/>
            </a:prstGeom>
            <a:noFill/>
          </p:spPr>
          <p:txBody>
            <a:bodyPr wrap="non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338D"/>
                  </a:solidFill>
                  <a:effectLst/>
                  <a:uLnTx/>
                  <a:uFillTx/>
                  <a:latin typeface="Arial"/>
                  <a:ea typeface="+mn-ea"/>
                  <a:cs typeface="+mn-cs"/>
                </a:rPr>
                <a:t>Vijayakumar</a:t>
              </a:r>
              <a:br>
                <a:rPr kumimoji="0" lang="en-US" sz="1100" b="1" i="0" u="none" strike="noStrike" kern="1200" cap="none" spc="0" normalizeH="0" baseline="0" noProof="0">
                  <a:ln>
                    <a:noFill/>
                  </a:ln>
                  <a:solidFill>
                    <a:srgbClr val="00338D"/>
                  </a:solidFill>
                  <a:effectLst/>
                  <a:uLnTx/>
                  <a:uFillTx/>
                  <a:latin typeface="Arial"/>
                  <a:ea typeface="+mn-ea"/>
                  <a:cs typeface="+mn-cs"/>
                </a:rPr>
              </a:br>
              <a:r>
                <a:rPr kumimoji="0" lang="en-US" sz="1100" b="1" i="0" u="none" strike="noStrike" kern="1200" cap="none" spc="0" normalizeH="0" baseline="0" noProof="0">
                  <a:ln>
                    <a:noFill/>
                  </a:ln>
                  <a:solidFill>
                    <a:srgbClr val="00338D"/>
                  </a:solidFill>
                  <a:effectLst/>
                  <a:uLnTx/>
                  <a:uFillTx/>
                  <a:latin typeface="Arial"/>
                  <a:ea typeface="+mn-ea"/>
                  <a:cs typeface="+mn-cs"/>
                </a:rPr>
                <a:t>Perumal</a:t>
              </a:r>
              <a:br>
                <a:rPr kumimoji="0" lang="en-US" sz="1000" b="0" i="0" u="none" strike="noStrike" kern="1200" cap="none" spc="0" normalizeH="0" baseline="0" noProof="0">
                  <a:ln>
                    <a:noFill/>
                  </a:ln>
                  <a:solidFill>
                    <a:srgbClr val="00338D"/>
                  </a:solidFill>
                  <a:effectLst/>
                  <a:uLnTx/>
                  <a:uFillTx/>
                  <a:latin typeface="Arial"/>
                  <a:ea typeface="+mn-ea"/>
                  <a:cs typeface="+mn-cs"/>
                </a:rPr>
              </a:br>
              <a:r>
                <a:rPr kumimoji="0" lang="en-US" sz="800" b="0" i="1" u="none" strike="noStrike" kern="1200" cap="none" spc="0" normalizeH="0" baseline="0" noProof="0">
                  <a:ln>
                    <a:noFill/>
                  </a:ln>
                  <a:solidFill>
                    <a:srgbClr val="00338D"/>
                  </a:solidFill>
                  <a:effectLst/>
                  <a:uLnTx/>
                  <a:uFillTx/>
                  <a:latin typeface="Arial"/>
                  <a:ea typeface="+mn-ea"/>
                  <a:cs typeface="+mn-cs"/>
                </a:rPr>
                <a:t>Technical  Director</a:t>
              </a:r>
              <a:br>
                <a:rPr kumimoji="0" lang="en-US" sz="800" b="0" i="1" u="none" strike="noStrike" kern="1200" cap="none" spc="0" normalizeH="0" baseline="0" noProof="0">
                  <a:ln>
                    <a:noFill/>
                  </a:ln>
                  <a:solidFill>
                    <a:srgbClr val="00338D"/>
                  </a:solidFill>
                  <a:effectLst/>
                  <a:uLnTx/>
                  <a:uFillTx/>
                  <a:latin typeface="Arial"/>
                  <a:ea typeface="+mn-ea"/>
                  <a:cs typeface="+mn-cs"/>
                </a:rPr>
              </a:br>
              <a:r>
                <a:rPr kumimoji="0" lang="en-US" sz="700" b="0" i="0" u="none" strike="noStrike" kern="1200" cap="none" spc="0" normalizeH="0" baseline="0" noProof="0">
                  <a:ln>
                    <a:noFill/>
                  </a:ln>
                  <a:solidFill>
                    <a:srgbClr val="00338D"/>
                  </a:solidFill>
                  <a:effectLst/>
                  <a:uLnTx/>
                  <a:uFillTx/>
                  <a:latin typeface="Arial"/>
                  <a:ea typeface="+mn-ea"/>
                  <a:cs typeface="+mn-cs"/>
                </a:rPr>
                <a:t>KPMG India</a:t>
              </a:r>
              <a:endParaRPr kumimoji="0" lang="en-US" sz="1000" b="0" i="1" u="none" strike="noStrike" kern="1200" cap="none" spc="0" normalizeH="0" baseline="0" noProof="0">
                <a:ln>
                  <a:noFill/>
                </a:ln>
                <a:solidFill>
                  <a:srgbClr val="00338D"/>
                </a:solidFill>
                <a:effectLst/>
                <a:uLnTx/>
                <a:uFillTx/>
                <a:latin typeface="Arial"/>
                <a:ea typeface="+mn-ea"/>
                <a:cs typeface="+mn-cs"/>
              </a:endParaRPr>
            </a:p>
          </p:txBody>
        </p:sp>
      </p:grpSp>
      <p:pic>
        <p:nvPicPr>
          <p:cNvPr id="89" name="image1.jpeg" descr="image1.jpeg">
            <a:extLst>
              <a:ext uri="{FF2B5EF4-FFF2-40B4-BE49-F238E27FC236}">
                <a16:creationId xmlns:a16="http://schemas.microsoft.com/office/drawing/2014/main" id="{F72B1C7F-532E-491B-B084-710360D56834}"/>
              </a:ext>
            </a:extLst>
          </p:cNvPr>
          <p:cNvPicPr>
            <a:picLocks noChangeAspect="1"/>
          </p:cNvPicPr>
          <p:nvPr/>
        </p:nvPicPr>
        <p:blipFill>
          <a:blip r:embed="rId6"/>
          <a:stretch>
            <a:fillRect/>
          </a:stretch>
        </p:blipFill>
        <p:spPr>
          <a:xfrm>
            <a:off x="6003119" y="1611672"/>
            <a:ext cx="719283" cy="740760"/>
          </a:xfrm>
          <a:prstGeom prst="rect">
            <a:avLst/>
          </a:prstGeom>
          <a:noFill/>
        </p:spPr>
      </p:pic>
      <p:sp>
        <p:nvSpPr>
          <p:cNvPr id="90" name="TextBox 89">
            <a:extLst>
              <a:ext uri="{FF2B5EF4-FFF2-40B4-BE49-F238E27FC236}">
                <a16:creationId xmlns:a16="http://schemas.microsoft.com/office/drawing/2014/main" id="{B2DE1072-AB58-4B3A-ABC7-A178946A6620}"/>
              </a:ext>
            </a:extLst>
          </p:cNvPr>
          <p:cNvSpPr txBox="1"/>
          <p:nvPr/>
        </p:nvSpPr>
        <p:spPr>
          <a:xfrm>
            <a:off x="6753261" y="4909425"/>
            <a:ext cx="983419" cy="219347"/>
          </a:xfrm>
          <a:prstGeom prst="rect">
            <a:avLst/>
          </a:prstGeom>
          <a:noFill/>
        </p:spPr>
        <p:txBody>
          <a:bodyPr wrap="none" lIns="54610" tIns="54610" rIns="54610" bIns="54610" rtlCol="0" anchor="ctr">
            <a:noAutofit/>
          </a:bodyPr>
          <a:lstStyle>
            <a:defPPr>
              <a:defRPr lang="en-US"/>
            </a:defPPr>
            <a:lvl1pPr marR="0" lvl="0" indent="0" algn="ctr" fontAlgn="auto">
              <a:lnSpc>
                <a:spcPct val="100000"/>
              </a:lnSpc>
              <a:spcBef>
                <a:spcPts val="0"/>
              </a:spcBef>
              <a:spcAft>
                <a:spcPts val="600"/>
              </a:spcAft>
              <a:buClrTx/>
              <a:buSzTx/>
              <a:buFontTx/>
              <a:buNone/>
              <a:tabLst/>
              <a:defRPr kumimoji="0" sz="1050" b="1" i="1" u="none" strike="noStrike" cap="none" spc="0" normalizeH="0" baseline="0">
                <a:ln>
                  <a:noFill/>
                </a:ln>
                <a:solidFill>
                  <a:srgbClr val="00338D"/>
                </a:solidFill>
                <a:effectLst/>
                <a:uLnTx/>
                <a:uFillTx/>
                <a:latin typeface="Arial"/>
              </a:defRPr>
            </a:lvl1pPr>
          </a:lstStyle>
          <a:p>
            <a:r>
              <a:rPr lang="en-US"/>
              <a:t>CyberArk Architect</a:t>
            </a:r>
          </a:p>
        </p:txBody>
      </p:sp>
      <p:grpSp>
        <p:nvGrpSpPr>
          <p:cNvPr id="58" name="Group 57">
            <a:extLst>
              <a:ext uri="{FF2B5EF4-FFF2-40B4-BE49-F238E27FC236}">
                <a16:creationId xmlns:a16="http://schemas.microsoft.com/office/drawing/2014/main" id="{9365BB2A-7C7A-44B9-B3E1-DF7E5488AC35}"/>
              </a:ext>
            </a:extLst>
          </p:cNvPr>
          <p:cNvGrpSpPr/>
          <p:nvPr/>
        </p:nvGrpSpPr>
        <p:grpSpPr>
          <a:xfrm>
            <a:off x="2275752" y="1567859"/>
            <a:ext cx="746287" cy="888262"/>
            <a:chOff x="6722760" y="2037092"/>
            <a:chExt cx="461846" cy="545455"/>
          </a:xfrm>
          <a:solidFill>
            <a:srgbClr val="00007B"/>
          </a:solidFill>
        </p:grpSpPr>
        <p:sp>
          <p:nvSpPr>
            <p:cNvPr id="59" name="Freeform 53">
              <a:extLst>
                <a:ext uri="{FF2B5EF4-FFF2-40B4-BE49-F238E27FC236}">
                  <a16:creationId xmlns:a16="http://schemas.microsoft.com/office/drawing/2014/main" id="{126C38CB-35DE-47AE-A692-22762C92271C}"/>
                </a:ext>
              </a:extLst>
            </p:cNvPr>
            <p:cNvSpPr>
              <a:spLocks/>
            </p:cNvSpPr>
            <p:nvPr/>
          </p:nvSpPr>
          <p:spPr bwMode="auto">
            <a:xfrm>
              <a:off x="6722760" y="2305174"/>
              <a:ext cx="461846" cy="277373"/>
            </a:xfrm>
            <a:custGeom>
              <a:avLst/>
              <a:gdLst>
                <a:gd name="T0" fmla="*/ 234 w 348"/>
                <a:gd name="T1" fmla="*/ 0 h 209"/>
                <a:gd name="T2" fmla="*/ 237 w 348"/>
                <a:gd name="T3" fmla="*/ 1 h 209"/>
                <a:gd name="T4" fmla="*/ 345 w 348"/>
                <a:gd name="T5" fmla="*/ 60 h 209"/>
                <a:gd name="T6" fmla="*/ 347 w 348"/>
                <a:gd name="T7" fmla="*/ 62 h 209"/>
                <a:gd name="T8" fmla="*/ 348 w 348"/>
                <a:gd name="T9" fmla="*/ 64 h 209"/>
                <a:gd name="T10" fmla="*/ 348 w 348"/>
                <a:gd name="T11" fmla="*/ 65 h 209"/>
                <a:gd name="T12" fmla="*/ 320 w 348"/>
                <a:gd name="T13" fmla="*/ 209 h 209"/>
                <a:gd name="T14" fmla="*/ 27 w 348"/>
                <a:gd name="T15" fmla="*/ 209 h 209"/>
                <a:gd name="T16" fmla="*/ 0 w 348"/>
                <a:gd name="T17" fmla="*/ 65 h 209"/>
                <a:gd name="T18" fmla="*/ 0 w 348"/>
                <a:gd name="T19" fmla="*/ 64 h 209"/>
                <a:gd name="T20" fmla="*/ 1 w 348"/>
                <a:gd name="T21" fmla="*/ 62 h 209"/>
                <a:gd name="T22" fmla="*/ 2 w 348"/>
                <a:gd name="T23" fmla="*/ 60 h 209"/>
                <a:gd name="T24" fmla="*/ 111 w 348"/>
                <a:gd name="T25" fmla="*/ 1 h 209"/>
                <a:gd name="T26" fmla="*/ 114 w 348"/>
                <a:gd name="T27" fmla="*/ 0 h 209"/>
                <a:gd name="T28" fmla="*/ 116 w 348"/>
                <a:gd name="T29" fmla="*/ 0 h 209"/>
                <a:gd name="T30" fmla="*/ 117 w 348"/>
                <a:gd name="T31" fmla="*/ 1 h 209"/>
                <a:gd name="T32" fmla="*/ 119 w 348"/>
                <a:gd name="T33" fmla="*/ 3 h 209"/>
                <a:gd name="T34" fmla="*/ 153 w 348"/>
                <a:gd name="T35" fmla="*/ 105 h 209"/>
                <a:gd name="T36" fmla="*/ 162 w 348"/>
                <a:gd name="T37" fmla="*/ 76 h 209"/>
                <a:gd name="T38" fmla="*/ 150 w 348"/>
                <a:gd name="T39" fmla="*/ 60 h 209"/>
                <a:gd name="T40" fmla="*/ 150 w 348"/>
                <a:gd name="T41" fmla="*/ 59 h 209"/>
                <a:gd name="T42" fmla="*/ 150 w 348"/>
                <a:gd name="T43" fmla="*/ 58 h 209"/>
                <a:gd name="T44" fmla="*/ 162 w 348"/>
                <a:gd name="T45" fmla="*/ 42 h 209"/>
                <a:gd name="T46" fmla="*/ 163 w 348"/>
                <a:gd name="T47" fmla="*/ 42 h 209"/>
                <a:gd name="T48" fmla="*/ 184 w 348"/>
                <a:gd name="T49" fmla="*/ 42 h 209"/>
                <a:gd name="T50" fmla="*/ 186 w 348"/>
                <a:gd name="T51" fmla="*/ 42 h 209"/>
                <a:gd name="T52" fmla="*/ 197 w 348"/>
                <a:gd name="T53" fmla="*/ 58 h 209"/>
                <a:gd name="T54" fmla="*/ 197 w 348"/>
                <a:gd name="T55" fmla="*/ 59 h 209"/>
                <a:gd name="T56" fmla="*/ 197 w 348"/>
                <a:gd name="T57" fmla="*/ 60 h 209"/>
                <a:gd name="T58" fmla="*/ 186 w 348"/>
                <a:gd name="T59" fmla="*/ 76 h 209"/>
                <a:gd name="T60" fmla="*/ 195 w 348"/>
                <a:gd name="T61" fmla="*/ 105 h 209"/>
                <a:gd name="T62" fmla="*/ 229 w 348"/>
                <a:gd name="T63" fmla="*/ 3 h 209"/>
                <a:gd name="T64" fmla="*/ 230 w 348"/>
                <a:gd name="T65" fmla="*/ 1 h 209"/>
                <a:gd name="T66" fmla="*/ 233 w 348"/>
                <a:gd name="T67" fmla="*/ 0 h 209"/>
                <a:gd name="T68" fmla="*/ 234 w 348"/>
                <a:gd name="T6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8" h="209">
                  <a:moveTo>
                    <a:pt x="234" y="0"/>
                  </a:moveTo>
                  <a:lnTo>
                    <a:pt x="237" y="1"/>
                  </a:lnTo>
                  <a:lnTo>
                    <a:pt x="345" y="60"/>
                  </a:lnTo>
                  <a:lnTo>
                    <a:pt x="347" y="62"/>
                  </a:lnTo>
                  <a:lnTo>
                    <a:pt x="348" y="64"/>
                  </a:lnTo>
                  <a:lnTo>
                    <a:pt x="348" y="65"/>
                  </a:lnTo>
                  <a:lnTo>
                    <a:pt x="320" y="209"/>
                  </a:lnTo>
                  <a:lnTo>
                    <a:pt x="27" y="209"/>
                  </a:lnTo>
                  <a:lnTo>
                    <a:pt x="0" y="65"/>
                  </a:lnTo>
                  <a:lnTo>
                    <a:pt x="0" y="64"/>
                  </a:lnTo>
                  <a:lnTo>
                    <a:pt x="1" y="62"/>
                  </a:lnTo>
                  <a:lnTo>
                    <a:pt x="2" y="60"/>
                  </a:lnTo>
                  <a:lnTo>
                    <a:pt x="111" y="1"/>
                  </a:lnTo>
                  <a:lnTo>
                    <a:pt x="114" y="0"/>
                  </a:lnTo>
                  <a:lnTo>
                    <a:pt x="116" y="0"/>
                  </a:lnTo>
                  <a:lnTo>
                    <a:pt x="117" y="1"/>
                  </a:lnTo>
                  <a:lnTo>
                    <a:pt x="119" y="3"/>
                  </a:lnTo>
                  <a:lnTo>
                    <a:pt x="153" y="105"/>
                  </a:lnTo>
                  <a:lnTo>
                    <a:pt x="162" y="76"/>
                  </a:lnTo>
                  <a:lnTo>
                    <a:pt x="150" y="60"/>
                  </a:lnTo>
                  <a:lnTo>
                    <a:pt x="150" y="59"/>
                  </a:lnTo>
                  <a:lnTo>
                    <a:pt x="150" y="58"/>
                  </a:lnTo>
                  <a:lnTo>
                    <a:pt x="162" y="42"/>
                  </a:lnTo>
                  <a:lnTo>
                    <a:pt x="163" y="42"/>
                  </a:lnTo>
                  <a:lnTo>
                    <a:pt x="184" y="42"/>
                  </a:lnTo>
                  <a:lnTo>
                    <a:pt x="186" y="42"/>
                  </a:lnTo>
                  <a:lnTo>
                    <a:pt x="197" y="58"/>
                  </a:lnTo>
                  <a:lnTo>
                    <a:pt x="197" y="59"/>
                  </a:lnTo>
                  <a:lnTo>
                    <a:pt x="197" y="60"/>
                  </a:lnTo>
                  <a:lnTo>
                    <a:pt x="186" y="76"/>
                  </a:lnTo>
                  <a:lnTo>
                    <a:pt x="195" y="105"/>
                  </a:lnTo>
                  <a:lnTo>
                    <a:pt x="229" y="3"/>
                  </a:lnTo>
                  <a:lnTo>
                    <a:pt x="230" y="1"/>
                  </a:lnTo>
                  <a:lnTo>
                    <a:pt x="233" y="0"/>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 name="Freeform 54">
              <a:extLst>
                <a:ext uri="{FF2B5EF4-FFF2-40B4-BE49-F238E27FC236}">
                  <a16:creationId xmlns:a16="http://schemas.microsoft.com/office/drawing/2014/main" id="{8F852CF5-2FCA-433F-A5B8-72EECCBE5148}"/>
                </a:ext>
              </a:extLst>
            </p:cNvPr>
            <p:cNvSpPr>
              <a:spLocks/>
            </p:cNvSpPr>
            <p:nvPr/>
          </p:nvSpPr>
          <p:spPr bwMode="auto">
            <a:xfrm>
              <a:off x="6831585" y="2037092"/>
              <a:ext cx="242867" cy="244194"/>
            </a:xfrm>
            <a:custGeom>
              <a:avLst/>
              <a:gdLst>
                <a:gd name="T0" fmla="*/ 92 w 183"/>
                <a:gd name="T1" fmla="*/ 0 h 184"/>
                <a:gd name="T2" fmla="*/ 117 w 183"/>
                <a:gd name="T3" fmla="*/ 3 h 184"/>
                <a:gd name="T4" fmla="*/ 138 w 183"/>
                <a:gd name="T5" fmla="*/ 12 h 184"/>
                <a:gd name="T6" fmla="*/ 157 w 183"/>
                <a:gd name="T7" fmla="*/ 27 h 184"/>
                <a:gd name="T8" fmla="*/ 172 w 183"/>
                <a:gd name="T9" fmla="*/ 46 h 184"/>
                <a:gd name="T10" fmla="*/ 181 w 183"/>
                <a:gd name="T11" fmla="*/ 67 h 184"/>
                <a:gd name="T12" fmla="*/ 183 w 183"/>
                <a:gd name="T13" fmla="*/ 92 h 184"/>
                <a:gd name="T14" fmla="*/ 181 w 183"/>
                <a:gd name="T15" fmla="*/ 117 h 184"/>
                <a:gd name="T16" fmla="*/ 172 w 183"/>
                <a:gd name="T17" fmla="*/ 139 h 184"/>
                <a:gd name="T18" fmla="*/ 157 w 183"/>
                <a:gd name="T19" fmla="*/ 157 h 184"/>
                <a:gd name="T20" fmla="*/ 138 w 183"/>
                <a:gd name="T21" fmla="*/ 172 h 184"/>
                <a:gd name="T22" fmla="*/ 117 w 183"/>
                <a:gd name="T23" fmla="*/ 181 h 184"/>
                <a:gd name="T24" fmla="*/ 92 w 183"/>
                <a:gd name="T25" fmla="*/ 184 h 184"/>
                <a:gd name="T26" fmla="*/ 67 w 183"/>
                <a:gd name="T27" fmla="*/ 181 h 184"/>
                <a:gd name="T28" fmla="*/ 46 w 183"/>
                <a:gd name="T29" fmla="*/ 172 h 184"/>
                <a:gd name="T30" fmla="*/ 26 w 183"/>
                <a:gd name="T31" fmla="*/ 157 h 184"/>
                <a:gd name="T32" fmla="*/ 12 w 183"/>
                <a:gd name="T33" fmla="*/ 139 h 184"/>
                <a:gd name="T34" fmla="*/ 3 w 183"/>
                <a:gd name="T35" fmla="*/ 117 h 184"/>
                <a:gd name="T36" fmla="*/ 0 w 183"/>
                <a:gd name="T37" fmla="*/ 92 h 184"/>
                <a:gd name="T38" fmla="*/ 3 w 183"/>
                <a:gd name="T39" fmla="*/ 67 h 184"/>
                <a:gd name="T40" fmla="*/ 12 w 183"/>
                <a:gd name="T41" fmla="*/ 46 h 184"/>
                <a:gd name="T42" fmla="*/ 26 w 183"/>
                <a:gd name="T43" fmla="*/ 27 h 184"/>
                <a:gd name="T44" fmla="*/ 46 w 183"/>
                <a:gd name="T45" fmla="*/ 12 h 184"/>
                <a:gd name="T46" fmla="*/ 67 w 183"/>
                <a:gd name="T47" fmla="*/ 3 h 184"/>
                <a:gd name="T48" fmla="*/ 92 w 183"/>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92" y="0"/>
                  </a:moveTo>
                  <a:lnTo>
                    <a:pt x="117" y="3"/>
                  </a:lnTo>
                  <a:lnTo>
                    <a:pt x="138" y="12"/>
                  </a:lnTo>
                  <a:lnTo>
                    <a:pt x="157" y="27"/>
                  </a:lnTo>
                  <a:lnTo>
                    <a:pt x="172" y="46"/>
                  </a:lnTo>
                  <a:lnTo>
                    <a:pt x="181" y="67"/>
                  </a:lnTo>
                  <a:lnTo>
                    <a:pt x="183" y="92"/>
                  </a:lnTo>
                  <a:lnTo>
                    <a:pt x="181" y="117"/>
                  </a:lnTo>
                  <a:lnTo>
                    <a:pt x="172" y="139"/>
                  </a:lnTo>
                  <a:lnTo>
                    <a:pt x="157" y="157"/>
                  </a:lnTo>
                  <a:lnTo>
                    <a:pt x="138" y="172"/>
                  </a:lnTo>
                  <a:lnTo>
                    <a:pt x="117" y="181"/>
                  </a:lnTo>
                  <a:lnTo>
                    <a:pt x="92" y="184"/>
                  </a:lnTo>
                  <a:lnTo>
                    <a:pt x="67" y="181"/>
                  </a:lnTo>
                  <a:lnTo>
                    <a:pt x="46" y="172"/>
                  </a:lnTo>
                  <a:lnTo>
                    <a:pt x="26" y="157"/>
                  </a:lnTo>
                  <a:lnTo>
                    <a:pt x="12" y="139"/>
                  </a:lnTo>
                  <a:lnTo>
                    <a:pt x="3" y="117"/>
                  </a:lnTo>
                  <a:lnTo>
                    <a:pt x="0" y="92"/>
                  </a:lnTo>
                  <a:lnTo>
                    <a:pt x="3" y="67"/>
                  </a:lnTo>
                  <a:lnTo>
                    <a:pt x="12" y="46"/>
                  </a:lnTo>
                  <a:lnTo>
                    <a:pt x="26" y="27"/>
                  </a:lnTo>
                  <a:lnTo>
                    <a:pt x="46" y="12"/>
                  </a:lnTo>
                  <a:lnTo>
                    <a:pt x="67" y="3"/>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61" name="TextBox 60">
            <a:extLst>
              <a:ext uri="{FF2B5EF4-FFF2-40B4-BE49-F238E27FC236}">
                <a16:creationId xmlns:a16="http://schemas.microsoft.com/office/drawing/2014/main" id="{EA5FF668-4C7B-4085-9014-4C134728C3B3}"/>
              </a:ext>
            </a:extLst>
          </p:cNvPr>
          <p:cNvSpPr txBox="1"/>
          <p:nvPr/>
        </p:nvSpPr>
        <p:spPr>
          <a:xfrm>
            <a:off x="2116196" y="2526621"/>
            <a:ext cx="1189549" cy="153888"/>
          </a:xfrm>
          <a:prstGeom prst="rect">
            <a:avLst/>
          </a:prstGeom>
          <a:noFill/>
        </p:spPr>
        <p:txBody>
          <a:bodyPr wrap="square" lIns="0" tIns="0" rIns="0" bIns="0" rtlCol="0">
            <a:spAutoFit/>
          </a:bodyPr>
          <a:lstStyle/>
          <a:p>
            <a:pPr marL="1270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Executive Sponsor</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2" name="TextBox 61">
            <a:extLst>
              <a:ext uri="{FF2B5EF4-FFF2-40B4-BE49-F238E27FC236}">
                <a16:creationId xmlns:a16="http://schemas.microsoft.com/office/drawing/2014/main" id="{8ACAC11C-F6EC-4E37-AA7C-38F43CFB8B6E}"/>
              </a:ext>
            </a:extLst>
          </p:cNvPr>
          <p:cNvSpPr txBox="1"/>
          <p:nvPr/>
        </p:nvSpPr>
        <p:spPr>
          <a:xfrm>
            <a:off x="1958839" y="3555299"/>
            <a:ext cx="1441182" cy="153888"/>
          </a:xfrm>
          <a:prstGeom prst="rect">
            <a:avLst/>
          </a:prstGeom>
          <a:noFill/>
        </p:spPr>
        <p:txBody>
          <a:bodyPr wrap="square" lIns="0" tIns="0" rIns="0" bIns="0" rtlCol="0">
            <a:spAutoFit/>
          </a:bodyPr>
          <a:lstStyle/>
          <a:p>
            <a:pPr marL="1270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Governance Committee</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63" name="Group 62">
            <a:extLst>
              <a:ext uri="{FF2B5EF4-FFF2-40B4-BE49-F238E27FC236}">
                <a16:creationId xmlns:a16="http://schemas.microsoft.com/office/drawing/2014/main" id="{E7BAC879-2DDC-4AF3-A530-F886D475256B}"/>
              </a:ext>
            </a:extLst>
          </p:cNvPr>
          <p:cNvGrpSpPr>
            <a:grpSpLocks noChangeAspect="1"/>
          </p:cNvGrpSpPr>
          <p:nvPr/>
        </p:nvGrpSpPr>
        <p:grpSpPr>
          <a:xfrm>
            <a:off x="2743773" y="2815416"/>
            <a:ext cx="542392" cy="640080"/>
            <a:chOff x="6722760" y="2037092"/>
            <a:chExt cx="461846" cy="545455"/>
          </a:xfrm>
          <a:solidFill>
            <a:srgbClr val="00007B"/>
          </a:solidFill>
        </p:grpSpPr>
        <p:sp>
          <p:nvSpPr>
            <p:cNvPr id="64" name="Freeform 53">
              <a:extLst>
                <a:ext uri="{FF2B5EF4-FFF2-40B4-BE49-F238E27FC236}">
                  <a16:creationId xmlns:a16="http://schemas.microsoft.com/office/drawing/2014/main" id="{FEC6A74D-AD4B-48FE-A6B2-F99178444636}"/>
                </a:ext>
              </a:extLst>
            </p:cNvPr>
            <p:cNvSpPr>
              <a:spLocks/>
            </p:cNvSpPr>
            <p:nvPr/>
          </p:nvSpPr>
          <p:spPr bwMode="auto">
            <a:xfrm>
              <a:off x="6722760" y="2305174"/>
              <a:ext cx="461846" cy="277373"/>
            </a:xfrm>
            <a:custGeom>
              <a:avLst/>
              <a:gdLst>
                <a:gd name="T0" fmla="*/ 234 w 348"/>
                <a:gd name="T1" fmla="*/ 0 h 209"/>
                <a:gd name="T2" fmla="*/ 237 w 348"/>
                <a:gd name="T3" fmla="*/ 1 h 209"/>
                <a:gd name="T4" fmla="*/ 345 w 348"/>
                <a:gd name="T5" fmla="*/ 60 h 209"/>
                <a:gd name="T6" fmla="*/ 347 w 348"/>
                <a:gd name="T7" fmla="*/ 62 h 209"/>
                <a:gd name="T8" fmla="*/ 348 w 348"/>
                <a:gd name="T9" fmla="*/ 64 h 209"/>
                <a:gd name="T10" fmla="*/ 348 w 348"/>
                <a:gd name="T11" fmla="*/ 65 h 209"/>
                <a:gd name="T12" fmla="*/ 320 w 348"/>
                <a:gd name="T13" fmla="*/ 209 h 209"/>
                <a:gd name="T14" fmla="*/ 27 w 348"/>
                <a:gd name="T15" fmla="*/ 209 h 209"/>
                <a:gd name="T16" fmla="*/ 0 w 348"/>
                <a:gd name="T17" fmla="*/ 65 h 209"/>
                <a:gd name="T18" fmla="*/ 0 w 348"/>
                <a:gd name="T19" fmla="*/ 64 h 209"/>
                <a:gd name="T20" fmla="*/ 1 w 348"/>
                <a:gd name="T21" fmla="*/ 62 h 209"/>
                <a:gd name="T22" fmla="*/ 2 w 348"/>
                <a:gd name="T23" fmla="*/ 60 h 209"/>
                <a:gd name="T24" fmla="*/ 111 w 348"/>
                <a:gd name="T25" fmla="*/ 1 h 209"/>
                <a:gd name="T26" fmla="*/ 114 w 348"/>
                <a:gd name="T27" fmla="*/ 0 h 209"/>
                <a:gd name="T28" fmla="*/ 116 w 348"/>
                <a:gd name="T29" fmla="*/ 0 h 209"/>
                <a:gd name="T30" fmla="*/ 117 w 348"/>
                <a:gd name="T31" fmla="*/ 1 h 209"/>
                <a:gd name="T32" fmla="*/ 119 w 348"/>
                <a:gd name="T33" fmla="*/ 3 h 209"/>
                <a:gd name="T34" fmla="*/ 153 w 348"/>
                <a:gd name="T35" fmla="*/ 105 h 209"/>
                <a:gd name="T36" fmla="*/ 162 w 348"/>
                <a:gd name="T37" fmla="*/ 76 h 209"/>
                <a:gd name="T38" fmla="*/ 150 w 348"/>
                <a:gd name="T39" fmla="*/ 60 h 209"/>
                <a:gd name="T40" fmla="*/ 150 w 348"/>
                <a:gd name="T41" fmla="*/ 59 h 209"/>
                <a:gd name="T42" fmla="*/ 150 w 348"/>
                <a:gd name="T43" fmla="*/ 58 h 209"/>
                <a:gd name="T44" fmla="*/ 162 w 348"/>
                <a:gd name="T45" fmla="*/ 42 h 209"/>
                <a:gd name="T46" fmla="*/ 163 w 348"/>
                <a:gd name="T47" fmla="*/ 42 h 209"/>
                <a:gd name="T48" fmla="*/ 184 w 348"/>
                <a:gd name="T49" fmla="*/ 42 h 209"/>
                <a:gd name="T50" fmla="*/ 186 w 348"/>
                <a:gd name="T51" fmla="*/ 42 h 209"/>
                <a:gd name="T52" fmla="*/ 197 w 348"/>
                <a:gd name="T53" fmla="*/ 58 h 209"/>
                <a:gd name="T54" fmla="*/ 197 w 348"/>
                <a:gd name="T55" fmla="*/ 59 h 209"/>
                <a:gd name="T56" fmla="*/ 197 w 348"/>
                <a:gd name="T57" fmla="*/ 60 h 209"/>
                <a:gd name="T58" fmla="*/ 186 w 348"/>
                <a:gd name="T59" fmla="*/ 76 h 209"/>
                <a:gd name="T60" fmla="*/ 195 w 348"/>
                <a:gd name="T61" fmla="*/ 105 h 209"/>
                <a:gd name="T62" fmla="*/ 229 w 348"/>
                <a:gd name="T63" fmla="*/ 3 h 209"/>
                <a:gd name="T64" fmla="*/ 230 w 348"/>
                <a:gd name="T65" fmla="*/ 1 h 209"/>
                <a:gd name="T66" fmla="*/ 233 w 348"/>
                <a:gd name="T67" fmla="*/ 0 h 209"/>
                <a:gd name="T68" fmla="*/ 234 w 348"/>
                <a:gd name="T6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8" h="209">
                  <a:moveTo>
                    <a:pt x="234" y="0"/>
                  </a:moveTo>
                  <a:lnTo>
                    <a:pt x="237" y="1"/>
                  </a:lnTo>
                  <a:lnTo>
                    <a:pt x="345" y="60"/>
                  </a:lnTo>
                  <a:lnTo>
                    <a:pt x="347" y="62"/>
                  </a:lnTo>
                  <a:lnTo>
                    <a:pt x="348" y="64"/>
                  </a:lnTo>
                  <a:lnTo>
                    <a:pt x="348" y="65"/>
                  </a:lnTo>
                  <a:lnTo>
                    <a:pt x="320" y="209"/>
                  </a:lnTo>
                  <a:lnTo>
                    <a:pt x="27" y="209"/>
                  </a:lnTo>
                  <a:lnTo>
                    <a:pt x="0" y="65"/>
                  </a:lnTo>
                  <a:lnTo>
                    <a:pt x="0" y="64"/>
                  </a:lnTo>
                  <a:lnTo>
                    <a:pt x="1" y="62"/>
                  </a:lnTo>
                  <a:lnTo>
                    <a:pt x="2" y="60"/>
                  </a:lnTo>
                  <a:lnTo>
                    <a:pt x="111" y="1"/>
                  </a:lnTo>
                  <a:lnTo>
                    <a:pt x="114" y="0"/>
                  </a:lnTo>
                  <a:lnTo>
                    <a:pt x="116" y="0"/>
                  </a:lnTo>
                  <a:lnTo>
                    <a:pt x="117" y="1"/>
                  </a:lnTo>
                  <a:lnTo>
                    <a:pt x="119" y="3"/>
                  </a:lnTo>
                  <a:lnTo>
                    <a:pt x="153" y="105"/>
                  </a:lnTo>
                  <a:lnTo>
                    <a:pt x="162" y="76"/>
                  </a:lnTo>
                  <a:lnTo>
                    <a:pt x="150" y="60"/>
                  </a:lnTo>
                  <a:lnTo>
                    <a:pt x="150" y="59"/>
                  </a:lnTo>
                  <a:lnTo>
                    <a:pt x="150" y="58"/>
                  </a:lnTo>
                  <a:lnTo>
                    <a:pt x="162" y="42"/>
                  </a:lnTo>
                  <a:lnTo>
                    <a:pt x="163" y="42"/>
                  </a:lnTo>
                  <a:lnTo>
                    <a:pt x="184" y="42"/>
                  </a:lnTo>
                  <a:lnTo>
                    <a:pt x="186" y="42"/>
                  </a:lnTo>
                  <a:lnTo>
                    <a:pt x="197" y="58"/>
                  </a:lnTo>
                  <a:lnTo>
                    <a:pt x="197" y="59"/>
                  </a:lnTo>
                  <a:lnTo>
                    <a:pt x="197" y="60"/>
                  </a:lnTo>
                  <a:lnTo>
                    <a:pt x="186" y="76"/>
                  </a:lnTo>
                  <a:lnTo>
                    <a:pt x="195" y="105"/>
                  </a:lnTo>
                  <a:lnTo>
                    <a:pt x="229" y="3"/>
                  </a:lnTo>
                  <a:lnTo>
                    <a:pt x="230" y="1"/>
                  </a:lnTo>
                  <a:lnTo>
                    <a:pt x="233" y="0"/>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 name="Freeform 54">
              <a:extLst>
                <a:ext uri="{FF2B5EF4-FFF2-40B4-BE49-F238E27FC236}">
                  <a16:creationId xmlns:a16="http://schemas.microsoft.com/office/drawing/2014/main" id="{C2F5DABC-CE71-490B-A8AC-51359E260B3E}"/>
                </a:ext>
              </a:extLst>
            </p:cNvPr>
            <p:cNvSpPr>
              <a:spLocks/>
            </p:cNvSpPr>
            <p:nvPr/>
          </p:nvSpPr>
          <p:spPr bwMode="auto">
            <a:xfrm>
              <a:off x="6831585" y="2037092"/>
              <a:ext cx="242867" cy="244194"/>
            </a:xfrm>
            <a:custGeom>
              <a:avLst/>
              <a:gdLst>
                <a:gd name="T0" fmla="*/ 92 w 183"/>
                <a:gd name="T1" fmla="*/ 0 h 184"/>
                <a:gd name="T2" fmla="*/ 117 w 183"/>
                <a:gd name="T3" fmla="*/ 3 h 184"/>
                <a:gd name="T4" fmla="*/ 138 w 183"/>
                <a:gd name="T5" fmla="*/ 12 h 184"/>
                <a:gd name="T6" fmla="*/ 157 w 183"/>
                <a:gd name="T7" fmla="*/ 27 h 184"/>
                <a:gd name="T8" fmla="*/ 172 w 183"/>
                <a:gd name="T9" fmla="*/ 46 h 184"/>
                <a:gd name="T10" fmla="*/ 181 w 183"/>
                <a:gd name="T11" fmla="*/ 67 h 184"/>
                <a:gd name="T12" fmla="*/ 183 w 183"/>
                <a:gd name="T13" fmla="*/ 92 h 184"/>
                <a:gd name="T14" fmla="*/ 181 w 183"/>
                <a:gd name="T15" fmla="*/ 117 h 184"/>
                <a:gd name="T16" fmla="*/ 172 w 183"/>
                <a:gd name="T17" fmla="*/ 139 h 184"/>
                <a:gd name="T18" fmla="*/ 157 w 183"/>
                <a:gd name="T19" fmla="*/ 157 h 184"/>
                <a:gd name="T20" fmla="*/ 138 w 183"/>
                <a:gd name="T21" fmla="*/ 172 h 184"/>
                <a:gd name="T22" fmla="*/ 117 w 183"/>
                <a:gd name="T23" fmla="*/ 181 h 184"/>
                <a:gd name="T24" fmla="*/ 92 w 183"/>
                <a:gd name="T25" fmla="*/ 184 h 184"/>
                <a:gd name="T26" fmla="*/ 67 w 183"/>
                <a:gd name="T27" fmla="*/ 181 h 184"/>
                <a:gd name="T28" fmla="*/ 46 w 183"/>
                <a:gd name="T29" fmla="*/ 172 h 184"/>
                <a:gd name="T30" fmla="*/ 26 w 183"/>
                <a:gd name="T31" fmla="*/ 157 h 184"/>
                <a:gd name="T32" fmla="*/ 12 w 183"/>
                <a:gd name="T33" fmla="*/ 139 h 184"/>
                <a:gd name="T34" fmla="*/ 3 w 183"/>
                <a:gd name="T35" fmla="*/ 117 h 184"/>
                <a:gd name="T36" fmla="*/ 0 w 183"/>
                <a:gd name="T37" fmla="*/ 92 h 184"/>
                <a:gd name="T38" fmla="*/ 3 w 183"/>
                <a:gd name="T39" fmla="*/ 67 h 184"/>
                <a:gd name="T40" fmla="*/ 12 w 183"/>
                <a:gd name="T41" fmla="*/ 46 h 184"/>
                <a:gd name="T42" fmla="*/ 26 w 183"/>
                <a:gd name="T43" fmla="*/ 27 h 184"/>
                <a:gd name="T44" fmla="*/ 46 w 183"/>
                <a:gd name="T45" fmla="*/ 12 h 184"/>
                <a:gd name="T46" fmla="*/ 67 w 183"/>
                <a:gd name="T47" fmla="*/ 3 h 184"/>
                <a:gd name="T48" fmla="*/ 92 w 183"/>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92" y="0"/>
                  </a:moveTo>
                  <a:lnTo>
                    <a:pt x="117" y="3"/>
                  </a:lnTo>
                  <a:lnTo>
                    <a:pt x="138" y="12"/>
                  </a:lnTo>
                  <a:lnTo>
                    <a:pt x="157" y="27"/>
                  </a:lnTo>
                  <a:lnTo>
                    <a:pt x="172" y="46"/>
                  </a:lnTo>
                  <a:lnTo>
                    <a:pt x="181" y="67"/>
                  </a:lnTo>
                  <a:lnTo>
                    <a:pt x="183" y="92"/>
                  </a:lnTo>
                  <a:lnTo>
                    <a:pt x="181" y="117"/>
                  </a:lnTo>
                  <a:lnTo>
                    <a:pt x="172" y="139"/>
                  </a:lnTo>
                  <a:lnTo>
                    <a:pt x="157" y="157"/>
                  </a:lnTo>
                  <a:lnTo>
                    <a:pt x="138" y="172"/>
                  </a:lnTo>
                  <a:lnTo>
                    <a:pt x="117" y="181"/>
                  </a:lnTo>
                  <a:lnTo>
                    <a:pt x="92" y="184"/>
                  </a:lnTo>
                  <a:lnTo>
                    <a:pt x="67" y="181"/>
                  </a:lnTo>
                  <a:lnTo>
                    <a:pt x="46" y="172"/>
                  </a:lnTo>
                  <a:lnTo>
                    <a:pt x="26" y="157"/>
                  </a:lnTo>
                  <a:lnTo>
                    <a:pt x="12" y="139"/>
                  </a:lnTo>
                  <a:lnTo>
                    <a:pt x="3" y="117"/>
                  </a:lnTo>
                  <a:lnTo>
                    <a:pt x="0" y="92"/>
                  </a:lnTo>
                  <a:lnTo>
                    <a:pt x="3" y="67"/>
                  </a:lnTo>
                  <a:lnTo>
                    <a:pt x="12" y="46"/>
                  </a:lnTo>
                  <a:lnTo>
                    <a:pt x="26" y="27"/>
                  </a:lnTo>
                  <a:lnTo>
                    <a:pt x="46" y="12"/>
                  </a:lnTo>
                  <a:lnTo>
                    <a:pt x="67" y="3"/>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73" name="Group 72">
            <a:extLst>
              <a:ext uri="{FF2B5EF4-FFF2-40B4-BE49-F238E27FC236}">
                <a16:creationId xmlns:a16="http://schemas.microsoft.com/office/drawing/2014/main" id="{C7E58E80-790E-41CC-BF2C-5019C2AFAFE1}"/>
              </a:ext>
            </a:extLst>
          </p:cNvPr>
          <p:cNvGrpSpPr>
            <a:grpSpLocks noChangeAspect="1"/>
          </p:cNvGrpSpPr>
          <p:nvPr/>
        </p:nvGrpSpPr>
        <p:grpSpPr>
          <a:xfrm>
            <a:off x="2000393" y="2829118"/>
            <a:ext cx="542392" cy="640080"/>
            <a:chOff x="6722760" y="2037092"/>
            <a:chExt cx="461846" cy="545455"/>
          </a:xfrm>
          <a:solidFill>
            <a:srgbClr val="00007B"/>
          </a:solidFill>
        </p:grpSpPr>
        <p:sp>
          <p:nvSpPr>
            <p:cNvPr id="74" name="Freeform 53">
              <a:extLst>
                <a:ext uri="{FF2B5EF4-FFF2-40B4-BE49-F238E27FC236}">
                  <a16:creationId xmlns:a16="http://schemas.microsoft.com/office/drawing/2014/main" id="{3A6F4A39-A33C-41D3-A61F-C5732AAD7E23}"/>
                </a:ext>
              </a:extLst>
            </p:cNvPr>
            <p:cNvSpPr>
              <a:spLocks/>
            </p:cNvSpPr>
            <p:nvPr/>
          </p:nvSpPr>
          <p:spPr bwMode="auto">
            <a:xfrm>
              <a:off x="6722760" y="2305174"/>
              <a:ext cx="461846" cy="277373"/>
            </a:xfrm>
            <a:custGeom>
              <a:avLst/>
              <a:gdLst>
                <a:gd name="T0" fmla="*/ 234 w 348"/>
                <a:gd name="T1" fmla="*/ 0 h 209"/>
                <a:gd name="T2" fmla="*/ 237 w 348"/>
                <a:gd name="T3" fmla="*/ 1 h 209"/>
                <a:gd name="T4" fmla="*/ 345 w 348"/>
                <a:gd name="T5" fmla="*/ 60 h 209"/>
                <a:gd name="T6" fmla="*/ 347 w 348"/>
                <a:gd name="T7" fmla="*/ 62 h 209"/>
                <a:gd name="T8" fmla="*/ 348 w 348"/>
                <a:gd name="T9" fmla="*/ 64 h 209"/>
                <a:gd name="T10" fmla="*/ 348 w 348"/>
                <a:gd name="T11" fmla="*/ 65 h 209"/>
                <a:gd name="T12" fmla="*/ 320 w 348"/>
                <a:gd name="T13" fmla="*/ 209 h 209"/>
                <a:gd name="T14" fmla="*/ 27 w 348"/>
                <a:gd name="T15" fmla="*/ 209 h 209"/>
                <a:gd name="T16" fmla="*/ 0 w 348"/>
                <a:gd name="T17" fmla="*/ 65 h 209"/>
                <a:gd name="T18" fmla="*/ 0 w 348"/>
                <a:gd name="T19" fmla="*/ 64 h 209"/>
                <a:gd name="T20" fmla="*/ 1 w 348"/>
                <a:gd name="T21" fmla="*/ 62 h 209"/>
                <a:gd name="T22" fmla="*/ 2 w 348"/>
                <a:gd name="T23" fmla="*/ 60 h 209"/>
                <a:gd name="T24" fmla="*/ 111 w 348"/>
                <a:gd name="T25" fmla="*/ 1 h 209"/>
                <a:gd name="T26" fmla="*/ 114 w 348"/>
                <a:gd name="T27" fmla="*/ 0 h 209"/>
                <a:gd name="T28" fmla="*/ 116 w 348"/>
                <a:gd name="T29" fmla="*/ 0 h 209"/>
                <a:gd name="T30" fmla="*/ 117 w 348"/>
                <a:gd name="T31" fmla="*/ 1 h 209"/>
                <a:gd name="T32" fmla="*/ 119 w 348"/>
                <a:gd name="T33" fmla="*/ 3 h 209"/>
                <a:gd name="T34" fmla="*/ 153 w 348"/>
                <a:gd name="T35" fmla="*/ 105 h 209"/>
                <a:gd name="T36" fmla="*/ 162 w 348"/>
                <a:gd name="T37" fmla="*/ 76 h 209"/>
                <a:gd name="T38" fmla="*/ 150 w 348"/>
                <a:gd name="T39" fmla="*/ 60 h 209"/>
                <a:gd name="T40" fmla="*/ 150 w 348"/>
                <a:gd name="T41" fmla="*/ 59 h 209"/>
                <a:gd name="T42" fmla="*/ 150 w 348"/>
                <a:gd name="T43" fmla="*/ 58 h 209"/>
                <a:gd name="T44" fmla="*/ 162 w 348"/>
                <a:gd name="T45" fmla="*/ 42 h 209"/>
                <a:gd name="T46" fmla="*/ 163 w 348"/>
                <a:gd name="T47" fmla="*/ 42 h 209"/>
                <a:gd name="T48" fmla="*/ 184 w 348"/>
                <a:gd name="T49" fmla="*/ 42 h 209"/>
                <a:gd name="T50" fmla="*/ 186 w 348"/>
                <a:gd name="T51" fmla="*/ 42 h 209"/>
                <a:gd name="T52" fmla="*/ 197 w 348"/>
                <a:gd name="T53" fmla="*/ 58 h 209"/>
                <a:gd name="T54" fmla="*/ 197 w 348"/>
                <a:gd name="T55" fmla="*/ 59 h 209"/>
                <a:gd name="T56" fmla="*/ 197 w 348"/>
                <a:gd name="T57" fmla="*/ 60 h 209"/>
                <a:gd name="T58" fmla="*/ 186 w 348"/>
                <a:gd name="T59" fmla="*/ 76 h 209"/>
                <a:gd name="T60" fmla="*/ 195 w 348"/>
                <a:gd name="T61" fmla="*/ 105 h 209"/>
                <a:gd name="T62" fmla="*/ 229 w 348"/>
                <a:gd name="T63" fmla="*/ 3 h 209"/>
                <a:gd name="T64" fmla="*/ 230 w 348"/>
                <a:gd name="T65" fmla="*/ 1 h 209"/>
                <a:gd name="T66" fmla="*/ 233 w 348"/>
                <a:gd name="T67" fmla="*/ 0 h 209"/>
                <a:gd name="T68" fmla="*/ 234 w 348"/>
                <a:gd name="T6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8" h="209">
                  <a:moveTo>
                    <a:pt x="234" y="0"/>
                  </a:moveTo>
                  <a:lnTo>
                    <a:pt x="237" y="1"/>
                  </a:lnTo>
                  <a:lnTo>
                    <a:pt x="345" y="60"/>
                  </a:lnTo>
                  <a:lnTo>
                    <a:pt x="347" y="62"/>
                  </a:lnTo>
                  <a:lnTo>
                    <a:pt x="348" y="64"/>
                  </a:lnTo>
                  <a:lnTo>
                    <a:pt x="348" y="65"/>
                  </a:lnTo>
                  <a:lnTo>
                    <a:pt x="320" y="209"/>
                  </a:lnTo>
                  <a:lnTo>
                    <a:pt x="27" y="209"/>
                  </a:lnTo>
                  <a:lnTo>
                    <a:pt x="0" y="65"/>
                  </a:lnTo>
                  <a:lnTo>
                    <a:pt x="0" y="64"/>
                  </a:lnTo>
                  <a:lnTo>
                    <a:pt x="1" y="62"/>
                  </a:lnTo>
                  <a:lnTo>
                    <a:pt x="2" y="60"/>
                  </a:lnTo>
                  <a:lnTo>
                    <a:pt x="111" y="1"/>
                  </a:lnTo>
                  <a:lnTo>
                    <a:pt x="114" y="0"/>
                  </a:lnTo>
                  <a:lnTo>
                    <a:pt x="116" y="0"/>
                  </a:lnTo>
                  <a:lnTo>
                    <a:pt x="117" y="1"/>
                  </a:lnTo>
                  <a:lnTo>
                    <a:pt x="119" y="3"/>
                  </a:lnTo>
                  <a:lnTo>
                    <a:pt x="153" y="105"/>
                  </a:lnTo>
                  <a:lnTo>
                    <a:pt x="162" y="76"/>
                  </a:lnTo>
                  <a:lnTo>
                    <a:pt x="150" y="60"/>
                  </a:lnTo>
                  <a:lnTo>
                    <a:pt x="150" y="59"/>
                  </a:lnTo>
                  <a:lnTo>
                    <a:pt x="150" y="58"/>
                  </a:lnTo>
                  <a:lnTo>
                    <a:pt x="162" y="42"/>
                  </a:lnTo>
                  <a:lnTo>
                    <a:pt x="163" y="42"/>
                  </a:lnTo>
                  <a:lnTo>
                    <a:pt x="184" y="42"/>
                  </a:lnTo>
                  <a:lnTo>
                    <a:pt x="186" y="42"/>
                  </a:lnTo>
                  <a:lnTo>
                    <a:pt x="197" y="58"/>
                  </a:lnTo>
                  <a:lnTo>
                    <a:pt x="197" y="59"/>
                  </a:lnTo>
                  <a:lnTo>
                    <a:pt x="197" y="60"/>
                  </a:lnTo>
                  <a:lnTo>
                    <a:pt x="186" y="76"/>
                  </a:lnTo>
                  <a:lnTo>
                    <a:pt x="195" y="105"/>
                  </a:lnTo>
                  <a:lnTo>
                    <a:pt x="229" y="3"/>
                  </a:lnTo>
                  <a:lnTo>
                    <a:pt x="230" y="1"/>
                  </a:lnTo>
                  <a:lnTo>
                    <a:pt x="233" y="0"/>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5" name="Freeform 54">
              <a:extLst>
                <a:ext uri="{FF2B5EF4-FFF2-40B4-BE49-F238E27FC236}">
                  <a16:creationId xmlns:a16="http://schemas.microsoft.com/office/drawing/2014/main" id="{4312BCD2-4B34-41A3-A102-A9887286311A}"/>
                </a:ext>
              </a:extLst>
            </p:cNvPr>
            <p:cNvSpPr>
              <a:spLocks/>
            </p:cNvSpPr>
            <p:nvPr/>
          </p:nvSpPr>
          <p:spPr bwMode="auto">
            <a:xfrm>
              <a:off x="6831585" y="2037092"/>
              <a:ext cx="242867" cy="244194"/>
            </a:xfrm>
            <a:custGeom>
              <a:avLst/>
              <a:gdLst>
                <a:gd name="T0" fmla="*/ 92 w 183"/>
                <a:gd name="T1" fmla="*/ 0 h 184"/>
                <a:gd name="T2" fmla="*/ 117 w 183"/>
                <a:gd name="T3" fmla="*/ 3 h 184"/>
                <a:gd name="T4" fmla="*/ 138 w 183"/>
                <a:gd name="T5" fmla="*/ 12 h 184"/>
                <a:gd name="T6" fmla="*/ 157 w 183"/>
                <a:gd name="T7" fmla="*/ 27 h 184"/>
                <a:gd name="T8" fmla="*/ 172 w 183"/>
                <a:gd name="T9" fmla="*/ 46 h 184"/>
                <a:gd name="T10" fmla="*/ 181 w 183"/>
                <a:gd name="T11" fmla="*/ 67 h 184"/>
                <a:gd name="T12" fmla="*/ 183 w 183"/>
                <a:gd name="T13" fmla="*/ 92 h 184"/>
                <a:gd name="T14" fmla="*/ 181 w 183"/>
                <a:gd name="T15" fmla="*/ 117 h 184"/>
                <a:gd name="T16" fmla="*/ 172 w 183"/>
                <a:gd name="T17" fmla="*/ 139 h 184"/>
                <a:gd name="T18" fmla="*/ 157 w 183"/>
                <a:gd name="T19" fmla="*/ 157 h 184"/>
                <a:gd name="T20" fmla="*/ 138 w 183"/>
                <a:gd name="T21" fmla="*/ 172 h 184"/>
                <a:gd name="T22" fmla="*/ 117 w 183"/>
                <a:gd name="T23" fmla="*/ 181 h 184"/>
                <a:gd name="T24" fmla="*/ 92 w 183"/>
                <a:gd name="T25" fmla="*/ 184 h 184"/>
                <a:gd name="T26" fmla="*/ 67 w 183"/>
                <a:gd name="T27" fmla="*/ 181 h 184"/>
                <a:gd name="T28" fmla="*/ 46 w 183"/>
                <a:gd name="T29" fmla="*/ 172 h 184"/>
                <a:gd name="T30" fmla="*/ 26 w 183"/>
                <a:gd name="T31" fmla="*/ 157 h 184"/>
                <a:gd name="T32" fmla="*/ 12 w 183"/>
                <a:gd name="T33" fmla="*/ 139 h 184"/>
                <a:gd name="T34" fmla="*/ 3 w 183"/>
                <a:gd name="T35" fmla="*/ 117 h 184"/>
                <a:gd name="T36" fmla="*/ 0 w 183"/>
                <a:gd name="T37" fmla="*/ 92 h 184"/>
                <a:gd name="T38" fmla="*/ 3 w 183"/>
                <a:gd name="T39" fmla="*/ 67 h 184"/>
                <a:gd name="T40" fmla="*/ 12 w 183"/>
                <a:gd name="T41" fmla="*/ 46 h 184"/>
                <a:gd name="T42" fmla="*/ 26 w 183"/>
                <a:gd name="T43" fmla="*/ 27 h 184"/>
                <a:gd name="T44" fmla="*/ 46 w 183"/>
                <a:gd name="T45" fmla="*/ 12 h 184"/>
                <a:gd name="T46" fmla="*/ 67 w 183"/>
                <a:gd name="T47" fmla="*/ 3 h 184"/>
                <a:gd name="T48" fmla="*/ 92 w 183"/>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92" y="0"/>
                  </a:moveTo>
                  <a:lnTo>
                    <a:pt x="117" y="3"/>
                  </a:lnTo>
                  <a:lnTo>
                    <a:pt x="138" y="12"/>
                  </a:lnTo>
                  <a:lnTo>
                    <a:pt x="157" y="27"/>
                  </a:lnTo>
                  <a:lnTo>
                    <a:pt x="172" y="46"/>
                  </a:lnTo>
                  <a:lnTo>
                    <a:pt x="181" y="67"/>
                  </a:lnTo>
                  <a:lnTo>
                    <a:pt x="183" y="92"/>
                  </a:lnTo>
                  <a:lnTo>
                    <a:pt x="181" y="117"/>
                  </a:lnTo>
                  <a:lnTo>
                    <a:pt x="172" y="139"/>
                  </a:lnTo>
                  <a:lnTo>
                    <a:pt x="157" y="157"/>
                  </a:lnTo>
                  <a:lnTo>
                    <a:pt x="138" y="172"/>
                  </a:lnTo>
                  <a:lnTo>
                    <a:pt x="117" y="181"/>
                  </a:lnTo>
                  <a:lnTo>
                    <a:pt x="92" y="184"/>
                  </a:lnTo>
                  <a:lnTo>
                    <a:pt x="67" y="181"/>
                  </a:lnTo>
                  <a:lnTo>
                    <a:pt x="46" y="172"/>
                  </a:lnTo>
                  <a:lnTo>
                    <a:pt x="26" y="157"/>
                  </a:lnTo>
                  <a:lnTo>
                    <a:pt x="12" y="139"/>
                  </a:lnTo>
                  <a:lnTo>
                    <a:pt x="3" y="117"/>
                  </a:lnTo>
                  <a:lnTo>
                    <a:pt x="0" y="92"/>
                  </a:lnTo>
                  <a:lnTo>
                    <a:pt x="3" y="67"/>
                  </a:lnTo>
                  <a:lnTo>
                    <a:pt x="12" y="46"/>
                  </a:lnTo>
                  <a:lnTo>
                    <a:pt x="26" y="27"/>
                  </a:lnTo>
                  <a:lnTo>
                    <a:pt x="46" y="12"/>
                  </a:lnTo>
                  <a:lnTo>
                    <a:pt x="67" y="3"/>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76" name="Group 75">
            <a:extLst>
              <a:ext uri="{FF2B5EF4-FFF2-40B4-BE49-F238E27FC236}">
                <a16:creationId xmlns:a16="http://schemas.microsoft.com/office/drawing/2014/main" id="{8F4189B0-83E1-45EF-9424-AC1C77054A23}"/>
              </a:ext>
            </a:extLst>
          </p:cNvPr>
          <p:cNvGrpSpPr/>
          <p:nvPr/>
        </p:nvGrpSpPr>
        <p:grpSpPr>
          <a:xfrm>
            <a:off x="2233108" y="4154582"/>
            <a:ext cx="691776" cy="688247"/>
            <a:chOff x="6722760" y="2037092"/>
            <a:chExt cx="461846" cy="545455"/>
          </a:xfrm>
          <a:solidFill>
            <a:srgbClr val="00007B"/>
          </a:solidFill>
        </p:grpSpPr>
        <p:sp>
          <p:nvSpPr>
            <p:cNvPr id="77" name="Freeform 53">
              <a:extLst>
                <a:ext uri="{FF2B5EF4-FFF2-40B4-BE49-F238E27FC236}">
                  <a16:creationId xmlns:a16="http://schemas.microsoft.com/office/drawing/2014/main" id="{058FE7EE-0E36-458B-8B81-7A1AE9AF3F44}"/>
                </a:ext>
              </a:extLst>
            </p:cNvPr>
            <p:cNvSpPr>
              <a:spLocks/>
            </p:cNvSpPr>
            <p:nvPr/>
          </p:nvSpPr>
          <p:spPr bwMode="auto">
            <a:xfrm>
              <a:off x="6722760" y="2305174"/>
              <a:ext cx="461846" cy="277373"/>
            </a:xfrm>
            <a:custGeom>
              <a:avLst/>
              <a:gdLst>
                <a:gd name="T0" fmla="*/ 234 w 348"/>
                <a:gd name="T1" fmla="*/ 0 h 209"/>
                <a:gd name="T2" fmla="*/ 237 w 348"/>
                <a:gd name="T3" fmla="*/ 1 h 209"/>
                <a:gd name="T4" fmla="*/ 345 w 348"/>
                <a:gd name="T5" fmla="*/ 60 h 209"/>
                <a:gd name="T6" fmla="*/ 347 w 348"/>
                <a:gd name="T7" fmla="*/ 62 h 209"/>
                <a:gd name="T8" fmla="*/ 348 w 348"/>
                <a:gd name="T9" fmla="*/ 64 h 209"/>
                <a:gd name="T10" fmla="*/ 348 w 348"/>
                <a:gd name="T11" fmla="*/ 65 h 209"/>
                <a:gd name="T12" fmla="*/ 320 w 348"/>
                <a:gd name="T13" fmla="*/ 209 h 209"/>
                <a:gd name="T14" fmla="*/ 27 w 348"/>
                <a:gd name="T15" fmla="*/ 209 h 209"/>
                <a:gd name="T16" fmla="*/ 0 w 348"/>
                <a:gd name="T17" fmla="*/ 65 h 209"/>
                <a:gd name="T18" fmla="*/ 0 w 348"/>
                <a:gd name="T19" fmla="*/ 64 h 209"/>
                <a:gd name="T20" fmla="*/ 1 w 348"/>
                <a:gd name="T21" fmla="*/ 62 h 209"/>
                <a:gd name="T22" fmla="*/ 2 w 348"/>
                <a:gd name="T23" fmla="*/ 60 h 209"/>
                <a:gd name="T24" fmla="*/ 111 w 348"/>
                <a:gd name="T25" fmla="*/ 1 h 209"/>
                <a:gd name="T26" fmla="*/ 114 w 348"/>
                <a:gd name="T27" fmla="*/ 0 h 209"/>
                <a:gd name="T28" fmla="*/ 116 w 348"/>
                <a:gd name="T29" fmla="*/ 0 h 209"/>
                <a:gd name="T30" fmla="*/ 117 w 348"/>
                <a:gd name="T31" fmla="*/ 1 h 209"/>
                <a:gd name="T32" fmla="*/ 119 w 348"/>
                <a:gd name="T33" fmla="*/ 3 h 209"/>
                <a:gd name="T34" fmla="*/ 153 w 348"/>
                <a:gd name="T35" fmla="*/ 105 h 209"/>
                <a:gd name="T36" fmla="*/ 162 w 348"/>
                <a:gd name="T37" fmla="*/ 76 h 209"/>
                <a:gd name="T38" fmla="*/ 150 w 348"/>
                <a:gd name="T39" fmla="*/ 60 h 209"/>
                <a:gd name="T40" fmla="*/ 150 w 348"/>
                <a:gd name="T41" fmla="*/ 59 h 209"/>
                <a:gd name="T42" fmla="*/ 150 w 348"/>
                <a:gd name="T43" fmla="*/ 58 h 209"/>
                <a:gd name="T44" fmla="*/ 162 w 348"/>
                <a:gd name="T45" fmla="*/ 42 h 209"/>
                <a:gd name="T46" fmla="*/ 163 w 348"/>
                <a:gd name="T47" fmla="*/ 42 h 209"/>
                <a:gd name="T48" fmla="*/ 184 w 348"/>
                <a:gd name="T49" fmla="*/ 42 h 209"/>
                <a:gd name="T50" fmla="*/ 186 w 348"/>
                <a:gd name="T51" fmla="*/ 42 h 209"/>
                <a:gd name="T52" fmla="*/ 197 w 348"/>
                <a:gd name="T53" fmla="*/ 58 h 209"/>
                <a:gd name="T54" fmla="*/ 197 w 348"/>
                <a:gd name="T55" fmla="*/ 59 h 209"/>
                <a:gd name="T56" fmla="*/ 197 w 348"/>
                <a:gd name="T57" fmla="*/ 60 h 209"/>
                <a:gd name="T58" fmla="*/ 186 w 348"/>
                <a:gd name="T59" fmla="*/ 76 h 209"/>
                <a:gd name="T60" fmla="*/ 195 w 348"/>
                <a:gd name="T61" fmla="*/ 105 h 209"/>
                <a:gd name="T62" fmla="*/ 229 w 348"/>
                <a:gd name="T63" fmla="*/ 3 h 209"/>
                <a:gd name="T64" fmla="*/ 230 w 348"/>
                <a:gd name="T65" fmla="*/ 1 h 209"/>
                <a:gd name="T66" fmla="*/ 233 w 348"/>
                <a:gd name="T67" fmla="*/ 0 h 209"/>
                <a:gd name="T68" fmla="*/ 234 w 348"/>
                <a:gd name="T6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8" h="209">
                  <a:moveTo>
                    <a:pt x="234" y="0"/>
                  </a:moveTo>
                  <a:lnTo>
                    <a:pt x="237" y="1"/>
                  </a:lnTo>
                  <a:lnTo>
                    <a:pt x="345" y="60"/>
                  </a:lnTo>
                  <a:lnTo>
                    <a:pt x="347" y="62"/>
                  </a:lnTo>
                  <a:lnTo>
                    <a:pt x="348" y="64"/>
                  </a:lnTo>
                  <a:lnTo>
                    <a:pt x="348" y="65"/>
                  </a:lnTo>
                  <a:lnTo>
                    <a:pt x="320" y="209"/>
                  </a:lnTo>
                  <a:lnTo>
                    <a:pt x="27" y="209"/>
                  </a:lnTo>
                  <a:lnTo>
                    <a:pt x="0" y="65"/>
                  </a:lnTo>
                  <a:lnTo>
                    <a:pt x="0" y="64"/>
                  </a:lnTo>
                  <a:lnTo>
                    <a:pt x="1" y="62"/>
                  </a:lnTo>
                  <a:lnTo>
                    <a:pt x="2" y="60"/>
                  </a:lnTo>
                  <a:lnTo>
                    <a:pt x="111" y="1"/>
                  </a:lnTo>
                  <a:lnTo>
                    <a:pt x="114" y="0"/>
                  </a:lnTo>
                  <a:lnTo>
                    <a:pt x="116" y="0"/>
                  </a:lnTo>
                  <a:lnTo>
                    <a:pt x="117" y="1"/>
                  </a:lnTo>
                  <a:lnTo>
                    <a:pt x="119" y="3"/>
                  </a:lnTo>
                  <a:lnTo>
                    <a:pt x="153" y="105"/>
                  </a:lnTo>
                  <a:lnTo>
                    <a:pt x="162" y="76"/>
                  </a:lnTo>
                  <a:lnTo>
                    <a:pt x="150" y="60"/>
                  </a:lnTo>
                  <a:lnTo>
                    <a:pt x="150" y="59"/>
                  </a:lnTo>
                  <a:lnTo>
                    <a:pt x="150" y="58"/>
                  </a:lnTo>
                  <a:lnTo>
                    <a:pt x="162" y="42"/>
                  </a:lnTo>
                  <a:lnTo>
                    <a:pt x="163" y="42"/>
                  </a:lnTo>
                  <a:lnTo>
                    <a:pt x="184" y="42"/>
                  </a:lnTo>
                  <a:lnTo>
                    <a:pt x="186" y="42"/>
                  </a:lnTo>
                  <a:lnTo>
                    <a:pt x="197" y="58"/>
                  </a:lnTo>
                  <a:lnTo>
                    <a:pt x="197" y="59"/>
                  </a:lnTo>
                  <a:lnTo>
                    <a:pt x="197" y="60"/>
                  </a:lnTo>
                  <a:lnTo>
                    <a:pt x="186" y="76"/>
                  </a:lnTo>
                  <a:lnTo>
                    <a:pt x="195" y="105"/>
                  </a:lnTo>
                  <a:lnTo>
                    <a:pt x="229" y="3"/>
                  </a:lnTo>
                  <a:lnTo>
                    <a:pt x="230" y="1"/>
                  </a:lnTo>
                  <a:lnTo>
                    <a:pt x="233" y="0"/>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 name="Freeform 54">
              <a:extLst>
                <a:ext uri="{FF2B5EF4-FFF2-40B4-BE49-F238E27FC236}">
                  <a16:creationId xmlns:a16="http://schemas.microsoft.com/office/drawing/2014/main" id="{D32CB982-899C-4665-926E-459E497D8EAB}"/>
                </a:ext>
              </a:extLst>
            </p:cNvPr>
            <p:cNvSpPr>
              <a:spLocks/>
            </p:cNvSpPr>
            <p:nvPr/>
          </p:nvSpPr>
          <p:spPr bwMode="auto">
            <a:xfrm>
              <a:off x="6831585" y="2037092"/>
              <a:ext cx="242867" cy="244194"/>
            </a:xfrm>
            <a:custGeom>
              <a:avLst/>
              <a:gdLst>
                <a:gd name="T0" fmla="*/ 92 w 183"/>
                <a:gd name="T1" fmla="*/ 0 h 184"/>
                <a:gd name="T2" fmla="*/ 117 w 183"/>
                <a:gd name="T3" fmla="*/ 3 h 184"/>
                <a:gd name="T4" fmla="*/ 138 w 183"/>
                <a:gd name="T5" fmla="*/ 12 h 184"/>
                <a:gd name="T6" fmla="*/ 157 w 183"/>
                <a:gd name="T7" fmla="*/ 27 h 184"/>
                <a:gd name="T8" fmla="*/ 172 w 183"/>
                <a:gd name="T9" fmla="*/ 46 h 184"/>
                <a:gd name="T10" fmla="*/ 181 w 183"/>
                <a:gd name="T11" fmla="*/ 67 h 184"/>
                <a:gd name="T12" fmla="*/ 183 w 183"/>
                <a:gd name="T13" fmla="*/ 92 h 184"/>
                <a:gd name="T14" fmla="*/ 181 w 183"/>
                <a:gd name="T15" fmla="*/ 117 h 184"/>
                <a:gd name="T16" fmla="*/ 172 w 183"/>
                <a:gd name="T17" fmla="*/ 139 h 184"/>
                <a:gd name="T18" fmla="*/ 157 w 183"/>
                <a:gd name="T19" fmla="*/ 157 h 184"/>
                <a:gd name="T20" fmla="*/ 138 w 183"/>
                <a:gd name="T21" fmla="*/ 172 h 184"/>
                <a:gd name="T22" fmla="*/ 117 w 183"/>
                <a:gd name="T23" fmla="*/ 181 h 184"/>
                <a:gd name="T24" fmla="*/ 92 w 183"/>
                <a:gd name="T25" fmla="*/ 184 h 184"/>
                <a:gd name="T26" fmla="*/ 67 w 183"/>
                <a:gd name="T27" fmla="*/ 181 h 184"/>
                <a:gd name="T28" fmla="*/ 46 w 183"/>
                <a:gd name="T29" fmla="*/ 172 h 184"/>
                <a:gd name="T30" fmla="*/ 26 w 183"/>
                <a:gd name="T31" fmla="*/ 157 h 184"/>
                <a:gd name="T32" fmla="*/ 12 w 183"/>
                <a:gd name="T33" fmla="*/ 139 h 184"/>
                <a:gd name="T34" fmla="*/ 3 w 183"/>
                <a:gd name="T35" fmla="*/ 117 h 184"/>
                <a:gd name="T36" fmla="*/ 0 w 183"/>
                <a:gd name="T37" fmla="*/ 92 h 184"/>
                <a:gd name="T38" fmla="*/ 3 w 183"/>
                <a:gd name="T39" fmla="*/ 67 h 184"/>
                <a:gd name="T40" fmla="*/ 12 w 183"/>
                <a:gd name="T41" fmla="*/ 46 h 184"/>
                <a:gd name="T42" fmla="*/ 26 w 183"/>
                <a:gd name="T43" fmla="*/ 27 h 184"/>
                <a:gd name="T44" fmla="*/ 46 w 183"/>
                <a:gd name="T45" fmla="*/ 12 h 184"/>
                <a:gd name="T46" fmla="*/ 67 w 183"/>
                <a:gd name="T47" fmla="*/ 3 h 184"/>
                <a:gd name="T48" fmla="*/ 92 w 183"/>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92" y="0"/>
                  </a:moveTo>
                  <a:lnTo>
                    <a:pt x="117" y="3"/>
                  </a:lnTo>
                  <a:lnTo>
                    <a:pt x="138" y="12"/>
                  </a:lnTo>
                  <a:lnTo>
                    <a:pt x="157" y="27"/>
                  </a:lnTo>
                  <a:lnTo>
                    <a:pt x="172" y="46"/>
                  </a:lnTo>
                  <a:lnTo>
                    <a:pt x="181" y="67"/>
                  </a:lnTo>
                  <a:lnTo>
                    <a:pt x="183" y="92"/>
                  </a:lnTo>
                  <a:lnTo>
                    <a:pt x="181" y="117"/>
                  </a:lnTo>
                  <a:lnTo>
                    <a:pt x="172" y="139"/>
                  </a:lnTo>
                  <a:lnTo>
                    <a:pt x="157" y="157"/>
                  </a:lnTo>
                  <a:lnTo>
                    <a:pt x="138" y="172"/>
                  </a:lnTo>
                  <a:lnTo>
                    <a:pt x="117" y="181"/>
                  </a:lnTo>
                  <a:lnTo>
                    <a:pt x="92" y="184"/>
                  </a:lnTo>
                  <a:lnTo>
                    <a:pt x="67" y="181"/>
                  </a:lnTo>
                  <a:lnTo>
                    <a:pt x="46" y="172"/>
                  </a:lnTo>
                  <a:lnTo>
                    <a:pt x="26" y="157"/>
                  </a:lnTo>
                  <a:lnTo>
                    <a:pt x="12" y="139"/>
                  </a:lnTo>
                  <a:lnTo>
                    <a:pt x="3" y="117"/>
                  </a:lnTo>
                  <a:lnTo>
                    <a:pt x="0" y="92"/>
                  </a:lnTo>
                  <a:lnTo>
                    <a:pt x="3" y="67"/>
                  </a:lnTo>
                  <a:lnTo>
                    <a:pt x="12" y="46"/>
                  </a:lnTo>
                  <a:lnTo>
                    <a:pt x="26" y="27"/>
                  </a:lnTo>
                  <a:lnTo>
                    <a:pt x="46" y="12"/>
                  </a:lnTo>
                  <a:lnTo>
                    <a:pt x="67" y="3"/>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92" name="TextBox 91">
            <a:extLst>
              <a:ext uri="{FF2B5EF4-FFF2-40B4-BE49-F238E27FC236}">
                <a16:creationId xmlns:a16="http://schemas.microsoft.com/office/drawing/2014/main" id="{B80BF99E-39A6-4B5D-8420-8D50F2747AB4}"/>
              </a:ext>
            </a:extLst>
          </p:cNvPr>
          <p:cNvSpPr txBox="1"/>
          <p:nvPr/>
        </p:nvSpPr>
        <p:spPr>
          <a:xfrm>
            <a:off x="2104473" y="4889231"/>
            <a:ext cx="947107" cy="153888"/>
          </a:xfrm>
          <a:prstGeom prst="rect">
            <a:avLst/>
          </a:prstGeom>
          <a:noFill/>
        </p:spPr>
        <p:txBody>
          <a:bodyPr wrap="square" lIns="0" tIns="0" rIns="0" bIns="0" rtlCol="0">
            <a:spAutoFit/>
          </a:bodyPr>
          <a:lstStyle/>
          <a:p>
            <a:pPr marL="1270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Program SPOC</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94" name="Group 93">
            <a:extLst>
              <a:ext uri="{FF2B5EF4-FFF2-40B4-BE49-F238E27FC236}">
                <a16:creationId xmlns:a16="http://schemas.microsoft.com/office/drawing/2014/main" id="{613BE184-021D-433A-AC9B-16CD1C9A4F04}"/>
              </a:ext>
            </a:extLst>
          </p:cNvPr>
          <p:cNvGrpSpPr>
            <a:grpSpLocks noChangeAspect="1"/>
          </p:cNvGrpSpPr>
          <p:nvPr/>
        </p:nvGrpSpPr>
        <p:grpSpPr>
          <a:xfrm>
            <a:off x="1905830" y="5291356"/>
            <a:ext cx="542392" cy="640080"/>
            <a:chOff x="6722760" y="2037092"/>
            <a:chExt cx="461846" cy="545455"/>
          </a:xfrm>
          <a:solidFill>
            <a:srgbClr val="00007B"/>
          </a:solidFill>
        </p:grpSpPr>
        <p:sp>
          <p:nvSpPr>
            <p:cNvPr id="95" name="Freeform 53">
              <a:extLst>
                <a:ext uri="{FF2B5EF4-FFF2-40B4-BE49-F238E27FC236}">
                  <a16:creationId xmlns:a16="http://schemas.microsoft.com/office/drawing/2014/main" id="{1462C51C-7A9F-4AA8-80DA-6158F564C5AD}"/>
                </a:ext>
              </a:extLst>
            </p:cNvPr>
            <p:cNvSpPr>
              <a:spLocks/>
            </p:cNvSpPr>
            <p:nvPr/>
          </p:nvSpPr>
          <p:spPr bwMode="auto">
            <a:xfrm>
              <a:off x="6722760" y="2305174"/>
              <a:ext cx="461846" cy="277373"/>
            </a:xfrm>
            <a:custGeom>
              <a:avLst/>
              <a:gdLst>
                <a:gd name="T0" fmla="*/ 234 w 348"/>
                <a:gd name="T1" fmla="*/ 0 h 209"/>
                <a:gd name="T2" fmla="*/ 237 w 348"/>
                <a:gd name="T3" fmla="*/ 1 h 209"/>
                <a:gd name="T4" fmla="*/ 345 w 348"/>
                <a:gd name="T5" fmla="*/ 60 h 209"/>
                <a:gd name="T6" fmla="*/ 347 w 348"/>
                <a:gd name="T7" fmla="*/ 62 h 209"/>
                <a:gd name="T8" fmla="*/ 348 w 348"/>
                <a:gd name="T9" fmla="*/ 64 h 209"/>
                <a:gd name="T10" fmla="*/ 348 w 348"/>
                <a:gd name="T11" fmla="*/ 65 h 209"/>
                <a:gd name="T12" fmla="*/ 320 w 348"/>
                <a:gd name="T13" fmla="*/ 209 h 209"/>
                <a:gd name="T14" fmla="*/ 27 w 348"/>
                <a:gd name="T15" fmla="*/ 209 h 209"/>
                <a:gd name="T16" fmla="*/ 0 w 348"/>
                <a:gd name="T17" fmla="*/ 65 h 209"/>
                <a:gd name="T18" fmla="*/ 0 w 348"/>
                <a:gd name="T19" fmla="*/ 64 h 209"/>
                <a:gd name="T20" fmla="*/ 1 w 348"/>
                <a:gd name="T21" fmla="*/ 62 h 209"/>
                <a:gd name="T22" fmla="*/ 2 w 348"/>
                <a:gd name="T23" fmla="*/ 60 h 209"/>
                <a:gd name="T24" fmla="*/ 111 w 348"/>
                <a:gd name="T25" fmla="*/ 1 h 209"/>
                <a:gd name="T26" fmla="*/ 114 w 348"/>
                <a:gd name="T27" fmla="*/ 0 h 209"/>
                <a:gd name="T28" fmla="*/ 116 w 348"/>
                <a:gd name="T29" fmla="*/ 0 h 209"/>
                <a:gd name="T30" fmla="*/ 117 w 348"/>
                <a:gd name="T31" fmla="*/ 1 h 209"/>
                <a:gd name="T32" fmla="*/ 119 w 348"/>
                <a:gd name="T33" fmla="*/ 3 h 209"/>
                <a:gd name="T34" fmla="*/ 153 w 348"/>
                <a:gd name="T35" fmla="*/ 105 h 209"/>
                <a:gd name="T36" fmla="*/ 162 w 348"/>
                <a:gd name="T37" fmla="*/ 76 h 209"/>
                <a:gd name="T38" fmla="*/ 150 w 348"/>
                <a:gd name="T39" fmla="*/ 60 h 209"/>
                <a:gd name="T40" fmla="*/ 150 w 348"/>
                <a:gd name="T41" fmla="*/ 59 h 209"/>
                <a:gd name="T42" fmla="*/ 150 w 348"/>
                <a:gd name="T43" fmla="*/ 58 h 209"/>
                <a:gd name="T44" fmla="*/ 162 w 348"/>
                <a:gd name="T45" fmla="*/ 42 h 209"/>
                <a:gd name="T46" fmla="*/ 163 w 348"/>
                <a:gd name="T47" fmla="*/ 42 h 209"/>
                <a:gd name="T48" fmla="*/ 184 w 348"/>
                <a:gd name="T49" fmla="*/ 42 h 209"/>
                <a:gd name="T50" fmla="*/ 186 w 348"/>
                <a:gd name="T51" fmla="*/ 42 h 209"/>
                <a:gd name="T52" fmla="*/ 197 w 348"/>
                <a:gd name="T53" fmla="*/ 58 h 209"/>
                <a:gd name="T54" fmla="*/ 197 w 348"/>
                <a:gd name="T55" fmla="*/ 59 h 209"/>
                <a:gd name="T56" fmla="*/ 197 w 348"/>
                <a:gd name="T57" fmla="*/ 60 h 209"/>
                <a:gd name="T58" fmla="*/ 186 w 348"/>
                <a:gd name="T59" fmla="*/ 76 h 209"/>
                <a:gd name="T60" fmla="*/ 195 w 348"/>
                <a:gd name="T61" fmla="*/ 105 h 209"/>
                <a:gd name="T62" fmla="*/ 229 w 348"/>
                <a:gd name="T63" fmla="*/ 3 h 209"/>
                <a:gd name="T64" fmla="*/ 230 w 348"/>
                <a:gd name="T65" fmla="*/ 1 h 209"/>
                <a:gd name="T66" fmla="*/ 233 w 348"/>
                <a:gd name="T67" fmla="*/ 0 h 209"/>
                <a:gd name="T68" fmla="*/ 234 w 348"/>
                <a:gd name="T6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8" h="209">
                  <a:moveTo>
                    <a:pt x="234" y="0"/>
                  </a:moveTo>
                  <a:lnTo>
                    <a:pt x="237" y="1"/>
                  </a:lnTo>
                  <a:lnTo>
                    <a:pt x="345" y="60"/>
                  </a:lnTo>
                  <a:lnTo>
                    <a:pt x="347" y="62"/>
                  </a:lnTo>
                  <a:lnTo>
                    <a:pt x="348" y="64"/>
                  </a:lnTo>
                  <a:lnTo>
                    <a:pt x="348" y="65"/>
                  </a:lnTo>
                  <a:lnTo>
                    <a:pt x="320" y="209"/>
                  </a:lnTo>
                  <a:lnTo>
                    <a:pt x="27" y="209"/>
                  </a:lnTo>
                  <a:lnTo>
                    <a:pt x="0" y="65"/>
                  </a:lnTo>
                  <a:lnTo>
                    <a:pt x="0" y="64"/>
                  </a:lnTo>
                  <a:lnTo>
                    <a:pt x="1" y="62"/>
                  </a:lnTo>
                  <a:lnTo>
                    <a:pt x="2" y="60"/>
                  </a:lnTo>
                  <a:lnTo>
                    <a:pt x="111" y="1"/>
                  </a:lnTo>
                  <a:lnTo>
                    <a:pt x="114" y="0"/>
                  </a:lnTo>
                  <a:lnTo>
                    <a:pt x="116" y="0"/>
                  </a:lnTo>
                  <a:lnTo>
                    <a:pt x="117" y="1"/>
                  </a:lnTo>
                  <a:lnTo>
                    <a:pt x="119" y="3"/>
                  </a:lnTo>
                  <a:lnTo>
                    <a:pt x="153" y="105"/>
                  </a:lnTo>
                  <a:lnTo>
                    <a:pt x="162" y="76"/>
                  </a:lnTo>
                  <a:lnTo>
                    <a:pt x="150" y="60"/>
                  </a:lnTo>
                  <a:lnTo>
                    <a:pt x="150" y="59"/>
                  </a:lnTo>
                  <a:lnTo>
                    <a:pt x="150" y="58"/>
                  </a:lnTo>
                  <a:lnTo>
                    <a:pt x="162" y="42"/>
                  </a:lnTo>
                  <a:lnTo>
                    <a:pt x="163" y="42"/>
                  </a:lnTo>
                  <a:lnTo>
                    <a:pt x="184" y="42"/>
                  </a:lnTo>
                  <a:lnTo>
                    <a:pt x="186" y="42"/>
                  </a:lnTo>
                  <a:lnTo>
                    <a:pt x="197" y="58"/>
                  </a:lnTo>
                  <a:lnTo>
                    <a:pt x="197" y="59"/>
                  </a:lnTo>
                  <a:lnTo>
                    <a:pt x="197" y="60"/>
                  </a:lnTo>
                  <a:lnTo>
                    <a:pt x="186" y="76"/>
                  </a:lnTo>
                  <a:lnTo>
                    <a:pt x="195" y="105"/>
                  </a:lnTo>
                  <a:lnTo>
                    <a:pt x="229" y="3"/>
                  </a:lnTo>
                  <a:lnTo>
                    <a:pt x="230" y="1"/>
                  </a:lnTo>
                  <a:lnTo>
                    <a:pt x="233" y="0"/>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6" name="Freeform 54">
              <a:extLst>
                <a:ext uri="{FF2B5EF4-FFF2-40B4-BE49-F238E27FC236}">
                  <a16:creationId xmlns:a16="http://schemas.microsoft.com/office/drawing/2014/main" id="{D9607625-C19B-44D5-8CDF-F45A4E9F112E}"/>
                </a:ext>
              </a:extLst>
            </p:cNvPr>
            <p:cNvSpPr>
              <a:spLocks/>
            </p:cNvSpPr>
            <p:nvPr/>
          </p:nvSpPr>
          <p:spPr bwMode="auto">
            <a:xfrm>
              <a:off x="6831585" y="2037092"/>
              <a:ext cx="242867" cy="244194"/>
            </a:xfrm>
            <a:custGeom>
              <a:avLst/>
              <a:gdLst>
                <a:gd name="T0" fmla="*/ 92 w 183"/>
                <a:gd name="T1" fmla="*/ 0 h 184"/>
                <a:gd name="T2" fmla="*/ 117 w 183"/>
                <a:gd name="T3" fmla="*/ 3 h 184"/>
                <a:gd name="T4" fmla="*/ 138 w 183"/>
                <a:gd name="T5" fmla="*/ 12 h 184"/>
                <a:gd name="T6" fmla="*/ 157 w 183"/>
                <a:gd name="T7" fmla="*/ 27 h 184"/>
                <a:gd name="T8" fmla="*/ 172 w 183"/>
                <a:gd name="T9" fmla="*/ 46 h 184"/>
                <a:gd name="T10" fmla="*/ 181 w 183"/>
                <a:gd name="T11" fmla="*/ 67 h 184"/>
                <a:gd name="T12" fmla="*/ 183 w 183"/>
                <a:gd name="T13" fmla="*/ 92 h 184"/>
                <a:gd name="T14" fmla="*/ 181 w 183"/>
                <a:gd name="T15" fmla="*/ 117 h 184"/>
                <a:gd name="T16" fmla="*/ 172 w 183"/>
                <a:gd name="T17" fmla="*/ 139 h 184"/>
                <a:gd name="T18" fmla="*/ 157 w 183"/>
                <a:gd name="T19" fmla="*/ 157 h 184"/>
                <a:gd name="T20" fmla="*/ 138 w 183"/>
                <a:gd name="T21" fmla="*/ 172 h 184"/>
                <a:gd name="T22" fmla="*/ 117 w 183"/>
                <a:gd name="T23" fmla="*/ 181 h 184"/>
                <a:gd name="T24" fmla="*/ 92 w 183"/>
                <a:gd name="T25" fmla="*/ 184 h 184"/>
                <a:gd name="T26" fmla="*/ 67 w 183"/>
                <a:gd name="T27" fmla="*/ 181 h 184"/>
                <a:gd name="T28" fmla="*/ 46 w 183"/>
                <a:gd name="T29" fmla="*/ 172 h 184"/>
                <a:gd name="T30" fmla="*/ 26 w 183"/>
                <a:gd name="T31" fmla="*/ 157 h 184"/>
                <a:gd name="T32" fmla="*/ 12 w 183"/>
                <a:gd name="T33" fmla="*/ 139 h 184"/>
                <a:gd name="T34" fmla="*/ 3 w 183"/>
                <a:gd name="T35" fmla="*/ 117 h 184"/>
                <a:gd name="T36" fmla="*/ 0 w 183"/>
                <a:gd name="T37" fmla="*/ 92 h 184"/>
                <a:gd name="T38" fmla="*/ 3 w 183"/>
                <a:gd name="T39" fmla="*/ 67 h 184"/>
                <a:gd name="T40" fmla="*/ 12 w 183"/>
                <a:gd name="T41" fmla="*/ 46 h 184"/>
                <a:gd name="T42" fmla="*/ 26 w 183"/>
                <a:gd name="T43" fmla="*/ 27 h 184"/>
                <a:gd name="T44" fmla="*/ 46 w 183"/>
                <a:gd name="T45" fmla="*/ 12 h 184"/>
                <a:gd name="T46" fmla="*/ 67 w 183"/>
                <a:gd name="T47" fmla="*/ 3 h 184"/>
                <a:gd name="T48" fmla="*/ 92 w 183"/>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92" y="0"/>
                  </a:moveTo>
                  <a:lnTo>
                    <a:pt x="117" y="3"/>
                  </a:lnTo>
                  <a:lnTo>
                    <a:pt x="138" y="12"/>
                  </a:lnTo>
                  <a:lnTo>
                    <a:pt x="157" y="27"/>
                  </a:lnTo>
                  <a:lnTo>
                    <a:pt x="172" y="46"/>
                  </a:lnTo>
                  <a:lnTo>
                    <a:pt x="181" y="67"/>
                  </a:lnTo>
                  <a:lnTo>
                    <a:pt x="183" y="92"/>
                  </a:lnTo>
                  <a:lnTo>
                    <a:pt x="181" y="117"/>
                  </a:lnTo>
                  <a:lnTo>
                    <a:pt x="172" y="139"/>
                  </a:lnTo>
                  <a:lnTo>
                    <a:pt x="157" y="157"/>
                  </a:lnTo>
                  <a:lnTo>
                    <a:pt x="138" y="172"/>
                  </a:lnTo>
                  <a:lnTo>
                    <a:pt x="117" y="181"/>
                  </a:lnTo>
                  <a:lnTo>
                    <a:pt x="92" y="184"/>
                  </a:lnTo>
                  <a:lnTo>
                    <a:pt x="67" y="181"/>
                  </a:lnTo>
                  <a:lnTo>
                    <a:pt x="46" y="172"/>
                  </a:lnTo>
                  <a:lnTo>
                    <a:pt x="26" y="157"/>
                  </a:lnTo>
                  <a:lnTo>
                    <a:pt x="12" y="139"/>
                  </a:lnTo>
                  <a:lnTo>
                    <a:pt x="3" y="117"/>
                  </a:lnTo>
                  <a:lnTo>
                    <a:pt x="0" y="92"/>
                  </a:lnTo>
                  <a:lnTo>
                    <a:pt x="3" y="67"/>
                  </a:lnTo>
                  <a:lnTo>
                    <a:pt x="12" y="46"/>
                  </a:lnTo>
                  <a:lnTo>
                    <a:pt x="26" y="27"/>
                  </a:lnTo>
                  <a:lnTo>
                    <a:pt x="46" y="12"/>
                  </a:lnTo>
                  <a:lnTo>
                    <a:pt x="67" y="3"/>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97" name="Group 96">
            <a:extLst>
              <a:ext uri="{FF2B5EF4-FFF2-40B4-BE49-F238E27FC236}">
                <a16:creationId xmlns:a16="http://schemas.microsoft.com/office/drawing/2014/main" id="{949EBA1D-B6B5-48D0-A1F7-44679996EB64}"/>
              </a:ext>
            </a:extLst>
          </p:cNvPr>
          <p:cNvGrpSpPr>
            <a:grpSpLocks noChangeAspect="1"/>
          </p:cNvGrpSpPr>
          <p:nvPr/>
        </p:nvGrpSpPr>
        <p:grpSpPr>
          <a:xfrm>
            <a:off x="2859818" y="5307126"/>
            <a:ext cx="542392" cy="640080"/>
            <a:chOff x="6722760" y="2037092"/>
            <a:chExt cx="461846" cy="545455"/>
          </a:xfrm>
          <a:solidFill>
            <a:srgbClr val="00007B"/>
          </a:solidFill>
        </p:grpSpPr>
        <p:sp>
          <p:nvSpPr>
            <p:cNvPr id="98" name="Freeform 53">
              <a:extLst>
                <a:ext uri="{FF2B5EF4-FFF2-40B4-BE49-F238E27FC236}">
                  <a16:creationId xmlns:a16="http://schemas.microsoft.com/office/drawing/2014/main" id="{64DC1640-6857-4063-BFF0-257237E2B1AC}"/>
                </a:ext>
              </a:extLst>
            </p:cNvPr>
            <p:cNvSpPr>
              <a:spLocks/>
            </p:cNvSpPr>
            <p:nvPr/>
          </p:nvSpPr>
          <p:spPr bwMode="auto">
            <a:xfrm>
              <a:off x="6722760" y="2305174"/>
              <a:ext cx="461846" cy="277373"/>
            </a:xfrm>
            <a:custGeom>
              <a:avLst/>
              <a:gdLst>
                <a:gd name="T0" fmla="*/ 234 w 348"/>
                <a:gd name="T1" fmla="*/ 0 h 209"/>
                <a:gd name="T2" fmla="*/ 237 w 348"/>
                <a:gd name="T3" fmla="*/ 1 h 209"/>
                <a:gd name="T4" fmla="*/ 345 w 348"/>
                <a:gd name="T5" fmla="*/ 60 h 209"/>
                <a:gd name="T6" fmla="*/ 347 w 348"/>
                <a:gd name="T7" fmla="*/ 62 h 209"/>
                <a:gd name="T8" fmla="*/ 348 w 348"/>
                <a:gd name="T9" fmla="*/ 64 h 209"/>
                <a:gd name="T10" fmla="*/ 348 w 348"/>
                <a:gd name="T11" fmla="*/ 65 h 209"/>
                <a:gd name="T12" fmla="*/ 320 w 348"/>
                <a:gd name="T13" fmla="*/ 209 h 209"/>
                <a:gd name="T14" fmla="*/ 27 w 348"/>
                <a:gd name="T15" fmla="*/ 209 h 209"/>
                <a:gd name="T16" fmla="*/ 0 w 348"/>
                <a:gd name="T17" fmla="*/ 65 h 209"/>
                <a:gd name="T18" fmla="*/ 0 w 348"/>
                <a:gd name="T19" fmla="*/ 64 h 209"/>
                <a:gd name="T20" fmla="*/ 1 w 348"/>
                <a:gd name="T21" fmla="*/ 62 h 209"/>
                <a:gd name="T22" fmla="*/ 2 w 348"/>
                <a:gd name="T23" fmla="*/ 60 h 209"/>
                <a:gd name="T24" fmla="*/ 111 w 348"/>
                <a:gd name="T25" fmla="*/ 1 h 209"/>
                <a:gd name="T26" fmla="*/ 114 w 348"/>
                <a:gd name="T27" fmla="*/ 0 h 209"/>
                <a:gd name="T28" fmla="*/ 116 w 348"/>
                <a:gd name="T29" fmla="*/ 0 h 209"/>
                <a:gd name="T30" fmla="*/ 117 w 348"/>
                <a:gd name="T31" fmla="*/ 1 h 209"/>
                <a:gd name="T32" fmla="*/ 119 w 348"/>
                <a:gd name="T33" fmla="*/ 3 h 209"/>
                <a:gd name="T34" fmla="*/ 153 w 348"/>
                <a:gd name="T35" fmla="*/ 105 h 209"/>
                <a:gd name="T36" fmla="*/ 162 w 348"/>
                <a:gd name="T37" fmla="*/ 76 h 209"/>
                <a:gd name="T38" fmla="*/ 150 w 348"/>
                <a:gd name="T39" fmla="*/ 60 h 209"/>
                <a:gd name="T40" fmla="*/ 150 w 348"/>
                <a:gd name="T41" fmla="*/ 59 h 209"/>
                <a:gd name="T42" fmla="*/ 150 w 348"/>
                <a:gd name="T43" fmla="*/ 58 h 209"/>
                <a:gd name="T44" fmla="*/ 162 w 348"/>
                <a:gd name="T45" fmla="*/ 42 h 209"/>
                <a:gd name="T46" fmla="*/ 163 w 348"/>
                <a:gd name="T47" fmla="*/ 42 h 209"/>
                <a:gd name="T48" fmla="*/ 184 w 348"/>
                <a:gd name="T49" fmla="*/ 42 h 209"/>
                <a:gd name="T50" fmla="*/ 186 w 348"/>
                <a:gd name="T51" fmla="*/ 42 h 209"/>
                <a:gd name="T52" fmla="*/ 197 w 348"/>
                <a:gd name="T53" fmla="*/ 58 h 209"/>
                <a:gd name="T54" fmla="*/ 197 w 348"/>
                <a:gd name="T55" fmla="*/ 59 h 209"/>
                <a:gd name="T56" fmla="*/ 197 w 348"/>
                <a:gd name="T57" fmla="*/ 60 h 209"/>
                <a:gd name="T58" fmla="*/ 186 w 348"/>
                <a:gd name="T59" fmla="*/ 76 h 209"/>
                <a:gd name="T60" fmla="*/ 195 w 348"/>
                <a:gd name="T61" fmla="*/ 105 h 209"/>
                <a:gd name="T62" fmla="*/ 229 w 348"/>
                <a:gd name="T63" fmla="*/ 3 h 209"/>
                <a:gd name="T64" fmla="*/ 230 w 348"/>
                <a:gd name="T65" fmla="*/ 1 h 209"/>
                <a:gd name="T66" fmla="*/ 233 w 348"/>
                <a:gd name="T67" fmla="*/ 0 h 209"/>
                <a:gd name="T68" fmla="*/ 234 w 348"/>
                <a:gd name="T6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8" h="209">
                  <a:moveTo>
                    <a:pt x="234" y="0"/>
                  </a:moveTo>
                  <a:lnTo>
                    <a:pt x="237" y="1"/>
                  </a:lnTo>
                  <a:lnTo>
                    <a:pt x="345" y="60"/>
                  </a:lnTo>
                  <a:lnTo>
                    <a:pt x="347" y="62"/>
                  </a:lnTo>
                  <a:lnTo>
                    <a:pt x="348" y="64"/>
                  </a:lnTo>
                  <a:lnTo>
                    <a:pt x="348" y="65"/>
                  </a:lnTo>
                  <a:lnTo>
                    <a:pt x="320" y="209"/>
                  </a:lnTo>
                  <a:lnTo>
                    <a:pt x="27" y="209"/>
                  </a:lnTo>
                  <a:lnTo>
                    <a:pt x="0" y="65"/>
                  </a:lnTo>
                  <a:lnTo>
                    <a:pt x="0" y="64"/>
                  </a:lnTo>
                  <a:lnTo>
                    <a:pt x="1" y="62"/>
                  </a:lnTo>
                  <a:lnTo>
                    <a:pt x="2" y="60"/>
                  </a:lnTo>
                  <a:lnTo>
                    <a:pt x="111" y="1"/>
                  </a:lnTo>
                  <a:lnTo>
                    <a:pt x="114" y="0"/>
                  </a:lnTo>
                  <a:lnTo>
                    <a:pt x="116" y="0"/>
                  </a:lnTo>
                  <a:lnTo>
                    <a:pt x="117" y="1"/>
                  </a:lnTo>
                  <a:lnTo>
                    <a:pt x="119" y="3"/>
                  </a:lnTo>
                  <a:lnTo>
                    <a:pt x="153" y="105"/>
                  </a:lnTo>
                  <a:lnTo>
                    <a:pt x="162" y="76"/>
                  </a:lnTo>
                  <a:lnTo>
                    <a:pt x="150" y="60"/>
                  </a:lnTo>
                  <a:lnTo>
                    <a:pt x="150" y="59"/>
                  </a:lnTo>
                  <a:lnTo>
                    <a:pt x="150" y="58"/>
                  </a:lnTo>
                  <a:lnTo>
                    <a:pt x="162" y="42"/>
                  </a:lnTo>
                  <a:lnTo>
                    <a:pt x="163" y="42"/>
                  </a:lnTo>
                  <a:lnTo>
                    <a:pt x="184" y="42"/>
                  </a:lnTo>
                  <a:lnTo>
                    <a:pt x="186" y="42"/>
                  </a:lnTo>
                  <a:lnTo>
                    <a:pt x="197" y="58"/>
                  </a:lnTo>
                  <a:lnTo>
                    <a:pt x="197" y="59"/>
                  </a:lnTo>
                  <a:lnTo>
                    <a:pt x="197" y="60"/>
                  </a:lnTo>
                  <a:lnTo>
                    <a:pt x="186" y="76"/>
                  </a:lnTo>
                  <a:lnTo>
                    <a:pt x="195" y="105"/>
                  </a:lnTo>
                  <a:lnTo>
                    <a:pt x="229" y="3"/>
                  </a:lnTo>
                  <a:lnTo>
                    <a:pt x="230" y="1"/>
                  </a:lnTo>
                  <a:lnTo>
                    <a:pt x="233" y="0"/>
                  </a:lnTo>
                  <a:lnTo>
                    <a:pt x="2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9" name="Freeform 54">
              <a:extLst>
                <a:ext uri="{FF2B5EF4-FFF2-40B4-BE49-F238E27FC236}">
                  <a16:creationId xmlns:a16="http://schemas.microsoft.com/office/drawing/2014/main" id="{591C917B-BEDC-41C2-89E2-3536A0A70B92}"/>
                </a:ext>
              </a:extLst>
            </p:cNvPr>
            <p:cNvSpPr>
              <a:spLocks/>
            </p:cNvSpPr>
            <p:nvPr/>
          </p:nvSpPr>
          <p:spPr bwMode="auto">
            <a:xfrm>
              <a:off x="6831585" y="2037092"/>
              <a:ext cx="242867" cy="244194"/>
            </a:xfrm>
            <a:custGeom>
              <a:avLst/>
              <a:gdLst>
                <a:gd name="T0" fmla="*/ 92 w 183"/>
                <a:gd name="T1" fmla="*/ 0 h 184"/>
                <a:gd name="T2" fmla="*/ 117 w 183"/>
                <a:gd name="T3" fmla="*/ 3 h 184"/>
                <a:gd name="T4" fmla="*/ 138 w 183"/>
                <a:gd name="T5" fmla="*/ 12 h 184"/>
                <a:gd name="T6" fmla="*/ 157 w 183"/>
                <a:gd name="T7" fmla="*/ 27 h 184"/>
                <a:gd name="T8" fmla="*/ 172 w 183"/>
                <a:gd name="T9" fmla="*/ 46 h 184"/>
                <a:gd name="T10" fmla="*/ 181 w 183"/>
                <a:gd name="T11" fmla="*/ 67 h 184"/>
                <a:gd name="T12" fmla="*/ 183 w 183"/>
                <a:gd name="T13" fmla="*/ 92 h 184"/>
                <a:gd name="T14" fmla="*/ 181 w 183"/>
                <a:gd name="T15" fmla="*/ 117 h 184"/>
                <a:gd name="T16" fmla="*/ 172 w 183"/>
                <a:gd name="T17" fmla="*/ 139 h 184"/>
                <a:gd name="T18" fmla="*/ 157 w 183"/>
                <a:gd name="T19" fmla="*/ 157 h 184"/>
                <a:gd name="T20" fmla="*/ 138 w 183"/>
                <a:gd name="T21" fmla="*/ 172 h 184"/>
                <a:gd name="T22" fmla="*/ 117 w 183"/>
                <a:gd name="T23" fmla="*/ 181 h 184"/>
                <a:gd name="T24" fmla="*/ 92 w 183"/>
                <a:gd name="T25" fmla="*/ 184 h 184"/>
                <a:gd name="T26" fmla="*/ 67 w 183"/>
                <a:gd name="T27" fmla="*/ 181 h 184"/>
                <a:gd name="T28" fmla="*/ 46 w 183"/>
                <a:gd name="T29" fmla="*/ 172 h 184"/>
                <a:gd name="T30" fmla="*/ 26 w 183"/>
                <a:gd name="T31" fmla="*/ 157 h 184"/>
                <a:gd name="T32" fmla="*/ 12 w 183"/>
                <a:gd name="T33" fmla="*/ 139 h 184"/>
                <a:gd name="T34" fmla="*/ 3 w 183"/>
                <a:gd name="T35" fmla="*/ 117 h 184"/>
                <a:gd name="T36" fmla="*/ 0 w 183"/>
                <a:gd name="T37" fmla="*/ 92 h 184"/>
                <a:gd name="T38" fmla="*/ 3 w 183"/>
                <a:gd name="T39" fmla="*/ 67 h 184"/>
                <a:gd name="T40" fmla="*/ 12 w 183"/>
                <a:gd name="T41" fmla="*/ 46 h 184"/>
                <a:gd name="T42" fmla="*/ 26 w 183"/>
                <a:gd name="T43" fmla="*/ 27 h 184"/>
                <a:gd name="T44" fmla="*/ 46 w 183"/>
                <a:gd name="T45" fmla="*/ 12 h 184"/>
                <a:gd name="T46" fmla="*/ 67 w 183"/>
                <a:gd name="T47" fmla="*/ 3 h 184"/>
                <a:gd name="T48" fmla="*/ 92 w 183"/>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84">
                  <a:moveTo>
                    <a:pt x="92" y="0"/>
                  </a:moveTo>
                  <a:lnTo>
                    <a:pt x="117" y="3"/>
                  </a:lnTo>
                  <a:lnTo>
                    <a:pt x="138" y="12"/>
                  </a:lnTo>
                  <a:lnTo>
                    <a:pt x="157" y="27"/>
                  </a:lnTo>
                  <a:lnTo>
                    <a:pt x="172" y="46"/>
                  </a:lnTo>
                  <a:lnTo>
                    <a:pt x="181" y="67"/>
                  </a:lnTo>
                  <a:lnTo>
                    <a:pt x="183" y="92"/>
                  </a:lnTo>
                  <a:lnTo>
                    <a:pt x="181" y="117"/>
                  </a:lnTo>
                  <a:lnTo>
                    <a:pt x="172" y="139"/>
                  </a:lnTo>
                  <a:lnTo>
                    <a:pt x="157" y="157"/>
                  </a:lnTo>
                  <a:lnTo>
                    <a:pt x="138" y="172"/>
                  </a:lnTo>
                  <a:lnTo>
                    <a:pt x="117" y="181"/>
                  </a:lnTo>
                  <a:lnTo>
                    <a:pt x="92" y="184"/>
                  </a:lnTo>
                  <a:lnTo>
                    <a:pt x="67" y="181"/>
                  </a:lnTo>
                  <a:lnTo>
                    <a:pt x="46" y="172"/>
                  </a:lnTo>
                  <a:lnTo>
                    <a:pt x="26" y="157"/>
                  </a:lnTo>
                  <a:lnTo>
                    <a:pt x="12" y="139"/>
                  </a:lnTo>
                  <a:lnTo>
                    <a:pt x="3" y="117"/>
                  </a:lnTo>
                  <a:lnTo>
                    <a:pt x="0" y="92"/>
                  </a:lnTo>
                  <a:lnTo>
                    <a:pt x="3" y="67"/>
                  </a:lnTo>
                  <a:lnTo>
                    <a:pt x="12" y="46"/>
                  </a:lnTo>
                  <a:lnTo>
                    <a:pt x="26" y="27"/>
                  </a:lnTo>
                  <a:lnTo>
                    <a:pt x="46" y="12"/>
                  </a:lnTo>
                  <a:lnTo>
                    <a:pt x="67" y="3"/>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100" name="TextBox 99">
            <a:extLst>
              <a:ext uri="{FF2B5EF4-FFF2-40B4-BE49-F238E27FC236}">
                <a16:creationId xmlns:a16="http://schemas.microsoft.com/office/drawing/2014/main" id="{33A5256F-3CA0-4649-852D-974A5245C82A}"/>
              </a:ext>
            </a:extLst>
          </p:cNvPr>
          <p:cNvSpPr txBox="1"/>
          <p:nvPr/>
        </p:nvSpPr>
        <p:spPr>
          <a:xfrm>
            <a:off x="1882871" y="5978852"/>
            <a:ext cx="1157910" cy="153888"/>
          </a:xfrm>
          <a:prstGeom prst="rect">
            <a:avLst/>
          </a:prstGeom>
          <a:noFill/>
        </p:spPr>
        <p:txBody>
          <a:bodyPr wrap="square" lIns="0" tIns="0" rIns="0" bIns="0" rtlCol="0">
            <a:spAutoFit/>
          </a:bodyPr>
          <a:lstStyle/>
          <a:p>
            <a:pPr marL="1270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IT   SPOCs</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1" name="TextBox 100">
            <a:extLst>
              <a:ext uri="{FF2B5EF4-FFF2-40B4-BE49-F238E27FC236}">
                <a16:creationId xmlns:a16="http://schemas.microsoft.com/office/drawing/2014/main" id="{112E8476-D484-455F-9C26-E1820E4EFE44}"/>
              </a:ext>
            </a:extLst>
          </p:cNvPr>
          <p:cNvSpPr txBox="1"/>
          <p:nvPr/>
        </p:nvSpPr>
        <p:spPr>
          <a:xfrm>
            <a:off x="2688962" y="5989821"/>
            <a:ext cx="1323152" cy="153888"/>
          </a:xfrm>
          <a:prstGeom prst="rect">
            <a:avLst/>
          </a:prstGeom>
          <a:noFill/>
        </p:spPr>
        <p:txBody>
          <a:bodyPr wrap="square" lIns="0" tIns="0" rIns="0" bIns="0" rtlCol="0">
            <a:spAutoFit/>
          </a:bodyPr>
          <a:lstStyle/>
          <a:p>
            <a:pPr marL="12700" marR="0" lvl="0" indent="0" algn="l"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rPr>
              <a:t>Application  SPOCs</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2" name="Freeform 19">
            <a:extLst>
              <a:ext uri="{FF2B5EF4-FFF2-40B4-BE49-F238E27FC236}">
                <a16:creationId xmlns:a16="http://schemas.microsoft.com/office/drawing/2014/main" id="{456C4392-EC17-4C24-A3E5-CB8E00F4038A}"/>
              </a:ext>
            </a:extLst>
          </p:cNvPr>
          <p:cNvSpPr>
            <a:spLocks noChangeAspect="1" noEditPoints="1"/>
          </p:cNvSpPr>
          <p:nvPr/>
        </p:nvSpPr>
        <p:spPr bwMode="auto">
          <a:xfrm>
            <a:off x="7855839" y="950141"/>
            <a:ext cx="1079150" cy="439654"/>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 name="Rectangle 93">
            <a:extLst>
              <a:ext uri="{FF2B5EF4-FFF2-40B4-BE49-F238E27FC236}">
                <a16:creationId xmlns:a16="http://schemas.microsoft.com/office/drawing/2014/main" id="{AFE1DAE3-3D9F-4104-88C0-08FF2FD1C830}"/>
              </a:ext>
            </a:extLst>
          </p:cNvPr>
          <p:cNvSpPr>
            <a:spLocks noChangeArrowheads="1"/>
          </p:cNvSpPr>
          <p:nvPr/>
        </p:nvSpPr>
        <p:spPr bwMode="auto">
          <a:xfrm>
            <a:off x="805068" y="1505722"/>
            <a:ext cx="11124718" cy="2288790"/>
          </a:xfrm>
          <a:prstGeom prst="rect">
            <a:avLst/>
          </a:prstGeom>
          <a:noFill/>
          <a:ln w="9525">
            <a:solidFill>
              <a:sysClr val="windowText" lastClr="000000"/>
            </a:solidFill>
            <a:miter lim="800000"/>
            <a:headEnd/>
            <a:tailEnd/>
          </a:ln>
          <a:effectLst>
            <a:outerShdw blurRad="44450" dist="27940" dir="5400000" algn="ctr">
              <a:srgbClr val="000000">
                <a:alpha val="32000"/>
              </a:srgbClr>
            </a:outerShdw>
          </a:effectLst>
        </p:spPr>
        <p:txBody>
          <a:bodyPr wrap="none" lIns="66461" tIns="66461" rIns="66461" bIns="66461" anchor="ctr"/>
          <a:lstStyle/>
          <a:p>
            <a:pPr marL="0" marR="0" lvl="0" indent="0" algn="l" defTabSz="914400" rtl="0" eaLnBrk="0" fontAlgn="base" latinLnBrk="0" hangingPunct="0">
              <a:lnSpc>
                <a:spcPct val="89000"/>
              </a:lnSpc>
              <a:spcBef>
                <a:spcPct val="0"/>
              </a:spcBef>
              <a:spcAft>
                <a:spcPct val="0"/>
              </a:spcAft>
              <a:buClrTx/>
              <a:buSzTx/>
              <a:buFontTx/>
              <a:buNone/>
              <a:tabLst/>
              <a:defRPr/>
            </a:pPr>
            <a:endParaRPr kumimoji="0" lang="en-GB" sz="369"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6" name="Text Box 96">
            <a:extLst>
              <a:ext uri="{FF2B5EF4-FFF2-40B4-BE49-F238E27FC236}">
                <a16:creationId xmlns:a16="http://schemas.microsoft.com/office/drawing/2014/main" id="{3401EE7B-027C-4A53-8E39-9AB9F70CC49D}"/>
              </a:ext>
            </a:extLst>
          </p:cNvPr>
          <p:cNvSpPr txBox="1">
            <a:spLocks noChangeAspect="1" noChangeArrowheads="1"/>
          </p:cNvSpPr>
          <p:nvPr/>
        </p:nvSpPr>
        <p:spPr bwMode="auto">
          <a:xfrm>
            <a:off x="694424" y="4293198"/>
            <a:ext cx="1339210" cy="523220"/>
          </a:xfrm>
          <a:prstGeom prst="rect">
            <a:avLst/>
          </a:prstGeom>
          <a:noFill/>
          <a:ln w="9525">
            <a:noFill/>
            <a:miter lim="800000"/>
            <a:headEnd/>
            <a:tailEnd/>
          </a:ln>
        </p:spPr>
        <p:txBody>
          <a:bodyPr wrap="square">
            <a:spAutoFit/>
          </a:bodyPr>
          <a:lstStyle>
            <a:defPPr>
              <a:defRPr lang="en-US"/>
            </a:defPPr>
            <a:lvl1pPr marR="0" lvl="0" indent="0" algn="ctr" eaLnBrk="0" fontAlgn="base" hangingPunct="0">
              <a:lnSpc>
                <a:spcPct val="100000"/>
              </a:lnSpc>
              <a:spcBef>
                <a:spcPct val="50000"/>
              </a:spcBef>
              <a:spcAft>
                <a:spcPct val="0"/>
              </a:spcAft>
              <a:buClrTx/>
              <a:buSzTx/>
              <a:buFontTx/>
              <a:buNone/>
              <a:tabLst/>
              <a:defRPr kumimoji="0" sz="1400" b="1" i="1" u="none" strike="noStrike" cap="none" spc="0" normalizeH="0" baseline="0">
                <a:ln>
                  <a:noFill/>
                </a:ln>
                <a:solidFill>
                  <a:srgbClr val="C00000"/>
                </a:solidFill>
                <a:effectLst/>
                <a:uLnTx/>
                <a:uFillTx/>
                <a:cs typeface="Arial" panose="020B0604020202020204" pitchFamily="34" charset="0"/>
              </a:defRPr>
            </a:lvl1pPr>
          </a:lstStyle>
          <a:p>
            <a:r>
              <a:rPr lang="en-GB"/>
              <a:t>Technical   Governance</a:t>
            </a:r>
          </a:p>
        </p:txBody>
      </p:sp>
      <p:sp>
        <p:nvSpPr>
          <p:cNvPr id="104" name="Text Box 108">
            <a:extLst>
              <a:ext uri="{FF2B5EF4-FFF2-40B4-BE49-F238E27FC236}">
                <a16:creationId xmlns:a16="http://schemas.microsoft.com/office/drawing/2014/main" id="{3E12F7DD-B5A0-401B-97C4-68140F348CA7}"/>
              </a:ext>
            </a:extLst>
          </p:cNvPr>
          <p:cNvSpPr txBox="1">
            <a:spLocks noChangeArrowheads="1"/>
          </p:cNvSpPr>
          <p:nvPr/>
        </p:nvSpPr>
        <p:spPr bwMode="auto">
          <a:xfrm>
            <a:off x="656663" y="2028093"/>
            <a:ext cx="1389052" cy="846386"/>
          </a:xfrm>
          <a:prstGeom prst="rect">
            <a:avLst/>
          </a:prstGeom>
          <a:noFill/>
          <a:ln w="9525">
            <a:noFill/>
            <a:miter lim="800000"/>
            <a:headEnd/>
            <a:tailEnd/>
          </a:ln>
        </p:spPr>
        <p:txBody>
          <a:bodyPr wrap="square">
            <a:spAutoFit/>
          </a:bodyPr>
          <a:lstStyle>
            <a:defPPr>
              <a:defRPr lang="en-US"/>
            </a:defPPr>
            <a:lvl1pPr algn="ctr" eaLnBrk="0" fontAlgn="base" hangingPunct="0">
              <a:spcBef>
                <a:spcPct val="50000"/>
              </a:spcBef>
              <a:spcAft>
                <a:spcPct val="0"/>
              </a:spcAft>
              <a:defRPr sz="1050" i="1">
                <a:solidFill>
                  <a:srgbClr val="0C2D83"/>
                </a:solidFill>
                <a:latin typeface="Arial" panose="020B0604020202020204" pitchFamily="34" charset="0"/>
                <a:cs typeface="Arial" panose="020B0604020202020204" pitchFamily="34" charset="0"/>
              </a:defRPr>
            </a:lvl1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GB" sz="1400" b="1" i="1" u="none" strike="noStrike" kern="1200" cap="none" spc="0" normalizeH="0" baseline="0" noProof="0">
              <a:ln>
                <a:noFill/>
              </a:ln>
              <a:solidFill>
                <a:srgbClr val="C00000"/>
              </a:solidFill>
              <a:effectLst/>
              <a:uLnTx/>
              <a:uFillTx/>
              <a:latin typeface="+mn-lt"/>
              <a:ea typeface="+mn-ea"/>
              <a:cs typeface="Arial" panose="020B0604020202020204" pitchFamily="34" charset="0"/>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GB" sz="1400" b="1" i="1" u="none" strike="noStrike" kern="1200" cap="none" spc="0" normalizeH="0" baseline="0" noProof="0">
                <a:ln>
                  <a:noFill/>
                </a:ln>
                <a:solidFill>
                  <a:srgbClr val="C00000"/>
                </a:solidFill>
                <a:effectLst/>
                <a:uLnTx/>
                <a:uFillTx/>
                <a:latin typeface="+mn-lt"/>
                <a:ea typeface="+mn-ea"/>
                <a:cs typeface="Arial" panose="020B0604020202020204" pitchFamily="34" charset="0"/>
              </a:rPr>
              <a:t>Engagement Governance</a:t>
            </a:r>
          </a:p>
        </p:txBody>
      </p:sp>
      <p:sp>
        <p:nvSpPr>
          <p:cNvPr id="107" name="Rectangle 93">
            <a:extLst>
              <a:ext uri="{FF2B5EF4-FFF2-40B4-BE49-F238E27FC236}">
                <a16:creationId xmlns:a16="http://schemas.microsoft.com/office/drawing/2014/main" id="{C0CE2B13-9F19-4320-9F5F-AE1B3305FF1B}"/>
              </a:ext>
            </a:extLst>
          </p:cNvPr>
          <p:cNvSpPr>
            <a:spLocks noChangeArrowheads="1"/>
          </p:cNvSpPr>
          <p:nvPr/>
        </p:nvSpPr>
        <p:spPr bwMode="auto">
          <a:xfrm>
            <a:off x="776986" y="3923112"/>
            <a:ext cx="11124718" cy="1204727"/>
          </a:xfrm>
          <a:prstGeom prst="rect">
            <a:avLst/>
          </a:prstGeom>
          <a:noFill/>
          <a:ln w="9525">
            <a:solidFill>
              <a:sysClr val="windowText" lastClr="000000"/>
            </a:solidFill>
            <a:miter lim="800000"/>
            <a:headEnd/>
            <a:tailEnd/>
          </a:ln>
          <a:effectLst>
            <a:outerShdw blurRad="44450" dist="27940" dir="5400000" algn="ctr">
              <a:srgbClr val="000000">
                <a:alpha val="32000"/>
              </a:srgbClr>
            </a:outerShdw>
          </a:effectLst>
        </p:spPr>
        <p:txBody>
          <a:bodyPr wrap="none" lIns="66461" tIns="66461" rIns="66461" bIns="66461" anchor="ctr"/>
          <a:lstStyle/>
          <a:p>
            <a:pPr marL="0" marR="0" lvl="0" indent="0" algn="l" defTabSz="914400" rtl="0" eaLnBrk="0" fontAlgn="base" latinLnBrk="0" hangingPunct="0">
              <a:lnSpc>
                <a:spcPct val="89000"/>
              </a:lnSpc>
              <a:spcBef>
                <a:spcPct val="0"/>
              </a:spcBef>
              <a:spcAft>
                <a:spcPct val="0"/>
              </a:spcAft>
              <a:buClrTx/>
              <a:buSzTx/>
              <a:buFontTx/>
              <a:buNone/>
              <a:tabLst/>
              <a:defRPr/>
            </a:pPr>
            <a:endParaRPr kumimoji="0" lang="en-GB" sz="369"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8" name="Text Box 96">
            <a:extLst>
              <a:ext uri="{FF2B5EF4-FFF2-40B4-BE49-F238E27FC236}">
                <a16:creationId xmlns:a16="http://schemas.microsoft.com/office/drawing/2014/main" id="{D328D0ED-EAB8-476C-9E12-FC4469F59A2E}"/>
              </a:ext>
            </a:extLst>
          </p:cNvPr>
          <p:cNvSpPr txBox="1">
            <a:spLocks noChangeAspect="1" noChangeArrowheads="1"/>
          </p:cNvSpPr>
          <p:nvPr/>
        </p:nvSpPr>
        <p:spPr bwMode="auto">
          <a:xfrm>
            <a:off x="604346" y="5401366"/>
            <a:ext cx="1339210" cy="523220"/>
          </a:xfrm>
          <a:prstGeom prst="rect">
            <a:avLst/>
          </a:prstGeom>
          <a:noFill/>
          <a:ln w="9525">
            <a:noFill/>
            <a:miter lim="800000"/>
            <a:headEnd/>
            <a:tailEnd/>
          </a:ln>
        </p:spPr>
        <p:txBody>
          <a:bodyPr wrap="square">
            <a:spAutoFit/>
          </a:bodyPr>
          <a:lstStyle>
            <a:defPPr>
              <a:defRPr lang="en-US"/>
            </a:defPPr>
            <a:lvl1pPr marR="0" lvl="0" indent="0" algn="ctr" eaLnBrk="0" fontAlgn="base" hangingPunct="0">
              <a:lnSpc>
                <a:spcPct val="100000"/>
              </a:lnSpc>
              <a:spcBef>
                <a:spcPct val="50000"/>
              </a:spcBef>
              <a:spcAft>
                <a:spcPct val="0"/>
              </a:spcAft>
              <a:buClrTx/>
              <a:buSzTx/>
              <a:buFontTx/>
              <a:buNone/>
              <a:tabLst/>
              <a:defRPr kumimoji="0" sz="1400" b="1" i="1" u="none" strike="noStrike" cap="none" spc="0" normalizeH="0" baseline="0">
                <a:ln>
                  <a:noFill/>
                </a:ln>
                <a:solidFill>
                  <a:srgbClr val="C00000"/>
                </a:solidFill>
                <a:effectLst/>
                <a:uLnTx/>
                <a:uFillTx/>
                <a:cs typeface="Arial" panose="020B0604020202020204" pitchFamily="34" charset="0"/>
              </a:defRPr>
            </a:lvl1pPr>
          </a:lstStyle>
          <a:p>
            <a:r>
              <a:rPr lang="en-GB"/>
              <a:t>Delivery Team</a:t>
            </a:r>
          </a:p>
        </p:txBody>
      </p:sp>
      <p:sp>
        <p:nvSpPr>
          <p:cNvPr id="109" name="Rectangle 93">
            <a:extLst>
              <a:ext uri="{FF2B5EF4-FFF2-40B4-BE49-F238E27FC236}">
                <a16:creationId xmlns:a16="http://schemas.microsoft.com/office/drawing/2014/main" id="{7D3497CD-7121-40AE-844C-4AEC98987E71}"/>
              </a:ext>
            </a:extLst>
          </p:cNvPr>
          <p:cNvSpPr>
            <a:spLocks noChangeArrowheads="1"/>
          </p:cNvSpPr>
          <p:nvPr/>
        </p:nvSpPr>
        <p:spPr bwMode="auto">
          <a:xfrm>
            <a:off x="801790" y="5213199"/>
            <a:ext cx="11124718" cy="986737"/>
          </a:xfrm>
          <a:prstGeom prst="rect">
            <a:avLst/>
          </a:prstGeom>
          <a:noFill/>
          <a:ln w="9525">
            <a:solidFill>
              <a:sysClr val="windowText" lastClr="000000"/>
            </a:solidFill>
            <a:miter lim="800000"/>
            <a:headEnd/>
            <a:tailEnd/>
          </a:ln>
          <a:effectLst>
            <a:outerShdw blurRad="44450" dist="27940" dir="5400000" algn="ctr">
              <a:srgbClr val="000000">
                <a:alpha val="32000"/>
              </a:srgbClr>
            </a:outerShdw>
          </a:effectLst>
        </p:spPr>
        <p:txBody>
          <a:bodyPr wrap="none" lIns="66461" tIns="66461" rIns="66461" bIns="66461" anchor="ctr"/>
          <a:lstStyle/>
          <a:p>
            <a:pPr marL="0" marR="0" lvl="0" indent="0" algn="l" defTabSz="914400" rtl="0" eaLnBrk="0" fontAlgn="base" latinLnBrk="0" hangingPunct="0">
              <a:lnSpc>
                <a:spcPct val="89000"/>
              </a:lnSpc>
              <a:spcBef>
                <a:spcPct val="0"/>
              </a:spcBef>
              <a:spcAft>
                <a:spcPct val="0"/>
              </a:spcAft>
              <a:buClrTx/>
              <a:buSzTx/>
              <a:buFontTx/>
              <a:buNone/>
              <a:tabLst/>
              <a:defRPr/>
            </a:pPr>
            <a:endParaRPr kumimoji="0" lang="en-GB" sz="369"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9" name="Picture 2">
            <a:extLst>
              <a:ext uri="{FF2B5EF4-FFF2-40B4-BE49-F238E27FC236}">
                <a16:creationId xmlns:a16="http://schemas.microsoft.com/office/drawing/2014/main" id="{E3C6DDF3-33EC-6AC4-CD59-BDF0BEA7756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7638" y="4029940"/>
            <a:ext cx="782943" cy="7864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19CCC15-97D6-D4ED-F8D1-288160B692AD}"/>
              </a:ext>
            </a:extLst>
          </p:cNvPr>
          <p:cNvSpPr txBox="1"/>
          <p:nvPr/>
        </p:nvSpPr>
        <p:spPr>
          <a:xfrm>
            <a:off x="7530581" y="4072995"/>
            <a:ext cx="1183548" cy="612000"/>
          </a:xfrm>
          <a:prstGeom prst="rect">
            <a:avLst/>
          </a:prstGeom>
          <a:noFill/>
        </p:spPr>
        <p:txBody>
          <a:bodyPr wrap="none" lIns="54610" tIns="54610" rIns="54610" bIns="54610" rtlCol="0">
            <a:noAutofit/>
          </a:bodyPr>
          <a:lstStyle/>
          <a:p>
            <a:pPr marL="0" marR="0" lvl="0" indent="0" algn="l" defTabSz="914400" rtl="0" eaLnBrk="1" fontAlgn="auto" latinLnBrk="0" hangingPunct="1">
              <a:lnSpc>
                <a:spcPct val="100000"/>
              </a:lnSpc>
              <a:spcBef>
                <a:spcPts val="0"/>
              </a:spcBef>
              <a:buClrTx/>
              <a:buSzTx/>
              <a:buFontTx/>
              <a:buNone/>
              <a:tabLst/>
              <a:defRPr/>
            </a:pPr>
            <a:r>
              <a:rPr kumimoji="0" lang="en-US" sz="1100" b="1" i="0" u="none" strike="noStrike" kern="1200" cap="none" spc="0" normalizeH="0" baseline="0" noProof="0">
                <a:ln>
                  <a:noFill/>
                </a:ln>
                <a:solidFill>
                  <a:srgbClr val="00338D"/>
                </a:solidFill>
                <a:effectLst/>
                <a:uLnTx/>
                <a:uFillTx/>
                <a:latin typeface="Arial"/>
                <a:ea typeface="+mn-ea"/>
                <a:cs typeface="+mn-cs"/>
              </a:rPr>
              <a:t>Aditya Jayanthy</a:t>
            </a:r>
            <a:br>
              <a:rPr kumimoji="0" lang="en-US" sz="1000" b="0" i="0" u="none" strike="noStrike" kern="1200" cap="none" spc="0" normalizeH="0" baseline="0" noProof="0">
                <a:ln>
                  <a:noFill/>
                </a:ln>
                <a:solidFill>
                  <a:srgbClr val="00338D"/>
                </a:solidFill>
                <a:effectLst/>
                <a:uLnTx/>
                <a:uFillTx/>
                <a:latin typeface="Arial"/>
                <a:ea typeface="+mn-ea"/>
                <a:cs typeface="+mn-cs"/>
              </a:rPr>
            </a:br>
            <a:r>
              <a:rPr lang="en-US" sz="800" i="1">
                <a:solidFill>
                  <a:srgbClr val="00338D"/>
                </a:solidFill>
                <a:latin typeface="Arial"/>
              </a:rPr>
              <a:t>Asst. Director</a:t>
            </a:r>
            <a:r>
              <a:rPr kumimoji="0" lang="en-US" sz="800" b="0" i="1" u="none" strike="noStrike" kern="1200" cap="none" spc="0" normalizeH="0" baseline="0" noProof="0">
                <a:ln>
                  <a:noFill/>
                </a:ln>
                <a:solidFill>
                  <a:srgbClr val="00338D"/>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buClrTx/>
              <a:buSzTx/>
              <a:buFontTx/>
              <a:buNone/>
              <a:tabLst/>
              <a:defRPr/>
            </a:pPr>
            <a:r>
              <a:rPr kumimoji="0" lang="en-US" sz="800" b="0" i="1" u="none" strike="noStrike" kern="1200" cap="none" spc="0" normalizeH="0" baseline="0" noProof="0">
                <a:ln>
                  <a:noFill/>
                </a:ln>
                <a:solidFill>
                  <a:srgbClr val="00338D"/>
                </a:solidFill>
                <a:effectLst/>
                <a:uLnTx/>
                <a:uFillTx/>
                <a:latin typeface="Arial"/>
                <a:ea typeface="+mn-ea"/>
                <a:cs typeface="+mn-cs"/>
              </a:rPr>
              <a:t>PAM SME</a:t>
            </a:r>
            <a:br>
              <a:rPr kumimoji="0" lang="en-US" sz="800" b="0" i="1" u="none" strike="noStrike" kern="1200" cap="none" spc="0" normalizeH="0" baseline="0" noProof="0">
                <a:ln>
                  <a:noFill/>
                </a:ln>
                <a:solidFill>
                  <a:srgbClr val="00338D"/>
                </a:solidFill>
                <a:effectLst/>
                <a:uLnTx/>
                <a:uFillTx/>
                <a:latin typeface="Arial"/>
                <a:ea typeface="+mn-ea"/>
                <a:cs typeface="+mn-cs"/>
              </a:rPr>
            </a:br>
            <a:r>
              <a:rPr kumimoji="0" lang="en-US" sz="700" b="0" i="0" u="none" strike="noStrike" kern="1200" cap="none" spc="0" normalizeH="0" baseline="0" noProof="0">
                <a:ln>
                  <a:noFill/>
                </a:ln>
                <a:solidFill>
                  <a:srgbClr val="00338D"/>
                </a:solidFill>
                <a:effectLst/>
                <a:uLnTx/>
                <a:uFillTx/>
                <a:latin typeface="Arial"/>
                <a:ea typeface="+mn-ea"/>
                <a:cs typeface="+mn-cs"/>
              </a:rPr>
              <a:t>KPMG India</a:t>
            </a:r>
            <a:endParaRPr kumimoji="0" lang="en-US" sz="800" b="0" i="0" u="none" strike="noStrike" kern="1200" cap="none" spc="0" normalizeH="0" baseline="0" noProof="0">
              <a:ln>
                <a:noFill/>
              </a:ln>
              <a:solidFill>
                <a:srgbClr val="00338D"/>
              </a:solidFill>
              <a:effectLst/>
              <a:uLnTx/>
              <a:uFillTx/>
              <a:latin typeface="Arial"/>
              <a:ea typeface="+mn-ea"/>
              <a:cs typeface="+mn-cs"/>
            </a:endParaRPr>
          </a:p>
        </p:txBody>
      </p:sp>
      <p:sp>
        <p:nvSpPr>
          <p:cNvPr id="11" name="TextBox 10">
            <a:extLst>
              <a:ext uri="{FF2B5EF4-FFF2-40B4-BE49-F238E27FC236}">
                <a16:creationId xmlns:a16="http://schemas.microsoft.com/office/drawing/2014/main" id="{7DDBB8D7-CAE6-2074-497C-2DA749436EC1}"/>
              </a:ext>
            </a:extLst>
          </p:cNvPr>
          <p:cNvSpPr txBox="1"/>
          <p:nvPr/>
        </p:nvSpPr>
        <p:spPr>
          <a:xfrm>
            <a:off x="10106898" y="5388593"/>
            <a:ext cx="847959" cy="454310"/>
          </a:xfrm>
          <a:prstGeom prst="rect">
            <a:avLst/>
          </a:prstGeom>
          <a:noFill/>
        </p:spPr>
        <p:txBody>
          <a:bodyPr wrap="non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1" i="0" u="none" strike="noStrike" kern="1200" cap="none" spc="0" normalizeH="0" baseline="0" noProof="0">
                <a:ln>
                  <a:noFill/>
                </a:ln>
                <a:solidFill>
                  <a:srgbClr val="00338D"/>
                </a:solidFill>
                <a:effectLst/>
                <a:uLnTx/>
                <a:uFillTx/>
                <a:latin typeface="Arial"/>
                <a:ea typeface="+mn-ea"/>
                <a:cs typeface="+mn-cs"/>
              </a:rPr>
              <a:t>SMEs</a:t>
            </a:r>
            <a:br>
              <a:rPr kumimoji="0" lang="en-US" sz="1000" b="0" i="0" u="none" strike="noStrike" kern="1200" cap="none" spc="0" normalizeH="0" baseline="0" noProof="0">
                <a:ln>
                  <a:noFill/>
                </a:ln>
                <a:solidFill>
                  <a:srgbClr val="00338D"/>
                </a:solidFill>
                <a:effectLst/>
                <a:uLnTx/>
                <a:uFillTx/>
                <a:latin typeface="Arial"/>
                <a:ea typeface="+mn-ea"/>
                <a:cs typeface="+mn-cs"/>
              </a:rPr>
            </a:br>
            <a:r>
              <a:rPr kumimoji="0" lang="en-US" sz="800" b="0" i="1" u="none" strike="noStrike" kern="1200" cap="none" spc="0" normalizeH="0" baseline="0" noProof="0">
                <a:ln>
                  <a:noFill/>
                </a:ln>
                <a:solidFill>
                  <a:srgbClr val="00338D"/>
                </a:solidFill>
                <a:effectLst/>
                <a:uLnTx/>
                <a:uFillTx/>
                <a:latin typeface="Arial"/>
                <a:ea typeface="+mn-ea"/>
                <a:cs typeface="+mn-cs"/>
              </a:rPr>
              <a:t>PAM Engineers</a:t>
            </a:r>
            <a:br>
              <a:rPr kumimoji="0" lang="en-US" sz="800" b="0" i="0" u="none" strike="noStrike" kern="1200" cap="none" spc="0" normalizeH="0" baseline="0" noProof="0">
                <a:ln>
                  <a:noFill/>
                </a:ln>
                <a:solidFill>
                  <a:srgbClr val="00338D"/>
                </a:solidFill>
                <a:effectLst/>
                <a:uLnTx/>
                <a:uFillTx/>
                <a:latin typeface="Arial"/>
                <a:ea typeface="+mn-ea"/>
                <a:cs typeface="+mn-cs"/>
              </a:rPr>
            </a:br>
            <a:r>
              <a:rPr kumimoji="0" lang="en-US" sz="700" b="0" i="0" u="none" strike="noStrike" kern="1200" cap="none" spc="0" normalizeH="0" baseline="0" noProof="0">
                <a:ln>
                  <a:noFill/>
                </a:ln>
                <a:solidFill>
                  <a:srgbClr val="00338D"/>
                </a:solidFill>
                <a:effectLst/>
                <a:uLnTx/>
                <a:uFillTx/>
                <a:latin typeface="Arial"/>
                <a:ea typeface="+mn-ea"/>
                <a:cs typeface="+mn-cs"/>
              </a:rPr>
              <a:t>KPMG India</a:t>
            </a:r>
            <a:endParaRPr kumimoji="0" lang="en-US" sz="800" b="0" i="0" u="none" strike="noStrike" kern="1200" cap="none" spc="0" normalizeH="0" baseline="0" noProof="0">
              <a:ln>
                <a:noFill/>
              </a:ln>
              <a:solidFill>
                <a:srgbClr val="00338D"/>
              </a:solidFill>
              <a:effectLst/>
              <a:uLnTx/>
              <a:uFillTx/>
              <a:latin typeface="Arial"/>
              <a:ea typeface="+mn-ea"/>
              <a:cs typeface="+mn-cs"/>
            </a:endParaRPr>
          </a:p>
        </p:txBody>
      </p:sp>
      <p:sp>
        <p:nvSpPr>
          <p:cNvPr id="2" name="Arrow: Left-Right 1">
            <a:extLst>
              <a:ext uri="{FF2B5EF4-FFF2-40B4-BE49-F238E27FC236}">
                <a16:creationId xmlns:a16="http://schemas.microsoft.com/office/drawing/2014/main" id="{FB57F896-AC81-255C-1F03-AE0A498CB6A2}"/>
              </a:ext>
            </a:extLst>
          </p:cNvPr>
          <p:cNvSpPr/>
          <p:nvPr/>
        </p:nvSpPr>
        <p:spPr>
          <a:xfrm>
            <a:off x="4124618" y="2438193"/>
            <a:ext cx="1216152" cy="484632"/>
          </a:xfrm>
          <a:prstGeom prst="leftRightArrow">
            <a:avLst>
              <a:gd name="adj1" fmla="val 50000"/>
              <a:gd name="adj2" fmla="val 50000"/>
            </a:avLst>
          </a:prstGeom>
          <a:solidFill>
            <a:srgbClr val="0033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rgbClr val="0091DA"/>
              </a:solidFill>
            </a:endParaRPr>
          </a:p>
        </p:txBody>
      </p:sp>
      <p:sp>
        <p:nvSpPr>
          <p:cNvPr id="7" name="Arrow: Left-Right 6">
            <a:extLst>
              <a:ext uri="{FF2B5EF4-FFF2-40B4-BE49-F238E27FC236}">
                <a16:creationId xmlns:a16="http://schemas.microsoft.com/office/drawing/2014/main" id="{DBAC21FD-1F7B-F8A1-D14A-4F3E288FBB33}"/>
              </a:ext>
            </a:extLst>
          </p:cNvPr>
          <p:cNvSpPr/>
          <p:nvPr/>
        </p:nvSpPr>
        <p:spPr>
          <a:xfrm>
            <a:off x="4091798" y="4308642"/>
            <a:ext cx="1216152" cy="484632"/>
          </a:xfrm>
          <a:prstGeom prst="leftRightArrow">
            <a:avLst>
              <a:gd name="adj1" fmla="val 50000"/>
              <a:gd name="adj2" fmla="val 50000"/>
            </a:avLst>
          </a:prstGeom>
          <a:solidFill>
            <a:srgbClr val="0033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rgbClr val="0091DA"/>
              </a:solidFill>
            </a:endParaRPr>
          </a:p>
        </p:txBody>
      </p:sp>
      <p:sp>
        <p:nvSpPr>
          <p:cNvPr id="13" name="Arrow: Left-Right 12">
            <a:extLst>
              <a:ext uri="{FF2B5EF4-FFF2-40B4-BE49-F238E27FC236}">
                <a16:creationId xmlns:a16="http://schemas.microsoft.com/office/drawing/2014/main" id="{6C66E9EB-6867-6CDA-D4AC-FA51DBB28BE6}"/>
              </a:ext>
            </a:extLst>
          </p:cNvPr>
          <p:cNvSpPr/>
          <p:nvPr/>
        </p:nvSpPr>
        <p:spPr>
          <a:xfrm>
            <a:off x="4091798" y="5508461"/>
            <a:ext cx="1216152" cy="484632"/>
          </a:xfrm>
          <a:prstGeom prst="leftRightArrow">
            <a:avLst>
              <a:gd name="adj1" fmla="val 50000"/>
              <a:gd name="adj2" fmla="val 50000"/>
            </a:avLst>
          </a:prstGeom>
          <a:solidFill>
            <a:srgbClr val="0033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rgbClr val="0091DA"/>
              </a:solidFill>
            </a:endParaRPr>
          </a:p>
        </p:txBody>
      </p:sp>
      <p:sp>
        <p:nvSpPr>
          <p:cNvPr id="16" name="TextBox 15">
            <a:extLst>
              <a:ext uri="{FF2B5EF4-FFF2-40B4-BE49-F238E27FC236}">
                <a16:creationId xmlns:a16="http://schemas.microsoft.com/office/drawing/2014/main" id="{255FE1D4-524A-93CF-ED08-12613433DA87}"/>
              </a:ext>
            </a:extLst>
          </p:cNvPr>
          <p:cNvSpPr txBox="1"/>
          <p:nvPr/>
        </p:nvSpPr>
        <p:spPr>
          <a:xfrm>
            <a:off x="10943288" y="1740432"/>
            <a:ext cx="842002" cy="612000"/>
          </a:xfrm>
          <a:prstGeom prst="rect">
            <a:avLst/>
          </a:prstGeom>
          <a:noFill/>
        </p:spPr>
        <p:txBody>
          <a:bodyPr wrap="none" lIns="54610" tIns="54610" rIns="54610" bIns="54610" rtlCol="0">
            <a:noAutofit/>
          </a:bodyPr>
          <a:lstStyle/>
          <a:p>
            <a:pPr marL="0" marR="0" lvl="0" indent="0" algn="l" defTabSz="914400" rtl="0" eaLnBrk="1" fontAlgn="auto" latinLnBrk="0" hangingPunct="1">
              <a:lnSpc>
                <a:spcPct val="100000"/>
              </a:lnSpc>
              <a:spcBef>
                <a:spcPts val="0"/>
              </a:spcBef>
              <a:buClrTx/>
              <a:buSzTx/>
              <a:buFontTx/>
              <a:buNone/>
              <a:tabLst/>
              <a:defRPr/>
            </a:pPr>
            <a:r>
              <a:rPr kumimoji="0" lang="en-US" sz="1100" b="1" i="0" u="none" strike="noStrike" kern="1200" cap="none" spc="0" normalizeH="0" baseline="0" noProof="0">
                <a:ln>
                  <a:noFill/>
                </a:ln>
                <a:solidFill>
                  <a:srgbClr val="00338D"/>
                </a:solidFill>
                <a:effectLst/>
                <a:uLnTx/>
                <a:uFillTx/>
                <a:latin typeface="Arial"/>
                <a:ea typeface="+mn-ea"/>
                <a:cs typeface="+mn-cs"/>
              </a:rPr>
              <a:t>Achal </a:t>
            </a:r>
          </a:p>
          <a:p>
            <a:pPr marL="0" marR="0" lvl="0" indent="0" algn="l" defTabSz="914400" rtl="0" eaLnBrk="1" fontAlgn="auto" latinLnBrk="0" hangingPunct="1">
              <a:lnSpc>
                <a:spcPct val="100000"/>
              </a:lnSpc>
              <a:spcBef>
                <a:spcPts val="0"/>
              </a:spcBef>
              <a:buClrTx/>
              <a:buSzTx/>
              <a:buFontTx/>
              <a:buNone/>
              <a:tabLst/>
              <a:defRPr/>
            </a:pPr>
            <a:r>
              <a:rPr kumimoji="0" lang="en-US" sz="1100" b="1" i="0" u="none" strike="noStrike" kern="1200" cap="none" spc="0" normalizeH="0" baseline="0" noProof="0">
                <a:ln>
                  <a:noFill/>
                </a:ln>
                <a:solidFill>
                  <a:srgbClr val="00338D"/>
                </a:solidFill>
                <a:effectLst/>
                <a:uLnTx/>
                <a:uFillTx/>
                <a:latin typeface="Arial"/>
                <a:ea typeface="+mn-ea"/>
                <a:cs typeface="+mn-cs"/>
              </a:rPr>
              <a:t>Gangwani</a:t>
            </a:r>
          </a:p>
          <a:p>
            <a:pPr marL="0" marR="0" lvl="0" indent="0" algn="l" defTabSz="914400" rtl="0" eaLnBrk="1" fontAlgn="auto" latinLnBrk="0" hangingPunct="1">
              <a:lnSpc>
                <a:spcPct val="100000"/>
              </a:lnSpc>
              <a:spcBef>
                <a:spcPts val="0"/>
              </a:spcBef>
              <a:buClrTx/>
              <a:buSzTx/>
              <a:buFontTx/>
              <a:buNone/>
              <a:tabLst/>
              <a:defRPr/>
            </a:pPr>
            <a:r>
              <a:rPr lang="en-US" sz="800" i="1">
                <a:solidFill>
                  <a:srgbClr val="00338D"/>
                </a:solidFill>
                <a:latin typeface="Arial"/>
              </a:rPr>
              <a:t>Partner</a:t>
            </a:r>
            <a:br>
              <a:rPr kumimoji="0" lang="en-US" sz="800" b="0" i="1" u="none" strike="noStrike" kern="1200" cap="none" spc="0" normalizeH="0" baseline="0" noProof="0">
                <a:ln>
                  <a:noFill/>
                </a:ln>
                <a:solidFill>
                  <a:srgbClr val="00338D"/>
                </a:solidFill>
                <a:effectLst/>
                <a:uLnTx/>
                <a:uFillTx/>
                <a:latin typeface="Arial"/>
                <a:ea typeface="+mn-ea"/>
                <a:cs typeface="+mn-cs"/>
              </a:rPr>
            </a:br>
            <a:r>
              <a:rPr kumimoji="0" lang="en-US" sz="700" b="0" i="0" u="none" strike="noStrike" kern="1200" cap="none" spc="0" normalizeH="0" baseline="0" noProof="0">
                <a:ln>
                  <a:noFill/>
                </a:ln>
                <a:solidFill>
                  <a:srgbClr val="00338D"/>
                </a:solidFill>
                <a:effectLst/>
                <a:uLnTx/>
                <a:uFillTx/>
                <a:latin typeface="Arial"/>
                <a:ea typeface="+mn-ea"/>
                <a:cs typeface="+mn-cs"/>
              </a:rPr>
              <a:t>KPMG </a:t>
            </a:r>
            <a:r>
              <a:rPr lang="en-US" sz="700">
                <a:solidFill>
                  <a:srgbClr val="00338D"/>
                </a:solidFill>
                <a:latin typeface="Arial"/>
              </a:rPr>
              <a:t>India</a:t>
            </a:r>
            <a:endParaRPr kumimoji="0" lang="en-US" sz="1000" b="0" i="1" u="none" strike="noStrike" kern="1200" cap="none" spc="0" normalizeH="0" baseline="0" noProof="0">
              <a:ln>
                <a:noFill/>
              </a:ln>
              <a:solidFill>
                <a:srgbClr val="00338D"/>
              </a:solidFill>
              <a:effectLst/>
              <a:uLnTx/>
              <a:uFillTx/>
              <a:latin typeface="Arial"/>
              <a:ea typeface="+mn-ea"/>
              <a:cs typeface="+mn-cs"/>
            </a:endParaRPr>
          </a:p>
        </p:txBody>
      </p:sp>
      <p:pic>
        <p:nvPicPr>
          <p:cNvPr id="4" name="Picture 3">
            <a:extLst>
              <a:ext uri="{FF2B5EF4-FFF2-40B4-BE49-F238E27FC236}">
                <a16:creationId xmlns:a16="http://schemas.microsoft.com/office/drawing/2014/main" id="{85C4D6F6-CEC9-B8B3-3751-224FBD6C76E7}"/>
              </a:ext>
            </a:extLst>
          </p:cNvPr>
          <p:cNvPicPr>
            <a:picLocks noChangeAspect="1"/>
          </p:cNvPicPr>
          <p:nvPr/>
        </p:nvPicPr>
        <p:blipFill>
          <a:blip r:embed="rId8"/>
          <a:stretch>
            <a:fillRect/>
          </a:stretch>
        </p:blipFill>
        <p:spPr>
          <a:xfrm>
            <a:off x="10161349" y="1602145"/>
            <a:ext cx="727488" cy="759813"/>
          </a:xfrm>
          <a:prstGeom prst="rect">
            <a:avLst/>
          </a:prstGeom>
        </p:spPr>
      </p:pic>
      <p:pic>
        <p:nvPicPr>
          <p:cNvPr id="17" name="Picture 16">
            <a:extLst>
              <a:ext uri="{FF2B5EF4-FFF2-40B4-BE49-F238E27FC236}">
                <a16:creationId xmlns:a16="http://schemas.microsoft.com/office/drawing/2014/main" id="{92140925-938A-7344-582F-0683E40E8375}"/>
              </a:ext>
            </a:extLst>
          </p:cNvPr>
          <p:cNvPicPr>
            <a:picLocks noChangeAspect="1"/>
          </p:cNvPicPr>
          <p:nvPr/>
        </p:nvPicPr>
        <p:blipFill>
          <a:blip r:embed="rId9"/>
          <a:stretch>
            <a:fillRect/>
          </a:stretch>
        </p:blipFill>
        <p:spPr>
          <a:xfrm>
            <a:off x="8214394" y="1611672"/>
            <a:ext cx="740760" cy="740760"/>
          </a:xfrm>
          <a:prstGeom prst="rect">
            <a:avLst/>
          </a:prstGeom>
          <a:noFill/>
        </p:spPr>
      </p:pic>
      <p:sp>
        <p:nvSpPr>
          <p:cNvPr id="26" name="TextBox 25">
            <a:extLst>
              <a:ext uri="{FF2B5EF4-FFF2-40B4-BE49-F238E27FC236}">
                <a16:creationId xmlns:a16="http://schemas.microsoft.com/office/drawing/2014/main" id="{30D1B120-724C-8739-C158-EFF52AF73F79}"/>
              </a:ext>
            </a:extLst>
          </p:cNvPr>
          <p:cNvSpPr txBox="1"/>
          <p:nvPr/>
        </p:nvSpPr>
        <p:spPr>
          <a:xfrm>
            <a:off x="8923350" y="1736098"/>
            <a:ext cx="11835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buClrTx/>
              <a:buSzTx/>
              <a:buFontTx/>
              <a:buNone/>
              <a:tabLst/>
              <a:defRPr/>
            </a:pPr>
            <a:r>
              <a:rPr kumimoji="0" lang="en-US" sz="1200" b="1" i="0" u="none" strike="noStrike" kern="1200" cap="none" spc="0" normalizeH="0" baseline="0" noProof="0">
                <a:ln>
                  <a:noFill/>
                </a:ln>
                <a:solidFill>
                  <a:srgbClr val="00338D"/>
                </a:solidFill>
                <a:effectLst/>
                <a:uLnTx/>
                <a:uFillTx/>
                <a:latin typeface="Arial"/>
                <a:ea typeface="+mn-ea"/>
                <a:cs typeface="+mn-cs"/>
              </a:rPr>
              <a:t>Rahul </a:t>
            </a:r>
            <a:r>
              <a:rPr lang="en-US" sz="1200" b="1">
                <a:solidFill>
                  <a:srgbClr val="00338D"/>
                </a:solidFill>
                <a:latin typeface="Arial"/>
              </a:rPr>
              <a:t>Singhal </a:t>
            </a:r>
            <a:r>
              <a:rPr lang="en-US" sz="800" i="1">
                <a:solidFill>
                  <a:srgbClr val="00338D"/>
                </a:solidFill>
                <a:latin typeface="Arial"/>
              </a:rPr>
              <a:t>Relationship</a:t>
            </a:r>
            <a:r>
              <a:rPr lang="en-US" sz="1200" b="1" i="1">
                <a:solidFill>
                  <a:srgbClr val="00338D"/>
                </a:solidFill>
                <a:latin typeface="Arial"/>
              </a:rPr>
              <a:t> </a:t>
            </a:r>
            <a:r>
              <a:rPr lang="en-US" sz="800" i="1">
                <a:solidFill>
                  <a:srgbClr val="00338D"/>
                </a:solidFill>
                <a:latin typeface="Arial"/>
              </a:rPr>
              <a:t>Partner</a:t>
            </a:r>
            <a:br>
              <a:rPr kumimoji="0" lang="en-US" sz="900" b="0" i="1" u="none" strike="noStrike" kern="1200" cap="none" spc="0" normalizeH="0" baseline="0" noProof="0">
                <a:ln>
                  <a:noFill/>
                </a:ln>
                <a:solidFill>
                  <a:srgbClr val="00338D"/>
                </a:solidFill>
                <a:effectLst/>
                <a:uLnTx/>
                <a:uFillTx/>
                <a:latin typeface="Arial"/>
                <a:ea typeface="+mn-ea"/>
                <a:cs typeface="+mn-cs"/>
              </a:rPr>
            </a:br>
            <a:r>
              <a:rPr kumimoji="0" lang="en-US" sz="600" b="0" i="0" u="none" strike="noStrike" kern="1200" cap="none" spc="0" normalizeH="0" baseline="0" noProof="0">
                <a:ln>
                  <a:noFill/>
                </a:ln>
                <a:solidFill>
                  <a:srgbClr val="00338D"/>
                </a:solidFill>
                <a:effectLst/>
                <a:uLnTx/>
                <a:uFillTx/>
                <a:latin typeface="Arial"/>
                <a:ea typeface="+mn-ea"/>
                <a:cs typeface="+mn-cs"/>
              </a:rPr>
              <a:t>KPMG </a:t>
            </a:r>
            <a:r>
              <a:rPr lang="en-US" sz="600">
                <a:solidFill>
                  <a:srgbClr val="00338D"/>
                </a:solidFill>
                <a:latin typeface="Arial"/>
              </a:rPr>
              <a:t>India</a:t>
            </a:r>
            <a:endParaRPr kumimoji="0" lang="en-US" sz="1050" b="0" i="1" u="none" strike="noStrike" kern="1200" cap="none" spc="0" normalizeH="0" baseline="0" noProof="0">
              <a:ln>
                <a:noFill/>
              </a:ln>
              <a:solidFill>
                <a:srgbClr val="00338D"/>
              </a:solidFill>
              <a:effectLst/>
              <a:uLnTx/>
              <a:uFillTx/>
              <a:latin typeface="Arial"/>
              <a:ea typeface="+mn-ea"/>
              <a:cs typeface="+mn-cs"/>
            </a:endParaRPr>
          </a:p>
        </p:txBody>
      </p:sp>
      <p:sp>
        <p:nvSpPr>
          <p:cNvPr id="5" name="TextBox 4">
            <a:extLst>
              <a:ext uri="{FF2B5EF4-FFF2-40B4-BE49-F238E27FC236}">
                <a16:creationId xmlns:a16="http://schemas.microsoft.com/office/drawing/2014/main" id="{26598D41-1D3E-2F2B-3BCC-B32F7585A163}"/>
              </a:ext>
            </a:extLst>
          </p:cNvPr>
          <p:cNvSpPr txBox="1"/>
          <p:nvPr/>
        </p:nvSpPr>
        <p:spPr>
          <a:xfrm>
            <a:off x="9658968" y="4746114"/>
            <a:ext cx="1004761" cy="427910"/>
          </a:xfrm>
          <a:prstGeom prst="rect">
            <a:avLst/>
          </a:prstGeom>
          <a:noFill/>
        </p:spPr>
        <p:txBody>
          <a:bodyPr wrap="none" lIns="54610" tIns="54610" rIns="54610" bIns="54610"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1" i="1" u="none" strike="noStrike" kern="1200" cap="none" spc="0" normalizeH="0" baseline="0" noProof="0">
                <a:ln>
                  <a:noFill/>
                </a:ln>
                <a:solidFill>
                  <a:srgbClr val="00338D"/>
                </a:solidFill>
                <a:effectLst/>
                <a:uLnTx/>
                <a:uFillTx/>
                <a:latin typeface="Arial"/>
                <a:ea typeface="+mn-ea"/>
                <a:cs typeface="+mn-cs"/>
              </a:rPr>
              <a:t>Engagement</a:t>
            </a:r>
            <a:br>
              <a:rPr kumimoji="0" lang="en-US" sz="1050" b="1" i="1" u="none" strike="noStrike" kern="1200" cap="none" spc="0" normalizeH="0" baseline="0" noProof="0">
                <a:ln>
                  <a:noFill/>
                </a:ln>
                <a:solidFill>
                  <a:srgbClr val="00338D"/>
                </a:solidFill>
                <a:effectLst/>
                <a:uLnTx/>
                <a:uFillTx/>
                <a:latin typeface="Arial"/>
                <a:ea typeface="+mn-ea"/>
                <a:cs typeface="+mn-cs"/>
              </a:rPr>
            </a:br>
            <a:r>
              <a:rPr kumimoji="0" lang="en-US" sz="1050" b="1" i="1" u="none" strike="noStrike" kern="1200" cap="none" spc="0" normalizeH="0" baseline="0" noProof="0">
                <a:ln>
                  <a:noFill/>
                </a:ln>
                <a:solidFill>
                  <a:srgbClr val="00338D"/>
                </a:solidFill>
                <a:effectLst/>
                <a:uLnTx/>
                <a:uFillTx/>
                <a:latin typeface="Arial"/>
                <a:ea typeface="+mn-ea"/>
                <a:cs typeface="+mn-cs"/>
              </a:rPr>
              <a:t>Manager</a:t>
            </a:r>
          </a:p>
        </p:txBody>
      </p:sp>
      <p:pic>
        <p:nvPicPr>
          <p:cNvPr id="6" name="Picture 5" descr="A person wearing glasses&#10;&#10;Description automatically generated with medium confidence">
            <a:extLst>
              <a:ext uri="{FF2B5EF4-FFF2-40B4-BE49-F238E27FC236}">
                <a16:creationId xmlns:a16="http://schemas.microsoft.com/office/drawing/2014/main" id="{4D49E479-2C28-9DCD-324D-DFD45C83137E}"/>
              </a:ext>
            </a:extLst>
          </p:cNvPr>
          <p:cNvPicPr>
            <a:picLocks noChangeAspect="1"/>
          </p:cNvPicPr>
          <p:nvPr/>
        </p:nvPicPr>
        <p:blipFill rotWithShape="1">
          <a:blip r:embed="rId10">
            <a:extLst>
              <a:ext uri="{28A0092B-C50C-407E-A947-70E740481C1C}">
                <a14:useLocalDpi xmlns:a14="http://schemas.microsoft.com/office/drawing/2010/main" val="0"/>
              </a:ext>
            </a:extLst>
          </a:blip>
          <a:srcRect t="9067"/>
          <a:stretch/>
        </p:blipFill>
        <p:spPr>
          <a:xfrm>
            <a:off x="6907097" y="5286644"/>
            <a:ext cx="572777" cy="618898"/>
          </a:xfrm>
          <a:prstGeom prst="rect">
            <a:avLst/>
          </a:prstGeom>
          <a:noFill/>
        </p:spPr>
      </p:pic>
      <p:pic>
        <p:nvPicPr>
          <p:cNvPr id="1029" name="Picture 7">
            <a:extLst>
              <a:ext uri="{FF2B5EF4-FFF2-40B4-BE49-F238E27FC236}">
                <a16:creationId xmlns:a16="http://schemas.microsoft.com/office/drawing/2014/main" id="{E866842B-90E9-FA99-D68D-A84E7D2ACC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09297" y="5288277"/>
            <a:ext cx="572777" cy="67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CE9E7AFE-46E3-5540-422D-B497D27A4F9B}"/>
              </a:ext>
            </a:extLst>
          </p:cNvPr>
          <p:cNvPicPr>
            <a:picLocks noChangeAspect="1"/>
          </p:cNvPicPr>
          <p:nvPr/>
        </p:nvPicPr>
        <p:blipFill>
          <a:blip r:embed="rId12"/>
          <a:stretch>
            <a:fillRect/>
          </a:stretch>
        </p:blipFill>
        <p:spPr>
          <a:xfrm>
            <a:off x="8073824" y="5289894"/>
            <a:ext cx="537503" cy="640080"/>
          </a:xfrm>
          <a:prstGeom prst="rect">
            <a:avLst/>
          </a:prstGeom>
        </p:spPr>
      </p:pic>
    </p:spTree>
    <p:extLst>
      <p:ext uri="{BB962C8B-B14F-4D97-AF65-F5344CB8AC3E}">
        <p14:creationId xmlns:p14="http://schemas.microsoft.com/office/powerpoint/2010/main" val="326275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FFB2352-12B4-4606-8F6F-2F82F3717396}"/>
              </a:ext>
            </a:extLst>
          </p:cNvPr>
          <p:cNvSpPr txBox="1">
            <a:spLocks/>
          </p:cNvSpPr>
          <p:nvPr/>
        </p:nvSpPr>
        <p:spPr>
          <a:xfrm>
            <a:off x="189688" y="76756"/>
            <a:ext cx="12002312" cy="673871"/>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endParaRPr lang="en-US" sz="6000">
              <a:solidFill>
                <a:schemeClr val="bg1"/>
              </a:solidFill>
            </a:endParaRPr>
          </a:p>
        </p:txBody>
      </p:sp>
      <p:sp>
        <p:nvSpPr>
          <p:cNvPr id="19" name="Title 1">
            <a:extLst>
              <a:ext uri="{FF2B5EF4-FFF2-40B4-BE49-F238E27FC236}">
                <a16:creationId xmlns:a16="http://schemas.microsoft.com/office/drawing/2014/main" id="{BF061337-B850-4C6E-B27D-C9066618E718}"/>
              </a:ext>
            </a:extLst>
          </p:cNvPr>
          <p:cNvSpPr txBox="1">
            <a:spLocks/>
          </p:cNvSpPr>
          <p:nvPr/>
        </p:nvSpPr>
        <p:spPr>
          <a:xfrm>
            <a:off x="189688" y="105554"/>
            <a:ext cx="12002312" cy="673871"/>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r>
              <a:rPr lang="en-US" sz="6000">
                <a:solidFill>
                  <a:schemeClr val="bg1"/>
                </a:solidFill>
              </a:rPr>
              <a:t>Project Management Plan</a:t>
            </a:r>
          </a:p>
        </p:txBody>
      </p:sp>
      <p:sp>
        <p:nvSpPr>
          <p:cNvPr id="5" name="Rectangle 4">
            <a:extLst>
              <a:ext uri="{FF2B5EF4-FFF2-40B4-BE49-F238E27FC236}">
                <a16:creationId xmlns:a16="http://schemas.microsoft.com/office/drawing/2014/main" id="{FD33D18C-88C7-4C05-ADD3-88AF4DB7BB40}"/>
              </a:ext>
            </a:extLst>
          </p:cNvPr>
          <p:cNvSpPr/>
          <p:nvPr/>
        </p:nvSpPr>
        <p:spPr>
          <a:xfrm>
            <a:off x="328125" y="1582961"/>
            <a:ext cx="11578482" cy="1431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30CC148-8609-42D8-8D83-A8EC46C24440}"/>
              </a:ext>
            </a:extLst>
          </p:cNvPr>
          <p:cNvSpPr/>
          <p:nvPr/>
        </p:nvSpPr>
        <p:spPr>
          <a:xfrm>
            <a:off x="328125" y="3113257"/>
            <a:ext cx="11578482" cy="1431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0EDA29-B8FC-45FD-B1EF-CEFAF2CDFAD7}"/>
              </a:ext>
            </a:extLst>
          </p:cNvPr>
          <p:cNvSpPr/>
          <p:nvPr/>
        </p:nvSpPr>
        <p:spPr>
          <a:xfrm>
            <a:off x="328125" y="4671947"/>
            <a:ext cx="11578482" cy="14310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7D827DD-CFAB-48E8-B07E-0A09943DDF4B}"/>
              </a:ext>
            </a:extLst>
          </p:cNvPr>
          <p:cNvGrpSpPr/>
          <p:nvPr/>
        </p:nvGrpSpPr>
        <p:grpSpPr>
          <a:xfrm>
            <a:off x="3132388" y="1638223"/>
            <a:ext cx="1853227" cy="4384059"/>
            <a:chOff x="4258492" y="1646805"/>
            <a:chExt cx="1673892" cy="4481935"/>
          </a:xfrm>
        </p:grpSpPr>
        <p:grpSp>
          <p:nvGrpSpPr>
            <p:cNvPr id="9" name="Group 8">
              <a:extLst>
                <a:ext uri="{FF2B5EF4-FFF2-40B4-BE49-F238E27FC236}">
                  <a16:creationId xmlns:a16="http://schemas.microsoft.com/office/drawing/2014/main" id="{712D06DD-B61C-488F-8A52-E4C278D07A60}"/>
                </a:ext>
              </a:extLst>
            </p:cNvPr>
            <p:cNvGrpSpPr/>
            <p:nvPr/>
          </p:nvGrpSpPr>
          <p:grpSpPr>
            <a:xfrm>
              <a:off x="4258492" y="1646805"/>
              <a:ext cx="1673892" cy="1302127"/>
              <a:chOff x="2044700" y="2128720"/>
              <a:chExt cx="1955736" cy="1400392"/>
            </a:xfrm>
          </p:grpSpPr>
          <p:sp>
            <p:nvSpPr>
              <p:cNvPr id="25" name="Right Triangle 24">
                <a:extLst>
                  <a:ext uri="{FF2B5EF4-FFF2-40B4-BE49-F238E27FC236}">
                    <a16:creationId xmlns:a16="http://schemas.microsoft.com/office/drawing/2014/main" id="{7131FE28-B7B1-4E48-A590-C65AEC44542F}"/>
                  </a:ext>
                </a:extLst>
              </p:cNvPr>
              <p:cNvSpPr>
                <a:spLocks noChangeAspect="1"/>
              </p:cNvSpPr>
              <p:nvPr/>
            </p:nvSpPr>
            <p:spPr>
              <a:xfrm>
                <a:off x="2044700" y="2171702"/>
                <a:ext cx="1920240" cy="135741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endParaRPr>
              </a:p>
            </p:txBody>
          </p:sp>
          <p:sp>
            <p:nvSpPr>
              <p:cNvPr id="26" name="Right Triangle 25">
                <a:extLst>
                  <a:ext uri="{FF2B5EF4-FFF2-40B4-BE49-F238E27FC236}">
                    <a16:creationId xmlns:a16="http://schemas.microsoft.com/office/drawing/2014/main" id="{B2A9885F-B9BC-45B1-80A2-F56B2D47C5E1}"/>
                  </a:ext>
                </a:extLst>
              </p:cNvPr>
              <p:cNvSpPr>
                <a:spLocks noChangeAspect="1"/>
              </p:cNvSpPr>
              <p:nvPr/>
            </p:nvSpPr>
            <p:spPr>
              <a:xfrm rot="10800000">
                <a:off x="2044700" y="2171701"/>
                <a:ext cx="1920240" cy="1357410"/>
              </a:xfrm>
              <a:prstGeom prst="r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endParaRPr>
              </a:p>
            </p:txBody>
          </p:sp>
          <p:sp>
            <p:nvSpPr>
              <p:cNvPr id="27" name="TextBox 26">
                <a:extLst>
                  <a:ext uri="{FF2B5EF4-FFF2-40B4-BE49-F238E27FC236}">
                    <a16:creationId xmlns:a16="http://schemas.microsoft.com/office/drawing/2014/main" id="{6C2F5FC4-0145-45E6-9472-D46D72EBFC7F}"/>
                  </a:ext>
                </a:extLst>
              </p:cNvPr>
              <p:cNvSpPr txBox="1"/>
              <p:nvPr/>
            </p:nvSpPr>
            <p:spPr>
              <a:xfrm>
                <a:off x="3123098" y="2128720"/>
                <a:ext cx="877338" cy="575267"/>
              </a:xfrm>
              <a:prstGeom prst="rect">
                <a:avLst/>
              </a:prstGeom>
              <a:noFill/>
            </p:spPr>
            <p:txBody>
              <a:bodyPr wrap="square" rtlCol="0">
                <a:spAutoFit/>
              </a:bodyPr>
              <a:lstStyle/>
              <a:p>
                <a:pPr algn="r"/>
                <a:r>
                  <a:rPr lang="en-US" sz="1400" b="1" kern="0">
                    <a:solidFill>
                      <a:schemeClr val="bg1"/>
                    </a:solidFill>
                  </a:rPr>
                  <a:t>KPMG</a:t>
                </a:r>
              </a:p>
              <a:p>
                <a:pPr algn="r"/>
                <a:r>
                  <a:rPr lang="en-US" sz="1400" b="1" kern="0">
                    <a:solidFill>
                      <a:schemeClr val="bg1"/>
                    </a:solidFill>
                  </a:rPr>
                  <a:t>India </a:t>
                </a:r>
                <a:endParaRPr lang="en-US" sz="1200" b="1" kern="0">
                  <a:solidFill>
                    <a:schemeClr val="bg1"/>
                  </a:solidFill>
                </a:endParaRPr>
              </a:p>
            </p:txBody>
          </p:sp>
        </p:grpSp>
        <p:cxnSp>
          <p:nvCxnSpPr>
            <p:cNvPr id="10" name="Straight Arrow Connector 9">
              <a:extLst>
                <a:ext uri="{FF2B5EF4-FFF2-40B4-BE49-F238E27FC236}">
                  <a16:creationId xmlns:a16="http://schemas.microsoft.com/office/drawing/2014/main" id="{9300408B-E30E-4778-829C-22B9F7B78E4C}"/>
                </a:ext>
              </a:extLst>
            </p:cNvPr>
            <p:cNvCxnSpPr>
              <a:cxnSpLocks/>
              <a:stCxn id="25" idx="3"/>
              <a:endCxn id="22" idx="3"/>
            </p:cNvCxnSpPr>
            <p:nvPr/>
          </p:nvCxnSpPr>
          <p:spPr>
            <a:xfrm>
              <a:off x="5080248" y="2948932"/>
              <a:ext cx="0" cy="327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E530EC9-8B88-41BF-82AE-BCFFE74781AE}"/>
                </a:ext>
              </a:extLst>
            </p:cNvPr>
            <p:cNvGrpSpPr/>
            <p:nvPr/>
          </p:nvGrpSpPr>
          <p:grpSpPr>
            <a:xfrm>
              <a:off x="4258492" y="3276675"/>
              <a:ext cx="1643510" cy="1262161"/>
              <a:chOff x="2044700" y="2171702"/>
              <a:chExt cx="1920240" cy="1357410"/>
            </a:xfrm>
          </p:grpSpPr>
          <p:sp>
            <p:nvSpPr>
              <p:cNvPr id="21" name="Right Triangle 20">
                <a:extLst>
                  <a:ext uri="{FF2B5EF4-FFF2-40B4-BE49-F238E27FC236}">
                    <a16:creationId xmlns:a16="http://schemas.microsoft.com/office/drawing/2014/main" id="{482185EE-F632-477A-A956-F0E8DF1F483A}"/>
                  </a:ext>
                </a:extLst>
              </p:cNvPr>
              <p:cNvSpPr>
                <a:spLocks noChangeAspect="1"/>
              </p:cNvSpPr>
              <p:nvPr/>
            </p:nvSpPr>
            <p:spPr>
              <a:xfrm>
                <a:off x="2044700" y="2171702"/>
                <a:ext cx="1920240" cy="135741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endParaRPr>
              </a:p>
            </p:txBody>
          </p:sp>
          <p:sp>
            <p:nvSpPr>
              <p:cNvPr id="22" name="Right Triangle 21">
                <a:extLst>
                  <a:ext uri="{FF2B5EF4-FFF2-40B4-BE49-F238E27FC236}">
                    <a16:creationId xmlns:a16="http://schemas.microsoft.com/office/drawing/2014/main" id="{3D1E5865-1C4D-4A08-94F2-5AA1651C0796}"/>
                  </a:ext>
                </a:extLst>
              </p:cNvPr>
              <p:cNvSpPr>
                <a:spLocks noChangeAspect="1"/>
              </p:cNvSpPr>
              <p:nvPr/>
            </p:nvSpPr>
            <p:spPr>
              <a:xfrm rot="10800000">
                <a:off x="2044700" y="2171702"/>
                <a:ext cx="1920240" cy="1357410"/>
              </a:xfrm>
              <a:prstGeom prst="r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endParaRPr>
              </a:p>
            </p:txBody>
          </p:sp>
        </p:grpSp>
        <p:grpSp>
          <p:nvGrpSpPr>
            <p:cNvPr id="12" name="Group 11">
              <a:extLst>
                <a:ext uri="{FF2B5EF4-FFF2-40B4-BE49-F238E27FC236}">
                  <a16:creationId xmlns:a16="http://schemas.microsoft.com/office/drawing/2014/main" id="{B627D69D-F9FE-4DB2-AF0E-FE921B0D6489}"/>
                </a:ext>
              </a:extLst>
            </p:cNvPr>
            <p:cNvGrpSpPr/>
            <p:nvPr/>
          </p:nvGrpSpPr>
          <p:grpSpPr>
            <a:xfrm>
              <a:off x="4258492" y="4866579"/>
              <a:ext cx="1643510" cy="1262161"/>
              <a:chOff x="2044700" y="2171702"/>
              <a:chExt cx="1920240" cy="1357410"/>
            </a:xfrm>
          </p:grpSpPr>
          <p:sp>
            <p:nvSpPr>
              <p:cNvPr id="14" name="Right Triangle 13">
                <a:extLst>
                  <a:ext uri="{FF2B5EF4-FFF2-40B4-BE49-F238E27FC236}">
                    <a16:creationId xmlns:a16="http://schemas.microsoft.com/office/drawing/2014/main" id="{8E231057-47D8-4969-844A-2A6FCD9B3F07}"/>
                  </a:ext>
                </a:extLst>
              </p:cNvPr>
              <p:cNvSpPr>
                <a:spLocks noChangeAspect="1"/>
              </p:cNvSpPr>
              <p:nvPr/>
            </p:nvSpPr>
            <p:spPr>
              <a:xfrm>
                <a:off x="2044700" y="2171702"/>
                <a:ext cx="1920240" cy="135741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endParaRPr>
              </a:p>
            </p:txBody>
          </p:sp>
          <p:sp>
            <p:nvSpPr>
              <p:cNvPr id="15" name="Right Triangle 14">
                <a:extLst>
                  <a:ext uri="{FF2B5EF4-FFF2-40B4-BE49-F238E27FC236}">
                    <a16:creationId xmlns:a16="http://schemas.microsoft.com/office/drawing/2014/main" id="{BF0B0F67-B2C3-468C-98A4-4B74D12559EA}"/>
                  </a:ext>
                </a:extLst>
              </p:cNvPr>
              <p:cNvSpPr>
                <a:spLocks noChangeAspect="1"/>
              </p:cNvSpPr>
              <p:nvPr/>
            </p:nvSpPr>
            <p:spPr>
              <a:xfrm rot="10800000">
                <a:off x="2044700" y="2171702"/>
                <a:ext cx="1920240" cy="1357410"/>
              </a:xfrm>
              <a:prstGeom prst="r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endParaRPr>
              </a:p>
            </p:txBody>
          </p:sp>
        </p:grpSp>
        <p:cxnSp>
          <p:nvCxnSpPr>
            <p:cNvPr id="13" name="Straight Arrow Connector 12">
              <a:extLst>
                <a:ext uri="{FF2B5EF4-FFF2-40B4-BE49-F238E27FC236}">
                  <a16:creationId xmlns:a16="http://schemas.microsoft.com/office/drawing/2014/main" id="{53C1DB79-3884-4425-8412-5D40E16BEAFD}"/>
                </a:ext>
              </a:extLst>
            </p:cNvPr>
            <p:cNvCxnSpPr>
              <a:cxnSpLocks/>
            </p:cNvCxnSpPr>
            <p:nvPr/>
          </p:nvCxnSpPr>
          <p:spPr>
            <a:xfrm>
              <a:off x="5080247" y="4518436"/>
              <a:ext cx="0" cy="327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C50E1F4B-D732-4895-B56C-185DC6276BEC}"/>
              </a:ext>
            </a:extLst>
          </p:cNvPr>
          <p:cNvSpPr txBox="1"/>
          <p:nvPr/>
        </p:nvSpPr>
        <p:spPr>
          <a:xfrm>
            <a:off x="303130" y="1596561"/>
            <a:ext cx="1980373" cy="461665"/>
          </a:xfrm>
          <a:prstGeom prst="rect">
            <a:avLst/>
          </a:prstGeom>
          <a:noFill/>
        </p:spPr>
        <p:txBody>
          <a:bodyPr wrap="square" rtlCol="0">
            <a:spAutoFit/>
          </a:bodyPr>
          <a:lstStyle/>
          <a:p>
            <a:pPr>
              <a:defRPr/>
            </a:pPr>
            <a:r>
              <a:rPr lang="en-US" sz="1200" b="1" kern="0"/>
              <a:t>Project Steering Committee</a:t>
            </a:r>
          </a:p>
        </p:txBody>
      </p:sp>
      <p:sp>
        <p:nvSpPr>
          <p:cNvPr id="30" name="TextBox 29">
            <a:extLst>
              <a:ext uri="{FF2B5EF4-FFF2-40B4-BE49-F238E27FC236}">
                <a16:creationId xmlns:a16="http://schemas.microsoft.com/office/drawing/2014/main" id="{5E38E288-6878-464B-8E73-23A8E3EA1135}"/>
              </a:ext>
            </a:extLst>
          </p:cNvPr>
          <p:cNvSpPr txBox="1"/>
          <p:nvPr/>
        </p:nvSpPr>
        <p:spPr>
          <a:xfrm>
            <a:off x="345944" y="3081392"/>
            <a:ext cx="2054170" cy="646331"/>
          </a:xfrm>
          <a:prstGeom prst="rect">
            <a:avLst/>
          </a:prstGeom>
          <a:noFill/>
        </p:spPr>
        <p:txBody>
          <a:bodyPr wrap="square" lIns="91440" tIns="45720" rIns="91440" bIns="45720" rtlCol="0" anchor="t">
            <a:spAutoFit/>
          </a:bodyPr>
          <a:lstStyle/>
          <a:p>
            <a:pPr>
              <a:defRPr/>
            </a:pPr>
            <a:r>
              <a:rPr lang="en-US" sz="1200" b="1" kern="0"/>
              <a:t>Project </a:t>
            </a:r>
          </a:p>
          <a:p>
            <a:pPr>
              <a:defRPr/>
            </a:pPr>
            <a:r>
              <a:rPr lang="en-US" sz="1200" b="1" kern="0"/>
              <a:t>Management </a:t>
            </a:r>
            <a:endParaRPr lang="en-US" sz="1200" b="1" kern="0">
              <a:cs typeface="Arial"/>
            </a:endParaRPr>
          </a:p>
          <a:p>
            <a:pPr>
              <a:defRPr/>
            </a:pPr>
            <a:r>
              <a:rPr lang="en-US" sz="1200" b="1" kern="0"/>
              <a:t>Committee</a:t>
            </a:r>
            <a:endParaRPr lang="en-US" sz="1200" b="1" kern="0">
              <a:cs typeface="Arial"/>
            </a:endParaRPr>
          </a:p>
        </p:txBody>
      </p:sp>
      <p:sp>
        <p:nvSpPr>
          <p:cNvPr id="31" name="TextBox 30">
            <a:extLst>
              <a:ext uri="{FF2B5EF4-FFF2-40B4-BE49-F238E27FC236}">
                <a16:creationId xmlns:a16="http://schemas.microsoft.com/office/drawing/2014/main" id="{A4C0D949-51C1-4DE9-8BF4-82A4C1755985}"/>
              </a:ext>
            </a:extLst>
          </p:cNvPr>
          <p:cNvSpPr txBox="1"/>
          <p:nvPr/>
        </p:nvSpPr>
        <p:spPr>
          <a:xfrm>
            <a:off x="300511" y="4654151"/>
            <a:ext cx="1429627" cy="461665"/>
          </a:xfrm>
          <a:prstGeom prst="rect">
            <a:avLst/>
          </a:prstGeom>
          <a:noFill/>
        </p:spPr>
        <p:txBody>
          <a:bodyPr wrap="square" rtlCol="0">
            <a:spAutoFit/>
          </a:bodyPr>
          <a:lstStyle/>
          <a:p>
            <a:pPr>
              <a:defRPr/>
            </a:pPr>
            <a:r>
              <a:rPr lang="en-US" sz="1200" b="1" kern="0"/>
              <a:t>Project</a:t>
            </a:r>
          </a:p>
          <a:p>
            <a:pPr>
              <a:defRPr/>
            </a:pPr>
            <a:r>
              <a:rPr lang="en-US" sz="1200" b="1" kern="0"/>
              <a:t> Delivery Team</a:t>
            </a:r>
          </a:p>
        </p:txBody>
      </p:sp>
      <p:grpSp>
        <p:nvGrpSpPr>
          <p:cNvPr id="32" name="Group 31">
            <a:extLst>
              <a:ext uri="{FF2B5EF4-FFF2-40B4-BE49-F238E27FC236}">
                <a16:creationId xmlns:a16="http://schemas.microsoft.com/office/drawing/2014/main" id="{288BE33E-0EFE-4B17-AD94-3C89A0755E58}"/>
              </a:ext>
            </a:extLst>
          </p:cNvPr>
          <p:cNvGrpSpPr/>
          <p:nvPr/>
        </p:nvGrpSpPr>
        <p:grpSpPr>
          <a:xfrm>
            <a:off x="1171828" y="2104255"/>
            <a:ext cx="1398033" cy="3921395"/>
            <a:chOff x="7111998" y="2168715"/>
            <a:chExt cx="1262745" cy="4008949"/>
          </a:xfrm>
        </p:grpSpPr>
        <p:sp>
          <p:nvSpPr>
            <p:cNvPr id="33" name="Rectangle: Rounded Corners 32">
              <a:extLst>
                <a:ext uri="{FF2B5EF4-FFF2-40B4-BE49-F238E27FC236}">
                  <a16:creationId xmlns:a16="http://schemas.microsoft.com/office/drawing/2014/main" id="{6D6A6495-66D2-491E-8BBC-4D9A5984DB1C}"/>
                </a:ext>
              </a:extLst>
            </p:cNvPr>
            <p:cNvSpPr/>
            <p:nvPr/>
          </p:nvSpPr>
          <p:spPr>
            <a:xfrm>
              <a:off x="7112000" y="2168715"/>
              <a:ext cx="1262743" cy="3657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buSzPct val="80000"/>
                <a:tabLst>
                  <a:tab pos="187325" algn="l"/>
                </a:tabLst>
                <a:defRPr/>
              </a:pPr>
              <a:r>
                <a:rPr lang="en-US" sz="1200" kern="0">
                  <a:solidFill>
                    <a:schemeClr val="bg1"/>
                  </a:solidFill>
                </a:rPr>
                <a:t>Project Sponsor</a:t>
              </a:r>
            </a:p>
          </p:txBody>
        </p:sp>
        <p:sp>
          <p:nvSpPr>
            <p:cNvPr id="34" name="Rectangle: Rounded Corners 33">
              <a:extLst>
                <a:ext uri="{FF2B5EF4-FFF2-40B4-BE49-F238E27FC236}">
                  <a16:creationId xmlns:a16="http://schemas.microsoft.com/office/drawing/2014/main" id="{78ED04B0-9C0E-4D73-8F4F-600C9BCD5353}"/>
                </a:ext>
              </a:extLst>
            </p:cNvPr>
            <p:cNvSpPr/>
            <p:nvPr/>
          </p:nvSpPr>
          <p:spPr>
            <a:xfrm>
              <a:off x="7111999" y="3834954"/>
              <a:ext cx="1262743" cy="3657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buSzPct val="80000"/>
                <a:tabLst>
                  <a:tab pos="187325" algn="l"/>
                </a:tabLst>
                <a:defRPr/>
              </a:pPr>
              <a:r>
                <a:rPr lang="en-US" sz="1200" kern="0">
                  <a:solidFill>
                    <a:schemeClr val="bg1"/>
                  </a:solidFill>
                </a:rPr>
                <a:t>Project Manager</a:t>
              </a:r>
            </a:p>
          </p:txBody>
        </p:sp>
        <p:sp>
          <p:nvSpPr>
            <p:cNvPr id="35" name="Rectangle: Rounded Corners 34">
              <a:extLst>
                <a:ext uri="{FF2B5EF4-FFF2-40B4-BE49-F238E27FC236}">
                  <a16:creationId xmlns:a16="http://schemas.microsoft.com/office/drawing/2014/main" id="{F9D61E03-0A38-4947-8A20-DF6093176E06}"/>
                </a:ext>
              </a:extLst>
            </p:cNvPr>
            <p:cNvSpPr/>
            <p:nvPr/>
          </p:nvSpPr>
          <p:spPr>
            <a:xfrm>
              <a:off x="7111998" y="5200402"/>
              <a:ext cx="1262743" cy="3657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buSzPct val="80000"/>
                <a:tabLst>
                  <a:tab pos="187325" algn="l"/>
                </a:tabLst>
                <a:defRPr/>
              </a:pPr>
              <a:r>
                <a:rPr lang="en-US" sz="1200" kern="0">
                  <a:solidFill>
                    <a:schemeClr val="bg1"/>
                  </a:solidFill>
                </a:rPr>
                <a:t>HODs</a:t>
              </a:r>
            </a:p>
          </p:txBody>
        </p:sp>
        <p:sp>
          <p:nvSpPr>
            <p:cNvPr id="36" name="Rectangle: Rounded Corners 35">
              <a:extLst>
                <a:ext uri="{FF2B5EF4-FFF2-40B4-BE49-F238E27FC236}">
                  <a16:creationId xmlns:a16="http://schemas.microsoft.com/office/drawing/2014/main" id="{B4B9F1C5-1F99-47D6-8FA5-32D5A2B57011}"/>
                </a:ext>
              </a:extLst>
            </p:cNvPr>
            <p:cNvSpPr/>
            <p:nvPr/>
          </p:nvSpPr>
          <p:spPr>
            <a:xfrm>
              <a:off x="7111998" y="5811904"/>
              <a:ext cx="1262743" cy="3657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buSzPct val="80000"/>
                <a:tabLst>
                  <a:tab pos="187325" algn="l"/>
                </a:tabLst>
                <a:defRPr/>
              </a:pPr>
              <a:r>
                <a:rPr lang="en-US" sz="1200" kern="0">
                  <a:solidFill>
                    <a:schemeClr val="bg1"/>
                  </a:solidFill>
                </a:rPr>
                <a:t>Admins, DBAs</a:t>
              </a:r>
            </a:p>
          </p:txBody>
        </p:sp>
        <p:cxnSp>
          <p:nvCxnSpPr>
            <p:cNvPr id="37" name="Straight Arrow Connector 36">
              <a:extLst>
                <a:ext uri="{FF2B5EF4-FFF2-40B4-BE49-F238E27FC236}">
                  <a16:creationId xmlns:a16="http://schemas.microsoft.com/office/drawing/2014/main" id="{F50A7B0D-4E75-4454-B086-D6001182935D}"/>
                </a:ext>
              </a:extLst>
            </p:cNvPr>
            <p:cNvCxnSpPr>
              <a:cxnSpLocks/>
              <a:stCxn id="33" idx="2"/>
              <a:endCxn id="34" idx="0"/>
            </p:cNvCxnSpPr>
            <p:nvPr/>
          </p:nvCxnSpPr>
          <p:spPr>
            <a:xfrm flipH="1">
              <a:off x="7743371" y="2534475"/>
              <a:ext cx="1" cy="130047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2D045A1-D07A-4104-BA94-4E5E81E4442B}"/>
                </a:ext>
              </a:extLst>
            </p:cNvPr>
            <p:cNvCxnSpPr>
              <a:cxnSpLocks/>
              <a:stCxn id="34" idx="2"/>
              <a:endCxn id="35" idx="0"/>
            </p:cNvCxnSpPr>
            <p:nvPr/>
          </p:nvCxnSpPr>
          <p:spPr>
            <a:xfrm flipH="1">
              <a:off x="7743370" y="4200713"/>
              <a:ext cx="1" cy="9996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D7967D-74B0-4E22-B3D1-9A16C73B8D86}"/>
                </a:ext>
              </a:extLst>
            </p:cNvPr>
            <p:cNvCxnSpPr>
              <a:cxnSpLocks/>
            </p:cNvCxnSpPr>
            <p:nvPr/>
          </p:nvCxnSpPr>
          <p:spPr>
            <a:xfrm>
              <a:off x="7743367" y="5557171"/>
              <a:ext cx="0" cy="2554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9F60796C-2EFC-4EED-8940-9552E7EC7B7A}"/>
              </a:ext>
            </a:extLst>
          </p:cNvPr>
          <p:cNvCxnSpPr>
            <a:cxnSpLocks/>
            <a:stCxn id="66" idx="2"/>
            <a:endCxn id="81" idx="0"/>
          </p:cNvCxnSpPr>
          <p:nvPr/>
        </p:nvCxnSpPr>
        <p:spPr>
          <a:xfrm>
            <a:off x="6203486" y="2464526"/>
            <a:ext cx="1" cy="72322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ounded Rectangle 55">
            <a:extLst>
              <a:ext uri="{FF2B5EF4-FFF2-40B4-BE49-F238E27FC236}">
                <a16:creationId xmlns:a16="http://schemas.microsoft.com/office/drawing/2014/main" id="{146B7CB1-51B4-4DD1-8956-10D6016AF8BE}"/>
              </a:ext>
            </a:extLst>
          </p:cNvPr>
          <p:cNvSpPr/>
          <p:nvPr/>
        </p:nvSpPr>
        <p:spPr>
          <a:xfrm>
            <a:off x="5402963" y="2104256"/>
            <a:ext cx="1601045" cy="360270"/>
          </a:xfrm>
          <a:prstGeom prst="round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cs typeface="Arial" panose="020B0604020202020204" pitchFamily="34" charset="0"/>
              </a:rPr>
              <a:t>Partner – KPMG</a:t>
            </a:r>
          </a:p>
        </p:txBody>
      </p:sp>
      <p:cxnSp>
        <p:nvCxnSpPr>
          <p:cNvPr id="73" name="Straight Arrow Connector 72">
            <a:extLst>
              <a:ext uri="{FF2B5EF4-FFF2-40B4-BE49-F238E27FC236}">
                <a16:creationId xmlns:a16="http://schemas.microsoft.com/office/drawing/2014/main" id="{FE4F4409-CE8D-4949-973A-8D717033FFA4}"/>
              </a:ext>
            </a:extLst>
          </p:cNvPr>
          <p:cNvCxnSpPr>
            <a:cxnSpLocks/>
            <a:stCxn id="81" idx="2"/>
            <a:endCxn id="84" idx="0"/>
          </p:cNvCxnSpPr>
          <p:nvPr/>
        </p:nvCxnSpPr>
        <p:spPr>
          <a:xfrm>
            <a:off x="6203487" y="3653035"/>
            <a:ext cx="1778" cy="2996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7B07249-1A2B-43F3-82CE-188024F664DB}"/>
              </a:ext>
            </a:extLst>
          </p:cNvPr>
          <p:cNvSpPr/>
          <p:nvPr/>
        </p:nvSpPr>
        <p:spPr>
          <a:xfrm>
            <a:off x="328125" y="854979"/>
            <a:ext cx="11642219" cy="646331"/>
          </a:xfrm>
          <a:prstGeom prst="rect">
            <a:avLst/>
          </a:prstGeom>
          <a:solidFill>
            <a:schemeClr val="bg2"/>
          </a:solidFill>
          <a:effectLst>
            <a:outerShdw blurRad="50800" dist="38100" dir="2700000" algn="tl" rotWithShape="0">
              <a:prstClr val="black">
                <a:alpha val="40000"/>
              </a:prstClr>
            </a:outerShdw>
          </a:effectLst>
        </p:spPr>
        <p:txBody>
          <a:bodyPr wrap="square" lIns="91440" tIns="45720" rIns="91440" bIns="45720" anchor="t">
            <a:spAutoFit/>
          </a:bodyPr>
          <a:lstStyle/>
          <a:p>
            <a:pPr>
              <a:defRPr/>
            </a:pPr>
            <a:r>
              <a:rPr lang="en-US" sz="1200" kern="0"/>
              <a:t>KPMG team will engage resources who are qualified to conduct the engagement for TMF Group. The below is a representation of the team structure that would be responsible to engage with TMF Group. We propose to provide an integrated "one-team" approach with TMF group to ensure alignment of objectives and continuity of service</a:t>
            </a:r>
          </a:p>
        </p:txBody>
      </p:sp>
      <p:sp>
        <p:nvSpPr>
          <p:cNvPr id="75" name="Arrow: Up-Down 74">
            <a:extLst>
              <a:ext uri="{FF2B5EF4-FFF2-40B4-BE49-F238E27FC236}">
                <a16:creationId xmlns:a16="http://schemas.microsoft.com/office/drawing/2014/main" id="{BD39019E-8D8C-4EF1-89E8-6AEFCD07D8B5}"/>
              </a:ext>
            </a:extLst>
          </p:cNvPr>
          <p:cNvSpPr/>
          <p:nvPr/>
        </p:nvSpPr>
        <p:spPr>
          <a:xfrm>
            <a:off x="10797040" y="1596561"/>
            <a:ext cx="1073434" cy="4506476"/>
          </a:xfrm>
          <a:prstGeom prst="up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spcBef>
                <a:spcPts val="100"/>
              </a:spcBef>
              <a:buSzPct val="80000"/>
              <a:tabLst>
                <a:tab pos="187325" algn="l"/>
              </a:tabLst>
              <a:defRPr/>
            </a:pPr>
            <a:r>
              <a:rPr lang="en-US" sz="1400" b="1" kern="0">
                <a:solidFill>
                  <a:schemeClr val="bg1"/>
                </a:solidFill>
              </a:rPr>
              <a:t>Weekly status update meetings on project  progress</a:t>
            </a:r>
          </a:p>
        </p:txBody>
      </p:sp>
      <p:sp>
        <p:nvSpPr>
          <p:cNvPr id="76" name="TextBox 75">
            <a:extLst>
              <a:ext uri="{FF2B5EF4-FFF2-40B4-BE49-F238E27FC236}">
                <a16:creationId xmlns:a16="http://schemas.microsoft.com/office/drawing/2014/main" id="{9AB4FB89-CE2C-4582-BFA7-0C9457B8A020}"/>
              </a:ext>
            </a:extLst>
          </p:cNvPr>
          <p:cNvSpPr txBox="1"/>
          <p:nvPr/>
        </p:nvSpPr>
        <p:spPr>
          <a:xfrm>
            <a:off x="7521195" y="1702714"/>
            <a:ext cx="2940409" cy="843821"/>
          </a:xfrm>
          <a:prstGeom prst="rect">
            <a:avLst/>
          </a:prstGeom>
          <a:noFill/>
        </p:spPr>
        <p:txBody>
          <a:bodyPr wrap="square" lIns="91440" tIns="45720" rIns="91440" bIns="45720" rtlCol="0" anchor="t">
            <a:spAutoFit/>
          </a:bodyPr>
          <a:lstStyle/>
          <a:p>
            <a:pPr lvl="0">
              <a:spcBef>
                <a:spcPts val="100"/>
              </a:spcBef>
              <a:buSzPct val="80000"/>
              <a:tabLst>
                <a:tab pos="187325" algn="l"/>
              </a:tabLst>
              <a:defRPr/>
            </a:pPr>
            <a:r>
              <a:rPr lang="en-US" sz="1200" b="1" u="sng" kern="0"/>
              <a:t>Responsibilities</a:t>
            </a:r>
          </a:p>
          <a:p>
            <a:pPr indent="-173990">
              <a:spcBef>
                <a:spcPts val="100"/>
              </a:spcBef>
              <a:buSzPct val="80000"/>
              <a:buFont typeface="Wingdings"/>
              <a:buChar char=""/>
              <a:tabLst>
                <a:tab pos="187325" algn="l"/>
              </a:tabLst>
              <a:defRPr/>
            </a:pPr>
            <a:r>
              <a:rPr lang="en-US" sz="1200" kern="0"/>
              <a:t>Provide an oversight role for the Jubilant professional relationship, engagement quality and deliverables</a:t>
            </a:r>
            <a:endParaRPr lang="en-US" sz="1200" kern="0">
              <a:cs typeface="Arial"/>
            </a:endParaRPr>
          </a:p>
        </p:txBody>
      </p:sp>
      <p:sp>
        <p:nvSpPr>
          <p:cNvPr id="77" name="object 20">
            <a:extLst>
              <a:ext uri="{FF2B5EF4-FFF2-40B4-BE49-F238E27FC236}">
                <a16:creationId xmlns:a16="http://schemas.microsoft.com/office/drawing/2014/main" id="{73E1B982-35D3-437A-96D9-92A12FD263A9}"/>
              </a:ext>
            </a:extLst>
          </p:cNvPr>
          <p:cNvSpPr txBox="1"/>
          <p:nvPr/>
        </p:nvSpPr>
        <p:spPr>
          <a:xfrm>
            <a:off x="7618085" y="3173773"/>
            <a:ext cx="4088944" cy="1184940"/>
          </a:xfrm>
          <a:prstGeom prst="rect">
            <a:avLst/>
          </a:prstGeom>
        </p:spPr>
        <p:txBody>
          <a:bodyPr vert="horz" wrap="square" lIns="0" tIns="12700" rIns="0" bIns="0" rtlCol="0">
            <a:spAutoFit/>
          </a:bodyPr>
          <a:lstStyle/>
          <a:p>
            <a:pPr marL="12700">
              <a:spcBef>
                <a:spcPts val="100"/>
              </a:spcBef>
              <a:buSzPct val="80000"/>
              <a:tabLst>
                <a:tab pos="187325" algn="l"/>
              </a:tabLst>
            </a:pPr>
            <a:r>
              <a:rPr lang="en-US" sz="1200" b="1" u="sng" kern="0"/>
              <a:t>Responsibilities</a:t>
            </a:r>
          </a:p>
          <a:p>
            <a:pPr indent="-173990">
              <a:lnSpc>
                <a:spcPct val="100000"/>
              </a:lnSpc>
              <a:spcBef>
                <a:spcPts val="100"/>
              </a:spcBef>
              <a:buSzPct val="80000"/>
              <a:buFont typeface="Wingdings"/>
              <a:buChar char=""/>
              <a:tabLst>
                <a:tab pos="187325" algn="l"/>
              </a:tabLst>
              <a:defRPr/>
            </a:pPr>
            <a:r>
              <a:rPr lang="en-US" sz="1200" kern="0"/>
              <a:t>Develop and govern the project plan</a:t>
            </a:r>
          </a:p>
          <a:p>
            <a:pPr indent="-173990">
              <a:lnSpc>
                <a:spcPct val="100000"/>
              </a:lnSpc>
              <a:spcBef>
                <a:spcPts val="100"/>
              </a:spcBef>
              <a:buSzPct val="80000"/>
              <a:buFont typeface="Wingdings"/>
              <a:buChar char=""/>
              <a:tabLst>
                <a:tab pos="187325" algn="l"/>
              </a:tabLst>
              <a:defRPr/>
            </a:pPr>
            <a:r>
              <a:rPr lang="en-US" sz="1200" kern="0"/>
              <a:t>Secure resources and manage teams</a:t>
            </a:r>
          </a:p>
          <a:p>
            <a:pPr indent="-173990">
              <a:lnSpc>
                <a:spcPct val="100000"/>
              </a:lnSpc>
              <a:spcBef>
                <a:spcPts val="100"/>
              </a:spcBef>
              <a:buSzPct val="80000"/>
              <a:buFont typeface="Wingdings"/>
              <a:buChar char=""/>
              <a:tabLst>
                <a:tab pos="187325" algn="l"/>
              </a:tabLst>
              <a:defRPr/>
            </a:pPr>
            <a:r>
              <a:rPr lang="en-US" sz="1200" kern="0"/>
              <a:t>Ensure business communication</a:t>
            </a:r>
          </a:p>
          <a:p>
            <a:pPr indent="-173990">
              <a:lnSpc>
                <a:spcPct val="100000"/>
              </a:lnSpc>
              <a:spcBef>
                <a:spcPts val="100"/>
              </a:spcBef>
              <a:buSzPct val="80000"/>
              <a:buFont typeface="Wingdings"/>
              <a:buChar char=""/>
              <a:tabLst>
                <a:tab pos="187325" algn="l"/>
              </a:tabLst>
              <a:defRPr/>
            </a:pPr>
            <a:r>
              <a:rPr lang="en-US" sz="1200" kern="0"/>
              <a:t>Ensure overall delivery quality assurance</a:t>
            </a:r>
          </a:p>
          <a:p>
            <a:pPr indent="-173990">
              <a:spcBef>
                <a:spcPts val="100"/>
              </a:spcBef>
              <a:buSzPct val="80000"/>
              <a:buFont typeface="Wingdings"/>
              <a:buChar char=""/>
              <a:tabLst>
                <a:tab pos="187325" algn="l"/>
              </a:tabLst>
              <a:defRPr/>
            </a:pPr>
            <a:r>
              <a:rPr lang="en-US" sz="1200" kern="0"/>
              <a:t>Extract learning and apply</a:t>
            </a:r>
          </a:p>
        </p:txBody>
      </p:sp>
      <p:sp>
        <p:nvSpPr>
          <p:cNvPr id="78" name="object 20">
            <a:extLst>
              <a:ext uri="{FF2B5EF4-FFF2-40B4-BE49-F238E27FC236}">
                <a16:creationId xmlns:a16="http://schemas.microsoft.com/office/drawing/2014/main" id="{25CE3910-288D-42FA-AEB1-11255BDDBFF3}"/>
              </a:ext>
            </a:extLst>
          </p:cNvPr>
          <p:cNvSpPr txBox="1"/>
          <p:nvPr/>
        </p:nvSpPr>
        <p:spPr>
          <a:xfrm>
            <a:off x="7632527" y="4687578"/>
            <a:ext cx="3068977" cy="1369606"/>
          </a:xfrm>
          <a:prstGeom prst="rect">
            <a:avLst/>
          </a:prstGeom>
        </p:spPr>
        <p:txBody>
          <a:bodyPr vert="horz" wrap="square" lIns="0" tIns="12700" rIns="0" bIns="0" rtlCol="0" anchor="t">
            <a:spAutoFit/>
          </a:bodyPr>
          <a:lstStyle/>
          <a:p>
            <a:pPr marL="12700">
              <a:spcBef>
                <a:spcPts val="100"/>
              </a:spcBef>
              <a:buSzPct val="80000"/>
              <a:tabLst>
                <a:tab pos="187325" algn="l"/>
              </a:tabLst>
            </a:pPr>
            <a:r>
              <a:rPr lang="en-US" sz="1200" b="1" u="sng" kern="0"/>
              <a:t>Responsibilities</a:t>
            </a:r>
          </a:p>
          <a:p>
            <a:pPr indent="-173990">
              <a:lnSpc>
                <a:spcPct val="100000"/>
              </a:lnSpc>
              <a:spcBef>
                <a:spcPts val="100"/>
              </a:spcBef>
              <a:buSzPct val="80000"/>
              <a:buFont typeface="Wingdings"/>
              <a:buChar char=""/>
              <a:tabLst>
                <a:tab pos="187325" algn="l"/>
              </a:tabLst>
              <a:defRPr/>
            </a:pPr>
            <a:r>
              <a:rPr lang="en-US" sz="1200" kern="0"/>
              <a:t>Executing project tasks</a:t>
            </a:r>
            <a:endParaRPr lang="en-US" sz="1200" kern="0">
              <a:cs typeface="Arial"/>
            </a:endParaRPr>
          </a:p>
          <a:p>
            <a:pPr indent="-173990">
              <a:lnSpc>
                <a:spcPct val="100000"/>
              </a:lnSpc>
              <a:spcBef>
                <a:spcPts val="100"/>
              </a:spcBef>
              <a:buSzPct val="80000"/>
              <a:buFont typeface="Wingdings"/>
              <a:buChar char=""/>
              <a:tabLst>
                <a:tab pos="187325" algn="l"/>
              </a:tabLst>
              <a:defRPr/>
            </a:pPr>
            <a:r>
              <a:rPr lang="en-US" sz="1200" kern="0"/>
              <a:t>Update weekly status deck</a:t>
            </a:r>
            <a:endParaRPr lang="en-US" sz="1200" kern="0">
              <a:cs typeface="Arial"/>
            </a:endParaRPr>
          </a:p>
          <a:p>
            <a:pPr indent="-173990">
              <a:lnSpc>
                <a:spcPct val="100000"/>
              </a:lnSpc>
              <a:spcBef>
                <a:spcPts val="100"/>
              </a:spcBef>
              <a:buSzPct val="80000"/>
              <a:buFont typeface="Wingdings"/>
              <a:buChar char=""/>
              <a:tabLst>
                <a:tab pos="187325" algn="l"/>
              </a:tabLst>
              <a:defRPr/>
            </a:pPr>
            <a:r>
              <a:rPr lang="en-US" sz="1200" kern="0"/>
              <a:t>Provide regular updates on project status</a:t>
            </a:r>
            <a:endParaRPr lang="en-US" sz="1200" kern="0">
              <a:cs typeface="Arial"/>
            </a:endParaRPr>
          </a:p>
          <a:p>
            <a:pPr indent="-173990">
              <a:spcBef>
                <a:spcPts val="100"/>
              </a:spcBef>
              <a:buSzPct val="80000"/>
              <a:buFont typeface="Wingdings"/>
              <a:buChar char=""/>
              <a:tabLst>
                <a:tab pos="187325" algn="l"/>
              </a:tabLst>
              <a:defRPr/>
            </a:pPr>
            <a:r>
              <a:rPr lang="en-US" sz="1200" kern="0"/>
              <a:t>Liaise with Jubilant SPOC and update on requirements</a:t>
            </a:r>
            <a:endParaRPr lang="en-US" sz="1200" kern="0">
              <a:cs typeface="Arial"/>
            </a:endParaRPr>
          </a:p>
          <a:p>
            <a:pPr indent="-173990">
              <a:lnSpc>
                <a:spcPct val="100000"/>
              </a:lnSpc>
              <a:spcBef>
                <a:spcPts val="100"/>
              </a:spcBef>
              <a:buSzPct val="80000"/>
              <a:buFont typeface="Wingdings"/>
              <a:buChar char=""/>
              <a:tabLst>
                <a:tab pos="187325" algn="l"/>
              </a:tabLst>
              <a:defRPr/>
            </a:pPr>
            <a:r>
              <a:rPr lang="en-US" sz="1200" kern="0"/>
              <a:t>Own deliverables</a:t>
            </a:r>
            <a:endParaRPr lang="en-US" sz="1200" kern="0">
              <a:cs typeface="Arial"/>
            </a:endParaRPr>
          </a:p>
        </p:txBody>
      </p:sp>
      <p:cxnSp>
        <p:nvCxnSpPr>
          <p:cNvPr id="80" name="Straight Arrow Connector 79">
            <a:extLst>
              <a:ext uri="{FF2B5EF4-FFF2-40B4-BE49-F238E27FC236}">
                <a16:creationId xmlns:a16="http://schemas.microsoft.com/office/drawing/2014/main" id="{314AAF71-7724-456E-9635-6757E9360BE6}"/>
              </a:ext>
            </a:extLst>
          </p:cNvPr>
          <p:cNvCxnSpPr>
            <a:cxnSpLocks/>
            <a:stCxn id="84" idx="2"/>
            <a:endCxn id="87" idx="0"/>
          </p:cNvCxnSpPr>
          <p:nvPr/>
        </p:nvCxnSpPr>
        <p:spPr>
          <a:xfrm>
            <a:off x="6205265" y="4363658"/>
            <a:ext cx="5128" cy="82928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ounded Rectangle 55">
            <a:extLst>
              <a:ext uri="{FF2B5EF4-FFF2-40B4-BE49-F238E27FC236}">
                <a16:creationId xmlns:a16="http://schemas.microsoft.com/office/drawing/2014/main" id="{C96B2C55-E9AB-4311-932D-50530ABA3B51}"/>
              </a:ext>
            </a:extLst>
          </p:cNvPr>
          <p:cNvSpPr/>
          <p:nvPr/>
        </p:nvSpPr>
        <p:spPr>
          <a:xfrm>
            <a:off x="5402964" y="3187749"/>
            <a:ext cx="1601045" cy="465286"/>
          </a:xfrm>
          <a:prstGeom prst="round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cs typeface="Arial" panose="020B0604020202020204" pitchFamily="34" charset="0"/>
              </a:rPr>
              <a:t>Engagement Delivery Partner</a:t>
            </a:r>
          </a:p>
        </p:txBody>
      </p:sp>
      <p:sp>
        <p:nvSpPr>
          <p:cNvPr id="84" name="Rounded Rectangle 55">
            <a:extLst>
              <a:ext uri="{FF2B5EF4-FFF2-40B4-BE49-F238E27FC236}">
                <a16:creationId xmlns:a16="http://schemas.microsoft.com/office/drawing/2014/main" id="{12FCDBAD-D815-48FE-B7A4-B98BF37F65F0}"/>
              </a:ext>
            </a:extLst>
          </p:cNvPr>
          <p:cNvSpPr/>
          <p:nvPr/>
        </p:nvSpPr>
        <p:spPr>
          <a:xfrm>
            <a:off x="5420169" y="3952710"/>
            <a:ext cx="1570191" cy="410948"/>
          </a:xfrm>
          <a:prstGeom prst="round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cs typeface="Arial" panose="020B0604020202020204" pitchFamily="34" charset="0"/>
              </a:rPr>
              <a:t>Engagement Delivery Manager</a:t>
            </a:r>
          </a:p>
        </p:txBody>
      </p:sp>
      <p:sp>
        <p:nvSpPr>
          <p:cNvPr id="87" name="Rounded Rectangle 55">
            <a:extLst>
              <a:ext uri="{FF2B5EF4-FFF2-40B4-BE49-F238E27FC236}">
                <a16:creationId xmlns:a16="http://schemas.microsoft.com/office/drawing/2014/main" id="{BB1FA334-47C0-4024-B970-0FA8C241CA14}"/>
              </a:ext>
            </a:extLst>
          </p:cNvPr>
          <p:cNvSpPr/>
          <p:nvPr/>
        </p:nvSpPr>
        <p:spPr>
          <a:xfrm>
            <a:off x="5447465" y="5192946"/>
            <a:ext cx="1525855" cy="474936"/>
          </a:xfrm>
          <a:prstGeom prst="round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cs typeface="Arial" panose="020B0604020202020204" pitchFamily="34" charset="0"/>
              </a:rPr>
              <a:t>Delivery/ Support Team</a:t>
            </a:r>
          </a:p>
        </p:txBody>
      </p:sp>
      <p:sp>
        <p:nvSpPr>
          <p:cNvPr id="50" name="Title 1">
            <a:extLst>
              <a:ext uri="{FF2B5EF4-FFF2-40B4-BE49-F238E27FC236}">
                <a16:creationId xmlns:a16="http://schemas.microsoft.com/office/drawing/2014/main" id="{E2B62BD3-FBC7-40A8-AC9E-1284AA33D2BF}"/>
              </a:ext>
            </a:extLst>
          </p:cNvPr>
          <p:cNvSpPr txBox="1">
            <a:spLocks/>
          </p:cNvSpPr>
          <p:nvPr/>
        </p:nvSpPr>
        <p:spPr>
          <a:xfrm>
            <a:off x="611440" y="201251"/>
            <a:ext cx="10185600" cy="518400"/>
          </a:xfrm>
          <a:prstGeom prst="rect">
            <a:avLst/>
          </a:prstGeom>
        </p:spPr>
        <p:txBody>
          <a:bodyPr vert="horz" lIns="0" tIns="0" rIns="0" bIns="0" rtlCol="0" anchor="t" anchorCtr="0">
            <a:noAutofit/>
          </a:bodyPr>
          <a:lstStyle>
            <a:defPPr>
              <a:defRPr lang="en-US"/>
            </a:defPPr>
            <a:lvl1pPr>
              <a:lnSpc>
                <a:spcPts val="4500"/>
              </a:lnSpc>
              <a:spcBef>
                <a:spcPct val="0"/>
              </a:spcBef>
              <a:buNone/>
              <a:defRPr sz="5400" b="1">
                <a:solidFill>
                  <a:schemeClr val="tx2"/>
                </a:solidFill>
                <a:latin typeface="+mj-lt"/>
                <a:ea typeface="+mj-ea"/>
                <a:cs typeface="+mj-cs"/>
              </a:defRPr>
            </a:lvl1pPr>
          </a:lstStyle>
          <a:p>
            <a:r>
              <a:rPr lang="en-US" sz="4400" b="0"/>
              <a:t>Delivery</a:t>
            </a:r>
            <a:r>
              <a:rPr lang="en-US" sz="4000" b="0"/>
              <a:t> </a:t>
            </a:r>
            <a:r>
              <a:rPr lang="en-US" sz="4400" b="0"/>
              <a:t>Governance</a:t>
            </a:r>
            <a:endParaRPr lang="en-US" sz="4000" b="0"/>
          </a:p>
        </p:txBody>
      </p:sp>
      <p:sp>
        <p:nvSpPr>
          <p:cNvPr id="3" name="TextBox 2">
            <a:extLst>
              <a:ext uri="{FF2B5EF4-FFF2-40B4-BE49-F238E27FC236}">
                <a16:creationId xmlns:a16="http://schemas.microsoft.com/office/drawing/2014/main" id="{92E5A18E-1A39-7273-7175-01A6A58FB2E6}"/>
              </a:ext>
            </a:extLst>
          </p:cNvPr>
          <p:cNvSpPr txBox="1"/>
          <p:nvPr/>
        </p:nvSpPr>
        <p:spPr>
          <a:xfrm>
            <a:off x="4171349" y="3187749"/>
            <a:ext cx="831353" cy="523219"/>
          </a:xfrm>
          <a:prstGeom prst="rect">
            <a:avLst/>
          </a:prstGeom>
          <a:noFill/>
        </p:spPr>
        <p:txBody>
          <a:bodyPr wrap="square" rtlCol="0">
            <a:spAutoFit/>
          </a:bodyPr>
          <a:lstStyle/>
          <a:p>
            <a:pPr algn="r"/>
            <a:r>
              <a:rPr lang="en-US" sz="1400" b="1" kern="0">
                <a:solidFill>
                  <a:schemeClr val="bg1"/>
                </a:solidFill>
              </a:rPr>
              <a:t>KPMG</a:t>
            </a:r>
          </a:p>
          <a:p>
            <a:pPr algn="r"/>
            <a:r>
              <a:rPr lang="en-US" sz="1400" b="1" kern="0">
                <a:solidFill>
                  <a:schemeClr val="bg1"/>
                </a:solidFill>
              </a:rPr>
              <a:t>India </a:t>
            </a:r>
            <a:endParaRPr lang="en-US" sz="1200" b="1" kern="0">
              <a:solidFill>
                <a:schemeClr val="bg1"/>
              </a:solidFill>
            </a:endParaRPr>
          </a:p>
        </p:txBody>
      </p:sp>
      <p:sp>
        <p:nvSpPr>
          <p:cNvPr id="4" name="TextBox 3">
            <a:extLst>
              <a:ext uri="{FF2B5EF4-FFF2-40B4-BE49-F238E27FC236}">
                <a16:creationId xmlns:a16="http://schemas.microsoft.com/office/drawing/2014/main" id="{D03B3921-44E3-2E10-80D8-1EBDACF9A140}"/>
              </a:ext>
            </a:extLst>
          </p:cNvPr>
          <p:cNvSpPr txBox="1"/>
          <p:nvPr/>
        </p:nvSpPr>
        <p:spPr>
          <a:xfrm>
            <a:off x="4173999" y="4730238"/>
            <a:ext cx="831353" cy="523219"/>
          </a:xfrm>
          <a:prstGeom prst="rect">
            <a:avLst/>
          </a:prstGeom>
          <a:noFill/>
        </p:spPr>
        <p:txBody>
          <a:bodyPr wrap="square" rtlCol="0">
            <a:spAutoFit/>
          </a:bodyPr>
          <a:lstStyle/>
          <a:p>
            <a:pPr algn="r"/>
            <a:r>
              <a:rPr lang="en-US" sz="1400" b="1" kern="0">
                <a:solidFill>
                  <a:schemeClr val="bg1"/>
                </a:solidFill>
              </a:rPr>
              <a:t>KPMG</a:t>
            </a:r>
          </a:p>
          <a:p>
            <a:pPr algn="r"/>
            <a:r>
              <a:rPr lang="en-US" sz="1400" b="1" kern="0">
                <a:solidFill>
                  <a:schemeClr val="bg1"/>
                </a:solidFill>
              </a:rPr>
              <a:t>India </a:t>
            </a:r>
            <a:endParaRPr lang="en-US" sz="1200" b="1" kern="0">
              <a:solidFill>
                <a:schemeClr val="bg1"/>
              </a:solidFill>
            </a:endParaRPr>
          </a:p>
        </p:txBody>
      </p:sp>
      <p:sp>
        <p:nvSpPr>
          <p:cNvPr id="18" name="TextBox 17">
            <a:extLst>
              <a:ext uri="{FF2B5EF4-FFF2-40B4-BE49-F238E27FC236}">
                <a16:creationId xmlns:a16="http://schemas.microsoft.com/office/drawing/2014/main" id="{739FE585-82D0-7A05-8E35-92B68DE0C0D0}"/>
              </a:ext>
            </a:extLst>
          </p:cNvPr>
          <p:cNvSpPr txBox="1"/>
          <p:nvPr/>
        </p:nvSpPr>
        <p:spPr>
          <a:xfrm>
            <a:off x="3135888" y="5497702"/>
            <a:ext cx="1079275" cy="523220"/>
          </a:xfrm>
          <a:prstGeom prst="rect">
            <a:avLst/>
          </a:prstGeom>
          <a:noFill/>
        </p:spPr>
        <p:txBody>
          <a:bodyPr wrap="square" lIns="91440" tIns="45720" rIns="91440" bIns="45720" rtlCol="0" anchor="t">
            <a:spAutoFit/>
          </a:bodyPr>
          <a:lstStyle/>
          <a:p>
            <a:r>
              <a:rPr lang="en-US" sz="1400" b="1" kern="0">
                <a:solidFill>
                  <a:schemeClr val="bg1"/>
                </a:solidFill>
              </a:rPr>
              <a:t>TMF Group</a:t>
            </a:r>
            <a:endParaRPr lang="en-US">
              <a:solidFill>
                <a:schemeClr val="bg1"/>
              </a:solidFill>
            </a:endParaRPr>
          </a:p>
        </p:txBody>
      </p:sp>
      <p:sp>
        <p:nvSpPr>
          <p:cNvPr id="41" name="TextBox 40">
            <a:extLst>
              <a:ext uri="{FF2B5EF4-FFF2-40B4-BE49-F238E27FC236}">
                <a16:creationId xmlns:a16="http://schemas.microsoft.com/office/drawing/2014/main" id="{0C409B74-FE3B-001A-D035-0D61311C432A}"/>
              </a:ext>
            </a:extLst>
          </p:cNvPr>
          <p:cNvSpPr txBox="1"/>
          <p:nvPr/>
        </p:nvSpPr>
        <p:spPr>
          <a:xfrm>
            <a:off x="3115892" y="3949321"/>
            <a:ext cx="1079275" cy="523220"/>
          </a:xfrm>
          <a:prstGeom prst="rect">
            <a:avLst/>
          </a:prstGeom>
          <a:noFill/>
        </p:spPr>
        <p:txBody>
          <a:bodyPr wrap="square" lIns="91440" tIns="45720" rIns="91440" bIns="45720" rtlCol="0" anchor="t">
            <a:spAutoFit/>
          </a:bodyPr>
          <a:lstStyle/>
          <a:p>
            <a:r>
              <a:rPr lang="en-US" sz="1400" b="1" kern="0">
                <a:solidFill>
                  <a:schemeClr val="bg1"/>
                </a:solidFill>
                <a:cs typeface="Arial"/>
              </a:rPr>
              <a:t>TMF Group</a:t>
            </a:r>
          </a:p>
        </p:txBody>
      </p:sp>
      <p:sp>
        <p:nvSpPr>
          <p:cNvPr id="42" name="TextBox 41">
            <a:extLst>
              <a:ext uri="{FF2B5EF4-FFF2-40B4-BE49-F238E27FC236}">
                <a16:creationId xmlns:a16="http://schemas.microsoft.com/office/drawing/2014/main" id="{4C5D5DA7-D4F7-E8CE-FA6F-864E573EBCBD}"/>
              </a:ext>
            </a:extLst>
          </p:cNvPr>
          <p:cNvSpPr txBox="1"/>
          <p:nvPr/>
        </p:nvSpPr>
        <p:spPr>
          <a:xfrm>
            <a:off x="3135888" y="2366320"/>
            <a:ext cx="1079275" cy="523220"/>
          </a:xfrm>
          <a:prstGeom prst="rect">
            <a:avLst/>
          </a:prstGeom>
          <a:noFill/>
        </p:spPr>
        <p:txBody>
          <a:bodyPr wrap="square" lIns="91440" tIns="45720" rIns="91440" bIns="45720" rtlCol="0" anchor="t">
            <a:spAutoFit/>
          </a:bodyPr>
          <a:lstStyle/>
          <a:p>
            <a:r>
              <a:rPr lang="en-US" sz="1400" b="1" kern="0">
                <a:solidFill>
                  <a:schemeClr val="bg1"/>
                </a:solidFill>
              </a:rPr>
              <a:t>TMF Group</a:t>
            </a:r>
            <a:endParaRPr lang="en-US"/>
          </a:p>
        </p:txBody>
      </p:sp>
    </p:spTree>
    <p:extLst>
      <p:ext uri="{BB962C8B-B14F-4D97-AF65-F5344CB8AC3E}">
        <p14:creationId xmlns:p14="http://schemas.microsoft.com/office/powerpoint/2010/main" val="2783482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Credentials and Case Studies</a:t>
            </a:r>
          </a:p>
        </p:txBody>
      </p:sp>
    </p:spTree>
    <p:extLst>
      <p:ext uri="{BB962C8B-B14F-4D97-AF65-F5344CB8AC3E}">
        <p14:creationId xmlns:p14="http://schemas.microsoft.com/office/powerpoint/2010/main" val="3152750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6FA6-092A-481B-88E8-FA1A7B4DD066}"/>
              </a:ext>
            </a:extLst>
          </p:cNvPr>
          <p:cNvSpPr>
            <a:spLocks noGrp="1"/>
          </p:cNvSpPr>
          <p:nvPr>
            <p:ph type="title"/>
          </p:nvPr>
        </p:nvSpPr>
        <p:spPr>
          <a:xfrm>
            <a:off x="2635113" y="1058160"/>
            <a:ext cx="7174080" cy="533400"/>
          </a:xfrm>
        </p:spPr>
        <p:txBody>
          <a:bodyPr/>
          <a:lstStyle/>
          <a:p>
            <a:r>
              <a:rPr lang="en-US" sz="3200"/>
              <a:t>$ 4 billion Global Automotive Supplier for CyberArk SaaS </a:t>
            </a:r>
          </a:p>
        </p:txBody>
      </p:sp>
      <p:grpSp>
        <p:nvGrpSpPr>
          <p:cNvPr id="6" name="Group 5">
            <a:extLst>
              <a:ext uri="{FF2B5EF4-FFF2-40B4-BE49-F238E27FC236}">
                <a16:creationId xmlns:a16="http://schemas.microsoft.com/office/drawing/2014/main" id="{1791D710-613E-435D-AF7E-4C9CB7B05AD5}"/>
              </a:ext>
            </a:extLst>
          </p:cNvPr>
          <p:cNvGrpSpPr/>
          <p:nvPr/>
        </p:nvGrpSpPr>
        <p:grpSpPr>
          <a:xfrm>
            <a:off x="1911226" y="1686749"/>
            <a:ext cx="189682" cy="365589"/>
            <a:chOff x="998885" y="1205242"/>
            <a:chExt cx="189682" cy="365589"/>
          </a:xfrm>
        </p:grpSpPr>
        <p:sp>
          <p:nvSpPr>
            <p:cNvPr id="7" name="Graphic 12">
              <a:extLst>
                <a:ext uri="{FF2B5EF4-FFF2-40B4-BE49-F238E27FC236}">
                  <a16:creationId xmlns:a16="http://schemas.microsoft.com/office/drawing/2014/main" id="{B3DB604E-9A21-48BC-AA49-AC994F8602C8}"/>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1"/>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8" name="Graphic 100">
              <a:extLst>
                <a:ext uri="{FF2B5EF4-FFF2-40B4-BE49-F238E27FC236}">
                  <a16:creationId xmlns:a16="http://schemas.microsoft.com/office/drawing/2014/main" id="{4ABB89E7-4534-4C11-94D9-61EFC206BEE0}"/>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2" name="TextBox 71">
            <a:extLst>
              <a:ext uri="{FF2B5EF4-FFF2-40B4-BE49-F238E27FC236}">
                <a16:creationId xmlns:a16="http://schemas.microsoft.com/office/drawing/2014/main" id="{A38506D5-6685-4D22-819C-F1DCA4C76484}"/>
              </a:ext>
            </a:extLst>
          </p:cNvPr>
          <p:cNvSpPr txBox="1"/>
          <p:nvPr/>
        </p:nvSpPr>
        <p:spPr>
          <a:xfrm>
            <a:off x="3262122" y="1700267"/>
            <a:ext cx="7174081" cy="338554"/>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mn-cs"/>
              </a:rPr>
              <a:t>Client has been using a Legacy CyberArk PAM Solution (v9.6) on a Self-Hosted Environment, which had been End of Development Date and End of Support, Client wanted to Migrate to Latest version without causing any interruptions to their Production environment</a:t>
            </a:r>
            <a:endPar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mn-cs"/>
            </a:endParaRPr>
          </a:p>
        </p:txBody>
      </p:sp>
      <p:cxnSp>
        <p:nvCxnSpPr>
          <p:cNvPr id="78" name="Straight Connector 77">
            <a:extLst>
              <a:ext uri="{FF2B5EF4-FFF2-40B4-BE49-F238E27FC236}">
                <a16:creationId xmlns:a16="http://schemas.microsoft.com/office/drawing/2014/main" id="{7CBEC6FC-0F5F-42D8-8B01-4F511B76130D}"/>
              </a:ext>
            </a:extLst>
          </p:cNvPr>
          <p:cNvCxnSpPr>
            <a:cxnSpLocks/>
          </p:cNvCxnSpPr>
          <p:nvPr/>
        </p:nvCxnSpPr>
        <p:spPr>
          <a:xfrm flipH="1">
            <a:off x="1615245" y="2272738"/>
            <a:ext cx="9584568"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D001CC2-4E1A-405D-8D75-41D3AFEFBACD}"/>
              </a:ext>
            </a:extLst>
          </p:cNvPr>
          <p:cNvGrpSpPr/>
          <p:nvPr/>
        </p:nvGrpSpPr>
        <p:grpSpPr>
          <a:xfrm>
            <a:off x="1018553" y="1401544"/>
            <a:ext cx="936000" cy="936000"/>
            <a:chOff x="995363" y="1450449"/>
            <a:chExt cx="556600" cy="616810"/>
          </a:xfrm>
        </p:grpSpPr>
        <p:sp>
          <p:nvSpPr>
            <p:cNvPr id="80" name="Graphic 12">
              <a:extLst>
                <a:ext uri="{FF2B5EF4-FFF2-40B4-BE49-F238E27FC236}">
                  <a16:creationId xmlns:a16="http://schemas.microsoft.com/office/drawing/2014/main" id="{B43F4713-8F9E-4A65-B37C-3F5AEB73CCCE}"/>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81" name="Graphic 12">
              <a:extLst>
                <a:ext uri="{FF2B5EF4-FFF2-40B4-BE49-F238E27FC236}">
                  <a16:creationId xmlns:a16="http://schemas.microsoft.com/office/drawing/2014/main" id="{30CD7B29-8FFE-4839-A852-F99A861ADB6F}"/>
                </a:ext>
              </a:extLst>
            </p:cNvPr>
            <p:cNvSpPr/>
            <p:nvPr/>
          </p:nvSpPr>
          <p:spPr>
            <a:xfrm rot="5400000">
              <a:off x="1006066" y="1517378"/>
              <a:ext cx="535196" cy="482952"/>
            </a:xfrm>
            <a:prstGeom prst="ellipse">
              <a:avLst/>
            </a:prstGeom>
            <a:noFill/>
            <a:ln w="19050" cap="flat">
              <a:solidFill>
                <a:schemeClr val="accent1"/>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2" name="Graphic 37">
            <a:extLst>
              <a:ext uri="{FF2B5EF4-FFF2-40B4-BE49-F238E27FC236}">
                <a16:creationId xmlns:a16="http://schemas.microsoft.com/office/drawing/2014/main" id="{22D6EAAD-83F7-4156-99B1-A70894C8C8FE}"/>
              </a:ext>
            </a:extLst>
          </p:cNvPr>
          <p:cNvGrpSpPr/>
          <p:nvPr/>
        </p:nvGrpSpPr>
        <p:grpSpPr>
          <a:xfrm>
            <a:off x="1269126" y="1652308"/>
            <a:ext cx="434854" cy="434471"/>
            <a:chOff x="1279683" y="1602799"/>
            <a:chExt cx="219265" cy="219075"/>
          </a:xfrm>
          <a:noFill/>
        </p:grpSpPr>
        <p:sp>
          <p:nvSpPr>
            <p:cNvPr id="83" name="Freeform: Shape 82">
              <a:extLst>
                <a:ext uri="{FF2B5EF4-FFF2-40B4-BE49-F238E27FC236}">
                  <a16:creationId xmlns:a16="http://schemas.microsoft.com/office/drawing/2014/main" id="{FC207E04-7805-4714-BA72-05A47DE4853D}"/>
                </a:ext>
              </a:extLst>
            </p:cNvPr>
            <p:cNvSpPr/>
            <p:nvPr/>
          </p:nvSpPr>
          <p:spPr>
            <a:xfrm>
              <a:off x="1436846" y="1635278"/>
              <a:ext cx="29622" cy="29433"/>
            </a:xfrm>
            <a:custGeom>
              <a:avLst/>
              <a:gdLst>
                <a:gd name="connsiteX0" fmla="*/ -470 w 29622"/>
                <a:gd name="connsiteY0" fmla="*/ 27319 h 29433"/>
                <a:gd name="connsiteX1" fmla="*/ 29153 w 29622"/>
                <a:gd name="connsiteY1" fmla="*/ -2114 h 29433"/>
              </a:gdLst>
              <a:ahLst/>
              <a:cxnLst>
                <a:cxn ang="0">
                  <a:pos x="connsiteX0" y="connsiteY0"/>
                </a:cxn>
                <a:cxn ang="0">
                  <a:pos x="connsiteX1" y="connsiteY1"/>
                </a:cxn>
              </a:cxnLst>
              <a:rect l="l" t="t" r="r" b="b"/>
              <a:pathLst>
                <a:path w="29622" h="29433">
                  <a:moveTo>
                    <a:pt x="-470" y="27319"/>
                  </a:moveTo>
                  <a:lnTo>
                    <a:pt x="29153"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BC659009-09CC-4926-9A36-2A968E75B132}"/>
                </a:ext>
              </a:extLst>
            </p:cNvPr>
            <p:cNvSpPr/>
            <p:nvPr/>
          </p:nvSpPr>
          <p:spPr>
            <a:xfrm>
              <a:off x="1460753"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862A211E-1A94-458F-8D3C-72EDA760D774}"/>
                </a:ext>
              </a:extLst>
            </p:cNvPr>
            <p:cNvSpPr/>
            <p:nvPr/>
          </p:nvSpPr>
          <p:spPr>
            <a:xfrm>
              <a:off x="1446371" y="1769487"/>
              <a:ext cx="20192" cy="20287"/>
            </a:xfrm>
            <a:custGeom>
              <a:avLst/>
              <a:gdLst>
                <a:gd name="connsiteX0" fmla="*/ -470 w 20192"/>
                <a:gd name="connsiteY0" fmla="*/ -2114 h 20287"/>
                <a:gd name="connsiteX1" fmla="*/ 19723 w 20192"/>
                <a:gd name="connsiteY1" fmla="*/ 18173 h 20287"/>
              </a:gdLst>
              <a:ahLst/>
              <a:cxnLst>
                <a:cxn ang="0">
                  <a:pos x="connsiteX0" y="connsiteY0"/>
                </a:cxn>
                <a:cxn ang="0">
                  <a:pos x="connsiteX1" y="connsiteY1"/>
                </a:cxn>
              </a:cxnLst>
              <a:rect l="l" t="t" r="r" b="b"/>
              <a:pathLst>
                <a:path w="20192" h="20287">
                  <a:moveTo>
                    <a:pt x="-470" y="-2114"/>
                  </a:moveTo>
                  <a:lnTo>
                    <a:pt x="19723"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DED9C605-3079-4E50-B9F4-1D0F71713C95}"/>
                </a:ext>
              </a:extLst>
            </p:cNvPr>
            <p:cNvSpPr/>
            <p:nvPr/>
          </p:nvSpPr>
          <p:spPr>
            <a:xfrm>
              <a:off x="1460848"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Shape 86">
              <a:extLst>
                <a:ext uri="{FF2B5EF4-FFF2-40B4-BE49-F238E27FC236}">
                  <a16:creationId xmlns:a16="http://schemas.microsoft.com/office/drawing/2014/main" id="{CDA07F53-9434-4060-8B63-BED67E42AD0D}"/>
                </a:ext>
              </a:extLst>
            </p:cNvPr>
            <p:cNvSpPr/>
            <p:nvPr/>
          </p:nvSpPr>
          <p:spPr>
            <a:xfrm>
              <a:off x="1311973" y="1635278"/>
              <a:ext cx="29622" cy="29433"/>
            </a:xfrm>
            <a:custGeom>
              <a:avLst/>
              <a:gdLst>
                <a:gd name="connsiteX0" fmla="*/ 29153 w 29622"/>
                <a:gd name="connsiteY0" fmla="*/ 27319 h 29433"/>
                <a:gd name="connsiteX1" fmla="*/ -470 w 29622"/>
                <a:gd name="connsiteY1" fmla="*/ -2114 h 29433"/>
              </a:gdLst>
              <a:ahLst/>
              <a:cxnLst>
                <a:cxn ang="0">
                  <a:pos x="connsiteX0" y="connsiteY0"/>
                </a:cxn>
                <a:cxn ang="0">
                  <a:pos x="connsiteX1" y="connsiteY1"/>
                </a:cxn>
              </a:cxnLst>
              <a:rect l="l" t="t" r="r" b="b"/>
              <a:pathLst>
                <a:path w="29622" h="29433">
                  <a:moveTo>
                    <a:pt x="29153" y="27319"/>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Shape 87">
              <a:extLst>
                <a:ext uri="{FF2B5EF4-FFF2-40B4-BE49-F238E27FC236}">
                  <a16:creationId xmlns:a16="http://schemas.microsoft.com/office/drawing/2014/main" id="{E08FA6DA-81F8-464F-9C91-4C2658C3054F}"/>
                </a:ext>
              </a:extLst>
            </p:cNvPr>
            <p:cNvSpPr/>
            <p:nvPr/>
          </p:nvSpPr>
          <p:spPr>
            <a:xfrm>
              <a:off x="1279778"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88">
              <a:extLst>
                <a:ext uri="{FF2B5EF4-FFF2-40B4-BE49-F238E27FC236}">
                  <a16:creationId xmlns:a16="http://schemas.microsoft.com/office/drawing/2014/main" id="{9B499F0F-7E2B-4CFA-9AFF-FC3F66FB05B8}"/>
                </a:ext>
              </a:extLst>
            </p:cNvPr>
            <p:cNvSpPr/>
            <p:nvPr/>
          </p:nvSpPr>
          <p:spPr>
            <a:xfrm>
              <a:off x="1312354" y="1769487"/>
              <a:ext cx="20192" cy="20287"/>
            </a:xfrm>
            <a:custGeom>
              <a:avLst/>
              <a:gdLst>
                <a:gd name="connsiteX0" fmla="*/ 19723 w 20192"/>
                <a:gd name="connsiteY0" fmla="*/ -2114 h 20287"/>
                <a:gd name="connsiteX1" fmla="*/ -470 w 20192"/>
                <a:gd name="connsiteY1" fmla="*/ 18173 h 20287"/>
              </a:gdLst>
              <a:ahLst/>
              <a:cxnLst>
                <a:cxn ang="0">
                  <a:pos x="connsiteX0" y="connsiteY0"/>
                </a:cxn>
                <a:cxn ang="0">
                  <a:pos x="connsiteX1" y="connsiteY1"/>
                </a:cxn>
              </a:cxnLst>
              <a:rect l="l" t="t" r="r" b="b"/>
              <a:pathLst>
                <a:path w="20192" h="20287">
                  <a:moveTo>
                    <a:pt x="19723" y="-2114"/>
                  </a:moveTo>
                  <a:lnTo>
                    <a:pt x="-470"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89">
              <a:extLst>
                <a:ext uri="{FF2B5EF4-FFF2-40B4-BE49-F238E27FC236}">
                  <a16:creationId xmlns:a16="http://schemas.microsoft.com/office/drawing/2014/main" id="{16067762-0580-498B-8447-056D27F29958}"/>
                </a:ext>
              </a:extLst>
            </p:cNvPr>
            <p:cNvSpPr/>
            <p:nvPr/>
          </p:nvSpPr>
          <p:spPr>
            <a:xfrm>
              <a:off x="1279683"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90">
              <a:extLst>
                <a:ext uri="{FF2B5EF4-FFF2-40B4-BE49-F238E27FC236}">
                  <a16:creationId xmlns:a16="http://schemas.microsoft.com/office/drawing/2014/main" id="{3315F72B-A201-4D3A-AD77-DDD7C0BD502F}"/>
                </a:ext>
              </a:extLst>
            </p:cNvPr>
            <p:cNvSpPr/>
            <p:nvPr/>
          </p:nvSpPr>
          <p:spPr>
            <a:xfrm>
              <a:off x="1432178" y="1707574"/>
              <a:ext cx="28575" cy="9525"/>
            </a:xfrm>
            <a:custGeom>
              <a:avLst/>
              <a:gdLst>
                <a:gd name="connsiteX0" fmla="*/ -470 w 28575"/>
                <a:gd name="connsiteY0" fmla="*/ -2114 h 9525"/>
                <a:gd name="connsiteX1" fmla="*/ 28105 w 28575"/>
                <a:gd name="connsiteY1" fmla="*/ -2114 h 9525"/>
              </a:gdLst>
              <a:ahLst/>
              <a:cxnLst>
                <a:cxn ang="0">
                  <a:pos x="connsiteX0" y="connsiteY0"/>
                </a:cxn>
                <a:cxn ang="0">
                  <a:pos x="connsiteX1" y="connsiteY1"/>
                </a:cxn>
              </a:cxnLst>
              <a:rect l="l" t="t" r="r" b="b"/>
              <a:pathLst>
                <a:path w="28575" h="9525">
                  <a:moveTo>
                    <a:pt x="-470" y="-2114"/>
                  </a:moveTo>
                  <a:lnTo>
                    <a:pt x="28105"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86C98501-F020-4B03-AEFB-DD4A87802868}"/>
                </a:ext>
              </a:extLst>
            </p:cNvPr>
            <p:cNvSpPr/>
            <p:nvPr/>
          </p:nvSpPr>
          <p:spPr>
            <a:xfrm>
              <a:off x="1460753"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4A66BA13-FD20-4A7C-8D72-391FBF668099}"/>
                </a:ext>
              </a:extLst>
            </p:cNvPr>
            <p:cNvSpPr/>
            <p:nvPr/>
          </p:nvSpPr>
          <p:spPr>
            <a:xfrm>
              <a:off x="1317878" y="1707574"/>
              <a:ext cx="28575" cy="9525"/>
            </a:xfrm>
            <a:custGeom>
              <a:avLst/>
              <a:gdLst>
                <a:gd name="connsiteX0" fmla="*/ 28105 w 28575"/>
                <a:gd name="connsiteY0" fmla="*/ -2114 h 9525"/>
                <a:gd name="connsiteX1" fmla="*/ -470 w 28575"/>
                <a:gd name="connsiteY1" fmla="*/ -2114 h 9525"/>
              </a:gdLst>
              <a:ahLst/>
              <a:cxnLst>
                <a:cxn ang="0">
                  <a:pos x="connsiteX0" y="connsiteY0"/>
                </a:cxn>
                <a:cxn ang="0">
                  <a:pos x="connsiteX1" y="connsiteY1"/>
                </a:cxn>
              </a:cxnLst>
              <a:rect l="l" t="t" r="r" b="b"/>
              <a:pathLst>
                <a:path w="28575" h="9525">
                  <a:moveTo>
                    <a:pt x="28105" y="-2114"/>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BE2C68BE-96CC-46C5-B24B-4DDDFAD88B5A}"/>
                </a:ext>
              </a:extLst>
            </p:cNvPr>
            <p:cNvSpPr/>
            <p:nvPr/>
          </p:nvSpPr>
          <p:spPr>
            <a:xfrm>
              <a:off x="1279778"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11C84B6D-7844-4250-98DF-1F0E45EAF06A}"/>
                </a:ext>
              </a:extLst>
            </p:cNvPr>
            <p:cNvSpPr/>
            <p:nvPr/>
          </p:nvSpPr>
          <p:spPr>
            <a:xfrm>
              <a:off x="1386837" y="1759962"/>
              <a:ext cx="4764" cy="4762"/>
            </a:xfrm>
            <a:custGeom>
              <a:avLst/>
              <a:gdLst>
                <a:gd name="connsiteX0" fmla="*/ 1914 w 4764"/>
                <a:gd name="connsiteY0" fmla="*/ -2114 h 4762"/>
                <a:gd name="connsiteX1" fmla="*/ 4295 w 4764"/>
                <a:gd name="connsiteY1" fmla="*/ 267 h 4762"/>
                <a:gd name="connsiteX2" fmla="*/ 1914 w 4764"/>
                <a:gd name="connsiteY2" fmla="*/ 2649 h 4762"/>
                <a:gd name="connsiteX3" fmla="*/ -468 w 4764"/>
                <a:gd name="connsiteY3" fmla="*/ 267 h 4762"/>
                <a:gd name="connsiteX4" fmla="*/ 1723 w 4764"/>
                <a:gd name="connsiteY4" fmla="*/ -2114 h 4762"/>
                <a:gd name="connsiteX5" fmla="*/ 1914 w 4764"/>
                <a:gd name="connsiteY5" fmla="*/ -2114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4" h="4762">
                  <a:moveTo>
                    <a:pt x="1914" y="-2114"/>
                  </a:moveTo>
                  <a:cubicBezTo>
                    <a:pt x="3228" y="-2114"/>
                    <a:pt x="4295" y="-1065"/>
                    <a:pt x="4295" y="267"/>
                  </a:cubicBezTo>
                  <a:cubicBezTo>
                    <a:pt x="4295" y="1600"/>
                    <a:pt x="3228" y="2649"/>
                    <a:pt x="1914" y="2649"/>
                  </a:cubicBezTo>
                  <a:cubicBezTo>
                    <a:pt x="599" y="2649"/>
                    <a:pt x="-468" y="1600"/>
                    <a:pt x="-468" y="267"/>
                  </a:cubicBezTo>
                  <a:cubicBezTo>
                    <a:pt x="-525" y="-970"/>
                    <a:pt x="456" y="-2019"/>
                    <a:pt x="1723" y="-2114"/>
                  </a:cubicBezTo>
                  <a:cubicBezTo>
                    <a:pt x="1780" y="-2114"/>
                    <a:pt x="1847" y="-2114"/>
                    <a:pt x="1914" y="-2114"/>
                  </a:cubicBez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A3A5E465-B0F9-4E4E-8763-98F1238F85B3}"/>
                </a:ext>
              </a:extLst>
            </p:cNvPr>
            <p:cNvSpPr/>
            <p:nvPr/>
          </p:nvSpPr>
          <p:spPr>
            <a:xfrm>
              <a:off x="1360646" y="1664712"/>
              <a:ext cx="57150" cy="76200"/>
            </a:xfrm>
            <a:custGeom>
              <a:avLst/>
              <a:gdLst>
                <a:gd name="connsiteX0" fmla="*/ -470 w 57150"/>
                <a:gd name="connsiteY0" fmla="*/ 26461 h 76200"/>
                <a:gd name="connsiteX1" fmla="*/ 28105 w 57150"/>
                <a:gd name="connsiteY1" fmla="*/ -2114 h 76200"/>
                <a:gd name="connsiteX2" fmla="*/ 56680 w 57150"/>
                <a:gd name="connsiteY2" fmla="*/ 26461 h 76200"/>
                <a:gd name="connsiteX3" fmla="*/ 39535 w 57150"/>
                <a:gd name="connsiteY3" fmla="*/ 52655 h 76200"/>
                <a:gd name="connsiteX4" fmla="*/ 28105 w 57150"/>
                <a:gd name="connsiteY4" fmla="*/ 70086 h 76200"/>
                <a:gd name="connsiteX5" fmla="*/ 28105 w 57150"/>
                <a:gd name="connsiteY5" fmla="*/ 740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200">
                  <a:moveTo>
                    <a:pt x="-470" y="26461"/>
                  </a:moveTo>
                  <a:cubicBezTo>
                    <a:pt x="-470" y="10650"/>
                    <a:pt x="12332" y="-2114"/>
                    <a:pt x="28105" y="-2114"/>
                  </a:cubicBezTo>
                  <a:cubicBezTo>
                    <a:pt x="43888" y="-2114"/>
                    <a:pt x="56680" y="10650"/>
                    <a:pt x="56680" y="26461"/>
                  </a:cubicBezTo>
                  <a:cubicBezTo>
                    <a:pt x="56680" y="37795"/>
                    <a:pt x="49946" y="48083"/>
                    <a:pt x="39535" y="52655"/>
                  </a:cubicBezTo>
                  <a:cubicBezTo>
                    <a:pt x="32601" y="55703"/>
                    <a:pt x="28115" y="62561"/>
                    <a:pt x="28105" y="70086"/>
                  </a:cubicBezTo>
                  <a:lnTo>
                    <a:pt x="28105" y="74086"/>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00" name="TextBox 99">
            <a:extLst>
              <a:ext uri="{FF2B5EF4-FFF2-40B4-BE49-F238E27FC236}">
                <a16:creationId xmlns:a16="http://schemas.microsoft.com/office/drawing/2014/main" id="{BFE4DD6D-90DE-4A70-ABC1-367DE609508C}"/>
              </a:ext>
            </a:extLst>
          </p:cNvPr>
          <p:cNvSpPr txBox="1"/>
          <p:nvPr/>
        </p:nvSpPr>
        <p:spPr>
          <a:xfrm>
            <a:off x="2297721" y="1678335"/>
            <a:ext cx="92110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1E49E2"/>
                </a:solidFill>
                <a:effectLst/>
                <a:uLnTx/>
                <a:uFillTx/>
                <a:latin typeface="Arial"/>
                <a:ea typeface="+mn-ea"/>
                <a:cs typeface="+mn-cs"/>
              </a:rPr>
              <a:t>Client challenge</a:t>
            </a:r>
          </a:p>
        </p:txBody>
      </p:sp>
      <p:cxnSp>
        <p:nvCxnSpPr>
          <p:cNvPr id="122" name="Straight Connector 121">
            <a:extLst>
              <a:ext uri="{FF2B5EF4-FFF2-40B4-BE49-F238E27FC236}">
                <a16:creationId xmlns:a16="http://schemas.microsoft.com/office/drawing/2014/main" id="{E703D12B-E934-43C8-9A7C-669EA15E1634}"/>
              </a:ext>
            </a:extLst>
          </p:cNvPr>
          <p:cNvCxnSpPr>
            <a:cxnSpLocks/>
          </p:cNvCxnSpPr>
          <p:nvPr/>
        </p:nvCxnSpPr>
        <p:spPr>
          <a:xfrm>
            <a:off x="995363" y="5876925"/>
            <a:ext cx="5000659"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EA47439-C33F-447D-9346-B75FA0BB2725}"/>
              </a:ext>
            </a:extLst>
          </p:cNvPr>
          <p:cNvCxnSpPr>
            <a:cxnSpLocks/>
          </p:cNvCxnSpPr>
          <p:nvPr/>
        </p:nvCxnSpPr>
        <p:spPr>
          <a:xfrm>
            <a:off x="6201535" y="5876925"/>
            <a:ext cx="500065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E1BC48A9-C74C-49E8-96D5-B25A6B8DEABA}"/>
              </a:ext>
            </a:extLst>
          </p:cNvPr>
          <p:cNvSpPr txBox="1"/>
          <p:nvPr/>
        </p:nvSpPr>
        <p:spPr>
          <a:xfrm>
            <a:off x="1721477" y="2910015"/>
            <a:ext cx="3203257" cy="222744"/>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1" i="0" u="none" strike="noStrike" kern="1200" cap="none" spc="0" normalizeH="0" baseline="0" noProof="0">
                <a:ln>
                  <a:noFill/>
                </a:ln>
                <a:solidFill>
                  <a:srgbClr val="7213EA"/>
                </a:solidFill>
                <a:effectLst/>
                <a:uLnTx/>
                <a:uFillTx/>
                <a:latin typeface="Arial" panose="020B0604020202020204" pitchFamily="34" charset="0"/>
                <a:ea typeface="Times New Roman" panose="02020603050405020304" pitchFamily="18" charset="0"/>
                <a:cs typeface="Times New Roman" panose="02020603050405020304" pitchFamily="18" charset="0"/>
              </a:rPr>
              <a:t>KPMG led a multi-year privileged access and identity management program that covered the following phases </a:t>
            </a:r>
          </a:p>
        </p:txBody>
      </p:sp>
      <p:sp>
        <p:nvSpPr>
          <p:cNvPr id="235" name="TextBox 234">
            <a:extLst>
              <a:ext uri="{FF2B5EF4-FFF2-40B4-BE49-F238E27FC236}">
                <a16:creationId xmlns:a16="http://schemas.microsoft.com/office/drawing/2014/main" id="{E93A8AB2-49C5-4E3D-81B8-7F46B56FE2E9}"/>
              </a:ext>
            </a:extLst>
          </p:cNvPr>
          <p:cNvSpPr txBox="1"/>
          <p:nvPr/>
        </p:nvSpPr>
        <p:spPr>
          <a:xfrm>
            <a:off x="995363" y="3121727"/>
            <a:ext cx="5000659" cy="2610419"/>
          </a:xfrm>
          <a:prstGeom prst="rect">
            <a:avLst/>
          </a:prstGeom>
          <a:noFill/>
        </p:spPr>
        <p:txBody>
          <a:bodyPr wrap="square" lIns="0" tIns="0" rIns="0" bIns="0" anchor="ctr">
            <a:noAutofit/>
          </a:bodyPr>
          <a:lstStyle/>
          <a:p>
            <a:pPr marL="0" lvl="1" indent="0" algn="l" defTabSz="914400" rtl="0" eaLnBrk="1" latinLnBrk="0" hangingPunct="1">
              <a:spcAft>
                <a:spcPts val="600"/>
              </a:spcAft>
            </a:pPr>
            <a:r>
              <a:rPr lang="en-US" sz="800" b="1" i="0" kern="0" baseline="0">
                <a:solidFill>
                  <a:schemeClr val="tx2"/>
                </a:solidFill>
                <a:latin typeface="+mn-lt"/>
                <a:ea typeface="+mn-ea"/>
                <a:cs typeface="Arial" panose="020B0604020202020204" pitchFamily="34" charset="0"/>
              </a:rPr>
              <a:t>Engagement Scope </a:t>
            </a:r>
            <a:r>
              <a:rPr lang="en-US" sz="800" b="0" i="0" kern="0" baseline="0">
                <a:solidFill>
                  <a:schemeClr val="tx2"/>
                </a:solidFill>
                <a:latin typeface="+mn-lt"/>
                <a:ea typeface="+mn-ea"/>
                <a:cs typeface="Arial" panose="020B0604020202020204" pitchFamily="34" charset="0"/>
              </a:rPr>
              <a:t>: </a:t>
            </a:r>
          </a:p>
          <a:p>
            <a:pPr marL="0" lvl="1" indent="0" algn="l" defTabSz="914400" rtl="0" eaLnBrk="1" latinLnBrk="0" hangingPunct="1">
              <a:spcAft>
                <a:spcPts val="600"/>
              </a:spcAft>
            </a:pPr>
            <a:r>
              <a:rPr lang="en-US" sz="800" b="0" i="0" kern="0" baseline="0">
                <a:solidFill>
                  <a:schemeClr val="tx1"/>
                </a:solidFill>
                <a:latin typeface="+mn-lt"/>
                <a:ea typeface="+mn-ea"/>
                <a:cs typeface="Arial" panose="020B0604020202020204" pitchFamily="34" charset="0"/>
              </a:rPr>
              <a:t>KPMG to perform migration of privileged access management from On-premise (v9.6) to CyberArk Privilege cloud (SaaS) model v13.2 without business disruption &amp; bring 100% compliance in Privilege Access Management controls. Adapt the users to new Cloud based PAM tool without disruption of ongoing IT/OT operations of 2000 devices for 50 privilege administrators &amp; securing 8000+ accounts</a:t>
            </a:r>
            <a:endParaRPr lang="en-US" sz="800" b="1" i="0" kern="0" baseline="0">
              <a:solidFill>
                <a:schemeClr val="tx2"/>
              </a:solidFill>
              <a:latin typeface="+mn-lt"/>
              <a:ea typeface="+mn-ea"/>
              <a:cs typeface="Arial" panose="020B0604020202020204" pitchFamily="34" charset="0"/>
            </a:endParaRPr>
          </a:p>
          <a:p>
            <a:pPr marL="0" lvl="1" indent="0" algn="l" defTabSz="914400" rtl="0" eaLnBrk="1" latinLnBrk="0" hangingPunct="1">
              <a:spcAft>
                <a:spcPts val="600"/>
              </a:spcAft>
            </a:pPr>
            <a:r>
              <a:rPr lang="en-US" sz="800" b="1" i="0" kern="0" baseline="0">
                <a:solidFill>
                  <a:schemeClr val="tx2"/>
                </a:solidFill>
                <a:latin typeface="+mn-lt"/>
                <a:ea typeface="+mn-ea"/>
                <a:cs typeface="Arial" panose="020B0604020202020204" pitchFamily="34" charset="0"/>
              </a:rPr>
              <a:t>Solution Approach</a:t>
            </a:r>
            <a:r>
              <a:rPr lang="en-US" sz="800" b="0" i="0" kern="0" baseline="0">
                <a:solidFill>
                  <a:schemeClr val="tx2"/>
                </a:solidFill>
                <a:latin typeface="+mn-lt"/>
                <a:ea typeface="+mn-ea"/>
                <a:cs typeface="Arial" panose="020B0604020202020204" pitchFamily="34" charset="0"/>
              </a:rPr>
              <a:t> : </a:t>
            </a:r>
          </a:p>
          <a:p>
            <a:pPr marL="0" lvl="1" indent="0" algn="l" defTabSz="914400" rtl="0" eaLnBrk="1" latinLnBrk="0" hangingPunct="1">
              <a:spcAft>
                <a:spcPts val="600"/>
              </a:spcAft>
            </a:pPr>
            <a:r>
              <a:rPr lang="en-US" sz="800" b="0" i="0" kern="0" baseline="0">
                <a:solidFill>
                  <a:schemeClr val="tx1"/>
                </a:solidFill>
                <a:latin typeface="+mn-lt"/>
                <a:ea typeface="+mn-ea"/>
                <a:cs typeface="Arial" panose="020B0604020202020204" pitchFamily="34" charset="0"/>
              </a:rPr>
              <a:t>KPMG brought innovative approach of parallel deployment for CyberArk Solution at client's place &amp; having all current environment untouched as majority of the IT &amp; OT critical infrastructure were relying on the CyberArk PAM tool. The phase approach helped client for smoother transition &amp; undisturbed transformation. Adaption of new tool gave client new security measures with respect to privilege access security.</a:t>
            </a:r>
          </a:p>
          <a:p>
            <a:pPr marL="0" marR="0" lvl="1" indent="0" algn="l" defTabSz="914400" rtl="0" eaLnBrk="1" fontAlgn="auto" latinLnBrk="0" hangingPunct="1">
              <a:lnSpc>
                <a:spcPct val="100000"/>
              </a:lnSpc>
              <a:spcBef>
                <a:spcPts val="0"/>
              </a:spcBef>
              <a:spcAft>
                <a:spcPts val="600"/>
              </a:spcAft>
              <a:buClrTx/>
              <a:buSzTx/>
              <a:buFontTx/>
              <a:buNone/>
              <a:tabLst/>
              <a:defRPr/>
            </a:pPr>
            <a:r>
              <a:rPr lang="en-US" sz="800" b="0" i="0" kern="0" baseline="0" noProof="0">
                <a:solidFill>
                  <a:schemeClr val="tx1"/>
                </a:solidFill>
                <a:latin typeface="+mn-lt"/>
                <a:ea typeface="+mn-ea"/>
                <a:cs typeface="Arial" panose="020B0604020202020204" pitchFamily="34" charset="0"/>
              </a:rPr>
              <a:t>KPMG performed a current state assessment of key PAM processes and controls across the Client IT Datacenter of key platforms.</a:t>
            </a:r>
          </a:p>
          <a:p>
            <a:pPr marL="0" marR="0" lvl="1" indent="0" algn="l" defTabSz="914400" rtl="0" eaLnBrk="1" fontAlgn="auto" latinLnBrk="0" hangingPunct="1">
              <a:lnSpc>
                <a:spcPct val="100000"/>
              </a:lnSpc>
              <a:spcBef>
                <a:spcPts val="0"/>
              </a:spcBef>
              <a:spcAft>
                <a:spcPts val="600"/>
              </a:spcAft>
              <a:buClrTx/>
              <a:buSzTx/>
              <a:buFontTx/>
              <a:buNone/>
              <a:tabLst/>
              <a:defRPr/>
            </a:pPr>
            <a:r>
              <a:rPr lang="en-US" sz="800" b="0" i="0" kern="0" baseline="0">
                <a:solidFill>
                  <a:schemeClr val="tx1"/>
                </a:solidFill>
                <a:latin typeface="+mn-lt"/>
                <a:ea typeface="+mn-ea"/>
                <a:cs typeface="Arial" panose="020B0604020202020204" pitchFamily="34" charset="0"/>
              </a:rPr>
              <a:t>All default administrative credentials had been on--boarded into the PAM solution and configured with a unique, randomly generated, and highly complex password that was automatically changed as per client IT policy having security at its core</a:t>
            </a:r>
            <a:endPar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246" name="TextBox 245">
            <a:extLst>
              <a:ext uri="{FF2B5EF4-FFF2-40B4-BE49-F238E27FC236}">
                <a16:creationId xmlns:a16="http://schemas.microsoft.com/office/drawing/2014/main" id="{7F53948D-7F21-4EC4-964D-718836EA8691}"/>
              </a:ext>
            </a:extLst>
          </p:cNvPr>
          <p:cNvSpPr txBox="1"/>
          <p:nvPr/>
        </p:nvSpPr>
        <p:spPr>
          <a:xfrm>
            <a:off x="6201535" y="3070364"/>
            <a:ext cx="4998278" cy="338554"/>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1" i="0" u="none" strike="noStrike" kern="1200" cap="none" spc="0" normalizeH="0" baseline="0" noProof="0">
                <a:ln>
                  <a:noFill/>
                </a:ln>
                <a:solidFill>
                  <a:srgbClr val="00B8F5"/>
                </a:solidFill>
                <a:effectLst/>
                <a:uLnTx/>
                <a:uFillTx/>
                <a:latin typeface="Arial" panose="020B0604020202020204" pitchFamily="34" charset="0"/>
                <a:ea typeface="Times New Roman" panose="02020603050405020304" pitchFamily="18" charset="0"/>
                <a:cs typeface="Times New Roman" panose="02020603050405020304" pitchFamily="18" charset="0"/>
              </a:rPr>
              <a:t>Upon the completion of the engagement, the client had:</a:t>
            </a:r>
          </a:p>
        </p:txBody>
      </p:sp>
      <p:cxnSp>
        <p:nvCxnSpPr>
          <p:cNvPr id="247" name="Straight Connector 246">
            <a:extLst>
              <a:ext uri="{FF2B5EF4-FFF2-40B4-BE49-F238E27FC236}">
                <a16:creationId xmlns:a16="http://schemas.microsoft.com/office/drawing/2014/main" id="{93F3DA35-62C7-4F2B-BCE7-EFD2C5076C8A}"/>
              </a:ext>
            </a:extLst>
          </p:cNvPr>
          <p:cNvCxnSpPr>
            <a:cxnSpLocks/>
          </p:cNvCxnSpPr>
          <p:nvPr/>
        </p:nvCxnSpPr>
        <p:spPr>
          <a:xfrm flipH="1">
            <a:off x="6979705" y="4228284"/>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97C68556-8D48-4A56-B454-EC183C8733C2}"/>
              </a:ext>
            </a:extLst>
          </p:cNvPr>
          <p:cNvSpPr/>
          <p:nvPr/>
        </p:nvSpPr>
        <p:spPr>
          <a:xfrm rot="10800000" flipH="1">
            <a:off x="6930405" y="4203631"/>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68" name="Straight Connector 267">
            <a:extLst>
              <a:ext uri="{FF2B5EF4-FFF2-40B4-BE49-F238E27FC236}">
                <a16:creationId xmlns:a16="http://schemas.microsoft.com/office/drawing/2014/main" id="{03BC2C05-8E44-4F64-B2F7-923F3BBC90E5}"/>
              </a:ext>
            </a:extLst>
          </p:cNvPr>
          <p:cNvCxnSpPr>
            <a:cxnSpLocks/>
          </p:cNvCxnSpPr>
          <p:nvPr/>
        </p:nvCxnSpPr>
        <p:spPr>
          <a:xfrm flipH="1">
            <a:off x="6979705" y="5055652"/>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4CB52977-CBFC-48A2-9D62-24F7F793EC9D}"/>
              </a:ext>
            </a:extLst>
          </p:cNvPr>
          <p:cNvSpPr/>
          <p:nvPr/>
        </p:nvSpPr>
        <p:spPr>
          <a:xfrm rot="10800000" flipH="1">
            <a:off x="6930405" y="5030999"/>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sp>
        <p:nvSpPr>
          <p:cNvPr id="272" name="TextBox 271">
            <a:extLst>
              <a:ext uri="{FF2B5EF4-FFF2-40B4-BE49-F238E27FC236}">
                <a16:creationId xmlns:a16="http://schemas.microsoft.com/office/drawing/2014/main" id="{DC4CD80A-DF79-4435-ABDA-E62785619AD9}"/>
              </a:ext>
            </a:extLst>
          </p:cNvPr>
          <p:cNvSpPr txBox="1"/>
          <p:nvPr/>
        </p:nvSpPr>
        <p:spPr>
          <a:xfrm>
            <a:off x="7260803" y="3490528"/>
            <a:ext cx="3939009" cy="648135"/>
          </a:xfrm>
          <a:prstGeom prst="rect">
            <a:avLst/>
          </a:prstGeom>
          <a:noFill/>
        </p:spPr>
        <p:txBody>
          <a:bodyPr wrap="square" lIns="0" tIns="0" rIns="0" bIns="0" anchor="ctr">
            <a:noAutofit/>
          </a:bodyPr>
          <a:lstStyle/>
          <a:p>
            <a:pPr marL="0" marR="0" lvl="1" indent="0" algn="l" defTabSz="914400" rtl="0" eaLnBrk="1" fontAlgn="auto" latinLnBrk="0" hangingPunct="1">
              <a:lnSpc>
                <a:spcPct val="100000"/>
              </a:lnSpc>
              <a:spcBef>
                <a:spcPts val="0"/>
              </a:spcBef>
              <a:spcAft>
                <a:spcPts val="600"/>
              </a:spcAft>
              <a:buClrTx/>
              <a:buSzTx/>
              <a:buFontTx/>
              <a:buNone/>
              <a:tabLst/>
              <a:defRPr/>
            </a:pPr>
            <a:r>
              <a:rPr lang="en-US" sz="800" b="0" i="0" kern="0" baseline="0">
                <a:solidFill>
                  <a:schemeClr val="tx1"/>
                </a:solidFill>
                <a:latin typeface="+mn-lt"/>
                <a:ea typeface="+mn-ea"/>
                <a:cs typeface="Arial" panose="020B0604020202020204" pitchFamily="34" charset="0"/>
              </a:rPr>
              <a:t>All default administrative credentials had been on--boarded into the PAM solution and configured with a unique, randomly generated, and highly complex password that was automatically changed as per client IT policy having security at its core</a:t>
            </a:r>
            <a:endParaRPr lang="en-US" sz="800" b="1" i="0" kern="0" baseline="0">
              <a:solidFill>
                <a:schemeClr val="tx2"/>
              </a:solidFill>
              <a:latin typeface="+mn-lt"/>
              <a:ea typeface="+mn-ea"/>
              <a:cs typeface="Arial" panose="020B0604020202020204" pitchFamily="34" charset="0"/>
            </a:endParaRPr>
          </a:p>
        </p:txBody>
      </p:sp>
      <p:sp>
        <p:nvSpPr>
          <p:cNvPr id="273" name="TextBox 272">
            <a:extLst>
              <a:ext uri="{FF2B5EF4-FFF2-40B4-BE49-F238E27FC236}">
                <a16:creationId xmlns:a16="http://schemas.microsoft.com/office/drawing/2014/main" id="{59ABA4E9-8645-498A-B518-3224C6D0AC7B}"/>
              </a:ext>
            </a:extLst>
          </p:cNvPr>
          <p:cNvSpPr txBox="1"/>
          <p:nvPr/>
        </p:nvSpPr>
        <p:spPr>
          <a:xfrm>
            <a:off x="7260804" y="4317896"/>
            <a:ext cx="3765336" cy="648135"/>
          </a:xfrm>
          <a:prstGeom prst="rect">
            <a:avLst/>
          </a:prstGeom>
          <a:noFill/>
        </p:spPr>
        <p:txBody>
          <a:bodyPr wrap="square" lIns="0" tIns="0" rIns="0" bIns="0" anchor="ctr">
            <a:noAutofit/>
          </a:bodyPr>
          <a:lstStyle/>
          <a:p>
            <a:pPr marL="0" lvl="1" indent="0" algn="l" defTabSz="914400" rtl="0" eaLnBrk="1" latinLnBrk="0" hangingPunct="1">
              <a:spcAft>
                <a:spcPts val="600"/>
              </a:spcAft>
            </a:pPr>
            <a:r>
              <a:rPr lang="en-US" sz="800" b="0" i="0" kern="0" baseline="0">
                <a:solidFill>
                  <a:schemeClr val="tx1"/>
                </a:solidFill>
                <a:latin typeface="+mn-lt"/>
                <a:ea typeface="+mn-ea"/>
                <a:cs typeface="Arial" panose="020B0604020202020204" pitchFamily="34" charset="0"/>
              </a:rPr>
              <a:t>Client were able to move to new version of CyberArk PAM solution without any glitch or downtime. This help client to gain confidence in new version &amp; adapt to new security measures in the upgraded tool. </a:t>
            </a:r>
          </a:p>
        </p:txBody>
      </p:sp>
      <p:sp>
        <p:nvSpPr>
          <p:cNvPr id="276" name="TextBox 275">
            <a:extLst>
              <a:ext uri="{FF2B5EF4-FFF2-40B4-BE49-F238E27FC236}">
                <a16:creationId xmlns:a16="http://schemas.microsoft.com/office/drawing/2014/main" id="{57098EDD-6D18-4DD8-ACC1-B9BAFE9C6986}"/>
              </a:ext>
            </a:extLst>
          </p:cNvPr>
          <p:cNvSpPr txBox="1"/>
          <p:nvPr/>
        </p:nvSpPr>
        <p:spPr>
          <a:xfrm>
            <a:off x="7260804" y="5145264"/>
            <a:ext cx="3337792"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lang="en-GB" sz="800" kern="0">
                <a:cs typeface="Arial" panose="020B0604020202020204" pitchFamily="34" charset="0"/>
              </a:rPr>
              <a:t>KPMG  Executed the implementation activities to address privileged access risks across the global IT environment, </a:t>
            </a:r>
            <a:r>
              <a:rPr lang="en-US" sz="800" kern="0">
                <a:cs typeface="Arial" panose="020B0604020202020204" pitchFamily="34" charset="0"/>
              </a:rPr>
              <a:t>The new tool also helped client to enforce security measures such as adaptive MFA, SIEM integration, Secured Access ( utilizing restricted communications) &amp; session recording. </a:t>
            </a:r>
            <a:endParaRPr lang="en-GB" sz="800" kern="0">
              <a:cs typeface="Arial" panose="020B0604020202020204" pitchFamily="34" charset="0"/>
            </a:endParaRPr>
          </a:p>
        </p:txBody>
      </p:sp>
      <p:grpSp>
        <p:nvGrpSpPr>
          <p:cNvPr id="9" name="Graphic 4">
            <a:extLst>
              <a:ext uri="{FF2B5EF4-FFF2-40B4-BE49-F238E27FC236}">
                <a16:creationId xmlns:a16="http://schemas.microsoft.com/office/drawing/2014/main" id="{4B98C31E-2357-4464-935B-F6DF51D221EB}"/>
              </a:ext>
            </a:extLst>
          </p:cNvPr>
          <p:cNvGrpSpPr/>
          <p:nvPr/>
        </p:nvGrpSpPr>
        <p:grpSpPr>
          <a:xfrm>
            <a:off x="6201535" y="3568576"/>
            <a:ext cx="492040" cy="492040"/>
            <a:chOff x="5986462" y="3319462"/>
            <a:chExt cx="219075" cy="219075"/>
          </a:xfrm>
          <a:noFill/>
        </p:grpSpPr>
        <p:sp>
          <p:nvSpPr>
            <p:cNvPr id="10" name="Freeform: Shape 9">
              <a:extLst>
                <a:ext uri="{FF2B5EF4-FFF2-40B4-BE49-F238E27FC236}">
                  <a16:creationId xmlns:a16="http://schemas.microsoft.com/office/drawing/2014/main" id="{3F078E4D-95EE-4794-8F6A-EF8D52E60509}"/>
                </a:ext>
              </a:extLst>
            </p:cNvPr>
            <p:cNvSpPr/>
            <p:nvPr/>
          </p:nvSpPr>
          <p:spPr>
            <a:xfrm>
              <a:off x="6062662" y="3348037"/>
              <a:ext cx="38100" cy="38100"/>
            </a:xfrm>
            <a:custGeom>
              <a:avLst/>
              <a:gdLst>
                <a:gd name="connsiteX0" fmla="*/ 18359 w 38100"/>
                <a:gd name="connsiteY0" fmla="*/ 37897 h 38100"/>
                <a:gd name="connsiteX1" fmla="*/ 37409 w 38100"/>
                <a:gd name="connsiteY1" fmla="*/ 18847 h 38100"/>
                <a:gd name="connsiteX2" fmla="*/ 18359 w 38100"/>
                <a:gd name="connsiteY2" fmla="*/ -203 h 38100"/>
                <a:gd name="connsiteX3" fmla="*/ -692 w 38100"/>
                <a:gd name="connsiteY3" fmla="*/ 18847 h 38100"/>
                <a:gd name="connsiteX4" fmla="*/ 18359 w 38100"/>
                <a:gd name="connsiteY4" fmla="*/ 3789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359" y="37897"/>
                  </a:moveTo>
                  <a:cubicBezTo>
                    <a:pt x="28883" y="37897"/>
                    <a:pt x="37409" y="29372"/>
                    <a:pt x="37409" y="18847"/>
                  </a:cubicBezTo>
                  <a:cubicBezTo>
                    <a:pt x="37409" y="8322"/>
                    <a:pt x="28883" y="-203"/>
                    <a:pt x="18359" y="-203"/>
                  </a:cubicBezTo>
                  <a:cubicBezTo>
                    <a:pt x="7834" y="-203"/>
                    <a:pt x="-692" y="8322"/>
                    <a:pt x="-692" y="18847"/>
                  </a:cubicBezTo>
                  <a:cubicBezTo>
                    <a:pt x="-692" y="29372"/>
                    <a:pt x="7834" y="37897"/>
                    <a:pt x="18359" y="3789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Freeform: Shape 10">
              <a:extLst>
                <a:ext uri="{FF2B5EF4-FFF2-40B4-BE49-F238E27FC236}">
                  <a16:creationId xmlns:a16="http://schemas.microsoft.com/office/drawing/2014/main" id="{8E3F96A9-615A-4003-8887-D839B32373D0}"/>
                </a:ext>
              </a:extLst>
            </p:cNvPr>
            <p:cNvSpPr/>
            <p:nvPr/>
          </p:nvSpPr>
          <p:spPr>
            <a:xfrm>
              <a:off x="6053137" y="3395662"/>
              <a:ext cx="57150" cy="90487"/>
            </a:xfrm>
            <a:custGeom>
              <a:avLst/>
              <a:gdLst>
                <a:gd name="connsiteX0" fmla="*/ 38456 w 57150"/>
                <a:gd name="connsiteY0" fmla="*/ 90284 h 90487"/>
                <a:gd name="connsiteX1" fmla="*/ 42171 w 57150"/>
                <a:gd name="connsiteY1" fmla="*/ 56947 h 90487"/>
                <a:gd name="connsiteX2" fmla="*/ 56459 w 57150"/>
                <a:gd name="connsiteY2" fmla="*/ 56947 h 90487"/>
                <a:gd name="connsiteX3" fmla="*/ 56459 w 57150"/>
                <a:gd name="connsiteY3" fmla="*/ 28372 h 90487"/>
                <a:gd name="connsiteX4" fmla="*/ 27884 w 57150"/>
                <a:gd name="connsiteY4" fmla="*/ -203 h 90487"/>
                <a:gd name="connsiteX5" fmla="*/ -692 w 57150"/>
                <a:gd name="connsiteY5" fmla="*/ 28372 h 90487"/>
                <a:gd name="connsiteX6" fmla="*/ -692 w 57150"/>
                <a:gd name="connsiteY6" fmla="*/ 56947 h 90487"/>
                <a:gd name="connsiteX7" fmla="*/ 13596 w 57150"/>
                <a:gd name="connsiteY7" fmla="*/ 56947 h 90487"/>
                <a:gd name="connsiteX8" fmla="*/ 17311 w 57150"/>
                <a:gd name="connsiteY8" fmla="*/ 9028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90487">
                  <a:moveTo>
                    <a:pt x="38456" y="90284"/>
                  </a:moveTo>
                  <a:lnTo>
                    <a:pt x="42171" y="56947"/>
                  </a:lnTo>
                  <a:lnTo>
                    <a:pt x="56459" y="56947"/>
                  </a:lnTo>
                  <a:lnTo>
                    <a:pt x="56459" y="28372"/>
                  </a:lnTo>
                  <a:cubicBezTo>
                    <a:pt x="56459" y="12589"/>
                    <a:pt x="43666" y="-203"/>
                    <a:pt x="27884" y="-203"/>
                  </a:cubicBezTo>
                  <a:cubicBezTo>
                    <a:pt x="12101" y="-203"/>
                    <a:pt x="-692" y="12589"/>
                    <a:pt x="-692" y="28372"/>
                  </a:cubicBezTo>
                  <a:lnTo>
                    <a:pt x="-692" y="56947"/>
                  </a:lnTo>
                  <a:lnTo>
                    <a:pt x="13596" y="56947"/>
                  </a:lnTo>
                  <a:lnTo>
                    <a:pt x="17311" y="90284"/>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Freeform: Shape 11">
              <a:extLst>
                <a:ext uri="{FF2B5EF4-FFF2-40B4-BE49-F238E27FC236}">
                  <a16:creationId xmlns:a16="http://schemas.microsoft.com/office/drawing/2014/main" id="{48DB534C-0EBC-40EB-BE94-0F87EB1A82EF}"/>
                </a:ext>
              </a:extLst>
            </p:cNvPr>
            <p:cNvSpPr/>
            <p:nvPr/>
          </p:nvSpPr>
          <p:spPr>
            <a:xfrm>
              <a:off x="5986462" y="3319462"/>
              <a:ext cx="190500" cy="190500"/>
            </a:xfrm>
            <a:custGeom>
              <a:avLst/>
              <a:gdLst>
                <a:gd name="connsiteX0" fmla="*/ 94559 w 190500"/>
                <a:gd name="connsiteY0" fmla="*/ 190297 h 190500"/>
                <a:gd name="connsiteX1" fmla="*/ 189809 w 190500"/>
                <a:gd name="connsiteY1" fmla="*/ 95047 h 190500"/>
                <a:gd name="connsiteX2" fmla="*/ 94559 w 190500"/>
                <a:gd name="connsiteY2" fmla="*/ -203 h 190500"/>
                <a:gd name="connsiteX3" fmla="*/ -692 w 190500"/>
                <a:gd name="connsiteY3" fmla="*/ 95047 h 190500"/>
                <a:gd name="connsiteX4" fmla="*/ 94559 w 190500"/>
                <a:gd name="connsiteY4" fmla="*/ 19029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4559" y="190297"/>
                  </a:moveTo>
                  <a:cubicBezTo>
                    <a:pt x="147165" y="190297"/>
                    <a:pt x="189809" y="147653"/>
                    <a:pt x="189809" y="95047"/>
                  </a:cubicBezTo>
                  <a:cubicBezTo>
                    <a:pt x="189809" y="42440"/>
                    <a:pt x="147165" y="-203"/>
                    <a:pt x="94559" y="-203"/>
                  </a:cubicBezTo>
                  <a:cubicBezTo>
                    <a:pt x="41952" y="-203"/>
                    <a:pt x="-692" y="42440"/>
                    <a:pt x="-692" y="95047"/>
                  </a:cubicBezTo>
                  <a:cubicBezTo>
                    <a:pt x="-692" y="147653"/>
                    <a:pt x="41952" y="190297"/>
                    <a:pt x="94559" y="19029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Freeform: Shape 12">
              <a:extLst>
                <a:ext uri="{FF2B5EF4-FFF2-40B4-BE49-F238E27FC236}">
                  <a16:creationId xmlns:a16="http://schemas.microsoft.com/office/drawing/2014/main" id="{CD48C4D3-4FD5-4CB5-9676-84F54AAB259E}"/>
                </a:ext>
              </a:extLst>
            </p:cNvPr>
            <p:cNvSpPr/>
            <p:nvPr/>
          </p:nvSpPr>
          <p:spPr>
            <a:xfrm>
              <a:off x="6149054" y="3482054"/>
              <a:ext cx="56483" cy="56483"/>
            </a:xfrm>
            <a:custGeom>
              <a:avLst/>
              <a:gdLst>
                <a:gd name="connsiteX0" fmla="*/ 55792 w 56483"/>
                <a:gd name="connsiteY0" fmla="*/ 56280 h 56483"/>
                <a:gd name="connsiteX1" fmla="*/ -692 w 56483"/>
                <a:gd name="connsiteY1" fmla="*/ -203 h 56483"/>
              </a:gdLst>
              <a:ahLst/>
              <a:cxnLst>
                <a:cxn ang="0">
                  <a:pos x="connsiteX0" y="connsiteY0"/>
                </a:cxn>
                <a:cxn ang="0">
                  <a:pos x="connsiteX1" y="connsiteY1"/>
                </a:cxn>
              </a:cxnLst>
              <a:rect l="l" t="t" r="r" b="b"/>
              <a:pathLst>
                <a:path w="56483" h="56483">
                  <a:moveTo>
                    <a:pt x="55792" y="56280"/>
                  </a:moveTo>
                  <a:lnTo>
                    <a:pt x="-692" y="-203"/>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 name="Graphic 15">
            <a:extLst>
              <a:ext uri="{FF2B5EF4-FFF2-40B4-BE49-F238E27FC236}">
                <a16:creationId xmlns:a16="http://schemas.microsoft.com/office/drawing/2014/main" id="{733F496C-21C2-4074-8301-9BEB1B9F8770}"/>
              </a:ext>
            </a:extLst>
          </p:cNvPr>
          <p:cNvGrpSpPr/>
          <p:nvPr/>
        </p:nvGrpSpPr>
        <p:grpSpPr>
          <a:xfrm>
            <a:off x="6755229" y="3645319"/>
            <a:ext cx="338253" cy="338553"/>
            <a:chOff x="6658090" y="3702828"/>
            <a:chExt cx="219075" cy="219269"/>
          </a:xfrm>
          <a:noFill/>
        </p:grpSpPr>
        <p:sp>
          <p:nvSpPr>
            <p:cNvPr id="18" name="Freeform: Shape 17">
              <a:extLst>
                <a:ext uri="{FF2B5EF4-FFF2-40B4-BE49-F238E27FC236}">
                  <a16:creationId xmlns:a16="http://schemas.microsoft.com/office/drawing/2014/main" id="{82600A15-44CB-43AA-89B2-1DBDC5004FBD}"/>
                </a:ext>
              </a:extLst>
            </p:cNvPr>
            <p:cNvSpPr/>
            <p:nvPr/>
          </p:nvSpPr>
          <p:spPr>
            <a:xfrm>
              <a:off x="6672659" y="3864757"/>
              <a:ext cx="91630" cy="9525"/>
            </a:xfrm>
            <a:custGeom>
              <a:avLst/>
              <a:gdLst>
                <a:gd name="connsiteX0" fmla="*/ -183 w 91630"/>
                <a:gd name="connsiteY0" fmla="*/ -159 h 9525"/>
                <a:gd name="connsiteX1" fmla="*/ 91448 w 91630"/>
                <a:gd name="connsiteY1" fmla="*/ -159 h 9525"/>
              </a:gdLst>
              <a:ahLst/>
              <a:cxnLst>
                <a:cxn ang="0">
                  <a:pos x="connsiteX0" y="connsiteY0"/>
                </a:cxn>
                <a:cxn ang="0">
                  <a:pos x="connsiteX1" y="connsiteY1"/>
                </a:cxn>
              </a:cxnLst>
              <a:rect l="l" t="t" r="r" b="b"/>
              <a:pathLst>
                <a:path w="91630" h="9525">
                  <a:moveTo>
                    <a:pt x="-183" y="-159"/>
                  </a:moveTo>
                  <a:lnTo>
                    <a:pt x="91448"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ACE87AEB-F405-4E0A-83B4-F2CFDC3DA6F7}"/>
                </a:ext>
              </a:extLst>
            </p:cNvPr>
            <p:cNvSpPr/>
            <p:nvPr/>
          </p:nvSpPr>
          <p:spPr>
            <a:xfrm>
              <a:off x="6678469" y="3750457"/>
              <a:ext cx="177201" cy="9525"/>
            </a:xfrm>
            <a:custGeom>
              <a:avLst/>
              <a:gdLst>
                <a:gd name="connsiteX0" fmla="*/ -183 w 180975"/>
                <a:gd name="connsiteY0" fmla="*/ -159 h 9525"/>
                <a:gd name="connsiteX1" fmla="*/ 180792 w 180975"/>
                <a:gd name="connsiteY1" fmla="*/ -159 h 9525"/>
              </a:gdLst>
              <a:ahLst/>
              <a:cxnLst>
                <a:cxn ang="0">
                  <a:pos x="connsiteX0" y="connsiteY0"/>
                </a:cxn>
                <a:cxn ang="0">
                  <a:pos x="connsiteX1" y="connsiteY1"/>
                </a:cxn>
              </a:cxnLst>
              <a:rect l="l" t="t" r="r" b="b"/>
              <a:pathLst>
                <a:path w="180975" h="9525">
                  <a:moveTo>
                    <a:pt x="-183" y="-159"/>
                  </a:moveTo>
                  <a:lnTo>
                    <a:pt x="180792"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0072A720-0AFA-4C3F-9731-A6017F224F0E}"/>
                </a:ext>
              </a:extLst>
            </p:cNvPr>
            <p:cNvSpPr/>
            <p:nvPr/>
          </p:nvSpPr>
          <p:spPr>
            <a:xfrm>
              <a:off x="6658090" y="3807607"/>
              <a:ext cx="104775" cy="9525"/>
            </a:xfrm>
            <a:custGeom>
              <a:avLst/>
              <a:gdLst>
                <a:gd name="connsiteX0" fmla="*/ 104592 w 104775"/>
                <a:gd name="connsiteY0" fmla="*/ -159 h 9525"/>
                <a:gd name="connsiteX1" fmla="*/ -183 w 104775"/>
                <a:gd name="connsiteY1" fmla="*/ -159 h 9525"/>
              </a:gdLst>
              <a:ahLst/>
              <a:cxnLst>
                <a:cxn ang="0">
                  <a:pos x="connsiteX0" y="connsiteY0"/>
                </a:cxn>
                <a:cxn ang="0">
                  <a:pos x="connsiteX1" y="connsiteY1"/>
                </a:cxn>
              </a:cxnLst>
              <a:rect l="l" t="t" r="r" b="b"/>
              <a:pathLst>
                <a:path w="104775" h="9525">
                  <a:moveTo>
                    <a:pt x="104592" y="-159"/>
                  </a:moveTo>
                  <a:lnTo>
                    <a:pt x="-183"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503C21D0-00D2-4329-BB5E-F3DFD5634D54}"/>
                </a:ext>
              </a:extLst>
            </p:cNvPr>
            <p:cNvSpPr/>
            <p:nvPr/>
          </p:nvSpPr>
          <p:spPr>
            <a:xfrm>
              <a:off x="6658648" y="3702828"/>
              <a:ext cx="217374" cy="218888"/>
            </a:xfrm>
            <a:custGeom>
              <a:avLst/>
              <a:gdLst>
                <a:gd name="connsiteX0" fmla="*/ 102891 w 217374"/>
                <a:gd name="connsiteY0" fmla="*/ 218730 h 218888"/>
                <a:gd name="connsiteX1" fmla="*/ 11 w 217374"/>
                <a:gd name="connsiteY1" fmla="*/ 102915 h 218888"/>
                <a:gd name="connsiteX2" fmla="*/ 115826 w 217374"/>
                <a:gd name="connsiteY2" fmla="*/ 35 h 218888"/>
                <a:gd name="connsiteX3" fmla="*/ 217191 w 217374"/>
                <a:gd name="connsiteY3" fmla="*/ 90142 h 218888"/>
              </a:gdLst>
              <a:ahLst/>
              <a:cxnLst>
                <a:cxn ang="0">
                  <a:pos x="connsiteX0" y="connsiteY0"/>
                </a:cxn>
                <a:cxn ang="0">
                  <a:pos x="connsiteX1" y="connsiteY1"/>
                </a:cxn>
                <a:cxn ang="0">
                  <a:pos x="connsiteX2" y="connsiteY2"/>
                </a:cxn>
                <a:cxn ang="0">
                  <a:pos x="connsiteX3" y="connsiteY3"/>
                </a:cxn>
              </a:cxnLst>
              <a:rect l="l" t="t" r="r" b="b"/>
              <a:pathLst>
                <a:path w="217374" h="218888">
                  <a:moveTo>
                    <a:pt x="102891" y="218730"/>
                  </a:moveTo>
                  <a:cubicBezTo>
                    <a:pt x="42502" y="215158"/>
                    <a:pt x="-3560" y="163304"/>
                    <a:pt x="11" y="102915"/>
                  </a:cubicBezTo>
                  <a:cubicBezTo>
                    <a:pt x="3583" y="42527"/>
                    <a:pt x="55428" y="-3536"/>
                    <a:pt x="115826" y="35"/>
                  </a:cubicBezTo>
                  <a:cubicBezTo>
                    <a:pt x="166375" y="3026"/>
                    <a:pt x="208295" y="40288"/>
                    <a:pt x="217191" y="90142"/>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F90FC981-48B8-45E9-BEE6-F182B3A86588}"/>
                </a:ext>
              </a:extLst>
            </p:cNvPr>
            <p:cNvSpPr/>
            <p:nvPr/>
          </p:nvSpPr>
          <p:spPr>
            <a:xfrm>
              <a:off x="6718332" y="3703022"/>
              <a:ext cx="43389" cy="219075"/>
            </a:xfrm>
            <a:custGeom>
              <a:avLst/>
              <a:gdLst>
                <a:gd name="connsiteX0" fmla="*/ 42159 w 43389"/>
                <a:gd name="connsiteY0" fmla="*/ -159 h 219075"/>
                <a:gd name="connsiteX1" fmla="*/ 43207 w 43389"/>
                <a:gd name="connsiteY1" fmla="*/ 218916 h 219075"/>
              </a:gdLst>
              <a:ahLst/>
              <a:cxnLst>
                <a:cxn ang="0">
                  <a:pos x="connsiteX0" y="connsiteY0"/>
                </a:cxn>
                <a:cxn ang="0">
                  <a:pos x="connsiteX1" y="connsiteY1"/>
                </a:cxn>
              </a:cxnLst>
              <a:rect l="l" t="t" r="r" b="b"/>
              <a:pathLst>
                <a:path w="43389" h="219075">
                  <a:moveTo>
                    <a:pt x="42159" y="-159"/>
                  </a:moveTo>
                  <a:cubicBezTo>
                    <a:pt x="-14991" y="61753"/>
                    <a:pt x="-13943" y="142716"/>
                    <a:pt x="43207" y="21891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Shape 22">
              <a:extLst>
                <a:ext uri="{FF2B5EF4-FFF2-40B4-BE49-F238E27FC236}">
                  <a16:creationId xmlns:a16="http://schemas.microsoft.com/office/drawing/2014/main" id="{96200BC7-6FCF-498E-A1FC-956F0D5E8D74}"/>
                </a:ext>
              </a:extLst>
            </p:cNvPr>
            <p:cNvSpPr/>
            <p:nvPr/>
          </p:nvSpPr>
          <p:spPr>
            <a:xfrm>
              <a:off x="6774580" y="3703022"/>
              <a:ext cx="41243" cy="85725"/>
            </a:xfrm>
            <a:custGeom>
              <a:avLst/>
              <a:gdLst>
                <a:gd name="connsiteX0" fmla="*/ -183 w 41243"/>
                <a:gd name="connsiteY0" fmla="*/ -159 h 85725"/>
                <a:gd name="connsiteX1" fmla="*/ 41060 w 41243"/>
                <a:gd name="connsiteY1" fmla="*/ 85566 h 85725"/>
              </a:gdLst>
              <a:ahLst/>
              <a:cxnLst>
                <a:cxn ang="0">
                  <a:pos x="connsiteX0" y="connsiteY0"/>
                </a:cxn>
                <a:cxn ang="0">
                  <a:pos x="connsiteX1" y="connsiteY1"/>
                </a:cxn>
              </a:cxnLst>
              <a:rect l="l" t="t" r="r" b="b"/>
              <a:pathLst>
                <a:path w="41243" h="85725">
                  <a:moveTo>
                    <a:pt x="-183" y="-159"/>
                  </a:moveTo>
                  <a:cubicBezTo>
                    <a:pt x="22363" y="23282"/>
                    <a:pt x="36812" y="53324"/>
                    <a:pt x="41060" y="8556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Shape 23">
              <a:extLst>
                <a:ext uri="{FF2B5EF4-FFF2-40B4-BE49-F238E27FC236}">
                  <a16:creationId xmlns:a16="http://schemas.microsoft.com/office/drawing/2014/main" id="{E5F0F93B-FEA6-4978-A501-492E24920F3A}"/>
                </a:ext>
              </a:extLst>
            </p:cNvPr>
            <p:cNvSpPr/>
            <p:nvPr/>
          </p:nvSpPr>
          <p:spPr>
            <a:xfrm>
              <a:off x="6791440" y="3845517"/>
              <a:ext cx="85725" cy="76200"/>
            </a:xfrm>
            <a:custGeom>
              <a:avLst/>
              <a:gdLst>
                <a:gd name="connsiteX0" fmla="*/ -183 w 85725"/>
                <a:gd name="connsiteY0" fmla="*/ 9366 h 76200"/>
                <a:gd name="connsiteX1" fmla="*/ 9342 w 85725"/>
                <a:gd name="connsiteY1" fmla="*/ -159 h 76200"/>
                <a:gd name="connsiteX2" fmla="*/ 76017 w 85725"/>
                <a:gd name="connsiteY2" fmla="*/ -159 h 76200"/>
                <a:gd name="connsiteX3" fmla="*/ 85542 w 85725"/>
                <a:gd name="connsiteY3" fmla="*/ 9366 h 76200"/>
                <a:gd name="connsiteX4" fmla="*/ 85542 w 85725"/>
                <a:gd name="connsiteY4" fmla="*/ 66516 h 76200"/>
                <a:gd name="connsiteX5" fmla="*/ 76017 w 85725"/>
                <a:gd name="connsiteY5" fmla="*/ 76041 h 76200"/>
                <a:gd name="connsiteX6" fmla="*/ 9342 w 85725"/>
                <a:gd name="connsiteY6" fmla="*/ 76041 h 76200"/>
                <a:gd name="connsiteX7" fmla="*/ -183 w 85725"/>
                <a:gd name="connsiteY7" fmla="*/ 665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76200">
                  <a:moveTo>
                    <a:pt x="-183" y="9366"/>
                  </a:moveTo>
                  <a:cubicBezTo>
                    <a:pt x="-183" y="4108"/>
                    <a:pt x="4084" y="-159"/>
                    <a:pt x="9342" y="-159"/>
                  </a:cubicBezTo>
                  <a:lnTo>
                    <a:pt x="76017" y="-159"/>
                  </a:lnTo>
                  <a:cubicBezTo>
                    <a:pt x="81275" y="-159"/>
                    <a:pt x="85542" y="4108"/>
                    <a:pt x="85542" y="9366"/>
                  </a:cubicBezTo>
                  <a:lnTo>
                    <a:pt x="85542" y="66516"/>
                  </a:lnTo>
                  <a:cubicBezTo>
                    <a:pt x="85542" y="71774"/>
                    <a:pt x="81275" y="76041"/>
                    <a:pt x="76017" y="76041"/>
                  </a:cubicBezTo>
                  <a:lnTo>
                    <a:pt x="9342" y="76041"/>
                  </a:lnTo>
                  <a:cubicBezTo>
                    <a:pt x="4084" y="76041"/>
                    <a:pt x="-183" y="71774"/>
                    <a:pt x="-183" y="66516"/>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Shape 24">
              <a:extLst>
                <a:ext uri="{FF2B5EF4-FFF2-40B4-BE49-F238E27FC236}">
                  <a16:creationId xmlns:a16="http://schemas.microsoft.com/office/drawing/2014/main" id="{459EB8E2-F279-4EB8-81DF-AF5E1A11F13D}"/>
                </a:ext>
              </a:extLst>
            </p:cNvPr>
            <p:cNvSpPr/>
            <p:nvPr/>
          </p:nvSpPr>
          <p:spPr>
            <a:xfrm>
              <a:off x="6822396" y="3872282"/>
              <a:ext cx="23812" cy="23812"/>
            </a:xfrm>
            <a:custGeom>
              <a:avLst/>
              <a:gdLst>
                <a:gd name="connsiteX0" fmla="*/ 11723 w 23812"/>
                <a:gd name="connsiteY0" fmla="*/ 23653 h 23812"/>
                <a:gd name="connsiteX1" fmla="*/ 23629 w 23812"/>
                <a:gd name="connsiteY1" fmla="*/ 11747 h 23812"/>
                <a:gd name="connsiteX2" fmla="*/ 11723 w 23812"/>
                <a:gd name="connsiteY2" fmla="*/ -159 h 23812"/>
                <a:gd name="connsiteX3" fmla="*/ -183 w 23812"/>
                <a:gd name="connsiteY3" fmla="*/ 11747 h 23812"/>
                <a:gd name="connsiteX4" fmla="*/ 11723 w 23812"/>
                <a:gd name="connsiteY4" fmla="*/ 23653 h 2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 h="23812">
                  <a:moveTo>
                    <a:pt x="11723" y="23653"/>
                  </a:moveTo>
                  <a:cubicBezTo>
                    <a:pt x="18296" y="23653"/>
                    <a:pt x="23629" y="18320"/>
                    <a:pt x="23629" y="11747"/>
                  </a:cubicBezTo>
                  <a:cubicBezTo>
                    <a:pt x="23629" y="5175"/>
                    <a:pt x="18296" y="-159"/>
                    <a:pt x="11723" y="-159"/>
                  </a:cubicBezTo>
                  <a:cubicBezTo>
                    <a:pt x="5151" y="-159"/>
                    <a:pt x="-183" y="5175"/>
                    <a:pt x="-183" y="11747"/>
                  </a:cubicBezTo>
                  <a:cubicBezTo>
                    <a:pt x="-183" y="18320"/>
                    <a:pt x="5151" y="23653"/>
                    <a:pt x="11723" y="23653"/>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0FEA6A80-A3EB-488B-80E9-A69E571A76F8}"/>
                </a:ext>
              </a:extLst>
            </p:cNvPr>
            <p:cNvSpPr/>
            <p:nvPr/>
          </p:nvSpPr>
          <p:spPr>
            <a:xfrm>
              <a:off x="6810490" y="3807417"/>
              <a:ext cx="47625" cy="38100"/>
            </a:xfrm>
            <a:custGeom>
              <a:avLst/>
              <a:gdLst>
                <a:gd name="connsiteX0" fmla="*/ 47442 w 47625"/>
                <a:gd name="connsiteY0" fmla="*/ 23653 h 38100"/>
                <a:gd name="connsiteX1" fmla="*/ 23629 w 47625"/>
                <a:gd name="connsiteY1" fmla="*/ -159 h 38100"/>
                <a:gd name="connsiteX2" fmla="*/ -183 w 47625"/>
                <a:gd name="connsiteY2" fmla="*/ 23653 h 38100"/>
                <a:gd name="connsiteX3" fmla="*/ -183 w 47625"/>
                <a:gd name="connsiteY3" fmla="*/ 37941 h 38100"/>
                <a:gd name="connsiteX4" fmla="*/ 47442 w 47625"/>
                <a:gd name="connsiteY4" fmla="*/ 379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8100">
                  <a:moveTo>
                    <a:pt x="47442" y="23653"/>
                  </a:moveTo>
                  <a:cubicBezTo>
                    <a:pt x="47442" y="10499"/>
                    <a:pt x="36783" y="-159"/>
                    <a:pt x="23629" y="-159"/>
                  </a:cubicBezTo>
                  <a:cubicBezTo>
                    <a:pt x="10475" y="-159"/>
                    <a:pt x="-183" y="10499"/>
                    <a:pt x="-183" y="23653"/>
                  </a:cubicBezTo>
                  <a:lnTo>
                    <a:pt x="-183" y="37941"/>
                  </a:lnTo>
                  <a:lnTo>
                    <a:pt x="47442" y="37941"/>
                  </a:ln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9" name="Graphic 27">
            <a:extLst>
              <a:ext uri="{FF2B5EF4-FFF2-40B4-BE49-F238E27FC236}">
                <a16:creationId xmlns:a16="http://schemas.microsoft.com/office/drawing/2014/main" id="{1D30A941-5D32-4A7A-B4EF-46F3A7A3C6D4}"/>
              </a:ext>
            </a:extLst>
          </p:cNvPr>
          <p:cNvGrpSpPr/>
          <p:nvPr/>
        </p:nvGrpSpPr>
        <p:grpSpPr>
          <a:xfrm>
            <a:off x="6201535" y="4466472"/>
            <a:ext cx="448479" cy="350984"/>
            <a:chOff x="6322552" y="4430901"/>
            <a:chExt cx="219075" cy="171450"/>
          </a:xfrm>
          <a:noFill/>
        </p:grpSpPr>
        <p:sp>
          <p:nvSpPr>
            <p:cNvPr id="35" name="Freeform: Shape 34">
              <a:extLst>
                <a:ext uri="{FF2B5EF4-FFF2-40B4-BE49-F238E27FC236}">
                  <a16:creationId xmlns:a16="http://schemas.microsoft.com/office/drawing/2014/main" id="{0D8331EC-0447-4FFD-8E6C-27DE0634EAB8}"/>
                </a:ext>
              </a:extLst>
            </p:cNvPr>
            <p:cNvSpPr/>
            <p:nvPr/>
          </p:nvSpPr>
          <p:spPr>
            <a:xfrm>
              <a:off x="6341602" y="4449951"/>
              <a:ext cx="180975" cy="133350"/>
            </a:xfrm>
            <a:custGeom>
              <a:avLst/>
              <a:gdLst>
                <a:gd name="connsiteX0" fmla="*/ 161512 w 180975"/>
                <a:gd name="connsiteY0" fmla="*/ -1946 h 133350"/>
                <a:gd name="connsiteX1" fmla="*/ 180562 w 180975"/>
                <a:gd name="connsiteY1" fmla="*/ 17105 h 133350"/>
                <a:gd name="connsiteX2" fmla="*/ 180562 w 180975"/>
                <a:gd name="connsiteY2" fmla="*/ 112355 h 133350"/>
                <a:gd name="connsiteX3" fmla="*/ 161512 w 180975"/>
                <a:gd name="connsiteY3" fmla="*/ 131405 h 133350"/>
                <a:gd name="connsiteX4" fmla="*/ 18637 w 180975"/>
                <a:gd name="connsiteY4" fmla="*/ 131405 h 133350"/>
                <a:gd name="connsiteX5" fmla="*/ -413 w 180975"/>
                <a:gd name="connsiteY5"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161512" y="-1946"/>
                  </a:move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 name="Freeform: Shape 35">
              <a:extLst>
                <a:ext uri="{FF2B5EF4-FFF2-40B4-BE49-F238E27FC236}">
                  <a16:creationId xmlns:a16="http://schemas.microsoft.com/office/drawing/2014/main" id="{D0A63F8B-BBBA-411D-828C-051C3FF964F9}"/>
                </a:ext>
              </a:extLst>
            </p:cNvPr>
            <p:cNvSpPr/>
            <p:nvPr/>
          </p:nvSpPr>
          <p:spPr>
            <a:xfrm>
              <a:off x="6360652" y="4469001"/>
              <a:ext cx="180975" cy="133350"/>
            </a:xfrm>
            <a:custGeom>
              <a:avLst/>
              <a:gdLst>
                <a:gd name="connsiteX0" fmla="*/ 161512 w 180975"/>
                <a:gd name="connsiteY0" fmla="*/ -1946 h 133350"/>
                <a:gd name="connsiteX1" fmla="*/ 180562 w 180975"/>
                <a:gd name="connsiteY1" fmla="*/ 17105 h 133350"/>
                <a:gd name="connsiteX2" fmla="*/ 180562 w 180975"/>
                <a:gd name="connsiteY2" fmla="*/ 112355 h 133350"/>
                <a:gd name="connsiteX3" fmla="*/ 161512 w 180975"/>
                <a:gd name="connsiteY3" fmla="*/ 131405 h 133350"/>
                <a:gd name="connsiteX4" fmla="*/ 18637 w 180975"/>
                <a:gd name="connsiteY4" fmla="*/ 131405 h 133350"/>
                <a:gd name="connsiteX5" fmla="*/ -413 w 180975"/>
                <a:gd name="connsiteY5"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161512" y="-1946"/>
                  </a:move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8AB6918B-CBCD-4B00-A359-AC4B19AFF20B}"/>
                </a:ext>
              </a:extLst>
            </p:cNvPr>
            <p:cNvSpPr/>
            <p:nvPr/>
          </p:nvSpPr>
          <p:spPr>
            <a:xfrm>
              <a:off x="6322552" y="4469001"/>
              <a:ext cx="180975" cy="9525"/>
            </a:xfrm>
            <a:custGeom>
              <a:avLst/>
              <a:gdLst>
                <a:gd name="connsiteX0" fmla="*/ -413 w 180975"/>
                <a:gd name="connsiteY0" fmla="*/ -1946 h 9525"/>
                <a:gd name="connsiteX1" fmla="*/ 180562 w 180975"/>
                <a:gd name="connsiteY1" fmla="*/ -1946 h 9525"/>
              </a:gdLst>
              <a:ahLst/>
              <a:cxnLst>
                <a:cxn ang="0">
                  <a:pos x="connsiteX0" y="connsiteY0"/>
                </a:cxn>
                <a:cxn ang="0">
                  <a:pos x="connsiteX1" y="connsiteY1"/>
                </a:cxn>
              </a:cxnLst>
              <a:rect l="l" t="t" r="r" b="b"/>
              <a:pathLst>
                <a:path w="180975" h="9525">
                  <a:moveTo>
                    <a:pt x="-413" y="-1946"/>
                  </a:moveTo>
                  <a:lnTo>
                    <a:pt x="180562" y="-194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0D6AC833-5476-45E3-891D-CBAA53F8A156}"/>
                </a:ext>
              </a:extLst>
            </p:cNvPr>
            <p:cNvSpPr/>
            <p:nvPr/>
          </p:nvSpPr>
          <p:spPr>
            <a:xfrm>
              <a:off x="634880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BCD8C7BB-B0DD-4449-AE75-64441692B111}"/>
                </a:ext>
              </a:extLst>
            </p:cNvPr>
            <p:cNvSpPr/>
            <p:nvPr/>
          </p:nvSpPr>
          <p:spPr>
            <a:xfrm>
              <a:off x="636785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C69A7DAD-9A0A-4AA8-A81C-23100C3DAB9D}"/>
                </a:ext>
              </a:extLst>
            </p:cNvPr>
            <p:cNvSpPr/>
            <p:nvPr/>
          </p:nvSpPr>
          <p:spPr>
            <a:xfrm>
              <a:off x="638690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4" name="Freeform: Shape 33">
              <a:extLst>
                <a:ext uri="{FF2B5EF4-FFF2-40B4-BE49-F238E27FC236}">
                  <a16:creationId xmlns:a16="http://schemas.microsoft.com/office/drawing/2014/main" id="{3C252E16-F094-4D60-8A8C-27E0CB87C503}"/>
                </a:ext>
              </a:extLst>
            </p:cNvPr>
            <p:cNvSpPr/>
            <p:nvPr/>
          </p:nvSpPr>
          <p:spPr>
            <a:xfrm>
              <a:off x="6322552" y="4430901"/>
              <a:ext cx="180975" cy="133350"/>
            </a:xfrm>
            <a:custGeom>
              <a:avLst/>
              <a:gdLst>
                <a:gd name="connsiteX0" fmla="*/ -413 w 180975"/>
                <a:gd name="connsiteY0" fmla="*/ 17105 h 133350"/>
                <a:gd name="connsiteX1" fmla="*/ 18637 w 180975"/>
                <a:gd name="connsiteY1" fmla="*/ -1946 h 133350"/>
                <a:gd name="connsiteX2" fmla="*/ 161512 w 180975"/>
                <a:gd name="connsiteY2" fmla="*/ -1946 h 133350"/>
                <a:gd name="connsiteX3" fmla="*/ 180562 w 180975"/>
                <a:gd name="connsiteY3" fmla="*/ 17105 h 133350"/>
                <a:gd name="connsiteX4" fmla="*/ 180562 w 180975"/>
                <a:gd name="connsiteY4" fmla="*/ 112355 h 133350"/>
                <a:gd name="connsiteX5" fmla="*/ 161512 w 180975"/>
                <a:gd name="connsiteY5" fmla="*/ 131405 h 133350"/>
                <a:gd name="connsiteX6" fmla="*/ 18637 w 180975"/>
                <a:gd name="connsiteY6" fmla="*/ 131405 h 133350"/>
                <a:gd name="connsiteX7" fmla="*/ -413 w 180975"/>
                <a:gd name="connsiteY7"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33350">
                  <a:moveTo>
                    <a:pt x="-413" y="17105"/>
                  </a:moveTo>
                  <a:cubicBezTo>
                    <a:pt x="-413" y="6627"/>
                    <a:pt x="8112" y="-1946"/>
                    <a:pt x="18637" y="-1946"/>
                  </a:cubicBezTo>
                  <a:lnTo>
                    <a:pt x="161512" y="-1946"/>
                  </a:ln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9" name="Graphic 37">
            <a:extLst>
              <a:ext uri="{FF2B5EF4-FFF2-40B4-BE49-F238E27FC236}">
                <a16:creationId xmlns:a16="http://schemas.microsoft.com/office/drawing/2014/main" id="{21B2AD99-7674-49CC-AF18-DB981B367837}"/>
              </a:ext>
            </a:extLst>
          </p:cNvPr>
          <p:cNvGrpSpPr/>
          <p:nvPr/>
        </p:nvGrpSpPr>
        <p:grpSpPr>
          <a:xfrm>
            <a:off x="6770738" y="4488348"/>
            <a:ext cx="307234" cy="307232"/>
            <a:chOff x="6723103" y="4570848"/>
            <a:chExt cx="219075" cy="219075"/>
          </a:xfrm>
          <a:noFill/>
        </p:grpSpPr>
        <p:sp>
          <p:nvSpPr>
            <p:cNvPr id="40" name="Freeform: Shape 39">
              <a:extLst>
                <a:ext uri="{FF2B5EF4-FFF2-40B4-BE49-F238E27FC236}">
                  <a16:creationId xmlns:a16="http://schemas.microsoft.com/office/drawing/2014/main" id="{AF3D9349-43EC-40A2-9BF9-D9459D6448A8}"/>
                </a:ext>
              </a:extLst>
            </p:cNvPr>
            <p:cNvSpPr/>
            <p:nvPr/>
          </p:nvSpPr>
          <p:spPr>
            <a:xfrm>
              <a:off x="6808828" y="4627998"/>
              <a:ext cx="76200" cy="76200"/>
            </a:xfrm>
            <a:custGeom>
              <a:avLst/>
              <a:gdLst>
                <a:gd name="connsiteX0" fmla="*/ 37438 w 76200"/>
                <a:gd name="connsiteY0" fmla="*/ 70482 h 76200"/>
                <a:gd name="connsiteX1" fmla="*/ 75538 w 76200"/>
                <a:gd name="connsiteY1" fmla="*/ 32382 h 76200"/>
                <a:gd name="connsiteX2" fmla="*/ 37438 w 76200"/>
                <a:gd name="connsiteY2" fmla="*/ -5718 h 76200"/>
                <a:gd name="connsiteX3" fmla="*/ -662 w 76200"/>
                <a:gd name="connsiteY3" fmla="*/ 32382 h 76200"/>
                <a:gd name="connsiteX4" fmla="*/ 37438 w 76200"/>
                <a:gd name="connsiteY4" fmla="*/ 7048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37438" y="70482"/>
                  </a:moveTo>
                  <a:cubicBezTo>
                    <a:pt x="58479" y="70482"/>
                    <a:pt x="75538" y="53432"/>
                    <a:pt x="75538" y="32382"/>
                  </a:cubicBezTo>
                  <a:cubicBezTo>
                    <a:pt x="75538" y="11332"/>
                    <a:pt x="58479" y="-5718"/>
                    <a:pt x="37438" y="-5718"/>
                  </a:cubicBezTo>
                  <a:cubicBezTo>
                    <a:pt x="16397" y="-5718"/>
                    <a:pt x="-662" y="11332"/>
                    <a:pt x="-662" y="32382"/>
                  </a:cubicBezTo>
                  <a:cubicBezTo>
                    <a:pt x="-662" y="53432"/>
                    <a:pt x="16397" y="70482"/>
                    <a:pt x="37438" y="70482"/>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5" name="Freeform: Shape 44">
              <a:extLst>
                <a:ext uri="{FF2B5EF4-FFF2-40B4-BE49-F238E27FC236}">
                  <a16:creationId xmlns:a16="http://schemas.microsoft.com/office/drawing/2014/main" id="{42427EE7-F929-448E-9DAB-84847AEF52E1}"/>
                </a:ext>
              </a:extLst>
            </p:cNvPr>
            <p:cNvSpPr/>
            <p:nvPr/>
          </p:nvSpPr>
          <p:spPr>
            <a:xfrm>
              <a:off x="6747487" y="4693148"/>
              <a:ext cx="72580" cy="72390"/>
            </a:xfrm>
            <a:custGeom>
              <a:avLst/>
              <a:gdLst>
                <a:gd name="connsiteX0" fmla="*/ -662 w 72580"/>
                <a:gd name="connsiteY0" fmla="*/ 66673 h 72390"/>
                <a:gd name="connsiteX1" fmla="*/ 71918 w 72580"/>
                <a:gd name="connsiteY1" fmla="*/ -5718 h 72390"/>
              </a:gdLst>
              <a:ahLst/>
              <a:cxnLst>
                <a:cxn ang="0">
                  <a:pos x="connsiteX0" y="connsiteY0"/>
                </a:cxn>
                <a:cxn ang="0">
                  <a:pos x="connsiteX1" y="connsiteY1"/>
                </a:cxn>
              </a:cxnLst>
              <a:rect l="l" t="t" r="r" b="b"/>
              <a:pathLst>
                <a:path w="72580" h="72390">
                  <a:moveTo>
                    <a:pt x="-662" y="66673"/>
                  </a:moveTo>
                  <a:lnTo>
                    <a:pt x="71918"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Freeform: Shape 45">
              <a:extLst>
                <a:ext uri="{FF2B5EF4-FFF2-40B4-BE49-F238E27FC236}">
                  <a16:creationId xmlns:a16="http://schemas.microsoft.com/office/drawing/2014/main" id="{F922F881-4273-4A33-AE86-49663528A168}"/>
                </a:ext>
              </a:extLst>
            </p:cNvPr>
            <p:cNvSpPr/>
            <p:nvPr/>
          </p:nvSpPr>
          <p:spPr>
            <a:xfrm>
              <a:off x="6873884" y="4595233"/>
              <a:ext cx="43910" cy="44006"/>
            </a:xfrm>
            <a:custGeom>
              <a:avLst/>
              <a:gdLst>
                <a:gd name="connsiteX0" fmla="*/ -662 w 43910"/>
                <a:gd name="connsiteY0" fmla="*/ 38289 h 44006"/>
                <a:gd name="connsiteX1" fmla="*/ 43248 w 43910"/>
                <a:gd name="connsiteY1" fmla="*/ -5718 h 44006"/>
              </a:gdLst>
              <a:ahLst/>
              <a:cxnLst>
                <a:cxn ang="0">
                  <a:pos x="connsiteX0" y="connsiteY0"/>
                </a:cxn>
                <a:cxn ang="0">
                  <a:pos x="connsiteX1" y="connsiteY1"/>
                </a:cxn>
              </a:cxnLst>
              <a:rect l="l" t="t" r="r" b="b"/>
              <a:pathLst>
                <a:path w="43910" h="44006">
                  <a:moveTo>
                    <a:pt x="-662" y="38289"/>
                  </a:moveTo>
                  <a:lnTo>
                    <a:pt x="43248"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Freeform: Shape 46">
              <a:extLst>
                <a:ext uri="{FF2B5EF4-FFF2-40B4-BE49-F238E27FC236}">
                  <a16:creationId xmlns:a16="http://schemas.microsoft.com/office/drawing/2014/main" id="{DDD2AEFC-C033-46F2-9A69-E0E96B0E033C}"/>
                </a:ext>
              </a:extLst>
            </p:cNvPr>
            <p:cNvSpPr/>
            <p:nvPr/>
          </p:nvSpPr>
          <p:spPr>
            <a:xfrm>
              <a:off x="6750249" y="4624663"/>
              <a:ext cx="61627" cy="26384"/>
            </a:xfrm>
            <a:custGeom>
              <a:avLst/>
              <a:gdLst>
                <a:gd name="connsiteX0" fmla="*/ -662 w 61627"/>
                <a:gd name="connsiteY0" fmla="*/ -5718 h 26384"/>
                <a:gd name="connsiteX1" fmla="*/ 60965 w 61627"/>
                <a:gd name="connsiteY1" fmla="*/ 20666 h 26384"/>
              </a:gdLst>
              <a:ahLst/>
              <a:cxnLst>
                <a:cxn ang="0">
                  <a:pos x="connsiteX0" y="connsiteY0"/>
                </a:cxn>
                <a:cxn ang="0">
                  <a:pos x="connsiteX1" y="connsiteY1"/>
                </a:cxn>
              </a:cxnLst>
              <a:rect l="l" t="t" r="r" b="b"/>
              <a:pathLst>
                <a:path w="61627" h="26384">
                  <a:moveTo>
                    <a:pt x="-662" y="-5718"/>
                  </a:moveTo>
                  <a:lnTo>
                    <a:pt x="60965" y="2066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8" name="Freeform: Shape 47">
              <a:extLst>
                <a:ext uri="{FF2B5EF4-FFF2-40B4-BE49-F238E27FC236}">
                  <a16:creationId xmlns:a16="http://schemas.microsoft.com/office/drawing/2014/main" id="{3C147340-D130-411A-BB04-602ED4F34C7D}"/>
                </a:ext>
              </a:extLst>
            </p:cNvPr>
            <p:cNvSpPr/>
            <p:nvPr/>
          </p:nvSpPr>
          <p:spPr>
            <a:xfrm>
              <a:off x="6879694" y="4685241"/>
              <a:ext cx="34480" cy="14194"/>
            </a:xfrm>
            <a:custGeom>
              <a:avLst/>
              <a:gdLst>
                <a:gd name="connsiteX0" fmla="*/ 33818 w 34480"/>
                <a:gd name="connsiteY0" fmla="*/ 8476 h 14194"/>
                <a:gd name="connsiteX1" fmla="*/ -662 w 34480"/>
                <a:gd name="connsiteY1" fmla="*/ -5718 h 14194"/>
              </a:gdLst>
              <a:ahLst/>
              <a:cxnLst>
                <a:cxn ang="0">
                  <a:pos x="connsiteX0" y="connsiteY0"/>
                </a:cxn>
                <a:cxn ang="0">
                  <a:pos x="connsiteX1" y="connsiteY1"/>
                </a:cxn>
              </a:cxnLst>
              <a:rect l="l" t="t" r="r" b="b"/>
              <a:pathLst>
                <a:path w="34480" h="14194">
                  <a:moveTo>
                    <a:pt x="33818" y="8476"/>
                  </a:moveTo>
                  <a:lnTo>
                    <a:pt x="-662"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eform: Shape 48">
              <a:extLst>
                <a:ext uri="{FF2B5EF4-FFF2-40B4-BE49-F238E27FC236}">
                  <a16:creationId xmlns:a16="http://schemas.microsoft.com/office/drawing/2014/main" id="{3B03D4D8-F05C-4C5E-91AE-27FAACFD18BA}"/>
                </a:ext>
              </a:extLst>
            </p:cNvPr>
            <p:cNvSpPr/>
            <p:nvPr/>
          </p:nvSpPr>
          <p:spPr>
            <a:xfrm>
              <a:off x="6846928" y="4704198"/>
              <a:ext cx="9525" cy="57150"/>
            </a:xfrm>
            <a:custGeom>
              <a:avLst/>
              <a:gdLst>
                <a:gd name="connsiteX0" fmla="*/ -662 w 9525"/>
                <a:gd name="connsiteY0" fmla="*/ 51432 h 57150"/>
                <a:gd name="connsiteX1" fmla="*/ -662 w 9525"/>
                <a:gd name="connsiteY1" fmla="*/ -5718 h 57150"/>
              </a:gdLst>
              <a:ahLst/>
              <a:cxnLst>
                <a:cxn ang="0">
                  <a:pos x="connsiteX0" y="connsiteY0"/>
                </a:cxn>
                <a:cxn ang="0">
                  <a:pos x="connsiteX1" y="connsiteY1"/>
                </a:cxn>
              </a:cxnLst>
              <a:rect l="l" t="t" r="r" b="b"/>
              <a:pathLst>
                <a:path w="9525" h="57150">
                  <a:moveTo>
                    <a:pt x="-662" y="51432"/>
                  </a:moveTo>
                  <a:lnTo>
                    <a:pt x="-662"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0" name="Freeform: Shape 49">
              <a:extLst>
                <a:ext uri="{FF2B5EF4-FFF2-40B4-BE49-F238E27FC236}">
                  <a16:creationId xmlns:a16="http://schemas.microsoft.com/office/drawing/2014/main" id="{732AF87C-AAEA-4A14-98A4-F38515A464EA}"/>
                </a:ext>
              </a:extLst>
            </p:cNvPr>
            <p:cNvSpPr/>
            <p:nvPr/>
          </p:nvSpPr>
          <p:spPr>
            <a:xfrm>
              <a:off x="6913603" y="4689911"/>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 name="Freeform: Shape 40">
              <a:extLst>
                <a:ext uri="{FF2B5EF4-FFF2-40B4-BE49-F238E27FC236}">
                  <a16:creationId xmlns:a16="http://schemas.microsoft.com/office/drawing/2014/main" id="{E8D48480-5AF1-4B87-9E6D-6AD1D1FDF4A8}"/>
                </a:ext>
              </a:extLst>
            </p:cNvPr>
            <p:cNvSpPr/>
            <p:nvPr/>
          </p:nvSpPr>
          <p:spPr>
            <a:xfrm>
              <a:off x="6723103" y="4604186"/>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Freeform: Shape 41">
              <a:extLst>
                <a:ext uri="{FF2B5EF4-FFF2-40B4-BE49-F238E27FC236}">
                  <a16:creationId xmlns:a16="http://schemas.microsoft.com/office/drawing/2014/main" id="{69A54B7D-B860-42D3-8354-7956B8FB3698}"/>
                </a:ext>
              </a:extLst>
            </p:cNvPr>
            <p:cNvSpPr/>
            <p:nvPr/>
          </p:nvSpPr>
          <p:spPr>
            <a:xfrm>
              <a:off x="6913603" y="45708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Shape 42">
              <a:extLst>
                <a:ext uri="{FF2B5EF4-FFF2-40B4-BE49-F238E27FC236}">
                  <a16:creationId xmlns:a16="http://schemas.microsoft.com/office/drawing/2014/main" id="{D4BFDC66-3580-496E-AA9F-B1E777AB4A33}"/>
                </a:ext>
              </a:extLst>
            </p:cNvPr>
            <p:cNvSpPr/>
            <p:nvPr/>
          </p:nvSpPr>
          <p:spPr>
            <a:xfrm>
              <a:off x="6723103" y="47613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4" name="Freeform: Shape 43">
              <a:extLst>
                <a:ext uri="{FF2B5EF4-FFF2-40B4-BE49-F238E27FC236}">
                  <a16:creationId xmlns:a16="http://schemas.microsoft.com/office/drawing/2014/main" id="{1558956B-B264-41C0-876D-199A6D5CA8C6}"/>
                </a:ext>
              </a:extLst>
            </p:cNvPr>
            <p:cNvSpPr/>
            <p:nvPr/>
          </p:nvSpPr>
          <p:spPr>
            <a:xfrm>
              <a:off x="6832641" y="47613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3" name="Graphic 51">
            <a:extLst>
              <a:ext uri="{FF2B5EF4-FFF2-40B4-BE49-F238E27FC236}">
                <a16:creationId xmlns:a16="http://schemas.microsoft.com/office/drawing/2014/main" id="{AB965374-BC73-489D-855B-B851935427A1}"/>
              </a:ext>
            </a:extLst>
          </p:cNvPr>
          <p:cNvGrpSpPr/>
          <p:nvPr/>
        </p:nvGrpSpPr>
        <p:grpSpPr>
          <a:xfrm>
            <a:off x="6222153" y="5265712"/>
            <a:ext cx="407244" cy="407240"/>
            <a:chOff x="6308667" y="5466323"/>
            <a:chExt cx="219075" cy="219075"/>
          </a:xfrm>
          <a:noFill/>
        </p:grpSpPr>
        <p:sp>
          <p:nvSpPr>
            <p:cNvPr id="54" name="Freeform: Shape 53">
              <a:extLst>
                <a:ext uri="{FF2B5EF4-FFF2-40B4-BE49-F238E27FC236}">
                  <a16:creationId xmlns:a16="http://schemas.microsoft.com/office/drawing/2014/main" id="{734F491F-ABCA-406F-A0CC-9996BE8F61D2}"/>
                </a:ext>
              </a:extLst>
            </p:cNvPr>
            <p:cNvSpPr/>
            <p:nvPr/>
          </p:nvSpPr>
          <p:spPr>
            <a:xfrm>
              <a:off x="6308667" y="5649203"/>
              <a:ext cx="219075" cy="36195"/>
            </a:xfrm>
            <a:custGeom>
              <a:avLst/>
              <a:gdLst>
                <a:gd name="connsiteX0" fmla="*/ 156807 w 219075"/>
                <a:gd name="connsiteY0" fmla="*/ -1715 h 36195"/>
                <a:gd name="connsiteX1" fmla="*/ 218720 w 219075"/>
                <a:gd name="connsiteY1" fmla="*/ 15430 h 36195"/>
                <a:gd name="connsiteX2" fmla="*/ 109182 w 219075"/>
                <a:gd name="connsiteY2" fmla="*/ 34480 h 36195"/>
                <a:gd name="connsiteX3" fmla="*/ -356 w 219075"/>
                <a:gd name="connsiteY3" fmla="*/ 15430 h 36195"/>
                <a:gd name="connsiteX4" fmla="*/ 61176 w 219075"/>
                <a:gd name="connsiteY4" fmla="*/ -1715 h 3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6195">
                  <a:moveTo>
                    <a:pt x="156807" y="-1715"/>
                  </a:moveTo>
                  <a:cubicBezTo>
                    <a:pt x="193478" y="1428"/>
                    <a:pt x="218720" y="7810"/>
                    <a:pt x="218720" y="15430"/>
                  </a:cubicBezTo>
                  <a:cubicBezTo>
                    <a:pt x="218720" y="25908"/>
                    <a:pt x="169666" y="34480"/>
                    <a:pt x="109182" y="34480"/>
                  </a:cubicBezTo>
                  <a:cubicBezTo>
                    <a:pt x="48698" y="34480"/>
                    <a:pt x="-356" y="25908"/>
                    <a:pt x="-356" y="15430"/>
                  </a:cubicBezTo>
                  <a:cubicBezTo>
                    <a:pt x="-356" y="7905"/>
                    <a:pt x="24791" y="1428"/>
                    <a:pt x="61176" y="-171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4E454393-4A18-4114-9BEA-8B853FFC07BE}"/>
                </a:ext>
              </a:extLst>
            </p:cNvPr>
            <p:cNvSpPr/>
            <p:nvPr/>
          </p:nvSpPr>
          <p:spPr>
            <a:xfrm>
              <a:off x="6477736" y="5485373"/>
              <a:ext cx="42862" cy="42862"/>
            </a:xfrm>
            <a:custGeom>
              <a:avLst/>
              <a:gdLst>
                <a:gd name="connsiteX0" fmla="*/ 21076 w 42862"/>
                <a:gd name="connsiteY0" fmla="*/ 41147 h 42862"/>
                <a:gd name="connsiteX1" fmla="*/ 42507 w 42862"/>
                <a:gd name="connsiteY1" fmla="*/ 19716 h 42862"/>
                <a:gd name="connsiteX2" fmla="*/ 21076 w 42862"/>
                <a:gd name="connsiteY2" fmla="*/ -1715 h 42862"/>
                <a:gd name="connsiteX3" fmla="*/ -356 w 42862"/>
                <a:gd name="connsiteY3" fmla="*/ 19716 h 42862"/>
                <a:gd name="connsiteX4" fmla="*/ 21076 w 42862"/>
                <a:gd name="connsiteY4" fmla="*/ 41147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21076" y="41147"/>
                  </a:moveTo>
                  <a:cubicBezTo>
                    <a:pt x="32915" y="41147"/>
                    <a:pt x="42507" y="31527"/>
                    <a:pt x="42507" y="19716"/>
                  </a:cubicBezTo>
                  <a:cubicBezTo>
                    <a:pt x="42507" y="7905"/>
                    <a:pt x="32915" y="-1715"/>
                    <a:pt x="21076" y="-1715"/>
                  </a:cubicBezTo>
                  <a:cubicBezTo>
                    <a:pt x="9236" y="-1715"/>
                    <a:pt x="-356" y="7905"/>
                    <a:pt x="-356" y="19716"/>
                  </a:cubicBezTo>
                  <a:cubicBezTo>
                    <a:pt x="-356" y="31527"/>
                    <a:pt x="9236" y="41147"/>
                    <a:pt x="21076" y="4114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Freeform: Shape 55">
              <a:extLst>
                <a:ext uri="{FF2B5EF4-FFF2-40B4-BE49-F238E27FC236}">
                  <a16:creationId xmlns:a16="http://schemas.microsoft.com/office/drawing/2014/main" id="{1A2628C1-F966-4CDD-87B5-BD781BEA0F50}"/>
                </a:ext>
              </a:extLst>
            </p:cNvPr>
            <p:cNvSpPr/>
            <p:nvPr/>
          </p:nvSpPr>
          <p:spPr>
            <a:xfrm>
              <a:off x="6470592" y="5537761"/>
              <a:ext cx="57150" cy="95250"/>
            </a:xfrm>
            <a:custGeom>
              <a:avLst/>
              <a:gdLst>
                <a:gd name="connsiteX0" fmla="*/ 28220 w 57150"/>
                <a:gd name="connsiteY0" fmla="*/ -1715 h 95250"/>
                <a:gd name="connsiteX1" fmla="*/ -356 w 57150"/>
                <a:gd name="connsiteY1" fmla="*/ 26860 h 95250"/>
                <a:gd name="connsiteX2" fmla="*/ -356 w 57150"/>
                <a:gd name="connsiteY2" fmla="*/ 50672 h 95250"/>
                <a:gd name="connsiteX3" fmla="*/ 13932 w 57150"/>
                <a:gd name="connsiteY3" fmla="*/ 50672 h 95250"/>
                <a:gd name="connsiteX4" fmla="*/ 18695 w 57150"/>
                <a:gd name="connsiteY4" fmla="*/ 93535 h 95250"/>
                <a:gd name="connsiteX5" fmla="*/ 37745 w 57150"/>
                <a:gd name="connsiteY5" fmla="*/ 93535 h 95250"/>
                <a:gd name="connsiteX6" fmla="*/ 42507 w 57150"/>
                <a:gd name="connsiteY6" fmla="*/ 50672 h 95250"/>
                <a:gd name="connsiteX7" fmla="*/ 56795 w 57150"/>
                <a:gd name="connsiteY7" fmla="*/ 50672 h 95250"/>
                <a:gd name="connsiteX8" fmla="*/ 56795 w 57150"/>
                <a:gd name="connsiteY8" fmla="*/ 26860 h 95250"/>
                <a:gd name="connsiteX9" fmla="*/ 28220 w 57150"/>
                <a:gd name="connsiteY9" fmla="*/ -1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95250">
                  <a:moveTo>
                    <a:pt x="28220" y="-1715"/>
                  </a:moveTo>
                  <a:cubicBezTo>
                    <a:pt x="12436" y="-1715"/>
                    <a:pt x="-356" y="11048"/>
                    <a:pt x="-356" y="26860"/>
                  </a:cubicBezTo>
                  <a:lnTo>
                    <a:pt x="-356" y="50672"/>
                  </a:lnTo>
                  <a:lnTo>
                    <a:pt x="13932" y="50672"/>
                  </a:lnTo>
                  <a:lnTo>
                    <a:pt x="18695" y="93535"/>
                  </a:lnTo>
                  <a:lnTo>
                    <a:pt x="37745" y="93535"/>
                  </a:lnTo>
                  <a:lnTo>
                    <a:pt x="42507" y="50672"/>
                  </a:lnTo>
                  <a:lnTo>
                    <a:pt x="56795" y="50672"/>
                  </a:lnTo>
                  <a:lnTo>
                    <a:pt x="56795" y="26860"/>
                  </a:lnTo>
                  <a:cubicBezTo>
                    <a:pt x="56795" y="11048"/>
                    <a:pt x="44003" y="-1715"/>
                    <a:pt x="28220" y="-171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Freeform: Shape 56">
              <a:extLst>
                <a:ext uri="{FF2B5EF4-FFF2-40B4-BE49-F238E27FC236}">
                  <a16:creationId xmlns:a16="http://schemas.microsoft.com/office/drawing/2014/main" id="{E7DF661F-3B06-44EC-ACDF-6367203FAFE0}"/>
                </a:ext>
              </a:extLst>
            </p:cNvPr>
            <p:cNvSpPr/>
            <p:nvPr/>
          </p:nvSpPr>
          <p:spPr>
            <a:xfrm>
              <a:off x="6315811" y="5485373"/>
              <a:ext cx="42862" cy="42862"/>
            </a:xfrm>
            <a:custGeom>
              <a:avLst/>
              <a:gdLst>
                <a:gd name="connsiteX0" fmla="*/ 21076 w 42862"/>
                <a:gd name="connsiteY0" fmla="*/ 41147 h 42862"/>
                <a:gd name="connsiteX1" fmla="*/ 42507 w 42862"/>
                <a:gd name="connsiteY1" fmla="*/ 19716 h 42862"/>
                <a:gd name="connsiteX2" fmla="*/ 21076 w 42862"/>
                <a:gd name="connsiteY2" fmla="*/ -1715 h 42862"/>
                <a:gd name="connsiteX3" fmla="*/ -356 w 42862"/>
                <a:gd name="connsiteY3" fmla="*/ 19716 h 42862"/>
                <a:gd name="connsiteX4" fmla="*/ 21076 w 42862"/>
                <a:gd name="connsiteY4" fmla="*/ 41147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21076" y="41147"/>
                  </a:moveTo>
                  <a:cubicBezTo>
                    <a:pt x="32915" y="41147"/>
                    <a:pt x="42507" y="31527"/>
                    <a:pt x="42507" y="19716"/>
                  </a:cubicBezTo>
                  <a:cubicBezTo>
                    <a:pt x="42507" y="7905"/>
                    <a:pt x="32915" y="-1715"/>
                    <a:pt x="21076" y="-1715"/>
                  </a:cubicBezTo>
                  <a:cubicBezTo>
                    <a:pt x="9236" y="-1715"/>
                    <a:pt x="-356" y="7905"/>
                    <a:pt x="-356" y="19716"/>
                  </a:cubicBezTo>
                  <a:cubicBezTo>
                    <a:pt x="-356" y="31527"/>
                    <a:pt x="9236" y="41147"/>
                    <a:pt x="21076" y="4114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eform: Shape 57">
              <a:extLst>
                <a:ext uri="{FF2B5EF4-FFF2-40B4-BE49-F238E27FC236}">
                  <a16:creationId xmlns:a16="http://schemas.microsoft.com/office/drawing/2014/main" id="{E3495638-D62B-450D-811F-D880C6BBF096}"/>
                </a:ext>
              </a:extLst>
            </p:cNvPr>
            <p:cNvSpPr/>
            <p:nvPr/>
          </p:nvSpPr>
          <p:spPr>
            <a:xfrm>
              <a:off x="6308667" y="5537761"/>
              <a:ext cx="57150" cy="95250"/>
            </a:xfrm>
            <a:custGeom>
              <a:avLst/>
              <a:gdLst>
                <a:gd name="connsiteX0" fmla="*/ 28220 w 57150"/>
                <a:gd name="connsiteY0" fmla="*/ -1715 h 95250"/>
                <a:gd name="connsiteX1" fmla="*/ -356 w 57150"/>
                <a:gd name="connsiteY1" fmla="*/ 26860 h 95250"/>
                <a:gd name="connsiteX2" fmla="*/ -356 w 57150"/>
                <a:gd name="connsiteY2" fmla="*/ 50672 h 95250"/>
                <a:gd name="connsiteX3" fmla="*/ 13932 w 57150"/>
                <a:gd name="connsiteY3" fmla="*/ 50672 h 95250"/>
                <a:gd name="connsiteX4" fmla="*/ 18695 w 57150"/>
                <a:gd name="connsiteY4" fmla="*/ 93535 h 95250"/>
                <a:gd name="connsiteX5" fmla="*/ 37745 w 57150"/>
                <a:gd name="connsiteY5" fmla="*/ 93535 h 95250"/>
                <a:gd name="connsiteX6" fmla="*/ 42507 w 57150"/>
                <a:gd name="connsiteY6" fmla="*/ 50672 h 95250"/>
                <a:gd name="connsiteX7" fmla="*/ 56795 w 57150"/>
                <a:gd name="connsiteY7" fmla="*/ 50672 h 95250"/>
                <a:gd name="connsiteX8" fmla="*/ 56795 w 57150"/>
                <a:gd name="connsiteY8" fmla="*/ 26860 h 95250"/>
                <a:gd name="connsiteX9" fmla="*/ 28220 w 57150"/>
                <a:gd name="connsiteY9" fmla="*/ -1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95250">
                  <a:moveTo>
                    <a:pt x="28220" y="-1715"/>
                  </a:moveTo>
                  <a:cubicBezTo>
                    <a:pt x="12436" y="-1715"/>
                    <a:pt x="-356" y="11048"/>
                    <a:pt x="-356" y="26860"/>
                  </a:cubicBezTo>
                  <a:lnTo>
                    <a:pt x="-356" y="50672"/>
                  </a:lnTo>
                  <a:lnTo>
                    <a:pt x="13932" y="50672"/>
                  </a:lnTo>
                  <a:lnTo>
                    <a:pt x="18695" y="93535"/>
                  </a:lnTo>
                  <a:lnTo>
                    <a:pt x="37745" y="93535"/>
                  </a:lnTo>
                  <a:lnTo>
                    <a:pt x="42507" y="50672"/>
                  </a:lnTo>
                  <a:lnTo>
                    <a:pt x="56795" y="50672"/>
                  </a:lnTo>
                  <a:lnTo>
                    <a:pt x="56795" y="26860"/>
                  </a:lnTo>
                  <a:cubicBezTo>
                    <a:pt x="56795" y="11048"/>
                    <a:pt x="44003" y="-1715"/>
                    <a:pt x="28220" y="-171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59" name="Graphic 51">
              <a:extLst>
                <a:ext uri="{FF2B5EF4-FFF2-40B4-BE49-F238E27FC236}">
                  <a16:creationId xmlns:a16="http://schemas.microsoft.com/office/drawing/2014/main" id="{C14CC070-52EB-4AE7-A403-9D2DE65F57C2}"/>
                </a:ext>
              </a:extLst>
            </p:cNvPr>
            <p:cNvGrpSpPr/>
            <p:nvPr/>
          </p:nvGrpSpPr>
          <p:grpSpPr>
            <a:xfrm>
              <a:off x="6384867" y="5466323"/>
              <a:ext cx="66675" cy="171450"/>
              <a:chOff x="6384867" y="5466323"/>
              <a:chExt cx="66675" cy="171450"/>
            </a:xfrm>
            <a:noFill/>
          </p:grpSpPr>
          <p:sp>
            <p:nvSpPr>
              <p:cNvPr id="60" name="Freeform: Shape 59">
                <a:extLst>
                  <a:ext uri="{FF2B5EF4-FFF2-40B4-BE49-F238E27FC236}">
                    <a16:creationId xmlns:a16="http://schemas.microsoft.com/office/drawing/2014/main" id="{68F4BDB8-97EC-4D48-A168-2BF46AFBFE34}"/>
                  </a:ext>
                </a:extLst>
              </p:cNvPr>
              <p:cNvSpPr/>
              <p:nvPr/>
            </p:nvSpPr>
            <p:spPr>
              <a:xfrm>
                <a:off x="6392011" y="5466323"/>
                <a:ext cx="52387" cy="52387"/>
              </a:xfrm>
              <a:custGeom>
                <a:avLst/>
                <a:gdLst>
                  <a:gd name="connsiteX0" fmla="*/ 25838 w 52387"/>
                  <a:gd name="connsiteY0" fmla="*/ 50672 h 52387"/>
                  <a:gd name="connsiteX1" fmla="*/ 52032 w 52387"/>
                  <a:gd name="connsiteY1" fmla="*/ 24479 h 52387"/>
                  <a:gd name="connsiteX2" fmla="*/ 25838 w 52387"/>
                  <a:gd name="connsiteY2" fmla="*/ -1715 h 52387"/>
                  <a:gd name="connsiteX3" fmla="*/ -356 w 52387"/>
                  <a:gd name="connsiteY3" fmla="*/ 24479 h 52387"/>
                  <a:gd name="connsiteX4" fmla="*/ 25838 w 52387"/>
                  <a:gd name="connsiteY4" fmla="*/ 50672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25838" y="50672"/>
                    </a:moveTo>
                    <a:cubicBezTo>
                      <a:pt x="40307" y="50672"/>
                      <a:pt x="52032" y="38956"/>
                      <a:pt x="52032" y="24479"/>
                    </a:cubicBezTo>
                    <a:cubicBezTo>
                      <a:pt x="52032" y="10001"/>
                      <a:pt x="40307" y="-1715"/>
                      <a:pt x="25838" y="-1715"/>
                    </a:cubicBezTo>
                    <a:cubicBezTo>
                      <a:pt x="11370" y="-1715"/>
                      <a:pt x="-356" y="10001"/>
                      <a:pt x="-356" y="24479"/>
                    </a:cubicBezTo>
                    <a:cubicBezTo>
                      <a:pt x="-356" y="38956"/>
                      <a:pt x="11370" y="50672"/>
                      <a:pt x="25838" y="50672"/>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Freeform: Shape 60">
                <a:extLst>
                  <a:ext uri="{FF2B5EF4-FFF2-40B4-BE49-F238E27FC236}">
                    <a16:creationId xmlns:a16="http://schemas.microsoft.com/office/drawing/2014/main" id="{88E8DD44-639B-4F60-AF06-D332F68E81DE}"/>
                  </a:ext>
                </a:extLst>
              </p:cNvPr>
              <p:cNvSpPr/>
              <p:nvPr/>
            </p:nvSpPr>
            <p:spPr>
              <a:xfrm>
                <a:off x="6384867" y="5528236"/>
                <a:ext cx="66675" cy="109537"/>
              </a:xfrm>
              <a:custGeom>
                <a:avLst/>
                <a:gdLst>
                  <a:gd name="connsiteX0" fmla="*/ 66320 w 66675"/>
                  <a:gd name="connsiteY0" fmla="*/ 31622 h 109537"/>
                  <a:gd name="connsiteX1" fmla="*/ 32982 w 66675"/>
                  <a:gd name="connsiteY1" fmla="*/ -1715 h 109537"/>
                  <a:gd name="connsiteX2" fmla="*/ -356 w 66675"/>
                  <a:gd name="connsiteY2" fmla="*/ 31622 h 109537"/>
                  <a:gd name="connsiteX3" fmla="*/ -356 w 66675"/>
                  <a:gd name="connsiteY3" fmla="*/ 60197 h 109537"/>
                  <a:gd name="connsiteX4" fmla="*/ 14694 w 66675"/>
                  <a:gd name="connsiteY4" fmla="*/ 60197 h 109537"/>
                  <a:gd name="connsiteX5" fmla="*/ 18695 w 66675"/>
                  <a:gd name="connsiteY5" fmla="*/ 107822 h 109537"/>
                  <a:gd name="connsiteX6" fmla="*/ 47270 w 66675"/>
                  <a:gd name="connsiteY6" fmla="*/ 107822 h 109537"/>
                  <a:gd name="connsiteX7" fmla="*/ 51270 w 66675"/>
                  <a:gd name="connsiteY7" fmla="*/ 60197 h 109537"/>
                  <a:gd name="connsiteX8" fmla="*/ 66320 w 66675"/>
                  <a:gd name="connsiteY8" fmla="*/ 60197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09537">
                    <a:moveTo>
                      <a:pt x="66320" y="31622"/>
                    </a:moveTo>
                    <a:cubicBezTo>
                      <a:pt x="66320" y="13239"/>
                      <a:pt x="51394" y="-1715"/>
                      <a:pt x="32982" y="-1715"/>
                    </a:cubicBezTo>
                    <a:cubicBezTo>
                      <a:pt x="14570" y="-1715"/>
                      <a:pt x="-356" y="13239"/>
                      <a:pt x="-356" y="31622"/>
                    </a:cubicBezTo>
                    <a:lnTo>
                      <a:pt x="-356" y="60197"/>
                    </a:lnTo>
                    <a:lnTo>
                      <a:pt x="14694" y="60197"/>
                    </a:lnTo>
                    <a:lnTo>
                      <a:pt x="18695" y="107822"/>
                    </a:lnTo>
                    <a:lnTo>
                      <a:pt x="47270" y="107822"/>
                    </a:lnTo>
                    <a:lnTo>
                      <a:pt x="51270" y="60197"/>
                    </a:lnTo>
                    <a:lnTo>
                      <a:pt x="66320" y="60197"/>
                    </a:ln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64" name="Graphic 62">
            <a:extLst>
              <a:ext uri="{FF2B5EF4-FFF2-40B4-BE49-F238E27FC236}">
                <a16:creationId xmlns:a16="http://schemas.microsoft.com/office/drawing/2014/main" id="{124C5503-7705-4B8F-8BAB-DE9E0A8DAAD4}"/>
              </a:ext>
            </a:extLst>
          </p:cNvPr>
          <p:cNvGrpSpPr/>
          <p:nvPr/>
        </p:nvGrpSpPr>
        <p:grpSpPr>
          <a:xfrm>
            <a:off x="6770738" y="5308532"/>
            <a:ext cx="307234" cy="321619"/>
            <a:chOff x="6753046" y="5074158"/>
            <a:chExt cx="209550" cy="219361"/>
          </a:xfrm>
          <a:noFill/>
        </p:grpSpPr>
        <p:sp>
          <p:nvSpPr>
            <p:cNvPr id="65" name="Freeform: Shape 64">
              <a:extLst>
                <a:ext uri="{FF2B5EF4-FFF2-40B4-BE49-F238E27FC236}">
                  <a16:creationId xmlns:a16="http://schemas.microsoft.com/office/drawing/2014/main" id="{9BB79105-D3CB-4AE5-B664-9CD6522A9A5B}"/>
                </a:ext>
              </a:extLst>
            </p:cNvPr>
            <p:cNvSpPr/>
            <p:nvPr/>
          </p:nvSpPr>
          <p:spPr>
            <a:xfrm>
              <a:off x="6795906" y="5074158"/>
              <a:ext cx="123827" cy="122970"/>
            </a:xfrm>
            <a:custGeom>
              <a:avLst/>
              <a:gdLst>
                <a:gd name="connsiteX0" fmla="*/ 123472 w 123827"/>
                <a:gd name="connsiteY0" fmla="*/ 58104 h 122970"/>
                <a:gd name="connsiteX1" fmla="*/ 60988 w 123827"/>
                <a:gd name="connsiteY1" fmla="*/ 119445 h 122970"/>
                <a:gd name="connsiteX2" fmla="*/ -353 w 123827"/>
                <a:gd name="connsiteY2" fmla="*/ 56960 h 122970"/>
                <a:gd name="connsiteX3" fmla="*/ 58892 w 123827"/>
                <a:gd name="connsiteY3" fmla="*/ -3522 h 122970"/>
                <a:gd name="connsiteX4" fmla="*/ 61559 w 123827"/>
                <a:gd name="connsiteY4" fmla="*/ -3522 h 122970"/>
                <a:gd name="connsiteX5" fmla="*/ 123472 w 123827"/>
                <a:gd name="connsiteY5" fmla="*/ 57818 h 122970"/>
                <a:gd name="connsiteX6" fmla="*/ 123472 w 123827"/>
                <a:gd name="connsiteY6" fmla="*/ 58104 h 12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7" h="122970">
                  <a:moveTo>
                    <a:pt x="123472" y="58104"/>
                  </a:moveTo>
                  <a:cubicBezTo>
                    <a:pt x="123157" y="92300"/>
                    <a:pt x="95182" y="119731"/>
                    <a:pt x="60988" y="119445"/>
                  </a:cubicBezTo>
                  <a:cubicBezTo>
                    <a:pt x="26793" y="119159"/>
                    <a:pt x="-668" y="91156"/>
                    <a:pt x="-353" y="56960"/>
                  </a:cubicBezTo>
                  <a:cubicBezTo>
                    <a:pt x="-363" y="24004"/>
                    <a:pt x="25974" y="-2855"/>
                    <a:pt x="58892" y="-3522"/>
                  </a:cubicBezTo>
                  <a:lnTo>
                    <a:pt x="61559" y="-3522"/>
                  </a:lnTo>
                  <a:cubicBezTo>
                    <a:pt x="95592" y="-3713"/>
                    <a:pt x="123310" y="23813"/>
                    <a:pt x="123472" y="57818"/>
                  </a:cubicBezTo>
                  <a:cubicBezTo>
                    <a:pt x="123472" y="57914"/>
                    <a:pt x="123472" y="58009"/>
                    <a:pt x="123472" y="58104"/>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6" name="Freeform: Shape 65">
              <a:extLst>
                <a:ext uri="{FF2B5EF4-FFF2-40B4-BE49-F238E27FC236}">
                  <a16:creationId xmlns:a16="http://schemas.microsoft.com/office/drawing/2014/main" id="{622D2277-DF34-4ACC-A9FE-07128F1C3219}"/>
                </a:ext>
              </a:extLst>
            </p:cNvPr>
            <p:cNvSpPr/>
            <p:nvPr/>
          </p:nvSpPr>
          <p:spPr>
            <a:xfrm>
              <a:off x="6830937" y="5074445"/>
              <a:ext cx="24217" cy="123825"/>
            </a:xfrm>
            <a:custGeom>
              <a:avLst/>
              <a:gdLst>
                <a:gd name="connsiteX0" fmla="*/ 23861 w 24217"/>
                <a:gd name="connsiteY0" fmla="*/ -3523 h 123825"/>
                <a:gd name="connsiteX1" fmla="*/ 23861 w 24217"/>
                <a:gd name="connsiteY1" fmla="*/ 120302 h 123825"/>
              </a:gdLst>
              <a:ahLst/>
              <a:cxnLst>
                <a:cxn ang="0">
                  <a:pos x="connsiteX0" y="connsiteY0"/>
                </a:cxn>
                <a:cxn ang="0">
                  <a:pos x="connsiteX1" y="connsiteY1"/>
                </a:cxn>
              </a:cxnLst>
              <a:rect l="l" t="t" r="r" b="b"/>
              <a:pathLst>
                <a:path w="24217" h="123825">
                  <a:moveTo>
                    <a:pt x="23861" y="-3523"/>
                  </a:moveTo>
                  <a:cubicBezTo>
                    <a:pt x="-8428" y="31528"/>
                    <a:pt x="-8428" y="77153"/>
                    <a:pt x="23861" y="120302"/>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7" name="Freeform: Shape 66">
              <a:extLst>
                <a:ext uri="{FF2B5EF4-FFF2-40B4-BE49-F238E27FC236}">
                  <a16:creationId xmlns:a16="http://schemas.microsoft.com/office/drawing/2014/main" id="{0828379A-BB33-401B-899D-07A702AD5D58}"/>
                </a:ext>
              </a:extLst>
            </p:cNvPr>
            <p:cNvSpPr/>
            <p:nvPr/>
          </p:nvSpPr>
          <p:spPr>
            <a:xfrm>
              <a:off x="6860488" y="5074445"/>
              <a:ext cx="24288" cy="123825"/>
            </a:xfrm>
            <a:custGeom>
              <a:avLst/>
              <a:gdLst>
                <a:gd name="connsiteX0" fmla="*/ -356 w 24288"/>
                <a:gd name="connsiteY0" fmla="*/ -3523 h 123825"/>
                <a:gd name="connsiteX1" fmla="*/ -356 w 24288"/>
                <a:gd name="connsiteY1" fmla="*/ 120302 h 123825"/>
              </a:gdLst>
              <a:ahLst/>
              <a:cxnLst>
                <a:cxn ang="0">
                  <a:pos x="connsiteX0" y="connsiteY0"/>
                </a:cxn>
                <a:cxn ang="0">
                  <a:pos x="connsiteX1" y="connsiteY1"/>
                </a:cxn>
              </a:cxnLst>
              <a:rect l="l" t="t" r="r" b="b"/>
              <a:pathLst>
                <a:path w="24288" h="123825">
                  <a:moveTo>
                    <a:pt x="-356" y="-3523"/>
                  </a:moveTo>
                  <a:cubicBezTo>
                    <a:pt x="32029" y="31528"/>
                    <a:pt x="32029" y="77153"/>
                    <a:pt x="-356" y="120302"/>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8" name="Freeform: Shape 67">
              <a:extLst>
                <a:ext uri="{FF2B5EF4-FFF2-40B4-BE49-F238E27FC236}">
                  <a16:creationId xmlns:a16="http://schemas.microsoft.com/office/drawing/2014/main" id="{D459F79B-E1B3-473D-9C16-885E1A47AF94}"/>
                </a:ext>
              </a:extLst>
            </p:cNvPr>
            <p:cNvSpPr/>
            <p:nvPr/>
          </p:nvSpPr>
          <p:spPr>
            <a:xfrm>
              <a:off x="6807400" y="5169599"/>
              <a:ext cx="98216" cy="9525"/>
            </a:xfrm>
            <a:custGeom>
              <a:avLst/>
              <a:gdLst>
                <a:gd name="connsiteX0" fmla="*/ -356 w 104108"/>
                <a:gd name="connsiteY0" fmla="*/ -3523 h 9525"/>
                <a:gd name="connsiteX1" fmla="*/ 103752 w 104108"/>
                <a:gd name="connsiteY1" fmla="*/ -3523 h 9525"/>
              </a:gdLst>
              <a:ahLst/>
              <a:cxnLst>
                <a:cxn ang="0">
                  <a:pos x="connsiteX0" y="connsiteY0"/>
                </a:cxn>
                <a:cxn ang="0">
                  <a:pos x="connsiteX1" y="connsiteY1"/>
                </a:cxn>
              </a:cxnLst>
              <a:rect l="l" t="t" r="r" b="b"/>
              <a:pathLst>
                <a:path w="104108" h="9525">
                  <a:moveTo>
                    <a:pt x="-356" y="-3523"/>
                  </a:moveTo>
                  <a:lnTo>
                    <a:pt x="103752"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9" name="Freeform: Shape 68">
              <a:extLst>
                <a:ext uri="{FF2B5EF4-FFF2-40B4-BE49-F238E27FC236}">
                  <a16:creationId xmlns:a16="http://schemas.microsoft.com/office/drawing/2014/main" id="{1919F9CA-3BB9-45EA-9E1E-AAEB4F7CE32A}"/>
                </a:ext>
              </a:extLst>
            </p:cNvPr>
            <p:cNvSpPr/>
            <p:nvPr/>
          </p:nvSpPr>
          <p:spPr>
            <a:xfrm>
              <a:off x="6806733" y="5102924"/>
              <a:ext cx="100671" cy="9525"/>
            </a:xfrm>
            <a:custGeom>
              <a:avLst/>
              <a:gdLst>
                <a:gd name="connsiteX0" fmla="*/ -356 w 104775"/>
                <a:gd name="connsiteY0" fmla="*/ -3523 h 9525"/>
                <a:gd name="connsiteX1" fmla="*/ 104419 w 104775"/>
                <a:gd name="connsiteY1" fmla="*/ -3523 h 9525"/>
              </a:gdLst>
              <a:ahLst/>
              <a:cxnLst>
                <a:cxn ang="0">
                  <a:pos x="connsiteX0" y="connsiteY0"/>
                </a:cxn>
                <a:cxn ang="0">
                  <a:pos x="connsiteX1" y="connsiteY1"/>
                </a:cxn>
              </a:cxnLst>
              <a:rect l="l" t="t" r="r" b="b"/>
              <a:pathLst>
                <a:path w="104775" h="9525">
                  <a:moveTo>
                    <a:pt x="-356" y="-3523"/>
                  </a:moveTo>
                  <a:lnTo>
                    <a:pt x="104419"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7EAE3CD3-7E82-4FDC-A96F-3EBCECCB680A}"/>
                </a:ext>
              </a:extLst>
            </p:cNvPr>
            <p:cNvSpPr/>
            <p:nvPr/>
          </p:nvSpPr>
          <p:spPr>
            <a:xfrm>
              <a:off x="6795909" y="5136262"/>
              <a:ext cx="123825" cy="9525"/>
            </a:xfrm>
            <a:custGeom>
              <a:avLst/>
              <a:gdLst>
                <a:gd name="connsiteX0" fmla="*/ -356 w 123825"/>
                <a:gd name="connsiteY0" fmla="*/ -3523 h 9525"/>
                <a:gd name="connsiteX1" fmla="*/ 123469 w 123825"/>
                <a:gd name="connsiteY1" fmla="*/ -3523 h 9525"/>
              </a:gdLst>
              <a:ahLst/>
              <a:cxnLst>
                <a:cxn ang="0">
                  <a:pos x="connsiteX0" y="connsiteY0"/>
                </a:cxn>
                <a:cxn ang="0">
                  <a:pos x="connsiteX1" y="connsiteY1"/>
                </a:cxn>
              </a:cxnLst>
              <a:rect l="l" t="t" r="r" b="b"/>
              <a:pathLst>
                <a:path w="123825" h="9525">
                  <a:moveTo>
                    <a:pt x="-356" y="-3523"/>
                  </a:moveTo>
                  <a:lnTo>
                    <a:pt x="123469"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71" name="Graphic 62">
              <a:extLst>
                <a:ext uri="{FF2B5EF4-FFF2-40B4-BE49-F238E27FC236}">
                  <a16:creationId xmlns:a16="http://schemas.microsoft.com/office/drawing/2014/main" id="{8B5D449C-0F0C-4E63-A8F7-DBCF4FC8673B}"/>
                </a:ext>
              </a:extLst>
            </p:cNvPr>
            <p:cNvGrpSpPr/>
            <p:nvPr/>
          </p:nvGrpSpPr>
          <p:grpSpPr>
            <a:xfrm>
              <a:off x="6753046" y="5221987"/>
              <a:ext cx="209550" cy="71532"/>
              <a:chOff x="6753046" y="5221987"/>
              <a:chExt cx="209550" cy="71532"/>
            </a:xfrm>
            <a:noFill/>
          </p:grpSpPr>
          <p:sp>
            <p:nvSpPr>
              <p:cNvPr id="73" name="Freeform: Shape 72">
                <a:extLst>
                  <a:ext uri="{FF2B5EF4-FFF2-40B4-BE49-F238E27FC236}">
                    <a16:creationId xmlns:a16="http://schemas.microsoft.com/office/drawing/2014/main" id="{0BC0D937-C92A-4D65-A3F6-31FBD3DFF799}"/>
                  </a:ext>
                </a:extLst>
              </p:cNvPr>
              <p:cNvSpPr/>
              <p:nvPr/>
            </p:nvSpPr>
            <p:spPr>
              <a:xfrm>
                <a:off x="6836294"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D8D42466-F798-4655-8675-4320798C89A5}"/>
                  </a:ext>
                </a:extLst>
              </p:cNvPr>
              <p:cNvSpPr/>
              <p:nvPr/>
            </p:nvSpPr>
            <p:spPr>
              <a:xfrm>
                <a:off x="6765809"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Shape 96">
                <a:extLst>
                  <a:ext uri="{FF2B5EF4-FFF2-40B4-BE49-F238E27FC236}">
                    <a16:creationId xmlns:a16="http://schemas.microsoft.com/office/drawing/2014/main" id="{A4449DFF-00A1-4572-AF22-1E9E4E8636BF}"/>
                  </a:ext>
                </a:extLst>
              </p:cNvPr>
              <p:cNvSpPr/>
              <p:nvPr/>
            </p:nvSpPr>
            <p:spPr>
              <a:xfrm>
                <a:off x="6905065"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Freeform: Shape 97">
                <a:extLst>
                  <a:ext uri="{FF2B5EF4-FFF2-40B4-BE49-F238E27FC236}">
                    <a16:creationId xmlns:a16="http://schemas.microsoft.com/office/drawing/2014/main" id="{35136E6F-6CB5-4C7D-9CAB-0FB7A2292E20}"/>
                  </a:ext>
                </a:extLst>
              </p:cNvPr>
              <p:cNvSpPr/>
              <p:nvPr/>
            </p:nvSpPr>
            <p:spPr>
              <a:xfrm>
                <a:off x="6857821" y="5276836"/>
                <a:ext cx="104775" cy="16683"/>
              </a:xfrm>
              <a:custGeom>
                <a:avLst/>
                <a:gdLst>
                  <a:gd name="connsiteX0" fmla="*/ 104419 w 104775"/>
                  <a:gd name="connsiteY0" fmla="*/ 13160 h 16683"/>
                  <a:gd name="connsiteX1" fmla="*/ 41897 w 104775"/>
                  <a:gd name="connsiteY1" fmla="*/ 6207 h 16683"/>
                  <a:gd name="connsiteX2" fmla="*/ 34982 w 104775"/>
                  <a:gd name="connsiteY2" fmla="*/ 13160 h 16683"/>
                  <a:gd name="connsiteX3" fmla="*/ -356 w 104775"/>
                  <a:gd name="connsiteY3" fmla="*/ -3413 h 16683"/>
                </a:gdLst>
                <a:ahLst/>
                <a:cxnLst>
                  <a:cxn ang="0">
                    <a:pos x="connsiteX0" y="connsiteY0"/>
                  </a:cxn>
                  <a:cxn ang="0">
                    <a:pos x="connsiteX1" y="connsiteY1"/>
                  </a:cxn>
                  <a:cxn ang="0">
                    <a:pos x="connsiteX2" y="connsiteY2"/>
                  </a:cxn>
                  <a:cxn ang="0">
                    <a:pos x="connsiteX3" y="connsiteY3"/>
                  </a:cxn>
                </a:cxnLst>
                <a:rect l="l" t="t" r="r" b="b"/>
                <a:pathLst>
                  <a:path w="104775" h="16683">
                    <a:moveTo>
                      <a:pt x="104419" y="13160"/>
                    </a:moveTo>
                    <a:cubicBezTo>
                      <a:pt x="89065" y="-5985"/>
                      <a:pt x="61071" y="-9129"/>
                      <a:pt x="41897" y="6207"/>
                    </a:cubicBezTo>
                    <a:cubicBezTo>
                      <a:pt x="39344" y="8302"/>
                      <a:pt x="37020" y="10588"/>
                      <a:pt x="34982" y="13160"/>
                    </a:cubicBezTo>
                    <a:cubicBezTo>
                      <a:pt x="26238" y="2682"/>
                      <a:pt x="13293" y="-3413"/>
                      <a:pt x="-356" y="-3413"/>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6A18CA02-BECB-481E-8620-6545D920351D}"/>
                  </a:ext>
                </a:extLst>
              </p:cNvPr>
              <p:cNvSpPr/>
              <p:nvPr/>
            </p:nvSpPr>
            <p:spPr>
              <a:xfrm>
                <a:off x="6753046" y="5276836"/>
                <a:ext cx="104775" cy="16683"/>
              </a:xfrm>
              <a:custGeom>
                <a:avLst/>
                <a:gdLst>
                  <a:gd name="connsiteX0" fmla="*/ -356 w 104775"/>
                  <a:gd name="connsiteY0" fmla="*/ 13160 h 16683"/>
                  <a:gd name="connsiteX1" fmla="*/ 62166 w 104775"/>
                  <a:gd name="connsiteY1" fmla="*/ 6207 h 16683"/>
                  <a:gd name="connsiteX2" fmla="*/ 69081 w 104775"/>
                  <a:gd name="connsiteY2" fmla="*/ 13160 h 16683"/>
                  <a:gd name="connsiteX3" fmla="*/ 104419 w 104775"/>
                  <a:gd name="connsiteY3" fmla="*/ -3413 h 16683"/>
                </a:gdLst>
                <a:ahLst/>
                <a:cxnLst>
                  <a:cxn ang="0">
                    <a:pos x="connsiteX0" y="connsiteY0"/>
                  </a:cxn>
                  <a:cxn ang="0">
                    <a:pos x="connsiteX1" y="connsiteY1"/>
                  </a:cxn>
                  <a:cxn ang="0">
                    <a:pos x="connsiteX2" y="connsiteY2"/>
                  </a:cxn>
                  <a:cxn ang="0">
                    <a:pos x="connsiteX3" y="connsiteY3"/>
                  </a:cxn>
                </a:cxnLst>
                <a:rect l="l" t="t" r="r" b="b"/>
                <a:pathLst>
                  <a:path w="104775" h="16683">
                    <a:moveTo>
                      <a:pt x="-356" y="13160"/>
                    </a:moveTo>
                    <a:cubicBezTo>
                      <a:pt x="14998" y="-5985"/>
                      <a:pt x="42992" y="-9129"/>
                      <a:pt x="62166" y="6207"/>
                    </a:cubicBezTo>
                    <a:cubicBezTo>
                      <a:pt x="64719" y="8302"/>
                      <a:pt x="67043" y="10588"/>
                      <a:pt x="69081" y="13160"/>
                    </a:cubicBezTo>
                    <a:cubicBezTo>
                      <a:pt x="77825" y="2682"/>
                      <a:pt x="90770" y="-3413"/>
                      <a:pt x="104419" y="-3413"/>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14" name="Group 313">
            <a:extLst>
              <a:ext uri="{FF2B5EF4-FFF2-40B4-BE49-F238E27FC236}">
                <a16:creationId xmlns:a16="http://schemas.microsoft.com/office/drawing/2014/main" id="{D66912F3-8EE4-49A1-A73C-5DDBEE2CEB78}"/>
              </a:ext>
            </a:extLst>
          </p:cNvPr>
          <p:cNvGrpSpPr/>
          <p:nvPr/>
        </p:nvGrpSpPr>
        <p:grpSpPr>
          <a:xfrm>
            <a:off x="6748578" y="4361212"/>
            <a:ext cx="194619" cy="169456"/>
            <a:chOff x="4031421" y="2244314"/>
            <a:chExt cx="194619" cy="169456"/>
          </a:xfrm>
        </p:grpSpPr>
        <p:sp>
          <p:nvSpPr>
            <p:cNvPr id="315" name="Freeform: Shape 314">
              <a:extLst>
                <a:ext uri="{FF2B5EF4-FFF2-40B4-BE49-F238E27FC236}">
                  <a16:creationId xmlns:a16="http://schemas.microsoft.com/office/drawing/2014/main" id="{5C672B15-A3CE-48D5-9F11-6C301D9010A8}"/>
                </a:ext>
              </a:extLst>
            </p:cNvPr>
            <p:cNvSpPr/>
            <p:nvPr/>
          </p:nvSpPr>
          <p:spPr>
            <a:xfrm rot="10800000">
              <a:off x="4031421" y="2244314"/>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316" name="Straight Connector 315">
              <a:extLst>
                <a:ext uri="{FF2B5EF4-FFF2-40B4-BE49-F238E27FC236}">
                  <a16:creationId xmlns:a16="http://schemas.microsoft.com/office/drawing/2014/main" id="{5191722E-342D-431A-9580-8A3720B17391}"/>
                </a:ext>
              </a:extLst>
            </p:cNvPr>
            <p:cNvCxnSpPr/>
            <p:nvPr/>
          </p:nvCxnSpPr>
          <p:spPr>
            <a:xfrm rot="16200000" flipH="1">
              <a:off x="4182166" y="2369897"/>
              <a:ext cx="87747" cy="0"/>
            </a:xfrm>
            <a:prstGeom prst="line">
              <a:avLst/>
            </a:pr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321" name="Freeform: Shape 320">
            <a:extLst>
              <a:ext uri="{FF2B5EF4-FFF2-40B4-BE49-F238E27FC236}">
                <a16:creationId xmlns:a16="http://schemas.microsoft.com/office/drawing/2014/main" id="{9E759AED-D21C-4867-9C0A-5E805A3E3373}"/>
              </a:ext>
            </a:extLst>
          </p:cNvPr>
          <p:cNvSpPr/>
          <p:nvPr/>
        </p:nvSpPr>
        <p:spPr>
          <a:xfrm rot="10800000" flipH="1">
            <a:off x="6530251" y="4361212"/>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136" name="Group 135">
            <a:extLst>
              <a:ext uri="{FF2B5EF4-FFF2-40B4-BE49-F238E27FC236}">
                <a16:creationId xmlns:a16="http://schemas.microsoft.com/office/drawing/2014/main" id="{80569B6B-6343-28A3-BB37-03440E996482}"/>
              </a:ext>
            </a:extLst>
          </p:cNvPr>
          <p:cNvGrpSpPr/>
          <p:nvPr/>
        </p:nvGrpSpPr>
        <p:grpSpPr>
          <a:xfrm rot="5400000">
            <a:off x="5355460" y="2727761"/>
            <a:ext cx="189682" cy="365589"/>
            <a:chOff x="998885" y="1205242"/>
            <a:chExt cx="189682" cy="365589"/>
          </a:xfrm>
        </p:grpSpPr>
        <p:sp>
          <p:nvSpPr>
            <p:cNvPr id="137" name="Graphic 12">
              <a:extLst>
                <a:ext uri="{FF2B5EF4-FFF2-40B4-BE49-F238E27FC236}">
                  <a16:creationId xmlns:a16="http://schemas.microsoft.com/office/drawing/2014/main" id="{7323DCD7-6AEC-D20B-84A6-64B9B18C9C73}"/>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5"/>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38" name="Graphic 100">
              <a:extLst>
                <a:ext uri="{FF2B5EF4-FFF2-40B4-BE49-F238E27FC236}">
                  <a16:creationId xmlns:a16="http://schemas.microsoft.com/office/drawing/2014/main" id="{C1F4BB61-02AC-31AA-B31B-ED933C45A9BF}"/>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39" name="Rectangle 138">
            <a:extLst>
              <a:ext uri="{FF2B5EF4-FFF2-40B4-BE49-F238E27FC236}">
                <a16:creationId xmlns:a16="http://schemas.microsoft.com/office/drawing/2014/main" id="{822A822E-C919-6F88-57D2-6E5FD5D498B2}"/>
              </a:ext>
            </a:extLst>
          </p:cNvPr>
          <p:cNvSpPr/>
          <p:nvPr/>
        </p:nvSpPr>
        <p:spPr>
          <a:xfrm>
            <a:off x="4993101"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140" name="Straight Connector 139">
            <a:extLst>
              <a:ext uri="{FF2B5EF4-FFF2-40B4-BE49-F238E27FC236}">
                <a16:creationId xmlns:a16="http://schemas.microsoft.com/office/drawing/2014/main" id="{48F179F4-4ABC-2505-62BC-C295BE58B291}"/>
              </a:ext>
            </a:extLst>
          </p:cNvPr>
          <p:cNvCxnSpPr>
            <a:cxnSpLocks/>
          </p:cNvCxnSpPr>
          <p:nvPr/>
        </p:nvCxnSpPr>
        <p:spPr>
          <a:xfrm flipH="1">
            <a:off x="1515140"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EF26DDA4-B46C-1270-0C4C-89F06CD319F8}"/>
              </a:ext>
            </a:extLst>
          </p:cNvPr>
          <p:cNvGrpSpPr/>
          <p:nvPr/>
        </p:nvGrpSpPr>
        <p:grpSpPr>
          <a:xfrm>
            <a:off x="985663" y="2426992"/>
            <a:ext cx="540000" cy="540000"/>
            <a:chOff x="995363" y="1450449"/>
            <a:chExt cx="556600" cy="616810"/>
          </a:xfrm>
        </p:grpSpPr>
        <p:sp>
          <p:nvSpPr>
            <p:cNvPr id="143" name="Graphic 12">
              <a:extLst>
                <a:ext uri="{FF2B5EF4-FFF2-40B4-BE49-F238E27FC236}">
                  <a16:creationId xmlns:a16="http://schemas.microsoft.com/office/drawing/2014/main" id="{42B70014-611D-C1ED-D591-F041351F0A2C}"/>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144" name="Graphic 12">
              <a:extLst>
                <a:ext uri="{FF2B5EF4-FFF2-40B4-BE49-F238E27FC236}">
                  <a16:creationId xmlns:a16="http://schemas.microsoft.com/office/drawing/2014/main" id="{1D91A182-0D39-669C-BC67-358546B10F37}"/>
                </a:ext>
              </a:extLst>
            </p:cNvPr>
            <p:cNvSpPr/>
            <p:nvPr/>
          </p:nvSpPr>
          <p:spPr>
            <a:xfrm rot="5400000">
              <a:off x="1006066" y="1517378"/>
              <a:ext cx="535196" cy="482952"/>
            </a:xfrm>
            <a:prstGeom prst="ellipse">
              <a:avLst/>
            </a:prstGeom>
            <a:noFill/>
            <a:ln w="15875" cap="flat">
              <a:solidFill>
                <a:schemeClr val="accent5"/>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145" name="TextBox 144">
            <a:extLst>
              <a:ext uri="{FF2B5EF4-FFF2-40B4-BE49-F238E27FC236}">
                <a16:creationId xmlns:a16="http://schemas.microsoft.com/office/drawing/2014/main" id="{DD7F9AF9-A604-9FB4-3246-4F4D65C6BCB4}"/>
              </a:ext>
            </a:extLst>
          </p:cNvPr>
          <p:cNvSpPr txBox="1"/>
          <p:nvPr/>
        </p:nvSpPr>
        <p:spPr>
          <a:xfrm>
            <a:off x="1663659"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213EA"/>
                </a:solidFill>
                <a:effectLst/>
                <a:uLnTx/>
                <a:uFillTx/>
                <a:latin typeface="Arial"/>
                <a:ea typeface="+mn-ea"/>
                <a:cs typeface="+mn-cs"/>
              </a:rPr>
              <a:t>Key activities</a:t>
            </a:r>
          </a:p>
        </p:txBody>
      </p:sp>
      <p:grpSp>
        <p:nvGrpSpPr>
          <p:cNvPr id="147" name="Graphic 5">
            <a:extLst>
              <a:ext uri="{FF2B5EF4-FFF2-40B4-BE49-F238E27FC236}">
                <a16:creationId xmlns:a16="http://schemas.microsoft.com/office/drawing/2014/main" id="{39DD97D2-3149-F8B3-56FD-3EFE5F1BCB27}"/>
              </a:ext>
            </a:extLst>
          </p:cNvPr>
          <p:cNvGrpSpPr/>
          <p:nvPr/>
        </p:nvGrpSpPr>
        <p:grpSpPr>
          <a:xfrm>
            <a:off x="1134636" y="2557965"/>
            <a:ext cx="278054" cy="278052"/>
            <a:chOff x="1218508" y="4269476"/>
            <a:chExt cx="219075" cy="219075"/>
          </a:xfrm>
          <a:noFill/>
        </p:grpSpPr>
        <p:sp>
          <p:nvSpPr>
            <p:cNvPr id="148" name="Freeform: Shape 147">
              <a:extLst>
                <a:ext uri="{FF2B5EF4-FFF2-40B4-BE49-F238E27FC236}">
                  <a16:creationId xmlns:a16="http://schemas.microsoft.com/office/drawing/2014/main" id="{A43A0DAD-C0F3-E844-87E5-4BA862991F49}"/>
                </a:ext>
              </a:extLst>
            </p:cNvPr>
            <p:cNvSpPr/>
            <p:nvPr/>
          </p:nvSpPr>
          <p:spPr>
            <a:xfrm>
              <a:off x="1218508" y="4269476"/>
              <a:ext cx="190500" cy="190500"/>
            </a:xfrm>
            <a:custGeom>
              <a:avLst/>
              <a:gdLst>
                <a:gd name="connsiteX0" fmla="*/ 94684 w 190500"/>
                <a:gd name="connsiteY0" fmla="*/ 188930 h 190500"/>
                <a:gd name="connsiteX1" fmla="*/ 189934 w 190500"/>
                <a:gd name="connsiteY1" fmla="*/ 93680 h 190500"/>
                <a:gd name="connsiteX2" fmla="*/ 94684 w 190500"/>
                <a:gd name="connsiteY2" fmla="*/ -1570 h 190500"/>
                <a:gd name="connsiteX3" fmla="*/ -566 w 190500"/>
                <a:gd name="connsiteY3" fmla="*/ 93680 h 190500"/>
                <a:gd name="connsiteX4" fmla="*/ 94684 w 190500"/>
                <a:gd name="connsiteY4" fmla="*/ 18893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4684" y="188930"/>
                  </a:moveTo>
                  <a:cubicBezTo>
                    <a:pt x="147291" y="188930"/>
                    <a:pt x="189934" y="146258"/>
                    <a:pt x="189934" y="93680"/>
                  </a:cubicBezTo>
                  <a:cubicBezTo>
                    <a:pt x="189934" y="41102"/>
                    <a:pt x="147291" y="-1570"/>
                    <a:pt x="94684" y="-1570"/>
                  </a:cubicBezTo>
                  <a:cubicBezTo>
                    <a:pt x="42077" y="-1570"/>
                    <a:pt x="-566" y="41102"/>
                    <a:pt x="-566" y="93680"/>
                  </a:cubicBezTo>
                  <a:cubicBezTo>
                    <a:pt x="-566" y="146258"/>
                    <a:pt x="42077" y="188930"/>
                    <a:pt x="94684" y="1889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9" name="Freeform: Shape 148">
              <a:extLst>
                <a:ext uri="{FF2B5EF4-FFF2-40B4-BE49-F238E27FC236}">
                  <a16:creationId xmlns:a16="http://schemas.microsoft.com/office/drawing/2014/main" id="{6D276A02-4F44-01D1-72EF-A6313C898177}"/>
                </a:ext>
              </a:extLst>
            </p:cNvPr>
            <p:cNvSpPr/>
            <p:nvPr/>
          </p:nvSpPr>
          <p:spPr>
            <a:xfrm>
              <a:off x="1381100" y="4432067"/>
              <a:ext cx="56483" cy="56483"/>
            </a:xfrm>
            <a:custGeom>
              <a:avLst/>
              <a:gdLst>
                <a:gd name="connsiteX0" fmla="*/ -566 w 56483"/>
                <a:gd name="connsiteY0" fmla="*/ -1570 h 56483"/>
                <a:gd name="connsiteX1" fmla="*/ 55917 w 56483"/>
                <a:gd name="connsiteY1" fmla="*/ 54914 h 56483"/>
              </a:gdLst>
              <a:ahLst/>
              <a:cxnLst>
                <a:cxn ang="0">
                  <a:pos x="connsiteX0" y="connsiteY0"/>
                </a:cxn>
                <a:cxn ang="0">
                  <a:pos x="connsiteX1" y="connsiteY1"/>
                </a:cxn>
              </a:cxnLst>
              <a:rect l="l" t="t" r="r" b="b"/>
              <a:pathLst>
                <a:path w="56483" h="56483">
                  <a:moveTo>
                    <a:pt x="-566" y="-1570"/>
                  </a:moveTo>
                  <a:lnTo>
                    <a:pt x="55917" y="54914"/>
                  </a:lnTo>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0" name="Freeform: Shape 149">
              <a:extLst>
                <a:ext uri="{FF2B5EF4-FFF2-40B4-BE49-F238E27FC236}">
                  <a16:creationId xmlns:a16="http://schemas.microsoft.com/office/drawing/2014/main" id="{1B635DA1-03A9-AAF4-C27D-A7CEAB2DC865}"/>
                </a:ext>
              </a:extLst>
            </p:cNvPr>
            <p:cNvSpPr/>
            <p:nvPr/>
          </p:nvSpPr>
          <p:spPr>
            <a:xfrm>
              <a:off x="1256465" y="4302814"/>
              <a:ext cx="114583" cy="123825"/>
            </a:xfrm>
            <a:custGeom>
              <a:avLst/>
              <a:gdLst>
                <a:gd name="connsiteX0" fmla="*/ 103018 w 114583"/>
                <a:gd name="connsiteY0" fmla="*/ 50151 h 123825"/>
                <a:gd name="connsiteX1" fmla="*/ 109209 w 114583"/>
                <a:gd name="connsiteY1" fmla="*/ 46532 h 123825"/>
                <a:gd name="connsiteX2" fmla="*/ 112762 w 114583"/>
                <a:gd name="connsiteY2" fmla="*/ 33577 h 123825"/>
                <a:gd name="connsiteX3" fmla="*/ 112734 w 114583"/>
                <a:gd name="connsiteY3" fmla="*/ 33483 h 123825"/>
                <a:gd name="connsiteX4" fmla="*/ 107971 w 114583"/>
                <a:gd name="connsiteY4" fmla="*/ 25290 h 123825"/>
                <a:gd name="connsiteX5" fmla="*/ 94979 w 114583"/>
                <a:gd name="connsiteY5" fmla="*/ 21766 h 123825"/>
                <a:gd name="connsiteX6" fmla="*/ 94922 w 114583"/>
                <a:gd name="connsiteY6" fmla="*/ 21766 h 123825"/>
                <a:gd name="connsiteX7" fmla="*/ 88826 w 114583"/>
                <a:gd name="connsiteY7" fmla="*/ 25290 h 123825"/>
                <a:gd name="connsiteX8" fmla="*/ 71014 w 114583"/>
                <a:gd name="connsiteY8" fmla="*/ 14908 h 123825"/>
                <a:gd name="connsiteX9" fmla="*/ 71014 w 114583"/>
                <a:gd name="connsiteY9" fmla="*/ 7955 h 123825"/>
                <a:gd name="connsiteX10" fmla="*/ 61489 w 114583"/>
                <a:gd name="connsiteY10" fmla="*/ -1570 h 123825"/>
                <a:gd name="connsiteX11" fmla="*/ 51964 w 114583"/>
                <a:gd name="connsiteY11" fmla="*/ -1570 h 123825"/>
                <a:gd name="connsiteX12" fmla="*/ 42439 w 114583"/>
                <a:gd name="connsiteY12" fmla="*/ 7955 h 123825"/>
                <a:gd name="connsiteX13" fmla="*/ 42439 w 114583"/>
                <a:gd name="connsiteY13" fmla="*/ 15003 h 123825"/>
                <a:gd name="connsiteX14" fmla="*/ 24723 w 114583"/>
                <a:gd name="connsiteY14" fmla="*/ 25385 h 123825"/>
                <a:gd name="connsiteX15" fmla="*/ 18531 w 114583"/>
                <a:gd name="connsiteY15" fmla="*/ 21766 h 123825"/>
                <a:gd name="connsiteX16" fmla="*/ 11292 w 114583"/>
                <a:gd name="connsiteY16" fmla="*/ 20814 h 123825"/>
                <a:gd name="connsiteX17" fmla="*/ 5482 w 114583"/>
                <a:gd name="connsiteY17" fmla="*/ 25290 h 123825"/>
                <a:gd name="connsiteX18" fmla="*/ 720 w 114583"/>
                <a:gd name="connsiteY18" fmla="*/ 33483 h 123825"/>
                <a:gd name="connsiteX19" fmla="*/ 4187 w 114583"/>
                <a:gd name="connsiteY19" fmla="*/ 46532 h 123825"/>
                <a:gd name="connsiteX20" fmla="*/ 4244 w 114583"/>
                <a:gd name="connsiteY20" fmla="*/ 46532 h 123825"/>
                <a:gd name="connsiteX21" fmla="*/ 10435 w 114583"/>
                <a:gd name="connsiteY21" fmla="*/ 50151 h 123825"/>
                <a:gd name="connsiteX22" fmla="*/ 10435 w 114583"/>
                <a:gd name="connsiteY22" fmla="*/ 70629 h 123825"/>
                <a:gd name="connsiteX23" fmla="*/ 4244 w 114583"/>
                <a:gd name="connsiteY23" fmla="*/ 74153 h 123825"/>
                <a:gd name="connsiteX24" fmla="*/ 691 w 114583"/>
                <a:gd name="connsiteY24" fmla="*/ 87108 h 123825"/>
                <a:gd name="connsiteX25" fmla="*/ 720 w 114583"/>
                <a:gd name="connsiteY25" fmla="*/ 87202 h 123825"/>
                <a:gd name="connsiteX26" fmla="*/ 5482 w 114583"/>
                <a:gd name="connsiteY26" fmla="*/ 95395 h 123825"/>
                <a:gd name="connsiteX27" fmla="*/ 18474 w 114583"/>
                <a:gd name="connsiteY27" fmla="*/ 98919 h 123825"/>
                <a:gd name="connsiteX28" fmla="*/ 18531 w 114583"/>
                <a:gd name="connsiteY28" fmla="*/ 98919 h 123825"/>
                <a:gd name="connsiteX29" fmla="*/ 24627 w 114583"/>
                <a:gd name="connsiteY29" fmla="*/ 95395 h 123825"/>
                <a:gd name="connsiteX30" fmla="*/ 42439 w 114583"/>
                <a:gd name="connsiteY30" fmla="*/ 105777 h 123825"/>
                <a:gd name="connsiteX31" fmla="*/ 42439 w 114583"/>
                <a:gd name="connsiteY31" fmla="*/ 112730 h 123825"/>
                <a:gd name="connsiteX32" fmla="*/ 51964 w 114583"/>
                <a:gd name="connsiteY32" fmla="*/ 122255 h 123825"/>
                <a:gd name="connsiteX33" fmla="*/ 61489 w 114583"/>
                <a:gd name="connsiteY33" fmla="*/ 122255 h 123825"/>
                <a:gd name="connsiteX34" fmla="*/ 71014 w 114583"/>
                <a:gd name="connsiteY34" fmla="*/ 112730 h 123825"/>
                <a:gd name="connsiteX35" fmla="*/ 71014 w 114583"/>
                <a:gd name="connsiteY35" fmla="*/ 105682 h 123825"/>
                <a:gd name="connsiteX36" fmla="*/ 88730 w 114583"/>
                <a:gd name="connsiteY36" fmla="*/ 95300 h 123825"/>
                <a:gd name="connsiteX37" fmla="*/ 94922 w 114583"/>
                <a:gd name="connsiteY37" fmla="*/ 98919 h 123825"/>
                <a:gd name="connsiteX38" fmla="*/ 107943 w 114583"/>
                <a:gd name="connsiteY38" fmla="*/ 95489 h 123825"/>
                <a:gd name="connsiteX39" fmla="*/ 107971 w 114583"/>
                <a:gd name="connsiteY39" fmla="*/ 95395 h 123825"/>
                <a:gd name="connsiteX40" fmla="*/ 112734 w 114583"/>
                <a:gd name="connsiteY40" fmla="*/ 87202 h 123825"/>
                <a:gd name="connsiteX41" fmla="*/ 109114 w 114583"/>
                <a:gd name="connsiteY41" fmla="*/ 74630 h 123825"/>
                <a:gd name="connsiteX42" fmla="*/ 102923 w 114583"/>
                <a:gd name="connsiteY42" fmla="*/ 71010 h 123825"/>
                <a:gd name="connsiteX43" fmla="*/ 103018 w 114583"/>
                <a:gd name="connsiteY43" fmla="*/ 5015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4583" h="123825">
                  <a:moveTo>
                    <a:pt x="103018" y="50151"/>
                  </a:moveTo>
                  <a:lnTo>
                    <a:pt x="109209" y="46532"/>
                  </a:lnTo>
                  <a:cubicBezTo>
                    <a:pt x="113781" y="43960"/>
                    <a:pt x="115372" y="38150"/>
                    <a:pt x="112762" y="33577"/>
                  </a:cubicBezTo>
                  <a:cubicBezTo>
                    <a:pt x="112753" y="33483"/>
                    <a:pt x="112743" y="33483"/>
                    <a:pt x="112734" y="33483"/>
                  </a:cubicBezTo>
                  <a:lnTo>
                    <a:pt x="107971" y="25290"/>
                  </a:lnTo>
                  <a:cubicBezTo>
                    <a:pt x="105361" y="20718"/>
                    <a:pt x="99551" y="19100"/>
                    <a:pt x="94979" y="21766"/>
                  </a:cubicBezTo>
                  <a:cubicBezTo>
                    <a:pt x="94960" y="21766"/>
                    <a:pt x="94941" y="21766"/>
                    <a:pt x="94922" y="21766"/>
                  </a:cubicBezTo>
                  <a:lnTo>
                    <a:pt x="88826" y="25290"/>
                  </a:lnTo>
                  <a:cubicBezTo>
                    <a:pt x="83720" y="20527"/>
                    <a:pt x="77634" y="17003"/>
                    <a:pt x="71014" y="14908"/>
                  </a:cubicBezTo>
                  <a:lnTo>
                    <a:pt x="71014" y="7955"/>
                  </a:lnTo>
                  <a:cubicBezTo>
                    <a:pt x="71014" y="2716"/>
                    <a:pt x="66747" y="-1570"/>
                    <a:pt x="61489" y="-1570"/>
                  </a:cubicBezTo>
                  <a:lnTo>
                    <a:pt x="51964" y="-1570"/>
                  </a:lnTo>
                  <a:cubicBezTo>
                    <a:pt x="46706" y="-1570"/>
                    <a:pt x="42439" y="2716"/>
                    <a:pt x="42439" y="7955"/>
                  </a:cubicBezTo>
                  <a:lnTo>
                    <a:pt x="42439" y="15003"/>
                  </a:lnTo>
                  <a:cubicBezTo>
                    <a:pt x="35829" y="17099"/>
                    <a:pt x="29781" y="20623"/>
                    <a:pt x="24723" y="25385"/>
                  </a:cubicBezTo>
                  <a:lnTo>
                    <a:pt x="18531" y="21766"/>
                  </a:lnTo>
                  <a:cubicBezTo>
                    <a:pt x="16341" y="20527"/>
                    <a:pt x="13740" y="20147"/>
                    <a:pt x="11292" y="20814"/>
                  </a:cubicBezTo>
                  <a:cubicBezTo>
                    <a:pt x="8835" y="21481"/>
                    <a:pt x="6740" y="23099"/>
                    <a:pt x="5482" y="25290"/>
                  </a:cubicBezTo>
                  <a:lnTo>
                    <a:pt x="720" y="33483"/>
                  </a:lnTo>
                  <a:cubicBezTo>
                    <a:pt x="-1919" y="38054"/>
                    <a:pt x="-366" y="43864"/>
                    <a:pt x="4187" y="46532"/>
                  </a:cubicBezTo>
                  <a:cubicBezTo>
                    <a:pt x="4206" y="46532"/>
                    <a:pt x="4225" y="46532"/>
                    <a:pt x="4244" y="46532"/>
                  </a:cubicBezTo>
                  <a:lnTo>
                    <a:pt x="10435" y="50151"/>
                  </a:lnTo>
                  <a:cubicBezTo>
                    <a:pt x="8911" y="56914"/>
                    <a:pt x="8911" y="63867"/>
                    <a:pt x="10435" y="70629"/>
                  </a:cubicBezTo>
                  <a:lnTo>
                    <a:pt x="4244" y="74153"/>
                  </a:lnTo>
                  <a:cubicBezTo>
                    <a:pt x="-328" y="76725"/>
                    <a:pt x="-1919" y="82535"/>
                    <a:pt x="691" y="87108"/>
                  </a:cubicBezTo>
                  <a:cubicBezTo>
                    <a:pt x="700" y="87202"/>
                    <a:pt x="710" y="87202"/>
                    <a:pt x="720" y="87202"/>
                  </a:cubicBezTo>
                  <a:lnTo>
                    <a:pt x="5482" y="95395"/>
                  </a:lnTo>
                  <a:cubicBezTo>
                    <a:pt x="8092" y="99967"/>
                    <a:pt x="13902" y="101585"/>
                    <a:pt x="18474" y="98919"/>
                  </a:cubicBezTo>
                  <a:cubicBezTo>
                    <a:pt x="18493" y="98919"/>
                    <a:pt x="18512" y="98919"/>
                    <a:pt x="18531" y="98919"/>
                  </a:cubicBezTo>
                  <a:lnTo>
                    <a:pt x="24627" y="95395"/>
                  </a:lnTo>
                  <a:cubicBezTo>
                    <a:pt x="29761" y="100062"/>
                    <a:pt x="35829" y="103586"/>
                    <a:pt x="42439" y="105777"/>
                  </a:cubicBezTo>
                  <a:lnTo>
                    <a:pt x="42439" y="112730"/>
                  </a:lnTo>
                  <a:cubicBezTo>
                    <a:pt x="42439" y="117969"/>
                    <a:pt x="46706" y="122255"/>
                    <a:pt x="51964" y="122255"/>
                  </a:cubicBezTo>
                  <a:lnTo>
                    <a:pt x="61489" y="122255"/>
                  </a:lnTo>
                  <a:cubicBezTo>
                    <a:pt x="66747" y="122255"/>
                    <a:pt x="71014" y="117969"/>
                    <a:pt x="71014" y="112730"/>
                  </a:cubicBezTo>
                  <a:lnTo>
                    <a:pt x="71014" y="105682"/>
                  </a:lnTo>
                  <a:cubicBezTo>
                    <a:pt x="77624" y="103586"/>
                    <a:pt x="83673" y="100062"/>
                    <a:pt x="88730" y="95300"/>
                  </a:cubicBezTo>
                  <a:lnTo>
                    <a:pt x="94922" y="98919"/>
                  </a:lnTo>
                  <a:cubicBezTo>
                    <a:pt x="99475" y="101585"/>
                    <a:pt x="105304" y="99967"/>
                    <a:pt x="107943" y="95489"/>
                  </a:cubicBezTo>
                  <a:cubicBezTo>
                    <a:pt x="107952" y="95395"/>
                    <a:pt x="107962" y="95395"/>
                    <a:pt x="107971" y="95395"/>
                  </a:cubicBezTo>
                  <a:lnTo>
                    <a:pt x="112734" y="87202"/>
                  </a:lnTo>
                  <a:cubicBezTo>
                    <a:pt x="115048" y="82726"/>
                    <a:pt x="113467" y="77202"/>
                    <a:pt x="109114" y="74630"/>
                  </a:cubicBezTo>
                  <a:lnTo>
                    <a:pt x="102923" y="71010"/>
                  </a:lnTo>
                  <a:cubicBezTo>
                    <a:pt x="104552" y="64153"/>
                    <a:pt x="104580" y="57009"/>
                    <a:pt x="103018" y="50151"/>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1" name="Freeform: Shape 150">
              <a:extLst>
                <a:ext uri="{FF2B5EF4-FFF2-40B4-BE49-F238E27FC236}">
                  <a16:creationId xmlns:a16="http://schemas.microsoft.com/office/drawing/2014/main" id="{D969D6C9-E6E4-9B6B-954F-5789F52564E7}"/>
                </a:ext>
              </a:extLst>
            </p:cNvPr>
            <p:cNvSpPr/>
            <p:nvPr/>
          </p:nvSpPr>
          <p:spPr>
            <a:xfrm>
              <a:off x="1294708" y="4345676"/>
              <a:ext cx="38100" cy="38100"/>
            </a:xfrm>
            <a:custGeom>
              <a:avLst/>
              <a:gdLst>
                <a:gd name="connsiteX0" fmla="*/ 18484 w 38100"/>
                <a:gd name="connsiteY0" fmla="*/ 36530 h 38100"/>
                <a:gd name="connsiteX1" fmla="*/ 37534 w 38100"/>
                <a:gd name="connsiteY1" fmla="*/ 17480 h 38100"/>
                <a:gd name="connsiteX2" fmla="*/ 18484 w 38100"/>
                <a:gd name="connsiteY2" fmla="*/ -1570 h 38100"/>
                <a:gd name="connsiteX3" fmla="*/ -566 w 38100"/>
                <a:gd name="connsiteY3" fmla="*/ 17480 h 38100"/>
                <a:gd name="connsiteX4" fmla="*/ 18484 w 38100"/>
                <a:gd name="connsiteY4" fmla="*/ 365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484" y="36530"/>
                  </a:moveTo>
                  <a:cubicBezTo>
                    <a:pt x="29009" y="36530"/>
                    <a:pt x="37534" y="27957"/>
                    <a:pt x="37534" y="17480"/>
                  </a:cubicBezTo>
                  <a:cubicBezTo>
                    <a:pt x="37534" y="7003"/>
                    <a:pt x="29009" y="-1570"/>
                    <a:pt x="18484" y="-1570"/>
                  </a:cubicBezTo>
                  <a:cubicBezTo>
                    <a:pt x="7959" y="-1570"/>
                    <a:pt x="-566" y="7003"/>
                    <a:pt x="-566" y="17480"/>
                  </a:cubicBezTo>
                  <a:cubicBezTo>
                    <a:pt x="-566" y="27957"/>
                    <a:pt x="7959" y="36530"/>
                    <a:pt x="18484" y="365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2" name="Group 151">
            <a:extLst>
              <a:ext uri="{FF2B5EF4-FFF2-40B4-BE49-F238E27FC236}">
                <a16:creationId xmlns:a16="http://schemas.microsoft.com/office/drawing/2014/main" id="{A98597E3-9547-B9C5-1C39-964801D9DAEC}"/>
              </a:ext>
            </a:extLst>
          </p:cNvPr>
          <p:cNvGrpSpPr/>
          <p:nvPr/>
        </p:nvGrpSpPr>
        <p:grpSpPr>
          <a:xfrm rot="5400000">
            <a:off x="10561632" y="2727761"/>
            <a:ext cx="189682" cy="365589"/>
            <a:chOff x="998885" y="1205242"/>
            <a:chExt cx="189682" cy="365589"/>
          </a:xfrm>
        </p:grpSpPr>
        <p:sp>
          <p:nvSpPr>
            <p:cNvPr id="153" name="Graphic 12">
              <a:extLst>
                <a:ext uri="{FF2B5EF4-FFF2-40B4-BE49-F238E27FC236}">
                  <a16:creationId xmlns:a16="http://schemas.microsoft.com/office/drawing/2014/main" id="{CAB0583C-46C8-53F9-8C1E-53D2ABF63210}"/>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4"/>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54" name="Graphic 100">
              <a:extLst>
                <a:ext uri="{FF2B5EF4-FFF2-40B4-BE49-F238E27FC236}">
                  <a16:creationId xmlns:a16="http://schemas.microsoft.com/office/drawing/2014/main" id="{CEF66166-E1A1-A22D-BF92-8A3ADB27C883}"/>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55" name="Rectangle 154">
            <a:extLst>
              <a:ext uri="{FF2B5EF4-FFF2-40B4-BE49-F238E27FC236}">
                <a16:creationId xmlns:a16="http://schemas.microsoft.com/office/drawing/2014/main" id="{19C9D02B-1CDF-D781-C0E2-36DC3E6E4EDD}"/>
              </a:ext>
            </a:extLst>
          </p:cNvPr>
          <p:cNvSpPr/>
          <p:nvPr/>
        </p:nvSpPr>
        <p:spPr>
          <a:xfrm>
            <a:off x="10199273"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156" name="Straight Connector 155">
            <a:extLst>
              <a:ext uri="{FF2B5EF4-FFF2-40B4-BE49-F238E27FC236}">
                <a16:creationId xmlns:a16="http://schemas.microsoft.com/office/drawing/2014/main" id="{7A9B3AE2-57B2-5D19-821A-9BE8241CA3D0}"/>
              </a:ext>
            </a:extLst>
          </p:cNvPr>
          <p:cNvCxnSpPr>
            <a:cxnSpLocks/>
          </p:cNvCxnSpPr>
          <p:nvPr/>
        </p:nvCxnSpPr>
        <p:spPr>
          <a:xfrm flipH="1">
            <a:off x="6721312"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91775485-96D2-F094-30B4-058F9C713DB5}"/>
              </a:ext>
            </a:extLst>
          </p:cNvPr>
          <p:cNvGrpSpPr/>
          <p:nvPr/>
        </p:nvGrpSpPr>
        <p:grpSpPr>
          <a:xfrm>
            <a:off x="6191836" y="2426992"/>
            <a:ext cx="540000" cy="540000"/>
            <a:chOff x="995363" y="1450449"/>
            <a:chExt cx="556600" cy="616810"/>
          </a:xfrm>
        </p:grpSpPr>
        <p:sp>
          <p:nvSpPr>
            <p:cNvPr id="158" name="Graphic 12">
              <a:extLst>
                <a:ext uri="{FF2B5EF4-FFF2-40B4-BE49-F238E27FC236}">
                  <a16:creationId xmlns:a16="http://schemas.microsoft.com/office/drawing/2014/main" id="{E20D16A9-1492-9C6E-85DF-0A9097046EFA}"/>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164" name="Graphic 12">
              <a:extLst>
                <a:ext uri="{FF2B5EF4-FFF2-40B4-BE49-F238E27FC236}">
                  <a16:creationId xmlns:a16="http://schemas.microsoft.com/office/drawing/2014/main" id="{35C61BEA-2449-24DF-ACBB-0389756A4EB7}"/>
                </a:ext>
              </a:extLst>
            </p:cNvPr>
            <p:cNvSpPr/>
            <p:nvPr/>
          </p:nvSpPr>
          <p:spPr>
            <a:xfrm rot="5400000">
              <a:off x="1006066" y="1517378"/>
              <a:ext cx="535196" cy="482952"/>
            </a:xfrm>
            <a:prstGeom prst="ellipse">
              <a:avLst/>
            </a:prstGeom>
            <a:noFill/>
            <a:ln w="15875" cap="flat">
              <a:solidFill>
                <a:schemeClr val="accent4"/>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165" name="TextBox 164">
            <a:extLst>
              <a:ext uri="{FF2B5EF4-FFF2-40B4-BE49-F238E27FC236}">
                <a16:creationId xmlns:a16="http://schemas.microsoft.com/office/drawing/2014/main" id="{FF60BD70-7801-65C2-F349-C7DD8EEE0184}"/>
              </a:ext>
            </a:extLst>
          </p:cNvPr>
          <p:cNvSpPr txBox="1"/>
          <p:nvPr/>
        </p:nvSpPr>
        <p:spPr>
          <a:xfrm>
            <a:off x="6869831"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B8F5"/>
                </a:solidFill>
                <a:effectLst/>
                <a:uLnTx/>
                <a:uFillTx/>
                <a:latin typeface="Arial"/>
                <a:ea typeface="+mn-ea"/>
                <a:cs typeface="+mn-cs"/>
              </a:rPr>
              <a:t>Client outcomes</a:t>
            </a:r>
          </a:p>
        </p:txBody>
      </p:sp>
      <p:grpSp>
        <p:nvGrpSpPr>
          <p:cNvPr id="167" name="Graphic 118">
            <a:extLst>
              <a:ext uri="{FF2B5EF4-FFF2-40B4-BE49-F238E27FC236}">
                <a16:creationId xmlns:a16="http://schemas.microsoft.com/office/drawing/2014/main" id="{4D840695-B09A-BF1E-F4A5-6FDE8405A27C}"/>
              </a:ext>
            </a:extLst>
          </p:cNvPr>
          <p:cNvGrpSpPr/>
          <p:nvPr/>
        </p:nvGrpSpPr>
        <p:grpSpPr>
          <a:xfrm>
            <a:off x="6337824" y="2554721"/>
            <a:ext cx="284022" cy="284540"/>
            <a:chOff x="6585886" y="1557884"/>
            <a:chExt cx="218675" cy="219075"/>
          </a:xfrm>
          <a:noFill/>
        </p:grpSpPr>
        <p:sp>
          <p:nvSpPr>
            <p:cNvPr id="168" name="Freeform: Shape 167">
              <a:extLst>
                <a:ext uri="{FF2B5EF4-FFF2-40B4-BE49-F238E27FC236}">
                  <a16:creationId xmlns:a16="http://schemas.microsoft.com/office/drawing/2014/main" id="{5D997C68-1572-2E99-4938-994B4529C658}"/>
                </a:ext>
              </a:extLst>
            </p:cNvPr>
            <p:cNvSpPr/>
            <p:nvPr/>
          </p:nvSpPr>
          <p:spPr>
            <a:xfrm>
              <a:off x="6671212" y="1615034"/>
              <a:ext cx="47625" cy="47625"/>
            </a:xfrm>
            <a:custGeom>
              <a:avLst/>
              <a:gdLst>
                <a:gd name="connsiteX0" fmla="*/ -304 w 47625"/>
                <a:gd name="connsiteY0" fmla="*/ 46925 h 47625"/>
                <a:gd name="connsiteX1" fmla="*/ 47321 w 47625"/>
                <a:gd name="connsiteY1" fmla="*/ -700 h 47625"/>
              </a:gdLst>
              <a:ahLst/>
              <a:cxnLst>
                <a:cxn ang="0">
                  <a:pos x="connsiteX0" y="connsiteY0"/>
                </a:cxn>
                <a:cxn ang="0">
                  <a:pos x="connsiteX1" y="connsiteY1"/>
                </a:cxn>
              </a:cxnLst>
              <a:rect l="l" t="t" r="r" b="b"/>
              <a:pathLst>
                <a:path w="47625" h="47625">
                  <a:moveTo>
                    <a:pt x="-304" y="46925"/>
                  </a:moveTo>
                  <a:lnTo>
                    <a:pt x="47321" y="-700"/>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9" name="Freeform: Shape 168">
              <a:extLst>
                <a:ext uri="{FF2B5EF4-FFF2-40B4-BE49-F238E27FC236}">
                  <a16:creationId xmlns:a16="http://schemas.microsoft.com/office/drawing/2014/main" id="{337AAE75-F1E6-8DB1-0D59-CDA094FA31C7}"/>
                </a:ext>
              </a:extLst>
            </p:cNvPr>
            <p:cNvSpPr/>
            <p:nvPr/>
          </p:nvSpPr>
          <p:spPr>
            <a:xfrm>
              <a:off x="6718837" y="1557884"/>
              <a:ext cx="57150" cy="57150"/>
            </a:xfrm>
            <a:custGeom>
              <a:avLst/>
              <a:gdLst>
                <a:gd name="connsiteX0" fmla="*/ 2458 w 57150"/>
                <a:gd name="connsiteY0" fmla="*/ 25113 h 57150"/>
                <a:gd name="connsiteX1" fmla="*/ -304 w 57150"/>
                <a:gd name="connsiteY1" fmla="*/ 31780 h 57150"/>
                <a:gd name="connsiteX2" fmla="*/ -304 w 57150"/>
                <a:gd name="connsiteY2" fmla="*/ 56450 h 57150"/>
                <a:gd name="connsiteX3" fmla="*/ 24366 w 57150"/>
                <a:gd name="connsiteY3" fmla="*/ 56450 h 57150"/>
                <a:gd name="connsiteX4" fmla="*/ 31033 w 57150"/>
                <a:gd name="connsiteY4" fmla="*/ 53688 h 57150"/>
                <a:gd name="connsiteX5" fmla="*/ 56846 w 57150"/>
                <a:gd name="connsiteY5" fmla="*/ 27875 h 57150"/>
                <a:gd name="connsiteX6" fmla="*/ 28271 w 57150"/>
                <a:gd name="connsiteY6" fmla="*/ 27875 h 57150"/>
                <a:gd name="connsiteX7" fmla="*/ 28271 w 57150"/>
                <a:gd name="connsiteY7" fmla="*/ -7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458" y="25113"/>
                  </a:moveTo>
                  <a:cubicBezTo>
                    <a:pt x="696" y="26884"/>
                    <a:pt x="-294" y="29285"/>
                    <a:pt x="-304" y="31780"/>
                  </a:cubicBezTo>
                  <a:lnTo>
                    <a:pt x="-304" y="56450"/>
                  </a:lnTo>
                  <a:lnTo>
                    <a:pt x="24366" y="56450"/>
                  </a:lnTo>
                  <a:cubicBezTo>
                    <a:pt x="26861" y="56441"/>
                    <a:pt x="29262" y="55450"/>
                    <a:pt x="31033" y="53688"/>
                  </a:cubicBezTo>
                  <a:lnTo>
                    <a:pt x="56846" y="27875"/>
                  </a:lnTo>
                  <a:lnTo>
                    <a:pt x="28271" y="27875"/>
                  </a:lnTo>
                  <a:lnTo>
                    <a:pt x="28271" y="-700"/>
                  </a:ln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0" name="Freeform: Shape 169">
              <a:extLst>
                <a:ext uri="{FF2B5EF4-FFF2-40B4-BE49-F238E27FC236}">
                  <a16:creationId xmlns:a16="http://schemas.microsoft.com/office/drawing/2014/main" id="{0469A0AB-3C68-1C6E-5776-ACE08185CD88}"/>
                </a:ext>
              </a:extLst>
            </p:cNvPr>
            <p:cNvSpPr/>
            <p:nvPr/>
          </p:nvSpPr>
          <p:spPr>
            <a:xfrm>
              <a:off x="6623587" y="1615034"/>
              <a:ext cx="93059" cy="95250"/>
            </a:xfrm>
            <a:custGeom>
              <a:avLst/>
              <a:gdLst>
                <a:gd name="connsiteX0" fmla="*/ 47321 w 93059"/>
                <a:gd name="connsiteY0" fmla="*/ 94550 h 95250"/>
                <a:gd name="connsiteX1" fmla="*/ -304 w 93059"/>
                <a:gd name="connsiteY1" fmla="*/ 46925 h 95250"/>
                <a:gd name="connsiteX2" fmla="*/ 47331 w 93059"/>
                <a:gd name="connsiteY2" fmla="*/ -700 h 95250"/>
                <a:gd name="connsiteX3" fmla="*/ 92755 w 93059"/>
                <a:gd name="connsiteY3" fmla="*/ 32638 h 95250"/>
              </a:gdLst>
              <a:ahLst/>
              <a:cxnLst>
                <a:cxn ang="0">
                  <a:pos x="connsiteX0" y="connsiteY0"/>
                </a:cxn>
                <a:cxn ang="0">
                  <a:pos x="connsiteX1" y="connsiteY1"/>
                </a:cxn>
                <a:cxn ang="0">
                  <a:pos x="connsiteX2" y="connsiteY2"/>
                </a:cxn>
                <a:cxn ang="0">
                  <a:pos x="connsiteX3" y="connsiteY3"/>
                </a:cxn>
              </a:cxnLst>
              <a:rect l="l" t="t" r="r" b="b"/>
              <a:pathLst>
                <a:path w="93059" h="95250">
                  <a:moveTo>
                    <a:pt x="47321" y="94550"/>
                  </a:moveTo>
                  <a:cubicBezTo>
                    <a:pt x="21023" y="94550"/>
                    <a:pt x="-304" y="73223"/>
                    <a:pt x="-304" y="46925"/>
                  </a:cubicBezTo>
                  <a:cubicBezTo>
                    <a:pt x="-304" y="20617"/>
                    <a:pt x="21023" y="-700"/>
                    <a:pt x="47331" y="-700"/>
                  </a:cubicBezTo>
                  <a:cubicBezTo>
                    <a:pt x="68124" y="-700"/>
                    <a:pt x="86516" y="12797"/>
                    <a:pt x="92755" y="32638"/>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1" name="Freeform: Shape 170">
              <a:extLst>
                <a:ext uri="{FF2B5EF4-FFF2-40B4-BE49-F238E27FC236}">
                  <a16:creationId xmlns:a16="http://schemas.microsoft.com/office/drawing/2014/main" id="{308C0DB2-9891-A27D-7706-505959B04D7F}"/>
                </a:ext>
              </a:extLst>
            </p:cNvPr>
            <p:cNvSpPr/>
            <p:nvPr/>
          </p:nvSpPr>
          <p:spPr>
            <a:xfrm>
              <a:off x="6585886" y="1576933"/>
              <a:ext cx="113900" cy="171450"/>
            </a:xfrm>
            <a:custGeom>
              <a:avLst/>
              <a:gdLst>
                <a:gd name="connsiteX0" fmla="*/ 85022 w 113900"/>
                <a:gd name="connsiteY0" fmla="*/ 170751 h 171450"/>
                <a:gd name="connsiteX1" fmla="*/ -303 w 113900"/>
                <a:gd name="connsiteY1" fmla="*/ 84626 h 171450"/>
                <a:gd name="connsiteX2" fmla="*/ 85831 w 113900"/>
                <a:gd name="connsiteY2" fmla="*/ -699 h 171450"/>
                <a:gd name="connsiteX3" fmla="*/ 113597 w 113900"/>
                <a:gd name="connsiteY3" fmla="*/ 4063 h 171450"/>
              </a:gdLst>
              <a:ahLst/>
              <a:cxnLst>
                <a:cxn ang="0">
                  <a:pos x="connsiteX0" y="connsiteY0"/>
                </a:cxn>
                <a:cxn ang="0">
                  <a:pos x="connsiteX1" y="connsiteY1"/>
                </a:cxn>
                <a:cxn ang="0">
                  <a:pos x="connsiteX2" y="connsiteY2"/>
                </a:cxn>
                <a:cxn ang="0">
                  <a:pos x="connsiteX3" y="connsiteY3"/>
                </a:cxn>
              </a:cxnLst>
              <a:rect l="l" t="t" r="r" b="b"/>
              <a:pathLst>
                <a:path w="113900" h="171450">
                  <a:moveTo>
                    <a:pt x="85022" y="170751"/>
                  </a:moveTo>
                  <a:cubicBezTo>
                    <a:pt x="37673" y="170532"/>
                    <a:pt x="-522" y="131965"/>
                    <a:pt x="-303" y="84626"/>
                  </a:cubicBezTo>
                  <a:cubicBezTo>
                    <a:pt x="-74" y="37277"/>
                    <a:pt x="38483" y="-918"/>
                    <a:pt x="85831" y="-699"/>
                  </a:cubicBezTo>
                  <a:cubicBezTo>
                    <a:pt x="95280" y="-651"/>
                    <a:pt x="104663" y="958"/>
                    <a:pt x="113597" y="4063"/>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2" name="Freeform: Shape 171">
              <a:extLst>
                <a:ext uri="{FF2B5EF4-FFF2-40B4-BE49-F238E27FC236}">
                  <a16:creationId xmlns:a16="http://schemas.microsoft.com/office/drawing/2014/main" id="{8FCEA627-C312-10D7-5B15-DCBA2EE9E7D8}"/>
                </a:ext>
              </a:extLst>
            </p:cNvPr>
            <p:cNvSpPr/>
            <p:nvPr/>
          </p:nvSpPr>
          <p:spPr>
            <a:xfrm>
              <a:off x="6690262" y="1662659"/>
              <a:ext cx="114300" cy="114300"/>
            </a:xfrm>
            <a:custGeom>
              <a:avLst/>
              <a:gdLst>
                <a:gd name="connsiteX0" fmla="*/ 56846 w 114300"/>
                <a:gd name="connsiteY0" fmla="*/ 113600 h 114300"/>
                <a:gd name="connsiteX1" fmla="*/ 113996 w 114300"/>
                <a:gd name="connsiteY1" fmla="*/ 56450 h 114300"/>
                <a:gd name="connsiteX2" fmla="*/ 56846 w 114300"/>
                <a:gd name="connsiteY2" fmla="*/ -700 h 114300"/>
                <a:gd name="connsiteX3" fmla="*/ -304 w 114300"/>
                <a:gd name="connsiteY3" fmla="*/ 56450 h 114300"/>
                <a:gd name="connsiteX4" fmla="*/ 56846 w 114300"/>
                <a:gd name="connsiteY4" fmla="*/ 11360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6846" y="113600"/>
                  </a:moveTo>
                  <a:cubicBezTo>
                    <a:pt x="88412" y="113600"/>
                    <a:pt x="113996" y="88016"/>
                    <a:pt x="113996" y="56450"/>
                  </a:cubicBezTo>
                  <a:cubicBezTo>
                    <a:pt x="113996" y="24884"/>
                    <a:pt x="88412" y="-700"/>
                    <a:pt x="56846" y="-700"/>
                  </a:cubicBezTo>
                  <a:cubicBezTo>
                    <a:pt x="25280" y="-700"/>
                    <a:pt x="-304" y="24884"/>
                    <a:pt x="-304" y="56450"/>
                  </a:cubicBezTo>
                  <a:cubicBezTo>
                    <a:pt x="-304" y="88016"/>
                    <a:pt x="25280" y="113600"/>
                    <a:pt x="56846" y="113600"/>
                  </a:cubicBez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3" name="Freeform: Shape 172">
              <a:extLst>
                <a:ext uri="{FF2B5EF4-FFF2-40B4-BE49-F238E27FC236}">
                  <a16:creationId xmlns:a16="http://schemas.microsoft.com/office/drawing/2014/main" id="{E3D1A355-39E3-A8AC-4721-5944B4F8DF01}"/>
                </a:ext>
              </a:extLst>
            </p:cNvPr>
            <p:cNvSpPr/>
            <p:nvPr/>
          </p:nvSpPr>
          <p:spPr>
            <a:xfrm>
              <a:off x="6720170" y="1703236"/>
              <a:ext cx="52673" cy="39714"/>
            </a:xfrm>
            <a:custGeom>
              <a:avLst/>
              <a:gdLst>
                <a:gd name="connsiteX0" fmla="*/ 52369 w 52673"/>
                <a:gd name="connsiteY0" fmla="*/ -700 h 39714"/>
                <a:gd name="connsiteX1" fmla="*/ 24746 w 52673"/>
                <a:gd name="connsiteY1" fmla="*/ 36162 h 39714"/>
                <a:gd name="connsiteX2" fmla="*/ 14745 w 52673"/>
                <a:gd name="connsiteY2" fmla="*/ 37581 h 39714"/>
                <a:gd name="connsiteX3" fmla="*/ 13983 w 52673"/>
                <a:gd name="connsiteY3" fmla="*/ 36924 h 39714"/>
                <a:gd name="connsiteX4" fmla="*/ -304 w 52673"/>
                <a:gd name="connsiteY4" fmla="*/ 22636 h 3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39714">
                  <a:moveTo>
                    <a:pt x="52369" y="-700"/>
                  </a:moveTo>
                  <a:lnTo>
                    <a:pt x="24746" y="36162"/>
                  </a:lnTo>
                  <a:cubicBezTo>
                    <a:pt x="22375" y="39314"/>
                    <a:pt x="17898" y="39953"/>
                    <a:pt x="14745" y="37581"/>
                  </a:cubicBezTo>
                  <a:cubicBezTo>
                    <a:pt x="14479" y="37381"/>
                    <a:pt x="14222" y="37162"/>
                    <a:pt x="13983" y="36924"/>
                  </a:cubicBezTo>
                  <a:lnTo>
                    <a:pt x="-304" y="22636"/>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 name="Title 1">
            <a:extLst>
              <a:ext uri="{FF2B5EF4-FFF2-40B4-BE49-F238E27FC236}">
                <a16:creationId xmlns:a16="http://schemas.microsoft.com/office/drawing/2014/main" id="{4668C9D6-B505-10AB-B619-1C44212FD51B}"/>
              </a:ext>
            </a:extLst>
          </p:cNvPr>
          <p:cNvSpPr txBox="1">
            <a:spLocks/>
          </p:cNvSpPr>
          <p:nvPr/>
        </p:nvSpPr>
        <p:spPr>
          <a:xfrm>
            <a:off x="634871" y="303862"/>
            <a:ext cx="11113930" cy="673871"/>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338D"/>
                </a:solidFill>
                <a:effectLst/>
                <a:uLnTx/>
                <a:uFillTx/>
                <a:latin typeface="KPMG Bold"/>
                <a:ea typeface="+mj-ea"/>
                <a:cs typeface="+mj-cs"/>
              </a:rPr>
              <a:t>KPMG + CyberArk Case Study</a:t>
            </a:r>
          </a:p>
          <a:p>
            <a:pPr marL="0" marR="0" lvl="0" indent="0" algn="l" defTabSz="914400" rtl="0" eaLnBrk="1" fontAlgn="auto" latinLnBrk="0" hangingPunct="1">
              <a:lnSpc>
                <a:spcPct val="70000"/>
              </a:lnSpc>
              <a:spcBef>
                <a:spcPct val="0"/>
              </a:spcBef>
              <a:spcAft>
                <a:spcPts val="0"/>
              </a:spcAft>
              <a:buClrTx/>
              <a:buSzTx/>
              <a:buFontTx/>
              <a:buNone/>
              <a:tabLst/>
              <a:defRPr/>
            </a:pPr>
            <a:endParaRPr kumimoji="0" lang="en-US" sz="4400" b="0" i="0" u="none" strike="noStrike" kern="1200" cap="none" spc="0" normalizeH="0" baseline="0" noProof="0">
              <a:ln>
                <a:noFill/>
              </a:ln>
              <a:solidFill>
                <a:srgbClr val="00338D"/>
              </a:solidFill>
              <a:effectLst/>
              <a:uLnTx/>
              <a:uFillTx/>
              <a:latin typeface="KPMG Bold"/>
              <a:ea typeface="+mj-ea"/>
              <a:cs typeface="+mj-cs"/>
            </a:endParaRPr>
          </a:p>
        </p:txBody>
      </p:sp>
    </p:spTree>
    <p:extLst>
      <p:ext uri="{BB962C8B-B14F-4D97-AF65-F5344CB8AC3E}">
        <p14:creationId xmlns:p14="http://schemas.microsoft.com/office/powerpoint/2010/main" val="379805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6FA6-092A-481B-88E8-FA1A7B4DD066}"/>
              </a:ext>
            </a:extLst>
          </p:cNvPr>
          <p:cNvSpPr>
            <a:spLocks noGrp="1"/>
          </p:cNvSpPr>
          <p:nvPr>
            <p:ph type="title"/>
          </p:nvPr>
        </p:nvSpPr>
        <p:spPr>
          <a:xfrm>
            <a:off x="2393880" y="1058160"/>
            <a:ext cx="8632260" cy="533400"/>
          </a:xfrm>
        </p:spPr>
        <p:txBody>
          <a:bodyPr/>
          <a:lstStyle/>
          <a:p>
            <a:r>
              <a:rPr lang="en-US" sz="3200"/>
              <a:t>PAM  Implementation and Support for Multinational Conglomerate – India </a:t>
            </a:r>
          </a:p>
        </p:txBody>
      </p:sp>
      <p:grpSp>
        <p:nvGrpSpPr>
          <p:cNvPr id="6" name="Group 5">
            <a:extLst>
              <a:ext uri="{FF2B5EF4-FFF2-40B4-BE49-F238E27FC236}">
                <a16:creationId xmlns:a16="http://schemas.microsoft.com/office/drawing/2014/main" id="{1791D710-613E-435D-AF7E-4C9CB7B05AD5}"/>
              </a:ext>
            </a:extLst>
          </p:cNvPr>
          <p:cNvGrpSpPr/>
          <p:nvPr/>
        </p:nvGrpSpPr>
        <p:grpSpPr>
          <a:xfrm>
            <a:off x="1911226" y="1686749"/>
            <a:ext cx="189682" cy="365589"/>
            <a:chOff x="998885" y="1205242"/>
            <a:chExt cx="189682" cy="365589"/>
          </a:xfrm>
        </p:grpSpPr>
        <p:sp>
          <p:nvSpPr>
            <p:cNvPr id="7" name="Graphic 12">
              <a:extLst>
                <a:ext uri="{FF2B5EF4-FFF2-40B4-BE49-F238E27FC236}">
                  <a16:creationId xmlns:a16="http://schemas.microsoft.com/office/drawing/2014/main" id="{B3DB604E-9A21-48BC-AA49-AC994F8602C8}"/>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1"/>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8" name="Graphic 100">
              <a:extLst>
                <a:ext uri="{FF2B5EF4-FFF2-40B4-BE49-F238E27FC236}">
                  <a16:creationId xmlns:a16="http://schemas.microsoft.com/office/drawing/2014/main" id="{4ABB89E7-4534-4C11-94D9-61EFC206BEE0}"/>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2" name="TextBox 71">
            <a:extLst>
              <a:ext uri="{FF2B5EF4-FFF2-40B4-BE49-F238E27FC236}">
                <a16:creationId xmlns:a16="http://schemas.microsoft.com/office/drawing/2014/main" id="{A38506D5-6685-4D22-819C-F1DCA4C76484}"/>
              </a:ext>
            </a:extLst>
          </p:cNvPr>
          <p:cNvSpPr txBox="1"/>
          <p:nvPr/>
        </p:nvSpPr>
        <p:spPr>
          <a:xfrm>
            <a:off x="3262122" y="1700267"/>
            <a:ext cx="7174081" cy="338554"/>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mn-cs"/>
              </a:rPr>
              <a:t>The client contracted KPMG to define the strategy &amp; technical design for a future state PAM solution, Subsequently KPMG had Performed End to End Implementation and had been Providing PAM Administration and Support </a:t>
            </a:r>
          </a:p>
        </p:txBody>
      </p:sp>
      <p:cxnSp>
        <p:nvCxnSpPr>
          <p:cNvPr id="78" name="Straight Connector 77">
            <a:extLst>
              <a:ext uri="{FF2B5EF4-FFF2-40B4-BE49-F238E27FC236}">
                <a16:creationId xmlns:a16="http://schemas.microsoft.com/office/drawing/2014/main" id="{7CBEC6FC-0F5F-42D8-8B01-4F511B76130D}"/>
              </a:ext>
            </a:extLst>
          </p:cNvPr>
          <p:cNvCxnSpPr>
            <a:cxnSpLocks/>
          </p:cNvCxnSpPr>
          <p:nvPr/>
        </p:nvCxnSpPr>
        <p:spPr>
          <a:xfrm flipH="1">
            <a:off x="1615245" y="2272738"/>
            <a:ext cx="9584568"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D001CC2-4E1A-405D-8D75-41D3AFEFBACD}"/>
              </a:ext>
            </a:extLst>
          </p:cNvPr>
          <p:cNvGrpSpPr/>
          <p:nvPr/>
        </p:nvGrpSpPr>
        <p:grpSpPr>
          <a:xfrm>
            <a:off x="1018553" y="1401544"/>
            <a:ext cx="936000" cy="936000"/>
            <a:chOff x="995363" y="1450449"/>
            <a:chExt cx="556600" cy="616810"/>
          </a:xfrm>
        </p:grpSpPr>
        <p:sp>
          <p:nvSpPr>
            <p:cNvPr id="80" name="Graphic 12">
              <a:extLst>
                <a:ext uri="{FF2B5EF4-FFF2-40B4-BE49-F238E27FC236}">
                  <a16:creationId xmlns:a16="http://schemas.microsoft.com/office/drawing/2014/main" id="{B43F4713-8F9E-4A65-B37C-3F5AEB73CCCE}"/>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81" name="Graphic 12">
              <a:extLst>
                <a:ext uri="{FF2B5EF4-FFF2-40B4-BE49-F238E27FC236}">
                  <a16:creationId xmlns:a16="http://schemas.microsoft.com/office/drawing/2014/main" id="{30CD7B29-8FFE-4839-A852-F99A861ADB6F}"/>
                </a:ext>
              </a:extLst>
            </p:cNvPr>
            <p:cNvSpPr/>
            <p:nvPr/>
          </p:nvSpPr>
          <p:spPr>
            <a:xfrm rot="5400000">
              <a:off x="1006066" y="1517378"/>
              <a:ext cx="535196" cy="482952"/>
            </a:xfrm>
            <a:prstGeom prst="ellipse">
              <a:avLst/>
            </a:prstGeom>
            <a:noFill/>
            <a:ln w="19050" cap="flat">
              <a:solidFill>
                <a:schemeClr val="accent1"/>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2" name="Graphic 37">
            <a:extLst>
              <a:ext uri="{FF2B5EF4-FFF2-40B4-BE49-F238E27FC236}">
                <a16:creationId xmlns:a16="http://schemas.microsoft.com/office/drawing/2014/main" id="{22D6EAAD-83F7-4156-99B1-A70894C8C8FE}"/>
              </a:ext>
            </a:extLst>
          </p:cNvPr>
          <p:cNvGrpSpPr/>
          <p:nvPr/>
        </p:nvGrpSpPr>
        <p:grpSpPr>
          <a:xfrm>
            <a:off x="1269126" y="1652308"/>
            <a:ext cx="434854" cy="434471"/>
            <a:chOff x="1279683" y="1602799"/>
            <a:chExt cx="219265" cy="219075"/>
          </a:xfrm>
          <a:noFill/>
        </p:grpSpPr>
        <p:sp>
          <p:nvSpPr>
            <p:cNvPr id="83" name="Freeform: Shape 82">
              <a:extLst>
                <a:ext uri="{FF2B5EF4-FFF2-40B4-BE49-F238E27FC236}">
                  <a16:creationId xmlns:a16="http://schemas.microsoft.com/office/drawing/2014/main" id="{FC207E04-7805-4714-BA72-05A47DE4853D}"/>
                </a:ext>
              </a:extLst>
            </p:cNvPr>
            <p:cNvSpPr/>
            <p:nvPr/>
          </p:nvSpPr>
          <p:spPr>
            <a:xfrm>
              <a:off x="1436846" y="1635278"/>
              <a:ext cx="29622" cy="29433"/>
            </a:xfrm>
            <a:custGeom>
              <a:avLst/>
              <a:gdLst>
                <a:gd name="connsiteX0" fmla="*/ -470 w 29622"/>
                <a:gd name="connsiteY0" fmla="*/ 27319 h 29433"/>
                <a:gd name="connsiteX1" fmla="*/ 29153 w 29622"/>
                <a:gd name="connsiteY1" fmla="*/ -2114 h 29433"/>
              </a:gdLst>
              <a:ahLst/>
              <a:cxnLst>
                <a:cxn ang="0">
                  <a:pos x="connsiteX0" y="connsiteY0"/>
                </a:cxn>
                <a:cxn ang="0">
                  <a:pos x="connsiteX1" y="connsiteY1"/>
                </a:cxn>
              </a:cxnLst>
              <a:rect l="l" t="t" r="r" b="b"/>
              <a:pathLst>
                <a:path w="29622" h="29433">
                  <a:moveTo>
                    <a:pt x="-470" y="27319"/>
                  </a:moveTo>
                  <a:lnTo>
                    <a:pt x="29153"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BC659009-09CC-4926-9A36-2A968E75B132}"/>
                </a:ext>
              </a:extLst>
            </p:cNvPr>
            <p:cNvSpPr/>
            <p:nvPr/>
          </p:nvSpPr>
          <p:spPr>
            <a:xfrm>
              <a:off x="1460753"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862A211E-1A94-458F-8D3C-72EDA760D774}"/>
                </a:ext>
              </a:extLst>
            </p:cNvPr>
            <p:cNvSpPr/>
            <p:nvPr/>
          </p:nvSpPr>
          <p:spPr>
            <a:xfrm>
              <a:off x="1446371" y="1769487"/>
              <a:ext cx="20192" cy="20287"/>
            </a:xfrm>
            <a:custGeom>
              <a:avLst/>
              <a:gdLst>
                <a:gd name="connsiteX0" fmla="*/ -470 w 20192"/>
                <a:gd name="connsiteY0" fmla="*/ -2114 h 20287"/>
                <a:gd name="connsiteX1" fmla="*/ 19723 w 20192"/>
                <a:gd name="connsiteY1" fmla="*/ 18173 h 20287"/>
              </a:gdLst>
              <a:ahLst/>
              <a:cxnLst>
                <a:cxn ang="0">
                  <a:pos x="connsiteX0" y="connsiteY0"/>
                </a:cxn>
                <a:cxn ang="0">
                  <a:pos x="connsiteX1" y="connsiteY1"/>
                </a:cxn>
              </a:cxnLst>
              <a:rect l="l" t="t" r="r" b="b"/>
              <a:pathLst>
                <a:path w="20192" h="20287">
                  <a:moveTo>
                    <a:pt x="-470" y="-2114"/>
                  </a:moveTo>
                  <a:lnTo>
                    <a:pt x="19723"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DED9C605-3079-4E50-B9F4-1D0F71713C95}"/>
                </a:ext>
              </a:extLst>
            </p:cNvPr>
            <p:cNvSpPr/>
            <p:nvPr/>
          </p:nvSpPr>
          <p:spPr>
            <a:xfrm>
              <a:off x="1460848"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Shape 86">
              <a:extLst>
                <a:ext uri="{FF2B5EF4-FFF2-40B4-BE49-F238E27FC236}">
                  <a16:creationId xmlns:a16="http://schemas.microsoft.com/office/drawing/2014/main" id="{CDA07F53-9434-4060-8B63-BED67E42AD0D}"/>
                </a:ext>
              </a:extLst>
            </p:cNvPr>
            <p:cNvSpPr/>
            <p:nvPr/>
          </p:nvSpPr>
          <p:spPr>
            <a:xfrm>
              <a:off x="1311973" y="1635278"/>
              <a:ext cx="29622" cy="29433"/>
            </a:xfrm>
            <a:custGeom>
              <a:avLst/>
              <a:gdLst>
                <a:gd name="connsiteX0" fmla="*/ 29153 w 29622"/>
                <a:gd name="connsiteY0" fmla="*/ 27319 h 29433"/>
                <a:gd name="connsiteX1" fmla="*/ -470 w 29622"/>
                <a:gd name="connsiteY1" fmla="*/ -2114 h 29433"/>
              </a:gdLst>
              <a:ahLst/>
              <a:cxnLst>
                <a:cxn ang="0">
                  <a:pos x="connsiteX0" y="connsiteY0"/>
                </a:cxn>
                <a:cxn ang="0">
                  <a:pos x="connsiteX1" y="connsiteY1"/>
                </a:cxn>
              </a:cxnLst>
              <a:rect l="l" t="t" r="r" b="b"/>
              <a:pathLst>
                <a:path w="29622" h="29433">
                  <a:moveTo>
                    <a:pt x="29153" y="27319"/>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Shape 87">
              <a:extLst>
                <a:ext uri="{FF2B5EF4-FFF2-40B4-BE49-F238E27FC236}">
                  <a16:creationId xmlns:a16="http://schemas.microsoft.com/office/drawing/2014/main" id="{E08FA6DA-81F8-464F-9C91-4C2658C3054F}"/>
                </a:ext>
              </a:extLst>
            </p:cNvPr>
            <p:cNvSpPr/>
            <p:nvPr/>
          </p:nvSpPr>
          <p:spPr>
            <a:xfrm>
              <a:off x="1279778"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88">
              <a:extLst>
                <a:ext uri="{FF2B5EF4-FFF2-40B4-BE49-F238E27FC236}">
                  <a16:creationId xmlns:a16="http://schemas.microsoft.com/office/drawing/2014/main" id="{9B499F0F-7E2B-4CFA-9AFF-FC3F66FB05B8}"/>
                </a:ext>
              </a:extLst>
            </p:cNvPr>
            <p:cNvSpPr/>
            <p:nvPr/>
          </p:nvSpPr>
          <p:spPr>
            <a:xfrm>
              <a:off x="1312354" y="1769487"/>
              <a:ext cx="20192" cy="20287"/>
            </a:xfrm>
            <a:custGeom>
              <a:avLst/>
              <a:gdLst>
                <a:gd name="connsiteX0" fmla="*/ 19723 w 20192"/>
                <a:gd name="connsiteY0" fmla="*/ -2114 h 20287"/>
                <a:gd name="connsiteX1" fmla="*/ -470 w 20192"/>
                <a:gd name="connsiteY1" fmla="*/ 18173 h 20287"/>
              </a:gdLst>
              <a:ahLst/>
              <a:cxnLst>
                <a:cxn ang="0">
                  <a:pos x="connsiteX0" y="connsiteY0"/>
                </a:cxn>
                <a:cxn ang="0">
                  <a:pos x="connsiteX1" y="connsiteY1"/>
                </a:cxn>
              </a:cxnLst>
              <a:rect l="l" t="t" r="r" b="b"/>
              <a:pathLst>
                <a:path w="20192" h="20287">
                  <a:moveTo>
                    <a:pt x="19723" y="-2114"/>
                  </a:moveTo>
                  <a:lnTo>
                    <a:pt x="-470"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89">
              <a:extLst>
                <a:ext uri="{FF2B5EF4-FFF2-40B4-BE49-F238E27FC236}">
                  <a16:creationId xmlns:a16="http://schemas.microsoft.com/office/drawing/2014/main" id="{16067762-0580-498B-8447-056D27F29958}"/>
                </a:ext>
              </a:extLst>
            </p:cNvPr>
            <p:cNvSpPr/>
            <p:nvPr/>
          </p:nvSpPr>
          <p:spPr>
            <a:xfrm>
              <a:off x="1279683"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90">
              <a:extLst>
                <a:ext uri="{FF2B5EF4-FFF2-40B4-BE49-F238E27FC236}">
                  <a16:creationId xmlns:a16="http://schemas.microsoft.com/office/drawing/2014/main" id="{3315F72B-A201-4D3A-AD77-DDD7C0BD502F}"/>
                </a:ext>
              </a:extLst>
            </p:cNvPr>
            <p:cNvSpPr/>
            <p:nvPr/>
          </p:nvSpPr>
          <p:spPr>
            <a:xfrm>
              <a:off x="1432178" y="1707574"/>
              <a:ext cx="28575" cy="9525"/>
            </a:xfrm>
            <a:custGeom>
              <a:avLst/>
              <a:gdLst>
                <a:gd name="connsiteX0" fmla="*/ -470 w 28575"/>
                <a:gd name="connsiteY0" fmla="*/ -2114 h 9525"/>
                <a:gd name="connsiteX1" fmla="*/ 28105 w 28575"/>
                <a:gd name="connsiteY1" fmla="*/ -2114 h 9525"/>
              </a:gdLst>
              <a:ahLst/>
              <a:cxnLst>
                <a:cxn ang="0">
                  <a:pos x="connsiteX0" y="connsiteY0"/>
                </a:cxn>
                <a:cxn ang="0">
                  <a:pos x="connsiteX1" y="connsiteY1"/>
                </a:cxn>
              </a:cxnLst>
              <a:rect l="l" t="t" r="r" b="b"/>
              <a:pathLst>
                <a:path w="28575" h="9525">
                  <a:moveTo>
                    <a:pt x="-470" y="-2114"/>
                  </a:moveTo>
                  <a:lnTo>
                    <a:pt x="28105"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86C98501-F020-4B03-AEFB-DD4A87802868}"/>
                </a:ext>
              </a:extLst>
            </p:cNvPr>
            <p:cNvSpPr/>
            <p:nvPr/>
          </p:nvSpPr>
          <p:spPr>
            <a:xfrm>
              <a:off x="1460753"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4A66BA13-FD20-4A7C-8D72-391FBF668099}"/>
                </a:ext>
              </a:extLst>
            </p:cNvPr>
            <p:cNvSpPr/>
            <p:nvPr/>
          </p:nvSpPr>
          <p:spPr>
            <a:xfrm>
              <a:off x="1317878" y="1707574"/>
              <a:ext cx="28575" cy="9525"/>
            </a:xfrm>
            <a:custGeom>
              <a:avLst/>
              <a:gdLst>
                <a:gd name="connsiteX0" fmla="*/ 28105 w 28575"/>
                <a:gd name="connsiteY0" fmla="*/ -2114 h 9525"/>
                <a:gd name="connsiteX1" fmla="*/ -470 w 28575"/>
                <a:gd name="connsiteY1" fmla="*/ -2114 h 9525"/>
              </a:gdLst>
              <a:ahLst/>
              <a:cxnLst>
                <a:cxn ang="0">
                  <a:pos x="connsiteX0" y="connsiteY0"/>
                </a:cxn>
                <a:cxn ang="0">
                  <a:pos x="connsiteX1" y="connsiteY1"/>
                </a:cxn>
              </a:cxnLst>
              <a:rect l="l" t="t" r="r" b="b"/>
              <a:pathLst>
                <a:path w="28575" h="9525">
                  <a:moveTo>
                    <a:pt x="28105" y="-2114"/>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BE2C68BE-96CC-46C5-B24B-4DDDFAD88B5A}"/>
                </a:ext>
              </a:extLst>
            </p:cNvPr>
            <p:cNvSpPr/>
            <p:nvPr/>
          </p:nvSpPr>
          <p:spPr>
            <a:xfrm>
              <a:off x="1279778"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11C84B6D-7844-4250-98DF-1F0E45EAF06A}"/>
                </a:ext>
              </a:extLst>
            </p:cNvPr>
            <p:cNvSpPr/>
            <p:nvPr/>
          </p:nvSpPr>
          <p:spPr>
            <a:xfrm>
              <a:off x="1386837" y="1759962"/>
              <a:ext cx="4764" cy="4762"/>
            </a:xfrm>
            <a:custGeom>
              <a:avLst/>
              <a:gdLst>
                <a:gd name="connsiteX0" fmla="*/ 1914 w 4764"/>
                <a:gd name="connsiteY0" fmla="*/ -2114 h 4762"/>
                <a:gd name="connsiteX1" fmla="*/ 4295 w 4764"/>
                <a:gd name="connsiteY1" fmla="*/ 267 h 4762"/>
                <a:gd name="connsiteX2" fmla="*/ 1914 w 4764"/>
                <a:gd name="connsiteY2" fmla="*/ 2649 h 4762"/>
                <a:gd name="connsiteX3" fmla="*/ -468 w 4764"/>
                <a:gd name="connsiteY3" fmla="*/ 267 h 4762"/>
                <a:gd name="connsiteX4" fmla="*/ 1723 w 4764"/>
                <a:gd name="connsiteY4" fmla="*/ -2114 h 4762"/>
                <a:gd name="connsiteX5" fmla="*/ 1914 w 4764"/>
                <a:gd name="connsiteY5" fmla="*/ -2114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4" h="4762">
                  <a:moveTo>
                    <a:pt x="1914" y="-2114"/>
                  </a:moveTo>
                  <a:cubicBezTo>
                    <a:pt x="3228" y="-2114"/>
                    <a:pt x="4295" y="-1065"/>
                    <a:pt x="4295" y="267"/>
                  </a:cubicBezTo>
                  <a:cubicBezTo>
                    <a:pt x="4295" y="1600"/>
                    <a:pt x="3228" y="2649"/>
                    <a:pt x="1914" y="2649"/>
                  </a:cubicBezTo>
                  <a:cubicBezTo>
                    <a:pt x="599" y="2649"/>
                    <a:pt x="-468" y="1600"/>
                    <a:pt x="-468" y="267"/>
                  </a:cubicBezTo>
                  <a:cubicBezTo>
                    <a:pt x="-525" y="-970"/>
                    <a:pt x="456" y="-2019"/>
                    <a:pt x="1723" y="-2114"/>
                  </a:cubicBezTo>
                  <a:cubicBezTo>
                    <a:pt x="1780" y="-2114"/>
                    <a:pt x="1847" y="-2114"/>
                    <a:pt x="1914" y="-2114"/>
                  </a:cubicBez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A3A5E465-B0F9-4E4E-8763-98F1238F85B3}"/>
                </a:ext>
              </a:extLst>
            </p:cNvPr>
            <p:cNvSpPr/>
            <p:nvPr/>
          </p:nvSpPr>
          <p:spPr>
            <a:xfrm>
              <a:off x="1360646" y="1664712"/>
              <a:ext cx="57150" cy="76200"/>
            </a:xfrm>
            <a:custGeom>
              <a:avLst/>
              <a:gdLst>
                <a:gd name="connsiteX0" fmla="*/ -470 w 57150"/>
                <a:gd name="connsiteY0" fmla="*/ 26461 h 76200"/>
                <a:gd name="connsiteX1" fmla="*/ 28105 w 57150"/>
                <a:gd name="connsiteY1" fmla="*/ -2114 h 76200"/>
                <a:gd name="connsiteX2" fmla="*/ 56680 w 57150"/>
                <a:gd name="connsiteY2" fmla="*/ 26461 h 76200"/>
                <a:gd name="connsiteX3" fmla="*/ 39535 w 57150"/>
                <a:gd name="connsiteY3" fmla="*/ 52655 h 76200"/>
                <a:gd name="connsiteX4" fmla="*/ 28105 w 57150"/>
                <a:gd name="connsiteY4" fmla="*/ 70086 h 76200"/>
                <a:gd name="connsiteX5" fmla="*/ 28105 w 57150"/>
                <a:gd name="connsiteY5" fmla="*/ 740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200">
                  <a:moveTo>
                    <a:pt x="-470" y="26461"/>
                  </a:moveTo>
                  <a:cubicBezTo>
                    <a:pt x="-470" y="10650"/>
                    <a:pt x="12332" y="-2114"/>
                    <a:pt x="28105" y="-2114"/>
                  </a:cubicBezTo>
                  <a:cubicBezTo>
                    <a:pt x="43888" y="-2114"/>
                    <a:pt x="56680" y="10650"/>
                    <a:pt x="56680" y="26461"/>
                  </a:cubicBezTo>
                  <a:cubicBezTo>
                    <a:pt x="56680" y="37795"/>
                    <a:pt x="49946" y="48083"/>
                    <a:pt x="39535" y="52655"/>
                  </a:cubicBezTo>
                  <a:cubicBezTo>
                    <a:pt x="32601" y="55703"/>
                    <a:pt x="28115" y="62561"/>
                    <a:pt x="28105" y="70086"/>
                  </a:cubicBezTo>
                  <a:lnTo>
                    <a:pt x="28105" y="74086"/>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00" name="TextBox 99">
            <a:extLst>
              <a:ext uri="{FF2B5EF4-FFF2-40B4-BE49-F238E27FC236}">
                <a16:creationId xmlns:a16="http://schemas.microsoft.com/office/drawing/2014/main" id="{BFE4DD6D-90DE-4A70-ABC1-367DE609508C}"/>
              </a:ext>
            </a:extLst>
          </p:cNvPr>
          <p:cNvSpPr txBox="1"/>
          <p:nvPr/>
        </p:nvSpPr>
        <p:spPr>
          <a:xfrm>
            <a:off x="2297721" y="1678335"/>
            <a:ext cx="92110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1E49E2"/>
                </a:solidFill>
                <a:effectLst/>
                <a:uLnTx/>
                <a:uFillTx/>
                <a:latin typeface="Arial"/>
                <a:ea typeface="+mn-ea"/>
                <a:cs typeface="+mn-cs"/>
              </a:rPr>
              <a:t>Client challenge</a:t>
            </a:r>
          </a:p>
        </p:txBody>
      </p:sp>
      <p:cxnSp>
        <p:nvCxnSpPr>
          <p:cNvPr id="122" name="Straight Connector 121">
            <a:extLst>
              <a:ext uri="{FF2B5EF4-FFF2-40B4-BE49-F238E27FC236}">
                <a16:creationId xmlns:a16="http://schemas.microsoft.com/office/drawing/2014/main" id="{E703D12B-E934-43C8-9A7C-669EA15E1634}"/>
              </a:ext>
            </a:extLst>
          </p:cNvPr>
          <p:cNvCxnSpPr>
            <a:cxnSpLocks/>
          </p:cNvCxnSpPr>
          <p:nvPr/>
        </p:nvCxnSpPr>
        <p:spPr>
          <a:xfrm>
            <a:off x="995363" y="5876925"/>
            <a:ext cx="5000659"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EA47439-C33F-447D-9346-B75FA0BB2725}"/>
              </a:ext>
            </a:extLst>
          </p:cNvPr>
          <p:cNvCxnSpPr>
            <a:cxnSpLocks/>
          </p:cNvCxnSpPr>
          <p:nvPr/>
        </p:nvCxnSpPr>
        <p:spPr>
          <a:xfrm>
            <a:off x="6201535" y="5876925"/>
            <a:ext cx="500065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5" name="TextBox 234">
            <a:extLst>
              <a:ext uri="{FF2B5EF4-FFF2-40B4-BE49-F238E27FC236}">
                <a16:creationId xmlns:a16="http://schemas.microsoft.com/office/drawing/2014/main" id="{E93A8AB2-49C5-4E3D-81B8-7F46B56FE2E9}"/>
              </a:ext>
            </a:extLst>
          </p:cNvPr>
          <p:cNvSpPr txBox="1"/>
          <p:nvPr/>
        </p:nvSpPr>
        <p:spPr>
          <a:xfrm>
            <a:off x="995363" y="2963801"/>
            <a:ext cx="5000659" cy="2768346"/>
          </a:xfrm>
          <a:prstGeom prst="rect">
            <a:avLst/>
          </a:prstGeom>
          <a:noFill/>
        </p:spPr>
        <p:txBody>
          <a:bodyPr wrap="square" lIns="0" tIns="0" rIns="0" bIns="0" anchor="ctr">
            <a:noAutofit/>
          </a:bodyPr>
          <a:lstStyle/>
          <a:p>
            <a:pPr marL="0" lvl="1" indent="0" algn="l" defTabSz="914400" rtl="0" eaLnBrk="1" latinLnBrk="0" hangingPunct="1">
              <a:spcAft>
                <a:spcPts val="600"/>
              </a:spcAft>
            </a:pPr>
            <a:r>
              <a:rPr lang="en-US" sz="800" b="1" i="0" kern="0" baseline="0">
                <a:solidFill>
                  <a:schemeClr val="tx2"/>
                </a:solidFill>
                <a:ea typeface="+mn-ea"/>
                <a:cs typeface="Arial" panose="020B0604020202020204" pitchFamily="34" charset="0"/>
              </a:rPr>
              <a:t>Engagement Scope </a:t>
            </a:r>
            <a:r>
              <a:rPr lang="en-US" sz="800" b="0" i="0" kern="0" baseline="0">
                <a:solidFill>
                  <a:schemeClr val="tx2"/>
                </a:solidFill>
                <a:ea typeface="+mn-ea"/>
                <a:cs typeface="Arial" panose="020B0604020202020204" pitchFamily="34" charset="0"/>
              </a:rPr>
              <a:t>: </a:t>
            </a:r>
          </a:p>
          <a:p>
            <a:pPr marR="0" lvl="0" algn="l" defTabSz="914400" rtl="0" eaLnBrk="1" fontAlgn="auto" latinLnBrk="0" hangingPunct="1">
              <a:lnSpc>
                <a:spcPct val="100000"/>
              </a:lnSpc>
              <a:spcBef>
                <a:spcPts val="0"/>
              </a:spcBef>
              <a:spcAft>
                <a:spcPts val="0"/>
              </a:spcAft>
              <a:buClrTx/>
              <a:buSzTx/>
              <a:tabLst/>
              <a:defRPr/>
            </a:pPr>
            <a:r>
              <a:rPr lang="en-US" sz="800" kern="0">
                <a:cs typeface="Arial" panose="020B0604020202020204" pitchFamily="34" charset="0"/>
              </a:rPr>
              <a:t>Client is a provider of IT Enabled Services to one of the biggest multinational conglomerate in India. KPMG implemented PAM solution in one of the Indian multinational conglomerate with 2500 devices (servers, network devices, databases, web applications, etc.) and 1000 users.</a:t>
            </a:r>
          </a:p>
          <a:p>
            <a:pPr marR="0" lvl="0" algn="just" defTabSz="762000" rtl="0" eaLnBrk="0" fontAlgn="auto" latinLnBrk="0" hangingPunct="0">
              <a:lnSpc>
                <a:spcPct val="100000"/>
              </a:lnSpc>
              <a:spcBef>
                <a:spcPct val="50000"/>
              </a:spcBef>
              <a:spcAft>
                <a:spcPct val="20000"/>
              </a:spcAft>
              <a:buClrTx/>
              <a:buSzTx/>
              <a:tabLst/>
              <a:defRPr/>
            </a:pPr>
            <a:r>
              <a:rPr lang="en-US" sz="800" kern="0">
                <a:cs typeface="Arial" panose="020B0604020202020204" pitchFamily="34" charset="0"/>
              </a:rPr>
              <a:t>Developing custom PSM connection components. PAM deployment allowed organization to monitor and control privileged accesses of internal as well as external (remote) users who are accessing company’s critical devices on day to day basis.</a:t>
            </a:r>
          </a:p>
          <a:p>
            <a:pPr marR="0" lvl="0" algn="just" defTabSz="762000" rtl="0" eaLnBrk="0" fontAlgn="auto" latinLnBrk="0" hangingPunct="0">
              <a:lnSpc>
                <a:spcPct val="100000"/>
              </a:lnSpc>
              <a:spcBef>
                <a:spcPct val="50000"/>
              </a:spcBef>
              <a:spcAft>
                <a:spcPct val="20000"/>
              </a:spcAft>
              <a:buClrTx/>
              <a:buSzTx/>
              <a:tabLst/>
              <a:defRPr/>
            </a:pPr>
            <a:r>
              <a:rPr lang="en-US" sz="800" kern="0">
                <a:cs typeface="Arial" panose="020B0604020202020204" pitchFamily="34" charset="0"/>
              </a:rPr>
              <a:t>Project involved configuration of features such as multifactor authentication, IP binding, user analytics, password rotation, user discovery, access approval workflows, real time session monitoring, password envelope, etc. Provided multiple PAM administrator and end user trainings.</a:t>
            </a:r>
          </a:p>
          <a:p>
            <a:pPr marR="0" lvl="0" algn="just" defTabSz="762000" rtl="0" eaLnBrk="0" fontAlgn="auto" latinLnBrk="0" hangingPunct="0">
              <a:lnSpc>
                <a:spcPct val="100000"/>
              </a:lnSpc>
              <a:spcBef>
                <a:spcPct val="50000"/>
              </a:spcBef>
              <a:spcAft>
                <a:spcPct val="20000"/>
              </a:spcAft>
              <a:buClrTx/>
              <a:buSzTx/>
              <a:tabLst/>
              <a:defRPr/>
            </a:pPr>
            <a:endParaRPr kumimoji="0" lang="en-US" sz="800" b="0" i="0" u="none" strike="noStrike" kern="1200" cap="none" spc="0" normalizeH="0" baseline="0" noProof="0">
              <a:ln>
                <a:noFill/>
              </a:ln>
              <a:solidFill>
                <a:srgbClr val="000000">
                  <a:lumMod val="85000"/>
                  <a:lumOff val="15000"/>
                </a:srgbClr>
              </a:solidFill>
              <a:effectLst/>
              <a:uLnTx/>
              <a:uFillTx/>
              <a:ea typeface="+mn-ea"/>
              <a:cs typeface="+mn-cs"/>
            </a:endParaRPr>
          </a:p>
          <a:p>
            <a:pPr marL="0" lvl="1" indent="0" algn="l" defTabSz="914400" rtl="0" eaLnBrk="1" latinLnBrk="0" hangingPunct="1">
              <a:spcAft>
                <a:spcPts val="600"/>
              </a:spcAft>
            </a:pPr>
            <a:r>
              <a:rPr lang="en-US" sz="800" b="1" i="0" kern="0" baseline="0">
                <a:solidFill>
                  <a:schemeClr val="tx2"/>
                </a:solidFill>
                <a:ea typeface="+mn-ea"/>
                <a:cs typeface="Arial" panose="020B0604020202020204" pitchFamily="34" charset="0"/>
              </a:rPr>
              <a:t>Solution Approach</a:t>
            </a:r>
            <a:r>
              <a:rPr lang="en-US" sz="800" b="0" i="0" kern="0" baseline="0">
                <a:solidFill>
                  <a:schemeClr val="tx2"/>
                </a:solidFill>
                <a:ea typeface="+mn-ea"/>
                <a:cs typeface="Arial" panose="020B0604020202020204" pitchFamily="34" charset="0"/>
              </a:rPr>
              <a:t> : </a:t>
            </a:r>
          </a:p>
          <a:p>
            <a:pPr marR="0" lvl="0" algn="l" defTabSz="914400" rtl="0" eaLnBrk="1" fontAlgn="auto" latinLnBrk="0" hangingPunct="1">
              <a:lnSpc>
                <a:spcPct val="100000"/>
              </a:lnSpc>
              <a:spcBef>
                <a:spcPts val="0"/>
              </a:spcBef>
              <a:spcAft>
                <a:spcPts val="0"/>
              </a:spcAft>
              <a:buClrTx/>
              <a:buSzTx/>
              <a:tabLst/>
              <a:defRPr/>
            </a:pPr>
            <a:r>
              <a:rPr kumimoji="0" lang="en-US" sz="800" b="0" i="0" u="none" strike="noStrike" kern="1200" cap="none" spc="0" normalizeH="0" baseline="0" noProof="0">
                <a:ln>
                  <a:noFill/>
                </a:ln>
                <a:solidFill>
                  <a:srgbClr val="000000"/>
                </a:solidFill>
                <a:effectLst/>
                <a:uLnTx/>
                <a:uFillTx/>
                <a:ea typeface="+mn-ea"/>
                <a:cs typeface="+mn-cs"/>
              </a:rPr>
              <a:t>KPMG performed a current state assessment of key IAM processes and controls across the Client IT Datacenter of key platforms such as separate support teams. Integrating MFA authentication, RADIUS, LDAP, RSA with PAM. Provide visibility to client for overall access of their assets. Maintain access control for all privilege accounts. </a:t>
            </a:r>
            <a:r>
              <a:rPr kumimoji="0" lang="en-GB" sz="800" b="0" i="0" u="none" strike="noStrike" kern="1200" cap="none" spc="0" normalizeH="0" baseline="0" noProof="0">
                <a:ln>
                  <a:noFill/>
                </a:ln>
                <a:solidFill>
                  <a:srgbClr val="000000"/>
                </a:solidFill>
                <a:effectLst/>
                <a:uLnTx/>
                <a:uFillTx/>
                <a:ea typeface="+mn-ea"/>
                <a:cs typeface="Times New Roman" panose="02020603050405020304" pitchFamily="18" charset="0"/>
              </a:rPr>
              <a:t>Maintain </a:t>
            </a:r>
            <a:r>
              <a:rPr lang="en-GB" sz="800">
                <a:solidFill>
                  <a:srgbClr val="000000"/>
                </a:solidFill>
                <a:cs typeface="Times New Roman" panose="02020603050405020304" pitchFamily="18" charset="0"/>
              </a:rPr>
              <a:t>pas</a:t>
            </a:r>
            <a:r>
              <a:rPr kumimoji="0" lang="en-GB" sz="800" b="0" i="0" u="none" strike="noStrike" kern="1200" cap="none" spc="0" normalizeH="0" baseline="0" noProof="0">
                <a:ln>
                  <a:noFill/>
                </a:ln>
                <a:solidFill>
                  <a:srgbClr val="000000"/>
                </a:solidFill>
                <a:effectLst/>
                <a:uLnTx/>
                <a:uFillTx/>
                <a:ea typeface="+mn-ea"/>
                <a:cs typeface="Times New Roman" panose="02020603050405020304" pitchFamily="18" charset="0"/>
              </a:rPr>
              <a:t>sword management as per compliance &amp; organisation policy. </a:t>
            </a:r>
            <a:r>
              <a:rPr kumimoji="0" lang="en-US" sz="800" b="0" i="0" u="none" strike="noStrike" kern="1200" cap="none" spc="0" normalizeH="0" baseline="0" noProof="0">
                <a:ln>
                  <a:noFill/>
                </a:ln>
                <a:solidFill>
                  <a:srgbClr val="000000"/>
                </a:solidFill>
                <a:effectLst/>
                <a:uLnTx/>
                <a:uFillTx/>
                <a:ea typeface="+mn-ea"/>
                <a:cs typeface="Times New Roman" panose="02020603050405020304" pitchFamily="18" charset="0"/>
              </a:rPr>
              <a:t>Building on extensive experience of change management, KPMG executed a user transition strategy to ensure that the implementation was a success and the benefits realized</a:t>
            </a:r>
            <a:r>
              <a:rPr kumimoji="0" lang="en-GB" sz="800" b="0" i="0" u="none" strike="noStrike" kern="1200" cap="none" spc="0" normalizeH="0" baseline="0" noProof="0">
                <a:ln>
                  <a:noFill/>
                </a:ln>
                <a:solidFill>
                  <a:srgbClr val="000000"/>
                </a:solidFill>
                <a:effectLst/>
                <a:uLnTx/>
                <a:uFillTx/>
                <a:ea typeface="+mn-ea"/>
                <a:cs typeface="Times New Roman" panose="02020603050405020304" pitchFamily="18" charset="0"/>
              </a:rPr>
              <a:t>.</a:t>
            </a:r>
            <a:r>
              <a:rPr kumimoji="0" lang="en-US" sz="800" b="0" i="0" u="none" strike="noStrike" kern="1200" cap="none" spc="0" normalizeH="0" baseline="0" noProof="0">
                <a:ln>
                  <a:noFill/>
                </a:ln>
                <a:solidFill>
                  <a:srgbClr val="000000"/>
                </a:solidFill>
                <a:effectLst/>
                <a:uLnTx/>
                <a:uFillTx/>
                <a:ea typeface="+mn-ea"/>
                <a:cs typeface="+mn-cs"/>
              </a:rPr>
              <a:t>  Command &amp; video logs available for all activities on critical assets performed by all parties</a:t>
            </a:r>
          </a:p>
        </p:txBody>
      </p:sp>
      <p:sp>
        <p:nvSpPr>
          <p:cNvPr id="246" name="TextBox 245">
            <a:extLst>
              <a:ext uri="{FF2B5EF4-FFF2-40B4-BE49-F238E27FC236}">
                <a16:creationId xmlns:a16="http://schemas.microsoft.com/office/drawing/2014/main" id="{7F53948D-7F21-4EC4-964D-718836EA8691}"/>
              </a:ext>
            </a:extLst>
          </p:cNvPr>
          <p:cNvSpPr txBox="1"/>
          <p:nvPr/>
        </p:nvSpPr>
        <p:spPr>
          <a:xfrm>
            <a:off x="6201535" y="3070364"/>
            <a:ext cx="4998278" cy="338554"/>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1" i="0" u="none" strike="noStrike" kern="1200" cap="none" spc="0" normalizeH="0" baseline="0" noProof="0">
                <a:ln>
                  <a:noFill/>
                </a:ln>
                <a:solidFill>
                  <a:srgbClr val="00B8F5"/>
                </a:solidFill>
                <a:effectLst/>
                <a:uLnTx/>
                <a:uFillTx/>
                <a:latin typeface="Arial" panose="020B0604020202020204" pitchFamily="34" charset="0"/>
                <a:ea typeface="Times New Roman" panose="02020603050405020304" pitchFamily="18" charset="0"/>
                <a:cs typeface="Times New Roman" panose="02020603050405020304" pitchFamily="18" charset="0"/>
              </a:rPr>
              <a:t>Upon the completion of the engagement, the client had:</a:t>
            </a:r>
          </a:p>
        </p:txBody>
      </p:sp>
      <p:cxnSp>
        <p:nvCxnSpPr>
          <p:cNvPr id="247" name="Straight Connector 246">
            <a:extLst>
              <a:ext uri="{FF2B5EF4-FFF2-40B4-BE49-F238E27FC236}">
                <a16:creationId xmlns:a16="http://schemas.microsoft.com/office/drawing/2014/main" id="{93F3DA35-62C7-4F2B-BCE7-EFD2C5076C8A}"/>
              </a:ext>
            </a:extLst>
          </p:cNvPr>
          <p:cNvCxnSpPr>
            <a:cxnSpLocks/>
          </p:cNvCxnSpPr>
          <p:nvPr/>
        </p:nvCxnSpPr>
        <p:spPr>
          <a:xfrm flipH="1">
            <a:off x="6979705" y="4228284"/>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97C68556-8D48-4A56-B454-EC183C8733C2}"/>
              </a:ext>
            </a:extLst>
          </p:cNvPr>
          <p:cNvSpPr/>
          <p:nvPr/>
        </p:nvSpPr>
        <p:spPr>
          <a:xfrm rot="10800000" flipH="1">
            <a:off x="6930405" y="4203631"/>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68" name="Straight Connector 267">
            <a:extLst>
              <a:ext uri="{FF2B5EF4-FFF2-40B4-BE49-F238E27FC236}">
                <a16:creationId xmlns:a16="http://schemas.microsoft.com/office/drawing/2014/main" id="{03BC2C05-8E44-4F64-B2F7-923F3BBC90E5}"/>
              </a:ext>
            </a:extLst>
          </p:cNvPr>
          <p:cNvCxnSpPr>
            <a:cxnSpLocks/>
          </p:cNvCxnSpPr>
          <p:nvPr/>
        </p:nvCxnSpPr>
        <p:spPr>
          <a:xfrm flipH="1">
            <a:off x="6979705" y="5055652"/>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4CB52977-CBFC-48A2-9D62-24F7F793EC9D}"/>
              </a:ext>
            </a:extLst>
          </p:cNvPr>
          <p:cNvSpPr/>
          <p:nvPr/>
        </p:nvSpPr>
        <p:spPr>
          <a:xfrm rot="10800000" flipH="1">
            <a:off x="6930405" y="5030999"/>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sp>
        <p:nvSpPr>
          <p:cNvPr id="272" name="TextBox 271">
            <a:extLst>
              <a:ext uri="{FF2B5EF4-FFF2-40B4-BE49-F238E27FC236}">
                <a16:creationId xmlns:a16="http://schemas.microsoft.com/office/drawing/2014/main" id="{DC4CD80A-DF79-4435-ABDA-E62785619AD9}"/>
              </a:ext>
            </a:extLst>
          </p:cNvPr>
          <p:cNvSpPr txBox="1"/>
          <p:nvPr/>
        </p:nvSpPr>
        <p:spPr>
          <a:xfrm>
            <a:off x="7260803" y="3490528"/>
            <a:ext cx="3939009"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US" sz="800" b="0" i="0" u="none" strike="noStrike" kern="1200" cap="none" spc="0" normalizeH="0" baseline="0" noProof="0">
                <a:ln>
                  <a:noFill/>
                </a:ln>
                <a:effectLst/>
                <a:uLnTx/>
                <a:uFillTx/>
                <a:latin typeface="Arial" panose="020B0604020202020204" pitchFamily="34" charset="0"/>
                <a:ea typeface="Times New Roman" panose="02020603050405020304" pitchFamily="18" charset="0"/>
                <a:cs typeface="Times New Roman" panose="02020603050405020304" pitchFamily="18" charset="0"/>
              </a:rPr>
              <a:t>Uninterrupted business operations and assurance to the Management about the Critical IT </a:t>
            </a:r>
            <a:r>
              <a:rPr lang="en-US" sz="800"/>
              <a:t>Controls</a:t>
            </a:r>
            <a:r>
              <a:rPr kumimoji="0" lang="en-US" sz="800" b="0" i="0" u="none" strike="noStrike" kern="1200" cap="none" spc="0" normalizeH="0" baseline="0" noProof="0">
                <a:ln>
                  <a:noFill/>
                </a:ln>
                <a:effectLst/>
                <a:uLnTx/>
                <a:uFillTx/>
                <a:latin typeface="Arial" panose="020B0604020202020204" pitchFamily="34" charset="0"/>
                <a:ea typeface="Times New Roman" panose="02020603050405020304" pitchFamily="18" charset="0"/>
                <a:cs typeface="Times New Roman" panose="02020603050405020304" pitchFamily="18" charset="0"/>
              </a:rPr>
              <a:t> being in place</a:t>
            </a:r>
            <a:endParaRPr kumimoji="0" lang="en-GB" sz="800" b="0" i="0" u="none" strike="noStrike" kern="1200" cap="none" spc="0" normalizeH="0" baseline="0" noProof="0">
              <a:ln>
                <a:noFill/>
              </a:ln>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273" name="TextBox 272">
            <a:extLst>
              <a:ext uri="{FF2B5EF4-FFF2-40B4-BE49-F238E27FC236}">
                <a16:creationId xmlns:a16="http://schemas.microsoft.com/office/drawing/2014/main" id="{59ABA4E9-8645-498A-B518-3224C6D0AC7B}"/>
              </a:ext>
            </a:extLst>
          </p:cNvPr>
          <p:cNvSpPr txBox="1"/>
          <p:nvPr/>
        </p:nvSpPr>
        <p:spPr>
          <a:xfrm>
            <a:off x="7260804" y="4317896"/>
            <a:ext cx="3765336"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lang="en-GB" sz="800" kern="0">
                <a:cs typeface="Arial" panose="020B0604020202020204" pitchFamily="34" charset="0"/>
              </a:rPr>
              <a:t>KPMG  Executed the implementation activities to address privileged access risks across their IT environment, </a:t>
            </a:r>
            <a:r>
              <a:rPr lang="en-US" sz="800" kern="0">
                <a:cs typeface="Arial" panose="020B0604020202020204" pitchFamily="34" charset="0"/>
              </a:rPr>
              <a:t>The new tool also helped client to enforce security measures such as MFA &amp; session recording. </a:t>
            </a:r>
            <a:endParaRPr lang="en-GB" sz="800" kern="0">
              <a:cs typeface="Arial" panose="020B0604020202020204" pitchFamily="34" charset="0"/>
            </a:endParaRPr>
          </a:p>
        </p:txBody>
      </p:sp>
      <p:sp>
        <p:nvSpPr>
          <p:cNvPr id="276" name="TextBox 275">
            <a:extLst>
              <a:ext uri="{FF2B5EF4-FFF2-40B4-BE49-F238E27FC236}">
                <a16:creationId xmlns:a16="http://schemas.microsoft.com/office/drawing/2014/main" id="{57098EDD-6D18-4DD8-ACC1-B9BAFE9C6986}"/>
              </a:ext>
            </a:extLst>
          </p:cNvPr>
          <p:cNvSpPr txBox="1"/>
          <p:nvPr/>
        </p:nvSpPr>
        <p:spPr>
          <a:xfrm>
            <a:off x="7260804" y="5145264"/>
            <a:ext cx="3337792"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800"/>
              <a:t>KPMG had been Providing L1, L2 and L3 Operational / Administration activities for the same</a:t>
            </a:r>
            <a:endPar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grpSp>
        <p:nvGrpSpPr>
          <p:cNvPr id="9" name="Graphic 4">
            <a:extLst>
              <a:ext uri="{FF2B5EF4-FFF2-40B4-BE49-F238E27FC236}">
                <a16:creationId xmlns:a16="http://schemas.microsoft.com/office/drawing/2014/main" id="{4B98C31E-2357-4464-935B-F6DF51D221EB}"/>
              </a:ext>
            </a:extLst>
          </p:cNvPr>
          <p:cNvGrpSpPr/>
          <p:nvPr/>
        </p:nvGrpSpPr>
        <p:grpSpPr>
          <a:xfrm>
            <a:off x="6201535" y="3568576"/>
            <a:ext cx="492040" cy="492040"/>
            <a:chOff x="5986462" y="3319462"/>
            <a:chExt cx="219075" cy="219075"/>
          </a:xfrm>
          <a:noFill/>
        </p:grpSpPr>
        <p:sp>
          <p:nvSpPr>
            <p:cNvPr id="10" name="Freeform: Shape 9">
              <a:extLst>
                <a:ext uri="{FF2B5EF4-FFF2-40B4-BE49-F238E27FC236}">
                  <a16:creationId xmlns:a16="http://schemas.microsoft.com/office/drawing/2014/main" id="{3F078E4D-95EE-4794-8F6A-EF8D52E60509}"/>
                </a:ext>
              </a:extLst>
            </p:cNvPr>
            <p:cNvSpPr/>
            <p:nvPr/>
          </p:nvSpPr>
          <p:spPr>
            <a:xfrm>
              <a:off x="6062662" y="3348037"/>
              <a:ext cx="38100" cy="38100"/>
            </a:xfrm>
            <a:custGeom>
              <a:avLst/>
              <a:gdLst>
                <a:gd name="connsiteX0" fmla="*/ 18359 w 38100"/>
                <a:gd name="connsiteY0" fmla="*/ 37897 h 38100"/>
                <a:gd name="connsiteX1" fmla="*/ 37409 w 38100"/>
                <a:gd name="connsiteY1" fmla="*/ 18847 h 38100"/>
                <a:gd name="connsiteX2" fmla="*/ 18359 w 38100"/>
                <a:gd name="connsiteY2" fmla="*/ -203 h 38100"/>
                <a:gd name="connsiteX3" fmla="*/ -692 w 38100"/>
                <a:gd name="connsiteY3" fmla="*/ 18847 h 38100"/>
                <a:gd name="connsiteX4" fmla="*/ 18359 w 38100"/>
                <a:gd name="connsiteY4" fmla="*/ 3789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359" y="37897"/>
                  </a:moveTo>
                  <a:cubicBezTo>
                    <a:pt x="28883" y="37897"/>
                    <a:pt x="37409" y="29372"/>
                    <a:pt x="37409" y="18847"/>
                  </a:cubicBezTo>
                  <a:cubicBezTo>
                    <a:pt x="37409" y="8322"/>
                    <a:pt x="28883" y="-203"/>
                    <a:pt x="18359" y="-203"/>
                  </a:cubicBezTo>
                  <a:cubicBezTo>
                    <a:pt x="7834" y="-203"/>
                    <a:pt x="-692" y="8322"/>
                    <a:pt x="-692" y="18847"/>
                  </a:cubicBezTo>
                  <a:cubicBezTo>
                    <a:pt x="-692" y="29372"/>
                    <a:pt x="7834" y="37897"/>
                    <a:pt x="18359" y="3789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Freeform: Shape 10">
              <a:extLst>
                <a:ext uri="{FF2B5EF4-FFF2-40B4-BE49-F238E27FC236}">
                  <a16:creationId xmlns:a16="http://schemas.microsoft.com/office/drawing/2014/main" id="{8E3F96A9-615A-4003-8887-D839B32373D0}"/>
                </a:ext>
              </a:extLst>
            </p:cNvPr>
            <p:cNvSpPr/>
            <p:nvPr/>
          </p:nvSpPr>
          <p:spPr>
            <a:xfrm>
              <a:off x="6053137" y="3395662"/>
              <a:ext cx="57150" cy="90487"/>
            </a:xfrm>
            <a:custGeom>
              <a:avLst/>
              <a:gdLst>
                <a:gd name="connsiteX0" fmla="*/ 38456 w 57150"/>
                <a:gd name="connsiteY0" fmla="*/ 90284 h 90487"/>
                <a:gd name="connsiteX1" fmla="*/ 42171 w 57150"/>
                <a:gd name="connsiteY1" fmla="*/ 56947 h 90487"/>
                <a:gd name="connsiteX2" fmla="*/ 56459 w 57150"/>
                <a:gd name="connsiteY2" fmla="*/ 56947 h 90487"/>
                <a:gd name="connsiteX3" fmla="*/ 56459 w 57150"/>
                <a:gd name="connsiteY3" fmla="*/ 28372 h 90487"/>
                <a:gd name="connsiteX4" fmla="*/ 27884 w 57150"/>
                <a:gd name="connsiteY4" fmla="*/ -203 h 90487"/>
                <a:gd name="connsiteX5" fmla="*/ -692 w 57150"/>
                <a:gd name="connsiteY5" fmla="*/ 28372 h 90487"/>
                <a:gd name="connsiteX6" fmla="*/ -692 w 57150"/>
                <a:gd name="connsiteY6" fmla="*/ 56947 h 90487"/>
                <a:gd name="connsiteX7" fmla="*/ 13596 w 57150"/>
                <a:gd name="connsiteY7" fmla="*/ 56947 h 90487"/>
                <a:gd name="connsiteX8" fmla="*/ 17311 w 57150"/>
                <a:gd name="connsiteY8" fmla="*/ 9028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90487">
                  <a:moveTo>
                    <a:pt x="38456" y="90284"/>
                  </a:moveTo>
                  <a:lnTo>
                    <a:pt x="42171" y="56947"/>
                  </a:lnTo>
                  <a:lnTo>
                    <a:pt x="56459" y="56947"/>
                  </a:lnTo>
                  <a:lnTo>
                    <a:pt x="56459" y="28372"/>
                  </a:lnTo>
                  <a:cubicBezTo>
                    <a:pt x="56459" y="12589"/>
                    <a:pt x="43666" y="-203"/>
                    <a:pt x="27884" y="-203"/>
                  </a:cubicBezTo>
                  <a:cubicBezTo>
                    <a:pt x="12101" y="-203"/>
                    <a:pt x="-692" y="12589"/>
                    <a:pt x="-692" y="28372"/>
                  </a:cubicBezTo>
                  <a:lnTo>
                    <a:pt x="-692" y="56947"/>
                  </a:lnTo>
                  <a:lnTo>
                    <a:pt x="13596" y="56947"/>
                  </a:lnTo>
                  <a:lnTo>
                    <a:pt x="17311" y="90284"/>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Freeform: Shape 11">
              <a:extLst>
                <a:ext uri="{FF2B5EF4-FFF2-40B4-BE49-F238E27FC236}">
                  <a16:creationId xmlns:a16="http://schemas.microsoft.com/office/drawing/2014/main" id="{48DB534C-0EBC-40EB-BE94-0F87EB1A82EF}"/>
                </a:ext>
              </a:extLst>
            </p:cNvPr>
            <p:cNvSpPr/>
            <p:nvPr/>
          </p:nvSpPr>
          <p:spPr>
            <a:xfrm>
              <a:off x="5986462" y="3319462"/>
              <a:ext cx="190500" cy="190500"/>
            </a:xfrm>
            <a:custGeom>
              <a:avLst/>
              <a:gdLst>
                <a:gd name="connsiteX0" fmla="*/ 94559 w 190500"/>
                <a:gd name="connsiteY0" fmla="*/ 190297 h 190500"/>
                <a:gd name="connsiteX1" fmla="*/ 189809 w 190500"/>
                <a:gd name="connsiteY1" fmla="*/ 95047 h 190500"/>
                <a:gd name="connsiteX2" fmla="*/ 94559 w 190500"/>
                <a:gd name="connsiteY2" fmla="*/ -203 h 190500"/>
                <a:gd name="connsiteX3" fmla="*/ -692 w 190500"/>
                <a:gd name="connsiteY3" fmla="*/ 95047 h 190500"/>
                <a:gd name="connsiteX4" fmla="*/ 94559 w 190500"/>
                <a:gd name="connsiteY4" fmla="*/ 19029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4559" y="190297"/>
                  </a:moveTo>
                  <a:cubicBezTo>
                    <a:pt x="147165" y="190297"/>
                    <a:pt x="189809" y="147653"/>
                    <a:pt x="189809" y="95047"/>
                  </a:cubicBezTo>
                  <a:cubicBezTo>
                    <a:pt x="189809" y="42440"/>
                    <a:pt x="147165" y="-203"/>
                    <a:pt x="94559" y="-203"/>
                  </a:cubicBezTo>
                  <a:cubicBezTo>
                    <a:pt x="41952" y="-203"/>
                    <a:pt x="-692" y="42440"/>
                    <a:pt x="-692" y="95047"/>
                  </a:cubicBezTo>
                  <a:cubicBezTo>
                    <a:pt x="-692" y="147653"/>
                    <a:pt x="41952" y="190297"/>
                    <a:pt x="94559" y="19029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Freeform: Shape 12">
              <a:extLst>
                <a:ext uri="{FF2B5EF4-FFF2-40B4-BE49-F238E27FC236}">
                  <a16:creationId xmlns:a16="http://schemas.microsoft.com/office/drawing/2014/main" id="{CD48C4D3-4FD5-4CB5-9676-84F54AAB259E}"/>
                </a:ext>
              </a:extLst>
            </p:cNvPr>
            <p:cNvSpPr/>
            <p:nvPr/>
          </p:nvSpPr>
          <p:spPr>
            <a:xfrm>
              <a:off x="6149054" y="3482054"/>
              <a:ext cx="56483" cy="56483"/>
            </a:xfrm>
            <a:custGeom>
              <a:avLst/>
              <a:gdLst>
                <a:gd name="connsiteX0" fmla="*/ 55792 w 56483"/>
                <a:gd name="connsiteY0" fmla="*/ 56280 h 56483"/>
                <a:gd name="connsiteX1" fmla="*/ -692 w 56483"/>
                <a:gd name="connsiteY1" fmla="*/ -203 h 56483"/>
              </a:gdLst>
              <a:ahLst/>
              <a:cxnLst>
                <a:cxn ang="0">
                  <a:pos x="connsiteX0" y="connsiteY0"/>
                </a:cxn>
                <a:cxn ang="0">
                  <a:pos x="connsiteX1" y="connsiteY1"/>
                </a:cxn>
              </a:cxnLst>
              <a:rect l="l" t="t" r="r" b="b"/>
              <a:pathLst>
                <a:path w="56483" h="56483">
                  <a:moveTo>
                    <a:pt x="55792" y="56280"/>
                  </a:moveTo>
                  <a:lnTo>
                    <a:pt x="-692" y="-203"/>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 name="Graphic 15">
            <a:extLst>
              <a:ext uri="{FF2B5EF4-FFF2-40B4-BE49-F238E27FC236}">
                <a16:creationId xmlns:a16="http://schemas.microsoft.com/office/drawing/2014/main" id="{733F496C-21C2-4074-8301-9BEB1B9F8770}"/>
              </a:ext>
            </a:extLst>
          </p:cNvPr>
          <p:cNvGrpSpPr/>
          <p:nvPr/>
        </p:nvGrpSpPr>
        <p:grpSpPr>
          <a:xfrm>
            <a:off x="6755229" y="3645319"/>
            <a:ext cx="338253" cy="338553"/>
            <a:chOff x="6658090" y="3702828"/>
            <a:chExt cx="219075" cy="219269"/>
          </a:xfrm>
          <a:noFill/>
        </p:grpSpPr>
        <p:sp>
          <p:nvSpPr>
            <p:cNvPr id="18" name="Freeform: Shape 17">
              <a:extLst>
                <a:ext uri="{FF2B5EF4-FFF2-40B4-BE49-F238E27FC236}">
                  <a16:creationId xmlns:a16="http://schemas.microsoft.com/office/drawing/2014/main" id="{82600A15-44CB-43AA-89B2-1DBDC5004FBD}"/>
                </a:ext>
              </a:extLst>
            </p:cNvPr>
            <p:cNvSpPr/>
            <p:nvPr/>
          </p:nvSpPr>
          <p:spPr>
            <a:xfrm>
              <a:off x="6672659" y="3864757"/>
              <a:ext cx="91630" cy="9525"/>
            </a:xfrm>
            <a:custGeom>
              <a:avLst/>
              <a:gdLst>
                <a:gd name="connsiteX0" fmla="*/ -183 w 91630"/>
                <a:gd name="connsiteY0" fmla="*/ -159 h 9525"/>
                <a:gd name="connsiteX1" fmla="*/ 91448 w 91630"/>
                <a:gd name="connsiteY1" fmla="*/ -159 h 9525"/>
              </a:gdLst>
              <a:ahLst/>
              <a:cxnLst>
                <a:cxn ang="0">
                  <a:pos x="connsiteX0" y="connsiteY0"/>
                </a:cxn>
                <a:cxn ang="0">
                  <a:pos x="connsiteX1" y="connsiteY1"/>
                </a:cxn>
              </a:cxnLst>
              <a:rect l="l" t="t" r="r" b="b"/>
              <a:pathLst>
                <a:path w="91630" h="9525">
                  <a:moveTo>
                    <a:pt x="-183" y="-159"/>
                  </a:moveTo>
                  <a:lnTo>
                    <a:pt x="91448"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ACE87AEB-F405-4E0A-83B4-F2CFDC3DA6F7}"/>
                </a:ext>
              </a:extLst>
            </p:cNvPr>
            <p:cNvSpPr/>
            <p:nvPr/>
          </p:nvSpPr>
          <p:spPr>
            <a:xfrm>
              <a:off x="6678469" y="3750457"/>
              <a:ext cx="177201" cy="9525"/>
            </a:xfrm>
            <a:custGeom>
              <a:avLst/>
              <a:gdLst>
                <a:gd name="connsiteX0" fmla="*/ -183 w 180975"/>
                <a:gd name="connsiteY0" fmla="*/ -159 h 9525"/>
                <a:gd name="connsiteX1" fmla="*/ 180792 w 180975"/>
                <a:gd name="connsiteY1" fmla="*/ -159 h 9525"/>
              </a:gdLst>
              <a:ahLst/>
              <a:cxnLst>
                <a:cxn ang="0">
                  <a:pos x="connsiteX0" y="connsiteY0"/>
                </a:cxn>
                <a:cxn ang="0">
                  <a:pos x="connsiteX1" y="connsiteY1"/>
                </a:cxn>
              </a:cxnLst>
              <a:rect l="l" t="t" r="r" b="b"/>
              <a:pathLst>
                <a:path w="180975" h="9525">
                  <a:moveTo>
                    <a:pt x="-183" y="-159"/>
                  </a:moveTo>
                  <a:lnTo>
                    <a:pt x="180792"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0072A720-0AFA-4C3F-9731-A6017F224F0E}"/>
                </a:ext>
              </a:extLst>
            </p:cNvPr>
            <p:cNvSpPr/>
            <p:nvPr/>
          </p:nvSpPr>
          <p:spPr>
            <a:xfrm>
              <a:off x="6658090" y="3807607"/>
              <a:ext cx="104775" cy="9525"/>
            </a:xfrm>
            <a:custGeom>
              <a:avLst/>
              <a:gdLst>
                <a:gd name="connsiteX0" fmla="*/ 104592 w 104775"/>
                <a:gd name="connsiteY0" fmla="*/ -159 h 9525"/>
                <a:gd name="connsiteX1" fmla="*/ -183 w 104775"/>
                <a:gd name="connsiteY1" fmla="*/ -159 h 9525"/>
              </a:gdLst>
              <a:ahLst/>
              <a:cxnLst>
                <a:cxn ang="0">
                  <a:pos x="connsiteX0" y="connsiteY0"/>
                </a:cxn>
                <a:cxn ang="0">
                  <a:pos x="connsiteX1" y="connsiteY1"/>
                </a:cxn>
              </a:cxnLst>
              <a:rect l="l" t="t" r="r" b="b"/>
              <a:pathLst>
                <a:path w="104775" h="9525">
                  <a:moveTo>
                    <a:pt x="104592" y="-159"/>
                  </a:moveTo>
                  <a:lnTo>
                    <a:pt x="-183"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503C21D0-00D2-4329-BB5E-F3DFD5634D54}"/>
                </a:ext>
              </a:extLst>
            </p:cNvPr>
            <p:cNvSpPr/>
            <p:nvPr/>
          </p:nvSpPr>
          <p:spPr>
            <a:xfrm>
              <a:off x="6658648" y="3702828"/>
              <a:ext cx="217374" cy="218888"/>
            </a:xfrm>
            <a:custGeom>
              <a:avLst/>
              <a:gdLst>
                <a:gd name="connsiteX0" fmla="*/ 102891 w 217374"/>
                <a:gd name="connsiteY0" fmla="*/ 218730 h 218888"/>
                <a:gd name="connsiteX1" fmla="*/ 11 w 217374"/>
                <a:gd name="connsiteY1" fmla="*/ 102915 h 218888"/>
                <a:gd name="connsiteX2" fmla="*/ 115826 w 217374"/>
                <a:gd name="connsiteY2" fmla="*/ 35 h 218888"/>
                <a:gd name="connsiteX3" fmla="*/ 217191 w 217374"/>
                <a:gd name="connsiteY3" fmla="*/ 90142 h 218888"/>
              </a:gdLst>
              <a:ahLst/>
              <a:cxnLst>
                <a:cxn ang="0">
                  <a:pos x="connsiteX0" y="connsiteY0"/>
                </a:cxn>
                <a:cxn ang="0">
                  <a:pos x="connsiteX1" y="connsiteY1"/>
                </a:cxn>
                <a:cxn ang="0">
                  <a:pos x="connsiteX2" y="connsiteY2"/>
                </a:cxn>
                <a:cxn ang="0">
                  <a:pos x="connsiteX3" y="connsiteY3"/>
                </a:cxn>
              </a:cxnLst>
              <a:rect l="l" t="t" r="r" b="b"/>
              <a:pathLst>
                <a:path w="217374" h="218888">
                  <a:moveTo>
                    <a:pt x="102891" y="218730"/>
                  </a:moveTo>
                  <a:cubicBezTo>
                    <a:pt x="42502" y="215158"/>
                    <a:pt x="-3560" y="163304"/>
                    <a:pt x="11" y="102915"/>
                  </a:cubicBezTo>
                  <a:cubicBezTo>
                    <a:pt x="3583" y="42527"/>
                    <a:pt x="55428" y="-3536"/>
                    <a:pt x="115826" y="35"/>
                  </a:cubicBezTo>
                  <a:cubicBezTo>
                    <a:pt x="166375" y="3026"/>
                    <a:pt x="208295" y="40288"/>
                    <a:pt x="217191" y="90142"/>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F90FC981-48B8-45E9-BEE6-F182B3A86588}"/>
                </a:ext>
              </a:extLst>
            </p:cNvPr>
            <p:cNvSpPr/>
            <p:nvPr/>
          </p:nvSpPr>
          <p:spPr>
            <a:xfrm>
              <a:off x="6718332" y="3703022"/>
              <a:ext cx="43389" cy="219075"/>
            </a:xfrm>
            <a:custGeom>
              <a:avLst/>
              <a:gdLst>
                <a:gd name="connsiteX0" fmla="*/ 42159 w 43389"/>
                <a:gd name="connsiteY0" fmla="*/ -159 h 219075"/>
                <a:gd name="connsiteX1" fmla="*/ 43207 w 43389"/>
                <a:gd name="connsiteY1" fmla="*/ 218916 h 219075"/>
              </a:gdLst>
              <a:ahLst/>
              <a:cxnLst>
                <a:cxn ang="0">
                  <a:pos x="connsiteX0" y="connsiteY0"/>
                </a:cxn>
                <a:cxn ang="0">
                  <a:pos x="connsiteX1" y="connsiteY1"/>
                </a:cxn>
              </a:cxnLst>
              <a:rect l="l" t="t" r="r" b="b"/>
              <a:pathLst>
                <a:path w="43389" h="219075">
                  <a:moveTo>
                    <a:pt x="42159" y="-159"/>
                  </a:moveTo>
                  <a:cubicBezTo>
                    <a:pt x="-14991" y="61753"/>
                    <a:pt x="-13943" y="142716"/>
                    <a:pt x="43207" y="21891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Shape 22">
              <a:extLst>
                <a:ext uri="{FF2B5EF4-FFF2-40B4-BE49-F238E27FC236}">
                  <a16:creationId xmlns:a16="http://schemas.microsoft.com/office/drawing/2014/main" id="{96200BC7-6FCF-498E-A1FC-956F0D5E8D74}"/>
                </a:ext>
              </a:extLst>
            </p:cNvPr>
            <p:cNvSpPr/>
            <p:nvPr/>
          </p:nvSpPr>
          <p:spPr>
            <a:xfrm>
              <a:off x="6774580" y="3703022"/>
              <a:ext cx="41243" cy="85725"/>
            </a:xfrm>
            <a:custGeom>
              <a:avLst/>
              <a:gdLst>
                <a:gd name="connsiteX0" fmla="*/ -183 w 41243"/>
                <a:gd name="connsiteY0" fmla="*/ -159 h 85725"/>
                <a:gd name="connsiteX1" fmla="*/ 41060 w 41243"/>
                <a:gd name="connsiteY1" fmla="*/ 85566 h 85725"/>
              </a:gdLst>
              <a:ahLst/>
              <a:cxnLst>
                <a:cxn ang="0">
                  <a:pos x="connsiteX0" y="connsiteY0"/>
                </a:cxn>
                <a:cxn ang="0">
                  <a:pos x="connsiteX1" y="connsiteY1"/>
                </a:cxn>
              </a:cxnLst>
              <a:rect l="l" t="t" r="r" b="b"/>
              <a:pathLst>
                <a:path w="41243" h="85725">
                  <a:moveTo>
                    <a:pt x="-183" y="-159"/>
                  </a:moveTo>
                  <a:cubicBezTo>
                    <a:pt x="22363" y="23282"/>
                    <a:pt x="36812" y="53324"/>
                    <a:pt x="41060" y="8556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Shape 23">
              <a:extLst>
                <a:ext uri="{FF2B5EF4-FFF2-40B4-BE49-F238E27FC236}">
                  <a16:creationId xmlns:a16="http://schemas.microsoft.com/office/drawing/2014/main" id="{E5F0F93B-FEA6-4978-A501-492E24920F3A}"/>
                </a:ext>
              </a:extLst>
            </p:cNvPr>
            <p:cNvSpPr/>
            <p:nvPr/>
          </p:nvSpPr>
          <p:spPr>
            <a:xfrm>
              <a:off x="6791440" y="3845517"/>
              <a:ext cx="85725" cy="76200"/>
            </a:xfrm>
            <a:custGeom>
              <a:avLst/>
              <a:gdLst>
                <a:gd name="connsiteX0" fmla="*/ -183 w 85725"/>
                <a:gd name="connsiteY0" fmla="*/ 9366 h 76200"/>
                <a:gd name="connsiteX1" fmla="*/ 9342 w 85725"/>
                <a:gd name="connsiteY1" fmla="*/ -159 h 76200"/>
                <a:gd name="connsiteX2" fmla="*/ 76017 w 85725"/>
                <a:gd name="connsiteY2" fmla="*/ -159 h 76200"/>
                <a:gd name="connsiteX3" fmla="*/ 85542 w 85725"/>
                <a:gd name="connsiteY3" fmla="*/ 9366 h 76200"/>
                <a:gd name="connsiteX4" fmla="*/ 85542 w 85725"/>
                <a:gd name="connsiteY4" fmla="*/ 66516 h 76200"/>
                <a:gd name="connsiteX5" fmla="*/ 76017 w 85725"/>
                <a:gd name="connsiteY5" fmla="*/ 76041 h 76200"/>
                <a:gd name="connsiteX6" fmla="*/ 9342 w 85725"/>
                <a:gd name="connsiteY6" fmla="*/ 76041 h 76200"/>
                <a:gd name="connsiteX7" fmla="*/ -183 w 85725"/>
                <a:gd name="connsiteY7" fmla="*/ 665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76200">
                  <a:moveTo>
                    <a:pt x="-183" y="9366"/>
                  </a:moveTo>
                  <a:cubicBezTo>
                    <a:pt x="-183" y="4108"/>
                    <a:pt x="4084" y="-159"/>
                    <a:pt x="9342" y="-159"/>
                  </a:cubicBezTo>
                  <a:lnTo>
                    <a:pt x="76017" y="-159"/>
                  </a:lnTo>
                  <a:cubicBezTo>
                    <a:pt x="81275" y="-159"/>
                    <a:pt x="85542" y="4108"/>
                    <a:pt x="85542" y="9366"/>
                  </a:cubicBezTo>
                  <a:lnTo>
                    <a:pt x="85542" y="66516"/>
                  </a:lnTo>
                  <a:cubicBezTo>
                    <a:pt x="85542" y="71774"/>
                    <a:pt x="81275" y="76041"/>
                    <a:pt x="76017" y="76041"/>
                  </a:cubicBezTo>
                  <a:lnTo>
                    <a:pt x="9342" y="76041"/>
                  </a:lnTo>
                  <a:cubicBezTo>
                    <a:pt x="4084" y="76041"/>
                    <a:pt x="-183" y="71774"/>
                    <a:pt x="-183" y="66516"/>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Shape 24">
              <a:extLst>
                <a:ext uri="{FF2B5EF4-FFF2-40B4-BE49-F238E27FC236}">
                  <a16:creationId xmlns:a16="http://schemas.microsoft.com/office/drawing/2014/main" id="{459EB8E2-F279-4EB8-81DF-AF5E1A11F13D}"/>
                </a:ext>
              </a:extLst>
            </p:cNvPr>
            <p:cNvSpPr/>
            <p:nvPr/>
          </p:nvSpPr>
          <p:spPr>
            <a:xfrm>
              <a:off x="6822396" y="3872282"/>
              <a:ext cx="23812" cy="23812"/>
            </a:xfrm>
            <a:custGeom>
              <a:avLst/>
              <a:gdLst>
                <a:gd name="connsiteX0" fmla="*/ 11723 w 23812"/>
                <a:gd name="connsiteY0" fmla="*/ 23653 h 23812"/>
                <a:gd name="connsiteX1" fmla="*/ 23629 w 23812"/>
                <a:gd name="connsiteY1" fmla="*/ 11747 h 23812"/>
                <a:gd name="connsiteX2" fmla="*/ 11723 w 23812"/>
                <a:gd name="connsiteY2" fmla="*/ -159 h 23812"/>
                <a:gd name="connsiteX3" fmla="*/ -183 w 23812"/>
                <a:gd name="connsiteY3" fmla="*/ 11747 h 23812"/>
                <a:gd name="connsiteX4" fmla="*/ 11723 w 23812"/>
                <a:gd name="connsiteY4" fmla="*/ 23653 h 2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 h="23812">
                  <a:moveTo>
                    <a:pt x="11723" y="23653"/>
                  </a:moveTo>
                  <a:cubicBezTo>
                    <a:pt x="18296" y="23653"/>
                    <a:pt x="23629" y="18320"/>
                    <a:pt x="23629" y="11747"/>
                  </a:cubicBezTo>
                  <a:cubicBezTo>
                    <a:pt x="23629" y="5175"/>
                    <a:pt x="18296" y="-159"/>
                    <a:pt x="11723" y="-159"/>
                  </a:cubicBezTo>
                  <a:cubicBezTo>
                    <a:pt x="5151" y="-159"/>
                    <a:pt x="-183" y="5175"/>
                    <a:pt x="-183" y="11747"/>
                  </a:cubicBezTo>
                  <a:cubicBezTo>
                    <a:pt x="-183" y="18320"/>
                    <a:pt x="5151" y="23653"/>
                    <a:pt x="11723" y="23653"/>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0FEA6A80-A3EB-488B-80E9-A69E571A76F8}"/>
                </a:ext>
              </a:extLst>
            </p:cNvPr>
            <p:cNvSpPr/>
            <p:nvPr/>
          </p:nvSpPr>
          <p:spPr>
            <a:xfrm>
              <a:off x="6810490" y="3807417"/>
              <a:ext cx="47625" cy="38100"/>
            </a:xfrm>
            <a:custGeom>
              <a:avLst/>
              <a:gdLst>
                <a:gd name="connsiteX0" fmla="*/ 47442 w 47625"/>
                <a:gd name="connsiteY0" fmla="*/ 23653 h 38100"/>
                <a:gd name="connsiteX1" fmla="*/ 23629 w 47625"/>
                <a:gd name="connsiteY1" fmla="*/ -159 h 38100"/>
                <a:gd name="connsiteX2" fmla="*/ -183 w 47625"/>
                <a:gd name="connsiteY2" fmla="*/ 23653 h 38100"/>
                <a:gd name="connsiteX3" fmla="*/ -183 w 47625"/>
                <a:gd name="connsiteY3" fmla="*/ 37941 h 38100"/>
                <a:gd name="connsiteX4" fmla="*/ 47442 w 47625"/>
                <a:gd name="connsiteY4" fmla="*/ 379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8100">
                  <a:moveTo>
                    <a:pt x="47442" y="23653"/>
                  </a:moveTo>
                  <a:cubicBezTo>
                    <a:pt x="47442" y="10499"/>
                    <a:pt x="36783" y="-159"/>
                    <a:pt x="23629" y="-159"/>
                  </a:cubicBezTo>
                  <a:cubicBezTo>
                    <a:pt x="10475" y="-159"/>
                    <a:pt x="-183" y="10499"/>
                    <a:pt x="-183" y="23653"/>
                  </a:cubicBezTo>
                  <a:lnTo>
                    <a:pt x="-183" y="37941"/>
                  </a:lnTo>
                  <a:lnTo>
                    <a:pt x="47442" y="37941"/>
                  </a:ln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9" name="Graphic 27">
            <a:extLst>
              <a:ext uri="{FF2B5EF4-FFF2-40B4-BE49-F238E27FC236}">
                <a16:creationId xmlns:a16="http://schemas.microsoft.com/office/drawing/2014/main" id="{1D30A941-5D32-4A7A-B4EF-46F3A7A3C6D4}"/>
              </a:ext>
            </a:extLst>
          </p:cNvPr>
          <p:cNvGrpSpPr/>
          <p:nvPr/>
        </p:nvGrpSpPr>
        <p:grpSpPr>
          <a:xfrm>
            <a:off x="6201535" y="4466472"/>
            <a:ext cx="448479" cy="350984"/>
            <a:chOff x="6322552" y="4430901"/>
            <a:chExt cx="219075" cy="171450"/>
          </a:xfrm>
          <a:noFill/>
        </p:grpSpPr>
        <p:sp>
          <p:nvSpPr>
            <p:cNvPr id="35" name="Freeform: Shape 34">
              <a:extLst>
                <a:ext uri="{FF2B5EF4-FFF2-40B4-BE49-F238E27FC236}">
                  <a16:creationId xmlns:a16="http://schemas.microsoft.com/office/drawing/2014/main" id="{0D8331EC-0447-4FFD-8E6C-27DE0634EAB8}"/>
                </a:ext>
              </a:extLst>
            </p:cNvPr>
            <p:cNvSpPr/>
            <p:nvPr/>
          </p:nvSpPr>
          <p:spPr>
            <a:xfrm>
              <a:off x="6341602" y="4449951"/>
              <a:ext cx="180975" cy="133350"/>
            </a:xfrm>
            <a:custGeom>
              <a:avLst/>
              <a:gdLst>
                <a:gd name="connsiteX0" fmla="*/ 161512 w 180975"/>
                <a:gd name="connsiteY0" fmla="*/ -1946 h 133350"/>
                <a:gd name="connsiteX1" fmla="*/ 180562 w 180975"/>
                <a:gd name="connsiteY1" fmla="*/ 17105 h 133350"/>
                <a:gd name="connsiteX2" fmla="*/ 180562 w 180975"/>
                <a:gd name="connsiteY2" fmla="*/ 112355 h 133350"/>
                <a:gd name="connsiteX3" fmla="*/ 161512 w 180975"/>
                <a:gd name="connsiteY3" fmla="*/ 131405 h 133350"/>
                <a:gd name="connsiteX4" fmla="*/ 18637 w 180975"/>
                <a:gd name="connsiteY4" fmla="*/ 131405 h 133350"/>
                <a:gd name="connsiteX5" fmla="*/ -413 w 180975"/>
                <a:gd name="connsiteY5"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161512" y="-1946"/>
                  </a:move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 name="Freeform: Shape 35">
              <a:extLst>
                <a:ext uri="{FF2B5EF4-FFF2-40B4-BE49-F238E27FC236}">
                  <a16:creationId xmlns:a16="http://schemas.microsoft.com/office/drawing/2014/main" id="{D0A63F8B-BBBA-411D-828C-051C3FF964F9}"/>
                </a:ext>
              </a:extLst>
            </p:cNvPr>
            <p:cNvSpPr/>
            <p:nvPr/>
          </p:nvSpPr>
          <p:spPr>
            <a:xfrm>
              <a:off x="6360652" y="4469001"/>
              <a:ext cx="180975" cy="133350"/>
            </a:xfrm>
            <a:custGeom>
              <a:avLst/>
              <a:gdLst>
                <a:gd name="connsiteX0" fmla="*/ 161512 w 180975"/>
                <a:gd name="connsiteY0" fmla="*/ -1946 h 133350"/>
                <a:gd name="connsiteX1" fmla="*/ 180562 w 180975"/>
                <a:gd name="connsiteY1" fmla="*/ 17105 h 133350"/>
                <a:gd name="connsiteX2" fmla="*/ 180562 w 180975"/>
                <a:gd name="connsiteY2" fmla="*/ 112355 h 133350"/>
                <a:gd name="connsiteX3" fmla="*/ 161512 w 180975"/>
                <a:gd name="connsiteY3" fmla="*/ 131405 h 133350"/>
                <a:gd name="connsiteX4" fmla="*/ 18637 w 180975"/>
                <a:gd name="connsiteY4" fmla="*/ 131405 h 133350"/>
                <a:gd name="connsiteX5" fmla="*/ -413 w 180975"/>
                <a:gd name="connsiteY5"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161512" y="-1946"/>
                  </a:move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8AB6918B-CBCD-4B00-A359-AC4B19AFF20B}"/>
                </a:ext>
              </a:extLst>
            </p:cNvPr>
            <p:cNvSpPr/>
            <p:nvPr/>
          </p:nvSpPr>
          <p:spPr>
            <a:xfrm>
              <a:off x="6322552" y="4469001"/>
              <a:ext cx="180975" cy="9525"/>
            </a:xfrm>
            <a:custGeom>
              <a:avLst/>
              <a:gdLst>
                <a:gd name="connsiteX0" fmla="*/ -413 w 180975"/>
                <a:gd name="connsiteY0" fmla="*/ -1946 h 9525"/>
                <a:gd name="connsiteX1" fmla="*/ 180562 w 180975"/>
                <a:gd name="connsiteY1" fmla="*/ -1946 h 9525"/>
              </a:gdLst>
              <a:ahLst/>
              <a:cxnLst>
                <a:cxn ang="0">
                  <a:pos x="connsiteX0" y="connsiteY0"/>
                </a:cxn>
                <a:cxn ang="0">
                  <a:pos x="connsiteX1" y="connsiteY1"/>
                </a:cxn>
              </a:cxnLst>
              <a:rect l="l" t="t" r="r" b="b"/>
              <a:pathLst>
                <a:path w="180975" h="9525">
                  <a:moveTo>
                    <a:pt x="-413" y="-1946"/>
                  </a:moveTo>
                  <a:lnTo>
                    <a:pt x="180562" y="-194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0D6AC833-5476-45E3-891D-CBAA53F8A156}"/>
                </a:ext>
              </a:extLst>
            </p:cNvPr>
            <p:cNvSpPr/>
            <p:nvPr/>
          </p:nvSpPr>
          <p:spPr>
            <a:xfrm>
              <a:off x="634880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BCD8C7BB-B0DD-4449-AE75-64441692B111}"/>
                </a:ext>
              </a:extLst>
            </p:cNvPr>
            <p:cNvSpPr/>
            <p:nvPr/>
          </p:nvSpPr>
          <p:spPr>
            <a:xfrm>
              <a:off x="636785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C69A7DAD-9A0A-4AA8-A81C-23100C3DAB9D}"/>
                </a:ext>
              </a:extLst>
            </p:cNvPr>
            <p:cNvSpPr/>
            <p:nvPr/>
          </p:nvSpPr>
          <p:spPr>
            <a:xfrm>
              <a:off x="638690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4" name="Freeform: Shape 33">
              <a:extLst>
                <a:ext uri="{FF2B5EF4-FFF2-40B4-BE49-F238E27FC236}">
                  <a16:creationId xmlns:a16="http://schemas.microsoft.com/office/drawing/2014/main" id="{3C252E16-F094-4D60-8A8C-27E0CB87C503}"/>
                </a:ext>
              </a:extLst>
            </p:cNvPr>
            <p:cNvSpPr/>
            <p:nvPr/>
          </p:nvSpPr>
          <p:spPr>
            <a:xfrm>
              <a:off x="6322552" y="4430901"/>
              <a:ext cx="180975" cy="133350"/>
            </a:xfrm>
            <a:custGeom>
              <a:avLst/>
              <a:gdLst>
                <a:gd name="connsiteX0" fmla="*/ -413 w 180975"/>
                <a:gd name="connsiteY0" fmla="*/ 17105 h 133350"/>
                <a:gd name="connsiteX1" fmla="*/ 18637 w 180975"/>
                <a:gd name="connsiteY1" fmla="*/ -1946 h 133350"/>
                <a:gd name="connsiteX2" fmla="*/ 161512 w 180975"/>
                <a:gd name="connsiteY2" fmla="*/ -1946 h 133350"/>
                <a:gd name="connsiteX3" fmla="*/ 180562 w 180975"/>
                <a:gd name="connsiteY3" fmla="*/ 17105 h 133350"/>
                <a:gd name="connsiteX4" fmla="*/ 180562 w 180975"/>
                <a:gd name="connsiteY4" fmla="*/ 112355 h 133350"/>
                <a:gd name="connsiteX5" fmla="*/ 161512 w 180975"/>
                <a:gd name="connsiteY5" fmla="*/ 131405 h 133350"/>
                <a:gd name="connsiteX6" fmla="*/ 18637 w 180975"/>
                <a:gd name="connsiteY6" fmla="*/ 131405 h 133350"/>
                <a:gd name="connsiteX7" fmla="*/ -413 w 180975"/>
                <a:gd name="connsiteY7"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33350">
                  <a:moveTo>
                    <a:pt x="-413" y="17105"/>
                  </a:moveTo>
                  <a:cubicBezTo>
                    <a:pt x="-413" y="6627"/>
                    <a:pt x="8112" y="-1946"/>
                    <a:pt x="18637" y="-1946"/>
                  </a:cubicBezTo>
                  <a:lnTo>
                    <a:pt x="161512" y="-1946"/>
                  </a:ln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9" name="Graphic 37">
            <a:extLst>
              <a:ext uri="{FF2B5EF4-FFF2-40B4-BE49-F238E27FC236}">
                <a16:creationId xmlns:a16="http://schemas.microsoft.com/office/drawing/2014/main" id="{21B2AD99-7674-49CC-AF18-DB981B367837}"/>
              </a:ext>
            </a:extLst>
          </p:cNvPr>
          <p:cNvGrpSpPr/>
          <p:nvPr/>
        </p:nvGrpSpPr>
        <p:grpSpPr>
          <a:xfrm>
            <a:off x="6770738" y="4488348"/>
            <a:ext cx="307234" cy="307232"/>
            <a:chOff x="6723103" y="4570848"/>
            <a:chExt cx="219075" cy="219075"/>
          </a:xfrm>
          <a:noFill/>
        </p:grpSpPr>
        <p:sp>
          <p:nvSpPr>
            <p:cNvPr id="40" name="Freeform: Shape 39">
              <a:extLst>
                <a:ext uri="{FF2B5EF4-FFF2-40B4-BE49-F238E27FC236}">
                  <a16:creationId xmlns:a16="http://schemas.microsoft.com/office/drawing/2014/main" id="{AF3D9349-43EC-40A2-9BF9-D9459D6448A8}"/>
                </a:ext>
              </a:extLst>
            </p:cNvPr>
            <p:cNvSpPr/>
            <p:nvPr/>
          </p:nvSpPr>
          <p:spPr>
            <a:xfrm>
              <a:off x="6808828" y="4627998"/>
              <a:ext cx="76200" cy="76200"/>
            </a:xfrm>
            <a:custGeom>
              <a:avLst/>
              <a:gdLst>
                <a:gd name="connsiteX0" fmla="*/ 37438 w 76200"/>
                <a:gd name="connsiteY0" fmla="*/ 70482 h 76200"/>
                <a:gd name="connsiteX1" fmla="*/ 75538 w 76200"/>
                <a:gd name="connsiteY1" fmla="*/ 32382 h 76200"/>
                <a:gd name="connsiteX2" fmla="*/ 37438 w 76200"/>
                <a:gd name="connsiteY2" fmla="*/ -5718 h 76200"/>
                <a:gd name="connsiteX3" fmla="*/ -662 w 76200"/>
                <a:gd name="connsiteY3" fmla="*/ 32382 h 76200"/>
                <a:gd name="connsiteX4" fmla="*/ 37438 w 76200"/>
                <a:gd name="connsiteY4" fmla="*/ 7048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37438" y="70482"/>
                  </a:moveTo>
                  <a:cubicBezTo>
                    <a:pt x="58479" y="70482"/>
                    <a:pt x="75538" y="53432"/>
                    <a:pt x="75538" y="32382"/>
                  </a:cubicBezTo>
                  <a:cubicBezTo>
                    <a:pt x="75538" y="11332"/>
                    <a:pt x="58479" y="-5718"/>
                    <a:pt x="37438" y="-5718"/>
                  </a:cubicBezTo>
                  <a:cubicBezTo>
                    <a:pt x="16397" y="-5718"/>
                    <a:pt x="-662" y="11332"/>
                    <a:pt x="-662" y="32382"/>
                  </a:cubicBezTo>
                  <a:cubicBezTo>
                    <a:pt x="-662" y="53432"/>
                    <a:pt x="16397" y="70482"/>
                    <a:pt x="37438" y="70482"/>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5" name="Freeform: Shape 44">
              <a:extLst>
                <a:ext uri="{FF2B5EF4-FFF2-40B4-BE49-F238E27FC236}">
                  <a16:creationId xmlns:a16="http://schemas.microsoft.com/office/drawing/2014/main" id="{42427EE7-F929-448E-9DAB-84847AEF52E1}"/>
                </a:ext>
              </a:extLst>
            </p:cNvPr>
            <p:cNvSpPr/>
            <p:nvPr/>
          </p:nvSpPr>
          <p:spPr>
            <a:xfrm>
              <a:off x="6747487" y="4693148"/>
              <a:ext cx="72580" cy="72390"/>
            </a:xfrm>
            <a:custGeom>
              <a:avLst/>
              <a:gdLst>
                <a:gd name="connsiteX0" fmla="*/ -662 w 72580"/>
                <a:gd name="connsiteY0" fmla="*/ 66673 h 72390"/>
                <a:gd name="connsiteX1" fmla="*/ 71918 w 72580"/>
                <a:gd name="connsiteY1" fmla="*/ -5718 h 72390"/>
              </a:gdLst>
              <a:ahLst/>
              <a:cxnLst>
                <a:cxn ang="0">
                  <a:pos x="connsiteX0" y="connsiteY0"/>
                </a:cxn>
                <a:cxn ang="0">
                  <a:pos x="connsiteX1" y="connsiteY1"/>
                </a:cxn>
              </a:cxnLst>
              <a:rect l="l" t="t" r="r" b="b"/>
              <a:pathLst>
                <a:path w="72580" h="72390">
                  <a:moveTo>
                    <a:pt x="-662" y="66673"/>
                  </a:moveTo>
                  <a:lnTo>
                    <a:pt x="71918"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Freeform: Shape 45">
              <a:extLst>
                <a:ext uri="{FF2B5EF4-FFF2-40B4-BE49-F238E27FC236}">
                  <a16:creationId xmlns:a16="http://schemas.microsoft.com/office/drawing/2014/main" id="{F922F881-4273-4A33-AE86-49663528A168}"/>
                </a:ext>
              </a:extLst>
            </p:cNvPr>
            <p:cNvSpPr/>
            <p:nvPr/>
          </p:nvSpPr>
          <p:spPr>
            <a:xfrm>
              <a:off x="6873884" y="4595233"/>
              <a:ext cx="43910" cy="44006"/>
            </a:xfrm>
            <a:custGeom>
              <a:avLst/>
              <a:gdLst>
                <a:gd name="connsiteX0" fmla="*/ -662 w 43910"/>
                <a:gd name="connsiteY0" fmla="*/ 38289 h 44006"/>
                <a:gd name="connsiteX1" fmla="*/ 43248 w 43910"/>
                <a:gd name="connsiteY1" fmla="*/ -5718 h 44006"/>
              </a:gdLst>
              <a:ahLst/>
              <a:cxnLst>
                <a:cxn ang="0">
                  <a:pos x="connsiteX0" y="connsiteY0"/>
                </a:cxn>
                <a:cxn ang="0">
                  <a:pos x="connsiteX1" y="connsiteY1"/>
                </a:cxn>
              </a:cxnLst>
              <a:rect l="l" t="t" r="r" b="b"/>
              <a:pathLst>
                <a:path w="43910" h="44006">
                  <a:moveTo>
                    <a:pt x="-662" y="38289"/>
                  </a:moveTo>
                  <a:lnTo>
                    <a:pt x="43248"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Freeform: Shape 46">
              <a:extLst>
                <a:ext uri="{FF2B5EF4-FFF2-40B4-BE49-F238E27FC236}">
                  <a16:creationId xmlns:a16="http://schemas.microsoft.com/office/drawing/2014/main" id="{DDD2AEFC-C033-46F2-9A69-E0E96B0E033C}"/>
                </a:ext>
              </a:extLst>
            </p:cNvPr>
            <p:cNvSpPr/>
            <p:nvPr/>
          </p:nvSpPr>
          <p:spPr>
            <a:xfrm>
              <a:off x="6750249" y="4624663"/>
              <a:ext cx="61627" cy="26384"/>
            </a:xfrm>
            <a:custGeom>
              <a:avLst/>
              <a:gdLst>
                <a:gd name="connsiteX0" fmla="*/ -662 w 61627"/>
                <a:gd name="connsiteY0" fmla="*/ -5718 h 26384"/>
                <a:gd name="connsiteX1" fmla="*/ 60965 w 61627"/>
                <a:gd name="connsiteY1" fmla="*/ 20666 h 26384"/>
              </a:gdLst>
              <a:ahLst/>
              <a:cxnLst>
                <a:cxn ang="0">
                  <a:pos x="connsiteX0" y="connsiteY0"/>
                </a:cxn>
                <a:cxn ang="0">
                  <a:pos x="connsiteX1" y="connsiteY1"/>
                </a:cxn>
              </a:cxnLst>
              <a:rect l="l" t="t" r="r" b="b"/>
              <a:pathLst>
                <a:path w="61627" h="26384">
                  <a:moveTo>
                    <a:pt x="-662" y="-5718"/>
                  </a:moveTo>
                  <a:lnTo>
                    <a:pt x="60965" y="2066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8" name="Freeform: Shape 47">
              <a:extLst>
                <a:ext uri="{FF2B5EF4-FFF2-40B4-BE49-F238E27FC236}">
                  <a16:creationId xmlns:a16="http://schemas.microsoft.com/office/drawing/2014/main" id="{3C147340-D130-411A-BB04-602ED4F34C7D}"/>
                </a:ext>
              </a:extLst>
            </p:cNvPr>
            <p:cNvSpPr/>
            <p:nvPr/>
          </p:nvSpPr>
          <p:spPr>
            <a:xfrm>
              <a:off x="6879694" y="4685241"/>
              <a:ext cx="34480" cy="14194"/>
            </a:xfrm>
            <a:custGeom>
              <a:avLst/>
              <a:gdLst>
                <a:gd name="connsiteX0" fmla="*/ 33818 w 34480"/>
                <a:gd name="connsiteY0" fmla="*/ 8476 h 14194"/>
                <a:gd name="connsiteX1" fmla="*/ -662 w 34480"/>
                <a:gd name="connsiteY1" fmla="*/ -5718 h 14194"/>
              </a:gdLst>
              <a:ahLst/>
              <a:cxnLst>
                <a:cxn ang="0">
                  <a:pos x="connsiteX0" y="connsiteY0"/>
                </a:cxn>
                <a:cxn ang="0">
                  <a:pos x="connsiteX1" y="connsiteY1"/>
                </a:cxn>
              </a:cxnLst>
              <a:rect l="l" t="t" r="r" b="b"/>
              <a:pathLst>
                <a:path w="34480" h="14194">
                  <a:moveTo>
                    <a:pt x="33818" y="8476"/>
                  </a:moveTo>
                  <a:lnTo>
                    <a:pt x="-662"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eform: Shape 48">
              <a:extLst>
                <a:ext uri="{FF2B5EF4-FFF2-40B4-BE49-F238E27FC236}">
                  <a16:creationId xmlns:a16="http://schemas.microsoft.com/office/drawing/2014/main" id="{3B03D4D8-F05C-4C5E-91AE-27FAACFD18BA}"/>
                </a:ext>
              </a:extLst>
            </p:cNvPr>
            <p:cNvSpPr/>
            <p:nvPr/>
          </p:nvSpPr>
          <p:spPr>
            <a:xfrm>
              <a:off x="6846928" y="4704198"/>
              <a:ext cx="9525" cy="57150"/>
            </a:xfrm>
            <a:custGeom>
              <a:avLst/>
              <a:gdLst>
                <a:gd name="connsiteX0" fmla="*/ -662 w 9525"/>
                <a:gd name="connsiteY0" fmla="*/ 51432 h 57150"/>
                <a:gd name="connsiteX1" fmla="*/ -662 w 9525"/>
                <a:gd name="connsiteY1" fmla="*/ -5718 h 57150"/>
              </a:gdLst>
              <a:ahLst/>
              <a:cxnLst>
                <a:cxn ang="0">
                  <a:pos x="connsiteX0" y="connsiteY0"/>
                </a:cxn>
                <a:cxn ang="0">
                  <a:pos x="connsiteX1" y="connsiteY1"/>
                </a:cxn>
              </a:cxnLst>
              <a:rect l="l" t="t" r="r" b="b"/>
              <a:pathLst>
                <a:path w="9525" h="57150">
                  <a:moveTo>
                    <a:pt x="-662" y="51432"/>
                  </a:moveTo>
                  <a:lnTo>
                    <a:pt x="-662"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0" name="Freeform: Shape 49">
              <a:extLst>
                <a:ext uri="{FF2B5EF4-FFF2-40B4-BE49-F238E27FC236}">
                  <a16:creationId xmlns:a16="http://schemas.microsoft.com/office/drawing/2014/main" id="{732AF87C-AAEA-4A14-98A4-F38515A464EA}"/>
                </a:ext>
              </a:extLst>
            </p:cNvPr>
            <p:cNvSpPr/>
            <p:nvPr/>
          </p:nvSpPr>
          <p:spPr>
            <a:xfrm>
              <a:off x="6913603" y="4689911"/>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 name="Freeform: Shape 40">
              <a:extLst>
                <a:ext uri="{FF2B5EF4-FFF2-40B4-BE49-F238E27FC236}">
                  <a16:creationId xmlns:a16="http://schemas.microsoft.com/office/drawing/2014/main" id="{E8D48480-5AF1-4B87-9E6D-6AD1D1FDF4A8}"/>
                </a:ext>
              </a:extLst>
            </p:cNvPr>
            <p:cNvSpPr/>
            <p:nvPr/>
          </p:nvSpPr>
          <p:spPr>
            <a:xfrm>
              <a:off x="6723103" y="4604186"/>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Freeform: Shape 41">
              <a:extLst>
                <a:ext uri="{FF2B5EF4-FFF2-40B4-BE49-F238E27FC236}">
                  <a16:creationId xmlns:a16="http://schemas.microsoft.com/office/drawing/2014/main" id="{69A54B7D-B860-42D3-8354-7956B8FB3698}"/>
                </a:ext>
              </a:extLst>
            </p:cNvPr>
            <p:cNvSpPr/>
            <p:nvPr/>
          </p:nvSpPr>
          <p:spPr>
            <a:xfrm>
              <a:off x="6913603" y="45708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Shape 42">
              <a:extLst>
                <a:ext uri="{FF2B5EF4-FFF2-40B4-BE49-F238E27FC236}">
                  <a16:creationId xmlns:a16="http://schemas.microsoft.com/office/drawing/2014/main" id="{D4BFDC66-3580-496E-AA9F-B1E777AB4A33}"/>
                </a:ext>
              </a:extLst>
            </p:cNvPr>
            <p:cNvSpPr/>
            <p:nvPr/>
          </p:nvSpPr>
          <p:spPr>
            <a:xfrm>
              <a:off x="6723103" y="47613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4" name="Freeform: Shape 43">
              <a:extLst>
                <a:ext uri="{FF2B5EF4-FFF2-40B4-BE49-F238E27FC236}">
                  <a16:creationId xmlns:a16="http://schemas.microsoft.com/office/drawing/2014/main" id="{1558956B-B264-41C0-876D-199A6D5CA8C6}"/>
                </a:ext>
              </a:extLst>
            </p:cNvPr>
            <p:cNvSpPr/>
            <p:nvPr/>
          </p:nvSpPr>
          <p:spPr>
            <a:xfrm>
              <a:off x="6832641" y="47613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3" name="Graphic 51">
            <a:extLst>
              <a:ext uri="{FF2B5EF4-FFF2-40B4-BE49-F238E27FC236}">
                <a16:creationId xmlns:a16="http://schemas.microsoft.com/office/drawing/2014/main" id="{AB965374-BC73-489D-855B-B851935427A1}"/>
              </a:ext>
            </a:extLst>
          </p:cNvPr>
          <p:cNvGrpSpPr/>
          <p:nvPr/>
        </p:nvGrpSpPr>
        <p:grpSpPr>
          <a:xfrm>
            <a:off x="6222153" y="5265712"/>
            <a:ext cx="407244" cy="407240"/>
            <a:chOff x="6308667" y="5466323"/>
            <a:chExt cx="219075" cy="219075"/>
          </a:xfrm>
          <a:noFill/>
        </p:grpSpPr>
        <p:sp>
          <p:nvSpPr>
            <p:cNvPr id="54" name="Freeform: Shape 53">
              <a:extLst>
                <a:ext uri="{FF2B5EF4-FFF2-40B4-BE49-F238E27FC236}">
                  <a16:creationId xmlns:a16="http://schemas.microsoft.com/office/drawing/2014/main" id="{734F491F-ABCA-406F-A0CC-9996BE8F61D2}"/>
                </a:ext>
              </a:extLst>
            </p:cNvPr>
            <p:cNvSpPr/>
            <p:nvPr/>
          </p:nvSpPr>
          <p:spPr>
            <a:xfrm>
              <a:off x="6308667" y="5649203"/>
              <a:ext cx="219075" cy="36195"/>
            </a:xfrm>
            <a:custGeom>
              <a:avLst/>
              <a:gdLst>
                <a:gd name="connsiteX0" fmla="*/ 156807 w 219075"/>
                <a:gd name="connsiteY0" fmla="*/ -1715 h 36195"/>
                <a:gd name="connsiteX1" fmla="*/ 218720 w 219075"/>
                <a:gd name="connsiteY1" fmla="*/ 15430 h 36195"/>
                <a:gd name="connsiteX2" fmla="*/ 109182 w 219075"/>
                <a:gd name="connsiteY2" fmla="*/ 34480 h 36195"/>
                <a:gd name="connsiteX3" fmla="*/ -356 w 219075"/>
                <a:gd name="connsiteY3" fmla="*/ 15430 h 36195"/>
                <a:gd name="connsiteX4" fmla="*/ 61176 w 219075"/>
                <a:gd name="connsiteY4" fmla="*/ -1715 h 3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6195">
                  <a:moveTo>
                    <a:pt x="156807" y="-1715"/>
                  </a:moveTo>
                  <a:cubicBezTo>
                    <a:pt x="193478" y="1428"/>
                    <a:pt x="218720" y="7810"/>
                    <a:pt x="218720" y="15430"/>
                  </a:cubicBezTo>
                  <a:cubicBezTo>
                    <a:pt x="218720" y="25908"/>
                    <a:pt x="169666" y="34480"/>
                    <a:pt x="109182" y="34480"/>
                  </a:cubicBezTo>
                  <a:cubicBezTo>
                    <a:pt x="48698" y="34480"/>
                    <a:pt x="-356" y="25908"/>
                    <a:pt x="-356" y="15430"/>
                  </a:cubicBezTo>
                  <a:cubicBezTo>
                    <a:pt x="-356" y="7905"/>
                    <a:pt x="24791" y="1428"/>
                    <a:pt x="61176" y="-171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4E454393-4A18-4114-9BEA-8B853FFC07BE}"/>
                </a:ext>
              </a:extLst>
            </p:cNvPr>
            <p:cNvSpPr/>
            <p:nvPr/>
          </p:nvSpPr>
          <p:spPr>
            <a:xfrm>
              <a:off x="6477736" y="5485373"/>
              <a:ext cx="42862" cy="42862"/>
            </a:xfrm>
            <a:custGeom>
              <a:avLst/>
              <a:gdLst>
                <a:gd name="connsiteX0" fmla="*/ 21076 w 42862"/>
                <a:gd name="connsiteY0" fmla="*/ 41147 h 42862"/>
                <a:gd name="connsiteX1" fmla="*/ 42507 w 42862"/>
                <a:gd name="connsiteY1" fmla="*/ 19716 h 42862"/>
                <a:gd name="connsiteX2" fmla="*/ 21076 w 42862"/>
                <a:gd name="connsiteY2" fmla="*/ -1715 h 42862"/>
                <a:gd name="connsiteX3" fmla="*/ -356 w 42862"/>
                <a:gd name="connsiteY3" fmla="*/ 19716 h 42862"/>
                <a:gd name="connsiteX4" fmla="*/ 21076 w 42862"/>
                <a:gd name="connsiteY4" fmla="*/ 41147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21076" y="41147"/>
                  </a:moveTo>
                  <a:cubicBezTo>
                    <a:pt x="32915" y="41147"/>
                    <a:pt x="42507" y="31527"/>
                    <a:pt x="42507" y="19716"/>
                  </a:cubicBezTo>
                  <a:cubicBezTo>
                    <a:pt x="42507" y="7905"/>
                    <a:pt x="32915" y="-1715"/>
                    <a:pt x="21076" y="-1715"/>
                  </a:cubicBezTo>
                  <a:cubicBezTo>
                    <a:pt x="9236" y="-1715"/>
                    <a:pt x="-356" y="7905"/>
                    <a:pt x="-356" y="19716"/>
                  </a:cubicBezTo>
                  <a:cubicBezTo>
                    <a:pt x="-356" y="31527"/>
                    <a:pt x="9236" y="41147"/>
                    <a:pt x="21076" y="4114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Freeform: Shape 55">
              <a:extLst>
                <a:ext uri="{FF2B5EF4-FFF2-40B4-BE49-F238E27FC236}">
                  <a16:creationId xmlns:a16="http://schemas.microsoft.com/office/drawing/2014/main" id="{1A2628C1-F966-4CDD-87B5-BD781BEA0F50}"/>
                </a:ext>
              </a:extLst>
            </p:cNvPr>
            <p:cNvSpPr/>
            <p:nvPr/>
          </p:nvSpPr>
          <p:spPr>
            <a:xfrm>
              <a:off x="6470592" y="5537761"/>
              <a:ext cx="57150" cy="95250"/>
            </a:xfrm>
            <a:custGeom>
              <a:avLst/>
              <a:gdLst>
                <a:gd name="connsiteX0" fmla="*/ 28220 w 57150"/>
                <a:gd name="connsiteY0" fmla="*/ -1715 h 95250"/>
                <a:gd name="connsiteX1" fmla="*/ -356 w 57150"/>
                <a:gd name="connsiteY1" fmla="*/ 26860 h 95250"/>
                <a:gd name="connsiteX2" fmla="*/ -356 w 57150"/>
                <a:gd name="connsiteY2" fmla="*/ 50672 h 95250"/>
                <a:gd name="connsiteX3" fmla="*/ 13932 w 57150"/>
                <a:gd name="connsiteY3" fmla="*/ 50672 h 95250"/>
                <a:gd name="connsiteX4" fmla="*/ 18695 w 57150"/>
                <a:gd name="connsiteY4" fmla="*/ 93535 h 95250"/>
                <a:gd name="connsiteX5" fmla="*/ 37745 w 57150"/>
                <a:gd name="connsiteY5" fmla="*/ 93535 h 95250"/>
                <a:gd name="connsiteX6" fmla="*/ 42507 w 57150"/>
                <a:gd name="connsiteY6" fmla="*/ 50672 h 95250"/>
                <a:gd name="connsiteX7" fmla="*/ 56795 w 57150"/>
                <a:gd name="connsiteY7" fmla="*/ 50672 h 95250"/>
                <a:gd name="connsiteX8" fmla="*/ 56795 w 57150"/>
                <a:gd name="connsiteY8" fmla="*/ 26860 h 95250"/>
                <a:gd name="connsiteX9" fmla="*/ 28220 w 57150"/>
                <a:gd name="connsiteY9" fmla="*/ -1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95250">
                  <a:moveTo>
                    <a:pt x="28220" y="-1715"/>
                  </a:moveTo>
                  <a:cubicBezTo>
                    <a:pt x="12436" y="-1715"/>
                    <a:pt x="-356" y="11048"/>
                    <a:pt x="-356" y="26860"/>
                  </a:cubicBezTo>
                  <a:lnTo>
                    <a:pt x="-356" y="50672"/>
                  </a:lnTo>
                  <a:lnTo>
                    <a:pt x="13932" y="50672"/>
                  </a:lnTo>
                  <a:lnTo>
                    <a:pt x="18695" y="93535"/>
                  </a:lnTo>
                  <a:lnTo>
                    <a:pt x="37745" y="93535"/>
                  </a:lnTo>
                  <a:lnTo>
                    <a:pt x="42507" y="50672"/>
                  </a:lnTo>
                  <a:lnTo>
                    <a:pt x="56795" y="50672"/>
                  </a:lnTo>
                  <a:lnTo>
                    <a:pt x="56795" y="26860"/>
                  </a:lnTo>
                  <a:cubicBezTo>
                    <a:pt x="56795" y="11048"/>
                    <a:pt x="44003" y="-1715"/>
                    <a:pt x="28220" y="-171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Freeform: Shape 56">
              <a:extLst>
                <a:ext uri="{FF2B5EF4-FFF2-40B4-BE49-F238E27FC236}">
                  <a16:creationId xmlns:a16="http://schemas.microsoft.com/office/drawing/2014/main" id="{E7DF661F-3B06-44EC-ACDF-6367203FAFE0}"/>
                </a:ext>
              </a:extLst>
            </p:cNvPr>
            <p:cNvSpPr/>
            <p:nvPr/>
          </p:nvSpPr>
          <p:spPr>
            <a:xfrm>
              <a:off x="6315811" y="5485373"/>
              <a:ext cx="42862" cy="42862"/>
            </a:xfrm>
            <a:custGeom>
              <a:avLst/>
              <a:gdLst>
                <a:gd name="connsiteX0" fmla="*/ 21076 w 42862"/>
                <a:gd name="connsiteY0" fmla="*/ 41147 h 42862"/>
                <a:gd name="connsiteX1" fmla="*/ 42507 w 42862"/>
                <a:gd name="connsiteY1" fmla="*/ 19716 h 42862"/>
                <a:gd name="connsiteX2" fmla="*/ 21076 w 42862"/>
                <a:gd name="connsiteY2" fmla="*/ -1715 h 42862"/>
                <a:gd name="connsiteX3" fmla="*/ -356 w 42862"/>
                <a:gd name="connsiteY3" fmla="*/ 19716 h 42862"/>
                <a:gd name="connsiteX4" fmla="*/ 21076 w 42862"/>
                <a:gd name="connsiteY4" fmla="*/ 41147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21076" y="41147"/>
                  </a:moveTo>
                  <a:cubicBezTo>
                    <a:pt x="32915" y="41147"/>
                    <a:pt x="42507" y="31527"/>
                    <a:pt x="42507" y="19716"/>
                  </a:cubicBezTo>
                  <a:cubicBezTo>
                    <a:pt x="42507" y="7905"/>
                    <a:pt x="32915" y="-1715"/>
                    <a:pt x="21076" y="-1715"/>
                  </a:cubicBezTo>
                  <a:cubicBezTo>
                    <a:pt x="9236" y="-1715"/>
                    <a:pt x="-356" y="7905"/>
                    <a:pt x="-356" y="19716"/>
                  </a:cubicBezTo>
                  <a:cubicBezTo>
                    <a:pt x="-356" y="31527"/>
                    <a:pt x="9236" y="41147"/>
                    <a:pt x="21076" y="4114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eform: Shape 57">
              <a:extLst>
                <a:ext uri="{FF2B5EF4-FFF2-40B4-BE49-F238E27FC236}">
                  <a16:creationId xmlns:a16="http://schemas.microsoft.com/office/drawing/2014/main" id="{E3495638-D62B-450D-811F-D880C6BBF096}"/>
                </a:ext>
              </a:extLst>
            </p:cNvPr>
            <p:cNvSpPr/>
            <p:nvPr/>
          </p:nvSpPr>
          <p:spPr>
            <a:xfrm>
              <a:off x="6308667" y="5537761"/>
              <a:ext cx="57150" cy="95250"/>
            </a:xfrm>
            <a:custGeom>
              <a:avLst/>
              <a:gdLst>
                <a:gd name="connsiteX0" fmla="*/ 28220 w 57150"/>
                <a:gd name="connsiteY0" fmla="*/ -1715 h 95250"/>
                <a:gd name="connsiteX1" fmla="*/ -356 w 57150"/>
                <a:gd name="connsiteY1" fmla="*/ 26860 h 95250"/>
                <a:gd name="connsiteX2" fmla="*/ -356 w 57150"/>
                <a:gd name="connsiteY2" fmla="*/ 50672 h 95250"/>
                <a:gd name="connsiteX3" fmla="*/ 13932 w 57150"/>
                <a:gd name="connsiteY3" fmla="*/ 50672 h 95250"/>
                <a:gd name="connsiteX4" fmla="*/ 18695 w 57150"/>
                <a:gd name="connsiteY4" fmla="*/ 93535 h 95250"/>
                <a:gd name="connsiteX5" fmla="*/ 37745 w 57150"/>
                <a:gd name="connsiteY5" fmla="*/ 93535 h 95250"/>
                <a:gd name="connsiteX6" fmla="*/ 42507 w 57150"/>
                <a:gd name="connsiteY6" fmla="*/ 50672 h 95250"/>
                <a:gd name="connsiteX7" fmla="*/ 56795 w 57150"/>
                <a:gd name="connsiteY7" fmla="*/ 50672 h 95250"/>
                <a:gd name="connsiteX8" fmla="*/ 56795 w 57150"/>
                <a:gd name="connsiteY8" fmla="*/ 26860 h 95250"/>
                <a:gd name="connsiteX9" fmla="*/ 28220 w 57150"/>
                <a:gd name="connsiteY9" fmla="*/ -1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95250">
                  <a:moveTo>
                    <a:pt x="28220" y="-1715"/>
                  </a:moveTo>
                  <a:cubicBezTo>
                    <a:pt x="12436" y="-1715"/>
                    <a:pt x="-356" y="11048"/>
                    <a:pt x="-356" y="26860"/>
                  </a:cubicBezTo>
                  <a:lnTo>
                    <a:pt x="-356" y="50672"/>
                  </a:lnTo>
                  <a:lnTo>
                    <a:pt x="13932" y="50672"/>
                  </a:lnTo>
                  <a:lnTo>
                    <a:pt x="18695" y="93535"/>
                  </a:lnTo>
                  <a:lnTo>
                    <a:pt x="37745" y="93535"/>
                  </a:lnTo>
                  <a:lnTo>
                    <a:pt x="42507" y="50672"/>
                  </a:lnTo>
                  <a:lnTo>
                    <a:pt x="56795" y="50672"/>
                  </a:lnTo>
                  <a:lnTo>
                    <a:pt x="56795" y="26860"/>
                  </a:lnTo>
                  <a:cubicBezTo>
                    <a:pt x="56795" y="11048"/>
                    <a:pt x="44003" y="-1715"/>
                    <a:pt x="28220" y="-171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59" name="Graphic 51">
              <a:extLst>
                <a:ext uri="{FF2B5EF4-FFF2-40B4-BE49-F238E27FC236}">
                  <a16:creationId xmlns:a16="http://schemas.microsoft.com/office/drawing/2014/main" id="{C14CC070-52EB-4AE7-A403-9D2DE65F57C2}"/>
                </a:ext>
              </a:extLst>
            </p:cNvPr>
            <p:cNvGrpSpPr/>
            <p:nvPr/>
          </p:nvGrpSpPr>
          <p:grpSpPr>
            <a:xfrm>
              <a:off x="6384867" y="5466323"/>
              <a:ext cx="66675" cy="171450"/>
              <a:chOff x="6384867" y="5466323"/>
              <a:chExt cx="66675" cy="171450"/>
            </a:xfrm>
            <a:noFill/>
          </p:grpSpPr>
          <p:sp>
            <p:nvSpPr>
              <p:cNvPr id="60" name="Freeform: Shape 59">
                <a:extLst>
                  <a:ext uri="{FF2B5EF4-FFF2-40B4-BE49-F238E27FC236}">
                    <a16:creationId xmlns:a16="http://schemas.microsoft.com/office/drawing/2014/main" id="{68F4BDB8-97EC-4D48-A168-2BF46AFBFE34}"/>
                  </a:ext>
                </a:extLst>
              </p:cNvPr>
              <p:cNvSpPr/>
              <p:nvPr/>
            </p:nvSpPr>
            <p:spPr>
              <a:xfrm>
                <a:off x="6392011" y="5466323"/>
                <a:ext cx="52387" cy="52387"/>
              </a:xfrm>
              <a:custGeom>
                <a:avLst/>
                <a:gdLst>
                  <a:gd name="connsiteX0" fmla="*/ 25838 w 52387"/>
                  <a:gd name="connsiteY0" fmla="*/ 50672 h 52387"/>
                  <a:gd name="connsiteX1" fmla="*/ 52032 w 52387"/>
                  <a:gd name="connsiteY1" fmla="*/ 24479 h 52387"/>
                  <a:gd name="connsiteX2" fmla="*/ 25838 w 52387"/>
                  <a:gd name="connsiteY2" fmla="*/ -1715 h 52387"/>
                  <a:gd name="connsiteX3" fmla="*/ -356 w 52387"/>
                  <a:gd name="connsiteY3" fmla="*/ 24479 h 52387"/>
                  <a:gd name="connsiteX4" fmla="*/ 25838 w 52387"/>
                  <a:gd name="connsiteY4" fmla="*/ 50672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25838" y="50672"/>
                    </a:moveTo>
                    <a:cubicBezTo>
                      <a:pt x="40307" y="50672"/>
                      <a:pt x="52032" y="38956"/>
                      <a:pt x="52032" y="24479"/>
                    </a:cubicBezTo>
                    <a:cubicBezTo>
                      <a:pt x="52032" y="10001"/>
                      <a:pt x="40307" y="-1715"/>
                      <a:pt x="25838" y="-1715"/>
                    </a:cubicBezTo>
                    <a:cubicBezTo>
                      <a:pt x="11370" y="-1715"/>
                      <a:pt x="-356" y="10001"/>
                      <a:pt x="-356" y="24479"/>
                    </a:cubicBezTo>
                    <a:cubicBezTo>
                      <a:pt x="-356" y="38956"/>
                      <a:pt x="11370" y="50672"/>
                      <a:pt x="25838" y="50672"/>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Freeform: Shape 60">
                <a:extLst>
                  <a:ext uri="{FF2B5EF4-FFF2-40B4-BE49-F238E27FC236}">
                    <a16:creationId xmlns:a16="http://schemas.microsoft.com/office/drawing/2014/main" id="{88E8DD44-639B-4F60-AF06-D332F68E81DE}"/>
                  </a:ext>
                </a:extLst>
              </p:cNvPr>
              <p:cNvSpPr/>
              <p:nvPr/>
            </p:nvSpPr>
            <p:spPr>
              <a:xfrm>
                <a:off x="6384867" y="5528236"/>
                <a:ext cx="66675" cy="109537"/>
              </a:xfrm>
              <a:custGeom>
                <a:avLst/>
                <a:gdLst>
                  <a:gd name="connsiteX0" fmla="*/ 66320 w 66675"/>
                  <a:gd name="connsiteY0" fmla="*/ 31622 h 109537"/>
                  <a:gd name="connsiteX1" fmla="*/ 32982 w 66675"/>
                  <a:gd name="connsiteY1" fmla="*/ -1715 h 109537"/>
                  <a:gd name="connsiteX2" fmla="*/ -356 w 66675"/>
                  <a:gd name="connsiteY2" fmla="*/ 31622 h 109537"/>
                  <a:gd name="connsiteX3" fmla="*/ -356 w 66675"/>
                  <a:gd name="connsiteY3" fmla="*/ 60197 h 109537"/>
                  <a:gd name="connsiteX4" fmla="*/ 14694 w 66675"/>
                  <a:gd name="connsiteY4" fmla="*/ 60197 h 109537"/>
                  <a:gd name="connsiteX5" fmla="*/ 18695 w 66675"/>
                  <a:gd name="connsiteY5" fmla="*/ 107822 h 109537"/>
                  <a:gd name="connsiteX6" fmla="*/ 47270 w 66675"/>
                  <a:gd name="connsiteY6" fmla="*/ 107822 h 109537"/>
                  <a:gd name="connsiteX7" fmla="*/ 51270 w 66675"/>
                  <a:gd name="connsiteY7" fmla="*/ 60197 h 109537"/>
                  <a:gd name="connsiteX8" fmla="*/ 66320 w 66675"/>
                  <a:gd name="connsiteY8" fmla="*/ 60197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09537">
                    <a:moveTo>
                      <a:pt x="66320" y="31622"/>
                    </a:moveTo>
                    <a:cubicBezTo>
                      <a:pt x="66320" y="13239"/>
                      <a:pt x="51394" y="-1715"/>
                      <a:pt x="32982" y="-1715"/>
                    </a:cubicBezTo>
                    <a:cubicBezTo>
                      <a:pt x="14570" y="-1715"/>
                      <a:pt x="-356" y="13239"/>
                      <a:pt x="-356" y="31622"/>
                    </a:cubicBezTo>
                    <a:lnTo>
                      <a:pt x="-356" y="60197"/>
                    </a:lnTo>
                    <a:lnTo>
                      <a:pt x="14694" y="60197"/>
                    </a:lnTo>
                    <a:lnTo>
                      <a:pt x="18695" y="107822"/>
                    </a:lnTo>
                    <a:lnTo>
                      <a:pt x="47270" y="107822"/>
                    </a:lnTo>
                    <a:lnTo>
                      <a:pt x="51270" y="60197"/>
                    </a:lnTo>
                    <a:lnTo>
                      <a:pt x="66320" y="60197"/>
                    </a:ln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64" name="Graphic 62">
            <a:extLst>
              <a:ext uri="{FF2B5EF4-FFF2-40B4-BE49-F238E27FC236}">
                <a16:creationId xmlns:a16="http://schemas.microsoft.com/office/drawing/2014/main" id="{124C5503-7705-4B8F-8BAB-DE9E0A8DAAD4}"/>
              </a:ext>
            </a:extLst>
          </p:cNvPr>
          <p:cNvGrpSpPr/>
          <p:nvPr/>
        </p:nvGrpSpPr>
        <p:grpSpPr>
          <a:xfrm>
            <a:off x="6770738" y="5308532"/>
            <a:ext cx="307234" cy="321619"/>
            <a:chOff x="6753046" y="5074158"/>
            <a:chExt cx="209550" cy="219361"/>
          </a:xfrm>
          <a:noFill/>
        </p:grpSpPr>
        <p:sp>
          <p:nvSpPr>
            <p:cNvPr id="65" name="Freeform: Shape 64">
              <a:extLst>
                <a:ext uri="{FF2B5EF4-FFF2-40B4-BE49-F238E27FC236}">
                  <a16:creationId xmlns:a16="http://schemas.microsoft.com/office/drawing/2014/main" id="{9BB79105-D3CB-4AE5-B664-9CD6522A9A5B}"/>
                </a:ext>
              </a:extLst>
            </p:cNvPr>
            <p:cNvSpPr/>
            <p:nvPr/>
          </p:nvSpPr>
          <p:spPr>
            <a:xfrm>
              <a:off x="6795906" y="5074158"/>
              <a:ext cx="123827" cy="122970"/>
            </a:xfrm>
            <a:custGeom>
              <a:avLst/>
              <a:gdLst>
                <a:gd name="connsiteX0" fmla="*/ 123472 w 123827"/>
                <a:gd name="connsiteY0" fmla="*/ 58104 h 122970"/>
                <a:gd name="connsiteX1" fmla="*/ 60988 w 123827"/>
                <a:gd name="connsiteY1" fmla="*/ 119445 h 122970"/>
                <a:gd name="connsiteX2" fmla="*/ -353 w 123827"/>
                <a:gd name="connsiteY2" fmla="*/ 56960 h 122970"/>
                <a:gd name="connsiteX3" fmla="*/ 58892 w 123827"/>
                <a:gd name="connsiteY3" fmla="*/ -3522 h 122970"/>
                <a:gd name="connsiteX4" fmla="*/ 61559 w 123827"/>
                <a:gd name="connsiteY4" fmla="*/ -3522 h 122970"/>
                <a:gd name="connsiteX5" fmla="*/ 123472 w 123827"/>
                <a:gd name="connsiteY5" fmla="*/ 57818 h 122970"/>
                <a:gd name="connsiteX6" fmla="*/ 123472 w 123827"/>
                <a:gd name="connsiteY6" fmla="*/ 58104 h 12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7" h="122970">
                  <a:moveTo>
                    <a:pt x="123472" y="58104"/>
                  </a:moveTo>
                  <a:cubicBezTo>
                    <a:pt x="123157" y="92300"/>
                    <a:pt x="95182" y="119731"/>
                    <a:pt x="60988" y="119445"/>
                  </a:cubicBezTo>
                  <a:cubicBezTo>
                    <a:pt x="26793" y="119159"/>
                    <a:pt x="-668" y="91156"/>
                    <a:pt x="-353" y="56960"/>
                  </a:cubicBezTo>
                  <a:cubicBezTo>
                    <a:pt x="-363" y="24004"/>
                    <a:pt x="25974" y="-2855"/>
                    <a:pt x="58892" y="-3522"/>
                  </a:cubicBezTo>
                  <a:lnTo>
                    <a:pt x="61559" y="-3522"/>
                  </a:lnTo>
                  <a:cubicBezTo>
                    <a:pt x="95592" y="-3713"/>
                    <a:pt x="123310" y="23813"/>
                    <a:pt x="123472" y="57818"/>
                  </a:cubicBezTo>
                  <a:cubicBezTo>
                    <a:pt x="123472" y="57914"/>
                    <a:pt x="123472" y="58009"/>
                    <a:pt x="123472" y="58104"/>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6" name="Freeform: Shape 65">
              <a:extLst>
                <a:ext uri="{FF2B5EF4-FFF2-40B4-BE49-F238E27FC236}">
                  <a16:creationId xmlns:a16="http://schemas.microsoft.com/office/drawing/2014/main" id="{622D2277-DF34-4ACC-A9FE-07128F1C3219}"/>
                </a:ext>
              </a:extLst>
            </p:cNvPr>
            <p:cNvSpPr/>
            <p:nvPr/>
          </p:nvSpPr>
          <p:spPr>
            <a:xfrm>
              <a:off x="6830937" y="5074445"/>
              <a:ext cx="24217" cy="123825"/>
            </a:xfrm>
            <a:custGeom>
              <a:avLst/>
              <a:gdLst>
                <a:gd name="connsiteX0" fmla="*/ 23861 w 24217"/>
                <a:gd name="connsiteY0" fmla="*/ -3523 h 123825"/>
                <a:gd name="connsiteX1" fmla="*/ 23861 w 24217"/>
                <a:gd name="connsiteY1" fmla="*/ 120302 h 123825"/>
              </a:gdLst>
              <a:ahLst/>
              <a:cxnLst>
                <a:cxn ang="0">
                  <a:pos x="connsiteX0" y="connsiteY0"/>
                </a:cxn>
                <a:cxn ang="0">
                  <a:pos x="connsiteX1" y="connsiteY1"/>
                </a:cxn>
              </a:cxnLst>
              <a:rect l="l" t="t" r="r" b="b"/>
              <a:pathLst>
                <a:path w="24217" h="123825">
                  <a:moveTo>
                    <a:pt x="23861" y="-3523"/>
                  </a:moveTo>
                  <a:cubicBezTo>
                    <a:pt x="-8428" y="31528"/>
                    <a:pt x="-8428" y="77153"/>
                    <a:pt x="23861" y="120302"/>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7" name="Freeform: Shape 66">
              <a:extLst>
                <a:ext uri="{FF2B5EF4-FFF2-40B4-BE49-F238E27FC236}">
                  <a16:creationId xmlns:a16="http://schemas.microsoft.com/office/drawing/2014/main" id="{0828379A-BB33-401B-899D-07A702AD5D58}"/>
                </a:ext>
              </a:extLst>
            </p:cNvPr>
            <p:cNvSpPr/>
            <p:nvPr/>
          </p:nvSpPr>
          <p:spPr>
            <a:xfrm>
              <a:off x="6860488" y="5074445"/>
              <a:ext cx="24288" cy="123825"/>
            </a:xfrm>
            <a:custGeom>
              <a:avLst/>
              <a:gdLst>
                <a:gd name="connsiteX0" fmla="*/ -356 w 24288"/>
                <a:gd name="connsiteY0" fmla="*/ -3523 h 123825"/>
                <a:gd name="connsiteX1" fmla="*/ -356 w 24288"/>
                <a:gd name="connsiteY1" fmla="*/ 120302 h 123825"/>
              </a:gdLst>
              <a:ahLst/>
              <a:cxnLst>
                <a:cxn ang="0">
                  <a:pos x="connsiteX0" y="connsiteY0"/>
                </a:cxn>
                <a:cxn ang="0">
                  <a:pos x="connsiteX1" y="connsiteY1"/>
                </a:cxn>
              </a:cxnLst>
              <a:rect l="l" t="t" r="r" b="b"/>
              <a:pathLst>
                <a:path w="24288" h="123825">
                  <a:moveTo>
                    <a:pt x="-356" y="-3523"/>
                  </a:moveTo>
                  <a:cubicBezTo>
                    <a:pt x="32029" y="31528"/>
                    <a:pt x="32029" y="77153"/>
                    <a:pt x="-356" y="120302"/>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8" name="Freeform: Shape 67">
              <a:extLst>
                <a:ext uri="{FF2B5EF4-FFF2-40B4-BE49-F238E27FC236}">
                  <a16:creationId xmlns:a16="http://schemas.microsoft.com/office/drawing/2014/main" id="{D459F79B-E1B3-473D-9C16-885E1A47AF94}"/>
                </a:ext>
              </a:extLst>
            </p:cNvPr>
            <p:cNvSpPr/>
            <p:nvPr/>
          </p:nvSpPr>
          <p:spPr>
            <a:xfrm>
              <a:off x="6807400" y="5169599"/>
              <a:ext cx="98216" cy="9525"/>
            </a:xfrm>
            <a:custGeom>
              <a:avLst/>
              <a:gdLst>
                <a:gd name="connsiteX0" fmla="*/ -356 w 104108"/>
                <a:gd name="connsiteY0" fmla="*/ -3523 h 9525"/>
                <a:gd name="connsiteX1" fmla="*/ 103752 w 104108"/>
                <a:gd name="connsiteY1" fmla="*/ -3523 h 9525"/>
              </a:gdLst>
              <a:ahLst/>
              <a:cxnLst>
                <a:cxn ang="0">
                  <a:pos x="connsiteX0" y="connsiteY0"/>
                </a:cxn>
                <a:cxn ang="0">
                  <a:pos x="connsiteX1" y="connsiteY1"/>
                </a:cxn>
              </a:cxnLst>
              <a:rect l="l" t="t" r="r" b="b"/>
              <a:pathLst>
                <a:path w="104108" h="9525">
                  <a:moveTo>
                    <a:pt x="-356" y="-3523"/>
                  </a:moveTo>
                  <a:lnTo>
                    <a:pt x="103752"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9" name="Freeform: Shape 68">
              <a:extLst>
                <a:ext uri="{FF2B5EF4-FFF2-40B4-BE49-F238E27FC236}">
                  <a16:creationId xmlns:a16="http://schemas.microsoft.com/office/drawing/2014/main" id="{1919F9CA-3BB9-45EA-9E1E-AAEB4F7CE32A}"/>
                </a:ext>
              </a:extLst>
            </p:cNvPr>
            <p:cNvSpPr/>
            <p:nvPr/>
          </p:nvSpPr>
          <p:spPr>
            <a:xfrm>
              <a:off x="6806733" y="5102924"/>
              <a:ext cx="100671" cy="9525"/>
            </a:xfrm>
            <a:custGeom>
              <a:avLst/>
              <a:gdLst>
                <a:gd name="connsiteX0" fmla="*/ -356 w 104775"/>
                <a:gd name="connsiteY0" fmla="*/ -3523 h 9525"/>
                <a:gd name="connsiteX1" fmla="*/ 104419 w 104775"/>
                <a:gd name="connsiteY1" fmla="*/ -3523 h 9525"/>
              </a:gdLst>
              <a:ahLst/>
              <a:cxnLst>
                <a:cxn ang="0">
                  <a:pos x="connsiteX0" y="connsiteY0"/>
                </a:cxn>
                <a:cxn ang="0">
                  <a:pos x="connsiteX1" y="connsiteY1"/>
                </a:cxn>
              </a:cxnLst>
              <a:rect l="l" t="t" r="r" b="b"/>
              <a:pathLst>
                <a:path w="104775" h="9525">
                  <a:moveTo>
                    <a:pt x="-356" y="-3523"/>
                  </a:moveTo>
                  <a:lnTo>
                    <a:pt x="104419"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7EAE3CD3-7E82-4FDC-A96F-3EBCECCB680A}"/>
                </a:ext>
              </a:extLst>
            </p:cNvPr>
            <p:cNvSpPr/>
            <p:nvPr/>
          </p:nvSpPr>
          <p:spPr>
            <a:xfrm>
              <a:off x="6795909" y="5136262"/>
              <a:ext cx="123825" cy="9525"/>
            </a:xfrm>
            <a:custGeom>
              <a:avLst/>
              <a:gdLst>
                <a:gd name="connsiteX0" fmla="*/ -356 w 123825"/>
                <a:gd name="connsiteY0" fmla="*/ -3523 h 9525"/>
                <a:gd name="connsiteX1" fmla="*/ 123469 w 123825"/>
                <a:gd name="connsiteY1" fmla="*/ -3523 h 9525"/>
              </a:gdLst>
              <a:ahLst/>
              <a:cxnLst>
                <a:cxn ang="0">
                  <a:pos x="connsiteX0" y="connsiteY0"/>
                </a:cxn>
                <a:cxn ang="0">
                  <a:pos x="connsiteX1" y="connsiteY1"/>
                </a:cxn>
              </a:cxnLst>
              <a:rect l="l" t="t" r="r" b="b"/>
              <a:pathLst>
                <a:path w="123825" h="9525">
                  <a:moveTo>
                    <a:pt x="-356" y="-3523"/>
                  </a:moveTo>
                  <a:lnTo>
                    <a:pt x="123469"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71" name="Graphic 62">
              <a:extLst>
                <a:ext uri="{FF2B5EF4-FFF2-40B4-BE49-F238E27FC236}">
                  <a16:creationId xmlns:a16="http://schemas.microsoft.com/office/drawing/2014/main" id="{8B5D449C-0F0C-4E63-A8F7-DBCF4FC8673B}"/>
                </a:ext>
              </a:extLst>
            </p:cNvPr>
            <p:cNvGrpSpPr/>
            <p:nvPr/>
          </p:nvGrpSpPr>
          <p:grpSpPr>
            <a:xfrm>
              <a:off x="6753046" y="5221987"/>
              <a:ext cx="209550" cy="71532"/>
              <a:chOff x="6753046" y="5221987"/>
              <a:chExt cx="209550" cy="71532"/>
            </a:xfrm>
            <a:noFill/>
          </p:grpSpPr>
          <p:sp>
            <p:nvSpPr>
              <p:cNvPr id="73" name="Freeform: Shape 72">
                <a:extLst>
                  <a:ext uri="{FF2B5EF4-FFF2-40B4-BE49-F238E27FC236}">
                    <a16:creationId xmlns:a16="http://schemas.microsoft.com/office/drawing/2014/main" id="{0BC0D937-C92A-4D65-A3F6-31FBD3DFF799}"/>
                  </a:ext>
                </a:extLst>
              </p:cNvPr>
              <p:cNvSpPr/>
              <p:nvPr/>
            </p:nvSpPr>
            <p:spPr>
              <a:xfrm>
                <a:off x="6836294"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D8D42466-F798-4655-8675-4320798C89A5}"/>
                  </a:ext>
                </a:extLst>
              </p:cNvPr>
              <p:cNvSpPr/>
              <p:nvPr/>
            </p:nvSpPr>
            <p:spPr>
              <a:xfrm>
                <a:off x="6765809"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Shape 96">
                <a:extLst>
                  <a:ext uri="{FF2B5EF4-FFF2-40B4-BE49-F238E27FC236}">
                    <a16:creationId xmlns:a16="http://schemas.microsoft.com/office/drawing/2014/main" id="{A4449DFF-00A1-4572-AF22-1E9E4E8636BF}"/>
                  </a:ext>
                </a:extLst>
              </p:cNvPr>
              <p:cNvSpPr/>
              <p:nvPr/>
            </p:nvSpPr>
            <p:spPr>
              <a:xfrm>
                <a:off x="6905065"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Freeform: Shape 97">
                <a:extLst>
                  <a:ext uri="{FF2B5EF4-FFF2-40B4-BE49-F238E27FC236}">
                    <a16:creationId xmlns:a16="http://schemas.microsoft.com/office/drawing/2014/main" id="{35136E6F-6CB5-4C7D-9CAB-0FB7A2292E20}"/>
                  </a:ext>
                </a:extLst>
              </p:cNvPr>
              <p:cNvSpPr/>
              <p:nvPr/>
            </p:nvSpPr>
            <p:spPr>
              <a:xfrm>
                <a:off x="6857821" y="5276836"/>
                <a:ext cx="104775" cy="16683"/>
              </a:xfrm>
              <a:custGeom>
                <a:avLst/>
                <a:gdLst>
                  <a:gd name="connsiteX0" fmla="*/ 104419 w 104775"/>
                  <a:gd name="connsiteY0" fmla="*/ 13160 h 16683"/>
                  <a:gd name="connsiteX1" fmla="*/ 41897 w 104775"/>
                  <a:gd name="connsiteY1" fmla="*/ 6207 h 16683"/>
                  <a:gd name="connsiteX2" fmla="*/ 34982 w 104775"/>
                  <a:gd name="connsiteY2" fmla="*/ 13160 h 16683"/>
                  <a:gd name="connsiteX3" fmla="*/ -356 w 104775"/>
                  <a:gd name="connsiteY3" fmla="*/ -3413 h 16683"/>
                </a:gdLst>
                <a:ahLst/>
                <a:cxnLst>
                  <a:cxn ang="0">
                    <a:pos x="connsiteX0" y="connsiteY0"/>
                  </a:cxn>
                  <a:cxn ang="0">
                    <a:pos x="connsiteX1" y="connsiteY1"/>
                  </a:cxn>
                  <a:cxn ang="0">
                    <a:pos x="connsiteX2" y="connsiteY2"/>
                  </a:cxn>
                  <a:cxn ang="0">
                    <a:pos x="connsiteX3" y="connsiteY3"/>
                  </a:cxn>
                </a:cxnLst>
                <a:rect l="l" t="t" r="r" b="b"/>
                <a:pathLst>
                  <a:path w="104775" h="16683">
                    <a:moveTo>
                      <a:pt x="104419" y="13160"/>
                    </a:moveTo>
                    <a:cubicBezTo>
                      <a:pt x="89065" y="-5985"/>
                      <a:pt x="61071" y="-9129"/>
                      <a:pt x="41897" y="6207"/>
                    </a:cubicBezTo>
                    <a:cubicBezTo>
                      <a:pt x="39344" y="8302"/>
                      <a:pt x="37020" y="10588"/>
                      <a:pt x="34982" y="13160"/>
                    </a:cubicBezTo>
                    <a:cubicBezTo>
                      <a:pt x="26238" y="2682"/>
                      <a:pt x="13293" y="-3413"/>
                      <a:pt x="-356" y="-3413"/>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6A18CA02-BECB-481E-8620-6545D920351D}"/>
                  </a:ext>
                </a:extLst>
              </p:cNvPr>
              <p:cNvSpPr/>
              <p:nvPr/>
            </p:nvSpPr>
            <p:spPr>
              <a:xfrm>
                <a:off x="6753046" y="5276836"/>
                <a:ext cx="104775" cy="16683"/>
              </a:xfrm>
              <a:custGeom>
                <a:avLst/>
                <a:gdLst>
                  <a:gd name="connsiteX0" fmla="*/ -356 w 104775"/>
                  <a:gd name="connsiteY0" fmla="*/ 13160 h 16683"/>
                  <a:gd name="connsiteX1" fmla="*/ 62166 w 104775"/>
                  <a:gd name="connsiteY1" fmla="*/ 6207 h 16683"/>
                  <a:gd name="connsiteX2" fmla="*/ 69081 w 104775"/>
                  <a:gd name="connsiteY2" fmla="*/ 13160 h 16683"/>
                  <a:gd name="connsiteX3" fmla="*/ 104419 w 104775"/>
                  <a:gd name="connsiteY3" fmla="*/ -3413 h 16683"/>
                </a:gdLst>
                <a:ahLst/>
                <a:cxnLst>
                  <a:cxn ang="0">
                    <a:pos x="connsiteX0" y="connsiteY0"/>
                  </a:cxn>
                  <a:cxn ang="0">
                    <a:pos x="connsiteX1" y="connsiteY1"/>
                  </a:cxn>
                  <a:cxn ang="0">
                    <a:pos x="connsiteX2" y="connsiteY2"/>
                  </a:cxn>
                  <a:cxn ang="0">
                    <a:pos x="connsiteX3" y="connsiteY3"/>
                  </a:cxn>
                </a:cxnLst>
                <a:rect l="l" t="t" r="r" b="b"/>
                <a:pathLst>
                  <a:path w="104775" h="16683">
                    <a:moveTo>
                      <a:pt x="-356" y="13160"/>
                    </a:moveTo>
                    <a:cubicBezTo>
                      <a:pt x="14998" y="-5985"/>
                      <a:pt x="42992" y="-9129"/>
                      <a:pt x="62166" y="6207"/>
                    </a:cubicBezTo>
                    <a:cubicBezTo>
                      <a:pt x="64719" y="8302"/>
                      <a:pt x="67043" y="10588"/>
                      <a:pt x="69081" y="13160"/>
                    </a:cubicBezTo>
                    <a:cubicBezTo>
                      <a:pt x="77825" y="2682"/>
                      <a:pt x="90770" y="-3413"/>
                      <a:pt x="104419" y="-3413"/>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14" name="Group 313">
            <a:extLst>
              <a:ext uri="{FF2B5EF4-FFF2-40B4-BE49-F238E27FC236}">
                <a16:creationId xmlns:a16="http://schemas.microsoft.com/office/drawing/2014/main" id="{D66912F3-8EE4-49A1-A73C-5DDBEE2CEB78}"/>
              </a:ext>
            </a:extLst>
          </p:cNvPr>
          <p:cNvGrpSpPr/>
          <p:nvPr/>
        </p:nvGrpSpPr>
        <p:grpSpPr>
          <a:xfrm>
            <a:off x="6748578" y="4361212"/>
            <a:ext cx="194619" cy="169456"/>
            <a:chOff x="4031421" y="2244314"/>
            <a:chExt cx="194619" cy="169456"/>
          </a:xfrm>
        </p:grpSpPr>
        <p:sp>
          <p:nvSpPr>
            <p:cNvPr id="315" name="Freeform: Shape 314">
              <a:extLst>
                <a:ext uri="{FF2B5EF4-FFF2-40B4-BE49-F238E27FC236}">
                  <a16:creationId xmlns:a16="http://schemas.microsoft.com/office/drawing/2014/main" id="{5C672B15-A3CE-48D5-9F11-6C301D9010A8}"/>
                </a:ext>
              </a:extLst>
            </p:cNvPr>
            <p:cNvSpPr/>
            <p:nvPr/>
          </p:nvSpPr>
          <p:spPr>
            <a:xfrm rot="10800000">
              <a:off x="4031421" y="2244314"/>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316" name="Straight Connector 315">
              <a:extLst>
                <a:ext uri="{FF2B5EF4-FFF2-40B4-BE49-F238E27FC236}">
                  <a16:creationId xmlns:a16="http://schemas.microsoft.com/office/drawing/2014/main" id="{5191722E-342D-431A-9580-8A3720B17391}"/>
                </a:ext>
              </a:extLst>
            </p:cNvPr>
            <p:cNvCxnSpPr/>
            <p:nvPr/>
          </p:nvCxnSpPr>
          <p:spPr>
            <a:xfrm rot="16200000" flipH="1">
              <a:off x="4182166" y="2369897"/>
              <a:ext cx="87747" cy="0"/>
            </a:xfrm>
            <a:prstGeom prst="line">
              <a:avLst/>
            </a:pr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321" name="Freeform: Shape 320">
            <a:extLst>
              <a:ext uri="{FF2B5EF4-FFF2-40B4-BE49-F238E27FC236}">
                <a16:creationId xmlns:a16="http://schemas.microsoft.com/office/drawing/2014/main" id="{9E759AED-D21C-4867-9C0A-5E805A3E3373}"/>
              </a:ext>
            </a:extLst>
          </p:cNvPr>
          <p:cNvSpPr/>
          <p:nvPr/>
        </p:nvSpPr>
        <p:spPr>
          <a:xfrm rot="10800000" flipH="1">
            <a:off x="6530251" y="4361212"/>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136" name="Group 135">
            <a:extLst>
              <a:ext uri="{FF2B5EF4-FFF2-40B4-BE49-F238E27FC236}">
                <a16:creationId xmlns:a16="http://schemas.microsoft.com/office/drawing/2014/main" id="{80569B6B-6343-28A3-BB37-03440E996482}"/>
              </a:ext>
            </a:extLst>
          </p:cNvPr>
          <p:cNvGrpSpPr/>
          <p:nvPr/>
        </p:nvGrpSpPr>
        <p:grpSpPr>
          <a:xfrm rot="5400000">
            <a:off x="5355460" y="2727761"/>
            <a:ext cx="189682" cy="365589"/>
            <a:chOff x="998885" y="1205242"/>
            <a:chExt cx="189682" cy="365589"/>
          </a:xfrm>
        </p:grpSpPr>
        <p:sp>
          <p:nvSpPr>
            <p:cNvPr id="137" name="Graphic 12">
              <a:extLst>
                <a:ext uri="{FF2B5EF4-FFF2-40B4-BE49-F238E27FC236}">
                  <a16:creationId xmlns:a16="http://schemas.microsoft.com/office/drawing/2014/main" id="{7323DCD7-6AEC-D20B-84A6-64B9B18C9C73}"/>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5"/>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38" name="Graphic 100">
              <a:extLst>
                <a:ext uri="{FF2B5EF4-FFF2-40B4-BE49-F238E27FC236}">
                  <a16:creationId xmlns:a16="http://schemas.microsoft.com/office/drawing/2014/main" id="{C1F4BB61-02AC-31AA-B31B-ED933C45A9BF}"/>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39" name="Rectangle 138">
            <a:extLst>
              <a:ext uri="{FF2B5EF4-FFF2-40B4-BE49-F238E27FC236}">
                <a16:creationId xmlns:a16="http://schemas.microsoft.com/office/drawing/2014/main" id="{822A822E-C919-6F88-57D2-6E5FD5D498B2}"/>
              </a:ext>
            </a:extLst>
          </p:cNvPr>
          <p:cNvSpPr/>
          <p:nvPr/>
        </p:nvSpPr>
        <p:spPr>
          <a:xfrm>
            <a:off x="4993101"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140" name="Straight Connector 139">
            <a:extLst>
              <a:ext uri="{FF2B5EF4-FFF2-40B4-BE49-F238E27FC236}">
                <a16:creationId xmlns:a16="http://schemas.microsoft.com/office/drawing/2014/main" id="{48F179F4-4ABC-2505-62BC-C295BE58B291}"/>
              </a:ext>
            </a:extLst>
          </p:cNvPr>
          <p:cNvCxnSpPr>
            <a:cxnSpLocks/>
          </p:cNvCxnSpPr>
          <p:nvPr/>
        </p:nvCxnSpPr>
        <p:spPr>
          <a:xfrm flipH="1">
            <a:off x="1515140"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EF26DDA4-B46C-1270-0C4C-89F06CD319F8}"/>
              </a:ext>
            </a:extLst>
          </p:cNvPr>
          <p:cNvGrpSpPr/>
          <p:nvPr/>
        </p:nvGrpSpPr>
        <p:grpSpPr>
          <a:xfrm>
            <a:off x="985663" y="2266733"/>
            <a:ext cx="540000" cy="540000"/>
            <a:chOff x="995363" y="1450449"/>
            <a:chExt cx="556600" cy="616810"/>
          </a:xfrm>
        </p:grpSpPr>
        <p:sp>
          <p:nvSpPr>
            <p:cNvPr id="143" name="Graphic 12">
              <a:extLst>
                <a:ext uri="{FF2B5EF4-FFF2-40B4-BE49-F238E27FC236}">
                  <a16:creationId xmlns:a16="http://schemas.microsoft.com/office/drawing/2014/main" id="{42B70014-611D-C1ED-D591-F041351F0A2C}"/>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144" name="Graphic 12">
              <a:extLst>
                <a:ext uri="{FF2B5EF4-FFF2-40B4-BE49-F238E27FC236}">
                  <a16:creationId xmlns:a16="http://schemas.microsoft.com/office/drawing/2014/main" id="{1D91A182-0D39-669C-BC67-358546B10F37}"/>
                </a:ext>
              </a:extLst>
            </p:cNvPr>
            <p:cNvSpPr/>
            <p:nvPr/>
          </p:nvSpPr>
          <p:spPr>
            <a:xfrm rot="5400000">
              <a:off x="1006066" y="1517378"/>
              <a:ext cx="535196" cy="482952"/>
            </a:xfrm>
            <a:prstGeom prst="ellipse">
              <a:avLst/>
            </a:prstGeom>
            <a:noFill/>
            <a:ln w="15875" cap="flat">
              <a:solidFill>
                <a:schemeClr val="accent5"/>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145" name="TextBox 144">
            <a:extLst>
              <a:ext uri="{FF2B5EF4-FFF2-40B4-BE49-F238E27FC236}">
                <a16:creationId xmlns:a16="http://schemas.microsoft.com/office/drawing/2014/main" id="{DD7F9AF9-A604-9FB4-3246-4F4D65C6BCB4}"/>
              </a:ext>
            </a:extLst>
          </p:cNvPr>
          <p:cNvSpPr txBox="1"/>
          <p:nvPr/>
        </p:nvSpPr>
        <p:spPr>
          <a:xfrm>
            <a:off x="1663659"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213EA"/>
                </a:solidFill>
                <a:effectLst/>
                <a:uLnTx/>
                <a:uFillTx/>
                <a:latin typeface="Arial"/>
                <a:ea typeface="+mn-ea"/>
                <a:cs typeface="+mn-cs"/>
              </a:rPr>
              <a:t>Key activities</a:t>
            </a:r>
          </a:p>
        </p:txBody>
      </p:sp>
      <p:grpSp>
        <p:nvGrpSpPr>
          <p:cNvPr id="147" name="Graphic 5">
            <a:extLst>
              <a:ext uri="{FF2B5EF4-FFF2-40B4-BE49-F238E27FC236}">
                <a16:creationId xmlns:a16="http://schemas.microsoft.com/office/drawing/2014/main" id="{39DD97D2-3149-F8B3-56FD-3EFE5F1BCB27}"/>
              </a:ext>
            </a:extLst>
          </p:cNvPr>
          <p:cNvGrpSpPr/>
          <p:nvPr/>
        </p:nvGrpSpPr>
        <p:grpSpPr>
          <a:xfrm>
            <a:off x="1134636" y="2378858"/>
            <a:ext cx="278054" cy="278052"/>
            <a:chOff x="1218508" y="4269476"/>
            <a:chExt cx="219075" cy="219075"/>
          </a:xfrm>
          <a:noFill/>
        </p:grpSpPr>
        <p:sp>
          <p:nvSpPr>
            <p:cNvPr id="148" name="Freeform: Shape 147">
              <a:extLst>
                <a:ext uri="{FF2B5EF4-FFF2-40B4-BE49-F238E27FC236}">
                  <a16:creationId xmlns:a16="http://schemas.microsoft.com/office/drawing/2014/main" id="{A43A0DAD-C0F3-E844-87E5-4BA862991F49}"/>
                </a:ext>
              </a:extLst>
            </p:cNvPr>
            <p:cNvSpPr/>
            <p:nvPr/>
          </p:nvSpPr>
          <p:spPr>
            <a:xfrm>
              <a:off x="1218508" y="4269476"/>
              <a:ext cx="190500" cy="190500"/>
            </a:xfrm>
            <a:custGeom>
              <a:avLst/>
              <a:gdLst>
                <a:gd name="connsiteX0" fmla="*/ 94684 w 190500"/>
                <a:gd name="connsiteY0" fmla="*/ 188930 h 190500"/>
                <a:gd name="connsiteX1" fmla="*/ 189934 w 190500"/>
                <a:gd name="connsiteY1" fmla="*/ 93680 h 190500"/>
                <a:gd name="connsiteX2" fmla="*/ 94684 w 190500"/>
                <a:gd name="connsiteY2" fmla="*/ -1570 h 190500"/>
                <a:gd name="connsiteX3" fmla="*/ -566 w 190500"/>
                <a:gd name="connsiteY3" fmla="*/ 93680 h 190500"/>
                <a:gd name="connsiteX4" fmla="*/ 94684 w 190500"/>
                <a:gd name="connsiteY4" fmla="*/ 18893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4684" y="188930"/>
                  </a:moveTo>
                  <a:cubicBezTo>
                    <a:pt x="147291" y="188930"/>
                    <a:pt x="189934" y="146258"/>
                    <a:pt x="189934" y="93680"/>
                  </a:cubicBezTo>
                  <a:cubicBezTo>
                    <a:pt x="189934" y="41102"/>
                    <a:pt x="147291" y="-1570"/>
                    <a:pt x="94684" y="-1570"/>
                  </a:cubicBezTo>
                  <a:cubicBezTo>
                    <a:pt x="42077" y="-1570"/>
                    <a:pt x="-566" y="41102"/>
                    <a:pt x="-566" y="93680"/>
                  </a:cubicBezTo>
                  <a:cubicBezTo>
                    <a:pt x="-566" y="146258"/>
                    <a:pt x="42077" y="188930"/>
                    <a:pt x="94684" y="1889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9" name="Freeform: Shape 148">
              <a:extLst>
                <a:ext uri="{FF2B5EF4-FFF2-40B4-BE49-F238E27FC236}">
                  <a16:creationId xmlns:a16="http://schemas.microsoft.com/office/drawing/2014/main" id="{6D276A02-4F44-01D1-72EF-A6313C898177}"/>
                </a:ext>
              </a:extLst>
            </p:cNvPr>
            <p:cNvSpPr/>
            <p:nvPr/>
          </p:nvSpPr>
          <p:spPr>
            <a:xfrm>
              <a:off x="1381100" y="4432067"/>
              <a:ext cx="56483" cy="56483"/>
            </a:xfrm>
            <a:custGeom>
              <a:avLst/>
              <a:gdLst>
                <a:gd name="connsiteX0" fmla="*/ -566 w 56483"/>
                <a:gd name="connsiteY0" fmla="*/ -1570 h 56483"/>
                <a:gd name="connsiteX1" fmla="*/ 55917 w 56483"/>
                <a:gd name="connsiteY1" fmla="*/ 54914 h 56483"/>
              </a:gdLst>
              <a:ahLst/>
              <a:cxnLst>
                <a:cxn ang="0">
                  <a:pos x="connsiteX0" y="connsiteY0"/>
                </a:cxn>
                <a:cxn ang="0">
                  <a:pos x="connsiteX1" y="connsiteY1"/>
                </a:cxn>
              </a:cxnLst>
              <a:rect l="l" t="t" r="r" b="b"/>
              <a:pathLst>
                <a:path w="56483" h="56483">
                  <a:moveTo>
                    <a:pt x="-566" y="-1570"/>
                  </a:moveTo>
                  <a:lnTo>
                    <a:pt x="55917" y="54914"/>
                  </a:lnTo>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0" name="Freeform: Shape 149">
              <a:extLst>
                <a:ext uri="{FF2B5EF4-FFF2-40B4-BE49-F238E27FC236}">
                  <a16:creationId xmlns:a16="http://schemas.microsoft.com/office/drawing/2014/main" id="{1B635DA1-03A9-AAF4-C27D-A7CEAB2DC865}"/>
                </a:ext>
              </a:extLst>
            </p:cNvPr>
            <p:cNvSpPr/>
            <p:nvPr/>
          </p:nvSpPr>
          <p:spPr>
            <a:xfrm>
              <a:off x="1256465" y="4302814"/>
              <a:ext cx="114583" cy="123825"/>
            </a:xfrm>
            <a:custGeom>
              <a:avLst/>
              <a:gdLst>
                <a:gd name="connsiteX0" fmla="*/ 103018 w 114583"/>
                <a:gd name="connsiteY0" fmla="*/ 50151 h 123825"/>
                <a:gd name="connsiteX1" fmla="*/ 109209 w 114583"/>
                <a:gd name="connsiteY1" fmla="*/ 46532 h 123825"/>
                <a:gd name="connsiteX2" fmla="*/ 112762 w 114583"/>
                <a:gd name="connsiteY2" fmla="*/ 33577 h 123825"/>
                <a:gd name="connsiteX3" fmla="*/ 112734 w 114583"/>
                <a:gd name="connsiteY3" fmla="*/ 33483 h 123825"/>
                <a:gd name="connsiteX4" fmla="*/ 107971 w 114583"/>
                <a:gd name="connsiteY4" fmla="*/ 25290 h 123825"/>
                <a:gd name="connsiteX5" fmla="*/ 94979 w 114583"/>
                <a:gd name="connsiteY5" fmla="*/ 21766 h 123825"/>
                <a:gd name="connsiteX6" fmla="*/ 94922 w 114583"/>
                <a:gd name="connsiteY6" fmla="*/ 21766 h 123825"/>
                <a:gd name="connsiteX7" fmla="*/ 88826 w 114583"/>
                <a:gd name="connsiteY7" fmla="*/ 25290 h 123825"/>
                <a:gd name="connsiteX8" fmla="*/ 71014 w 114583"/>
                <a:gd name="connsiteY8" fmla="*/ 14908 h 123825"/>
                <a:gd name="connsiteX9" fmla="*/ 71014 w 114583"/>
                <a:gd name="connsiteY9" fmla="*/ 7955 h 123825"/>
                <a:gd name="connsiteX10" fmla="*/ 61489 w 114583"/>
                <a:gd name="connsiteY10" fmla="*/ -1570 h 123825"/>
                <a:gd name="connsiteX11" fmla="*/ 51964 w 114583"/>
                <a:gd name="connsiteY11" fmla="*/ -1570 h 123825"/>
                <a:gd name="connsiteX12" fmla="*/ 42439 w 114583"/>
                <a:gd name="connsiteY12" fmla="*/ 7955 h 123825"/>
                <a:gd name="connsiteX13" fmla="*/ 42439 w 114583"/>
                <a:gd name="connsiteY13" fmla="*/ 15003 h 123825"/>
                <a:gd name="connsiteX14" fmla="*/ 24723 w 114583"/>
                <a:gd name="connsiteY14" fmla="*/ 25385 h 123825"/>
                <a:gd name="connsiteX15" fmla="*/ 18531 w 114583"/>
                <a:gd name="connsiteY15" fmla="*/ 21766 h 123825"/>
                <a:gd name="connsiteX16" fmla="*/ 11292 w 114583"/>
                <a:gd name="connsiteY16" fmla="*/ 20814 h 123825"/>
                <a:gd name="connsiteX17" fmla="*/ 5482 w 114583"/>
                <a:gd name="connsiteY17" fmla="*/ 25290 h 123825"/>
                <a:gd name="connsiteX18" fmla="*/ 720 w 114583"/>
                <a:gd name="connsiteY18" fmla="*/ 33483 h 123825"/>
                <a:gd name="connsiteX19" fmla="*/ 4187 w 114583"/>
                <a:gd name="connsiteY19" fmla="*/ 46532 h 123825"/>
                <a:gd name="connsiteX20" fmla="*/ 4244 w 114583"/>
                <a:gd name="connsiteY20" fmla="*/ 46532 h 123825"/>
                <a:gd name="connsiteX21" fmla="*/ 10435 w 114583"/>
                <a:gd name="connsiteY21" fmla="*/ 50151 h 123825"/>
                <a:gd name="connsiteX22" fmla="*/ 10435 w 114583"/>
                <a:gd name="connsiteY22" fmla="*/ 70629 h 123825"/>
                <a:gd name="connsiteX23" fmla="*/ 4244 w 114583"/>
                <a:gd name="connsiteY23" fmla="*/ 74153 h 123825"/>
                <a:gd name="connsiteX24" fmla="*/ 691 w 114583"/>
                <a:gd name="connsiteY24" fmla="*/ 87108 h 123825"/>
                <a:gd name="connsiteX25" fmla="*/ 720 w 114583"/>
                <a:gd name="connsiteY25" fmla="*/ 87202 h 123825"/>
                <a:gd name="connsiteX26" fmla="*/ 5482 w 114583"/>
                <a:gd name="connsiteY26" fmla="*/ 95395 h 123825"/>
                <a:gd name="connsiteX27" fmla="*/ 18474 w 114583"/>
                <a:gd name="connsiteY27" fmla="*/ 98919 h 123825"/>
                <a:gd name="connsiteX28" fmla="*/ 18531 w 114583"/>
                <a:gd name="connsiteY28" fmla="*/ 98919 h 123825"/>
                <a:gd name="connsiteX29" fmla="*/ 24627 w 114583"/>
                <a:gd name="connsiteY29" fmla="*/ 95395 h 123825"/>
                <a:gd name="connsiteX30" fmla="*/ 42439 w 114583"/>
                <a:gd name="connsiteY30" fmla="*/ 105777 h 123825"/>
                <a:gd name="connsiteX31" fmla="*/ 42439 w 114583"/>
                <a:gd name="connsiteY31" fmla="*/ 112730 h 123825"/>
                <a:gd name="connsiteX32" fmla="*/ 51964 w 114583"/>
                <a:gd name="connsiteY32" fmla="*/ 122255 h 123825"/>
                <a:gd name="connsiteX33" fmla="*/ 61489 w 114583"/>
                <a:gd name="connsiteY33" fmla="*/ 122255 h 123825"/>
                <a:gd name="connsiteX34" fmla="*/ 71014 w 114583"/>
                <a:gd name="connsiteY34" fmla="*/ 112730 h 123825"/>
                <a:gd name="connsiteX35" fmla="*/ 71014 w 114583"/>
                <a:gd name="connsiteY35" fmla="*/ 105682 h 123825"/>
                <a:gd name="connsiteX36" fmla="*/ 88730 w 114583"/>
                <a:gd name="connsiteY36" fmla="*/ 95300 h 123825"/>
                <a:gd name="connsiteX37" fmla="*/ 94922 w 114583"/>
                <a:gd name="connsiteY37" fmla="*/ 98919 h 123825"/>
                <a:gd name="connsiteX38" fmla="*/ 107943 w 114583"/>
                <a:gd name="connsiteY38" fmla="*/ 95489 h 123825"/>
                <a:gd name="connsiteX39" fmla="*/ 107971 w 114583"/>
                <a:gd name="connsiteY39" fmla="*/ 95395 h 123825"/>
                <a:gd name="connsiteX40" fmla="*/ 112734 w 114583"/>
                <a:gd name="connsiteY40" fmla="*/ 87202 h 123825"/>
                <a:gd name="connsiteX41" fmla="*/ 109114 w 114583"/>
                <a:gd name="connsiteY41" fmla="*/ 74630 h 123825"/>
                <a:gd name="connsiteX42" fmla="*/ 102923 w 114583"/>
                <a:gd name="connsiteY42" fmla="*/ 71010 h 123825"/>
                <a:gd name="connsiteX43" fmla="*/ 103018 w 114583"/>
                <a:gd name="connsiteY43" fmla="*/ 5015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4583" h="123825">
                  <a:moveTo>
                    <a:pt x="103018" y="50151"/>
                  </a:moveTo>
                  <a:lnTo>
                    <a:pt x="109209" y="46532"/>
                  </a:lnTo>
                  <a:cubicBezTo>
                    <a:pt x="113781" y="43960"/>
                    <a:pt x="115372" y="38150"/>
                    <a:pt x="112762" y="33577"/>
                  </a:cubicBezTo>
                  <a:cubicBezTo>
                    <a:pt x="112753" y="33483"/>
                    <a:pt x="112743" y="33483"/>
                    <a:pt x="112734" y="33483"/>
                  </a:cubicBezTo>
                  <a:lnTo>
                    <a:pt x="107971" y="25290"/>
                  </a:lnTo>
                  <a:cubicBezTo>
                    <a:pt x="105361" y="20718"/>
                    <a:pt x="99551" y="19100"/>
                    <a:pt x="94979" y="21766"/>
                  </a:cubicBezTo>
                  <a:cubicBezTo>
                    <a:pt x="94960" y="21766"/>
                    <a:pt x="94941" y="21766"/>
                    <a:pt x="94922" y="21766"/>
                  </a:cubicBezTo>
                  <a:lnTo>
                    <a:pt x="88826" y="25290"/>
                  </a:lnTo>
                  <a:cubicBezTo>
                    <a:pt x="83720" y="20527"/>
                    <a:pt x="77634" y="17003"/>
                    <a:pt x="71014" y="14908"/>
                  </a:cubicBezTo>
                  <a:lnTo>
                    <a:pt x="71014" y="7955"/>
                  </a:lnTo>
                  <a:cubicBezTo>
                    <a:pt x="71014" y="2716"/>
                    <a:pt x="66747" y="-1570"/>
                    <a:pt x="61489" y="-1570"/>
                  </a:cubicBezTo>
                  <a:lnTo>
                    <a:pt x="51964" y="-1570"/>
                  </a:lnTo>
                  <a:cubicBezTo>
                    <a:pt x="46706" y="-1570"/>
                    <a:pt x="42439" y="2716"/>
                    <a:pt x="42439" y="7955"/>
                  </a:cubicBezTo>
                  <a:lnTo>
                    <a:pt x="42439" y="15003"/>
                  </a:lnTo>
                  <a:cubicBezTo>
                    <a:pt x="35829" y="17099"/>
                    <a:pt x="29781" y="20623"/>
                    <a:pt x="24723" y="25385"/>
                  </a:cubicBezTo>
                  <a:lnTo>
                    <a:pt x="18531" y="21766"/>
                  </a:lnTo>
                  <a:cubicBezTo>
                    <a:pt x="16341" y="20527"/>
                    <a:pt x="13740" y="20147"/>
                    <a:pt x="11292" y="20814"/>
                  </a:cubicBezTo>
                  <a:cubicBezTo>
                    <a:pt x="8835" y="21481"/>
                    <a:pt x="6740" y="23099"/>
                    <a:pt x="5482" y="25290"/>
                  </a:cubicBezTo>
                  <a:lnTo>
                    <a:pt x="720" y="33483"/>
                  </a:lnTo>
                  <a:cubicBezTo>
                    <a:pt x="-1919" y="38054"/>
                    <a:pt x="-366" y="43864"/>
                    <a:pt x="4187" y="46532"/>
                  </a:cubicBezTo>
                  <a:cubicBezTo>
                    <a:pt x="4206" y="46532"/>
                    <a:pt x="4225" y="46532"/>
                    <a:pt x="4244" y="46532"/>
                  </a:cubicBezTo>
                  <a:lnTo>
                    <a:pt x="10435" y="50151"/>
                  </a:lnTo>
                  <a:cubicBezTo>
                    <a:pt x="8911" y="56914"/>
                    <a:pt x="8911" y="63867"/>
                    <a:pt x="10435" y="70629"/>
                  </a:cubicBezTo>
                  <a:lnTo>
                    <a:pt x="4244" y="74153"/>
                  </a:lnTo>
                  <a:cubicBezTo>
                    <a:pt x="-328" y="76725"/>
                    <a:pt x="-1919" y="82535"/>
                    <a:pt x="691" y="87108"/>
                  </a:cubicBezTo>
                  <a:cubicBezTo>
                    <a:pt x="700" y="87202"/>
                    <a:pt x="710" y="87202"/>
                    <a:pt x="720" y="87202"/>
                  </a:cubicBezTo>
                  <a:lnTo>
                    <a:pt x="5482" y="95395"/>
                  </a:lnTo>
                  <a:cubicBezTo>
                    <a:pt x="8092" y="99967"/>
                    <a:pt x="13902" y="101585"/>
                    <a:pt x="18474" y="98919"/>
                  </a:cubicBezTo>
                  <a:cubicBezTo>
                    <a:pt x="18493" y="98919"/>
                    <a:pt x="18512" y="98919"/>
                    <a:pt x="18531" y="98919"/>
                  </a:cubicBezTo>
                  <a:lnTo>
                    <a:pt x="24627" y="95395"/>
                  </a:lnTo>
                  <a:cubicBezTo>
                    <a:pt x="29761" y="100062"/>
                    <a:pt x="35829" y="103586"/>
                    <a:pt x="42439" y="105777"/>
                  </a:cubicBezTo>
                  <a:lnTo>
                    <a:pt x="42439" y="112730"/>
                  </a:lnTo>
                  <a:cubicBezTo>
                    <a:pt x="42439" y="117969"/>
                    <a:pt x="46706" y="122255"/>
                    <a:pt x="51964" y="122255"/>
                  </a:cubicBezTo>
                  <a:lnTo>
                    <a:pt x="61489" y="122255"/>
                  </a:lnTo>
                  <a:cubicBezTo>
                    <a:pt x="66747" y="122255"/>
                    <a:pt x="71014" y="117969"/>
                    <a:pt x="71014" y="112730"/>
                  </a:cubicBezTo>
                  <a:lnTo>
                    <a:pt x="71014" y="105682"/>
                  </a:lnTo>
                  <a:cubicBezTo>
                    <a:pt x="77624" y="103586"/>
                    <a:pt x="83673" y="100062"/>
                    <a:pt x="88730" y="95300"/>
                  </a:cubicBezTo>
                  <a:lnTo>
                    <a:pt x="94922" y="98919"/>
                  </a:lnTo>
                  <a:cubicBezTo>
                    <a:pt x="99475" y="101585"/>
                    <a:pt x="105304" y="99967"/>
                    <a:pt x="107943" y="95489"/>
                  </a:cubicBezTo>
                  <a:cubicBezTo>
                    <a:pt x="107952" y="95395"/>
                    <a:pt x="107962" y="95395"/>
                    <a:pt x="107971" y="95395"/>
                  </a:cubicBezTo>
                  <a:lnTo>
                    <a:pt x="112734" y="87202"/>
                  </a:lnTo>
                  <a:cubicBezTo>
                    <a:pt x="115048" y="82726"/>
                    <a:pt x="113467" y="77202"/>
                    <a:pt x="109114" y="74630"/>
                  </a:cubicBezTo>
                  <a:lnTo>
                    <a:pt x="102923" y="71010"/>
                  </a:lnTo>
                  <a:cubicBezTo>
                    <a:pt x="104552" y="64153"/>
                    <a:pt x="104580" y="57009"/>
                    <a:pt x="103018" y="50151"/>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1" name="Freeform: Shape 150">
              <a:extLst>
                <a:ext uri="{FF2B5EF4-FFF2-40B4-BE49-F238E27FC236}">
                  <a16:creationId xmlns:a16="http://schemas.microsoft.com/office/drawing/2014/main" id="{D969D6C9-E6E4-9B6B-954F-5789F52564E7}"/>
                </a:ext>
              </a:extLst>
            </p:cNvPr>
            <p:cNvSpPr/>
            <p:nvPr/>
          </p:nvSpPr>
          <p:spPr>
            <a:xfrm>
              <a:off x="1294708" y="4345676"/>
              <a:ext cx="38100" cy="38100"/>
            </a:xfrm>
            <a:custGeom>
              <a:avLst/>
              <a:gdLst>
                <a:gd name="connsiteX0" fmla="*/ 18484 w 38100"/>
                <a:gd name="connsiteY0" fmla="*/ 36530 h 38100"/>
                <a:gd name="connsiteX1" fmla="*/ 37534 w 38100"/>
                <a:gd name="connsiteY1" fmla="*/ 17480 h 38100"/>
                <a:gd name="connsiteX2" fmla="*/ 18484 w 38100"/>
                <a:gd name="connsiteY2" fmla="*/ -1570 h 38100"/>
                <a:gd name="connsiteX3" fmla="*/ -566 w 38100"/>
                <a:gd name="connsiteY3" fmla="*/ 17480 h 38100"/>
                <a:gd name="connsiteX4" fmla="*/ 18484 w 38100"/>
                <a:gd name="connsiteY4" fmla="*/ 365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484" y="36530"/>
                  </a:moveTo>
                  <a:cubicBezTo>
                    <a:pt x="29009" y="36530"/>
                    <a:pt x="37534" y="27957"/>
                    <a:pt x="37534" y="17480"/>
                  </a:cubicBezTo>
                  <a:cubicBezTo>
                    <a:pt x="37534" y="7003"/>
                    <a:pt x="29009" y="-1570"/>
                    <a:pt x="18484" y="-1570"/>
                  </a:cubicBezTo>
                  <a:cubicBezTo>
                    <a:pt x="7959" y="-1570"/>
                    <a:pt x="-566" y="7003"/>
                    <a:pt x="-566" y="17480"/>
                  </a:cubicBezTo>
                  <a:cubicBezTo>
                    <a:pt x="-566" y="27957"/>
                    <a:pt x="7959" y="36530"/>
                    <a:pt x="18484" y="365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2" name="Group 151">
            <a:extLst>
              <a:ext uri="{FF2B5EF4-FFF2-40B4-BE49-F238E27FC236}">
                <a16:creationId xmlns:a16="http://schemas.microsoft.com/office/drawing/2014/main" id="{A98597E3-9547-B9C5-1C39-964801D9DAEC}"/>
              </a:ext>
            </a:extLst>
          </p:cNvPr>
          <p:cNvGrpSpPr/>
          <p:nvPr/>
        </p:nvGrpSpPr>
        <p:grpSpPr>
          <a:xfrm rot="5400000">
            <a:off x="10561632" y="2727761"/>
            <a:ext cx="189682" cy="365589"/>
            <a:chOff x="998885" y="1205242"/>
            <a:chExt cx="189682" cy="365589"/>
          </a:xfrm>
        </p:grpSpPr>
        <p:sp>
          <p:nvSpPr>
            <p:cNvPr id="153" name="Graphic 12">
              <a:extLst>
                <a:ext uri="{FF2B5EF4-FFF2-40B4-BE49-F238E27FC236}">
                  <a16:creationId xmlns:a16="http://schemas.microsoft.com/office/drawing/2014/main" id="{CAB0583C-46C8-53F9-8C1E-53D2ABF63210}"/>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4"/>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54" name="Graphic 100">
              <a:extLst>
                <a:ext uri="{FF2B5EF4-FFF2-40B4-BE49-F238E27FC236}">
                  <a16:creationId xmlns:a16="http://schemas.microsoft.com/office/drawing/2014/main" id="{CEF66166-E1A1-A22D-BF92-8A3ADB27C883}"/>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55" name="Rectangle 154">
            <a:extLst>
              <a:ext uri="{FF2B5EF4-FFF2-40B4-BE49-F238E27FC236}">
                <a16:creationId xmlns:a16="http://schemas.microsoft.com/office/drawing/2014/main" id="{19C9D02B-1CDF-D781-C0E2-36DC3E6E4EDD}"/>
              </a:ext>
            </a:extLst>
          </p:cNvPr>
          <p:cNvSpPr/>
          <p:nvPr/>
        </p:nvSpPr>
        <p:spPr>
          <a:xfrm>
            <a:off x="10199273"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156" name="Straight Connector 155">
            <a:extLst>
              <a:ext uri="{FF2B5EF4-FFF2-40B4-BE49-F238E27FC236}">
                <a16:creationId xmlns:a16="http://schemas.microsoft.com/office/drawing/2014/main" id="{7A9B3AE2-57B2-5D19-821A-9BE8241CA3D0}"/>
              </a:ext>
            </a:extLst>
          </p:cNvPr>
          <p:cNvCxnSpPr>
            <a:cxnSpLocks/>
          </p:cNvCxnSpPr>
          <p:nvPr/>
        </p:nvCxnSpPr>
        <p:spPr>
          <a:xfrm flipH="1">
            <a:off x="6721312"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91775485-96D2-F094-30B4-058F9C713DB5}"/>
              </a:ext>
            </a:extLst>
          </p:cNvPr>
          <p:cNvGrpSpPr/>
          <p:nvPr/>
        </p:nvGrpSpPr>
        <p:grpSpPr>
          <a:xfrm>
            <a:off x="6191836" y="2426992"/>
            <a:ext cx="540000" cy="540000"/>
            <a:chOff x="995363" y="1450449"/>
            <a:chExt cx="556600" cy="616810"/>
          </a:xfrm>
        </p:grpSpPr>
        <p:sp>
          <p:nvSpPr>
            <p:cNvPr id="158" name="Graphic 12">
              <a:extLst>
                <a:ext uri="{FF2B5EF4-FFF2-40B4-BE49-F238E27FC236}">
                  <a16:creationId xmlns:a16="http://schemas.microsoft.com/office/drawing/2014/main" id="{E20D16A9-1492-9C6E-85DF-0A9097046EFA}"/>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164" name="Graphic 12">
              <a:extLst>
                <a:ext uri="{FF2B5EF4-FFF2-40B4-BE49-F238E27FC236}">
                  <a16:creationId xmlns:a16="http://schemas.microsoft.com/office/drawing/2014/main" id="{35C61BEA-2449-24DF-ACBB-0389756A4EB7}"/>
                </a:ext>
              </a:extLst>
            </p:cNvPr>
            <p:cNvSpPr/>
            <p:nvPr/>
          </p:nvSpPr>
          <p:spPr>
            <a:xfrm rot="5400000">
              <a:off x="1006066" y="1517378"/>
              <a:ext cx="535196" cy="482952"/>
            </a:xfrm>
            <a:prstGeom prst="ellipse">
              <a:avLst/>
            </a:prstGeom>
            <a:noFill/>
            <a:ln w="15875" cap="flat">
              <a:solidFill>
                <a:schemeClr val="accent4"/>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165" name="TextBox 164">
            <a:extLst>
              <a:ext uri="{FF2B5EF4-FFF2-40B4-BE49-F238E27FC236}">
                <a16:creationId xmlns:a16="http://schemas.microsoft.com/office/drawing/2014/main" id="{FF60BD70-7801-65C2-F349-C7DD8EEE0184}"/>
              </a:ext>
            </a:extLst>
          </p:cNvPr>
          <p:cNvSpPr txBox="1"/>
          <p:nvPr/>
        </p:nvSpPr>
        <p:spPr>
          <a:xfrm>
            <a:off x="6869831"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B8F5"/>
                </a:solidFill>
                <a:effectLst/>
                <a:uLnTx/>
                <a:uFillTx/>
                <a:latin typeface="Arial"/>
                <a:ea typeface="+mn-ea"/>
                <a:cs typeface="+mn-cs"/>
              </a:rPr>
              <a:t>Client outcomes</a:t>
            </a:r>
          </a:p>
        </p:txBody>
      </p:sp>
      <p:grpSp>
        <p:nvGrpSpPr>
          <p:cNvPr id="167" name="Graphic 118">
            <a:extLst>
              <a:ext uri="{FF2B5EF4-FFF2-40B4-BE49-F238E27FC236}">
                <a16:creationId xmlns:a16="http://schemas.microsoft.com/office/drawing/2014/main" id="{4D840695-B09A-BF1E-F4A5-6FDE8405A27C}"/>
              </a:ext>
            </a:extLst>
          </p:cNvPr>
          <p:cNvGrpSpPr/>
          <p:nvPr/>
        </p:nvGrpSpPr>
        <p:grpSpPr>
          <a:xfrm>
            <a:off x="6337824" y="2554721"/>
            <a:ext cx="284022" cy="284540"/>
            <a:chOff x="6585886" y="1557884"/>
            <a:chExt cx="218675" cy="219075"/>
          </a:xfrm>
          <a:noFill/>
        </p:grpSpPr>
        <p:sp>
          <p:nvSpPr>
            <p:cNvPr id="168" name="Freeform: Shape 167">
              <a:extLst>
                <a:ext uri="{FF2B5EF4-FFF2-40B4-BE49-F238E27FC236}">
                  <a16:creationId xmlns:a16="http://schemas.microsoft.com/office/drawing/2014/main" id="{5D997C68-1572-2E99-4938-994B4529C658}"/>
                </a:ext>
              </a:extLst>
            </p:cNvPr>
            <p:cNvSpPr/>
            <p:nvPr/>
          </p:nvSpPr>
          <p:spPr>
            <a:xfrm>
              <a:off x="6671212" y="1615034"/>
              <a:ext cx="47625" cy="47625"/>
            </a:xfrm>
            <a:custGeom>
              <a:avLst/>
              <a:gdLst>
                <a:gd name="connsiteX0" fmla="*/ -304 w 47625"/>
                <a:gd name="connsiteY0" fmla="*/ 46925 h 47625"/>
                <a:gd name="connsiteX1" fmla="*/ 47321 w 47625"/>
                <a:gd name="connsiteY1" fmla="*/ -700 h 47625"/>
              </a:gdLst>
              <a:ahLst/>
              <a:cxnLst>
                <a:cxn ang="0">
                  <a:pos x="connsiteX0" y="connsiteY0"/>
                </a:cxn>
                <a:cxn ang="0">
                  <a:pos x="connsiteX1" y="connsiteY1"/>
                </a:cxn>
              </a:cxnLst>
              <a:rect l="l" t="t" r="r" b="b"/>
              <a:pathLst>
                <a:path w="47625" h="47625">
                  <a:moveTo>
                    <a:pt x="-304" y="46925"/>
                  </a:moveTo>
                  <a:lnTo>
                    <a:pt x="47321" y="-700"/>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9" name="Freeform: Shape 168">
              <a:extLst>
                <a:ext uri="{FF2B5EF4-FFF2-40B4-BE49-F238E27FC236}">
                  <a16:creationId xmlns:a16="http://schemas.microsoft.com/office/drawing/2014/main" id="{337AAE75-F1E6-8DB1-0D59-CDA094FA31C7}"/>
                </a:ext>
              </a:extLst>
            </p:cNvPr>
            <p:cNvSpPr/>
            <p:nvPr/>
          </p:nvSpPr>
          <p:spPr>
            <a:xfrm>
              <a:off x="6718837" y="1557884"/>
              <a:ext cx="57150" cy="57150"/>
            </a:xfrm>
            <a:custGeom>
              <a:avLst/>
              <a:gdLst>
                <a:gd name="connsiteX0" fmla="*/ 2458 w 57150"/>
                <a:gd name="connsiteY0" fmla="*/ 25113 h 57150"/>
                <a:gd name="connsiteX1" fmla="*/ -304 w 57150"/>
                <a:gd name="connsiteY1" fmla="*/ 31780 h 57150"/>
                <a:gd name="connsiteX2" fmla="*/ -304 w 57150"/>
                <a:gd name="connsiteY2" fmla="*/ 56450 h 57150"/>
                <a:gd name="connsiteX3" fmla="*/ 24366 w 57150"/>
                <a:gd name="connsiteY3" fmla="*/ 56450 h 57150"/>
                <a:gd name="connsiteX4" fmla="*/ 31033 w 57150"/>
                <a:gd name="connsiteY4" fmla="*/ 53688 h 57150"/>
                <a:gd name="connsiteX5" fmla="*/ 56846 w 57150"/>
                <a:gd name="connsiteY5" fmla="*/ 27875 h 57150"/>
                <a:gd name="connsiteX6" fmla="*/ 28271 w 57150"/>
                <a:gd name="connsiteY6" fmla="*/ 27875 h 57150"/>
                <a:gd name="connsiteX7" fmla="*/ 28271 w 57150"/>
                <a:gd name="connsiteY7" fmla="*/ -7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458" y="25113"/>
                  </a:moveTo>
                  <a:cubicBezTo>
                    <a:pt x="696" y="26884"/>
                    <a:pt x="-294" y="29285"/>
                    <a:pt x="-304" y="31780"/>
                  </a:cubicBezTo>
                  <a:lnTo>
                    <a:pt x="-304" y="56450"/>
                  </a:lnTo>
                  <a:lnTo>
                    <a:pt x="24366" y="56450"/>
                  </a:lnTo>
                  <a:cubicBezTo>
                    <a:pt x="26861" y="56441"/>
                    <a:pt x="29262" y="55450"/>
                    <a:pt x="31033" y="53688"/>
                  </a:cubicBezTo>
                  <a:lnTo>
                    <a:pt x="56846" y="27875"/>
                  </a:lnTo>
                  <a:lnTo>
                    <a:pt x="28271" y="27875"/>
                  </a:lnTo>
                  <a:lnTo>
                    <a:pt x="28271" y="-700"/>
                  </a:ln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0" name="Freeform: Shape 169">
              <a:extLst>
                <a:ext uri="{FF2B5EF4-FFF2-40B4-BE49-F238E27FC236}">
                  <a16:creationId xmlns:a16="http://schemas.microsoft.com/office/drawing/2014/main" id="{0469A0AB-3C68-1C6E-5776-ACE08185CD88}"/>
                </a:ext>
              </a:extLst>
            </p:cNvPr>
            <p:cNvSpPr/>
            <p:nvPr/>
          </p:nvSpPr>
          <p:spPr>
            <a:xfrm>
              <a:off x="6623587" y="1615034"/>
              <a:ext cx="93059" cy="95250"/>
            </a:xfrm>
            <a:custGeom>
              <a:avLst/>
              <a:gdLst>
                <a:gd name="connsiteX0" fmla="*/ 47321 w 93059"/>
                <a:gd name="connsiteY0" fmla="*/ 94550 h 95250"/>
                <a:gd name="connsiteX1" fmla="*/ -304 w 93059"/>
                <a:gd name="connsiteY1" fmla="*/ 46925 h 95250"/>
                <a:gd name="connsiteX2" fmla="*/ 47331 w 93059"/>
                <a:gd name="connsiteY2" fmla="*/ -700 h 95250"/>
                <a:gd name="connsiteX3" fmla="*/ 92755 w 93059"/>
                <a:gd name="connsiteY3" fmla="*/ 32638 h 95250"/>
              </a:gdLst>
              <a:ahLst/>
              <a:cxnLst>
                <a:cxn ang="0">
                  <a:pos x="connsiteX0" y="connsiteY0"/>
                </a:cxn>
                <a:cxn ang="0">
                  <a:pos x="connsiteX1" y="connsiteY1"/>
                </a:cxn>
                <a:cxn ang="0">
                  <a:pos x="connsiteX2" y="connsiteY2"/>
                </a:cxn>
                <a:cxn ang="0">
                  <a:pos x="connsiteX3" y="connsiteY3"/>
                </a:cxn>
              </a:cxnLst>
              <a:rect l="l" t="t" r="r" b="b"/>
              <a:pathLst>
                <a:path w="93059" h="95250">
                  <a:moveTo>
                    <a:pt x="47321" y="94550"/>
                  </a:moveTo>
                  <a:cubicBezTo>
                    <a:pt x="21023" y="94550"/>
                    <a:pt x="-304" y="73223"/>
                    <a:pt x="-304" y="46925"/>
                  </a:cubicBezTo>
                  <a:cubicBezTo>
                    <a:pt x="-304" y="20617"/>
                    <a:pt x="21023" y="-700"/>
                    <a:pt x="47331" y="-700"/>
                  </a:cubicBezTo>
                  <a:cubicBezTo>
                    <a:pt x="68124" y="-700"/>
                    <a:pt x="86516" y="12797"/>
                    <a:pt x="92755" y="32638"/>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1" name="Freeform: Shape 170">
              <a:extLst>
                <a:ext uri="{FF2B5EF4-FFF2-40B4-BE49-F238E27FC236}">
                  <a16:creationId xmlns:a16="http://schemas.microsoft.com/office/drawing/2014/main" id="{308C0DB2-9891-A27D-7706-505959B04D7F}"/>
                </a:ext>
              </a:extLst>
            </p:cNvPr>
            <p:cNvSpPr/>
            <p:nvPr/>
          </p:nvSpPr>
          <p:spPr>
            <a:xfrm>
              <a:off x="6585886" y="1576933"/>
              <a:ext cx="113900" cy="171450"/>
            </a:xfrm>
            <a:custGeom>
              <a:avLst/>
              <a:gdLst>
                <a:gd name="connsiteX0" fmla="*/ 85022 w 113900"/>
                <a:gd name="connsiteY0" fmla="*/ 170751 h 171450"/>
                <a:gd name="connsiteX1" fmla="*/ -303 w 113900"/>
                <a:gd name="connsiteY1" fmla="*/ 84626 h 171450"/>
                <a:gd name="connsiteX2" fmla="*/ 85831 w 113900"/>
                <a:gd name="connsiteY2" fmla="*/ -699 h 171450"/>
                <a:gd name="connsiteX3" fmla="*/ 113597 w 113900"/>
                <a:gd name="connsiteY3" fmla="*/ 4063 h 171450"/>
              </a:gdLst>
              <a:ahLst/>
              <a:cxnLst>
                <a:cxn ang="0">
                  <a:pos x="connsiteX0" y="connsiteY0"/>
                </a:cxn>
                <a:cxn ang="0">
                  <a:pos x="connsiteX1" y="connsiteY1"/>
                </a:cxn>
                <a:cxn ang="0">
                  <a:pos x="connsiteX2" y="connsiteY2"/>
                </a:cxn>
                <a:cxn ang="0">
                  <a:pos x="connsiteX3" y="connsiteY3"/>
                </a:cxn>
              </a:cxnLst>
              <a:rect l="l" t="t" r="r" b="b"/>
              <a:pathLst>
                <a:path w="113900" h="171450">
                  <a:moveTo>
                    <a:pt x="85022" y="170751"/>
                  </a:moveTo>
                  <a:cubicBezTo>
                    <a:pt x="37673" y="170532"/>
                    <a:pt x="-522" y="131965"/>
                    <a:pt x="-303" y="84626"/>
                  </a:cubicBezTo>
                  <a:cubicBezTo>
                    <a:pt x="-74" y="37277"/>
                    <a:pt x="38483" y="-918"/>
                    <a:pt x="85831" y="-699"/>
                  </a:cubicBezTo>
                  <a:cubicBezTo>
                    <a:pt x="95280" y="-651"/>
                    <a:pt x="104663" y="958"/>
                    <a:pt x="113597" y="4063"/>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2" name="Freeform: Shape 171">
              <a:extLst>
                <a:ext uri="{FF2B5EF4-FFF2-40B4-BE49-F238E27FC236}">
                  <a16:creationId xmlns:a16="http://schemas.microsoft.com/office/drawing/2014/main" id="{8FCEA627-C312-10D7-5B15-DCBA2EE9E7D8}"/>
                </a:ext>
              </a:extLst>
            </p:cNvPr>
            <p:cNvSpPr/>
            <p:nvPr/>
          </p:nvSpPr>
          <p:spPr>
            <a:xfrm>
              <a:off x="6690262" y="1662659"/>
              <a:ext cx="114300" cy="114300"/>
            </a:xfrm>
            <a:custGeom>
              <a:avLst/>
              <a:gdLst>
                <a:gd name="connsiteX0" fmla="*/ 56846 w 114300"/>
                <a:gd name="connsiteY0" fmla="*/ 113600 h 114300"/>
                <a:gd name="connsiteX1" fmla="*/ 113996 w 114300"/>
                <a:gd name="connsiteY1" fmla="*/ 56450 h 114300"/>
                <a:gd name="connsiteX2" fmla="*/ 56846 w 114300"/>
                <a:gd name="connsiteY2" fmla="*/ -700 h 114300"/>
                <a:gd name="connsiteX3" fmla="*/ -304 w 114300"/>
                <a:gd name="connsiteY3" fmla="*/ 56450 h 114300"/>
                <a:gd name="connsiteX4" fmla="*/ 56846 w 114300"/>
                <a:gd name="connsiteY4" fmla="*/ 11360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6846" y="113600"/>
                  </a:moveTo>
                  <a:cubicBezTo>
                    <a:pt x="88412" y="113600"/>
                    <a:pt x="113996" y="88016"/>
                    <a:pt x="113996" y="56450"/>
                  </a:cubicBezTo>
                  <a:cubicBezTo>
                    <a:pt x="113996" y="24884"/>
                    <a:pt x="88412" y="-700"/>
                    <a:pt x="56846" y="-700"/>
                  </a:cubicBezTo>
                  <a:cubicBezTo>
                    <a:pt x="25280" y="-700"/>
                    <a:pt x="-304" y="24884"/>
                    <a:pt x="-304" y="56450"/>
                  </a:cubicBezTo>
                  <a:cubicBezTo>
                    <a:pt x="-304" y="88016"/>
                    <a:pt x="25280" y="113600"/>
                    <a:pt x="56846" y="113600"/>
                  </a:cubicBez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3" name="Freeform: Shape 172">
              <a:extLst>
                <a:ext uri="{FF2B5EF4-FFF2-40B4-BE49-F238E27FC236}">
                  <a16:creationId xmlns:a16="http://schemas.microsoft.com/office/drawing/2014/main" id="{E3D1A355-39E3-A8AC-4721-5944B4F8DF01}"/>
                </a:ext>
              </a:extLst>
            </p:cNvPr>
            <p:cNvSpPr/>
            <p:nvPr/>
          </p:nvSpPr>
          <p:spPr>
            <a:xfrm>
              <a:off x="6720170" y="1703236"/>
              <a:ext cx="52673" cy="39714"/>
            </a:xfrm>
            <a:custGeom>
              <a:avLst/>
              <a:gdLst>
                <a:gd name="connsiteX0" fmla="*/ 52369 w 52673"/>
                <a:gd name="connsiteY0" fmla="*/ -700 h 39714"/>
                <a:gd name="connsiteX1" fmla="*/ 24746 w 52673"/>
                <a:gd name="connsiteY1" fmla="*/ 36162 h 39714"/>
                <a:gd name="connsiteX2" fmla="*/ 14745 w 52673"/>
                <a:gd name="connsiteY2" fmla="*/ 37581 h 39714"/>
                <a:gd name="connsiteX3" fmla="*/ 13983 w 52673"/>
                <a:gd name="connsiteY3" fmla="*/ 36924 h 39714"/>
                <a:gd name="connsiteX4" fmla="*/ -304 w 52673"/>
                <a:gd name="connsiteY4" fmla="*/ 22636 h 3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39714">
                  <a:moveTo>
                    <a:pt x="52369" y="-700"/>
                  </a:moveTo>
                  <a:lnTo>
                    <a:pt x="24746" y="36162"/>
                  </a:lnTo>
                  <a:cubicBezTo>
                    <a:pt x="22375" y="39314"/>
                    <a:pt x="17898" y="39953"/>
                    <a:pt x="14745" y="37581"/>
                  </a:cubicBezTo>
                  <a:cubicBezTo>
                    <a:pt x="14479" y="37381"/>
                    <a:pt x="14222" y="37162"/>
                    <a:pt x="13983" y="36924"/>
                  </a:cubicBezTo>
                  <a:lnTo>
                    <a:pt x="-304" y="22636"/>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 name="Title 1">
            <a:extLst>
              <a:ext uri="{FF2B5EF4-FFF2-40B4-BE49-F238E27FC236}">
                <a16:creationId xmlns:a16="http://schemas.microsoft.com/office/drawing/2014/main" id="{4668C9D6-B505-10AB-B619-1C44212FD51B}"/>
              </a:ext>
            </a:extLst>
          </p:cNvPr>
          <p:cNvSpPr txBox="1">
            <a:spLocks/>
          </p:cNvSpPr>
          <p:nvPr/>
        </p:nvSpPr>
        <p:spPr>
          <a:xfrm>
            <a:off x="634871" y="303862"/>
            <a:ext cx="11113930" cy="673871"/>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338D"/>
                </a:solidFill>
                <a:effectLst/>
                <a:uLnTx/>
                <a:uFillTx/>
                <a:latin typeface="KPMG Bold"/>
                <a:ea typeface="+mj-ea"/>
                <a:cs typeface="+mj-cs"/>
              </a:rPr>
              <a:t>KPMG </a:t>
            </a:r>
            <a:r>
              <a:rPr lang="en-US" sz="4400">
                <a:solidFill>
                  <a:srgbClr val="00338D"/>
                </a:solidFill>
                <a:latin typeface="KPMG Bold"/>
              </a:rPr>
              <a:t> PAM </a:t>
            </a:r>
            <a:r>
              <a:rPr kumimoji="0" lang="en-US" sz="4400" b="0" i="0" u="none" strike="noStrike" kern="1200" cap="none" spc="0" normalizeH="0" baseline="0" noProof="0">
                <a:ln>
                  <a:noFill/>
                </a:ln>
                <a:solidFill>
                  <a:srgbClr val="00338D"/>
                </a:solidFill>
                <a:effectLst/>
                <a:uLnTx/>
                <a:uFillTx/>
                <a:latin typeface="KPMG Bold"/>
                <a:ea typeface="+mj-ea"/>
                <a:cs typeface="+mj-cs"/>
              </a:rPr>
              <a:t>Case Study </a:t>
            </a:r>
          </a:p>
        </p:txBody>
      </p:sp>
    </p:spTree>
    <p:extLst>
      <p:ext uri="{BB962C8B-B14F-4D97-AF65-F5344CB8AC3E}">
        <p14:creationId xmlns:p14="http://schemas.microsoft.com/office/powerpoint/2010/main" val="427520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6FA6-092A-481B-88E8-FA1A7B4DD066}"/>
              </a:ext>
            </a:extLst>
          </p:cNvPr>
          <p:cNvSpPr>
            <a:spLocks noGrp="1"/>
          </p:cNvSpPr>
          <p:nvPr>
            <p:ph type="title"/>
          </p:nvPr>
        </p:nvSpPr>
        <p:spPr>
          <a:xfrm>
            <a:off x="2635113" y="1058160"/>
            <a:ext cx="7174080" cy="533400"/>
          </a:xfrm>
        </p:spPr>
        <p:txBody>
          <a:bodyPr/>
          <a:lstStyle/>
          <a:p>
            <a:r>
              <a:rPr lang="en-US" sz="3200"/>
              <a:t>$123 billion multinational telecommunications company</a:t>
            </a:r>
          </a:p>
        </p:txBody>
      </p:sp>
      <p:grpSp>
        <p:nvGrpSpPr>
          <p:cNvPr id="6" name="Group 5">
            <a:extLst>
              <a:ext uri="{FF2B5EF4-FFF2-40B4-BE49-F238E27FC236}">
                <a16:creationId xmlns:a16="http://schemas.microsoft.com/office/drawing/2014/main" id="{1791D710-613E-435D-AF7E-4C9CB7B05AD5}"/>
              </a:ext>
            </a:extLst>
          </p:cNvPr>
          <p:cNvGrpSpPr/>
          <p:nvPr/>
        </p:nvGrpSpPr>
        <p:grpSpPr>
          <a:xfrm>
            <a:off x="1911226" y="1686749"/>
            <a:ext cx="189682" cy="365589"/>
            <a:chOff x="998885" y="1205242"/>
            <a:chExt cx="189682" cy="365589"/>
          </a:xfrm>
        </p:grpSpPr>
        <p:sp>
          <p:nvSpPr>
            <p:cNvPr id="7" name="Graphic 12">
              <a:extLst>
                <a:ext uri="{FF2B5EF4-FFF2-40B4-BE49-F238E27FC236}">
                  <a16:creationId xmlns:a16="http://schemas.microsoft.com/office/drawing/2014/main" id="{B3DB604E-9A21-48BC-AA49-AC994F8602C8}"/>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1"/>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8" name="Graphic 100">
              <a:extLst>
                <a:ext uri="{FF2B5EF4-FFF2-40B4-BE49-F238E27FC236}">
                  <a16:creationId xmlns:a16="http://schemas.microsoft.com/office/drawing/2014/main" id="{4ABB89E7-4534-4C11-94D9-61EFC206BEE0}"/>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2" name="TextBox 71">
            <a:extLst>
              <a:ext uri="{FF2B5EF4-FFF2-40B4-BE49-F238E27FC236}">
                <a16:creationId xmlns:a16="http://schemas.microsoft.com/office/drawing/2014/main" id="{A38506D5-6685-4D22-819C-F1DCA4C76484}"/>
              </a:ext>
            </a:extLst>
          </p:cNvPr>
          <p:cNvSpPr txBox="1"/>
          <p:nvPr/>
        </p:nvSpPr>
        <p:spPr>
          <a:xfrm>
            <a:off x="3262122" y="1700267"/>
            <a:ext cx="7174081" cy="338554"/>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mn-cs"/>
              </a:rPr>
              <a:t>The client contracted KPMG to define the strategy &amp; technical design for a future state PAM solution that serviced their US-based IT users, external client portal accounts, and third-party users located internationally</a:t>
            </a:r>
          </a:p>
        </p:txBody>
      </p:sp>
      <p:cxnSp>
        <p:nvCxnSpPr>
          <p:cNvPr id="78" name="Straight Connector 77">
            <a:extLst>
              <a:ext uri="{FF2B5EF4-FFF2-40B4-BE49-F238E27FC236}">
                <a16:creationId xmlns:a16="http://schemas.microsoft.com/office/drawing/2014/main" id="{7CBEC6FC-0F5F-42D8-8B01-4F511B76130D}"/>
              </a:ext>
            </a:extLst>
          </p:cNvPr>
          <p:cNvCxnSpPr>
            <a:cxnSpLocks/>
          </p:cNvCxnSpPr>
          <p:nvPr/>
        </p:nvCxnSpPr>
        <p:spPr>
          <a:xfrm flipH="1">
            <a:off x="1615245" y="2272738"/>
            <a:ext cx="9584568"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D001CC2-4E1A-405D-8D75-41D3AFEFBACD}"/>
              </a:ext>
            </a:extLst>
          </p:cNvPr>
          <p:cNvGrpSpPr/>
          <p:nvPr/>
        </p:nvGrpSpPr>
        <p:grpSpPr>
          <a:xfrm>
            <a:off x="1018553" y="1401544"/>
            <a:ext cx="936000" cy="936000"/>
            <a:chOff x="995363" y="1450449"/>
            <a:chExt cx="556600" cy="616810"/>
          </a:xfrm>
        </p:grpSpPr>
        <p:sp>
          <p:nvSpPr>
            <p:cNvPr id="80" name="Graphic 12">
              <a:extLst>
                <a:ext uri="{FF2B5EF4-FFF2-40B4-BE49-F238E27FC236}">
                  <a16:creationId xmlns:a16="http://schemas.microsoft.com/office/drawing/2014/main" id="{B43F4713-8F9E-4A65-B37C-3F5AEB73CCCE}"/>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81" name="Graphic 12">
              <a:extLst>
                <a:ext uri="{FF2B5EF4-FFF2-40B4-BE49-F238E27FC236}">
                  <a16:creationId xmlns:a16="http://schemas.microsoft.com/office/drawing/2014/main" id="{30CD7B29-8FFE-4839-A852-F99A861ADB6F}"/>
                </a:ext>
              </a:extLst>
            </p:cNvPr>
            <p:cNvSpPr/>
            <p:nvPr/>
          </p:nvSpPr>
          <p:spPr>
            <a:xfrm rot="5400000">
              <a:off x="1006066" y="1517378"/>
              <a:ext cx="535196" cy="482952"/>
            </a:xfrm>
            <a:prstGeom prst="ellipse">
              <a:avLst/>
            </a:prstGeom>
            <a:noFill/>
            <a:ln w="19050" cap="flat">
              <a:solidFill>
                <a:schemeClr val="accent1"/>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2" name="Graphic 37">
            <a:extLst>
              <a:ext uri="{FF2B5EF4-FFF2-40B4-BE49-F238E27FC236}">
                <a16:creationId xmlns:a16="http://schemas.microsoft.com/office/drawing/2014/main" id="{22D6EAAD-83F7-4156-99B1-A70894C8C8FE}"/>
              </a:ext>
            </a:extLst>
          </p:cNvPr>
          <p:cNvGrpSpPr/>
          <p:nvPr/>
        </p:nvGrpSpPr>
        <p:grpSpPr>
          <a:xfrm>
            <a:off x="1269126" y="1652308"/>
            <a:ext cx="434854" cy="434471"/>
            <a:chOff x="1279683" y="1602799"/>
            <a:chExt cx="219265" cy="219075"/>
          </a:xfrm>
          <a:noFill/>
        </p:grpSpPr>
        <p:sp>
          <p:nvSpPr>
            <p:cNvPr id="83" name="Freeform: Shape 82">
              <a:extLst>
                <a:ext uri="{FF2B5EF4-FFF2-40B4-BE49-F238E27FC236}">
                  <a16:creationId xmlns:a16="http://schemas.microsoft.com/office/drawing/2014/main" id="{FC207E04-7805-4714-BA72-05A47DE4853D}"/>
                </a:ext>
              </a:extLst>
            </p:cNvPr>
            <p:cNvSpPr/>
            <p:nvPr/>
          </p:nvSpPr>
          <p:spPr>
            <a:xfrm>
              <a:off x="1436846" y="1635278"/>
              <a:ext cx="29622" cy="29433"/>
            </a:xfrm>
            <a:custGeom>
              <a:avLst/>
              <a:gdLst>
                <a:gd name="connsiteX0" fmla="*/ -470 w 29622"/>
                <a:gd name="connsiteY0" fmla="*/ 27319 h 29433"/>
                <a:gd name="connsiteX1" fmla="*/ 29153 w 29622"/>
                <a:gd name="connsiteY1" fmla="*/ -2114 h 29433"/>
              </a:gdLst>
              <a:ahLst/>
              <a:cxnLst>
                <a:cxn ang="0">
                  <a:pos x="connsiteX0" y="connsiteY0"/>
                </a:cxn>
                <a:cxn ang="0">
                  <a:pos x="connsiteX1" y="connsiteY1"/>
                </a:cxn>
              </a:cxnLst>
              <a:rect l="l" t="t" r="r" b="b"/>
              <a:pathLst>
                <a:path w="29622" h="29433">
                  <a:moveTo>
                    <a:pt x="-470" y="27319"/>
                  </a:moveTo>
                  <a:lnTo>
                    <a:pt x="29153"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BC659009-09CC-4926-9A36-2A968E75B132}"/>
                </a:ext>
              </a:extLst>
            </p:cNvPr>
            <p:cNvSpPr/>
            <p:nvPr/>
          </p:nvSpPr>
          <p:spPr>
            <a:xfrm>
              <a:off x="1460753"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862A211E-1A94-458F-8D3C-72EDA760D774}"/>
                </a:ext>
              </a:extLst>
            </p:cNvPr>
            <p:cNvSpPr/>
            <p:nvPr/>
          </p:nvSpPr>
          <p:spPr>
            <a:xfrm>
              <a:off x="1446371" y="1769487"/>
              <a:ext cx="20192" cy="20287"/>
            </a:xfrm>
            <a:custGeom>
              <a:avLst/>
              <a:gdLst>
                <a:gd name="connsiteX0" fmla="*/ -470 w 20192"/>
                <a:gd name="connsiteY0" fmla="*/ -2114 h 20287"/>
                <a:gd name="connsiteX1" fmla="*/ 19723 w 20192"/>
                <a:gd name="connsiteY1" fmla="*/ 18173 h 20287"/>
              </a:gdLst>
              <a:ahLst/>
              <a:cxnLst>
                <a:cxn ang="0">
                  <a:pos x="connsiteX0" y="connsiteY0"/>
                </a:cxn>
                <a:cxn ang="0">
                  <a:pos x="connsiteX1" y="connsiteY1"/>
                </a:cxn>
              </a:cxnLst>
              <a:rect l="l" t="t" r="r" b="b"/>
              <a:pathLst>
                <a:path w="20192" h="20287">
                  <a:moveTo>
                    <a:pt x="-470" y="-2114"/>
                  </a:moveTo>
                  <a:lnTo>
                    <a:pt x="19723"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DED9C605-3079-4E50-B9F4-1D0F71713C95}"/>
                </a:ext>
              </a:extLst>
            </p:cNvPr>
            <p:cNvSpPr/>
            <p:nvPr/>
          </p:nvSpPr>
          <p:spPr>
            <a:xfrm>
              <a:off x="1460848"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Shape 86">
              <a:extLst>
                <a:ext uri="{FF2B5EF4-FFF2-40B4-BE49-F238E27FC236}">
                  <a16:creationId xmlns:a16="http://schemas.microsoft.com/office/drawing/2014/main" id="{CDA07F53-9434-4060-8B63-BED67E42AD0D}"/>
                </a:ext>
              </a:extLst>
            </p:cNvPr>
            <p:cNvSpPr/>
            <p:nvPr/>
          </p:nvSpPr>
          <p:spPr>
            <a:xfrm>
              <a:off x="1311973" y="1635278"/>
              <a:ext cx="29622" cy="29433"/>
            </a:xfrm>
            <a:custGeom>
              <a:avLst/>
              <a:gdLst>
                <a:gd name="connsiteX0" fmla="*/ 29153 w 29622"/>
                <a:gd name="connsiteY0" fmla="*/ 27319 h 29433"/>
                <a:gd name="connsiteX1" fmla="*/ -470 w 29622"/>
                <a:gd name="connsiteY1" fmla="*/ -2114 h 29433"/>
              </a:gdLst>
              <a:ahLst/>
              <a:cxnLst>
                <a:cxn ang="0">
                  <a:pos x="connsiteX0" y="connsiteY0"/>
                </a:cxn>
                <a:cxn ang="0">
                  <a:pos x="connsiteX1" y="connsiteY1"/>
                </a:cxn>
              </a:cxnLst>
              <a:rect l="l" t="t" r="r" b="b"/>
              <a:pathLst>
                <a:path w="29622" h="29433">
                  <a:moveTo>
                    <a:pt x="29153" y="27319"/>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Shape 87">
              <a:extLst>
                <a:ext uri="{FF2B5EF4-FFF2-40B4-BE49-F238E27FC236}">
                  <a16:creationId xmlns:a16="http://schemas.microsoft.com/office/drawing/2014/main" id="{E08FA6DA-81F8-464F-9C91-4C2658C3054F}"/>
                </a:ext>
              </a:extLst>
            </p:cNvPr>
            <p:cNvSpPr/>
            <p:nvPr/>
          </p:nvSpPr>
          <p:spPr>
            <a:xfrm>
              <a:off x="1279778"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88">
              <a:extLst>
                <a:ext uri="{FF2B5EF4-FFF2-40B4-BE49-F238E27FC236}">
                  <a16:creationId xmlns:a16="http://schemas.microsoft.com/office/drawing/2014/main" id="{9B499F0F-7E2B-4CFA-9AFF-FC3F66FB05B8}"/>
                </a:ext>
              </a:extLst>
            </p:cNvPr>
            <p:cNvSpPr/>
            <p:nvPr/>
          </p:nvSpPr>
          <p:spPr>
            <a:xfrm>
              <a:off x="1312354" y="1769487"/>
              <a:ext cx="20192" cy="20287"/>
            </a:xfrm>
            <a:custGeom>
              <a:avLst/>
              <a:gdLst>
                <a:gd name="connsiteX0" fmla="*/ 19723 w 20192"/>
                <a:gd name="connsiteY0" fmla="*/ -2114 h 20287"/>
                <a:gd name="connsiteX1" fmla="*/ -470 w 20192"/>
                <a:gd name="connsiteY1" fmla="*/ 18173 h 20287"/>
              </a:gdLst>
              <a:ahLst/>
              <a:cxnLst>
                <a:cxn ang="0">
                  <a:pos x="connsiteX0" y="connsiteY0"/>
                </a:cxn>
                <a:cxn ang="0">
                  <a:pos x="connsiteX1" y="connsiteY1"/>
                </a:cxn>
              </a:cxnLst>
              <a:rect l="l" t="t" r="r" b="b"/>
              <a:pathLst>
                <a:path w="20192" h="20287">
                  <a:moveTo>
                    <a:pt x="19723" y="-2114"/>
                  </a:moveTo>
                  <a:lnTo>
                    <a:pt x="-470"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89">
              <a:extLst>
                <a:ext uri="{FF2B5EF4-FFF2-40B4-BE49-F238E27FC236}">
                  <a16:creationId xmlns:a16="http://schemas.microsoft.com/office/drawing/2014/main" id="{16067762-0580-498B-8447-056D27F29958}"/>
                </a:ext>
              </a:extLst>
            </p:cNvPr>
            <p:cNvSpPr/>
            <p:nvPr/>
          </p:nvSpPr>
          <p:spPr>
            <a:xfrm>
              <a:off x="1279683"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90">
              <a:extLst>
                <a:ext uri="{FF2B5EF4-FFF2-40B4-BE49-F238E27FC236}">
                  <a16:creationId xmlns:a16="http://schemas.microsoft.com/office/drawing/2014/main" id="{3315F72B-A201-4D3A-AD77-DDD7C0BD502F}"/>
                </a:ext>
              </a:extLst>
            </p:cNvPr>
            <p:cNvSpPr/>
            <p:nvPr/>
          </p:nvSpPr>
          <p:spPr>
            <a:xfrm>
              <a:off x="1432178" y="1707574"/>
              <a:ext cx="28575" cy="9525"/>
            </a:xfrm>
            <a:custGeom>
              <a:avLst/>
              <a:gdLst>
                <a:gd name="connsiteX0" fmla="*/ -470 w 28575"/>
                <a:gd name="connsiteY0" fmla="*/ -2114 h 9525"/>
                <a:gd name="connsiteX1" fmla="*/ 28105 w 28575"/>
                <a:gd name="connsiteY1" fmla="*/ -2114 h 9525"/>
              </a:gdLst>
              <a:ahLst/>
              <a:cxnLst>
                <a:cxn ang="0">
                  <a:pos x="connsiteX0" y="connsiteY0"/>
                </a:cxn>
                <a:cxn ang="0">
                  <a:pos x="connsiteX1" y="connsiteY1"/>
                </a:cxn>
              </a:cxnLst>
              <a:rect l="l" t="t" r="r" b="b"/>
              <a:pathLst>
                <a:path w="28575" h="9525">
                  <a:moveTo>
                    <a:pt x="-470" y="-2114"/>
                  </a:moveTo>
                  <a:lnTo>
                    <a:pt x="28105"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86C98501-F020-4B03-AEFB-DD4A87802868}"/>
                </a:ext>
              </a:extLst>
            </p:cNvPr>
            <p:cNvSpPr/>
            <p:nvPr/>
          </p:nvSpPr>
          <p:spPr>
            <a:xfrm>
              <a:off x="1460753"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4A66BA13-FD20-4A7C-8D72-391FBF668099}"/>
                </a:ext>
              </a:extLst>
            </p:cNvPr>
            <p:cNvSpPr/>
            <p:nvPr/>
          </p:nvSpPr>
          <p:spPr>
            <a:xfrm>
              <a:off x="1317878" y="1707574"/>
              <a:ext cx="28575" cy="9525"/>
            </a:xfrm>
            <a:custGeom>
              <a:avLst/>
              <a:gdLst>
                <a:gd name="connsiteX0" fmla="*/ 28105 w 28575"/>
                <a:gd name="connsiteY0" fmla="*/ -2114 h 9525"/>
                <a:gd name="connsiteX1" fmla="*/ -470 w 28575"/>
                <a:gd name="connsiteY1" fmla="*/ -2114 h 9525"/>
              </a:gdLst>
              <a:ahLst/>
              <a:cxnLst>
                <a:cxn ang="0">
                  <a:pos x="connsiteX0" y="connsiteY0"/>
                </a:cxn>
                <a:cxn ang="0">
                  <a:pos x="connsiteX1" y="connsiteY1"/>
                </a:cxn>
              </a:cxnLst>
              <a:rect l="l" t="t" r="r" b="b"/>
              <a:pathLst>
                <a:path w="28575" h="9525">
                  <a:moveTo>
                    <a:pt x="28105" y="-2114"/>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BE2C68BE-96CC-46C5-B24B-4DDDFAD88B5A}"/>
                </a:ext>
              </a:extLst>
            </p:cNvPr>
            <p:cNvSpPr/>
            <p:nvPr/>
          </p:nvSpPr>
          <p:spPr>
            <a:xfrm>
              <a:off x="1279778"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11C84B6D-7844-4250-98DF-1F0E45EAF06A}"/>
                </a:ext>
              </a:extLst>
            </p:cNvPr>
            <p:cNvSpPr/>
            <p:nvPr/>
          </p:nvSpPr>
          <p:spPr>
            <a:xfrm>
              <a:off x="1386837" y="1759962"/>
              <a:ext cx="4764" cy="4762"/>
            </a:xfrm>
            <a:custGeom>
              <a:avLst/>
              <a:gdLst>
                <a:gd name="connsiteX0" fmla="*/ 1914 w 4764"/>
                <a:gd name="connsiteY0" fmla="*/ -2114 h 4762"/>
                <a:gd name="connsiteX1" fmla="*/ 4295 w 4764"/>
                <a:gd name="connsiteY1" fmla="*/ 267 h 4762"/>
                <a:gd name="connsiteX2" fmla="*/ 1914 w 4764"/>
                <a:gd name="connsiteY2" fmla="*/ 2649 h 4762"/>
                <a:gd name="connsiteX3" fmla="*/ -468 w 4764"/>
                <a:gd name="connsiteY3" fmla="*/ 267 h 4762"/>
                <a:gd name="connsiteX4" fmla="*/ 1723 w 4764"/>
                <a:gd name="connsiteY4" fmla="*/ -2114 h 4762"/>
                <a:gd name="connsiteX5" fmla="*/ 1914 w 4764"/>
                <a:gd name="connsiteY5" fmla="*/ -2114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4" h="4762">
                  <a:moveTo>
                    <a:pt x="1914" y="-2114"/>
                  </a:moveTo>
                  <a:cubicBezTo>
                    <a:pt x="3228" y="-2114"/>
                    <a:pt x="4295" y="-1065"/>
                    <a:pt x="4295" y="267"/>
                  </a:cubicBezTo>
                  <a:cubicBezTo>
                    <a:pt x="4295" y="1600"/>
                    <a:pt x="3228" y="2649"/>
                    <a:pt x="1914" y="2649"/>
                  </a:cubicBezTo>
                  <a:cubicBezTo>
                    <a:pt x="599" y="2649"/>
                    <a:pt x="-468" y="1600"/>
                    <a:pt x="-468" y="267"/>
                  </a:cubicBezTo>
                  <a:cubicBezTo>
                    <a:pt x="-525" y="-970"/>
                    <a:pt x="456" y="-2019"/>
                    <a:pt x="1723" y="-2114"/>
                  </a:cubicBezTo>
                  <a:cubicBezTo>
                    <a:pt x="1780" y="-2114"/>
                    <a:pt x="1847" y="-2114"/>
                    <a:pt x="1914" y="-2114"/>
                  </a:cubicBez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A3A5E465-B0F9-4E4E-8763-98F1238F85B3}"/>
                </a:ext>
              </a:extLst>
            </p:cNvPr>
            <p:cNvSpPr/>
            <p:nvPr/>
          </p:nvSpPr>
          <p:spPr>
            <a:xfrm>
              <a:off x="1360646" y="1664712"/>
              <a:ext cx="57150" cy="76200"/>
            </a:xfrm>
            <a:custGeom>
              <a:avLst/>
              <a:gdLst>
                <a:gd name="connsiteX0" fmla="*/ -470 w 57150"/>
                <a:gd name="connsiteY0" fmla="*/ 26461 h 76200"/>
                <a:gd name="connsiteX1" fmla="*/ 28105 w 57150"/>
                <a:gd name="connsiteY1" fmla="*/ -2114 h 76200"/>
                <a:gd name="connsiteX2" fmla="*/ 56680 w 57150"/>
                <a:gd name="connsiteY2" fmla="*/ 26461 h 76200"/>
                <a:gd name="connsiteX3" fmla="*/ 39535 w 57150"/>
                <a:gd name="connsiteY3" fmla="*/ 52655 h 76200"/>
                <a:gd name="connsiteX4" fmla="*/ 28105 w 57150"/>
                <a:gd name="connsiteY4" fmla="*/ 70086 h 76200"/>
                <a:gd name="connsiteX5" fmla="*/ 28105 w 57150"/>
                <a:gd name="connsiteY5" fmla="*/ 740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200">
                  <a:moveTo>
                    <a:pt x="-470" y="26461"/>
                  </a:moveTo>
                  <a:cubicBezTo>
                    <a:pt x="-470" y="10650"/>
                    <a:pt x="12332" y="-2114"/>
                    <a:pt x="28105" y="-2114"/>
                  </a:cubicBezTo>
                  <a:cubicBezTo>
                    <a:pt x="43888" y="-2114"/>
                    <a:pt x="56680" y="10650"/>
                    <a:pt x="56680" y="26461"/>
                  </a:cubicBezTo>
                  <a:cubicBezTo>
                    <a:pt x="56680" y="37795"/>
                    <a:pt x="49946" y="48083"/>
                    <a:pt x="39535" y="52655"/>
                  </a:cubicBezTo>
                  <a:cubicBezTo>
                    <a:pt x="32601" y="55703"/>
                    <a:pt x="28115" y="62561"/>
                    <a:pt x="28105" y="70086"/>
                  </a:cubicBezTo>
                  <a:lnTo>
                    <a:pt x="28105" y="74086"/>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00" name="TextBox 99">
            <a:extLst>
              <a:ext uri="{FF2B5EF4-FFF2-40B4-BE49-F238E27FC236}">
                <a16:creationId xmlns:a16="http://schemas.microsoft.com/office/drawing/2014/main" id="{BFE4DD6D-90DE-4A70-ABC1-367DE609508C}"/>
              </a:ext>
            </a:extLst>
          </p:cNvPr>
          <p:cNvSpPr txBox="1"/>
          <p:nvPr/>
        </p:nvSpPr>
        <p:spPr>
          <a:xfrm>
            <a:off x="2297721" y="1678335"/>
            <a:ext cx="92110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1E49E2"/>
                </a:solidFill>
                <a:effectLst/>
                <a:uLnTx/>
                <a:uFillTx/>
                <a:latin typeface="Arial"/>
                <a:ea typeface="+mn-ea"/>
                <a:cs typeface="+mn-cs"/>
              </a:rPr>
              <a:t>Client challenge</a:t>
            </a:r>
          </a:p>
        </p:txBody>
      </p:sp>
      <p:cxnSp>
        <p:nvCxnSpPr>
          <p:cNvPr id="122" name="Straight Connector 121">
            <a:extLst>
              <a:ext uri="{FF2B5EF4-FFF2-40B4-BE49-F238E27FC236}">
                <a16:creationId xmlns:a16="http://schemas.microsoft.com/office/drawing/2014/main" id="{E703D12B-E934-43C8-9A7C-669EA15E1634}"/>
              </a:ext>
            </a:extLst>
          </p:cNvPr>
          <p:cNvCxnSpPr>
            <a:cxnSpLocks/>
          </p:cNvCxnSpPr>
          <p:nvPr/>
        </p:nvCxnSpPr>
        <p:spPr>
          <a:xfrm>
            <a:off x="995363" y="5876925"/>
            <a:ext cx="5000659"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EA47439-C33F-447D-9346-B75FA0BB2725}"/>
              </a:ext>
            </a:extLst>
          </p:cNvPr>
          <p:cNvCxnSpPr>
            <a:cxnSpLocks/>
          </p:cNvCxnSpPr>
          <p:nvPr/>
        </p:nvCxnSpPr>
        <p:spPr>
          <a:xfrm>
            <a:off x="6201535" y="5876925"/>
            <a:ext cx="500065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E1BC48A9-C74C-49E8-96D5-B25A6B8DEABA}"/>
              </a:ext>
            </a:extLst>
          </p:cNvPr>
          <p:cNvSpPr txBox="1"/>
          <p:nvPr/>
        </p:nvSpPr>
        <p:spPr>
          <a:xfrm>
            <a:off x="995363" y="3130229"/>
            <a:ext cx="3203257" cy="222744"/>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1" i="0" u="none" strike="noStrike" kern="1200" cap="none" spc="0" normalizeH="0" baseline="0" noProof="0">
                <a:ln>
                  <a:noFill/>
                </a:ln>
                <a:solidFill>
                  <a:srgbClr val="7213EA"/>
                </a:solidFill>
                <a:effectLst/>
                <a:uLnTx/>
                <a:uFillTx/>
                <a:latin typeface="Arial" panose="020B0604020202020204" pitchFamily="34" charset="0"/>
                <a:ea typeface="Times New Roman" panose="02020603050405020304" pitchFamily="18" charset="0"/>
                <a:cs typeface="Times New Roman" panose="02020603050405020304" pitchFamily="18" charset="0"/>
              </a:rPr>
              <a:t>KPMG led a multi-year privileged access and identity management program that covered the following phases </a:t>
            </a:r>
          </a:p>
        </p:txBody>
      </p:sp>
      <p:sp>
        <p:nvSpPr>
          <p:cNvPr id="235" name="TextBox 234">
            <a:extLst>
              <a:ext uri="{FF2B5EF4-FFF2-40B4-BE49-F238E27FC236}">
                <a16:creationId xmlns:a16="http://schemas.microsoft.com/office/drawing/2014/main" id="{E93A8AB2-49C5-4E3D-81B8-7F46B56FE2E9}"/>
              </a:ext>
            </a:extLst>
          </p:cNvPr>
          <p:cNvSpPr txBox="1"/>
          <p:nvPr/>
        </p:nvSpPr>
        <p:spPr>
          <a:xfrm>
            <a:off x="995363" y="3478877"/>
            <a:ext cx="5000659" cy="2253269"/>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Current state: Performed a current state review of PAM across the organization, including account and</a:t>
            </a:r>
            <a:b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SSH key discovery, and delivered an execution roadmap and remediation plan</a:t>
            </a:r>
          </a:p>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Architecture and deployment: Designed, architected, and deployed a CyberArk solution for production</a:t>
            </a:r>
            <a:b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and non-production environments to address a highly complex global IT environment</a:t>
            </a:r>
          </a:p>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Application on-boarding: Build an agile application and account onboarding methodology</a:t>
            </a:r>
            <a:b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for over 200,000 accounts, as well as:</a:t>
            </a:r>
          </a:p>
          <a:p>
            <a:pPr marL="354013" marR="0" lvl="1" indent="-171450" algn="l" defTabSz="914400" rtl="0" eaLnBrk="1" fontAlgn="auto" latinLnBrk="0" hangingPunct="1">
              <a:lnSpc>
                <a:spcPct val="100000"/>
              </a:lnSpc>
              <a:spcBef>
                <a:spcPts val="0"/>
              </a:spcBef>
              <a:spcAft>
                <a:spcPts val="600"/>
              </a:spcAft>
              <a:buClrTx/>
              <a:buSzPts val="1000"/>
              <a:buFont typeface="Arial" panose="020B0604020202020204" pitchFamily="34" charset="0"/>
              <a:buChar char="-"/>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­Creating and managing safes, platforms, and access policies</a:t>
            </a:r>
          </a:p>
          <a:p>
            <a:pPr marL="354013" marR="0" lvl="1" indent="-171450" algn="l" defTabSz="914400" rtl="0" eaLnBrk="1" fontAlgn="auto" latinLnBrk="0" hangingPunct="1">
              <a:lnSpc>
                <a:spcPct val="100000"/>
              </a:lnSpc>
              <a:spcBef>
                <a:spcPts val="0"/>
              </a:spcBef>
              <a:spcAft>
                <a:spcPts val="600"/>
              </a:spcAft>
              <a:buClrTx/>
              <a:buSzPts val="1000"/>
              <a:buFont typeface="Arial" panose="020B0604020202020204" pitchFamily="34" charset="0"/>
              <a:buChar char="-"/>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­Application identity manager (AIM) integrations and multiple CPM and PSM connector customizations</a:t>
            </a:r>
          </a:p>
          <a:p>
            <a:pPr marL="354013" marR="0" lvl="1" indent="-171450" algn="l" defTabSz="914400" rtl="0" eaLnBrk="1" fontAlgn="auto" latinLnBrk="0" hangingPunct="1">
              <a:lnSpc>
                <a:spcPct val="100000"/>
              </a:lnSpc>
              <a:spcBef>
                <a:spcPts val="0"/>
              </a:spcBef>
              <a:spcAft>
                <a:spcPts val="600"/>
              </a:spcAft>
              <a:buClrTx/>
              <a:buSzPts val="1000"/>
              <a:buFont typeface="Arial" panose="020B0604020202020204" pitchFamily="34" charset="0"/>
              <a:buChar char="-"/>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­Analytics on all CyberArk severs to ensure consistent availability of system to end users via health checks and evaluation of account discovery, cataloguing, and risk assessment</a:t>
            </a:r>
          </a:p>
          <a:p>
            <a:pPr marL="354013" marR="0" lvl="1" indent="-171450" algn="l" defTabSz="914400" rtl="0" eaLnBrk="1" fontAlgn="auto" latinLnBrk="0" hangingPunct="1">
              <a:lnSpc>
                <a:spcPct val="100000"/>
              </a:lnSpc>
              <a:spcBef>
                <a:spcPts val="0"/>
              </a:spcBef>
              <a:spcAft>
                <a:spcPts val="600"/>
              </a:spcAft>
              <a:buClrTx/>
              <a:buSzPts val="1000"/>
              <a:buFont typeface="Arial" panose="020B0604020202020204" pitchFamily="34" charset="0"/>
              <a:buChar char="-"/>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­End user support and training</a:t>
            </a:r>
          </a:p>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Integrations: Integrated CyberArk solution with infrastructure platforms, other Identity management and workflow systems like – SailPoint, Okta, YubiKeys, Azure AD, custom LDAPS, AD, ServiceNow, PIER, UNIX/LINUX, Windows, VMWare, Cisco network equipment, and multiple custom applications</a:t>
            </a:r>
          </a:p>
        </p:txBody>
      </p:sp>
      <p:sp>
        <p:nvSpPr>
          <p:cNvPr id="246" name="TextBox 245">
            <a:extLst>
              <a:ext uri="{FF2B5EF4-FFF2-40B4-BE49-F238E27FC236}">
                <a16:creationId xmlns:a16="http://schemas.microsoft.com/office/drawing/2014/main" id="{7F53948D-7F21-4EC4-964D-718836EA8691}"/>
              </a:ext>
            </a:extLst>
          </p:cNvPr>
          <p:cNvSpPr txBox="1"/>
          <p:nvPr/>
        </p:nvSpPr>
        <p:spPr>
          <a:xfrm>
            <a:off x="6201535" y="3070364"/>
            <a:ext cx="4998278" cy="338554"/>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1" i="0" u="none" strike="noStrike" kern="1200" cap="none" spc="0" normalizeH="0" baseline="0" noProof="0">
                <a:ln>
                  <a:noFill/>
                </a:ln>
                <a:solidFill>
                  <a:srgbClr val="00B8F5"/>
                </a:solidFill>
                <a:effectLst/>
                <a:uLnTx/>
                <a:uFillTx/>
                <a:latin typeface="Arial" panose="020B0604020202020204" pitchFamily="34" charset="0"/>
                <a:ea typeface="Times New Roman" panose="02020603050405020304" pitchFamily="18" charset="0"/>
                <a:cs typeface="Times New Roman" panose="02020603050405020304" pitchFamily="18" charset="0"/>
              </a:rPr>
              <a:t>Upon the completion of the engagement, the client had:</a:t>
            </a:r>
          </a:p>
        </p:txBody>
      </p:sp>
      <p:cxnSp>
        <p:nvCxnSpPr>
          <p:cNvPr id="247" name="Straight Connector 246">
            <a:extLst>
              <a:ext uri="{FF2B5EF4-FFF2-40B4-BE49-F238E27FC236}">
                <a16:creationId xmlns:a16="http://schemas.microsoft.com/office/drawing/2014/main" id="{93F3DA35-62C7-4F2B-BCE7-EFD2C5076C8A}"/>
              </a:ext>
            </a:extLst>
          </p:cNvPr>
          <p:cNvCxnSpPr>
            <a:cxnSpLocks/>
          </p:cNvCxnSpPr>
          <p:nvPr/>
        </p:nvCxnSpPr>
        <p:spPr>
          <a:xfrm flipH="1">
            <a:off x="6979705" y="4228284"/>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97C68556-8D48-4A56-B454-EC183C8733C2}"/>
              </a:ext>
            </a:extLst>
          </p:cNvPr>
          <p:cNvSpPr/>
          <p:nvPr/>
        </p:nvSpPr>
        <p:spPr>
          <a:xfrm rot="10800000" flipH="1">
            <a:off x="6930405" y="4203631"/>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68" name="Straight Connector 267">
            <a:extLst>
              <a:ext uri="{FF2B5EF4-FFF2-40B4-BE49-F238E27FC236}">
                <a16:creationId xmlns:a16="http://schemas.microsoft.com/office/drawing/2014/main" id="{03BC2C05-8E44-4F64-B2F7-923F3BBC90E5}"/>
              </a:ext>
            </a:extLst>
          </p:cNvPr>
          <p:cNvCxnSpPr>
            <a:cxnSpLocks/>
          </p:cNvCxnSpPr>
          <p:nvPr/>
        </p:nvCxnSpPr>
        <p:spPr>
          <a:xfrm flipH="1">
            <a:off x="6979705" y="5055652"/>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4CB52977-CBFC-48A2-9D62-24F7F793EC9D}"/>
              </a:ext>
            </a:extLst>
          </p:cNvPr>
          <p:cNvSpPr/>
          <p:nvPr/>
        </p:nvSpPr>
        <p:spPr>
          <a:xfrm rot="10800000" flipH="1">
            <a:off x="6930405" y="5030999"/>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sp>
        <p:nvSpPr>
          <p:cNvPr id="272" name="TextBox 271">
            <a:extLst>
              <a:ext uri="{FF2B5EF4-FFF2-40B4-BE49-F238E27FC236}">
                <a16:creationId xmlns:a16="http://schemas.microsoft.com/office/drawing/2014/main" id="{DC4CD80A-DF79-4435-ABDA-E62785619AD9}"/>
              </a:ext>
            </a:extLst>
          </p:cNvPr>
          <p:cNvSpPr txBox="1"/>
          <p:nvPr/>
        </p:nvSpPr>
        <p:spPr>
          <a:xfrm>
            <a:off x="7260803" y="3490528"/>
            <a:ext cx="3939009"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Obtained a detailed understanding of how the technical solution would impact each of its unique user populations and enhance the organization’s overall security posture</a:t>
            </a:r>
          </a:p>
        </p:txBody>
      </p:sp>
      <p:sp>
        <p:nvSpPr>
          <p:cNvPr id="273" name="TextBox 272">
            <a:extLst>
              <a:ext uri="{FF2B5EF4-FFF2-40B4-BE49-F238E27FC236}">
                <a16:creationId xmlns:a16="http://schemas.microsoft.com/office/drawing/2014/main" id="{59ABA4E9-8645-498A-B518-3224C6D0AC7B}"/>
              </a:ext>
            </a:extLst>
          </p:cNvPr>
          <p:cNvSpPr txBox="1"/>
          <p:nvPr/>
        </p:nvSpPr>
        <p:spPr>
          <a:xfrm>
            <a:off x="7260804" y="4317896"/>
            <a:ext cx="3765336"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Acquired a detailed implementation strategy to manage access to multiple portal accounts for over 130 clients, as well as all infrastructure accounts on systems</a:t>
            </a:r>
          </a:p>
        </p:txBody>
      </p:sp>
      <p:sp>
        <p:nvSpPr>
          <p:cNvPr id="276" name="TextBox 275">
            <a:extLst>
              <a:ext uri="{FF2B5EF4-FFF2-40B4-BE49-F238E27FC236}">
                <a16:creationId xmlns:a16="http://schemas.microsoft.com/office/drawing/2014/main" id="{57098EDD-6D18-4DD8-ACC1-B9BAFE9C6986}"/>
              </a:ext>
            </a:extLst>
          </p:cNvPr>
          <p:cNvSpPr txBox="1"/>
          <p:nvPr/>
        </p:nvSpPr>
        <p:spPr>
          <a:xfrm>
            <a:off x="7260804" y="5145264"/>
            <a:ext cx="3337792"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Executed the implementation activities, led by KPMG, to address privileged access risks across the global IT environment</a:t>
            </a:r>
          </a:p>
        </p:txBody>
      </p:sp>
      <p:grpSp>
        <p:nvGrpSpPr>
          <p:cNvPr id="9" name="Graphic 4">
            <a:extLst>
              <a:ext uri="{FF2B5EF4-FFF2-40B4-BE49-F238E27FC236}">
                <a16:creationId xmlns:a16="http://schemas.microsoft.com/office/drawing/2014/main" id="{4B98C31E-2357-4464-935B-F6DF51D221EB}"/>
              </a:ext>
            </a:extLst>
          </p:cNvPr>
          <p:cNvGrpSpPr/>
          <p:nvPr/>
        </p:nvGrpSpPr>
        <p:grpSpPr>
          <a:xfrm>
            <a:off x="6201535" y="3568576"/>
            <a:ext cx="492040" cy="492040"/>
            <a:chOff x="5986462" y="3319462"/>
            <a:chExt cx="219075" cy="219075"/>
          </a:xfrm>
          <a:noFill/>
        </p:grpSpPr>
        <p:sp>
          <p:nvSpPr>
            <p:cNvPr id="10" name="Freeform: Shape 9">
              <a:extLst>
                <a:ext uri="{FF2B5EF4-FFF2-40B4-BE49-F238E27FC236}">
                  <a16:creationId xmlns:a16="http://schemas.microsoft.com/office/drawing/2014/main" id="{3F078E4D-95EE-4794-8F6A-EF8D52E60509}"/>
                </a:ext>
              </a:extLst>
            </p:cNvPr>
            <p:cNvSpPr/>
            <p:nvPr/>
          </p:nvSpPr>
          <p:spPr>
            <a:xfrm>
              <a:off x="6062662" y="3348037"/>
              <a:ext cx="38100" cy="38100"/>
            </a:xfrm>
            <a:custGeom>
              <a:avLst/>
              <a:gdLst>
                <a:gd name="connsiteX0" fmla="*/ 18359 w 38100"/>
                <a:gd name="connsiteY0" fmla="*/ 37897 h 38100"/>
                <a:gd name="connsiteX1" fmla="*/ 37409 w 38100"/>
                <a:gd name="connsiteY1" fmla="*/ 18847 h 38100"/>
                <a:gd name="connsiteX2" fmla="*/ 18359 w 38100"/>
                <a:gd name="connsiteY2" fmla="*/ -203 h 38100"/>
                <a:gd name="connsiteX3" fmla="*/ -692 w 38100"/>
                <a:gd name="connsiteY3" fmla="*/ 18847 h 38100"/>
                <a:gd name="connsiteX4" fmla="*/ 18359 w 38100"/>
                <a:gd name="connsiteY4" fmla="*/ 3789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359" y="37897"/>
                  </a:moveTo>
                  <a:cubicBezTo>
                    <a:pt x="28883" y="37897"/>
                    <a:pt x="37409" y="29372"/>
                    <a:pt x="37409" y="18847"/>
                  </a:cubicBezTo>
                  <a:cubicBezTo>
                    <a:pt x="37409" y="8322"/>
                    <a:pt x="28883" y="-203"/>
                    <a:pt x="18359" y="-203"/>
                  </a:cubicBezTo>
                  <a:cubicBezTo>
                    <a:pt x="7834" y="-203"/>
                    <a:pt x="-692" y="8322"/>
                    <a:pt x="-692" y="18847"/>
                  </a:cubicBezTo>
                  <a:cubicBezTo>
                    <a:pt x="-692" y="29372"/>
                    <a:pt x="7834" y="37897"/>
                    <a:pt x="18359" y="3789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Freeform: Shape 10">
              <a:extLst>
                <a:ext uri="{FF2B5EF4-FFF2-40B4-BE49-F238E27FC236}">
                  <a16:creationId xmlns:a16="http://schemas.microsoft.com/office/drawing/2014/main" id="{8E3F96A9-615A-4003-8887-D839B32373D0}"/>
                </a:ext>
              </a:extLst>
            </p:cNvPr>
            <p:cNvSpPr/>
            <p:nvPr/>
          </p:nvSpPr>
          <p:spPr>
            <a:xfrm>
              <a:off x="6053137" y="3395662"/>
              <a:ext cx="57150" cy="90487"/>
            </a:xfrm>
            <a:custGeom>
              <a:avLst/>
              <a:gdLst>
                <a:gd name="connsiteX0" fmla="*/ 38456 w 57150"/>
                <a:gd name="connsiteY0" fmla="*/ 90284 h 90487"/>
                <a:gd name="connsiteX1" fmla="*/ 42171 w 57150"/>
                <a:gd name="connsiteY1" fmla="*/ 56947 h 90487"/>
                <a:gd name="connsiteX2" fmla="*/ 56459 w 57150"/>
                <a:gd name="connsiteY2" fmla="*/ 56947 h 90487"/>
                <a:gd name="connsiteX3" fmla="*/ 56459 w 57150"/>
                <a:gd name="connsiteY3" fmla="*/ 28372 h 90487"/>
                <a:gd name="connsiteX4" fmla="*/ 27884 w 57150"/>
                <a:gd name="connsiteY4" fmla="*/ -203 h 90487"/>
                <a:gd name="connsiteX5" fmla="*/ -692 w 57150"/>
                <a:gd name="connsiteY5" fmla="*/ 28372 h 90487"/>
                <a:gd name="connsiteX6" fmla="*/ -692 w 57150"/>
                <a:gd name="connsiteY6" fmla="*/ 56947 h 90487"/>
                <a:gd name="connsiteX7" fmla="*/ 13596 w 57150"/>
                <a:gd name="connsiteY7" fmla="*/ 56947 h 90487"/>
                <a:gd name="connsiteX8" fmla="*/ 17311 w 57150"/>
                <a:gd name="connsiteY8" fmla="*/ 9028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90487">
                  <a:moveTo>
                    <a:pt x="38456" y="90284"/>
                  </a:moveTo>
                  <a:lnTo>
                    <a:pt x="42171" y="56947"/>
                  </a:lnTo>
                  <a:lnTo>
                    <a:pt x="56459" y="56947"/>
                  </a:lnTo>
                  <a:lnTo>
                    <a:pt x="56459" y="28372"/>
                  </a:lnTo>
                  <a:cubicBezTo>
                    <a:pt x="56459" y="12589"/>
                    <a:pt x="43666" y="-203"/>
                    <a:pt x="27884" y="-203"/>
                  </a:cubicBezTo>
                  <a:cubicBezTo>
                    <a:pt x="12101" y="-203"/>
                    <a:pt x="-692" y="12589"/>
                    <a:pt x="-692" y="28372"/>
                  </a:cubicBezTo>
                  <a:lnTo>
                    <a:pt x="-692" y="56947"/>
                  </a:lnTo>
                  <a:lnTo>
                    <a:pt x="13596" y="56947"/>
                  </a:lnTo>
                  <a:lnTo>
                    <a:pt x="17311" y="90284"/>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Freeform: Shape 11">
              <a:extLst>
                <a:ext uri="{FF2B5EF4-FFF2-40B4-BE49-F238E27FC236}">
                  <a16:creationId xmlns:a16="http://schemas.microsoft.com/office/drawing/2014/main" id="{48DB534C-0EBC-40EB-BE94-0F87EB1A82EF}"/>
                </a:ext>
              </a:extLst>
            </p:cNvPr>
            <p:cNvSpPr/>
            <p:nvPr/>
          </p:nvSpPr>
          <p:spPr>
            <a:xfrm>
              <a:off x="5986462" y="3319462"/>
              <a:ext cx="190500" cy="190500"/>
            </a:xfrm>
            <a:custGeom>
              <a:avLst/>
              <a:gdLst>
                <a:gd name="connsiteX0" fmla="*/ 94559 w 190500"/>
                <a:gd name="connsiteY0" fmla="*/ 190297 h 190500"/>
                <a:gd name="connsiteX1" fmla="*/ 189809 w 190500"/>
                <a:gd name="connsiteY1" fmla="*/ 95047 h 190500"/>
                <a:gd name="connsiteX2" fmla="*/ 94559 w 190500"/>
                <a:gd name="connsiteY2" fmla="*/ -203 h 190500"/>
                <a:gd name="connsiteX3" fmla="*/ -692 w 190500"/>
                <a:gd name="connsiteY3" fmla="*/ 95047 h 190500"/>
                <a:gd name="connsiteX4" fmla="*/ 94559 w 190500"/>
                <a:gd name="connsiteY4" fmla="*/ 19029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4559" y="190297"/>
                  </a:moveTo>
                  <a:cubicBezTo>
                    <a:pt x="147165" y="190297"/>
                    <a:pt x="189809" y="147653"/>
                    <a:pt x="189809" y="95047"/>
                  </a:cubicBezTo>
                  <a:cubicBezTo>
                    <a:pt x="189809" y="42440"/>
                    <a:pt x="147165" y="-203"/>
                    <a:pt x="94559" y="-203"/>
                  </a:cubicBezTo>
                  <a:cubicBezTo>
                    <a:pt x="41952" y="-203"/>
                    <a:pt x="-692" y="42440"/>
                    <a:pt x="-692" y="95047"/>
                  </a:cubicBezTo>
                  <a:cubicBezTo>
                    <a:pt x="-692" y="147653"/>
                    <a:pt x="41952" y="190297"/>
                    <a:pt x="94559" y="19029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Freeform: Shape 12">
              <a:extLst>
                <a:ext uri="{FF2B5EF4-FFF2-40B4-BE49-F238E27FC236}">
                  <a16:creationId xmlns:a16="http://schemas.microsoft.com/office/drawing/2014/main" id="{CD48C4D3-4FD5-4CB5-9676-84F54AAB259E}"/>
                </a:ext>
              </a:extLst>
            </p:cNvPr>
            <p:cNvSpPr/>
            <p:nvPr/>
          </p:nvSpPr>
          <p:spPr>
            <a:xfrm>
              <a:off x="6149054" y="3482054"/>
              <a:ext cx="56483" cy="56483"/>
            </a:xfrm>
            <a:custGeom>
              <a:avLst/>
              <a:gdLst>
                <a:gd name="connsiteX0" fmla="*/ 55792 w 56483"/>
                <a:gd name="connsiteY0" fmla="*/ 56280 h 56483"/>
                <a:gd name="connsiteX1" fmla="*/ -692 w 56483"/>
                <a:gd name="connsiteY1" fmla="*/ -203 h 56483"/>
              </a:gdLst>
              <a:ahLst/>
              <a:cxnLst>
                <a:cxn ang="0">
                  <a:pos x="connsiteX0" y="connsiteY0"/>
                </a:cxn>
                <a:cxn ang="0">
                  <a:pos x="connsiteX1" y="connsiteY1"/>
                </a:cxn>
              </a:cxnLst>
              <a:rect l="l" t="t" r="r" b="b"/>
              <a:pathLst>
                <a:path w="56483" h="56483">
                  <a:moveTo>
                    <a:pt x="55792" y="56280"/>
                  </a:moveTo>
                  <a:lnTo>
                    <a:pt x="-692" y="-203"/>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 name="Graphic 15">
            <a:extLst>
              <a:ext uri="{FF2B5EF4-FFF2-40B4-BE49-F238E27FC236}">
                <a16:creationId xmlns:a16="http://schemas.microsoft.com/office/drawing/2014/main" id="{733F496C-21C2-4074-8301-9BEB1B9F8770}"/>
              </a:ext>
            </a:extLst>
          </p:cNvPr>
          <p:cNvGrpSpPr/>
          <p:nvPr/>
        </p:nvGrpSpPr>
        <p:grpSpPr>
          <a:xfrm>
            <a:off x="6755229" y="3645319"/>
            <a:ext cx="338253" cy="338553"/>
            <a:chOff x="6658090" y="3702828"/>
            <a:chExt cx="219075" cy="219269"/>
          </a:xfrm>
          <a:noFill/>
        </p:grpSpPr>
        <p:sp>
          <p:nvSpPr>
            <p:cNvPr id="18" name="Freeform: Shape 17">
              <a:extLst>
                <a:ext uri="{FF2B5EF4-FFF2-40B4-BE49-F238E27FC236}">
                  <a16:creationId xmlns:a16="http://schemas.microsoft.com/office/drawing/2014/main" id="{82600A15-44CB-43AA-89B2-1DBDC5004FBD}"/>
                </a:ext>
              </a:extLst>
            </p:cNvPr>
            <p:cNvSpPr/>
            <p:nvPr/>
          </p:nvSpPr>
          <p:spPr>
            <a:xfrm>
              <a:off x="6672659" y="3864757"/>
              <a:ext cx="91630" cy="9525"/>
            </a:xfrm>
            <a:custGeom>
              <a:avLst/>
              <a:gdLst>
                <a:gd name="connsiteX0" fmla="*/ -183 w 91630"/>
                <a:gd name="connsiteY0" fmla="*/ -159 h 9525"/>
                <a:gd name="connsiteX1" fmla="*/ 91448 w 91630"/>
                <a:gd name="connsiteY1" fmla="*/ -159 h 9525"/>
              </a:gdLst>
              <a:ahLst/>
              <a:cxnLst>
                <a:cxn ang="0">
                  <a:pos x="connsiteX0" y="connsiteY0"/>
                </a:cxn>
                <a:cxn ang="0">
                  <a:pos x="connsiteX1" y="connsiteY1"/>
                </a:cxn>
              </a:cxnLst>
              <a:rect l="l" t="t" r="r" b="b"/>
              <a:pathLst>
                <a:path w="91630" h="9525">
                  <a:moveTo>
                    <a:pt x="-183" y="-159"/>
                  </a:moveTo>
                  <a:lnTo>
                    <a:pt x="91448"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ACE87AEB-F405-4E0A-83B4-F2CFDC3DA6F7}"/>
                </a:ext>
              </a:extLst>
            </p:cNvPr>
            <p:cNvSpPr/>
            <p:nvPr/>
          </p:nvSpPr>
          <p:spPr>
            <a:xfrm>
              <a:off x="6678469" y="3750457"/>
              <a:ext cx="177201" cy="9525"/>
            </a:xfrm>
            <a:custGeom>
              <a:avLst/>
              <a:gdLst>
                <a:gd name="connsiteX0" fmla="*/ -183 w 180975"/>
                <a:gd name="connsiteY0" fmla="*/ -159 h 9525"/>
                <a:gd name="connsiteX1" fmla="*/ 180792 w 180975"/>
                <a:gd name="connsiteY1" fmla="*/ -159 h 9525"/>
              </a:gdLst>
              <a:ahLst/>
              <a:cxnLst>
                <a:cxn ang="0">
                  <a:pos x="connsiteX0" y="connsiteY0"/>
                </a:cxn>
                <a:cxn ang="0">
                  <a:pos x="connsiteX1" y="connsiteY1"/>
                </a:cxn>
              </a:cxnLst>
              <a:rect l="l" t="t" r="r" b="b"/>
              <a:pathLst>
                <a:path w="180975" h="9525">
                  <a:moveTo>
                    <a:pt x="-183" y="-159"/>
                  </a:moveTo>
                  <a:lnTo>
                    <a:pt x="180792"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0072A720-0AFA-4C3F-9731-A6017F224F0E}"/>
                </a:ext>
              </a:extLst>
            </p:cNvPr>
            <p:cNvSpPr/>
            <p:nvPr/>
          </p:nvSpPr>
          <p:spPr>
            <a:xfrm>
              <a:off x="6658090" y="3807607"/>
              <a:ext cx="104775" cy="9525"/>
            </a:xfrm>
            <a:custGeom>
              <a:avLst/>
              <a:gdLst>
                <a:gd name="connsiteX0" fmla="*/ 104592 w 104775"/>
                <a:gd name="connsiteY0" fmla="*/ -159 h 9525"/>
                <a:gd name="connsiteX1" fmla="*/ -183 w 104775"/>
                <a:gd name="connsiteY1" fmla="*/ -159 h 9525"/>
              </a:gdLst>
              <a:ahLst/>
              <a:cxnLst>
                <a:cxn ang="0">
                  <a:pos x="connsiteX0" y="connsiteY0"/>
                </a:cxn>
                <a:cxn ang="0">
                  <a:pos x="connsiteX1" y="connsiteY1"/>
                </a:cxn>
              </a:cxnLst>
              <a:rect l="l" t="t" r="r" b="b"/>
              <a:pathLst>
                <a:path w="104775" h="9525">
                  <a:moveTo>
                    <a:pt x="104592" y="-159"/>
                  </a:moveTo>
                  <a:lnTo>
                    <a:pt x="-183"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503C21D0-00D2-4329-BB5E-F3DFD5634D54}"/>
                </a:ext>
              </a:extLst>
            </p:cNvPr>
            <p:cNvSpPr/>
            <p:nvPr/>
          </p:nvSpPr>
          <p:spPr>
            <a:xfrm>
              <a:off x="6658648" y="3702828"/>
              <a:ext cx="217374" cy="218888"/>
            </a:xfrm>
            <a:custGeom>
              <a:avLst/>
              <a:gdLst>
                <a:gd name="connsiteX0" fmla="*/ 102891 w 217374"/>
                <a:gd name="connsiteY0" fmla="*/ 218730 h 218888"/>
                <a:gd name="connsiteX1" fmla="*/ 11 w 217374"/>
                <a:gd name="connsiteY1" fmla="*/ 102915 h 218888"/>
                <a:gd name="connsiteX2" fmla="*/ 115826 w 217374"/>
                <a:gd name="connsiteY2" fmla="*/ 35 h 218888"/>
                <a:gd name="connsiteX3" fmla="*/ 217191 w 217374"/>
                <a:gd name="connsiteY3" fmla="*/ 90142 h 218888"/>
              </a:gdLst>
              <a:ahLst/>
              <a:cxnLst>
                <a:cxn ang="0">
                  <a:pos x="connsiteX0" y="connsiteY0"/>
                </a:cxn>
                <a:cxn ang="0">
                  <a:pos x="connsiteX1" y="connsiteY1"/>
                </a:cxn>
                <a:cxn ang="0">
                  <a:pos x="connsiteX2" y="connsiteY2"/>
                </a:cxn>
                <a:cxn ang="0">
                  <a:pos x="connsiteX3" y="connsiteY3"/>
                </a:cxn>
              </a:cxnLst>
              <a:rect l="l" t="t" r="r" b="b"/>
              <a:pathLst>
                <a:path w="217374" h="218888">
                  <a:moveTo>
                    <a:pt x="102891" y="218730"/>
                  </a:moveTo>
                  <a:cubicBezTo>
                    <a:pt x="42502" y="215158"/>
                    <a:pt x="-3560" y="163304"/>
                    <a:pt x="11" y="102915"/>
                  </a:cubicBezTo>
                  <a:cubicBezTo>
                    <a:pt x="3583" y="42527"/>
                    <a:pt x="55428" y="-3536"/>
                    <a:pt x="115826" y="35"/>
                  </a:cubicBezTo>
                  <a:cubicBezTo>
                    <a:pt x="166375" y="3026"/>
                    <a:pt x="208295" y="40288"/>
                    <a:pt x="217191" y="90142"/>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F90FC981-48B8-45E9-BEE6-F182B3A86588}"/>
                </a:ext>
              </a:extLst>
            </p:cNvPr>
            <p:cNvSpPr/>
            <p:nvPr/>
          </p:nvSpPr>
          <p:spPr>
            <a:xfrm>
              <a:off x="6718332" y="3703022"/>
              <a:ext cx="43389" cy="219075"/>
            </a:xfrm>
            <a:custGeom>
              <a:avLst/>
              <a:gdLst>
                <a:gd name="connsiteX0" fmla="*/ 42159 w 43389"/>
                <a:gd name="connsiteY0" fmla="*/ -159 h 219075"/>
                <a:gd name="connsiteX1" fmla="*/ 43207 w 43389"/>
                <a:gd name="connsiteY1" fmla="*/ 218916 h 219075"/>
              </a:gdLst>
              <a:ahLst/>
              <a:cxnLst>
                <a:cxn ang="0">
                  <a:pos x="connsiteX0" y="connsiteY0"/>
                </a:cxn>
                <a:cxn ang="0">
                  <a:pos x="connsiteX1" y="connsiteY1"/>
                </a:cxn>
              </a:cxnLst>
              <a:rect l="l" t="t" r="r" b="b"/>
              <a:pathLst>
                <a:path w="43389" h="219075">
                  <a:moveTo>
                    <a:pt x="42159" y="-159"/>
                  </a:moveTo>
                  <a:cubicBezTo>
                    <a:pt x="-14991" y="61753"/>
                    <a:pt x="-13943" y="142716"/>
                    <a:pt x="43207" y="21891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Shape 22">
              <a:extLst>
                <a:ext uri="{FF2B5EF4-FFF2-40B4-BE49-F238E27FC236}">
                  <a16:creationId xmlns:a16="http://schemas.microsoft.com/office/drawing/2014/main" id="{96200BC7-6FCF-498E-A1FC-956F0D5E8D74}"/>
                </a:ext>
              </a:extLst>
            </p:cNvPr>
            <p:cNvSpPr/>
            <p:nvPr/>
          </p:nvSpPr>
          <p:spPr>
            <a:xfrm>
              <a:off x="6774580" y="3703022"/>
              <a:ext cx="41243" cy="85725"/>
            </a:xfrm>
            <a:custGeom>
              <a:avLst/>
              <a:gdLst>
                <a:gd name="connsiteX0" fmla="*/ -183 w 41243"/>
                <a:gd name="connsiteY0" fmla="*/ -159 h 85725"/>
                <a:gd name="connsiteX1" fmla="*/ 41060 w 41243"/>
                <a:gd name="connsiteY1" fmla="*/ 85566 h 85725"/>
              </a:gdLst>
              <a:ahLst/>
              <a:cxnLst>
                <a:cxn ang="0">
                  <a:pos x="connsiteX0" y="connsiteY0"/>
                </a:cxn>
                <a:cxn ang="0">
                  <a:pos x="connsiteX1" y="connsiteY1"/>
                </a:cxn>
              </a:cxnLst>
              <a:rect l="l" t="t" r="r" b="b"/>
              <a:pathLst>
                <a:path w="41243" h="85725">
                  <a:moveTo>
                    <a:pt x="-183" y="-159"/>
                  </a:moveTo>
                  <a:cubicBezTo>
                    <a:pt x="22363" y="23282"/>
                    <a:pt x="36812" y="53324"/>
                    <a:pt x="41060" y="8556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Shape 23">
              <a:extLst>
                <a:ext uri="{FF2B5EF4-FFF2-40B4-BE49-F238E27FC236}">
                  <a16:creationId xmlns:a16="http://schemas.microsoft.com/office/drawing/2014/main" id="{E5F0F93B-FEA6-4978-A501-492E24920F3A}"/>
                </a:ext>
              </a:extLst>
            </p:cNvPr>
            <p:cNvSpPr/>
            <p:nvPr/>
          </p:nvSpPr>
          <p:spPr>
            <a:xfrm>
              <a:off x="6791440" y="3845517"/>
              <a:ext cx="85725" cy="76200"/>
            </a:xfrm>
            <a:custGeom>
              <a:avLst/>
              <a:gdLst>
                <a:gd name="connsiteX0" fmla="*/ -183 w 85725"/>
                <a:gd name="connsiteY0" fmla="*/ 9366 h 76200"/>
                <a:gd name="connsiteX1" fmla="*/ 9342 w 85725"/>
                <a:gd name="connsiteY1" fmla="*/ -159 h 76200"/>
                <a:gd name="connsiteX2" fmla="*/ 76017 w 85725"/>
                <a:gd name="connsiteY2" fmla="*/ -159 h 76200"/>
                <a:gd name="connsiteX3" fmla="*/ 85542 w 85725"/>
                <a:gd name="connsiteY3" fmla="*/ 9366 h 76200"/>
                <a:gd name="connsiteX4" fmla="*/ 85542 w 85725"/>
                <a:gd name="connsiteY4" fmla="*/ 66516 h 76200"/>
                <a:gd name="connsiteX5" fmla="*/ 76017 w 85725"/>
                <a:gd name="connsiteY5" fmla="*/ 76041 h 76200"/>
                <a:gd name="connsiteX6" fmla="*/ 9342 w 85725"/>
                <a:gd name="connsiteY6" fmla="*/ 76041 h 76200"/>
                <a:gd name="connsiteX7" fmla="*/ -183 w 85725"/>
                <a:gd name="connsiteY7" fmla="*/ 665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76200">
                  <a:moveTo>
                    <a:pt x="-183" y="9366"/>
                  </a:moveTo>
                  <a:cubicBezTo>
                    <a:pt x="-183" y="4108"/>
                    <a:pt x="4084" y="-159"/>
                    <a:pt x="9342" y="-159"/>
                  </a:cubicBezTo>
                  <a:lnTo>
                    <a:pt x="76017" y="-159"/>
                  </a:lnTo>
                  <a:cubicBezTo>
                    <a:pt x="81275" y="-159"/>
                    <a:pt x="85542" y="4108"/>
                    <a:pt x="85542" y="9366"/>
                  </a:cubicBezTo>
                  <a:lnTo>
                    <a:pt x="85542" y="66516"/>
                  </a:lnTo>
                  <a:cubicBezTo>
                    <a:pt x="85542" y="71774"/>
                    <a:pt x="81275" y="76041"/>
                    <a:pt x="76017" y="76041"/>
                  </a:cubicBezTo>
                  <a:lnTo>
                    <a:pt x="9342" y="76041"/>
                  </a:lnTo>
                  <a:cubicBezTo>
                    <a:pt x="4084" y="76041"/>
                    <a:pt x="-183" y="71774"/>
                    <a:pt x="-183" y="66516"/>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Shape 24">
              <a:extLst>
                <a:ext uri="{FF2B5EF4-FFF2-40B4-BE49-F238E27FC236}">
                  <a16:creationId xmlns:a16="http://schemas.microsoft.com/office/drawing/2014/main" id="{459EB8E2-F279-4EB8-81DF-AF5E1A11F13D}"/>
                </a:ext>
              </a:extLst>
            </p:cNvPr>
            <p:cNvSpPr/>
            <p:nvPr/>
          </p:nvSpPr>
          <p:spPr>
            <a:xfrm>
              <a:off x="6822396" y="3872282"/>
              <a:ext cx="23812" cy="23812"/>
            </a:xfrm>
            <a:custGeom>
              <a:avLst/>
              <a:gdLst>
                <a:gd name="connsiteX0" fmla="*/ 11723 w 23812"/>
                <a:gd name="connsiteY0" fmla="*/ 23653 h 23812"/>
                <a:gd name="connsiteX1" fmla="*/ 23629 w 23812"/>
                <a:gd name="connsiteY1" fmla="*/ 11747 h 23812"/>
                <a:gd name="connsiteX2" fmla="*/ 11723 w 23812"/>
                <a:gd name="connsiteY2" fmla="*/ -159 h 23812"/>
                <a:gd name="connsiteX3" fmla="*/ -183 w 23812"/>
                <a:gd name="connsiteY3" fmla="*/ 11747 h 23812"/>
                <a:gd name="connsiteX4" fmla="*/ 11723 w 23812"/>
                <a:gd name="connsiteY4" fmla="*/ 23653 h 2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 h="23812">
                  <a:moveTo>
                    <a:pt x="11723" y="23653"/>
                  </a:moveTo>
                  <a:cubicBezTo>
                    <a:pt x="18296" y="23653"/>
                    <a:pt x="23629" y="18320"/>
                    <a:pt x="23629" y="11747"/>
                  </a:cubicBezTo>
                  <a:cubicBezTo>
                    <a:pt x="23629" y="5175"/>
                    <a:pt x="18296" y="-159"/>
                    <a:pt x="11723" y="-159"/>
                  </a:cubicBezTo>
                  <a:cubicBezTo>
                    <a:pt x="5151" y="-159"/>
                    <a:pt x="-183" y="5175"/>
                    <a:pt x="-183" y="11747"/>
                  </a:cubicBezTo>
                  <a:cubicBezTo>
                    <a:pt x="-183" y="18320"/>
                    <a:pt x="5151" y="23653"/>
                    <a:pt x="11723" y="23653"/>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0FEA6A80-A3EB-488B-80E9-A69E571A76F8}"/>
                </a:ext>
              </a:extLst>
            </p:cNvPr>
            <p:cNvSpPr/>
            <p:nvPr/>
          </p:nvSpPr>
          <p:spPr>
            <a:xfrm>
              <a:off x="6810490" y="3807417"/>
              <a:ext cx="47625" cy="38100"/>
            </a:xfrm>
            <a:custGeom>
              <a:avLst/>
              <a:gdLst>
                <a:gd name="connsiteX0" fmla="*/ 47442 w 47625"/>
                <a:gd name="connsiteY0" fmla="*/ 23653 h 38100"/>
                <a:gd name="connsiteX1" fmla="*/ 23629 w 47625"/>
                <a:gd name="connsiteY1" fmla="*/ -159 h 38100"/>
                <a:gd name="connsiteX2" fmla="*/ -183 w 47625"/>
                <a:gd name="connsiteY2" fmla="*/ 23653 h 38100"/>
                <a:gd name="connsiteX3" fmla="*/ -183 w 47625"/>
                <a:gd name="connsiteY3" fmla="*/ 37941 h 38100"/>
                <a:gd name="connsiteX4" fmla="*/ 47442 w 47625"/>
                <a:gd name="connsiteY4" fmla="*/ 379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8100">
                  <a:moveTo>
                    <a:pt x="47442" y="23653"/>
                  </a:moveTo>
                  <a:cubicBezTo>
                    <a:pt x="47442" y="10499"/>
                    <a:pt x="36783" y="-159"/>
                    <a:pt x="23629" y="-159"/>
                  </a:cubicBezTo>
                  <a:cubicBezTo>
                    <a:pt x="10475" y="-159"/>
                    <a:pt x="-183" y="10499"/>
                    <a:pt x="-183" y="23653"/>
                  </a:cubicBezTo>
                  <a:lnTo>
                    <a:pt x="-183" y="37941"/>
                  </a:lnTo>
                  <a:lnTo>
                    <a:pt x="47442" y="37941"/>
                  </a:ln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9" name="Graphic 27">
            <a:extLst>
              <a:ext uri="{FF2B5EF4-FFF2-40B4-BE49-F238E27FC236}">
                <a16:creationId xmlns:a16="http://schemas.microsoft.com/office/drawing/2014/main" id="{1D30A941-5D32-4A7A-B4EF-46F3A7A3C6D4}"/>
              </a:ext>
            </a:extLst>
          </p:cNvPr>
          <p:cNvGrpSpPr/>
          <p:nvPr/>
        </p:nvGrpSpPr>
        <p:grpSpPr>
          <a:xfrm>
            <a:off x="6201535" y="4466472"/>
            <a:ext cx="448479" cy="350984"/>
            <a:chOff x="6322552" y="4430901"/>
            <a:chExt cx="219075" cy="171450"/>
          </a:xfrm>
          <a:noFill/>
        </p:grpSpPr>
        <p:sp>
          <p:nvSpPr>
            <p:cNvPr id="35" name="Freeform: Shape 34">
              <a:extLst>
                <a:ext uri="{FF2B5EF4-FFF2-40B4-BE49-F238E27FC236}">
                  <a16:creationId xmlns:a16="http://schemas.microsoft.com/office/drawing/2014/main" id="{0D8331EC-0447-4FFD-8E6C-27DE0634EAB8}"/>
                </a:ext>
              </a:extLst>
            </p:cNvPr>
            <p:cNvSpPr/>
            <p:nvPr/>
          </p:nvSpPr>
          <p:spPr>
            <a:xfrm>
              <a:off x="6341602" y="4449951"/>
              <a:ext cx="180975" cy="133350"/>
            </a:xfrm>
            <a:custGeom>
              <a:avLst/>
              <a:gdLst>
                <a:gd name="connsiteX0" fmla="*/ 161512 w 180975"/>
                <a:gd name="connsiteY0" fmla="*/ -1946 h 133350"/>
                <a:gd name="connsiteX1" fmla="*/ 180562 w 180975"/>
                <a:gd name="connsiteY1" fmla="*/ 17105 h 133350"/>
                <a:gd name="connsiteX2" fmla="*/ 180562 w 180975"/>
                <a:gd name="connsiteY2" fmla="*/ 112355 h 133350"/>
                <a:gd name="connsiteX3" fmla="*/ 161512 w 180975"/>
                <a:gd name="connsiteY3" fmla="*/ 131405 h 133350"/>
                <a:gd name="connsiteX4" fmla="*/ 18637 w 180975"/>
                <a:gd name="connsiteY4" fmla="*/ 131405 h 133350"/>
                <a:gd name="connsiteX5" fmla="*/ -413 w 180975"/>
                <a:gd name="connsiteY5"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161512" y="-1946"/>
                  </a:move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 name="Freeform: Shape 35">
              <a:extLst>
                <a:ext uri="{FF2B5EF4-FFF2-40B4-BE49-F238E27FC236}">
                  <a16:creationId xmlns:a16="http://schemas.microsoft.com/office/drawing/2014/main" id="{D0A63F8B-BBBA-411D-828C-051C3FF964F9}"/>
                </a:ext>
              </a:extLst>
            </p:cNvPr>
            <p:cNvSpPr/>
            <p:nvPr/>
          </p:nvSpPr>
          <p:spPr>
            <a:xfrm>
              <a:off x="6360652" y="4469001"/>
              <a:ext cx="180975" cy="133350"/>
            </a:xfrm>
            <a:custGeom>
              <a:avLst/>
              <a:gdLst>
                <a:gd name="connsiteX0" fmla="*/ 161512 w 180975"/>
                <a:gd name="connsiteY0" fmla="*/ -1946 h 133350"/>
                <a:gd name="connsiteX1" fmla="*/ 180562 w 180975"/>
                <a:gd name="connsiteY1" fmla="*/ 17105 h 133350"/>
                <a:gd name="connsiteX2" fmla="*/ 180562 w 180975"/>
                <a:gd name="connsiteY2" fmla="*/ 112355 h 133350"/>
                <a:gd name="connsiteX3" fmla="*/ 161512 w 180975"/>
                <a:gd name="connsiteY3" fmla="*/ 131405 h 133350"/>
                <a:gd name="connsiteX4" fmla="*/ 18637 w 180975"/>
                <a:gd name="connsiteY4" fmla="*/ 131405 h 133350"/>
                <a:gd name="connsiteX5" fmla="*/ -413 w 180975"/>
                <a:gd name="connsiteY5"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161512" y="-1946"/>
                  </a:move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8AB6918B-CBCD-4B00-A359-AC4B19AFF20B}"/>
                </a:ext>
              </a:extLst>
            </p:cNvPr>
            <p:cNvSpPr/>
            <p:nvPr/>
          </p:nvSpPr>
          <p:spPr>
            <a:xfrm>
              <a:off x="6322552" y="4469001"/>
              <a:ext cx="180975" cy="9525"/>
            </a:xfrm>
            <a:custGeom>
              <a:avLst/>
              <a:gdLst>
                <a:gd name="connsiteX0" fmla="*/ -413 w 180975"/>
                <a:gd name="connsiteY0" fmla="*/ -1946 h 9525"/>
                <a:gd name="connsiteX1" fmla="*/ 180562 w 180975"/>
                <a:gd name="connsiteY1" fmla="*/ -1946 h 9525"/>
              </a:gdLst>
              <a:ahLst/>
              <a:cxnLst>
                <a:cxn ang="0">
                  <a:pos x="connsiteX0" y="connsiteY0"/>
                </a:cxn>
                <a:cxn ang="0">
                  <a:pos x="connsiteX1" y="connsiteY1"/>
                </a:cxn>
              </a:cxnLst>
              <a:rect l="l" t="t" r="r" b="b"/>
              <a:pathLst>
                <a:path w="180975" h="9525">
                  <a:moveTo>
                    <a:pt x="-413" y="-1946"/>
                  </a:moveTo>
                  <a:lnTo>
                    <a:pt x="180562" y="-194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0D6AC833-5476-45E3-891D-CBAA53F8A156}"/>
                </a:ext>
              </a:extLst>
            </p:cNvPr>
            <p:cNvSpPr/>
            <p:nvPr/>
          </p:nvSpPr>
          <p:spPr>
            <a:xfrm>
              <a:off x="634880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BCD8C7BB-B0DD-4449-AE75-64441692B111}"/>
                </a:ext>
              </a:extLst>
            </p:cNvPr>
            <p:cNvSpPr/>
            <p:nvPr/>
          </p:nvSpPr>
          <p:spPr>
            <a:xfrm>
              <a:off x="636785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C69A7DAD-9A0A-4AA8-A81C-23100C3DAB9D}"/>
                </a:ext>
              </a:extLst>
            </p:cNvPr>
            <p:cNvSpPr/>
            <p:nvPr/>
          </p:nvSpPr>
          <p:spPr>
            <a:xfrm>
              <a:off x="638690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4" name="Freeform: Shape 33">
              <a:extLst>
                <a:ext uri="{FF2B5EF4-FFF2-40B4-BE49-F238E27FC236}">
                  <a16:creationId xmlns:a16="http://schemas.microsoft.com/office/drawing/2014/main" id="{3C252E16-F094-4D60-8A8C-27E0CB87C503}"/>
                </a:ext>
              </a:extLst>
            </p:cNvPr>
            <p:cNvSpPr/>
            <p:nvPr/>
          </p:nvSpPr>
          <p:spPr>
            <a:xfrm>
              <a:off x="6322552" y="4430901"/>
              <a:ext cx="180975" cy="133350"/>
            </a:xfrm>
            <a:custGeom>
              <a:avLst/>
              <a:gdLst>
                <a:gd name="connsiteX0" fmla="*/ -413 w 180975"/>
                <a:gd name="connsiteY0" fmla="*/ 17105 h 133350"/>
                <a:gd name="connsiteX1" fmla="*/ 18637 w 180975"/>
                <a:gd name="connsiteY1" fmla="*/ -1946 h 133350"/>
                <a:gd name="connsiteX2" fmla="*/ 161512 w 180975"/>
                <a:gd name="connsiteY2" fmla="*/ -1946 h 133350"/>
                <a:gd name="connsiteX3" fmla="*/ 180562 w 180975"/>
                <a:gd name="connsiteY3" fmla="*/ 17105 h 133350"/>
                <a:gd name="connsiteX4" fmla="*/ 180562 w 180975"/>
                <a:gd name="connsiteY4" fmla="*/ 112355 h 133350"/>
                <a:gd name="connsiteX5" fmla="*/ 161512 w 180975"/>
                <a:gd name="connsiteY5" fmla="*/ 131405 h 133350"/>
                <a:gd name="connsiteX6" fmla="*/ 18637 w 180975"/>
                <a:gd name="connsiteY6" fmla="*/ 131405 h 133350"/>
                <a:gd name="connsiteX7" fmla="*/ -413 w 180975"/>
                <a:gd name="connsiteY7"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33350">
                  <a:moveTo>
                    <a:pt x="-413" y="17105"/>
                  </a:moveTo>
                  <a:cubicBezTo>
                    <a:pt x="-413" y="6627"/>
                    <a:pt x="8112" y="-1946"/>
                    <a:pt x="18637" y="-1946"/>
                  </a:cubicBezTo>
                  <a:lnTo>
                    <a:pt x="161512" y="-1946"/>
                  </a:ln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9" name="Graphic 37">
            <a:extLst>
              <a:ext uri="{FF2B5EF4-FFF2-40B4-BE49-F238E27FC236}">
                <a16:creationId xmlns:a16="http://schemas.microsoft.com/office/drawing/2014/main" id="{21B2AD99-7674-49CC-AF18-DB981B367837}"/>
              </a:ext>
            </a:extLst>
          </p:cNvPr>
          <p:cNvGrpSpPr/>
          <p:nvPr/>
        </p:nvGrpSpPr>
        <p:grpSpPr>
          <a:xfrm>
            <a:off x="6770738" y="4488348"/>
            <a:ext cx="307234" cy="307232"/>
            <a:chOff x="6723103" y="4570848"/>
            <a:chExt cx="219075" cy="219075"/>
          </a:xfrm>
          <a:noFill/>
        </p:grpSpPr>
        <p:sp>
          <p:nvSpPr>
            <p:cNvPr id="40" name="Freeform: Shape 39">
              <a:extLst>
                <a:ext uri="{FF2B5EF4-FFF2-40B4-BE49-F238E27FC236}">
                  <a16:creationId xmlns:a16="http://schemas.microsoft.com/office/drawing/2014/main" id="{AF3D9349-43EC-40A2-9BF9-D9459D6448A8}"/>
                </a:ext>
              </a:extLst>
            </p:cNvPr>
            <p:cNvSpPr/>
            <p:nvPr/>
          </p:nvSpPr>
          <p:spPr>
            <a:xfrm>
              <a:off x="6808828" y="4627998"/>
              <a:ext cx="76200" cy="76200"/>
            </a:xfrm>
            <a:custGeom>
              <a:avLst/>
              <a:gdLst>
                <a:gd name="connsiteX0" fmla="*/ 37438 w 76200"/>
                <a:gd name="connsiteY0" fmla="*/ 70482 h 76200"/>
                <a:gd name="connsiteX1" fmla="*/ 75538 w 76200"/>
                <a:gd name="connsiteY1" fmla="*/ 32382 h 76200"/>
                <a:gd name="connsiteX2" fmla="*/ 37438 w 76200"/>
                <a:gd name="connsiteY2" fmla="*/ -5718 h 76200"/>
                <a:gd name="connsiteX3" fmla="*/ -662 w 76200"/>
                <a:gd name="connsiteY3" fmla="*/ 32382 h 76200"/>
                <a:gd name="connsiteX4" fmla="*/ 37438 w 76200"/>
                <a:gd name="connsiteY4" fmla="*/ 7048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37438" y="70482"/>
                  </a:moveTo>
                  <a:cubicBezTo>
                    <a:pt x="58479" y="70482"/>
                    <a:pt x="75538" y="53432"/>
                    <a:pt x="75538" y="32382"/>
                  </a:cubicBezTo>
                  <a:cubicBezTo>
                    <a:pt x="75538" y="11332"/>
                    <a:pt x="58479" y="-5718"/>
                    <a:pt x="37438" y="-5718"/>
                  </a:cubicBezTo>
                  <a:cubicBezTo>
                    <a:pt x="16397" y="-5718"/>
                    <a:pt x="-662" y="11332"/>
                    <a:pt x="-662" y="32382"/>
                  </a:cubicBezTo>
                  <a:cubicBezTo>
                    <a:pt x="-662" y="53432"/>
                    <a:pt x="16397" y="70482"/>
                    <a:pt x="37438" y="70482"/>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5" name="Freeform: Shape 44">
              <a:extLst>
                <a:ext uri="{FF2B5EF4-FFF2-40B4-BE49-F238E27FC236}">
                  <a16:creationId xmlns:a16="http://schemas.microsoft.com/office/drawing/2014/main" id="{42427EE7-F929-448E-9DAB-84847AEF52E1}"/>
                </a:ext>
              </a:extLst>
            </p:cNvPr>
            <p:cNvSpPr/>
            <p:nvPr/>
          </p:nvSpPr>
          <p:spPr>
            <a:xfrm>
              <a:off x="6747487" y="4693148"/>
              <a:ext cx="72580" cy="72390"/>
            </a:xfrm>
            <a:custGeom>
              <a:avLst/>
              <a:gdLst>
                <a:gd name="connsiteX0" fmla="*/ -662 w 72580"/>
                <a:gd name="connsiteY0" fmla="*/ 66673 h 72390"/>
                <a:gd name="connsiteX1" fmla="*/ 71918 w 72580"/>
                <a:gd name="connsiteY1" fmla="*/ -5718 h 72390"/>
              </a:gdLst>
              <a:ahLst/>
              <a:cxnLst>
                <a:cxn ang="0">
                  <a:pos x="connsiteX0" y="connsiteY0"/>
                </a:cxn>
                <a:cxn ang="0">
                  <a:pos x="connsiteX1" y="connsiteY1"/>
                </a:cxn>
              </a:cxnLst>
              <a:rect l="l" t="t" r="r" b="b"/>
              <a:pathLst>
                <a:path w="72580" h="72390">
                  <a:moveTo>
                    <a:pt x="-662" y="66673"/>
                  </a:moveTo>
                  <a:lnTo>
                    <a:pt x="71918"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Freeform: Shape 45">
              <a:extLst>
                <a:ext uri="{FF2B5EF4-FFF2-40B4-BE49-F238E27FC236}">
                  <a16:creationId xmlns:a16="http://schemas.microsoft.com/office/drawing/2014/main" id="{F922F881-4273-4A33-AE86-49663528A168}"/>
                </a:ext>
              </a:extLst>
            </p:cNvPr>
            <p:cNvSpPr/>
            <p:nvPr/>
          </p:nvSpPr>
          <p:spPr>
            <a:xfrm>
              <a:off x="6873884" y="4595233"/>
              <a:ext cx="43910" cy="44006"/>
            </a:xfrm>
            <a:custGeom>
              <a:avLst/>
              <a:gdLst>
                <a:gd name="connsiteX0" fmla="*/ -662 w 43910"/>
                <a:gd name="connsiteY0" fmla="*/ 38289 h 44006"/>
                <a:gd name="connsiteX1" fmla="*/ 43248 w 43910"/>
                <a:gd name="connsiteY1" fmla="*/ -5718 h 44006"/>
              </a:gdLst>
              <a:ahLst/>
              <a:cxnLst>
                <a:cxn ang="0">
                  <a:pos x="connsiteX0" y="connsiteY0"/>
                </a:cxn>
                <a:cxn ang="0">
                  <a:pos x="connsiteX1" y="connsiteY1"/>
                </a:cxn>
              </a:cxnLst>
              <a:rect l="l" t="t" r="r" b="b"/>
              <a:pathLst>
                <a:path w="43910" h="44006">
                  <a:moveTo>
                    <a:pt x="-662" y="38289"/>
                  </a:moveTo>
                  <a:lnTo>
                    <a:pt x="43248"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Freeform: Shape 46">
              <a:extLst>
                <a:ext uri="{FF2B5EF4-FFF2-40B4-BE49-F238E27FC236}">
                  <a16:creationId xmlns:a16="http://schemas.microsoft.com/office/drawing/2014/main" id="{DDD2AEFC-C033-46F2-9A69-E0E96B0E033C}"/>
                </a:ext>
              </a:extLst>
            </p:cNvPr>
            <p:cNvSpPr/>
            <p:nvPr/>
          </p:nvSpPr>
          <p:spPr>
            <a:xfrm>
              <a:off x="6750249" y="4624663"/>
              <a:ext cx="61627" cy="26384"/>
            </a:xfrm>
            <a:custGeom>
              <a:avLst/>
              <a:gdLst>
                <a:gd name="connsiteX0" fmla="*/ -662 w 61627"/>
                <a:gd name="connsiteY0" fmla="*/ -5718 h 26384"/>
                <a:gd name="connsiteX1" fmla="*/ 60965 w 61627"/>
                <a:gd name="connsiteY1" fmla="*/ 20666 h 26384"/>
              </a:gdLst>
              <a:ahLst/>
              <a:cxnLst>
                <a:cxn ang="0">
                  <a:pos x="connsiteX0" y="connsiteY0"/>
                </a:cxn>
                <a:cxn ang="0">
                  <a:pos x="connsiteX1" y="connsiteY1"/>
                </a:cxn>
              </a:cxnLst>
              <a:rect l="l" t="t" r="r" b="b"/>
              <a:pathLst>
                <a:path w="61627" h="26384">
                  <a:moveTo>
                    <a:pt x="-662" y="-5718"/>
                  </a:moveTo>
                  <a:lnTo>
                    <a:pt x="60965" y="2066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8" name="Freeform: Shape 47">
              <a:extLst>
                <a:ext uri="{FF2B5EF4-FFF2-40B4-BE49-F238E27FC236}">
                  <a16:creationId xmlns:a16="http://schemas.microsoft.com/office/drawing/2014/main" id="{3C147340-D130-411A-BB04-602ED4F34C7D}"/>
                </a:ext>
              </a:extLst>
            </p:cNvPr>
            <p:cNvSpPr/>
            <p:nvPr/>
          </p:nvSpPr>
          <p:spPr>
            <a:xfrm>
              <a:off x="6879694" y="4685241"/>
              <a:ext cx="34480" cy="14194"/>
            </a:xfrm>
            <a:custGeom>
              <a:avLst/>
              <a:gdLst>
                <a:gd name="connsiteX0" fmla="*/ 33818 w 34480"/>
                <a:gd name="connsiteY0" fmla="*/ 8476 h 14194"/>
                <a:gd name="connsiteX1" fmla="*/ -662 w 34480"/>
                <a:gd name="connsiteY1" fmla="*/ -5718 h 14194"/>
              </a:gdLst>
              <a:ahLst/>
              <a:cxnLst>
                <a:cxn ang="0">
                  <a:pos x="connsiteX0" y="connsiteY0"/>
                </a:cxn>
                <a:cxn ang="0">
                  <a:pos x="connsiteX1" y="connsiteY1"/>
                </a:cxn>
              </a:cxnLst>
              <a:rect l="l" t="t" r="r" b="b"/>
              <a:pathLst>
                <a:path w="34480" h="14194">
                  <a:moveTo>
                    <a:pt x="33818" y="8476"/>
                  </a:moveTo>
                  <a:lnTo>
                    <a:pt x="-662"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eform: Shape 48">
              <a:extLst>
                <a:ext uri="{FF2B5EF4-FFF2-40B4-BE49-F238E27FC236}">
                  <a16:creationId xmlns:a16="http://schemas.microsoft.com/office/drawing/2014/main" id="{3B03D4D8-F05C-4C5E-91AE-27FAACFD18BA}"/>
                </a:ext>
              </a:extLst>
            </p:cNvPr>
            <p:cNvSpPr/>
            <p:nvPr/>
          </p:nvSpPr>
          <p:spPr>
            <a:xfrm>
              <a:off x="6846928" y="4704198"/>
              <a:ext cx="9525" cy="57150"/>
            </a:xfrm>
            <a:custGeom>
              <a:avLst/>
              <a:gdLst>
                <a:gd name="connsiteX0" fmla="*/ -662 w 9525"/>
                <a:gd name="connsiteY0" fmla="*/ 51432 h 57150"/>
                <a:gd name="connsiteX1" fmla="*/ -662 w 9525"/>
                <a:gd name="connsiteY1" fmla="*/ -5718 h 57150"/>
              </a:gdLst>
              <a:ahLst/>
              <a:cxnLst>
                <a:cxn ang="0">
                  <a:pos x="connsiteX0" y="connsiteY0"/>
                </a:cxn>
                <a:cxn ang="0">
                  <a:pos x="connsiteX1" y="connsiteY1"/>
                </a:cxn>
              </a:cxnLst>
              <a:rect l="l" t="t" r="r" b="b"/>
              <a:pathLst>
                <a:path w="9525" h="57150">
                  <a:moveTo>
                    <a:pt x="-662" y="51432"/>
                  </a:moveTo>
                  <a:lnTo>
                    <a:pt x="-662"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0" name="Freeform: Shape 49">
              <a:extLst>
                <a:ext uri="{FF2B5EF4-FFF2-40B4-BE49-F238E27FC236}">
                  <a16:creationId xmlns:a16="http://schemas.microsoft.com/office/drawing/2014/main" id="{732AF87C-AAEA-4A14-98A4-F38515A464EA}"/>
                </a:ext>
              </a:extLst>
            </p:cNvPr>
            <p:cNvSpPr/>
            <p:nvPr/>
          </p:nvSpPr>
          <p:spPr>
            <a:xfrm>
              <a:off x="6913603" y="4689911"/>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 name="Freeform: Shape 40">
              <a:extLst>
                <a:ext uri="{FF2B5EF4-FFF2-40B4-BE49-F238E27FC236}">
                  <a16:creationId xmlns:a16="http://schemas.microsoft.com/office/drawing/2014/main" id="{E8D48480-5AF1-4B87-9E6D-6AD1D1FDF4A8}"/>
                </a:ext>
              </a:extLst>
            </p:cNvPr>
            <p:cNvSpPr/>
            <p:nvPr/>
          </p:nvSpPr>
          <p:spPr>
            <a:xfrm>
              <a:off x="6723103" y="4604186"/>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Freeform: Shape 41">
              <a:extLst>
                <a:ext uri="{FF2B5EF4-FFF2-40B4-BE49-F238E27FC236}">
                  <a16:creationId xmlns:a16="http://schemas.microsoft.com/office/drawing/2014/main" id="{69A54B7D-B860-42D3-8354-7956B8FB3698}"/>
                </a:ext>
              </a:extLst>
            </p:cNvPr>
            <p:cNvSpPr/>
            <p:nvPr/>
          </p:nvSpPr>
          <p:spPr>
            <a:xfrm>
              <a:off x="6913603" y="45708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Shape 42">
              <a:extLst>
                <a:ext uri="{FF2B5EF4-FFF2-40B4-BE49-F238E27FC236}">
                  <a16:creationId xmlns:a16="http://schemas.microsoft.com/office/drawing/2014/main" id="{D4BFDC66-3580-496E-AA9F-B1E777AB4A33}"/>
                </a:ext>
              </a:extLst>
            </p:cNvPr>
            <p:cNvSpPr/>
            <p:nvPr/>
          </p:nvSpPr>
          <p:spPr>
            <a:xfrm>
              <a:off x="6723103" y="47613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4" name="Freeform: Shape 43">
              <a:extLst>
                <a:ext uri="{FF2B5EF4-FFF2-40B4-BE49-F238E27FC236}">
                  <a16:creationId xmlns:a16="http://schemas.microsoft.com/office/drawing/2014/main" id="{1558956B-B264-41C0-876D-199A6D5CA8C6}"/>
                </a:ext>
              </a:extLst>
            </p:cNvPr>
            <p:cNvSpPr/>
            <p:nvPr/>
          </p:nvSpPr>
          <p:spPr>
            <a:xfrm>
              <a:off x="6832641" y="47613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3" name="Graphic 51">
            <a:extLst>
              <a:ext uri="{FF2B5EF4-FFF2-40B4-BE49-F238E27FC236}">
                <a16:creationId xmlns:a16="http://schemas.microsoft.com/office/drawing/2014/main" id="{AB965374-BC73-489D-855B-B851935427A1}"/>
              </a:ext>
            </a:extLst>
          </p:cNvPr>
          <p:cNvGrpSpPr/>
          <p:nvPr/>
        </p:nvGrpSpPr>
        <p:grpSpPr>
          <a:xfrm>
            <a:off x="6222153" y="5265712"/>
            <a:ext cx="407244" cy="407240"/>
            <a:chOff x="6308667" y="5466323"/>
            <a:chExt cx="219075" cy="219075"/>
          </a:xfrm>
          <a:noFill/>
        </p:grpSpPr>
        <p:sp>
          <p:nvSpPr>
            <p:cNvPr id="54" name="Freeform: Shape 53">
              <a:extLst>
                <a:ext uri="{FF2B5EF4-FFF2-40B4-BE49-F238E27FC236}">
                  <a16:creationId xmlns:a16="http://schemas.microsoft.com/office/drawing/2014/main" id="{734F491F-ABCA-406F-A0CC-9996BE8F61D2}"/>
                </a:ext>
              </a:extLst>
            </p:cNvPr>
            <p:cNvSpPr/>
            <p:nvPr/>
          </p:nvSpPr>
          <p:spPr>
            <a:xfrm>
              <a:off x="6308667" y="5649203"/>
              <a:ext cx="219075" cy="36195"/>
            </a:xfrm>
            <a:custGeom>
              <a:avLst/>
              <a:gdLst>
                <a:gd name="connsiteX0" fmla="*/ 156807 w 219075"/>
                <a:gd name="connsiteY0" fmla="*/ -1715 h 36195"/>
                <a:gd name="connsiteX1" fmla="*/ 218720 w 219075"/>
                <a:gd name="connsiteY1" fmla="*/ 15430 h 36195"/>
                <a:gd name="connsiteX2" fmla="*/ 109182 w 219075"/>
                <a:gd name="connsiteY2" fmla="*/ 34480 h 36195"/>
                <a:gd name="connsiteX3" fmla="*/ -356 w 219075"/>
                <a:gd name="connsiteY3" fmla="*/ 15430 h 36195"/>
                <a:gd name="connsiteX4" fmla="*/ 61176 w 219075"/>
                <a:gd name="connsiteY4" fmla="*/ -1715 h 3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6195">
                  <a:moveTo>
                    <a:pt x="156807" y="-1715"/>
                  </a:moveTo>
                  <a:cubicBezTo>
                    <a:pt x="193478" y="1428"/>
                    <a:pt x="218720" y="7810"/>
                    <a:pt x="218720" y="15430"/>
                  </a:cubicBezTo>
                  <a:cubicBezTo>
                    <a:pt x="218720" y="25908"/>
                    <a:pt x="169666" y="34480"/>
                    <a:pt x="109182" y="34480"/>
                  </a:cubicBezTo>
                  <a:cubicBezTo>
                    <a:pt x="48698" y="34480"/>
                    <a:pt x="-356" y="25908"/>
                    <a:pt x="-356" y="15430"/>
                  </a:cubicBezTo>
                  <a:cubicBezTo>
                    <a:pt x="-356" y="7905"/>
                    <a:pt x="24791" y="1428"/>
                    <a:pt x="61176" y="-171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4E454393-4A18-4114-9BEA-8B853FFC07BE}"/>
                </a:ext>
              </a:extLst>
            </p:cNvPr>
            <p:cNvSpPr/>
            <p:nvPr/>
          </p:nvSpPr>
          <p:spPr>
            <a:xfrm>
              <a:off x="6477736" y="5485373"/>
              <a:ext cx="42862" cy="42862"/>
            </a:xfrm>
            <a:custGeom>
              <a:avLst/>
              <a:gdLst>
                <a:gd name="connsiteX0" fmla="*/ 21076 w 42862"/>
                <a:gd name="connsiteY0" fmla="*/ 41147 h 42862"/>
                <a:gd name="connsiteX1" fmla="*/ 42507 w 42862"/>
                <a:gd name="connsiteY1" fmla="*/ 19716 h 42862"/>
                <a:gd name="connsiteX2" fmla="*/ 21076 w 42862"/>
                <a:gd name="connsiteY2" fmla="*/ -1715 h 42862"/>
                <a:gd name="connsiteX3" fmla="*/ -356 w 42862"/>
                <a:gd name="connsiteY3" fmla="*/ 19716 h 42862"/>
                <a:gd name="connsiteX4" fmla="*/ 21076 w 42862"/>
                <a:gd name="connsiteY4" fmla="*/ 41147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21076" y="41147"/>
                  </a:moveTo>
                  <a:cubicBezTo>
                    <a:pt x="32915" y="41147"/>
                    <a:pt x="42507" y="31527"/>
                    <a:pt x="42507" y="19716"/>
                  </a:cubicBezTo>
                  <a:cubicBezTo>
                    <a:pt x="42507" y="7905"/>
                    <a:pt x="32915" y="-1715"/>
                    <a:pt x="21076" y="-1715"/>
                  </a:cubicBezTo>
                  <a:cubicBezTo>
                    <a:pt x="9236" y="-1715"/>
                    <a:pt x="-356" y="7905"/>
                    <a:pt x="-356" y="19716"/>
                  </a:cubicBezTo>
                  <a:cubicBezTo>
                    <a:pt x="-356" y="31527"/>
                    <a:pt x="9236" y="41147"/>
                    <a:pt x="21076" y="4114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Freeform: Shape 55">
              <a:extLst>
                <a:ext uri="{FF2B5EF4-FFF2-40B4-BE49-F238E27FC236}">
                  <a16:creationId xmlns:a16="http://schemas.microsoft.com/office/drawing/2014/main" id="{1A2628C1-F966-4CDD-87B5-BD781BEA0F50}"/>
                </a:ext>
              </a:extLst>
            </p:cNvPr>
            <p:cNvSpPr/>
            <p:nvPr/>
          </p:nvSpPr>
          <p:spPr>
            <a:xfrm>
              <a:off x="6470592" y="5537761"/>
              <a:ext cx="57150" cy="95250"/>
            </a:xfrm>
            <a:custGeom>
              <a:avLst/>
              <a:gdLst>
                <a:gd name="connsiteX0" fmla="*/ 28220 w 57150"/>
                <a:gd name="connsiteY0" fmla="*/ -1715 h 95250"/>
                <a:gd name="connsiteX1" fmla="*/ -356 w 57150"/>
                <a:gd name="connsiteY1" fmla="*/ 26860 h 95250"/>
                <a:gd name="connsiteX2" fmla="*/ -356 w 57150"/>
                <a:gd name="connsiteY2" fmla="*/ 50672 h 95250"/>
                <a:gd name="connsiteX3" fmla="*/ 13932 w 57150"/>
                <a:gd name="connsiteY3" fmla="*/ 50672 h 95250"/>
                <a:gd name="connsiteX4" fmla="*/ 18695 w 57150"/>
                <a:gd name="connsiteY4" fmla="*/ 93535 h 95250"/>
                <a:gd name="connsiteX5" fmla="*/ 37745 w 57150"/>
                <a:gd name="connsiteY5" fmla="*/ 93535 h 95250"/>
                <a:gd name="connsiteX6" fmla="*/ 42507 w 57150"/>
                <a:gd name="connsiteY6" fmla="*/ 50672 h 95250"/>
                <a:gd name="connsiteX7" fmla="*/ 56795 w 57150"/>
                <a:gd name="connsiteY7" fmla="*/ 50672 h 95250"/>
                <a:gd name="connsiteX8" fmla="*/ 56795 w 57150"/>
                <a:gd name="connsiteY8" fmla="*/ 26860 h 95250"/>
                <a:gd name="connsiteX9" fmla="*/ 28220 w 57150"/>
                <a:gd name="connsiteY9" fmla="*/ -1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95250">
                  <a:moveTo>
                    <a:pt x="28220" y="-1715"/>
                  </a:moveTo>
                  <a:cubicBezTo>
                    <a:pt x="12436" y="-1715"/>
                    <a:pt x="-356" y="11048"/>
                    <a:pt x="-356" y="26860"/>
                  </a:cubicBezTo>
                  <a:lnTo>
                    <a:pt x="-356" y="50672"/>
                  </a:lnTo>
                  <a:lnTo>
                    <a:pt x="13932" y="50672"/>
                  </a:lnTo>
                  <a:lnTo>
                    <a:pt x="18695" y="93535"/>
                  </a:lnTo>
                  <a:lnTo>
                    <a:pt x="37745" y="93535"/>
                  </a:lnTo>
                  <a:lnTo>
                    <a:pt x="42507" y="50672"/>
                  </a:lnTo>
                  <a:lnTo>
                    <a:pt x="56795" y="50672"/>
                  </a:lnTo>
                  <a:lnTo>
                    <a:pt x="56795" y="26860"/>
                  </a:lnTo>
                  <a:cubicBezTo>
                    <a:pt x="56795" y="11048"/>
                    <a:pt x="44003" y="-1715"/>
                    <a:pt x="28220" y="-171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Freeform: Shape 56">
              <a:extLst>
                <a:ext uri="{FF2B5EF4-FFF2-40B4-BE49-F238E27FC236}">
                  <a16:creationId xmlns:a16="http://schemas.microsoft.com/office/drawing/2014/main" id="{E7DF661F-3B06-44EC-ACDF-6367203FAFE0}"/>
                </a:ext>
              </a:extLst>
            </p:cNvPr>
            <p:cNvSpPr/>
            <p:nvPr/>
          </p:nvSpPr>
          <p:spPr>
            <a:xfrm>
              <a:off x="6315811" y="5485373"/>
              <a:ext cx="42862" cy="42862"/>
            </a:xfrm>
            <a:custGeom>
              <a:avLst/>
              <a:gdLst>
                <a:gd name="connsiteX0" fmla="*/ 21076 w 42862"/>
                <a:gd name="connsiteY0" fmla="*/ 41147 h 42862"/>
                <a:gd name="connsiteX1" fmla="*/ 42507 w 42862"/>
                <a:gd name="connsiteY1" fmla="*/ 19716 h 42862"/>
                <a:gd name="connsiteX2" fmla="*/ 21076 w 42862"/>
                <a:gd name="connsiteY2" fmla="*/ -1715 h 42862"/>
                <a:gd name="connsiteX3" fmla="*/ -356 w 42862"/>
                <a:gd name="connsiteY3" fmla="*/ 19716 h 42862"/>
                <a:gd name="connsiteX4" fmla="*/ 21076 w 42862"/>
                <a:gd name="connsiteY4" fmla="*/ 41147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21076" y="41147"/>
                  </a:moveTo>
                  <a:cubicBezTo>
                    <a:pt x="32915" y="41147"/>
                    <a:pt x="42507" y="31527"/>
                    <a:pt x="42507" y="19716"/>
                  </a:cubicBezTo>
                  <a:cubicBezTo>
                    <a:pt x="42507" y="7905"/>
                    <a:pt x="32915" y="-1715"/>
                    <a:pt x="21076" y="-1715"/>
                  </a:cubicBezTo>
                  <a:cubicBezTo>
                    <a:pt x="9236" y="-1715"/>
                    <a:pt x="-356" y="7905"/>
                    <a:pt x="-356" y="19716"/>
                  </a:cubicBezTo>
                  <a:cubicBezTo>
                    <a:pt x="-356" y="31527"/>
                    <a:pt x="9236" y="41147"/>
                    <a:pt x="21076" y="4114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eform: Shape 57">
              <a:extLst>
                <a:ext uri="{FF2B5EF4-FFF2-40B4-BE49-F238E27FC236}">
                  <a16:creationId xmlns:a16="http://schemas.microsoft.com/office/drawing/2014/main" id="{E3495638-D62B-450D-811F-D880C6BBF096}"/>
                </a:ext>
              </a:extLst>
            </p:cNvPr>
            <p:cNvSpPr/>
            <p:nvPr/>
          </p:nvSpPr>
          <p:spPr>
            <a:xfrm>
              <a:off x="6308667" y="5537761"/>
              <a:ext cx="57150" cy="95250"/>
            </a:xfrm>
            <a:custGeom>
              <a:avLst/>
              <a:gdLst>
                <a:gd name="connsiteX0" fmla="*/ 28220 w 57150"/>
                <a:gd name="connsiteY0" fmla="*/ -1715 h 95250"/>
                <a:gd name="connsiteX1" fmla="*/ -356 w 57150"/>
                <a:gd name="connsiteY1" fmla="*/ 26860 h 95250"/>
                <a:gd name="connsiteX2" fmla="*/ -356 w 57150"/>
                <a:gd name="connsiteY2" fmla="*/ 50672 h 95250"/>
                <a:gd name="connsiteX3" fmla="*/ 13932 w 57150"/>
                <a:gd name="connsiteY3" fmla="*/ 50672 h 95250"/>
                <a:gd name="connsiteX4" fmla="*/ 18695 w 57150"/>
                <a:gd name="connsiteY4" fmla="*/ 93535 h 95250"/>
                <a:gd name="connsiteX5" fmla="*/ 37745 w 57150"/>
                <a:gd name="connsiteY5" fmla="*/ 93535 h 95250"/>
                <a:gd name="connsiteX6" fmla="*/ 42507 w 57150"/>
                <a:gd name="connsiteY6" fmla="*/ 50672 h 95250"/>
                <a:gd name="connsiteX7" fmla="*/ 56795 w 57150"/>
                <a:gd name="connsiteY7" fmla="*/ 50672 h 95250"/>
                <a:gd name="connsiteX8" fmla="*/ 56795 w 57150"/>
                <a:gd name="connsiteY8" fmla="*/ 26860 h 95250"/>
                <a:gd name="connsiteX9" fmla="*/ 28220 w 57150"/>
                <a:gd name="connsiteY9" fmla="*/ -1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95250">
                  <a:moveTo>
                    <a:pt x="28220" y="-1715"/>
                  </a:moveTo>
                  <a:cubicBezTo>
                    <a:pt x="12436" y="-1715"/>
                    <a:pt x="-356" y="11048"/>
                    <a:pt x="-356" y="26860"/>
                  </a:cubicBezTo>
                  <a:lnTo>
                    <a:pt x="-356" y="50672"/>
                  </a:lnTo>
                  <a:lnTo>
                    <a:pt x="13932" y="50672"/>
                  </a:lnTo>
                  <a:lnTo>
                    <a:pt x="18695" y="93535"/>
                  </a:lnTo>
                  <a:lnTo>
                    <a:pt x="37745" y="93535"/>
                  </a:lnTo>
                  <a:lnTo>
                    <a:pt x="42507" y="50672"/>
                  </a:lnTo>
                  <a:lnTo>
                    <a:pt x="56795" y="50672"/>
                  </a:lnTo>
                  <a:lnTo>
                    <a:pt x="56795" y="26860"/>
                  </a:lnTo>
                  <a:cubicBezTo>
                    <a:pt x="56795" y="11048"/>
                    <a:pt x="44003" y="-1715"/>
                    <a:pt x="28220" y="-171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59" name="Graphic 51">
              <a:extLst>
                <a:ext uri="{FF2B5EF4-FFF2-40B4-BE49-F238E27FC236}">
                  <a16:creationId xmlns:a16="http://schemas.microsoft.com/office/drawing/2014/main" id="{C14CC070-52EB-4AE7-A403-9D2DE65F57C2}"/>
                </a:ext>
              </a:extLst>
            </p:cNvPr>
            <p:cNvGrpSpPr/>
            <p:nvPr/>
          </p:nvGrpSpPr>
          <p:grpSpPr>
            <a:xfrm>
              <a:off x="6384867" y="5466323"/>
              <a:ext cx="66675" cy="171450"/>
              <a:chOff x="6384867" y="5466323"/>
              <a:chExt cx="66675" cy="171450"/>
            </a:xfrm>
            <a:noFill/>
          </p:grpSpPr>
          <p:sp>
            <p:nvSpPr>
              <p:cNvPr id="60" name="Freeform: Shape 59">
                <a:extLst>
                  <a:ext uri="{FF2B5EF4-FFF2-40B4-BE49-F238E27FC236}">
                    <a16:creationId xmlns:a16="http://schemas.microsoft.com/office/drawing/2014/main" id="{68F4BDB8-97EC-4D48-A168-2BF46AFBFE34}"/>
                  </a:ext>
                </a:extLst>
              </p:cNvPr>
              <p:cNvSpPr/>
              <p:nvPr/>
            </p:nvSpPr>
            <p:spPr>
              <a:xfrm>
                <a:off x="6392011" y="5466323"/>
                <a:ext cx="52387" cy="52387"/>
              </a:xfrm>
              <a:custGeom>
                <a:avLst/>
                <a:gdLst>
                  <a:gd name="connsiteX0" fmla="*/ 25838 w 52387"/>
                  <a:gd name="connsiteY0" fmla="*/ 50672 h 52387"/>
                  <a:gd name="connsiteX1" fmla="*/ 52032 w 52387"/>
                  <a:gd name="connsiteY1" fmla="*/ 24479 h 52387"/>
                  <a:gd name="connsiteX2" fmla="*/ 25838 w 52387"/>
                  <a:gd name="connsiteY2" fmla="*/ -1715 h 52387"/>
                  <a:gd name="connsiteX3" fmla="*/ -356 w 52387"/>
                  <a:gd name="connsiteY3" fmla="*/ 24479 h 52387"/>
                  <a:gd name="connsiteX4" fmla="*/ 25838 w 52387"/>
                  <a:gd name="connsiteY4" fmla="*/ 50672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25838" y="50672"/>
                    </a:moveTo>
                    <a:cubicBezTo>
                      <a:pt x="40307" y="50672"/>
                      <a:pt x="52032" y="38956"/>
                      <a:pt x="52032" y="24479"/>
                    </a:cubicBezTo>
                    <a:cubicBezTo>
                      <a:pt x="52032" y="10001"/>
                      <a:pt x="40307" y="-1715"/>
                      <a:pt x="25838" y="-1715"/>
                    </a:cubicBezTo>
                    <a:cubicBezTo>
                      <a:pt x="11370" y="-1715"/>
                      <a:pt x="-356" y="10001"/>
                      <a:pt x="-356" y="24479"/>
                    </a:cubicBezTo>
                    <a:cubicBezTo>
                      <a:pt x="-356" y="38956"/>
                      <a:pt x="11370" y="50672"/>
                      <a:pt x="25838" y="50672"/>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Freeform: Shape 60">
                <a:extLst>
                  <a:ext uri="{FF2B5EF4-FFF2-40B4-BE49-F238E27FC236}">
                    <a16:creationId xmlns:a16="http://schemas.microsoft.com/office/drawing/2014/main" id="{88E8DD44-639B-4F60-AF06-D332F68E81DE}"/>
                  </a:ext>
                </a:extLst>
              </p:cNvPr>
              <p:cNvSpPr/>
              <p:nvPr/>
            </p:nvSpPr>
            <p:spPr>
              <a:xfrm>
                <a:off x="6384867" y="5528236"/>
                <a:ext cx="66675" cy="109537"/>
              </a:xfrm>
              <a:custGeom>
                <a:avLst/>
                <a:gdLst>
                  <a:gd name="connsiteX0" fmla="*/ 66320 w 66675"/>
                  <a:gd name="connsiteY0" fmla="*/ 31622 h 109537"/>
                  <a:gd name="connsiteX1" fmla="*/ 32982 w 66675"/>
                  <a:gd name="connsiteY1" fmla="*/ -1715 h 109537"/>
                  <a:gd name="connsiteX2" fmla="*/ -356 w 66675"/>
                  <a:gd name="connsiteY2" fmla="*/ 31622 h 109537"/>
                  <a:gd name="connsiteX3" fmla="*/ -356 w 66675"/>
                  <a:gd name="connsiteY3" fmla="*/ 60197 h 109537"/>
                  <a:gd name="connsiteX4" fmla="*/ 14694 w 66675"/>
                  <a:gd name="connsiteY4" fmla="*/ 60197 h 109537"/>
                  <a:gd name="connsiteX5" fmla="*/ 18695 w 66675"/>
                  <a:gd name="connsiteY5" fmla="*/ 107822 h 109537"/>
                  <a:gd name="connsiteX6" fmla="*/ 47270 w 66675"/>
                  <a:gd name="connsiteY6" fmla="*/ 107822 h 109537"/>
                  <a:gd name="connsiteX7" fmla="*/ 51270 w 66675"/>
                  <a:gd name="connsiteY7" fmla="*/ 60197 h 109537"/>
                  <a:gd name="connsiteX8" fmla="*/ 66320 w 66675"/>
                  <a:gd name="connsiteY8" fmla="*/ 60197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09537">
                    <a:moveTo>
                      <a:pt x="66320" y="31622"/>
                    </a:moveTo>
                    <a:cubicBezTo>
                      <a:pt x="66320" y="13239"/>
                      <a:pt x="51394" y="-1715"/>
                      <a:pt x="32982" y="-1715"/>
                    </a:cubicBezTo>
                    <a:cubicBezTo>
                      <a:pt x="14570" y="-1715"/>
                      <a:pt x="-356" y="13239"/>
                      <a:pt x="-356" y="31622"/>
                    </a:cubicBezTo>
                    <a:lnTo>
                      <a:pt x="-356" y="60197"/>
                    </a:lnTo>
                    <a:lnTo>
                      <a:pt x="14694" y="60197"/>
                    </a:lnTo>
                    <a:lnTo>
                      <a:pt x="18695" y="107822"/>
                    </a:lnTo>
                    <a:lnTo>
                      <a:pt x="47270" y="107822"/>
                    </a:lnTo>
                    <a:lnTo>
                      <a:pt x="51270" y="60197"/>
                    </a:lnTo>
                    <a:lnTo>
                      <a:pt x="66320" y="60197"/>
                    </a:ln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64" name="Graphic 62">
            <a:extLst>
              <a:ext uri="{FF2B5EF4-FFF2-40B4-BE49-F238E27FC236}">
                <a16:creationId xmlns:a16="http://schemas.microsoft.com/office/drawing/2014/main" id="{124C5503-7705-4B8F-8BAB-DE9E0A8DAAD4}"/>
              </a:ext>
            </a:extLst>
          </p:cNvPr>
          <p:cNvGrpSpPr/>
          <p:nvPr/>
        </p:nvGrpSpPr>
        <p:grpSpPr>
          <a:xfrm>
            <a:off x="6770738" y="5308532"/>
            <a:ext cx="307234" cy="321619"/>
            <a:chOff x="6753046" y="5074158"/>
            <a:chExt cx="209550" cy="219361"/>
          </a:xfrm>
          <a:noFill/>
        </p:grpSpPr>
        <p:sp>
          <p:nvSpPr>
            <p:cNvPr id="65" name="Freeform: Shape 64">
              <a:extLst>
                <a:ext uri="{FF2B5EF4-FFF2-40B4-BE49-F238E27FC236}">
                  <a16:creationId xmlns:a16="http://schemas.microsoft.com/office/drawing/2014/main" id="{9BB79105-D3CB-4AE5-B664-9CD6522A9A5B}"/>
                </a:ext>
              </a:extLst>
            </p:cNvPr>
            <p:cNvSpPr/>
            <p:nvPr/>
          </p:nvSpPr>
          <p:spPr>
            <a:xfrm>
              <a:off x="6795906" y="5074158"/>
              <a:ext cx="123827" cy="122970"/>
            </a:xfrm>
            <a:custGeom>
              <a:avLst/>
              <a:gdLst>
                <a:gd name="connsiteX0" fmla="*/ 123472 w 123827"/>
                <a:gd name="connsiteY0" fmla="*/ 58104 h 122970"/>
                <a:gd name="connsiteX1" fmla="*/ 60988 w 123827"/>
                <a:gd name="connsiteY1" fmla="*/ 119445 h 122970"/>
                <a:gd name="connsiteX2" fmla="*/ -353 w 123827"/>
                <a:gd name="connsiteY2" fmla="*/ 56960 h 122970"/>
                <a:gd name="connsiteX3" fmla="*/ 58892 w 123827"/>
                <a:gd name="connsiteY3" fmla="*/ -3522 h 122970"/>
                <a:gd name="connsiteX4" fmla="*/ 61559 w 123827"/>
                <a:gd name="connsiteY4" fmla="*/ -3522 h 122970"/>
                <a:gd name="connsiteX5" fmla="*/ 123472 w 123827"/>
                <a:gd name="connsiteY5" fmla="*/ 57818 h 122970"/>
                <a:gd name="connsiteX6" fmla="*/ 123472 w 123827"/>
                <a:gd name="connsiteY6" fmla="*/ 58104 h 12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7" h="122970">
                  <a:moveTo>
                    <a:pt x="123472" y="58104"/>
                  </a:moveTo>
                  <a:cubicBezTo>
                    <a:pt x="123157" y="92300"/>
                    <a:pt x="95182" y="119731"/>
                    <a:pt x="60988" y="119445"/>
                  </a:cubicBezTo>
                  <a:cubicBezTo>
                    <a:pt x="26793" y="119159"/>
                    <a:pt x="-668" y="91156"/>
                    <a:pt x="-353" y="56960"/>
                  </a:cubicBezTo>
                  <a:cubicBezTo>
                    <a:pt x="-363" y="24004"/>
                    <a:pt x="25974" y="-2855"/>
                    <a:pt x="58892" y="-3522"/>
                  </a:cubicBezTo>
                  <a:lnTo>
                    <a:pt x="61559" y="-3522"/>
                  </a:lnTo>
                  <a:cubicBezTo>
                    <a:pt x="95592" y="-3713"/>
                    <a:pt x="123310" y="23813"/>
                    <a:pt x="123472" y="57818"/>
                  </a:cubicBezTo>
                  <a:cubicBezTo>
                    <a:pt x="123472" y="57914"/>
                    <a:pt x="123472" y="58009"/>
                    <a:pt x="123472" y="58104"/>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6" name="Freeform: Shape 65">
              <a:extLst>
                <a:ext uri="{FF2B5EF4-FFF2-40B4-BE49-F238E27FC236}">
                  <a16:creationId xmlns:a16="http://schemas.microsoft.com/office/drawing/2014/main" id="{622D2277-DF34-4ACC-A9FE-07128F1C3219}"/>
                </a:ext>
              </a:extLst>
            </p:cNvPr>
            <p:cNvSpPr/>
            <p:nvPr/>
          </p:nvSpPr>
          <p:spPr>
            <a:xfrm>
              <a:off x="6830937" y="5074445"/>
              <a:ext cx="24217" cy="123825"/>
            </a:xfrm>
            <a:custGeom>
              <a:avLst/>
              <a:gdLst>
                <a:gd name="connsiteX0" fmla="*/ 23861 w 24217"/>
                <a:gd name="connsiteY0" fmla="*/ -3523 h 123825"/>
                <a:gd name="connsiteX1" fmla="*/ 23861 w 24217"/>
                <a:gd name="connsiteY1" fmla="*/ 120302 h 123825"/>
              </a:gdLst>
              <a:ahLst/>
              <a:cxnLst>
                <a:cxn ang="0">
                  <a:pos x="connsiteX0" y="connsiteY0"/>
                </a:cxn>
                <a:cxn ang="0">
                  <a:pos x="connsiteX1" y="connsiteY1"/>
                </a:cxn>
              </a:cxnLst>
              <a:rect l="l" t="t" r="r" b="b"/>
              <a:pathLst>
                <a:path w="24217" h="123825">
                  <a:moveTo>
                    <a:pt x="23861" y="-3523"/>
                  </a:moveTo>
                  <a:cubicBezTo>
                    <a:pt x="-8428" y="31528"/>
                    <a:pt x="-8428" y="77153"/>
                    <a:pt x="23861" y="120302"/>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7" name="Freeform: Shape 66">
              <a:extLst>
                <a:ext uri="{FF2B5EF4-FFF2-40B4-BE49-F238E27FC236}">
                  <a16:creationId xmlns:a16="http://schemas.microsoft.com/office/drawing/2014/main" id="{0828379A-BB33-401B-899D-07A702AD5D58}"/>
                </a:ext>
              </a:extLst>
            </p:cNvPr>
            <p:cNvSpPr/>
            <p:nvPr/>
          </p:nvSpPr>
          <p:spPr>
            <a:xfrm>
              <a:off x="6860488" y="5074445"/>
              <a:ext cx="24288" cy="123825"/>
            </a:xfrm>
            <a:custGeom>
              <a:avLst/>
              <a:gdLst>
                <a:gd name="connsiteX0" fmla="*/ -356 w 24288"/>
                <a:gd name="connsiteY0" fmla="*/ -3523 h 123825"/>
                <a:gd name="connsiteX1" fmla="*/ -356 w 24288"/>
                <a:gd name="connsiteY1" fmla="*/ 120302 h 123825"/>
              </a:gdLst>
              <a:ahLst/>
              <a:cxnLst>
                <a:cxn ang="0">
                  <a:pos x="connsiteX0" y="connsiteY0"/>
                </a:cxn>
                <a:cxn ang="0">
                  <a:pos x="connsiteX1" y="connsiteY1"/>
                </a:cxn>
              </a:cxnLst>
              <a:rect l="l" t="t" r="r" b="b"/>
              <a:pathLst>
                <a:path w="24288" h="123825">
                  <a:moveTo>
                    <a:pt x="-356" y="-3523"/>
                  </a:moveTo>
                  <a:cubicBezTo>
                    <a:pt x="32029" y="31528"/>
                    <a:pt x="32029" y="77153"/>
                    <a:pt x="-356" y="120302"/>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8" name="Freeform: Shape 67">
              <a:extLst>
                <a:ext uri="{FF2B5EF4-FFF2-40B4-BE49-F238E27FC236}">
                  <a16:creationId xmlns:a16="http://schemas.microsoft.com/office/drawing/2014/main" id="{D459F79B-E1B3-473D-9C16-885E1A47AF94}"/>
                </a:ext>
              </a:extLst>
            </p:cNvPr>
            <p:cNvSpPr/>
            <p:nvPr/>
          </p:nvSpPr>
          <p:spPr>
            <a:xfrm>
              <a:off x="6807400" y="5169599"/>
              <a:ext cx="98216" cy="9525"/>
            </a:xfrm>
            <a:custGeom>
              <a:avLst/>
              <a:gdLst>
                <a:gd name="connsiteX0" fmla="*/ -356 w 104108"/>
                <a:gd name="connsiteY0" fmla="*/ -3523 h 9525"/>
                <a:gd name="connsiteX1" fmla="*/ 103752 w 104108"/>
                <a:gd name="connsiteY1" fmla="*/ -3523 h 9525"/>
              </a:gdLst>
              <a:ahLst/>
              <a:cxnLst>
                <a:cxn ang="0">
                  <a:pos x="connsiteX0" y="connsiteY0"/>
                </a:cxn>
                <a:cxn ang="0">
                  <a:pos x="connsiteX1" y="connsiteY1"/>
                </a:cxn>
              </a:cxnLst>
              <a:rect l="l" t="t" r="r" b="b"/>
              <a:pathLst>
                <a:path w="104108" h="9525">
                  <a:moveTo>
                    <a:pt x="-356" y="-3523"/>
                  </a:moveTo>
                  <a:lnTo>
                    <a:pt x="103752"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9" name="Freeform: Shape 68">
              <a:extLst>
                <a:ext uri="{FF2B5EF4-FFF2-40B4-BE49-F238E27FC236}">
                  <a16:creationId xmlns:a16="http://schemas.microsoft.com/office/drawing/2014/main" id="{1919F9CA-3BB9-45EA-9E1E-AAEB4F7CE32A}"/>
                </a:ext>
              </a:extLst>
            </p:cNvPr>
            <p:cNvSpPr/>
            <p:nvPr/>
          </p:nvSpPr>
          <p:spPr>
            <a:xfrm>
              <a:off x="6806733" y="5102924"/>
              <a:ext cx="100671" cy="9525"/>
            </a:xfrm>
            <a:custGeom>
              <a:avLst/>
              <a:gdLst>
                <a:gd name="connsiteX0" fmla="*/ -356 w 104775"/>
                <a:gd name="connsiteY0" fmla="*/ -3523 h 9525"/>
                <a:gd name="connsiteX1" fmla="*/ 104419 w 104775"/>
                <a:gd name="connsiteY1" fmla="*/ -3523 h 9525"/>
              </a:gdLst>
              <a:ahLst/>
              <a:cxnLst>
                <a:cxn ang="0">
                  <a:pos x="connsiteX0" y="connsiteY0"/>
                </a:cxn>
                <a:cxn ang="0">
                  <a:pos x="connsiteX1" y="connsiteY1"/>
                </a:cxn>
              </a:cxnLst>
              <a:rect l="l" t="t" r="r" b="b"/>
              <a:pathLst>
                <a:path w="104775" h="9525">
                  <a:moveTo>
                    <a:pt x="-356" y="-3523"/>
                  </a:moveTo>
                  <a:lnTo>
                    <a:pt x="104419"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7EAE3CD3-7E82-4FDC-A96F-3EBCECCB680A}"/>
                </a:ext>
              </a:extLst>
            </p:cNvPr>
            <p:cNvSpPr/>
            <p:nvPr/>
          </p:nvSpPr>
          <p:spPr>
            <a:xfrm>
              <a:off x="6795909" y="5136262"/>
              <a:ext cx="123825" cy="9525"/>
            </a:xfrm>
            <a:custGeom>
              <a:avLst/>
              <a:gdLst>
                <a:gd name="connsiteX0" fmla="*/ -356 w 123825"/>
                <a:gd name="connsiteY0" fmla="*/ -3523 h 9525"/>
                <a:gd name="connsiteX1" fmla="*/ 123469 w 123825"/>
                <a:gd name="connsiteY1" fmla="*/ -3523 h 9525"/>
              </a:gdLst>
              <a:ahLst/>
              <a:cxnLst>
                <a:cxn ang="0">
                  <a:pos x="connsiteX0" y="connsiteY0"/>
                </a:cxn>
                <a:cxn ang="0">
                  <a:pos x="connsiteX1" y="connsiteY1"/>
                </a:cxn>
              </a:cxnLst>
              <a:rect l="l" t="t" r="r" b="b"/>
              <a:pathLst>
                <a:path w="123825" h="9525">
                  <a:moveTo>
                    <a:pt x="-356" y="-3523"/>
                  </a:moveTo>
                  <a:lnTo>
                    <a:pt x="123469"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71" name="Graphic 62">
              <a:extLst>
                <a:ext uri="{FF2B5EF4-FFF2-40B4-BE49-F238E27FC236}">
                  <a16:creationId xmlns:a16="http://schemas.microsoft.com/office/drawing/2014/main" id="{8B5D449C-0F0C-4E63-A8F7-DBCF4FC8673B}"/>
                </a:ext>
              </a:extLst>
            </p:cNvPr>
            <p:cNvGrpSpPr/>
            <p:nvPr/>
          </p:nvGrpSpPr>
          <p:grpSpPr>
            <a:xfrm>
              <a:off x="6753046" y="5221987"/>
              <a:ext cx="209550" cy="71532"/>
              <a:chOff x="6753046" y="5221987"/>
              <a:chExt cx="209550" cy="71532"/>
            </a:xfrm>
            <a:noFill/>
          </p:grpSpPr>
          <p:sp>
            <p:nvSpPr>
              <p:cNvPr id="73" name="Freeform: Shape 72">
                <a:extLst>
                  <a:ext uri="{FF2B5EF4-FFF2-40B4-BE49-F238E27FC236}">
                    <a16:creationId xmlns:a16="http://schemas.microsoft.com/office/drawing/2014/main" id="{0BC0D937-C92A-4D65-A3F6-31FBD3DFF799}"/>
                  </a:ext>
                </a:extLst>
              </p:cNvPr>
              <p:cNvSpPr/>
              <p:nvPr/>
            </p:nvSpPr>
            <p:spPr>
              <a:xfrm>
                <a:off x="6836294"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D8D42466-F798-4655-8675-4320798C89A5}"/>
                  </a:ext>
                </a:extLst>
              </p:cNvPr>
              <p:cNvSpPr/>
              <p:nvPr/>
            </p:nvSpPr>
            <p:spPr>
              <a:xfrm>
                <a:off x="6765809"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Shape 96">
                <a:extLst>
                  <a:ext uri="{FF2B5EF4-FFF2-40B4-BE49-F238E27FC236}">
                    <a16:creationId xmlns:a16="http://schemas.microsoft.com/office/drawing/2014/main" id="{A4449DFF-00A1-4572-AF22-1E9E4E8636BF}"/>
                  </a:ext>
                </a:extLst>
              </p:cNvPr>
              <p:cNvSpPr/>
              <p:nvPr/>
            </p:nvSpPr>
            <p:spPr>
              <a:xfrm>
                <a:off x="6905065"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Freeform: Shape 97">
                <a:extLst>
                  <a:ext uri="{FF2B5EF4-FFF2-40B4-BE49-F238E27FC236}">
                    <a16:creationId xmlns:a16="http://schemas.microsoft.com/office/drawing/2014/main" id="{35136E6F-6CB5-4C7D-9CAB-0FB7A2292E20}"/>
                  </a:ext>
                </a:extLst>
              </p:cNvPr>
              <p:cNvSpPr/>
              <p:nvPr/>
            </p:nvSpPr>
            <p:spPr>
              <a:xfrm>
                <a:off x="6857821" y="5276836"/>
                <a:ext cx="104775" cy="16683"/>
              </a:xfrm>
              <a:custGeom>
                <a:avLst/>
                <a:gdLst>
                  <a:gd name="connsiteX0" fmla="*/ 104419 w 104775"/>
                  <a:gd name="connsiteY0" fmla="*/ 13160 h 16683"/>
                  <a:gd name="connsiteX1" fmla="*/ 41897 w 104775"/>
                  <a:gd name="connsiteY1" fmla="*/ 6207 h 16683"/>
                  <a:gd name="connsiteX2" fmla="*/ 34982 w 104775"/>
                  <a:gd name="connsiteY2" fmla="*/ 13160 h 16683"/>
                  <a:gd name="connsiteX3" fmla="*/ -356 w 104775"/>
                  <a:gd name="connsiteY3" fmla="*/ -3413 h 16683"/>
                </a:gdLst>
                <a:ahLst/>
                <a:cxnLst>
                  <a:cxn ang="0">
                    <a:pos x="connsiteX0" y="connsiteY0"/>
                  </a:cxn>
                  <a:cxn ang="0">
                    <a:pos x="connsiteX1" y="connsiteY1"/>
                  </a:cxn>
                  <a:cxn ang="0">
                    <a:pos x="connsiteX2" y="connsiteY2"/>
                  </a:cxn>
                  <a:cxn ang="0">
                    <a:pos x="connsiteX3" y="connsiteY3"/>
                  </a:cxn>
                </a:cxnLst>
                <a:rect l="l" t="t" r="r" b="b"/>
                <a:pathLst>
                  <a:path w="104775" h="16683">
                    <a:moveTo>
                      <a:pt x="104419" y="13160"/>
                    </a:moveTo>
                    <a:cubicBezTo>
                      <a:pt x="89065" y="-5985"/>
                      <a:pt x="61071" y="-9129"/>
                      <a:pt x="41897" y="6207"/>
                    </a:cubicBezTo>
                    <a:cubicBezTo>
                      <a:pt x="39344" y="8302"/>
                      <a:pt x="37020" y="10588"/>
                      <a:pt x="34982" y="13160"/>
                    </a:cubicBezTo>
                    <a:cubicBezTo>
                      <a:pt x="26238" y="2682"/>
                      <a:pt x="13293" y="-3413"/>
                      <a:pt x="-356" y="-3413"/>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6A18CA02-BECB-481E-8620-6545D920351D}"/>
                  </a:ext>
                </a:extLst>
              </p:cNvPr>
              <p:cNvSpPr/>
              <p:nvPr/>
            </p:nvSpPr>
            <p:spPr>
              <a:xfrm>
                <a:off x="6753046" y="5276836"/>
                <a:ext cx="104775" cy="16683"/>
              </a:xfrm>
              <a:custGeom>
                <a:avLst/>
                <a:gdLst>
                  <a:gd name="connsiteX0" fmla="*/ -356 w 104775"/>
                  <a:gd name="connsiteY0" fmla="*/ 13160 h 16683"/>
                  <a:gd name="connsiteX1" fmla="*/ 62166 w 104775"/>
                  <a:gd name="connsiteY1" fmla="*/ 6207 h 16683"/>
                  <a:gd name="connsiteX2" fmla="*/ 69081 w 104775"/>
                  <a:gd name="connsiteY2" fmla="*/ 13160 h 16683"/>
                  <a:gd name="connsiteX3" fmla="*/ 104419 w 104775"/>
                  <a:gd name="connsiteY3" fmla="*/ -3413 h 16683"/>
                </a:gdLst>
                <a:ahLst/>
                <a:cxnLst>
                  <a:cxn ang="0">
                    <a:pos x="connsiteX0" y="connsiteY0"/>
                  </a:cxn>
                  <a:cxn ang="0">
                    <a:pos x="connsiteX1" y="connsiteY1"/>
                  </a:cxn>
                  <a:cxn ang="0">
                    <a:pos x="connsiteX2" y="connsiteY2"/>
                  </a:cxn>
                  <a:cxn ang="0">
                    <a:pos x="connsiteX3" y="connsiteY3"/>
                  </a:cxn>
                </a:cxnLst>
                <a:rect l="l" t="t" r="r" b="b"/>
                <a:pathLst>
                  <a:path w="104775" h="16683">
                    <a:moveTo>
                      <a:pt x="-356" y="13160"/>
                    </a:moveTo>
                    <a:cubicBezTo>
                      <a:pt x="14998" y="-5985"/>
                      <a:pt x="42992" y="-9129"/>
                      <a:pt x="62166" y="6207"/>
                    </a:cubicBezTo>
                    <a:cubicBezTo>
                      <a:pt x="64719" y="8302"/>
                      <a:pt x="67043" y="10588"/>
                      <a:pt x="69081" y="13160"/>
                    </a:cubicBezTo>
                    <a:cubicBezTo>
                      <a:pt x="77825" y="2682"/>
                      <a:pt x="90770" y="-3413"/>
                      <a:pt x="104419" y="-3413"/>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14" name="Group 313">
            <a:extLst>
              <a:ext uri="{FF2B5EF4-FFF2-40B4-BE49-F238E27FC236}">
                <a16:creationId xmlns:a16="http://schemas.microsoft.com/office/drawing/2014/main" id="{D66912F3-8EE4-49A1-A73C-5DDBEE2CEB78}"/>
              </a:ext>
            </a:extLst>
          </p:cNvPr>
          <p:cNvGrpSpPr/>
          <p:nvPr/>
        </p:nvGrpSpPr>
        <p:grpSpPr>
          <a:xfrm>
            <a:off x="6748578" y="4361212"/>
            <a:ext cx="194619" cy="169456"/>
            <a:chOff x="4031421" y="2244314"/>
            <a:chExt cx="194619" cy="169456"/>
          </a:xfrm>
        </p:grpSpPr>
        <p:sp>
          <p:nvSpPr>
            <p:cNvPr id="315" name="Freeform: Shape 314">
              <a:extLst>
                <a:ext uri="{FF2B5EF4-FFF2-40B4-BE49-F238E27FC236}">
                  <a16:creationId xmlns:a16="http://schemas.microsoft.com/office/drawing/2014/main" id="{5C672B15-A3CE-48D5-9F11-6C301D9010A8}"/>
                </a:ext>
              </a:extLst>
            </p:cNvPr>
            <p:cNvSpPr/>
            <p:nvPr/>
          </p:nvSpPr>
          <p:spPr>
            <a:xfrm rot="10800000">
              <a:off x="4031421" y="2244314"/>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316" name="Straight Connector 315">
              <a:extLst>
                <a:ext uri="{FF2B5EF4-FFF2-40B4-BE49-F238E27FC236}">
                  <a16:creationId xmlns:a16="http://schemas.microsoft.com/office/drawing/2014/main" id="{5191722E-342D-431A-9580-8A3720B17391}"/>
                </a:ext>
              </a:extLst>
            </p:cNvPr>
            <p:cNvCxnSpPr/>
            <p:nvPr/>
          </p:nvCxnSpPr>
          <p:spPr>
            <a:xfrm rot="16200000" flipH="1">
              <a:off x="4182166" y="2369897"/>
              <a:ext cx="87747" cy="0"/>
            </a:xfrm>
            <a:prstGeom prst="line">
              <a:avLst/>
            </a:pr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321" name="Freeform: Shape 320">
            <a:extLst>
              <a:ext uri="{FF2B5EF4-FFF2-40B4-BE49-F238E27FC236}">
                <a16:creationId xmlns:a16="http://schemas.microsoft.com/office/drawing/2014/main" id="{9E759AED-D21C-4867-9C0A-5E805A3E3373}"/>
              </a:ext>
            </a:extLst>
          </p:cNvPr>
          <p:cNvSpPr/>
          <p:nvPr/>
        </p:nvSpPr>
        <p:spPr>
          <a:xfrm rot="10800000" flipH="1">
            <a:off x="6530251" y="4361212"/>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136" name="Group 135">
            <a:extLst>
              <a:ext uri="{FF2B5EF4-FFF2-40B4-BE49-F238E27FC236}">
                <a16:creationId xmlns:a16="http://schemas.microsoft.com/office/drawing/2014/main" id="{80569B6B-6343-28A3-BB37-03440E996482}"/>
              </a:ext>
            </a:extLst>
          </p:cNvPr>
          <p:cNvGrpSpPr/>
          <p:nvPr/>
        </p:nvGrpSpPr>
        <p:grpSpPr>
          <a:xfrm rot="5400000">
            <a:off x="5355460" y="2727761"/>
            <a:ext cx="189682" cy="365589"/>
            <a:chOff x="998885" y="1205242"/>
            <a:chExt cx="189682" cy="365589"/>
          </a:xfrm>
        </p:grpSpPr>
        <p:sp>
          <p:nvSpPr>
            <p:cNvPr id="137" name="Graphic 12">
              <a:extLst>
                <a:ext uri="{FF2B5EF4-FFF2-40B4-BE49-F238E27FC236}">
                  <a16:creationId xmlns:a16="http://schemas.microsoft.com/office/drawing/2014/main" id="{7323DCD7-6AEC-D20B-84A6-64B9B18C9C73}"/>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5"/>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38" name="Graphic 100">
              <a:extLst>
                <a:ext uri="{FF2B5EF4-FFF2-40B4-BE49-F238E27FC236}">
                  <a16:creationId xmlns:a16="http://schemas.microsoft.com/office/drawing/2014/main" id="{C1F4BB61-02AC-31AA-B31B-ED933C45A9BF}"/>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39" name="Rectangle 138">
            <a:extLst>
              <a:ext uri="{FF2B5EF4-FFF2-40B4-BE49-F238E27FC236}">
                <a16:creationId xmlns:a16="http://schemas.microsoft.com/office/drawing/2014/main" id="{822A822E-C919-6F88-57D2-6E5FD5D498B2}"/>
              </a:ext>
            </a:extLst>
          </p:cNvPr>
          <p:cNvSpPr/>
          <p:nvPr/>
        </p:nvSpPr>
        <p:spPr>
          <a:xfrm>
            <a:off x="4993101"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140" name="Straight Connector 139">
            <a:extLst>
              <a:ext uri="{FF2B5EF4-FFF2-40B4-BE49-F238E27FC236}">
                <a16:creationId xmlns:a16="http://schemas.microsoft.com/office/drawing/2014/main" id="{48F179F4-4ABC-2505-62BC-C295BE58B291}"/>
              </a:ext>
            </a:extLst>
          </p:cNvPr>
          <p:cNvCxnSpPr>
            <a:cxnSpLocks/>
          </p:cNvCxnSpPr>
          <p:nvPr/>
        </p:nvCxnSpPr>
        <p:spPr>
          <a:xfrm flipH="1">
            <a:off x="1515140"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EF26DDA4-B46C-1270-0C4C-89F06CD319F8}"/>
              </a:ext>
            </a:extLst>
          </p:cNvPr>
          <p:cNvGrpSpPr/>
          <p:nvPr/>
        </p:nvGrpSpPr>
        <p:grpSpPr>
          <a:xfrm>
            <a:off x="985663" y="2426992"/>
            <a:ext cx="540000" cy="540000"/>
            <a:chOff x="995363" y="1450449"/>
            <a:chExt cx="556600" cy="616810"/>
          </a:xfrm>
        </p:grpSpPr>
        <p:sp>
          <p:nvSpPr>
            <p:cNvPr id="143" name="Graphic 12">
              <a:extLst>
                <a:ext uri="{FF2B5EF4-FFF2-40B4-BE49-F238E27FC236}">
                  <a16:creationId xmlns:a16="http://schemas.microsoft.com/office/drawing/2014/main" id="{42B70014-611D-C1ED-D591-F041351F0A2C}"/>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144" name="Graphic 12">
              <a:extLst>
                <a:ext uri="{FF2B5EF4-FFF2-40B4-BE49-F238E27FC236}">
                  <a16:creationId xmlns:a16="http://schemas.microsoft.com/office/drawing/2014/main" id="{1D91A182-0D39-669C-BC67-358546B10F37}"/>
                </a:ext>
              </a:extLst>
            </p:cNvPr>
            <p:cNvSpPr/>
            <p:nvPr/>
          </p:nvSpPr>
          <p:spPr>
            <a:xfrm rot="5400000">
              <a:off x="1006066" y="1517378"/>
              <a:ext cx="535196" cy="482952"/>
            </a:xfrm>
            <a:prstGeom prst="ellipse">
              <a:avLst/>
            </a:prstGeom>
            <a:noFill/>
            <a:ln w="15875" cap="flat">
              <a:solidFill>
                <a:schemeClr val="accent5"/>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145" name="TextBox 144">
            <a:extLst>
              <a:ext uri="{FF2B5EF4-FFF2-40B4-BE49-F238E27FC236}">
                <a16:creationId xmlns:a16="http://schemas.microsoft.com/office/drawing/2014/main" id="{DD7F9AF9-A604-9FB4-3246-4F4D65C6BCB4}"/>
              </a:ext>
            </a:extLst>
          </p:cNvPr>
          <p:cNvSpPr txBox="1"/>
          <p:nvPr/>
        </p:nvSpPr>
        <p:spPr>
          <a:xfrm>
            <a:off x="1663659"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213EA"/>
                </a:solidFill>
                <a:effectLst/>
                <a:uLnTx/>
                <a:uFillTx/>
                <a:latin typeface="Arial"/>
                <a:ea typeface="+mn-ea"/>
                <a:cs typeface="+mn-cs"/>
              </a:rPr>
              <a:t>Key activities</a:t>
            </a:r>
          </a:p>
        </p:txBody>
      </p:sp>
      <p:grpSp>
        <p:nvGrpSpPr>
          <p:cNvPr id="147" name="Graphic 5">
            <a:extLst>
              <a:ext uri="{FF2B5EF4-FFF2-40B4-BE49-F238E27FC236}">
                <a16:creationId xmlns:a16="http://schemas.microsoft.com/office/drawing/2014/main" id="{39DD97D2-3149-F8B3-56FD-3EFE5F1BCB27}"/>
              </a:ext>
            </a:extLst>
          </p:cNvPr>
          <p:cNvGrpSpPr/>
          <p:nvPr/>
        </p:nvGrpSpPr>
        <p:grpSpPr>
          <a:xfrm>
            <a:off x="1134636" y="2557965"/>
            <a:ext cx="278054" cy="278052"/>
            <a:chOff x="1218508" y="4269476"/>
            <a:chExt cx="219075" cy="219075"/>
          </a:xfrm>
          <a:noFill/>
        </p:grpSpPr>
        <p:sp>
          <p:nvSpPr>
            <p:cNvPr id="148" name="Freeform: Shape 147">
              <a:extLst>
                <a:ext uri="{FF2B5EF4-FFF2-40B4-BE49-F238E27FC236}">
                  <a16:creationId xmlns:a16="http://schemas.microsoft.com/office/drawing/2014/main" id="{A43A0DAD-C0F3-E844-87E5-4BA862991F49}"/>
                </a:ext>
              </a:extLst>
            </p:cNvPr>
            <p:cNvSpPr/>
            <p:nvPr/>
          </p:nvSpPr>
          <p:spPr>
            <a:xfrm>
              <a:off x="1218508" y="4269476"/>
              <a:ext cx="190500" cy="190500"/>
            </a:xfrm>
            <a:custGeom>
              <a:avLst/>
              <a:gdLst>
                <a:gd name="connsiteX0" fmla="*/ 94684 w 190500"/>
                <a:gd name="connsiteY0" fmla="*/ 188930 h 190500"/>
                <a:gd name="connsiteX1" fmla="*/ 189934 w 190500"/>
                <a:gd name="connsiteY1" fmla="*/ 93680 h 190500"/>
                <a:gd name="connsiteX2" fmla="*/ 94684 w 190500"/>
                <a:gd name="connsiteY2" fmla="*/ -1570 h 190500"/>
                <a:gd name="connsiteX3" fmla="*/ -566 w 190500"/>
                <a:gd name="connsiteY3" fmla="*/ 93680 h 190500"/>
                <a:gd name="connsiteX4" fmla="*/ 94684 w 190500"/>
                <a:gd name="connsiteY4" fmla="*/ 18893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4684" y="188930"/>
                  </a:moveTo>
                  <a:cubicBezTo>
                    <a:pt x="147291" y="188930"/>
                    <a:pt x="189934" y="146258"/>
                    <a:pt x="189934" y="93680"/>
                  </a:cubicBezTo>
                  <a:cubicBezTo>
                    <a:pt x="189934" y="41102"/>
                    <a:pt x="147291" y="-1570"/>
                    <a:pt x="94684" y="-1570"/>
                  </a:cubicBezTo>
                  <a:cubicBezTo>
                    <a:pt x="42077" y="-1570"/>
                    <a:pt x="-566" y="41102"/>
                    <a:pt x="-566" y="93680"/>
                  </a:cubicBezTo>
                  <a:cubicBezTo>
                    <a:pt x="-566" y="146258"/>
                    <a:pt x="42077" y="188930"/>
                    <a:pt x="94684" y="1889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9" name="Freeform: Shape 148">
              <a:extLst>
                <a:ext uri="{FF2B5EF4-FFF2-40B4-BE49-F238E27FC236}">
                  <a16:creationId xmlns:a16="http://schemas.microsoft.com/office/drawing/2014/main" id="{6D276A02-4F44-01D1-72EF-A6313C898177}"/>
                </a:ext>
              </a:extLst>
            </p:cNvPr>
            <p:cNvSpPr/>
            <p:nvPr/>
          </p:nvSpPr>
          <p:spPr>
            <a:xfrm>
              <a:off x="1381100" y="4432067"/>
              <a:ext cx="56483" cy="56483"/>
            </a:xfrm>
            <a:custGeom>
              <a:avLst/>
              <a:gdLst>
                <a:gd name="connsiteX0" fmla="*/ -566 w 56483"/>
                <a:gd name="connsiteY0" fmla="*/ -1570 h 56483"/>
                <a:gd name="connsiteX1" fmla="*/ 55917 w 56483"/>
                <a:gd name="connsiteY1" fmla="*/ 54914 h 56483"/>
              </a:gdLst>
              <a:ahLst/>
              <a:cxnLst>
                <a:cxn ang="0">
                  <a:pos x="connsiteX0" y="connsiteY0"/>
                </a:cxn>
                <a:cxn ang="0">
                  <a:pos x="connsiteX1" y="connsiteY1"/>
                </a:cxn>
              </a:cxnLst>
              <a:rect l="l" t="t" r="r" b="b"/>
              <a:pathLst>
                <a:path w="56483" h="56483">
                  <a:moveTo>
                    <a:pt x="-566" y="-1570"/>
                  </a:moveTo>
                  <a:lnTo>
                    <a:pt x="55917" y="54914"/>
                  </a:lnTo>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0" name="Freeform: Shape 149">
              <a:extLst>
                <a:ext uri="{FF2B5EF4-FFF2-40B4-BE49-F238E27FC236}">
                  <a16:creationId xmlns:a16="http://schemas.microsoft.com/office/drawing/2014/main" id="{1B635DA1-03A9-AAF4-C27D-A7CEAB2DC865}"/>
                </a:ext>
              </a:extLst>
            </p:cNvPr>
            <p:cNvSpPr/>
            <p:nvPr/>
          </p:nvSpPr>
          <p:spPr>
            <a:xfrm>
              <a:off x="1256465" y="4302814"/>
              <a:ext cx="114583" cy="123825"/>
            </a:xfrm>
            <a:custGeom>
              <a:avLst/>
              <a:gdLst>
                <a:gd name="connsiteX0" fmla="*/ 103018 w 114583"/>
                <a:gd name="connsiteY0" fmla="*/ 50151 h 123825"/>
                <a:gd name="connsiteX1" fmla="*/ 109209 w 114583"/>
                <a:gd name="connsiteY1" fmla="*/ 46532 h 123825"/>
                <a:gd name="connsiteX2" fmla="*/ 112762 w 114583"/>
                <a:gd name="connsiteY2" fmla="*/ 33577 h 123825"/>
                <a:gd name="connsiteX3" fmla="*/ 112734 w 114583"/>
                <a:gd name="connsiteY3" fmla="*/ 33483 h 123825"/>
                <a:gd name="connsiteX4" fmla="*/ 107971 w 114583"/>
                <a:gd name="connsiteY4" fmla="*/ 25290 h 123825"/>
                <a:gd name="connsiteX5" fmla="*/ 94979 w 114583"/>
                <a:gd name="connsiteY5" fmla="*/ 21766 h 123825"/>
                <a:gd name="connsiteX6" fmla="*/ 94922 w 114583"/>
                <a:gd name="connsiteY6" fmla="*/ 21766 h 123825"/>
                <a:gd name="connsiteX7" fmla="*/ 88826 w 114583"/>
                <a:gd name="connsiteY7" fmla="*/ 25290 h 123825"/>
                <a:gd name="connsiteX8" fmla="*/ 71014 w 114583"/>
                <a:gd name="connsiteY8" fmla="*/ 14908 h 123825"/>
                <a:gd name="connsiteX9" fmla="*/ 71014 w 114583"/>
                <a:gd name="connsiteY9" fmla="*/ 7955 h 123825"/>
                <a:gd name="connsiteX10" fmla="*/ 61489 w 114583"/>
                <a:gd name="connsiteY10" fmla="*/ -1570 h 123825"/>
                <a:gd name="connsiteX11" fmla="*/ 51964 w 114583"/>
                <a:gd name="connsiteY11" fmla="*/ -1570 h 123825"/>
                <a:gd name="connsiteX12" fmla="*/ 42439 w 114583"/>
                <a:gd name="connsiteY12" fmla="*/ 7955 h 123825"/>
                <a:gd name="connsiteX13" fmla="*/ 42439 w 114583"/>
                <a:gd name="connsiteY13" fmla="*/ 15003 h 123825"/>
                <a:gd name="connsiteX14" fmla="*/ 24723 w 114583"/>
                <a:gd name="connsiteY14" fmla="*/ 25385 h 123825"/>
                <a:gd name="connsiteX15" fmla="*/ 18531 w 114583"/>
                <a:gd name="connsiteY15" fmla="*/ 21766 h 123825"/>
                <a:gd name="connsiteX16" fmla="*/ 11292 w 114583"/>
                <a:gd name="connsiteY16" fmla="*/ 20814 h 123825"/>
                <a:gd name="connsiteX17" fmla="*/ 5482 w 114583"/>
                <a:gd name="connsiteY17" fmla="*/ 25290 h 123825"/>
                <a:gd name="connsiteX18" fmla="*/ 720 w 114583"/>
                <a:gd name="connsiteY18" fmla="*/ 33483 h 123825"/>
                <a:gd name="connsiteX19" fmla="*/ 4187 w 114583"/>
                <a:gd name="connsiteY19" fmla="*/ 46532 h 123825"/>
                <a:gd name="connsiteX20" fmla="*/ 4244 w 114583"/>
                <a:gd name="connsiteY20" fmla="*/ 46532 h 123825"/>
                <a:gd name="connsiteX21" fmla="*/ 10435 w 114583"/>
                <a:gd name="connsiteY21" fmla="*/ 50151 h 123825"/>
                <a:gd name="connsiteX22" fmla="*/ 10435 w 114583"/>
                <a:gd name="connsiteY22" fmla="*/ 70629 h 123825"/>
                <a:gd name="connsiteX23" fmla="*/ 4244 w 114583"/>
                <a:gd name="connsiteY23" fmla="*/ 74153 h 123825"/>
                <a:gd name="connsiteX24" fmla="*/ 691 w 114583"/>
                <a:gd name="connsiteY24" fmla="*/ 87108 h 123825"/>
                <a:gd name="connsiteX25" fmla="*/ 720 w 114583"/>
                <a:gd name="connsiteY25" fmla="*/ 87202 h 123825"/>
                <a:gd name="connsiteX26" fmla="*/ 5482 w 114583"/>
                <a:gd name="connsiteY26" fmla="*/ 95395 h 123825"/>
                <a:gd name="connsiteX27" fmla="*/ 18474 w 114583"/>
                <a:gd name="connsiteY27" fmla="*/ 98919 h 123825"/>
                <a:gd name="connsiteX28" fmla="*/ 18531 w 114583"/>
                <a:gd name="connsiteY28" fmla="*/ 98919 h 123825"/>
                <a:gd name="connsiteX29" fmla="*/ 24627 w 114583"/>
                <a:gd name="connsiteY29" fmla="*/ 95395 h 123825"/>
                <a:gd name="connsiteX30" fmla="*/ 42439 w 114583"/>
                <a:gd name="connsiteY30" fmla="*/ 105777 h 123825"/>
                <a:gd name="connsiteX31" fmla="*/ 42439 w 114583"/>
                <a:gd name="connsiteY31" fmla="*/ 112730 h 123825"/>
                <a:gd name="connsiteX32" fmla="*/ 51964 w 114583"/>
                <a:gd name="connsiteY32" fmla="*/ 122255 h 123825"/>
                <a:gd name="connsiteX33" fmla="*/ 61489 w 114583"/>
                <a:gd name="connsiteY33" fmla="*/ 122255 h 123825"/>
                <a:gd name="connsiteX34" fmla="*/ 71014 w 114583"/>
                <a:gd name="connsiteY34" fmla="*/ 112730 h 123825"/>
                <a:gd name="connsiteX35" fmla="*/ 71014 w 114583"/>
                <a:gd name="connsiteY35" fmla="*/ 105682 h 123825"/>
                <a:gd name="connsiteX36" fmla="*/ 88730 w 114583"/>
                <a:gd name="connsiteY36" fmla="*/ 95300 h 123825"/>
                <a:gd name="connsiteX37" fmla="*/ 94922 w 114583"/>
                <a:gd name="connsiteY37" fmla="*/ 98919 h 123825"/>
                <a:gd name="connsiteX38" fmla="*/ 107943 w 114583"/>
                <a:gd name="connsiteY38" fmla="*/ 95489 h 123825"/>
                <a:gd name="connsiteX39" fmla="*/ 107971 w 114583"/>
                <a:gd name="connsiteY39" fmla="*/ 95395 h 123825"/>
                <a:gd name="connsiteX40" fmla="*/ 112734 w 114583"/>
                <a:gd name="connsiteY40" fmla="*/ 87202 h 123825"/>
                <a:gd name="connsiteX41" fmla="*/ 109114 w 114583"/>
                <a:gd name="connsiteY41" fmla="*/ 74630 h 123825"/>
                <a:gd name="connsiteX42" fmla="*/ 102923 w 114583"/>
                <a:gd name="connsiteY42" fmla="*/ 71010 h 123825"/>
                <a:gd name="connsiteX43" fmla="*/ 103018 w 114583"/>
                <a:gd name="connsiteY43" fmla="*/ 5015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4583" h="123825">
                  <a:moveTo>
                    <a:pt x="103018" y="50151"/>
                  </a:moveTo>
                  <a:lnTo>
                    <a:pt x="109209" y="46532"/>
                  </a:lnTo>
                  <a:cubicBezTo>
                    <a:pt x="113781" y="43960"/>
                    <a:pt x="115372" y="38150"/>
                    <a:pt x="112762" y="33577"/>
                  </a:cubicBezTo>
                  <a:cubicBezTo>
                    <a:pt x="112753" y="33483"/>
                    <a:pt x="112743" y="33483"/>
                    <a:pt x="112734" y="33483"/>
                  </a:cubicBezTo>
                  <a:lnTo>
                    <a:pt x="107971" y="25290"/>
                  </a:lnTo>
                  <a:cubicBezTo>
                    <a:pt x="105361" y="20718"/>
                    <a:pt x="99551" y="19100"/>
                    <a:pt x="94979" y="21766"/>
                  </a:cubicBezTo>
                  <a:cubicBezTo>
                    <a:pt x="94960" y="21766"/>
                    <a:pt x="94941" y="21766"/>
                    <a:pt x="94922" y="21766"/>
                  </a:cubicBezTo>
                  <a:lnTo>
                    <a:pt x="88826" y="25290"/>
                  </a:lnTo>
                  <a:cubicBezTo>
                    <a:pt x="83720" y="20527"/>
                    <a:pt x="77634" y="17003"/>
                    <a:pt x="71014" y="14908"/>
                  </a:cubicBezTo>
                  <a:lnTo>
                    <a:pt x="71014" y="7955"/>
                  </a:lnTo>
                  <a:cubicBezTo>
                    <a:pt x="71014" y="2716"/>
                    <a:pt x="66747" y="-1570"/>
                    <a:pt x="61489" y="-1570"/>
                  </a:cubicBezTo>
                  <a:lnTo>
                    <a:pt x="51964" y="-1570"/>
                  </a:lnTo>
                  <a:cubicBezTo>
                    <a:pt x="46706" y="-1570"/>
                    <a:pt x="42439" y="2716"/>
                    <a:pt x="42439" y="7955"/>
                  </a:cubicBezTo>
                  <a:lnTo>
                    <a:pt x="42439" y="15003"/>
                  </a:lnTo>
                  <a:cubicBezTo>
                    <a:pt x="35829" y="17099"/>
                    <a:pt x="29781" y="20623"/>
                    <a:pt x="24723" y="25385"/>
                  </a:cubicBezTo>
                  <a:lnTo>
                    <a:pt x="18531" y="21766"/>
                  </a:lnTo>
                  <a:cubicBezTo>
                    <a:pt x="16341" y="20527"/>
                    <a:pt x="13740" y="20147"/>
                    <a:pt x="11292" y="20814"/>
                  </a:cubicBezTo>
                  <a:cubicBezTo>
                    <a:pt x="8835" y="21481"/>
                    <a:pt x="6740" y="23099"/>
                    <a:pt x="5482" y="25290"/>
                  </a:cubicBezTo>
                  <a:lnTo>
                    <a:pt x="720" y="33483"/>
                  </a:lnTo>
                  <a:cubicBezTo>
                    <a:pt x="-1919" y="38054"/>
                    <a:pt x="-366" y="43864"/>
                    <a:pt x="4187" y="46532"/>
                  </a:cubicBezTo>
                  <a:cubicBezTo>
                    <a:pt x="4206" y="46532"/>
                    <a:pt x="4225" y="46532"/>
                    <a:pt x="4244" y="46532"/>
                  </a:cubicBezTo>
                  <a:lnTo>
                    <a:pt x="10435" y="50151"/>
                  </a:lnTo>
                  <a:cubicBezTo>
                    <a:pt x="8911" y="56914"/>
                    <a:pt x="8911" y="63867"/>
                    <a:pt x="10435" y="70629"/>
                  </a:cubicBezTo>
                  <a:lnTo>
                    <a:pt x="4244" y="74153"/>
                  </a:lnTo>
                  <a:cubicBezTo>
                    <a:pt x="-328" y="76725"/>
                    <a:pt x="-1919" y="82535"/>
                    <a:pt x="691" y="87108"/>
                  </a:cubicBezTo>
                  <a:cubicBezTo>
                    <a:pt x="700" y="87202"/>
                    <a:pt x="710" y="87202"/>
                    <a:pt x="720" y="87202"/>
                  </a:cubicBezTo>
                  <a:lnTo>
                    <a:pt x="5482" y="95395"/>
                  </a:lnTo>
                  <a:cubicBezTo>
                    <a:pt x="8092" y="99967"/>
                    <a:pt x="13902" y="101585"/>
                    <a:pt x="18474" y="98919"/>
                  </a:cubicBezTo>
                  <a:cubicBezTo>
                    <a:pt x="18493" y="98919"/>
                    <a:pt x="18512" y="98919"/>
                    <a:pt x="18531" y="98919"/>
                  </a:cubicBezTo>
                  <a:lnTo>
                    <a:pt x="24627" y="95395"/>
                  </a:lnTo>
                  <a:cubicBezTo>
                    <a:pt x="29761" y="100062"/>
                    <a:pt x="35829" y="103586"/>
                    <a:pt x="42439" y="105777"/>
                  </a:cubicBezTo>
                  <a:lnTo>
                    <a:pt x="42439" y="112730"/>
                  </a:lnTo>
                  <a:cubicBezTo>
                    <a:pt x="42439" y="117969"/>
                    <a:pt x="46706" y="122255"/>
                    <a:pt x="51964" y="122255"/>
                  </a:cubicBezTo>
                  <a:lnTo>
                    <a:pt x="61489" y="122255"/>
                  </a:lnTo>
                  <a:cubicBezTo>
                    <a:pt x="66747" y="122255"/>
                    <a:pt x="71014" y="117969"/>
                    <a:pt x="71014" y="112730"/>
                  </a:cubicBezTo>
                  <a:lnTo>
                    <a:pt x="71014" y="105682"/>
                  </a:lnTo>
                  <a:cubicBezTo>
                    <a:pt x="77624" y="103586"/>
                    <a:pt x="83673" y="100062"/>
                    <a:pt x="88730" y="95300"/>
                  </a:cubicBezTo>
                  <a:lnTo>
                    <a:pt x="94922" y="98919"/>
                  </a:lnTo>
                  <a:cubicBezTo>
                    <a:pt x="99475" y="101585"/>
                    <a:pt x="105304" y="99967"/>
                    <a:pt x="107943" y="95489"/>
                  </a:cubicBezTo>
                  <a:cubicBezTo>
                    <a:pt x="107952" y="95395"/>
                    <a:pt x="107962" y="95395"/>
                    <a:pt x="107971" y="95395"/>
                  </a:cubicBezTo>
                  <a:lnTo>
                    <a:pt x="112734" y="87202"/>
                  </a:lnTo>
                  <a:cubicBezTo>
                    <a:pt x="115048" y="82726"/>
                    <a:pt x="113467" y="77202"/>
                    <a:pt x="109114" y="74630"/>
                  </a:cubicBezTo>
                  <a:lnTo>
                    <a:pt x="102923" y="71010"/>
                  </a:lnTo>
                  <a:cubicBezTo>
                    <a:pt x="104552" y="64153"/>
                    <a:pt x="104580" y="57009"/>
                    <a:pt x="103018" y="50151"/>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1" name="Freeform: Shape 150">
              <a:extLst>
                <a:ext uri="{FF2B5EF4-FFF2-40B4-BE49-F238E27FC236}">
                  <a16:creationId xmlns:a16="http://schemas.microsoft.com/office/drawing/2014/main" id="{D969D6C9-E6E4-9B6B-954F-5789F52564E7}"/>
                </a:ext>
              </a:extLst>
            </p:cNvPr>
            <p:cNvSpPr/>
            <p:nvPr/>
          </p:nvSpPr>
          <p:spPr>
            <a:xfrm>
              <a:off x="1294708" y="4345676"/>
              <a:ext cx="38100" cy="38100"/>
            </a:xfrm>
            <a:custGeom>
              <a:avLst/>
              <a:gdLst>
                <a:gd name="connsiteX0" fmla="*/ 18484 w 38100"/>
                <a:gd name="connsiteY0" fmla="*/ 36530 h 38100"/>
                <a:gd name="connsiteX1" fmla="*/ 37534 w 38100"/>
                <a:gd name="connsiteY1" fmla="*/ 17480 h 38100"/>
                <a:gd name="connsiteX2" fmla="*/ 18484 w 38100"/>
                <a:gd name="connsiteY2" fmla="*/ -1570 h 38100"/>
                <a:gd name="connsiteX3" fmla="*/ -566 w 38100"/>
                <a:gd name="connsiteY3" fmla="*/ 17480 h 38100"/>
                <a:gd name="connsiteX4" fmla="*/ 18484 w 38100"/>
                <a:gd name="connsiteY4" fmla="*/ 365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484" y="36530"/>
                  </a:moveTo>
                  <a:cubicBezTo>
                    <a:pt x="29009" y="36530"/>
                    <a:pt x="37534" y="27957"/>
                    <a:pt x="37534" y="17480"/>
                  </a:cubicBezTo>
                  <a:cubicBezTo>
                    <a:pt x="37534" y="7003"/>
                    <a:pt x="29009" y="-1570"/>
                    <a:pt x="18484" y="-1570"/>
                  </a:cubicBezTo>
                  <a:cubicBezTo>
                    <a:pt x="7959" y="-1570"/>
                    <a:pt x="-566" y="7003"/>
                    <a:pt x="-566" y="17480"/>
                  </a:cubicBezTo>
                  <a:cubicBezTo>
                    <a:pt x="-566" y="27957"/>
                    <a:pt x="7959" y="36530"/>
                    <a:pt x="18484" y="365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2" name="Group 151">
            <a:extLst>
              <a:ext uri="{FF2B5EF4-FFF2-40B4-BE49-F238E27FC236}">
                <a16:creationId xmlns:a16="http://schemas.microsoft.com/office/drawing/2014/main" id="{A98597E3-9547-B9C5-1C39-964801D9DAEC}"/>
              </a:ext>
            </a:extLst>
          </p:cNvPr>
          <p:cNvGrpSpPr/>
          <p:nvPr/>
        </p:nvGrpSpPr>
        <p:grpSpPr>
          <a:xfrm rot="5400000">
            <a:off x="10561632" y="2727761"/>
            <a:ext cx="189682" cy="365589"/>
            <a:chOff x="998885" y="1205242"/>
            <a:chExt cx="189682" cy="365589"/>
          </a:xfrm>
        </p:grpSpPr>
        <p:sp>
          <p:nvSpPr>
            <p:cNvPr id="153" name="Graphic 12">
              <a:extLst>
                <a:ext uri="{FF2B5EF4-FFF2-40B4-BE49-F238E27FC236}">
                  <a16:creationId xmlns:a16="http://schemas.microsoft.com/office/drawing/2014/main" id="{CAB0583C-46C8-53F9-8C1E-53D2ABF63210}"/>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4"/>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54" name="Graphic 100">
              <a:extLst>
                <a:ext uri="{FF2B5EF4-FFF2-40B4-BE49-F238E27FC236}">
                  <a16:creationId xmlns:a16="http://schemas.microsoft.com/office/drawing/2014/main" id="{CEF66166-E1A1-A22D-BF92-8A3ADB27C883}"/>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55" name="Rectangle 154">
            <a:extLst>
              <a:ext uri="{FF2B5EF4-FFF2-40B4-BE49-F238E27FC236}">
                <a16:creationId xmlns:a16="http://schemas.microsoft.com/office/drawing/2014/main" id="{19C9D02B-1CDF-D781-C0E2-36DC3E6E4EDD}"/>
              </a:ext>
            </a:extLst>
          </p:cNvPr>
          <p:cNvSpPr/>
          <p:nvPr/>
        </p:nvSpPr>
        <p:spPr>
          <a:xfrm>
            <a:off x="10199273"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156" name="Straight Connector 155">
            <a:extLst>
              <a:ext uri="{FF2B5EF4-FFF2-40B4-BE49-F238E27FC236}">
                <a16:creationId xmlns:a16="http://schemas.microsoft.com/office/drawing/2014/main" id="{7A9B3AE2-57B2-5D19-821A-9BE8241CA3D0}"/>
              </a:ext>
            </a:extLst>
          </p:cNvPr>
          <p:cNvCxnSpPr>
            <a:cxnSpLocks/>
          </p:cNvCxnSpPr>
          <p:nvPr/>
        </p:nvCxnSpPr>
        <p:spPr>
          <a:xfrm flipH="1">
            <a:off x="6721312"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91775485-96D2-F094-30B4-058F9C713DB5}"/>
              </a:ext>
            </a:extLst>
          </p:cNvPr>
          <p:cNvGrpSpPr/>
          <p:nvPr/>
        </p:nvGrpSpPr>
        <p:grpSpPr>
          <a:xfrm>
            <a:off x="6191836" y="2426992"/>
            <a:ext cx="540000" cy="540000"/>
            <a:chOff x="995363" y="1450449"/>
            <a:chExt cx="556600" cy="616810"/>
          </a:xfrm>
        </p:grpSpPr>
        <p:sp>
          <p:nvSpPr>
            <p:cNvPr id="158" name="Graphic 12">
              <a:extLst>
                <a:ext uri="{FF2B5EF4-FFF2-40B4-BE49-F238E27FC236}">
                  <a16:creationId xmlns:a16="http://schemas.microsoft.com/office/drawing/2014/main" id="{E20D16A9-1492-9C6E-85DF-0A9097046EFA}"/>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164" name="Graphic 12">
              <a:extLst>
                <a:ext uri="{FF2B5EF4-FFF2-40B4-BE49-F238E27FC236}">
                  <a16:creationId xmlns:a16="http://schemas.microsoft.com/office/drawing/2014/main" id="{35C61BEA-2449-24DF-ACBB-0389756A4EB7}"/>
                </a:ext>
              </a:extLst>
            </p:cNvPr>
            <p:cNvSpPr/>
            <p:nvPr/>
          </p:nvSpPr>
          <p:spPr>
            <a:xfrm rot="5400000">
              <a:off x="1006066" y="1517378"/>
              <a:ext cx="535196" cy="482952"/>
            </a:xfrm>
            <a:prstGeom prst="ellipse">
              <a:avLst/>
            </a:prstGeom>
            <a:noFill/>
            <a:ln w="15875" cap="flat">
              <a:solidFill>
                <a:schemeClr val="accent4"/>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165" name="TextBox 164">
            <a:extLst>
              <a:ext uri="{FF2B5EF4-FFF2-40B4-BE49-F238E27FC236}">
                <a16:creationId xmlns:a16="http://schemas.microsoft.com/office/drawing/2014/main" id="{FF60BD70-7801-65C2-F349-C7DD8EEE0184}"/>
              </a:ext>
            </a:extLst>
          </p:cNvPr>
          <p:cNvSpPr txBox="1"/>
          <p:nvPr/>
        </p:nvSpPr>
        <p:spPr>
          <a:xfrm>
            <a:off x="6869831"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B8F5"/>
                </a:solidFill>
                <a:effectLst/>
                <a:uLnTx/>
                <a:uFillTx/>
                <a:latin typeface="Arial"/>
                <a:ea typeface="+mn-ea"/>
                <a:cs typeface="+mn-cs"/>
              </a:rPr>
              <a:t>Client outcomes</a:t>
            </a:r>
          </a:p>
        </p:txBody>
      </p:sp>
      <p:grpSp>
        <p:nvGrpSpPr>
          <p:cNvPr id="167" name="Graphic 118">
            <a:extLst>
              <a:ext uri="{FF2B5EF4-FFF2-40B4-BE49-F238E27FC236}">
                <a16:creationId xmlns:a16="http://schemas.microsoft.com/office/drawing/2014/main" id="{4D840695-B09A-BF1E-F4A5-6FDE8405A27C}"/>
              </a:ext>
            </a:extLst>
          </p:cNvPr>
          <p:cNvGrpSpPr/>
          <p:nvPr/>
        </p:nvGrpSpPr>
        <p:grpSpPr>
          <a:xfrm>
            <a:off x="6337824" y="2554721"/>
            <a:ext cx="284022" cy="284540"/>
            <a:chOff x="6585886" y="1557884"/>
            <a:chExt cx="218675" cy="219075"/>
          </a:xfrm>
          <a:noFill/>
        </p:grpSpPr>
        <p:sp>
          <p:nvSpPr>
            <p:cNvPr id="168" name="Freeform: Shape 167">
              <a:extLst>
                <a:ext uri="{FF2B5EF4-FFF2-40B4-BE49-F238E27FC236}">
                  <a16:creationId xmlns:a16="http://schemas.microsoft.com/office/drawing/2014/main" id="{5D997C68-1572-2E99-4938-994B4529C658}"/>
                </a:ext>
              </a:extLst>
            </p:cNvPr>
            <p:cNvSpPr/>
            <p:nvPr/>
          </p:nvSpPr>
          <p:spPr>
            <a:xfrm>
              <a:off x="6671212" y="1615034"/>
              <a:ext cx="47625" cy="47625"/>
            </a:xfrm>
            <a:custGeom>
              <a:avLst/>
              <a:gdLst>
                <a:gd name="connsiteX0" fmla="*/ -304 w 47625"/>
                <a:gd name="connsiteY0" fmla="*/ 46925 h 47625"/>
                <a:gd name="connsiteX1" fmla="*/ 47321 w 47625"/>
                <a:gd name="connsiteY1" fmla="*/ -700 h 47625"/>
              </a:gdLst>
              <a:ahLst/>
              <a:cxnLst>
                <a:cxn ang="0">
                  <a:pos x="connsiteX0" y="connsiteY0"/>
                </a:cxn>
                <a:cxn ang="0">
                  <a:pos x="connsiteX1" y="connsiteY1"/>
                </a:cxn>
              </a:cxnLst>
              <a:rect l="l" t="t" r="r" b="b"/>
              <a:pathLst>
                <a:path w="47625" h="47625">
                  <a:moveTo>
                    <a:pt x="-304" y="46925"/>
                  </a:moveTo>
                  <a:lnTo>
                    <a:pt x="47321" y="-700"/>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9" name="Freeform: Shape 168">
              <a:extLst>
                <a:ext uri="{FF2B5EF4-FFF2-40B4-BE49-F238E27FC236}">
                  <a16:creationId xmlns:a16="http://schemas.microsoft.com/office/drawing/2014/main" id="{337AAE75-F1E6-8DB1-0D59-CDA094FA31C7}"/>
                </a:ext>
              </a:extLst>
            </p:cNvPr>
            <p:cNvSpPr/>
            <p:nvPr/>
          </p:nvSpPr>
          <p:spPr>
            <a:xfrm>
              <a:off x="6718837" y="1557884"/>
              <a:ext cx="57150" cy="57150"/>
            </a:xfrm>
            <a:custGeom>
              <a:avLst/>
              <a:gdLst>
                <a:gd name="connsiteX0" fmla="*/ 2458 w 57150"/>
                <a:gd name="connsiteY0" fmla="*/ 25113 h 57150"/>
                <a:gd name="connsiteX1" fmla="*/ -304 w 57150"/>
                <a:gd name="connsiteY1" fmla="*/ 31780 h 57150"/>
                <a:gd name="connsiteX2" fmla="*/ -304 w 57150"/>
                <a:gd name="connsiteY2" fmla="*/ 56450 h 57150"/>
                <a:gd name="connsiteX3" fmla="*/ 24366 w 57150"/>
                <a:gd name="connsiteY3" fmla="*/ 56450 h 57150"/>
                <a:gd name="connsiteX4" fmla="*/ 31033 w 57150"/>
                <a:gd name="connsiteY4" fmla="*/ 53688 h 57150"/>
                <a:gd name="connsiteX5" fmla="*/ 56846 w 57150"/>
                <a:gd name="connsiteY5" fmla="*/ 27875 h 57150"/>
                <a:gd name="connsiteX6" fmla="*/ 28271 w 57150"/>
                <a:gd name="connsiteY6" fmla="*/ 27875 h 57150"/>
                <a:gd name="connsiteX7" fmla="*/ 28271 w 57150"/>
                <a:gd name="connsiteY7" fmla="*/ -7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458" y="25113"/>
                  </a:moveTo>
                  <a:cubicBezTo>
                    <a:pt x="696" y="26884"/>
                    <a:pt x="-294" y="29285"/>
                    <a:pt x="-304" y="31780"/>
                  </a:cubicBezTo>
                  <a:lnTo>
                    <a:pt x="-304" y="56450"/>
                  </a:lnTo>
                  <a:lnTo>
                    <a:pt x="24366" y="56450"/>
                  </a:lnTo>
                  <a:cubicBezTo>
                    <a:pt x="26861" y="56441"/>
                    <a:pt x="29262" y="55450"/>
                    <a:pt x="31033" y="53688"/>
                  </a:cubicBezTo>
                  <a:lnTo>
                    <a:pt x="56846" y="27875"/>
                  </a:lnTo>
                  <a:lnTo>
                    <a:pt x="28271" y="27875"/>
                  </a:lnTo>
                  <a:lnTo>
                    <a:pt x="28271" y="-700"/>
                  </a:ln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0" name="Freeform: Shape 169">
              <a:extLst>
                <a:ext uri="{FF2B5EF4-FFF2-40B4-BE49-F238E27FC236}">
                  <a16:creationId xmlns:a16="http://schemas.microsoft.com/office/drawing/2014/main" id="{0469A0AB-3C68-1C6E-5776-ACE08185CD88}"/>
                </a:ext>
              </a:extLst>
            </p:cNvPr>
            <p:cNvSpPr/>
            <p:nvPr/>
          </p:nvSpPr>
          <p:spPr>
            <a:xfrm>
              <a:off x="6623587" y="1615034"/>
              <a:ext cx="93059" cy="95250"/>
            </a:xfrm>
            <a:custGeom>
              <a:avLst/>
              <a:gdLst>
                <a:gd name="connsiteX0" fmla="*/ 47321 w 93059"/>
                <a:gd name="connsiteY0" fmla="*/ 94550 h 95250"/>
                <a:gd name="connsiteX1" fmla="*/ -304 w 93059"/>
                <a:gd name="connsiteY1" fmla="*/ 46925 h 95250"/>
                <a:gd name="connsiteX2" fmla="*/ 47331 w 93059"/>
                <a:gd name="connsiteY2" fmla="*/ -700 h 95250"/>
                <a:gd name="connsiteX3" fmla="*/ 92755 w 93059"/>
                <a:gd name="connsiteY3" fmla="*/ 32638 h 95250"/>
              </a:gdLst>
              <a:ahLst/>
              <a:cxnLst>
                <a:cxn ang="0">
                  <a:pos x="connsiteX0" y="connsiteY0"/>
                </a:cxn>
                <a:cxn ang="0">
                  <a:pos x="connsiteX1" y="connsiteY1"/>
                </a:cxn>
                <a:cxn ang="0">
                  <a:pos x="connsiteX2" y="connsiteY2"/>
                </a:cxn>
                <a:cxn ang="0">
                  <a:pos x="connsiteX3" y="connsiteY3"/>
                </a:cxn>
              </a:cxnLst>
              <a:rect l="l" t="t" r="r" b="b"/>
              <a:pathLst>
                <a:path w="93059" h="95250">
                  <a:moveTo>
                    <a:pt x="47321" y="94550"/>
                  </a:moveTo>
                  <a:cubicBezTo>
                    <a:pt x="21023" y="94550"/>
                    <a:pt x="-304" y="73223"/>
                    <a:pt x="-304" y="46925"/>
                  </a:cubicBezTo>
                  <a:cubicBezTo>
                    <a:pt x="-304" y="20617"/>
                    <a:pt x="21023" y="-700"/>
                    <a:pt x="47331" y="-700"/>
                  </a:cubicBezTo>
                  <a:cubicBezTo>
                    <a:pt x="68124" y="-700"/>
                    <a:pt x="86516" y="12797"/>
                    <a:pt x="92755" y="32638"/>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1" name="Freeform: Shape 170">
              <a:extLst>
                <a:ext uri="{FF2B5EF4-FFF2-40B4-BE49-F238E27FC236}">
                  <a16:creationId xmlns:a16="http://schemas.microsoft.com/office/drawing/2014/main" id="{308C0DB2-9891-A27D-7706-505959B04D7F}"/>
                </a:ext>
              </a:extLst>
            </p:cNvPr>
            <p:cNvSpPr/>
            <p:nvPr/>
          </p:nvSpPr>
          <p:spPr>
            <a:xfrm>
              <a:off x="6585886" y="1576933"/>
              <a:ext cx="113900" cy="171450"/>
            </a:xfrm>
            <a:custGeom>
              <a:avLst/>
              <a:gdLst>
                <a:gd name="connsiteX0" fmla="*/ 85022 w 113900"/>
                <a:gd name="connsiteY0" fmla="*/ 170751 h 171450"/>
                <a:gd name="connsiteX1" fmla="*/ -303 w 113900"/>
                <a:gd name="connsiteY1" fmla="*/ 84626 h 171450"/>
                <a:gd name="connsiteX2" fmla="*/ 85831 w 113900"/>
                <a:gd name="connsiteY2" fmla="*/ -699 h 171450"/>
                <a:gd name="connsiteX3" fmla="*/ 113597 w 113900"/>
                <a:gd name="connsiteY3" fmla="*/ 4063 h 171450"/>
              </a:gdLst>
              <a:ahLst/>
              <a:cxnLst>
                <a:cxn ang="0">
                  <a:pos x="connsiteX0" y="connsiteY0"/>
                </a:cxn>
                <a:cxn ang="0">
                  <a:pos x="connsiteX1" y="connsiteY1"/>
                </a:cxn>
                <a:cxn ang="0">
                  <a:pos x="connsiteX2" y="connsiteY2"/>
                </a:cxn>
                <a:cxn ang="0">
                  <a:pos x="connsiteX3" y="connsiteY3"/>
                </a:cxn>
              </a:cxnLst>
              <a:rect l="l" t="t" r="r" b="b"/>
              <a:pathLst>
                <a:path w="113900" h="171450">
                  <a:moveTo>
                    <a:pt x="85022" y="170751"/>
                  </a:moveTo>
                  <a:cubicBezTo>
                    <a:pt x="37673" y="170532"/>
                    <a:pt x="-522" y="131965"/>
                    <a:pt x="-303" y="84626"/>
                  </a:cubicBezTo>
                  <a:cubicBezTo>
                    <a:pt x="-74" y="37277"/>
                    <a:pt x="38483" y="-918"/>
                    <a:pt x="85831" y="-699"/>
                  </a:cubicBezTo>
                  <a:cubicBezTo>
                    <a:pt x="95280" y="-651"/>
                    <a:pt x="104663" y="958"/>
                    <a:pt x="113597" y="4063"/>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2" name="Freeform: Shape 171">
              <a:extLst>
                <a:ext uri="{FF2B5EF4-FFF2-40B4-BE49-F238E27FC236}">
                  <a16:creationId xmlns:a16="http://schemas.microsoft.com/office/drawing/2014/main" id="{8FCEA627-C312-10D7-5B15-DCBA2EE9E7D8}"/>
                </a:ext>
              </a:extLst>
            </p:cNvPr>
            <p:cNvSpPr/>
            <p:nvPr/>
          </p:nvSpPr>
          <p:spPr>
            <a:xfrm>
              <a:off x="6690262" y="1662659"/>
              <a:ext cx="114300" cy="114300"/>
            </a:xfrm>
            <a:custGeom>
              <a:avLst/>
              <a:gdLst>
                <a:gd name="connsiteX0" fmla="*/ 56846 w 114300"/>
                <a:gd name="connsiteY0" fmla="*/ 113600 h 114300"/>
                <a:gd name="connsiteX1" fmla="*/ 113996 w 114300"/>
                <a:gd name="connsiteY1" fmla="*/ 56450 h 114300"/>
                <a:gd name="connsiteX2" fmla="*/ 56846 w 114300"/>
                <a:gd name="connsiteY2" fmla="*/ -700 h 114300"/>
                <a:gd name="connsiteX3" fmla="*/ -304 w 114300"/>
                <a:gd name="connsiteY3" fmla="*/ 56450 h 114300"/>
                <a:gd name="connsiteX4" fmla="*/ 56846 w 114300"/>
                <a:gd name="connsiteY4" fmla="*/ 11360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6846" y="113600"/>
                  </a:moveTo>
                  <a:cubicBezTo>
                    <a:pt x="88412" y="113600"/>
                    <a:pt x="113996" y="88016"/>
                    <a:pt x="113996" y="56450"/>
                  </a:cubicBezTo>
                  <a:cubicBezTo>
                    <a:pt x="113996" y="24884"/>
                    <a:pt x="88412" y="-700"/>
                    <a:pt x="56846" y="-700"/>
                  </a:cubicBezTo>
                  <a:cubicBezTo>
                    <a:pt x="25280" y="-700"/>
                    <a:pt x="-304" y="24884"/>
                    <a:pt x="-304" y="56450"/>
                  </a:cubicBezTo>
                  <a:cubicBezTo>
                    <a:pt x="-304" y="88016"/>
                    <a:pt x="25280" y="113600"/>
                    <a:pt x="56846" y="113600"/>
                  </a:cubicBez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3" name="Freeform: Shape 172">
              <a:extLst>
                <a:ext uri="{FF2B5EF4-FFF2-40B4-BE49-F238E27FC236}">
                  <a16:creationId xmlns:a16="http://schemas.microsoft.com/office/drawing/2014/main" id="{E3D1A355-39E3-A8AC-4721-5944B4F8DF01}"/>
                </a:ext>
              </a:extLst>
            </p:cNvPr>
            <p:cNvSpPr/>
            <p:nvPr/>
          </p:nvSpPr>
          <p:spPr>
            <a:xfrm>
              <a:off x="6720170" y="1703236"/>
              <a:ext cx="52673" cy="39714"/>
            </a:xfrm>
            <a:custGeom>
              <a:avLst/>
              <a:gdLst>
                <a:gd name="connsiteX0" fmla="*/ 52369 w 52673"/>
                <a:gd name="connsiteY0" fmla="*/ -700 h 39714"/>
                <a:gd name="connsiteX1" fmla="*/ 24746 w 52673"/>
                <a:gd name="connsiteY1" fmla="*/ 36162 h 39714"/>
                <a:gd name="connsiteX2" fmla="*/ 14745 w 52673"/>
                <a:gd name="connsiteY2" fmla="*/ 37581 h 39714"/>
                <a:gd name="connsiteX3" fmla="*/ 13983 w 52673"/>
                <a:gd name="connsiteY3" fmla="*/ 36924 h 39714"/>
                <a:gd name="connsiteX4" fmla="*/ -304 w 52673"/>
                <a:gd name="connsiteY4" fmla="*/ 22636 h 3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39714">
                  <a:moveTo>
                    <a:pt x="52369" y="-700"/>
                  </a:moveTo>
                  <a:lnTo>
                    <a:pt x="24746" y="36162"/>
                  </a:lnTo>
                  <a:cubicBezTo>
                    <a:pt x="22375" y="39314"/>
                    <a:pt x="17898" y="39953"/>
                    <a:pt x="14745" y="37581"/>
                  </a:cubicBezTo>
                  <a:cubicBezTo>
                    <a:pt x="14479" y="37381"/>
                    <a:pt x="14222" y="37162"/>
                    <a:pt x="13983" y="36924"/>
                  </a:cubicBezTo>
                  <a:lnTo>
                    <a:pt x="-304" y="22636"/>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 name="Title 1">
            <a:extLst>
              <a:ext uri="{FF2B5EF4-FFF2-40B4-BE49-F238E27FC236}">
                <a16:creationId xmlns:a16="http://schemas.microsoft.com/office/drawing/2014/main" id="{4668C9D6-B505-10AB-B619-1C44212FD51B}"/>
              </a:ext>
            </a:extLst>
          </p:cNvPr>
          <p:cNvSpPr txBox="1">
            <a:spLocks/>
          </p:cNvSpPr>
          <p:nvPr/>
        </p:nvSpPr>
        <p:spPr>
          <a:xfrm>
            <a:off x="634871" y="303862"/>
            <a:ext cx="11113930" cy="673871"/>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338D"/>
                </a:solidFill>
                <a:effectLst/>
                <a:uLnTx/>
                <a:uFillTx/>
                <a:latin typeface="KPMG Bold"/>
                <a:ea typeface="+mj-ea"/>
                <a:cs typeface="+mj-cs"/>
              </a:rPr>
              <a:t>KPMG + CyberArk Case Study – </a:t>
            </a:r>
            <a:r>
              <a:rPr lang="en-US" sz="4400">
                <a:solidFill>
                  <a:srgbClr val="00338D"/>
                </a:solidFill>
                <a:latin typeface="KPMG Bold"/>
              </a:rPr>
              <a:t>Global KPMG</a:t>
            </a:r>
            <a:endParaRPr kumimoji="0" lang="en-US" sz="4400" b="0" i="0" u="none" strike="noStrike" kern="1200" cap="none" spc="0" normalizeH="0" baseline="0" noProof="0">
              <a:ln>
                <a:noFill/>
              </a:ln>
              <a:solidFill>
                <a:srgbClr val="00338D"/>
              </a:solidFill>
              <a:effectLst/>
              <a:uLnTx/>
              <a:uFillTx/>
              <a:latin typeface="KPMG Bold"/>
              <a:ea typeface="+mj-ea"/>
              <a:cs typeface="+mj-cs"/>
            </a:endParaRPr>
          </a:p>
        </p:txBody>
      </p:sp>
    </p:spTree>
    <p:extLst>
      <p:ext uri="{BB962C8B-B14F-4D97-AF65-F5344CB8AC3E}">
        <p14:creationId xmlns:p14="http://schemas.microsoft.com/office/powerpoint/2010/main" val="169943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0" name="Group 289">
            <a:extLst>
              <a:ext uri="{FF2B5EF4-FFF2-40B4-BE49-F238E27FC236}">
                <a16:creationId xmlns:a16="http://schemas.microsoft.com/office/drawing/2014/main" id="{CF847271-4DA3-4DA2-9507-76ED4A46BC87}"/>
              </a:ext>
            </a:extLst>
          </p:cNvPr>
          <p:cNvGrpSpPr/>
          <p:nvPr/>
        </p:nvGrpSpPr>
        <p:grpSpPr>
          <a:xfrm rot="5400000">
            <a:off x="10561632" y="2727761"/>
            <a:ext cx="189682" cy="365589"/>
            <a:chOff x="998885" y="1205242"/>
            <a:chExt cx="189682" cy="365589"/>
          </a:xfrm>
        </p:grpSpPr>
        <p:sp>
          <p:nvSpPr>
            <p:cNvPr id="291" name="Graphic 12">
              <a:extLst>
                <a:ext uri="{FF2B5EF4-FFF2-40B4-BE49-F238E27FC236}">
                  <a16:creationId xmlns:a16="http://schemas.microsoft.com/office/drawing/2014/main" id="{A137E99E-112F-46BC-BA89-D888CF8231B9}"/>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4"/>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292" name="Graphic 100">
              <a:extLst>
                <a:ext uri="{FF2B5EF4-FFF2-40B4-BE49-F238E27FC236}">
                  <a16:creationId xmlns:a16="http://schemas.microsoft.com/office/drawing/2014/main" id="{D97FFBDE-0F56-441F-9EEB-B7061D64A07A}"/>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62" name="Rectangle 261">
            <a:extLst>
              <a:ext uri="{FF2B5EF4-FFF2-40B4-BE49-F238E27FC236}">
                <a16:creationId xmlns:a16="http://schemas.microsoft.com/office/drawing/2014/main" id="{C5A4B684-2D6D-4C96-B974-2642FA604266}"/>
              </a:ext>
            </a:extLst>
          </p:cNvPr>
          <p:cNvSpPr/>
          <p:nvPr/>
        </p:nvSpPr>
        <p:spPr>
          <a:xfrm>
            <a:off x="10199273"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117" name="Group 116">
            <a:extLst>
              <a:ext uri="{FF2B5EF4-FFF2-40B4-BE49-F238E27FC236}">
                <a16:creationId xmlns:a16="http://schemas.microsoft.com/office/drawing/2014/main" id="{6F5EF9F1-3E73-4D4A-9241-00090E5431DC}"/>
              </a:ext>
            </a:extLst>
          </p:cNvPr>
          <p:cNvGrpSpPr/>
          <p:nvPr/>
        </p:nvGrpSpPr>
        <p:grpSpPr>
          <a:xfrm rot="5400000">
            <a:off x="5355460" y="2727761"/>
            <a:ext cx="189682" cy="365589"/>
            <a:chOff x="998885" y="1205242"/>
            <a:chExt cx="189682" cy="365589"/>
          </a:xfrm>
        </p:grpSpPr>
        <p:sp>
          <p:nvSpPr>
            <p:cNvPr id="118" name="Graphic 12">
              <a:extLst>
                <a:ext uri="{FF2B5EF4-FFF2-40B4-BE49-F238E27FC236}">
                  <a16:creationId xmlns:a16="http://schemas.microsoft.com/office/drawing/2014/main" id="{4D1BF2D9-F5E3-497B-8ABC-3AACC180FCC5}"/>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5"/>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19" name="Graphic 100">
              <a:extLst>
                <a:ext uri="{FF2B5EF4-FFF2-40B4-BE49-F238E27FC236}">
                  <a16:creationId xmlns:a16="http://schemas.microsoft.com/office/drawing/2014/main" id="{64A149C7-C6FD-4FA4-9A21-1B12CDCF0030}"/>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Rectangle 13">
            <a:extLst>
              <a:ext uri="{FF2B5EF4-FFF2-40B4-BE49-F238E27FC236}">
                <a16:creationId xmlns:a16="http://schemas.microsoft.com/office/drawing/2014/main" id="{764C27C5-B3AD-4006-9445-29D9C006F8CC}"/>
              </a:ext>
            </a:extLst>
          </p:cNvPr>
          <p:cNvSpPr/>
          <p:nvPr/>
        </p:nvSpPr>
        <p:spPr>
          <a:xfrm>
            <a:off x="4993101"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D17A6FA6-092A-481B-88E8-FA1A7B4DD066}"/>
              </a:ext>
            </a:extLst>
          </p:cNvPr>
          <p:cNvSpPr>
            <a:spLocks noGrp="1"/>
          </p:cNvSpPr>
          <p:nvPr>
            <p:ph type="title"/>
          </p:nvPr>
        </p:nvSpPr>
        <p:spPr>
          <a:xfrm>
            <a:off x="2297721" y="991701"/>
            <a:ext cx="9012910" cy="539750"/>
          </a:xfrm>
        </p:spPr>
        <p:txBody>
          <a:bodyPr/>
          <a:lstStyle/>
          <a:p>
            <a:r>
              <a:rPr lang="en-US" sz="3200"/>
              <a:t>Global insurance broker – Privileged Access Management Implementation</a:t>
            </a:r>
          </a:p>
        </p:txBody>
      </p:sp>
      <p:grpSp>
        <p:nvGrpSpPr>
          <p:cNvPr id="6" name="Group 5">
            <a:extLst>
              <a:ext uri="{FF2B5EF4-FFF2-40B4-BE49-F238E27FC236}">
                <a16:creationId xmlns:a16="http://schemas.microsoft.com/office/drawing/2014/main" id="{1791D710-613E-435D-AF7E-4C9CB7B05AD5}"/>
              </a:ext>
            </a:extLst>
          </p:cNvPr>
          <p:cNvGrpSpPr/>
          <p:nvPr/>
        </p:nvGrpSpPr>
        <p:grpSpPr>
          <a:xfrm>
            <a:off x="1911226" y="1686749"/>
            <a:ext cx="189682" cy="365589"/>
            <a:chOff x="998885" y="1205242"/>
            <a:chExt cx="189682" cy="365589"/>
          </a:xfrm>
        </p:grpSpPr>
        <p:sp>
          <p:nvSpPr>
            <p:cNvPr id="7" name="Graphic 12">
              <a:extLst>
                <a:ext uri="{FF2B5EF4-FFF2-40B4-BE49-F238E27FC236}">
                  <a16:creationId xmlns:a16="http://schemas.microsoft.com/office/drawing/2014/main" id="{B3DB604E-9A21-48BC-AA49-AC994F8602C8}"/>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1"/>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8" name="Graphic 100">
              <a:extLst>
                <a:ext uri="{FF2B5EF4-FFF2-40B4-BE49-F238E27FC236}">
                  <a16:creationId xmlns:a16="http://schemas.microsoft.com/office/drawing/2014/main" id="{4ABB89E7-4534-4C11-94D9-61EFC206BEE0}"/>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2" name="TextBox 71">
            <a:extLst>
              <a:ext uri="{FF2B5EF4-FFF2-40B4-BE49-F238E27FC236}">
                <a16:creationId xmlns:a16="http://schemas.microsoft.com/office/drawing/2014/main" id="{A38506D5-6685-4D22-819C-F1DCA4C76484}"/>
              </a:ext>
            </a:extLst>
          </p:cNvPr>
          <p:cNvSpPr txBox="1"/>
          <p:nvPr/>
        </p:nvSpPr>
        <p:spPr>
          <a:xfrm>
            <a:off x="3262122" y="1515601"/>
            <a:ext cx="7694184" cy="707886"/>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mn-cs"/>
              </a:rPr>
              <a:t>The client, a $4 billion global insurance brokerage organization, engaged KPMG to assist implementing the CyberArk PAM solution by designing, architecting,            and onboarding a subset of initial accounts identified. This included administrators and default local accounts on AD, Windows, UNIX, SQL Server, Oracle, and legacy systems. Approximately 6,000 accounts were included during the initial phase of the deployment, as well as enforcing administrators to use two factor authentication to perform their work. This implementation required periodic rotation of passwords as well as utilization of the Privileged Session Manager (PSM) to broker and record session activities for Windows and SQL database accounts</a:t>
            </a:r>
            <a:endParaRPr kumimoji="0" lang="en-US" sz="800" b="0" i="0" u="none" strike="noStrike" kern="1200" cap="none" spc="0" normalizeH="0" baseline="0" noProof="0">
              <a:ln>
                <a:noFill/>
              </a:ln>
              <a:solidFill>
                <a:srgbClr val="00338D"/>
              </a:solidFill>
              <a:effectLst/>
              <a:uLnTx/>
              <a:uFillTx/>
              <a:latin typeface="Arial"/>
              <a:ea typeface="+mn-ea"/>
              <a:cs typeface="+mn-cs"/>
            </a:endParaRPr>
          </a:p>
        </p:txBody>
      </p:sp>
      <p:cxnSp>
        <p:nvCxnSpPr>
          <p:cNvPr id="78" name="Straight Connector 77">
            <a:extLst>
              <a:ext uri="{FF2B5EF4-FFF2-40B4-BE49-F238E27FC236}">
                <a16:creationId xmlns:a16="http://schemas.microsoft.com/office/drawing/2014/main" id="{7CBEC6FC-0F5F-42D8-8B01-4F511B76130D}"/>
              </a:ext>
            </a:extLst>
          </p:cNvPr>
          <p:cNvCxnSpPr>
            <a:cxnSpLocks/>
          </p:cNvCxnSpPr>
          <p:nvPr/>
        </p:nvCxnSpPr>
        <p:spPr>
          <a:xfrm flipH="1">
            <a:off x="1615245" y="2272738"/>
            <a:ext cx="9584568"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D001CC2-4E1A-405D-8D75-41D3AFEFBACD}"/>
              </a:ext>
            </a:extLst>
          </p:cNvPr>
          <p:cNvGrpSpPr/>
          <p:nvPr/>
        </p:nvGrpSpPr>
        <p:grpSpPr>
          <a:xfrm>
            <a:off x="1018553" y="1401544"/>
            <a:ext cx="936000" cy="936000"/>
            <a:chOff x="995363" y="1450449"/>
            <a:chExt cx="556600" cy="616810"/>
          </a:xfrm>
        </p:grpSpPr>
        <p:sp>
          <p:nvSpPr>
            <p:cNvPr id="80" name="Graphic 12">
              <a:extLst>
                <a:ext uri="{FF2B5EF4-FFF2-40B4-BE49-F238E27FC236}">
                  <a16:creationId xmlns:a16="http://schemas.microsoft.com/office/drawing/2014/main" id="{B43F4713-8F9E-4A65-B37C-3F5AEB73CCCE}"/>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81" name="Graphic 12">
              <a:extLst>
                <a:ext uri="{FF2B5EF4-FFF2-40B4-BE49-F238E27FC236}">
                  <a16:creationId xmlns:a16="http://schemas.microsoft.com/office/drawing/2014/main" id="{30CD7B29-8FFE-4839-A852-F99A861ADB6F}"/>
                </a:ext>
              </a:extLst>
            </p:cNvPr>
            <p:cNvSpPr/>
            <p:nvPr/>
          </p:nvSpPr>
          <p:spPr>
            <a:xfrm rot="5400000">
              <a:off x="1006066" y="1517378"/>
              <a:ext cx="535196" cy="482952"/>
            </a:xfrm>
            <a:prstGeom prst="ellipse">
              <a:avLst/>
            </a:prstGeom>
            <a:noFill/>
            <a:ln w="19050" cap="flat">
              <a:solidFill>
                <a:schemeClr val="accent1"/>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2" name="Graphic 37">
            <a:extLst>
              <a:ext uri="{FF2B5EF4-FFF2-40B4-BE49-F238E27FC236}">
                <a16:creationId xmlns:a16="http://schemas.microsoft.com/office/drawing/2014/main" id="{22D6EAAD-83F7-4156-99B1-A70894C8C8FE}"/>
              </a:ext>
            </a:extLst>
          </p:cNvPr>
          <p:cNvGrpSpPr/>
          <p:nvPr/>
        </p:nvGrpSpPr>
        <p:grpSpPr>
          <a:xfrm>
            <a:off x="1269126" y="1652308"/>
            <a:ext cx="434854" cy="434471"/>
            <a:chOff x="1279683" y="1602799"/>
            <a:chExt cx="219265" cy="219075"/>
          </a:xfrm>
          <a:noFill/>
        </p:grpSpPr>
        <p:sp>
          <p:nvSpPr>
            <p:cNvPr id="83" name="Freeform: Shape 82">
              <a:extLst>
                <a:ext uri="{FF2B5EF4-FFF2-40B4-BE49-F238E27FC236}">
                  <a16:creationId xmlns:a16="http://schemas.microsoft.com/office/drawing/2014/main" id="{FC207E04-7805-4714-BA72-05A47DE4853D}"/>
                </a:ext>
              </a:extLst>
            </p:cNvPr>
            <p:cNvSpPr/>
            <p:nvPr/>
          </p:nvSpPr>
          <p:spPr>
            <a:xfrm>
              <a:off x="1436846" y="1635278"/>
              <a:ext cx="29622" cy="29433"/>
            </a:xfrm>
            <a:custGeom>
              <a:avLst/>
              <a:gdLst>
                <a:gd name="connsiteX0" fmla="*/ -470 w 29622"/>
                <a:gd name="connsiteY0" fmla="*/ 27319 h 29433"/>
                <a:gd name="connsiteX1" fmla="*/ 29153 w 29622"/>
                <a:gd name="connsiteY1" fmla="*/ -2114 h 29433"/>
              </a:gdLst>
              <a:ahLst/>
              <a:cxnLst>
                <a:cxn ang="0">
                  <a:pos x="connsiteX0" y="connsiteY0"/>
                </a:cxn>
                <a:cxn ang="0">
                  <a:pos x="connsiteX1" y="connsiteY1"/>
                </a:cxn>
              </a:cxnLst>
              <a:rect l="l" t="t" r="r" b="b"/>
              <a:pathLst>
                <a:path w="29622" h="29433">
                  <a:moveTo>
                    <a:pt x="-470" y="27319"/>
                  </a:moveTo>
                  <a:lnTo>
                    <a:pt x="29153"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BC659009-09CC-4926-9A36-2A968E75B132}"/>
                </a:ext>
              </a:extLst>
            </p:cNvPr>
            <p:cNvSpPr/>
            <p:nvPr/>
          </p:nvSpPr>
          <p:spPr>
            <a:xfrm>
              <a:off x="1460753"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862A211E-1A94-458F-8D3C-72EDA760D774}"/>
                </a:ext>
              </a:extLst>
            </p:cNvPr>
            <p:cNvSpPr/>
            <p:nvPr/>
          </p:nvSpPr>
          <p:spPr>
            <a:xfrm>
              <a:off x="1446371" y="1769487"/>
              <a:ext cx="20192" cy="20287"/>
            </a:xfrm>
            <a:custGeom>
              <a:avLst/>
              <a:gdLst>
                <a:gd name="connsiteX0" fmla="*/ -470 w 20192"/>
                <a:gd name="connsiteY0" fmla="*/ -2114 h 20287"/>
                <a:gd name="connsiteX1" fmla="*/ 19723 w 20192"/>
                <a:gd name="connsiteY1" fmla="*/ 18173 h 20287"/>
              </a:gdLst>
              <a:ahLst/>
              <a:cxnLst>
                <a:cxn ang="0">
                  <a:pos x="connsiteX0" y="connsiteY0"/>
                </a:cxn>
                <a:cxn ang="0">
                  <a:pos x="connsiteX1" y="connsiteY1"/>
                </a:cxn>
              </a:cxnLst>
              <a:rect l="l" t="t" r="r" b="b"/>
              <a:pathLst>
                <a:path w="20192" h="20287">
                  <a:moveTo>
                    <a:pt x="-470" y="-2114"/>
                  </a:moveTo>
                  <a:lnTo>
                    <a:pt x="19723"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DED9C605-3079-4E50-B9F4-1D0F71713C95}"/>
                </a:ext>
              </a:extLst>
            </p:cNvPr>
            <p:cNvSpPr/>
            <p:nvPr/>
          </p:nvSpPr>
          <p:spPr>
            <a:xfrm>
              <a:off x="1460848"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Shape 86">
              <a:extLst>
                <a:ext uri="{FF2B5EF4-FFF2-40B4-BE49-F238E27FC236}">
                  <a16:creationId xmlns:a16="http://schemas.microsoft.com/office/drawing/2014/main" id="{CDA07F53-9434-4060-8B63-BED67E42AD0D}"/>
                </a:ext>
              </a:extLst>
            </p:cNvPr>
            <p:cNvSpPr/>
            <p:nvPr/>
          </p:nvSpPr>
          <p:spPr>
            <a:xfrm>
              <a:off x="1311973" y="1635278"/>
              <a:ext cx="29622" cy="29433"/>
            </a:xfrm>
            <a:custGeom>
              <a:avLst/>
              <a:gdLst>
                <a:gd name="connsiteX0" fmla="*/ 29153 w 29622"/>
                <a:gd name="connsiteY0" fmla="*/ 27319 h 29433"/>
                <a:gd name="connsiteX1" fmla="*/ -470 w 29622"/>
                <a:gd name="connsiteY1" fmla="*/ -2114 h 29433"/>
              </a:gdLst>
              <a:ahLst/>
              <a:cxnLst>
                <a:cxn ang="0">
                  <a:pos x="connsiteX0" y="connsiteY0"/>
                </a:cxn>
                <a:cxn ang="0">
                  <a:pos x="connsiteX1" y="connsiteY1"/>
                </a:cxn>
              </a:cxnLst>
              <a:rect l="l" t="t" r="r" b="b"/>
              <a:pathLst>
                <a:path w="29622" h="29433">
                  <a:moveTo>
                    <a:pt x="29153" y="27319"/>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Shape 87">
              <a:extLst>
                <a:ext uri="{FF2B5EF4-FFF2-40B4-BE49-F238E27FC236}">
                  <a16:creationId xmlns:a16="http://schemas.microsoft.com/office/drawing/2014/main" id="{E08FA6DA-81F8-464F-9C91-4C2658C3054F}"/>
                </a:ext>
              </a:extLst>
            </p:cNvPr>
            <p:cNvSpPr/>
            <p:nvPr/>
          </p:nvSpPr>
          <p:spPr>
            <a:xfrm>
              <a:off x="1279778"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88">
              <a:extLst>
                <a:ext uri="{FF2B5EF4-FFF2-40B4-BE49-F238E27FC236}">
                  <a16:creationId xmlns:a16="http://schemas.microsoft.com/office/drawing/2014/main" id="{9B499F0F-7E2B-4CFA-9AFF-FC3F66FB05B8}"/>
                </a:ext>
              </a:extLst>
            </p:cNvPr>
            <p:cNvSpPr/>
            <p:nvPr/>
          </p:nvSpPr>
          <p:spPr>
            <a:xfrm>
              <a:off x="1312354" y="1769487"/>
              <a:ext cx="20192" cy="20287"/>
            </a:xfrm>
            <a:custGeom>
              <a:avLst/>
              <a:gdLst>
                <a:gd name="connsiteX0" fmla="*/ 19723 w 20192"/>
                <a:gd name="connsiteY0" fmla="*/ -2114 h 20287"/>
                <a:gd name="connsiteX1" fmla="*/ -470 w 20192"/>
                <a:gd name="connsiteY1" fmla="*/ 18173 h 20287"/>
              </a:gdLst>
              <a:ahLst/>
              <a:cxnLst>
                <a:cxn ang="0">
                  <a:pos x="connsiteX0" y="connsiteY0"/>
                </a:cxn>
                <a:cxn ang="0">
                  <a:pos x="connsiteX1" y="connsiteY1"/>
                </a:cxn>
              </a:cxnLst>
              <a:rect l="l" t="t" r="r" b="b"/>
              <a:pathLst>
                <a:path w="20192" h="20287">
                  <a:moveTo>
                    <a:pt x="19723" y="-2114"/>
                  </a:moveTo>
                  <a:lnTo>
                    <a:pt x="-470"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89">
              <a:extLst>
                <a:ext uri="{FF2B5EF4-FFF2-40B4-BE49-F238E27FC236}">
                  <a16:creationId xmlns:a16="http://schemas.microsoft.com/office/drawing/2014/main" id="{16067762-0580-498B-8447-056D27F29958}"/>
                </a:ext>
              </a:extLst>
            </p:cNvPr>
            <p:cNvSpPr/>
            <p:nvPr/>
          </p:nvSpPr>
          <p:spPr>
            <a:xfrm>
              <a:off x="1279683"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90">
              <a:extLst>
                <a:ext uri="{FF2B5EF4-FFF2-40B4-BE49-F238E27FC236}">
                  <a16:creationId xmlns:a16="http://schemas.microsoft.com/office/drawing/2014/main" id="{3315F72B-A201-4D3A-AD77-DDD7C0BD502F}"/>
                </a:ext>
              </a:extLst>
            </p:cNvPr>
            <p:cNvSpPr/>
            <p:nvPr/>
          </p:nvSpPr>
          <p:spPr>
            <a:xfrm>
              <a:off x="1432178" y="1707574"/>
              <a:ext cx="28575" cy="9525"/>
            </a:xfrm>
            <a:custGeom>
              <a:avLst/>
              <a:gdLst>
                <a:gd name="connsiteX0" fmla="*/ -470 w 28575"/>
                <a:gd name="connsiteY0" fmla="*/ -2114 h 9525"/>
                <a:gd name="connsiteX1" fmla="*/ 28105 w 28575"/>
                <a:gd name="connsiteY1" fmla="*/ -2114 h 9525"/>
              </a:gdLst>
              <a:ahLst/>
              <a:cxnLst>
                <a:cxn ang="0">
                  <a:pos x="connsiteX0" y="connsiteY0"/>
                </a:cxn>
                <a:cxn ang="0">
                  <a:pos x="connsiteX1" y="connsiteY1"/>
                </a:cxn>
              </a:cxnLst>
              <a:rect l="l" t="t" r="r" b="b"/>
              <a:pathLst>
                <a:path w="28575" h="9525">
                  <a:moveTo>
                    <a:pt x="-470" y="-2114"/>
                  </a:moveTo>
                  <a:lnTo>
                    <a:pt x="28105"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86C98501-F020-4B03-AEFB-DD4A87802868}"/>
                </a:ext>
              </a:extLst>
            </p:cNvPr>
            <p:cNvSpPr/>
            <p:nvPr/>
          </p:nvSpPr>
          <p:spPr>
            <a:xfrm>
              <a:off x="1460753"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4A66BA13-FD20-4A7C-8D72-391FBF668099}"/>
                </a:ext>
              </a:extLst>
            </p:cNvPr>
            <p:cNvSpPr/>
            <p:nvPr/>
          </p:nvSpPr>
          <p:spPr>
            <a:xfrm>
              <a:off x="1317878" y="1707574"/>
              <a:ext cx="28575" cy="9525"/>
            </a:xfrm>
            <a:custGeom>
              <a:avLst/>
              <a:gdLst>
                <a:gd name="connsiteX0" fmla="*/ 28105 w 28575"/>
                <a:gd name="connsiteY0" fmla="*/ -2114 h 9525"/>
                <a:gd name="connsiteX1" fmla="*/ -470 w 28575"/>
                <a:gd name="connsiteY1" fmla="*/ -2114 h 9525"/>
              </a:gdLst>
              <a:ahLst/>
              <a:cxnLst>
                <a:cxn ang="0">
                  <a:pos x="connsiteX0" y="connsiteY0"/>
                </a:cxn>
                <a:cxn ang="0">
                  <a:pos x="connsiteX1" y="connsiteY1"/>
                </a:cxn>
              </a:cxnLst>
              <a:rect l="l" t="t" r="r" b="b"/>
              <a:pathLst>
                <a:path w="28575" h="9525">
                  <a:moveTo>
                    <a:pt x="28105" y="-2114"/>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BE2C68BE-96CC-46C5-B24B-4DDDFAD88B5A}"/>
                </a:ext>
              </a:extLst>
            </p:cNvPr>
            <p:cNvSpPr/>
            <p:nvPr/>
          </p:nvSpPr>
          <p:spPr>
            <a:xfrm>
              <a:off x="1279778"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11C84B6D-7844-4250-98DF-1F0E45EAF06A}"/>
                </a:ext>
              </a:extLst>
            </p:cNvPr>
            <p:cNvSpPr/>
            <p:nvPr/>
          </p:nvSpPr>
          <p:spPr>
            <a:xfrm>
              <a:off x="1386837" y="1759962"/>
              <a:ext cx="4764" cy="4762"/>
            </a:xfrm>
            <a:custGeom>
              <a:avLst/>
              <a:gdLst>
                <a:gd name="connsiteX0" fmla="*/ 1914 w 4764"/>
                <a:gd name="connsiteY0" fmla="*/ -2114 h 4762"/>
                <a:gd name="connsiteX1" fmla="*/ 4295 w 4764"/>
                <a:gd name="connsiteY1" fmla="*/ 267 h 4762"/>
                <a:gd name="connsiteX2" fmla="*/ 1914 w 4764"/>
                <a:gd name="connsiteY2" fmla="*/ 2649 h 4762"/>
                <a:gd name="connsiteX3" fmla="*/ -468 w 4764"/>
                <a:gd name="connsiteY3" fmla="*/ 267 h 4762"/>
                <a:gd name="connsiteX4" fmla="*/ 1723 w 4764"/>
                <a:gd name="connsiteY4" fmla="*/ -2114 h 4762"/>
                <a:gd name="connsiteX5" fmla="*/ 1914 w 4764"/>
                <a:gd name="connsiteY5" fmla="*/ -2114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4" h="4762">
                  <a:moveTo>
                    <a:pt x="1914" y="-2114"/>
                  </a:moveTo>
                  <a:cubicBezTo>
                    <a:pt x="3228" y="-2114"/>
                    <a:pt x="4295" y="-1065"/>
                    <a:pt x="4295" y="267"/>
                  </a:cubicBezTo>
                  <a:cubicBezTo>
                    <a:pt x="4295" y="1600"/>
                    <a:pt x="3228" y="2649"/>
                    <a:pt x="1914" y="2649"/>
                  </a:cubicBezTo>
                  <a:cubicBezTo>
                    <a:pt x="599" y="2649"/>
                    <a:pt x="-468" y="1600"/>
                    <a:pt x="-468" y="267"/>
                  </a:cubicBezTo>
                  <a:cubicBezTo>
                    <a:pt x="-525" y="-970"/>
                    <a:pt x="456" y="-2019"/>
                    <a:pt x="1723" y="-2114"/>
                  </a:cubicBezTo>
                  <a:cubicBezTo>
                    <a:pt x="1780" y="-2114"/>
                    <a:pt x="1847" y="-2114"/>
                    <a:pt x="1914" y="-2114"/>
                  </a:cubicBez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A3A5E465-B0F9-4E4E-8763-98F1238F85B3}"/>
                </a:ext>
              </a:extLst>
            </p:cNvPr>
            <p:cNvSpPr/>
            <p:nvPr/>
          </p:nvSpPr>
          <p:spPr>
            <a:xfrm>
              <a:off x="1360646" y="1664712"/>
              <a:ext cx="57150" cy="76200"/>
            </a:xfrm>
            <a:custGeom>
              <a:avLst/>
              <a:gdLst>
                <a:gd name="connsiteX0" fmla="*/ -470 w 57150"/>
                <a:gd name="connsiteY0" fmla="*/ 26461 h 76200"/>
                <a:gd name="connsiteX1" fmla="*/ 28105 w 57150"/>
                <a:gd name="connsiteY1" fmla="*/ -2114 h 76200"/>
                <a:gd name="connsiteX2" fmla="*/ 56680 w 57150"/>
                <a:gd name="connsiteY2" fmla="*/ 26461 h 76200"/>
                <a:gd name="connsiteX3" fmla="*/ 39535 w 57150"/>
                <a:gd name="connsiteY3" fmla="*/ 52655 h 76200"/>
                <a:gd name="connsiteX4" fmla="*/ 28105 w 57150"/>
                <a:gd name="connsiteY4" fmla="*/ 70086 h 76200"/>
                <a:gd name="connsiteX5" fmla="*/ 28105 w 57150"/>
                <a:gd name="connsiteY5" fmla="*/ 740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200">
                  <a:moveTo>
                    <a:pt x="-470" y="26461"/>
                  </a:moveTo>
                  <a:cubicBezTo>
                    <a:pt x="-470" y="10650"/>
                    <a:pt x="12332" y="-2114"/>
                    <a:pt x="28105" y="-2114"/>
                  </a:cubicBezTo>
                  <a:cubicBezTo>
                    <a:pt x="43888" y="-2114"/>
                    <a:pt x="56680" y="10650"/>
                    <a:pt x="56680" y="26461"/>
                  </a:cubicBezTo>
                  <a:cubicBezTo>
                    <a:pt x="56680" y="37795"/>
                    <a:pt x="49946" y="48083"/>
                    <a:pt x="39535" y="52655"/>
                  </a:cubicBezTo>
                  <a:cubicBezTo>
                    <a:pt x="32601" y="55703"/>
                    <a:pt x="28115" y="62561"/>
                    <a:pt x="28105" y="70086"/>
                  </a:cubicBezTo>
                  <a:lnTo>
                    <a:pt x="28105" y="74086"/>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00" name="TextBox 99">
            <a:extLst>
              <a:ext uri="{FF2B5EF4-FFF2-40B4-BE49-F238E27FC236}">
                <a16:creationId xmlns:a16="http://schemas.microsoft.com/office/drawing/2014/main" id="{BFE4DD6D-90DE-4A70-ABC1-367DE609508C}"/>
              </a:ext>
            </a:extLst>
          </p:cNvPr>
          <p:cNvSpPr txBox="1"/>
          <p:nvPr/>
        </p:nvSpPr>
        <p:spPr>
          <a:xfrm>
            <a:off x="2297721" y="1678335"/>
            <a:ext cx="92110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1E49E2"/>
                </a:solidFill>
                <a:effectLst/>
                <a:uLnTx/>
                <a:uFillTx/>
                <a:latin typeface="Arial"/>
                <a:ea typeface="+mn-ea"/>
                <a:cs typeface="+mn-cs"/>
              </a:rPr>
              <a:t>Client challenge</a:t>
            </a:r>
          </a:p>
        </p:txBody>
      </p:sp>
      <p:sp>
        <p:nvSpPr>
          <p:cNvPr id="104" name="TextBox 103">
            <a:extLst>
              <a:ext uri="{FF2B5EF4-FFF2-40B4-BE49-F238E27FC236}">
                <a16:creationId xmlns:a16="http://schemas.microsoft.com/office/drawing/2014/main" id="{9E01CABA-CF66-4EB1-A8EF-913710C28CFE}"/>
              </a:ext>
            </a:extLst>
          </p:cNvPr>
          <p:cNvSpPr txBox="1"/>
          <p:nvPr/>
        </p:nvSpPr>
        <p:spPr>
          <a:xfrm>
            <a:off x="1682342" y="3211796"/>
            <a:ext cx="1769843" cy="347924"/>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US"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Scanning to understand the current state and identify/risk rank accounts to develop a prioritized onboarding plan</a:t>
            </a:r>
            <a:endPar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106" name="TextBox 105">
            <a:extLst>
              <a:ext uri="{FF2B5EF4-FFF2-40B4-BE49-F238E27FC236}">
                <a16:creationId xmlns:a16="http://schemas.microsoft.com/office/drawing/2014/main" id="{22D163FC-5D8C-4F68-97E5-D3B14EF0DE8E}"/>
              </a:ext>
            </a:extLst>
          </p:cNvPr>
          <p:cNvSpPr txBox="1"/>
          <p:nvPr/>
        </p:nvSpPr>
        <p:spPr>
          <a:xfrm>
            <a:off x="1682342" y="3917886"/>
            <a:ext cx="1449803" cy="350046"/>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Defined a roadmap and account onboarding factory model to rapidly realize benefits</a:t>
            </a:r>
          </a:p>
        </p:txBody>
      </p:sp>
      <p:sp>
        <p:nvSpPr>
          <p:cNvPr id="107" name="TextBox 106">
            <a:extLst>
              <a:ext uri="{FF2B5EF4-FFF2-40B4-BE49-F238E27FC236}">
                <a16:creationId xmlns:a16="http://schemas.microsoft.com/office/drawing/2014/main" id="{EC08D108-AB7A-42E9-8C0A-84DAC1FC292F}"/>
              </a:ext>
            </a:extLst>
          </p:cNvPr>
          <p:cNvSpPr txBox="1"/>
          <p:nvPr/>
        </p:nvSpPr>
        <p:spPr>
          <a:xfrm>
            <a:off x="1682342" y="4625037"/>
            <a:ext cx="1830803" cy="350046"/>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Designed, architected and implemented CyberArk infrastructure which included core PAM, CPMs, PVWAs </a:t>
            </a:r>
          </a:p>
        </p:txBody>
      </p:sp>
      <p:sp>
        <p:nvSpPr>
          <p:cNvPr id="108" name="TextBox 107">
            <a:extLst>
              <a:ext uri="{FF2B5EF4-FFF2-40B4-BE49-F238E27FC236}">
                <a16:creationId xmlns:a16="http://schemas.microsoft.com/office/drawing/2014/main" id="{338D79DA-34D7-46FC-858C-4EDBFBEAD319}"/>
              </a:ext>
            </a:extLst>
          </p:cNvPr>
          <p:cNvSpPr txBox="1"/>
          <p:nvPr/>
        </p:nvSpPr>
        <p:spPr>
          <a:xfrm>
            <a:off x="1682342" y="5332188"/>
            <a:ext cx="1769843" cy="350046"/>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Configured and integrated into identity &amp; access governance solution, SIEM, and ServiceNow solution </a:t>
            </a:r>
          </a:p>
        </p:txBody>
      </p:sp>
      <p:sp>
        <p:nvSpPr>
          <p:cNvPr id="109" name="TextBox 108">
            <a:extLst>
              <a:ext uri="{FF2B5EF4-FFF2-40B4-BE49-F238E27FC236}">
                <a16:creationId xmlns:a16="http://schemas.microsoft.com/office/drawing/2014/main" id="{93446E11-7A35-4D94-96F5-01A67826B6D6}"/>
              </a:ext>
            </a:extLst>
          </p:cNvPr>
          <p:cNvSpPr txBox="1"/>
          <p:nvPr/>
        </p:nvSpPr>
        <p:spPr>
          <a:xfrm>
            <a:off x="4210706" y="3210735"/>
            <a:ext cx="1500853" cy="350046"/>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Configured core PAM master policies and other configurations for vaulting, PSM, and brokering</a:t>
            </a:r>
          </a:p>
        </p:txBody>
      </p:sp>
      <p:sp>
        <p:nvSpPr>
          <p:cNvPr id="110" name="TextBox 109">
            <a:extLst>
              <a:ext uri="{FF2B5EF4-FFF2-40B4-BE49-F238E27FC236}">
                <a16:creationId xmlns:a16="http://schemas.microsoft.com/office/drawing/2014/main" id="{A60E7A11-F775-478A-B041-7D522AE3E442}"/>
              </a:ext>
            </a:extLst>
          </p:cNvPr>
          <p:cNvSpPr txBox="1"/>
          <p:nvPr/>
        </p:nvSpPr>
        <p:spPr>
          <a:xfrm>
            <a:off x="4210706" y="3917886"/>
            <a:ext cx="1571415" cy="350046"/>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Onboarded accounts and assisted with go-live activities through account onboarding factory model</a:t>
            </a:r>
          </a:p>
        </p:txBody>
      </p:sp>
      <p:sp>
        <p:nvSpPr>
          <p:cNvPr id="111" name="TextBox 110">
            <a:extLst>
              <a:ext uri="{FF2B5EF4-FFF2-40B4-BE49-F238E27FC236}">
                <a16:creationId xmlns:a16="http://schemas.microsoft.com/office/drawing/2014/main" id="{44471FED-8565-47D9-938B-925F4BC3AF4A}"/>
              </a:ext>
            </a:extLst>
          </p:cNvPr>
          <p:cNvSpPr txBox="1"/>
          <p:nvPr/>
        </p:nvSpPr>
        <p:spPr>
          <a:xfrm>
            <a:off x="4210706" y="4625037"/>
            <a:ext cx="1571415" cy="350046"/>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Development of end user and administrator training materials; live training sessions</a:t>
            </a:r>
          </a:p>
        </p:txBody>
      </p:sp>
      <p:sp>
        <p:nvSpPr>
          <p:cNvPr id="112" name="TextBox 111">
            <a:extLst>
              <a:ext uri="{FF2B5EF4-FFF2-40B4-BE49-F238E27FC236}">
                <a16:creationId xmlns:a16="http://schemas.microsoft.com/office/drawing/2014/main" id="{3D1D7313-0B47-4662-ADE5-425D495FD2F2}"/>
              </a:ext>
            </a:extLst>
          </p:cNvPr>
          <p:cNvSpPr txBox="1"/>
          <p:nvPr/>
        </p:nvSpPr>
        <p:spPr>
          <a:xfrm>
            <a:off x="4210706" y="5332188"/>
            <a:ext cx="1571415" cy="350046"/>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Pilot execution for application-to-application authentication using securely managed shared secrets</a:t>
            </a:r>
          </a:p>
        </p:txBody>
      </p:sp>
      <p:sp>
        <p:nvSpPr>
          <p:cNvPr id="113" name="TextBox 112">
            <a:extLst>
              <a:ext uri="{FF2B5EF4-FFF2-40B4-BE49-F238E27FC236}">
                <a16:creationId xmlns:a16="http://schemas.microsoft.com/office/drawing/2014/main" id="{348299EE-023E-42E4-AC41-78642F16198C}"/>
              </a:ext>
            </a:extLst>
          </p:cNvPr>
          <p:cNvSpPr txBox="1"/>
          <p:nvPr/>
        </p:nvSpPr>
        <p:spPr>
          <a:xfrm>
            <a:off x="6201535" y="3070364"/>
            <a:ext cx="4998278" cy="338554"/>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1" i="0" u="none" strike="noStrike" kern="1200" cap="none" spc="0" normalizeH="0" baseline="0" noProof="0">
                <a:ln>
                  <a:noFill/>
                </a:ln>
                <a:solidFill>
                  <a:srgbClr val="00B8F5"/>
                </a:solidFill>
                <a:effectLst/>
                <a:uLnTx/>
                <a:uFillTx/>
                <a:latin typeface="Arial" panose="020B0604020202020204" pitchFamily="34" charset="0"/>
                <a:ea typeface="Times New Roman" panose="02020603050405020304" pitchFamily="18" charset="0"/>
                <a:cs typeface="Times New Roman" panose="02020603050405020304" pitchFamily="18" charset="0"/>
              </a:rPr>
              <a:t>Through the iterative approach described, the delivery team achieved securing access to approximately 6,000 accounts throughout the environment. As a result, the client was also able to:</a:t>
            </a:r>
          </a:p>
        </p:txBody>
      </p:sp>
      <p:cxnSp>
        <p:nvCxnSpPr>
          <p:cNvPr id="121" name="Straight Connector 120">
            <a:extLst>
              <a:ext uri="{FF2B5EF4-FFF2-40B4-BE49-F238E27FC236}">
                <a16:creationId xmlns:a16="http://schemas.microsoft.com/office/drawing/2014/main" id="{0848D020-56E8-4FC2-9127-AA1FF3C6D55C}"/>
              </a:ext>
            </a:extLst>
          </p:cNvPr>
          <p:cNvCxnSpPr>
            <a:cxnSpLocks/>
          </p:cNvCxnSpPr>
          <p:nvPr/>
        </p:nvCxnSpPr>
        <p:spPr>
          <a:xfrm flipH="1">
            <a:off x="1515140"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703D12B-E934-43C8-9A7C-669EA15E1634}"/>
              </a:ext>
            </a:extLst>
          </p:cNvPr>
          <p:cNvCxnSpPr>
            <a:cxnSpLocks/>
          </p:cNvCxnSpPr>
          <p:nvPr/>
        </p:nvCxnSpPr>
        <p:spPr>
          <a:xfrm>
            <a:off x="995363" y="5876925"/>
            <a:ext cx="5000659"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52E0C64E-6E28-47EA-8601-864EFC1171D6}"/>
              </a:ext>
            </a:extLst>
          </p:cNvPr>
          <p:cNvGrpSpPr/>
          <p:nvPr/>
        </p:nvGrpSpPr>
        <p:grpSpPr>
          <a:xfrm>
            <a:off x="985663" y="2426992"/>
            <a:ext cx="540000" cy="540000"/>
            <a:chOff x="995363" y="1450449"/>
            <a:chExt cx="556600" cy="616810"/>
          </a:xfrm>
        </p:grpSpPr>
        <p:sp>
          <p:nvSpPr>
            <p:cNvPr id="124" name="Graphic 12">
              <a:extLst>
                <a:ext uri="{FF2B5EF4-FFF2-40B4-BE49-F238E27FC236}">
                  <a16:creationId xmlns:a16="http://schemas.microsoft.com/office/drawing/2014/main" id="{EFA575E4-9A6D-4A8B-AA74-DC4F7E63886E}"/>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125" name="Graphic 12">
              <a:extLst>
                <a:ext uri="{FF2B5EF4-FFF2-40B4-BE49-F238E27FC236}">
                  <a16:creationId xmlns:a16="http://schemas.microsoft.com/office/drawing/2014/main" id="{B74C34FA-1EF2-4901-8C60-F8BF0A533B59}"/>
                </a:ext>
              </a:extLst>
            </p:cNvPr>
            <p:cNvSpPr/>
            <p:nvPr/>
          </p:nvSpPr>
          <p:spPr>
            <a:xfrm rot="5400000">
              <a:off x="1006066" y="1517378"/>
              <a:ext cx="535196" cy="482952"/>
            </a:xfrm>
            <a:prstGeom prst="ellipse">
              <a:avLst/>
            </a:prstGeom>
            <a:noFill/>
            <a:ln w="15875" cap="flat">
              <a:solidFill>
                <a:schemeClr val="accent5"/>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126" name="TextBox 125">
            <a:extLst>
              <a:ext uri="{FF2B5EF4-FFF2-40B4-BE49-F238E27FC236}">
                <a16:creationId xmlns:a16="http://schemas.microsoft.com/office/drawing/2014/main" id="{5E6D1A65-B5A8-43CF-ACB5-7E400F3DD68D}"/>
              </a:ext>
            </a:extLst>
          </p:cNvPr>
          <p:cNvSpPr txBox="1"/>
          <p:nvPr/>
        </p:nvSpPr>
        <p:spPr>
          <a:xfrm>
            <a:off x="1663659"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213EA"/>
                </a:solidFill>
                <a:effectLst/>
                <a:uLnTx/>
                <a:uFillTx/>
                <a:latin typeface="Arial"/>
                <a:ea typeface="+mn-ea"/>
                <a:cs typeface="+mn-cs"/>
              </a:rPr>
              <a:t>Key activities</a:t>
            </a:r>
          </a:p>
        </p:txBody>
      </p:sp>
      <p:grpSp>
        <p:nvGrpSpPr>
          <p:cNvPr id="159" name="Graphic 5">
            <a:extLst>
              <a:ext uri="{FF2B5EF4-FFF2-40B4-BE49-F238E27FC236}">
                <a16:creationId xmlns:a16="http://schemas.microsoft.com/office/drawing/2014/main" id="{B2CD45D4-815F-40BE-AE63-0BCB403A8420}"/>
              </a:ext>
            </a:extLst>
          </p:cNvPr>
          <p:cNvGrpSpPr/>
          <p:nvPr/>
        </p:nvGrpSpPr>
        <p:grpSpPr>
          <a:xfrm>
            <a:off x="1134636" y="2557965"/>
            <a:ext cx="278054" cy="278052"/>
            <a:chOff x="1218508" y="4269476"/>
            <a:chExt cx="219075" cy="219075"/>
          </a:xfrm>
          <a:noFill/>
        </p:grpSpPr>
        <p:sp>
          <p:nvSpPr>
            <p:cNvPr id="160" name="Freeform: Shape 159">
              <a:extLst>
                <a:ext uri="{FF2B5EF4-FFF2-40B4-BE49-F238E27FC236}">
                  <a16:creationId xmlns:a16="http://schemas.microsoft.com/office/drawing/2014/main" id="{BE0C9296-2109-439B-84B5-109E1D9BF4E8}"/>
                </a:ext>
              </a:extLst>
            </p:cNvPr>
            <p:cNvSpPr/>
            <p:nvPr/>
          </p:nvSpPr>
          <p:spPr>
            <a:xfrm>
              <a:off x="1218508" y="4269476"/>
              <a:ext cx="190500" cy="190500"/>
            </a:xfrm>
            <a:custGeom>
              <a:avLst/>
              <a:gdLst>
                <a:gd name="connsiteX0" fmla="*/ 94684 w 190500"/>
                <a:gd name="connsiteY0" fmla="*/ 188930 h 190500"/>
                <a:gd name="connsiteX1" fmla="*/ 189934 w 190500"/>
                <a:gd name="connsiteY1" fmla="*/ 93680 h 190500"/>
                <a:gd name="connsiteX2" fmla="*/ 94684 w 190500"/>
                <a:gd name="connsiteY2" fmla="*/ -1570 h 190500"/>
                <a:gd name="connsiteX3" fmla="*/ -566 w 190500"/>
                <a:gd name="connsiteY3" fmla="*/ 93680 h 190500"/>
                <a:gd name="connsiteX4" fmla="*/ 94684 w 190500"/>
                <a:gd name="connsiteY4" fmla="*/ 18893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4684" y="188930"/>
                  </a:moveTo>
                  <a:cubicBezTo>
                    <a:pt x="147291" y="188930"/>
                    <a:pt x="189934" y="146258"/>
                    <a:pt x="189934" y="93680"/>
                  </a:cubicBezTo>
                  <a:cubicBezTo>
                    <a:pt x="189934" y="41102"/>
                    <a:pt x="147291" y="-1570"/>
                    <a:pt x="94684" y="-1570"/>
                  </a:cubicBezTo>
                  <a:cubicBezTo>
                    <a:pt x="42077" y="-1570"/>
                    <a:pt x="-566" y="41102"/>
                    <a:pt x="-566" y="93680"/>
                  </a:cubicBezTo>
                  <a:cubicBezTo>
                    <a:pt x="-566" y="146258"/>
                    <a:pt x="42077" y="188930"/>
                    <a:pt x="94684" y="1889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1" name="Freeform: Shape 160">
              <a:extLst>
                <a:ext uri="{FF2B5EF4-FFF2-40B4-BE49-F238E27FC236}">
                  <a16:creationId xmlns:a16="http://schemas.microsoft.com/office/drawing/2014/main" id="{D5791B36-8F27-4C78-A27C-6FDD85EFFCEC}"/>
                </a:ext>
              </a:extLst>
            </p:cNvPr>
            <p:cNvSpPr/>
            <p:nvPr/>
          </p:nvSpPr>
          <p:spPr>
            <a:xfrm>
              <a:off x="1381100" y="4432067"/>
              <a:ext cx="56483" cy="56483"/>
            </a:xfrm>
            <a:custGeom>
              <a:avLst/>
              <a:gdLst>
                <a:gd name="connsiteX0" fmla="*/ -566 w 56483"/>
                <a:gd name="connsiteY0" fmla="*/ -1570 h 56483"/>
                <a:gd name="connsiteX1" fmla="*/ 55917 w 56483"/>
                <a:gd name="connsiteY1" fmla="*/ 54914 h 56483"/>
              </a:gdLst>
              <a:ahLst/>
              <a:cxnLst>
                <a:cxn ang="0">
                  <a:pos x="connsiteX0" y="connsiteY0"/>
                </a:cxn>
                <a:cxn ang="0">
                  <a:pos x="connsiteX1" y="connsiteY1"/>
                </a:cxn>
              </a:cxnLst>
              <a:rect l="l" t="t" r="r" b="b"/>
              <a:pathLst>
                <a:path w="56483" h="56483">
                  <a:moveTo>
                    <a:pt x="-566" y="-1570"/>
                  </a:moveTo>
                  <a:lnTo>
                    <a:pt x="55917" y="54914"/>
                  </a:lnTo>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2" name="Freeform: Shape 161">
              <a:extLst>
                <a:ext uri="{FF2B5EF4-FFF2-40B4-BE49-F238E27FC236}">
                  <a16:creationId xmlns:a16="http://schemas.microsoft.com/office/drawing/2014/main" id="{EEC8D26D-2913-4CEC-A37F-D71147F641C4}"/>
                </a:ext>
              </a:extLst>
            </p:cNvPr>
            <p:cNvSpPr/>
            <p:nvPr/>
          </p:nvSpPr>
          <p:spPr>
            <a:xfrm>
              <a:off x="1256465" y="4302814"/>
              <a:ext cx="114583" cy="123825"/>
            </a:xfrm>
            <a:custGeom>
              <a:avLst/>
              <a:gdLst>
                <a:gd name="connsiteX0" fmla="*/ 103018 w 114583"/>
                <a:gd name="connsiteY0" fmla="*/ 50151 h 123825"/>
                <a:gd name="connsiteX1" fmla="*/ 109209 w 114583"/>
                <a:gd name="connsiteY1" fmla="*/ 46532 h 123825"/>
                <a:gd name="connsiteX2" fmla="*/ 112762 w 114583"/>
                <a:gd name="connsiteY2" fmla="*/ 33577 h 123825"/>
                <a:gd name="connsiteX3" fmla="*/ 112734 w 114583"/>
                <a:gd name="connsiteY3" fmla="*/ 33483 h 123825"/>
                <a:gd name="connsiteX4" fmla="*/ 107971 w 114583"/>
                <a:gd name="connsiteY4" fmla="*/ 25290 h 123825"/>
                <a:gd name="connsiteX5" fmla="*/ 94979 w 114583"/>
                <a:gd name="connsiteY5" fmla="*/ 21766 h 123825"/>
                <a:gd name="connsiteX6" fmla="*/ 94922 w 114583"/>
                <a:gd name="connsiteY6" fmla="*/ 21766 h 123825"/>
                <a:gd name="connsiteX7" fmla="*/ 88826 w 114583"/>
                <a:gd name="connsiteY7" fmla="*/ 25290 h 123825"/>
                <a:gd name="connsiteX8" fmla="*/ 71014 w 114583"/>
                <a:gd name="connsiteY8" fmla="*/ 14908 h 123825"/>
                <a:gd name="connsiteX9" fmla="*/ 71014 w 114583"/>
                <a:gd name="connsiteY9" fmla="*/ 7955 h 123825"/>
                <a:gd name="connsiteX10" fmla="*/ 61489 w 114583"/>
                <a:gd name="connsiteY10" fmla="*/ -1570 h 123825"/>
                <a:gd name="connsiteX11" fmla="*/ 51964 w 114583"/>
                <a:gd name="connsiteY11" fmla="*/ -1570 h 123825"/>
                <a:gd name="connsiteX12" fmla="*/ 42439 w 114583"/>
                <a:gd name="connsiteY12" fmla="*/ 7955 h 123825"/>
                <a:gd name="connsiteX13" fmla="*/ 42439 w 114583"/>
                <a:gd name="connsiteY13" fmla="*/ 15003 h 123825"/>
                <a:gd name="connsiteX14" fmla="*/ 24723 w 114583"/>
                <a:gd name="connsiteY14" fmla="*/ 25385 h 123825"/>
                <a:gd name="connsiteX15" fmla="*/ 18531 w 114583"/>
                <a:gd name="connsiteY15" fmla="*/ 21766 h 123825"/>
                <a:gd name="connsiteX16" fmla="*/ 11292 w 114583"/>
                <a:gd name="connsiteY16" fmla="*/ 20814 h 123825"/>
                <a:gd name="connsiteX17" fmla="*/ 5482 w 114583"/>
                <a:gd name="connsiteY17" fmla="*/ 25290 h 123825"/>
                <a:gd name="connsiteX18" fmla="*/ 720 w 114583"/>
                <a:gd name="connsiteY18" fmla="*/ 33483 h 123825"/>
                <a:gd name="connsiteX19" fmla="*/ 4187 w 114583"/>
                <a:gd name="connsiteY19" fmla="*/ 46532 h 123825"/>
                <a:gd name="connsiteX20" fmla="*/ 4244 w 114583"/>
                <a:gd name="connsiteY20" fmla="*/ 46532 h 123825"/>
                <a:gd name="connsiteX21" fmla="*/ 10435 w 114583"/>
                <a:gd name="connsiteY21" fmla="*/ 50151 h 123825"/>
                <a:gd name="connsiteX22" fmla="*/ 10435 w 114583"/>
                <a:gd name="connsiteY22" fmla="*/ 70629 h 123825"/>
                <a:gd name="connsiteX23" fmla="*/ 4244 w 114583"/>
                <a:gd name="connsiteY23" fmla="*/ 74153 h 123825"/>
                <a:gd name="connsiteX24" fmla="*/ 691 w 114583"/>
                <a:gd name="connsiteY24" fmla="*/ 87108 h 123825"/>
                <a:gd name="connsiteX25" fmla="*/ 720 w 114583"/>
                <a:gd name="connsiteY25" fmla="*/ 87202 h 123825"/>
                <a:gd name="connsiteX26" fmla="*/ 5482 w 114583"/>
                <a:gd name="connsiteY26" fmla="*/ 95395 h 123825"/>
                <a:gd name="connsiteX27" fmla="*/ 18474 w 114583"/>
                <a:gd name="connsiteY27" fmla="*/ 98919 h 123825"/>
                <a:gd name="connsiteX28" fmla="*/ 18531 w 114583"/>
                <a:gd name="connsiteY28" fmla="*/ 98919 h 123825"/>
                <a:gd name="connsiteX29" fmla="*/ 24627 w 114583"/>
                <a:gd name="connsiteY29" fmla="*/ 95395 h 123825"/>
                <a:gd name="connsiteX30" fmla="*/ 42439 w 114583"/>
                <a:gd name="connsiteY30" fmla="*/ 105777 h 123825"/>
                <a:gd name="connsiteX31" fmla="*/ 42439 w 114583"/>
                <a:gd name="connsiteY31" fmla="*/ 112730 h 123825"/>
                <a:gd name="connsiteX32" fmla="*/ 51964 w 114583"/>
                <a:gd name="connsiteY32" fmla="*/ 122255 h 123825"/>
                <a:gd name="connsiteX33" fmla="*/ 61489 w 114583"/>
                <a:gd name="connsiteY33" fmla="*/ 122255 h 123825"/>
                <a:gd name="connsiteX34" fmla="*/ 71014 w 114583"/>
                <a:gd name="connsiteY34" fmla="*/ 112730 h 123825"/>
                <a:gd name="connsiteX35" fmla="*/ 71014 w 114583"/>
                <a:gd name="connsiteY35" fmla="*/ 105682 h 123825"/>
                <a:gd name="connsiteX36" fmla="*/ 88730 w 114583"/>
                <a:gd name="connsiteY36" fmla="*/ 95300 h 123825"/>
                <a:gd name="connsiteX37" fmla="*/ 94922 w 114583"/>
                <a:gd name="connsiteY37" fmla="*/ 98919 h 123825"/>
                <a:gd name="connsiteX38" fmla="*/ 107943 w 114583"/>
                <a:gd name="connsiteY38" fmla="*/ 95489 h 123825"/>
                <a:gd name="connsiteX39" fmla="*/ 107971 w 114583"/>
                <a:gd name="connsiteY39" fmla="*/ 95395 h 123825"/>
                <a:gd name="connsiteX40" fmla="*/ 112734 w 114583"/>
                <a:gd name="connsiteY40" fmla="*/ 87202 h 123825"/>
                <a:gd name="connsiteX41" fmla="*/ 109114 w 114583"/>
                <a:gd name="connsiteY41" fmla="*/ 74630 h 123825"/>
                <a:gd name="connsiteX42" fmla="*/ 102923 w 114583"/>
                <a:gd name="connsiteY42" fmla="*/ 71010 h 123825"/>
                <a:gd name="connsiteX43" fmla="*/ 103018 w 114583"/>
                <a:gd name="connsiteY43" fmla="*/ 5015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4583" h="123825">
                  <a:moveTo>
                    <a:pt x="103018" y="50151"/>
                  </a:moveTo>
                  <a:lnTo>
                    <a:pt x="109209" y="46532"/>
                  </a:lnTo>
                  <a:cubicBezTo>
                    <a:pt x="113781" y="43960"/>
                    <a:pt x="115372" y="38150"/>
                    <a:pt x="112762" y="33577"/>
                  </a:cubicBezTo>
                  <a:cubicBezTo>
                    <a:pt x="112753" y="33483"/>
                    <a:pt x="112743" y="33483"/>
                    <a:pt x="112734" y="33483"/>
                  </a:cubicBezTo>
                  <a:lnTo>
                    <a:pt x="107971" y="25290"/>
                  </a:lnTo>
                  <a:cubicBezTo>
                    <a:pt x="105361" y="20718"/>
                    <a:pt x="99551" y="19100"/>
                    <a:pt x="94979" y="21766"/>
                  </a:cubicBezTo>
                  <a:cubicBezTo>
                    <a:pt x="94960" y="21766"/>
                    <a:pt x="94941" y="21766"/>
                    <a:pt x="94922" y="21766"/>
                  </a:cubicBezTo>
                  <a:lnTo>
                    <a:pt x="88826" y="25290"/>
                  </a:lnTo>
                  <a:cubicBezTo>
                    <a:pt x="83720" y="20527"/>
                    <a:pt x="77634" y="17003"/>
                    <a:pt x="71014" y="14908"/>
                  </a:cubicBezTo>
                  <a:lnTo>
                    <a:pt x="71014" y="7955"/>
                  </a:lnTo>
                  <a:cubicBezTo>
                    <a:pt x="71014" y="2716"/>
                    <a:pt x="66747" y="-1570"/>
                    <a:pt x="61489" y="-1570"/>
                  </a:cubicBezTo>
                  <a:lnTo>
                    <a:pt x="51964" y="-1570"/>
                  </a:lnTo>
                  <a:cubicBezTo>
                    <a:pt x="46706" y="-1570"/>
                    <a:pt x="42439" y="2716"/>
                    <a:pt x="42439" y="7955"/>
                  </a:cubicBezTo>
                  <a:lnTo>
                    <a:pt x="42439" y="15003"/>
                  </a:lnTo>
                  <a:cubicBezTo>
                    <a:pt x="35829" y="17099"/>
                    <a:pt x="29781" y="20623"/>
                    <a:pt x="24723" y="25385"/>
                  </a:cubicBezTo>
                  <a:lnTo>
                    <a:pt x="18531" y="21766"/>
                  </a:lnTo>
                  <a:cubicBezTo>
                    <a:pt x="16341" y="20527"/>
                    <a:pt x="13740" y="20147"/>
                    <a:pt x="11292" y="20814"/>
                  </a:cubicBezTo>
                  <a:cubicBezTo>
                    <a:pt x="8835" y="21481"/>
                    <a:pt x="6740" y="23099"/>
                    <a:pt x="5482" y="25290"/>
                  </a:cubicBezTo>
                  <a:lnTo>
                    <a:pt x="720" y="33483"/>
                  </a:lnTo>
                  <a:cubicBezTo>
                    <a:pt x="-1919" y="38054"/>
                    <a:pt x="-366" y="43864"/>
                    <a:pt x="4187" y="46532"/>
                  </a:cubicBezTo>
                  <a:cubicBezTo>
                    <a:pt x="4206" y="46532"/>
                    <a:pt x="4225" y="46532"/>
                    <a:pt x="4244" y="46532"/>
                  </a:cubicBezTo>
                  <a:lnTo>
                    <a:pt x="10435" y="50151"/>
                  </a:lnTo>
                  <a:cubicBezTo>
                    <a:pt x="8911" y="56914"/>
                    <a:pt x="8911" y="63867"/>
                    <a:pt x="10435" y="70629"/>
                  </a:cubicBezTo>
                  <a:lnTo>
                    <a:pt x="4244" y="74153"/>
                  </a:lnTo>
                  <a:cubicBezTo>
                    <a:pt x="-328" y="76725"/>
                    <a:pt x="-1919" y="82535"/>
                    <a:pt x="691" y="87108"/>
                  </a:cubicBezTo>
                  <a:cubicBezTo>
                    <a:pt x="700" y="87202"/>
                    <a:pt x="710" y="87202"/>
                    <a:pt x="720" y="87202"/>
                  </a:cubicBezTo>
                  <a:lnTo>
                    <a:pt x="5482" y="95395"/>
                  </a:lnTo>
                  <a:cubicBezTo>
                    <a:pt x="8092" y="99967"/>
                    <a:pt x="13902" y="101585"/>
                    <a:pt x="18474" y="98919"/>
                  </a:cubicBezTo>
                  <a:cubicBezTo>
                    <a:pt x="18493" y="98919"/>
                    <a:pt x="18512" y="98919"/>
                    <a:pt x="18531" y="98919"/>
                  </a:cubicBezTo>
                  <a:lnTo>
                    <a:pt x="24627" y="95395"/>
                  </a:lnTo>
                  <a:cubicBezTo>
                    <a:pt x="29761" y="100062"/>
                    <a:pt x="35829" y="103586"/>
                    <a:pt x="42439" y="105777"/>
                  </a:cubicBezTo>
                  <a:lnTo>
                    <a:pt x="42439" y="112730"/>
                  </a:lnTo>
                  <a:cubicBezTo>
                    <a:pt x="42439" y="117969"/>
                    <a:pt x="46706" y="122255"/>
                    <a:pt x="51964" y="122255"/>
                  </a:cubicBezTo>
                  <a:lnTo>
                    <a:pt x="61489" y="122255"/>
                  </a:lnTo>
                  <a:cubicBezTo>
                    <a:pt x="66747" y="122255"/>
                    <a:pt x="71014" y="117969"/>
                    <a:pt x="71014" y="112730"/>
                  </a:cubicBezTo>
                  <a:lnTo>
                    <a:pt x="71014" y="105682"/>
                  </a:lnTo>
                  <a:cubicBezTo>
                    <a:pt x="77624" y="103586"/>
                    <a:pt x="83673" y="100062"/>
                    <a:pt x="88730" y="95300"/>
                  </a:cubicBezTo>
                  <a:lnTo>
                    <a:pt x="94922" y="98919"/>
                  </a:lnTo>
                  <a:cubicBezTo>
                    <a:pt x="99475" y="101585"/>
                    <a:pt x="105304" y="99967"/>
                    <a:pt x="107943" y="95489"/>
                  </a:cubicBezTo>
                  <a:cubicBezTo>
                    <a:pt x="107952" y="95395"/>
                    <a:pt x="107962" y="95395"/>
                    <a:pt x="107971" y="95395"/>
                  </a:cubicBezTo>
                  <a:lnTo>
                    <a:pt x="112734" y="87202"/>
                  </a:lnTo>
                  <a:cubicBezTo>
                    <a:pt x="115048" y="82726"/>
                    <a:pt x="113467" y="77202"/>
                    <a:pt x="109114" y="74630"/>
                  </a:cubicBezTo>
                  <a:lnTo>
                    <a:pt x="102923" y="71010"/>
                  </a:lnTo>
                  <a:cubicBezTo>
                    <a:pt x="104552" y="64153"/>
                    <a:pt x="104580" y="57009"/>
                    <a:pt x="103018" y="50151"/>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3" name="Freeform: Shape 162">
              <a:extLst>
                <a:ext uri="{FF2B5EF4-FFF2-40B4-BE49-F238E27FC236}">
                  <a16:creationId xmlns:a16="http://schemas.microsoft.com/office/drawing/2014/main" id="{70F8B155-F991-4702-BC4D-BAAF76567FE1}"/>
                </a:ext>
              </a:extLst>
            </p:cNvPr>
            <p:cNvSpPr/>
            <p:nvPr/>
          </p:nvSpPr>
          <p:spPr>
            <a:xfrm>
              <a:off x="1294708" y="4345676"/>
              <a:ext cx="38100" cy="38100"/>
            </a:xfrm>
            <a:custGeom>
              <a:avLst/>
              <a:gdLst>
                <a:gd name="connsiteX0" fmla="*/ 18484 w 38100"/>
                <a:gd name="connsiteY0" fmla="*/ 36530 h 38100"/>
                <a:gd name="connsiteX1" fmla="*/ 37534 w 38100"/>
                <a:gd name="connsiteY1" fmla="*/ 17480 h 38100"/>
                <a:gd name="connsiteX2" fmla="*/ 18484 w 38100"/>
                <a:gd name="connsiteY2" fmla="*/ -1570 h 38100"/>
                <a:gd name="connsiteX3" fmla="*/ -566 w 38100"/>
                <a:gd name="connsiteY3" fmla="*/ 17480 h 38100"/>
                <a:gd name="connsiteX4" fmla="*/ 18484 w 38100"/>
                <a:gd name="connsiteY4" fmla="*/ 365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484" y="36530"/>
                  </a:moveTo>
                  <a:cubicBezTo>
                    <a:pt x="29009" y="36530"/>
                    <a:pt x="37534" y="27957"/>
                    <a:pt x="37534" y="17480"/>
                  </a:cubicBezTo>
                  <a:cubicBezTo>
                    <a:pt x="37534" y="7003"/>
                    <a:pt x="29009" y="-1570"/>
                    <a:pt x="18484" y="-1570"/>
                  </a:cubicBezTo>
                  <a:cubicBezTo>
                    <a:pt x="7959" y="-1570"/>
                    <a:pt x="-566" y="7003"/>
                    <a:pt x="-566" y="17480"/>
                  </a:cubicBezTo>
                  <a:cubicBezTo>
                    <a:pt x="-566" y="27957"/>
                    <a:pt x="7959" y="36530"/>
                    <a:pt x="18484" y="365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9" name="Group 178">
            <a:extLst>
              <a:ext uri="{FF2B5EF4-FFF2-40B4-BE49-F238E27FC236}">
                <a16:creationId xmlns:a16="http://schemas.microsoft.com/office/drawing/2014/main" id="{3DD66291-51B0-4534-96AD-B67256F2CD34}"/>
              </a:ext>
            </a:extLst>
          </p:cNvPr>
          <p:cNvGrpSpPr/>
          <p:nvPr/>
        </p:nvGrpSpPr>
        <p:grpSpPr>
          <a:xfrm>
            <a:off x="1162565" y="3911642"/>
            <a:ext cx="352576" cy="362534"/>
            <a:chOff x="1162565" y="3911643"/>
            <a:chExt cx="352576" cy="362534"/>
          </a:xfrm>
        </p:grpSpPr>
        <p:grpSp>
          <p:nvGrpSpPr>
            <p:cNvPr id="167" name="Graphic 164">
              <a:extLst>
                <a:ext uri="{FF2B5EF4-FFF2-40B4-BE49-F238E27FC236}">
                  <a16:creationId xmlns:a16="http://schemas.microsoft.com/office/drawing/2014/main" id="{E77577CD-D201-44B3-838B-F1CAC1BC7536}"/>
                </a:ext>
              </a:extLst>
            </p:cNvPr>
            <p:cNvGrpSpPr/>
            <p:nvPr/>
          </p:nvGrpSpPr>
          <p:grpSpPr>
            <a:xfrm>
              <a:off x="1162565" y="4151390"/>
              <a:ext cx="352576" cy="122787"/>
              <a:chOff x="1223864" y="4166575"/>
              <a:chExt cx="219075" cy="76295"/>
            </a:xfrm>
            <a:noFill/>
          </p:grpSpPr>
          <p:sp>
            <p:nvSpPr>
              <p:cNvPr id="168" name="Freeform: Shape 167">
                <a:extLst>
                  <a:ext uri="{FF2B5EF4-FFF2-40B4-BE49-F238E27FC236}">
                    <a16:creationId xmlns:a16="http://schemas.microsoft.com/office/drawing/2014/main" id="{996864DC-F0B8-464A-8926-9AD210FA4D0C}"/>
                  </a:ext>
                </a:extLst>
              </p:cNvPr>
              <p:cNvSpPr/>
              <p:nvPr/>
            </p:nvSpPr>
            <p:spPr>
              <a:xfrm>
                <a:off x="1223864" y="4184631"/>
                <a:ext cx="219075" cy="58239"/>
              </a:xfrm>
              <a:custGeom>
                <a:avLst/>
                <a:gdLst>
                  <a:gd name="connsiteX0" fmla="*/ 147866 w 219075"/>
                  <a:gd name="connsiteY0" fmla="*/ 12234 h 58239"/>
                  <a:gd name="connsiteX1" fmla="*/ 190062 w 219075"/>
                  <a:gd name="connsiteY1" fmla="*/ -1768 h 58239"/>
                  <a:gd name="connsiteX2" fmla="*/ 218637 w 219075"/>
                  <a:gd name="connsiteY2" fmla="*/ 7757 h 58239"/>
                  <a:gd name="connsiteX3" fmla="*/ 37662 w 219075"/>
                  <a:gd name="connsiteY3" fmla="*/ 31570 h 58239"/>
                  <a:gd name="connsiteX4" fmla="*/ -438 w 219075"/>
                  <a:gd name="connsiteY4" fmla="*/ 55382 h 5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58239">
                    <a:moveTo>
                      <a:pt x="147866" y="12234"/>
                    </a:moveTo>
                    <a:lnTo>
                      <a:pt x="190062" y="-1768"/>
                    </a:lnTo>
                    <a:cubicBezTo>
                      <a:pt x="200644" y="-4912"/>
                      <a:pt x="212055" y="-1100"/>
                      <a:pt x="218637" y="7757"/>
                    </a:cubicBezTo>
                    <a:cubicBezTo>
                      <a:pt x="102241" y="65956"/>
                      <a:pt x="139865" y="65575"/>
                      <a:pt x="37662" y="31570"/>
                    </a:cubicBezTo>
                    <a:lnTo>
                      <a:pt x="-438" y="55382"/>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9" name="Freeform: Shape 168">
                <a:extLst>
                  <a:ext uri="{FF2B5EF4-FFF2-40B4-BE49-F238E27FC236}">
                    <a16:creationId xmlns:a16="http://schemas.microsoft.com/office/drawing/2014/main" id="{C239EA74-C3F4-4A60-BB4C-A30A92C40730}"/>
                  </a:ext>
                </a:extLst>
              </p:cNvPr>
              <p:cNvSpPr/>
              <p:nvPr/>
            </p:nvSpPr>
            <p:spPr>
              <a:xfrm>
                <a:off x="1223864" y="4166575"/>
                <a:ext cx="149382" cy="38259"/>
              </a:xfrm>
              <a:custGeom>
                <a:avLst/>
                <a:gdLst>
                  <a:gd name="connsiteX0" fmla="*/ 85287 w 149382"/>
                  <a:gd name="connsiteY0" fmla="*/ 35243 h 38259"/>
                  <a:gd name="connsiteX1" fmla="*/ 137674 w 149382"/>
                  <a:gd name="connsiteY1" fmla="*/ 35243 h 38259"/>
                  <a:gd name="connsiteX2" fmla="*/ 148780 w 149382"/>
                  <a:gd name="connsiteY2" fmla="*/ 27623 h 38259"/>
                  <a:gd name="connsiteX3" fmla="*/ 147199 w 149382"/>
                  <a:gd name="connsiteY3" fmla="*/ 20384 h 38259"/>
                  <a:gd name="connsiteX4" fmla="*/ 137674 w 149382"/>
                  <a:gd name="connsiteY4" fmla="*/ 16193 h 38259"/>
                  <a:gd name="connsiteX5" fmla="*/ 109099 w 149382"/>
                  <a:gd name="connsiteY5" fmla="*/ 16193 h 38259"/>
                  <a:gd name="connsiteX6" fmla="*/ 66237 w 149382"/>
                  <a:gd name="connsiteY6" fmla="*/ -2857 h 38259"/>
                  <a:gd name="connsiteX7" fmla="*/ 37662 w 149382"/>
                  <a:gd name="connsiteY7" fmla="*/ -2857 h 38259"/>
                  <a:gd name="connsiteX8" fmla="*/ -438 w 149382"/>
                  <a:gd name="connsiteY8" fmla="*/ 16193 h 3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82" h="38259">
                    <a:moveTo>
                      <a:pt x="85287" y="35243"/>
                    </a:moveTo>
                    <a:lnTo>
                      <a:pt x="137674" y="35243"/>
                    </a:lnTo>
                    <a:cubicBezTo>
                      <a:pt x="142846" y="36197"/>
                      <a:pt x="147818" y="32767"/>
                      <a:pt x="148780" y="27623"/>
                    </a:cubicBezTo>
                    <a:cubicBezTo>
                      <a:pt x="149257" y="25051"/>
                      <a:pt x="148685" y="22481"/>
                      <a:pt x="147199" y="20384"/>
                    </a:cubicBezTo>
                    <a:cubicBezTo>
                      <a:pt x="145132" y="17242"/>
                      <a:pt x="141399" y="15621"/>
                      <a:pt x="137674" y="16193"/>
                    </a:cubicBezTo>
                    <a:lnTo>
                      <a:pt x="109099" y="16193"/>
                    </a:lnTo>
                    <a:cubicBezTo>
                      <a:pt x="97812" y="4573"/>
                      <a:pt x="82448" y="-2285"/>
                      <a:pt x="66237" y="-2857"/>
                    </a:cubicBezTo>
                    <a:lnTo>
                      <a:pt x="37662" y="-2857"/>
                    </a:lnTo>
                    <a:lnTo>
                      <a:pt x="-438" y="16193"/>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8" name="Group 177">
              <a:extLst>
                <a:ext uri="{FF2B5EF4-FFF2-40B4-BE49-F238E27FC236}">
                  <a16:creationId xmlns:a16="http://schemas.microsoft.com/office/drawing/2014/main" id="{C567092B-88E4-4142-8608-FE35281A8F34}"/>
                </a:ext>
              </a:extLst>
            </p:cNvPr>
            <p:cNvGrpSpPr/>
            <p:nvPr/>
          </p:nvGrpSpPr>
          <p:grpSpPr>
            <a:xfrm>
              <a:off x="1242891" y="3911643"/>
              <a:ext cx="191924" cy="220430"/>
              <a:chOff x="1242891" y="3911643"/>
              <a:chExt cx="191924" cy="220430"/>
            </a:xfrm>
          </p:grpSpPr>
          <p:sp>
            <p:nvSpPr>
              <p:cNvPr id="170" name="Freeform: Shape 169">
                <a:extLst>
                  <a:ext uri="{FF2B5EF4-FFF2-40B4-BE49-F238E27FC236}">
                    <a16:creationId xmlns:a16="http://schemas.microsoft.com/office/drawing/2014/main" id="{FB1A7387-94E2-403D-A140-E9322ECD1097}"/>
                  </a:ext>
                </a:extLst>
              </p:cNvPr>
              <p:cNvSpPr/>
              <p:nvPr/>
            </p:nvSpPr>
            <p:spPr>
              <a:xfrm>
                <a:off x="1385608" y="4072599"/>
                <a:ext cx="15329" cy="59474"/>
              </a:xfrm>
              <a:custGeom>
                <a:avLst/>
                <a:gdLst>
                  <a:gd name="connsiteX0" fmla="*/ -438 w 9525"/>
                  <a:gd name="connsiteY0" fmla="*/ -2857 h 36955"/>
                  <a:gd name="connsiteX1" fmla="*/ -438 w 9525"/>
                  <a:gd name="connsiteY1" fmla="*/ 34099 h 36955"/>
                </a:gdLst>
                <a:ahLst/>
                <a:cxnLst>
                  <a:cxn ang="0">
                    <a:pos x="connsiteX0" y="connsiteY0"/>
                  </a:cxn>
                  <a:cxn ang="0">
                    <a:pos x="connsiteX1" y="connsiteY1"/>
                  </a:cxn>
                </a:cxnLst>
                <a:rect l="l" t="t" r="r" b="b"/>
                <a:pathLst>
                  <a:path w="9525" h="36955">
                    <a:moveTo>
                      <a:pt x="-438" y="-2857"/>
                    </a:moveTo>
                    <a:lnTo>
                      <a:pt x="-438" y="34099"/>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1" name="Freeform: Shape 170">
                <a:extLst>
                  <a:ext uri="{FF2B5EF4-FFF2-40B4-BE49-F238E27FC236}">
                    <a16:creationId xmlns:a16="http://schemas.microsoft.com/office/drawing/2014/main" id="{2B95B290-40F9-497F-9790-C0DFB3F9D028}"/>
                  </a:ext>
                </a:extLst>
              </p:cNvPr>
              <p:cNvSpPr/>
              <p:nvPr/>
            </p:nvSpPr>
            <p:spPr>
              <a:xfrm>
                <a:off x="1355715" y="4102337"/>
                <a:ext cx="59631" cy="15329"/>
              </a:xfrm>
              <a:custGeom>
                <a:avLst/>
                <a:gdLst>
                  <a:gd name="connsiteX0" fmla="*/ -438 w 37052"/>
                  <a:gd name="connsiteY0" fmla="*/ -2857 h 9525"/>
                  <a:gd name="connsiteX1" fmla="*/ 36614 w 37052"/>
                  <a:gd name="connsiteY1" fmla="*/ -2857 h 9525"/>
                </a:gdLst>
                <a:ahLst/>
                <a:cxnLst>
                  <a:cxn ang="0">
                    <a:pos x="connsiteX0" y="connsiteY0"/>
                  </a:cxn>
                  <a:cxn ang="0">
                    <a:pos x="connsiteX1" y="connsiteY1"/>
                  </a:cxn>
                </a:cxnLst>
                <a:rect l="l" t="t" r="r" b="b"/>
                <a:pathLst>
                  <a:path w="37052" h="9525">
                    <a:moveTo>
                      <a:pt x="-438" y="-2857"/>
                    </a:moveTo>
                    <a:lnTo>
                      <a:pt x="36614" y="-2857"/>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2" name="Freeform: Shape 171">
                <a:extLst>
                  <a:ext uri="{FF2B5EF4-FFF2-40B4-BE49-F238E27FC236}">
                    <a16:creationId xmlns:a16="http://schemas.microsoft.com/office/drawing/2014/main" id="{87FCAF21-7F7F-4E5A-BCF4-4C64B85267DC}"/>
                  </a:ext>
                </a:extLst>
              </p:cNvPr>
              <p:cNvSpPr/>
              <p:nvPr/>
            </p:nvSpPr>
            <p:spPr>
              <a:xfrm>
                <a:off x="1282134" y="3986446"/>
                <a:ext cx="15329" cy="78487"/>
              </a:xfrm>
              <a:custGeom>
                <a:avLst/>
                <a:gdLst>
                  <a:gd name="connsiteX0" fmla="*/ -438 w 9525"/>
                  <a:gd name="connsiteY0" fmla="*/ -2857 h 48769"/>
                  <a:gd name="connsiteX1" fmla="*/ -438 w 9525"/>
                  <a:gd name="connsiteY1" fmla="*/ 45913 h 48769"/>
                </a:gdLst>
                <a:ahLst/>
                <a:cxnLst>
                  <a:cxn ang="0">
                    <a:pos x="connsiteX0" y="connsiteY0"/>
                  </a:cxn>
                  <a:cxn ang="0">
                    <a:pos x="connsiteX1" y="connsiteY1"/>
                  </a:cxn>
                </a:cxnLst>
                <a:rect l="l" t="t" r="r" b="b"/>
                <a:pathLst>
                  <a:path w="9525" h="48769">
                    <a:moveTo>
                      <a:pt x="-438" y="-2857"/>
                    </a:moveTo>
                    <a:lnTo>
                      <a:pt x="-438" y="45913"/>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3" name="Freeform: Shape 172">
                <a:extLst>
                  <a:ext uri="{FF2B5EF4-FFF2-40B4-BE49-F238E27FC236}">
                    <a16:creationId xmlns:a16="http://schemas.microsoft.com/office/drawing/2014/main" id="{998F6670-E1BC-4911-98B2-C61E4C7A58D8}"/>
                  </a:ext>
                </a:extLst>
              </p:cNvPr>
              <p:cNvSpPr/>
              <p:nvPr/>
            </p:nvSpPr>
            <p:spPr>
              <a:xfrm>
                <a:off x="1242891" y="4025691"/>
                <a:ext cx="77719" cy="15329"/>
              </a:xfrm>
              <a:custGeom>
                <a:avLst/>
                <a:gdLst>
                  <a:gd name="connsiteX0" fmla="*/ -438 w 48291"/>
                  <a:gd name="connsiteY0" fmla="*/ -2857 h 9525"/>
                  <a:gd name="connsiteX1" fmla="*/ 47854 w 48291"/>
                  <a:gd name="connsiteY1" fmla="*/ -2857 h 9525"/>
                </a:gdLst>
                <a:ahLst/>
                <a:cxnLst>
                  <a:cxn ang="0">
                    <a:pos x="connsiteX0" y="connsiteY0"/>
                  </a:cxn>
                  <a:cxn ang="0">
                    <a:pos x="connsiteX1" y="connsiteY1"/>
                  </a:cxn>
                </a:cxnLst>
                <a:rect l="l" t="t" r="r" b="b"/>
                <a:pathLst>
                  <a:path w="48291" h="9525">
                    <a:moveTo>
                      <a:pt x="-438" y="-2857"/>
                    </a:moveTo>
                    <a:lnTo>
                      <a:pt x="47854" y="-2857"/>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4" name="Freeform: Shape 173">
                <a:extLst>
                  <a:ext uri="{FF2B5EF4-FFF2-40B4-BE49-F238E27FC236}">
                    <a16:creationId xmlns:a16="http://schemas.microsoft.com/office/drawing/2014/main" id="{F4F1DAB9-443B-41C0-9EC2-4CD0527F3A1E}"/>
                  </a:ext>
                </a:extLst>
              </p:cNvPr>
              <p:cNvSpPr/>
              <p:nvPr/>
            </p:nvSpPr>
            <p:spPr>
              <a:xfrm>
                <a:off x="1385608" y="3911643"/>
                <a:ext cx="15329" cy="98719"/>
              </a:xfrm>
              <a:custGeom>
                <a:avLst/>
                <a:gdLst>
                  <a:gd name="connsiteX0" fmla="*/ -438 w 9525"/>
                  <a:gd name="connsiteY0" fmla="*/ -2857 h 61340"/>
                  <a:gd name="connsiteX1" fmla="*/ -438 w 9525"/>
                  <a:gd name="connsiteY1" fmla="*/ 58484 h 61340"/>
                </a:gdLst>
                <a:ahLst/>
                <a:cxnLst>
                  <a:cxn ang="0">
                    <a:pos x="connsiteX0" y="connsiteY0"/>
                  </a:cxn>
                  <a:cxn ang="0">
                    <a:pos x="connsiteX1" y="connsiteY1"/>
                  </a:cxn>
                </a:cxnLst>
                <a:rect l="l" t="t" r="r" b="b"/>
                <a:pathLst>
                  <a:path w="9525" h="61340">
                    <a:moveTo>
                      <a:pt x="-438" y="-2857"/>
                    </a:moveTo>
                    <a:lnTo>
                      <a:pt x="-438" y="58484"/>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5" name="Freeform: Shape 174">
                <a:extLst>
                  <a:ext uri="{FF2B5EF4-FFF2-40B4-BE49-F238E27FC236}">
                    <a16:creationId xmlns:a16="http://schemas.microsoft.com/office/drawing/2014/main" id="{F74013BA-567F-48F6-B2DE-356FB7F10F42}"/>
                  </a:ext>
                </a:extLst>
              </p:cNvPr>
              <p:cNvSpPr/>
              <p:nvPr/>
            </p:nvSpPr>
            <p:spPr>
              <a:xfrm>
                <a:off x="1335941" y="3961002"/>
                <a:ext cx="98874" cy="15329"/>
              </a:xfrm>
              <a:custGeom>
                <a:avLst/>
                <a:gdLst>
                  <a:gd name="connsiteX0" fmla="*/ -438 w 61436"/>
                  <a:gd name="connsiteY0" fmla="*/ -2857 h 9525"/>
                  <a:gd name="connsiteX1" fmla="*/ 60998 w 61436"/>
                  <a:gd name="connsiteY1" fmla="*/ -2857 h 9525"/>
                </a:gdLst>
                <a:ahLst/>
                <a:cxnLst>
                  <a:cxn ang="0">
                    <a:pos x="connsiteX0" y="connsiteY0"/>
                  </a:cxn>
                  <a:cxn ang="0">
                    <a:pos x="connsiteX1" y="connsiteY1"/>
                  </a:cxn>
                </a:cxnLst>
                <a:rect l="l" t="t" r="r" b="b"/>
                <a:pathLst>
                  <a:path w="61436" h="9525">
                    <a:moveTo>
                      <a:pt x="-438" y="-2857"/>
                    </a:moveTo>
                    <a:lnTo>
                      <a:pt x="60998" y="-2857"/>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182" name="Graphic 180">
            <a:extLst>
              <a:ext uri="{FF2B5EF4-FFF2-40B4-BE49-F238E27FC236}">
                <a16:creationId xmlns:a16="http://schemas.microsoft.com/office/drawing/2014/main" id="{60AF1427-5696-4E13-A9B0-0B176C99B776}"/>
              </a:ext>
            </a:extLst>
          </p:cNvPr>
          <p:cNvGrpSpPr/>
          <p:nvPr/>
        </p:nvGrpSpPr>
        <p:grpSpPr>
          <a:xfrm>
            <a:off x="1153887" y="4615014"/>
            <a:ext cx="369932" cy="370092"/>
            <a:chOff x="1234605" y="4705632"/>
            <a:chExt cx="219075" cy="219170"/>
          </a:xfrm>
          <a:noFill/>
        </p:grpSpPr>
        <p:sp>
          <p:nvSpPr>
            <p:cNvPr id="183" name="Freeform: Shape 182">
              <a:extLst>
                <a:ext uri="{FF2B5EF4-FFF2-40B4-BE49-F238E27FC236}">
                  <a16:creationId xmlns:a16="http://schemas.microsoft.com/office/drawing/2014/main" id="{52EDC724-C71B-4F80-B388-1E07209D10B2}"/>
                </a:ext>
              </a:extLst>
            </p:cNvPr>
            <p:cNvSpPr/>
            <p:nvPr/>
          </p:nvSpPr>
          <p:spPr>
            <a:xfrm>
              <a:off x="1234605" y="4743732"/>
              <a:ext cx="190500" cy="9525"/>
            </a:xfrm>
            <a:custGeom>
              <a:avLst/>
              <a:gdLst>
                <a:gd name="connsiteX0" fmla="*/ -653 w 190500"/>
                <a:gd name="connsiteY0" fmla="*/ -1751 h 9525"/>
                <a:gd name="connsiteX1" fmla="*/ 189847 w 190500"/>
                <a:gd name="connsiteY1" fmla="*/ -1751 h 9525"/>
              </a:gdLst>
              <a:ahLst/>
              <a:cxnLst>
                <a:cxn ang="0">
                  <a:pos x="connsiteX0" y="connsiteY0"/>
                </a:cxn>
                <a:cxn ang="0">
                  <a:pos x="connsiteX1" y="connsiteY1"/>
                </a:cxn>
              </a:cxnLst>
              <a:rect l="l" t="t" r="r" b="b"/>
              <a:pathLst>
                <a:path w="190500" h="9525">
                  <a:moveTo>
                    <a:pt x="-653" y="-1751"/>
                  </a:moveTo>
                  <a:lnTo>
                    <a:pt x="189847" y="-1751"/>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4" name="Freeform: Shape 183">
              <a:extLst>
                <a:ext uri="{FF2B5EF4-FFF2-40B4-BE49-F238E27FC236}">
                  <a16:creationId xmlns:a16="http://schemas.microsoft.com/office/drawing/2014/main" id="{B737706D-4153-4281-827F-E21846219386}"/>
                </a:ext>
              </a:extLst>
            </p:cNvPr>
            <p:cNvSpPr/>
            <p:nvPr/>
          </p:nvSpPr>
          <p:spPr>
            <a:xfrm>
              <a:off x="1260799" y="4722301"/>
              <a:ext cx="4762" cy="4762"/>
            </a:xfrm>
            <a:custGeom>
              <a:avLst/>
              <a:gdLst>
                <a:gd name="connsiteX0" fmla="*/ 1728 w 4762"/>
                <a:gd name="connsiteY0" fmla="*/ -1751 h 4762"/>
                <a:gd name="connsiteX1" fmla="*/ -653 w 4762"/>
                <a:gd name="connsiteY1" fmla="*/ 630 h 4762"/>
                <a:gd name="connsiteX2" fmla="*/ 1728 w 4762"/>
                <a:gd name="connsiteY2" fmla="*/ 3012 h 4762"/>
                <a:gd name="connsiteX3" fmla="*/ 4110 w 4762"/>
                <a:gd name="connsiteY3" fmla="*/ 630 h 4762"/>
                <a:gd name="connsiteX4" fmla="*/ 1728 w 4762"/>
                <a:gd name="connsiteY4" fmla="*/ -1751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1728" y="-1751"/>
                  </a:moveTo>
                  <a:cubicBezTo>
                    <a:pt x="414" y="-1751"/>
                    <a:pt x="-653" y="-703"/>
                    <a:pt x="-653" y="630"/>
                  </a:cubicBezTo>
                  <a:cubicBezTo>
                    <a:pt x="-653" y="1964"/>
                    <a:pt x="414" y="3012"/>
                    <a:pt x="1728" y="3012"/>
                  </a:cubicBezTo>
                  <a:cubicBezTo>
                    <a:pt x="3043" y="3012"/>
                    <a:pt x="4110" y="1964"/>
                    <a:pt x="4110" y="630"/>
                  </a:cubicBezTo>
                  <a:cubicBezTo>
                    <a:pt x="4110" y="-703"/>
                    <a:pt x="3043" y="-1751"/>
                    <a:pt x="1728" y="-1751"/>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5" name="Freeform: Shape 184">
              <a:extLst>
                <a:ext uri="{FF2B5EF4-FFF2-40B4-BE49-F238E27FC236}">
                  <a16:creationId xmlns:a16="http://schemas.microsoft.com/office/drawing/2014/main" id="{227A6F8B-1D66-44D4-AD87-CD5FF0FAD498}"/>
                </a:ext>
              </a:extLst>
            </p:cNvPr>
            <p:cNvSpPr/>
            <p:nvPr/>
          </p:nvSpPr>
          <p:spPr>
            <a:xfrm>
              <a:off x="1279849" y="4722301"/>
              <a:ext cx="4762" cy="4762"/>
            </a:xfrm>
            <a:custGeom>
              <a:avLst/>
              <a:gdLst>
                <a:gd name="connsiteX0" fmla="*/ 1728 w 4762"/>
                <a:gd name="connsiteY0" fmla="*/ -1751 h 4762"/>
                <a:gd name="connsiteX1" fmla="*/ -653 w 4762"/>
                <a:gd name="connsiteY1" fmla="*/ 630 h 4762"/>
                <a:gd name="connsiteX2" fmla="*/ 1728 w 4762"/>
                <a:gd name="connsiteY2" fmla="*/ 3012 h 4762"/>
                <a:gd name="connsiteX3" fmla="*/ 4110 w 4762"/>
                <a:gd name="connsiteY3" fmla="*/ 630 h 4762"/>
                <a:gd name="connsiteX4" fmla="*/ 1728 w 4762"/>
                <a:gd name="connsiteY4" fmla="*/ -1751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1728" y="-1751"/>
                  </a:moveTo>
                  <a:cubicBezTo>
                    <a:pt x="414" y="-1751"/>
                    <a:pt x="-653" y="-703"/>
                    <a:pt x="-653" y="630"/>
                  </a:cubicBezTo>
                  <a:cubicBezTo>
                    <a:pt x="-653" y="1964"/>
                    <a:pt x="414" y="3012"/>
                    <a:pt x="1728" y="3012"/>
                  </a:cubicBezTo>
                  <a:cubicBezTo>
                    <a:pt x="3043" y="3012"/>
                    <a:pt x="4110" y="1964"/>
                    <a:pt x="4110" y="630"/>
                  </a:cubicBezTo>
                  <a:cubicBezTo>
                    <a:pt x="4110" y="-703"/>
                    <a:pt x="3043" y="-1751"/>
                    <a:pt x="1728" y="-1751"/>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6" name="Freeform: Shape 185">
              <a:extLst>
                <a:ext uri="{FF2B5EF4-FFF2-40B4-BE49-F238E27FC236}">
                  <a16:creationId xmlns:a16="http://schemas.microsoft.com/office/drawing/2014/main" id="{7088A678-E3EB-44CE-BB89-ABE0B74FA060}"/>
                </a:ext>
              </a:extLst>
            </p:cNvPr>
            <p:cNvSpPr/>
            <p:nvPr/>
          </p:nvSpPr>
          <p:spPr>
            <a:xfrm>
              <a:off x="1298899" y="4722301"/>
              <a:ext cx="4762" cy="4762"/>
            </a:xfrm>
            <a:custGeom>
              <a:avLst/>
              <a:gdLst>
                <a:gd name="connsiteX0" fmla="*/ 1728 w 4762"/>
                <a:gd name="connsiteY0" fmla="*/ -1751 h 4762"/>
                <a:gd name="connsiteX1" fmla="*/ -653 w 4762"/>
                <a:gd name="connsiteY1" fmla="*/ 630 h 4762"/>
                <a:gd name="connsiteX2" fmla="*/ 1728 w 4762"/>
                <a:gd name="connsiteY2" fmla="*/ 3012 h 4762"/>
                <a:gd name="connsiteX3" fmla="*/ 4110 w 4762"/>
                <a:gd name="connsiteY3" fmla="*/ 630 h 4762"/>
                <a:gd name="connsiteX4" fmla="*/ 1728 w 4762"/>
                <a:gd name="connsiteY4" fmla="*/ -1751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1728" y="-1751"/>
                  </a:moveTo>
                  <a:cubicBezTo>
                    <a:pt x="414" y="-1751"/>
                    <a:pt x="-653" y="-703"/>
                    <a:pt x="-653" y="630"/>
                  </a:cubicBezTo>
                  <a:cubicBezTo>
                    <a:pt x="-653" y="1964"/>
                    <a:pt x="414" y="3012"/>
                    <a:pt x="1728" y="3012"/>
                  </a:cubicBezTo>
                  <a:cubicBezTo>
                    <a:pt x="3043" y="3012"/>
                    <a:pt x="4110" y="1964"/>
                    <a:pt x="4110" y="630"/>
                  </a:cubicBezTo>
                  <a:cubicBezTo>
                    <a:pt x="4110" y="-703"/>
                    <a:pt x="3043" y="-1751"/>
                    <a:pt x="1728" y="-1751"/>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7" name="Freeform: Shape 186">
              <a:extLst>
                <a:ext uri="{FF2B5EF4-FFF2-40B4-BE49-F238E27FC236}">
                  <a16:creationId xmlns:a16="http://schemas.microsoft.com/office/drawing/2014/main" id="{64F9D15D-5295-46EE-8E68-FC501735B35C}"/>
                </a:ext>
              </a:extLst>
            </p:cNvPr>
            <p:cNvSpPr/>
            <p:nvPr/>
          </p:nvSpPr>
          <p:spPr>
            <a:xfrm>
              <a:off x="1234605" y="4705632"/>
              <a:ext cx="190500" cy="152400"/>
            </a:xfrm>
            <a:custGeom>
              <a:avLst/>
              <a:gdLst>
                <a:gd name="connsiteX0" fmla="*/ 75547 w 190500"/>
                <a:gd name="connsiteY0" fmla="*/ 150649 h 152400"/>
                <a:gd name="connsiteX1" fmla="*/ 18397 w 190500"/>
                <a:gd name="connsiteY1" fmla="*/ 150649 h 152400"/>
                <a:gd name="connsiteX2" fmla="*/ -653 w 190500"/>
                <a:gd name="connsiteY2" fmla="*/ 131599 h 152400"/>
                <a:gd name="connsiteX3" fmla="*/ -653 w 190500"/>
                <a:gd name="connsiteY3" fmla="*/ 17299 h 152400"/>
                <a:gd name="connsiteX4" fmla="*/ 18397 w 190500"/>
                <a:gd name="connsiteY4" fmla="*/ -1751 h 152400"/>
                <a:gd name="connsiteX5" fmla="*/ 170797 w 190500"/>
                <a:gd name="connsiteY5" fmla="*/ -1751 h 152400"/>
                <a:gd name="connsiteX6" fmla="*/ 189847 w 190500"/>
                <a:gd name="connsiteY6" fmla="*/ 17299 h 152400"/>
                <a:gd name="connsiteX7" fmla="*/ 189847 w 190500"/>
                <a:gd name="connsiteY7" fmla="*/ 7444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52400">
                  <a:moveTo>
                    <a:pt x="75547" y="150649"/>
                  </a:moveTo>
                  <a:lnTo>
                    <a:pt x="18397" y="150649"/>
                  </a:lnTo>
                  <a:cubicBezTo>
                    <a:pt x="7872" y="150649"/>
                    <a:pt x="-653" y="142076"/>
                    <a:pt x="-653" y="131599"/>
                  </a:cubicBezTo>
                  <a:lnTo>
                    <a:pt x="-653" y="17299"/>
                  </a:lnTo>
                  <a:cubicBezTo>
                    <a:pt x="-653" y="6822"/>
                    <a:pt x="7872" y="-1751"/>
                    <a:pt x="18397" y="-1751"/>
                  </a:cubicBezTo>
                  <a:lnTo>
                    <a:pt x="170797" y="-1751"/>
                  </a:lnTo>
                  <a:cubicBezTo>
                    <a:pt x="181322" y="-1751"/>
                    <a:pt x="189847" y="6822"/>
                    <a:pt x="189847" y="17299"/>
                  </a:cubicBezTo>
                  <a:lnTo>
                    <a:pt x="189847" y="7444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8" name="Freeform: Shape 187">
              <a:extLst>
                <a:ext uri="{FF2B5EF4-FFF2-40B4-BE49-F238E27FC236}">
                  <a16:creationId xmlns:a16="http://schemas.microsoft.com/office/drawing/2014/main" id="{71BD1745-65C7-4BA8-B942-DB7A659E028D}"/>
                </a:ext>
              </a:extLst>
            </p:cNvPr>
            <p:cNvSpPr/>
            <p:nvPr/>
          </p:nvSpPr>
          <p:spPr>
            <a:xfrm>
              <a:off x="1339380" y="4810502"/>
              <a:ext cx="114300" cy="114300"/>
            </a:xfrm>
            <a:custGeom>
              <a:avLst/>
              <a:gdLst>
                <a:gd name="connsiteX0" fmla="*/ 56497 w 114300"/>
                <a:gd name="connsiteY0" fmla="*/ 112549 h 114300"/>
                <a:gd name="connsiteX1" fmla="*/ 113647 w 114300"/>
                <a:gd name="connsiteY1" fmla="*/ 55399 h 114300"/>
                <a:gd name="connsiteX2" fmla="*/ 56497 w 114300"/>
                <a:gd name="connsiteY2" fmla="*/ -1751 h 114300"/>
                <a:gd name="connsiteX3" fmla="*/ -653 w 114300"/>
                <a:gd name="connsiteY3" fmla="*/ 55399 h 114300"/>
                <a:gd name="connsiteX4" fmla="*/ 56497 w 114300"/>
                <a:gd name="connsiteY4" fmla="*/ 112549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6497" y="112549"/>
                  </a:moveTo>
                  <a:cubicBezTo>
                    <a:pt x="88063" y="112549"/>
                    <a:pt x="113647" y="86926"/>
                    <a:pt x="113647" y="55399"/>
                  </a:cubicBezTo>
                  <a:cubicBezTo>
                    <a:pt x="113647" y="23871"/>
                    <a:pt x="88063" y="-1751"/>
                    <a:pt x="56497" y="-1751"/>
                  </a:cubicBezTo>
                  <a:cubicBezTo>
                    <a:pt x="24931" y="-1751"/>
                    <a:pt x="-653" y="23871"/>
                    <a:pt x="-653" y="55399"/>
                  </a:cubicBezTo>
                  <a:cubicBezTo>
                    <a:pt x="-653" y="86926"/>
                    <a:pt x="24931" y="112549"/>
                    <a:pt x="56497" y="112549"/>
                  </a:cubicBezTo>
                  <a:close/>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9" name="Freeform: Shape 188">
              <a:extLst>
                <a:ext uri="{FF2B5EF4-FFF2-40B4-BE49-F238E27FC236}">
                  <a16:creationId xmlns:a16="http://schemas.microsoft.com/office/drawing/2014/main" id="{025D421F-B015-48AE-A718-CB8ACE4B1ADE}"/>
                </a:ext>
              </a:extLst>
            </p:cNvPr>
            <p:cNvSpPr/>
            <p:nvPr/>
          </p:nvSpPr>
          <p:spPr>
            <a:xfrm>
              <a:off x="1369289" y="4850984"/>
              <a:ext cx="52672" cy="39727"/>
            </a:xfrm>
            <a:custGeom>
              <a:avLst/>
              <a:gdLst>
                <a:gd name="connsiteX0" fmla="*/ 52020 w 52672"/>
                <a:gd name="connsiteY0" fmla="*/ -1751 h 39727"/>
                <a:gd name="connsiteX1" fmla="*/ 24397 w 52672"/>
                <a:gd name="connsiteY1" fmla="*/ 35111 h 39727"/>
                <a:gd name="connsiteX2" fmla="*/ 19159 w 52672"/>
                <a:gd name="connsiteY2" fmla="*/ 37969 h 39727"/>
                <a:gd name="connsiteX3" fmla="*/ 13635 w 52672"/>
                <a:gd name="connsiteY3" fmla="*/ 35872 h 39727"/>
                <a:gd name="connsiteX4" fmla="*/ -653 w 52672"/>
                <a:gd name="connsiteY4" fmla="*/ 21585 h 3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2" h="39727">
                  <a:moveTo>
                    <a:pt x="52020" y="-1751"/>
                  </a:moveTo>
                  <a:lnTo>
                    <a:pt x="24397" y="35111"/>
                  </a:lnTo>
                  <a:cubicBezTo>
                    <a:pt x="23150" y="36826"/>
                    <a:pt x="21235" y="37873"/>
                    <a:pt x="19159" y="37969"/>
                  </a:cubicBezTo>
                  <a:cubicBezTo>
                    <a:pt x="17111" y="38063"/>
                    <a:pt x="15111" y="37301"/>
                    <a:pt x="13635" y="35872"/>
                  </a:cubicBezTo>
                  <a:lnTo>
                    <a:pt x="-653" y="21585"/>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00" name="Graphic 198">
            <a:extLst>
              <a:ext uri="{FF2B5EF4-FFF2-40B4-BE49-F238E27FC236}">
                <a16:creationId xmlns:a16="http://schemas.microsoft.com/office/drawing/2014/main" id="{26B10C45-A629-4623-9437-ED23EB85C75C}"/>
              </a:ext>
            </a:extLst>
          </p:cNvPr>
          <p:cNvGrpSpPr/>
          <p:nvPr/>
        </p:nvGrpSpPr>
        <p:grpSpPr>
          <a:xfrm>
            <a:off x="1179486" y="5328409"/>
            <a:ext cx="318734" cy="357604"/>
            <a:chOff x="1196149" y="5419723"/>
            <a:chExt cx="195262" cy="219075"/>
          </a:xfrm>
          <a:noFill/>
        </p:grpSpPr>
        <p:sp>
          <p:nvSpPr>
            <p:cNvPr id="201" name="Freeform: Shape 200">
              <a:extLst>
                <a:ext uri="{FF2B5EF4-FFF2-40B4-BE49-F238E27FC236}">
                  <a16:creationId xmlns:a16="http://schemas.microsoft.com/office/drawing/2014/main" id="{238887BD-86CE-4184-9D8E-B63FB551EA88}"/>
                </a:ext>
              </a:extLst>
            </p:cNvPr>
            <p:cNvSpPr/>
            <p:nvPr/>
          </p:nvSpPr>
          <p:spPr>
            <a:xfrm>
              <a:off x="1196149" y="5486398"/>
              <a:ext cx="38100" cy="9525"/>
            </a:xfrm>
            <a:custGeom>
              <a:avLst/>
              <a:gdLst>
                <a:gd name="connsiteX0" fmla="*/ -616 w 38100"/>
                <a:gd name="connsiteY0" fmla="*/ -5914 h 9525"/>
                <a:gd name="connsiteX1" fmla="*/ 37485 w 38100"/>
                <a:gd name="connsiteY1" fmla="*/ -5914 h 9525"/>
              </a:gdLst>
              <a:ahLst/>
              <a:cxnLst>
                <a:cxn ang="0">
                  <a:pos x="connsiteX0" y="connsiteY0"/>
                </a:cxn>
                <a:cxn ang="0">
                  <a:pos x="connsiteX1" y="connsiteY1"/>
                </a:cxn>
              </a:cxnLst>
              <a:rect l="l" t="t" r="r" b="b"/>
              <a:pathLst>
                <a:path w="38100" h="9525">
                  <a:moveTo>
                    <a:pt x="-616" y="-5914"/>
                  </a:moveTo>
                  <a:lnTo>
                    <a:pt x="37485" y="-5914"/>
                  </a:lnTo>
                </a:path>
              </a:pathLst>
            </a:custGeom>
            <a:noFill/>
            <a:ln w="12700"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2" name="Freeform: Shape 201">
              <a:extLst>
                <a:ext uri="{FF2B5EF4-FFF2-40B4-BE49-F238E27FC236}">
                  <a16:creationId xmlns:a16="http://schemas.microsoft.com/office/drawing/2014/main" id="{5AE90816-5B57-426C-A670-B407E16D474E}"/>
                </a:ext>
              </a:extLst>
            </p:cNvPr>
            <p:cNvSpPr/>
            <p:nvPr/>
          </p:nvSpPr>
          <p:spPr>
            <a:xfrm>
              <a:off x="1281874" y="5486398"/>
              <a:ext cx="71437" cy="61912"/>
            </a:xfrm>
            <a:custGeom>
              <a:avLst/>
              <a:gdLst>
                <a:gd name="connsiteX0" fmla="*/ -616 w 71437"/>
                <a:gd name="connsiteY0" fmla="*/ -5914 h 61912"/>
                <a:gd name="connsiteX1" fmla="*/ 61297 w 71437"/>
                <a:gd name="connsiteY1" fmla="*/ -5914 h 61912"/>
                <a:gd name="connsiteX2" fmla="*/ 70822 w 71437"/>
                <a:gd name="connsiteY2" fmla="*/ 3611 h 61912"/>
                <a:gd name="connsiteX3" fmla="*/ 70822 w 71437"/>
                <a:gd name="connsiteY3" fmla="*/ 55999 h 61912"/>
              </a:gdLst>
              <a:ahLst/>
              <a:cxnLst>
                <a:cxn ang="0">
                  <a:pos x="connsiteX0" y="connsiteY0"/>
                </a:cxn>
                <a:cxn ang="0">
                  <a:pos x="connsiteX1" y="connsiteY1"/>
                </a:cxn>
                <a:cxn ang="0">
                  <a:pos x="connsiteX2" y="connsiteY2"/>
                </a:cxn>
                <a:cxn ang="0">
                  <a:pos x="connsiteX3" y="connsiteY3"/>
                </a:cxn>
              </a:cxnLst>
              <a:rect l="l" t="t" r="r" b="b"/>
              <a:pathLst>
                <a:path w="71437" h="61912">
                  <a:moveTo>
                    <a:pt x="-616" y="-5914"/>
                  </a:moveTo>
                  <a:lnTo>
                    <a:pt x="61297" y="-5914"/>
                  </a:lnTo>
                  <a:cubicBezTo>
                    <a:pt x="66555" y="-5914"/>
                    <a:pt x="70822" y="-1626"/>
                    <a:pt x="70822" y="3611"/>
                  </a:cubicBezTo>
                  <a:lnTo>
                    <a:pt x="70822" y="55999"/>
                  </a:lnTo>
                </a:path>
              </a:pathLst>
            </a:custGeom>
            <a:noFill/>
            <a:ln w="12700"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3" name="Freeform: Shape 202">
              <a:extLst>
                <a:ext uri="{FF2B5EF4-FFF2-40B4-BE49-F238E27FC236}">
                  <a16:creationId xmlns:a16="http://schemas.microsoft.com/office/drawing/2014/main" id="{877C38B9-1C28-4ED4-9493-53CA5823ACE5}"/>
                </a:ext>
              </a:extLst>
            </p:cNvPr>
            <p:cNvSpPr/>
            <p:nvPr/>
          </p:nvSpPr>
          <p:spPr>
            <a:xfrm>
              <a:off x="1258062" y="5419723"/>
              <a:ext cx="128587" cy="152400"/>
            </a:xfrm>
            <a:custGeom>
              <a:avLst/>
              <a:gdLst>
                <a:gd name="connsiteX0" fmla="*/ 127972 w 128587"/>
                <a:gd name="connsiteY0" fmla="*/ 146486 h 152400"/>
                <a:gd name="connsiteX1" fmla="*/ 8910 w 128587"/>
                <a:gd name="connsiteY1" fmla="*/ 146486 h 152400"/>
                <a:gd name="connsiteX2" fmla="*/ -616 w 128587"/>
                <a:gd name="connsiteY2" fmla="*/ 136961 h 152400"/>
                <a:gd name="connsiteX3" fmla="*/ -616 w 128587"/>
                <a:gd name="connsiteY3" fmla="*/ -5914 h 152400"/>
              </a:gdLst>
              <a:ahLst/>
              <a:cxnLst>
                <a:cxn ang="0">
                  <a:pos x="connsiteX0" y="connsiteY0"/>
                </a:cxn>
                <a:cxn ang="0">
                  <a:pos x="connsiteX1" y="connsiteY1"/>
                </a:cxn>
                <a:cxn ang="0">
                  <a:pos x="connsiteX2" y="connsiteY2"/>
                </a:cxn>
                <a:cxn ang="0">
                  <a:pos x="connsiteX3" y="connsiteY3"/>
                </a:cxn>
              </a:cxnLst>
              <a:rect l="l" t="t" r="r" b="b"/>
              <a:pathLst>
                <a:path w="128587" h="152400">
                  <a:moveTo>
                    <a:pt x="127972" y="146486"/>
                  </a:moveTo>
                  <a:lnTo>
                    <a:pt x="8910" y="146486"/>
                  </a:lnTo>
                  <a:cubicBezTo>
                    <a:pt x="3652" y="146486"/>
                    <a:pt x="-616" y="142198"/>
                    <a:pt x="-616" y="136961"/>
                  </a:cubicBezTo>
                  <a:lnTo>
                    <a:pt x="-616" y="-5914"/>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4" name="Freeform: Shape 203">
              <a:extLst>
                <a:ext uri="{FF2B5EF4-FFF2-40B4-BE49-F238E27FC236}">
                  <a16:creationId xmlns:a16="http://schemas.microsoft.com/office/drawing/2014/main" id="{922C79EC-4C7E-49BC-8B94-BD09CD2AC7E6}"/>
                </a:ext>
              </a:extLst>
            </p:cNvPr>
            <p:cNvSpPr/>
            <p:nvPr/>
          </p:nvSpPr>
          <p:spPr>
            <a:xfrm>
              <a:off x="1219962" y="5419723"/>
              <a:ext cx="76200" cy="38100"/>
            </a:xfrm>
            <a:custGeom>
              <a:avLst/>
              <a:gdLst>
                <a:gd name="connsiteX0" fmla="*/ -616 w 76200"/>
                <a:gd name="connsiteY0" fmla="*/ 32186 h 38100"/>
                <a:gd name="connsiteX1" fmla="*/ 37485 w 76200"/>
                <a:gd name="connsiteY1" fmla="*/ -5914 h 38100"/>
                <a:gd name="connsiteX2" fmla="*/ 75585 w 76200"/>
                <a:gd name="connsiteY2" fmla="*/ 32186 h 38100"/>
              </a:gdLst>
              <a:ahLst/>
              <a:cxnLst>
                <a:cxn ang="0">
                  <a:pos x="connsiteX0" y="connsiteY0"/>
                </a:cxn>
                <a:cxn ang="0">
                  <a:pos x="connsiteX1" y="connsiteY1"/>
                </a:cxn>
                <a:cxn ang="0">
                  <a:pos x="connsiteX2" y="connsiteY2"/>
                </a:cxn>
              </a:cxnLst>
              <a:rect l="l" t="t" r="r" b="b"/>
              <a:pathLst>
                <a:path w="76200" h="38100">
                  <a:moveTo>
                    <a:pt x="-616" y="32186"/>
                  </a:moveTo>
                  <a:lnTo>
                    <a:pt x="37485" y="-5914"/>
                  </a:lnTo>
                  <a:lnTo>
                    <a:pt x="75585" y="32186"/>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5" name="Freeform: Shape 204">
              <a:extLst>
                <a:ext uri="{FF2B5EF4-FFF2-40B4-BE49-F238E27FC236}">
                  <a16:creationId xmlns:a16="http://schemas.microsoft.com/office/drawing/2014/main" id="{1C15C408-4C16-4A60-82B3-D1604FE3CC46}"/>
                </a:ext>
              </a:extLst>
            </p:cNvPr>
            <p:cNvSpPr/>
            <p:nvPr/>
          </p:nvSpPr>
          <p:spPr>
            <a:xfrm>
              <a:off x="1315212" y="5600698"/>
              <a:ext cx="76200" cy="38100"/>
            </a:xfrm>
            <a:custGeom>
              <a:avLst/>
              <a:gdLst>
                <a:gd name="connsiteX0" fmla="*/ 75585 w 76200"/>
                <a:gd name="connsiteY0" fmla="*/ -5914 h 38100"/>
                <a:gd name="connsiteX1" fmla="*/ 37485 w 76200"/>
                <a:gd name="connsiteY1" fmla="*/ 32186 h 38100"/>
                <a:gd name="connsiteX2" fmla="*/ -616 w 76200"/>
                <a:gd name="connsiteY2" fmla="*/ -5914 h 38100"/>
              </a:gdLst>
              <a:ahLst/>
              <a:cxnLst>
                <a:cxn ang="0">
                  <a:pos x="connsiteX0" y="connsiteY0"/>
                </a:cxn>
                <a:cxn ang="0">
                  <a:pos x="connsiteX1" y="connsiteY1"/>
                </a:cxn>
                <a:cxn ang="0">
                  <a:pos x="connsiteX2" y="connsiteY2"/>
                </a:cxn>
              </a:cxnLst>
              <a:rect l="l" t="t" r="r" b="b"/>
              <a:pathLst>
                <a:path w="76200" h="38100">
                  <a:moveTo>
                    <a:pt x="75585" y="-5914"/>
                  </a:moveTo>
                  <a:lnTo>
                    <a:pt x="37485" y="32186"/>
                  </a:lnTo>
                  <a:lnTo>
                    <a:pt x="-616" y="-5914"/>
                  </a:lnTo>
                </a:path>
              </a:pathLst>
            </a:custGeom>
            <a:noFill/>
            <a:ln w="12700"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6" name="Freeform: Shape 205">
              <a:extLst>
                <a:ext uri="{FF2B5EF4-FFF2-40B4-BE49-F238E27FC236}">
                  <a16:creationId xmlns:a16="http://schemas.microsoft.com/office/drawing/2014/main" id="{AE5BB401-2EB6-48FC-BA63-8DB7046872A4}"/>
                </a:ext>
              </a:extLst>
            </p:cNvPr>
            <p:cNvSpPr/>
            <p:nvPr/>
          </p:nvSpPr>
          <p:spPr>
            <a:xfrm>
              <a:off x="1353312" y="5595936"/>
              <a:ext cx="9525" cy="42862"/>
            </a:xfrm>
            <a:custGeom>
              <a:avLst/>
              <a:gdLst>
                <a:gd name="connsiteX0" fmla="*/ -616 w 9525"/>
                <a:gd name="connsiteY0" fmla="*/ 36949 h 42862"/>
                <a:gd name="connsiteX1" fmla="*/ -616 w 9525"/>
                <a:gd name="connsiteY1" fmla="*/ -5914 h 42862"/>
              </a:gdLst>
              <a:ahLst/>
              <a:cxnLst>
                <a:cxn ang="0">
                  <a:pos x="connsiteX0" y="connsiteY0"/>
                </a:cxn>
                <a:cxn ang="0">
                  <a:pos x="connsiteX1" y="connsiteY1"/>
                </a:cxn>
              </a:cxnLst>
              <a:rect l="l" t="t" r="r" b="b"/>
              <a:pathLst>
                <a:path w="9525" h="42862">
                  <a:moveTo>
                    <a:pt x="-616" y="36949"/>
                  </a:moveTo>
                  <a:lnTo>
                    <a:pt x="-616" y="-5914"/>
                  </a:lnTo>
                </a:path>
              </a:pathLst>
            </a:custGeom>
            <a:noFill/>
            <a:ln w="12700" cap="rnd">
              <a:solidFill>
                <a:schemeClr val="accent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09" name="Graphic 207">
            <a:extLst>
              <a:ext uri="{FF2B5EF4-FFF2-40B4-BE49-F238E27FC236}">
                <a16:creationId xmlns:a16="http://schemas.microsoft.com/office/drawing/2014/main" id="{B332E18F-9779-4FFF-B797-BAA7BFBCFAC5}"/>
              </a:ext>
            </a:extLst>
          </p:cNvPr>
          <p:cNvGrpSpPr/>
          <p:nvPr/>
        </p:nvGrpSpPr>
        <p:grpSpPr>
          <a:xfrm>
            <a:off x="3685948" y="3911643"/>
            <a:ext cx="362538" cy="362534"/>
            <a:chOff x="3698940" y="3963060"/>
            <a:chExt cx="219075" cy="219075"/>
          </a:xfrm>
          <a:noFill/>
        </p:grpSpPr>
        <p:sp>
          <p:nvSpPr>
            <p:cNvPr id="210" name="Freeform: Shape 209">
              <a:extLst>
                <a:ext uri="{FF2B5EF4-FFF2-40B4-BE49-F238E27FC236}">
                  <a16:creationId xmlns:a16="http://schemas.microsoft.com/office/drawing/2014/main" id="{CA61F287-A3EE-4DDB-ACA6-BAC5738C5F4A}"/>
                </a:ext>
              </a:extLst>
            </p:cNvPr>
            <p:cNvSpPr/>
            <p:nvPr/>
          </p:nvSpPr>
          <p:spPr>
            <a:xfrm>
              <a:off x="3698940" y="3963060"/>
              <a:ext cx="219075" cy="190500"/>
            </a:xfrm>
            <a:custGeom>
              <a:avLst/>
              <a:gdLst>
                <a:gd name="connsiteX0" fmla="*/ 104506 w 219075"/>
                <a:gd name="connsiteY0" fmla="*/ 188413 h 190500"/>
                <a:gd name="connsiteX1" fmla="*/ 18781 w 219075"/>
                <a:gd name="connsiteY1" fmla="*/ 188413 h 190500"/>
                <a:gd name="connsiteX2" fmla="*/ -269 w 219075"/>
                <a:gd name="connsiteY2" fmla="*/ 169363 h 190500"/>
                <a:gd name="connsiteX3" fmla="*/ -269 w 219075"/>
                <a:gd name="connsiteY3" fmla="*/ 16963 h 190500"/>
                <a:gd name="connsiteX4" fmla="*/ 18781 w 219075"/>
                <a:gd name="connsiteY4" fmla="*/ -2087 h 190500"/>
                <a:gd name="connsiteX5" fmla="*/ 199756 w 219075"/>
                <a:gd name="connsiteY5" fmla="*/ -2087 h 190500"/>
                <a:gd name="connsiteX6" fmla="*/ 218806 w 219075"/>
                <a:gd name="connsiteY6" fmla="*/ 16963 h 190500"/>
                <a:gd name="connsiteX7" fmla="*/ 218806 w 219075"/>
                <a:gd name="connsiteY7" fmla="*/ 8363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190500">
                  <a:moveTo>
                    <a:pt x="104506" y="188413"/>
                  </a:moveTo>
                  <a:lnTo>
                    <a:pt x="18781" y="188413"/>
                  </a:lnTo>
                  <a:cubicBezTo>
                    <a:pt x="8256" y="188413"/>
                    <a:pt x="-269" y="179841"/>
                    <a:pt x="-269" y="169363"/>
                  </a:cubicBezTo>
                  <a:lnTo>
                    <a:pt x="-269" y="16963"/>
                  </a:lnTo>
                  <a:cubicBezTo>
                    <a:pt x="-269" y="6485"/>
                    <a:pt x="8256" y="-2087"/>
                    <a:pt x="18781" y="-2087"/>
                  </a:cubicBezTo>
                  <a:lnTo>
                    <a:pt x="199756" y="-2087"/>
                  </a:lnTo>
                  <a:cubicBezTo>
                    <a:pt x="210281" y="-2087"/>
                    <a:pt x="218806" y="6485"/>
                    <a:pt x="218806" y="16963"/>
                  </a:cubicBezTo>
                  <a:lnTo>
                    <a:pt x="218806" y="8363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1" name="Freeform: Shape 210">
              <a:extLst>
                <a:ext uri="{FF2B5EF4-FFF2-40B4-BE49-F238E27FC236}">
                  <a16:creationId xmlns:a16="http://schemas.microsoft.com/office/drawing/2014/main" id="{A54DDB4E-B969-42D5-ABD1-F85573C96DDB}"/>
                </a:ext>
              </a:extLst>
            </p:cNvPr>
            <p:cNvSpPr/>
            <p:nvPr/>
          </p:nvSpPr>
          <p:spPr>
            <a:xfrm>
              <a:off x="3729891" y="3984491"/>
              <a:ext cx="4773" cy="4822"/>
            </a:xfrm>
            <a:custGeom>
              <a:avLst/>
              <a:gdLst>
                <a:gd name="connsiteX0" fmla="*/ 2118 w 4773"/>
                <a:gd name="connsiteY0" fmla="*/ -2087 h 4822"/>
                <a:gd name="connsiteX1" fmla="*/ 4308 w 4773"/>
                <a:gd name="connsiteY1" fmla="*/ -659 h 4822"/>
                <a:gd name="connsiteX2" fmla="*/ 3832 w 4773"/>
                <a:gd name="connsiteY2" fmla="*/ 2008 h 4822"/>
                <a:gd name="connsiteX3" fmla="*/ 470 w 4773"/>
                <a:gd name="connsiteY3" fmla="*/ 2103 h 4822"/>
                <a:gd name="connsiteX4" fmla="*/ -263 w 4773"/>
                <a:gd name="connsiteY4" fmla="*/ 199 h 4822"/>
                <a:gd name="connsiteX5" fmla="*/ 2118 w 4773"/>
                <a:gd name="connsiteY5" fmla="*/ -2087 h 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 h="4822">
                  <a:moveTo>
                    <a:pt x="2118" y="-2087"/>
                  </a:moveTo>
                  <a:cubicBezTo>
                    <a:pt x="3070" y="-2087"/>
                    <a:pt x="3927" y="-1515"/>
                    <a:pt x="4308" y="-659"/>
                  </a:cubicBezTo>
                  <a:cubicBezTo>
                    <a:pt x="4689" y="199"/>
                    <a:pt x="4508" y="1248"/>
                    <a:pt x="3832" y="2008"/>
                  </a:cubicBezTo>
                  <a:cubicBezTo>
                    <a:pt x="2927" y="2962"/>
                    <a:pt x="1413" y="2962"/>
                    <a:pt x="470" y="2103"/>
                  </a:cubicBezTo>
                  <a:cubicBezTo>
                    <a:pt x="-45" y="1627"/>
                    <a:pt x="-311" y="866"/>
                    <a:pt x="-263" y="199"/>
                  </a:cubicBezTo>
                  <a:cubicBezTo>
                    <a:pt x="-216" y="-1038"/>
                    <a:pt x="841" y="-2087"/>
                    <a:pt x="2118" y="-2087"/>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2" name="Freeform: Shape 211">
              <a:extLst>
                <a:ext uri="{FF2B5EF4-FFF2-40B4-BE49-F238E27FC236}">
                  <a16:creationId xmlns:a16="http://schemas.microsoft.com/office/drawing/2014/main" id="{46C76D45-6350-4D2C-85ED-443EE2CCF639}"/>
                </a:ext>
              </a:extLst>
            </p:cNvPr>
            <p:cNvSpPr/>
            <p:nvPr/>
          </p:nvSpPr>
          <p:spPr>
            <a:xfrm>
              <a:off x="3698940" y="4010685"/>
              <a:ext cx="219075" cy="9525"/>
            </a:xfrm>
            <a:custGeom>
              <a:avLst/>
              <a:gdLst>
                <a:gd name="connsiteX0" fmla="*/ -269 w 219075"/>
                <a:gd name="connsiteY0" fmla="*/ -2087 h 9525"/>
                <a:gd name="connsiteX1" fmla="*/ 218806 w 219075"/>
                <a:gd name="connsiteY1" fmla="*/ -2087 h 9525"/>
              </a:gdLst>
              <a:ahLst/>
              <a:cxnLst>
                <a:cxn ang="0">
                  <a:pos x="connsiteX0" y="connsiteY0"/>
                </a:cxn>
                <a:cxn ang="0">
                  <a:pos x="connsiteX1" y="connsiteY1"/>
                </a:cxn>
              </a:cxnLst>
              <a:rect l="l" t="t" r="r" b="b"/>
              <a:pathLst>
                <a:path w="219075" h="9525">
                  <a:moveTo>
                    <a:pt x="-269" y="-2087"/>
                  </a:moveTo>
                  <a:lnTo>
                    <a:pt x="218806" y="-2087"/>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3" name="Freeform: Shape 212">
              <a:extLst>
                <a:ext uri="{FF2B5EF4-FFF2-40B4-BE49-F238E27FC236}">
                  <a16:creationId xmlns:a16="http://schemas.microsoft.com/office/drawing/2014/main" id="{91AA1D3A-91C0-43CC-8A08-A73FEBFB57D1}"/>
                </a:ext>
              </a:extLst>
            </p:cNvPr>
            <p:cNvSpPr/>
            <p:nvPr/>
          </p:nvSpPr>
          <p:spPr>
            <a:xfrm>
              <a:off x="3758466" y="3984491"/>
              <a:ext cx="4773" cy="4822"/>
            </a:xfrm>
            <a:custGeom>
              <a:avLst/>
              <a:gdLst>
                <a:gd name="connsiteX0" fmla="*/ 2118 w 4773"/>
                <a:gd name="connsiteY0" fmla="*/ -2087 h 4822"/>
                <a:gd name="connsiteX1" fmla="*/ 4308 w 4773"/>
                <a:gd name="connsiteY1" fmla="*/ -659 h 4822"/>
                <a:gd name="connsiteX2" fmla="*/ 3832 w 4773"/>
                <a:gd name="connsiteY2" fmla="*/ 2008 h 4822"/>
                <a:gd name="connsiteX3" fmla="*/ 470 w 4773"/>
                <a:gd name="connsiteY3" fmla="*/ 2103 h 4822"/>
                <a:gd name="connsiteX4" fmla="*/ -263 w 4773"/>
                <a:gd name="connsiteY4" fmla="*/ 199 h 4822"/>
                <a:gd name="connsiteX5" fmla="*/ 2118 w 4773"/>
                <a:gd name="connsiteY5" fmla="*/ -2087 h 4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 h="4822">
                  <a:moveTo>
                    <a:pt x="2118" y="-2087"/>
                  </a:moveTo>
                  <a:cubicBezTo>
                    <a:pt x="3070" y="-2087"/>
                    <a:pt x="3927" y="-1515"/>
                    <a:pt x="4308" y="-659"/>
                  </a:cubicBezTo>
                  <a:cubicBezTo>
                    <a:pt x="4689" y="199"/>
                    <a:pt x="4508" y="1248"/>
                    <a:pt x="3832" y="2008"/>
                  </a:cubicBezTo>
                  <a:cubicBezTo>
                    <a:pt x="2927" y="2962"/>
                    <a:pt x="1413" y="2962"/>
                    <a:pt x="470" y="2103"/>
                  </a:cubicBezTo>
                  <a:cubicBezTo>
                    <a:pt x="-45" y="1627"/>
                    <a:pt x="-311" y="866"/>
                    <a:pt x="-263" y="199"/>
                  </a:cubicBezTo>
                  <a:cubicBezTo>
                    <a:pt x="-216" y="-1038"/>
                    <a:pt x="841" y="-2087"/>
                    <a:pt x="2118" y="-2087"/>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4" name="Freeform: Shape 213">
              <a:extLst>
                <a:ext uri="{FF2B5EF4-FFF2-40B4-BE49-F238E27FC236}">
                  <a16:creationId xmlns:a16="http://schemas.microsoft.com/office/drawing/2014/main" id="{24DAFB35-D5D5-4381-BBAE-A8910F164AD5}"/>
                </a:ext>
              </a:extLst>
            </p:cNvPr>
            <p:cNvSpPr/>
            <p:nvPr/>
          </p:nvSpPr>
          <p:spPr>
            <a:xfrm>
              <a:off x="3787046" y="3984491"/>
              <a:ext cx="4700" cy="4766"/>
            </a:xfrm>
            <a:custGeom>
              <a:avLst/>
              <a:gdLst>
                <a:gd name="connsiteX0" fmla="*/ 2112 w 4700"/>
                <a:gd name="connsiteY0" fmla="*/ -2087 h 4766"/>
                <a:gd name="connsiteX1" fmla="*/ 4427 w 4700"/>
                <a:gd name="connsiteY1" fmla="*/ 580 h 4766"/>
                <a:gd name="connsiteX2" fmla="*/ 3827 w 4700"/>
                <a:gd name="connsiteY2" fmla="*/ 2008 h 4766"/>
                <a:gd name="connsiteX3" fmla="*/ 1160 w 4700"/>
                <a:gd name="connsiteY3" fmla="*/ 2485 h 4766"/>
                <a:gd name="connsiteX4" fmla="*/ -269 w 4700"/>
                <a:gd name="connsiteY4" fmla="*/ 294 h 4766"/>
                <a:gd name="connsiteX5" fmla="*/ 2112 w 4700"/>
                <a:gd name="connsiteY5" fmla="*/ -2087 h 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766">
                  <a:moveTo>
                    <a:pt x="2112" y="-2087"/>
                  </a:moveTo>
                  <a:cubicBezTo>
                    <a:pt x="3474" y="-1992"/>
                    <a:pt x="4513" y="-850"/>
                    <a:pt x="4427" y="580"/>
                  </a:cubicBezTo>
                  <a:cubicBezTo>
                    <a:pt x="4398" y="1057"/>
                    <a:pt x="4179" y="1627"/>
                    <a:pt x="3827" y="2008"/>
                  </a:cubicBezTo>
                  <a:cubicBezTo>
                    <a:pt x="3103" y="2676"/>
                    <a:pt x="2065" y="2866"/>
                    <a:pt x="1160" y="2485"/>
                  </a:cubicBezTo>
                  <a:cubicBezTo>
                    <a:pt x="293" y="2103"/>
                    <a:pt x="-269" y="1248"/>
                    <a:pt x="-269" y="294"/>
                  </a:cubicBezTo>
                  <a:cubicBezTo>
                    <a:pt x="-269" y="-1038"/>
                    <a:pt x="798" y="-2087"/>
                    <a:pt x="2112" y="-2087"/>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5" name="Freeform: Shape 214">
              <a:extLst>
                <a:ext uri="{FF2B5EF4-FFF2-40B4-BE49-F238E27FC236}">
                  <a16:creationId xmlns:a16="http://schemas.microsoft.com/office/drawing/2014/main" id="{1E361A58-0788-4237-810A-B4B56C732C58}"/>
                </a:ext>
              </a:extLst>
            </p:cNvPr>
            <p:cNvSpPr/>
            <p:nvPr/>
          </p:nvSpPr>
          <p:spPr>
            <a:xfrm>
              <a:off x="3822765" y="4134510"/>
              <a:ext cx="95250" cy="47625"/>
            </a:xfrm>
            <a:custGeom>
              <a:avLst/>
              <a:gdLst>
                <a:gd name="connsiteX0" fmla="*/ 94981 w 95250"/>
                <a:gd name="connsiteY0" fmla="*/ 45538 h 47625"/>
                <a:gd name="connsiteX1" fmla="*/ 47356 w 95250"/>
                <a:gd name="connsiteY1" fmla="*/ -2087 h 47625"/>
                <a:gd name="connsiteX2" fmla="*/ -269 w 95250"/>
                <a:gd name="connsiteY2" fmla="*/ 45538 h 47625"/>
              </a:gdLst>
              <a:ahLst/>
              <a:cxnLst>
                <a:cxn ang="0">
                  <a:pos x="connsiteX0" y="connsiteY0"/>
                </a:cxn>
                <a:cxn ang="0">
                  <a:pos x="connsiteX1" y="connsiteY1"/>
                </a:cxn>
                <a:cxn ang="0">
                  <a:pos x="connsiteX2" y="connsiteY2"/>
                </a:cxn>
              </a:cxnLst>
              <a:rect l="l" t="t" r="r" b="b"/>
              <a:pathLst>
                <a:path w="95250" h="47625">
                  <a:moveTo>
                    <a:pt x="94981" y="45538"/>
                  </a:moveTo>
                  <a:cubicBezTo>
                    <a:pt x="94981" y="19249"/>
                    <a:pt x="73655" y="-2087"/>
                    <a:pt x="47356" y="-2087"/>
                  </a:cubicBezTo>
                  <a:cubicBezTo>
                    <a:pt x="21057" y="-2087"/>
                    <a:pt x="-269" y="19249"/>
                    <a:pt x="-269" y="45538"/>
                  </a:cubicBezTo>
                  <a:close/>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6" name="Freeform: Shape 215">
              <a:extLst>
                <a:ext uri="{FF2B5EF4-FFF2-40B4-BE49-F238E27FC236}">
                  <a16:creationId xmlns:a16="http://schemas.microsoft.com/office/drawing/2014/main" id="{CCC7EBFE-A70E-409E-A3C5-7A036285A3F8}"/>
                </a:ext>
              </a:extLst>
            </p:cNvPr>
            <p:cNvSpPr/>
            <p:nvPr/>
          </p:nvSpPr>
          <p:spPr>
            <a:xfrm>
              <a:off x="3841815" y="4063073"/>
              <a:ext cx="57150" cy="57150"/>
            </a:xfrm>
            <a:custGeom>
              <a:avLst/>
              <a:gdLst>
                <a:gd name="connsiteX0" fmla="*/ 28306 w 57150"/>
                <a:gd name="connsiteY0" fmla="*/ 55063 h 57150"/>
                <a:gd name="connsiteX1" fmla="*/ 56881 w 57150"/>
                <a:gd name="connsiteY1" fmla="*/ 26488 h 57150"/>
                <a:gd name="connsiteX2" fmla="*/ 28306 w 57150"/>
                <a:gd name="connsiteY2" fmla="*/ -2087 h 57150"/>
                <a:gd name="connsiteX3" fmla="*/ -269 w 57150"/>
                <a:gd name="connsiteY3" fmla="*/ 26488 h 57150"/>
                <a:gd name="connsiteX4" fmla="*/ 28306 w 57150"/>
                <a:gd name="connsiteY4" fmla="*/ 55063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28306" y="55063"/>
                  </a:moveTo>
                  <a:cubicBezTo>
                    <a:pt x="44089" y="55063"/>
                    <a:pt x="56881" y="42299"/>
                    <a:pt x="56881" y="26488"/>
                  </a:cubicBezTo>
                  <a:cubicBezTo>
                    <a:pt x="56881" y="10677"/>
                    <a:pt x="44089" y="-2087"/>
                    <a:pt x="28306" y="-2087"/>
                  </a:cubicBezTo>
                  <a:cubicBezTo>
                    <a:pt x="12523" y="-2087"/>
                    <a:pt x="-269" y="10677"/>
                    <a:pt x="-269" y="26488"/>
                  </a:cubicBezTo>
                  <a:cubicBezTo>
                    <a:pt x="-269" y="42299"/>
                    <a:pt x="12523" y="55063"/>
                    <a:pt x="28306" y="55063"/>
                  </a:cubicBezTo>
                  <a:close/>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7" name="Freeform: Shape 216">
              <a:extLst>
                <a:ext uri="{FF2B5EF4-FFF2-40B4-BE49-F238E27FC236}">
                  <a16:creationId xmlns:a16="http://schemas.microsoft.com/office/drawing/2014/main" id="{C9450DA8-D72A-4ACB-A147-D57CB9D5ABFC}"/>
                </a:ext>
              </a:extLst>
            </p:cNvPr>
            <p:cNvSpPr/>
            <p:nvPr/>
          </p:nvSpPr>
          <p:spPr>
            <a:xfrm>
              <a:off x="3760853" y="4048785"/>
              <a:ext cx="47625" cy="9525"/>
            </a:xfrm>
            <a:custGeom>
              <a:avLst/>
              <a:gdLst>
                <a:gd name="connsiteX0" fmla="*/ -269 w 47625"/>
                <a:gd name="connsiteY0" fmla="*/ -2087 h 9525"/>
                <a:gd name="connsiteX1" fmla="*/ 47356 w 47625"/>
                <a:gd name="connsiteY1" fmla="*/ -2087 h 9525"/>
              </a:gdLst>
              <a:ahLst/>
              <a:cxnLst>
                <a:cxn ang="0">
                  <a:pos x="connsiteX0" y="connsiteY0"/>
                </a:cxn>
                <a:cxn ang="0">
                  <a:pos x="connsiteX1" y="connsiteY1"/>
                </a:cxn>
              </a:cxnLst>
              <a:rect l="l" t="t" r="r" b="b"/>
              <a:pathLst>
                <a:path w="47625" h="9525">
                  <a:moveTo>
                    <a:pt x="-269" y="-2087"/>
                  </a:moveTo>
                  <a:lnTo>
                    <a:pt x="47356" y="-2087"/>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8" name="Freeform: Shape 217">
              <a:extLst>
                <a:ext uri="{FF2B5EF4-FFF2-40B4-BE49-F238E27FC236}">
                  <a16:creationId xmlns:a16="http://schemas.microsoft.com/office/drawing/2014/main" id="{43BD1958-7D8D-4F74-B169-CF9E194B6162}"/>
                </a:ext>
              </a:extLst>
            </p:cNvPr>
            <p:cNvSpPr/>
            <p:nvPr/>
          </p:nvSpPr>
          <p:spPr>
            <a:xfrm>
              <a:off x="3760853" y="4091648"/>
              <a:ext cx="28575" cy="9525"/>
            </a:xfrm>
            <a:custGeom>
              <a:avLst/>
              <a:gdLst>
                <a:gd name="connsiteX0" fmla="*/ -269 w 28575"/>
                <a:gd name="connsiteY0" fmla="*/ -2087 h 9525"/>
                <a:gd name="connsiteX1" fmla="*/ 28306 w 28575"/>
                <a:gd name="connsiteY1" fmla="*/ -2087 h 9525"/>
              </a:gdLst>
              <a:ahLst/>
              <a:cxnLst>
                <a:cxn ang="0">
                  <a:pos x="connsiteX0" y="connsiteY0"/>
                </a:cxn>
                <a:cxn ang="0">
                  <a:pos x="connsiteX1" y="connsiteY1"/>
                </a:cxn>
              </a:cxnLst>
              <a:rect l="l" t="t" r="r" b="b"/>
              <a:pathLst>
                <a:path w="28575" h="9525">
                  <a:moveTo>
                    <a:pt x="-269" y="-2087"/>
                  </a:moveTo>
                  <a:lnTo>
                    <a:pt x="28306" y="-2087"/>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9" name="Freeform: Shape 218">
              <a:extLst>
                <a:ext uri="{FF2B5EF4-FFF2-40B4-BE49-F238E27FC236}">
                  <a16:creationId xmlns:a16="http://schemas.microsoft.com/office/drawing/2014/main" id="{FACC1BA8-EE16-4690-96C7-5B79BACE510D}"/>
                </a:ext>
              </a:extLst>
            </p:cNvPr>
            <p:cNvSpPr/>
            <p:nvPr/>
          </p:nvSpPr>
          <p:spPr>
            <a:xfrm>
              <a:off x="3729896" y="4046404"/>
              <a:ext cx="4762" cy="4762"/>
            </a:xfrm>
            <a:custGeom>
              <a:avLst/>
              <a:gdLst>
                <a:gd name="connsiteX0" fmla="*/ 2112 w 4762"/>
                <a:gd name="connsiteY0" fmla="*/ -2087 h 4762"/>
                <a:gd name="connsiteX1" fmla="*/ 4494 w 4762"/>
                <a:gd name="connsiteY1" fmla="*/ 294 h 4762"/>
                <a:gd name="connsiteX2" fmla="*/ 2112 w 4762"/>
                <a:gd name="connsiteY2" fmla="*/ 2676 h 4762"/>
                <a:gd name="connsiteX3" fmla="*/ -269 w 4762"/>
                <a:gd name="connsiteY3" fmla="*/ 294 h 4762"/>
                <a:gd name="connsiteX4" fmla="*/ 2112 w 4762"/>
                <a:gd name="connsiteY4" fmla="*/ -2087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2112" y="-2087"/>
                  </a:moveTo>
                  <a:cubicBezTo>
                    <a:pt x="3427" y="-2087"/>
                    <a:pt x="4494" y="-1038"/>
                    <a:pt x="4494" y="294"/>
                  </a:cubicBezTo>
                  <a:cubicBezTo>
                    <a:pt x="4494" y="1627"/>
                    <a:pt x="3427" y="2676"/>
                    <a:pt x="2112" y="2676"/>
                  </a:cubicBezTo>
                  <a:cubicBezTo>
                    <a:pt x="798" y="2676"/>
                    <a:pt x="-269" y="1627"/>
                    <a:pt x="-269" y="294"/>
                  </a:cubicBezTo>
                  <a:cubicBezTo>
                    <a:pt x="-269" y="-1038"/>
                    <a:pt x="798" y="-2087"/>
                    <a:pt x="2112" y="-2087"/>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0" name="Freeform: Shape 219">
              <a:extLst>
                <a:ext uri="{FF2B5EF4-FFF2-40B4-BE49-F238E27FC236}">
                  <a16:creationId xmlns:a16="http://schemas.microsoft.com/office/drawing/2014/main" id="{1BA23675-865C-4B1D-9CCF-A2A460B95E28}"/>
                </a:ext>
              </a:extLst>
            </p:cNvPr>
            <p:cNvSpPr/>
            <p:nvPr/>
          </p:nvSpPr>
          <p:spPr>
            <a:xfrm>
              <a:off x="3729896" y="4089266"/>
              <a:ext cx="4762" cy="4762"/>
            </a:xfrm>
            <a:custGeom>
              <a:avLst/>
              <a:gdLst>
                <a:gd name="connsiteX0" fmla="*/ 2112 w 4762"/>
                <a:gd name="connsiteY0" fmla="*/ -2087 h 4762"/>
                <a:gd name="connsiteX1" fmla="*/ 4494 w 4762"/>
                <a:gd name="connsiteY1" fmla="*/ 294 h 4762"/>
                <a:gd name="connsiteX2" fmla="*/ 2112 w 4762"/>
                <a:gd name="connsiteY2" fmla="*/ 2676 h 4762"/>
                <a:gd name="connsiteX3" fmla="*/ -269 w 4762"/>
                <a:gd name="connsiteY3" fmla="*/ 294 h 4762"/>
                <a:gd name="connsiteX4" fmla="*/ 2112 w 4762"/>
                <a:gd name="connsiteY4" fmla="*/ -2087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2112" y="-2087"/>
                  </a:moveTo>
                  <a:cubicBezTo>
                    <a:pt x="3427" y="-2087"/>
                    <a:pt x="4494" y="-1038"/>
                    <a:pt x="4494" y="294"/>
                  </a:cubicBezTo>
                  <a:cubicBezTo>
                    <a:pt x="4494" y="1627"/>
                    <a:pt x="3427" y="2676"/>
                    <a:pt x="2112" y="2676"/>
                  </a:cubicBezTo>
                  <a:cubicBezTo>
                    <a:pt x="798" y="2676"/>
                    <a:pt x="-269" y="1627"/>
                    <a:pt x="-269" y="294"/>
                  </a:cubicBezTo>
                  <a:cubicBezTo>
                    <a:pt x="-269" y="-1038"/>
                    <a:pt x="798" y="-2087"/>
                    <a:pt x="2112" y="-2087"/>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24" name="Graphic 222">
            <a:extLst>
              <a:ext uri="{FF2B5EF4-FFF2-40B4-BE49-F238E27FC236}">
                <a16:creationId xmlns:a16="http://schemas.microsoft.com/office/drawing/2014/main" id="{9F4E94D4-B0A6-403E-8B79-6DC9FFC89F11}"/>
              </a:ext>
            </a:extLst>
          </p:cNvPr>
          <p:cNvGrpSpPr/>
          <p:nvPr/>
        </p:nvGrpSpPr>
        <p:grpSpPr>
          <a:xfrm>
            <a:off x="3685557" y="4657891"/>
            <a:ext cx="363322" cy="284338"/>
            <a:chOff x="3766693" y="4659445"/>
            <a:chExt cx="219075" cy="171450"/>
          </a:xfrm>
          <a:noFill/>
        </p:grpSpPr>
        <p:sp>
          <p:nvSpPr>
            <p:cNvPr id="225" name="Freeform: Shape 224">
              <a:extLst>
                <a:ext uri="{FF2B5EF4-FFF2-40B4-BE49-F238E27FC236}">
                  <a16:creationId xmlns:a16="http://schemas.microsoft.com/office/drawing/2014/main" id="{1D365C29-479F-4838-BC19-B4F50EE959A1}"/>
                </a:ext>
              </a:extLst>
            </p:cNvPr>
            <p:cNvSpPr/>
            <p:nvPr/>
          </p:nvSpPr>
          <p:spPr>
            <a:xfrm>
              <a:off x="3766693" y="4659445"/>
              <a:ext cx="219075" cy="171450"/>
            </a:xfrm>
            <a:custGeom>
              <a:avLst/>
              <a:gdLst>
                <a:gd name="connsiteX0" fmla="*/ -221 w 219075"/>
                <a:gd name="connsiteY0" fmla="*/ 17153 h 171450"/>
                <a:gd name="connsiteX1" fmla="*/ 18829 w 219075"/>
                <a:gd name="connsiteY1" fmla="*/ -1898 h 171450"/>
                <a:gd name="connsiteX2" fmla="*/ 199804 w 219075"/>
                <a:gd name="connsiteY2" fmla="*/ -1898 h 171450"/>
                <a:gd name="connsiteX3" fmla="*/ 218854 w 219075"/>
                <a:gd name="connsiteY3" fmla="*/ 17153 h 171450"/>
                <a:gd name="connsiteX4" fmla="*/ 218854 w 219075"/>
                <a:gd name="connsiteY4" fmla="*/ 150503 h 171450"/>
                <a:gd name="connsiteX5" fmla="*/ 199804 w 219075"/>
                <a:gd name="connsiteY5" fmla="*/ 169553 h 171450"/>
                <a:gd name="connsiteX6" fmla="*/ 18829 w 219075"/>
                <a:gd name="connsiteY6" fmla="*/ 169553 h 171450"/>
                <a:gd name="connsiteX7" fmla="*/ -221 w 219075"/>
                <a:gd name="connsiteY7" fmla="*/ 15050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171450">
                  <a:moveTo>
                    <a:pt x="-221" y="17153"/>
                  </a:moveTo>
                  <a:cubicBezTo>
                    <a:pt x="-221" y="6675"/>
                    <a:pt x="8304" y="-1898"/>
                    <a:pt x="18829" y="-1898"/>
                  </a:cubicBezTo>
                  <a:lnTo>
                    <a:pt x="199804" y="-1898"/>
                  </a:lnTo>
                  <a:cubicBezTo>
                    <a:pt x="210329" y="-1898"/>
                    <a:pt x="218854" y="6675"/>
                    <a:pt x="218854" y="17153"/>
                  </a:cubicBezTo>
                  <a:lnTo>
                    <a:pt x="218854" y="150503"/>
                  </a:lnTo>
                  <a:cubicBezTo>
                    <a:pt x="218854" y="160980"/>
                    <a:pt x="210329" y="169553"/>
                    <a:pt x="199804" y="169553"/>
                  </a:cubicBezTo>
                  <a:lnTo>
                    <a:pt x="18829" y="169553"/>
                  </a:lnTo>
                  <a:cubicBezTo>
                    <a:pt x="8304" y="169553"/>
                    <a:pt x="-221" y="160980"/>
                    <a:pt x="-221" y="150503"/>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6" name="Freeform: Shape 225">
              <a:extLst>
                <a:ext uri="{FF2B5EF4-FFF2-40B4-BE49-F238E27FC236}">
                  <a16:creationId xmlns:a16="http://schemas.microsoft.com/office/drawing/2014/main" id="{1A419E45-B80F-4369-A5F2-3E4A862EADB7}"/>
                </a:ext>
              </a:extLst>
            </p:cNvPr>
            <p:cNvSpPr/>
            <p:nvPr/>
          </p:nvSpPr>
          <p:spPr>
            <a:xfrm>
              <a:off x="3766693" y="4707070"/>
              <a:ext cx="219075" cy="9525"/>
            </a:xfrm>
            <a:custGeom>
              <a:avLst/>
              <a:gdLst>
                <a:gd name="connsiteX0" fmla="*/ -221 w 219075"/>
                <a:gd name="connsiteY0" fmla="*/ -1898 h 9525"/>
                <a:gd name="connsiteX1" fmla="*/ 218854 w 219075"/>
                <a:gd name="connsiteY1" fmla="*/ -1898 h 9525"/>
              </a:gdLst>
              <a:ahLst/>
              <a:cxnLst>
                <a:cxn ang="0">
                  <a:pos x="connsiteX0" y="connsiteY0"/>
                </a:cxn>
                <a:cxn ang="0">
                  <a:pos x="connsiteX1" y="connsiteY1"/>
                </a:cxn>
              </a:cxnLst>
              <a:rect l="l" t="t" r="r" b="b"/>
              <a:pathLst>
                <a:path w="219075" h="9525">
                  <a:moveTo>
                    <a:pt x="-221" y="-1898"/>
                  </a:moveTo>
                  <a:lnTo>
                    <a:pt x="218854" y="-189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7" name="Freeform: Shape 226">
              <a:extLst>
                <a:ext uri="{FF2B5EF4-FFF2-40B4-BE49-F238E27FC236}">
                  <a16:creationId xmlns:a16="http://schemas.microsoft.com/office/drawing/2014/main" id="{1149B234-317A-4465-A608-0F5D081470DB}"/>
                </a:ext>
              </a:extLst>
            </p:cNvPr>
            <p:cNvSpPr/>
            <p:nvPr/>
          </p:nvSpPr>
          <p:spPr>
            <a:xfrm>
              <a:off x="3797649" y="4680876"/>
              <a:ext cx="4762" cy="4762"/>
            </a:xfrm>
            <a:custGeom>
              <a:avLst/>
              <a:gdLst>
                <a:gd name="connsiteX0" fmla="*/ 2160 w 4762"/>
                <a:gd name="connsiteY0" fmla="*/ -1898 h 4762"/>
                <a:gd name="connsiteX1" fmla="*/ 4542 w 4762"/>
                <a:gd name="connsiteY1" fmla="*/ 484 h 4762"/>
                <a:gd name="connsiteX2" fmla="*/ 2160 w 4762"/>
                <a:gd name="connsiteY2" fmla="*/ 2865 h 4762"/>
                <a:gd name="connsiteX3" fmla="*/ -221 w 4762"/>
                <a:gd name="connsiteY3" fmla="*/ 484 h 4762"/>
                <a:gd name="connsiteX4" fmla="*/ 2160 w 4762"/>
                <a:gd name="connsiteY4" fmla="*/ -1898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2160" y="-1898"/>
                  </a:moveTo>
                  <a:cubicBezTo>
                    <a:pt x="3475" y="-1898"/>
                    <a:pt x="4542" y="-850"/>
                    <a:pt x="4542" y="484"/>
                  </a:cubicBezTo>
                  <a:cubicBezTo>
                    <a:pt x="4542" y="1817"/>
                    <a:pt x="3475" y="2865"/>
                    <a:pt x="2160" y="2865"/>
                  </a:cubicBezTo>
                  <a:cubicBezTo>
                    <a:pt x="846" y="2865"/>
                    <a:pt x="-221" y="1817"/>
                    <a:pt x="-221" y="484"/>
                  </a:cubicBezTo>
                  <a:cubicBezTo>
                    <a:pt x="-221" y="-850"/>
                    <a:pt x="846" y="-1898"/>
                    <a:pt x="2160" y="-1898"/>
                  </a:cubicBez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8" name="Freeform: Shape 227">
              <a:extLst>
                <a:ext uri="{FF2B5EF4-FFF2-40B4-BE49-F238E27FC236}">
                  <a16:creationId xmlns:a16="http://schemas.microsoft.com/office/drawing/2014/main" id="{E83AC242-2948-48D2-B66F-1363A5B8B660}"/>
                </a:ext>
              </a:extLst>
            </p:cNvPr>
            <p:cNvSpPr/>
            <p:nvPr/>
          </p:nvSpPr>
          <p:spPr>
            <a:xfrm>
              <a:off x="3826224" y="4680876"/>
              <a:ext cx="4762" cy="4762"/>
            </a:xfrm>
            <a:custGeom>
              <a:avLst/>
              <a:gdLst>
                <a:gd name="connsiteX0" fmla="*/ 2160 w 4762"/>
                <a:gd name="connsiteY0" fmla="*/ -1898 h 4762"/>
                <a:gd name="connsiteX1" fmla="*/ 4542 w 4762"/>
                <a:gd name="connsiteY1" fmla="*/ 484 h 4762"/>
                <a:gd name="connsiteX2" fmla="*/ 2160 w 4762"/>
                <a:gd name="connsiteY2" fmla="*/ 2865 h 4762"/>
                <a:gd name="connsiteX3" fmla="*/ -221 w 4762"/>
                <a:gd name="connsiteY3" fmla="*/ 484 h 4762"/>
                <a:gd name="connsiteX4" fmla="*/ 2160 w 4762"/>
                <a:gd name="connsiteY4" fmla="*/ -1898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2160" y="-1898"/>
                  </a:moveTo>
                  <a:cubicBezTo>
                    <a:pt x="3475" y="-1898"/>
                    <a:pt x="4542" y="-850"/>
                    <a:pt x="4542" y="484"/>
                  </a:cubicBezTo>
                  <a:cubicBezTo>
                    <a:pt x="4542" y="1817"/>
                    <a:pt x="3475" y="2865"/>
                    <a:pt x="2160" y="2865"/>
                  </a:cubicBezTo>
                  <a:cubicBezTo>
                    <a:pt x="846" y="2865"/>
                    <a:pt x="-221" y="1817"/>
                    <a:pt x="-221" y="484"/>
                  </a:cubicBezTo>
                  <a:cubicBezTo>
                    <a:pt x="-221" y="-850"/>
                    <a:pt x="846" y="-1898"/>
                    <a:pt x="2160" y="-1898"/>
                  </a:cubicBez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9" name="Freeform: Shape 228">
              <a:extLst>
                <a:ext uri="{FF2B5EF4-FFF2-40B4-BE49-F238E27FC236}">
                  <a16:creationId xmlns:a16="http://schemas.microsoft.com/office/drawing/2014/main" id="{734440F8-8A16-4238-A203-24A7A19711D1}"/>
                </a:ext>
              </a:extLst>
            </p:cNvPr>
            <p:cNvSpPr/>
            <p:nvPr/>
          </p:nvSpPr>
          <p:spPr>
            <a:xfrm>
              <a:off x="3854799" y="4680876"/>
              <a:ext cx="4762" cy="4762"/>
            </a:xfrm>
            <a:custGeom>
              <a:avLst/>
              <a:gdLst>
                <a:gd name="connsiteX0" fmla="*/ 2160 w 4762"/>
                <a:gd name="connsiteY0" fmla="*/ -1898 h 4762"/>
                <a:gd name="connsiteX1" fmla="*/ 4542 w 4762"/>
                <a:gd name="connsiteY1" fmla="*/ 484 h 4762"/>
                <a:gd name="connsiteX2" fmla="*/ 2160 w 4762"/>
                <a:gd name="connsiteY2" fmla="*/ 2865 h 4762"/>
                <a:gd name="connsiteX3" fmla="*/ -221 w 4762"/>
                <a:gd name="connsiteY3" fmla="*/ 484 h 4762"/>
                <a:gd name="connsiteX4" fmla="*/ 2160 w 4762"/>
                <a:gd name="connsiteY4" fmla="*/ -1898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2160" y="-1898"/>
                  </a:moveTo>
                  <a:cubicBezTo>
                    <a:pt x="3475" y="-1898"/>
                    <a:pt x="4542" y="-850"/>
                    <a:pt x="4542" y="484"/>
                  </a:cubicBezTo>
                  <a:cubicBezTo>
                    <a:pt x="4542" y="1817"/>
                    <a:pt x="3475" y="2865"/>
                    <a:pt x="2160" y="2865"/>
                  </a:cubicBezTo>
                  <a:cubicBezTo>
                    <a:pt x="846" y="2865"/>
                    <a:pt x="-221" y="1817"/>
                    <a:pt x="-221" y="484"/>
                  </a:cubicBezTo>
                  <a:cubicBezTo>
                    <a:pt x="-221" y="-850"/>
                    <a:pt x="846" y="-1898"/>
                    <a:pt x="2160" y="-1898"/>
                  </a:cubicBez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0" name="Freeform: Shape 229">
              <a:extLst>
                <a:ext uri="{FF2B5EF4-FFF2-40B4-BE49-F238E27FC236}">
                  <a16:creationId xmlns:a16="http://schemas.microsoft.com/office/drawing/2014/main" id="{F34FB4D0-E7AC-4AB4-996B-C971C344C5E8}"/>
                </a:ext>
              </a:extLst>
            </p:cNvPr>
            <p:cNvSpPr/>
            <p:nvPr/>
          </p:nvSpPr>
          <p:spPr>
            <a:xfrm>
              <a:off x="3795268" y="4735645"/>
              <a:ext cx="28575" cy="19050"/>
            </a:xfrm>
            <a:custGeom>
              <a:avLst/>
              <a:gdLst>
                <a:gd name="connsiteX0" fmla="*/ -221 w 28575"/>
                <a:gd name="connsiteY0" fmla="*/ 2865 h 19050"/>
                <a:gd name="connsiteX1" fmla="*/ 4542 w 28575"/>
                <a:gd name="connsiteY1" fmla="*/ -1898 h 19050"/>
                <a:gd name="connsiteX2" fmla="*/ 23592 w 28575"/>
                <a:gd name="connsiteY2" fmla="*/ -1898 h 19050"/>
                <a:gd name="connsiteX3" fmla="*/ 28354 w 28575"/>
                <a:gd name="connsiteY3" fmla="*/ 2865 h 19050"/>
                <a:gd name="connsiteX4" fmla="*/ 28354 w 28575"/>
                <a:gd name="connsiteY4" fmla="*/ 12390 h 19050"/>
                <a:gd name="connsiteX5" fmla="*/ 23592 w 28575"/>
                <a:gd name="connsiteY5" fmla="*/ 17153 h 19050"/>
                <a:gd name="connsiteX6" fmla="*/ 4542 w 28575"/>
                <a:gd name="connsiteY6" fmla="*/ 17153 h 19050"/>
                <a:gd name="connsiteX7" fmla="*/ -221 w 28575"/>
                <a:gd name="connsiteY7" fmla="*/ 1239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19050">
                  <a:moveTo>
                    <a:pt x="-221" y="2865"/>
                  </a:moveTo>
                  <a:cubicBezTo>
                    <a:pt x="-221" y="198"/>
                    <a:pt x="1913" y="-1898"/>
                    <a:pt x="4542" y="-1898"/>
                  </a:cubicBezTo>
                  <a:lnTo>
                    <a:pt x="23592" y="-1898"/>
                  </a:lnTo>
                  <a:cubicBezTo>
                    <a:pt x="26221" y="-1898"/>
                    <a:pt x="28354" y="198"/>
                    <a:pt x="28354" y="2865"/>
                  </a:cubicBezTo>
                  <a:lnTo>
                    <a:pt x="28354" y="12390"/>
                  </a:lnTo>
                  <a:cubicBezTo>
                    <a:pt x="28354" y="15057"/>
                    <a:pt x="26221" y="17153"/>
                    <a:pt x="23592" y="17153"/>
                  </a:cubicBezTo>
                  <a:lnTo>
                    <a:pt x="4542" y="17153"/>
                  </a:lnTo>
                  <a:cubicBezTo>
                    <a:pt x="1913" y="17153"/>
                    <a:pt x="-221" y="15057"/>
                    <a:pt x="-221" y="12390"/>
                  </a:cubicBezTo>
                  <a:close/>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1" name="Freeform: Shape 230">
              <a:extLst>
                <a:ext uri="{FF2B5EF4-FFF2-40B4-BE49-F238E27FC236}">
                  <a16:creationId xmlns:a16="http://schemas.microsoft.com/office/drawing/2014/main" id="{27BEFF98-FC64-46A8-8FBB-0006A2436C4F}"/>
                </a:ext>
              </a:extLst>
            </p:cNvPr>
            <p:cNvSpPr/>
            <p:nvPr/>
          </p:nvSpPr>
          <p:spPr>
            <a:xfrm>
              <a:off x="3795268" y="4783270"/>
              <a:ext cx="28575" cy="19050"/>
            </a:xfrm>
            <a:custGeom>
              <a:avLst/>
              <a:gdLst>
                <a:gd name="connsiteX0" fmla="*/ -221 w 28575"/>
                <a:gd name="connsiteY0" fmla="*/ 2865 h 19050"/>
                <a:gd name="connsiteX1" fmla="*/ 4542 w 28575"/>
                <a:gd name="connsiteY1" fmla="*/ -1898 h 19050"/>
                <a:gd name="connsiteX2" fmla="*/ 23592 w 28575"/>
                <a:gd name="connsiteY2" fmla="*/ -1898 h 19050"/>
                <a:gd name="connsiteX3" fmla="*/ 28354 w 28575"/>
                <a:gd name="connsiteY3" fmla="*/ 2865 h 19050"/>
                <a:gd name="connsiteX4" fmla="*/ 28354 w 28575"/>
                <a:gd name="connsiteY4" fmla="*/ 12390 h 19050"/>
                <a:gd name="connsiteX5" fmla="*/ 23592 w 28575"/>
                <a:gd name="connsiteY5" fmla="*/ 17153 h 19050"/>
                <a:gd name="connsiteX6" fmla="*/ 4542 w 28575"/>
                <a:gd name="connsiteY6" fmla="*/ 17153 h 19050"/>
                <a:gd name="connsiteX7" fmla="*/ -221 w 28575"/>
                <a:gd name="connsiteY7" fmla="*/ 1239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19050">
                  <a:moveTo>
                    <a:pt x="-221" y="2865"/>
                  </a:moveTo>
                  <a:cubicBezTo>
                    <a:pt x="-221" y="198"/>
                    <a:pt x="1913" y="-1898"/>
                    <a:pt x="4542" y="-1898"/>
                  </a:cubicBezTo>
                  <a:lnTo>
                    <a:pt x="23592" y="-1898"/>
                  </a:lnTo>
                  <a:cubicBezTo>
                    <a:pt x="26221" y="-1898"/>
                    <a:pt x="28354" y="198"/>
                    <a:pt x="28354" y="2865"/>
                  </a:cubicBezTo>
                  <a:lnTo>
                    <a:pt x="28354" y="12390"/>
                  </a:lnTo>
                  <a:cubicBezTo>
                    <a:pt x="28354" y="15057"/>
                    <a:pt x="26221" y="17153"/>
                    <a:pt x="23592" y="17153"/>
                  </a:cubicBezTo>
                  <a:lnTo>
                    <a:pt x="4542" y="17153"/>
                  </a:lnTo>
                  <a:cubicBezTo>
                    <a:pt x="1913" y="17153"/>
                    <a:pt x="-221" y="15057"/>
                    <a:pt x="-221" y="12390"/>
                  </a:cubicBezTo>
                  <a:close/>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2" name="Freeform: Shape 231">
              <a:extLst>
                <a:ext uri="{FF2B5EF4-FFF2-40B4-BE49-F238E27FC236}">
                  <a16:creationId xmlns:a16="http://schemas.microsoft.com/office/drawing/2014/main" id="{8546B0A2-7E91-4B38-A25B-144363E6BD28}"/>
                </a:ext>
              </a:extLst>
            </p:cNvPr>
            <p:cNvSpPr/>
            <p:nvPr/>
          </p:nvSpPr>
          <p:spPr>
            <a:xfrm>
              <a:off x="3852418" y="4745170"/>
              <a:ext cx="104775" cy="9525"/>
            </a:xfrm>
            <a:custGeom>
              <a:avLst/>
              <a:gdLst>
                <a:gd name="connsiteX0" fmla="*/ -221 w 104775"/>
                <a:gd name="connsiteY0" fmla="*/ -1898 h 9525"/>
                <a:gd name="connsiteX1" fmla="*/ 104554 w 104775"/>
                <a:gd name="connsiteY1" fmla="*/ -1898 h 9525"/>
              </a:gdLst>
              <a:ahLst/>
              <a:cxnLst>
                <a:cxn ang="0">
                  <a:pos x="connsiteX0" y="connsiteY0"/>
                </a:cxn>
                <a:cxn ang="0">
                  <a:pos x="connsiteX1" y="connsiteY1"/>
                </a:cxn>
              </a:cxnLst>
              <a:rect l="l" t="t" r="r" b="b"/>
              <a:pathLst>
                <a:path w="104775" h="9525">
                  <a:moveTo>
                    <a:pt x="-221" y="-1898"/>
                  </a:moveTo>
                  <a:lnTo>
                    <a:pt x="104554" y="-1898"/>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3" name="Freeform: Shape 232">
              <a:extLst>
                <a:ext uri="{FF2B5EF4-FFF2-40B4-BE49-F238E27FC236}">
                  <a16:creationId xmlns:a16="http://schemas.microsoft.com/office/drawing/2014/main" id="{1131F933-D28B-41A9-9CDA-CC390B148C59}"/>
                </a:ext>
              </a:extLst>
            </p:cNvPr>
            <p:cNvSpPr/>
            <p:nvPr/>
          </p:nvSpPr>
          <p:spPr>
            <a:xfrm>
              <a:off x="3852418" y="4792795"/>
              <a:ext cx="104775" cy="9525"/>
            </a:xfrm>
            <a:custGeom>
              <a:avLst/>
              <a:gdLst>
                <a:gd name="connsiteX0" fmla="*/ -221 w 104775"/>
                <a:gd name="connsiteY0" fmla="*/ -1898 h 9525"/>
                <a:gd name="connsiteX1" fmla="*/ 104554 w 104775"/>
                <a:gd name="connsiteY1" fmla="*/ -1898 h 9525"/>
              </a:gdLst>
              <a:ahLst/>
              <a:cxnLst>
                <a:cxn ang="0">
                  <a:pos x="connsiteX0" y="connsiteY0"/>
                </a:cxn>
                <a:cxn ang="0">
                  <a:pos x="connsiteX1" y="connsiteY1"/>
                </a:cxn>
              </a:cxnLst>
              <a:rect l="l" t="t" r="r" b="b"/>
              <a:pathLst>
                <a:path w="104775" h="9525">
                  <a:moveTo>
                    <a:pt x="-221" y="-1898"/>
                  </a:moveTo>
                  <a:lnTo>
                    <a:pt x="104554" y="-1898"/>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36" name="Graphic 234">
            <a:extLst>
              <a:ext uri="{FF2B5EF4-FFF2-40B4-BE49-F238E27FC236}">
                <a16:creationId xmlns:a16="http://schemas.microsoft.com/office/drawing/2014/main" id="{D4691949-98A8-439D-BA01-C4D56C77760C}"/>
              </a:ext>
            </a:extLst>
          </p:cNvPr>
          <p:cNvGrpSpPr/>
          <p:nvPr/>
        </p:nvGrpSpPr>
        <p:grpSpPr>
          <a:xfrm>
            <a:off x="3701497" y="5325723"/>
            <a:ext cx="331440" cy="362976"/>
            <a:chOff x="3749277" y="5331033"/>
            <a:chExt cx="200026" cy="219058"/>
          </a:xfrm>
          <a:noFill/>
        </p:grpSpPr>
        <p:sp>
          <p:nvSpPr>
            <p:cNvPr id="237" name="Freeform: Shape 236">
              <a:extLst>
                <a:ext uri="{FF2B5EF4-FFF2-40B4-BE49-F238E27FC236}">
                  <a16:creationId xmlns:a16="http://schemas.microsoft.com/office/drawing/2014/main" id="{EB4FA39C-4217-4F5B-82D6-520A1FF590D1}"/>
                </a:ext>
              </a:extLst>
            </p:cNvPr>
            <p:cNvSpPr/>
            <p:nvPr/>
          </p:nvSpPr>
          <p:spPr>
            <a:xfrm>
              <a:off x="3863578" y="5426275"/>
              <a:ext cx="85725" cy="66675"/>
            </a:xfrm>
            <a:custGeom>
              <a:avLst/>
              <a:gdLst>
                <a:gd name="connsiteX0" fmla="*/ -663 w 85725"/>
                <a:gd name="connsiteY0" fmla="*/ 9091 h 66675"/>
                <a:gd name="connsiteX1" fmla="*/ 8862 w 85725"/>
                <a:gd name="connsiteY1" fmla="*/ -434 h 66675"/>
                <a:gd name="connsiteX2" fmla="*/ 75537 w 85725"/>
                <a:gd name="connsiteY2" fmla="*/ -434 h 66675"/>
                <a:gd name="connsiteX3" fmla="*/ 85062 w 85725"/>
                <a:gd name="connsiteY3" fmla="*/ 9091 h 66675"/>
                <a:gd name="connsiteX4" fmla="*/ 85062 w 85725"/>
                <a:gd name="connsiteY4" fmla="*/ 56716 h 66675"/>
                <a:gd name="connsiteX5" fmla="*/ 75537 w 85725"/>
                <a:gd name="connsiteY5" fmla="*/ 66241 h 66675"/>
                <a:gd name="connsiteX6" fmla="*/ 8862 w 85725"/>
                <a:gd name="connsiteY6" fmla="*/ 66241 h 66675"/>
                <a:gd name="connsiteX7" fmla="*/ -663 w 85725"/>
                <a:gd name="connsiteY7" fmla="*/ 5671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66675">
                  <a:moveTo>
                    <a:pt x="-663" y="9091"/>
                  </a:moveTo>
                  <a:cubicBezTo>
                    <a:pt x="-663" y="3833"/>
                    <a:pt x="3604" y="-434"/>
                    <a:pt x="8862" y="-434"/>
                  </a:cubicBezTo>
                  <a:lnTo>
                    <a:pt x="75537" y="-434"/>
                  </a:lnTo>
                  <a:cubicBezTo>
                    <a:pt x="80795" y="-434"/>
                    <a:pt x="85062" y="3833"/>
                    <a:pt x="85062" y="9091"/>
                  </a:cubicBezTo>
                  <a:lnTo>
                    <a:pt x="85062" y="56716"/>
                  </a:lnTo>
                  <a:cubicBezTo>
                    <a:pt x="85062" y="61974"/>
                    <a:pt x="80795" y="66241"/>
                    <a:pt x="75537" y="66241"/>
                  </a:cubicBezTo>
                  <a:lnTo>
                    <a:pt x="8862" y="66241"/>
                  </a:lnTo>
                  <a:cubicBezTo>
                    <a:pt x="3604" y="66241"/>
                    <a:pt x="-663" y="61974"/>
                    <a:pt x="-663" y="56716"/>
                  </a:cubicBezTo>
                  <a:close/>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8" name="Freeform: Shape 237">
              <a:extLst>
                <a:ext uri="{FF2B5EF4-FFF2-40B4-BE49-F238E27FC236}">
                  <a16:creationId xmlns:a16="http://schemas.microsoft.com/office/drawing/2014/main" id="{AAC73078-37BF-4D37-AE9C-D23FCD46C878}"/>
                </a:ext>
              </a:extLst>
            </p:cNvPr>
            <p:cNvSpPr/>
            <p:nvPr/>
          </p:nvSpPr>
          <p:spPr>
            <a:xfrm>
              <a:off x="3906441" y="5450088"/>
              <a:ext cx="9525" cy="23812"/>
            </a:xfrm>
            <a:custGeom>
              <a:avLst/>
              <a:gdLst>
                <a:gd name="connsiteX0" fmla="*/ -663 w 9525"/>
                <a:gd name="connsiteY0" fmla="*/ 23379 h 23812"/>
                <a:gd name="connsiteX1" fmla="*/ -663 w 9525"/>
                <a:gd name="connsiteY1" fmla="*/ -434 h 23812"/>
              </a:gdLst>
              <a:ahLst/>
              <a:cxnLst>
                <a:cxn ang="0">
                  <a:pos x="connsiteX0" y="connsiteY0"/>
                </a:cxn>
                <a:cxn ang="0">
                  <a:pos x="connsiteX1" y="connsiteY1"/>
                </a:cxn>
              </a:cxnLst>
              <a:rect l="l" t="t" r="r" b="b"/>
              <a:pathLst>
                <a:path w="9525" h="23812">
                  <a:moveTo>
                    <a:pt x="-663" y="23379"/>
                  </a:moveTo>
                  <a:lnTo>
                    <a:pt x="-663" y="-434"/>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9" name="Freeform: Shape 238">
              <a:extLst>
                <a:ext uri="{FF2B5EF4-FFF2-40B4-BE49-F238E27FC236}">
                  <a16:creationId xmlns:a16="http://schemas.microsoft.com/office/drawing/2014/main" id="{565729CA-52B7-4B8E-8636-35512ACBE4A9}"/>
                </a:ext>
              </a:extLst>
            </p:cNvPr>
            <p:cNvSpPr/>
            <p:nvPr/>
          </p:nvSpPr>
          <p:spPr>
            <a:xfrm>
              <a:off x="3877866" y="5388175"/>
              <a:ext cx="57150" cy="38100"/>
            </a:xfrm>
            <a:custGeom>
              <a:avLst/>
              <a:gdLst>
                <a:gd name="connsiteX0" fmla="*/ -663 w 57150"/>
                <a:gd name="connsiteY0" fmla="*/ 37666 h 38100"/>
                <a:gd name="connsiteX1" fmla="*/ -663 w 57150"/>
                <a:gd name="connsiteY1" fmla="*/ 28141 h 38100"/>
                <a:gd name="connsiteX2" fmla="*/ 27912 w 57150"/>
                <a:gd name="connsiteY2" fmla="*/ -434 h 38100"/>
                <a:gd name="connsiteX3" fmla="*/ 56487 w 57150"/>
                <a:gd name="connsiteY3" fmla="*/ 28141 h 38100"/>
                <a:gd name="connsiteX4" fmla="*/ 56487 w 57150"/>
                <a:gd name="connsiteY4" fmla="*/ 3766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8100">
                  <a:moveTo>
                    <a:pt x="-663" y="37666"/>
                  </a:moveTo>
                  <a:lnTo>
                    <a:pt x="-663" y="28141"/>
                  </a:lnTo>
                  <a:cubicBezTo>
                    <a:pt x="-663" y="12358"/>
                    <a:pt x="12129" y="-434"/>
                    <a:pt x="27912" y="-434"/>
                  </a:cubicBezTo>
                  <a:cubicBezTo>
                    <a:pt x="43695" y="-434"/>
                    <a:pt x="56487" y="12358"/>
                    <a:pt x="56487" y="28141"/>
                  </a:cubicBezTo>
                  <a:lnTo>
                    <a:pt x="56487" y="37666"/>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0" name="Freeform: Shape 239">
              <a:extLst>
                <a:ext uri="{FF2B5EF4-FFF2-40B4-BE49-F238E27FC236}">
                  <a16:creationId xmlns:a16="http://schemas.microsoft.com/office/drawing/2014/main" id="{B169E9AE-5BD8-4F7E-8B00-1AA5141C21BD}"/>
                </a:ext>
              </a:extLst>
            </p:cNvPr>
            <p:cNvSpPr/>
            <p:nvPr/>
          </p:nvSpPr>
          <p:spPr>
            <a:xfrm>
              <a:off x="3904059" y="5447706"/>
              <a:ext cx="4762" cy="4762"/>
            </a:xfrm>
            <a:custGeom>
              <a:avLst/>
              <a:gdLst>
                <a:gd name="connsiteX0" fmla="*/ 1718 w 4762"/>
                <a:gd name="connsiteY0" fmla="*/ -434 h 4762"/>
                <a:gd name="connsiteX1" fmla="*/ 1718 w 4762"/>
                <a:gd name="connsiteY1" fmla="*/ -434 h 4762"/>
                <a:gd name="connsiteX2" fmla="*/ 4100 w 4762"/>
                <a:gd name="connsiteY2" fmla="*/ 1947 h 4762"/>
                <a:gd name="connsiteX3" fmla="*/ 4100 w 4762"/>
                <a:gd name="connsiteY3" fmla="*/ 1947 h 4762"/>
                <a:gd name="connsiteX4" fmla="*/ 1718 w 4762"/>
                <a:gd name="connsiteY4" fmla="*/ 4329 h 4762"/>
                <a:gd name="connsiteX5" fmla="*/ 1718 w 4762"/>
                <a:gd name="connsiteY5" fmla="*/ 4329 h 4762"/>
                <a:gd name="connsiteX6" fmla="*/ -663 w 4762"/>
                <a:gd name="connsiteY6" fmla="*/ 1947 h 4762"/>
                <a:gd name="connsiteX7" fmla="*/ -663 w 4762"/>
                <a:gd name="connsiteY7" fmla="*/ 1947 h 4762"/>
                <a:gd name="connsiteX8" fmla="*/ 1718 w 4762"/>
                <a:gd name="connsiteY8" fmla="*/ -434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 h="4762">
                  <a:moveTo>
                    <a:pt x="1718" y="-434"/>
                  </a:moveTo>
                  <a:lnTo>
                    <a:pt x="1718" y="-434"/>
                  </a:lnTo>
                  <a:cubicBezTo>
                    <a:pt x="3033" y="-434"/>
                    <a:pt x="4100" y="633"/>
                    <a:pt x="4100" y="1947"/>
                  </a:cubicBezTo>
                  <a:lnTo>
                    <a:pt x="4100" y="1947"/>
                  </a:lnTo>
                  <a:cubicBezTo>
                    <a:pt x="4100" y="3262"/>
                    <a:pt x="3033" y="4329"/>
                    <a:pt x="1718" y="4329"/>
                  </a:cubicBezTo>
                  <a:lnTo>
                    <a:pt x="1718" y="4329"/>
                  </a:lnTo>
                  <a:cubicBezTo>
                    <a:pt x="404" y="4329"/>
                    <a:pt x="-663" y="3262"/>
                    <a:pt x="-663" y="1947"/>
                  </a:cubicBezTo>
                  <a:lnTo>
                    <a:pt x="-663" y="1947"/>
                  </a:lnTo>
                  <a:cubicBezTo>
                    <a:pt x="-663" y="633"/>
                    <a:pt x="404" y="-434"/>
                    <a:pt x="1718" y="-434"/>
                  </a:cubicBez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1" name="Freeform: Shape 240">
              <a:extLst>
                <a:ext uri="{FF2B5EF4-FFF2-40B4-BE49-F238E27FC236}">
                  <a16:creationId xmlns:a16="http://schemas.microsoft.com/office/drawing/2014/main" id="{51B7406A-0B01-460B-AB49-E0BCAF988CAC}"/>
                </a:ext>
              </a:extLst>
            </p:cNvPr>
            <p:cNvSpPr/>
            <p:nvPr/>
          </p:nvSpPr>
          <p:spPr>
            <a:xfrm>
              <a:off x="3835003" y="5350075"/>
              <a:ext cx="76200" cy="19050"/>
            </a:xfrm>
            <a:custGeom>
              <a:avLst/>
              <a:gdLst>
                <a:gd name="connsiteX0" fmla="*/ -663 w 76200"/>
                <a:gd name="connsiteY0" fmla="*/ -434 h 19050"/>
                <a:gd name="connsiteX1" fmla="*/ 70775 w 76200"/>
                <a:gd name="connsiteY1" fmla="*/ -434 h 19050"/>
                <a:gd name="connsiteX2" fmla="*/ 75537 w 76200"/>
                <a:gd name="connsiteY2" fmla="*/ 4329 h 19050"/>
                <a:gd name="connsiteX3" fmla="*/ 75537 w 76200"/>
                <a:gd name="connsiteY3" fmla="*/ 18616 h 19050"/>
              </a:gdLst>
              <a:ahLst/>
              <a:cxnLst>
                <a:cxn ang="0">
                  <a:pos x="connsiteX0" y="connsiteY0"/>
                </a:cxn>
                <a:cxn ang="0">
                  <a:pos x="connsiteX1" y="connsiteY1"/>
                </a:cxn>
                <a:cxn ang="0">
                  <a:pos x="connsiteX2" y="connsiteY2"/>
                </a:cxn>
                <a:cxn ang="0">
                  <a:pos x="connsiteX3" y="connsiteY3"/>
                </a:cxn>
              </a:cxnLst>
              <a:rect l="l" t="t" r="r" b="b"/>
              <a:pathLst>
                <a:path w="76200" h="19050">
                  <a:moveTo>
                    <a:pt x="-663" y="-434"/>
                  </a:moveTo>
                  <a:lnTo>
                    <a:pt x="70775" y="-434"/>
                  </a:lnTo>
                  <a:cubicBezTo>
                    <a:pt x="73403" y="-434"/>
                    <a:pt x="75537" y="1700"/>
                    <a:pt x="75537" y="4329"/>
                  </a:cubicBezTo>
                  <a:lnTo>
                    <a:pt x="75537" y="1861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2" name="Freeform: Shape 241">
              <a:extLst>
                <a:ext uri="{FF2B5EF4-FFF2-40B4-BE49-F238E27FC236}">
                  <a16:creationId xmlns:a16="http://schemas.microsoft.com/office/drawing/2014/main" id="{A82C53D8-CDE1-4776-9B16-014CA870FEFA}"/>
                </a:ext>
              </a:extLst>
            </p:cNvPr>
            <p:cNvSpPr/>
            <p:nvPr/>
          </p:nvSpPr>
          <p:spPr>
            <a:xfrm>
              <a:off x="3835003" y="5512190"/>
              <a:ext cx="76200" cy="18859"/>
            </a:xfrm>
            <a:custGeom>
              <a:avLst/>
              <a:gdLst>
                <a:gd name="connsiteX0" fmla="*/ 75537 w 76200"/>
                <a:gd name="connsiteY0" fmla="*/ -434 h 18859"/>
                <a:gd name="connsiteX1" fmla="*/ 75537 w 76200"/>
                <a:gd name="connsiteY1" fmla="*/ 13663 h 18859"/>
                <a:gd name="connsiteX2" fmla="*/ 70775 w 76200"/>
                <a:gd name="connsiteY2" fmla="*/ 18426 h 18859"/>
                <a:gd name="connsiteX3" fmla="*/ -663 w 76200"/>
                <a:gd name="connsiteY3" fmla="*/ 18426 h 18859"/>
              </a:gdLst>
              <a:ahLst/>
              <a:cxnLst>
                <a:cxn ang="0">
                  <a:pos x="connsiteX0" y="connsiteY0"/>
                </a:cxn>
                <a:cxn ang="0">
                  <a:pos x="connsiteX1" y="connsiteY1"/>
                </a:cxn>
                <a:cxn ang="0">
                  <a:pos x="connsiteX2" y="connsiteY2"/>
                </a:cxn>
                <a:cxn ang="0">
                  <a:pos x="connsiteX3" y="connsiteY3"/>
                </a:cxn>
              </a:cxnLst>
              <a:rect l="l" t="t" r="r" b="b"/>
              <a:pathLst>
                <a:path w="76200" h="18859">
                  <a:moveTo>
                    <a:pt x="75537" y="-434"/>
                  </a:moveTo>
                  <a:lnTo>
                    <a:pt x="75537" y="13663"/>
                  </a:lnTo>
                  <a:cubicBezTo>
                    <a:pt x="75537" y="16292"/>
                    <a:pt x="73403" y="18426"/>
                    <a:pt x="70775" y="18426"/>
                  </a:cubicBezTo>
                  <a:lnTo>
                    <a:pt x="-663" y="1842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3" name="Freeform: Shape 242">
              <a:extLst>
                <a:ext uri="{FF2B5EF4-FFF2-40B4-BE49-F238E27FC236}">
                  <a16:creationId xmlns:a16="http://schemas.microsoft.com/office/drawing/2014/main" id="{F575AC2B-9149-4914-9547-AECE49C59C51}"/>
                </a:ext>
              </a:extLst>
            </p:cNvPr>
            <p:cNvSpPr/>
            <p:nvPr/>
          </p:nvSpPr>
          <p:spPr>
            <a:xfrm>
              <a:off x="3749277" y="5331033"/>
              <a:ext cx="85726" cy="219058"/>
            </a:xfrm>
            <a:custGeom>
              <a:avLst/>
              <a:gdLst>
                <a:gd name="connsiteX0" fmla="*/ -662 w 85726"/>
                <a:gd name="connsiteY0" fmla="*/ 196916 h 219058"/>
                <a:gd name="connsiteX1" fmla="*/ 3053 w 85726"/>
                <a:gd name="connsiteY1" fmla="*/ 201583 h 219058"/>
                <a:gd name="connsiteX2" fmla="*/ 79253 w 85726"/>
                <a:gd name="connsiteY2" fmla="*/ 218538 h 219058"/>
                <a:gd name="connsiteX3" fmla="*/ 83253 w 85726"/>
                <a:gd name="connsiteY3" fmla="*/ 217585 h 219058"/>
                <a:gd name="connsiteX4" fmla="*/ 85063 w 85726"/>
                <a:gd name="connsiteY4" fmla="*/ 213870 h 219058"/>
                <a:gd name="connsiteX5" fmla="*/ 85063 w 85726"/>
                <a:gd name="connsiteY5" fmla="*/ 4320 h 219058"/>
                <a:gd name="connsiteX6" fmla="*/ 83253 w 85726"/>
                <a:gd name="connsiteY6" fmla="*/ 606 h 219058"/>
                <a:gd name="connsiteX7" fmla="*/ 79253 w 85726"/>
                <a:gd name="connsiteY7" fmla="*/ -347 h 219058"/>
                <a:gd name="connsiteX8" fmla="*/ 3053 w 85726"/>
                <a:gd name="connsiteY8" fmla="*/ 16608 h 219058"/>
                <a:gd name="connsiteX9" fmla="*/ -662 w 85726"/>
                <a:gd name="connsiteY9" fmla="*/ 21275 h 219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6" h="219058">
                  <a:moveTo>
                    <a:pt x="-662" y="196916"/>
                  </a:moveTo>
                  <a:cubicBezTo>
                    <a:pt x="-710" y="199164"/>
                    <a:pt x="853" y="201126"/>
                    <a:pt x="3053" y="201583"/>
                  </a:cubicBezTo>
                  <a:lnTo>
                    <a:pt x="79253" y="218538"/>
                  </a:lnTo>
                  <a:cubicBezTo>
                    <a:pt x="80663" y="218804"/>
                    <a:pt x="82120" y="218452"/>
                    <a:pt x="83253" y="217585"/>
                  </a:cubicBezTo>
                  <a:cubicBezTo>
                    <a:pt x="84377" y="216680"/>
                    <a:pt x="85044" y="215318"/>
                    <a:pt x="85063" y="213870"/>
                  </a:cubicBezTo>
                  <a:lnTo>
                    <a:pt x="85063" y="4320"/>
                  </a:lnTo>
                  <a:cubicBezTo>
                    <a:pt x="85072" y="2873"/>
                    <a:pt x="84406" y="1492"/>
                    <a:pt x="83253" y="606"/>
                  </a:cubicBezTo>
                  <a:cubicBezTo>
                    <a:pt x="82120" y="-261"/>
                    <a:pt x="80663" y="-614"/>
                    <a:pt x="79253" y="-347"/>
                  </a:cubicBezTo>
                  <a:lnTo>
                    <a:pt x="3053" y="16608"/>
                  </a:lnTo>
                  <a:cubicBezTo>
                    <a:pt x="853" y="17065"/>
                    <a:pt x="-710" y="19027"/>
                    <a:pt x="-662" y="2127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4" name="Freeform: Shape 243">
              <a:extLst>
                <a:ext uri="{FF2B5EF4-FFF2-40B4-BE49-F238E27FC236}">
                  <a16:creationId xmlns:a16="http://schemas.microsoft.com/office/drawing/2014/main" id="{5BA5A4C2-38E8-4F10-86BE-FC8F91281FF2}"/>
                </a:ext>
              </a:extLst>
            </p:cNvPr>
            <p:cNvSpPr/>
            <p:nvPr/>
          </p:nvSpPr>
          <p:spPr>
            <a:xfrm>
              <a:off x="3787378" y="5426275"/>
              <a:ext cx="28575" cy="28575"/>
            </a:xfrm>
            <a:custGeom>
              <a:avLst/>
              <a:gdLst>
                <a:gd name="connsiteX0" fmla="*/ 13625 w 28575"/>
                <a:gd name="connsiteY0" fmla="*/ 28141 h 28575"/>
                <a:gd name="connsiteX1" fmla="*/ 27912 w 28575"/>
                <a:gd name="connsiteY1" fmla="*/ 13854 h 28575"/>
                <a:gd name="connsiteX2" fmla="*/ 13625 w 28575"/>
                <a:gd name="connsiteY2" fmla="*/ -434 h 28575"/>
                <a:gd name="connsiteX3" fmla="*/ -663 w 28575"/>
                <a:gd name="connsiteY3" fmla="*/ 13854 h 28575"/>
                <a:gd name="connsiteX4" fmla="*/ 13625 w 28575"/>
                <a:gd name="connsiteY4" fmla="*/ 2814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5" y="28141"/>
                  </a:moveTo>
                  <a:cubicBezTo>
                    <a:pt x="21511" y="28141"/>
                    <a:pt x="27912" y="21740"/>
                    <a:pt x="27912" y="13854"/>
                  </a:cubicBezTo>
                  <a:cubicBezTo>
                    <a:pt x="27912" y="5967"/>
                    <a:pt x="21511" y="-434"/>
                    <a:pt x="13625" y="-434"/>
                  </a:cubicBezTo>
                  <a:cubicBezTo>
                    <a:pt x="5738" y="-434"/>
                    <a:pt x="-663" y="5967"/>
                    <a:pt x="-663" y="13854"/>
                  </a:cubicBezTo>
                  <a:cubicBezTo>
                    <a:pt x="-663" y="21740"/>
                    <a:pt x="5738" y="28141"/>
                    <a:pt x="13625" y="28141"/>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61" name="Group 260">
            <a:extLst>
              <a:ext uri="{FF2B5EF4-FFF2-40B4-BE49-F238E27FC236}">
                <a16:creationId xmlns:a16="http://schemas.microsoft.com/office/drawing/2014/main" id="{C532B3A1-1C71-47BF-BBE1-0D6520E87076}"/>
              </a:ext>
            </a:extLst>
          </p:cNvPr>
          <p:cNvGrpSpPr/>
          <p:nvPr/>
        </p:nvGrpSpPr>
        <p:grpSpPr>
          <a:xfrm>
            <a:off x="3685948" y="3211110"/>
            <a:ext cx="362538" cy="365058"/>
            <a:chOff x="3685949" y="3211110"/>
            <a:chExt cx="362538" cy="365058"/>
          </a:xfrm>
        </p:grpSpPr>
        <p:sp>
          <p:nvSpPr>
            <p:cNvPr id="248" name="Freeform: Shape 247">
              <a:extLst>
                <a:ext uri="{FF2B5EF4-FFF2-40B4-BE49-F238E27FC236}">
                  <a16:creationId xmlns:a16="http://schemas.microsoft.com/office/drawing/2014/main" id="{9F51F8C9-8F1D-4346-86E9-84FA1136DB80}"/>
                </a:ext>
              </a:extLst>
            </p:cNvPr>
            <p:cNvSpPr/>
            <p:nvPr/>
          </p:nvSpPr>
          <p:spPr>
            <a:xfrm>
              <a:off x="3922387" y="3401520"/>
              <a:ext cx="15763" cy="158884"/>
            </a:xfrm>
            <a:custGeom>
              <a:avLst/>
              <a:gdLst>
                <a:gd name="connsiteX0" fmla="*/ -296 w 9525"/>
                <a:gd name="connsiteY0" fmla="*/ -1304 h 96011"/>
                <a:gd name="connsiteX1" fmla="*/ -296 w 9525"/>
                <a:gd name="connsiteY1" fmla="*/ 94708 h 96011"/>
              </a:gdLst>
              <a:ahLst/>
              <a:cxnLst>
                <a:cxn ang="0">
                  <a:pos x="connsiteX0" y="connsiteY0"/>
                </a:cxn>
                <a:cxn ang="0">
                  <a:pos x="connsiteX1" y="connsiteY1"/>
                </a:cxn>
              </a:cxnLst>
              <a:rect l="l" t="t" r="r" b="b"/>
              <a:pathLst>
                <a:path w="9525" h="96011">
                  <a:moveTo>
                    <a:pt x="-296" y="-1304"/>
                  </a:moveTo>
                  <a:lnTo>
                    <a:pt x="-296" y="94708"/>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9" name="Freeform: Shape 248">
              <a:extLst>
                <a:ext uri="{FF2B5EF4-FFF2-40B4-BE49-F238E27FC236}">
                  <a16:creationId xmlns:a16="http://schemas.microsoft.com/office/drawing/2014/main" id="{B5B30332-72C6-4A8E-8331-4BCA8B999B18}"/>
                </a:ext>
              </a:extLst>
            </p:cNvPr>
            <p:cNvSpPr/>
            <p:nvPr/>
          </p:nvSpPr>
          <p:spPr>
            <a:xfrm>
              <a:off x="3796287" y="3378823"/>
              <a:ext cx="78813" cy="105922"/>
            </a:xfrm>
            <a:custGeom>
              <a:avLst/>
              <a:gdLst>
                <a:gd name="connsiteX0" fmla="*/ -296 w 47625"/>
                <a:gd name="connsiteY0" fmla="*/ 62704 h 64007"/>
                <a:gd name="connsiteX1" fmla="*/ 23517 w 47625"/>
                <a:gd name="connsiteY1" fmla="*/ -1304 h 64007"/>
                <a:gd name="connsiteX2" fmla="*/ 47329 w 47625"/>
                <a:gd name="connsiteY2" fmla="*/ 62704 h 64007"/>
              </a:gdLst>
              <a:ahLst/>
              <a:cxnLst>
                <a:cxn ang="0">
                  <a:pos x="connsiteX0" y="connsiteY0"/>
                </a:cxn>
                <a:cxn ang="0">
                  <a:pos x="connsiteX1" y="connsiteY1"/>
                </a:cxn>
                <a:cxn ang="0">
                  <a:pos x="connsiteX2" y="connsiteY2"/>
                </a:cxn>
              </a:cxnLst>
              <a:rect l="l" t="t" r="r" b="b"/>
              <a:pathLst>
                <a:path w="47625" h="64007">
                  <a:moveTo>
                    <a:pt x="-296" y="62704"/>
                  </a:moveTo>
                  <a:lnTo>
                    <a:pt x="23517" y="-1304"/>
                  </a:lnTo>
                  <a:lnTo>
                    <a:pt x="47329" y="62704"/>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0" name="Freeform: Shape 249">
              <a:extLst>
                <a:ext uri="{FF2B5EF4-FFF2-40B4-BE49-F238E27FC236}">
                  <a16:creationId xmlns:a16="http://schemas.microsoft.com/office/drawing/2014/main" id="{93D8EA7F-94D1-4ECD-980E-B685A0C1933D}"/>
                </a:ext>
              </a:extLst>
            </p:cNvPr>
            <p:cNvSpPr/>
            <p:nvPr/>
          </p:nvSpPr>
          <p:spPr>
            <a:xfrm>
              <a:off x="3898744" y="3356108"/>
              <a:ext cx="45399" cy="45419"/>
            </a:xfrm>
            <a:custGeom>
              <a:avLst/>
              <a:gdLst>
                <a:gd name="connsiteX0" fmla="*/ 13992 w 27434"/>
                <a:gd name="connsiteY0" fmla="*/ 26138 h 27446"/>
                <a:gd name="connsiteX1" fmla="*/ 27126 w 27434"/>
                <a:gd name="connsiteY1" fmla="*/ 11851 h 27446"/>
                <a:gd name="connsiteX2" fmla="*/ 12849 w 27434"/>
                <a:gd name="connsiteY2" fmla="*/ -1294 h 27446"/>
                <a:gd name="connsiteX3" fmla="*/ -296 w 27434"/>
                <a:gd name="connsiteY3" fmla="*/ 12422 h 27446"/>
                <a:gd name="connsiteX4" fmla="*/ 13982 w 27434"/>
                <a:gd name="connsiteY4" fmla="*/ 26138 h 27446"/>
                <a:gd name="connsiteX5" fmla="*/ 13992 w 27434"/>
                <a:gd name="connsiteY5" fmla="*/ 26138 h 27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34" h="27446">
                  <a:moveTo>
                    <a:pt x="13992" y="26138"/>
                  </a:moveTo>
                  <a:cubicBezTo>
                    <a:pt x="21564" y="25852"/>
                    <a:pt x="27441" y="19470"/>
                    <a:pt x="27126" y="11851"/>
                  </a:cubicBezTo>
                  <a:cubicBezTo>
                    <a:pt x="26812" y="4326"/>
                    <a:pt x="20421" y="-1580"/>
                    <a:pt x="12849" y="-1294"/>
                  </a:cubicBezTo>
                  <a:cubicBezTo>
                    <a:pt x="5505" y="-1008"/>
                    <a:pt x="-286" y="5087"/>
                    <a:pt x="-296" y="12422"/>
                  </a:cubicBezTo>
                  <a:cubicBezTo>
                    <a:pt x="-144" y="20138"/>
                    <a:pt x="6257" y="26329"/>
                    <a:pt x="13982" y="26138"/>
                  </a:cubicBezTo>
                  <a:cubicBezTo>
                    <a:pt x="13992" y="26138"/>
                    <a:pt x="13992" y="26138"/>
                    <a:pt x="13992" y="26138"/>
                  </a:cubicBezTo>
                  <a:close/>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1" name="Freeform: Shape 250">
              <a:extLst>
                <a:ext uri="{FF2B5EF4-FFF2-40B4-BE49-F238E27FC236}">
                  <a16:creationId xmlns:a16="http://schemas.microsoft.com/office/drawing/2014/main" id="{C5E16E7D-8BB6-4F62-B03D-2CAB47084F99}"/>
                </a:ext>
              </a:extLst>
            </p:cNvPr>
            <p:cNvSpPr/>
            <p:nvPr/>
          </p:nvSpPr>
          <p:spPr>
            <a:xfrm>
              <a:off x="3946031" y="3378823"/>
              <a:ext cx="78813" cy="15762"/>
            </a:xfrm>
            <a:custGeom>
              <a:avLst/>
              <a:gdLst>
                <a:gd name="connsiteX0" fmla="*/ -296 w 47625"/>
                <a:gd name="connsiteY0" fmla="*/ -1304 h 9525"/>
                <a:gd name="connsiteX1" fmla="*/ 47329 w 47625"/>
                <a:gd name="connsiteY1" fmla="*/ -1304 h 9525"/>
              </a:gdLst>
              <a:ahLst/>
              <a:cxnLst>
                <a:cxn ang="0">
                  <a:pos x="connsiteX0" y="connsiteY0"/>
                </a:cxn>
                <a:cxn ang="0">
                  <a:pos x="connsiteX1" y="connsiteY1"/>
                </a:cxn>
              </a:cxnLst>
              <a:rect l="l" t="t" r="r" b="b"/>
              <a:pathLst>
                <a:path w="47625" h="9525">
                  <a:moveTo>
                    <a:pt x="-296" y="-1304"/>
                  </a:moveTo>
                  <a:lnTo>
                    <a:pt x="47329" y="-1304"/>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2" name="Freeform: Shape 251">
              <a:extLst>
                <a:ext uri="{FF2B5EF4-FFF2-40B4-BE49-F238E27FC236}">
                  <a16:creationId xmlns:a16="http://schemas.microsoft.com/office/drawing/2014/main" id="{9E30CA59-2D3C-482B-A607-0986E99EEA59}"/>
                </a:ext>
              </a:extLst>
            </p:cNvPr>
            <p:cNvSpPr/>
            <p:nvPr/>
          </p:nvSpPr>
          <p:spPr>
            <a:xfrm>
              <a:off x="3819931" y="3378823"/>
              <a:ext cx="78813" cy="15762"/>
            </a:xfrm>
            <a:custGeom>
              <a:avLst/>
              <a:gdLst>
                <a:gd name="connsiteX0" fmla="*/ -296 w 47625"/>
                <a:gd name="connsiteY0" fmla="*/ -1304 h 9525"/>
                <a:gd name="connsiteX1" fmla="*/ 47329 w 47625"/>
                <a:gd name="connsiteY1" fmla="*/ -1304 h 9525"/>
              </a:gdLst>
              <a:ahLst/>
              <a:cxnLst>
                <a:cxn ang="0">
                  <a:pos x="connsiteX0" y="connsiteY0"/>
                </a:cxn>
                <a:cxn ang="0">
                  <a:pos x="connsiteX1" y="connsiteY1"/>
                </a:cxn>
              </a:cxnLst>
              <a:rect l="l" t="t" r="r" b="b"/>
              <a:pathLst>
                <a:path w="47625" h="9525">
                  <a:moveTo>
                    <a:pt x="-296" y="-1304"/>
                  </a:moveTo>
                  <a:lnTo>
                    <a:pt x="47329" y="-1304"/>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3" name="Freeform: Shape 252">
              <a:extLst>
                <a:ext uri="{FF2B5EF4-FFF2-40B4-BE49-F238E27FC236}">
                  <a16:creationId xmlns:a16="http://schemas.microsoft.com/office/drawing/2014/main" id="{A20FAF46-C430-483E-9B2D-A20557150552}"/>
                </a:ext>
              </a:extLst>
            </p:cNvPr>
            <p:cNvSpPr/>
            <p:nvPr/>
          </p:nvSpPr>
          <p:spPr>
            <a:xfrm>
              <a:off x="3875099" y="3560406"/>
              <a:ext cx="94575" cy="15762"/>
            </a:xfrm>
            <a:custGeom>
              <a:avLst/>
              <a:gdLst>
                <a:gd name="connsiteX0" fmla="*/ -296 w 57150"/>
                <a:gd name="connsiteY0" fmla="*/ -1304 h 9525"/>
                <a:gd name="connsiteX1" fmla="*/ 56854 w 57150"/>
                <a:gd name="connsiteY1" fmla="*/ -1304 h 9525"/>
              </a:gdLst>
              <a:ahLst/>
              <a:cxnLst>
                <a:cxn ang="0">
                  <a:pos x="connsiteX0" y="connsiteY0"/>
                </a:cxn>
                <a:cxn ang="0">
                  <a:pos x="connsiteX1" y="connsiteY1"/>
                </a:cxn>
              </a:cxnLst>
              <a:rect l="l" t="t" r="r" b="b"/>
              <a:pathLst>
                <a:path w="57150" h="9525">
                  <a:moveTo>
                    <a:pt x="-296" y="-1304"/>
                  </a:moveTo>
                  <a:lnTo>
                    <a:pt x="56854" y="-1304"/>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4" name="Freeform: Shape 253">
              <a:extLst>
                <a:ext uri="{FF2B5EF4-FFF2-40B4-BE49-F238E27FC236}">
                  <a16:creationId xmlns:a16="http://schemas.microsoft.com/office/drawing/2014/main" id="{088D01A3-1C6C-4E0C-926C-F18804635700}"/>
                </a:ext>
              </a:extLst>
            </p:cNvPr>
            <p:cNvSpPr/>
            <p:nvPr/>
          </p:nvSpPr>
          <p:spPr>
            <a:xfrm>
              <a:off x="3796287" y="3484745"/>
              <a:ext cx="78813" cy="39405"/>
            </a:xfrm>
            <a:custGeom>
              <a:avLst/>
              <a:gdLst>
                <a:gd name="connsiteX0" fmla="*/ 47329 w 47625"/>
                <a:gd name="connsiteY0" fmla="*/ -1304 h 23812"/>
                <a:gd name="connsiteX1" fmla="*/ 23517 w 47625"/>
                <a:gd name="connsiteY1" fmla="*/ 22509 h 23812"/>
                <a:gd name="connsiteX2" fmla="*/ -296 w 47625"/>
                <a:gd name="connsiteY2" fmla="*/ -1304 h 23812"/>
              </a:gdLst>
              <a:ahLst/>
              <a:cxnLst>
                <a:cxn ang="0">
                  <a:pos x="connsiteX0" y="connsiteY0"/>
                </a:cxn>
                <a:cxn ang="0">
                  <a:pos x="connsiteX1" y="connsiteY1"/>
                </a:cxn>
                <a:cxn ang="0">
                  <a:pos x="connsiteX2" y="connsiteY2"/>
                </a:cxn>
              </a:cxnLst>
              <a:rect l="l" t="t" r="r" b="b"/>
              <a:pathLst>
                <a:path w="47625" h="23812">
                  <a:moveTo>
                    <a:pt x="47329" y="-1304"/>
                  </a:moveTo>
                  <a:cubicBezTo>
                    <a:pt x="47329" y="11841"/>
                    <a:pt x="36671" y="22509"/>
                    <a:pt x="23517" y="22509"/>
                  </a:cubicBezTo>
                  <a:cubicBezTo>
                    <a:pt x="10362" y="22509"/>
                    <a:pt x="-296" y="11841"/>
                    <a:pt x="-296" y="-1304"/>
                  </a:cubicBezTo>
                  <a:close/>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5" name="Freeform: Shape 254">
              <a:extLst>
                <a:ext uri="{FF2B5EF4-FFF2-40B4-BE49-F238E27FC236}">
                  <a16:creationId xmlns:a16="http://schemas.microsoft.com/office/drawing/2014/main" id="{F3BBE62E-D6C2-498D-B5C2-028EA7FF3521}"/>
                </a:ext>
              </a:extLst>
            </p:cNvPr>
            <p:cNvSpPr/>
            <p:nvPr/>
          </p:nvSpPr>
          <p:spPr>
            <a:xfrm>
              <a:off x="3969674" y="3378823"/>
              <a:ext cx="78813" cy="105922"/>
            </a:xfrm>
            <a:custGeom>
              <a:avLst/>
              <a:gdLst>
                <a:gd name="connsiteX0" fmla="*/ 47329 w 47625"/>
                <a:gd name="connsiteY0" fmla="*/ 62704 h 64007"/>
                <a:gd name="connsiteX1" fmla="*/ 23517 w 47625"/>
                <a:gd name="connsiteY1" fmla="*/ -1304 h 64007"/>
                <a:gd name="connsiteX2" fmla="*/ -296 w 47625"/>
                <a:gd name="connsiteY2" fmla="*/ 62704 h 64007"/>
              </a:gdLst>
              <a:ahLst/>
              <a:cxnLst>
                <a:cxn ang="0">
                  <a:pos x="connsiteX0" y="connsiteY0"/>
                </a:cxn>
                <a:cxn ang="0">
                  <a:pos x="connsiteX1" y="connsiteY1"/>
                </a:cxn>
                <a:cxn ang="0">
                  <a:pos x="connsiteX2" y="connsiteY2"/>
                </a:cxn>
              </a:cxnLst>
              <a:rect l="l" t="t" r="r" b="b"/>
              <a:pathLst>
                <a:path w="47625" h="64007">
                  <a:moveTo>
                    <a:pt x="47329" y="62704"/>
                  </a:moveTo>
                  <a:lnTo>
                    <a:pt x="23517" y="-1304"/>
                  </a:lnTo>
                  <a:lnTo>
                    <a:pt x="-296" y="62704"/>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6" name="Freeform: Shape 255">
              <a:extLst>
                <a:ext uri="{FF2B5EF4-FFF2-40B4-BE49-F238E27FC236}">
                  <a16:creationId xmlns:a16="http://schemas.microsoft.com/office/drawing/2014/main" id="{A1B6764A-4884-4CD4-BA15-A00D4D692BEA}"/>
                </a:ext>
              </a:extLst>
            </p:cNvPr>
            <p:cNvSpPr/>
            <p:nvPr/>
          </p:nvSpPr>
          <p:spPr>
            <a:xfrm>
              <a:off x="3969674" y="3484745"/>
              <a:ext cx="78813" cy="39405"/>
            </a:xfrm>
            <a:custGeom>
              <a:avLst/>
              <a:gdLst>
                <a:gd name="connsiteX0" fmla="*/ -296 w 47625"/>
                <a:gd name="connsiteY0" fmla="*/ -1304 h 23812"/>
                <a:gd name="connsiteX1" fmla="*/ 23517 w 47625"/>
                <a:gd name="connsiteY1" fmla="*/ 22509 h 23812"/>
                <a:gd name="connsiteX2" fmla="*/ 47329 w 47625"/>
                <a:gd name="connsiteY2" fmla="*/ -1304 h 23812"/>
              </a:gdLst>
              <a:ahLst/>
              <a:cxnLst>
                <a:cxn ang="0">
                  <a:pos x="connsiteX0" y="connsiteY0"/>
                </a:cxn>
                <a:cxn ang="0">
                  <a:pos x="connsiteX1" y="connsiteY1"/>
                </a:cxn>
                <a:cxn ang="0">
                  <a:pos x="connsiteX2" y="connsiteY2"/>
                </a:cxn>
              </a:cxnLst>
              <a:rect l="l" t="t" r="r" b="b"/>
              <a:pathLst>
                <a:path w="47625" h="23812">
                  <a:moveTo>
                    <a:pt x="-296" y="-1304"/>
                  </a:moveTo>
                  <a:cubicBezTo>
                    <a:pt x="-296" y="11841"/>
                    <a:pt x="10362" y="22509"/>
                    <a:pt x="23517" y="22509"/>
                  </a:cubicBezTo>
                  <a:cubicBezTo>
                    <a:pt x="36671" y="22509"/>
                    <a:pt x="47329" y="11841"/>
                    <a:pt x="47329" y="-1304"/>
                  </a:cubicBezTo>
                  <a:close/>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7" name="Freeform: Shape 256">
              <a:extLst>
                <a:ext uri="{FF2B5EF4-FFF2-40B4-BE49-F238E27FC236}">
                  <a16:creationId xmlns:a16="http://schemas.microsoft.com/office/drawing/2014/main" id="{7B7A4F05-7C9E-4700-BB3F-1A4A0C86889D}"/>
                </a:ext>
              </a:extLst>
            </p:cNvPr>
            <p:cNvSpPr/>
            <p:nvPr/>
          </p:nvSpPr>
          <p:spPr>
            <a:xfrm>
              <a:off x="3685949" y="3211110"/>
              <a:ext cx="252200" cy="349296"/>
            </a:xfrm>
            <a:custGeom>
              <a:avLst/>
              <a:gdLst>
                <a:gd name="connsiteX0" fmla="*/ 85429 w 152400"/>
                <a:gd name="connsiteY0" fmla="*/ 209771 h 211074"/>
                <a:gd name="connsiteX1" fmla="*/ 9229 w 152400"/>
                <a:gd name="connsiteY1" fmla="*/ 209771 h 211074"/>
                <a:gd name="connsiteX2" fmla="*/ -296 w 152400"/>
                <a:gd name="connsiteY2" fmla="*/ 200246 h 211074"/>
                <a:gd name="connsiteX3" fmla="*/ -296 w 152400"/>
                <a:gd name="connsiteY3" fmla="*/ 8221 h 211074"/>
                <a:gd name="connsiteX4" fmla="*/ 9229 w 152400"/>
                <a:gd name="connsiteY4" fmla="*/ -1304 h 211074"/>
                <a:gd name="connsiteX5" fmla="*/ 94954 w 152400"/>
                <a:gd name="connsiteY5" fmla="*/ -1304 h 211074"/>
                <a:gd name="connsiteX6" fmla="*/ 111242 w 152400"/>
                <a:gd name="connsiteY6" fmla="*/ 5174 h 211074"/>
                <a:gd name="connsiteX7" fmla="*/ 145341 w 152400"/>
                <a:gd name="connsiteY7" fmla="*/ 37939 h 211074"/>
                <a:gd name="connsiteX8" fmla="*/ 152104 w 152400"/>
                <a:gd name="connsiteY8" fmla="*/ 53560 h 211074"/>
                <a:gd name="connsiteX9" fmla="*/ 152104 w 152400"/>
                <a:gd name="connsiteY9" fmla="*/ 67277 h 21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211074">
                  <a:moveTo>
                    <a:pt x="85429" y="209771"/>
                  </a:moveTo>
                  <a:lnTo>
                    <a:pt x="9229" y="209771"/>
                  </a:lnTo>
                  <a:cubicBezTo>
                    <a:pt x="3971" y="209771"/>
                    <a:pt x="-296" y="205485"/>
                    <a:pt x="-296" y="200246"/>
                  </a:cubicBezTo>
                  <a:lnTo>
                    <a:pt x="-296" y="8221"/>
                  </a:lnTo>
                  <a:cubicBezTo>
                    <a:pt x="-296" y="2983"/>
                    <a:pt x="3971" y="-1304"/>
                    <a:pt x="9229" y="-1304"/>
                  </a:cubicBezTo>
                  <a:lnTo>
                    <a:pt x="94954" y="-1304"/>
                  </a:lnTo>
                  <a:cubicBezTo>
                    <a:pt x="100936" y="-922"/>
                    <a:pt x="106641" y="1364"/>
                    <a:pt x="111242" y="5174"/>
                  </a:cubicBezTo>
                  <a:lnTo>
                    <a:pt x="145341" y="37939"/>
                  </a:lnTo>
                  <a:cubicBezTo>
                    <a:pt x="149370" y="42226"/>
                    <a:pt x="151771" y="47750"/>
                    <a:pt x="152104" y="53560"/>
                  </a:cubicBezTo>
                  <a:lnTo>
                    <a:pt x="152104" y="67277"/>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8" name="Freeform: Shape 257">
              <a:extLst>
                <a:ext uri="{FF2B5EF4-FFF2-40B4-BE49-F238E27FC236}">
                  <a16:creationId xmlns:a16="http://schemas.microsoft.com/office/drawing/2014/main" id="{A515739B-83DC-4D43-8613-5AC24167452B}"/>
                </a:ext>
              </a:extLst>
            </p:cNvPr>
            <p:cNvSpPr/>
            <p:nvPr/>
          </p:nvSpPr>
          <p:spPr>
            <a:xfrm>
              <a:off x="3859337" y="3216154"/>
              <a:ext cx="74871" cy="72506"/>
            </a:xfrm>
            <a:custGeom>
              <a:avLst/>
              <a:gdLst>
                <a:gd name="connsiteX0" fmla="*/ -296 w 45243"/>
                <a:gd name="connsiteY0" fmla="*/ -1304 h 43814"/>
                <a:gd name="connsiteX1" fmla="*/ -296 w 45243"/>
                <a:gd name="connsiteY1" fmla="*/ 32986 h 43814"/>
                <a:gd name="connsiteX2" fmla="*/ 9229 w 45243"/>
                <a:gd name="connsiteY2" fmla="*/ 42511 h 43814"/>
                <a:gd name="connsiteX3" fmla="*/ 44948 w 45243"/>
                <a:gd name="connsiteY3" fmla="*/ 42511 h 43814"/>
              </a:gdLst>
              <a:ahLst/>
              <a:cxnLst>
                <a:cxn ang="0">
                  <a:pos x="connsiteX0" y="connsiteY0"/>
                </a:cxn>
                <a:cxn ang="0">
                  <a:pos x="connsiteX1" y="connsiteY1"/>
                </a:cxn>
                <a:cxn ang="0">
                  <a:pos x="connsiteX2" y="connsiteY2"/>
                </a:cxn>
                <a:cxn ang="0">
                  <a:pos x="connsiteX3" y="connsiteY3"/>
                </a:cxn>
              </a:cxnLst>
              <a:rect l="l" t="t" r="r" b="b"/>
              <a:pathLst>
                <a:path w="45243" h="43814">
                  <a:moveTo>
                    <a:pt x="-296" y="-1304"/>
                  </a:moveTo>
                  <a:lnTo>
                    <a:pt x="-296" y="32986"/>
                  </a:lnTo>
                  <a:cubicBezTo>
                    <a:pt x="-296" y="38225"/>
                    <a:pt x="3971" y="42511"/>
                    <a:pt x="9229" y="42511"/>
                  </a:cubicBezTo>
                  <a:lnTo>
                    <a:pt x="44948" y="42511"/>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9" name="Freeform: Shape 258">
              <a:extLst>
                <a:ext uri="{FF2B5EF4-FFF2-40B4-BE49-F238E27FC236}">
                  <a16:creationId xmlns:a16="http://schemas.microsoft.com/office/drawing/2014/main" id="{A289271B-8381-4C04-9797-79ABA412A9F3}"/>
                </a:ext>
              </a:extLst>
            </p:cNvPr>
            <p:cNvSpPr/>
            <p:nvPr/>
          </p:nvSpPr>
          <p:spPr>
            <a:xfrm>
              <a:off x="3733237" y="3288661"/>
              <a:ext cx="39405" cy="15762"/>
            </a:xfrm>
            <a:custGeom>
              <a:avLst/>
              <a:gdLst>
                <a:gd name="connsiteX0" fmla="*/ -296 w 23812"/>
                <a:gd name="connsiteY0" fmla="*/ -1304 h 9525"/>
                <a:gd name="connsiteX1" fmla="*/ 23517 w 23812"/>
                <a:gd name="connsiteY1" fmla="*/ -1304 h 9525"/>
              </a:gdLst>
              <a:ahLst/>
              <a:cxnLst>
                <a:cxn ang="0">
                  <a:pos x="connsiteX0" y="connsiteY0"/>
                </a:cxn>
                <a:cxn ang="0">
                  <a:pos x="connsiteX1" y="connsiteY1"/>
                </a:cxn>
              </a:cxnLst>
              <a:rect l="l" t="t" r="r" b="b"/>
              <a:pathLst>
                <a:path w="23812" h="9525">
                  <a:moveTo>
                    <a:pt x="-296" y="-1304"/>
                  </a:moveTo>
                  <a:lnTo>
                    <a:pt x="23517" y="-1304"/>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0" name="Freeform: Shape 259">
              <a:extLst>
                <a:ext uri="{FF2B5EF4-FFF2-40B4-BE49-F238E27FC236}">
                  <a16:creationId xmlns:a16="http://schemas.microsoft.com/office/drawing/2014/main" id="{17D6D248-33AE-4974-99AC-BCD00775BD08}"/>
                </a:ext>
              </a:extLst>
            </p:cNvPr>
            <p:cNvSpPr/>
            <p:nvPr/>
          </p:nvSpPr>
          <p:spPr>
            <a:xfrm>
              <a:off x="3733237" y="3333427"/>
              <a:ext cx="86693" cy="15762"/>
            </a:xfrm>
            <a:custGeom>
              <a:avLst/>
              <a:gdLst>
                <a:gd name="connsiteX0" fmla="*/ -296 w 52387"/>
                <a:gd name="connsiteY0" fmla="*/ -1304 h 9525"/>
                <a:gd name="connsiteX1" fmla="*/ 52092 w 52387"/>
                <a:gd name="connsiteY1" fmla="*/ -1304 h 9525"/>
              </a:gdLst>
              <a:ahLst/>
              <a:cxnLst>
                <a:cxn ang="0">
                  <a:pos x="connsiteX0" y="connsiteY0"/>
                </a:cxn>
                <a:cxn ang="0">
                  <a:pos x="connsiteX1" y="connsiteY1"/>
                </a:cxn>
              </a:cxnLst>
              <a:rect l="l" t="t" r="r" b="b"/>
              <a:pathLst>
                <a:path w="52387" h="9525">
                  <a:moveTo>
                    <a:pt x="-296" y="-1304"/>
                  </a:moveTo>
                  <a:lnTo>
                    <a:pt x="52092" y="-1304"/>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64" name="Graphic 262">
            <a:extLst>
              <a:ext uri="{FF2B5EF4-FFF2-40B4-BE49-F238E27FC236}">
                <a16:creationId xmlns:a16="http://schemas.microsoft.com/office/drawing/2014/main" id="{A3B1EF26-8D63-4F97-9780-37A6F491F269}"/>
              </a:ext>
            </a:extLst>
          </p:cNvPr>
          <p:cNvGrpSpPr/>
          <p:nvPr/>
        </p:nvGrpSpPr>
        <p:grpSpPr>
          <a:xfrm>
            <a:off x="1162566" y="3209397"/>
            <a:ext cx="352574" cy="352722"/>
            <a:chOff x="1223119" y="3248695"/>
            <a:chExt cx="219035" cy="219129"/>
          </a:xfrm>
          <a:noFill/>
        </p:grpSpPr>
        <p:sp>
          <p:nvSpPr>
            <p:cNvPr id="265" name="Freeform: Shape 264">
              <a:extLst>
                <a:ext uri="{FF2B5EF4-FFF2-40B4-BE49-F238E27FC236}">
                  <a16:creationId xmlns:a16="http://schemas.microsoft.com/office/drawing/2014/main" id="{EF4ECD95-85DC-4AF5-B556-7AA599CA41C9}"/>
                </a:ext>
              </a:extLst>
            </p:cNvPr>
            <p:cNvSpPr/>
            <p:nvPr/>
          </p:nvSpPr>
          <p:spPr>
            <a:xfrm>
              <a:off x="1231787" y="3248695"/>
              <a:ext cx="210367" cy="219129"/>
            </a:xfrm>
            <a:custGeom>
              <a:avLst/>
              <a:gdLst>
                <a:gd name="connsiteX0" fmla="*/ -374 w 210367"/>
                <a:gd name="connsiteY0" fmla="*/ 151945 h 219129"/>
                <a:gd name="connsiteX1" fmla="*/ 143292 w 210367"/>
                <a:gd name="connsiteY1" fmla="*/ 209886 h 219129"/>
                <a:gd name="connsiteX2" fmla="*/ 201232 w 210367"/>
                <a:gd name="connsiteY2" fmla="*/ 66220 h 219129"/>
                <a:gd name="connsiteX3" fmla="*/ 57567 w 210367"/>
                <a:gd name="connsiteY3" fmla="*/ 8280 h 219129"/>
                <a:gd name="connsiteX4" fmla="*/ -374 w 210367"/>
                <a:gd name="connsiteY4" fmla="*/ 66220 h 219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67" h="219129">
                  <a:moveTo>
                    <a:pt x="-374" y="151945"/>
                  </a:moveTo>
                  <a:cubicBezTo>
                    <a:pt x="23295" y="207619"/>
                    <a:pt x="87618" y="233555"/>
                    <a:pt x="143292" y="209886"/>
                  </a:cubicBezTo>
                  <a:cubicBezTo>
                    <a:pt x="198965" y="186216"/>
                    <a:pt x="224902" y="121894"/>
                    <a:pt x="201232" y="66220"/>
                  </a:cubicBezTo>
                  <a:cubicBezTo>
                    <a:pt x="177563" y="10547"/>
                    <a:pt x="113240" y="-15390"/>
                    <a:pt x="57567" y="8280"/>
                  </a:cubicBezTo>
                  <a:cubicBezTo>
                    <a:pt x="31487" y="19367"/>
                    <a:pt x="10713" y="40141"/>
                    <a:pt x="-374" y="66220"/>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6" name="Freeform: Shape 265">
              <a:extLst>
                <a:ext uri="{FF2B5EF4-FFF2-40B4-BE49-F238E27FC236}">
                  <a16:creationId xmlns:a16="http://schemas.microsoft.com/office/drawing/2014/main" id="{91199992-3163-4C19-94D6-6F6B6173DDEA}"/>
                </a:ext>
              </a:extLst>
            </p:cNvPr>
            <p:cNvSpPr/>
            <p:nvPr/>
          </p:nvSpPr>
          <p:spPr>
            <a:xfrm>
              <a:off x="1337419" y="3320160"/>
              <a:ext cx="38100" cy="76200"/>
            </a:xfrm>
            <a:custGeom>
              <a:avLst/>
              <a:gdLst>
                <a:gd name="connsiteX0" fmla="*/ -374 w 38100"/>
                <a:gd name="connsiteY0" fmla="*/ 75718 h 76200"/>
                <a:gd name="connsiteX1" fmla="*/ 37726 w 38100"/>
                <a:gd name="connsiteY1" fmla="*/ 37618 h 76200"/>
                <a:gd name="connsiteX2" fmla="*/ -374 w 38100"/>
                <a:gd name="connsiteY2" fmla="*/ -482 h 76200"/>
              </a:gdLst>
              <a:ahLst/>
              <a:cxnLst>
                <a:cxn ang="0">
                  <a:pos x="connsiteX0" y="connsiteY0"/>
                </a:cxn>
                <a:cxn ang="0">
                  <a:pos x="connsiteX1" y="connsiteY1"/>
                </a:cxn>
                <a:cxn ang="0">
                  <a:pos x="connsiteX2" y="connsiteY2"/>
                </a:cxn>
              </a:cxnLst>
              <a:rect l="l" t="t" r="r" b="b"/>
              <a:pathLst>
                <a:path w="38100" h="76200">
                  <a:moveTo>
                    <a:pt x="-374" y="75718"/>
                  </a:moveTo>
                  <a:lnTo>
                    <a:pt x="37726" y="37618"/>
                  </a:lnTo>
                  <a:lnTo>
                    <a:pt x="-374" y="-482"/>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7" name="Freeform: Shape 266">
              <a:extLst>
                <a:ext uri="{FF2B5EF4-FFF2-40B4-BE49-F238E27FC236}">
                  <a16:creationId xmlns:a16="http://schemas.microsoft.com/office/drawing/2014/main" id="{080380E8-66BE-4CF5-8686-927BC1F5FE06}"/>
                </a:ext>
              </a:extLst>
            </p:cNvPr>
            <p:cNvSpPr/>
            <p:nvPr/>
          </p:nvSpPr>
          <p:spPr>
            <a:xfrm>
              <a:off x="1223119" y="3358260"/>
              <a:ext cx="152400" cy="9525"/>
            </a:xfrm>
            <a:custGeom>
              <a:avLst/>
              <a:gdLst>
                <a:gd name="connsiteX0" fmla="*/ 152026 w 152400"/>
                <a:gd name="connsiteY0" fmla="*/ -482 h 9525"/>
                <a:gd name="connsiteX1" fmla="*/ -374 w 152400"/>
                <a:gd name="connsiteY1" fmla="*/ -482 h 9525"/>
              </a:gdLst>
              <a:ahLst/>
              <a:cxnLst>
                <a:cxn ang="0">
                  <a:pos x="connsiteX0" y="connsiteY0"/>
                </a:cxn>
                <a:cxn ang="0">
                  <a:pos x="connsiteX1" y="connsiteY1"/>
                </a:cxn>
              </a:cxnLst>
              <a:rect l="l" t="t" r="r" b="b"/>
              <a:pathLst>
                <a:path w="152400" h="9525">
                  <a:moveTo>
                    <a:pt x="152026" y="-482"/>
                  </a:moveTo>
                  <a:lnTo>
                    <a:pt x="-374" y="-482"/>
                  </a:lnTo>
                </a:path>
              </a:pathLst>
            </a:custGeom>
            <a:noFill/>
            <a:ln w="1270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cxnSp>
        <p:nvCxnSpPr>
          <p:cNvPr id="269" name="Straight Connector 268">
            <a:extLst>
              <a:ext uri="{FF2B5EF4-FFF2-40B4-BE49-F238E27FC236}">
                <a16:creationId xmlns:a16="http://schemas.microsoft.com/office/drawing/2014/main" id="{71C06746-2AB8-42E1-A284-F44B8D678D5D}"/>
              </a:ext>
            </a:extLst>
          </p:cNvPr>
          <p:cNvCxnSpPr>
            <a:cxnSpLocks/>
          </p:cNvCxnSpPr>
          <p:nvPr/>
        </p:nvCxnSpPr>
        <p:spPr>
          <a:xfrm flipH="1">
            <a:off x="4260007" y="3739337"/>
            <a:ext cx="1736015" cy="0"/>
          </a:xfrm>
          <a:prstGeom prst="line">
            <a:avLst/>
          </a:prstGeom>
          <a:ln w="63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70" name="Oval 269">
            <a:extLst>
              <a:ext uri="{FF2B5EF4-FFF2-40B4-BE49-F238E27FC236}">
                <a16:creationId xmlns:a16="http://schemas.microsoft.com/office/drawing/2014/main" id="{18FF8CB1-071F-4F6A-92D6-9127C9429C1D}"/>
              </a:ext>
            </a:extLst>
          </p:cNvPr>
          <p:cNvSpPr/>
          <p:nvPr/>
        </p:nvSpPr>
        <p:spPr>
          <a:xfrm rot="10800000" flipH="1">
            <a:off x="4210707" y="3714685"/>
            <a:ext cx="49299" cy="49299"/>
          </a:xfrm>
          <a:prstGeom prst="ellipse">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74" name="Straight Connector 273">
            <a:extLst>
              <a:ext uri="{FF2B5EF4-FFF2-40B4-BE49-F238E27FC236}">
                <a16:creationId xmlns:a16="http://schemas.microsoft.com/office/drawing/2014/main" id="{304C0B07-9F47-411E-95F7-454C67DAEA4D}"/>
              </a:ext>
            </a:extLst>
          </p:cNvPr>
          <p:cNvCxnSpPr>
            <a:cxnSpLocks/>
          </p:cNvCxnSpPr>
          <p:nvPr/>
        </p:nvCxnSpPr>
        <p:spPr>
          <a:xfrm flipH="1">
            <a:off x="1731643" y="3739338"/>
            <a:ext cx="1735200" cy="0"/>
          </a:xfrm>
          <a:prstGeom prst="line">
            <a:avLst/>
          </a:prstGeom>
          <a:ln w="63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75" name="Oval 274">
            <a:extLst>
              <a:ext uri="{FF2B5EF4-FFF2-40B4-BE49-F238E27FC236}">
                <a16:creationId xmlns:a16="http://schemas.microsoft.com/office/drawing/2014/main" id="{D2BA02EE-F0AA-42A4-9F70-A14E845501A6}"/>
              </a:ext>
            </a:extLst>
          </p:cNvPr>
          <p:cNvSpPr/>
          <p:nvPr/>
        </p:nvSpPr>
        <p:spPr>
          <a:xfrm rot="10800000" flipH="1">
            <a:off x="1682343" y="3714686"/>
            <a:ext cx="49299" cy="49299"/>
          </a:xfrm>
          <a:prstGeom prst="ellipse">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77" name="Straight Connector 276">
            <a:extLst>
              <a:ext uri="{FF2B5EF4-FFF2-40B4-BE49-F238E27FC236}">
                <a16:creationId xmlns:a16="http://schemas.microsoft.com/office/drawing/2014/main" id="{9A8BC4E7-210E-4A68-80D1-BA790A403BAA}"/>
              </a:ext>
            </a:extLst>
          </p:cNvPr>
          <p:cNvCxnSpPr>
            <a:cxnSpLocks/>
          </p:cNvCxnSpPr>
          <p:nvPr/>
        </p:nvCxnSpPr>
        <p:spPr>
          <a:xfrm flipH="1">
            <a:off x="4260007" y="4446488"/>
            <a:ext cx="1735200" cy="0"/>
          </a:xfrm>
          <a:prstGeom prst="line">
            <a:avLst/>
          </a:prstGeom>
          <a:ln w="63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78" name="Oval 277">
            <a:extLst>
              <a:ext uri="{FF2B5EF4-FFF2-40B4-BE49-F238E27FC236}">
                <a16:creationId xmlns:a16="http://schemas.microsoft.com/office/drawing/2014/main" id="{7F735907-B885-4B3C-9DAF-26975E07A982}"/>
              </a:ext>
            </a:extLst>
          </p:cNvPr>
          <p:cNvSpPr/>
          <p:nvPr/>
        </p:nvSpPr>
        <p:spPr>
          <a:xfrm rot="10800000" flipH="1">
            <a:off x="4210707" y="4421836"/>
            <a:ext cx="49299" cy="49299"/>
          </a:xfrm>
          <a:prstGeom prst="ellipse">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80" name="Straight Connector 279">
            <a:extLst>
              <a:ext uri="{FF2B5EF4-FFF2-40B4-BE49-F238E27FC236}">
                <a16:creationId xmlns:a16="http://schemas.microsoft.com/office/drawing/2014/main" id="{F950ACF5-C48F-47D3-8A37-06D65C95A90E}"/>
              </a:ext>
            </a:extLst>
          </p:cNvPr>
          <p:cNvCxnSpPr>
            <a:cxnSpLocks/>
          </p:cNvCxnSpPr>
          <p:nvPr/>
        </p:nvCxnSpPr>
        <p:spPr>
          <a:xfrm flipH="1">
            <a:off x="1731643" y="4446489"/>
            <a:ext cx="1735200" cy="0"/>
          </a:xfrm>
          <a:prstGeom prst="line">
            <a:avLst/>
          </a:prstGeom>
          <a:ln w="63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562892DC-4A2C-4658-BA36-C947F340578E}"/>
              </a:ext>
            </a:extLst>
          </p:cNvPr>
          <p:cNvSpPr/>
          <p:nvPr/>
        </p:nvSpPr>
        <p:spPr>
          <a:xfrm rot="10800000" flipH="1">
            <a:off x="1682343" y="4421837"/>
            <a:ext cx="49299" cy="49299"/>
          </a:xfrm>
          <a:prstGeom prst="ellipse">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88" name="Straight Connector 287">
            <a:extLst>
              <a:ext uri="{FF2B5EF4-FFF2-40B4-BE49-F238E27FC236}">
                <a16:creationId xmlns:a16="http://schemas.microsoft.com/office/drawing/2014/main" id="{A5CF3D6A-9394-4FD6-A010-30A385E224A6}"/>
              </a:ext>
            </a:extLst>
          </p:cNvPr>
          <p:cNvCxnSpPr>
            <a:cxnSpLocks/>
          </p:cNvCxnSpPr>
          <p:nvPr/>
        </p:nvCxnSpPr>
        <p:spPr>
          <a:xfrm flipH="1">
            <a:off x="4260007" y="5153638"/>
            <a:ext cx="1735200" cy="0"/>
          </a:xfrm>
          <a:prstGeom prst="line">
            <a:avLst/>
          </a:prstGeom>
          <a:ln w="63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89" name="Oval 288">
            <a:extLst>
              <a:ext uri="{FF2B5EF4-FFF2-40B4-BE49-F238E27FC236}">
                <a16:creationId xmlns:a16="http://schemas.microsoft.com/office/drawing/2014/main" id="{C97B34BD-D947-49A7-BFA8-D3D8AB9A018E}"/>
              </a:ext>
            </a:extLst>
          </p:cNvPr>
          <p:cNvSpPr/>
          <p:nvPr/>
        </p:nvSpPr>
        <p:spPr>
          <a:xfrm rot="10800000" flipH="1">
            <a:off x="4210707" y="5128986"/>
            <a:ext cx="49299" cy="49299"/>
          </a:xfrm>
          <a:prstGeom prst="ellipse">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86" name="Straight Connector 285">
            <a:extLst>
              <a:ext uri="{FF2B5EF4-FFF2-40B4-BE49-F238E27FC236}">
                <a16:creationId xmlns:a16="http://schemas.microsoft.com/office/drawing/2014/main" id="{A5209C27-EABF-4CF8-8284-2929BD44B7B5}"/>
              </a:ext>
            </a:extLst>
          </p:cNvPr>
          <p:cNvCxnSpPr>
            <a:cxnSpLocks/>
          </p:cNvCxnSpPr>
          <p:nvPr/>
        </p:nvCxnSpPr>
        <p:spPr>
          <a:xfrm flipH="1">
            <a:off x="1731643" y="5153639"/>
            <a:ext cx="1735200" cy="0"/>
          </a:xfrm>
          <a:prstGeom prst="line">
            <a:avLst/>
          </a:prstGeom>
          <a:ln w="635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87" name="Oval 286">
            <a:extLst>
              <a:ext uri="{FF2B5EF4-FFF2-40B4-BE49-F238E27FC236}">
                <a16:creationId xmlns:a16="http://schemas.microsoft.com/office/drawing/2014/main" id="{9B8CD214-78EF-4412-A984-9A258310D94C}"/>
              </a:ext>
            </a:extLst>
          </p:cNvPr>
          <p:cNvSpPr/>
          <p:nvPr/>
        </p:nvSpPr>
        <p:spPr>
          <a:xfrm rot="10800000" flipH="1">
            <a:off x="1682343" y="5128987"/>
            <a:ext cx="49299" cy="49299"/>
          </a:xfrm>
          <a:prstGeom prst="ellipse">
            <a:avLst/>
          </a:prstGeom>
          <a:solidFill>
            <a:schemeClr val="bg1"/>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93" name="Straight Connector 292">
            <a:extLst>
              <a:ext uri="{FF2B5EF4-FFF2-40B4-BE49-F238E27FC236}">
                <a16:creationId xmlns:a16="http://schemas.microsoft.com/office/drawing/2014/main" id="{5669095B-692D-4922-AA85-3EFC722AE4ED}"/>
              </a:ext>
            </a:extLst>
          </p:cNvPr>
          <p:cNvCxnSpPr>
            <a:cxnSpLocks/>
          </p:cNvCxnSpPr>
          <p:nvPr/>
        </p:nvCxnSpPr>
        <p:spPr>
          <a:xfrm flipH="1">
            <a:off x="6721312"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95" name="Group 294">
            <a:extLst>
              <a:ext uri="{FF2B5EF4-FFF2-40B4-BE49-F238E27FC236}">
                <a16:creationId xmlns:a16="http://schemas.microsoft.com/office/drawing/2014/main" id="{1782CCDB-6D00-4A8E-AA93-5076CE3BE84D}"/>
              </a:ext>
            </a:extLst>
          </p:cNvPr>
          <p:cNvGrpSpPr/>
          <p:nvPr/>
        </p:nvGrpSpPr>
        <p:grpSpPr>
          <a:xfrm>
            <a:off x="6191836" y="2426992"/>
            <a:ext cx="540000" cy="540000"/>
            <a:chOff x="995363" y="1450449"/>
            <a:chExt cx="556600" cy="616810"/>
          </a:xfrm>
        </p:grpSpPr>
        <p:sp>
          <p:nvSpPr>
            <p:cNvPr id="296" name="Graphic 12">
              <a:extLst>
                <a:ext uri="{FF2B5EF4-FFF2-40B4-BE49-F238E27FC236}">
                  <a16:creationId xmlns:a16="http://schemas.microsoft.com/office/drawing/2014/main" id="{D744C1E8-62D6-4F9A-B363-6AF887EBA91D}"/>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297" name="Graphic 12">
              <a:extLst>
                <a:ext uri="{FF2B5EF4-FFF2-40B4-BE49-F238E27FC236}">
                  <a16:creationId xmlns:a16="http://schemas.microsoft.com/office/drawing/2014/main" id="{A90C1177-B668-482B-9778-E8AE4A676730}"/>
                </a:ext>
              </a:extLst>
            </p:cNvPr>
            <p:cNvSpPr/>
            <p:nvPr/>
          </p:nvSpPr>
          <p:spPr>
            <a:xfrm rot="5400000">
              <a:off x="1006066" y="1517378"/>
              <a:ext cx="535196" cy="482952"/>
            </a:xfrm>
            <a:prstGeom prst="ellipse">
              <a:avLst/>
            </a:prstGeom>
            <a:noFill/>
            <a:ln w="15875" cap="flat">
              <a:solidFill>
                <a:schemeClr val="accent4"/>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298" name="TextBox 297">
            <a:extLst>
              <a:ext uri="{FF2B5EF4-FFF2-40B4-BE49-F238E27FC236}">
                <a16:creationId xmlns:a16="http://schemas.microsoft.com/office/drawing/2014/main" id="{E3210A38-A92E-499C-B2BD-985947BD8483}"/>
              </a:ext>
            </a:extLst>
          </p:cNvPr>
          <p:cNvSpPr txBox="1"/>
          <p:nvPr/>
        </p:nvSpPr>
        <p:spPr>
          <a:xfrm>
            <a:off x="6869831"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B8F5"/>
                </a:solidFill>
                <a:effectLst/>
                <a:uLnTx/>
                <a:uFillTx/>
                <a:latin typeface="Arial"/>
                <a:ea typeface="+mn-ea"/>
                <a:cs typeface="+mn-cs"/>
              </a:rPr>
              <a:t>Client outcomes</a:t>
            </a:r>
          </a:p>
        </p:txBody>
      </p:sp>
      <p:cxnSp>
        <p:nvCxnSpPr>
          <p:cNvPr id="294" name="Straight Connector 293">
            <a:extLst>
              <a:ext uri="{FF2B5EF4-FFF2-40B4-BE49-F238E27FC236}">
                <a16:creationId xmlns:a16="http://schemas.microsoft.com/office/drawing/2014/main" id="{7EA47439-C33F-447D-9346-B75FA0BB2725}"/>
              </a:ext>
            </a:extLst>
          </p:cNvPr>
          <p:cNvCxnSpPr>
            <a:cxnSpLocks/>
          </p:cNvCxnSpPr>
          <p:nvPr/>
        </p:nvCxnSpPr>
        <p:spPr>
          <a:xfrm>
            <a:off x="6201535" y="5876925"/>
            <a:ext cx="500065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5B9F12A7-B5FB-4134-B81F-79BEF63F359F}"/>
              </a:ext>
            </a:extLst>
          </p:cNvPr>
          <p:cNvCxnSpPr>
            <a:cxnSpLocks/>
          </p:cNvCxnSpPr>
          <p:nvPr/>
        </p:nvCxnSpPr>
        <p:spPr>
          <a:xfrm flipH="1">
            <a:off x="6979705" y="4228284"/>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26" name="Oval 325">
            <a:extLst>
              <a:ext uri="{FF2B5EF4-FFF2-40B4-BE49-F238E27FC236}">
                <a16:creationId xmlns:a16="http://schemas.microsoft.com/office/drawing/2014/main" id="{988C7713-6006-444B-AE05-789D1C45EE1B}"/>
              </a:ext>
            </a:extLst>
          </p:cNvPr>
          <p:cNvSpPr/>
          <p:nvPr/>
        </p:nvSpPr>
        <p:spPr>
          <a:xfrm rot="10800000" flipH="1">
            <a:off x="6930405" y="4203631"/>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329" name="Straight Connector 328">
            <a:extLst>
              <a:ext uri="{FF2B5EF4-FFF2-40B4-BE49-F238E27FC236}">
                <a16:creationId xmlns:a16="http://schemas.microsoft.com/office/drawing/2014/main" id="{4CF8E22B-CFDE-4196-A38D-D5A780019075}"/>
              </a:ext>
            </a:extLst>
          </p:cNvPr>
          <p:cNvCxnSpPr>
            <a:cxnSpLocks/>
          </p:cNvCxnSpPr>
          <p:nvPr/>
        </p:nvCxnSpPr>
        <p:spPr>
          <a:xfrm flipH="1">
            <a:off x="6979705" y="5055652"/>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0" name="Oval 329">
            <a:extLst>
              <a:ext uri="{FF2B5EF4-FFF2-40B4-BE49-F238E27FC236}">
                <a16:creationId xmlns:a16="http://schemas.microsoft.com/office/drawing/2014/main" id="{7C185DE7-91B0-4FB7-B1A8-65B65F6E0A03}"/>
              </a:ext>
            </a:extLst>
          </p:cNvPr>
          <p:cNvSpPr/>
          <p:nvPr/>
        </p:nvSpPr>
        <p:spPr>
          <a:xfrm rot="10800000" flipH="1">
            <a:off x="6930405" y="5030999"/>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sp>
        <p:nvSpPr>
          <p:cNvPr id="114" name="TextBox 113">
            <a:extLst>
              <a:ext uri="{FF2B5EF4-FFF2-40B4-BE49-F238E27FC236}">
                <a16:creationId xmlns:a16="http://schemas.microsoft.com/office/drawing/2014/main" id="{8713F43E-61A4-433B-A9D7-AC310FC59310}"/>
              </a:ext>
            </a:extLst>
          </p:cNvPr>
          <p:cNvSpPr txBox="1"/>
          <p:nvPr/>
        </p:nvSpPr>
        <p:spPr>
          <a:xfrm>
            <a:off x="7260804" y="3490528"/>
            <a:ext cx="2836106"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Design, test, and deploy CyberArk workflows and controls</a:t>
            </a:r>
          </a:p>
        </p:txBody>
      </p:sp>
      <p:grpSp>
        <p:nvGrpSpPr>
          <p:cNvPr id="368" name="Graphic 366">
            <a:extLst>
              <a:ext uri="{FF2B5EF4-FFF2-40B4-BE49-F238E27FC236}">
                <a16:creationId xmlns:a16="http://schemas.microsoft.com/office/drawing/2014/main" id="{1BAF4149-7040-4554-A5A0-4B914F49713C}"/>
              </a:ext>
            </a:extLst>
          </p:cNvPr>
          <p:cNvGrpSpPr/>
          <p:nvPr/>
        </p:nvGrpSpPr>
        <p:grpSpPr>
          <a:xfrm>
            <a:off x="6201535" y="3692667"/>
            <a:ext cx="418160" cy="363617"/>
            <a:chOff x="6297624" y="3969464"/>
            <a:chExt cx="219075" cy="190500"/>
          </a:xfrm>
          <a:noFill/>
        </p:grpSpPr>
        <p:sp>
          <p:nvSpPr>
            <p:cNvPr id="369" name="Freeform: Shape 368">
              <a:extLst>
                <a:ext uri="{FF2B5EF4-FFF2-40B4-BE49-F238E27FC236}">
                  <a16:creationId xmlns:a16="http://schemas.microsoft.com/office/drawing/2014/main" id="{6962F520-CE62-4ACA-A1A7-AA6D39BDE078}"/>
                </a:ext>
              </a:extLst>
            </p:cNvPr>
            <p:cNvSpPr/>
            <p:nvPr/>
          </p:nvSpPr>
          <p:spPr>
            <a:xfrm>
              <a:off x="6297624" y="3969464"/>
              <a:ext cx="219075" cy="190500"/>
            </a:xfrm>
            <a:custGeom>
              <a:avLst/>
              <a:gdLst>
                <a:gd name="connsiteX0" fmla="*/ -365 w 219075"/>
                <a:gd name="connsiteY0" fmla="*/ 18186 h 190500"/>
                <a:gd name="connsiteX1" fmla="*/ 18685 w 219075"/>
                <a:gd name="connsiteY1" fmla="*/ -865 h 190500"/>
                <a:gd name="connsiteX2" fmla="*/ 199660 w 219075"/>
                <a:gd name="connsiteY2" fmla="*/ -865 h 190500"/>
                <a:gd name="connsiteX3" fmla="*/ 218710 w 219075"/>
                <a:gd name="connsiteY3" fmla="*/ 18186 h 190500"/>
                <a:gd name="connsiteX4" fmla="*/ 218710 w 219075"/>
                <a:gd name="connsiteY4" fmla="*/ 170586 h 190500"/>
                <a:gd name="connsiteX5" fmla="*/ 199660 w 219075"/>
                <a:gd name="connsiteY5" fmla="*/ 189636 h 190500"/>
                <a:gd name="connsiteX6" fmla="*/ 18685 w 219075"/>
                <a:gd name="connsiteY6" fmla="*/ 189636 h 190500"/>
                <a:gd name="connsiteX7" fmla="*/ -365 w 219075"/>
                <a:gd name="connsiteY7" fmla="*/ 17058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190500">
                  <a:moveTo>
                    <a:pt x="-365" y="18186"/>
                  </a:moveTo>
                  <a:cubicBezTo>
                    <a:pt x="-365" y="7661"/>
                    <a:pt x="8160" y="-865"/>
                    <a:pt x="18685" y="-865"/>
                  </a:cubicBezTo>
                  <a:lnTo>
                    <a:pt x="199660" y="-865"/>
                  </a:lnTo>
                  <a:cubicBezTo>
                    <a:pt x="210185" y="-865"/>
                    <a:pt x="218710" y="7661"/>
                    <a:pt x="218710" y="18186"/>
                  </a:cubicBezTo>
                  <a:lnTo>
                    <a:pt x="218710" y="170586"/>
                  </a:lnTo>
                  <a:cubicBezTo>
                    <a:pt x="218710" y="181110"/>
                    <a:pt x="210185" y="189636"/>
                    <a:pt x="199660" y="189636"/>
                  </a:cubicBezTo>
                  <a:lnTo>
                    <a:pt x="18685" y="189636"/>
                  </a:lnTo>
                  <a:cubicBezTo>
                    <a:pt x="8160" y="189636"/>
                    <a:pt x="-365" y="181110"/>
                    <a:pt x="-365" y="170586"/>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0" name="Freeform: Shape 369">
              <a:extLst>
                <a:ext uri="{FF2B5EF4-FFF2-40B4-BE49-F238E27FC236}">
                  <a16:creationId xmlns:a16="http://schemas.microsoft.com/office/drawing/2014/main" id="{6F768CD3-0017-4AB4-9B95-07503AAEC5D0}"/>
                </a:ext>
              </a:extLst>
            </p:cNvPr>
            <p:cNvSpPr/>
            <p:nvPr/>
          </p:nvSpPr>
          <p:spPr>
            <a:xfrm>
              <a:off x="6297624" y="4017089"/>
              <a:ext cx="219075" cy="9525"/>
            </a:xfrm>
            <a:custGeom>
              <a:avLst/>
              <a:gdLst>
                <a:gd name="connsiteX0" fmla="*/ -365 w 219075"/>
                <a:gd name="connsiteY0" fmla="*/ -865 h 9525"/>
                <a:gd name="connsiteX1" fmla="*/ 218710 w 219075"/>
                <a:gd name="connsiteY1" fmla="*/ -865 h 9525"/>
              </a:gdLst>
              <a:ahLst/>
              <a:cxnLst>
                <a:cxn ang="0">
                  <a:pos x="connsiteX0" y="connsiteY0"/>
                </a:cxn>
                <a:cxn ang="0">
                  <a:pos x="connsiteX1" y="connsiteY1"/>
                </a:cxn>
              </a:cxnLst>
              <a:rect l="l" t="t" r="r" b="b"/>
              <a:pathLst>
                <a:path w="219075" h="9525">
                  <a:moveTo>
                    <a:pt x="-365" y="-865"/>
                  </a:moveTo>
                  <a:lnTo>
                    <a:pt x="218710" y="-865"/>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1" name="Freeform: Shape 370">
              <a:extLst>
                <a:ext uri="{FF2B5EF4-FFF2-40B4-BE49-F238E27FC236}">
                  <a16:creationId xmlns:a16="http://schemas.microsoft.com/office/drawing/2014/main" id="{28895236-C43B-4765-9F38-DE644C9E8C4C}"/>
                </a:ext>
              </a:extLst>
            </p:cNvPr>
            <p:cNvSpPr/>
            <p:nvPr/>
          </p:nvSpPr>
          <p:spPr>
            <a:xfrm>
              <a:off x="6328580" y="3990895"/>
              <a:ext cx="4762" cy="4762"/>
            </a:xfrm>
            <a:custGeom>
              <a:avLst/>
              <a:gdLst>
                <a:gd name="connsiteX0" fmla="*/ 2016 w 4762"/>
                <a:gd name="connsiteY0" fmla="*/ -865 h 4762"/>
                <a:gd name="connsiteX1" fmla="*/ 4398 w 4762"/>
                <a:gd name="connsiteY1" fmla="*/ 1517 h 4762"/>
                <a:gd name="connsiteX2" fmla="*/ 2016 w 4762"/>
                <a:gd name="connsiteY2" fmla="*/ 3898 h 4762"/>
                <a:gd name="connsiteX3" fmla="*/ -365 w 4762"/>
                <a:gd name="connsiteY3" fmla="*/ 1517 h 4762"/>
                <a:gd name="connsiteX4" fmla="*/ 2016 w 4762"/>
                <a:gd name="connsiteY4" fmla="*/ -865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2016" y="-865"/>
                  </a:moveTo>
                  <a:cubicBezTo>
                    <a:pt x="3331" y="-865"/>
                    <a:pt x="4398" y="202"/>
                    <a:pt x="4398" y="1517"/>
                  </a:cubicBezTo>
                  <a:cubicBezTo>
                    <a:pt x="4398" y="2831"/>
                    <a:pt x="3331" y="3898"/>
                    <a:pt x="2016" y="3898"/>
                  </a:cubicBezTo>
                  <a:cubicBezTo>
                    <a:pt x="702" y="3898"/>
                    <a:pt x="-365" y="2831"/>
                    <a:pt x="-365" y="1517"/>
                  </a:cubicBezTo>
                  <a:cubicBezTo>
                    <a:pt x="-365" y="202"/>
                    <a:pt x="702" y="-865"/>
                    <a:pt x="2016" y="-865"/>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2" name="Freeform: Shape 371">
              <a:extLst>
                <a:ext uri="{FF2B5EF4-FFF2-40B4-BE49-F238E27FC236}">
                  <a16:creationId xmlns:a16="http://schemas.microsoft.com/office/drawing/2014/main" id="{0D4F57BB-A759-48CF-A8C9-B592CB197338}"/>
                </a:ext>
              </a:extLst>
            </p:cNvPr>
            <p:cNvSpPr/>
            <p:nvPr/>
          </p:nvSpPr>
          <p:spPr>
            <a:xfrm>
              <a:off x="6357155" y="3990895"/>
              <a:ext cx="4762" cy="4762"/>
            </a:xfrm>
            <a:custGeom>
              <a:avLst/>
              <a:gdLst>
                <a:gd name="connsiteX0" fmla="*/ 2016 w 4762"/>
                <a:gd name="connsiteY0" fmla="*/ -865 h 4762"/>
                <a:gd name="connsiteX1" fmla="*/ 4398 w 4762"/>
                <a:gd name="connsiteY1" fmla="*/ 1517 h 4762"/>
                <a:gd name="connsiteX2" fmla="*/ 2016 w 4762"/>
                <a:gd name="connsiteY2" fmla="*/ 3898 h 4762"/>
                <a:gd name="connsiteX3" fmla="*/ -365 w 4762"/>
                <a:gd name="connsiteY3" fmla="*/ 1517 h 4762"/>
                <a:gd name="connsiteX4" fmla="*/ 2016 w 4762"/>
                <a:gd name="connsiteY4" fmla="*/ -865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2016" y="-865"/>
                  </a:moveTo>
                  <a:cubicBezTo>
                    <a:pt x="3331" y="-865"/>
                    <a:pt x="4398" y="202"/>
                    <a:pt x="4398" y="1517"/>
                  </a:cubicBezTo>
                  <a:cubicBezTo>
                    <a:pt x="4398" y="2831"/>
                    <a:pt x="3331" y="3898"/>
                    <a:pt x="2016" y="3898"/>
                  </a:cubicBezTo>
                  <a:cubicBezTo>
                    <a:pt x="702" y="3898"/>
                    <a:pt x="-365" y="2831"/>
                    <a:pt x="-365" y="1517"/>
                  </a:cubicBezTo>
                  <a:cubicBezTo>
                    <a:pt x="-365" y="202"/>
                    <a:pt x="702" y="-865"/>
                    <a:pt x="2016" y="-865"/>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3" name="Freeform: Shape 372">
              <a:extLst>
                <a:ext uri="{FF2B5EF4-FFF2-40B4-BE49-F238E27FC236}">
                  <a16:creationId xmlns:a16="http://schemas.microsoft.com/office/drawing/2014/main" id="{04CBE56A-FAD5-4ED5-B80A-0A71BF332411}"/>
                </a:ext>
              </a:extLst>
            </p:cNvPr>
            <p:cNvSpPr/>
            <p:nvPr/>
          </p:nvSpPr>
          <p:spPr>
            <a:xfrm>
              <a:off x="6385730" y="3990895"/>
              <a:ext cx="4762" cy="4762"/>
            </a:xfrm>
            <a:custGeom>
              <a:avLst/>
              <a:gdLst>
                <a:gd name="connsiteX0" fmla="*/ 2016 w 4762"/>
                <a:gd name="connsiteY0" fmla="*/ -865 h 4762"/>
                <a:gd name="connsiteX1" fmla="*/ 4398 w 4762"/>
                <a:gd name="connsiteY1" fmla="*/ 1517 h 4762"/>
                <a:gd name="connsiteX2" fmla="*/ 2016 w 4762"/>
                <a:gd name="connsiteY2" fmla="*/ 3898 h 4762"/>
                <a:gd name="connsiteX3" fmla="*/ -365 w 4762"/>
                <a:gd name="connsiteY3" fmla="*/ 1517 h 4762"/>
                <a:gd name="connsiteX4" fmla="*/ 2016 w 4762"/>
                <a:gd name="connsiteY4" fmla="*/ -865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2016" y="-865"/>
                  </a:moveTo>
                  <a:cubicBezTo>
                    <a:pt x="3331" y="-865"/>
                    <a:pt x="4398" y="202"/>
                    <a:pt x="4398" y="1517"/>
                  </a:cubicBezTo>
                  <a:cubicBezTo>
                    <a:pt x="4398" y="2831"/>
                    <a:pt x="3331" y="3898"/>
                    <a:pt x="2016" y="3898"/>
                  </a:cubicBezTo>
                  <a:cubicBezTo>
                    <a:pt x="702" y="3898"/>
                    <a:pt x="-365" y="2831"/>
                    <a:pt x="-365" y="1517"/>
                  </a:cubicBezTo>
                  <a:cubicBezTo>
                    <a:pt x="-365" y="202"/>
                    <a:pt x="702" y="-865"/>
                    <a:pt x="2016" y="-865"/>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4" name="Freeform: Shape 373">
              <a:extLst>
                <a:ext uri="{FF2B5EF4-FFF2-40B4-BE49-F238E27FC236}">
                  <a16:creationId xmlns:a16="http://schemas.microsoft.com/office/drawing/2014/main" id="{A13D8505-DD19-456F-A99C-765F9DD43AC5}"/>
                </a:ext>
              </a:extLst>
            </p:cNvPr>
            <p:cNvSpPr/>
            <p:nvPr/>
          </p:nvSpPr>
          <p:spPr>
            <a:xfrm>
              <a:off x="6335724" y="4102814"/>
              <a:ext cx="28575" cy="28575"/>
            </a:xfrm>
            <a:custGeom>
              <a:avLst/>
              <a:gdLst>
                <a:gd name="connsiteX0" fmla="*/ -365 w 28575"/>
                <a:gd name="connsiteY0" fmla="*/ 3898 h 28575"/>
                <a:gd name="connsiteX1" fmla="*/ 4398 w 28575"/>
                <a:gd name="connsiteY1" fmla="*/ -865 h 28575"/>
                <a:gd name="connsiteX2" fmla="*/ 23448 w 28575"/>
                <a:gd name="connsiteY2" fmla="*/ -865 h 28575"/>
                <a:gd name="connsiteX3" fmla="*/ 28210 w 28575"/>
                <a:gd name="connsiteY3" fmla="*/ 3898 h 28575"/>
                <a:gd name="connsiteX4" fmla="*/ 28210 w 28575"/>
                <a:gd name="connsiteY4" fmla="*/ 22948 h 28575"/>
                <a:gd name="connsiteX5" fmla="*/ 23448 w 28575"/>
                <a:gd name="connsiteY5" fmla="*/ 27711 h 28575"/>
                <a:gd name="connsiteX6" fmla="*/ 4398 w 28575"/>
                <a:gd name="connsiteY6" fmla="*/ 27711 h 28575"/>
                <a:gd name="connsiteX7" fmla="*/ -365 w 28575"/>
                <a:gd name="connsiteY7" fmla="*/ 2294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575">
                  <a:moveTo>
                    <a:pt x="-365" y="3898"/>
                  </a:moveTo>
                  <a:cubicBezTo>
                    <a:pt x="-365" y="1269"/>
                    <a:pt x="1769" y="-865"/>
                    <a:pt x="4398" y="-865"/>
                  </a:cubicBezTo>
                  <a:lnTo>
                    <a:pt x="23448" y="-865"/>
                  </a:lnTo>
                  <a:cubicBezTo>
                    <a:pt x="26076" y="-865"/>
                    <a:pt x="28210" y="1269"/>
                    <a:pt x="28210" y="3898"/>
                  </a:cubicBezTo>
                  <a:lnTo>
                    <a:pt x="28210" y="22948"/>
                  </a:lnTo>
                  <a:cubicBezTo>
                    <a:pt x="28210" y="25577"/>
                    <a:pt x="26076" y="27711"/>
                    <a:pt x="23448" y="27711"/>
                  </a:cubicBezTo>
                  <a:lnTo>
                    <a:pt x="4398" y="27711"/>
                  </a:lnTo>
                  <a:cubicBezTo>
                    <a:pt x="1769" y="27711"/>
                    <a:pt x="-365" y="25577"/>
                    <a:pt x="-365" y="22948"/>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5" name="Freeform: Shape 374">
              <a:extLst>
                <a:ext uri="{FF2B5EF4-FFF2-40B4-BE49-F238E27FC236}">
                  <a16:creationId xmlns:a16="http://schemas.microsoft.com/office/drawing/2014/main" id="{F7D03930-B01B-40B3-9BD2-D78DB4016D5E}"/>
                </a:ext>
              </a:extLst>
            </p:cNvPr>
            <p:cNvSpPr/>
            <p:nvPr/>
          </p:nvSpPr>
          <p:spPr>
            <a:xfrm>
              <a:off x="6392874" y="4045664"/>
              <a:ext cx="28575" cy="28575"/>
            </a:xfrm>
            <a:custGeom>
              <a:avLst/>
              <a:gdLst>
                <a:gd name="connsiteX0" fmla="*/ 13923 w 28575"/>
                <a:gd name="connsiteY0" fmla="*/ 27711 h 28575"/>
                <a:gd name="connsiteX1" fmla="*/ 28210 w 28575"/>
                <a:gd name="connsiteY1" fmla="*/ 13423 h 28575"/>
                <a:gd name="connsiteX2" fmla="*/ 13923 w 28575"/>
                <a:gd name="connsiteY2" fmla="*/ -865 h 28575"/>
                <a:gd name="connsiteX3" fmla="*/ -365 w 28575"/>
                <a:gd name="connsiteY3" fmla="*/ 13423 h 28575"/>
                <a:gd name="connsiteX4" fmla="*/ 13923 w 28575"/>
                <a:gd name="connsiteY4" fmla="*/ 2771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923" y="27711"/>
                  </a:moveTo>
                  <a:cubicBezTo>
                    <a:pt x="21809" y="27711"/>
                    <a:pt x="28210" y="21310"/>
                    <a:pt x="28210" y="13423"/>
                  </a:cubicBezTo>
                  <a:cubicBezTo>
                    <a:pt x="28210" y="5536"/>
                    <a:pt x="21809" y="-865"/>
                    <a:pt x="13923" y="-865"/>
                  </a:cubicBezTo>
                  <a:cubicBezTo>
                    <a:pt x="6036" y="-865"/>
                    <a:pt x="-365" y="5536"/>
                    <a:pt x="-365" y="13423"/>
                  </a:cubicBezTo>
                  <a:cubicBezTo>
                    <a:pt x="-365" y="21310"/>
                    <a:pt x="6036" y="27711"/>
                    <a:pt x="13923" y="27711"/>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6" name="Freeform: Shape 375">
              <a:extLst>
                <a:ext uri="{FF2B5EF4-FFF2-40B4-BE49-F238E27FC236}">
                  <a16:creationId xmlns:a16="http://schemas.microsoft.com/office/drawing/2014/main" id="{0E1ADC7C-A971-409A-9729-8618F1FAEF84}"/>
                </a:ext>
              </a:extLst>
            </p:cNvPr>
            <p:cNvSpPr/>
            <p:nvPr/>
          </p:nvSpPr>
          <p:spPr>
            <a:xfrm>
              <a:off x="6392874" y="4102814"/>
              <a:ext cx="28575" cy="28575"/>
            </a:xfrm>
            <a:custGeom>
              <a:avLst/>
              <a:gdLst>
                <a:gd name="connsiteX0" fmla="*/ -365 w 28575"/>
                <a:gd name="connsiteY0" fmla="*/ 3898 h 28575"/>
                <a:gd name="connsiteX1" fmla="*/ 4398 w 28575"/>
                <a:gd name="connsiteY1" fmla="*/ -865 h 28575"/>
                <a:gd name="connsiteX2" fmla="*/ 23448 w 28575"/>
                <a:gd name="connsiteY2" fmla="*/ -865 h 28575"/>
                <a:gd name="connsiteX3" fmla="*/ 28210 w 28575"/>
                <a:gd name="connsiteY3" fmla="*/ 3898 h 28575"/>
                <a:gd name="connsiteX4" fmla="*/ 28210 w 28575"/>
                <a:gd name="connsiteY4" fmla="*/ 22948 h 28575"/>
                <a:gd name="connsiteX5" fmla="*/ 23448 w 28575"/>
                <a:gd name="connsiteY5" fmla="*/ 27711 h 28575"/>
                <a:gd name="connsiteX6" fmla="*/ 4398 w 28575"/>
                <a:gd name="connsiteY6" fmla="*/ 27711 h 28575"/>
                <a:gd name="connsiteX7" fmla="*/ -365 w 28575"/>
                <a:gd name="connsiteY7" fmla="*/ 2294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575">
                  <a:moveTo>
                    <a:pt x="-365" y="3898"/>
                  </a:moveTo>
                  <a:cubicBezTo>
                    <a:pt x="-365" y="1269"/>
                    <a:pt x="1769" y="-865"/>
                    <a:pt x="4398" y="-865"/>
                  </a:cubicBezTo>
                  <a:lnTo>
                    <a:pt x="23448" y="-865"/>
                  </a:lnTo>
                  <a:cubicBezTo>
                    <a:pt x="26076" y="-865"/>
                    <a:pt x="28210" y="1269"/>
                    <a:pt x="28210" y="3898"/>
                  </a:cubicBezTo>
                  <a:lnTo>
                    <a:pt x="28210" y="22948"/>
                  </a:lnTo>
                  <a:cubicBezTo>
                    <a:pt x="28210" y="25577"/>
                    <a:pt x="26076" y="27711"/>
                    <a:pt x="23448" y="27711"/>
                  </a:cubicBezTo>
                  <a:lnTo>
                    <a:pt x="4398" y="27711"/>
                  </a:lnTo>
                  <a:cubicBezTo>
                    <a:pt x="1769" y="27711"/>
                    <a:pt x="-365" y="25577"/>
                    <a:pt x="-365" y="22948"/>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7" name="Freeform: Shape 376">
              <a:extLst>
                <a:ext uri="{FF2B5EF4-FFF2-40B4-BE49-F238E27FC236}">
                  <a16:creationId xmlns:a16="http://schemas.microsoft.com/office/drawing/2014/main" id="{06EE3F75-E2B2-42D4-98EE-2C7E7793D1BB}"/>
                </a:ext>
              </a:extLst>
            </p:cNvPr>
            <p:cNvSpPr/>
            <p:nvPr/>
          </p:nvSpPr>
          <p:spPr>
            <a:xfrm>
              <a:off x="6450024" y="4102814"/>
              <a:ext cx="28575" cy="28575"/>
            </a:xfrm>
            <a:custGeom>
              <a:avLst/>
              <a:gdLst>
                <a:gd name="connsiteX0" fmla="*/ -365 w 28575"/>
                <a:gd name="connsiteY0" fmla="*/ 3898 h 28575"/>
                <a:gd name="connsiteX1" fmla="*/ 4398 w 28575"/>
                <a:gd name="connsiteY1" fmla="*/ -865 h 28575"/>
                <a:gd name="connsiteX2" fmla="*/ 23448 w 28575"/>
                <a:gd name="connsiteY2" fmla="*/ -865 h 28575"/>
                <a:gd name="connsiteX3" fmla="*/ 28210 w 28575"/>
                <a:gd name="connsiteY3" fmla="*/ 3898 h 28575"/>
                <a:gd name="connsiteX4" fmla="*/ 28210 w 28575"/>
                <a:gd name="connsiteY4" fmla="*/ 22948 h 28575"/>
                <a:gd name="connsiteX5" fmla="*/ 23448 w 28575"/>
                <a:gd name="connsiteY5" fmla="*/ 27711 h 28575"/>
                <a:gd name="connsiteX6" fmla="*/ 4398 w 28575"/>
                <a:gd name="connsiteY6" fmla="*/ 27711 h 28575"/>
                <a:gd name="connsiteX7" fmla="*/ -365 w 28575"/>
                <a:gd name="connsiteY7" fmla="*/ 2294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28575">
                  <a:moveTo>
                    <a:pt x="-365" y="3898"/>
                  </a:moveTo>
                  <a:cubicBezTo>
                    <a:pt x="-365" y="1269"/>
                    <a:pt x="1769" y="-865"/>
                    <a:pt x="4398" y="-865"/>
                  </a:cubicBezTo>
                  <a:lnTo>
                    <a:pt x="23448" y="-865"/>
                  </a:lnTo>
                  <a:cubicBezTo>
                    <a:pt x="26076" y="-865"/>
                    <a:pt x="28210" y="1269"/>
                    <a:pt x="28210" y="3898"/>
                  </a:cubicBezTo>
                  <a:lnTo>
                    <a:pt x="28210" y="22948"/>
                  </a:lnTo>
                  <a:cubicBezTo>
                    <a:pt x="28210" y="25577"/>
                    <a:pt x="26076" y="27711"/>
                    <a:pt x="23448" y="27711"/>
                  </a:cubicBezTo>
                  <a:lnTo>
                    <a:pt x="4398" y="27711"/>
                  </a:lnTo>
                  <a:cubicBezTo>
                    <a:pt x="1769" y="27711"/>
                    <a:pt x="-365" y="25577"/>
                    <a:pt x="-365" y="22948"/>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8" name="Freeform: Shape 377">
              <a:extLst>
                <a:ext uri="{FF2B5EF4-FFF2-40B4-BE49-F238E27FC236}">
                  <a16:creationId xmlns:a16="http://schemas.microsoft.com/office/drawing/2014/main" id="{086CA99C-0FC7-410D-9157-72DFDAA5A162}"/>
                </a:ext>
              </a:extLst>
            </p:cNvPr>
            <p:cNvSpPr/>
            <p:nvPr/>
          </p:nvSpPr>
          <p:spPr>
            <a:xfrm>
              <a:off x="6421449" y="4064714"/>
              <a:ext cx="38100" cy="38100"/>
            </a:xfrm>
            <a:custGeom>
              <a:avLst/>
              <a:gdLst>
                <a:gd name="connsiteX0" fmla="*/ -365 w 38100"/>
                <a:gd name="connsiteY0" fmla="*/ -865 h 38100"/>
                <a:gd name="connsiteX1" fmla="*/ 28210 w 38100"/>
                <a:gd name="connsiteY1" fmla="*/ -865 h 38100"/>
                <a:gd name="connsiteX2" fmla="*/ 37735 w 38100"/>
                <a:gd name="connsiteY2" fmla="*/ 8661 h 38100"/>
                <a:gd name="connsiteX3" fmla="*/ 37735 w 38100"/>
                <a:gd name="connsiteY3" fmla="*/ 37236 h 38100"/>
              </a:gdLst>
              <a:ahLst/>
              <a:cxnLst>
                <a:cxn ang="0">
                  <a:pos x="connsiteX0" y="connsiteY0"/>
                </a:cxn>
                <a:cxn ang="0">
                  <a:pos x="connsiteX1" y="connsiteY1"/>
                </a:cxn>
                <a:cxn ang="0">
                  <a:pos x="connsiteX2" y="connsiteY2"/>
                </a:cxn>
                <a:cxn ang="0">
                  <a:pos x="connsiteX3" y="connsiteY3"/>
                </a:cxn>
              </a:cxnLst>
              <a:rect l="l" t="t" r="r" b="b"/>
              <a:pathLst>
                <a:path w="38100" h="38100">
                  <a:moveTo>
                    <a:pt x="-365" y="-865"/>
                  </a:moveTo>
                  <a:lnTo>
                    <a:pt x="28210" y="-865"/>
                  </a:lnTo>
                  <a:cubicBezTo>
                    <a:pt x="33468" y="-865"/>
                    <a:pt x="37735" y="3403"/>
                    <a:pt x="37735" y="8661"/>
                  </a:cubicBezTo>
                  <a:lnTo>
                    <a:pt x="37735" y="37236"/>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9" name="Freeform: Shape 378">
              <a:extLst>
                <a:ext uri="{FF2B5EF4-FFF2-40B4-BE49-F238E27FC236}">
                  <a16:creationId xmlns:a16="http://schemas.microsoft.com/office/drawing/2014/main" id="{90031A72-3B2D-40C7-A0AD-E494EF6C8A7C}"/>
                </a:ext>
              </a:extLst>
            </p:cNvPr>
            <p:cNvSpPr/>
            <p:nvPr/>
          </p:nvSpPr>
          <p:spPr>
            <a:xfrm>
              <a:off x="6354774" y="4064714"/>
              <a:ext cx="38100" cy="38100"/>
            </a:xfrm>
            <a:custGeom>
              <a:avLst/>
              <a:gdLst>
                <a:gd name="connsiteX0" fmla="*/ 37735 w 38100"/>
                <a:gd name="connsiteY0" fmla="*/ -865 h 38100"/>
                <a:gd name="connsiteX1" fmla="*/ 9160 w 38100"/>
                <a:gd name="connsiteY1" fmla="*/ -865 h 38100"/>
                <a:gd name="connsiteX2" fmla="*/ -365 w 38100"/>
                <a:gd name="connsiteY2" fmla="*/ 8661 h 38100"/>
                <a:gd name="connsiteX3" fmla="*/ -365 w 38100"/>
                <a:gd name="connsiteY3" fmla="*/ 37236 h 38100"/>
              </a:gdLst>
              <a:ahLst/>
              <a:cxnLst>
                <a:cxn ang="0">
                  <a:pos x="connsiteX0" y="connsiteY0"/>
                </a:cxn>
                <a:cxn ang="0">
                  <a:pos x="connsiteX1" y="connsiteY1"/>
                </a:cxn>
                <a:cxn ang="0">
                  <a:pos x="connsiteX2" y="connsiteY2"/>
                </a:cxn>
                <a:cxn ang="0">
                  <a:pos x="connsiteX3" y="connsiteY3"/>
                </a:cxn>
              </a:cxnLst>
              <a:rect l="l" t="t" r="r" b="b"/>
              <a:pathLst>
                <a:path w="38100" h="38100">
                  <a:moveTo>
                    <a:pt x="37735" y="-865"/>
                  </a:moveTo>
                  <a:lnTo>
                    <a:pt x="9160" y="-865"/>
                  </a:lnTo>
                  <a:cubicBezTo>
                    <a:pt x="3902" y="-865"/>
                    <a:pt x="-365" y="3403"/>
                    <a:pt x="-365" y="8661"/>
                  </a:cubicBezTo>
                  <a:lnTo>
                    <a:pt x="-365" y="37236"/>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80" name="Freeform: Shape 379">
              <a:extLst>
                <a:ext uri="{FF2B5EF4-FFF2-40B4-BE49-F238E27FC236}">
                  <a16:creationId xmlns:a16="http://schemas.microsoft.com/office/drawing/2014/main" id="{C5A52E32-3E9C-433F-9AA3-DE2D1810EF5E}"/>
                </a:ext>
              </a:extLst>
            </p:cNvPr>
            <p:cNvSpPr/>
            <p:nvPr/>
          </p:nvSpPr>
          <p:spPr>
            <a:xfrm>
              <a:off x="6407162" y="4074239"/>
              <a:ext cx="9525" cy="28575"/>
            </a:xfrm>
            <a:custGeom>
              <a:avLst/>
              <a:gdLst>
                <a:gd name="connsiteX0" fmla="*/ -365 w 9525"/>
                <a:gd name="connsiteY0" fmla="*/ -865 h 28575"/>
                <a:gd name="connsiteX1" fmla="*/ -365 w 9525"/>
                <a:gd name="connsiteY1" fmla="*/ 27711 h 28575"/>
              </a:gdLst>
              <a:ahLst/>
              <a:cxnLst>
                <a:cxn ang="0">
                  <a:pos x="connsiteX0" y="connsiteY0"/>
                </a:cxn>
                <a:cxn ang="0">
                  <a:pos x="connsiteX1" y="connsiteY1"/>
                </a:cxn>
              </a:cxnLst>
              <a:rect l="l" t="t" r="r" b="b"/>
              <a:pathLst>
                <a:path w="9525" h="28575">
                  <a:moveTo>
                    <a:pt x="-365" y="-865"/>
                  </a:moveTo>
                  <a:lnTo>
                    <a:pt x="-365" y="27711"/>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15" name="Graphic 413">
            <a:extLst>
              <a:ext uri="{FF2B5EF4-FFF2-40B4-BE49-F238E27FC236}">
                <a16:creationId xmlns:a16="http://schemas.microsoft.com/office/drawing/2014/main" id="{ABD3BB36-767C-4E4B-91F8-FF302E23F1D7}"/>
              </a:ext>
            </a:extLst>
          </p:cNvPr>
          <p:cNvGrpSpPr/>
          <p:nvPr/>
        </p:nvGrpSpPr>
        <p:grpSpPr>
          <a:xfrm>
            <a:off x="6673856" y="3473885"/>
            <a:ext cx="339452" cy="339450"/>
            <a:chOff x="6771147" y="3799845"/>
            <a:chExt cx="219075" cy="219075"/>
          </a:xfrm>
          <a:noFill/>
        </p:grpSpPr>
        <p:sp>
          <p:nvSpPr>
            <p:cNvPr id="416" name="Freeform: Shape 415">
              <a:extLst>
                <a:ext uri="{FF2B5EF4-FFF2-40B4-BE49-F238E27FC236}">
                  <a16:creationId xmlns:a16="http://schemas.microsoft.com/office/drawing/2014/main" id="{2212B963-75FB-4790-9B8A-2B1A6E6CF943}"/>
                </a:ext>
              </a:extLst>
            </p:cNvPr>
            <p:cNvSpPr/>
            <p:nvPr/>
          </p:nvSpPr>
          <p:spPr>
            <a:xfrm>
              <a:off x="6771147" y="3799845"/>
              <a:ext cx="219075" cy="219075"/>
            </a:xfrm>
            <a:custGeom>
              <a:avLst/>
              <a:gdLst>
                <a:gd name="connsiteX0" fmla="*/ 187697 w 219075"/>
                <a:gd name="connsiteY0" fmla="*/ 122255 h 219075"/>
                <a:gd name="connsiteX1" fmla="*/ 209128 w 219075"/>
                <a:gd name="connsiteY1" fmla="*/ 122255 h 219075"/>
                <a:gd name="connsiteX2" fmla="*/ 218653 w 219075"/>
                <a:gd name="connsiteY2" fmla="*/ 112730 h 219075"/>
                <a:gd name="connsiteX3" fmla="*/ 218653 w 219075"/>
                <a:gd name="connsiteY3" fmla="*/ 103205 h 219075"/>
                <a:gd name="connsiteX4" fmla="*/ 209128 w 219075"/>
                <a:gd name="connsiteY4" fmla="*/ 93680 h 219075"/>
                <a:gd name="connsiteX5" fmla="*/ 187697 w 219075"/>
                <a:gd name="connsiteY5" fmla="*/ 93680 h 219075"/>
                <a:gd name="connsiteX6" fmla="*/ 178172 w 219075"/>
                <a:gd name="connsiteY6" fmla="*/ 65867 h 219075"/>
                <a:gd name="connsiteX7" fmla="*/ 193316 w 219075"/>
                <a:gd name="connsiteY7" fmla="*/ 50722 h 219075"/>
                <a:gd name="connsiteX8" fmla="*/ 193316 w 219075"/>
                <a:gd name="connsiteY8" fmla="*/ 37292 h 219075"/>
                <a:gd name="connsiteX9" fmla="*/ 179791 w 219075"/>
                <a:gd name="connsiteY9" fmla="*/ 23767 h 219075"/>
                <a:gd name="connsiteX10" fmla="*/ 166361 w 219075"/>
                <a:gd name="connsiteY10" fmla="*/ 23767 h 219075"/>
                <a:gd name="connsiteX11" fmla="*/ 151216 w 219075"/>
                <a:gd name="connsiteY11" fmla="*/ 38911 h 219075"/>
                <a:gd name="connsiteX12" fmla="*/ 123403 w 219075"/>
                <a:gd name="connsiteY12" fmla="*/ 29386 h 219075"/>
                <a:gd name="connsiteX13" fmla="*/ 123403 w 219075"/>
                <a:gd name="connsiteY13" fmla="*/ 7955 h 219075"/>
                <a:gd name="connsiteX14" fmla="*/ 113878 w 219075"/>
                <a:gd name="connsiteY14" fmla="*/ -1570 h 219075"/>
                <a:gd name="connsiteX15" fmla="*/ 104353 w 219075"/>
                <a:gd name="connsiteY15" fmla="*/ -1570 h 219075"/>
                <a:gd name="connsiteX16" fmla="*/ 94828 w 219075"/>
                <a:gd name="connsiteY16" fmla="*/ 7955 h 219075"/>
                <a:gd name="connsiteX17" fmla="*/ 94828 w 219075"/>
                <a:gd name="connsiteY17" fmla="*/ 29386 h 219075"/>
                <a:gd name="connsiteX18" fmla="*/ 67015 w 219075"/>
                <a:gd name="connsiteY18" fmla="*/ 38911 h 219075"/>
                <a:gd name="connsiteX19" fmla="*/ 51870 w 219075"/>
                <a:gd name="connsiteY19" fmla="*/ 23767 h 219075"/>
                <a:gd name="connsiteX20" fmla="*/ 38440 w 219075"/>
                <a:gd name="connsiteY20" fmla="*/ 23767 h 219075"/>
                <a:gd name="connsiteX21" fmla="*/ 24915 w 219075"/>
                <a:gd name="connsiteY21" fmla="*/ 37292 h 219075"/>
                <a:gd name="connsiteX22" fmla="*/ 24915 w 219075"/>
                <a:gd name="connsiteY22" fmla="*/ 50722 h 219075"/>
                <a:gd name="connsiteX23" fmla="*/ 40059 w 219075"/>
                <a:gd name="connsiteY23" fmla="*/ 65867 h 219075"/>
                <a:gd name="connsiteX24" fmla="*/ 30534 w 219075"/>
                <a:gd name="connsiteY24" fmla="*/ 93680 h 219075"/>
                <a:gd name="connsiteX25" fmla="*/ 9103 w 219075"/>
                <a:gd name="connsiteY25" fmla="*/ 93680 h 219075"/>
                <a:gd name="connsiteX26" fmla="*/ -422 w 219075"/>
                <a:gd name="connsiteY26" fmla="*/ 103205 h 219075"/>
                <a:gd name="connsiteX27" fmla="*/ -422 w 219075"/>
                <a:gd name="connsiteY27" fmla="*/ 112730 h 219075"/>
                <a:gd name="connsiteX28" fmla="*/ 9103 w 219075"/>
                <a:gd name="connsiteY28" fmla="*/ 122255 h 219075"/>
                <a:gd name="connsiteX29" fmla="*/ 30534 w 219075"/>
                <a:gd name="connsiteY29" fmla="*/ 122255 h 219075"/>
                <a:gd name="connsiteX30" fmla="*/ 40059 w 219075"/>
                <a:gd name="connsiteY30" fmla="*/ 150068 h 219075"/>
                <a:gd name="connsiteX31" fmla="*/ 24915 w 219075"/>
                <a:gd name="connsiteY31" fmla="*/ 165213 h 219075"/>
                <a:gd name="connsiteX32" fmla="*/ 24857 w 219075"/>
                <a:gd name="connsiteY32" fmla="*/ 178643 h 219075"/>
                <a:gd name="connsiteX33" fmla="*/ 24915 w 219075"/>
                <a:gd name="connsiteY33" fmla="*/ 178739 h 219075"/>
                <a:gd name="connsiteX34" fmla="*/ 38440 w 219075"/>
                <a:gd name="connsiteY34" fmla="*/ 192168 h 219075"/>
                <a:gd name="connsiteX35" fmla="*/ 51870 w 219075"/>
                <a:gd name="connsiteY35" fmla="*/ 192168 h 219075"/>
                <a:gd name="connsiteX36" fmla="*/ 67015 w 219075"/>
                <a:gd name="connsiteY36" fmla="*/ 177024 h 219075"/>
                <a:gd name="connsiteX37" fmla="*/ 94828 w 219075"/>
                <a:gd name="connsiteY37" fmla="*/ 186549 h 219075"/>
                <a:gd name="connsiteX38" fmla="*/ 94828 w 219075"/>
                <a:gd name="connsiteY38" fmla="*/ 207980 h 219075"/>
                <a:gd name="connsiteX39" fmla="*/ 104353 w 219075"/>
                <a:gd name="connsiteY39" fmla="*/ 217505 h 219075"/>
                <a:gd name="connsiteX40" fmla="*/ 113878 w 219075"/>
                <a:gd name="connsiteY40" fmla="*/ 217505 h 219075"/>
                <a:gd name="connsiteX41" fmla="*/ 123403 w 219075"/>
                <a:gd name="connsiteY41" fmla="*/ 207980 h 219075"/>
                <a:gd name="connsiteX42" fmla="*/ 123403 w 219075"/>
                <a:gd name="connsiteY42" fmla="*/ 186644 h 219075"/>
                <a:gd name="connsiteX43" fmla="*/ 151216 w 219075"/>
                <a:gd name="connsiteY43" fmla="*/ 177119 h 219075"/>
                <a:gd name="connsiteX44" fmla="*/ 166361 w 219075"/>
                <a:gd name="connsiteY44" fmla="*/ 192168 h 219075"/>
                <a:gd name="connsiteX45" fmla="*/ 179791 w 219075"/>
                <a:gd name="connsiteY45" fmla="*/ 192168 h 219075"/>
                <a:gd name="connsiteX46" fmla="*/ 193316 w 219075"/>
                <a:gd name="connsiteY46" fmla="*/ 178739 h 219075"/>
                <a:gd name="connsiteX47" fmla="*/ 193316 w 219075"/>
                <a:gd name="connsiteY47" fmla="*/ 165308 h 219075"/>
                <a:gd name="connsiteX48" fmla="*/ 178172 w 219075"/>
                <a:gd name="connsiteY48" fmla="*/ 150164 h 219075"/>
                <a:gd name="connsiteX49" fmla="*/ 187697 w 219075"/>
                <a:gd name="connsiteY49" fmla="*/ 12225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9075" h="219075">
                  <a:moveTo>
                    <a:pt x="187697" y="122255"/>
                  </a:moveTo>
                  <a:lnTo>
                    <a:pt x="209128" y="122255"/>
                  </a:lnTo>
                  <a:cubicBezTo>
                    <a:pt x="214386" y="122255"/>
                    <a:pt x="218653" y="117969"/>
                    <a:pt x="218653" y="112730"/>
                  </a:cubicBezTo>
                  <a:lnTo>
                    <a:pt x="218653" y="103205"/>
                  </a:lnTo>
                  <a:cubicBezTo>
                    <a:pt x="218653" y="97966"/>
                    <a:pt x="214386" y="93680"/>
                    <a:pt x="209128" y="93680"/>
                  </a:cubicBezTo>
                  <a:lnTo>
                    <a:pt x="187697" y="93680"/>
                  </a:lnTo>
                  <a:cubicBezTo>
                    <a:pt x="185773" y="84060"/>
                    <a:pt x="182572" y="74630"/>
                    <a:pt x="178172" y="65867"/>
                  </a:cubicBezTo>
                  <a:lnTo>
                    <a:pt x="193316" y="50722"/>
                  </a:lnTo>
                  <a:cubicBezTo>
                    <a:pt x="197012" y="47007"/>
                    <a:pt x="197012" y="41006"/>
                    <a:pt x="193316" y="37292"/>
                  </a:cubicBezTo>
                  <a:lnTo>
                    <a:pt x="179791" y="23767"/>
                  </a:lnTo>
                  <a:cubicBezTo>
                    <a:pt x="176076" y="20052"/>
                    <a:pt x="170075" y="20052"/>
                    <a:pt x="166361" y="23767"/>
                  </a:cubicBezTo>
                  <a:lnTo>
                    <a:pt x="151216" y="38911"/>
                  </a:lnTo>
                  <a:cubicBezTo>
                    <a:pt x="142415" y="34530"/>
                    <a:pt x="133061" y="31291"/>
                    <a:pt x="123403" y="29386"/>
                  </a:cubicBezTo>
                  <a:lnTo>
                    <a:pt x="123403" y="7955"/>
                  </a:lnTo>
                  <a:cubicBezTo>
                    <a:pt x="123403" y="2716"/>
                    <a:pt x="119136" y="-1570"/>
                    <a:pt x="113878" y="-1570"/>
                  </a:cubicBezTo>
                  <a:lnTo>
                    <a:pt x="104353" y="-1570"/>
                  </a:lnTo>
                  <a:cubicBezTo>
                    <a:pt x="99095" y="-1570"/>
                    <a:pt x="94828" y="2716"/>
                    <a:pt x="94828" y="7955"/>
                  </a:cubicBezTo>
                  <a:lnTo>
                    <a:pt x="94828" y="29386"/>
                  </a:lnTo>
                  <a:cubicBezTo>
                    <a:pt x="85170" y="31291"/>
                    <a:pt x="75816" y="34530"/>
                    <a:pt x="67015" y="38911"/>
                  </a:cubicBezTo>
                  <a:lnTo>
                    <a:pt x="51870" y="23767"/>
                  </a:lnTo>
                  <a:cubicBezTo>
                    <a:pt x="48156" y="20052"/>
                    <a:pt x="42155" y="20052"/>
                    <a:pt x="38440" y="23767"/>
                  </a:cubicBezTo>
                  <a:lnTo>
                    <a:pt x="24915" y="37292"/>
                  </a:lnTo>
                  <a:cubicBezTo>
                    <a:pt x="21219" y="41006"/>
                    <a:pt x="21219" y="47007"/>
                    <a:pt x="24915" y="50722"/>
                  </a:cubicBezTo>
                  <a:lnTo>
                    <a:pt x="40059" y="65867"/>
                  </a:lnTo>
                  <a:cubicBezTo>
                    <a:pt x="35678" y="74725"/>
                    <a:pt x="32468" y="84060"/>
                    <a:pt x="30534" y="93680"/>
                  </a:cubicBezTo>
                  <a:lnTo>
                    <a:pt x="9103" y="93680"/>
                  </a:lnTo>
                  <a:cubicBezTo>
                    <a:pt x="3845" y="93680"/>
                    <a:pt x="-422" y="97966"/>
                    <a:pt x="-422" y="103205"/>
                  </a:cubicBezTo>
                  <a:lnTo>
                    <a:pt x="-422" y="112730"/>
                  </a:lnTo>
                  <a:cubicBezTo>
                    <a:pt x="-422" y="117969"/>
                    <a:pt x="3845" y="122255"/>
                    <a:pt x="9103" y="122255"/>
                  </a:cubicBezTo>
                  <a:lnTo>
                    <a:pt x="30534" y="122255"/>
                  </a:lnTo>
                  <a:cubicBezTo>
                    <a:pt x="32458" y="131875"/>
                    <a:pt x="35659" y="141305"/>
                    <a:pt x="40059" y="150068"/>
                  </a:cubicBezTo>
                  <a:lnTo>
                    <a:pt x="24915" y="165213"/>
                  </a:lnTo>
                  <a:cubicBezTo>
                    <a:pt x="21181" y="168928"/>
                    <a:pt x="21152" y="174929"/>
                    <a:pt x="24857" y="178643"/>
                  </a:cubicBezTo>
                  <a:cubicBezTo>
                    <a:pt x="24876" y="178739"/>
                    <a:pt x="24895" y="178739"/>
                    <a:pt x="24915" y="178739"/>
                  </a:cubicBezTo>
                  <a:lnTo>
                    <a:pt x="38440" y="192168"/>
                  </a:lnTo>
                  <a:cubicBezTo>
                    <a:pt x="42155" y="195883"/>
                    <a:pt x="48156" y="195883"/>
                    <a:pt x="51870" y="192168"/>
                  </a:cubicBezTo>
                  <a:lnTo>
                    <a:pt x="67015" y="177024"/>
                  </a:lnTo>
                  <a:cubicBezTo>
                    <a:pt x="75816" y="181405"/>
                    <a:pt x="85170" y="184644"/>
                    <a:pt x="94828" y="186549"/>
                  </a:cubicBezTo>
                  <a:lnTo>
                    <a:pt x="94828" y="207980"/>
                  </a:lnTo>
                  <a:cubicBezTo>
                    <a:pt x="94828" y="213219"/>
                    <a:pt x="99095" y="217505"/>
                    <a:pt x="104353" y="217505"/>
                  </a:cubicBezTo>
                  <a:lnTo>
                    <a:pt x="113878" y="217505"/>
                  </a:lnTo>
                  <a:cubicBezTo>
                    <a:pt x="119136" y="217505"/>
                    <a:pt x="123403" y="213219"/>
                    <a:pt x="123403" y="207980"/>
                  </a:cubicBezTo>
                  <a:lnTo>
                    <a:pt x="123403" y="186644"/>
                  </a:lnTo>
                  <a:cubicBezTo>
                    <a:pt x="133042" y="184644"/>
                    <a:pt x="142386" y="181500"/>
                    <a:pt x="151216" y="177119"/>
                  </a:cubicBezTo>
                  <a:lnTo>
                    <a:pt x="166361" y="192168"/>
                  </a:lnTo>
                  <a:cubicBezTo>
                    <a:pt x="170075" y="195883"/>
                    <a:pt x="176076" y="195883"/>
                    <a:pt x="179791" y="192168"/>
                  </a:cubicBezTo>
                  <a:lnTo>
                    <a:pt x="193316" y="178739"/>
                  </a:lnTo>
                  <a:cubicBezTo>
                    <a:pt x="197012" y="175024"/>
                    <a:pt x="197012" y="169023"/>
                    <a:pt x="193316" y="165308"/>
                  </a:cubicBezTo>
                  <a:lnTo>
                    <a:pt x="178172" y="150164"/>
                  </a:lnTo>
                  <a:cubicBezTo>
                    <a:pt x="182572" y="141305"/>
                    <a:pt x="185773" y="131971"/>
                    <a:pt x="187697" y="12225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7" name="Freeform: Shape 416">
              <a:extLst>
                <a:ext uri="{FF2B5EF4-FFF2-40B4-BE49-F238E27FC236}">
                  <a16:creationId xmlns:a16="http://schemas.microsoft.com/office/drawing/2014/main" id="{B626A38E-CD77-480F-9562-B0F94759CDF2}"/>
                </a:ext>
              </a:extLst>
            </p:cNvPr>
            <p:cNvSpPr/>
            <p:nvPr/>
          </p:nvSpPr>
          <p:spPr>
            <a:xfrm>
              <a:off x="6823535" y="3852233"/>
              <a:ext cx="114300" cy="114300"/>
            </a:xfrm>
            <a:custGeom>
              <a:avLst/>
              <a:gdLst>
                <a:gd name="connsiteX0" fmla="*/ 56728 w 114300"/>
                <a:gd name="connsiteY0" fmla="*/ 112730 h 114300"/>
                <a:gd name="connsiteX1" fmla="*/ 113878 w 114300"/>
                <a:gd name="connsiteY1" fmla="*/ 55580 h 114300"/>
                <a:gd name="connsiteX2" fmla="*/ 56728 w 114300"/>
                <a:gd name="connsiteY2" fmla="*/ -1570 h 114300"/>
                <a:gd name="connsiteX3" fmla="*/ -422 w 114300"/>
                <a:gd name="connsiteY3" fmla="*/ 55580 h 114300"/>
                <a:gd name="connsiteX4" fmla="*/ 56728 w 114300"/>
                <a:gd name="connsiteY4" fmla="*/ 11273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6728" y="112730"/>
                  </a:moveTo>
                  <a:cubicBezTo>
                    <a:pt x="88294" y="112730"/>
                    <a:pt x="113878" y="87108"/>
                    <a:pt x="113878" y="55580"/>
                  </a:cubicBezTo>
                  <a:cubicBezTo>
                    <a:pt x="113878" y="24052"/>
                    <a:pt x="88294" y="-1570"/>
                    <a:pt x="56728" y="-1570"/>
                  </a:cubicBezTo>
                  <a:cubicBezTo>
                    <a:pt x="25162" y="-1570"/>
                    <a:pt x="-422" y="24052"/>
                    <a:pt x="-422" y="55580"/>
                  </a:cubicBezTo>
                  <a:cubicBezTo>
                    <a:pt x="-422" y="87108"/>
                    <a:pt x="25162" y="112730"/>
                    <a:pt x="56728" y="112730"/>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8" name="Freeform: Shape 417">
              <a:extLst>
                <a:ext uri="{FF2B5EF4-FFF2-40B4-BE49-F238E27FC236}">
                  <a16:creationId xmlns:a16="http://schemas.microsoft.com/office/drawing/2014/main" id="{A7E98BF7-5A76-4111-AF15-12344559686A}"/>
                </a:ext>
              </a:extLst>
            </p:cNvPr>
            <p:cNvSpPr/>
            <p:nvPr/>
          </p:nvSpPr>
          <p:spPr>
            <a:xfrm>
              <a:off x="6866397" y="3881380"/>
              <a:ext cx="43052" cy="56577"/>
            </a:xfrm>
            <a:custGeom>
              <a:avLst/>
              <a:gdLst>
                <a:gd name="connsiteX0" fmla="*/ -422 w 43052"/>
                <a:gd name="connsiteY0" fmla="*/ -1570 h 56577"/>
                <a:gd name="connsiteX1" fmla="*/ -422 w 43052"/>
                <a:gd name="connsiteY1" fmla="*/ 55008 h 56577"/>
                <a:gd name="connsiteX2" fmla="*/ 42631 w 43052"/>
                <a:gd name="connsiteY2" fmla="*/ 26433 h 56577"/>
                <a:gd name="connsiteX3" fmla="*/ -422 w 43052"/>
                <a:gd name="connsiteY3" fmla="*/ -1570 h 56577"/>
              </a:gdLst>
              <a:ahLst/>
              <a:cxnLst>
                <a:cxn ang="0">
                  <a:pos x="connsiteX0" y="connsiteY0"/>
                </a:cxn>
                <a:cxn ang="0">
                  <a:pos x="connsiteX1" y="connsiteY1"/>
                </a:cxn>
                <a:cxn ang="0">
                  <a:pos x="connsiteX2" y="connsiteY2"/>
                </a:cxn>
                <a:cxn ang="0">
                  <a:pos x="connsiteX3" y="connsiteY3"/>
                </a:cxn>
              </a:cxnLst>
              <a:rect l="l" t="t" r="r" b="b"/>
              <a:pathLst>
                <a:path w="43052" h="56577">
                  <a:moveTo>
                    <a:pt x="-422" y="-1570"/>
                  </a:moveTo>
                  <a:lnTo>
                    <a:pt x="-422" y="55008"/>
                  </a:lnTo>
                  <a:lnTo>
                    <a:pt x="42631" y="26433"/>
                  </a:lnTo>
                  <a:lnTo>
                    <a:pt x="-422" y="-1570"/>
                  </a:ln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20" name="Group 419">
            <a:extLst>
              <a:ext uri="{FF2B5EF4-FFF2-40B4-BE49-F238E27FC236}">
                <a16:creationId xmlns:a16="http://schemas.microsoft.com/office/drawing/2014/main" id="{F174A1FA-FD9E-4EAD-ACBA-A545C2491F6F}"/>
              </a:ext>
            </a:extLst>
          </p:cNvPr>
          <p:cNvGrpSpPr/>
          <p:nvPr/>
        </p:nvGrpSpPr>
        <p:grpSpPr>
          <a:xfrm rot="5400000">
            <a:off x="6662792" y="3859307"/>
            <a:ext cx="194619" cy="169456"/>
            <a:chOff x="4031421" y="2244314"/>
            <a:chExt cx="194619" cy="169456"/>
          </a:xfrm>
        </p:grpSpPr>
        <p:sp>
          <p:nvSpPr>
            <p:cNvPr id="421" name="Freeform: Shape 420">
              <a:extLst>
                <a:ext uri="{FF2B5EF4-FFF2-40B4-BE49-F238E27FC236}">
                  <a16:creationId xmlns:a16="http://schemas.microsoft.com/office/drawing/2014/main" id="{10C73F27-AB78-4EB7-9BDC-1DC48A91C4D9}"/>
                </a:ext>
              </a:extLst>
            </p:cNvPr>
            <p:cNvSpPr/>
            <p:nvPr/>
          </p:nvSpPr>
          <p:spPr>
            <a:xfrm rot="10800000">
              <a:off x="4031421" y="2244314"/>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422" name="Straight Connector 421">
              <a:extLst>
                <a:ext uri="{FF2B5EF4-FFF2-40B4-BE49-F238E27FC236}">
                  <a16:creationId xmlns:a16="http://schemas.microsoft.com/office/drawing/2014/main" id="{9E7757C1-B751-42B5-B01E-C3D0D52D5219}"/>
                </a:ext>
              </a:extLst>
            </p:cNvPr>
            <p:cNvCxnSpPr/>
            <p:nvPr/>
          </p:nvCxnSpPr>
          <p:spPr>
            <a:xfrm rot="16200000" flipH="1">
              <a:off x="4182166" y="2369897"/>
              <a:ext cx="87747"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sp>
        <p:nvSpPr>
          <p:cNvPr id="115" name="TextBox 114">
            <a:extLst>
              <a:ext uri="{FF2B5EF4-FFF2-40B4-BE49-F238E27FC236}">
                <a16:creationId xmlns:a16="http://schemas.microsoft.com/office/drawing/2014/main" id="{132C65F6-C143-404A-8ED7-21349C420670}"/>
              </a:ext>
            </a:extLst>
          </p:cNvPr>
          <p:cNvSpPr txBox="1"/>
          <p:nvPr/>
        </p:nvSpPr>
        <p:spPr>
          <a:xfrm>
            <a:off x="7260804" y="4317896"/>
            <a:ext cx="2836106"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Identify and prioritize onboarding privileged accounts</a:t>
            </a:r>
          </a:p>
        </p:txBody>
      </p:sp>
      <p:grpSp>
        <p:nvGrpSpPr>
          <p:cNvPr id="355" name="Graphic 353">
            <a:extLst>
              <a:ext uri="{FF2B5EF4-FFF2-40B4-BE49-F238E27FC236}">
                <a16:creationId xmlns:a16="http://schemas.microsoft.com/office/drawing/2014/main" id="{263CAC36-B41D-41E8-A876-861198284788}"/>
              </a:ext>
            </a:extLst>
          </p:cNvPr>
          <p:cNvGrpSpPr/>
          <p:nvPr/>
        </p:nvGrpSpPr>
        <p:grpSpPr>
          <a:xfrm>
            <a:off x="6691496" y="4415766"/>
            <a:ext cx="304172" cy="304671"/>
            <a:chOff x="6783022" y="4479590"/>
            <a:chExt cx="123622" cy="123825"/>
          </a:xfrm>
          <a:noFill/>
        </p:grpSpPr>
        <p:sp>
          <p:nvSpPr>
            <p:cNvPr id="356" name="Freeform: Shape 355">
              <a:extLst>
                <a:ext uri="{FF2B5EF4-FFF2-40B4-BE49-F238E27FC236}">
                  <a16:creationId xmlns:a16="http://schemas.microsoft.com/office/drawing/2014/main" id="{E6A6DB0E-3F9D-4A7F-8F17-4EAA10875C71}"/>
                </a:ext>
              </a:extLst>
            </p:cNvPr>
            <p:cNvSpPr/>
            <p:nvPr/>
          </p:nvSpPr>
          <p:spPr>
            <a:xfrm>
              <a:off x="6783022" y="4479590"/>
              <a:ext cx="123622" cy="123825"/>
            </a:xfrm>
            <a:custGeom>
              <a:avLst/>
              <a:gdLst>
                <a:gd name="connsiteX0" fmla="*/ 65673 w 123622"/>
                <a:gd name="connsiteY0" fmla="*/ -1914 h 123825"/>
                <a:gd name="connsiteX1" fmla="*/ 9228 w 123622"/>
                <a:gd name="connsiteY1" fmla="*/ 60380 h 123825"/>
                <a:gd name="connsiteX2" fmla="*/ 16619 w 123622"/>
                <a:gd name="connsiteY2" fmla="*/ 86288 h 123825"/>
                <a:gd name="connsiteX3" fmla="*/ -336 w 123622"/>
                <a:gd name="connsiteY3" fmla="*/ 121911 h 123825"/>
                <a:gd name="connsiteX4" fmla="*/ 35288 w 123622"/>
                <a:gd name="connsiteY4" fmla="*/ 104956 h 123825"/>
                <a:gd name="connsiteX5" fmla="*/ 114707 w 123622"/>
                <a:gd name="connsiteY5" fmla="*/ 86097 h 123825"/>
                <a:gd name="connsiteX6" fmla="*/ 95819 w 123622"/>
                <a:gd name="connsiteY6" fmla="*/ 6659 h 123825"/>
                <a:gd name="connsiteX7" fmla="*/ 65673 w 123622"/>
                <a:gd name="connsiteY7" fmla="*/ -191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622" h="123825">
                  <a:moveTo>
                    <a:pt x="65673" y="-1914"/>
                  </a:moveTo>
                  <a:cubicBezTo>
                    <a:pt x="32888" y="-294"/>
                    <a:pt x="7618" y="27613"/>
                    <a:pt x="9228" y="60380"/>
                  </a:cubicBezTo>
                  <a:cubicBezTo>
                    <a:pt x="9675" y="69428"/>
                    <a:pt x="12199" y="78287"/>
                    <a:pt x="16619" y="86288"/>
                  </a:cubicBezTo>
                  <a:lnTo>
                    <a:pt x="-336" y="121911"/>
                  </a:lnTo>
                  <a:lnTo>
                    <a:pt x="35288" y="104956"/>
                  </a:lnTo>
                  <a:cubicBezTo>
                    <a:pt x="62434" y="121625"/>
                    <a:pt x="97991" y="113243"/>
                    <a:pt x="114707" y="86097"/>
                  </a:cubicBezTo>
                  <a:cubicBezTo>
                    <a:pt x="131424" y="58951"/>
                    <a:pt x="122966" y="23327"/>
                    <a:pt x="95819" y="6659"/>
                  </a:cubicBezTo>
                  <a:cubicBezTo>
                    <a:pt x="86752" y="1039"/>
                    <a:pt x="76322" y="-1914"/>
                    <a:pt x="65673" y="-191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7" name="Freeform: Shape 356">
              <a:extLst>
                <a:ext uri="{FF2B5EF4-FFF2-40B4-BE49-F238E27FC236}">
                  <a16:creationId xmlns:a16="http://schemas.microsoft.com/office/drawing/2014/main" id="{ADBFF0AF-8B9E-4F38-AE38-4A5D8678A3CD}"/>
                </a:ext>
              </a:extLst>
            </p:cNvPr>
            <p:cNvSpPr/>
            <p:nvPr/>
          </p:nvSpPr>
          <p:spPr>
            <a:xfrm>
              <a:off x="6847316" y="4555790"/>
              <a:ext cx="4762" cy="4762"/>
            </a:xfrm>
            <a:custGeom>
              <a:avLst/>
              <a:gdLst>
                <a:gd name="connsiteX0" fmla="*/ 2046 w 4762"/>
                <a:gd name="connsiteY0" fmla="*/ -1914 h 4762"/>
                <a:gd name="connsiteX1" fmla="*/ 4427 w 4762"/>
                <a:gd name="connsiteY1" fmla="*/ 467 h 4762"/>
                <a:gd name="connsiteX2" fmla="*/ 2046 w 4762"/>
                <a:gd name="connsiteY2" fmla="*/ 2849 h 4762"/>
                <a:gd name="connsiteX3" fmla="*/ -336 w 4762"/>
                <a:gd name="connsiteY3" fmla="*/ 467 h 4762"/>
                <a:gd name="connsiteX4" fmla="*/ 2046 w 4762"/>
                <a:gd name="connsiteY4" fmla="*/ -1914 h 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 h="4762">
                  <a:moveTo>
                    <a:pt x="2046" y="-1914"/>
                  </a:moveTo>
                  <a:cubicBezTo>
                    <a:pt x="3360" y="-1914"/>
                    <a:pt x="4427" y="-866"/>
                    <a:pt x="4427" y="467"/>
                  </a:cubicBezTo>
                  <a:cubicBezTo>
                    <a:pt x="4427" y="1801"/>
                    <a:pt x="3360" y="2849"/>
                    <a:pt x="2046" y="2849"/>
                  </a:cubicBezTo>
                  <a:cubicBezTo>
                    <a:pt x="731" y="2849"/>
                    <a:pt x="-336" y="1801"/>
                    <a:pt x="-336" y="467"/>
                  </a:cubicBezTo>
                  <a:cubicBezTo>
                    <a:pt x="-336" y="-866"/>
                    <a:pt x="731" y="-1914"/>
                    <a:pt x="2046" y="-1914"/>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8" name="Freeform: Shape 357">
              <a:extLst>
                <a:ext uri="{FF2B5EF4-FFF2-40B4-BE49-F238E27FC236}">
                  <a16:creationId xmlns:a16="http://schemas.microsoft.com/office/drawing/2014/main" id="{291A0E39-56ED-4796-8C9D-0D3AAD65C439}"/>
                </a:ext>
              </a:extLst>
            </p:cNvPr>
            <p:cNvSpPr/>
            <p:nvPr/>
          </p:nvSpPr>
          <p:spPr>
            <a:xfrm>
              <a:off x="6849697" y="4512928"/>
              <a:ext cx="9525" cy="28575"/>
            </a:xfrm>
            <a:custGeom>
              <a:avLst/>
              <a:gdLst>
                <a:gd name="connsiteX0" fmla="*/ -336 w 9525"/>
                <a:gd name="connsiteY0" fmla="*/ 26661 h 28575"/>
                <a:gd name="connsiteX1" fmla="*/ -336 w 9525"/>
                <a:gd name="connsiteY1" fmla="*/ -1914 h 28575"/>
              </a:gdLst>
              <a:ahLst/>
              <a:cxnLst>
                <a:cxn ang="0">
                  <a:pos x="connsiteX0" y="connsiteY0"/>
                </a:cxn>
                <a:cxn ang="0">
                  <a:pos x="connsiteX1" y="connsiteY1"/>
                </a:cxn>
              </a:cxnLst>
              <a:rect l="l" t="t" r="r" b="b"/>
              <a:pathLst>
                <a:path w="9525" h="28575">
                  <a:moveTo>
                    <a:pt x="-336" y="26661"/>
                  </a:moveTo>
                  <a:lnTo>
                    <a:pt x="-336" y="-1914"/>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61" name="Graphic 359">
            <a:extLst>
              <a:ext uri="{FF2B5EF4-FFF2-40B4-BE49-F238E27FC236}">
                <a16:creationId xmlns:a16="http://schemas.microsoft.com/office/drawing/2014/main" id="{D38978D0-F3D1-446D-B0F1-EDA9C78DC801}"/>
              </a:ext>
            </a:extLst>
          </p:cNvPr>
          <p:cNvGrpSpPr/>
          <p:nvPr/>
        </p:nvGrpSpPr>
        <p:grpSpPr>
          <a:xfrm>
            <a:off x="6187068" y="4616133"/>
            <a:ext cx="447094" cy="330460"/>
            <a:chOff x="6624992" y="4684112"/>
            <a:chExt cx="219075" cy="161925"/>
          </a:xfrm>
          <a:noFill/>
        </p:grpSpPr>
        <p:sp>
          <p:nvSpPr>
            <p:cNvPr id="362" name="Freeform: Shape 361">
              <a:extLst>
                <a:ext uri="{FF2B5EF4-FFF2-40B4-BE49-F238E27FC236}">
                  <a16:creationId xmlns:a16="http://schemas.microsoft.com/office/drawing/2014/main" id="{428D2159-C5C5-4869-B4B8-8D52F296F87F}"/>
                </a:ext>
              </a:extLst>
            </p:cNvPr>
            <p:cNvSpPr/>
            <p:nvPr/>
          </p:nvSpPr>
          <p:spPr>
            <a:xfrm>
              <a:off x="6624992" y="4817462"/>
              <a:ext cx="219075" cy="28575"/>
            </a:xfrm>
            <a:custGeom>
              <a:avLst/>
              <a:gdLst>
                <a:gd name="connsiteX0" fmla="*/ 198088 w 219075"/>
                <a:gd name="connsiteY0" fmla="*/ 27069 h 28575"/>
                <a:gd name="connsiteX1" fmla="*/ 20733 w 219075"/>
                <a:gd name="connsiteY1" fmla="*/ 27069 h 28575"/>
                <a:gd name="connsiteX2" fmla="*/ 1683 w 219075"/>
                <a:gd name="connsiteY2" fmla="*/ 11162 h 28575"/>
                <a:gd name="connsiteX3" fmla="*/ -413 w 219075"/>
                <a:gd name="connsiteY3" fmla="*/ -1506 h 28575"/>
                <a:gd name="connsiteX4" fmla="*/ 218662 w 219075"/>
                <a:gd name="connsiteY4" fmla="*/ -1506 h 28575"/>
                <a:gd name="connsiteX5" fmla="*/ 216567 w 219075"/>
                <a:gd name="connsiteY5" fmla="*/ 11162 h 28575"/>
                <a:gd name="connsiteX6" fmla="*/ 198088 w 219075"/>
                <a:gd name="connsiteY6" fmla="*/ 27069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8575">
                  <a:moveTo>
                    <a:pt x="198088" y="27069"/>
                  </a:moveTo>
                  <a:lnTo>
                    <a:pt x="20733" y="27069"/>
                  </a:lnTo>
                  <a:cubicBezTo>
                    <a:pt x="11322" y="27164"/>
                    <a:pt x="3235" y="20402"/>
                    <a:pt x="1683" y="11162"/>
                  </a:cubicBezTo>
                  <a:lnTo>
                    <a:pt x="-413" y="-1506"/>
                  </a:lnTo>
                  <a:lnTo>
                    <a:pt x="218662" y="-1506"/>
                  </a:lnTo>
                  <a:lnTo>
                    <a:pt x="216567" y="11162"/>
                  </a:lnTo>
                  <a:cubicBezTo>
                    <a:pt x="215052" y="20211"/>
                    <a:pt x="207280" y="26878"/>
                    <a:pt x="198088" y="27069"/>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3" name="Freeform: Shape 362">
              <a:extLst>
                <a:ext uri="{FF2B5EF4-FFF2-40B4-BE49-F238E27FC236}">
                  <a16:creationId xmlns:a16="http://schemas.microsoft.com/office/drawing/2014/main" id="{6E323B4E-2B0C-4C68-9477-25B77AC6D130}"/>
                </a:ext>
              </a:extLst>
            </p:cNvPr>
            <p:cNvSpPr/>
            <p:nvPr/>
          </p:nvSpPr>
          <p:spPr>
            <a:xfrm>
              <a:off x="6634803" y="4684112"/>
              <a:ext cx="200025" cy="133350"/>
            </a:xfrm>
            <a:custGeom>
              <a:avLst/>
              <a:gdLst>
                <a:gd name="connsiteX0" fmla="*/ 9112 w 200025"/>
                <a:gd name="connsiteY0" fmla="*/ -1506 h 133350"/>
                <a:gd name="connsiteX1" fmla="*/ 190087 w 200025"/>
                <a:gd name="connsiteY1" fmla="*/ -1506 h 133350"/>
                <a:gd name="connsiteX2" fmla="*/ 199612 w 200025"/>
                <a:gd name="connsiteY2" fmla="*/ 8019 h 133350"/>
                <a:gd name="connsiteX3" fmla="*/ 199612 w 200025"/>
                <a:gd name="connsiteY3" fmla="*/ 131844 h 133350"/>
                <a:gd name="connsiteX4" fmla="*/ -413 w 200025"/>
                <a:gd name="connsiteY4" fmla="*/ 131844 h 133350"/>
                <a:gd name="connsiteX5" fmla="*/ -413 w 200025"/>
                <a:gd name="connsiteY5" fmla="*/ 8019 h 133350"/>
                <a:gd name="connsiteX6" fmla="*/ 9112 w 200025"/>
                <a:gd name="connsiteY6" fmla="*/ -150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25" h="133350">
                  <a:moveTo>
                    <a:pt x="9112" y="-1506"/>
                  </a:moveTo>
                  <a:lnTo>
                    <a:pt x="190087" y="-1506"/>
                  </a:lnTo>
                  <a:cubicBezTo>
                    <a:pt x="195345" y="-1506"/>
                    <a:pt x="199612" y="2780"/>
                    <a:pt x="199612" y="8019"/>
                  </a:cubicBezTo>
                  <a:lnTo>
                    <a:pt x="199612" y="131844"/>
                  </a:lnTo>
                  <a:lnTo>
                    <a:pt x="-413" y="131844"/>
                  </a:lnTo>
                  <a:lnTo>
                    <a:pt x="-413" y="8019"/>
                  </a:lnTo>
                  <a:cubicBezTo>
                    <a:pt x="-413" y="2780"/>
                    <a:pt x="3854" y="-1506"/>
                    <a:pt x="9112" y="-1506"/>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4" name="Freeform: Shape 363">
              <a:extLst>
                <a:ext uri="{FF2B5EF4-FFF2-40B4-BE49-F238E27FC236}">
                  <a16:creationId xmlns:a16="http://schemas.microsoft.com/office/drawing/2014/main" id="{8FB6CB61-E181-4A47-99F0-ECF0A31608B8}"/>
                </a:ext>
              </a:extLst>
            </p:cNvPr>
            <p:cNvSpPr/>
            <p:nvPr/>
          </p:nvSpPr>
          <p:spPr>
            <a:xfrm>
              <a:off x="6713384" y="4703162"/>
              <a:ext cx="42862" cy="42862"/>
            </a:xfrm>
            <a:custGeom>
              <a:avLst/>
              <a:gdLst>
                <a:gd name="connsiteX0" fmla="*/ 21018 w 42862"/>
                <a:gd name="connsiteY0" fmla="*/ 41357 h 42862"/>
                <a:gd name="connsiteX1" fmla="*/ 42450 w 42862"/>
                <a:gd name="connsiteY1" fmla="*/ 19925 h 42862"/>
                <a:gd name="connsiteX2" fmla="*/ 21018 w 42862"/>
                <a:gd name="connsiteY2" fmla="*/ -1506 h 42862"/>
                <a:gd name="connsiteX3" fmla="*/ -413 w 42862"/>
                <a:gd name="connsiteY3" fmla="*/ 19925 h 42862"/>
                <a:gd name="connsiteX4" fmla="*/ 21018 w 42862"/>
                <a:gd name="connsiteY4" fmla="*/ 41357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21018" y="41357"/>
                  </a:moveTo>
                  <a:cubicBezTo>
                    <a:pt x="32858" y="41357"/>
                    <a:pt x="42450" y="31736"/>
                    <a:pt x="42450" y="19925"/>
                  </a:cubicBezTo>
                  <a:cubicBezTo>
                    <a:pt x="42450" y="8114"/>
                    <a:pt x="32858" y="-1506"/>
                    <a:pt x="21018" y="-1506"/>
                  </a:cubicBezTo>
                  <a:cubicBezTo>
                    <a:pt x="9179" y="-1506"/>
                    <a:pt x="-413" y="8114"/>
                    <a:pt x="-413" y="19925"/>
                  </a:cubicBezTo>
                  <a:cubicBezTo>
                    <a:pt x="-413" y="31736"/>
                    <a:pt x="9179" y="41357"/>
                    <a:pt x="21018" y="413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5" name="Freeform: Shape 364">
              <a:extLst>
                <a:ext uri="{FF2B5EF4-FFF2-40B4-BE49-F238E27FC236}">
                  <a16:creationId xmlns:a16="http://schemas.microsoft.com/office/drawing/2014/main" id="{A3DCFC26-76B7-45CC-A137-A0C883C8A2F0}"/>
                </a:ext>
              </a:extLst>
            </p:cNvPr>
            <p:cNvSpPr/>
            <p:nvPr/>
          </p:nvSpPr>
          <p:spPr>
            <a:xfrm>
              <a:off x="6691953" y="4755623"/>
              <a:ext cx="85725" cy="33168"/>
            </a:xfrm>
            <a:custGeom>
              <a:avLst/>
              <a:gdLst>
                <a:gd name="connsiteX0" fmla="*/ 85312 w 85725"/>
                <a:gd name="connsiteY0" fmla="*/ 31663 h 33168"/>
                <a:gd name="connsiteX1" fmla="*/ 31286 w 85725"/>
                <a:gd name="connsiteY1" fmla="*/ -55 h 33168"/>
                <a:gd name="connsiteX2" fmla="*/ -413 w 85725"/>
                <a:gd name="connsiteY2" fmla="*/ 31663 h 33168"/>
              </a:gdLst>
              <a:ahLst/>
              <a:cxnLst>
                <a:cxn ang="0">
                  <a:pos x="connsiteX0" y="connsiteY0"/>
                </a:cxn>
                <a:cxn ang="0">
                  <a:pos x="connsiteX1" y="connsiteY1"/>
                </a:cxn>
                <a:cxn ang="0">
                  <a:pos x="connsiteX2" y="connsiteY2"/>
                </a:cxn>
              </a:cxnLst>
              <a:rect l="l" t="t" r="r" b="b"/>
              <a:pathLst>
                <a:path w="85725" h="33168">
                  <a:moveTo>
                    <a:pt x="85312" y="31663"/>
                  </a:moveTo>
                  <a:cubicBezTo>
                    <a:pt x="79149" y="7946"/>
                    <a:pt x="54965" y="-6246"/>
                    <a:pt x="31286" y="-55"/>
                  </a:cubicBezTo>
                  <a:cubicBezTo>
                    <a:pt x="15761" y="4040"/>
                    <a:pt x="3635" y="16137"/>
                    <a:pt x="-413" y="31663"/>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23" name="Group 422">
            <a:extLst>
              <a:ext uri="{FF2B5EF4-FFF2-40B4-BE49-F238E27FC236}">
                <a16:creationId xmlns:a16="http://schemas.microsoft.com/office/drawing/2014/main" id="{48BF075A-45F8-4C80-B53D-4AFAD75DA7A5}"/>
              </a:ext>
            </a:extLst>
          </p:cNvPr>
          <p:cNvGrpSpPr/>
          <p:nvPr/>
        </p:nvGrpSpPr>
        <p:grpSpPr>
          <a:xfrm rot="5400000">
            <a:off x="6662792" y="4764556"/>
            <a:ext cx="194619" cy="169456"/>
            <a:chOff x="4031421" y="2244314"/>
            <a:chExt cx="194619" cy="169456"/>
          </a:xfrm>
        </p:grpSpPr>
        <p:sp>
          <p:nvSpPr>
            <p:cNvPr id="424" name="Freeform: Shape 423">
              <a:extLst>
                <a:ext uri="{FF2B5EF4-FFF2-40B4-BE49-F238E27FC236}">
                  <a16:creationId xmlns:a16="http://schemas.microsoft.com/office/drawing/2014/main" id="{04613D79-F82C-44B8-A7BB-44C8CEB8E4EC}"/>
                </a:ext>
              </a:extLst>
            </p:cNvPr>
            <p:cNvSpPr/>
            <p:nvPr/>
          </p:nvSpPr>
          <p:spPr>
            <a:xfrm rot="10800000">
              <a:off x="4031421" y="2244314"/>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425" name="Straight Connector 424">
              <a:extLst>
                <a:ext uri="{FF2B5EF4-FFF2-40B4-BE49-F238E27FC236}">
                  <a16:creationId xmlns:a16="http://schemas.microsoft.com/office/drawing/2014/main" id="{E868CB86-D920-4205-B6BB-7E737A837743}"/>
                </a:ext>
              </a:extLst>
            </p:cNvPr>
            <p:cNvCxnSpPr/>
            <p:nvPr/>
          </p:nvCxnSpPr>
          <p:spPr>
            <a:xfrm rot="16200000" flipH="1">
              <a:off x="4182166" y="2369897"/>
              <a:ext cx="87747"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sp>
        <p:nvSpPr>
          <p:cNvPr id="116" name="TextBox 115">
            <a:extLst>
              <a:ext uri="{FF2B5EF4-FFF2-40B4-BE49-F238E27FC236}">
                <a16:creationId xmlns:a16="http://schemas.microsoft.com/office/drawing/2014/main" id="{7F5830B2-D986-447C-ABD4-FD9D5324BB76}"/>
              </a:ext>
            </a:extLst>
          </p:cNvPr>
          <p:cNvSpPr txBox="1"/>
          <p:nvPr/>
        </p:nvSpPr>
        <p:spPr>
          <a:xfrm>
            <a:off x="7260804" y="5145264"/>
            <a:ext cx="2836106"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Times New Roman" panose="02020603050405020304" pitchFamily="18" charset="0"/>
              </a:rPr>
              <a:t>Scale the CyberArk solution as use grows</a:t>
            </a:r>
          </a:p>
        </p:txBody>
      </p:sp>
      <p:grpSp>
        <p:nvGrpSpPr>
          <p:cNvPr id="333" name="Graphic 331">
            <a:extLst>
              <a:ext uri="{FF2B5EF4-FFF2-40B4-BE49-F238E27FC236}">
                <a16:creationId xmlns:a16="http://schemas.microsoft.com/office/drawing/2014/main" id="{0461B61D-3CF3-4A42-A430-3215A4A9D366}"/>
              </a:ext>
            </a:extLst>
          </p:cNvPr>
          <p:cNvGrpSpPr/>
          <p:nvPr/>
        </p:nvGrpSpPr>
        <p:grpSpPr>
          <a:xfrm>
            <a:off x="6206735" y="5403880"/>
            <a:ext cx="407760" cy="355283"/>
            <a:chOff x="6454564" y="5383975"/>
            <a:chExt cx="219075" cy="190881"/>
          </a:xfrm>
          <a:noFill/>
        </p:grpSpPr>
        <p:sp>
          <p:nvSpPr>
            <p:cNvPr id="334" name="Freeform: Shape 333">
              <a:extLst>
                <a:ext uri="{FF2B5EF4-FFF2-40B4-BE49-F238E27FC236}">
                  <a16:creationId xmlns:a16="http://schemas.microsoft.com/office/drawing/2014/main" id="{DBFE1775-A4EE-4747-B45D-745B3B237153}"/>
                </a:ext>
              </a:extLst>
            </p:cNvPr>
            <p:cNvSpPr/>
            <p:nvPr/>
          </p:nvSpPr>
          <p:spPr>
            <a:xfrm>
              <a:off x="6606964" y="5384356"/>
              <a:ext cx="28575" cy="28575"/>
            </a:xfrm>
            <a:custGeom>
              <a:avLst/>
              <a:gdLst>
                <a:gd name="connsiteX0" fmla="*/ -400 w 28575"/>
                <a:gd name="connsiteY0" fmla="*/ -1498 h 28575"/>
                <a:gd name="connsiteX1" fmla="*/ 28175 w 28575"/>
                <a:gd name="connsiteY1" fmla="*/ -1498 h 28575"/>
                <a:gd name="connsiteX2" fmla="*/ 28175 w 28575"/>
                <a:gd name="connsiteY2" fmla="*/ 27078 h 28575"/>
              </a:gdLst>
              <a:ahLst/>
              <a:cxnLst>
                <a:cxn ang="0">
                  <a:pos x="connsiteX0" y="connsiteY0"/>
                </a:cxn>
                <a:cxn ang="0">
                  <a:pos x="connsiteX1" y="connsiteY1"/>
                </a:cxn>
                <a:cxn ang="0">
                  <a:pos x="connsiteX2" y="connsiteY2"/>
                </a:cxn>
              </a:cxnLst>
              <a:rect l="l" t="t" r="r" b="b"/>
              <a:pathLst>
                <a:path w="28575" h="28575">
                  <a:moveTo>
                    <a:pt x="-400" y="-1498"/>
                  </a:moveTo>
                  <a:lnTo>
                    <a:pt x="28175" y="-1498"/>
                  </a:lnTo>
                  <a:lnTo>
                    <a:pt x="28175" y="27078"/>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5" name="Freeform: Shape 334">
              <a:extLst>
                <a:ext uri="{FF2B5EF4-FFF2-40B4-BE49-F238E27FC236}">
                  <a16:creationId xmlns:a16="http://schemas.microsoft.com/office/drawing/2014/main" id="{D7FF8CDD-92E8-40AD-B3C5-655FD878F21B}"/>
                </a:ext>
              </a:extLst>
            </p:cNvPr>
            <p:cNvSpPr/>
            <p:nvPr/>
          </p:nvSpPr>
          <p:spPr>
            <a:xfrm>
              <a:off x="6459327" y="5383975"/>
              <a:ext cx="176212" cy="67056"/>
            </a:xfrm>
            <a:custGeom>
              <a:avLst/>
              <a:gdLst>
                <a:gd name="connsiteX0" fmla="*/ -400 w 176212"/>
                <a:gd name="connsiteY0" fmla="*/ 65559 h 67056"/>
                <a:gd name="connsiteX1" fmla="*/ 40748 w 176212"/>
                <a:gd name="connsiteY1" fmla="*/ 36984 h 67056"/>
                <a:gd name="connsiteX2" fmla="*/ 52940 w 176212"/>
                <a:gd name="connsiteY2" fmla="*/ 38031 h 67056"/>
                <a:gd name="connsiteX3" fmla="*/ 55893 w 176212"/>
                <a:gd name="connsiteY3" fmla="*/ 40985 h 67056"/>
                <a:gd name="connsiteX4" fmla="*/ 68085 w 176212"/>
                <a:gd name="connsiteY4" fmla="*/ 42032 h 67056"/>
                <a:gd name="connsiteX5" fmla="*/ 89040 w 176212"/>
                <a:gd name="connsiteY5" fmla="*/ 27078 h 67056"/>
                <a:gd name="connsiteX6" fmla="*/ 100565 w 176212"/>
                <a:gd name="connsiteY6" fmla="*/ 27078 h 67056"/>
                <a:gd name="connsiteX7" fmla="*/ 112947 w 176212"/>
                <a:gd name="connsiteY7" fmla="*/ 36603 h 67056"/>
                <a:gd name="connsiteX8" fmla="*/ 124568 w 176212"/>
                <a:gd name="connsiteY8" fmla="*/ 36603 h 67056"/>
                <a:gd name="connsiteX9" fmla="*/ 175813 w 176212"/>
                <a:gd name="connsiteY9" fmla="*/ -1498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12" h="67056">
                  <a:moveTo>
                    <a:pt x="-400" y="65559"/>
                  </a:moveTo>
                  <a:lnTo>
                    <a:pt x="40748" y="36984"/>
                  </a:lnTo>
                  <a:cubicBezTo>
                    <a:pt x="44530" y="34317"/>
                    <a:pt x="49664" y="34793"/>
                    <a:pt x="52940" y="38031"/>
                  </a:cubicBezTo>
                  <a:lnTo>
                    <a:pt x="55893" y="40985"/>
                  </a:lnTo>
                  <a:cubicBezTo>
                    <a:pt x="59169" y="44223"/>
                    <a:pt x="64303" y="44700"/>
                    <a:pt x="68085" y="42032"/>
                  </a:cubicBezTo>
                  <a:lnTo>
                    <a:pt x="89040" y="27078"/>
                  </a:lnTo>
                  <a:cubicBezTo>
                    <a:pt x="92450" y="24506"/>
                    <a:pt x="97155" y="24506"/>
                    <a:pt x="100565" y="27078"/>
                  </a:cubicBezTo>
                  <a:lnTo>
                    <a:pt x="112947" y="36603"/>
                  </a:lnTo>
                  <a:cubicBezTo>
                    <a:pt x="116377" y="39270"/>
                    <a:pt x="121139" y="39270"/>
                    <a:pt x="124568" y="36603"/>
                  </a:cubicBezTo>
                  <a:lnTo>
                    <a:pt x="175813" y="-1498"/>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6" name="Freeform: Shape 335">
              <a:extLst>
                <a:ext uri="{FF2B5EF4-FFF2-40B4-BE49-F238E27FC236}">
                  <a16:creationId xmlns:a16="http://schemas.microsoft.com/office/drawing/2014/main" id="{4452EF14-B341-416E-87D6-0710C543354B}"/>
                </a:ext>
              </a:extLst>
            </p:cNvPr>
            <p:cNvSpPr/>
            <p:nvPr/>
          </p:nvSpPr>
          <p:spPr>
            <a:xfrm>
              <a:off x="6464089" y="5536756"/>
              <a:ext cx="28575" cy="38100"/>
            </a:xfrm>
            <a:custGeom>
              <a:avLst/>
              <a:gdLst>
                <a:gd name="connsiteX0" fmla="*/ 28175 w 28575"/>
                <a:gd name="connsiteY0" fmla="*/ 3265 h 38100"/>
                <a:gd name="connsiteX1" fmla="*/ 23413 w 28575"/>
                <a:gd name="connsiteY1" fmla="*/ -1498 h 38100"/>
                <a:gd name="connsiteX2" fmla="*/ 4363 w 28575"/>
                <a:gd name="connsiteY2" fmla="*/ -1498 h 38100"/>
                <a:gd name="connsiteX3" fmla="*/ -400 w 28575"/>
                <a:gd name="connsiteY3" fmla="*/ 3265 h 38100"/>
                <a:gd name="connsiteX4" fmla="*/ -400 w 28575"/>
                <a:gd name="connsiteY4" fmla="*/ 36603 h 38100"/>
                <a:gd name="connsiteX5" fmla="*/ 28175 w 28575"/>
                <a:gd name="connsiteY5" fmla="*/ 36603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38100">
                  <a:moveTo>
                    <a:pt x="28175" y="3265"/>
                  </a:moveTo>
                  <a:cubicBezTo>
                    <a:pt x="28175" y="598"/>
                    <a:pt x="26041" y="-1498"/>
                    <a:pt x="23413" y="-1498"/>
                  </a:cubicBezTo>
                  <a:lnTo>
                    <a:pt x="4363" y="-1498"/>
                  </a:lnTo>
                  <a:cubicBezTo>
                    <a:pt x="1734" y="-1498"/>
                    <a:pt x="-400" y="598"/>
                    <a:pt x="-400" y="3265"/>
                  </a:cubicBezTo>
                  <a:lnTo>
                    <a:pt x="-400" y="36603"/>
                  </a:lnTo>
                  <a:lnTo>
                    <a:pt x="28175" y="36603"/>
                  </a:ln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7" name="Freeform: Shape 336">
              <a:extLst>
                <a:ext uri="{FF2B5EF4-FFF2-40B4-BE49-F238E27FC236}">
                  <a16:creationId xmlns:a16="http://schemas.microsoft.com/office/drawing/2014/main" id="{53C6484E-DF74-4B1C-B8EC-948FF9DD988D}"/>
                </a:ext>
              </a:extLst>
            </p:cNvPr>
            <p:cNvSpPr/>
            <p:nvPr/>
          </p:nvSpPr>
          <p:spPr>
            <a:xfrm>
              <a:off x="6521239" y="5489131"/>
              <a:ext cx="28575" cy="85725"/>
            </a:xfrm>
            <a:custGeom>
              <a:avLst/>
              <a:gdLst>
                <a:gd name="connsiteX0" fmla="*/ 28175 w 28575"/>
                <a:gd name="connsiteY0" fmla="*/ 3265 h 85725"/>
                <a:gd name="connsiteX1" fmla="*/ 23413 w 28575"/>
                <a:gd name="connsiteY1" fmla="*/ -1498 h 85725"/>
                <a:gd name="connsiteX2" fmla="*/ 4363 w 28575"/>
                <a:gd name="connsiteY2" fmla="*/ -1498 h 85725"/>
                <a:gd name="connsiteX3" fmla="*/ -400 w 28575"/>
                <a:gd name="connsiteY3" fmla="*/ 3265 h 85725"/>
                <a:gd name="connsiteX4" fmla="*/ -400 w 28575"/>
                <a:gd name="connsiteY4" fmla="*/ 84228 h 85725"/>
                <a:gd name="connsiteX5" fmla="*/ 28175 w 28575"/>
                <a:gd name="connsiteY5" fmla="*/ 8422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85725">
                  <a:moveTo>
                    <a:pt x="28175" y="3265"/>
                  </a:moveTo>
                  <a:cubicBezTo>
                    <a:pt x="28175" y="598"/>
                    <a:pt x="26041" y="-1498"/>
                    <a:pt x="23413" y="-1498"/>
                  </a:cubicBezTo>
                  <a:lnTo>
                    <a:pt x="4363" y="-1498"/>
                  </a:lnTo>
                  <a:cubicBezTo>
                    <a:pt x="1734" y="-1498"/>
                    <a:pt x="-400" y="598"/>
                    <a:pt x="-400" y="3265"/>
                  </a:cubicBezTo>
                  <a:lnTo>
                    <a:pt x="-400" y="84228"/>
                  </a:lnTo>
                  <a:lnTo>
                    <a:pt x="28175" y="84228"/>
                  </a:ln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8" name="Freeform: Shape 337">
              <a:extLst>
                <a:ext uri="{FF2B5EF4-FFF2-40B4-BE49-F238E27FC236}">
                  <a16:creationId xmlns:a16="http://schemas.microsoft.com/office/drawing/2014/main" id="{BD906643-BA85-4286-9E3E-AAFC47D4DD0C}"/>
                </a:ext>
              </a:extLst>
            </p:cNvPr>
            <p:cNvSpPr/>
            <p:nvPr/>
          </p:nvSpPr>
          <p:spPr>
            <a:xfrm>
              <a:off x="6578389" y="5517706"/>
              <a:ext cx="28575" cy="57150"/>
            </a:xfrm>
            <a:custGeom>
              <a:avLst/>
              <a:gdLst>
                <a:gd name="connsiteX0" fmla="*/ 28175 w 28575"/>
                <a:gd name="connsiteY0" fmla="*/ 3265 h 57150"/>
                <a:gd name="connsiteX1" fmla="*/ 23413 w 28575"/>
                <a:gd name="connsiteY1" fmla="*/ -1498 h 57150"/>
                <a:gd name="connsiteX2" fmla="*/ 4363 w 28575"/>
                <a:gd name="connsiteY2" fmla="*/ -1498 h 57150"/>
                <a:gd name="connsiteX3" fmla="*/ -400 w 28575"/>
                <a:gd name="connsiteY3" fmla="*/ 3265 h 57150"/>
                <a:gd name="connsiteX4" fmla="*/ -400 w 28575"/>
                <a:gd name="connsiteY4" fmla="*/ 55653 h 57150"/>
                <a:gd name="connsiteX5" fmla="*/ 28175 w 28575"/>
                <a:gd name="connsiteY5" fmla="*/ 5565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57150">
                  <a:moveTo>
                    <a:pt x="28175" y="3265"/>
                  </a:moveTo>
                  <a:cubicBezTo>
                    <a:pt x="28175" y="598"/>
                    <a:pt x="26041" y="-1498"/>
                    <a:pt x="23413" y="-1498"/>
                  </a:cubicBezTo>
                  <a:lnTo>
                    <a:pt x="4363" y="-1498"/>
                  </a:lnTo>
                  <a:cubicBezTo>
                    <a:pt x="1734" y="-1498"/>
                    <a:pt x="-400" y="598"/>
                    <a:pt x="-400" y="3265"/>
                  </a:cubicBezTo>
                  <a:lnTo>
                    <a:pt x="-400" y="55653"/>
                  </a:lnTo>
                  <a:lnTo>
                    <a:pt x="28175" y="55653"/>
                  </a:ln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9" name="Freeform: Shape 338">
              <a:extLst>
                <a:ext uri="{FF2B5EF4-FFF2-40B4-BE49-F238E27FC236}">
                  <a16:creationId xmlns:a16="http://schemas.microsoft.com/office/drawing/2014/main" id="{FFDE7998-E6F7-4CD0-ACBD-0F9FB80C113A}"/>
                </a:ext>
              </a:extLst>
            </p:cNvPr>
            <p:cNvSpPr/>
            <p:nvPr/>
          </p:nvSpPr>
          <p:spPr>
            <a:xfrm>
              <a:off x="6635539" y="5441506"/>
              <a:ext cx="28575" cy="133350"/>
            </a:xfrm>
            <a:custGeom>
              <a:avLst/>
              <a:gdLst>
                <a:gd name="connsiteX0" fmla="*/ 28175 w 28575"/>
                <a:gd name="connsiteY0" fmla="*/ 3265 h 133350"/>
                <a:gd name="connsiteX1" fmla="*/ 23413 w 28575"/>
                <a:gd name="connsiteY1" fmla="*/ -1498 h 133350"/>
                <a:gd name="connsiteX2" fmla="*/ 4363 w 28575"/>
                <a:gd name="connsiteY2" fmla="*/ -1498 h 133350"/>
                <a:gd name="connsiteX3" fmla="*/ -400 w 28575"/>
                <a:gd name="connsiteY3" fmla="*/ 3265 h 133350"/>
                <a:gd name="connsiteX4" fmla="*/ -400 w 28575"/>
                <a:gd name="connsiteY4" fmla="*/ 131853 h 133350"/>
                <a:gd name="connsiteX5" fmla="*/ 28175 w 28575"/>
                <a:gd name="connsiteY5" fmla="*/ 131853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133350">
                  <a:moveTo>
                    <a:pt x="28175" y="3265"/>
                  </a:moveTo>
                  <a:cubicBezTo>
                    <a:pt x="28175" y="598"/>
                    <a:pt x="26041" y="-1498"/>
                    <a:pt x="23413" y="-1498"/>
                  </a:cubicBezTo>
                  <a:lnTo>
                    <a:pt x="4363" y="-1498"/>
                  </a:lnTo>
                  <a:cubicBezTo>
                    <a:pt x="1734" y="-1498"/>
                    <a:pt x="-400" y="598"/>
                    <a:pt x="-400" y="3265"/>
                  </a:cubicBezTo>
                  <a:lnTo>
                    <a:pt x="-400" y="131853"/>
                  </a:lnTo>
                  <a:lnTo>
                    <a:pt x="28175" y="131853"/>
                  </a:ln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40" name="Freeform: Shape 339">
              <a:extLst>
                <a:ext uri="{FF2B5EF4-FFF2-40B4-BE49-F238E27FC236}">
                  <a16:creationId xmlns:a16="http://schemas.microsoft.com/office/drawing/2014/main" id="{AC567ADF-CA37-4F48-9DE2-61479CFFECA4}"/>
                </a:ext>
              </a:extLst>
            </p:cNvPr>
            <p:cNvSpPr/>
            <p:nvPr/>
          </p:nvSpPr>
          <p:spPr>
            <a:xfrm>
              <a:off x="6454564" y="5574856"/>
              <a:ext cx="219075" cy="9525"/>
            </a:xfrm>
            <a:custGeom>
              <a:avLst/>
              <a:gdLst>
                <a:gd name="connsiteX0" fmla="*/ -400 w 219075"/>
                <a:gd name="connsiteY0" fmla="*/ -1498 h 9525"/>
                <a:gd name="connsiteX1" fmla="*/ 218675 w 219075"/>
                <a:gd name="connsiteY1" fmla="*/ -1498 h 9525"/>
              </a:gdLst>
              <a:ahLst/>
              <a:cxnLst>
                <a:cxn ang="0">
                  <a:pos x="connsiteX0" y="connsiteY0"/>
                </a:cxn>
                <a:cxn ang="0">
                  <a:pos x="connsiteX1" y="connsiteY1"/>
                </a:cxn>
              </a:cxnLst>
              <a:rect l="l" t="t" r="r" b="b"/>
              <a:pathLst>
                <a:path w="219075" h="9525">
                  <a:moveTo>
                    <a:pt x="-400" y="-1498"/>
                  </a:moveTo>
                  <a:lnTo>
                    <a:pt x="218675" y="-149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83" name="Graphic 381">
            <a:extLst>
              <a:ext uri="{FF2B5EF4-FFF2-40B4-BE49-F238E27FC236}">
                <a16:creationId xmlns:a16="http://schemas.microsoft.com/office/drawing/2014/main" id="{2C17C402-6479-4C41-A4A3-2663E2E5CECC}"/>
              </a:ext>
            </a:extLst>
          </p:cNvPr>
          <p:cNvGrpSpPr/>
          <p:nvPr/>
        </p:nvGrpSpPr>
        <p:grpSpPr>
          <a:xfrm>
            <a:off x="6700989" y="5231228"/>
            <a:ext cx="285186" cy="296530"/>
            <a:chOff x="6660848" y="5676219"/>
            <a:chExt cx="210692" cy="219075"/>
          </a:xfrm>
          <a:noFill/>
        </p:grpSpPr>
        <p:sp>
          <p:nvSpPr>
            <p:cNvPr id="384" name="Freeform: Shape 383">
              <a:extLst>
                <a:ext uri="{FF2B5EF4-FFF2-40B4-BE49-F238E27FC236}">
                  <a16:creationId xmlns:a16="http://schemas.microsoft.com/office/drawing/2014/main" id="{4F45A91E-B898-434C-9380-23E5BF9251A1}"/>
                </a:ext>
              </a:extLst>
            </p:cNvPr>
            <p:cNvSpPr/>
            <p:nvPr/>
          </p:nvSpPr>
          <p:spPr>
            <a:xfrm>
              <a:off x="6660848" y="5800044"/>
              <a:ext cx="91440" cy="95250"/>
            </a:xfrm>
            <a:custGeom>
              <a:avLst/>
              <a:gdLst>
                <a:gd name="connsiteX0" fmla="*/ -244 w 91440"/>
                <a:gd name="connsiteY0" fmla="*/ 7415 h 95250"/>
                <a:gd name="connsiteX1" fmla="*/ 9281 w 91440"/>
                <a:gd name="connsiteY1" fmla="*/ -2110 h 95250"/>
                <a:gd name="connsiteX2" fmla="*/ 81671 w 91440"/>
                <a:gd name="connsiteY2" fmla="*/ -2110 h 95250"/>
                <a:gd name="connsiteX3" fmla="*/ 91196 w 91440"/>
                <a:gd name="connsiteY3" fmla="*/ 7415 h 95250"/>
                <a:gd name="connsiteX4" fmla="*/ 91196 w 91440"/>
                <a:gd name="connsiteY4" fmla="*/ 83615 h 95250"/>
                <a:gd name="connsiteX5" fmla="*/ 81671 w 91440"/>
                <a:gd name="connsiteY5" fmla="*/ 93140 h 95250"/>
                <a:gd name="connsiteX6" fmla="*/ 9281 w 91440"/>
                <a:gd name="connsiteY6" fmla="*/ 93140 h 95250"/>
                <a:gd name="connsiteX7" fmla="*/ -244 w 91440"/>
                <a:gd name="connsiteY7" fmla="*/ 836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 h="95250">
                  <a:moveTo>
                    <a:pt x="-244" y="7415"/>
                  </a:moveTo>
                  <a:cubicBezTo>
                    <a:pt x="-244" y="2176"/>
                    <a:pt x="4023" y="-2110"/>
                    <a:pt x="9281" y="-2110"/>
                  </a:cubicBezTo>
                  <a:lnTo>
                    <a:pt x="81671" y="-2110"/>
                  </a:lnTo>
                  <a:cubicBezTo>
                    <a:pt x="86929" y="-2110"/>
                    <a:pt x="91196" y="2176"/>
                    <a:pt x="91196" y="7415"/>
                  </a:cubicBezTo>
                  <a:lnTo>
                    <a:pt x="91196" y="83615"/>
                  </a:lnTo>
                  <a:cubicBezTo>
                    <a:pt x="91196" y="88854"/>
                    <a:pt x="86929" y="93140"/>
                    <a:pt x="81671" y="93140"/>
                  </a:cubicBezTo>
                  <a:lnTo>
                    <a:pt x="9281" y="93140"/>
                  </a:lnTo>
                  <a:cubicBezTo>
                    <a:pt x="4023" y="93140"/>
                    <a:pt x="-244" y="88854"/>
                    <a:pt x="-244" y="83615"/>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85" name="Freeform: Shape 384">
              <a:extLst>
                <a:ext uri="{FF2B5EF4-FFF2-40B4-BE49-F238E27FC236}">
                  <a16:creationId xmlns:a16="http://schemas.microsoft.com/office/drawing/2014/main" id="{0C223448-F425-4FF8-ACBF-EE39704F551F}"/>
                </a:ext>
              </a:extLst>
            </p:cNvPr>
            <p:cNvSpPr/>
            <p:nvPr/>
          </p:nvSpPr>
          <p:spPr>
            <a:xfrm>
              <a:off x="6770576" y="5704794"/>
              <a:ext cx="73152" cy="76200"/>
            </a:xfrm>
            <a:custGeom>
              <a:avLst/>
              <a:gdLst>
                <a:gd name="connsiteX0" fmla="*/ -244 w 73152"/>
                <a:gd name="connsiteY0" fmla="*/ 74090 h 76200"/>
                <a:gd name="connsiteX1" fmla="*/ 72908 w 73152"/>
                <a:gd name="connsiteY1" fmla="*/ -2110 h 76200"/>
              </a:gdLst>
              <a:ahLst/>
              <a:cxnLst>
                <a:cxn ang="0">
                  <a:pos x="connsiteX0" y="connsiteY0"/>
                </a:cxn>
                <a:cxn ang="0">
                  <a:pos x="connsiteX1" y="connsiteY1"/>
                </a:cxn>
              </a:cxnLst>
              <a:rect l="l" t="t" r="r" b="b"/>
              <a:pathLst>
                <a:path w="73152" h="76200">
                  <a:moveTo>
                    <a:pt x="-244" y="74090"/>
                  </a:moveTo>
                  <a:lnTo>
                    <a:pt x="72908" y="-2110"/>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86" name="Freeform: Shape 385">
              <a:extLst>
                <a:ext uri="{FF2B5EF4-FFF2-40B4-BE49-F238E27FC236}">
                  <a16:creationId xmlns:a16="http://schemas.microsoft.com/office/drawing/2014/main" id="{5CBC87D8-D95A-4620-A4A4-6B32CF698A20}"/>
                </a:ext>
              </a:extLst>
            </p:cNvPr>
            <p:cNvSpPr/>
            <p:nvPr/>
          </p:nvSpPr>
          <p:spPr>
            <a:xfrm>
              <a:off x="6798008" y="5704794"/>
              <a:ext cx="45720" cy="47625"/>
            </a:xfrm>
            <a:custGeom>
              <a:avLst/>
              <a:gdLst>
                <a:gd name="connsiteX0" fmla="*/ -244 w 45720"/>
                <a:gd name="connsiteY0" fmla="*/ -2110 h 47625"/>
                <a:gd name="connsiteX1" fmla="*/ 45476 w 45720"/>
                <a:gd name="connsiteY1" fmla="*/ -2110 h 47625"/>
                <a:gd name="connsiteX2" fmla="*/ 45476 w 45720"/>
                <a:gd name="connsiteY2" fmla="*/ 45515 h 47625"/>
              </a:gdLst>
              <a:ahLst/>
              <a:cxnLst>
                <a:cxn ang="0">
                  <a:pos x="connsiteX0" y="connsiteY0"/>
                </a:cxn>
                <a:cxn ang="0">
                  <a:pos x="connsiteX1" y="connsiteY1"/>
                </a:cxn>
                <a:cxn ang="0">
                  <a:pos x="connsiteX2" y="connsiteY2"/>
                </a:cxn>
              </a:cxnLst>
              <a:rect l="l" t="t" r="r" b="b"/>
              <a:pathLst>
                <a:path w="45720" h="47625">
                  <a:moveTo>
                    <a:pt x="-244" y="-2110"/>
                  </a:moveTo>
                  <a:lnTo>
                    <a:pt x="45476" y="-2110"/>
                  </a:lnTo>
                  <a:lnTo>
                    <a:pt x="45476" y="45515"/>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87" name="Freeform: Shape 386">
              <a:extLst>
                <a:ext uri="{FF2B5EF4-FFF2-40B4-BE49-F238E27FC236}">
                  <a16:creationId xmlns:a16="http://schemas.microsoft.com/office/drawing/2014/main" id="{C2EA3395-4CF7-4506-A77C-A84166FD268D}"/>
                </a:ext>
              </a:extLst>
            </p:cNvPr>
            <p:cNvSpPr/>
            <p:nvPr/>
          </p:nvSpPr>
          <p:spPr>
            <a:xfrm>
              <a:off x="6697043" y="5676219"/>
              <a:ext cx="9525" cy="9525"/>
            </a:xfrm>
            <a:custGeom>
              <a:avLst/>
              <a:gdLst>
                <a:gd name="connsiteX0" fmla="*/ 9281 w 9525"/>
                <a:gd name="connsiteY0" fmla="*/ -2110 h 9525"/>
                <a:gd name="connsiteX1" fmla="*/ -244 w 9525"/>
                <a:gd name="connsiteY1" fmla="*/ 7415 h 9525"/>
              </a:gdLst>
              <a:ahLst/>
              <a:cxnLst>
                <a:cxn ang="0">
                  <a:pos x="connsiteX0" y="connsiteY0"/>
                </a:cxn>
                <a:cxn ang="0">
                  <a:pos x="connsiteX1" y="connsiteY1"/>
                </a:cxn>
              </a:cxnLst>
              <a:rect l="l" t="t" r="r" b="b"/>
              <a:pathLst>
                <a:path w="9525" h="9525">
                  <a:moveTo>
                    <a:pt x="9281" y="-2110"/>
                  </a:moveTo>
                  <a:cubicBezTo>
                    <a:pt x="4023" y="-2110"/>
                    <a:pt x="-244" y="2176"/>
                    <a:pt x="-244" y="7415"/>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88" name="Freeform: Shape 387">
              <a:extLst>
                <a:ext uri="{FF2B5EF4-FFF2-40B4-BE49-F238E27FC236}">
                  <a16:creationId xmlns:a16="http://schemas.microsoft.com/office/drawing/2014/main" id="{ED294F8D-4A37-41B8-8188-03560E165718}"/>
                </a:ext>
              </a:extLst>
            </p:cNvPr>
            <p:cNvSpPr/>
            <p:nvPr/>
          </p:nvSpPr>
          <p:spPr>
            <a:xfrm>
              <a:off x="6862016" y="5676219"/>
              <a:ext cx="9525" cy="9525"/>
            </a:xfrm>
            <a:custGeom>
              <a:avLst/>
              <a:gdLst>
                <a:gd name="connsiteX0" fmla="*/ -244 w 9525"/>
                <a:gd name="connsiteY0" fmla="*/ -2110 h 9525"/>
                <a:gd name="connsiteX1" fmla="*/ 9281 w 9525"/>
                <a:gd name="connsiteY1" fmla="*/ 7415 h 9525"/>
              </a:gdLst>
              <a:ahLst/>
              <a:cxnLst>
                <a:cxn ang="0">
                  <a:pos x="connsiteX0" y="connsiteY0"/>
                </a:cxn>
                <a:cxn ang="0">
                  <a:pos x="connsiteX1" y="connsiteY1"/>
                </a:cxn>
              </a:cxnLst>
              <a:rect l="l" t="t" r="r" b="b"/>
              <a:pathLst>
                <a:path w="9525" h="9525">
                  <a:moveTo>
                    <a:pt x="-244" y="-2110"/>
                  </a:moveTo>
                  <a:cubicBezTo>
                    <a:pt x="5014" y="-2110"/>
                    <a:pt x="9281" y="2176"/>
                    <a:pt x="9281" y="7415"/>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89" name="Freeform: Shape 388">
              <a:extLst>
                <a:ext uri="{FF2B5EF4-FFF2-40B4-BE49-F238E27FC236}">
                  <a16:creationId xmlns:a16="http://schemas.microsoft.com/office/drawing/2014/main" id="{C8FCC50A-3A84-4DE1-8B42-6F7C48201B40}"/>
                </a:ext>
              </a:extLst>
            </p:cNvPr>
            <p:cNvSpPr/>
            <p:nvPr/>
          </p:nvSpPr>
          <p:spPr>
            <a:xfrm>
              <a:off x="6697424" y="5704794"/>
              <a:ext cx="9525" cy="9525"/>
            </a:xfrm>
            <a:custGeom>
              <a:avLst/>
              <a:gdLst>
                <a:gd name="connsiteX0" fmla="*/ -244 w 9525"/>
                <a:gd name="connsiteY0" fmla="*/ -2110 h 9525"/>
                <a:gd name="connsiteX1" fmla="*/ -244 w 9525"/>
                <a:gd name="connsiteY1" fmla="*/ 7415 h 9525"/>
              </a:gdLst>
              <a:ahLst/>
              <a:cxnLst>
                <a:cxn ang="0">
                  <a:pos x="connsiteX0" y="connsiteY0"/>
                </a:cxn>
                <a:cxn ang="0">
                  <a:pos x="connsiteX1" y="connsiteY1"/>
                </a:cxn>
              </a:cxnLst>
              <a:rect l="l" t="t" r="r" b="b"/>
              <a:pathLst>
                <a:path w="9525" h="9525">
                  <a:moveTo>
                    <a:pt x="-244" y="-2110"/>
                  </a:moveTo>
                  <a:lnTo>
                    <a:pt x="-244" y="7415"/>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0" name="Freeform: Shape 389">
              <a:extLst>
                <a:ext uri="{FF2B5EF4-FFF2-40B4-BE49-F238E27FC236}">
                  <a16:creationId xmlns:a16="http://schemas.microsoft.com/office/drawing/2014/main" id="{0EC9A3F9-98D2-44AF-BCE2-EB4C6257E461}"/>
                </a:ext>
              </a:extLst>
            </p:cNvPr>
            <p:cNvSpPr/>
            <p:nvPr/>
          </p:nvSpPr>
          <p:spPr>
            <a:xfrm>
              <a:off x="6724475" y="5676219"/>
              <a:ext cx="9525" cy="9525"/>
            </a:xfrm>
            <a:custGeom>
              <a:avLst/>
              <a:gdLst>
                <a:gd name="connsiteX0" fmla="*/ 9281 w 9525"/>
                <a:gd name="connsiteY0" fmla="*/ -2110 h 9525"/>
                <a:gd name="connsiteX1" fmla="*/ -244 w 9525"/>
                <a:gd name="connsiteY1" fmla="*/ -2110 h 9525"/>
              </a:gdLst>
              <a:ahLst/>
              <a:cxnLst>
                <a:cxn ang="0">
                  <a:pos x="connsiteX0" y="connsiteY0"/>
                </a:cxn>
                <a:cxn ang="0">
                  <a:pos x="connsiteX1" y="connsiteY1"/>
                </a:cxn>
              </a:cxnLst>
              <a:rect l="l" t="t" r="r" b="b"/>
              <a:pathLst>
                <a:path w="9525" h="9525">
                  <a:moveTo>
                    <a:pt x="9281" y="-2110"/>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1" name="Freeform: Shape 390">
              <a:extLst>
                <a:ext uri="{FF2B5EF4-FFF2-40B4-BE49-F238E27FC236}">
                  <a16:creationId xmlns:a16="http://schemas.microsoft.com/office/drawing/2014/main" id="{5272E96D-D178-4D40-8096-B630F90DB6EE}"/>
                </a:ext>
              </a:extLst>
            </p:cNvPr>
            <p:cNvSpPr/>
            <p:nvPr/>
          </p:nvSpPr>
          <p:spPr>
            <a:xfrm>
              <a:off x="6752288" y="5676219"/>
              <a:ext cx="9525" cy="9525"/>
            </a:xfrm>
            <a:custGeom>
              <a:avLst/>
              <a:gdLst>
                <a:gd name="connsiteX0" fmla="*/ 9281 w 9525"/>
                <a:gd name="connsiteY0" fmla="*/ -2110 h 9525"/>
                <a:gd name="connsiteX1" fmla="*/ -244 w 9525"/>
                <a:gd name="connsiteY1" fmla="*/ -2110 h 9525"/>
              </a:gdLst>
              <a:ahLst/>
              <a:cxnLst>
                <a:cxn ang="0">
                  <a:pos x="connsiteX0" y="connsiteY0"/>
                </a:cxn>
                <a:cxn ang="0">
                  <a:pos x="connsiteX1" y="connsiteY1"/>
                </a:cxn>
              </a:cxnLst>
              <a:rect l="l" t="t" r="r" b="b"/>
              <a:pathLst>
                <a:path w="9525" h="9525">
                  <a:moveTo>
                    <a:pt x="9281" y="-2110"/>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2" name="Freeform: Shape 391">
              <a:extLst>
                <a:ext uri="{FF2B5EF4-FFF2-40B4-BE49-F238E27FC236}">
                  <a16:creationId xmlns:a16="http://schemas.microsoft.com/office/drawing/2014/main" id="{F4FF9E73-D525-43BB-A249-B2692AB6F9CC}"/>
                </a:ext>
              </a:extLst>
            </p:cNvPr>
            <p:cNvSpPr/>
            <p:nvPr/>
          </p:nvSpPr>
          <p:spPr>
            <a:xfrm>
              <a:off x="6779339" y="5676219"/>
              <a:ext cx="9525" cy="9525"/>
            </a:xfrm>
            <a:custGeom>
              <a:avLst/>
              <a:gdLst>
                <a:gd name="connsiteX0" fmla="*/ 9281 w 9525"/>
                <a:gd name="connsiteY0" fmla="*/ -2110 h 9525"/>
                <a:gd name="connsiteX1" fmla="*/ -244 w 9525"/>
                <a:gd name="connsiteY1" fmla="*/ -2110 h 9525"/>
              </a:gdLst>
              <a:ahLst/>
              <a:cxnLst>
                <a:cxn ang="0">
                  <a:pos x="connsiteX0" y="connsiteY0"/>
                </a:cxn>
                <a:cxn ang="0">
                  <a:pos x="connsiteX1" y="connsiteY1"/>
                </a:cxn>
              </a:cxnLst>
              <a:rect l="l" t="t" r="r" b="b"/>
              <a:pathLst>
                <a:path w="9525" h="9525">
                  <a:moveTo>
                    <a:pt x="9281" y="-2110"/>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3" name="Freeform: Shape 392">
              <a:extLst>
                <a:ext uri="{FF2B5EF4-FFF2-40B4-BE49-F238E27FC236}">
                  <a16:creationId xmlns:a16="http://schemas.microsoft.com/office/drawing/2014/main" id="{0BC9802A-62CE-422F-835C-4DC1E74E617C}"/>
                </a:ext>
              </a:extLst>
            </p:cNvPr>
            <p:cNvSpPr/>
            <p:nvPr/>
          </p:nvSpPr>
          <p:spPr>
            <a:xfrm>
              <a:off x="6806771" y="5676219"/>
              <a:ext cx="9525" cy="9525"/>
            </a:xfrm>
            <a:custGeom>
              <a:avLst/>
              <a:gdLst>
                <a:gd name="connsiteX0" fmla="*/ 9281 w 9525"/>
                <a:gd name="connsiteY0" fmla="*/ -2110 h 9525"/>
                <a:gd name="connsiteX1" fmla="*/ -244 w 9525"/>
                <a:gd name="connsiteY1" fmla="*/ -2110 h 9525"/>
              </a:gdLst>
              <a:ahLst/>
              <a:cxnLst>
                <a:cxn ang="0">
                  <a:pos x="connsiteX0" y="connsiteY0"/>
                </a:cxn>
                <a:cxn ang="0">
                  <a:pos x="connsiteX1" y="connsiteY1"/>
                </a:cxn>
              </a:cxnLst>
              <a:rect l="l" t="t" r="r" b="b"/>
              <a:pathLst>
                <a:path w="9525" h="9525">
                  <a:moveTo>
                    <a:pt x="9281" y="-2110"/>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4" name="Freeform: Shape 393">
              <a:extLst>
                <a:ext uri="{FF2B5EF4-FFF2-40B4-BE49-F238E27FC236}">
                  <a16:creationId xmlns:a16="http://schemas.microsoft.com/office/drawing/2014/main" id="{4AB2799B-E0D5-4FE7-B0E2-1F651EE42DA8}"/>
                </a:ext>
              </a:extLst>
            </p:cNvPr>
            <p:cNvSpPr/>
            <p:nvPr/>
          </p:nvSpPr>
          <p:spPr>
            <a:xfrm>
              <a:off x="6834203" y="5676219"/>
              <a:ext cx="9525" cy="9525"/>
            </a:xfrm>
            <a:custGeom>
              <a:avLst/>
              <a:gdLst>
                <a:gd name="connsiteX0" fmla="*/ 9281 w 9525"/>
                <a:gd name="connsiteY0" fmla="*/ -2110 h 9525"/>
                <a:gd name="connsiteX1" fmla="*/ -244 w 9525"/>
                <a:gd name="connsiteY1" fmla="*/ -2110 h 9525"/>
              </a:gdLst>
              <a:ahLst/>
              <a:cxnLst>
                <a:cxn ang="0">
                  <a:pos x="connsiteX0" y="connsiteY0"/>
                </a:cxn>
                <a:cxn ang="0">
                  <a:pos x="connsiteX1" y="connsiteY1"/>
                </a:cxn>
              </a:cxnLst>
              <a:rect l="l" t="t" r="r" b="b"/>
              <a:pathLst>
                <a:path w="9525" h="9525">
                  <a:moveTo>
                    <a:pt x="9281" y="-2110"/>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5" name="Freeform: Shape 394">
              <a:extLst>
                <a:ext uri="{FF2B5EF4-FFF2-40B4-BE49-F238E27FC236}">
                  <a16:creationId xmlns:a16="http://schemas.microsoft.com/office/drawing/2014/main" id="{5A4CE4B4-1303-4A3E-BE1D-C9C871225697}"/>
                </a:ext>
              </a:extLst>
            </p:cNvPr>
            <p:cNvSpPr/>
            <p:nvPr/>
          </p:nvSpPr>
          <p:spPr>
            <a:xfrm>
              <a:off x="6779339" y="5857194"/>
              <a:ext cx="9525" cy="9525"/>
            </a:xfrm>
            <a:custGeom>
              <a:avLst/>
              <a:gdLst>
                <a:gd name="connsiteX0" fmla="*/ 9281 w 9525"/>
                <a:gd name="connsiteY0" fmla="*/ -2110 h 9525"/>
                <a:gd name="connsiteX1" fmla="*/ -244 w 9525"/>
                <a:gd name="connsiteY1" fmla="*/ -2110 h 9525"/>
              </a:gdLst>
              <a:ahLst/>
              <a:cxnLst>
                <a:cxn ang="0">
                  <a:pos x="connsiteX0" y="connsiteY0"/>
                </a:cxn>
                <a:cxn ang="0">
                  <a:pos x="connsiteX1" y="connsiteY1"/>
                </a:cxn>
              </a:cxnLst>
              <a:rect l="l" t="t" r="r" b="b"/>
              <a:pathLst>
                <a:path w="9525" h="9525">
                  <a:moveTo>
                    <a:pt x="9281" y="-2110"/>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6" name="Freeform: Shape 395">
              <a:extLst>
                <a:ext uri="{FF2B5EF4-FFF2-40B4-BE49-F238E27FC236}">
                  <a16:creationId xmlns:a16="http://schemas.microsoft.com/office/drawing/2014/main" id="{652D4658-9CC7-4B5E-9963-5A9CC1025B43}"/>
                </a:ext>
              </a:extLst>
            </p:cNvPr>
            <p:cNvSpPr/>
            <p:nvPr/>
          </p:nvSpPr>
          <p:spPr>
            <a:xfrm>
              <a:off x="6806771" y="5857194"/>
              <a:ext cx="9525" cy="9525"/>
            </a:xfrm>
            <a:custGeom>
              <a:avLst/>
              <a:gdLst>
                <a:gd name="connsiteX0" fmla="*/ 9281 w 9525"/>
                <a:gd name="connsiteY0" fmla="*/ -2110 h 9525"/>
                <a:gd name="connsiteX1" fmla="*/ -244 w 9525"/>
                <a:gd name="connsiteY1" fmla="*/ -2110 h 9525"/>
              </a:gdLst>
              <a:ahLst/>
              <a:cxnLst>
                <a:cxn ang="0">
                  <a:pos x="connsiteX0" y="connsiteY0"/>
                </a:cxn>
                <a:cxn ang="0">
                  <a:pos x="connsiteX1" y="connsiteY1"/>
                </a:cxn>
              </a:cxnLst>
              <a:rect l="l" t="t" r="r" b="b"/>
              <a:pathLst>
                <a:path w="9525" h="9525">
                  <a:moveTo>
                    <a:pt x="9281" y="-2110"/>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7" name="Freeform: Shape 396">
              <a:extLst>
                <a:ext uri="{FF2B5EF4-FFF2-40B4-BE49-F238E27FC236}">
                  <a16:creationId xmlns:a16="http://schemas.microsoft.com/office/drawing/2014/main" id="{07E0FC20-8DBB-4B1A-B4DF-58AA2581F586}"/>
                </a:ext>
              </a:extLst>
            </p:cNvPr>
            <p:cNvSpPr/>
            <p:nvPr/>
          </p:nvSpPr>
          <p:spPr>
            <a:xfrm>
              <a:off x="6834203" y="5857194"/>
              <a:ext cx="9525" cy="9525"/>
            </a:xfrm>
            <a:custGeom>
              <a:avLst/>
              <a:gdLst>
                <a:gd name="connsiteX0" fmla="*/ 9281 w 9525"/>
                <a:gd name="connsiteY0" fmla="*/ -2110 h 9525"/>
                <a:gd name="connsiteX1" fmla="*/ -244 w 9525"/>
                <a:gd name="connsiteY1" fmla="*/ -2110 h 9525"/>
              </a:gdLst>
              <a:ahLst/>
              <a:cxnLst>
                <a:cxn ang="0">
                  <a:pos x="connsiteX0" y="connsiteY0"/>
                </a:cxn>
                <a:cxn ang="0">
                  <a:pos x="connsiteX1" y="connsiteY1"/>
                </a:cxn>
              </a:cxnLst>
              <a:rect l="l" t="t" r="r" b="b"/>
              <a:pathLst>
                <a:path w="9525" h="9525">
                  <a:moveTo>
                    <a:pt x="9281" y="-2110"/>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8" name="Freeform: Shape 397">
              <a:extLst>
                <a:ext uri="{FF2B5EF4-FFF2-40B4-BE49-F238E27FC236}">
                  <a16:creationId xmlns:a16="http://schemas.microsoft.com/office/drawing/2014/main" id="{7577E35A-0E3F-4F9E-9ACF-587BB402A1C3}"/>
                </a:ext>
              </a:extLst>
            </p:cNvPr>
            <p:cNvSpPr/>
            <p:nvPr/>
          </p:nvSpPr>
          <p:spPr>
            <a:xfrm>
              <a:off x="6862016" y="5847669"/>
              <a:ext cx="9525" cy="9525"/>
            </a:xfrm>
            <a:custGeom>
              <a:avLst/>
              <a:gdLst>
                <a:gd name="connsiteX0" fmla="*/ -244 w 9525"/>
                <a:gd name="connsiteY0" fmla="*/ 7415 h 9525"/>
                <a:gd name="connsiteX1" fmla="*/ 9281 w 9525"/>
                <a:gd name="connsiteY1" fmla="*/ -2110 h 9525"/>
              </a:gdLst>
              <a:ahLst/>
              <a:cxnLst>
                <a:cxn ang="0">
                  <a:pos x="connsiteX0" y="connsiteY0"/>
                </a:cxn>
                <a:cxn ang="0">
                  <a:pos x="connsiteX1" y="connsiteY1"/>
                </a:cxn>
              </a:cxnLst>
              <a:rect l="l" t="t" r="r" b="b"/>
              <a:pathLst>
                <a:path w="9525" h="9525">
                  <a:moveTo>
                    <a:pt x="-244" y="7415"/>
                  </a:moveTo>
                  <a:cubicBezTo>
                    <a:pt x="5014" y="7415"/>
                    <a:pt x="9281" y="3129"/>
                    <a:pt x="9281" y="-2110"/>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99" name="Freeform: Shape 398">
              <a:extLst>
                <a:ext uri="{FF2B5EF4-FFF2-40B4-BE49-F238E27FC236}">
                  <a16:creationId xmlns:a16="http://schemas.microsoft.com/office/drawing/2014/main" id="{4B6C283F-F40F-43F5-A091-6513A47EEDB3}"/>
                </a:ext>
              </a:extLst>
            </p:cNvPr>
            <p:cNvSpPr/>
            <p:nvPr/>
          </p:nvSpPr>
          <p:spPr>
            <a:xfrm>
              <a:off x="6871160" y="5819094"/>
              <a:ext cx="9525" cy="9525"/>
            </a:xfrm>
            <a:custGeom>
              <a:avLst/>
              <a:gdLst>
                <a:gd name="connsiteX0" fmla="*/ -244 w 9525"/>
                <a:gd name="connsiteY0" fmla="*/ 7415 h 9525"/>
                <a:gd name="connsiteX1" fmla="*/ -244 w 9525"/>
                <a:gd name="connsiteY1" fmla="*/ -2110 h 9525"/>
              </a:gdLst>
              <a:ahLst/>
              <a:cxnLst>
                <a:cxn ang="0">
                  <a:pos x="connsiteX0" y="connsiteY0"/>
                </a:cxn>
                <a:cxn ang="0">
                  <a:pos x="connsiteX1" y="connsiteY1"/>
                </a:cxn>
              </a:cxnLst>
              <a:rect l="l" t="t" r="r" b="b"/>
              <a:pathLst>
                <a:path w="9525" h="9525">
                  <a:moveTo>
                    <a:pt x="-244" y="7415"/>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0" name="Freeform: Shape 399">
              <a:extLst>
                <a:ext uri="{FF2B5EF4-FFF2-40B4-BE49-F238E27FC236}">
                  <a16:creationId xmlns:a16="http://schemas.microsoft.com/office/drawing/2014/main" id="{FDF7D778-550E-409A-AE84-50DAF15A10CA}"/>
                </a:ext>
              </a:extLst>
            </p:cNvPr>
            <p:cNvSpPr/>
            <p:nvPr/>
          </p:nvSpPr>
          <p:spPr>
            <a:xfrm>
              <a:off x="6871160" y="5790519"/>
              <a:ext cx="9525" cy="9525"/>
            </a:xfrm>
            <a:custGeom>
              <a:avLst/>
              <a:gdLst>
                <a:gd name="connsiteX0" fmla="*/ -244 w 9525"/>
                <a:gd name="connsiteY0" fmla="*/ 7415 h 9525"/>
                <a:gd name="connsiteX1" fmla="*/ -244 w 9525"/>
                <a:gd name="connsiteY1" fmla="*/ -2110 h 9525"/>
              </a:gdLst>
              <a:ahLst/>
              <a:cxnLst>
                <a:cxn ang="0">
                  <a:pos x="connsiteX0" y="connsiteY0"/>
                </a:cxn>
                <a:cxn ang="0">
                  <a:pos x="connsiteX1" y="connsiteY1"/>
                </a:cxn>
              </a:cxnLst>
              <a:rect l="l" t="t" r="r" b="b"/>
              <a:pathLst>
                <a:path w="9525" h="9525">
                  <a:moveTo>
                    <a:pt x="-244" y="7415"/>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1" name="Freeform: Shape 400">
              <a:extLst>
                <a:ext uri="{FF2B5EF4-FFF2-40B4-BE49-F238E27FC236}">
                  <a16:creationId xmlns:a16="http://schemas.microsoft.com/office/drawing/2014/main" id="{6D5B74E3-0C1E-4676-80D1-2F6451A5741E}"/>
                </a:ext>
              </a:extLst>
            </p:cNvPr>
            <p:cNvSpPr/>
            <p:nvPr/>
          </p:nvSpPr>
          <p:spPr>
            <a:xfrm>
              <a:off x="6871160" y="5761944"/>
              <a:ext cx="9525" cy="9525"/>
            </a:xfrm>
            <a:custGeom>
              <a:avLst/>
              <a:gdLst>
                <a:gd name="connsiteX0" fmla="*/ -244 w 9525"/>
                <a:gd name="connsiteY0" fmla="*/ 7415 h 9525"/>
                <a:gd name="connsiteX1" fmla="*/ -244 w 9525"/>
                <a:gd name="connsiteY1" fmla="*/ -2110 h 9525"/>
              </a:gdLst>
              <a:ahLst/>
              <a:cxnLst>
                <a:cxn ang="0">
                  <a:pos x="connsiteX0" y="connsiteY0"/>
                </a:cxn>
                <a:cxn ang="0">
                  <a:pos x="connsiteX1" y="connsiteY1"/>
                </a:cxn>
              </a:cxnLst>
              <a:rect l="l" t="t" r="r" b="b"/>
              <a:pathLst>
                <a:path w="9525" h="9525">
                  <a:moveTo>
                    <a:pt x="-244" y="7415"/>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2" name="Freeform: Shape 401">
              <a:extLst>
                <a:ext uri="{FF2B5EF4-FFF2-40B4-BE49-F238E27FC236}">
                  <a16:creationId xmlns:a16="http://schemas.microsoft.com/office/drawing/2014/main" id="{34D7A563-0845-4CBA-B2E1-F8CE7018906A}"/>
                </a:ext>
              </a:extLst>
            </p:cNvPr>
            <p:cNvSpPr/>
            <p:nvPr/>
          </p:nvSpPr>
          <p:spPr>
            <a:xfrm>
              <a:off x="6871160" y="5733369"/>
              <a:ext cx="9525" cy="9525"/>
            </a:xfrm>
            <a:custGeom>
              <a:avLst/>
              <a:gdLst>
                <a:gd name="connsiteX0" fmla="*/ -244 w 9525"/>
                <a:gd name="connsiteY0" fmla="*/ 7415 h 9525"/>
                <a:gd name="connsiteX1" fmla="*/ -244 w 9525"/>
                <a:gd name="connsiteY1" fmla="*/ -2110 h 9525"/>
              </a:gdLst>
              <a:ahLst/>
              <a:cxnLst>
                <a:cxn ang="0">
                  <a:pos x="connsiteX0" y="connsiteY0"/>
                </a:cxn>
                <a:cxn ang="0">
                  <a:pos x="connsiteX1" y="connsiteY1"/>
                </a:cxn>
              </a:cxnLst>
              <a:rect l="l" t="t" r="r" b="b"/>
              <a:pathLst>
                <a:path w="9525" h="9525">
                  <a:moveTo>
                    <a:pt x="-244" y="7415"/>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3" name="Freeform: Shape 402">
              <a:extLst>
                <a:ext uri="{FF2B5EF4-FFF2-40B4-BE49-F238E27FC236}">
                  <a16:creationId xmlns:a16="http://schemas.microsoft.com/office/drawing/2014/main" id="{EE4CC921-0EF7-4A22-92C2-50CD7EBB09F4}"/>
                </a:ext>
              </a:extLst>
            </p:cNvPr>
            <p:cNvSpPr/>
            <p:nvPr/>
          </p:nvSpPr>
          <p:spPr>
            <a:xfrm>
              <a:off x="6697424" y="5761944"/>
              <a:ext cx="9525" cy="9525"/>
            </a:xfrm>
            <a:custGeom>
              <a:avLst/>
              <a:gdLst>
                <a:gd name="connsiteX0" fmla="*/ -244 w 9525"/>
                <a:gd name="connsiteY0" fmla="*/ 7415 h 9525"/>
                <a:gd name="connsiteX1" fmla="*/ -244 w 9525"/>
                <a:gd name="connsiteY1" fmla="*/ -2110 h 9525"/>
              </a:gdLst>
              <a:ahLst/>
              <a:cxnLst>
                <a:cxn ang="0">
                  <a:pos x="connsiteX0" y="connsiteY0"/>
                </a:cxn>
                <a:cxn ang="0">
                  <a:pos x="connsiteX1" y="connsiteY1"/>
                </a:cxn>
              </a:cxnLst>
              <a:rect l="l" t="t" r="r" b="b"/>
              <a:pathLst>
                <a:path w="9525" h="9525">
                  <a:moveTo>
                    <a:pt x="-244" y="7415"/>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4" name="Freeform: Shape 403">
              <a:extLst>
                <a:ext uri="{FF2B5EF4-FFF2-40B4-BE49-F238E27FC236}">
                  <a16:creationId xmlns:a16="http://schemas.microsoft.com/office/drawing/2014/main" id="{A84E188A-A4CF-4C1F-A067-5E26F11572B7}"/>
                </a:ext>
              </a:extLst>
            </p:cNvPr>
            <p:cNvSpPr/>
            <p:nvPr/>
          </p:nvSpPr>
          <p:spPr>
            <a:xfrm>
              <a:off x="6697424" y="5733369"/>
              <a:ext cx="9525" cy="9525"/>
            </a:xfrm>
            <a:custGeom>
              <a:avLst/>
              <a:gdLst>
                <a:gd name="connsiteX0" fmla="*/ -244 w 9525"/>
                <a:gd name="connsiteY0" fmla="*/ 7415 h 9525"/>
                <a:gd name="connsiteX1" fmla="*/ -244 w 9525"/>
                <a:gd name="connsiteY1" fmla="*/ -2110 h 9525"/>
              </a:gdLst>
              <a:ahLst/>
              <a:cxnLst>
                <a:cxn ang="0">
                  <a:pos x="connsiteX0" y="connsiteY0"/>
                </a:cxn>
                <a:cxn ang="0">
                  <a:pos x="connsiteX1" y="connsiteY1"/>
                </a:cxn>
              </a:cxnLst>
              <a:rect l="l" t="t" r="r" b="b"/>
              <a:pathLst>
                <a:path w="9525" h="9525">
                  <a:moveTo>
                    <a:pt x="-244" y="7415"/>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05" name="Freeform: Shape 404">
              <a:extLst>
                <a:ext uri="{FF2B5EF4-FFF2-40B4-BE49-F238E27FC236}">
                  <a16:creationId xmlns:a16="http://schemas.microsoft.com/office/drawing/2014/main" id="{D9697CEF-87C2-4043-800B-30C96B8C6BF9}"/>
                </a:ext>
              </a:extLst>
            </p:cNvPr>
            <p:cNvSpPr/>
            <p:nvPr/>
          </p:nvSpPr>
          <p:spPr>
            <a:xfrm>
              <a:off x="6871160" y="5704794"/>
              <a:ext cx="9525" cy="9525"/>
            </a:xfrm>
            <a:custGeom>
              <a:avLst/>
              <a:gdLst>
                <a:gd name="connsiteX0" fmla="*/ -244 w 9525"/>
                <a:gd name="connsiteY0" fmla="*/ 7415 h 9525"/>
                <a:gd name="connsiteX1" fmla="*/ -244 w 9525"/>
                <a:gd name="connsiteY1" fmla="*/ -2110 h 9525"/>
              </a:gdLst>
              <a:ahLst/>
              <a:cxnLst>
                <a:cxn ang="0">
                  <a:pos x="connsiteX0" y="connsiteY0"/>
                </a:cxn>
                <a:cxn ang="0">
                  <a:pos x="connsiteX1" y="connsiteY1"/>
                </a:cxn>
              </a:cxnLst>
              <a:rect l="l" t="t" r="r" b="b"/>
              <a:pathLst>
                <a:path w="9525" h="9525">
                  <a:moveTo>
                    <a:pt x="-244" y="7415"/>
                  </a:moveTo>
                  <a:lnTo>
                    <a:pt x="-244" y="-2110"/>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26" name="Group 425">
            <a:extLst>
              <a:ext uri="{FF2B5EF4-FFF2-40B4-BE49-F238E27FC236}">
                <a16:creationId xmlns:a16="http://schemas.microsoft.com/office/drawing/2014/main" id="{3FD063CD-A885-4139-8DEB-163A1FFC5514}"/>
              </a:ext>
            </a:extLst>
          </p:cNvPr>
          <p:cNvGrpSpPr/>
          <p:nvPr/>
        </p:nvGrpSpPr>
        <p:grpSpPr>
          <a:xfrm rot="5400000">
            <a:off x="6662792" y="5573931"/>
            <a:ext cx="194619" cy="169456"/>
            <a:chOff x="4031421" y="2244314"/>
            <a:chExt cx="194619" cy="169456"/>
          </a:xfrm>
        </p:grpSpPr>
        <p:sp>
          <p:nvSpPr>
            <p:cNvPr id="427" name="Freeform: Shape 426">
              <a:extLst>
                <a:ext uri="{FF2B5EF4-FFF2-40B4-BE49-F238E27FC236}">
                  <a16:creationId xmlns:a16="http://schemas.microsoft.com/office/drawing/2014/main" id="{2C2D2AEA-0AA3-4663-8833-C58F934D4A1B}"/>
                </a:ext>
              </a:extLst>
            </p:cNvPr>
            <p:cNvSpPr/>
            <p:nvPr/>
          </p:nvSpPr>
          <p:spPr>
            <a:xfrm rot="10800000">
              <a:off x="4031421" y="2244314"/>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428" name="Straight Connector 427">
              <a:extLst>
                <a:ext uri="{FF2B5EF4-FFF2-40B4-BE49-F238E27FC236}">
                  <a16:creationId xmlns:a16="http://schemas.microsoft.com/office/drawing/2014/main" id="{372864C7-1664-4111-8D79-59DAF400BF04}"/>
                </a:ext>
              </a:extLst>
            </p:cNvPr>
            <p:cNvCxnSpPr/>
            <p:nvPr/>
          </p:nvCxnSpPr>
          <p:spPr>
            <a:xfrm rot="16200000" flipH="1">
              <a:off x="4182166" y="2369897"/>
              <a:ext cx="87747"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grpSp>
        <p:nvGrpSpPr>
          <p:cNvPr id="429" name="Graphic 118">
            <a:extLst>
              <a:ext uri="{FF2B5EF4-FFF2-40B4-BE49-F238E27FC236}">
                <a16:creationId xmlns:a16="http://schemas.microsoft.com/office/drawing/2014/main" id="{B17B7661-E077-417D-B8E4-D0FB148E2E13}"/>
              </a:ext>
            </a:extLst>
          </p:cNvPr>
          <p:cNvGrpSpPr/>
          <p:nvPr/>
        </p:nvGrpSpPr>
        <p:grpSpPr>
          <a:xfrm>
            <a:off x="6337824" y="2554721"/>
            <a:ext cx="284022" cy="284540"/>
            <a:chOff x="6585886" y="1557884"/>
            <a:chExt cx="218675" cy="219075"/>
          </a:xfrm>
          <a:noFill/>
        </p:grpSpPr>
        <p:sp>
          <p:nvSpPr>
            <p:cNvPr id="430" name="Freeform: Shape 429">
              <a:extLst>
                <a:ext uri="{FF2B5EF4-FFF2-40B4-BE49-F238E27FC236}">
                  <a16:creationId xmlns:a16="http://schemas.microsoft.com/office/drawing/2014/main" id="{E5074197-B4B8-40BB-B74D-9925C0E75994}"/>
                </a:ext>
              </a:extLst>
            </p:cNvPr>
            <p:cNvSpPr/>
            <p:nvPr/>
          </p:nvSpPr>
          <p:spPr>
            <a:xfrm>
              <a:off x="6671212" y="1615034"/>
              <a:ext cx="47625" cy="47625"/>
            </a:xfrm>
            <a:custGeom>
              <a:avLst/>
              <a:gdLst>
                <a:gd name="connsiteX0" fmla="*/ -304 w 47625"/>
                <a:gd name="connsiteY0" fmla="*/ 46925 h 47625"/>
                <a:gd name="connsiteX1" fmla="*/ 47321 w 47625"/>
                <a:gd name="connsiteY1" fmla="*/ -700 h 47625"/>
              </a:gdLst>
              <a:ahLst/>
              <a:cxnLst>
                <a:cxn ang="0">
                  <a:pos x="connsiteX0" y="connsiteY0"/>
                </a:cxn>
                <a:cxn ang="0">
                  <a:pos x="connsiteX1" y="connsiteY1"/>
                </a:cxn>
              </a:cxnLst>
              <a:rect l="l" t="t" r="r" b="b"/>
              <a:pathLst>
                <a:path w="47625" h="47625">
                  <a:moveTo>
                    <a:pt x="-304" y="46925"/>
                  </a:moveTo>
                  <a:lnTo>
                    <a:pt x="47321" y="-700"/>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1" name="Freeform: Shape 430">
              <a:extLst>
                <a:ext uri="{FF2B5EF4-FFF2-40B4-BE49-F238E27FC236}">
                  <a16:creationId xmlns:a16="http://schemas.microsoft.com/office/drawing/2014/main" id="{543DF2B6-C516-4B82-88C5-230ACB3282B3}"/>
                </a:ext>
              </a:extLst>
            </p:cNvPr>
            <p:cNvSpPr/>
            <p:nvPr/>
          </p:nvSpPr>
          <p:spPr>
            <a:xfrm>
              <a:off x="6718837" y="1557884"/>
              <a:ext cx="57150" cy="57150"/>
            </a:xfrm>
            <a:custGeom>
              <a:avLst/>
              <a:gdLst>
                <a:gd name="connsiteX0" fmla="*/ 2458 w 57150"/>
                <a:gd name="connsiteY0" fmla="*/ 25113 h 57150"/>
                <a:gd name="connsiteX1" fmla="*/ -304 w 57150"/>
                <a:gd name="connsiteY1" fmla="*/ 31780 h 57150"/>
                <a:gd name="connsiteX2" fmla="*/ -304 w 57150"/>
                <a:gd name="connsiteY2" fmla="*/ 56450 h 57150"/>
                <a:gd name="connsiteX3" fmla="*/ 24366 w 57150"/>
                <a:gd name="connsiteY3" fmla="*/ 56450 h 57150"/>
                <a:gd name="connsiteX4" fmla="*/ 31033 w 57150"/>
                <a:gd name="connsiteY4" fmla="*/ 53688 h 57150"/>
                <a:gd name="connsiteX5" fmla="*/ 56846 w 57150"/>
                <a:gd name="connsiteY5" fmla="*/ 27875 h 57150"/>
                <a:gd name="connsiteX6" fmla="*/ 28271 w 57150"/>
                <a:gd name="connsiteY6" fmla="*/ 27875 h 57150"/>
                <a:gd name="connsiteX7" fmla="*/ 28271 w 57150"/>
                <a:gd name="connsiteY7" fmla="*/ -7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458" y="25113"/>
                  </a:moveTo>
                  <a:cubicBezTo>
                    <a:pt x="696" y="26884"/>
                    <a:pt x="-294" y="29285"/>
                    <a:pt x="-304" y="31780"/>
                  </a:cubicBezTo>
                  <a:lnTo>
                    <a:pt x="-304" y="56450"/>
                  </a:lnTo>
                  <a:lnTo>
                    <a:pt x="24366" y="56450"/>
                  </a:lnTo>
                  <a:cubicBezTo>
                    <a:pt x="26861" y="56441"/>
                    <a:pt x="29262" y="55450"/>
                    <a:pt x="31033" y="53688"/>
                  </a:cubicBezTo>
                  <a:lnTo>
                    <a:pt x="56846" y="27875"/>
                  </a:lnTo>
                  <a:lnTo>
                    <a:pt x="28271" y="27875"/>
                  </a:lnTo>
                  <a:lnTo>
                    <a:pt x="28271" y="-700"/>
                  </a:ln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2" name="Freeform: Shape 431">
              <a:extLst>
                <a:ext uri="{FF2B5EF4-FFF2-40B4-BE49-F238E27FC236}">
                  <a16:creationId xmlns:a16="http://schemas.microsoft.com/office/drawing/2014/main" id="{C67087CD-22F8-4D40-834C-F2BC5C52C439}"/>
                </a:ext>
              </a:extLst>
            </p:cNvPr>
            <p:cNvSpPr/>
            <p:nvPr/>
          </p:nvSpPr>
          <p:spPr>
            <a:xfrm>
              <a:off x="6623587" y="1615034"/>
              <a:ext cx="93059" cy="95250"/>
            </a:xfrm>
            <a:custGeom>
              <a:avLst/>
              <a:gdLst>
                <a:gd name="connsiteX0" fmla="*/ 47321 w 93059"/>
                <a:gd name="connsiteY0" fmla="*/ 94550 h 95250"/>
                <a:gd name="connsiteX1" fmla="*/ -304 w 93059"/>
                <a:gd name="connsiteY1" fmla="*/ 46925 h 95250"/>
                <a:gd name="connsiteX2" fmla="*/ 47331 w 93059"/>
                <a:gd name="connsiteY2" fmla="*/ -700 h 95250"/>
                <a:gd name="connsiteX3" fmla="*/ 92755 w 93059"/>
                <a:gd name="connsiteY3" fmla="*/ 32638 h 95250"/>
              </a:gdLst>
              <a:ahLst/>
              <a:cxnLst>
                <a:cxn ang="0">
                  <a:pos x="connsiteX0" y="connsiteY0"/>
                </a:cxn>
                <a:cxn ang="0">
                  <a:pos x="connsiteX1" y="connsiteY1"/>
                </a:cxn>
                <a:cxn ang="0">
                  <a:pos x="connsiteX2" y="connsiteY2"/>
                </a:cxn>
                <a:cxn ang="0">
                  <a:pos x="connsiteX3" y="connsiteY3"/>
                </a:cxn>
              </a:cxnLst>
              <a:rect l="l" t="t" r="r" b="b"/>
              <a:pathLst>
                <a:path w="93059" h="95250">
                  <a:moveTo>
                    <a:pt x="47321" y="94550"/>
                  </a:moveTo>
                  <a:cubicBezTo>
                    <a:pt x="21023" y="94550"/>
                    <a:pt x="-304" y="73223"/>
                    <a:pt x="-304" y="46925"/>
                  </a:cubicBezTo>
                  <a:cubicBezTo>
                    <a:pt x="-304" y="20617"/>
                    <a:pt x="21023" y="-700"/>
                    <a:pt x="47331" y="-700"/>
                  </a:cubicBezTo>
                  <a:cubicBezTo>
                    <a:pt x="68124" y="-700"/>
                    <a:pt x="86516" y="12797"/>
                    <a:pt x="92755" y="32638"/>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3" name="Freeform: Shape 432">
              <a:extLst>
                <a:ext uri="{FF2B5EF4-FFF2-40B4-BE49-F238E27FC236}">
                  <a16:creationId xmlns:a16="http://schemas.microsoft.com/office/drawing/2014/main" id="{075B20D2-7E57-4E8F-96DF-103A5C39A82C}"/>
                </a:ext>
              </a:extLst>
            </p:cNvPr>
            <p:cNvSpPr/>
            <p:nvPr/>
          </p:nvSpPr>
          <p:spPr>
            <a:xfrm>
              <a:off x="6585886" y="1576933"/>
              <a:ext cx="113900" cy="171450"/>
            </a:xfrm>
            <a:custGeom>
              <a:avLst/>
              <a:gdLst>
                <a:gd name="connsiteX0" fmla="*/ 85022 w 113900"/>
                <a:gd name="connsiteY0" fmla="*/ 170751 h 171450"/>
                <a:gd name="connsiteX1" fmla="*/ -303 w 113900"/>
                <a:gd name="connsiteY1" fmla="*/ 84626 h 171450"/>
                <a:gd name="connsiteX2" fmla="*/ 85831 w 113900"/>
                <a:gd name="connsiteY2" fmla="*/ -699 h 171450"/>
                <a:gd name="connsiteX3" fmla="*/ 113597 w 113900"/>
                <a:gd name="connsiteY3" fmla="*/ 4063 h 171450"/>
              </a:gdLst>
              <a:ahLst/>
              <a:cxnLst>
                <a:cxn ang="0">
                  <a:pos x="connsiteX0" y="connsiteY0"/>
                </a:cxn>
                <a:cxn ang="0">
                  <a:pos x="connsiteX1" y="connsiteY1"/>
                </a:cxn>
                <a:cxn ang="0">
                  <a:pos x="connsiteX2" y="connsiteY2"/>
                </a:cxn>
                <a:cxn ang="0">
                  <a:pos x="connsiteX3" y="connsiteY3"/>
                </a:cxn>
              </a:cxnLst>
              <a:rect l="l" t="t" r="r" b="b"/>
              <a:pathLst>
                <a:path w="113900" h="171450">
                  <a:moveTo>
                    <a:pt x="85022" y="170751"/>
                  </a:moveTo>
                  <a:cubicBezTo>
                    <a:pt x="37673" y="170532"/>
                    <a:pt x="-522" y="131965"/>
                    <a:pt x="-303" y="84626"/>
                  </a:cubicBezTo>
                  <a:cubicBezTo>
                    <a:pt x="-74" y="37277"/>
                    <a:pt x="38483" y="-918"/>
                    <a:pt x="85831" y="-699"/>
                  </a:cubicBezTo>
                  <a:cubicBezTo>
                    <a:pt x="95280" y="-651"/>
                    <a:pt x="104663" y="958"/>
                    <a:pt x="113597" y="4063"/>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4" name="Freeform: Shape 433">
              <a:extLst>
                <a:ext uri="{FF2B5EF4-FFF2-40B4-BE49-F238E27FC236}">
                  <a16:creationId xmlns:a16="http://schemas.microsoft.com/office/drawing/2014/main" id="{ABA2213F-7F6C-4660-AC99-5C35A4C92173}"/>
                </a:ext>
              </a:extLst>
            </p:cNvPr>
            <p:cNvSpPr/>
            <p:nvPr/>
          </p:nvSpPr>
          <p:spPr>
            <a:xfrm>
              <a:off x="6690262" y="1662659"/>
              <a:ext cx="114300" cy="114300"/>
            </a:xfrm>
            <a:custGeom>
              <a:avLst/>
              <a:gdLst>
                <a:gd name="connsiteX0" fmla="*/ 56846 w 114300"/>
                <a:gd name="connsiteY0" fmla="*/ 113600 h 114300"/>
                <a:gd name="connsiteX1" fmla="*/ 113996 w 114300"/>
                <a:gd name="connsiteY1" fmla="*/ 56450 h 114300"/>
                <a:gd name="connsiteX2" fmla="*/ 56846 w 114300"/>
                <a:gd name="connsiteY2" fmla="*/ -700 h 114300"/>
                <a:gd name="connsiteX3" fmla="*/ -304 w 114300"/>
                <a:gd name="connsiteY3" fmla="*/ 56450 h 114300"/>
                <a:gd name="connsiteX4" fmla="*/ 56846 w 114300"/>
                <a:gd name="connsiteY4" fmla="*/ 11360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6846" y="113600"/>
                  </a:moveTo>
                  <a:cubicBezTo>
                    <a:pt x="88412" y="113600"/>
                    <a:pt x="113996" y="88016"/>
                    <a:pt x="113996" y="56450"/>
                  </a:cubicBezTo>
                  <a:cubicBezTo>
                    <a:pt x="113996" y="24884"/>
                    <a:pt x="88412" y="-700"/>
                    <a:pt x="56846" y="-700"/>
                  </a:cubicBezTo>
                  <a:cubicBezTo>
                    <a:pt x="25280" y="-700"/>
                    <a:pt x="-304" y="24884"/>
                    <a:pt x="-304" y="56450"/>
                  </a:cubicBezTo>
                  <a:cubicBezTo>
                    <a:pt x="-304" y="88016"/>
                    <a:pt x="25280" y="113600"/>
                    <a:pt x="56846" y="113600"/>
                  </a:cubicBez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5" name="Freeform: Shape 434">
              <a:extLst>
                <a:ext uri="{FF2B5EF4-FFF2-40B4-BE49-F238E27FC236}">
                  <a16:creationId xmlns:a16="http://schemas.microsoft.com/office/drawing/2014/main" id="{4BE38C68-D6B7-4439-902A-9E66DDF5E6E6}"/>
                </a:ext>
              </a:extLst>
            </p:cNvPr>
            <p:cNvSpPr/>
            <p:nvPr/>
          </p:nvSpPr>
          <p:spPr>
            <a:xfrm>
              <a:off x="6720170" y="1703236"/>
              <a:ext cx="52673" cy="39714"/>
            </a:xfrm>
            <a:custGeom>
              <a:avLst/>
              <a:gdLst>
                <a:gd name="connsiteX0" fmla="*/ 52369 w 52673"/>
                <a:gd name="connsiteY0" fmla="*/ -700 h 39714"/>
                <a:gd name="connsiteX1" fmla="*/ 24746 w 52673"/>
                <a:gd name="connsiteY1" fmla="*/ 36162 h 39714"/>
                <a:gd name="connsiteX2" fmla="*/ 14745 w 52673"/>
                <a:gd name="connsiteY2" fmla="*/ 37581 h 39714"/>
                <a:gd name="connsiteX3" fmla="*/ 13983 w 52673"/>
                <a:gd name="connsiteY3" fmla="*/ 36924 h 39714"/>
                <a:gd name="connsiteX4" fmla="*/ -304 w 52673"/>
                <a:gd name="connsiteY4" fmla="*/ 22636 h 3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39714">
                  <a:moveTo>
                    <a:pt x="52369" y="-700"/>
                  </a:moveTo>
                  <a:lnTo>
                    <a:pt x="24746" y="36162"/>
                  </a:lnTo>
                  <a:cubicBezTo>
                    <a:pt x="22375" y="39314"/>
                    <a:pt x="17898" y="39953"/>
                    <a:pt x="14745" y="37581"/>
                  </a:cubicBezTo>
                  <a:cubicBezTo>
                    <a:pt x="14479" y="37381"/>
                    <a:pt x="14222" y="37162"/>
                    <a:pt x="13983" y="36924"/>
                  </a:cubicBezTo>
                  <a:lnTo>
                    <a:pt x="-304" y="22636"/>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 name="Title 1">
            <a:extLst>
              <a:ext uri="{FF2B5EF4-FFF2-40B4-BE49-F238E27FC236}">
                <a16:creationId xmlns:a16="http://schemas.microsoft.com/office/drawing/2014/main" id="{CA8F45BD-FF21-990E-29CD-209E3C0E304F}"/>
              </a:ext>
            </a:extLst>
          </p:cNvPr>
          <p:cNvSpPr txBox="1">
            <a:spLocks/>
          </p:cNvSpPr>
          <p:nvPr/>
        </p:nvSpPr>
        <p:spPr>
          <a:xfrm>
            <a:off x="605694" y="313255"/>
            <a:ext cx="11309856" cy="673871"/>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a:defRPr/>
            </a:pPr>
            <a:r>
              <a:rPr kumimoji="0" lang="en-US" sz="4400" b="0" i="0" u="none" strike="noStrike" kern="1200" cap="none" spc="0" normalizeH="0" baseline="0" noProof="0">
                <a:ln>
                  <a:noFill/>
                </a:ln>
                <a:solidFill>
                  <a:srgbClr val="00338D"/>
                </a:solidFill>
                <a:effectLst/>
                <a:uLnTx/>
                <a:uFillTx/>
                <a:latin typeface="KPMG Bold"/>
                <a:ea typeface="+mj-ea"/>
                <a:cs typeface="+mj-cs"/>
              </a:rPr>
              <a:t>KPMG + CyberArk Case Study – Global KPMG</a:t>
            </a:r>
          </a:p>
        </p:txBody>
      </p:sp>
    </p:spTree>
    <p:extLst>
      <p:ext uri="{BB962C8B-B14F-4D97-AF65-F5344CB8AC3E}">
        <p14:creationId xmlns:p14="http://schemas.microsoft.com/office/powerpoint/2010/main" val="52657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6FA6-092A-481B-88E8-FA1A7B4DD066}"/>
              </a:ext>
            </a:extLst>
          </p:cNvPr>
          <p:cNvSpPr>
            <a:spLocks noGrp="1"/>
          </p:cNvSpPr>
          <p:nvPr>
            <p:ph type="title"/>
          </p:nvPr>
        </p:nvSpPr>
        <p:spPr>
          <a:xfrm>
            <a:off x="2635113" y="1058160"/>
            <a:ext cx="7174080" cy="533400"/>
          </a:xfrm>
        </p:spPr>
        <p:txBody>
          <a:bodyPr/>
          <a:lstStyle/>
          <a:p>
            <a:r>
              <a:rPr lang="en-US" sz="3200"/>
              <a:t>KPMG India –Internal Implementation and Support</a:t>
            </a:r>
          </a:p>
        </p:txBody>
      </p:sp>
      <p:grpSp>
        <p:nvGrpSpPr>
          <p:cNvPr id="6" name="Group 5">
            <a:extLst>
              <a:ext uri="{FF2B5EF4-FFF2-40B4-BE49-F238E27FC236}">
                <a16:creationId xmlns:a16="http://schemas.microsoft.com/office/drawing/2014/main" id="{1791D710-613E-435D-AF7E-4C9CB7B05AD5}"/>
              </a:ext>
            </a:extLst>
          </p:cNvPr>
          <p:cNvGrpSpPr/>
          <p:nvPr/>
        </p:nvGrpSpPr>
        <p:grpSpPr>
          <a:xfrm>
            <a:off x="1911226" y="1686749"/>
            <a:ext cx="189682" cy="365589"/>
            <a:chOff x="998885" y="1205242"/>
            <a:chExt cx="189682" cy="365589"/>
          </a:xfrm>
        </p:grpSpPr>
        <p:sp>
          <p:nvSpPr>
            <p:cNvPr id="7" name="Graphic 12">
              <a:extLst>
                <a:ext uri="{FF2B5EF4-FFF2-40B4-BE49-F238E27FC236}">
                  <a16:creationId xmlns:a16="http://schemas.microsoft.com/office/drawing/2014/main" id="{B3DB604E-9A21-48BC-AA49-AC994F8602C8}"/>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1"/>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8" name="Graphic 100">
              <a:extLst>
                <a:ext uri="{FF2B5EF4-FFF2-40B4-BE49-F238E27FC236}">
                  <a16:creationId xmlns:a16="http://schemas.microsoft.com/office/drawing/2014/main" id="{4ABB89E7-4534-4C11-94D9-61EFC206BEE0}"/>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72" name="TextBox 71">
            <a:extLst>
              <a:ext uri="{FF2B5EF4-FFF2-40B4-BE49-F238E27FC236}">
                <a16:creationId xmlns:a16="http://schemas.microsoft.com/office/drawing/2014/main" id="{A38506D5-6685-4D22-819C-F1DCA4C76484}"/>
              </a:ext>
            </a:extLst>
          </p:cNvPr>
          <p:cNvSpPr txBox="1"/>
          <p:nvPr/>
        </p:nvSpPr>
        <p:spPr>
          <a:xfrm>
            <a:off x="3262122" y="1700267"/>
            <a:ext cx="7174081" cy="338554"/>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00338D"/>
                </a:solidFill>
                <a:effectLst/>
                <a:uLnTx/>
                <a:uFillTx/>
                <a:latin typeface="Arial" panose="020B0604020202020204" pitchFamily="34" charset="0"/>
                <a:ea typeface="Times New Roman" panose="02020603050405020304" pitchFamily="18" charset="0"/>
                <a:cs typeface="+mn-cs"/>
              </a:rPr>
              <a:t>KPMG India was responsible for Implementation of PAM solution that needs to be Deployed and Administered within KPMG India thereby Maintaining Segregation of Duties and Role Based Access Control (RBAC) across all KPMG India Locations</a:t>
            </a:r>
          </a:p>
        </p:txBody>
      </p:sp>
      <p:cxnSp>
        <p:nvCxnSpPr>
          <p:cNvPr id="78" name="Straight Connector 77">
            <a:extLst>
              <a:ext uri="{FF2B5EF4-FFF2-40B4-BE49-F238E27FC236}">
                <a16:creationId xmlns:a16="http://schemas.microsoft.com/office/drawing/2014/main" id="{7CBEC6FC-0F5F-42D8-8B01-4F511B76130D}"/>
              </a:ext>
            </a:extLst>
          </p:cNvPr>
          <p:cNvCxnSpPr>
            <a:cxnSpLocks/>
          </p:cNvCxnSpPr>
          <p:nvPr/>
        </p:nvCxnSpPr>
        <p:spPr>
          <a:xfrm flipH="1">
            <a:off x="1615245" y="2272738"/>
            <a:ext cx="9584568"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9D001CC2-4E1A-405D-8D75-41D3AFEFBACD}"/>
              </a:ext>
            </a:extLst>
          </p:cNvPr>
          <p:cNvGrpSpPr/>
          <p:nvPr/>
        </p:nvGrpSpPr>
        <p:grpSpPr>
          <a:xfrm>
            <a:off x="1018553" y="1401544"/>
            <a:ext cx="936000" cy="936000"/>
            <a:chOff x="995363" y="1450449"/>
            <a:chExt cx="556600" cy="616810"/>
          </a:xfrm>
        </p:grpSpPr>
        <p:sp>
          <p:nvSpPr>
            <p:cNvPr id="80" name="Graphic 12">
              <a:extLst>
                <a:ext uri="{FF2B5EF4-FFF2-40B4-BE49-F238E27FC236}">
                  <a16:creationId xmlns:a16="http://schemas.microsoft.com/office/drawing/2014/main" id="{B43F4713-8F9E-4A65-B37C-3F5AEB73CCCE}"/>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81" name="Graphic 12">
              <a:extLst>
                <a:ext uri="{FF2B5EF4-FFF2-40B4-BE49-F238E27FC236}">
                  <a16:creationId xmlns:a16="http://schemas.microsoft.com/office/drawing/2014/main" id="{30CD7B29-8FFE-4839-A852-F99A861ADB6F}"/>
                </a:ext>
              </a:extLst>
            </p:cNvPr>
            <p:cNvSpPr/>
            <p:nvPr/>
          </p:nvSpPr>
          <p:spPr>
            <a:xfrm rot="5400000">
              <a:off x="1006066" y="1517378"/>
              <a:ext cx="535196" cy="482952"/>
            </a:xfrm>
            <a:prstGeom prst="ellipse">
              <a:avLst/>
            </a:prstGeom>
            <a:noFill/>
            <a:ln w="19050" cap="flat">
              <a:solidFill>
                <a:schemeClr val="accent1"/>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2" name="Graphic 37">
            <a:extLst>
              <a:ext uri="{FF2B5EF4-FFF2-40B4-BE49-F238E27FC236}">
                <a16:creationId xmlns:a16="http://schemas.microsoft.com/office/drawing/2014/main" id="{22D6EAAD-83F7-4156-99B1-A70894C8C8FE}"/>
              </a:ext>
            </a:extLst>
          </p:cNvPr>
          <p:cNvGrpSpPr/>
          <p:nvPr/>
        </p:nvGrpSpPr>
        <p:grpSpPr>
          <a:xfrm>
            <a:off x="1269126" y="1652308"/>
            <a:ext cx="434854" cy="434471"/>
            <a:chOff x="1279683" y="1602799"/>
            <a:chExt cx="219265" cy="219075"/>
          </a:xfrm>
          <a:noFill/>
        </p:grpSpPr>
        <p:sp>
          <p:nvSpPr>
            <p:cNvPr id="83" name="Freeform: Shape 82">
              <a:extLst>
                <a:ext uri="{FF2B5EF4-FFF2-40B4-BE49-F238E27FC236}">
                  <a16:creationId xmlns:a16="http://schemas.microsoft.com/office/drawing/2014/main" id="{FC207E04-7805-4714-BA72-05A47DE4853D}"/>
                </a:ext>
              </a:extLst>
            </p:cNvPr>
            <p:cNvSpPr/>
            <p:nvPr/>
          </p:nvSpPr>
          <p:spPr>
            <a:xfrm>
              <a:off x="1436846" y="1635278"/>
              <a:ext cx="29622" cy="29433"/>
            </a:xfrm>
            <a:custGeom>
              <a:avLst/>
              <a:gdLst>
                <a:gd name="connsiteX0" fmla="*/ -470 w 29622"/>
                <a:gd name="connsiteY0" fmla="*/ 27319 h 29433"/>
                <a:gd name="connsiteX1" fmla="*/ 29153 w 29622"/>
                <a:gd name="connsiteY1" fmla="*/ -2114 h 29433"/>
              </a:gdLst>
              <a:ahLst/>
              <a:cxnLst>
                <a:cxn ang="0">
                  <a:pos x="connsiteX0" y="connsiteY0"/>
                </a:cxn>
                <a:cxn ang="0">
                  <a:pos x="connsiteX1" y="connsiteY1"/>
                </a:cxn>
              </a:cxnLst>
              <a:rect l="l" t="t" r="r" b="b"/>
              <a:pathLst>
                <a:path w="29622" h="29433">
                  <a:moveTo>
                    <a:pt x="-470" y="27319"/>
                  </a:moveTo>
                  <a:lnTo>
                    <a:pt x="29153"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4" name="Freeform: Shape 83">
              <a:extLst>
                <a:ext uri="{FF2B5EF4-FFF2-40B4-BE49-F238E27FC236}">
                  <a16:creationId xmlns:a16="http://schemas.microsoft.com/office/drawing/2014/main" id="{BC659009-09CC-4926-9A36-2A968E75B132}"/>
                </a:ext>
              </a:extLst>
            </p:cNvPr>
            <p:cNvSpPr/>
            <p:nvPr/>
          </p:nvSpPr>
          <p:spPr>
            <a:xfrm>
              <a:off x="1460753"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Shape 84">
              <a:extLst>
                <a:ext uri="{FF2B5EF4-FFF2-40B4-BE49-F238E27FC236}">
                  <a16:creationId xmlns:a16="http://schemas.microsoft.com/office/drawing/2014/main" id="{862A211E-1A94-458F-8D3C-72EDA760D774}"/>
                </a:ext>
              </a:extLst>
            </p:cNvPr>
            <p:cNvSpPr/>
            <p:nvPr/>
          </p:nvSpPr>
          <p:spPr>
            <a:xfrm>
              <a:off x="1446371" y="1769487"/>
              <a:ext cx="20192" cy="20287"/>
            </a:xfrm>
            <a:custGeom>
              <a:avLst/>
              <a:gdLst>
                <a:gd name="connsiteX0" fmla="*/ -470 w 20192"/>
                <a:gd name="connsiteY0" fmla="*/ -2114 h 20287"/>
                <a:gd name="connsiteX1" fmla="*/ 19723 w 20192"/>
                <a:gd name="connsiteY1" fmla="*/ 18173 h 20287"/>
              </a:gdLst>
              <a:ahLst/>
              <a:cxnLst>
                <a:cxn ang="0">
                  <a:pos x="connsiteX0" y="connsiteY0"/>
                </a:cxn>
                <a:cxn ang="0">
                  <a:pos x="connsiteX1" y="connsiteY1"/>
                </a:cxn>
              </a:cxnLst>
              <a:rect l="l" t="t" r="r" b="b"/>
              <a:pathLst>
                <a:path w="20192" h="20287">
                  <a:moveTo>
                    <a:pt x="-470" y="-2114"/>
                  </a:moveTo>
                  <a:lnTo>
                    <a:pt x="19723"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Shape 85">
              <a:extLst>
                <a:ext uri="{FF2B5EF4-FFF2-40B4-BE49-F238E27FC236}">
                  <a16:creationId xmlns:a16="http://schemas.microsoft.com/office/drawing/2014/main" id="{DED9C605-3079-4E50-B9F4-1D0F71713C95}"/>
                </a:ext>
              </a:extLst>
            </p:cNvPr>
            <p:cNvSpPr/>
            <p:nvPr/>
          </p:nvSpPr>
          <p:spPr>
            <a:xfrm>
              <a:off x="1460848"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Freeform: Shape 86">
              <a:extLst>
                <a:ext uri="{FF2B5EF4-FFF2-40B4-BE49-F238E27FC236}">
                  <a16:creationId xmlns:a16="http://schemas.microsoft.com/office/drawing/2014/main" id="{CDA07F53-9434-4060-8B63-BED67E42AD0D}"/>
                </a:ext>
              </a:extLst>
            </p:cNvPr>
            <p:cNvSpPr/>
            <p:nvPr/>
          </p:nvSpPr>
          <p:spPr>
            <a:xfrm>
              <a:off x="1311973" y="1635278"/>
              <a:ext cx="29622" cy="29433"/>
            </a:xfrm>
            <a:custGeom>
              <a:avLst/>
              <a:gdLst>
                <a:gd name="connsiteX0" fmla="*/ 29153 w 29622"/>
                <a:gd name="connsiteY0" fmla="*/ 27319 h 29433"/>
                <a:gd name="connsiteX1" fmla="*/ -470 w 29622"/>
                <a:gd name="connsiteY1" fmla="*/ -2114 h 29433"/>
              </a:gdLst>
              <a:ahLst/>
              <a:cxnLst>
                <a:cxn ang="0">
                  <a:pos x="connsiteX0" y="connsiteY0"/>
                </a:cxn>
                <a:cxn ang="0">
                  <a:pos x="connsiteX1" y="connsiteY1"/>
                </a:cxn>
              </a:cxnLst>
              <a:rect l="l" t="t" r="r" b="b"/>
              <a:pathLst>
                <a:path w="29622" h="29433">
                  <a:moveTo>
                    <a:pt x="29153" y="27319"/>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Freeform: Shape 87">
              <a:extLst>
                <a:ext uri="{FF2B5EF4-FFF2-40B4-BE49-F238E27FC236}">
                  <a16:creationId xmlns:a16="http://schemas.microsoft.com/office/drawing/2014/main" id="{E08FA6DA-81F8-464F-9C91-4C2658C3054F}"/>
                </a:ext>
              </a:extLst>
            </p:cNvPr>
            <p:cNvSpPr/>
            <p:nvPr/>
          </p:nvSpPr>
          <p:spPr>
            <a:xfrm>
              <a:off x="1279778" y="1602799"/>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Shape 88">
              <a:extLst>
                <a:ext uri="{FF2B5EF4-FFF2-40B4-BE49-F238E27FC236}">
                  <a16:creationId xmlns:a16="http://schemas.microsoft.com/office/drawing/2014/main" id="{9B499F0F-7E2B-4CFA-9AFF-FC3F66FB05B8}"/>
                </a:ext>
              </a:extLst>
            </p:cNvPr>
            <p:cNvSpPr/>
            <p:nvPr/>
          </p:nvSpPr>
          <p:spPr>
            <a:xfrm>
              <a:off x="1312354" y="1769487"/>
              <a:ext cx="20192" cy="20287"/>
            </a:xfrm>
            <a:custGeom>
              <a:avLst/>
              <a:gdLst>
                <a:gd name="connsiteX0" fmla="*/ 19723 w 20192"/>
                <a:gd name="connsiteY0" fmla="*/ -2114 h 20287"/>
                <a:gd name="connsiteX1" fmla="*/ -470 w 20192"/>
                <a:gd name="connsiteY1" fmla="*/ 18173 h 20287"/>
              </a:gdLst>
              <a:ahLst/>
              <a:cxnLst>
                <a:cxn ang="0">
                  <a:pos x="connsiteX0" y="connsiteY0"/>
                </a:cxn>
                <a:cxn ang="0">
                  <a:pos x="connsiteX1" y="connsiteY1"/>
                </a:cxn>
              </a:cxnLst>
              <a:rect l="l" t="t" r="r" b="b"/>
              <a:pathLst>
                <a:path w="20192" h="20287">
                  <a:moveTo>
                    <a:pt x="19723" y="-2114"/>
                  </a:moveTo>
                  <a:lnTo>
                    <a:pt x="-470" y="18173"/>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Shape 89">
              <a:extLst>
                <a:ext uri="{FF2B5EF4-FFF2-40B4-BE49-F238E27FC236}">
                  <a16:creationId xmlns:a16="http://schemas.microsoft.com/office/drawing/2014/main" id="{16067762-0580-498B-8447-056D27F29958}"/>
                </a:ext>
              </a:extLst>
            </p:cNvPr>
            <p:cNvSpPr/>
            <p:nvPr/>
          </p:nvSpPr>
          <p:spPr>
            <a:xfrm>
              <a:off x="1279683" y="178377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Freeform: Shape 90">
              <a:extLst>
                <a:ext uri="{FF2B5EF4-FFF2-40B4-BE49-F238E27FC236}">
                  <a16:creationId xmlns:a16="http://schemas.microsoft.com/office/drawing/2014/main" id="{3315F72B-A201-4D3A-AD77-DDD7C0BD502F}"/>
                </a:ext>
              </a:extLst>
            </p:cNvPr>
            <p:cNvSpPr/>
            <p:nvPr/>
          </p:nvSpPr>
          <p:spPr>
            <a:xfrm>
              <a:off x="1432178" y="1707574"/>
              <a:ext cx="28575" cy="9525"/>
            </a:xfrm>
            <a:custGeom>
              <a:avLst/>
              <a:gdLst>
                <a:gd name="connsiteX0" fmla="*/ -470 w 28575"/>
                <a:gd name="connsiteY0" fmla="*/ -2114 h 9525"/>
                <a:gd name="connsiteX1" fmla="*/ 28105 w 28575"/>
                <a:gd name="connsiteY1" fmla="*/ -2114 h 9525"/>
              </a:gdLst>
              <a:ahLst/>
              <a:cxnLst>
                <a:cxn ang="0">
                  <a:pos x="connsiteX0" y="connsiteY0"/>
                </a:cxn>
                <a:cxn ang="0">
                  <a:pos x="connsiteX1" y="connsiteY1"/>
                </a:cxn>
              </a:cxnLst>
              <a:rect l="l" t="t" r="r" b="b"/>
              <a:pathLst>
                <a:path w="28575" h="9525">
                  <a:moveTo>
                    <a:pt x="-470" y="-2114"/>
                  </a:moveTo>
                  <a:lnTo>
                    <a:pt x="28105"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Freeform: Shape 91">
              <a:extLst>
                <a:ext uri="{FF2B5EF4-FFF2-40B4-BE49-F238E27FC236}">
                  <a16:creationId xmlns:a16="http://schemas.microsoft.com/office/drawing/2014/main" id="{86C98501-F020-4B03-AEFB-DD4A87802868}"/>
                </a:ext>
              </a:extLst>
            </p:cNvPr>
            <p:cNvSpPr/>
            <p:nvPr/>
          </p:nvSpPr>
          <p:spPr>
            <a:xfrm>
              <a:off x="1460753"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Shape 92">
              <a:extLst>
                <a:ext uri="{FF2B5EF4-FFF2-40B4-BE49-F238E27FC236}">
                  <a16:creationId xmlns:a16="http://schemas.microsoft.com/office/drawing/2014/main" id="{4A66BA13-FD20-4A7C-8D72-391FBF668099}"/>
                </a:ext>
              </a:extLst>
            </p:cNvPr>
            <p:cNvSpPr/>
            <p:nvPr/>
          </p:nvSpPr>
          <p:spPr>
            <a:xfrm>
              <a:off x="1317878" y="1707574"/>
              <a:ext cx="28575" cy="9525"/>
            </a:xfrm>
            <a:custGeom>
              <a:avLst/>
              <a:gdLst>
                <a:gd name="connsiteX0" fmla="*/ 28105 w 28575"/>
                <a:gd name="connsiteY0" fmla="*/ -2114 h 9525"/>
                <a:gd name="connsiteX1" fmla="*/ -470 w 28575"/>
                <a:gd name="connsiteY1" fmla="*/ -2114 h 9525"/>
              </a:gdLst>
              <a:ahLst/>
              <a:cxnLst>
                <a:cxn ang="0">
                  <a:pos x="connsiteX0" y="connsiteY0"/>
                </a:cxn>
                <a:cxn ang="0">
                  <a:pos x="connsiteX1" y="connsiteY1"/>
                </a:cxn>
              </a:cxnLst>
              <a:rect l="l" t="t" r="r" b="b"/>
              <a:pathLst>
                <a:path w="28575" h="9525">
                  <a:moveTo>
                    <a:pt x="28105" y="-2114"/>
                  </a:moveTo>
                  <a:lnTo>
                    <a:pt x="-470" y="-2114"/>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Shape 93">
              <a:extLst>
                <a:ext uri="{FF2B5EF4-FFF2-40B4-BE49-F238E27FC236}">
                  <a16:creationId xmlns:a16="http://schemas.microsoft.com/office/drawing/2014/main" id="{BE2C68BE-96CC-46C5-B24B-4DDDFAD88B5A}"/>
                </a:ext>
              </a:extLst>
            </p:cNvPr>
            <p:cNvSpPr/>
            <p:nvPr/>
          </p:nvSpPr>
          <p:spPr>
            <a:xfrm>
              <a:off x="1279778" y="1688524"/>
              <a:ext cx="38100" cy="38100"/>
            </a:xfrm>
            <a:custGeom>
              <a:avLst/>
              <a:gdLst>
                <a:gd name="connsiteX0" fmla="*/ 18580 w 38100"/>
                <a:gd name="connsiteY0" fmla="*/ 35986 h 38100"/>
                <a:gd name="connsiteX1" fmla="*/ 37630 w 38100"/>
                <a:gd name="connsiteY1" fmla="*/ 16936 h 38100"/>
                <a:gd name="connsiteX2" fmla="*/ 18580 w 38100"/>
                <a:gd name="connsiteY2" fmla="*/ -2114 h 38100"/>
                <a:gd name="connsiteX3" fmla="*/ -470 w 38100"/>
                <a:gd name="connsiteY3" fmla="*/ 16936 h 38100"/>
                <a:gd name="connsiteX4" fmla="*/ 18580 w 38100"/>
                <a:gd name="connsiteY4" fmla="*/ 3598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580" y="35986"/>
                  </a:moveTo>
                  <a:cubicBezTo>
                    <a:pt x="29105" y="35986"/>
                    <a:pt x="37630" y="27414"/>
                    <a:pt x="37630" y="16936"/>
                  </a:cubicBezTo>
                  <a:cubicBezTo>
                    <a:pt x="37630" y="6458"/>
                    <a:pt x="29105" y="-2114"/>
                    <a:pt x="18580" y="-2114"/>
                  </a:cubicBezTo>
                  <a:cubicBezTo>
                    <a:pt x="8055" y="-2114"/>
                    <a:pt x="-470" y="6458"/>
                    <a:pt x="-470" y="16936"/>
                  </a:cubicBezTo>
                  <a:cubicBezTo>
                    <a:pt x="-470" y="27414"/>
                    <a:pt x="8055" y="35986"/>
                    <a:pt x="18580" y="35986"/>
                  </a:cubicBezTo>
                  <a:close/>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Shape 94">
              <a:extLst>
                <a:ext uri="{FF2B5EF4-FFF2-40B4-BE49-F238E27FC236}">
                  <a16:creationId xmlns:a16="http://schemas.microsoft.com/office/drawing/2014/main" id="{11C84B6D-7844-4250-98DF-1F0E45EAF06A}"/>
                </a:ext>
              </a:extLst>
            </p:cNvPr>
            <p:cNvSpPr/>
            <p:nvPr/>
          </p:nvSpPr>
          <p:spPr>
            <a:xfrm>
              <a:off x="1386837" y="1759962"/>
              <a:ext cx="4764" cy="4762"/>
            </a:xfrm>
            <a:custGeom>
              <a:avLst/>
              <a:gdLst>
                <a:gd name="connsiteX0" fmla="*/ 1914 w 4764"/>
                <a:gd name="connsiteY0" fmla="*/ -2114 h 4762"/>
                <a:gd name="connsiteX1" fmla="*/ 4295 w 4764"/>
                <a:gd name="connsiteY1" fmla="*/ 267 h 4762"/>
                <a:gd name="connsiteX2" fmla="*/ 1914 w 4764"/>
                <a:gd name="connsiteY2" fmla="*/ 2649 h 4762"/>
                <a:gd name="connsiteX3" fmla="*/ -468 w 4764"/>
                <a:gd name="connsiteY3" fmla="*/ 267 h 4762"/>
                <a:gd name="connsiteX4" fmla="*/ 1723 w 4764"/>
                <a:gd name="connsiteY4" fmla="*/ -2114 h 4762"/>
                <a:gd name="connsiteX5" fmla="*/ 1914 w 4764"/>
                <a:gd name="connsiteY5" fmla="*/ -2114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4" h="4762">
                  <a:moveTo>
                    <a:pt x="1914" y="-2114"/>
                  </a:moveTo>
                  <a:cubicBezTo>
                    <a:pt x="3228" y="-2114"/>
                    <a:pt x="4295" y="-1065"/>
                    <a:pt x="4295" y="267"/>
                  </a:cubicBezTo>
                  <a:cubicBezTo>
                    <a:pt x="4295" y="1600"/>
                    <a:pt x="3228" y="2649"/>
                    <a:pt x="1914" y="2649"/>
                  </a:cubicBezTo>
                  <a:cubicBezTo>
                    <a:pt x="599" y="2649"/>
                    <a:pt x="-468" y="1600"/>
                    <a:pt x="-468" y="267"/>
                  </a:cubicBezTo>
                  <a:cubicBezTo>
                    <a:pt x="-525" y="-970"/>
                    <a:pt x="456" y="-2019"/>
                    <a:pt x="1723" y="-2114"/>
                  </a:cubicBezTo>
                  <a:cubicBezTo>
                    <a:pt x="1780" y="-2114"/>
                    <a:pt x="1847" y="-2114"/>
                    <a:pt x="1914" y="-2114"/>
                  </a:cubicBez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Shape 95">
              <a:extLst>
                <a:ext uri="{FF2B5EF4-FFF2-40B4-BE49-F238E27FC236}">
                  <a16:creationId xmlns:a16="http://schemas.microsoft.com/office/drawing/2014/main" id="{A3A5E465-B0F9-4E4E-8763-98F1238F85B3}"/>
                </a:ext>
              </a:extLst>
            </p:cNvPr>
            <p:cNvSpPr/>
            <p:nvPr/>
          </p:nvSpPr>
          <p:spPr>
            <a:xfrm>
              <a:off x="1360646" y="1664712"/>
              <a:ext cx="57150" cy="76200"/>
            </a:xfrm>
            <a:custGeom>
              <a:avLst/>
              <a:gdLst>
                <a:gd name="connsiteX0" fmla="*/ -470 w 57150"/>
                <a:gd name="connsiteY0" fmla="*/ 26461 h 76200"/>
                <a:gd name="connsiteX1" fmla="*/ 28105 w 57150"/>
                <a:gd name="connsiteY1" fmla="*/ -2114 h 76200"/>
                <a:gd name="connsiteX2" fmla="*/ 56680 w 57150"/>
                <a:gd name="connsiteY2" fmla="*/ 26461 h 76200"/>
                <a:gd name="connsiteX3" fmla="*/ 39535 w 57150"/>
                <a:gd name="connsiteY3" fmla="*/ 52655 h 76200"/>
                <a:gd name="connsiteX4" fmla="*/ 28105 w 57150"/>
                <a:gd name="connsiteY4" fmla="*/ 70086 h 76200"/>
                <a:gd name="connsiteX5" fmla="*/ 28105 w 57150"/>
                <a:gd name="connsiteY5" fmla="*/ 740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76200">
                  <a:moveTo>
                    <a:pt x="-470" y="26461"/>
                  </a:moveTo>
                  <a:cubicBezTo>
                    <a:pt x="-470" y="10650"/>
                    <a:pt x="12332" y="-2114"/>
                    <a:pt x="28105" y="-2114"/>
                  </a:cubicBezTo>
                  <a:cubicBezTo>
                    <a:pt x="43888" y="-2114"/>
                    <a:pt x="56680" y="10650"/>
                    <a:pt x="56680" y="26461"/>
                  </a:cubicBezTo>
                  <a:cubicBezTo>
                    <a:pt x="56680" y="37795"/>
                    <a:pt x="49946" y="48083"/>
                    <a:pt x="39535" y="52655"/>
                  </a:cubicBezTo>
                  <a:cubicBezTo>
                    <a:pt x="32601" y="55703"/>
                    <a:pt x="28115" y="62561"/>
                    <a:pt x="28105" y="70086"/>
                  </a:cubicBezTo>
                  <a:lnTo>
                    <a:pt x="28105" y="74086"/>
                  </a:lnTo>
                </a:path>
              </a:pathLst>
            </a:custGeom>
            <a:noFill/>
            <a:ln w="19050" cap="rnd">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00" name="TextBox 99">
            <a:extLst>
              <a:ext uri="{FF2B5EF4-FFF2-40B4-BE49-F238E27FC236}">
                <a16:creationId xmlns:a16="http://schemas.microsoft.com/office/drawing/2014/main" id="{BFE4DD6D-90DE-4A70-ABC1-367DE609508C}"/>
              </a:ext>
            </a:extLst>
          </p:cNvPr>
          <p:cNvSpPr txBox="1"/>
          <p:nvPr/>
        </p:nvSpPr>
        <p:spPr>
          <a:xfrm>
            <a:off x="2297721" y="1678335"/>
            <a:ext cx="92110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1E49E2"/>
                </a:solidFill>
                <a:effectLst/>
                <a:uLnTx/>
                <a:uFillTx/>
                <a:latin typeface="Arial"/>
                <a:ea typeface="+mn-ea"/>
                <a:cs typeface="+mn-cs"/>
              </a:rPr>
              <a:t>Client challenge</a:t>
            </a:r>
          </a:p>
        </p:txBody>
      </p:sp>
      <p:cxnSp>
        <p:nvCxnSpPr>
          <p:cNvPr id="122" name="Straight Connector 121">
            <a:extLst>
              <a:ext uri="{FF2B5EF4-FFF2-40B4-BE49-F238E27FC236}">
                <a16:creationId xmlns:a16="http://schemas.microsoft.com/office/drawing/2014/main" id="{E703D12B-E934-43C8-9A7C-669EA15E1634}"/>
              </a:ext>
            </a:extLst>
          </p:cNvPr>
          <p:cNvCxnSpPr>
            <a:cxnSpLocks/>
          </p:cNvCxnSpPr>
          <p:nvPr/>
        </p:nvCxnSpPr>
        <p:spPr>
          <a:xfrm>
            <a:off x="995363" y="5876925"/>
            <a:ext cx="5000659"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EA47439-C33F-447D-9346-B75FA0BB2725}"/>
              </a:ext>
            </a:extLst>
          </p:cNvPr>
          <p:cNvCxnSpPr>
            <a:cxnSpLocks/>
          </p:cNvCxnSpPr>
          <p:nvPr/>
        </p:nvCxnSpPr>
        <p:spPr>
          <a:xfrm>
            <a:off x="6201535" y="5876925"/>
            <a:ext cx="500065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E1BC48A9-C74C-49E8-96D5-B25A6B8DEABA}"/>
              </a:ext>
            </a:extLst>
          </p:cNvPr>
          <p:cNvSpPr txBox="1"/>
          <p:nvPr/>
        </p:nvSpPr>
        <p:spPr>
          <a:xfrm>
            <a:off x="1784878" y="2924286"/>
            <a:ext cx="3203257" cy="222744"/>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1" i="0" u="none" strike="noStrike" kern="1200" cap="none" spc="0" normalizeH="0" baseline="0" noProof="0">
                <a:ln>
                  <a:noFill/>
                </a:ln>
                <a:solidFill>
                  <a:srgbClr val="7213EA"/>
                </a:solidFill>
                <a:effectLst/>
                <a:uLnTx/>
                <a:uFillTx/>
                <a:latin typeface="Arial" panose="020B0604020202020204" pitchFamily="34" charset="0"/>
                <a:ea typeface="Times New Roman" panose="02020603050405020304" pitchFamily="18" charset="0"/>
                <a:cs typeface="Times New Roman" panose="02020603050405020304" pitchFamily="18" charset="0"/>
              </a:rPr>
              <a:t>KPMG led a multi-year privileged access and identity management program that covered the following phases </a:t>
            </a:r>
          </a:p>
        </p:txBody>
      </p:sp>
      <p:sp>
        <p:nvSpPr>
          <p:cNvPr id="246" name="TextBox 245">
            <a:extLst>
              <a:ext uri="{FF2B5EF4-FFF2-40B4-BE49-F238E27FC236}">
                <a16:creationId xmlns:a16="http://schemas.microsoft.com/office/drawing/2014/main" id="{7F53948D-7F21-4EC4-964D-718836EA8691}"/>
              </a:ext>
            </a:extLst>
          </p:cNvPr>
          <p:cNvSpPr txBox="1"/>
          <p:nvPr/>
        </p:nvSpPr>
        <p:spPr>
          <a:xfrm>
            <a:off x="6201535" y="3070364"/>
            <a:ext cx="4998278" cy="338554"/>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1" i="0" u="none" strike="noStrike" kern="1200" cap="none" spc="0" normalizeH="0" baseline="0" noProof="0">
                <a:ln>
                  <a:noFill/>
                </a:ln>
                <a:solidFill>
                  <a:srgbClr val="00B8F5"/>
                </a:solidFill>
                <a:effectLst/>
                <a:uLnTx/>
                <a:uFillTx/>
                <a:latin typeface="Arial" panose="020B0604020202020204" pitchFamily="34" charset="0"/>
                <a:ea typeface="Times New Roman" panose="02020603050405020304" pitchFamily="18" charset="0"/>
                <a:cs typeface="Times New Roman" panose="02020603050405020304" pitchFamily="18" charset="0"/>
              </a:rPr>
              <a:t>Upon the completion of the engagement, the client had:</a:t>
            </a:r>
          </a:p>
        </p:txBody>
      </p:sp>
      <p:cxnSp>
        <p:nvCxnSpPr>
          <p:cNvPr id="247" name="Straight Connector 246">
            <a:extLst>
              <a:ext uri="{FF2B5EF4-FFF2-40B4-BE49-F238E27FC236}">
                <a16:creationId xmlns:a16="http://schemas.microsoft.com/office/drawing/2014/main" id="{93F3DA35-62C7-4F2B-BCE7-EFD2C5076C8A}"/>
              </a:ext>
            </a:extLst>
          </p:cNvPr>
          <p:cNvCxnSpPr>
            <a:cxnSpLocks/>
          </p:cNvCxnSpPr>
          <p:nvPr/>
        </p:nvCxnSpPr>
        <p:spPr>
          <a:xfrm flipH="1">
            <a:off x="6979705" y="4228284"/>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63" name="Oval 262">
            <a:extLst>
              <a:ext uri="{FF2B5EF4-FFF2-40B4-BE49-F238E27FC236}">
                <a16:creationId xmlns:a16="http://schemas.microsoft.com/office/drawing/2014/main" id="{97C68556-8D48-4A56-B454-EC183C8733C2}"/>
              </a:ext>
            </a:extLst>
          </p:cNvPr>
          <p:cNvSpPr/>
          <p:nvPr/>
        </p:nvSpPr>
        <p:spPr>
          <a:xfrm rot="10800000" flipH="1">
            <a:off x="6930405" y="4203631"/>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cxnSp>
        <p:nvCxnSpPr>
          <p:cNvPr id="268" name="Straight Connector 267">
            <a:extLst>
              <a:ext uri="{FF2B5EF4-FFF2-40B4-BE49-F238E27FC236}">
                <a16:creationId xmlns:a16="http://schemas.microsoft.com/office/drawing/2014/main" id="{03BC2C05-8E44-4F64-B2F7-923F3BBC90E5}"/>
              </a:ext>
            </a:extLst>
          </p:cNvPr>
          <p:cNvCxnSpPr>
            <a:cxnSpLocks/>
          </p:cNvCxnSpPr>
          <p:nvPr/>
        </p:nvCxnSpPr>
        <p:spPr>
          <a:xfrm flipH="1">
            <a:off x="6979705" y="5055652"/>
            <a:ext cx="4220108" cy="0"/>
          </a:xfrm>
          <a:prstGeom prst="line">
            <a:avLst/>
          </a:prstGeom>
          <a:ln w="6350">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71" name="Oval 270">
            <a:extLst>
              <a:ext uri="{FF2B5EF4-FFF2-40B4-BE49-F238E27FC236}">
                <a16:creationId xmlns:a16="http://schemas.microsoft.com/office/drawing/2014/main" id="{4CB52977-CBFC-48A2-9D62-24F7F793EC9D}"/>
              </a:ext>
            </a:extLst>
          </p:cNvPr>
          <p:cNvSpPr/>
          <p:nvPr/>
        </p:nvSpPr>
        <p:spPr>
          <a:xfrm rot="10800000" flipH="1">
            <a:off x="6930405" y="5030999"/>
            <a:ext cx="49299" cy="49299"/>
          </a:xfrm>
          <a:prstGeom prst="ellipse">
            <a:avLst/>
          </a:prstGeom>
          <a:solidFill>
            <a:schemeClr val="bg1"/>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500" b="0" i="0" u="none" strike="noStrike" kern="1200" cap="none" spc="0" normalizeH="0" baseline="0" noProof="0">
              <a:ln>
                <a:noFill/>
              </a:ln>
              <a:solidFill>
                <a:prstClr val="white"/>
              </a:solidFill>
              <a:effectLst/>
              <a:uLnTx/>
              <a:uFillTx/>
              <a:latin typeface="Arial"/>
              <a:ea typeface="+mn-ea"/>
              <a:cs typeface="+mn-cs"/>
            </a:endParaRPr>
          </a:p>
        </p:txBody>
      </p:sp>
      <p:sp>
        <p:nvSpPr>
          <p:cNvPr id="272" name="TextBox 271">
            <a:extLst>
              <a:ext uri="{FF2B5EF4-FFF2-40B4-BE49-F238E27FC236}">
                <a16:creationId xmlns:a16="http://schemas.microsoft.com/office/drawing/2014/main" id="{DC4CD80A-DF79-4435-ABDA-E62785619AD9}"/>
              </a:ext>
            </a:extLst>
          </p:cNvPr>
          <p:cNvSpPr txBox="1"/>
          <p:nvPr/>
        </p:nvSpPr>
        <p:spPr>
          <a:xfrm>
            <a:off x="7260803" y="3490528"/>
            <a:ext cx="3939009"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US" sz="800" b="0" i="0" u="none" strike="noStrike" kern="1200" cap="none" spc="0" normalizeH="0" baseline="0" noProof="0">
                <a:ln>
                  <a:noFill/>
                </a:ln>
                <a:effectLst/>
                <a:uLnTx/>
                <a:uFillTx/>
                <a:latin typeface="Arial" panose="020B0604020202020204" pitchFamily="34" charset="0"/>
                <a:ea typeface="Times New Roman" panose="02020603050405020304" pitchFamily="18" charset="0"/>
                <a:cs typeface="Times New Roman" panose="02020603050405020304" pitchFamily="18" charset="0"/>
              </a:rPr>
              <a:t>Rules were set for password complexity, diversity, and change frequency, synchronizing changes across all dependencies to prevent service disruptions.</a:t>
            </a:r>
            <a:endParaRPr kumimoji="0" lang="en-GB" sz="800" b="0" i="0" u="none" strike="noStrike" kern="1200" cap="none" spc="0" normalizeH="0" baseline="0" noProof="0">
              <a:ln>
                <a:noFill/>
              </a:ln>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273" name="TextBox 272">
            <a:extLst>
              <a:ext uri="{FF2B5EF4-FFF2-40B4-BE49-F238E27FC236}">
                <a16:creationId xmlns:a16="http://schemas.microsoft.com/office/drawing/2014/main" id="{59ABA4E9-8645-498A-B518-3224C6D0AC7B}"/>
              </a:ext>
            </a:extLst>
          </p:cNvPr>
          <p:cNvSpPr txBox="1"/>
          <p:nvPr/>
        </p:nvSpPr>
        <p:spPr>
          <a:xfrm>
            <a:off x="7260804" y="4317896"/>
            <a:ext cx="3765336"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US" sz="800" b="0" i="0" u="none" strike="noStrike" kern="1200" cap="none" spc="0" normalizeH="0" baseline="0" noProof="0">
                <a:ln>
                  <a:noFill/>
                </a:ln>
                <a:effectLst/>
                <a:uLnTx/>
                <a:uFillTx/>
                <a:latin typeface="Arial" panose="020B0604020202020204" pitchFamily="34" charset="0"/>
                <a:ea typeface="Times New Roman" panose="02020603050405020304" pitchFamily="18" charset="0"/>
                <a:cs typeface="Times New Roman" panose="02020603050405020304" pitchFamily="18" charset="0"/>
              </a:rPr>
              <a:t>KPMG India has now ease to manage passwords and rotations as per compliance and Maintain secure connection to devices over Data center.</a:t>
            </a:r>
            <a:endParaRPr kumimoji="0" lang="en-GB" sz="800" b="0" i="0" u="none" strike="noStrike" kern="1200" cap="none" spc="0" normalizeH="0" baseline="0" noProof="0">
              <a:ln>
                <a:noFill/>
              </a:ln>
              <a:effectLst/>
              <a:uLnTx/>
              <a:uFillTx/>
              <a:latin typeface="Arial" panose="020B0604020202020204" pitchFamily="34" charset="0"/>
              <a:ea typeface="Times New Roman" panose="02020603050405020304" pitchFamily="18" charset="0"/>
              <a:cs typeface="Times New Roman" panose="02020603050405020304" pitchFamily="18" charset="0"/>
            </a:endParaRPr>
          </a:p>
        </p:txBody>
      </p:sp>
      <p:sp>
        <p:nvSpPr>
          <p:cNvPr id="276" name="TextBox 275">
            <a:extLst>
              <a:ext uri="{FF2B5EF4-FFF2-40B4-BE49-F238E27FC236}">
                <a16:creationId xmlns:a16="http://schemas.microsoft.com/office/drawing/2014/main" id="{57098EDD-6D18-4DD8-ACC1-B9BAFE9C6986}"/>
              </a:ext>
            </a:extLst>
          </p:cNvPr>
          <p:cNvSpPr txBox="1"/>
          <p:nvPr/>
        </p:nvSpPr>
        <p:spPr>
          <a:xfrm>
            <a:off x="7260804" y="5145264"/>
            <a:ext cx="3453546" cy="648135"/>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600"/>
              </a:spcAft>
              <a:buClrTx/>
              <a:buSzPts val="1000"/>
              <a:buFontTx/>
              <a:buNone/>
              <a:tabLst>
                <a:tab pos="914400" algn="l"/>
                <a:tab pos="1371600" algn="l"/>
                <a:tab pos="1828800" algn="l"/>
                <a:tab pos="2286000" algn="l"/>
                <a:tab pos="2743200" algn="l"/>
                <a:tab pos="3200400" algn="l"/>
                <a:tab pos="3657600" algn="l"/>
                <a:tab pos="4114800" algn="l"/>
                <a:tab pos="4572000" algn="l"/>
                <a:tab pos="5029200" algn="l"/>
                <a:tab pos="5486400" algn="l"/>
              </a:tabLst>
              <a:defRPr/>
            </a:pPr>
            <a:r>
              <a:rPr kumimoji="0" lang="en-GB" sz="800" b="0" i="0" u="none" strike="noStrike" kern="1200" cap="none" spc="0" normalizeH="0" baseline="0" noProof="0">
                <a:ln>
                  <a:noFill/>
                </a:ln>
                <a:effectLst/>
                <a:uLnTx/>
                <a:uFillTx/>
                <a:latin typeface="Arial" panose="020B0604020202020204" pitchFamily="34" charset="0"/>
                <a:ea typeface="Times New Roman" panose="02020603050405020304" pitchFamily="18" charset="0"/>
                <a:cs typeface="Times New Roman" panose="02020603050405020304" pitchFamily="18" charset="0"/>
              </a:rPr>
              <a:t>KPMG </a:t>
            </a:r>
            <a:r>
              <a:rPr lang="en-GB" sz="800">
                <a:latin typeface="Arial" panose="020B0604020202020204" pitchFamily="34" charset="0"/>
                <a:ea typeface="Times New Roman" panose="02020603050405020304" pitchFamily="18" charset="0"/>
                <a:cs typeface="Times New Roman" panose="02020603050405020304" pitchFamily="18" charset="0"/>
              </a:rPr>
              <a:t>India </a:t>
            </a:r>
            <a:r>
              <a:rPr kumimoji="0" lang="en-GB" sz="800" b="0" i="0" u="none" strike="noStrike" kern="1200" cap="none" spc="0" normalizeH="0" baseline="0" noProof="0">
                <a:ln>
                  <a:noFill/>
                </a:ln>
                <a:effectLst/>
                <a:uLnTx/>
                <a:uFillTx/>
                <a:latin typeface="Arial" panose="020B0604020202020204" pitchFamily="34" charset="0"/>
                <a:ea typeface="Times New Roman" panose="02020603050405020304" pitchFamily="18" charset="0"/>
                <a:cs typeface="Times New Roman" panose="02020603050405020304" pitchFamily="18" charset="0"/>
              </a:rPr>
              <a:t>Executed the implementation activities,  to address privileged </a:t>
            </a:r>
            <a:r>
              <a:rPr lang="en-GB" sz="800"/>
              <a:t>access risks across the IT environment</a:t>
            </a:r>
            <a:r>
              <a:rPr lang="en-US" sz="800"/>
              <a:t> and has been Providing L1, L2 and L3 Operational / Administration activities for the same </a:t>
            </a:r>
            <a:endParaRPr lang="en-GB" sz="800"/>
          </a:p>
        </p:txBody>
      </p:sp>
      <p:grpSp>
        <p:nvGrpSpPr>
          <p:cNvPr id="9" name="Graphic 4">
            <a:extLst>
              <a:ext uri="{FF2B5EF4-FFF2-40B4-BE49-F238E27FC236}">
                <a16:creationId xmlns:a16="http://schemas.microsoft.com/office/drawing/2014/main" id="{4B98C31E-2357-4464-935B-F6DF51D221EB}"/>
              </a:ext>
            </a:extLst>
          </p:cNvPr>
          <p:cNvGrpSpPr/>
          <p:nvPr/>
        </p:nvGrpSpPr>
        <p:grpSpPr>
          <a:xfrm>
            <a:off x="6201535" y="3568576"/>
            <a:ext cx="492040" cy="492040"/>
            <a:chOff x="5986462" y="3319462"/>
            <a:chExt cx="219075" cy="219075"/>
          </a:xfrm>
          <a:noFill/>
        </p:grpSpPr>
        <p:sp>
          <p:nvSpPr>
            <p:cNvPr id="10" name="Freeform: Shape 9">
              <a:extLst>
                <a:ext uri="{FF2B5EF4-FFF2-40B4-BE49-F238E27FC236}">
                  <a16:creationId xmlns:a16="http://schemas.microsoft.com/office/drawing/2014/main" id="{3F078E4D-95EE-4794-8F6A-EF8D52E60509}"/>
                </a:ext>
              </a:extLst>
            </p:cNvPr>
            <p:cNvSpPr/>
            <p:nvPr/>
          </p:nvSpPr>
          <p:spPr>
            <a:xfrm>
              <a:off x="6062662" y="3348037"/>
              <a:ext cx="38100" cy="38100"/>
            </a:xfrm>
            <a:custGeom>
              <a:avLst/>
              <a:gdLst>
                <a:gd name="connsiteX0" fmla="*/ 18359 w 38100"/>
                <a:gd name="connsiteY0" fmla="*/ 37897 h 38100"/>
                <a:gd name="connsiteX1" fmla="*/ 37409 w 38100"/>
                <a:gd name="connsiteY1" fmla="*/ 18847 h 38100"/>
                <a:gd name="connsiteX2" fmla="*/ 18359 w 38100"/>
                <a:gd name="connsiteY2" fmla="*/ -203 h 38100"/>
                <a:gd name="connsiteX3" fmla="*/ -692 w 38100"/>
                <a:gd name="connsiteY3" fmla="*/ 18847 h 38100"/>
                <a:gd name="connsiteX4" fmla="*/ 18359 w 38100"/>
                <a:gd name="connsiteY4" fmla="*/ 3789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359" y="37897"/>
                  </a:moveTo>
                  <a:cubicBezTo>
                    <a:pt x="28883" y="37897"/>
                    <a:pt x="37409" y="29372"/>
                    <a:pt x="37409" y="18847"/>
                  </a:cubicBezTo>
                  <a:cubicBezTo>
                    <a:pt x="37409" y="8322"/>
                    <a:pt x="28883" y="-203"/>
                    <a:pt x="18359" y="-203"/>
                  </a:cubicBezTo>
                  <a:cubicBezTo>
                    <a:pt x="7834" y="-203"/>
                    <a:pt x="-692" y="8322"/>
                    <a:pt x="-692" y="18847"/>
                  </a:cubicBezTo>
                  <a:cubicBezTo>
                    <a:pt x="-692" y="29372"/>
                    <a:pt x="7834" y="37897"/>
                    <a:pt x="18359" y="3789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 name="Freeform: Shape 10">
              <a:extLst>
                <a:ext uri="{FF2B5EF4-FFF2-40B4-BE49-F238E27FC236}">
                  <a16:creationId xmlns:a16="http://schemas.microsoft.com/office/drawing/2014/main" id="{8E3F96A9-615A-4003-8887-D839B32373D0}"/>
                </a:ext>
              </a:extLst>
            </p:cNvPr>
            <p:cNvSpPr/>
            <p:nvPr/>
          </p:nvSpPr>
          <p:spPr>
            <a:xfrm>
              <a:off x="6053137" y="3395662"/>
              <a:ext cx="57150" cy="90487"/>
            </a:xfrm>
            <a:custGeom>
              <a:avLst/>
              <a:gdLst>
                <a:gd name="connsiteX0" fmla="*/ 38456 w 57150"/>
                <a:gd name="connsiteY0" fmla="*/ 90284 h 90487"/>
                <a:gd name="connsiteX1" fmla="*/ 42171 w 57150"/>
                <a:gd name="connsiteY1" fmla="*/ 56947 h 90487"/>
                <a:gd name="connsiteX2" fmla="*/ 56459 w 57150"/>
                <a:gd name="connsiteY2" fmla="*/ 56947 h 90487"/>
                <a:gd name="connsiteX3" fmla="*/ 56459 w 57150"/>
                <a:gd name="connsiteY3" fmla="*/ 28372 h 90487"/>
                <a:gd name="connsiteX4" fmla="*/ 27884 w 57150"/>
                <a:gd name="connsiteY4" fmla="*/ -203 h 90487"/>
                <a:gd name="connsiteX5" fmla="*/ -692 w 57150"/>
                <a:gd name="connsiteY5" fmla="*/ 28372 h 90487"/>
                <a:gd name="connsiteX6" fmla="*/ -692 w 57150"/>
                <a:gd name="connsiteY6" fmla="*/ 56947 h 90487"/>
                <a:gd name="connsiteX7" fmla="*/ 13596 w 57150"/>
                <a:gd name="connsiteY7" fmla="*/ 56947 h 90487"/>
                <a:gd name="connsiteX8" fmla="*/ 17311 w 57150"/>
                <a:gd name="connsiteY8" fmla="*/ 90284 h 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90487">
                  <a:moveTo>
                    <a:pt x="38456" y="90284"/>
                  </a:moveTo>
                  <a:lnTo>
                    <a:pt x="42171" y="56947"/>
                  </a:lnTo>
                  <a:lnTo>
                    <a:pt x="56459" y="56947"/>
                  </a:lnTo>
                  <a:lnTo>
                    <a:pt x="56459" y="28372"/>
                  </a:lnTo>
                  <a:cubicBezTo>
                    <a:pt x="56459" y="12589"/>
                    <a:pt x="43666" y="-203"/>
                    <a:pt x="27884" y="-203"/>
                  </a:cubicBezTo>
                  <a:cubicBezTo>
                    <a:pt x="12101" y="-203"/>
                    <a:pt x="-692" y="12589"/>
                    <a:pt x="-692" y="28372"/>
                  </a:cubicBezTo>
                  <a:lnTo>
                    <a:pt x="-692" y="56947"/>
                  </a:lnTo>
                  <a:lnTo>
                    <a:pt x="13596" y="56947"/>
                  </a:lnTo>
                  <a:lnTo>
                    <a:pt x="17311" y="90284"/>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 name="Freeform: Shape 11">
              <a:extLst>
                <a:ext uri="{FF2B5EF4-FFF2-40B4-BE49-F238E27FC236}">
                  <a16:creationId xmlns:a16="http://schemas.microsoft.com/office/drawing/2014/main" id="{48DB534C-0EBC-40EB-BE94-0F87EB1A82EF}"/>
                </a:ext>
              </a:extLst>
            </p:cNvPr>
            <p:cNvSpPr/>
            <p:nvPr/>
          </p:nvSpPr>
          <p:spPr>
            <a:xfrm>
              <a:off x="5986462" y="3319462"/>
              <a:ext cx="190500" cy="190500"/>
            </a:xfrm>
            <a:custGeom>
              <a:avLst/>
              <a:gdLst>
                <a:gd name="connsiteX0" fmla="*/ 94559 w 190500"/>
                <a:gd name="connsiteY0" fmla="*/ 190297 h 190500"/>
                <a:gd name="connsiteX1" fmla="*/ 189809 w 190500"/>
                <a:gd name="connsiteY1" fmla="*/ 95047 h 190500"/>
                <a:gd name="connsiteX2" fmla="*/ 94559 w 190500"/>
                <a:gd name="connsiteY2" fmla="*/ -203 h 190500"/>
                <a:gd name="connsiteX3" fmla="*/ -692 w 190500"/>
                <a:gd name="connsiteY3" fmla="*/ 95047 h 190500"/>
                <a:gd name="connsiteX4" fmla="*/ 94559 w 190500"/>
                <a:gd name="connsiteY4" fmla="*/ 190297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4559" y="190297"/>
                  </a:moveTo>
                  <a:cubicBezTo>
                    <a:pt x="147165" y="190297"/>
                    <a:pt x="189809" y="147653"/>
                    <a:pt x="189809" y="95047"/>
                  </a:cubicBezTo>
                  <a:cubicBezTo>
                    <a:pt x="189809" y="42440"/>
                    <a:pt x="147165" y="-203"/>
                    <a:pt x="94559" y="-203"/>
                  </a:cubicBezTo>
                  <a:cubicBezTo>
                    <a:pt x="41952" y="-203"/>
                    <a:pt x="-692" y="42440"/>
                    <a:pt x="-692" y="95047"/>
                  </a:cubicBezTo>
                  <a:cubicBezTo>
                    <a:pt x="-692" y="147653"/>
                    <a:pt x="41952" y="190297"/>
                    <a:pt x="94559" y="19029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3" name="Freeform: Shape 12">
              <a:extLst>
                <a:ext uri="{FF2B5EF4-FFF2-40B4-BE49-F238E27FC236}">
                  <a16:creationId xmlns:a16="http://schemas.microsoft.com/office/drawing/2014/main" id="{CD48C4D3-4FD5-4CB5-9676-84F54AAB259E}"/>
                </a:ext>
              </a:extLst>
            </p:cNvPr>
            <p:cNvSpPr/>
            <p:nvPr/>
          </p:nvSpPr>
          <p:spPr>
            <a:xfrm>
              <a:off x="6149054" y="3482054"/>
              <a:ext cx="56483" cy="56483"/>
            </a:xfrm>
            <a:custGeom>
              <a:avLst/>
              <a:gdLst>
                <a:gd name="connsiteX0" fmla="*/ 55792 w 56483"/>
                <a:gd name="connsiteY0" fmla="*/ 56280 h 56483"/>
                <a:gd name="connsiteX1" fmla="*/ -692 w 56483"/>
                <a:gd name="connsiteY1" fmla="*/ -203 h 56483"/>
              </a:gdLst>
              <a:ahLst/>
              <a:cxnLst>
                <a:cxn ang="0">
                  <a:pos x="connsiteX0" y="connsiteY0"/>
                </a:cxn>
                <a:cxn ang="0">
                  <a:pos x="connsiteX1" y="connsiteY1"/>
                </a:cxn>
              </a:cxnLst>
              <a:rect l="l" t="t" r="r" b="b"/>
              <a:pathLst>
                <a:path w="56483" h="56483">
                  <a:moveTo>
                    <a:pt x="55792" y="56280"/>
                  </a:moveTo>
                  <a:lnTo>
                    <a:pt x="-692" y="-203"/>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 name="Graphic 15">
            <a:extLst>
              <a:ext uri="{FF2B5EF4-FFF2-40B4-BE49-F238E27FC236}">
                <a16:creationId xmlns:a16="http://schemas.microsoft.com/office/drawing/2014/main" id="{733F496C-21C2-4074-8301-9BEB1B9F8770}"/>
              </a:ext>
            </a:extLst>
          </p:cNvPr>
          <p:cNvGrpSpPr/>
          <p:nvPr/>
        </p:nvGrpSpPr>
        <p:grpSpPr>
          <a:xfrm>
            <a:off x="6755229" y="3645319"/>
            <a:ext cx="338253" cy="338553"/>
            <a:chOff x="6658090" y="3702828"/>
            <a:chExt cx="219075" cy="219269"/>
          </a:xfrm>
          <a:noFill/>
        </p:grpSpPr>
        <p:sp>
          <p:nvSpPr>
            <p:cNvPr id="18" name="Freeform: Shape 17">
              <a:extLst>
                <a:ext uri="{FF2B5EF4-FFF2-40B4-BE49-F238E27FC236}">
                  <a16:creationId xmlns:a16="http://schemas.microsoft.com/office/drawing/2014/main" id="{82600A15-44CB-43AA-89B2-1DBDC5004FBD}"/>
                </a:ext>
              </a:extLst>
            </p:cNvPr>
            <p:cNvSpPr/>
            <p:nvPr/>
          </p:nvSpPr>
          <p:spPr>
            <a:xfrm>
              <a:off x="6672659" y="3864757"/>
              <a:ext cx="91630" cy="9525"/>
            </a:xfrm>
            <a:custGeom>
              <a:avLst/>
              <a:gdLst>
                <a:gd name="connsiteX0" fmla="*/ -183 w 91630"/>
                <a:gd name="connsiteY0" fmla="*/ -159 h 9525"/>
                <a:gd name="connsiteX1" fmla="*/ 91448 w 91630"/>
                <a:gd name="connsiteY1" fmla="*/ -159 h 9525"/>
              </a:gdLst>
              <a:ahLst/>
              <a:cxnLst>
                <a:cxn ang="0">
                  <a:pos x="connsiteX0" y="connsiteY0"/>
                </a:cxn>
                <a:cxn ang="0">
                  <a:pos x="connsiteX1" y="connsiteY1"/>
                </a:cxn>
              </a:cxnLst>
              <a:rect l="l" t="t" r="r" b="b"/>
              <a:pathLst>
                <a:path w="91630" h="9525">
                  <a:moveTo>
                    <a:pt x="-183" y="-159"/>
                  </a:moveTo>
                  <a:lnTo>
                    <a:pt x="91448"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ACE87AEB-F405-4E0A-83B4-F2CFDC3DA6F7}"/>
                </a:ext>
              </a:extLst>
            </p:cNvPr>
            <p:cNvSpPr/>
            <p:nvPr/>
          </p:nvSpPr>
          <p:spPr>
            <a:xfrm>
              <a:off x="6678469" y="3750457"/>
              <a:ext cx="177201" cy="9525"/>
            </a:xfrm>
            <a:custGeom>
              <a:avLst/>
              <a:gdLst>
                <a:gd name="connsiteX0" fmla="*/ -183 w 180975"/>
                <a:gd name="connsiteY0" fmla="*/ -159 h 9525"/>
                <a:gd name="connsiteX1" fmla="*/ 180792 w 180975"/>
                <a:gd name="connsiteY1" fmla="*/ -159 h 9525"/>
              </a:gdLst>
              <a:ahLst/>
              <a:cxnLst>
                <a:cxn ang="0">
                  <a:pos x="connsiteX0" y="connsiteY0"/>
                </a:cxn>
                <a:cxn ang="0">
                  <a:pos x="connsiteX1" y="connsiteY1"/>
                </a:cxn>
              </a:cxnLst>
              <a:rect l="l" t="t" r="r" b="b"/>
              <a:pathLst>
                <a:path w="180975" h="9525">
                  <a:moveTo>
                    <a:pt x="-183" y="-159"/>
                  </a:moveTo>
                  <a:lnTo>
                    <a:pt x="180792"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Shape 19">
              <a:extLst>
                <a:ext uri="{FF2B5EF4-FFF2-40B4-BE49-F238E27FC236}">
                  <a16:creationId xmlns:a16="http://schemas.microsoft.com/office/drawing/2014/main" id="{0072A720-0AFA-4C3F-9731-A6017F224F0E}"/>
                </a:ext>
              </a:extLst>
            </p:cNvPr>
            <p:cNvSpPr/>
            <p:nvPr/>
          </p:nvSpPr>
          <p:spPr>
            <a:xfrm>
              <a:off x="6658090" y="3807607"/>
              <a:ext cx="104775" cy="9525"/>
            </a:xfrm>
            <a:custGeom>
              <a:avLst/>
              <a:gdLst>
                <a:gd name="connsiteX0" fmla="*/ 104592 w 104775"/>
                <a:gd name="connsiteY0" fmla="*/ -159 h 9525"/>
                <a:gd name="connsiteX1" fmla="*/ -183 w 104775"/>
                <a:gd name="connsiteY1" fmla="*/ -159 h 9525"/>
              </a:gdLst>
              <a:ahLst/>
              <a:cxnLst>
                <a:cxn ang="0">
                  <a:pos x="connsiteX0" y="connsiteY0"/>
                </a:cxn>
                <a:cxn ang="0">
                  <a:pos x="connsiteX1" y="connsiteY1"/>
                </a:cxn>
              </a:cxnLst>
              <a:rect l="l" t="t" r="r" b="b"/>
              <a:pathLst>
                <a:path w="104775" h="9525">
                  <a:moveTo>
                    <a:pt x="104592" y="-159"/>
                  </a:moveTo>
                  <a:lnTo>
                    <a:pt x="-183" y="-15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Shape 20">
              <a:extLst>
                <a:ext uri="{FF2B5EF4-FFF2-40B4-BE49-F238E27FC236}">
                  <a16:creationId xmlns:a16="http://schemas.microsoft.com/office/drawing/2014/main" id="{503C21D0-00D2-4329-BB5E-F3DFD5634D54}"/>
                </a:ext>
              </a:extLst>
            </p:cNvPr>
            <p:cNvSpPr/>
            <p:nvPr/>
          </p:nvSpPr>
          <p:spPr>
            <a:xfrm>
              <a:off x="6658648" y="3702828"/>
              <a:ext cx="217374" cy="218888"/>
            </a:xfrm>
            <a:custGeom>
              <a:avLst/>
              <a:gdLst>
                <a:gd name="connsiteX0" fmla="*/ 102891 w 217374"/>
                <a:gd name="connsiteY0" fmla="*/ 218730 h 218888"/>
                <a:gd name="connsiteX1" fmla="*/ 11 w 217374"/>
                <a:gd name="connsiteY1" fmla="*/ 102915 h 218888"/>
                <a:gd name="connsiteX2" fmla="*/ 115826 w 217374"/>
                <a:gd name="connsiteY2" fmla="*/ 35 h 218888"/>
                <a:gd name="connsiteX3" fmla="*/ 217191 w 217374"/>
                <a:gd name="connsiteY3" fmla="*/ 90142 h 218888"/>
              </a:gdLst>
              <a:ahLst/>
              <a:cxnLst>
                <a:cxn ang="0">
                  <a:pos x="connsiteX0" y="connsiteY0"/>
                </a:cxn>
                <a:cxn ang="0">
                  <a:pos x="connsiteX1" y="connsiteY1"/>
                </a:cxn>
                <a:cxn ang="0">
                  <a:pos x="connsiteX2" y="connsiteY2"/>
                </a:cxn>
                <a:cxn ang="0">
                  <a:pos x="connsiteX3" y="connsiteY3"/>
                </a:cxn>
              </a:cxnLst>
              <a:rect l="l" t="t" r="r" b="b"/>
              <a:pathLst>
                <a:path w="217374" h="218888">
                  <a:moveTo>
                    <a:pt x="102891" y="218730"/>
                  </a:moveTo>
                  <a:cubicBezTo>
                    <a:pt x="42502" y="215158"/>
                    <a:pt x="-3560" y="163304"/>
                    <a:pt x="11" y="102915"/>
                  </a:cubicBezTo>
                  <a:cubicBezTo>
                    <a:pt x="3583" y="42527"/>
                    <a:pt x="55428" y="-3536"/>
                    <a:pt x="115826" y="35"/>
                  </a:cubicBezTo>
                  <a:cubicBezTo>
                    <a:pt x="166375" y="3026"/>
                    <a:pt x="208295" y="40288"/>
                    <a:pt x="217191" y="90142"/>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F90FC981-48B8-45E9-BEE6-F182B3A86588}"/>
                </a:ext>
              </a:extLst>
            </p:cNvPr>
            <p:cNvSpPr/>
            <p:nvPr/>
          </p:nvSpPr>
          <p:spPr>
            <a:xfrm>
              <a:off x="6718332" y="3703022"/>
              <a:ext cx="43389" cy="219075"/>
            </a:xfrm>
            <a:custGeom>
              <a:avLst/>
              <a:gdLst>
                <a:gd name="connsiteX0" fmla="*/ 42159 w 43389"/>
                <a:gd name="connsiteY0" fmla="*/ -159 h 219075"/>
                <a:gd name="connsiteX1" fmla="*/ 43207 w 43389"/>
                <a:gd name="connsiteY1" fmla="*/ 218916 h 219075"/>
              </a:gdLst>
              <a:ahLst/>
              <a:cxnLst>
                <a:cxn ang="0">
                  <a:pos x="connsiteX0" y="connsiteY0"/>
                </a:cxn>
                <a:cxn ang="0">
                  <a:pos x="connsiteX1" y="connsiteY1"/>
                </a:cxn>
              </a:cxnLst>
              <a:rect l="l" t="t" r="r" b="b"/>
              <a:pathLst>
                <a:path w="43389" h="219075">
                  <a:moveTo>
                    <a:pt x="42159" y="-159"/>
                  </a:moveTo>
                  <a:cubicBezTo>
                    <a:pt x="-14991" y="61753"/>
                    <a:pt x="-13943" y="142716"/>
                    <a:pt x="43207" y="21891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Shape 22">
              <a:extLst>
                <a:ext uri="{FF2B5EF4-FFF2-40B4-BE49-F238E27FC236}">
                  <a16:creationId xmlns:a16="http://schemas.microsoft.com/office/drawing/2014/main" id="{96200BC7-6FCF-498E-A1FC-956F0D5E8D74}"/>
                </a:ext>
              </a:extLst>
            </p:cNvPr>
            <p:cNvSpPr/>
            <p:nvPr/>
          </p:nvSpPr>
          <p:spPr>
            <a:xfrm>
              <a:off x="6774580" y="3703022"/>
              <a:ext cx="41243" cy="85725"/>
            </a:xfrm>
            <a:custGeom>
              <a:avLst/>
              <a:gdLst>
                <a:gd name="connsiteX0" fmla="*/ -183 w 41243"/>
                <a:gd name="connsiteY0" fmla="*/ -159 h 85725"/>
                <a:gd name="connsiteX1" fmla="*/ 41060 w 41243"/>
                <a:gd name="connsiteY1" fmla="*/ 85566 h 85725"/>
              </a:gdLst>
              <a:ahLst/>
              <a:cxnLst>
                <a:cxn ang="0">
                  <a:pos x="connsiteX0" y="connsiteY0"/>
                </a:cxn>
                <a:cxn ang="0">
                  <a:pos x="connsiteX1" y="connsiteY1"/>
                </a:cxn>
              </a:cxnLst>
              <a:rect l="l" t="t" r="r" b="b"/>
              <a:pathLst>
                <a:path w="41243" h="85725">
                  <a:moveTo>
                    <a:pt x="-183" y="-159"/>
                  </a:moveTo>
                  <a:cubicBezTo>
                    <a:pt x="22363" y="23282"/>
                    <a:pt x="36812" y="53324"/>
                    <a:pt x="41060" y="8556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Shape 23">
              <a:extLst>
                <a:ext uri="{FF2B5EF4-FFF2-40B4-BE49-F238E27FC236}">
                  <a16:creationId xmlns:a16="http://schemas.microsoft.com/office/drawing/2014/main" id="{E5F0F93B-FEA6-4978-A501-492E24920F3A}"/>
                </a:ext>
              </a:extLst>
            </p:cNvPr>
            <p:cNvSpPr/>
            <p:nvPr/>
          </p:nvSpPr>
          <p:spPr>
            <a:xfrm>
              <a:off x="6791440" y="3845517"/>
              <a:ext cx="85725" cy="76200"/>
            </a:xfrm>
            <a:custGeom>
              <a:avLst/>
              <a:gdLst>
                <a:gd name="connsiteX0" fmla="*/ -183 w 85725"/>
                <a:gd name="connsiteY0" fmla="*/ 9366 h 76200"/>
                <a:gd name="connsiteX1" fmla="*/ 9342 w 85725"/>
                <a:gd name="connsiteY1" fmla="*/ -159 h 76200"/>
                <a:gd name="connsiteX2" fmla="*/ 76017 w 85725"/>
                <a:gd name="connsiteY2" fmla="*/ -159 h 76200"/>
                <a:gd name="connsiteX3" fmla="*/ 85542 w 85725"/>
                <a:gd name="connsiteY3" fmla="*/ 9366 h 76200"/>
                <a:gd name="connsiteX4" fmla="*/ 85542 w 85725"/>
                <a:gd name="connsiteY4" fmla="*/ 66516 h 76200"/>
                <a:gd name="connsiteX5" fmla="*/ 76017 w 85725"/>
                <a:gd name="connsiteY5" fmla="*/ 76041 h 76200"/>
                <a:gd name="connsiteX6" fmla="*/ 9342 w 85725"/>
                <a:gd name="connsiteY6" fmla="*/ 76041 h 76200"/>
                <a:gd name="connsiteX7" fmla="*/ -183 w 85725"/>
                <a:gd name="connsiteY7" fmla="*/ 665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76200">
                  <a:moveTo>
                    <a:pt x="-183" y="9366"/>
                  </a:moveTo>
                  <a:cubicBezTo>
                    <a:pt x="-183" y="4108"/>
                    <a:pt x="4084" y="-159"/>
                    <a:pt x="9342" y="-159"/>
                  </a:cubicBezTo>
                  <a:lnTo>
                    <a:pt x="76017" y="-159"/>
                  </a:lnTo>
                  <a:cubicBezTo>
                    <a:pt x="81275" y="-159"/>
                    <a:pt x="85542" y="4108"/>
                    <a:pt x="85542" y="9366"/>
                  </a:cubicBezTo>
                  <a:lnTo>
                    <a:pt x="85542" y="66516"/>
                  </a:lnTo>
                  <a:cubicBezTo>
                    <a:pt x="85542" y="71774"/>
                    <a:pt x="81275" y="76041"/>
                    <a:pt x="76017" y="76041"/>
                  </a:cubicBezTo>
                  <a:lnTo>
                    <a:pt x="9342" y="76041"/>
                  </a:lnTo>
                  <a:cubicBezTo>
                    <a:pt x="4084" y="76041"/>
                    <a:pt x="-183" y="71774"/>
                    <a:pt x="-183" y="66516"/>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Shape 24">
              <a:extLst>
                <a:ext uri="{FF2B5EF4-FFF2-40B4-BE49-F238E27FC236}">
                  <a16:creationId xmlns:a16="http://schemas.microsoft.com/office/drawing/2014/main" id="{459EB8E2-F279-4EB8-81DF-AF5E1A11F13D}"/>
                </a:ext>
              </a:extLst>
            </p:cNvPr>
            <p:cNvSpPr/>
            <p:nvPr/>
          </p:nvSpPr>
          <p:spPr>
            <a:xfrm>
              <a:off x="6822396" y="3872282"/>
              <a:ext cx="23812" cy="23812"/>
            </a:xfrm>
            <a:custGeom>
              <a:avLst/>
              <a:gdLst>
                <a:gd name="connsiteX0" fmla="*/ 11723 w 23812"/>
                <a:gd name="connsiteY0" fmla="*/ 23653 h 23812"/>
                <a:gd name="connsiteX1" fmla="*/ 23629 w 23812"/>
                <a:gd name="connsiteY1" fmla="*/ 11747 h 23812"/>
                <a:gd name="connsiteX2" fmla="*/ 11723 w 23812"/>
                <a:gd name="connsiteY2" fmla="*/ -159 h 23812"/>
                <a:gd name="connsiteX3" fmla="*/ -183 w 23812"/>
                <a:gd name="connsiteY3" fmla="*/ 11747 h 23812"/>
                <a:gd name="connsiteX4" fmla="*/ 11723 w 23812"/>
                <a:gd name="connsiteY4" fmla="*/ 23653 h 23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 h="23812">
                  <a:moveTo>
                    <a:pt x="11723" y="23653"/>
                  </a:moveTo>
                  <a:cubicBezTo>
                    <a:pt x="18296" y="23653"/>
                    <a:pt x="23629" y="18320"/>
                    <a:pt x="23629" y="11747"/>
                  </a:cubicBezTo>
                  <a:cubicBezTo>
                    <a:pt x="23629" y="5175"/>
                    <a:pt x="18296" y="-159"/>
                    <a:pt x="11723" y="-159"/>
                  </a:cubicBezTo>
                  <a:cubicBezTo>
                    <a:pt x="5151" y="-159"/>
                    <a:pt x="-183" y="5175"/>
                    <a:pt x="-183" y="11747"/>
                  </a:cubicBezTo>
                  <a:cubicBezTo>
                    <a:pt x="-183" y="18320"/>
                    <a:pt x="5151" y="23653"/>
                    <a:pt x="11723" y="23653"/>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0FEA6A80-A3EB-488B-80E9-A69E571A76F8}"/>
                </a:ext>
              </a:extLst>
            </p:cNvPr>
            <p:cNvSpPr/>
            <p:nvPr/>
          </p:nvSpPr>
          <p:spPr>
            <a:xfrm>
              <a:off x="6810490" y="3807417"/>
              <a:ext cx="47625" cy="38100"/>
            </a:xfrm>
            <a:custGeom>
              <a:avLst/>
              <a:gdLst>
                <a:gd name="connsiteX0" fmla="*/ 47442 w 47625"/>
                <a:gd name="connsiteY0" fmla="*/ 23653 h 38100"/>
                <a:gd name="connsiteX1" fmla="*/ 23629 w 47625"/>
                <a:gd name="connsiteY1" fmla="*/ -159 h 38100"/>
                <a:gd name="connsiteX2" fmla="*/ -183 w 47625"/>
                <a:gd name="connsiteY2" fmla="*/ 23653 h 38100"/>
                <a:gd name="connsiteX3" fmla="*/ -183 w 47625"/>
                <a:gd name="connsiteY3" fmla="*/ 37941 h 38100"/>
                <a:gd name="connsiteX4" fmla="*/ 47442 w 47625"/>
                <a:gd name="connsiteY4" fmla="*/ 379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8100">
                  <a:moveTo>
                    <a:pt x="47442" y="23653"/>
                  </a:moveTo>
                  <a:cubicBezTo>
                    <a:pt x="47442" y="10499"/>
                    <a:pt x="36783" y="-159"/>
                    <a:pt x="23629" y="-159"/>
                  </a:cubicBezTo>
                  <a:cubicBezTo>
                    <a:pt x="10475" y="-159"/>
                    <a:pt x="-183" y="10499"/>
                    <a:pt x="-183" y="23653"/>
                  </a:cubicBezTo>
                  <a:lnTo>
                    <a:pt x="-183" y="37941"/>
                  </a:lnTo>
                  <a:lnTo>
                    <a:pt x="47442" y="37941"/>
                  </a:ln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9" name="Graphic 27">
            <a:extLst>
              <a:ext uri="{FF2B5EF4-FFF2-40B4-BE49-F238E27FC236}">
                <a16:creationId xmlns:a16="http://schemas.microsoft.com/office/drawing/2014/main" id="{1D30A941-5D32-4A7A-B4EF-46F3A7A3C6D4}"/>
              </a:ext>
            </a:extLst>
          </p:cNvPr>
          <p:cNvGrpSpPr/>
          <p:nvPr/>
        </p:nvGrpSpPr>
        <p:grpSpPr>
          <a:xfrm>
            <a:off x="6201535" y="4466472"/>
            <a:ext cx="448479" cy="350984"/>
            <a:chOff x="6322552" y="4430901"/>
            <a:chExt cx="219075" cy="171450"/>
          </a:xfrm>
          <a:noFill/>
        </p:grpSpPr>
        <p:sp>
          <p:nvSpPr>
            <p:cNvPr id="35" name="Freeform: Shape 34">
              <a:extLst>
                <a:ext uri="{FF2B5EF4-FFF2-40B4-BE49-F238E27FC236}">
                  <a16:creationId xmlns:a16="http://schemas.microsoft.com/office/drawing/2014/main" id="{0D8331EC-0447-4FFD-8E6C-27DE0634EAB8}"/>
                </a:ext>
              </a:extLst>
            </p:cNvPr>
            <p:cNvSpPr/>
            <p:nvPr/>
          </p:nvSpPr>
          <p:spPr>
            <a:xfrm>
              <a:off x="6341602" y="4449951"/>
              <a:ext cx="180975" cy="133350"/>
            </a:xfrm>
            <a:custGeom>
              <a:avLst/>
              <a:gdLst>
                <a:gd name="connsiteX0" fmla="*/ 161512 w 180975"/>
                <a:gd name="connsiteY0" fmla="*/ -1946 h 133350"/>
                <a:gd name="connsiteX1" fmla="*/ 180562 w 180975"/>
                <a:gd name="connsiteY1" fmla="*/ 17105 h 133350"/>
                <a:gd name="connsiteX2" fmla="*/ 180562 w 180975"/>
                <a:gd name="connsiteY2" fmla="*/ 112355 h 133350"/>
                <a:gd name="connsiteX3" fmla="*/ 161512 w 180975"/>
                <a:gd name="connsiteY3" fmla="*/ 131405 h 133350"/>
                <a:gd name="connsiteX4" fmla="*/ 18637 w 180975"/>
                <a:gd name="connsiteY4" fmla="*/ 131405 h 133350"/>
                <a:gd name="connsiteX5" fmla="*/ -413 w 180975"/>
                <a:gd name="connsiteY5"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161512" y="-1946"/>
                  </a:move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 name="Freeform: Shape 35">
              <a:extLst>
                <a:ext uri="{FF2B5EF4-FFF2-40B4-BE49-F238E27FC236}">
                  <a16:creationId xmlns:a16="http://schemas.microsoft.com/office/drawing/2014/main" id="{D0A63F8B-BBBA-411D-828C-051C3FF964F9}"/>
                </a:ext>
              </a:extLst>
            </p:cNvPr>
            <p:cNvSpPr/>
            <p:nvPr/>
          </p:nvSpPr>
          <p:spPr>
            <a:xfrm>
              <a:off x="6360652" y="4469001"/>
              <a:ext cx="180975" cy="133350"/>
            </a:xfrm>
            <a:custGeom>
              <a:avLst/>
              <a:gdLst>
                <a:gd name="connsiteX0" fmla="*/ 161512 w 180975"/>
                <a:gd name="connsiteY0" fmla="*/ -1946 h 133350"/>
                <a:gd name="connsiteX1" fmla="*/ 180562 w 180975"/>
                <a:gd name="connsiteY1" fmla="*/ 17105 h 133350"/>
                <a:gd name="connsiteX2" fmla="*/ 180562 w 180975"/>
                <a:gd name="connsiteY2" fmla="*/ 112355 h 133350"/>
                <a:gd name="connsiteX3" fmla="*/ 161512 w 180975"/>
                <a:gd name="connsiteY3" fmla="*/ 131405 h 133350"/>
                <a:gd name="connsiteX4" fmla="*/ 18637 w 180975"/>
                <a:gd name="connsiteY4" fmla="*/ 131405 h 133350"/>
                <a:gd name="connsiteX5" fmla="*/ -413 w 180975"/>
                <a:gd name="connsiteY5"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975" h="133350">
                  <a:moveTo>
                    <a:pt x="161512" y="-1946"/>
                  </a:move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8AB6918B-CBCD-4B00-A359-AC4B19AFF20B}"/>
                </a:ext>
              </a:extLst>
            </p:cNvPr>
            <p:cNvSpPr/>
            <p:nvPr/>
          </p:nvSpPr>
          <p:spPr>
            <a:xfrm>
              <a:off x="6322552" y="4469001"/>
              <a:ext cx="180975" cy="9525"/>
            </a:xfrm>
            <a:custGeom>
              <a:avLst/>
              <a:gdLst>
                <a:gd name="connsiteX0" fmla="*/ -413 w 180975"/>
                <a:gd name="connsiteY0" fmla="*/ -1946 h 9525"/>
                <a:gd name="connsiteX1" fmla="*/ 180562 w 180975"/>
                <a:gd name="connsiteY1" fmla="*/ -1946 h 9525"/>
              </a:gdLst>
              <a:ahLst/>
              <a:cxnLst>
                <a:cxn ang="0">
                  <a:pos x="connsiteX0" y="connsiteY0"/>
                </a:cxn>
                <a:cxn ang="0">
                  <a:pos x="connsiteX1" y="connsiteY1"/>
                </a:cxn>
              </a:cxnLst>
              <a:rect l="l" t="t" r="r" b="b"/>
              <a:pathLst>
                <a:path w="180975" h="9525">
                  <a:moveTo>
                    <a:pt x="-413" y="-1946"/>
                  </a:moveTo>
                  <a:lnTo>
                    <a:pt x="180562" y="-194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0D6AC833-5476-45E3-891D-CBAA53F8A156}"/>
                </a:ext>
              </a:extLst>
            </p:cNvPr>
            <p:cNvSpPr/>
            <p:nvPr/>
          </p:nvSpPr>
          <p:spPr>
            <a:xfrm>
              <a:off x="634880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BCD8C7BB-B0DD-4449-AE75-64441692B111}"/>
                </a:ext>
              </a:extLst>
            </p:cNvPr>
            <p:cNvSpPr/>
            <p:nvPr/>
          </p:nvSpPr>
          <p:spPr>
            <a:xfrm>
              <a:off x="636785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C69A7DAD-9A0A-4AA8-A81C-23100C3DAB9D}"/>
                </a:ext>
              </a:extLst>
            </p:cNvPr>
            <p:cNvSpPr/>
            <p:nvPr/>
          </p:nvSpPr>
          <p:spPr>
            <a:xfrm>
              <a:off x="6386908" y="4447093"/>
              <a:ext cx="4700" cy="4929"/>
            </a:xfrm>
            <a:custGeom>
              <a:avLst/>
              <a:gdLst>
                <a:gd name="connsiteX0" fmla="*/ 1907 w 4700"/>
                <a:gd name="connsiteY0" fmla="*/ -1469 h 4929"/>
                <a:gd name="connsiteX1" fmla="*/ -408 w 4700"/>
                <a:gd name="connsiteY1" fmla="*/ 1198 h 4929"/>
                <a:gd name="connsiteX2" fmla="*/ 192 w 4700"/>
                <a:gd name="connsiteY2" fmla="*/ 2627 h 4929"/>
                <a:gd name="connsiteX3" fmla="*/ 2859 w 4700"/>
                <a:gd name="connsiteY3" fmla="*/ 2627 h 4929"/>
                <a:gd name="connsiteX4" fmla="*/ 4288 w 4700"/>
                <a:gd name="connsiteY4" fmla="*/ 436 h 4929"/>
                <a:gd name="connsiteX5" fmla="*/ 1907 w 4700"/>
                <a:gd name="connsiteY5" fmla="*/ -1946 h 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00" h="4929">
                  <a:moveTo>
                    <a:pt x="1907" y="-1469"/>
                  </a:moveTo>
                  <a:cubicBezTo>
                    <a:pt x="545" y="-1373"/>
                    <a:pt x="-494" y="-230"/>
                    <a:pt x="-408" y="1198"/>
                  </a:cubicBezTo>
                  <a:cubicBezTo>
                    <a:pt x="-379" y="1674"/>
                    <a:pt x="-160" y="2246"/>
                    <a:pt x="192" y="2627"/>
                  </a:cubicBezTo>
                  <a:cubicBezTo>
                    <a:pt x="1002" y="3103"/>
                    <a:pt x="2049" y="3103"/>
                    <a:pt x="2859" y="2627"/>
                  </a:cubicBezTo>
                  <a:cubicBezTo>
                    <a:pt x="3726" y="2246"/>
                    <a:pt x="4288" y="1389"/>
                    <a:pt x="4288" y="436"/>
                  </a:cubicBezTo>
                  <a:cubicBezTo>
                    <a:pt x="4288" y="-897"/>
                    <a:pt x="3221" y="-1946"/>
                    <a:pt x="1907" y="-1946"/>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4" name="Freeform: Shape 33">
              <a:extLst>
                <a:ext uri="{FF2B5EF4-FFF2-40B4-BE49-F238E27FC236}">
                  <a16:creationId xmlns:a16="http://schemas.microsoft.com/office/drawing/2014/main" id="{3C252E16-F094-4D60-8A8C-27E0CB87C503}"/>
                </a:ext>
              </a:extLst>
            </p:cNvPr>
            <p:cNvSpPr/>
            <p:nvPr/>
          </p:nvSpPr>
          <p:spPr>
            <a:xfrm>
              <a:off x="6322552" y="4430901"/>
              <a:ext cx="180975" cy="133350"/>
            </a:xfrm>
            <a:custGeom>
              <a:avLst/>
              <a:gdLst>
                <a:gd name="connsiteX0" fmla="*/ -413 w 180975"/>
                <a:gd name="connsiteY0" fmla="*/ 17105 h 133350"/>
                <a:gd name="connsiteX1" fmla="*/ 18637 w 180975"/>
                <a:gd name="connsiteY1" fmla="*/ -1946 h 133350"/>
                <a:gd name="connsiteX2" fmla="*/ 161512 w 180975"/>
                <a:gd name="connsiteY2" fmla="*/ -1946 h 133350"/>
                <a:gd name="connsiteX3" fmla="*/ 180562 w 180975"/>
                <a:gd name="connsiteY3" fmla="*/ 17105 h 133350"/>
                <a:gd name="connsiteX4" fmla="*/ 180562 w 180975"/>
                <a:gd name="connsiteY4" fmla="*/ 112355 h 133350"/>
                <a:gd name="connsiteX5" fmla="*/ 161512 w 180975"/>
                <a:gd name="connsiteY5" fmla="*/ 131405 h 133350"/>
                <a:gd name="connsiteX6" fmla="*/ 18637 w 180975"/>
                <a:gd name="connsiteY6" fmla="*/ 131405 h 133350"/>
                <a:gd name="connsiteX7" fmla="*/ -413 w 180975"/>
                <a:gd name="connsiteY7" fmla="*/ 112355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75" h="133350">
                  <a:moveTo>
                    <a:pt x="-413" y="17105"/>
                  </a:moveTo>
                  <a:cubicBezTo>
                    <a:pt x="-413" y="6627"/>
                    <a:pt x="8112" y="-1946"/>
                    <a:pt x="18637" y="-1946"/>
                  </a:cubicBezTo>
                  <a:lnTo>
                    <a:pt x="161512" y="-1946"/>
                  </a:lnTo>
                  <a:cubicBezTo>
                    <a:pt x="172037" y="-1946"/>
                    <a:pt x="180562" y="6627"/>
                    <a:pt x="180562" y="17105"/>
                  </a:cubicBezTo>
                  <a:lnTo>
                    <a:pt x="180562" y="112355"/>
                  </a:lnTo>
                  <a:cubicBezTo>
                    <a:pt x="180562" y="122832"/>
                    <a:pt x="172037" y="131405"/>
                    <a:pt x="161512" y="131405"/>
                  </a:cubicBezTo>
                  <a:lnTo>
                    <a:pt x="18637" y="131405"/>
                  </a:lnTo>
                  <a:cubicBezTo>
                    <a:pt x="8112" y="131405"/>
                    <a:pt x="-413" y="122832"/>
                    <a:pt x="-413" y="11235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9" name="Graphic 37">
            <a:extLst>
              <a:ext uri="{FF2B5EF4-FFF2-40B4-BE49-F238E27FC236}">
                <a16:creationId xmlns:a16="http://schemas.microsoft.com/office/drawing/2014/main" id="{21B2AD99-7674-49CC-AF18-DB981B367837}"/>
              </a:ext>
            </a:extLst>
          </p:cNvPr>
          <p:cNvGrpSpPr/>
          <p:nvPr/>
        </p:nvGrpSpPr>
        <p:grpSpPr>
          <a:xfrm>
            <a:off x="6770738" y="4488348"/>
            <a:ext cx="307234" cy="307232"/>
            <a:chOff x="6723103" y="4570848"/>
            <a:chExt cx="219075" cy="219075"/>
          </a:xfrm>
          <a:noFill/>
        </p:grpSpPr>
        <p:sp>
          <p:nvSpPr>
            <p:cNvPr id="40" name="Freeform: Shape 39">
              <a:extLst>
                <a:ext uri="{FF2B5EF4-FFF2-40B4-BE49-F238E27FC236}">
                  <a16:creationId xmlns:a16="http://schemas.microsoft.com/office/drawing/2014/main" id="{AF3D9349-43EC-40A2-9BF9-D9459D6448A8}"/>
                </a:ext>
              </a:extLst>
            </p:cNvPr>
            <p:cNvSpPr/>
            <p:nvPr/>
          </p:nvSpPr>
          <p:spPr>
            <a:xfrm>
              <a:off x="6808828" y="4627998"/>
              <a:ext cx="76200" cy="76200"/>
            </a:xfrm>
            <a:custGeom>
              <a:avLst/>
              <a:gdLst>
                <a:gd name="connsiteX0" fmla="*/ 37438 w 76200"/>
                <a:gd name="connsiteY0" fmla="*/ 70482 h 76200"/>
                <a:gd name="connsiteX1" fmla="*/ 75538 w 76200"/>
                <a:gd name="connsiteY1" fmla="*/ 32382 h 76200"/>
                <a:gd name="connsiteX2" fmla="*/ 37438 w 76200"/>
                <a:gd name="connsiteY2" fmla="*/ -5718 h 76200"/>
                <a:gd name="connsiteX3" fmla="*/ -662 w 76200"/>
                <a:gd name="connsiteY3" fmla="*/ 32382 h 76200"/>
                <a:gd name="connsiteX4" fmla="*/ 37438 w 76200"/>
                <a:gd name="connsiteY4" fmla="*/ 70482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37438" y="70482"/>
                  </a:moveTo>
                  <a:cubicBezTo>
                    <a:pt x="58479" y="70482"/>
                    <a:pt x="75538" y="53432"/>
                    <a:pt x="75538" y="32382"/>
                  </a:cubicBezTo>
                  <a:cubicBezTo>
                    <a:pt x="75538" y="11332"/>
                    <a:pt x="58479" y="-5718"/>
                    <a:pt x="37438" y="-5718"/>
                  </a:cubicBezTo>
                  <a:cubicBezTo>
                    <a:pt x="16397" y="-5718"/>
                    <a:pt x="-662" y="11332"/>
                    <a:pt x="-662" y="32382"/>
                  </a:cubicBezTo>
                  <a:cubicBezTo>
                    <a:pt x="-662" y="53432"/>
                    <a:pt x="16397" y="70482"/>
                    <a:pt x="37438" y="70482"/>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5" name="Freeform: Shape 44">
              <a:extLst>
                <a:ext uri="{FF2B5EF4-FFF2-40B4-BE49-F238E27FC236}">
                  <a16:creationId xmlns:a16="http://schemas.microsoft.com/office/drawing/2014/main" id="{42427EE7-F929-448E-9DAB-84847AEF52E1}"/>
                </a:ext>
              </a:extLst>
            </p:cNvPr>
            <p:cNvSpPr/>
            <p:nvPr/>
          </p:nvSpPr>
          <p:spPr>
            <a:xfrm>
              <a:off x="6747487" y="4693148"/>
              <a:ext cx="72580" cy="72390"/>
            </a:xfrm>
            <a:custGeom>
              <a:avLst/>
              <a:gdLst>
                <a:gd name="connsiteX0" fmla="*/ -662 w 72580"/>
                <a:gd name="connsiteY0" fmla="*/ 66673 h 72390"/>
                <a:gd name="connsiteX1" fmla="*/ 71918 w 72580"/>
                <a:gd name="connsiteY1" fmla="*/ -5718 h 72390"/>
              </a:gdLst>
              <a:ahLst/>
              <a:cxnLst>
                <a:cxn ang="0">
                  <a:pos x="connsiteX0" y="connsiteY0"/>
                </a:cxn>
                <a:cxn ang="0">
                  <a:pos x="connsiteX1" y="connsiteY1"/>
                </a:cxn>
              </a:cxnLst>
              <a:rect l="l" t="t" r="r" b="b"/>
              <a:pathLst>
                <a:path w="72580" h="72390">
                  <a:moveTo>
                    <a:pt x="-662" y="66673"/>
                  </a:moveTo>
                  <a:lnTo>
                    <a:pt x="71918"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Freeform: Shape 45">
              <a:extLst>
                <a:ext uri="{FF2B5EF4-FFF2-40B4-BE49-F238E27FC236}">
                  <a16:creationId xmlns:a16="http://schemas.microsoft.com/office/drawing/2014/main" id="{F922F881-4273-4A33-AE86-49663528A168}"/>
                </a:ext>
              </a:extLst>
            </p:cNvPr>
            <p:cNvSpPr/>
            <p:nvPr/>
          </p:nvSpPr>
          <p:spPr>
            <a:xfrm>
              <a:off x="6873884" y="4595233"/>
              <a:ext cx="43910" cy="44006"/>
            </a:xfrm>
            <a:custGeom>
              <a:avLst/>
              <a:gdLst>
                <a:gd name="connsiteX0" fmla="*/ -662 w 43910"/>
                <a:gd name="connsiteY0" fmla="*/ 38289 h 44006"/>
                <a:gd name="connsiteX1" fmla="*/ 43248 w 43910"/>
                <a:gd name="connsiteY1" fmla="*/ -5718 h 44006"/>
              </a:gdLst>
              <a:ahLst/>
              <a:cxnLst>
                <a:cxn ang="0">
                  <a:pos x="connsiteX0" y="connsiteY0"/>
                </a:cxn>
                <a:cxn ang="0">
                  <a:pos x="connsiteX1" y="connsiteY1"/>
                </a:cxn>
              </a:cxnLst>
              <a:rect l="l" t="t" r="r" b="b"/>
              <a:pathLst>
                <a:path w="43910" h="44006">
                  <a:moveTo>
                    <a:pt x="-662" y="38289"/>
                  </a:moveTo>
                  <a:lnTo>
                    <a:pt x="43248"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Freeform: Shape 46">
              <a:extLst>
                <a:ext uri="{FF2B5EF4-FFF2-40B4-BE49-F238E27FC236}">
                  <a16:creationId xmlns:a16="http://schemas.microsoft.com/office/drawing/2014/main" id="{DDD2AEFC-C033-46F2-9A69-E0E96B0E033C}"/>
                </a:ext>
              </a:extLst>
            </p:cNvPr>
            <p:cNvSpPr/>
            <p:nvPr/>
          </p:nvSpPr>
          <p:spPr>
            <a:xfrm>
              <a:off x="6750249" y="4624663"/>
              <a:ext cx="61627" cy="26384"/>
            </a:xfrm>
            <a:custGeom>
              <a:avLst/>
              <a:gdLst>
                <a:gd name="connsiteX0" fmla="*/ -662 w 61627"/>
                <a:gd name="connsiteY0" fmla="*/ -5718 h 26384"/>
                <a:gd name="connsiteX1" fmla="*/ 60965 w 61627"/>
                <a:gd name="connsiteY1" fmla="*/ 20666 h 26384"/>
              </a:gdLst>
              <a:ahLst/>
              <a:cxnLst>
                <a:cxn ang="0">
                  <a:pos x="connsiteX0" y="connsiteY0"/>
                </a:cxn>
                <a:cxn ang="0">
                  <a:pos x="connsiteX1" y="connsiteY1"/>
                </a:cxn>
              </a:cxnLst>
              <a:rect l="l" t="t" r="r" b="b"/>
              <a:pathLst>
                <a:path w="61627" h="26384">
                  <a:moveTo>
                    <a:pt x="-662" y="-5718"/>
                  </a:moveTo>
                  <a:lnTo>
                    <a:pt x="60965" y="20666"/>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8" name="Freeform: Shape 47">
              <a:extLst>
                <a:ext uri="{FF2B5EF4-FFF2-40B4-BE49-F238E27FC236}">
                  <a16:creationId xmlns:a16="http://schemas.microsoft.com/office/drawing/2014/main" id="{3C147340-D130-411A-BB04-602ED4F34C7D}"/>
                </a:ext>
              </a:extLst>
            </p:cNvPr>
            <p:cNvSpPr/>
            <p:nvPr/>
          </p:nvSpPr>
          <p:spPr>
            <a:xfrm>
              <a:off x="6879694" y="4685241"/>
              <a:ext cx="34480" cy="14194"/>
            </a:xfrm>
            <a:custGeom>
              <a:avLst/>
              <a:gdLst>
                <a:gd name="connsiteX0" fmla="*/ 33818 w 34480"/>
                <a:gd name="connsiteY0" fmla="*/ 8476 h 14194"/>
                <a:gd name="connsiteX1" fmla="*/ -662 w 34480"/>
                <a:gd name="connsiteY1" fmla="*/ -5718 h 14194"/>
              </a:gdLst>
              <a:ahLst/>
              <a:cxnLst>
                <a:cxn ang="0">
                  <a:pos x="connsiteX0" y="connsiteY0"/>
                </a:cxn>
                <a:cxn ang="0">
                  <a:pos x="connsiteX1" y="connsiteY1"/>
                </a:cxn>
              </a:cxnLst>
              <a:rect l="l" t="t" r="r" b="b"/>
              <a:pathLst>
                <a:path w="34480" h="14194">
                  <a:moveTo>
                    <a:pt x="33818" y="8476"/>
                  </a:moveTo>
                  <a:lnTo>
                    <a:pt x="-662"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eform: Shape 48">
              <a:extLst>
                <a:ext uri="{FF2B5EF4-FFF2-40B4-BE49-F238E27FC236}">
                  <a16:creationId xmlns:a16="http://schemas.microsoft.com/office/drawing/2014/main" id="{3B03D4D8-F05C-4C5E-91AE-27FAACFD18BA}"/>
                </a:ext>
              </a:extLst>
            </p:cNvPr>
            <p:cNvSpPr/>
            <p:nvPr/>
          </p:nvSpPr>
          <p:spPr>
            <a:xfrm>
              <a:off x="6846928" y="4704198"/>
              <a:ext cx="9525" cy="57150"/>
            </a:xfrm>
            <a:custGeom>
              <a:avLst/>
              <a:gdLst>
                <a:gd name="connsiteX0" fmla="*/ -662 w 9525"/>
                <a:gd name="connsiteY0" fmla="*/ 51432 h 57150"/>
                <a:gd name="connsiteX1" fmla="*/ -662 w 9525"/>
                <a:gd name="connsiteY1" fmla="*/ -5718 h 57150"/>
              </a:gdLst>
              <a:ahLst/>
              <a:cxnLst>
                <a:cxn ang="0">
                  <a:pos x="connsiteX0" y="connsiteY0"/>
                </a:cxn>
                <a:cxn ang="0">
                  <a:pos x="connsiteX1" y="connsiteY1"/>
                </a:cxn>
              </a:cxnLst>
              <a:rect l="l" t="t" r="r" b="b"/>
              <a:pathLst>
                <a:path w="9525" h="57150">
                  <a:moveTo>
                    <a:pt x="-662" y="51432"/>
                  </a:moveTo>
                  <a:lnTo>
                    <a:pt x="-662" y="-5718"/>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0" name="Freeform: Shape 49">
              <a:extLst>
                <a:ext uri="{FF2B5EF4-FFF2-40B4-BE49-F238E27FC236}">
                  <a16:creationId xmlns:a16="http://schemas.microsoft.com/office/drawing/2014/main" id="{732AF87C-AAEA-4A14-98A4-F38515A464EA}"/>
                </a:ext>
              </a:extLst>
            </p:cNvPr>
            <p:cNvSpPr/>
            <p:nvPr/>
          </p:nvSpPr>
          <p:spPr>
            <a:xfrm>
              <a:off x="6913603" y="4689911"/>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1" name="Freeform: Shape 40">
              <a:extLst>
                <a:ext uri="{FF2B5EF4-FFF2-40B4-BE49-F238E27FC236}">
                  <a16:creationId xmlns:a16="http://schemas.microsoft.com/office/drawing/2014/main" id="{E8D48480-5AF1-4B87-9E6D-6AD1D1FDF4A8}"/>
                </a:ext>
              </a:extLst>
            </p:cNvPr>
            <p:cNvSpPr/>
            <p:nvPr/>
          </p:nvSpPr>
          <p:spPr>
            <a:xfrm>
              <a:off x="6723103" y="4604186"/>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Freeform: Shape 41">
              <a:extLst>
                <a:ext uri="{FF2B5EF4-FFF2-40B4-BE49-F238E27FC236}">
                  <a16:creationId xmlns:a16="http://schemas.microsoft.com/office/drawing/2014/main" id="{69A54B7D-B860-42D3-8354-7956B8FB3698}"/>
                </a:ext>
              </a:extLst>
            </p:cNvPr>
            <p:cNvSpPr/>
            <p:nvPr/>
          </p:nvSpPr>
          <p:spPr>
            <a:xfrm>
              <a:off x="6913603" y="45708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Shape 42">
              <a:extLst>
                <a:ext uri="{FF2B5EF4-FFF2-40B4-BE49-F238E27FC236}">
                  <a16:creationId xmlns:a16="http://schemas.microsoft.com/office/drawing/2014/main" id="{D4BFDC66-3580-496E-AA9F-B1E777AB4A33}"/>
                </a:ext>
              </a:extLst>
            </p:cNvPr>
            <p:cNvSpPr/>
            <p:nvPr/>
          </p:nvSpPr>
          <p:spPr>
            <a:xfrm>
              <a:off x="6723103" y="47613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4" name="Freeform: Shape 43">
              <a:extLst>
                <a:ext uri="{FF2B5EF4-FFF2-40B4-BE49-F238E27FC236}">
                  <a16:creationId xmlns:a16="http://schemas.microsoft.com/office/drawing/2014/main" id="{1558956B-B264-41C0-876D-199A6D5CA8C6}"/>
                </a:ext>
              </a:extLst>
            </p:cNvPr>
            <p:cNvSpPr/>
            <p:nvPr/>
          </p:nvSpPr>
          <p:spPr>
            <a:xfrm>
              <a:off x="6832641" y="4761348"/>
              <a:ext cx="28575" cy="28575"/>
            </a:xfrm>
            <a:custGeom>
              <a:avLst/>
              <a:gdLst>
                <a:gd name="connsiteX0" fmla="*/ 13626 w 28575"/>
                <a:gd name="connsiteY0" fmla="*/ 22857 h 28575"/>
                <a:gd name="connsiteX1" fmla="*/ 27913 w 28575"/>
                <a:gd name="connsiteY1" fmla="*/ 8570 h 28575"/>
                <a:gd name="connsiteX2" fmla="*/ 13626 w 28575"/>
                <a:gd name="connsiteY2" fmla="*/ -5718 h 28575"/>
                <a:gd name="connsiteX3" fmla="*/ -662 w 28575"/>
                <a:gd name="connsiteY3" fmla="*/ 8570 h 28575"/>
                <a:gd name="connsiteX4" fmla="*/ 13626 w 28575"/>
                <a:gd name="connsiteY4" fmla="*/ 2285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13626" y="22857"/>
                  </a:moveTo>
                  <a:cubicBezTo>
                    <a:pt x="21512" y="22857"/>
                    <a:pt x="27913" y="16476"/>
                    <a:pt x="27913" y="8570"/>
                  </a:cubicBezTo>
                  <a:cubicBezTo>
                    <a:pt x="27913" y="663"/>
                    <a:pt x="21512" y="-5718"/>
                    <a:pt x="13626" y="-5718"/>
                  </a:cubicBezTo>
                  <a:cubicBezTo>
                    <a:pt x="5739" y="-5718"/>
                    <a:pt x="-662" y="663"/>
                    <a:pt x="-662" y="8570"/>
                  </a:cubicBezTo>
                  <a:cubicBezTo>
                    <a:pt x="-662" y="16476"/>
                    <a:pt x="5739" y="22857"/>
                    <a:pt x="13626" y="22857"/>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3" name="Graphic 51">
            <a:extLst>
              <a:ext uri="{FF2B5EF4-FFF2-40B4-BE49-F238E27FC236}">
                <a16:creationId xmlns:a16="http://schemas.microsoft.com/office/drawing/2014/main" id="{AB965374-BC73-489D-855B-B851935427A1}"/>
              </a:ext>
            </a:extLst>
          </p:cNvPr>
          <p:cNvGrpSpPr/>
          <p:nvPr/>
        </p:nvGrpSpPr>
        <p:grpSpPr>
          <a:xfrm>
            <a:off x="6222153" y="5265712"/>
            <a:ext cx="407244" cy="407240"/>
            <a:chOff x="6308667" y="5466323"/>
            <a:chExt cx="219075" cy="219075"/>
          </a:xfrm>
          <a:noFill/>
        </p:grpSpPr>
        <p:sp>
          <p:nvSpPr>
            <p:cNvPr id="54" name="Freeform: Shape 53">
              <a:extLst>
                <a:ext uri="{FF2B5EF4-FFF2-40B4-BE49-F238E27FC236}">
                  <a16:creationId xmlns:a16="http://schemas.microsoft.com/office/drawing/2014/main" id="{734F491F-ABCA-406F-A0CC-9996BE8F61D2}"/>
                </a:ext>
              </a:extLst>
            </p:cNvPr>
            <p:cNvSpPr/>
            <p:nvPr/>
          </p:nvSpPr>
          <p:spPr>
            <a:xfrm>
              <a:off x="6308667" y="5649203"/>
              <a:ext cx="219075" cy="36195"/>
            </a:xfrm>
            <a:custGeom>
              <a:avLst/>
              <a:gdLst>
                <a:gd name="connsiteX0" fmla="*/ 156807 w 219075"/>
                <a:gd name="connsiteY0" fmla="*/ -1715 h 36195"/>
                <a:gd name="connsiteX1" fmla="*/ 218720 w 219075"/>
                <a:gd name="connsiteY1" fmla="*/ 15430 h 36195"/>
                <a:gd name="connsiteX2" fmla="*/ 109182 w 219075"/>
                <a:gd name="connsiteY2" fmla="*/ 34480 h 36195"/>
                <a:gd name="connsiteX3" fmla="*/ -356 w 219075"/>
                <a:gd name="connsiteY3" fmla="*/ 15430 h 36195"/>
                <a:gd name="connsiteX4" fmla="*/ 61176 w 219075"/>
                <a:gd name="connsiteY4" fmla="*/ -1715 h 36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36195">
                  <a:moveTo>
                    <a:pt x="156807" y="-1715"/>
                  </a:moveTo>
                  <a:cubicBezTo>
                    <a:pt x="193478" y="1428"/>
                    <a:pt x="218720" y="7810"/>
                    <a:pt x="218720" y="15430"/>
                  </a:cubicBezTo>
                  <a:cubicBezTo>
                    <a:pt x="218720" y="25908"/>
                    <a:pt x="169666" y="34480"/>
                    <a:pt x="109182" y="34480"/>
                  </a:cubicBezTo>
                  <a:cubicBezTo>
                    <a:pt x="48698" y="34480"/>
                    <a:pt x="-356" y="25908"/>
                    <a:pt x="-356" y="15430"/>
                  </a:cubicBezTo>
                  <a:cubicBezTo>
                    <a:pt x="-356" y="7905"/>
                    <a:pt x="24791" y="1428"/>
                    <a:pt x="61176" y="-1715"/>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4E454393-4A18-4114-9BEA-8B853FFC07BE}"/>
                </a:ext>
              </a:extLst>
            </p:cNvPr>
            <p:cNvSpPr/>
            <p:nvPr/>
          </p:nvSpPr>
          <p:spPr>
            <a:xfrm>
              <a:off x="6477736" y="5485373"/>
              <a:ext cx="42862" cy="42862"/>
            </a:xfrm>
            <a:custGeom>
              <a:avLst/>
              <a:gdLst>
                <a:gd name="connsiteX0" fmla="*/ 21076 w 42862"/>
                <a:gd name="connsiteY0" fmla="*/ 41147 h 42862"/>
                <a:gd name="connsiteX1" fmla="*/ 42507 w 42862"/>
                <a:gd name="connsiteY1" fmla="*/ 19716 h 42862"/>
                <a:gd name="connsiteX2" fmla="*/ 21076 w 42862"/>
                <a:gd name="connsiteY2" fmla="*/ -1715 h 42862"/>
                <a:gd name="connsiteX3" fmla="*/ -356 w 42862"/>
                <a:gd name="connsiteY3" fmla="*/ 19716 h 42862"/>
                <a:gd name="connsiteX4" fmla="*/ 21076 w 42862"/>
                <a:gd name="connsiteY4" fmla="*/ 41147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21076" y="41147"/>
                  </a:moveTo>
                  <a:cubicBezTo>
                    <a:pt x="32915" y="41147"/>
                    <a:pt x="42507" y="31527"/>
                    <a:pt x="42507" y="19716"/>
                  </a:cubicBezTo>
                  <a:cubicBezTo>
                    <a:pt x="42507" y="7905"/>
                    <a:pt x="32915" y="-1715"/>
                    <a:pt x="21076" y="-1715"/>
                  </a:cubicBezTo>
                  <a:cubicBezTo>
                    <a:pt x="9236" y="-1715"/>
                    <a:pt x="-356" y="7905"/>
                    <a:pt x="-356" y="19716"/>
                  </a:cubicBezTo>
                  <a:cubicBezTo>
                    <a:pt x="-356" y="31527"/>
                    <a:pt x="9236" y="41147"/>
                    <a:pt x="21076" y="4114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Freeform: Shape 55">
              <a:extLst>
                <a:ext uri="{FF2B5EF4-FFF2-40B4-BE49-F238E27FC236}">
                  <a16:creationId xmlns:a16="http://schemas.microsoft.com/office/drawing/2014/main" id="{1A2628C1-F966-4CDD-87B5-BD781BEA0F50}"/>
                </a:ext>
              </a:extLst>
            </p:cNvPr>
            <p:cNvSpPr/>
            <p:nvPr/>
          </p:nvSpPr>
          <p:spPr>
            <a:xfrm>
              <a:off x="6470592" y="5537761"/>
              <a:ext cx="57150" cy="95250"/>
            </a:xfrm>
            <a:custGeom>
              <a:avLst/>
              <a:gdLst>
                <a:gd name="connsiteX0" fmla="*/ 28220 w 57150"/>
                <a:gd name="connsiteY0" fmla="*/ -1715 h 95250"/>
                <a:gd name="connsiteX1" fmla="*/ -356 w 57150"/>
                <a:gd name="connsiteY1" fmla="*/ 26860 h 95250"/>
                <a:gd name="connsiteX2" fmla="*/ -356 w 57150"/>
                <a:gd name="connsiteY2" fmla="*/ 50672 h 95250"/>
                <a:gd name="connsiteX3" fmla="*/ 13932 w 57150"/>
                <a:gd name="connsiteY3" fmla="*/ 50672 h 95250"/>
                <a:gd name="connsiteX4" fmla="*/ 18695 w 57150"/>
                <a:gd name="connsiteY4" fmla="*/ 93535 h 95250"/>
                <a:gd name="connsiteX5" fmla="*/ 37745 w 57150"/>
                <a:gd name="connsiteY5" fmla="*/ 93535 h 95250"/>
                <a:gd name="connsiteX6" fmla="*/ 42507 w 57150"/>
                <a:gd name="connsiteY6" fmla="*/ 50672 h 95250"/>
                <a:gd name="connsiteX7" fmla="*/ 56795 w 57150"/>
                <a:gd name="connsiteY7" fmla="*/ 50672 h 95250"/>
                <a:gd name="connsiteX8" fmla="*/ 56795 w 57150"/>
                <a:gd name="connsiteY8" fmla="*/ 26860 h 95250"/>
                <a:gd name="connsiteX9" fmla="*/ 28220 w 57150"/>
                <a:gd name="connsiteY9" fmla="*/ -1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95250">
                  <a:moveTo>
                    <a:pt x="28220" y="-1715"/>
                  </a:moveTo>
                  <a:cubicBezTo>
                    <a:pt x="12436" y="-1715"/>
                    <a:pt x="-356" y="11048"/>
                    <a:pt x="-356" y="26860"/>
                  </a:cubicBezTo>
                  <a:lnTo>
                    <a:pt x="-356" y="50672"/>
                  </a:lnTo>
                  <a:lnTo>
                    <a:pt x="13932" y="50672"/>
                  </a:lnTo>
                  <a:lnTo>
                    <a:pt x="18695" y="93535"/>
                  </a:lnTo>
                  <a:lnTo>
                    <a:pt x="37745" y="93535"/>
                  </a:lnTo>
                  <a:lnTo>
                    <a:pt x="42507" y="50672"/>
                  </a:lnTo>
                  <a:lnTo>
                    <a:pt x="56795" y="50672"/>
                  </a:lnTo>
                  <a:lnTo>
                    <a:pt x="56795" y="26860"/>
                  </a:lnTo>
                  <a:cubicBezTo>
                    <a:pt x="56795" y="11048"/>
                    <a:pt x="44003" y="-1715"/>
                    <a:pt x="28220" y="-171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Freeform: Shape 56">
              <a:extLst>
                <a:ext uri="{FF2B5EF4-FFF2-40B4-BE49-F238E27FC236}">
                  <a16:creationId xmlns:a16="http://schemas.microsoft.com/office/drawing/2014/main" id="{E7DF661F-3B06-44EC-ACDF-6367203FAFE0}"/>
                </a:ext>
              </a:extLst>
            </p:cNvPr>
            <p:cNvSpPr/>
            <p:nvPr/>
          </p:nvSpPr>
          <p:spPr>
            <a:xfrm>
              <a:off x="6315811" y="5485373"/>
              <a:ext cx="42862" cy="42862"/>
            </a:xfrm>
            <a:custGeom>
              <a:avLst/>
              <a:gdLst>
                <a:gd name="connsiteX0" fmla="*/ 21076 w 42862"/>
                <a:gd name="connsiteY0" fmla="*/ 41147 h 42862"/>
                <a:gd name="connsiteX1" fmla="*/ 42507 w 42862"/>
                <a:gd name="connsiteY1" fmla="*/ 19716 h 42862"/>
                <a:gd name="connsiteX2" fmla="*/ 21076 w 42862"/>
                <a:gd name="connsiteY2" fmla="*/ -1715 h 42862"/>
                <a:gd name="connsiteX3" fmla="*/ -356 w 42862"/>
                <a:gd name="connsiteY3" fmla="*/ 19716 h 42862"/>
                <a:gd name="connsiteX4" fmla="*/ 21076 w 42862"/>
                <a:gd name="connsiteY4" fmla="*/ 41147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2862">
                  <a:moveTo>
                    <a:pt x="21076" y="41147"/>
                  </a:moveTo>
                  <a:cubicBezTo>
                    <a:pt x="32915" y="41147"/>
                    <a:pt x="42507" y="31527"/>
                    <a:pt x="42507" y="19716"/>
                  </a:cubicBezTo>
                  <a:cubicBezTo>
                    <a:pt x="42507" y="7905"/>
                    <a:pt x="32915" y="-1715"/>
                    <a:pt x="21076" y="-1715"/>
                  </a:cubicBezTo>
                  <a:cubicBezTo>
                    <a:pt x="9236" y="-1715"/>
                    <a:pt x="-356" y="7905"/>
                    <a:pt x="-356" y="19716"/>
                  </a:cubicBezTo>
                  <a:cubicBezTo>
                    <a:pt x="-356" y="31527"/>
                    <a:pt x="9236" y="41147"/>
                    <a:pt x="21076" y="41147"/>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eform: Shape 57">
              <a:extLst>
                <a:ext uri="{FF2B5EF4-FFF2-40B4-BE49-F238E27FC236}">
                  <a16:creationId xmlns:a16="http://schemas.microsoft.com/office/drawing/2014/main" id="{E3495638-D62B-450D-811F-D880C6BBF096}"/>
                </a:ext>
              </a:extLst>
            </p:cNvPr>
            <p:cNvSpPr/>
            <p:nvPr/>
          </p:nvSpPr>
          <p:spPr>
            <a:xfrm>
              <a:off x="6308667" y="5537761"/>
              <a:ext cx="57150" cy="95250"/>
            </a:xfrm>
            <a:custGeom>
              <a:avLst/>
              <a:gdLst>
                <a:gd name="connsiteX0" fmla="*/ 28220 w 57150"/>
                <a:gd name="connsiteY0" fmla="*/ -1715 h 95250"/>
                <a:gd name="connsiteX1" fmla="*/ -356 w 57150"/>
                <a:gd name="connsiteY1" fmla="*/ 26860 h 95250"/>
                <a:gd name="connsiteX2" fmla="*/ -356 w 57150"/>
                <a:gd name="connsiteY2" fmla="*/ 50672 h 95250"/>
                <a:gd name="connsiteX3" fmla="*/ 13932 w 57150"/>
                <a:gd name="connsiteY3" fmla="*/ 50672 h 95250"/>
                <a:gd name="connsiteX4" fmla="*/ 18695 w 57150"/>
                <a:gd name="connsiteY4" fmla="*/ 93535 h 95250"/>
                <a:gd name="connsiteX5" fmla="*/ 37745 w 57150"/>
                <a:gd name="connsiteY5" fmla="*/ 93535 h 95250"/>
                <a:gd name="connsiteX6" fmla="*/ 42507 w 57150"/>
                <a:gd name="connsiteY6" fmla="*/ 50672 h 95250"/>
                <a:gd name="connsiteX7" fmla="*/ 56795 w 57150"/>
                <a:gd name="connsiteY7" fmla="*/ 50672 h 95250"/>
                <a:gd name="connsiteX8" fmla="*/ 56795 w 57150"/>
                <a:gd name="connsiteY8" fmla="*/ 26860 h 95250"/>
                <a:gd name="connsiteX9" fmla="*/ 28220 w 57150"/>
                <a:gd name="connsiteY9" fmla="*/ -171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50" h="95250">
                  <a:moveTo>
                    <a:pt x="28220" y="-1715"/>
                  </a:moveTo>
                  <a:cubicBezTo>
                    <a:pt x="12436" y="-1715"/>
                    <a:pt x="-356" y="11048"/>
                    <a:pt x="-356" y="26860"/>
                  </a:cubicBezTo>
                  <a:lnTo>
                    <a:pt x="-356" y="50672"/>
                  </a:lnTo>
                  <a:lnTo>
                    <a:pt x="13932" y="50672"/>
                  </a:lnTo>
                  <a:lnTo>
                    <a:pt x="18695" y="93535"/>
                  </a:lnTo>
                  <a:lnTo>
                    <a:pt x="37745" y="93535"/>
                  </a:lnTo>
                  <a:lnTo>
                    <a:pt x="42507" y="50672"/>
                  </a:lnTo>
                  <a:lnTo>
                    <a:pt x="56795" y="50672"/>
                  </a:lnTo>
                  <a:lnTo>
                    <a:pt x="56795" y="26860"/>
                  </a:lnTo>
                  <a:cubicBezTo>
                    <a:pt x="56795" y="11048"/>
                    <a:pt x="44003" y="-1715"/>
                    <a:pt x="28220" y="-1715"/>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59" name="Graphic 51">
              <a:extLst>
                <a:ext uri="{FF2B5EF4-FFF2-40B4-BE49-F238E27FC236}">
                  <a16:creationId xmlns:a16="http://schemas.microsoft.com/office/drawing/2014/main" id="{C14CC070-52EB-4AE7-A403-9D2DE65F57C2}"/>
                </a:ext>
              </a:extLst>
            </p:cNvPr>
            <p:cNvGrpSpPr/>
            <p:nvPr/>
          </p:nvGrpSpPr>
          <p:grpSpPr>
            <a:xfrm>
              <a:off x="6384867" y="5466323"/>
              <a:ext cx="66675" cy="171450"/>
              <a:chOff x="6384867" y="5466323"/>
              <a:chExt cx="66675" cy="171450"/>
            </a:xfrm>
            <a:noFill/>
          </p:grpSpPr>
          <p:sp>
            <p:nvSpPr>
              <p:cNvPr id="60" name="Freeform: Shape 59">
                <a:extLst>
                  <a:ext uri="{FF2B5EF4-FFF2-40B4-BE49-F238E27FC236}">
                    <a16:creationId xmlns:a16="http://schemas.microsoft.com/office/drawing/2014/main" id="{68F4BDB8-97EC-4D48-A168-2BF46AFBFE34}"/>
                  </a:ext>
                </a:extLst>
              </p:cNvPr>
              <p:cNvSpPr/>
              <p:nvPr/>
            </p:nvSpPr>
            <p:spPr>
              <a:xfrm>
                <a:off x="6392011" y="5466323"/>
                <a:ext cx="52387" cy="52387"/>
              </a:xfrm>
              <a:custGeom>
                <a:avLst/>
                <a:gdLst>
                  <a:gd name="connsiteX0" fmla="*/ 25838 w 52387"/>
                  <a:gd name="connsiteY0" fmla="*/ 50672 h 52387"/>
                  <a:gd name="connsiteX1" fmla="*/ 52032 w 52387"/>
                  <a:gd name="connsiteY1" fmla="*/ 24479 h 52387"/>
                  <a:gd name="connsiteX2" fmla="*/ 25838 w 52387"/>
                  <a:gd name="connsiteY2" fmla="*/ -1715 h 52387"/>
                  <a:gd name="connsiteX3" fmla="*/ -356 w 52387"/>
                  <a:gd name="connsiteY3" fmla="*/ 24479 h 52387"/>
                  <a:gd name="connsiteX4" fmla="*/ 25838 w 52387"/>
                  <a:gd name="connsiteY4" fmla="*/ 50672 h 52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52387">
                    <a:moveTo>
                      <a:pt x="25838" y="50672"/>
                    </a:moveTo>
                    <a:cubicBezTo>
                      <a:pt x="40307" y="50672"/>
                      <a:pt x="52032" y="38956"/>
                      <a:pt x="52032" y="24479"/>
                    </a:cubicBezTo>
                    <a:cubicBezTo>
                      <a:pt x="52032" y="10001"/>
                      <a:pt x="40307" y="-1715"/>
                      <a:pt x="25838" y="-1715"/>
                    </a:cubicBezTo>
                    <a:cubicBezTo>
                      <a:pt x="11370" y="-1715"/>
                      <a:pt x="-356" y="10001"/>
                      <a:pt x="-356" y="24479"/>
                    </a:cubicBezTo>
                    <a:cubicBezTo>
                      <a:pt x="-356" y="38956"/>
                      <a:pt x="11370" y="50672"/>
                      <a:pt x="25838" y="50672"/>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1" name="Freeform: Shape 60">
                <a:extLst>
                  <a:ext uri="{FF2B5EF4-FFF2-40B4-BE49-F238E27FC236}">
                    <a16:creationId xmlns:a16="http://schemas.microsoft.com/office/drawing/2014/main" id="{88E8DD44-639B-4F60-AF06-D332F68E81DE}"/>
                  </a:ext>
                </a:extLst>
              </p:cNvPr>
              <p:cNvSpPr/>
              <p:nvPr/>
            </p:nvSpPr>
            <p:spPr>
              <a:xfrm>
                <a:off x="6384867" y="5528236"/>
                <a:ext cx="66675" cy="109537"/>
              </a:xfrm>
              <a:custGeom>
                <a:avLst/>
                <a:gdLst>
                  <a:gd name="connsiteX0" fmla="*/ 66320 w 66675"/>
                  <a:gd name="connsiteY0" fmla="*/ 31622 h 109537"/>
                  <a:gd name="connsiteX1" fmla="*/ 32982 w 66675"/>
                  <a:gd name="connsiteY1" fmla="*/ -1715 h 109537"/>
                  <a:gd name="connsiteX2" fmla="*/ -356 w 66675"/>
                  <a:gd name="connsiteY2" fmla="*/ 31622 h 109537"/>
                  <a:gd name="connsiteX3" fmla="*/ -356 w 66675"/>
                  <a:gd name="connsiteY3" fmla="*/ 60197 h 109537"/>
                  <a:gd name="connsiteX4" fmla="*/ 14694 w 66675"/>
                  <a:gd name="connsiteY4" fmla="*/ 60197 h 109537"/>
                  <a:gd name="connsiteX5" fmla="*/ 18695 w 66675"/>
                  <a:gd name="connsiteY5" fmla="*/ 107822 h 109537"/>
                  <a:gd name="connsiteX6" fmla="*/ 47270 w 66675"/>
                  <a:gd name="connsiteY6" fmla="*/ 107822 h 109537"/>
                  <a:gd name="connsiteX7" fmla="*/ 51270 w 66675"/>
                  <a:gd name="connsiteY7" fmla="*/ 60197 h 109537"/>
                  <a:gd name="connsiteX8" fmla="*/ 66320 w 66675"/>
                  <a:gd name="connsiteY8" fmla="*/ 60197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109537">
                    <a:moveTo>
                      <a:pt x="66320" y="31622"/>
                    </a:moveTo>
                    <a:cubicBezTo>
                      <a:pt x="66320" y="13239"/>
                      <a:pt x="51394" y="-1715"/>
                      <a:pt x="32982" y="-1715"/>
                    </a:cubicBezTo>
                    <a:cubicBezTo>
                      <a:pt x="14570" y="-1715"/>
                      <a:pt x="-356" y="13239"/>
                      <a:pt x="-356" y="31622"/>
                    </a:cubicBezTo>
                    <a:lnTo>
                      <a:pt x="-356" y="60197"/>
                    </a:lnTo>
                    <a:lnTo>
                      <a:pt x="14694" y="60197"/>
                    </a:lnTo>
                    <a:lnTo>
                      <a:pt x="18695" y="107822"/>
                    </a:lnTo>
                    <a:lnTo>
                      <a:pt x="47270" y="107822"/>
                    </a:lnTo>
                    <a:lnTo>
                      <a:pt x="51270" y="60197"/>
                    </a:lnTo>
                    <a:lnTo>
                      <a:pt x="66320" y="60197"/>
                    </a:ln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64" name="Graphic 62">
            <a:extLst>
              <a:ext uri="{FF2B5EF4-FFF2-40B4-BE49-F238E27FC236}">
                <a16:creationId xmlns:a16="http://schemas.microsoft.com/office/drawing/2014/main" id="{124C5503-7705-4B8F-8BAB-DE9E0A8DAAD4}"/>
              </a:ext>
            </a:extLst>
          </p:cNvPr>
          <p:cNvGrpSpPr/>
          <p:nvPr/>
        </p:nvGrpSpPr>
        <p:grpSpPr>
          <a:xfrm>
            <a:off x="6770738" y="5308532"/>
            <a:ext cx="307234" cy="321619"/>
            <a:chOff x="6753046" y="5074158"/>
            <a:chExt cx="209550" cy="219361"/>
          </a:xfrm>
          <a:noFill/>
        </p:grpSpPr>
        <p:sp>
          <p:nvSpPr>
            <p:cNvPr id="65" name="Freeform: Shape 64">
              <a:extLst>
                <a:ext uri="{FF2B5EF4-FFF2-40B4-BE49-F238E27FC236}">
                  <a16:creationId xmlns:a16="http://schemas.microsoft.com/office/drawing/2014/main" id="{9BB79105-D3CB-4AE5-B664-9CD6522A9A5B}"/>
                </a:ext>
              </a:extLst>
            </p:cNvPr>
            <p:cNvSpPr/>
            <p:nvPr/>
          </p:nvSpPr>
          <p:spPr>
            <a:xfrm>
              <a:off x="6795906" y="5074158"/>
              <a:ext cx="123827" cy="122970"/>
            </a:xfrm>
            <a:custGeom>
              <a:avLst/>
              <a:gdLst>
                <a:gd name="connsiteX0" fmla="*/ 123472 w 123827"/>
                <a:gd name="connsiteY0" fmla="*/ 58104 h 122970"/>
                <a:gd name="connsiteX1" fmla="*/ 60988 w 123827"/>
                <a:gd name="connsiteY1" fmla="*/ 119445 h 122970"/>
                <a:gd name="connsiteX2" fmla="*/ -353 w 123827"/>
                <a:gd name="connsiteY2" fmla="*/ 56960 h 122970"/>
                <a:gd name="connsiteX3" fmla="*/ 58892 w 123827"/>
                <a:gd name="connsiteY3" fmla="*/ -3522 h 122970"/>
                <a:gd name="connsiteX4" fmla="*/ 61559 w 123827"/>
                <a:gd name="connsiteY4" fmla="*/ -3522 h 122970"/>
                <a:gd name="connsiteX5" fmla="*/ 123472 w 123827"/>
                <a:gd name="connsiteY5" fmla="*/ 57818 h 122970"/>
                <a:gd name="connsiteX6" fmla="*/ 123472 w 123827"/>
                <a:gd name="connsiteY6" fmla="*/ 58104 h 12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7" h="122970">
                  <a:moveTo>
                    <a:pt x="123472" y="58104"/>
                  </a:moveTo>
                  <a:cubicBezTo>
                    <a:pt x="123157" y="92300"/>
                    <a:pt x="95182" y="119731"/>
                    <a:pt x="60988" y="119445"/>
                  </a:cubicBezTo>
                  <a:cubicBezTo>
                    <a:pt x="26793" y="119159"/>
                    <a:pt x="-668" y="91156"/>
                    <a:pt x="-353" y="56960"/>
                  </a:cubicBezTo>
                  <a:cubicBezTo>
                    <a:pt x="-363" y="24004"/>
                    <a:pt x="25974" y="-2855"/>
                    <a:pt x="58892" y="-3522"/>
                  </a:cubicBezTo>
                  <a:lnTo>
                    <a:pt x="61559" y="-3522"/>
                  </a:lnTo>
                  <a:cubicBezTo>
                    <a:pt x="95592" y="-3713"/>
                    <a:pt x="123310" y="23813"/>
                    <a:pt x="123472" y="57818"/>
                  </a:cubicBezTo>
                  <a:cubicBezTo>
                    <a:pt x="123472" y="57914"/>
                    <a:pt x="123472" y="58009"/>
                    <a:pt x="123472" y="58104"/>
                  </a:cubicBezTo>
                  <a:close/>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6" name="Freeform: Shape 65">
              <a:extLst>
                <a:ext uri="{FF2B5EF4-FFF2-40B4-BE49-F238E27FC236}">
                  <a16:creationId xmlns:a16="http://schemas.microsoft.com/office/drawing/2014/main" id="{622D2277-DF34-4ACC-A9FE-07128F1C3219}"/>
                </a:ext>
              </a:extLst>
            </p:cNvPr>
            <p:cNvSpPr/>
            <p:nvPr/>
          </p:nvSpPr>
          <p:spPr>
            <a:xfrm>
              <a:off x="6830937" y="5074445"/>
              <a:ext cx="24217" cy="123825"/>
            </a:xfrm>
            <a:custGeom>
              <a:avLst/>
              <a:gdLst>
                <a:gd name="connsiteX0" fmla="*/ 23861 w 24217"/>
                <a:gd name="connsiteY0" fmla="*/ -3523 h 123825"/>
                <a:gd name="connsiteX1" fmla="*/ 23861 w 24217"/>
                <a:gd name="connsiteY1" fmla="*/ 120302 h 123825"/>
              </a:gdLst>
              <a:ahLst/>
              <a:cxnLst>
                <a:cxn ang="0">
                  <a:pos x="connsiteX0" y="connsiteY0"/>
                </a:cxn>
                <a:cxn ang="0">
                  <a:pos x="connsiteX1" y="connsiteY1"/>
                </a:cxn>
              </a:cxnLst>
              <a:rect l="l" t="t" r="r" b="b"/>
              <a:pathLst>
                <a:path w="24217" h="123825">
                  <a:moveTo>
                    <a:pt x="23861" y="-3523"/>
                  </a:moveTo>
                  <a:cubicBezTo>
                    <a:pt x="-8428" y="31528"/>
                    <a:pt x="-8428" y="77153"/>
                    <a:pt x="23861" y="120302"/>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7" name="Freeform: Shape 66">
              <a:extLst>
                <a:ext uri="{FF2B5EF4-FFF2-40B4-BE49-F238E27FC236}">
                  <a16:creationId xmlns:a16="http://schemas.microsoft.com/office/drawing/2014/main" id="{0828379A-BB33-401B-899D-07A702AD5D58}"/>
                </a:ext>
              </a:extLst>
            </p:cNvPr>
            <p:cNvSpPr/>
            <p:nvPr/>
          </p:nvSpPr>
          <p:spPr>
            <a:xfrm>
              <a:off x="6860488" y="5074445"/>
              <a:ext cx="24288" cy="123825"/>
            </a:xfrm>
            <a:custGeom>
              <a:avLst/>
              <a:gdLst>
                <a:gd name="connsiteX0" fmla="*/ -356 w 24288"/>
                <a:gd name="connsiteY0" fmla="*/ -3523 h 123825"/>
                <a:gd name="connsiteX1" fmla="*/ -356 w 24288"/>
                <a:gd name="connsiteY1" fmla="*/ 120302 h 123825"/>
              </a:gdLst>
              <a:ahLst/>
              <a:cxnLst>
                <a:cxn ang="0">
                  <a:pos x="connsiteX0" y="connsiteY0"/>
                </a:cxn>
                <a:cxn ang="0">
                  <a:pos x="connsiteX1" y="connsiteY1"/>
                </a:cxn>
              </a:cxnLst>
              <a:rect l="l" t="t" r="r" b="b"/>
              <a:pathLst>
                <a:path w="24288" h="123825">
                  <a:moveTo>
                    <a:pt x="-356" y="-3523"/>
                  </a:moveTo>
                  <a:cubicBezTo>
                    <a:pt x="32029" y="31528"/>
                    <a:pt x="32029" y="77153"/>
                    <a:pt x="-356" y="120302"/>
                  </a:cubicBez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8" name="Freeform: Shape 67">
              <a:extLst>
                <a:ext uri="{FF2B5EF4-FFF2-40B4-BE49-F238E27FC236}">
                  <a16:creationId xmlns:a16="http://schemas.microsoft.com/office/drawing/2014/main" id="{D459F79B-E1B3-473D-9C16-885E1A47AF94}"/>
                </a:ext>
              </a:extLst>
            </p:cNvPr>
            <p:cNvSpPr/>
            <p:nvPr/>
          </p:nvSpPr>
          <p:spPr>
            <a:xfrm>
              <a:off x="6807400" y="5169599"/>
              <a:ext cx="98216" cy="9525"/>
            </a:xfrm>
            <a:custGeom>
              <a:avLst/>
              <a:gdLst>
                <a:gd name="connsiteX0" fmla="*/ -356 w 104108"/>
                <a:gd name="connsiteY0" fmla="*/ -3523 h 9525"/>
                <a:gd name="connsiteX1" fmla="*/ 103752 w 104108"/>
                <a:gd name="connsiteY1" fmla="*/ -3523 h 9525"/>
              </a:gdLst>
              <a:ahLst/>
              <a:cxnLst>
                <a:cxn ang="0">
                  <a:pos x="connsiteX0" y="connsiteY0"/>
                </a:cxn>
                <a:cxn ang="0">
                  <a:pos x="connsiteX1" y="connsiteY1"/>
                </a:cxn>
              </a:cxnLst>
              <a:rect l="l" t="t" r="r" b="b"/>
              <a:pathLst>
                <a:path w="104108" h="9525">
                  <a:moveTo>
                    <a:pt x="-356" y="-3523"/>
                  </a:moveTo>
                  <a:lnTo>
                    <a:pt x="103752"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9" name="Freeform: Shape 68">
              <a:extLst>
                <a:ext uri="{FF2B5EF4-FFF2-40B4-BE49-F238E27FC236}">
                  <a16:creationId xmlns:a16="http://schemas.microsoft.com/office/drawing/2014/main" id="{1919F9CA-3BB9-45EA-9E1E-AAEB4F7CE32A}"/>
                </a:ext>
              </a:extLst>
            </p:cNvPr>
            <p:cNvSpPr/>
            <p:nvPr/>
          </p:nvSpPr>
          <p:spPr>
            <a:xfrm>
              <a:off x="6806733" y="5102924"/>
              <a:ext cx="100671" cy="9525"/>
            </a:xfrm>
            <a:custGeom>
              <a:avLst/>
              <a:gdLst>
                <a:gd name="connsiteX0" fmla="*/ -356 w 104775"/>
                <a:gd name="connsiteY0" fmla="*/ -3523 h 9525"/>
                <a:gd name="connsiteX1" fmla="*/ 104419 w 104775"/>
                <a:gd name="connsiteY1" fmla="*/ -3523 h 9525"/>
              </a:gdLst>
              <a:ahLst/>
              <a:cxnLst>
                <a:cxn ang="0">
                  <a:pos x="connsiteX0" y="connsiteY0"/>
                </a:cxn>
                <a:cxn ang="0">
                  <a:pos x="connsiteX1" y="connsiteY1"/>
                </a:cxn>
              </a:cxnLst>
              <a:rect l="l" t="t" r="r" b="b"/>
              <a:pathLst>
                <a:path w="104775" h="9525">
                  <a:moveTo>
                    <a:pt x="-356" y="-3523"/>
                  </a:moveTo>
                  <a:lnTo>
                    <a:pt x="104419"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0" name="Freeform: Shape 69">
              <a:extLst>
                <a:ext uri="{FF2B5EF4-FFF2-40B4-BE49-F238E27FC236}">
                  <a16:creationId xmlns:a16="http://schemas.microsoft.com/office/drawing/2014/main" id="{7EAE3CD3-7E82-4FDC-A96F-3EBCECCB680A}"/>
                </a:ext>
              </a:extLst>
            </p:cNvPr>
            <p:cNvSpPr/>
            <p:nvPr/>
          </p:nvSpPr>
          <p:spPr>
            <a:xfrm>
              <a:off x="6795909" y="5136262"/>
              <a:ext cx="123825" cy="9525"/>
            </a:xfrm>
            <a:custGeom>
              <a:avLst/>
              <a:gdLst>
                <a:gd name="connsiteX0" fmla="*/ -356 w 123825"/>
                <a:gd name="connsiteY0" fmla="*/ -3523 h 9525"/>
                <a:gd name="connsiteX1" fmla="*/ 123469 w 123825"/>
                <a:gd name="connsiteY1" fmla="*/ -3523 h 9525"/>
              </a:gdLst>
              <a:ahLst/>
              <a:cxnLst>
                <a:cxn ang="0">
                  <a:pos x="connsiteX0" y="connsiteY0"/>
                </a:cxn>
                <a:cxn ang="0">
                  <a:pos x="connsiteX1" y="connsiteY1"/>
                </a:cxn>
              </a:cxnLst>
              <a:rect l="l" t="t" r="r" b="b"/>
              <a:pathLst>
                <a:path w="123825" h="9525">
                  <a:moveTo>
                    <a:pt x="-356" y="-3523"/>
                  </a:moveTo>
                  <a:lnTo>
                    <a:pt x="123469" y="-3523"/>
                  </a:lnTo>
                </a:path>
              </a:pathLst>
            </a:custGeom>
            <a:noFill/>
            <a:ln w="1270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71" name="Graphic 62">
              <a:extLst>
                <a:ext uri="{FF2B5EF4-FFF2-40B4-BE49-F238E27FC236}">
                  <a16:creationId xmlns:a16="http://schemas.microsoft.com/office/drawing/2014/main" id="{8B5D449C-0F0C-4E63-A8F7-DBCF4FC8673B}"/>
                </a:ext>
              </a:extLst>
            </p:cNvPr>
            <p:cNvGrpSpPr/>
            <p:nvPr/>
          </p:nvGrpSpPr>
          <p:grpSpPr>
            <a:xfrm>
              <a:off x="6753046" y="5221987"/>
              <a:ext cx="209550" cy="71532"/>
              <a:chOff x="6753046" y="5221987"/>
              <a:chExt cx="209550" cy="71532"/>
            </a:xfrm>
            <a:noFill/>
          </p:grpSpPr>
          <p:sp>
            <p:nvSpPr>
              <p:cNvPr id="73" name="Freeform: Shape 72">
                <a:extLst>
                  <a:ext uri="{FF2B5EF4-FFF2-40B4-BE49-F238E27FC236}">
                    <a16:creationId xmlns:a16="http://schemas.microsoft.com/office/drawing/2014/main" id="{0BC0D937-C92A-4D65-A3F6-31FBD3DFF799}"/>
                  </a:ext>
                </a:extLst>
              </p:cNvPr>
              <p:cNvSpPr/>
              <p:nvPr/>
            </p:nvSpPr>
            <p:spPr>
              <a:xfrm>
                <a:off x="6836294"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D8D42466-F798-4655-8675-4320798C89A5}"/>
                  </a:ext>
                </a:extLst>
              </p:cNvPr>
              <p:cNvSpPr/>
              <p:nvPr/>
            </p:nvSpPr>
            <p:spPr>
              <a:xfrm>
                <a:off x="6765809"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Shape 96">
                <a:extLst>
                  <a:ext uri="{FF2B5EF4-FFF2-40B4-BE49-F238E27FC236}">
                    <a16:creationId xmlns:a16="http://schemas.microsoft.com/office/drawing/2014/main" id="{A4449DFF-00A1-4572-AF22-1E9E4E8636BF}"/>
                  </a:ext>
                </a:extLst>
              </p:cNvPr>
              <p:cNvSpPr/>
              <p:nvPr/>
            </p:nvSpPr>
            <p:spPr>
              <a:xfrm>
                <a:off x="6905065" y="5221987"/>
                <a:ext cx="44767" cy="44767"/>
              </a:xfrm>
              <a:custGeom>
                <a:avLst/>
                <a:gdLst>
                  <a:gd name="connsiteX0" fmla="*/ 22028 w 44767"/>
                  <a:gd name="connsiteY0" fmla="*/ 41244 h 44767"/>
                  <a:gd name="connsiteX1" fmla="*/ 44412 w 44767"/>
                  <a:gd name="connsiteY1" fmla="*/ 18859 h 44767"/>
                  <a:gd name="connsiteX2" fmla="*/ 22028 w 44767"/>
                  <a:gd name="connsiteY2" fmla="*/ -3523 h 44767"/>
                  <a:gd name="connsiteX3" fmla="*/ -356 w 44767"/>
                  <a:gd name="connsiteY3" fmla="*/ 18859 h 44767"/>
                  <a:gd name="connsiteX4" fmla="*/ 22028 w 44767"/>
                  <a:gd name="connsiteY4" fmla="*/ 41244 h 44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4767">
                    <a:moveTo>
                      <a:pt x="22028" y="41244"/>
                    </a:moveTo>
                    <a:cubicBezTo>
                      <a:pt x="34391" y="41244"/>
                      <a:pt x="44412" y="31242"/>
                      <a:pt x="44412" y="18859"/>
                    </a:cubicBezTo>
                    <a:cubicBezTo>
                      <a:pt x="44412" y="6479"/>
                      <a:pt x="34391" y="-3523"/>
                      <a:pt x="22028" y="-3523"/>
                    </a:cubicBezTo>
                    <a:cubicBezTo>
                      <a:pt x="9664" y="-3523"/>
                      <a:pt x="-356" y="6479"/>
                      <a:pt x="-356" y="18859"/>
                    </a:cubicBezTo>
                    <a:cubicBezTo>
                      <a:pt x="-356" y="31242"/>
                      <a:pt x="9664" y="41244"/>
                      <a:pt x="22028" y="41244"/>
                    </a:cubicBezTo>
                    <a:close/>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Freeform: Shape 97">
                <a:extLst>
                  <a:ext uri="{FF2B5EF4-FFF2-40B4-BE49-F238E27FC236}">
                    <a16:creationId xmlns:a16="http://schemas.microsoft.com/office/drawing/2014/main" id="{35136E6F-6CB5-4C7D-9CAB-0FB7A2292E20}"/>
                  </a:ext>
                </a:extLst>
              </p:cNvPr>
              <p:cNvSpPr/>
              <p:nvPr/>
            </p:nvSpPr>
            <p:spPr>
              <a:xfrm>
                <a:off x="6857821" y="5276836"/>
                <a:ext cx="104775" cy="16683"/>
              </a:xfrm>
              <a:custGeom>
                <a:avLst/>
                <a:gdLst>
                  <a:gd name="connsiteX0" fmla="*/ 104419 w 104775"/>
                  <a:gd name="connsiteY0" fmla="*/ 13160 h 16683"/>
                  <a:gd name="connsiteX1" fmla="*/ 41897 w 104775"/>
                  <a:gd name="connsiteY1" fmla="*/ 6207 h 16683"/>
                  <a:gd name="connsiteX2" fmla="*/ 34982 w 104775"/>
                  <a:gd name="connsiteY2" fmla="*/ 13160 h 16683"/>
                  <a:gd name="connsiteX3" fmla="*/ -356 w 104775"/>
                  <a:gd name="connsiteY3" fmla="*/ -3413 h 16683"/>
                </a:gdLst>
                <a:ahLst/>
                <a:cxnLst>
                  <a:cxn ang="0">
                    <a:pos x="connsiteX0" y="connsiteY0"/>
                  </a:cxn>
                  <a:cxn ang="0">
                    <a:pos x="connsiteX1" y="connsiteY1"/>
                  </a:cxn>
                  <a:cxn ang="0">
                    <a:pos x="connsiteX2" y="connsiteY2"/>
                  </a:cxn>
                  <a:cxn ang="0">
                    <a:pos x="connsiteX3" y="connsiteY3"/>
                  </a:cxn>
                </a:cxnLst>
                <a:rect l="l" t="t" r="r" b="b"/>
                <a:pathLst>
                  <a:path w="104775" h="16683">
                    <a:moveTo>
                      <a:pt x="104419" y="13160"/>
                    </a:moveTo>
                    <a:cubicBezTo>
                      <a:pt x="89065" y="-5985"/>
                      <a:pt x="61071" y="-9129"/>
                      <a:pt x="41897" y="6207"/>
                    </a:cubicBezTo>
                    <a:cubicBezTo>
                      <a:pt x="39344" y="8302"/>
                      <a:pt x="37020" y="10588"/>
                      <a:pt x="34982" y="13160"/>
                    </a:cubicBezTo>
                    <a:cubicBezTo>
                      <a:pt x="26238" y="2682"/>
                      <a:pt x="13293" y="-3413"/>
                      <a:pt x="-356" y="-3413"/>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6A18CA02-BECB-481E-8620-6545D920351D}"/>
                  </a:ext>
                </a:extLst>
              </p:cNvPr>
              <p:cNvSpPr/>
              <p:nvPr/>
            </p:nvSpPr>
            <p:spPr>
              <a:xfrm>
                <a:off x="6753046" y="5276836"/>
                <a:ext cx="104775" cy="16683"/>
              </a:xfrm>
              <a:custGeom>
                <a:avLst/>
                <a:gdLst>
                  <a:gd name="connsiteX0" fmla="*/ -356 w 104775"/>
                  <a:gd name="connsiteY0" fmla="*/ 13160 h 16683"/>
                  <a:gd name="connsiteX1" fmla="*/ 62166 w 104775"/>
                  <a:gd name="connsiteY1" fmla="*/ 6207 h 16683"/>
                  <a:gd name="connsiteX2" fmla="*/ 69081 w 104775"/>
                  <a:gd name="connsiteY2" fmla="*/ 13160 h 16683"/>
                  <a:gd name="connsiteX3" fmla="*/ 104419 w 104775"/>
                  <a:gd name="connsiteY3" fmla="*/ -3413 h 16683"/>
                </a:gdLst>
                <a:ahLst/>
                <a:cxnLst>
                  <a:cxn ang="0">
                    <a:pos x="connsiteX0" y="connsiteY0"/>
                  </a:cxn>
                  <a:cxn ang="0">
                    <a:pos x="connsiteX1" y="connsiteY1"/>
                  </a:cxn>
                  <a:cxn ang="0">
                    <a:pos x="connsiteX2" y="connsiteY2"/>
                  </a:cxn>
                  <a:cxn ang="0">
                    <a:pos x="connsiteX3" y="connsiteY3"/>
                  </a:cxn>
                </a:cxnLst>
                <a:rect l="l" t="t" r="r" b="b"/>
                <a:pathLst>
                  <a:path w="104775" h="16683">
                    <a:moveTo>
                      <a:pt x="-356" y="13160"/>
                    </a:moveTo>
                    <a:cubicBezTo>
                      <a:pt x="14998" y="-5985"/>
                      <a:pt x="42992" y="-9129"/>
                      <a:pt x="62166" y="6207"/>
                    </a:cubicBezTo>
                    <a:cubicBezTo>
                      <a:pt x="64719" y="8302"/>
                      <a:pt x="67043" y="10588"/>
                      <a:pt x="69081" y="13160"/>
                    </a:cubicBezTo>
                    <a:cubicBezTo>
                      <a:pt x="77825" y="2682"/>
                      <a:pt x="90770" y="-3413"/>
                      <a:pt x="104419" y="-3413"/>
                    </a:cubicBez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14" name="Group 313">
            <a:extLst>
              <a:ext uri="{FF2B5EF4-FFF2-40B4-BE49-F238E27FC236}">
                <a16:creationId xmlns:a16="http://schemas.microsoft.com/office/drawing/2014/main" id="{D66912F3-8EE4-49A1-A73C-5DDBEE2CEB78}"/>
              </a:ext>
            </a:extLst>
          </p:cNvPr>
          <p:cNvGrpSpPr/>
          <p:nvPr/>
        </p:nvGrpSpPr>
        <p:grpSpPr>
          <a:xfrm>
            <a:off x="6748578" y="4361212"/>
            <a:ext cx="194619" cy="169456"/>
            <a:chOff x="4031421" y="2244314"/>
            <a:chExt cx="194619" cy="169456"/>
          </a:xfrm>
        </p:grpSpPr>
        <p:sp>
          <p:nvSpPr>
            <p:cNvPr id="315" name="Freeform: Shape 314">
              <a:extLst>
                <a:ext uri="{FF2B5EF4-FFF2-40B4-BE49-F238E27FC236}">
                  <a16:creationId xmlns:a16="http://schemas.microsoft.com/office/drawing/2014/main" id="{5C672B15-A3CE-48D5-9F11-6C301D9010A8}"/>
                </a:ext>
              </a:extLst>
            </p:cNvPr>
            <p:cNvSpPr/>
            <p:nvPr/>
          </p:nvSpPr>
          <p:spPr>
            <a:xfrm rot="10800000">
              <a:off x="4031421" y="2244314"/>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316" name="Straight Connector 315">
              <a:extLst>
                <a:ext uri="{FF2B5EF4-FFF2-40B4-BE49-F238E27FC236}">
                  <a16:creationId xmlns:a16="http://schemas.microsoft.com/office/drawing/2014/main" id="{5191722E-342D-431A-9580-8A3720B17391}"/>
                </a:ext>
              </a:extLst>
            </p:cNvPr>
            <p:cNvCxnSpPr/>
            <p:nvPr/>
          </p:nvCxnSpPr>
          <p:spPr>
            <a:xfrm rot="16200000" flipH="1">
              <a:off x="4182166" y="2369897"/>
              <a:ext cx="87747" cy="0"/>
            </a:xfrm>
            <a:prstGeom prst="line">
              <a:avLst/>
            </a:pr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321" name="Freeform: Shape 320">
            <a:extLst>
              <a:ext uri="{FF2B5EF4-FFF2-40B4-BE49-F238E27FC236}">
                <a16:creationId xmlns:a16="http://schemas.microsoft.com/office/drawing/2014/main" id="{9E759AED-D21C-4867-9C0A-5E805A3E3373}"/>
              </a:ext>
            </a:extLst>
          </p:cNvPr>
          <p:cNvSpPr/>
          <p:nvPr/>
        </p:nvSpPr>
        <p:spPr>
          <a:xfrm rot="10800000" flipH="1">
            <a:off x="6530251" y="4361212"/>
            <a:ext cx="194618" cy="73426"/>
          </a:xfrm>
          <a:custGeom>
            <a:avLst/>
            <a:gdLst>
              <a:gd name="connsiteX0" fmla="*/ 0 w 327700"/>
              <a:gd name="connsiteY0" fmla="*/ 0 h 148526"/>
              <a:gd name="connsiteX1" fmla="*/ 327700 w 327700"/>
              <a:gd name="connsiteY1" fmla="*/ 0 h 148526"/>
              <a:gd name="connsiteX2" fmla="*/ 327700 w 327700"/>
              <a:gd name="connsiteY2" fmla="*/ 148526 h 148526"/>
              <a:gd name="connsiteX3" fmla="*/ 60717 w 327700"/>
              <a:gd name="connsiteY3" fmla="*/ 148526 h 148526"/>
              <a:gd name="connsiteX4" fmla="*/ 0 w 327700"/>
              <a:gd name="connsiteY4" fmla="*/ 87809 h 148526"/>
              <a:gd name="connsiteX0" fmla="*/ 327700 w 419140"/>
              <a:gd name="connsiteY0" fmla="*/ 0 h 148526"/>
              <a:gd name="connsiteX1" fmla="*/ 327700 w 419140"/>
              <a:gd name="connsiteY1" fmla="*/ 148526 h 148526"/>
              <a:gd name="connsiteX2" fmla="*/ 60717 w 419140"/>
              <a:gd name="connsiteY2" fmla="*/ 148526 h 148526"/>
              <a:gd name="connsiteX3" fmla="*/ 0 w 419140"/>
              <a:gd name="connsiteY3" fmla="*/ 87809 h 148526"/>
              <a:gd name="connsiteX4" fmla="*/ 0 w 419140"/>
              <a:gd name="connsiteY4" fmla="*/ 0 h 148526"/>
              <a:gd name="connsiteX5" fmla="*/ 419140 w 419140"/>
              <a:gd name="connsiteY5" fmla="*/ 91440 h 148526"/>
              <a:gd name="connsiteX0" fmla="*/ 327700 w 419140"/>
              <a:gd name="connsiteY0" fmla="*/ 148526 h 148526"/>
              <a:gd name="connsiteX1" fmla="*/ 60717 w 419140"/>
              <a:gd name="connsiteY1" fmla="*/ 148526 h 148526"/>
              <a:gd name="connsiteX2" fmla="*/ 0 w 419140"/>
              <a:gd name="connsiteY2" fmla="*/ 87809 h 148526"/>
              <a:gd name="connsiteX3" fmla="*/ 0 w 419140"/>
              <a:gd name="connsiteY3" fmla="*/ 0 h 148526"/>
              <a:gd name="connsiteX4" fmla="*/ 419140 w 419140"/>
              <a:gd name="connsiteY4" fmla="*/ 91440 h 148526"/>
              <a:gd name="connsiteX0" fmla="*/ 327700 w 327700"/>
              <a:gd name="connsiteY0" fmla="*/ 148526 h 148526"/>
              <a:gd name="connsiteX1" fmla="*/ 60717 w 327700"/>
              <a:gd name="connsiteY1" fmla="*/ 148526 h 148526"/>
              <a:gd name="connsiteX2" fmla="*/ 0 w 327700"/>
              <a:gd name="connsiteY2" fmla="*/ 87809 h 148526"/>
              <a:gd name="connsiteX3" fmla="*/ 0 w 327700"/>
              <a:gd name="connsiteY3" fmla="*/ 0 h 148526"/>
            </a:gdLst>
            <a:ahLst/>
            <a:cxnLst>
              <a:cxn ang="0">
                <a:pos x="connsiteX0" y="connsiteY0"/>
              </a:cxn>
              <a:cxn ang="0">
                <a:pos x="connsiteX1" y="connsiteY1"/>
              </a:cxn>
              <a:cxn ang="0">
                <a:pos x="connsiteX2" y="connsiteY2"/>
              </a:cxn>
              <a:cxn ang="0">
                <a:pos x="connsiteX3" y="connsiteY3"/>
              </a:cxn>
            </a:cxnLst>
            <a:rect l="l" t="t" r="r" b="b"/>
            <a:pathLst>
              <a:path w="327700" h="148526">
                <a:moveTo>
                  <a:pt x="327700" y="148526"/>
                </a:moveTo>
                <a:lnTo>
                  <a:pt x="60717" y="148526"/>
                </a:lnTo>
                <a:cubicBezTo>
                  <a:pt x="27184" y="148526"/>
                  <a:pt x="0" y="121342"/>
                  <a:pt x="0" y="87809"/>
                </a:cubicBezTo>
                <a:lnTo>
                  <a:pt x="0" y="0"/>
                </a:lnTo>
              </a:path>
            </a:pathLst>
          </a:custGeom>
          <a:ln w="635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wrap="square" lIns="54610" tIns="54610" rIns="54610" bIns="5461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grpSp>
        <p:nvGrpSpPr>
          <p:cNvPr id="136" name="Group 135">
            <a:extLst>
              <a:ext uri="{FF2B5EF4-FFF2-40B4-BE49-F238E27FC236}">
                <a16:creationId xmlns:a16="http://schemas.microsoft.com/office/drawing/2014/main" id="{80569B6B-6343-28A3-BB37-03440E996482}"/>
              </a:ext>
            </a:extLst>
          </p:cNvPr>
          <p:cNvGrpSpPr/>
          <p:nvPr/>
        </p:nvGrpSpPr>
        <p:grpSpPr>
          <a:xfrm rot="5400000">
            <a:off x="5355460" y="2727761"/>
            <a:ext cx="189682" cy="365589"/>
            <a:chOff x="998885" y="1205242"/>
            <a:chExt cx="189682" cy="365589"/>
          </a:xfrm>
        </p:grpSpPr>
        <p:sp>
          <p:nvSpPr>
            <p:cNvPr id="137" name="Graphic 12">
              <a:extLst>
                <a:ext uri="{FF2B5EF4-FFF2-40B4-BE49-F238E27FC236}">
                  <a16:creationId xmlns:a16="http://schemas.microsoft.com/office/drawing/2014/main" id="{7323DCD7-6AEC-D20B-84A6-64B9B18C9C73}"/>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5"/>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38" name="Graphic 100">
              <a:extLst>
                <a:ext uri="{FF2B5EF4-FFF2-40B4-BE49-F238E27FC236}">
                  <a16:creationId xmlns:a16="http://schemas.microsoft.com/office/drawing/2014/main" id="{C1F4BB61-02AC-31AA-B31B-ED933C45A9BF}"/>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39" name="Rectangle 138">
            <a:extLst>
              <a:ext uri="{FF2B5EF4-FFF2-40B4-BE49-F238E27FC236}">
                <a16:creationId xmlns:a16="http://schemas.microsoft.com/office/drawing/2014/main" id="{822A822E-C919-6F88-57D2-6E5FD5D498B2}"/>
              </a:ext>
            </a:extLst>
          </p:cNvPr>
          <p:cNvSpPr/>
          <p:nvPr/>
        </p:nvSpPr>
        <p:spPr>
          <a:xfrm>
            <a:off x="4993101"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140" name="Straight Connector 139">
            <a:extLst>
              <a:ext uri="{FF2B5EF4-FFF2-40B4-BE49-F238E27FC236}">
                <a16:creationId xmlns:a16="http://schemas.microsoft.com/office/drawing/2014/main" id="{48F179F4-4ABC-2505-62BC-C295BE58B291}"/>
              </a:ext>
            </a:extLst>
          </p:cNvPr>
          <p:cNvCxnSpPr>
            <a:cxnSpLocks/>
          </p:cNvCxnSpPr>
          <p:nvPr/>
        </p:nvCxnSpPr>
        <p:spPr>
          <a:xfrm flipH="1">
            <a:off x="1515140"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EF26DDA4-B46C-1270-0C4C-89F06CD319F8}"/>
              </a:ext>
            </a:extLst>
          </p:cNvPr>
          <p:cNvGrpSpPr/>
          <p:nvPr/>
        </p:nvGrpSpPr>
        <p:grpSpPr>
          <a:xfrm>
            <a:off x="985663" y="2426992"/>
            <a:ext cx="540000" cy="540000"/>
            <a:chOff x="995363" y="1450449"/>
            <a:chExt cx="556600" cy="616810"/>
          </a:xfrm>
        </p:grpSpPr>
        <p:sp>
          <p:nvSpPr>
            <p:cNvPr id="143" name="Graphic 12">
              <a:extLst>
                <a:ext uri="{FF2B5EF4-FFF2-40B4-BE49-F238E27FC236}">
                  <a16:creationId xmlns:a16="http://schemas.microsoft.com/office/drawing/2014/main" id="{42B70014-611D-C1ED-D591-F041351F0A2C}"/>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144" name="Graphic 12">
              <a:extLst>
                <a:ext uri="{FF2B5EF4-FFF2-40B4-BE49-F238E27FC236}">
                  <a16:creationId xmlns:a16="http://schemas.microsoft.com/office/drawing/2014/main" id="{1D91A182-0D39-669C-BC67-358546B10F37}"/>
                </a:ext>
              </a:extLst>
            </p:cNvPr>
            <p:cNvSpPr/>
            <p:nvPr/>
          </p:nvSpPr>
          <p:spPr>
            <a:xfrm rot="5400000">
              <a:off x="1006066" y="1517378"/>
              <a:ext cx="535196" cy="482952"/>
            </a:xfrm>
            <a:prstGeom prst="ellipse">
              <a:avLst/>
            </a:prstGeom>
            <a:noFill/>
            <a:ln w="15875" cap="flat">
              <a:solidFill>
                <a:schemeClr val="accent5"/>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145" name="TextBox 144">
            <a:extLst>
              <a:ext uri="{FF2B5EF4-FFF2-40B4-BE49-F238E27FC236}">
                <a16:creationId xmlns:a16="http://schemas.microsoft.com/office/drawing/2014/main" id="{DD7F9AF9-A604-9FB4-3246-4F4D65C6BCB4}"/>
              </a:ext>
            </a:extLst>
          </p:cNvPr>
          <p:cNvSpPr txBox="1"/>
          <p:nvPr/>
        </p:nvSpPr>
        <p:spPr>
          <a:xfrm>
            <a:off x="1663659"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7213EA"/>
                </a:solidFill>
                <a:effectLst/>
                <a:uLnTx/>
                <a:uFillTx/>
                <a:latin typeface="Arial"/>
                <a:ea typeface="+mn-ea"/>
                <a:cs typeface="+mn-cs"/>
              </a:rPr>
              <a:t>Key activities</a:t>
            </a:r>
          </a:p>
        </p:txBody>
      </p:sp>
      <p:grpSp>
        <p:nvGrpSpPr>
          <p:cNvPr id="147" name="Graphic 5">
            <a:extLst>
              <a:ext uri="{FF2B5EF4-FFF2-40B4-BE49-F238E27FC236}">
                <a16:creationId xmlns:a16="http://schemas.microsoft.com/office/drawing/2014/main" id="{39DD97D2-3149-F8B3-56FD-3EFE5F1BCB27}"/>
              </a:ext>
            </a:extLst>
          </p:cNvPr>
          <p:cNvGrpSpPr/>
          <p:nvPr/>
        </p:nvGrpSpPr>
        <p:grpSpPr>
          <a:xfrm>
            <a:off x="1134636" y="2557965"/>
            <a:ext cx="278054" cy="278052"/>
            <a:chOff x="1218508" y="4269476"/>
            <a:chExt cx="219075" cy="219075"/>
          </a:xfrm>
          <a:noFill/>
        </p:grpSpPr>
        <p:sp>
          <p:nvSpPr>
            <p:cNvPr id="148" name="Freeform: Shape 147">
              <a:extLst>
                <a:ext uri="{FF2B5EF4-FFF2-40B4-BE49-F238E27FC236}">
                  <a16:creationId xmlns:a16="http://schemas.microsoft.com/office/drawing/2014/main" id="{A43A0DAD-C0F3-E844-87E5-4BA862991F49}"/>
                </a:ext>
              </a:extLst>
            </p:cNvPr>
            <p:cNvSpPr/>
            <p:nvPr/>
          </p:nvSpPr>
          <p:spPr>
            <a:xfrm>
              <a:off x="1218508" y="4269476"/>
              <a:ext cx="190500" cy="190500"/>
            </a:xfrm>
            <a:custGeom>
              <a:avLst/>
              <a:gdLst>
                <a:gd name="connsiteX0" fmla="*/ 94684 w 190500"/>
                <a:gd name="connsiteY0" fmla="*/ 188930 h 190500"/>
                <a:gd name="connsiteX1" fmla="*/ 189934 w 190500"/>
                <a:gd name="connsiteY1" fmla="*/ 93680 h 190500"/>
                <a:gd name="connsiteX2" fmla="*/ 94684 w 190500"/>
                <a:gd name="connsiteY2" fmla="*/ -1570 h 190500"/>
                <a:gd name="connsiteX3" fmla="*/ -566 w 190500"/>
                <a:gd name="connsiteY3" fmla="*/ 93680 h 190500"/>
                <a:gd name="connsiteX4" fmla="*/ 94684 w 190500"/>
                <a:gd name="connsiteY4" fmla="*/ 18893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4684" y="188930"/>
                  </a:moveTo>
                  <a:cubicBezTo>
                    <a:pt x="147291" y="188930"/>
                    <a:pt x="189934" y="146258"/>
                    <a:pt x="189934" y="93680"/>
                  </a:cubicBezTo>
                  <a:cubicBezTo>
                    <a:pt x="189934" y="41102"/>
                    <a:pt x="147291" y="-1570"/>
                    <a:pt x="94684" y="-1570"/>
                  </a:cubicBezTo>
                  <a:cubicBezTo>
                    <a:pt x="42077" y="-1570"/>
                    <a:pt x="-566" y="41102"/>
                    <a:pt x="-566" y="93680"/>
                  </a:cubicBezTo>
                  <a:cubicBezTo>
                    <a:pt x="-566" y="146258"/>
                    <a:pt x="42077" y="188930"/>
                    <a:pt x="94684" y="1889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9" name="Freeform: Shape 148">
              <a:extLst>
                <a:ext uri="{FF2B5EF4-FFF2-40B4-BE49-F238E27FC236}">
                  <a16:creationId xmlns:a16="http://schemas.microsoft.com/office/drawing/2014/main" id="{6D276A02-4F44-01D1-72EF-A6313C898177}"/>
                </a:ext>
              </a:extLst>
            </p:cNvPr>
            <p:cNvSpPr/>
            <p:nvPr/>
          </p:nvSpPr>
          <p:spPr>
            <a:xfrm>
              <a:off x="1381100" y="4432067"/>
              <a:ext cx="56483" cy="56483"/>
            </a:xfrm>
            <a:custGeom>
              <a:avLst/>
              <a:gdLst>
                <a:gd name="connsiteX0" fmla="*/ -566 w 56483"/>
                <a:gd name="connsiteY0" fmla="*/ -1570 h 56483"/>
                <a:gd name="connsiteX1" fmla="*/ 55917 w 56483"/>
                <a:gd name="connsiteY1" fmla="*/ 54914 h 56483"/>
              </a:gdLst>
              <a:ahLst/>
              <a:cxnLst>
                <a:cxn ang="0">
                  <a:pos x="connsiteX0" y="connsiteY0"/>
                </a:cxn>
                <a:cxn ang="0">
                  <a:pos x="connsiteX1" y="connsiteY1"/>
                </a:cxn>
              </a:cxnLst>
              <a:rect l="l" t="t" r="r" b="b"/>
              <a:pathLst>
                <a:path w="56483" h="56483">
                  <a:moveTo>
                    <a:pt x="-566" y="-1570"/>
                  </a:moveTo>
                  <a:lnTo>
                    <a:pt x="55917" y="54914"/>
                  </a:lnTo>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0" name="Freeform: Shape 149">
              <a:extLst>
                <a:ext uri="{FF2B5EF4-FFF2-40B4-BE49-F238E27FC236}">
                  <a16:creationId xmlns:a16="http://schemas.microsoft.com/office/drawing/2014/main" id="{1B635DA1-03A9-AAF4-C27D-A7CEAB2DC865}"/>
                </a:ext>
              </a:extLst>
            </p:cNvPr>
            <p:cNvSpPr/>
            <p:nvPr/>
          </p:nvSpPr>
          <p:spPr>
            <a:xfrm>
              <a:off x="1256465" y="4302814"/>
              <a:ext cx="114583" cy="123825"/>
            </a:xfrm>
            <a:custGeom>
              <a:avLst/>
              <a:gdLst>
                <a:gd name="connsiteX0" fmla="*/ 103018 w 114583"/>
                <a:gd name="connsiteY0" fmla="*/ 50151 h 123825"/>
                <a:gd name="connsiteX1" fmla="*/ 109209 w 114583"/>
                <a:gd name="connsiteY1" fmla="*/ 46532 h 123825"/>
                <a:gd name="connsiteX2" fmla="*/ 112762 w 114583"/>
                <a:gd name="connsiteY2" fmla="*/ 33577 h 123825"/>
                <a:gd name="connsiteX3" fmla="*/ 112734 w 114583"/>
                <a:gd name="connsiteY3" fmla="*/ 33483 h 123825"/>
                <a:gd name="connsiteX4" fmla="*/ 107971 w 114583"/>
                <a:gd name="connsiteY4" fmla="*/ 25290 h 123825"/>
                <a:gd name="connsiteX5" fmla="*/ 94979 w 114583"/>
                <a:gd name="connsiteY5" fmla="*/ 21766 h 123825"/>
                <a:gd name="connsiteX6" fmla="*/ 94922 w 114583"/>
                <a:gd name="connsiteY6" fmla="*/ 21766 h 123825"/>
                <a:gd name="connsiteX7" fmla="*/ 88826 w 114583"/>
                <a:gd name="connsiteY7" fmla="*/ 25290 h 123825"/>
                <a:gd name="connsiteX8" fmla="*/ 71014 w 114583"/>
                <a:gd name="connsiteY8" fmla="*/ 14908 h 123825"/>
                <a:gd name="connsiteX9" fmla="*/ 71014 w 114583"/>
                <a:gd name="connsiteY9" fmla="*/ 7955 h 123825"/>
                <a:gd name="connsiteX10" fmla="*/ 61489 w 114583"/>
                <a:gd name="connsiteY10" fmla="*/ -1570 h 123825"/>
                <a:gd name="connsiteX11" fmla="*/ 51964 w 114583"/>
                <a:gd name="connsiteY11" fmla="*/ -1570 h 123825"/>
                <a:gd name="connsiteX12" fmla="*/ 42439 w 114583"/>
                <a:gd name="connsiteY12" fmla="*/ 7955 h 123825"/>
                <a:gd name="connsiteX13" fmla="*/ 42439 w 114583"/>
                <a:gd name="connsiteY13" fmla="*/ 15003 h 123825"/>
                <a:gd name="connsiteX14" fmla="*/ 24723 w 114583"/>
                <a:gd name="connsiteY14" fmla="*/ 25385 h 123825"/>
                <a:gd name="connsiteX15" fmla="*/ 18531 w 114583"/>
                <a:gd name="connsiteY15" fmla="*/ 21766 h 123825"/>
                <a:gd name="connsiteX16" fmla="*/ 11292 w 114583"/>
                <a:gd name="connsiteY16" fmla="*/ 20814 h 123825"/>
                <a:gd name="connsiteX17" fmla="*/ 5482 w 114583"/>
                <a:gd name="connsiteY17" fmla="*/ 25290 h 123825"/>
                <a:gd name="connsiteX18" fmla="*/ 720 w 114583"/>
                <a:gd name="connsiteY18" fmla="*/ 33483 h 123825"/>
                <a:gd name="connsiteX19" fmla="*/ 4187 w 114583"/>
                <a:gd name="connsiteY19" fmla="*/ 46532 h 123825"/>
                <a:gd name="connsiteX20" fmla="*/ 4244 w 114583"/>
                <a:gd name="connsiteY20" fmla="*/ 46532 h 123825"/>
                <a:gd name="connsiteX21" fmla="*/ 10435 w 114583"/>
                <a:gd name="connsiteY21" fmla="*/ 50151 h 123825"/>
                <a:gd name="connsiteX22" fmla="*/ 10435 w 114583"/>
                <a:gd name="connsiteY22" fmla="*/ 70629 h 123825"/>
                <a:gd name="connsiteX23" fmla="*/ 4244 w 114583"/>
                <a:gd name="connsiteY23" fmla="*/ 74153 h 123825"/>
                <a:gd name="connsiteX24" fmla="*/ 691 w 114583"/>
                <a:gd name="connsiteY24" fmla="*/ 87108 h 123825"/>
                <a:gd name="connsiteX25" fmla="*/ 720 w 114583"/>
                <a:gd name="connsiteY25" fmla="*/ 87202 h 123825"/>
                <a:gd name="connsiteX26" fmla="*/ 5482 w 114583"/>
                <a:gd name="connsiteY26" fmla="*/ 95395 h 123825"/>
                <a:gd name="connsiteX27" fmla="*/ 18474 w 114583"/>
                <a:gd name="connsiteY27" fmla="*/ 98919 h 123825"/>
                <a:gd name="connsiteX28" fmla="*/ 18531 w 114583"/>
                <a:gd name="connsiteY28" fmla="*/ 98919 h 123825"/>
                <a:gd name="connsiteX29" fmla="*/ 24627 w 114583"/>
                <a:gd name="connsiteY29" fmla="*/ 95395 h 123825"/>
                <a:gd name="connsiteX30" fmla="*/ 42439 w 114583"/>
                <a:gd name="connsiteY30" fmla="*/ 105777 h 123825"/>
                <a:gd name="connsiteX31" fmla="*/ 42439 w 114583"/>
                <a:gd name="connsiteY31" fmla="*/ 112730 h 123825"/>
                <a:gd name="connsiteX32" fmla="*/ 51964 w 114583"/>
                <a:gd name="connsiteY32" fmla="*/ 122255 h 123825"/>
                <a:gd name="connsiteX33" fmla="*/ 61489 w 114583"/>
                <a:gd name="connsiteY33" fmla="*/ 122255 h 123825"/>
                <a:gd name="connsiteX34" fmla="*/ 71014 w 114583"/>
                <a:gd name="connsiteY34" fmla="*/ 112730 h 123825"/>
                <a:gd name="connsiteX35" fmla="*/ 71014 w 114583"/>
                <a:gd name="connsiteY35" fmla="*/ 105682 h 123825"/>
                <a:gd name="connsiteX36" fmla="*/ 88730 w 114583"/>
                <a:gd name="connsiteY36" fmla="*/ 95300 h 123825"/>
                <a:gd name="connsiteX37" fmla="*/ 94922 w 114583"/>
                <a:gd name="connsiteY37" fmla="*/ 98919 h 123825"/>
                <a:gd name="connsiteX38" fmla="*/ 107943 w 114583"/>
                <a:gd name="connsiteY38" fmla="*/ 95489 h 123825"/>
                <a:gd name="connsiteX39" fmla="*/ 107971 w 114583"/>
                <a:gd name="connsiteY39" fmla="*/ 95395 h 123825"/>
                <a:gd name="connsiteX40" fmla="*/ 112734 w 114583"/>
                <a:gd name="connsiteY40" fmla="*/ 87202 h 123825"/>
                <a:gd name="connsiteX41" fmla="*/ 109114 w 114583"/>
                <a:gd name="connsiteY41" fmla="*/ 74630 h 123825"/>
                <a:gd name="connsiteX42" fmla="*/ 102923 w 114583"/>
                <a:gd name="connsiteY42" fmla="*/ 71010 h 123825"/>
                <a:gd name="connsiteX43" fmla="*/ 103018 w 114583"/>
                <a:gd name="connsiteY43" fmla="*/ 5015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4583" h="123825">
                  <a:moveTo>
                    <a:pt x="103018" y="50151"/>
                  </a:moveTo>
                  <a:lnTo>
                    <a:pt x="109209" y="46532"/>
                  </a:lnTo>
                  <a:cubicBezTo>
                    <a:pt x="113781" y="43960"/>
                    <a:pt x="115372" y="38150"/>
                    <a:pt x="112762" y="33577"/>
                  </a:cubicBezTo>
                  <a:cubicBezTo>
                    <a:pt x="112753" y="33483"/>
                    <a:pt x="112743" y="33483"/>
                    <a:pt x="112734" y="33483"/>
                  </a:cubicBezTo>
                  <a:lnTo>
                    <a:pt x="107971" y="25290"/>
                  </a:lnTo>
                  <a:cubicBezTo>
                    <a:pt x="105361" y="20718"/>
                    <a:pt x="99551" y="19100"/>
                    <a:pt x="94979" y="21766"/>
                  </a:cubicBezTo>
                  <a:cubicBezTo>
                    <a:pt x="94960" y="21766"/>
                    <a:pt x="94941" y="21766"/>
                    <a:pt x="94922" y="21766"/>
                  </a:cubicBezTo>
                  <a:lnTo>
                    <a:pt x="88826" y="25290"/>
                  </a:lnTo>
                  <a:cubicBezTo>
                    <a:pt x="83720" y="20527"/>
                    <a:pt x="77634" y="17003"/>
                    <a:pt x="71014" y="14908"/>
                  </a:cubicBezTo>
                  <a:lnTo>
                    <a:pt x="71014" y="7955"/>
                  </a:lnTo>
                  <a:cubicBezTo>
                    <a:pt x="71014" y="2716"/>
                    <a:pt x="66747" y="-1570"/>
                    <a:pt x="61489" y="-1570"/>
                  </a:cubicBezTo>
                  <a:lnTo>
                    <a:pt x="51964" y="-1570"/>
                  </a:lnTo>
                  <a:cubicBezTo>
                    <a:pt x="46706" y="-1570"/>
                    <a:pt x="42439" y="2716"/>
                    <a:pt x="42439" y="7955"/>
                  </a:cubicBezTo>
                  <a:lnTo>
                    <a:pt x="42439" y="15003"/>
                  </a:lnTo>
                  <a:cubicBezTo>
                    <a:pt x="35829" y="17099"/>
                    <a:pt x="29781" y="20623"/>
                    <a:pt x="24723" y="25385"/>
                  </a:cubicBezTo>
                  <a:lnTo>
                    <a:pt x="18531" y="21766"/>
                  </a:lnTo>
                  <a:cubicBezTo>
                    <a:pt x="16341" y="20527"/>
                    <a:pt x="13740" y="20147"/>
                    <a:pt x="11292" y="20814"/>
                  </a:cubicBezTo>
                  <a:cubicBezTo>
                    <a:pt x="8835" y="21481"/>
                    <a:pt x="6740" y="23099"/>
                    <a:pt x="5482" y="25290"/>
                  </a:cubicBezTo>
                  <a:lnTo>
                    <a:pt x="720" y="33483"/>
                  </a:lnTo>
                  <a:cubicBezTo>
                    <a:pt x="-1919" y="38054"/>
                    <a:pt x="-366" y="43864"/>
                    <a:pt x="4187" y="46532"/>
                  </a:cubicBezTo>
                  <a:cubicBezTo>
                    <a:pt x="4206" y="46532"/>
                    <a:pt x="4225" y="46532"/>
                    <a:pt x="4244" y="46532"/>
                  </a:cubicBezTo>
                  <a:lnTo>
                    <a:pt x="10435" y="50151"/>
                  </a:lnTo>
                  <a:cubicBezTo>
                    <a:pt x="8911" y="56914"/>
                    <a:pt x="8911" y="63867"/>
                    <a:pt x="10435" y="70629"/>
                  </a:cubicBezTo>
                  <a:lnTo>
                    <a:pt x="4244" y="74153"/>
                  </a:lnTo>
                  <a:cubicBezTo>
                    <a:pt x="-328" y="76725"/>
                    <a:pt x="-1919" y="82535"/>
                    <a:pt x="691" y="87108"/>
                  </a:cubicBezTo>
                  <a:cubicBezTo>
                    <a:pt x="700" y="87202"/>
                    <a:pt x="710" y="87202"/>
                    <a:pt x="720" y="87202"/>
                  </a:cubicBezTo>
                  <a:lnTo>
                    <a:pt x="5482" y="95395"/>
                  </a:lnTo>
                  <a:cubicBezTo>
                    <a:pt x="8092" y="99967"/>
                    <a:pt x="13902" y="101585"/>
                    <a:pt x="18474" y="98919"/>
                  </a:cubicBezTo>
                  <a:cubicBezTo>
                    <a:pt x="18493" y="98919"/>
                    <a:pt x="18512" y="98919"/>
                    <a:pt x="18531" y="98919"/>
                  </a:cubicBezTo>
                  <a:lnTo>
                    <a:pt x="24627" y="95395"/>
                  </a:lnTo>
                  <a:cubicBezTo>
                    <a:pt x="29761" y="100062"/>
                    <a:pt x="35829" y="103586"/>
                    <a:pt x="42439" y="105777"/>
                  </a:cubicBezTo>
                  <a:lnTo>
                    <a:pt x="42439" y="112730"/>
                  </a:lnTo>
                  <a:cubicBezTo>
                    <a:pt x="42439" y="117969"/>
                    <a:pt x="46706" y="122255"/>
                    <a:pt x="51964" y="122255"/>
                  </a:cubicBezTo>
                  <a:lnTo>
                    <a:pt x="61489" y="122255"/>
                  </a:lnTo>
                  <a:cubicBezTo>
                    <a:pt x="66747" y="122255"/>
                    <a:pt x="71014" y="117969"/>
                    <a:pt x="71014" y="112730"/>
                  </a:cubicBezTo>
                  <a:lnTo>
                    <a:pt x="71014" y="105682"/>
                  </a:lnTo>
                  <a:cubicBezTo>
                    <a:pt x="77624" y="103586"/>
                    <a:pt x="83673" y="100062"/>
                    <a:pt x="88730" y="95300"/>
                  </a:cubicBezTo>
                  <a:lnTo>
                    <a:pt x="94922" y="98919"/>
                  </a:lnTo>
                  <a:cubicBezTo>
                    <a:pt x="99475" y="101585"/>
                    <a:pt x="105304" y="99967"/>
                    <a:pt x="107943" y="95489"/>
                  </a:cubicBezTo>
                  <a:cubicBezTo>
                    <a:pt x="107952" y="95395"/>
                    <a:pt x="107962" y="95395"/>
                    <a:pt x="107971" y="95395"/>
                  </a:cubicBezTo>
                  <a:lnTo>
                    <a:pt x="112734" y="87202"/>
                  </a:lnTo>
                  <a:cubicBezTo>
                    <a:pt x="115048" y="82726"/>
                    <a:pt x="113467" y="77202"/>
                    <a:pt x="109114" y="74630"/>
                  </a:cubicBezTo>
                  <a:lnTo>
                    <a:pt x="102923" y="71010"/>
                  </a:lnTo>
                  <a:cubicBezTo>
                    <a:pt x="104552" y="64153"/>
                    <a:pt x="104580" y="57009"/>
                    <a:pt x="103018" y="50151"/>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1" name="Freeform: Shape 150">
              <a:extLst>
                <a:ext uri="{FF2B5EF4-FFF2-40B4-BE49-F238E27FC236}">
                  <a16:creationId xmlns:a16="http://schemas.microsoft.com/office/drawing/2014/main" id="{D969D6C9-E6E4-9B6B-954F-5789F52564E7}"/>
                </a:ext>
              </a:extLst>
            </p:cNvPr>
            <p:cNvSpPr/>
            <p:nvPr/>
          </p:nvSpPr>
          <p:spPr>
            <a:xfrm>
              <a:off x="1294708" y="4345676"/>
              <a:ext cx="38100" cy="38100"/>
            </a:xfrm>
            <a:custGeom>
              <a:avLst/>
              <a:gdLst>
                <a:gd name="connsiteX0" fmla="*/ 18484 w 38100"/>
                <a:gd name="connsiteY0" fmla="*/ 36530 h 38100"/>
                <a:gd name="connsiteX1" fmla="*/ 37534 w 38100"/>
                <a:gd name="connsiteY1" fmla="*/ 17480 h 38100"/>
                <a:gd name="connsiteX2" fmla="*/ 18484 w 38100"/>
                <a:gd name="connsiteY2" fmla="*/ -1570 h 38100"/>
                <a:gd name="connsiteX3" fmla="*/ -566 w 38100"/>
                <a:gd name="connsiteY3" fmla="*/ 17480 h 38100"/>
                <a:gd name="connsiteX4" fmla="*/ 18484 w 38100"/>
                <a:gd name="connsiteY4" fmla="*/ 3653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18484" y="36530"/>
                  </a:moveTo>
                  <a:cubicBezTo>
                    <a:pt x="29009" y="36530"/>
                    <a:pt x="37534" y="27957"/>
                    <a:pt x="37534" y="17480"/>
                  </a:cubicBezTo>
                  <a:cubicBezTo>
                    <a:pt x="37534" y="7003"/>
                    <a:pt x="29009" y="-1570"/>
                    <a:pt x="18484" y="-1570"/>
                  </a:cubicBezTo>
                  <a:cubicBezTo>
                    <a:pt x="7959" y="-1570"/>
                    <a:pt x="-566" y="7003"/>
                    <a:pt x="-566" y="17480"/>
                  </a:cubicBezTo>
                  <a:cubicBezTo>
                    <a:pt x="-566" y="27957"/>
                    <a:pt x="7959" y="36530"/>
                    <a:pt x="18484" y="36530"/>
                  </a:cubicBezTo>
                  <a:close/>
                </a:path>
              </a:pathLst>
            </a:custGeom>
            <a:noFill/>
            <a:ln w="19050" cap="rnd">
              <a:solidFill>
                <a:schemeClr val="accent5"/>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2" name="Group 151">
            <a:extLst>
              <a:ext uri="{FF2B5EF4-FFF2-40B4-BE49-F238E27FC236}">
                <a16:creationId xmlns:a16="http://schemas.microsoft.com/office/drawing/2014/main" id="{A98597E3-9547-B9C5-1C39-964801D9DAEC}"/>
              </a:ext>
            </a:extLst>
          </p:cNvPr>
          <p:cNvGrpSpPr/>
          <p:nvPr/>
        </p:nvGrpSpPr>
        <p:grpSpPr>
          <a:xfrm rot="5400000">
            <a:off x="10561632" y="2727761"/>
            <a:ext cx="189682" cy="365589"/>
            <a:chOff x="998885" y="1205242"/>
            <a:chExt cx="189682" cy="365589"/>
          </a:xfrm>
        </p:grpSpPr>
        <p:sp>
          <p:nvSpPr>
            <p:cNvPr id="153" name="Graphic 12">
              <a:extLst>
                <a:ext uri="{FF2B5EF4-FFF2-40B4-BE49-F238E27FC236}">
                  <a16:creationId xmlns:a16="http://schemas.microsoft.com/office/drawing/2014/main" id="{CAB0583C-46C8-53F9-8C1E-53D2ABF63210}"/>
                </a:ext>
              </a:extLst>
            </p:cNvPr>
            <p:cNvSpPr/>
            <p:nvPr/>
          </p:nvSpPr>
          <p:spPr>
            <a:xfrm rot="5400000">
              <a:off x="910931" y="1293196"/>
              <a:ext cx="365589" cy="189682"/>
            </a:xfrm>
            <a:custGeom>
              <a:avLst/>
              <a:gdLst>
                <a:gd name="connsiteX0" fmla="*/ 2140550 w 3138018"/>
                <a:gd name="connsiteY0" fmla="*/ -120 h 2831687"/>
                <a:gd name="connsiteX1" fmla="*/ 995740 w 3138018"/>
                <a:gd name="connsiteY1" fmla="*/ -120 h 2831687"/>
                <a:gd name="connsiteX2" fmla="*/ 628457 w 3138018"/>
                <a:gd name="connsiteY2" fmla="*/ 212002 h 2831687"/>
                <a:gd name="connsiteX3" fmla="*/ 56004 w 3138018"/>
                <a:gd name="connsiteY3" fmla="*/ 1203840 h 2831687"/>
                <a:gd name="connsiteX4" fmla="*/ 56004 w 3138018"/>
                <a:gd name="connsiteY4" fmla="*/ 1627989 h 2831687"/>
                <a:gd name="connsiteX5" fmla="*/ 628457 w 3138018"/>
                <a:gd name="connsiteY5" fmla="*/ 2619541 h 2831687"/>
                <a:gd name="connsiteX6" fmla="*/ 995740 w 3138018"/>
                <a:gd name="connsiteY6" fmla="*/ 2831568 h 2831687"/>
                <a:gd name="connsiteX7" fmla="*/ 2140550 w 3138018"/>
                <a:gd name="connsiteY7" fmla="*/ 2831568 h 2831687"/>
                <a:gd name="connsiteX8" fmla="*/ 2507835 w 3138018"/>
                <a:gd name="connsiteY8" fmla="*/ 2619541 h 2831687"/>
                <a:gd name="connsiteX9" fmla="*/ 3080287 w 3138018"/>
                <a:gd name="connsiteY9" fmla="*/ 1627989 h 2831687"/>
                <a:gd name="connsiteX10" fmla="*/ 3080287 w 3138018"/>
                <a:gd name="connsiteY10" fmla="*/ 1203840 h 2831687"/>
                <a:gd name="connsiteX11" fmla="*/ 2507835 w 3138018"/>
                <a:gd name="connsiteY11" fmla="*/ 212288 h 2831687"/>
                <a:gd name="connsiteX12" fmla="*/ 2140550 w 3138018"/>
                <a:gd name="connsiteY12" fmla="*/ -120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996605 w 3138018"/>
                <a:gd name="connsiteY5" fmla="*/ 2831690 h 2831687"/>
                <a:gd name="connsiteX6" fmla="*/ 2141415 w 3138018"/>
                <a:gd name="connsiteY6" fmla="*/ 2831690 h 2831687"/>
                <a:gd name="connsiteX7" fmla="*/ 2508700 w 3138018"/>
                <a:gd name="connsiteY7" fmla="*/ 2619663 h 2831687"/>
                <a:gd name="connsiteX8" fmla="*/ 3081152 w 3138018"/>
                <a:gd name="connsiteY8" fmla="*/ 1628111 h 2831687"/>
                <a:gd name="connsiteX9" fmla="*/ 3081152 w 3138018"/>
                <a:gd name="connsiteY9" fmla="*/ 1203962 h 2831687"/>
                <a:gd name="connsiteX10" fmla="*/ 2508700 w 3138018"/>
                <a:gd name="connsiteY10" fmla="*/ 212410 h 2831687"/>
                <a:gd name="connsiteX11" fmla="*/ 2141415 w 3138018"/>
                <a:gd name="connsiteY11" fmla="*/ 2 h 2831687"/>
                <a:gd name="connsiteX0" fmla="*/ 2141415 w 3138018"/>
                <a:gd name="connsiteY0" fmla="*/ 2 h 2831687"/>
                <a:gd name="connsiteX1" fmla="*/ 996605 w 3138018"/>
                <a:gd name="connsiteY1" fmla="*/ 2 h 2831687"/>
                <a:gd name="connsiteX2" fmla="*/ 629322 w 3138018"/>
                <a:gd name="connsiteY2" fmla="*/ 212124 h 2831687"/>
                <a:gd name="connsiteX3" fmla="*/ 56869 w 3138018"/>
                <a:gd name="connsiteY3" fmla="*/ 1203962 h 2831687"/>
                <a:gd name="connsiteX4" fmla="*/ 56869 w 3138018"/>
                <a:gd name="connsiteY4" fmla="*/ 1628111 h 2831687"/>
                <a:gd name="connsiteX5" fmla="*/ 2141415 w 3138018"/>
                <a:gd name="connsiteY5" fmla="*/ 2831690 h 2831687"/>
                <a:gd name="connsiteX6" fmla="*/ 2508700 w 3138018"/>
                <a:gd name="connsiteY6" fmla="*/ 2619663 h 2831687"/>
                <a:gd name="connsiteX7" fmla="*/ 3081152 w 3138018"/>
                <a:gd name="connsiteY7" fmla="*/ 1628111 h 2831687"/>
                <a:gd name="connsiteX8" fmla="*/ 3081152 w 3138018"/>
                <a:gd name="connsiteY8" fmla="*/ 1203962 h 2831687"/>
                <a:gd name="connsiteX9" fmla="*/ 2508700 w 3138018"/>
                <a:gd name="connsiteY9" fmla="*/ 212410 h 2831687"/>
                <a:gd name="connsiteX10" fmla="*/ 2141415 w 3138018"/>
                <a:gd name="connsiteY10" fmla="*/ 2 h 2831687"/>
                <a:gd name="connsiteX0" fmla="*/ 2141415 w 3138018"/>
                <a:gd name="connsiteY0" fmla="*/ 2 h 2619665"/>
                <a:gd name="connsiteX1" fmla="*/ 996605 w 3138018"/>
                <a:gd name="connsiteY1" fmla="*/ 2 h 2619665"/>
                <a:gd name="connsiteX2" fmla="*/ 629322 w 3138018"/>
                <a:gd name="connsiteY2" fmla="*/ 212124 h 2619665"/>
                <a:gd name="connsiteX3" fmla="*/ 56869 w 3138018"/>
                <a:gd name="connsiteY3" fmla="*/ 1203962 h 2619665"/>
                <a:gd name="connsiteX4" fmla="*/ 56869 w 3138018"/>
                <a:gd name="connsiteY4" fmla="*/ 1628111 h 2619665"/>
                <a:gd name="connsiteX5" fmla="*/ 2508700 w 3138018"/>
                <a:gd name="connsiteY5" fmla="*/ 2619663 h 2619665"/>
                <a:gd name="connsiteX6" fmla="*/ 3081152 w 3138018"/>
                <a:gd name="connsiteY6" fmla="*/ 1628111 h 2619665"/>
                <a:gd name="connsiteX7" fmla="*/ 3081152 w 3138018"/>
                <a:gd name="connsiteY7" fmla="*/ 1203962 h 2619665"/>
                <a:gd name="connsiteX8" fmla="*/ 2508700 w 3138018"/>
                <a:gd name="connsiteY8" fmla="*/ 212410 h 2619665"/>
                <a:gd name="connsiteX9" fmla="*/ 2141415 w 3138018"/>
                <a:gd name="connsiteY9" fmla="*/ 2 h 2619665"/>
                <a:gd name="connsiteX0" fmla="*/ 2141415 w 3138018"/>
                <a:gd name="connsiteY0" fmla="*/ 2 h 1628110"/>
                <a:gd name="connsiteX1" fmla="*/ 996605 w 3138018"/>
                <a:gd name="connsiteY1" fmla="*/ 2 h 1628110"/>
                <a:gd name="connsiteX2" fmla="*/ 629322 w 3138018"/>
                <a:gd name="connsiteY2" fmla="*/ 212124 h 1628110"/>
                <a:gd name="connsiteX3" fmla="*/ 56869 w 3138018"/>
                <a:gd name="connsiteY3" fmla="*/ 1203962 h 1628110"/>
                <a:gd name="connsiteX4" fmla="*/ 56869 w 3138018"/>
                <a:gd name="connsiteY4" fmla="*/ 1628111 h 1628110"/>
                <a:gd name="connsiteX5" fmla="*/ 3081152 w 3138018"/>
                <a:gd name="connsiteY5" fmla="*/ 1628111 h 1628110"/>
                <a:gd name="connsiteX6" fmla="*/ 3081152 w 3138018"/>
                <a:gd name="connsiteY6" fmla="*/ 1203962 h 1628110"/>
                <a:gd name="connsiteX7" fmla="*/ 2508700 w 3138018"/>
                <a:gd name="connsiteY7" fmla="*/ 212410 h 1628110"/>
                <a:gd name="connsiteX8" fmla="*/ 2141415 w 3138018"/>
                <a:gd name="connsiteY8" fmla="*/ 2 h 162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8018" h="1628110">
                  <a:moveTo>
                    <a:pt x="2141415" y="2"/>
                  </a:moveTo>
                  <a:lnTo>
                    <a:pt x="996605" y="2"/>
                  </a:lnTo>
                  <a:cubicBezTo>
                    <a:pt x="845072" y="2"/>
                    <a:pt x="705055" y="80870"/>
                    <a:pt x="629322" y="212124"/>
                  </a:cubicBezTo>
                  <a:lnTo>
                    <a:pt x="56869" y="1203962"/>
                  </a:lnTo>
                  <a:cubicBezTo>
                    <a:pt x="-18959" y="1335179"/>
                    <a:pt x="-18959" y="1496894"/>
                    <a:pt x="56869" y="1628111"/>
                  </a:cubicBezTo>
                  <a:lnTo>
                    <a:pt x="3081152" y="1628111"/>
                  </a:lnTo>
                  <a:cubicBezTo>
                    <a:pt x="3156971" y="1496894"/>
                    <a:pt x="3156971" y="1335179"/>
                    <a:pt x="3081152" y="1203962"/>
                  </a:cubicBezTo>
                  <a:lnTo>
                    <a:pt x="2508700" y="212410"/>
                  </a:lnTo>
                  <a:cubicBezTo>
                    <a:pt x="2433071" y="81051"/>
                    <a:pt x="2293054" y="69"/>
                    <a:pt x="2141415" y="2"/>
                  </a:cubicBezTo>
                  <a:close/>
                </a:path>
              </a:pathLst>
            </a:custGeom>
            <a:solidFill>
              <a:schemeClr val="accent4"/>
            </a:solidFill>
            <a:ln w="19050" cap="rnd">
              <a:noFill/>
              <a:prstDash val="solid"/>
              <a:roun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sp>
          <p:nvSpPr>
            <p:cNvPr id="154" name="Graphic 100">
              <a:extLst>
                <a:ext uri="{FF2B5EF4-FFF2-40B4-BE49-F238E27FC236}">
                  <a16:creationId xmlns:a16="http://schemas.microsoft.com/office/drawing/2014/main" id="{CEF66166-E1A1-A22D-BF92-8A3ADB27C883}"/>
                </a:ext>
              </a:extLst>
            </p:cNvPr>
            <p:cNvSpPr/>
            <p:nvPr/>
          </p:nvSpPr>
          <p:spPr>
            <a:xfrm>
              <a:off x="1070865" y="1330160"/>
              <a:ext cx="45720" cy="115754"/>
            </a:xfrm>
            <a:custGeom>
              <a:avLst/>
              <a:gdLst>
                <a:gd name="connsiteX0" fmla="*/ -99 w 1165121"/>
                <a:gd name="connsiteY0" fmla="*/ 3414989 h 3415283"/>
                <a:gd name="connsiteX1" fmla="*/ 367185 w 1165121"/>
                <a:gd name="connsiteY1" fmla="*/ 3202963 h 3415283"/>
                <a:gd name="connsiteX2" fmla="*/ 1108230 w 1165121"/>
                <a:gd name="connsiteY2" fmla="*/ 1919469 h 3415283"/>
                <a:gd name="connsiteX3" fmla="*/ 1108230 w 1165121"/>
                <a:gd name="connsiteY3" fmla="*/ 1495321 h 3415283"/>
                <a:gd name="connsiteX4" fmla="*/ 367185 w 1165121"/>
                <a:gd name="connsiteY4" fmla="*/ 211827 h 3415283"/>
                <a:gd name="connsiteX5" fmla="*/ -99 w 1165121"/>
                <a:gd name="connsiteY5" fmla="*/ -295 h 3415283"/>
                <a:gd name="connsiteX0" fmla="*/ -3 w 1165121"/>
                <a:gd name="connsiteY0" fmla="*/ 3203158 h 3203154"/>
                <a:gd name="connsiteX1" fmla="*/ 367281 w 1165121"/>
                <a:gd name="connsiteY1" fmla="*/ 2991132 h 3203154"/>
                <a:gd name="connsiteX2" fmla="*/ 1108326 w 1165121"/>
                <a:gd name="connsiteY2" fmla="*/ 1707638 h 3203154"/>
                <a:gd name="connsiteX3" fmla="*/ 1108326 w 1165121"/>
                <a:gd name="connsiteY3" fmla="*/ 1283490 h 3203154"/>
                <a:gd name="connsiteX4" fmla="*/ 367281 w 1165121"/>
                <a:gd name="connsiteY4" fmla="*/ -4 h 3203154"/>
                <a:gd name="connsiteX0" fmla="*/ -4 w 797836"/>
                <a:gd name="connsiteY0" fmla="*/ 2991132 h 2991128"/>
                <a:gd name="connsiteX1" fmla="*/ 741041 w 797836"/>
                <a:gd name="connsiteY1" fmla="*/ 1707638 h 2991128"/>
                <a:gd name="connsiteX2" fmla="*/ 741041 w 797836"/>
                <a:gd name="connsiteY2" fmla="*/ 1283490 h 2991128"/>
                <a:gd name="connsiteX3" fmla="*/ -4 w 797836"/>
                <a:gd name="connsiteY3" fmla="*/ -4 h 2991128"/>
              </a:gdLst>
              <a:ahLst/>
              <a:cxnLst>
                <a:cxn ang="0">
                  <a:pos x="connsiteX0" y="connsiteY0"/>
                </a:cxn>
                <a:cxn ang="0">
                  <a:pos x="connsiteX1" y="connsiteY1"/>
                </a:cxn>
                <a:cxn ang="0">
                  <a:pos x="connsiteX2" y="connsiteY2"/>
                </a:cxn>
                <a:cxn ang="0">
                  <a:pos x="connsiteX3" y="connsiteY3"/>
                </a:cxn>
              </a:cxnLst>
              <a:rect l="l" t="t" r="r" b="b"/>
              <a:pathLst>
                <a:path w="797836" h="2991128">
                  <a:moveTo>
                    <a:pt x="-4" y="2991132"/>
                  </a:moveTo>
                  <a:lnTo>
                    <a:pt x="741041" y="1707638"/>
                  </a:lnTo>
                  <a:cubicBezTo>
                    <a:pt x="816765" y="1576393"/>
                    <a:pt x="816765" y="1414735"/>
                    <a:pt x="741041" y="1283490"/>
                  </a:cubicBezTo>
                  <a:lnTo>
                    <a:pt x="-4" y="-4"/>
                  </a:lnTo>
                </a:path>
              </a:pathLst>
            </a:custGeom>
            <a:noFill/>
            <a:ln w="190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55" name="Rectangle 154">
            <a:extLst>
              <a:ext uri="{FF2B5EF4-FFF2-40B4-BE49-F238E27FC236}">
                <a16:creationId xmlns:a16="http://schemas.microsoft.com/office/drawing/2014/main" id="{19C9D02B-1CDF-D781-C0E2-36DC3E6E4EDD}"/>
              </a:ext>
            </a:extLst>
          </p:cNvPr>
          <p:cNvSpPr/>
          <p:nvPr/>
        </p:nvSpPr>
        <p:spPr>
          <a:xfrm>
            <a:off x="10199273" y="2363447"/>
            <a:ext cx="914400" cy="456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Arial"/>
              <a:ea typeface="+mn-ea"/>
              <a:cs typeface="+mn-cs"/>
            </a:endParaRPr>
          </a:p>
        </p:txBody>
      </p:sp>
      <p:cxnSp>
        <p:nvCxnSpPr>
          <p:cNvPr id="156" name="Straight Connector 155">
            <a:extLst>
              <a:ext uri="{FF2B5EF4-FFF2-40B4-BE49-F238E27FC236}">
                <a16:creationId xmlns:a16="http://schemas.microsoft.com/office/drawing/2014/main" id="{7A9B3AE2-57B2-5D19-821A-9BE8241CA3D0}"/>
              </a:ext>
            </a:extLst>
          </p:cNvPr>
          <p:cNvCxnSpPr>
            <a:cxnSpLocks/>
          </p:cNvCxnSpPr>
          <p:nvPr/>
        </p:nvCxnSpPr>
        <p:spPr>
          <a:xfrm flipH="1">
            <a:off x="6721312" y="2815712"/>
            <a:ext cx="4480882" cy="0"/>
          </a:xfrm>
          <a:prstGeom prst="line">
            <a:avLst/>
          </a:prstGeom>
          <a:ln w="1905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91775485-96D2-F094-30B4-058F9C713DB5}"/>
              </a:ext>
            </a:extLst>
          </p:cNvPr>
          <p:cNvGrpSpPr/>
          <p:nvPr/>
        </p:nvGrpSpPr>
        <p:grpSpPr>
          <a:xfrm>
            <a:off x="6191836" y="2426992"/>
            <a:ext cx="540000" cy="540000"/>
            <a:chOff x="995363" y="1450449"/>
            <a:chExt cx="556600" cy="616810"/>
          </a:xfrm>
        </p:grpSpPr>
        <p:sp>
          <p:nvSpPr>
            <p:cNvPr id="158" name="Graphic 12">
              <a:extLst>
                <a:ext uri="{FF2B5EF4-FFF2-40B4-BE49-F238E27FC236}">
                  <a16:creationId xmlns:a16="http://schemas.microsoft.com/office/drawing/2014/main" id="{E20D16A9-1492-9C6E-85DF-0A9097046EFA}"/>
                </a:ext>
              </a:extLst>
            </p:cNvPr>
            <p:cNvSpPr/>
            <p:nvPr/>
          </p:nvSpPr>
          <p:spPr>
            <a:xfrm rot="5400000">
              <a:off x="965258" y="1480554"/>
              <a:ext cx="616810" cy="556600"/>
            </a:xfrm>
            <a:prstGeom prst="ellipse">
              <a:avLst/>
            </a:prstGeom>
            <a:solidFill>
              <a:schemeClr val="bg1"/>
            </a:solidFill>
            <a:ln w="19050"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338D"/>
                </a:solidFill>
                <a:effectLst/>
                <a:uLnTx/>
                <a:uFillTx/>
                <a:latin typeface="Arial"/>
                <a:ea typeface="+mn-ea"/>
                <a:cs typeface="+mn-cs"/>
              </a:endParaRPr>
            </a:p>
          </p:txBody>
        </p:sp>
        <p:sp>
          <p:nvSpPr>
            <p:cNvPr id="164" name="Graphic 12">
              <a:extLst>
                <a:ext uri="{FF2B5EF4-FFF2-40B4-BE49-F238E27FC236}">
                  <a16:creationId xmlns:a16="http://schemas.microsoft.com/office/drawing/2014/main" id="{35C61BEA-2449-24DF-ACBB-0389756A4EB7}"/>
                </a:ext>
              </a:extLst>
            </p:cNvPr>
            <p:cNvSpPr/>
            <p:nvPr/>
          </p:nvSpPr>
          <p:spPr>
            <a:xfrm rot="5400000">
              <a:off x="1006066" y="1517378"/>
              <a:ext cx="535196" cy="482952"/>
            </a:xfrm>
            <a:prstGeom prst="ellipse">
              <a:avLst/>
            </a:prstGeom>
            <a:noFill/>
            <a:ln w="15875" cap="flat">
              <a:solidFill>
                <a:schemeClr val="accent4"/>
              </a:solid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Arial"/>
                <a:ea typeface="+mn-ea"/>
                <a:cs typeface="+mn-cs"/>
              </a:endParaRPr>
            </a:p>
          </p:txBody>
        </p:sp>
      </p:grpSp>
      <p:sp>
        <p:nvSpPr>
          <p:cNvPr id="165" name="TextBox 164">
            <a:extLst>
              <a:ext uri="{FF2B5EF4-FFF2-40B4-BE49-F238E27FC236}">
                <a16:creationId xmlns:a16="http://schemas.microsoft.com/office/drawing/2014/main" id="{FF60BD70-7801-65C2-F349-C7DD8EEE0184}"/>
              </a:ext>
            </a:extLst>
          </p:cNvPr>
          <p:cNvSpPr txBox="1"/>
          <p:nvPr/>
        </p:nvSpPr>
        <p:spPr>
          <a:xfrm>
            <a:off x="6869831" y="2429392"/>
            <a:ext cx="1769344" cy="382417"/>
          </a:xfrm>
          <a:prstGeom prst="rect">
            <a:avLst/>
          </a:prstGeom>
          <a:noFill/>
          <a:ln>
            <a:noFill/>
          </a:ln>
        </p:spPr>
        <p:txBody>
          <a:bodyPr wrap="square" l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B8F5"/>
                </a:solidFill>
                <a:effectLst/>
                <a:uLnTx/>
                <a:uFillTx/>
                <a:latin typeface="Arial"/>
                <a:ea typeface="+mn-ea"/>
                <a:cs typeface="+mn-cs"/>
              </a:rPr>
              <a:t>Client outcomes</a:t>
            </a:r>
          </a:p>
        </p:txBody>
      </p:sp>
      <p:grpSp>
        <p:nvGrpSpPr>
          <p:cNvPr id="167" name="Graphic 118">
            <a:extLst>
              <a:ext uri="{FF2B5EF4-FFF2-40B4-BE49-F238E27FC236}">
                <a16:creationId xmlns:a16="http://schemas.microsoft.com/office/drawing/2014/main" id="{4D840695-B09A-BF1E-F4A5-6FDE8405A27C}"/>
              </a:ext>
            </a:extLst>
          </p:cNvPr>
          <p:cNvGrpSpPr/>
          <p:nvPr/>
        </p:nvGrpSpPr>
        <p:grpSpPr>
          <a:xfrm>
            <a:off x="6337824" y="2554721"/>
            <a:ext cx="284022" cy="284540"/>
            <a:chOff x="6585886" y="1557884"/>
            <a:chExt cx="218675" cy="219075"/>
          </a:xfrm>
          <a:noFill/>
        </p:grpSpPr>
        <p:sp>
          <p:nvSpPr>
            <p:cNvPr id="168" name="Freeform: Shape 167">
              <a:extLst>
                <a:ext uri="{FF2B5EF4-FFF2-40B4-BE49-F238E27FC236}">
                  <a16:creationId xmlns:a16="http://schemas.microsoft.com/office/drawing/2014/main" id="{5D997C68-1572-2E99-4938-994B4529C658}"/>
                </a:ext>
              </a:extLst>
            </p:cNvPr>
            <p:cNvSpPr/>
            <p:nvPr/>
          </p:nvSpPr>
          <p:spPr>
            <a:xfrm>
              <a:off x="6671212" y="1615034"/>
              <a:ext cx="47625" cy="47625"/>
            </a:xfrm>
            <a:custGeom>
              <a:avLst/>
              <a:gdLst>
                <a:gd name="connsiteX0" fmla="*/ -304 w 47625"/>
                <a:gd name="connsiteY0" fmla="*/ 46925 h 47625"/>
                <a:gd name="connsiteX1" fmla="*/ 47321 w 47625"/>
                <a:gd name="connsiteY1" fmla="*/ -700 h 47625"/>
              </a:gdLst>
              <a:ahLst/>
              <a:cxnLst>
                <a:cxn ang="0">
                  <a:pos x="connsiteX0" y="connsiteY0"/>
                </a:cxn>
                <a:cxn ang="0">
                  <a:pos x="connsiteX1" y="connsiteY1"/>
                </a:cxn>
              </a:cxnLst>
              <a:rect l="l" t="t" r="r" b="b"/>
              <a:pathLst>
                <a:path w="47625" h="47625">
                  <a:moveTo>
                    <a:pt x="-304" y="46925"/>
                  </a:moveTo>
                  <a:lnTo>
                    <a:pt x="47321" y="-700"/>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9" name="Freeform: Shape 168">
              <a:extLst>
                <a:ext uri="{FF2B5EF4-FFF2-40B4-BE49-F238E27FC236}">
                  <a16:creationId xmlns:a16="http://schemas.microsoft.com/office/drawing/2014/main" id="{337AAE75-F1E6-8DB1-0D59-CDA094FA31C7}"/>
                </a:ext>
              </a:extLst>
            </p:cNvPr>
            <p:cNvSpPr/>
            <p:nvPr/>
          </p:nvSpPr>
          <p:spPr>
            <a:xfrm>
              <a:off x="6718837" y="1557884"/>
              <a:ext cx="57150" cy="57150"/>
            </a:xfrm>
            <a:custGeom>
              <a:avLst/>
              <a:gdLst>
                <a:gd name="connsiteX0" fmla="*/ 2458 w 57150"/>
                <a:gd name="connsiteY0" fmla="*/ 25113 h 57150"/>
                <a:gd name="connsiteX1" fmla="*/ -304 w 57150"/>
                <a:gd name="connsiteY1" fmla="*/ 31780 h 57150"/>
                <a:gd name="connsiteX2" fmla="*/ -304 w 57150"/>
                <a:gd name="connsiteY2" fmla="*/ 56450 h 57150"/>
                <a:gd name="connsiteX3" fmla="*/ 24366 w 57150"/>
                <a:gd name="connsiteY3" fmla="*/ 56450 h 57150"/>
                <a:gd name="connsiteX4" fmla="*/ 31033 w 57150"/>
                <a:gd name="connsiteY4" fmla="*/ 53688 h 57150"/>
                <a:gd name="connsiteX5" fmla="*/ 56846 w 57150"/>
                <a:gd name="connsiteY5" fmla="*/ 27875 h 57150"/>
                <a:gd name="connsiteX6" fmla="*/ 28271 w 57150"/>
                <a:gd name="connsiteY6" fmla="*/ 27875 h 57150"/>
                <a:gd name="connsiteX7" fmla="*/ 28271 w 57150"/>
                <a:gd name="connsiteY7" fmla="*/ -70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57150">
                  <a:moveTo>
                    <a:pt x="2458" y="25113"/>
                  </a:moveTo>
                  <a:cubicBezTo>
                    <a:pt x="696" y="26884"/>
                    <a:pt x="-294" y="29285"/>
                    <a:pt x="-304" y="31780"/>
                  </a:cubicBezTo>
                  <a:lnTo>
                    <a:pt x="-304" y="56450"/>
                  </a:lnTo>
                  <a:lnTo>
                    <a:pt x="24366" y="56450"/>
                  </a:lnTo>
                  <a:cubicBezTo>
                    <a:pt x="26861" y="56441"/>
                    <a:pt x="29262" y="55450"/>
                    <a:pt x="31033" y="53688"/>
                  </a:cubicBezTo>
                  <a:lnTo>
                    <a:pt x="56846" y="27875"/>
                  </a:lnTo>
                  <a:lnTo>
                    <a:pt x="28271" y="27875"/>
                  </a:lnTo>
                  <a:lnTo>
                    <a:pt x="28271" y="-700"/>
                  </a:ln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0" name="Freeform: Shape 169">
              <a:extLst>
                <a:ext uri="{FF2B5EF4-FFF2-40B4-BE49-F238E27FC236}">
                  <a16:creationId xmlns:a16="http://schemas.microsoft.com/office/drawing/2014/main" id="{0469A0AB-3C68-1C6E-5776-ACE08185CD88}"/>
                </a:ext>
              </a:extLst>
            </p:cNvPr>
            <p:cNvSpPr/>
            <p:nvPr/>
          </p:nvSpPr>
          <p:spPr>
            <a:xfrm>
              <a:off x="6623587" y="1615034"/>
              <a:ext cx="93059" cy="95250"/>
            </a:xfrm>
            <a:custGeom>
              <a:avLst/>
              <a:gdLst>
                <a:gd name="connsiteX0" fmla="*/ 47321 w 93059"/>
                <a:gd name="connsiteY0" fmla="*/ 94550 h 95250"/>
                <a:gd name="connsiteX1" fmla="*/ -304 w 93059"/>
                <a:gd name="connsiteY1" fmla="*/ 46925 h 95250"/>
                <a:gd name="connsiteX2" fmla="*/ 47331 w 93059"/>
                <a:gd name="connsiteY2" fmla="*/ -700 h 95250"/>
                <a:gd name="connsiteX3" fmla="*/ 92755 w 93059"/>
                <a:gd name="connsiteY3" fmla="*/ 32638 h 95250"/>
              </a:gdLst>
              <a:ahLst/>
              <a:cxnLst>
                <a:cxn ang="0">
                  <a:pos x="connsiteX0" y="connsiteY0"/>
                </a:cxn>
                <a:cxn ang="0">
                  <a:pos x="connsiteX1" y="connsiteY1"/>
                </a:cxn>
                <a:cxn ang="0">
                  <a:pos x="connsiteX2" y="connsiteY2"/>
                </a:cxn>
                <a:cxn ang="0">
                  <a:pos x="connsiteX3" y="connsiteY3"/>
                </a:cxn>
              </a:cxnLst>
              <a:rect l="l" t="t" r="r" b="b"/>
              <a:pathLst>
                <a:path w="93059" h="95250">
                  <a:moveTo>
                    <a:pt x="47321" y="94550"/>
                  </a:moveTo>
                  <a:cubicBezTo>
                    <a:pt x="21023" y="94550"/>
                    <a:pt x="-304" y="73223"/>
                    <a:pt x="-304" y="46925"/>
                  </a:cubicBezTo>
                  <a:cubicBezTo>
                    <a:pt x="-304" y="20617"/>
                    <a:pt x="21023" y="-700"/>
                    <a:pt x="47331" y="-700"/>
                  </a:cubicBezTo>
                  <a:cubicBezTo>
                    <a:pt x="68124" y="-700"/>
                    <a:pt x="86516" y="12797"/>
                    <a:pt x="92755" y="32638"/>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1" name="Freeform: Shape 170">
              <a:extLst>
                <a:ext uri="{FF2B5EF4-FFF2-40B4-BE49-F238E27FC236}">
                  <a16:creationId xmlns:a16="http://schemas.microsoft.com/office/drawing/2014/main" id="{308C0DB2-9891-A27D-7706-505959B04D7F}"/>
                </a:ext>
              </a:extLst>
            </p:cNvPr>
            <p:cNvSpPr/>
            <p:nvPr/>
          </p:nvSpPr>
          <p:spPr>
            <a:xfrm>
              <a:off x="6585886" y="1576933"/>
              <a:ext cx="113900" cy="171450"/>
            </a:xfrm>
            <a:custGeom>
              <a:avLst/>
              <a:gdLst>
                <a:gd name="connsiteX0" fmla="*/ 85022 w 113900"/>
                <a:gd name="connsiteY0" fmla="*/ 170751 h 171450"/>
                <a:gd name="connsiteX1" fmla="*/ -303 w 113900"/>
                <a:gd name="connsiteY1" fmla="*/ 84626 h 171450"/>
                <a:gd name="connsiteX2" fmla="*/ 85831 w 113900"/>
                <a:gd name="connsiteY2" fmla="*/ -699 h 171450"/>
                <a:gd name="connsiteX3" fmla="*/ 113597 w 113900"/>
                <a:gd name="connsiteY3" fmla="*/ 4063 h 171450"/>
              </a:gdLst>
              <a:ahLst/>
              <a:cxnLst>
                <a:cxn ang="0">
                  <a:pos x="connsiteX0" y="connsiteY0"/>
                </a:cxn>
                <a:cxn ang="0">
                  <a:pos x="connsiteX1" y="connsiteY1"/>
                </a:cxn>
                <a:cxn ang="0">
                  <a:pos x="connsiteX2" y="connsiteY2"/>
                </a:cxn>
                <a:cxn ang="0">
                  <a:pos x="connsiteX3" y="connsiteY3"/>
                </a:cxn>
              </a:cxnLst>
              <a:rect l="l" t="t" r="r" b="b"/>
              <a:pathLst>
                <a:path w="113900" h="171450">
                  <a:moveTo>
                    <a:pt x="85022" y="170751"/>
                  </a:moveTo>
                  <a:cubicBezTo>
                    <a:pt x="37673" y="170532"/>
                    <a:pt x="-522" y="131965"/>
                    <a:pt x="-303" y="84626"/>
                  </a:cubicBezTo>
                  <a:cubicBezTo>
                    <a:pt x="-74" y="37277"/>
                    <a:pt x="38483" y="-918"/>
                    <a:pt x="85831" y="-699"/>
                  </a:cubicBezTo>
                  <a:cubicBezTo>
                    <a:pt x="95280" y="-651"/>
                    <a:pt x="104663" y="958"/>
                    <a:pt x="113597" y="4063"/>
                  </a:cubicBez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2" name="Freeform: Shape 171">
              <a:extLst>
                <a:ext uri="{FF2B5EF4-FFF2-40B4-BE49-F238E27FC236}">
                  <a16:creationId xmlns:a16="http://schemas.microsoft.com/office/drawing/2014/main" id="{8FCEA627-C312-10D7-5B15-DCBA2EE9E7D8}"/>
                </a:ext>
              </a:extLst>
            </p:cNvPr>
            <p:cNvSpPr/>
            <p:nvPr/>
          </p:nvSpPr>
          <p:spPr>
            <a:xfrm>
              <a:off x="6690262" y="1662659"/>
              <a:ext cx="114300" cy="114300"/>
            </a:xfrm>
            <a:custGeom>
              <a:avLst/>
              <a:gdLst>
                <a:gd name="connsiteX0" fmla="*/ 56846 w 114300"/>
                <a:gd name="connsiteY0" fmla="*/ 113600 h 114300"/>
                <a:gd name="connsiteX1" fmla="*/ 113996 w 114300"/>
                <a:gd name="connsiteY1" fmla="*/ 56450 h 114300"/>
                <a:gd name="connsiteX2" fmla="*/ 56846 w 114300"/>
                <a:gd name="connsiteY2" fmla="*/ -700 h 114300"/>
                <a:gd name="connsiteX3" fmla="*/ -304 w 114300"/>
                <a:gd name="connsiteY3" fmla="*/ 56450 h 114300"/>
                <a:gd name="connsiteX4" fmla="*/ 56846 w 114300"/>
                <a:gd name="connsiteY4" fmla="*/ 11360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6846" y="113600"/>
                  </a:moveTo>
                  <a:cubicBezTo>
                    <a:pt x="88412" y="113600"/>
                    <a:pt x="113996" y="88016"/>
                    <a:pt x="113996" y="56450"/>
                  </a:cubicBezTo>
                  <a:cubicBezTo>
                    <a:pt x="113996" y="24884"/>
                    <a:pt x="88412" y="-700"/>
                    <a:pt x="56846" y="-700"/>
                  </a:cubicBezTo>
                  <a:cubicBezTo>
                    <a:pt x="25280" y="-700"/>
                    <a:pt x="-304" y="24884"/>
                    <a:pt x="-304" y="56450"/>
                  </a:cubicBezTo>
                  <a:cubicBezTo>
                    <a:pt x="-304" y="88016"/>
                    <a:pt x="25280" y="113600"/>
                    <a:pt x="56846" y="113600"/>
                  </a:cubicBezTo>
                  <a:close/>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3" name="Freeform: Shape 172">
              <a:extLst>
                <a:ext uri="{FF2B5EF4-FFF2-40B4-BE49-F238E27FC236}">
                  <a16:creationId xmlns:a16="http://schemas.microsoft.com/office/drawing/2014/main" id="{E3D1A355-39E3-A8AC-4721-5944B4F8DF01}"/>
                </a:ext>
              </a:extLst>
            </p:cNvPr>
            <p:cNvSpPr/>
            <p:nvPr/>
          </p:nvSpPr>
          <p:spPr>
            <a:xfrm>
              <a:off x="6720170" y="1703236"/>
              <a:ext cx="52673" cy="39714"/>
            </a:xfrm>
            <a:custGeom>
              <a:avLst/>
              <a:gdLst>
                <a:gd name="connsiteX0" fmla="*/ 52369 w 52673"/>
                <a:gd name="connsiteY0" fmla="*/ -700 h 39714"/>
                <a:gd name="connsiteX1" fmla="*/ 24746 w 52673"/>
                <a:gd name="connsiteY1" fmla="*/ 36162 h 39714"/>
                <a:gd name="connsiteX2" fmla="*/ 14745 w 52673"/>
                <a:gd name="connsiteY2" fmla="*/ 37581 h 39714"/>
                <a:gd name="connsiteX3" fmla="*/ 13983 w 52673"/>
                <a:gd name="connsiteY3" fmla="*/ 36924 h 39714"/>
                <a:gd name="connsiteX4" fmla="*/ -304 w 52673"/>
                <a:gd name="connsiteY4" fmla="*/ 22636 h 39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73" h="39714">
                  <a:moveTo>
                    <a:pt x="52369" y="-700"/>
                  </a:moveTo>
                  <a:lnTo>
                    <a:pt x="24746" y="36162"/>
                  </a:lnTo>
                  <a:cubicBezTo>
                    <a:pt x="22375" y="39314"/>
                    <a:pt x="17898" y="39953"/>
                    <a:pt x="14745" y="37581"/>
                  </a:cubicBezTo>
                  <a:cubicBezTo>
                    <a:pt x="14479" y="37381"/>
                    <a:pt x="14222" y="37162"/>
                    <a:pt x="13983" y="36924"/>
                  </a:cubicBezTo>
                  <a:lnTo>
                    <a:pt x="-304" y="22636"/>
                  </a:lnTo>
                </a:path>
              </a:pathLst>
            </a:custGeom>
            <a:noFill/>
            <a:ln w="19050" cap="rnd">
              <a:solidFill>
                <a:schemeClr val="accent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 name="Title 1">
            <a:extLst>
              <a:ext uri="{FF2B5EF4-FFF2-40B4-BE49-F238E27FC236}">
                <a16:creationId xmlns:a16="http://schemas.microsoft.com/office/drawing/2014/main" id="{4668C9D6-B505-10AB-B619-1C44212FD51B}"/>
              </a:ext>
            </a:extLst>
          </p:cNvPr>
          <p:cNvSpPr txBox="1">
            <a:spLocks/>
          </p:cNvSpPr>
          <p:nvPr/>
        </p:nvSpPr>
        <p:spPr>
          <a:xfrm>
            <a:off x="634871" y="303862"/>
            <a:ext cx="11113930" cy="673871"/>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338D"/>
                </a:solidFill>
                <a:effectLst/>
                <a:uLnTx/>
                <a:uFillTx/>
                <a:latin typeface="KPMG Bold"/>
                <a:ea typeface="+mj-ea"/>
                <a:cs typeface="+mj-cs"/>
              </a:rPr>
              <a:t>KPMG </a:t>
            </a:r>
            <a:r>
              <a:rPr lang="en-US" sz="4400">
                <a:solidFill>
                  <a:srgbClr val="00338D"/>
                </a:solidFill>
                <a:latin typeface="KPMG Bold"/>
              </a:rPr>
              <a:t> PAM  Internal </a:t>
            </a:r>
            <a:r>
              <a:rPr kumimoji="0" lang="en-US" sz="4400" b="0" i="0" u="none" strike="noStrike" kern="1200" cap="none" spc="0" normalizeH="0" baseline="0" noProof="0">
                <a:ln>
                  <a:noFill/>
                </a:ln>
                <a:solidFill>
                  <a:srgbClr val="00338D"/>
                </a:solidFill>
                <a:effectLst/>
                <a:uLnTx/>
                <a:uFillTx/>
                <a:latin typeface="KPMG Bold"/>
                <a:ea typeface="+mj-ea"/>
                <a:cs typeface="+mj-cs"/>
              </a:rPr>
              <a:t>Case Study </a:t>
            </a:r>
          </a:p>
        </p:txBody>
      </p:sp>
      <p:sp>
        <p:nvSpPr>
          <p:cNvPr id="14" name="TextBox 13">
            <a:extLst>
              <a:ext uri="{FF2B5EF4-FFF2-40B4-BE49-F238E27FC236}">
                <a16:creationId xmlns:a16="http://schemas.microsoft.com/office/drawing/2014/main" id="{2465E53F-FD8B-8D1B-4707-BF35F06BD1B5}"/>
              </a:ext>
            </a:extLst>
          </p:cNvPr>
          <p:cNvSpPr txBox="1"/>
          <p:nvPr/>
        </p:nvSpPr>
        <p:spPr>
          <a:xfrm>
            <a:off x="985663" y="3208738"/>
            <a:ext cx="5010359" cy="2629781"/>
          </a:xfrm>
          <a:prstGeom prst="rect">
            <a:avLst/>
          </a:prstGeom>
          <a:noFill/>
        </p:spPr>
        <p:txBody>
          <a:bodyPr wrap="square" lIns="0" tIns="0" rIns="0" bIns="0" anchor="ctr">
            <a:noAutofit/>
          </a:bodyPr>
          <a:lstStyle/>
          <a:p>
            <a:pPr marL="0" lvl="1" indent="0" algn="l" defTabSz="914400" rtl="0" eaLnBrk="1" latinLnBrk="0" hangingPunct="1">
              <a:spcAft>
                <a:spcPts val="600"/>
              </a:spcAft>
            </a:pPr>
            <a:r>
              <a:rPr lang="en-US" sz="800" b="1" i="0" kern="0" baseline="0">
                <a:solidFill>
                  <a:schemeClr val="tx2"/>
                </a:solidFill>
                <a:latin typeface="+mn-lt"/>
                <a:ea typeface="+mn-ea"/>
                <a:cs typeface="Arial" panose="020B0604020202020204" pitchFamily="34" charset="0"/>
              </a:rPr>
              <a:t>Engagement Scope </a:t>
            </a:r>
            <a:r>
              <a:rPr lang="en-US" sz="800" b="0" i="0" kern="0" baseline="0">
                <a:solidFill>
                  <a:schemeClr val="tx2"/>
                </a:solidFill>
                <a:latin typeface="+mn-lt"/>
                <a:ea typeface="+mn-ea"/>
                <a:cs typeface="Arial" panose="020B0604020202020204" pitchFamily="34" charset="0"/>
              </a:rPr>
              <a:t>: </a:t>
            </a:r>
          </a:p>
          <a:p>
            <a:pPr marL="0" lvl="1">
              <a:spcAft>
                <a:spcPts val="600"/>
              </a:spcAft>
            </a:pPr>
            <a:r>
              <a:rPr lang="en-US" sz="800" kern="0">
                <a:cs typeface="Arial" panose="020B0604020202020204" pitchFamily="34" charset="0"/>
              </a:rPr>
              <a:t>Assign access to only appropriate personnel, using least privilege required, so that the credentials can be used to login to IT assets in a timely manner at designate times. Isolate and record all critical IT assets, their privileged accounts and interdependencies wherever present on any hardware or software platform. Audit and report so that the requester, purpose, and duration of each privileged access request is documented. Alerts can also be configured for management to be aware of unusual events.</a:t>
            </a:r>
            <a:endParaRPr lang="en-US" sz="800" b="1" i="0" kern="0" baseline="0">
              <a:solidFill>
                <a:schemeClr val="tx2"/>
              </a:solidFill>
              <a:latin typeface="+mn-lt"/>
              <a:ea typeface="+mn-ea"/>
              <a:cs typeface="Arial" panose="020B0604020202020204" pitchFamily="34" charset="0"/>
            </a:endParaRPr>
          </a:p>
          <a:p>
            <a:pPr marL="0" lvl="1">
              <a:spcAft>
                <a:spcPts val="600"/>
              </a:spcAft>
            </a:pPr>
            <a:r>
              <a:rPr lang="en-US" sz="800" b="1" i="0" kern="0" baseline="0">
                <a:solidFill>
                  <a:schemeClr val="tx2"/>
                </a:solidFill>
                <a:latin typeface="+mn-lt"/>
                <a:ea typeface="+mn-ea"/>
                <a:cs typeface="Arial" panose="020B0604020202020204" pitchFamily="34" charset="0"/>
              </a:rPr>
              <a:t>Solution Approach</a:t>
            </a:r>
            <a:r>
              <a:rPr lang="en-US" sz="800" b="0" i="0" kern="0" baseline="0">
                <a:solidFill>
                  <a:schemeClr val="tx2"/>
                </a:solidFill>
                <a:latin typeface="+mn-lt"/>
                <a:ea typeface="+mn-ea"/>
                <a:cs typeface="Arial" panose="020B0604020202020204" pitchFamily="34" charset="0"/>
              </a:rPr>
              <a:t> : </a:t>
            </a:r>
          </a:p>
          <a:p>
            <a:pPr marL="171450" marR="0" lvl="0" indent="-171450" algn="l" defTabSz="914400" rtl="0" eaLnBrk="0" fontAlgn="base" latinLnBrk="0" hangingPunct="0">
              <a:lnSpc>
                <a:spcPct val="100000"/>
              </a:lnSpc>
              <a:spcBef>
                <a:spcPct val="0"/>
              </a:spcBef>
              <a:spcAft>
                <a:spcPts val="2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A clear understanding  of expectations from PAM solution were taken into consideration along with scope of entities and locations. </a:t>
            </a:r>
          </a:p>
          <a:p>
            <a:pPr marL="171450" marR="0" lvl="0" indent="-171450" algn="l" defTabSz="914400" rtl="0" eaLnBrk="0" fontAlgn="base" latinLnBrk="0" hangingPunct="0">
              <a:lnSpc>
                <a:spcPct val="100000"/>
              </a:lnSpc>
              <a:spcBef>
                <a:spcPct val="0"/>
              </a:spcBef>
              <a:spcAft>
                <a:spcPts val="2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We had onboarded around 500 device and 200 users. </a:t>
            </a:r>
          </a:p>
          <a:p>
            <a:pPr marL="171450" marR="0" lvl="0" indent="-171450" algn="l" defTabSz="914400" rtl="0" eaLnBrk="0" fontAlgn="base" latinLnBrk="0" hangingPunct="0">
              <a:lnSpc>
                <a:spcPct val="100000"/>
              </a:lnSpc>
              <a:spcBef>
                <a:spcPct val="0"/>
              </a:spcBef>
              <a:spcAft>
                <a:spcPts val="2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Steered Alignment to business needs, support and organization we had data gathering sessions with multiple teams.</a:t>
            </a:r>
          </a:p>
          <a:p>
            <a:pPr marL="171450" marR="0" lvl="0" indent="-171450" algn="l" defTabSz="914400" rtl="0" eaLnBrk="0" fontAlgn="base" latinLnBrk="0" hangingPunct="0">
              <a:lnSpc>
                <a:spcPct val="100000"/>
              </a:lnSpc>
              <a:spcBef>
                <a:spcPct val="0"/>
              </a:spcBef>
              <a:spcAft>
                <a:spcPts val="2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Monitoring patch managing activity, adding ongoing users and removing the existing, </a:t>
            </a:r>
          </a:p>
          <a:p>
            <a:pPr marL="171450" marR="0" lvl="0" indent="-171450" algn="l" defTabSz="914400" rtl="0" eaLnBrk="0" fontAlgn="base" latinLnBrk="0" hangingPunct="0">
              <a:lnSpc>
                <a:spcPct val="100000"/>
              </a:lnSpc>
              <a:spcBef>
                <a:spcPct val="0"/>
              </a:spcBef>
              <a:spcAft>
                <a:spcPts val="2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PAM enhancements and upgradations involving any add on request for connectors etc. with OEM. </a:t>
            </a:r>
          </a:p>
          <a:p>
            <a:pPr marL="171450" marR="0" lvl="0" indent="-171450" algn="l" defTabSz="914400" rtl="0" eaLnBrk="0" fontAlgn="base" latinLnBrk="0" hangingPunct="0">
              <a:lnSpc>
                <a:spcPct val="100000"/>
              </a:lnSpc>
              <a:spcBef>
                <a:spcPct val="0"/>
              </a:spcBef>
              <a:spcAft>
                <a:spcPts val="2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Connecting with all the teams for admin and basic use trainings along with SOP and documentations creations Technical and nontechnical. </a:t>
            </a:r>
          </a:p>
          <a:p>
            <a:pPr marL="171450" marR="0" lvl="0" indent="-171450" algn="l" defTabSz="914400" rtl="0" eaLnBrk="0" fontAlgn="base" latinLnBrk="0" hangingPunct="0">
              <a:lnSpc>
                <a:spcPct val="100000"/>
              </a:lnSpc>
              <a:spcBef>
                <a:spcPct val="0"/>
              </a:spcBef>
              <a:spcAft>
                <a:spcPts val="20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ea typeface="+mn-ea"/>
                <a:cs typeface="+mn-cs"/>
              </a:rPr>
              <a:t>Team connects / governance calls organized to keep management aware of status. </a:t>
            </a:r>
          </a:p>
        </p:txBody>
      </p:sp>
    </p:spTree>
    <p:extLst>
      <p:ext uri="{BB962C8B-B14F-4D97-AF65-F5344CB8AC3E}">
        <p14:creationId xmlns:p14="http://schemas.microsoft.com/office/powerpoint/2010/main" val="124294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br>
              <a:rPr lang="en-GB" sz="6000"/>
            </a:br>
            <a:r>
              <a:rPr lang="en-GB" sz="6000"/>
              <a:t>Commercials Fees</a:t>
            </a:r>
            <a:endParaRPr lang="en-GB" sz="6000">
              <a:latin typeface="KPMG Bold"/>
              <a:cs typeface="Arial"/>
            </a:endParaRPr>
          </a:p>
        </p:txBody>
      </p:sp>
    </p:spTree>
    <p:extLst>
      <p:ext uri="{BB962C8B-B14F-4D97-AF65-F5344CB8AC3E}">
        <p14:creationId xmlns:p14="http://schemas.microsoft.com/office/powerpoint/2010/main" val="197723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010625" y="1015540"/>
            <a:ext cx="2265142" cy="427278"/>
          </a:xfrm>
        </p:spPr>
        <p:txBody>
          <a:bodyPr/>
          <a:lstStyle/>
          <a:p>
            <a:r>
              <a:rPr lang="en-GB" sz="4000">
                <a:solidFill>
                  <a:schemeClr val="bg1"/>
                </a:solidFill>
                <a:latin typeface="+mj-lt"/>
              </a:rPr>
              <a:t>Contents</a:t>
            </a:r>
            <a:br>
              <a:rPr lang="en-GB" sz="6600">
                <a:solidFill>
                  <a:schemeClr val="bg1"/>
                </a:solidFill>
                <a:latin typeface="+mj-lt"/>
              </a:rPr>
            </a:br>
            <a:br>
              <a:rPr lang="en-GB" sz="6600">
                <a:solidFill>
                  <a:schemeClr val="bg1"/>
                </a:solidFill>
                <a:latin typeface="+mj-lt"/>
              </a:rPr>
            </a:br>
            <a:endParaRPr lang="en-GB"/>
          </a:p>
        </p:txBody>
      </p:sp>
      <p:graphicFrame>
        <p:nvGraphicFramePr>
          <p:cNvPr id="2" name="Table 1">
            <a:extLst>
              <a:ext uri="{FF2B5EF4-FFF2-40B4-BE49-F238E27FC236}">
                <a16:creationId xmlns:a16="http://schemas.microsoft.com/office/drawing/2014/main" id="{78E2FCC8-0411-E5D7-66B9-CB15587E57EE}"/>
              </a:ext>
            </a:extLst>
          </p:cNvPr>
          <p:cNvGraphicFramePr>
            <a:graphicFrameLocks noGrp="1"/>
          </p:cNvGraphicFramePr>
          <p:nvPr>
            <p:extLst>
              <p:ext uri="{D42A27DB-BD31-4B8C-83A1-F6EECF244321}">
                <p14:modId xmlns:p14="http://schemas.microsoft.com/office/powerpoint/2010/main" val="2857814517"/>
              </p:ext>
            </p:extLst>
          </p:nvPr>
        </p:nvGraphicFramePr>
        <p:xfrm>
          <a:off x="1315092" y="1560713"/>
          <a:ext cx="5671335" cy="4330560"/>
        </p:xfrm>
        <a:graphic>
          <a:graphicData uri="http://schemas.openxmlformats.org/drawingml/2006/table">
            <a:tbl>
              <a:tblPr firstRow="1" bandRow="1">
                <a:tableStyleId>{5C22544A-7EE6-4342-B048-85BDC9FD1C3A}</a:tableStyleId>
              </a:tblPr>
              <a:tblGrid>
                <a:gridCol w="652817">
                  <a:extLst>
                    <a:ext uri="{9D8B030D-6E8A-4147-A177-3AD203B41FA5}">
                      <a16:colId xmlns:a16="http://schemas.microsoft.com/office/drawing/2014/main" val="2638642428"/>
                    </a:ext>
                  </a:extLst>
                </a:gridCol>
                <a:gridCol w="4569708">
                  <a:extLst>
                    <a:ext uri="{9D8B030D-6E8A-4147-A177-3AD203B41FA5}">
                      <a16:colId xmlns:a16="http://schemas.microsoft.com/office/drawing/2014/main" val="1187044216"/>
                    </a:ext>
                  </a:extLst>
                </a:gridCol>
                <a:gridCol w="448810">
                  <a:extLst>
                    <a:ext uri="{9D8B030D-6E8A-4147-A177-3AD203B41FA5}">
                      <a16:colId xmlns:a16="http://schemas.microsoft.com/office/drawing/2014/main" val="2742558990"/>
                    </a:ext>
                  </a:extLst>
                </a:gridCol>
              </a:tblGrid>
              <a:tr h="309015">
                <a:tc>
                  <a:txBody>
                    <a:bodyPr/>
                    <a:lstStyle/>
                    <a:p>
                      <a:pPr algn="l">
                        <a:lnSpc>
                          <a:spcPct val="70000"/>
                        </a:lnSpc>
                      </a:pPr>
                      <a:r>
                        <a:rPr lang="en-GB" sz="1300" b="0" u="none">
                          <a:solidFill>
                            <a:schemeClr val="bg1"/>
                          </a:solidFill>
                          <a:latin typeface="+mn-lt"/>
                        </a:rPr>
                        <a:t>01</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300" b="0" u="none">
                          <a:solidFill>
                            <a:schemeClr val="bg1"/>
                          </a:solidFill>
                          <a:latin typeface="+mn-lt"/>
                        </a:rPr>
                        <a:t>Objectives and Scope of Work</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lgn="l">
                        <a:buNone/>
                      </a:pPr>
                      <a:r>
                        <a:rPr lang="en-GB" sz="1300" b="0" u="none">
                          <a:solidFill>
                            <a:schemeClr val="bg1"/>
                          </a:solidFill>
                          <a:latin typeface="+mn-lt"/>
                        </a:rPr>
                        <a:t>06</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4748909"/>
                  </a:ext>
                </a:extLst>
              </a:tr>
              <a:tr h="309015">
                <a:tc>
                  <a:txBody>
                    <a:bodyPr/>
                    <a:lstStyle/>
                    <a:p>
                      <a:pPr algn="l">
                        <a:lnSpc>
                          <a:spcPct val="70000"/>
                        </a:lnSpc>
                      </a:pPr>
                      <a:r>
                        <a:rPr lang="en-GB" sz="1300" b="0" u="none">
                          <a:solidFill>
                            <a:schemeClr val="bg1"/>
                          </a:solidFill>
                          <a:latin typeface="+mn-lt"/>
                        </a:rPr>
                        <a:t>02</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kumimoji="0" lang="en-GB" sz="1300" b="0" i="0" u="none" strike="noStrike" kern="1200" cap="none" spc="0" normalizeH="0" baseline="0" noProof="0">
                          <a:ln>
                            <a:noFill/>
                          </a:ln>
                          <a:solidFill>
                            <a:schemeClr val="bg1"/>
                          </a:solidFill>
                          <a:effectLst/>
                          <a:uLnTx/>
                          <a:uFillTx/>
                          <a:latin typeface="+mn-lt"/>
                          <a:ea typeface="+mn-ea"/>
                          <a:cs typeface="+mn-cs"/>
                        </a:rPr>
                        <a:t>Phase 1: CyberArk Upgrade (Option 1)</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08</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585306"/>
                  </a:ext>
                </a:extLst>
              </a:tr>
              <a:tr h="309015">
                <a:tc>
                  <a:txBody>
                    <a:bodyPr/>
                    <a:lstStyle/>
                    <a:p>
                      <a:pPr algn="l">
                        <a:lnSpc>
                          <a:spcPct val="70000"/>
                        </a:lnSpc>
                      </a:pPr>
                      <a:r>
                        <a:rPr lang="en-GB" sz="1300" b="0" u="none">
                          <a:solidFill>
                            <a:schemeClr val="bg1"/>
                          </a:solidFill>
                          <a:latin typeface="+mn-lt"/>
                        </a:rPr>
                        <a:t>03</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marR="0" lvl="1" indent="0" algn="l" rtl="0" eaLnBrk="1" fontAlgn="auto" latinLnBrk="0" hangingPunct="1">
                        <a:lnSpc>
                          <a:spcPct val="100000"/>
                        </a:lnSpc>
                        <a:spcBef>
                          <a:spcPts val="0"/>
                        </a:spcBef>
                        <a:spcAft>
                          <a:spcPts val="0"/>
                        </a:spcAft>
                        <a:buClrTx/>
                        <a:buSzTx/>
                        <a:buFontTx/>
                        <a:buNone/>
                      </a:pPr>
                      <a:r>
                        <a:rPr lang="en-GB" sz="1200">
                          <a:solidFill>
                            <a:schemeClr val="bg1"/>
                          </a:solidFill>
                        </a:rPr>
                        <a:t>CyberArk PAM On-Prem v11.7 - Current Architecture</a:t>
                      </a:r>
                      <a:endParaRPr kumimoji="0" lang="en-GB" sz="1200" b="0" i="0" u="none" strike="noStrike" kern="1200" cap="none" spc="0" normalizeH="0" baseline="0" noProof="0">
                        <a:ln>
                          <a:noFill/>
                        </a:ln>
                        <a:solidFill>
                          <a:schemeClr val="bg1"/>
                        </a:solidFill>
                        <a:effectLst/>
                        <a:uLnTx/>
                        <a:uFillTx/>
                        <a:latin typeface="+mn-lt"/>
                        <a:ea typeface="+mn-ea"/>
                        <a:cs typeface="+mn-cs"/>
                      </a:endParaRP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09</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8404035"/>
                  </a:ext>
                </a:extLst>
              </a:tr>
              <a:tr h="309015">
                <a:tc>
                  <a:txBody>
                    <a:bodyPr/>
                    <a:lstStyle/>
                    <a:p>
                      <a:pPr algn="l">
                        <a:lnSpc>
                          <a:spcPct val="70000"/>
                        </a:lnSpc>
                      </a:pPr>
                      <a:r>
                        <a:rPr lang="en-GB" sz="1300" b="0" u="none">
                          <a:solidFill>
                            <a:schemeClr val="bg1"/>
                          </a:solidFill>
                          <a:latin typeface="+mn-lt"/>
                        </a:rPr>
                        <a:t>04</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marR="0" lvl="1" indent="0" algn="l" rtl="0" eaLnBrk="1" fontAlgn="auto" latinLnBrk="0" hangingPunct="1">
                        <a:lnSpc>
                          <a:spcPct val="100000"/>
                        </a:lnSpc>
                        <a:spcBef>
                          <a:spcPts val="0"/>
                        </a:spcBef>
                        <a:spcAft>
                          <a:spcPts val="0"/>
                        </a:spcAft>
                        <a:buClrTx/>
                        <a:buSzTx/>
                        <a:buFontTx/>
                        <a:buNone/>
                      </a:pPr>
                      <a:r>
                        <a:rPr lang="en-GB" sz="1200" u="none">
                          <a:solidFill>
                            <a:schemeClr val="bg1"/>
                          </a:solidFill>
                        </a:rPr>
                        <a:t>Solution Approach and Methodology</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11</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7208444"/>
                  </a:ext>
                </a:extLst>
              </a:tr>
              <a:tr h="309015">
                <a:tc>
                  <a:txBody>
                    <a:bodyPr/>
                    <a:lstStyle/>
                    <a:p>
                      <a:pPr algn="l">
                        <a:lnSpc>
                          <a:spcPct val="70000"/>
                        </a:lnSpc>
                      </a:pPr>
                      <a:r>
                        <a:rPr lang="en-GB" sz="1300" b="0" u="none">
                          <a:solidFill>
                            <a:schemeClr val="bg1"/>
                          </a:solidFill>
                          <a:latin typeface="+mn-lt"/>
                        </a:rPr>
                        <a:t>05</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marR="0" lvl="1" indent="0" algn="l" rtl="0" eaLnBrk="1" fontAlgn="auto" latinLnBrk="0" hangingPunct="1">
                        <a:lnSpc>
                          <a:spcPct val="100000"/>
                        </a:lnSpc>
                        <a:spcBef>
                          <a:spcPts val="0"/>
                        </a:spcBef>
                        <a:spcAft>
                          <a:spcPts val="0"/>
                        </a:spcAft>
                        <a:buClrTx/>
                        <a:buSzTx/>
                        <a:buFontTx/>
                        <a:buNone/>
                      </a:pPr>
                      <a:r>
                        <a:rPr lang="en-US" sz="1200" b="0" i="0" u="none" strike="noStrike" noProof="0">
                          <a:solidFill>
                            <a:schemeClr val="bg1"/>
                          </a:solidFill>
                          <a:latin typeface="+mn-lt"/>
                        </a:rPr>
                        <a:t>High level project plan &amp; Timelines </a:t>
                      </a:r>
                      <a:endParaRPr kumimoji="0" lang="en-US" sz="1200" b="0" u="none">
                        <a:solidFill>
                          <a:schemeClr val="bg1"/>
                        </a:solidFill>
                        <a:latin typeface="+mn-lt"/>
                      </a:endParaRP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14</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2889691"/>
                  </a:ext>
                </a:extLst>
              </a:tr>
              <a:tr h="309015">
                <a:tc>
                  <a:txBody>
                    <a:bodyPr/>
                    <a:lstStyle/>
                    <a:p>
                      <a:pPr lvl="0" algn="l">
                        <a:lnSpc>
                          <a:spcPct val="70000"/>
                        </a:lnSpc>
                        <a:buNone/>
                      </a:pPr>
                      <a:r>
                        <a:rPr lang="en-GB" sz="1300" b="0" u="none">
                          <a:solidFill>
                            <a:schemeClr val="bg1"/>
                          </a:solidFill>
                          <a:latin typeface="+mn-lt"/>
                        </a:rPr>
                        <a:t>06</a:t>
                      </a:r>
                      <a:endParaRPr lang="en-US"/>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a:lnSpc>
                          <a:spcPct val="100000"/>
                        </a:lnSpc>
                        <a:spcBef>
                          <a:spcPts val="0"/>
                        </a:spcBef>
                        <a:spcAft>
                          <a:spcPts val="0"/>
                        </a:spcAft>
                        <a:buClrTx/>
                        <a:buSzTx/>
                        <a:buFontTx/>
                        <a:buNone/>
                      </a:pPr>
                      <a:r>
                        <a:rPr kumimoji="0" lang="en-GB" sz="1300" b="0" i="0" u="none" strike="noStrike" kern="1200" cap="none" spc="0" normalizeH="0" baseline="0" noProof="0">
                          <a:ln>
                            <a:noFill/>
                          </a:ln>
                          <a:solidFill>
                            <a:schemeClr val="bg1"/>
                          </a:solidFill>
                          <a:effectLst/>
                          <a:uLnTx/>
                          <a:uFillTx/>
                          <a:latin typeface="+mn-lt"/>
                          <a:ea typeface="+mn-ea"/>
                          <a:cs typeface="+mn-cs"/>
                        </a:rPr>
                        <a:t>Phase 1: CyberArk</a:t>
                      </a:r>
                      <a:r>
                        <a:rPr lang="en-GB" sz="1300" b="0" i="0" u="none" strike="noStrike" kern="1200" cap="none" spc="0" normalizeH="0" baseline="0" noProof="0">
                          <a:ln>
                            <a:noFill/>
                          </a:ln>
                          <a:solidFill>
                            <a:schemeClr val="bg1"/>
                          </a:solidFill>
                          <a:effectLst/>
                          <a:uLnTx/>
                          <a:uFillTx/>
                          <a:latin typeface="+mn-lt"/>
                          <a:ea typeface="+mn-ea"/>
                          <a:cs typeface="+mn-cs"/>
                        </a:rPr>
                        <a:t> PAM migration to SaaS </a:t>
                      </a:r>
                      <a:r>
                        <a:rPr kumimoji="0" lang="en-GB" sz="1300" b="0" i="0" u="none" strike="noStrike" kern="1200" cap="none" spc="0" normalizeH="0" baseline="0" noProof="0">
                          <a:ln>
                            <a:noFill/>
                          </a:ln>
                          <a:solidFill>
                            <a:schemeClr val="bg1"/>
                          </a:solidFill>
                          <a:effectLst/>
                          <a:uLnTx/>
                          <a:uFillTx/>
                          <a:latin typeface="+mn-lt"/>
                          <a:ea typeface="+mn-ea"/>
                          <a:cs typeface="+mn-cs"/>
                        </a:rPr>
                        <a:t>(Option </a:t>
                      </a:r>
                      <a:r>
                        <a:rPr lang="en-GB" sz="1300" b="0" i="0" u="none" strike="noStrike" kern="1200" cap="none" spc="0" normalizeH="0" baseline="0" noProof="0">
                          <a:ln>
                            <a:noFill/>
                          </a:ln>
                          <a:solidFill>
                            <a:schemeClr val="bg1"/>
                          </a:solidFill>
                          <a:effectLst/>
                          <a:uLnTx/>
                          <a:uFillTx/>
                          <a:latin typeface="+mn-lt"/>
                          <a:ea typeface="+mn-ea"/>
                          <a:cs typeface="+mn-cs"/>
                        </a:rPr>
                        <a:t>2</a:t>
                      </a:r>
                      <a:r>
                        <a:rPr kumimoji="0" lang="en-GB" sz="1300" b="0" i="0" u="none" strike="noStrike" kern="1200" cap="none" spc="0" normalizeH="0" baseline="0" noProof="0">
                          <a:ln>
                            <a:noFill/>
                          </a:ln>
                          <a:solidFill>
                            <a:schemeClr val="bg1"/>
                          </a:solidFill>
                          <a:effectLst/>
                          <a:uLnTx/>
                          <a:uFillTx/>
                          <a:latin typeface="+mn-lt"/>
                          <a:ea typeface="+mn-ea"/>
                          <a:cs typeface="+mn-cs"/>
                        </a:rPr>
                        <a:t>)</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vl="0" algn="l">
                        <a:buNone/>
                      </a:pPr>
                      <a:r>
                        <a:rPr lang="en-GB" sz="1300" b="0" u="none">
                          <a:solidFill>
                            <a:schemeClr val="bg1"/>
                          </a:solidFill>
                          <a:latin typeface="+mn-lt"/>
                        </a:rPr>
                        <a:t>22</a:t>
                      </a:r>
                      <a:endParaRPr lang="en-US"/>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10862517"/>
                  </a:ext>
                </a:extLst>
              </a:tr>
              <a:tr h="309015">
                <a:tc>
                  <a:txBody>
                    <a:bodyPr/>
                    <a:lstStyle/>
                    <a:p>
                      <a:pPr algn="l">
                        <a:lnSpc>
                          <a:spcPct val="70000"/>
                        </a:lnSpc>
                      </a:pPr>
                      <a:r>
                        <a:rPr lang="en-GB" sz="1300" b="0" u="none">
                          <a:solidFill>
                            <a:schemeClr val="bg1"/>
                          </a:solidFill>
                          <a:latin typeface="+mn-lt"/>
                        </a:rPr>
                        <a:t>07</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kumimoji="0" lang="en-GB" sz="1300" b="0" i="0" u="none" strike="noStrike" kern="1200" cap="none" spc="0" normalizeH="0" baseline="0" noProof="0">
                          <a:ln>
                            <a:noFill/>
                          </a:ln>
                          <a:solidFill>
                            <a:schemeClr val="bg1"/>
                          </a:solidFill>
                          <a:effectLst/>
                          <a:uLnTx/>
                          <a:uFillTx/>
                          <a:latin typeface="+mn-lt"/>
                          <a:ea typeface="+mn-ea"/>
                          <a:cs typeface="+mn-cs"/>
                        </a:rPr>
                        <a:t>Phase 2A: </a:t>
                      </a:r>
                      <a:r>
                        <a:rPr kumimoji="0" lang="en-GB" sz="1300" b="0" i="0" u="none" strike="noStrike" kern="1200" cap="none" spc="0" normalizeH="0" baseline="0">
                          <a:ln>
                            <a:noFill/>
                          </a:ln>
                          <a:solidFill>
                            <a:schemeClr val="bg1"/>
                          </a:solidFill>
                          <a:effectLst/>
                          <a:uLnTx/>
                          <a:uFillTx/>
                          <a:latin typeface="+mn-lt"/>
                          <a:ea typeface="+mn-ea"/>
                          <a:cs typeface="+mn-cs"/>
                        </a:rPr>
                        <a:t>Transforming PAM Maturity</a:t>
                      </a:r>
                      <a:endParaRPr kumimoji="0" lang="en-GB" sz="1300" b="0" i="0" u="none" strike="noStrike" kern="1200" cap="none" spc="0" normalizeH="0" baseline="0" noProof="0">
                        <a:ln>
                          <a:noFill/>
                        </a:ln>
                        <a:solidFill>
                          <a:schemeClr val="bg1"/>
                        </a:solidFill>
                        <a:effectLst/>
                        <a:uLnTx/>
                        <a:uFillTx/>
                        <a:latin typeface="+mn-lt"/>
                        <a:ea typeface="+mn-ea"/>
                        <a:cs typeface="+mn-cs"/>
                      </a:endParaRP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28</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90492782"/>
                  </a:ext>
                </a:extLst>
              </a:tr>
              <a:tr h="309015">
                <a:tc>
                  <a:txBody>
                    <a:bodyPr/>
                    <a:lstStyle/>
                    <a:p>
                      <a:pPr algn="l">
                        <a:lnSpc>
                          <a:spcPct val="70000"/>
                        </a:lnSpc>
                      </a:pPr>
                      <a:r>
                        <a:rPr lang="en-GB" sz="1300" b="0" u="none">
                          <a:solidFill>
                            <a:schemeClr val="bg1"/>
                          </a:solidFill>
                          <a:latin typeface="+mn-lt"/>
                        </a:rPr>
                        <a:t>08</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kumimoji="0" lang="en-GB" sz="1300" b="0" i="0" u="none" strike="noStrike" kern="1200" cap="none" spc="0" normalizeH="0" baseline="0" noProof="0">
                          <a:ln>
                            <a:noFill/>
                          </a:ln>
                          <a:solidFill>
                            <a:schemeClr val="bg1"/>
                          </a:solidFill>
                          <a:effectLst/>
                          <a:uLnTx/>
                          <a:uFillTx/>
                          <a:latin typeface="+mn-lt"/>
                          <a:ea typeface="+mn-ea"/>
                          <a:cs typeface="+mn-cs"/>
                        </a:rPr>
                        <a:t>Phase 2B: KPMG PAM Shared Support Services</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33</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2489730"/>
                  </a:ext>
                </a:extLst>
              </a:tr>
              <a:tr h="309015">
                <a:tc>
                  <a:txBody>
                    <a:bodyPr/>
                    <a:lstStyle/>
                    <a:p>
                      <a:pPr algn="l">
                        <a:lnSpc>
                          <a:spcPct val="70000"/>
                        </a:lnSpc>
                      </a:pPr>
                      <a:r>
                        <a:rPr lang="en-GB" sz="1300" b="0" u="none">
                          <a:solidFill>
                            <a:schemeClr val="bg1"/>
                          </a:solidFill>
                          <a:latin typeface="+mn-lt"/>
                        </a:rPr>
                        <a:t>09</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kumimoji="0" lang="en-US" sz="1300" b="0" u="none">
                          <a:solidFill>
                            <a:schemeClr val="bg1"/>
                          </a:solidFill>
                          <a:latin typeface="+mn-lt"/>
                        </a:rPr>
                        <a:t>Delivery Governance Team</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40</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02119230"/>
                  </a:ext>
                </a:extLst>
              </a:tr>
              <a:tr h="309015">
                <a:tc>
                  <a:txBody>
                    <a:bodyPr/>
                    <a:lstStyle/>
                    <a:p>
                      <a:pPr algn="l">
                        <a:lnSpc>
                          <a:spcPct val="70000"/>
                        </a:lnSpc>
                      </a:pPr>
                      <a:r>
                        <a:rPr lang="en-GB" sz="1300" b="0" u="none">
                          <a:solidFill>
                            <a:schemeClr val="bg1"/>
                          </a:solidFill>
                          <a:latin typeface="+mn-lt"/>
                        </a:rPr>
                        <a:t>10</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kumimoji="0" lang="en-US" sz="1300" b="0" u="none">
                          <a:solidFill>
                            <a:schemeClr val="bg1"/>
                          </a:solidFill>
                          <a:latin typeface="+mn-lt"/>
                        </a:rPr>
                        <a:t>Credentials and Case studies</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43</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311757"/>
                  </a:ext>
                </a:extLst>
              </a:tr>
              <a:tr h="309015">
                <a:tc>
                  <a:txBody>
                    <a:bodyPr/>
                    <a:lstStyle/>
                    <a:p>
                      <a:pPr algn="l">
                        <a:lnSpc>
                          <a:spcPct val="70000"/>
                        </a:lnSpc>
                      </a:pPr>
                      <a:r>
                        <a:rPr lang="en-GB" sz="1300" b="0" u="none">
                          <a:solidFill>
                            <a:schemeClr val="bg1"/>
                          </a:solidFill>
                          <a:latin typeface="+mn-lt"/>
                        </a:rPr>
                        <a:t>11</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kumimoji="0" lang="en-US" sz="1300" b="0" u="none">
                          <a:solidFill>
                            <a:schemeClr val="bg1"/>
                          </a:solidFill>
                          <a:latin typeface="+mn-lt"/>
                        </a:rPr>
                        <a:t>Commercials</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49</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6868823"/>
                  </a:ext>
                </a:extLst>
              </a:tr>
              <a:tr h="309015">
                <a:tc>
                  <a:txBody>
                    <a:bodyPr/>
                    <a:lstStyle/>
                    <a:p>
                      <a:pPr algn="l">
                        <a:lnSpc>
                          <a:spcPct val="70000"/>
                        </a:lnSpc>
                      </a:pPr>
                      <a:r>
                        <a:rPr lang="en-GB" sz="1300" b="0" u="none">
                          <a:solidFill>
                            <a:schemeClr val="bg1"/>
                          </a:solidFill>
                          <a:latin typeface="+mn-lt"/>
                        </a:rPr>
                        <a:t>12</a:t>
                      </a:r>
                      <a:endParaRPr lang="en-US"/>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kumimoji="0" lang="en-US" sz="1300" b="0" u="none">
                          <a:solidFill>
                            <a:schemeClr val="bg1"/>
                          </a:solidFill>
                          <a:latin typeface="+mn-lt"/>
                        </a:rPr>
                        <a:t>Dependencies / Prerequisites, Assumptions &amp; Out of Scope</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52</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2919985"/>
                  </a:ext>
                </a:extLst>
              </a:tr>
              <a:tr h="309015">
                <a:tc>
                  <a:txBody>
                    <a:bodyPr/>
                    <a:lstStyle/>
                    <a:p>
                      <a:pPr algn="l">
                        <a:lnSpc>
                          <a:spcPct val="70000"/>
                        </a:lnSpc>
                      </a:pPr>
                      <a:r>
                        <a:rPr lang="en-GB" sz="1300" b="0" u="none">
                          <a:solidFill>
                            <a:schemeClr val="bg1"/>
                          </a:solidFill>
                          <a:latin typeface="+mn-lt"/>
                        </a:rPr>
                        <a:t>13</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kumimoji="0" lang="en-US" sz="1300" b="0" u="none">
                          <a:solidFill>
                            <a:schemeClr val="bg1"/>
                          </a:solidFill>
                          <a:latin typeface="+mn-lt"/>
                        </a:rPr>
                        <a:t>Appendix</a:t>
                      </a:r>
                    </a:p>
                  </a:txBody>
                  <a:tcPr marL="0"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GB" sz="1300" b="0" u="none">
                          <a:solidFill>
                            <a:schemeClr val="bg1"/>
                          </a:solidFill>
                          <a:latin typeface="+mn-lt"/>
                        </a:rPr>
                        <a:t>63</a:t>
                      </a:r>
                    </a:p>
                  </a:txBody>
                  <a:tcPr marL="60142" marR="0" marT="67500" marB="6750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92587718"/>
                  </a:ext>
                </a:extLst>
              </a:tr>
            </a:tbl>
          </a:graphicData>
        </a:graphic>
      </p:graphicFrame>
    </p:spTree>
    <p:extLst>
      <p:ext uri="{BB962C8B-B14F-4D97-AF65-F5344CB8AC3E}">
        <p14:creationId xmlns:p14="http://schemas.microsoft.com/office/powerpoint/2010/main" val="1113199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C3A4-74B7-4786-9E94-354EBC352B12}"/>
              </a:ext>
            </a:extLst>
          </p:cNvPr>
          <p:cNvSpPr>
            <a:spLocks noGrp="1"/>
          </p:cNvSpPr>
          <p:nvPr>
            <p:ph type="title"/>
          </p:nvPr>
        </p:nvSpPr>
        <p:spPr>
          <a:xfrm>
            <a:off x="643988" y="261053"/>
            <a:ext cx="10204450" cy="533400"/>
          </a:xfrm>
        </p:spPr>
        <p:txBody>
          <a:bodyPr/>
          <a:lstStyle/>
          <a:p>
            <a:r>
              <a:rPr lang="en-US"/>
              <a:t>Budgetary Proposed Commercials (Option – 1 - Upgrade )</a:t>
            </a:r>
          </a:p>
        </p:txBody>
      </p:sp>
      <p:graphicFrame>
        <p:nvGraphicFramePr>
          <p:cNvPr id="4" name="Table 4">
            <a:extLst>
              <a:ext uri="{FF2B5EF4-FFF2-40B4-BE49-F238E27FC236}">
                <a16:creationId xmlns:a16="http://schemas.microsoft.com/office/drawing/2014/main" id="{57E89987-F285-4F9A-95BF-8C8D9D09FE96}"/>
              </a:ext>
            </a:extLst>
          </p:cNvPr>
          <p:cNvGraphicFramePr>
            <a:graphicFrameLocks noGrp="1"/>
          </p:cNvGraphicFramePr>
          <p:nvPr>
            <p:extLst>
              <p:ext uri="{D42A27DB-BD31-4B8C-83A1-F6EECF244321}">
                <p14:modId xmlns:p14="http://schemas.microsoft.com/office/powerpoint/2010/main" val="3791162310"/>
              </p:ext>
            </p:extLst>
          </p:nvPr>
        </p:nvGraphicFramePr>
        <p:xfrm>
          <a:off x="426757" y="1474125"/>
          <a:ext cx="6867894" cy="4710336"/>
        </p:xfrm>
        <a:graphic>
          <a:graphicData uri="http://schemas.openxmlformats.org/drawingml/2006/table">
            <a:tbl>
              <a:tblPr firstRow="1" bandRow="1">
                <a:tableStyleId>{5C22544A-7EE6-4342-B048-85BDC9FD1C3A}</a:tableStyleId>
              </a:tblPr>
              <a:tblGrid>
                <a:gridCol w="1161183">
                  <a:extLst>
                    <a:ext uri="{9D8B030D-6E8A-4147-A177-3AD203B41FA5}">
                      <a16:colId xmlns:a16="http://schemas.microsoft.com/office/drawing/2014/main" val="1404018513"/>
                    </a:ext>
                  </a:extLst>
                </a:gridCol>
                <a:gridCol w="3302559">
                  <a:extLst>
                    <a:ext uri="{9D8B030D-6E8A-4147-A177-3AD203B41FA5}">
                      <a16:colId xmlns:a16="http://schemas.microsoft.com/office/drawing/2014/main" val="1659356284"/>
                    </a:ext>
                  </a:extLst>
                </a:gridCol>
                <a:gridCol w="1273995">
                  <a:extLst>
                    <a:ext uri="{9D8B030D-6E8A-4147-A177-3AD203B41FA5}">
                      <a16:colId xmlns:a16="http://schemas.microsoft.com/office/drawing/2014/main" val="114007247"/>
                    </a:ext>
                  </a:extLst>
                </a:gridCol>
                <a:gridCol w="1130157">
                  <a:extLst>
                    <a:ext uri="{9D8B030D-6E8A-4147-A177-3AD203B41FA5}">
                      <a16:colId xmlns:a16="http://schemas.microsoft.com/office/drawing/2014/main" val="3117282472"/>
                    </a:ext>
                  </a:extLst>
                </a:gridCol>
              </a:tblGrid>
              <a:tr h="312140">
                <a:tc>
                  <a:txBody>
                    <a:bodyPr/>
                    <a:lstStyle/>
                    <a:p>
                      <a:r>
                        <a:rPr lang="en-US" sz="1100"/>
                        <a:t>Phases</a:t>
                      </a:r>
                    </a:p>
                  </a:txBody>
                  <a:tcPr>
                    <a:solidFill>
                      <a:schemeClr val="tx2">
                        <a:lumMod val="75000"/>
                      </a:schemeClr>
                    </a:solidFill>
                  </a:tcPr>
                </a:tc>
                <a:tc>
                  <a:txBody>
                    <a:bodyPr/>
                    <a:lstStyle/>
                    <a:p>
                      <a:r>
                        <a:rPr lang="en-US" sz="1100"/>
                        <a:t>Activities</a:t>
                      </a:r>
                    </a:p>
                  </a:txBody>
                  <a:tcPr>
                    <a:solidFill>
                      <a:schemeClr val="tx2">
                        <a:lumMod val="75000"/>
                      </a:schemeClr>
                    </a:solidFill>
                  </a:tcPr>
                </a:tc>
                <a:tc>
                  <a:txBody>
                    <a:bodyPr/>
                    <a:lstStyle/>
                    <a:p>
                      <a:r>
                        <a:rPr lang="en-US" sz="1100"/>
                        <a:t>Total Fees</a:t>
                      </a:r>
                    </a:p>
                  </a:txBody>
                  <a:tcPr>
                    <a:solidFill>
                      <a:schemeClr val="tx2">
                        <a:lumMod val="75000"/>
                      </a:schemeClr>
                    </a:solidFill>
                  </a:tcPr>
                </a:tc>
                <a:tc>
                  <a:txBody>
                    <a:bodyPr/>
                    <a:lstStyle/>
                    <a:p>
                      <a:r>
                        <a:rPr lang="en-US" sz="1100"/>
                        <a:t>Duration</a:t>
                      </a:r>
                    </a:p>
                    <a:p>
                      <a:r>
                        <a:rPr lang="en-US" sz="1100"/>
                        <a:t>(Indicative) </a:t>
                      </a:r>
                    </a:p>
                  </a:txBody>
                  <a:tcPr>
                    <a:solidFill>
                      <a:schemeClr val="tx2">
                        <a:lumMod val="75000"/>
                      </a:schemeClr>
                    </a:solidFill>
                  </a:tcPr>
                </a:tc>
                <a:extLst>
                  <a:ext uri="{0D108BD9-81ED-4DB2-BD59-A6C34878D82A}">
                    <a16:rowId xmlns:a16="http://schemas.microsoft.com/office/drawing/2014/main" val="2117202973"/>
                  </a:ext>
                </a:extLst>
              </a:tr>
              <a:tr h="186260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a:solidFill>
                            <a:schemeClr val="tx1"/>
                          </a:solidFill>
                          <a:cs typeface="Arial"/>
                        </a:rPr>
                        <a:t>PHASE 1</a:t>
                      </a:r>
                    </a:p>
                  </a:txBody>
                  <a:tcPr anchor="ctr"/>
                </a:tc>
                <a:tc>
                  <a:txBody>
                    <a:bodyPr/>
                    <a:lstStyle/>
                    <a:p>
                      <a:r>
                        <a:rPr lang="en-US" sz="1100" b="1" u="sng"/>
                        <a:t>Option – 1</a:t>
                      </a:r>
                    </a:p>
                    <a:p>
                      <a:endParaRPr lang="en-US" sz="1100" b="1" u="sng"/>
                    </a:p>
                    <a:p>
                      <a:r>
                        <a:rPr lang="en-US" sz="1100" b="1"/>
                        <a:t>CyberArk PAM version Upgrade from v11.7 to v13.2</a:t>
                      </a:r>
                    </a:p>
                    <a:p>
                      <a:endParaRPr lang="en-US" sz="1100"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spc="-5">
                          <a:solidFill>
                            <a:schemeClr val="tx1"/>
                          </a:solidFill>
                          <a:cs typeface="Arial"/>
                        </a:rPr>
                        <a:t>Environment Analysis</a:t>
                      </a:r>
                      <a:endParaRPr lang="en-US" sz="1100" b="1">
                        <a:solidFill>
                          <a:schemeClr val="tx1"/>
                        </a:solidFill>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spc="-5">
                          <a:solidFill>
                            <a:schemeClr val="tx1"/>
                          </a:solidFill>
                          <a:cs typeface="Arial"/>
                        </a:rPr>
                        <a:t>Pre-Upgradation Plan</a:t>
                      </a:r>
                      <a:endParaRPr lang="en-US" sz="1100" b="1">
                        <a:solidFill>
                          <a:schemeClr val="tx1"/>
                        </a:solidFill>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spc="-5">
                          <a:solidFill>
                            <a:schemeClr val="tx1"/>
                          </a:solidFill>
                          <a:cs typeface="Arial"/>
                        </a:rPr>
                        <a:t>Upgrade PAM Suite in DR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spc="-5">
                          <a:solidFill>
                            <a:schemeClr val="tx1"/>
                          </a:solidFill>
                          <a:cs typeface="Arial"/>
                        </a:rPr>
                        <a:t>Upgrade PAM Suite in DC</a:t>
                      </a:r>
                      <a:endParaRPr lang="en-US" sz="1100" b="1">
                        <a:solidFill>
                          <a:schemeClr val="tx1"/>
                        </a:solidFill>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spc="-5">
                          <a:solidFill>
                            <a:schemeClr val="tx1"/>
                          </a:solidFill>
                          <a:latin typeface="+mn-lt"/>
                          <a:cs typeface="Arial"/>
                        </a:rPr>
                        <a:t>Post Upgrade Test</a:t>
                      </a:r>
                      <a:endParaRPr lang="en-US" sz="1100" b="1">
                        <a:solidFill>
                          <a:schemeClr val="tx1"/>
                        </a:solidFill>
                        <a:cs typeface="Arial"/>
                      </a:endParaRPr>
                    </a:p>
                  </a:txBody>
                  <a:tcPr anchor="ctr"/>
                </a:tc>
                <a:tc>
                  <a:txBody>
                    <a:bodyPr/>
                    <a:lstStyle/>
                    <a:p>
                      <a:r>
                        <a:rPr lang="en-US" sz="1200" b="1"/>
                        <a:t>INR 35,00,000</a:t>
                      </a:r>
                    </a:p>
                  </a:txBody>
                  <a:tcPr anchor="ctr"/>
                </a:tc>
                <a:tc>
                  <a:txBody>
                    <a:bodyPr/>
                    <a:lstStyle/>
                    <a:p>
                      <a:r>
                        <a:rPr lang="en-US" sz="1200" b="1"/>
                        <a:t>2-3 Months</a:t>
                      </a:r>
                    </a:p>
                  </a:txBody>
                  <a:tcPr anchor="ctr"/>
                </a:tc>
                <a:extLst>
                  <a:ext uri="{0D108BD9-81ED-4DB2-BD59-A6C34878D82A}">
                    <a16:rowId xmlns:a16="http://schemas.microsoft.com/office/drawing/2014/main" val="683617396"/>
                  </a:ext>
                </a:extLst>
              </a:tr>
              <a:tr h="1156096">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a:t>PHASE 2 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a:t>(Parallel with support)</a:t>
                      </a:r>
                    </a:p>
                    <a:p>
                      <a:pPr marL="0" indent="0">
                        <a:buFont typeface="Arial" panose="020B0604020202020204" pitchFamily="34" charset="0"/>
                        <a:buNone/>
                      </a:pPr>
                      <a:endParaRPr lang="en-US" sz="11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a:t>PAM Maturity Transformation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a:p>
                    <a:p>
                      <a:pPr marL="171450" indent="-171450">
                        <a:buFont typeface="Arial" panose="020B0604020202020204" pitchFamily="34" charset="0"/>
                        <a:buChar char="•"/>
                      </a:pPr>
                      <a:r>
                        <a:rPr lang="en-US" sz="1100"/>
                        <a:t>Privilege Account Discovery &amp; Onboarding</a:t>
                      </a:r>
                    </a:p>
                    <a:p>
                      <a:pPr marL="171450" indent="-171450">
                        <a:buFont typeface="Arial" panose="020B0604020202020204" pitchFamily="34" charset="0"/>
                        <a:buChar char="•"/>
                      </a:pPr>
                      <a:r>
                        <a:rPr lang="en-US" sz="1100"/>
                        <a:t>Password Compliance &amp; Reconciliation</a:t>
                      </a:r>
                    </a:p>
                    <a:p>
                      <a:pPr marL="171450" indent="-171450">
                        <a:buFont typeface="Arial" panose="020B0604020202020204" pitchFamily="34" charset="0"/>
                        <a:buChar char="•"/>
                      </a:pPr>
                      <a:r>
                        <a:rPr lang="en-US" sz="1100"/>
                        <a:t>Session Management</a:t>
                      </a:r>
                    </a:p>
                    <a:p>
                      <a:pPr marL="171450" indent="-171450">
                        <a:buFont typeface="Arial" panose="020B0604020202020204" pitchFamily="34" charset="0"/>
                        <a:buChar char="•"/>
                      </a:pPr>
                      <a:r>
                        <a:rPr lang="en-US" sz="1100"/>
                        <a:t>Privilege Threat analytics</a:t>
                      </a:r>
                    </a:p>
                  </a:txBody>
                  <a:tcPr anchor="ctr"/>
                </a:tc>
                <a:tc>
                  <a:txBody>
                    <a:bodyPr/>
                    <a:lstStyle/>
                    <a:p>
                      <a:r>
                        <a:rPr lang="en-US" sz="1200" b="1"/>
                        <a:t>INR 35,00,000</a:t>
                      </a:r>
                    </a:p>
                  </a:txBody>
                  <a:tcPr anchor="ctr"/>
                </a:tc>
                <a:tc>
                  <a:txBody>
                    <a:bodyPr/>
                    <a:lstStyle/>
                    <a:p>
                      <a:r>
                        <a:rPr lang="en-US" sz="1200" b="1"/>
                        <a:t>4-5 Months</a:t>
                      </a:r>
                    </a:p>
                  </a:txBody>
                  <a:tcPr anchor="ctr"/>
                </a:tc>
                <a:extLst>
                  <a:ext uri="{0D108BD9-81ED-4DB2-BD59-A6C34878D82A}">
                    <a16:rowId xmlns:a16="http://schemas.microsoft.com/office/drawing/2014/main" val="2929350848"/>
                  </a:ext>
                </a:extLst>
              </a:tr>
              <a:tr h="1156096">
                <a:tc>
                  <a:txBody>
                    <a:bodyPr/>
                    <a:lstStyle/>
                    <a:p>
                      <a:pPr marL="0" lvl="0" indent="0">
                        <a:buFont typeface="Arial" panose="020B0604020202020204" pitchFamily="34" charset="0"/>
                        <a:buNone/>
                      </a:pPr>
                      <a:r>
                        <a:rPr lang="en-US" sz="1100" b="1" kern="1200">
                          <a:solidFill>
                            <a:schemeClr val="tx1"/>
                          </a:solidFill>
                          <a:latin typeface="+mn-lt"/>
                          <a:ea typeface="+mn-ea"/>
                          <a:cs typeface="Arial"/>
                        </a:rPr>
                        <a:t>PHASE 2 B</a:t>
                      </a:r>
                    </a:p>
                  </a:txBody>
                  <a:tcPr anchor="ctr"/>
                </a:tc>
                <a:tc>
                  <a:txBody>
                    <a:bodyPr/>
                    <a:lstStyle/>
                    <a:p>
                      <a:r>
                        <a:rPr lang="en-US" sz="1100" b="1"/>
                        <a:t>PAM Shared Support services </a:t>
                      </a:r>
                    </a:p>
                    <a:p>
                      <a:pPr marL="171450" indent="-171450">
                        <a:buFont typeface="Arial" panose="020B0604020202020204" pitchFamily="34" charset="0"/>
                        <a:buChar char="•"/>
                      </a:pPr>
                      <a:r>
                        <a:rPr lang="en-US" sz="1100" b="0"/>
                        <a:t>16x5 L2 and L3 support</a:t>
                      </a:r>
                    </a:p>
                    <a:p>
                      <a:pPr marL="171450" indent="-171450">
                        <a:buFont typeface="Arial" panose="020B0604020202020204" pitchFamily="34" charset="0"/>
                        <a:buChar char="•"/>
                      </a:pPr>
                      <a:r>
                        <a:rPr lang="en-US" sz="1100"/>
                        <a:t>24x7 on-call support for P1 tickets only</a:t>
                      </a:r>
                    </a:p>
                    <a:p>
                      <a:pPr marL="171450" indent="-171450">
                        <a:buFont typeface="Arial" panose="020B0604020202020204" pitchFamily="34" charset="0"/>
                        <a:buChar char="•"/>
                      </a:pPr>
                      <a:r>
                        <a:rPr lang="en-US" sz="1100"/>
                        <a:t>Presumed 160 Incident tickets per month and 20 Service Requests per month</a:t>
                      </a:r>
                    </a:p>
                    <a:p>
                      <a:pPr marL="628650" lvl="1" indent="-171450">
                        <a:buFont typeface="Arial" panose="020B0604020202020204" pitchFamily="34" charset="0"/>
                        <a:buChar char="•"/>
                      </a:pPr>
                      <a:r>
                        <a:rPr lang="en-US" sz="1100"/>
                        <a:t>10 % P1, 40% P2, 50% P3 tickets (incidents)</a:t>
                      </a:r>
                    </a:p>
                  </a:txBody>
                  <a:tcPr anchor="ctr"/>
                </a:tc>
                <a:tc>
                  <a:txBody>
                    <a:bodyPr/>
                    <a:lstStyle/>
                    <a:p>
                      <a:r>
                        <a:rPr lang="en-US" sz="1200" b="1"/>
                        <a:t>INR 55,00,000</a:t>
                      </a:r>
                    </a:p>
                  </a:txBody>
                  <a:tcPr anchor="ctr"/>
                </a:tc>
                <a:tc>
                  <a:txBody>
                    <a:bodyPr/>
                    <a:lstStyle/>
                    <a:p>
                      <a:r>
                        <a:rPr lang="en-US" sz="1200" b="1"/>
                        <a:t>12 Months</a:t>
                      </a:r>
                    </a:p>
                  </a:txBody>
                  <a:tcPr anchor="ctr"/>
                </a:tc>
                <a:extLst>
                  <a:ext uri="{0D108BD9-81ED-4DB2-BD59-A6C34878D82A}">
                    <a16:rowId xmlns:a16="http://schemas.microsoft.com/office/drawing/2014/main" val="3488711423"/>
                  </a:ext>
                </a:extLst>
              </a:tr>
            </a:tbl>
          </a:graphicData>
        </a:graphic>
      </p:graphicFrame>
      <p:sp>
        <p:nvSpPr>
          <p:cNvPr id="8" name="TextBox 7">
            <a:extLst>
              <a:ext uri="{FF2B5EF4-FFF2-40B4-BE49-F238E27FC236}">
                <a16:creationId xmlns:a16="http://schemas.microsoft.com/office/drawing/2014/main" id="{3C863894-78AF-49AA-AB4C-3A8FD06BAAE9}"/>
              </a:ext>
            </a:extLst>
          </p:cNvPr>
          <p:cNvSpPr txBox="1"/>
          <p:nvPr/>
        </p:nvSpPr>
        <p:spPr>
          <a:xfrm>
            <a:off x="426757" y="976046"/>
            <a:ext cx="11472055" cy="378622"/>
          </a:xfrm>
          <a:prstGeom prst="rect">
            <a:avLst/>
          </a:prstGeom>
          <a:solidFill>
            <a:srgbClr val="00338D"/>
          </a:solidFill>
          <a:effectLst>
            <a:outerShdw blurRad="50800" dist="38100" dir="8100000" algn="tr" rotWithShape="0">
              <a:prstClr val="black">
                <a:alpha val="40000"/>
              </a:prstClr>
            </a:outerShdw>
          </a:effectLst>
        </p:spPr>
        <p:txBody>
          <a:bodyPr wrap="square" lIns="182880" tIns="54610" rIns="91440" bIns="54610" rtlCol="0" anchor="ctr" anchorCtr="0">
            <a:noAutofit/>
          </a:bodyPr>
          <a:lstStyle/>
          <a:p>
            <a:pPr lvl="0">
              <a:defRPr/>
            </a:pPr>
            <a:r>
              <a:rPr lang="en-US" sz="1000">
                <a:solidFill>
                  <a:prstClr val="white"/>
                </a:solidFill>
              </a:rPr>
              <a:t>Our professional fees are based upon the time spent on the workstreams and the degree of responsibility and niche skills involved.  Based on the presumed scope of work and minimum understanding, our indicative and budgetary fees shall be as follows:</a:t>
            </a:r>
          </a:p>
        </p:txBody>
      </p:sp>
      <p:sp>
        <p:nvSpPr>
          <p:cNvPr id="9" name="TextBox 8">
            <a:extLst>
              <a:ext uri="{FF2B5EF4-FFF2-40B4-BE49-F238E27FC236}">
                <a16:creationId xmlns:a16="http://schemas.microsoft.com/office/drawing/2014/main" id="{D922B9EE-EB19-4653-BE09-64D3105C2F35}"/>
              </a:ext>
            </a:extLst>
          </p:cNvPr>
          <p:cNvSpPr txBox="1"/>
          <p:nvPr/>
        </p:nvSpPr>
        <p:spPr>
          <a:xfrm>
            <a:off x="7472247" y="1474125"/>
            <a:ext cx="4551452" cy="2039589"/>
          </a:xfrm>
          <a:prstGeom prst="rect">
            <a:avLst/>
          </a:prstGeom>
          <a:solidFill>
            <a:schemeClr val="bg1">
              <a:lumMod val="95000"/>
            </a:schemeClr>
          </a:solidFill>
        </p:spPr>
        <p:txBody>
          <a:bodyPr wrap="square" lIns="91440" tIns="91440" rIns="91440" bIns="91440" rtlCol="0" anchor="ctr" anchorCtr="0">
            <a:noAutofit/>
          </a:bodyPr>
          <a:lstStyle/>
          <a:p>
            <a:pPr marL="228600" indent="-228600">
              <a:spcAft>
                <a:spcPts val="600"/>
              </a:spcAft>
              <a:buFont typeface="+mj-lt"/>
              <a:buAutoNum type="arabicPeriod"/>
            </a:pPr>
            <a:r>
              <a:rPr lang="en-US" sz="1000">
                <a:latin typeface="Arial" panose="020B0604020202020204" pitchFamily="34" charset="0"/>
              </a:rPr>
              <a:t>Our proposed fee represents a significant investment and demonstrate our commitment to establishing a long-term relationship with TMF.</a:t>
            </a:r>
          </a:p>
          <a:p>
            <a:pPr marL="228600" indent="-228600">
              <a:spcAft>
                <a:spcPts val="600"/>
              </a:spcAft>
              <a:buFont typeface="+mj-lt"/>
              <a:buAutoNum type="arabicPeriod"/>
            </a:pPr>
            <a:r>
              <a:rPr lang="en-US" sz="1000">
                <a:latin typeface="Arial" panose="020B0604020202020204" pitchFamily="34" charset="0"/>
              </a:rPr>
              <a:t>Our fees are exclusive of out-of-pocket expenses, applicable taxes and net of withholding taxes, if any. Rates are exclusive of local country VAT, outlays and expenses. The terms surrounding the outlays &amp; expenses shall be specified in the contract.</a:t>
            </a:r>
          </a:p>
          <a:p>
            <a:pPr marL="228600" indent="-228600">
              <a:spcAft>
                <a:spcPts val="600"/>
              </a:spcAft>
              <a:buFont typeface="+mj-lt"/>
              <a:buAutoNum type="arabicPeriod"/>
            </a:pPr>
            <a:r>
              <a:rPr lang="en-US" sz="1000">
                <a:latin typeface="Arial" panose="020B0604020202020204" pitchFamily="34" charset="0"/>
              </a:rPr>
              <a:t>All rates are based on an 8-hour day. Engagements going over an 8-hour day will be charged on a pro rata basis.</a:t>
            </a:r>
          </a:p>
          <a:p>
            <a:pPr marL="228600" indent="-228600">
              <a:spcAft>
                <a:spcPts val="600"/>
              </a:spcAft>
              <a:buFont typeface="+mj-lt"/>
              <a:buAutoNum type="arabicPeriod"/>
            </a:pPr>
            <a:r>
              <a:rPr lang="en-US" sz="1000">
                <a:latin typeface="Arial" panose="020B0604020202020204" pitchFamily="34" charset="0"/>
              </a:rPr>
              <a:t>Where appropriate, day rates will be charged on a pro rata basis e.g., Hourly. </a:t>
            </a:r>
          </a:p>
          <a:p>
            <a:pPr marL="228600" indent="-228600">
              <a:spcAft>
                <a:spcPts val="600"/>
              </a:spcAft>
              <a:buFont typeface="+mj-lt"/>
              <a:buAutoNum type="arabicPeriod"/>
            </a:pPr>
            <a:r>
              <a:rPr lang="en-US" sz="1000">
                <a:latin typeface="Arial" panose="020B0604020202020204" pitchFamily="34" charset="0"/>
              </a:rPr>
              <a:t>Rate card applies to time and materials engagements only.</a:t>
            </a:r>
          </a:p>
        </p:txBody>
      </p:sp>
      <p:sp>
        <p:nvSpPr>
          <p:cNvPr id="14" name="TextBox 13">
            <a:extLst>
              <a:ext uri="{FF2B5EF4-FFF2-40B4-BE49-F238E27FC236}">
                <a16:creationId xmlns:a16="http://schemas.microsoft.com/office/drawing/2014/main" id="{C28038A6-B1B9-4240-9A36-2F2248415F53}"/>
              </a:ext>
            </a:extLst>
          </p:cNvPr>
          <p:cNvSpPr txBox="1"/>
          <p:nvPr/>
        </p:nvSpPr>
        <p:spPr>
          <a:xfrm>
            <a:off x="7472247" y="3695307"/>
            <a:ext cx="4551452" cy="2442378"/>
          </a:xfrm>
          <a:prstGeom prst="roundRect">
            <a:avLst>
              <a:gd name="adj" fmla="val 12279"/>
            </a:avLst>
          </a:prstGeom>
          <a:solidFill>
            <a:schemeClr val="accent3">
              <a:lumMod val="20000"/>
              <a:lumOff val="80000"/>
            </a:schemeClr>
          </a:solidFill>
          <a:ln>
            <a:noFill/>
          </a:ln>
          <a:effectLst/>
        </p:spPr>
        <p:txBody>
          <a:bodyPr rtlCol="0" anchor="ctr"/>
          <a:lstStyle>
            <a:defPPr>
              <a:defRPr lang="en-US"/>
            </a:defPPr>
            <a:lvl1pPr algn="ctr">
              <a:defRPr sz="1300" b="1">
                <a:solidFill>
                  <a:schemeClr val="bg1"/>
                </a:solidFill>
                <a:latin typeface="Univers for KPMG" panose="020B0603020202020204" pitchFamily="34" charset="0"/>
              </a:defRPr>
            </a:lvl1pPr>
          </a:lstStyle>
          <a:p>
            <a:pPr algn="just">
              <a:defRPr/>
            </a:pPr>
            <a:r>
              <a:rPr lang="en-US" sz="1200" b="1" u="sng" kern="0">
                <a:solidFill>
                  <a:schemeClr val="tx1"/>
                </a:solidFill>
                <a:latin typeface="Arial" panose="020B0604020202020204" pitchFamily="34" charset="0"/>
                <a:cs typeface="Arial"/>
              </a:rPr>
              <a:t>Commercials Terms &amp; Conditions :</a:t>
            </a:r>
          </a:p>
          <a:p>
            <a:pPr algn="just">
              <a:defRPr/>
            </a:pPr>
            <a:endParaRPr lang="en-US" sz="1200" kern="0">
              <a:solidFill>
                <a:schemeClr val="tx1"/>
              </a:solidFill>
              <a:latin typeface="Arial" panose="020B0604020202020204" pitchFamily="34" charset="0"/>
              <a:cs typeface="Arial"/>
            </a:endParaRPr>
          </a:p>
          <a:p>
            <a:pPr marL="171450" indent="-171450" algn="just">
              <a:buFont typeface="Arial" panose="020B0604020202020204" pitchFamily="34" charset="0"/>
              <a:buChar char="•"/>
              <a:defRPr/>
            </a:pPr>
            <a:r>
              <a:rPr lang="en-US" sz="1100">
                <a:solidFill>
                  <a:schemeClr val="tx1"/>
                </a:solidFill>
                <a:latin typeface="Arial" panose="020B0604020202020204" pitchFamily="34" charset="0"/>
              </a:rPr>
              <a:t>PO must be placed in the name of </a:t>
            </a:r>
            <a:r>
              <a:rPr lang="en-US" sz="1100" b="1">
                <a:solidFill>
                  <a:schemeClr val="tx1"/>
                </a:solidFill>
                <a:latin typeface="Arial" panose="020B0604020202020204" pitchFamily="34" charset="0"/>
              </a:rPr>
              <a:t>KPMG ASSURANCE AND CONSULTING SERVICES LLP</a:t>
            </a:r>
            <a:r>
              <a:rPr lang="en-US" sz="1100">
                <a:solidFill>
                  <a:schemeClr val="tx1"/>
                </a:solidFill>
                <a:latin typeface="Arial" panose="020B0604020202020204" pitchFamily="34" charset="0"/>
              </a:rPr>
              <a:t>, </a:t>
            </a:r>
            <a:r>
              <a:rPr lang="en-US" sz="1100" b="1">
                <a:solidFill>
                  <a:schemeClr val="tx1"/>
                </a:solidFill>
                <a:latin typeface="Arial" panose="020B0604020202020204" pitchFamily="34" charset="0"/>
              </a:rPr>
              <a:t>Address</a:t>
            </a:r>
            <a:r>
              <a:rPr lang="en-US" sz="1100">
                <a:solidFill>
                  <a:schemeClr val="tx1"/>
                </a:solidFill>
                <a:latin typeface="Arial" panose="020B0604020202020204" pitchFamily="34" charset="0"/>
              </a:rPr>
              <a:t>: </a:t>
            </a:r>
            <a:r>
              <a:rPr lang="en-US" sz="1100" err="1">
                <a:solidFill>
                  <a:schemeClr val="tx1"/>
                </a:solidFill>
                <a:latin typeface="Arial" panose="020B0604020202020204" pitchFamily="34" charset="0"/>
              </a:rPr>
              <a:t>Advant</a:t>
            </a:r>
            <a:r>
              <a:rPr lang="en-US" sz="1100">
                <a:solidFill>
                  <a:schemeClr val="tx1"/>
                </a:solidFill>
                <a:latin typeface="Arial" panose="020B0604020202020204" pitchFamily="34" charset="0"/>
              </a:rPr>
              <a:t> Navis Business Park,5th and 6th Floor, Tower A, Plot No 7 ,Sector 142 , Noida Expressway , District Gautam </a:t>
            </a:r>
            <a:r>
              <a:rPr lang="en-US" sz="1100" err="1">
                <a:solidFill>
                  <a:schemeClr val="tx1"/>
                </a:solidFill>
                <a:latin typeface="Arial" panose="020B0604020202020204" pitchFamily="34" charset="0"/>
              </a:rPr>
              <a:t>Budh</a:t>
            </a:r>
            <a:r>
              <a:rPr lang="en-US" sz="1100">
                <a:solidFill>
                  <a:schemeClr val="tx1"/>
                </a:solidFill>
                <a:latin typeface="Arial" panose="020B0604020202020204" pitchFamily="34" charset="0"/>
              </a:rPr>
              <a:t> Nagar , Noida, 201305</a:t>
            </a:r>
          </a:p>
          <a:p>
            <a:pPr marL="171450" indent="-171450" algn="just">
              <a:buFont typeface="Arial" panose="020B0604020202020204" pitchFamily="34" charset="0"/>
              <a:buChar char="•"/>
              <a:defRPr/>
            </a:pPr>
            <a:r>
              <a:rPr lang="en-US" sz="1100">
                <a:solidFill>
                  <a:schemeClr val="tx1"/>
                </a:solidFill>
                <a:latin typeface="Arial" panose="020B0604020202020204" pitchFamily="34" charset="0"/>
              </a:rPr>
              <a:t>All the fees mentioned in commercials are exclusive of any taxes and GST. Any tax, duty, </a:t>
            </a:r>
            <a:r>
              <a:rPr lang="en-US" sz="1100" err="1">
                <a:solidFill>
                  <a:schemeClr val="tx1"/>
                </a:solidFill>
                <a:latin typeface="Arial" panose="020B0604020202020204" pitchFamily="34" charset="0"/>
              </a:rPr>
              <a:t>cess</a:t>
            </a:r>
            <a:r>
              <a:rPr lang="en-US" sz="1100">
                <a:solidFill>
                  <a:schemeClr val="tx1"/>
                </a:solidFill>
                <a:latin typeface="Arial" panose="020B0604020202020204" pitchFamily="34" charset="0"/>
              </a:rPr>
              <a:t> or government-instituted levies that may become applicable to any / all the transactions underlying in this engagement shall be payable in addition to the fees charged by us above.</a:t>
            </a:r>
          </a:p>
          <a:p>
            <a:pPr marL="171450" indent="-171450" algn="just">
              <a:buFont typeface="Arial" panose="020B0604020202020204" pitchFamily="34" charset="0"/>
              <a:buChar char="•"/>
              <a:defRPr/>
            </a:pPr>
            <a:r>
              <a:rPr lang="en-US" sz="1100" kern="0">
                <a:solidFill>
                  <a:schemeClr val="tx1"/>
                </a:solidFill>
                <a:latin typeface="Arial" panose="020B0604020202020204" pitchFamily="34" charset="0"/>
                <a:cs typeface="Arial"/>
              </a:rPr>
              <a:t>The invoice is due on the date of presentation and payable within 30 days.</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692575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C3A4-74B7-4786-9E94-354EBC352B12}"/>
              </a:ext>
            </a:extLst>
          </p:cNvPr>
          <p:cNvSpPr>
            <a:spLocks noGrp="1"/>
          </p:cNvSpPr>
          <p:nvPr>
            <p:ph type="title"/>
          </p:nvPr>
        </p:nvSpPr>
        <p:spPr>
          <a:xfrm>
            <a:off x="643988" y="261053"/>
            <a:ext cx="10204450" cy="533400"/>
          </a:xfrm>
        </p:spPr>
        <p:txBody>
          <a:bodyPr/>
          <a:lstStyle/>
          <a:p>
            <a:r>
              <a:rPr lang="en-US"/>
              <a:t>Budgetary Proposed Commercials (Option – 2 - Migrate )</a:t>
            </a:r>
          </a:p>
        </p:txBody>
      </p:sp>
      <p:graphicFrame>
        <p:nvGraphicFramePr>
          <p:cNvPr id="4" name="Table 4">
            <a:extLst>
              <a:ext uri="{FF2B5EF4-FFF2-40B4-BE49-F238E27FC236}">
                <a16:creationId xmlns:a16="http://schemas.microsoft.com/office/drawing/2014/main" id="{57E89987-F285-4F9A-95BF-8C8D9D09FE96}"/>
              </a:ext>
            </a:extLst>
          </p:cNvPr>
          <p:cNvGraphicFramePr>
            <a:graphicFrameLocks noGrp="1"/>
          </p:cNvGraphicFramePr>
          <p:nvPr>
            <p:extLst>
              <p:ext uri="{D42A27DB-BD31-4B8C-83A1-F6EECF244321}">
                <p14:modId xmlns:p14="http://schemas.microsoft.com/office/powerpoint/2010/main" val="2324672666"/>
              </p:ext>
            </p:extLst>
          </p:nvPr>
        </p:nvGraphicFramePr>
        <p:xfrm>
          <a:off x="426757" y="1469206"/>
          <a:ext cx="6826798" cy="4892040"/>
        </p:xfrm>
        <a:graphic>
          <a:graphicData uri="http://schemas.openxmlformats.org/drawingml/2006/table">
            <a:tbl>
              <a:tblPr firstRow="1" bandRow="1">
                <a:tableStyleId>{5C22544A-7EE6-4342-B048-85BDC9FD1C3A}</a:tableStyleId>
              </a:tblPr>
              <a:tblGrid>
                <a:gridCol w="1114367">
                  <a:extLst>
                    <a:ext uri="{9D8B030D-6E8A-4147-A177-3AD203B41FA5}">
                      <a16:colId xmlns:a16="http://schemas.microsoft.com/office/drawing/2014/main" val="3748647309"/>
                    </a:ext>
                  </a:extLst>
                </a:gridCol>
                <a:gridCol w="3472665">
                  <a:extLst>
                    <a:ext uri="{9D8B030D-6E8A-4147-A177-3AD203B41FA5}">
                      <a16:colId xmlns:a16="http://schemas.microsoft.com/office/drawing/2014/main" val="1659356284"/>
                    </a:ext>
                  </a:extLst>
                </a:gridCol>
                <a:gridCol w="1273995">
                  <a:extLst>
                    <a:ext uri="{9D8B030D-6E8A-4147-A177-3AD203B41FA5}">
                      <a16:colId xmlns:a16="http://schemas.microsoft.com/office/drawing/2014/main" val="114007247"/>
                    </a:ext>
                  </a:extLst>
                </a:gridCol>
                <a:gridCol w="965771">
                  <a:extLst>
                    <a:ext uri="{9D8B030D-6E8A-4147-A177-3AD203B41FA5}">
                      <a16:colId xmlns:a16="http://schemas.microsoft.com/office/drawing/2014/main" val="3117282472"/>
                    </a:ext>
                  </a:extLst>
                </a:gridCol>
              </a:tblGrid>
              <a:tr h="337062">
                <a:tc>
                  <a:txBody>
                    <a:bodyPr/>
                    <a:lstStyle/>
                    <a:p>
                      <a:r>
                        <a:rPr lang="en-US" sz="1100"/>
                        <a:t>Phases</a:t>
                      </a:r>
                    </a:p>
                  </a:txBody>
                  <a:tcPr>
                    <a:solidFill>
                      <a:schemeClr val="tx2">
                        <a:lumMod val="75000"/>
                      </a:schemeClr>
                    </a:solidFill>
                  </a:tcPr>
                </a:tc>
                <a:tc>
                  <a:txBody>
                    <a:bodyPr/>
                    <a:lstStyle/>
                    <a:p>
                      <a:r>
                        <a:rPr lang="en-US" sz="1100"/>
                        <a:t>Activities</a:t>
                      </a:r>
                    </a:p>
                  </a:txBody>
                  <a:tcPr>
                    <a:solidFill>
                      <a:schemeClr val="tx2">
                        <a:lumMod val="75000"/>
                      </a:schemeClr>
                    </a:solidFill>
                  </a:tcPr>
                </a:tc>
                <a:tc>
                  <a:txBody>
                    <a:bodyPr/>
                    <a:lstStyle/>
                    <a:p>
                      <a:r>
                        <a:rPr lang="en-US" sz="1100"/>
                        <a:t>Total Fees</a:t>
                      </a:r>
                    </a:p>
                  </a:txBody>
                  <a:tcPr>
                    <a:solidFill>
                      <a:schemeClr val="tx2">
                        <a:lumMod val="75000"/>
                      </a:schemeClr>
                    </a:solidFill>
                  </a:tcPr>
                </a:tc>
                <a:tc>
                  <a:txBody>
                    <a:bodyPr/>
                    <a:lstStyle/>
                    <a:p>
                      <a:r>
                        <a:rPr lang="en-US" sz="1100"/>
                        <a:t>Duration </a:t>
                      </a:r>
                    </a:p>
                    <a:p>
                      <a:r>
                        <a:rPr lang="en-US" sz="1100"/>
                        <a:t>(Indicative)</a:t>
                      </a:r>
                    </a:p>
                  </a:txBody>
                  <a:tcPr>
                    <a:solidFill>
                      <a:schemeClr val="tx2">
                        <a:lumMod val="75000"/>
                      </a:schemeClr>
                    </a:solidFill>
                  </a:tcPr>
                </a:tc>
                <a:extLst>
                  <a:ext uri="{0D108BD9-81ED-4DB2-BD59-A6C34878D82A}">
                    <a16:rowId xmlns:a16="http://schemas.microsoft.com/office/drawing/2014/main" val="2117202973"/>
                  </a:ext>
                </a:extLst>
              </a:tr>
              <a:tr h="2017891">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a:solidFill>
                            <a:schemeClr val="tx1"/>
                          </a:solidFill>
                          <a:cs typeface="Arial"/>
                        </a:rPr>
                        <a:t>PHASE 1</a:t>
                      </a:r>
                    </a:p>
                  </a:txBody>
                  <a:tcPr anchor="ctr"/>
                </a:tc>
                <a:tc>
                  <a:txBody>
                    <a:bodyPr/>
                    <a:lstStyle/>
                    <a:p>
                      <a:r>
                        <a:rPr lang="en-US" sz="1100" b="1" u="sng"/>
                        <a:t>Option – 2</a:t>
                      </a:r>
                    </a:p>
                    <a:p>
                      <a:endParaRPr lang="en-US" sz="1100" b="1" u="sng"/>
                    </a:p>
                    <a:p>
                      <a:r>
                        <a:rPr lang="en-US" sz="1100" b="1"/>
                        <a:t>CyberArk PAM On-premise v11.7 migration to SaaS platform v13.2</a:t>
                      </a:r>
                    </a:p>
                    <a:p>
                      <a:endParaRPr lang="en-US" sz="1100" b="1"/>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spc="-5">
                          <a:solidFill>
                            <a:schemeClr val="tx1"/>
                          </a:solidFill>
                          <a:cs typeface="Arial"/>
                        </a:rPr>
                        <a:t>Environment Analysis</a:t>
                      </a:r>
                      <a:endParaRPr lang="en-US" sz="1100" b="1">
                        <a:solidFill>
                          <a:schemeClr val="tx1"/>
                        </a:solidFill>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spc="-5">
                          <a:solidFill>
                            <a:schemeClr val="tx1"/>
                          </a:solidFill>
                          <a:cs typeface="Arial"/>
                        </a:rPr>
                        <a:t>Pre-Migration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spc="-5">
                          <a:solidFill>
                            <a:schemeClr val="tx1"/>
                          </a:solidFill>
                          <a:cs typeface="Arial"/>
                        </a:rPr>
                        <a:t>Implementation of SaaS Environment</a:t>
                      </a:r>
                      <a:endParaRPr lang="en-US" sz="1100" b="0">
                        <a:solidFill>
                          <a:schemeClr val="tx1"/>
                        </a:solidFill>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spc="-5">
                          <a:solidFill>
                            <a:schemeClr val="tx1"/>
                          </a:solidFill>
                          <a:cs typeface="Arial"/>
                        </a:rPr>
                        <a:t>Migrate Existing CyberArk PAM Privileged Account to SaaS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1">
                        <a:solidFill>
                          <a:schemeClr val="tx1"/>
                        </a:solidFil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(This </a:t>
                      </a:r>
                      <a:r>
                        <a:rPr lang="en-US" sz="1100" b="1"/>
                        <a:t>does not </a:t>
                      </a:r>
                      <a:r>
                        <a:rPr lang="en-US" sz="1100"/>
                        <a:t>include product license cost)</a:t>
                      </a:r>
                    </a:p>
                  </a:txBody>
                  <a:tcPr anchor="ctr"/>
                </a:tc>
                <a:tc>
                  <a:txBody>
                    <a:bodyPr/>
                    <a:lstStyle/>
                    <a:p>
                      <a:r>
                        <a:rPr lang="en-US" sz="1200" b="1"/>
                        <a:t>INR 50,00,000</a:t>
                      </a:r>
                    </a:p>
                  </a:txBody>
                  <a:tcPr anchor="ctr"/>
                </a:tc>
                <a:tc>
                  <a:txBody>
                    <a:bodyPr/>
                    <a:lstStyle/>
                    <a:p>
                      <a:r>
                        <a:rPr lang="en-US" sz="1200" b="1"/>
                        <a:t>4-5 Months</a:t>
                      </a:r>
                    </a:p>
                  </a:txBody>
                  <a:tcPr anchor="ctr"/>
                </a:tc>
                <a:extLst>
                  <a:ext uri="{0D108BD9-81ED-4DB2-BD59-A6C34878D82A}">
                    <a16:rowId xmlns:a16="http://schemas.microsoft.com/office/drawing/2014/main" val="683617396"/>
                  </a:ext>
                </a:extLst>
              </a:tr>
              <a:tr h="1058772">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a:t>PHASE 2 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a:t>(Parallel with support)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a:t>PAM Maturity Transformation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1"/>
                    </a:p>
                    <a:p>
                      <a:pPr marL="171450" indent="-171450">
                        <a:buFont typeface="Arial" panose="020B0604020202020204" pitchFamily="34" charset="0"/>
                        <a:buChar char="•"/>
                      </a:pPr>
                      <a:r>
                        <a:rPr lang="en-US" sz="1100"/>
                        <a:t>Privilege Account Discovery &amp; Onboarding</a:t>
                      </a:r>
                    </a:p>
                    <a:p>
                      <a:pPr marL="171450" indent="-171450">
                        <a:buFont typeface="Arial" panose="020B0604020202020204" pitchFamily="34" charset="0"/>
                        <a:buChar char="•"/>
                      </a:pPr>
                      <a:r>
                        <a:rPr lang="en-US" sz="1100"/>
                        <a:t>Password Compliance &amp; Reconciliation</a:t>
                      </a:r>
                    </a:p>
                    <a:p>
                      <a:pPr marL="171450" indent="-171450">
                        <a:buFont typeface="Arial" panose="020B0604020202020204" pitchFamily="34" charset="0"/>
                        <a:buChar char="•"/>
                      </a:pPr>
                      <a:r>
                        <a:rPr lang="en-US" sz="1100"/>
                        <a:t>Session Management</a:t>
                      </a:r>
                    </a:p>
                    <a:p>
                      <a:pPr marL="171450" indent="-171450">
                        <a:buFont typeface="Arial" panose="020B0604020202020204" pitchFamily="34" charset="0"/>
                        <a:buChar char="•"/>
                      </a:pPr>
                      <a:r>
                        <a:rPr lang="en-US" sz="1100"/>
                        <a:t>Privilege Threat analytics</a:t>
                      </a:r>
                    </a:p>
                  </a:txBody>
                  <a:tcPr anchor="ctr"/>
                </a:tc>
                <a:tc>
                  <a:txBody>
                    <a:bodyPr/>
                    <a:lstStyle/>
                    <a:p>
                      <a:r>
                        <a:rPr lang="en-US" sz="1200" b="1"/>
                        <a:t>INR 35,00,000</a:t>
                      </a:r>
                    </a:p>
                  </a:txBody>
                  <a:tcPr anchor="ctr"/>
                </a:tc>
                <a:tc>
                  <a:txBody>
                    <a:bodyPr/>
                    <a:lstStyle/>
                    <a:p>
                      <a:r>
                        <a:rPr lang="en-US" sz="1200" b="1"/>
                        <a:t>4-5 Months</a:t>
                      </a:r>
                    </a:p>
                  </a:txBody>
                  <a:tcPr anchor="ctr"/>
                </a:tc>
                <a:extLst>
                  <a:ext uri="{0D108BD9-81ED-4DB2-BD59-A6C34878D82A}">
                    <a16:rowId xmlns:a16="http://schemas.microsoft.com/office/drawing/2014/main" val="2929350848"/>
                  </a:ext>
                </a:extLst>
              </a:tr>
              <a:tr h="1213659">
                <a:tc>
                  <a:txBody>
                    <a:bodyPr/>
                    <a:lstStyle/>
                    <a:p>
                      <a:pPr marL="0" lvl="0" indent="0">
                        <a:buFont typeface="Arial" panose="020B0604020202020204" pitchFamily="34" charset="0"/>
                        <a:buNone/>
                      </a:pPr>
                      <a:r>
                        <a:rPr lang="en-US" sz="1100" b="1" kern="1200">
                          <a:solidFill>
                            <a:schemeClr val="tx1"/>
                          </a:solidFill>
                          <a:latin typeface="+mn-lt"/>
                          <a:ea typeface="+mn-ea"/>
                          <a:cs typeface="Arial"/>
                        </a:rPr>
                        <a:t>PHASE 2 B</a:t>
                      </a:r>
                    </a:p>
                  </a:txBody>
                  <a:tcPr anchor="ctr"/>
                </a:tc>
                <a:tc>
                  <a:txBody>
                    <a:bodyPr/>
                    <a:lstStyle/>
                    <a:p>
                      <a:r>
                        <a:rPr lang="en-US" sz="1100" b="1"/>
                        <a:t>PAM Shared Support services </a:t>
                      </a:r>
                    </a:p>
                    <a:p>
                      <a:pPr marL="171450" indent="-171450">
                        <a:buFont typeface="Arial" panose="020B0604020202020204" pitchFamily="34" charset="0"/>
                        <a:buChar char="•"/>
                      </a:pPr>
                      <a:r>
                        <a:rPr lang="en-US" sz="1100" b="0"/>
                        <a:t>16x5 L2 and L3 support</a:t>
                      </a:r>
                    </a:p>
                    <a:p>
                      <a:pPr marL="171450" indent="-171450">
                        <a:buFont typeface="Arial" panose="020B0604020202020204" pitchFamily="34" charset="0"/>
                        <a:buChar char="•"/>
                      </a:pPr>
                      <a:r>
                        <a:rPr lang="en-US" sz="1100"/>
                        <a:t>24x7 on-call support for P1 tickets only</a:t>
                      </a:r>
                    </a:p>
                    <a:p>
                      <a:pPr marL="171450" indent="-171450">
                        <a:buFont typeface="Arial" panose="020B0604020202020204" pitchFamily="34" charset="0"/>
                        <a:buChar char="•"/>
                      </a:pPr>
                      <a:r>
                        <a:rPr lang="en-US" sz="1100"/>
                        <a:t>Presumed 160 Incident tickets per month and 20 Service Requests per month</a:t>
                      </a:r>
                    </a:p>
                    <a:p>
                      <a:pPr marL="628650" lvl="1" indent="-171450">
                        <a:buFont typeface="Arial" panose="020B0604020202020204" pitchFamily="34" charset="0"/>
                        <a:buChar char="•"/>
                      </a:pPr>
                      <a:r>
                        <a:rPr lang="en-US" sz="1100"/>
                        <a:t>10 % P1, 40% P2, 50% P3 tickets (incidents)</a:t>
                      </a:r>
                    </a:p>
                  </a:txBody>
                  <a:tcPr anchor="ctr"/>
                </a:tc>
                <a:tc>
                  <a:txBody>
                    <a:bodyPr/>
                    <a:lstStyle/>
                    <a:p>
                      <a:r>
                        <a:rPr lang="en-US" sz="1200" b="1"/>
                        <a:t>INR 55,00,000</a:t>
                      </a:r>
                    </a:p>
                  </a:txBody>
                  <a:tcPr anchor="ctr"/>
                </a:tc>
                <a:tc>
                  <a:txBody>
                    <a:bodyPr/>
                    <a:lstStyle/>
                    <a:p>
                      <a:r>
                        <a:rPr lang="en-US" sz="1200" b="1"/>
                        <a:t>12 Months</a:t>
                      </a:r>
                    </a:p>
                  </a:txBody>
                  <a:tcPr anchor="ctr"/>
                </a:tc>
                <a:extLst>
                  <a:ext uri="{0D108BD9-81ED-4DB2-BD59-A6C34878D82A}">
                    <a16:rowId xmlns:a16="http://schemas.microsoft.com/office/drawing/2014/main" val="4146826907"/>
                  </a:ext>
                </a:extLst>
              </a:tr>
            </a:tbl>
          </a:graphicData>
        </a:graphic>
      </p:graphicFrame>
      <p:sp>
        <p:nvSpPr>
          <p:cNvPr id="8" name="TextBox 7">
            <a:extLst>
              <a:ext uri="{FF2B5EF4-FFF2-40B4-BE49-F238E27FC236}">
                <a16:creationId xmlns:a16="http://schemas.microsoft.com/office/drawing/2014/main" id="{3C863894-78AF-49AA-AB4C-3A8FD06BAAE9}"/>
              </a:ext>
            </a:extLst>
          </p:cNvPr>
          <p:cNvSpPr txBox="1"/>
          <p:nvPr/>
        </p:nvSpPr>
        <p:spPr>
          <a:xfrm>
            <a:off x="426757" y="976046"/>
            <a:ext cx="11472055" cy="378622"/>
          </a:xfrm>
          <a:prstGeom prst="rect">
            <a:avLst/>
          </a:prstGeom>
          <a:solidFill>
            <a:srgbClr val="00338D"/>
          </a:solidFill>
          <a:effectLst>
            <a:outerShdw blurRad="50800" dist="38100" dir="8100000" algn="tr" rotWithShape="0">
              <a:prstClr val="black">
                <a:alpha val="40000"/>
              </a:prstClr>
            </a:outerShdw>
          </a:effectLst>
        </p:spPr>
        <p:txBody>
          <a:bodyPr wrap="square" lIns="182880" tIns="54610" rIns="91440" bIns="54610" rtlCol="0" anchor="ctr" anchorCtr="0">
            <a:noAutofit/>
          </a:bodyPr>
          <a:lstStyle/>
          <a:p>
            <a:pPr lvl="0">
              <a:defRPr/>
            </a:pPr>
            <a:r>
              <a:rPr lang="en-US" sz="1000">
                <a:solidFill>
                  <a:prstClr val="white"/>
                </a:solidFill>
              </a:rPr>
              <a:t>Our professional fees are based upon the time spent on the workstreams and the degree of responsibility and niche skills involved.  Based on the presumed scope of work and minimum understanding, our indicative and budgetary fees shall be as follows:</a:t>
            </a:r>
          </a:p>
        </p:txBody>
      </p:sp>
      <p:sp>
        <p:nvSpPr>
          <p:cNvPr id="9" name="TextBox 8">
            <a:extLst>
              <a:ext uri="{FF2B5EF4-FFF2-40B4-BE49-F238E27FC236}">
                <a16:creationId xmlns:a16="http://schemas.microsoft.com/office/drawing/2014/main" id="{D922B9EE-EB19-4653-BE09-64D3105C2F35}"/>
              </a:ext>
            </a:extLst>
          </p:cNvPr>
          <p:cNvSpPr txBox="1"/>
          <p:nvPr/>
        </p:nvSpPr>
        <p:spPr>
          <a:xfrm>
            <a:off x="7472247" y="1474125"/>
            <a:ext cx="4551452" cy="2039589"/>
          </a:xfrm>
          <a:prstGeom prst="rect">
            <a:avLst/>
          </a:prstGeom>
          <a:solidFill>
            <a:schemeClr val="bg1">
              <a:lumMod val="95000"/>
            </a:schemeClr>
          </a:solidFill>
        </p:spPr>
        <p:txBody>
          <a:bodyPr wrap="square" lIns="91440" tIns="91440" rIns="91440" bIns="91440" rtlCol="0" anchor="ctr" anchorCtr="0">
            <a:noAutofit/>
          </a:bodyPr>
          <a:lstStyle/>
          <a:p>
            <a:pPr marL="228600" indent="-228600">
              <a:spcAft>
                <a:spcPts val="600"/>
              </a:spcAft>
              <a:buFont typeface="+mj-lt"/>
              <a:buAutoNum type="arabicPeriod"/>
            </a:pPr>
            <a:r>
              <a:rPr lang="en-US" sz="1000">
                <a:latin typeface="Arial" panose="020B0604020202020204" pitchFamily="34" charset="0"/>
              </a:rPr>
              <a:t>Our proposed fee represents a significant investment and demonstrate our commitment to establishing a long-term relationship with TMF.</a:t>
            </a:r>
          </a:p>
          <a:p>
            <a:pPr marL="228600" indent="-228600">
              <a:spcAft>
                <a:spcPts val="600"/>
              </a:spcAft>
              <a:buFont typeface="+mj-lt"/>
              <a:buAutoNum type="arabicPeriod"/>
            </a:pPr>
            <a:r>
              <a:rPr lang="en-US" sz="1000">
                <a:latin typeface="Arial" panose="020B0604020202020204" pitchFamily="34" charset="0"/>
              </a:rPr>
              <a:t>Our fees are exclusive of out-of-pocket expenses, applicable taxes and net of withholding taxes, if any. Rates are exclusive of local country VAT, outlays and expenses. The terms surrounding the outlays &amp; expenses shall be specified in the contract.</a:t>
            </a:r>
          </a:p>
          <a:p>
            <a:pPr marL="228600" indent="-228600">
              <a:spcAft>
                <a:spcPts val="600"/>
              </a:spcAft>
              <a:buFont typeface="+mj-lt"/>
              <a:buAutoNum type="arabicPeriod"/>
            </a:pPr>
            <a:r>
              <a:rPr lang="en-US" sz="1000">
                <a:latin typeface="Arial" panose="020B0604020202020204" pitchFamily="34" charset="0"/>
              </a:rPr>
              <a:t>All rates are based on an 8-hour day. Engagements going over an 8-hour day will be charged on a pro rata basis.</a:t>
            </a:r>
          </a:p>
          <a:p>
            <a:pPr marL="228600" indent="-228600">
              <a:spcAft>
                <a:spcPts val="600"/>
              </a:spcAft>
              <a:buFont typeface="+mj-lt"/>
              <a:buAutoNum type="arabicPeriod"/>
            </a:pPr>
            <a:r>
              <a:rPr lang="en-US" sz="1000">
                <a:latin typeface="Arial" panose="020B0604020202020204" pitchFamily="34" charset="0"/>
              </a:rPr>
              <a:t>Where appropriate, day rates will be charged on a pro rata basis e.g., Hourly. </a:t>
            </a:r>
          </a:p>
          <a:p>
            <a:pPr marL="228600" indent="-228600">
              <a:spcAft>
                <a:spcPts val="600"/>
              </a:spcAft>
              <a:buFont typeface="+mj-lt"/>
              <a:buAutoNum type="arabicPeriod"/>
            </a:pPr>
            <a:r>
              <a:rPr lang="en-US" sz="1000">
                <a:latin typeface="Arial" panose="020B0604020202020204" pitchFamily="34" charset="0"/>
              </a:rPr>
              <a:t>Rate card applies to time and materials engagements only.</a:t>
            </a:r>
          </a:p>
        </p:txBody>
      </p:sp>
      <p:sp>
        <p:nvSpPr>
          <p:cNvPr id="14" name="TextBox 13">
            <a:extLst>
              <a:ext uri="{FF2B5EF4-FFF2-40B4-BE49-F238E27FC236}">
                <a16:creationId xmlns:a16="http://schemas.microsoft.com/office/drawing/2014/main" id="{C28038A6-B1B9-4240-9A36-2F2248415F53}"/>
              </a:ext>
            </a:extLst>
          </p:cNvPr>
          <p:cNvSpPr txBox="1"/>
          <p:nvPr/>
        </p:nvSpPr>
        <p:spPr>
          <a:xfrm>
            <a:off x="7472247" y="3695307"/>
            <a:ext cx="4551452" cy="2442378"/>
          </a:xfrm>
          <a:prstGeom prst="roundRect">
            <a:avLst>
              <a:gd name="adj" fmla="val 12279"/>
            </a:avLst>
          </a:prstGeom>
          <a:solidFill>
            <a:schemeClr val="accent3">
              <a:lumMod val="20000"/>
              <a:lumOff val="80000"/>
            </a:schemeClr>
          </a:solidFill>
          <a:ln>
            <a:noFill/>
          </a:ln>
          <a:effectLst/>
        </p:spPr>
        <p:txBody>
          <a:bodyPr rtlCol="0" anchor="ctr"/>
          <a:lstStyle>
            <a:defPPr>
              <a:defRPr lang="en-US"/>
            </a:defPPr>
            <a:lvl1pPr algn="ctr">
              <a:defRPr sz="1300" b="1">
                <a:solidFill>
                  <a:schemeClr val="bg1"/>
                </a:solidFill>
                <a:latin typeface="Univers for KPMG" panose="020B0603020202020204" pitchFamily="34" charset="0"/>
              </a:defRPr>
            </a:lvl1pPr>
          </a:lstStyle>
          <a:p>
            <a:pPr algn="just">
              <a:defRPr/>
            </a:pPr>
            <a:r>
              <a:rPr lang="en-US" sz="1200" b="1" u="sng" kern="0">
                <a:solidFill>
                  <a:schemeClr val="tx1"/>
                </a:solidFill>
                <a:latin typeface="Arial" panose="020B0604020202020204" pitchFamily="34" charset="0"/>
                <a:cs typeface="Arial"/>
              </a:rPr>
              <a:t>Commercials Terms &amp; Conditions :</a:t>
            </a:r>
          </a:p>
          <a:p>
            <a:pPr algn="just">
              <a:defRPr/>
            </a:pPr>
            <a:endParaRPr lang="en-US" sz="1200" kern="0">
              <a:solidFill>
                <a:schemeClr val="tx1"/>
              </a:solidFill>
              <a:latin typeface="Arial" panose="020B0604020202020204" pitchFamily="34" charset="0"/>
              <a:cs typeface="Arial"/>
            </a:endParaRPr>
          </a:p>
          <a:p>
            <a:pPr marL="171450" indent="-171450" algn="just">
              <a:buFont typeface="Arial" panose="020B0604020202020204" pitchFamily="34" charset="0"/>
              <a:buChar char="•"/>
              <a:defRPr/>
            </a:pPr>
            <a:r>
              <a:rPr lang="en-US" sz="1100">
                <a:solidFill>
                  <a:schemeClr val="tx1"/>
                </a:solidFill>
                <a:latin typeface="Arial" panose="020B0604020202020204" pitchFamily="34" charset="0"/>
              </a:rPr>
              <a:t>PO must be placed in the name of </a:t>
            </a:r>
            <a:r>
              <a:rPr lang="en-US" sz="1100" b="1">
                <a:solidFill>
                  <a:schemeClr val="tx1"/>
                </a:solidFill>
                <a:latin typeface="Arial" panose="020B0604020202020204" pitchFamily="34" charset="0"/>
              </a:rPr>
              <a:t>KPMG ASSURANCE AND CONSULTING SERVICES LLP</a:t>
            </a:r>
            <a:r>
              <a:rPr lang="en-US" sz="1100">
                <a:solidFill>
                  <a:schemeClr val="tx1"/>
                </a:solidFill>
                <a:latin typeface="Arial" panose="020B0604020202020204" pitchFamily="34" charset="0"/>
              </a:rPr>
              <a:t>, </a:t>
            </a:r>
            <a:r>
              <a:rPr lang="en-US" sz="1100" b="1">
                <a:solidFill>
                  <a:schemeClr val="tx1"/>
                </a:solidFill>
                <a:latin typeface="Arial" panose="020B0604020202020204" pitchFamily="34" charset="0"/>
              </a:rPr>
              <a:t>Address</a:t>
            </a:r>
            <a:r>
              <a:rPr lang="en-US" sz="1100">
                <a:solidFill>
                  <a:schemeClr val="tx1"/>
                </a:solidFill>
                <a:latin typeface="Arial" panose="020B0604020202020204" pitchFamily="34" charset="0"/>
              </a:rPr>
              <a:t>: Advant Navis Business Park,5th and 6th Floor, Tower A, Plot No 7 ,Sector 142 , Noida Expressway , District Gautam Budh Nagar , Noida, 201305</a:t>
            </a:r>
          </a:p>
          <a:p>
            <a:pPr marL="171450" indent="-171450" algn="just">
              <a:buFont typeface="Arial" panose="020B0604020202020204" pitchFamily="34" charset="0"/>
              <a:buChar char="•"/>
              <a:defRPr/>
            </a:pPr>
            <a:r>
              <a:rPr lang="en-US" sz="1100">
                <a:solidFill>
                  <a:schemeClr val="tx1"/>
                </a:solidFill>
                <a:latin typeface="Arial" panose="020B0604020202020204" pitchFamily="34" charset="0"/>
              </a:rPr>
              <a:t>All the fees mentioned in commercials are exclusive of any taxes and GST. Any tax, duty, cess or government-instituted levies that may become applicable to any / all the transactions underlying in this engagement shall be payable in addition to the fees charged by us above.</a:t>
            </a:r>
          </a:p>
          <a:p>
            <a:pPr marL="171450" indent="-171450" algn="just">
              <a:buFont typeface="Arial" panose="020B0604020202020204" pitchFamily="34" charset="0"/>
              <a:buChar char="•"/>
              <a:defRPr/>
            </a:pPr>
            <a:r>
              <a:rPr lang="en-US" sz="1100" kern="0">
                <a:solidFill>
                  <a:schemeClr val="tx1"/>
                </a:solidFill>
                <a:latin typeface="Arial" panose="020B0604020202020204" pitchFamily="34" charset="0"/>
                <a:cs typeface="Arial"/>
              </a:rPr>
              <a:t>The invoice is due on the date of presentation and payable within 30 days.</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053541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0984" y="2152650"/>
            <a:ext cx="6747591" cy="3467100"/>
          </a:xfrm>
        </p:spPr>
        <p:txBody>
          <a:bodyPr/>
          <a:lstStyle/>
          <a:p>
            <a:r>
              <a:rPr lang="en-GB" sz="6000"/>
              <a:t>Dependencies / Prerequisites</a:t>
            </a:r>
            <a:br>
              <a:rPr lang="en-GB" sz="6000"/>
            </a:br>
            <a:endParaRPr lang="en-GB" sz="6000" b="1">
              <a:solidFill>
                <a:srgbClr val="FFFFFF"/>
              </a:solidFill>
              <a:latin typeface="KPMG Bold"/>
            </a:endParaRPr>
          </a:p>
        </p:txBody>
      </p:sp>
    </p:spTree>
    <p:extLst>
      <p:ext uri="{BB962C8B-B14F-4D97-AF65-F5344CB8AC3E}">
        <p14:creationId xmlns:p14="http://schemas.microsoft.com/office/powerpoint/2010/main" val="4138343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31CE65-0F86-4A5F-81B6-D54D2C68E643}"/>
              </a:ext>
            </a:extLst>
          </p:cNvPr>
          <p:cNvSpPr txBox="1"/>
          <p:nvPr/>
        </p:nvSpPr>
        <p:spPr>
          <a:xfrm>
            <a:off x="571499" y="964011"/>
            <a:ext cx="10922295" cy="5432256"/>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US" sz="1400" b="1"/>
              <a:t>Stakeholders :</a:t>
            </a:r>
            <a:r>
              <a:rPr lang="en-US" sz="1400"/>
              <a:t>TMF shall make key </a:t>
            </a:r>
            <a:r>
              <a:rPr lang="en-US" sz="1400" b="1"/>
              <a:t>stakeholders available throughout the engagement </a:t>
            </a:r>
            <a:r>
              <a:rPr lang="en-US" sz="1400"/>
              <a:t>to participate actively in various phases and provide reviews, support and sign off of the ongoing tasks in 2 days, as required to meet aggressive project plan.</a:t>
            </a:r>
          </a:p>
          <a:p>
            <a:pPr marL="171450" indent="-171450">
              <a:spcAft>
                <a:spcPts val="600"/>
              </a:spcAft>
              <a:buFont typeface="Arial" panose="020B0604020202020204" pitchFamily="34" charset="0"/>
              <a:buChar char="•"/>
            </a:pPr>
            <a:r>
              <a:rPr lang="en-US" sz="1400" b="1"/>
              <a:t>Infrastructure </a:t>
            </a:r>
            <a:r>
              <a:rPr lang="en-US" sz="1400"/>
              <a:t>:TMF shall provide</a:t>
            </a:r>
            <a:r>
              <a:rPr lang="en-US" sz="1400" b="1"/>
              <a:t> specified hardware, Software and network connectivity</a:t>
            </a:r>
            <a:r>
              <a:rPr lang="en-US" sz="1400"/>
              <a:t> to carry out PAM version upgrade activity in all 3 regions.</a:t>
            </a:r>
          </a:p>
          <a:p>
            <a:pPr marL="171450" indent="-171450">
              <a:spcAft>
                <a:spcPts val="600"/>
              </a:spcAft>
              <a:buFont typeface="Arial" panose="020B0604020202020204" pitchFamily="34" charset="0"/>
              <a:buChar char="•"/>
            </a:pPr>
            <a:r>
              <a:rPr lang="en-US" sz="1400" b="1">
                <a:cs typeface="Arial"/>
              </a:rPr>
              <a:t>Connectivity :</a:t>
            </a:r>
            <a:r>
              <a:rPr lang="en-US" sz="1400"/>
              <a:t>TMF shall be responsible for network level setup, port openings, URL whitelisting, firewall setup and rules, load balancer setup and HA Configuration, lower environment setup and data migration for dependent applications which are integrated with CyberArk</a:t>
            </a:r>
          </a:p>
          <a:p>
            <a:pPr marL="171450" indent="-171450">
              <a:spcAft>
                <a:spcPts val="600"/>
              </a:spcAft>
              <a:buFont typeface="Arial" panose="020B0604020202020204" pitchFamily="34" charset="0"/>
              <a:buChar char="•"/>
            </a:pPr>
            <a:r>
              <a:rPr lang="en-US" sz="1400" b="1"/>
              <a:t>Documentation :</a:t>
            </a:r>
            <a:r>
              <a:rPr lang="en-US" sz="1400"/>
              <a:t>All existing documentation related to IT Infra design and architecture must be provided by TMF</a:t>
            </a:r>
          </a:p>
          <a:p>
            <a:pPr marL="171450" indent="-171450">
              <a:spcAft>
                <a:spcPts val="600"/>
              </a:spcAft>
              <a:buFont typeface="Arial" panose="020B0604020202020204" pitchFamily="34" charset="0"/>
              <a:buChar char="•"/>
            </a:pPr>
            <a:r>
              <a:rPr lang="en-US" sz="1400" b="1"/>
              <a:t>Target Devices :</a:t>
            </a:r>
            <a:r>
              <a:rPr lang="en-US" sz="1400"/>
              <a:t>All the details about existing applications, servers, ports, connection URL's, database, service accounts, integrated OUs for user's and groups etc. shall be provided by TMF team.</a:t>
            </a:r>
          </a:p>
          <a:p>
            <a:pPr marL="171450" indent="-171450">
              <a:spcAft>
                <a:spcPts val="600"/>
              </a:spcAft>
              <a:buFont typeface="Arial" panose="020B0604020202020204" pitchFamily="34" charset="0"/>
              <a:buChar char="•"/>
            </a:pPr>
            <a:r>
              <a:rPr lang="en-US" sz="1400" b="1"/>
              <a:t>Acknowledgement</a:t>
            </a:r>
            <a:r>
              <a:rPr lang="en-US" sz="1400"/>
              <a:t> </a:t>
            </a:r>
            <a:r>
              <a:rPr lang="en-US" sz="1400" b="1"/>
              <a:t>:</a:t>
            </a:r>
            <a:r>
              <a:rPr lang="en-US" sz="1400"/>
              <a:t>KPMG shall not be held accountable for any delays in project timelines </a:t>
            </a:r>
            <a:r>
              <a:rPr lang="en-US" sz="1400" b="1"/>
              <a:t>due to delay in response or inputs from TMF</a:t>
            </a:r>
            <a:r>
              <a:rPr lang="en-US" sz="1400"/>
              <a:t> stakeholders.</a:t>
            </a:r>
          </a:p>
          <a:p>
            <a:pPr marL="171450" indent="-171450">
              <a:spcAft>
                <a:spcPts val="600"/>
              </a:spcAft>
              <a:buFont typeface="Arial" panose="020B0604020202020204" pitchFamily="34" charset="0"/>
              <a:buChar char="•"/>
            </a:pPr>
            <a:r>
              <a:rPr lang="en-US" sz="1400" b="1"/>
              <a:t>Patching &amp; Upgrade :</a:t>
            </a:r>
            <a:r>
              <a:rPr lang="en-US" sz="1400"/>
              <a:t>TMF will be responsible for patching and updates of </a:t>
            </a:r>
            <a:r>
              <a:rPr lang="en-US" sz="1400" b="1"/>
              <a:t>CyberArk indirect dependent Infrastructure </a:t>
            </a:r>
            <a:r>
              <a:rPr lang="en-US" sz="1400"/>
              <a:t>such as Windows servers dependent application updates and monitoring.</a:t>
            </a:r>
          </a:p>
          <a:p>
            <a:pPr marL="171450" indent="-171450">
              <a:spcAft>
                <a:spcPts val="600"/>
              </a:spcAft>
              <a:buFont typeface="Arial" panose="020B0604020202020204" pitchFamily="34" charset="0"/>
              <a:buChar char="•"/>
            </a:pPr>
            <a:r>
              <a:rPr lang="en-US" sz="1400" b="1"/>
              <a:t>Scope &amp; Timelines :</a:t>
            </a:r>
            <a:r>
              <a:rPr lang="en-US" sz="1400"/>
              <a:t>Considering</a:t>
            </a:r>
            <a:r>
              <a:rPr lang="en-US" sz="1400" b="1"/>
              <a:t> </a:t>
            </a:r>
            <a:r>
              <a:rPr lang="en-US" sz="1400"/>
              <a:t>that all business and IT-related information such as design, architecture, firewalls, ports &amp; LB details for existing setup is made available with application SME’s/stakeholders</a:t>
            </a:r>
          </a:p>
          <a:p>
            <a:pPr marL="171450" indent="-171450">
              <a:spcAft>
                <a:spcPts val="600"/>
              </a:spcAft>
              <a:buFont typeface="Arial" panose="020B0604020202020204" pitchFamily="34" charset="0"/>
              <a:buChar char="•"/>
            </a:pPr>
            <a:r>
              <a:rPr lang="en-US" sz="1400" b="1"/>
              <a:t>Escalations :</a:t>
            </a:r>
            <a:r>
              <a:rPr lang="en-US" sz="1400"/>
              <a:t>Joint Escalation by TMF and KPMG team to CyberArk  to expedite the fix when any product level defects or product level dependencies identified during the implementation phase which becomes roadblock for delivery.</a:t>
            </a:r>
          </a:p>
          <a:p>
            <a:pPr marL="171450" indent="-171450">
              <a:spcAft>
                <a:spcPts val="600"/>
              </a:spcAft>
              <a:buFont typeface="Arial" panose="020B0604020202020204" pitchFamily="34" charset="0"/>
              <a:buChar char="•"/>
            </a:pPr>
            <a:r>
              <a:rPr lang="en-US" sz="1400"/>
              <a:t>Required Infrastructure and dependent details and accesses must be provided by applicable infrastructure/application teams</a:t>
            </a:r>
          </a:p>
          <a:p>
            <a:pPr marL="171450" indent="-171450">
              <a:spcAft>
                <a:spcPts val="600"/>
              </a:spcAft>
              <a:buFont typeface="Arial" panose="020B0604020202020204" pitchFamily="34" charset="0"/>
              <a:buChar char="•"/>
            </a:pPr>
            <a:r>
              <a:rPr lang="en-US" sz="1400"/>
              <a:t>Tool Integration details like SIEM ,ticketing tool to be provided as per prescribed format only &amp; in agreed timelines</a:t>
            </a:r>
          </a:p>
          <a:p>
            <a:endParaRPr lang="en-US" sz="1200"/>
          </a:p>
        </p:txBody>
      </p:sp>
      <p:sp>
        <p:nvSpPr>
          <p:cNvPr id="7" name="Title 1">
            <a:extLst>
              <a:ext uri="{FF2B5EF4-FFF2-40B4-BE49-F238E27FC236}">
                <a16:creationId xmlns:a16="http://schemas.microsoft.com/office/drawing/2014/main" id="{D898C7E2-9FA1-49AE-8AD7-0553DAE8B8FC}"/>
              </a:ext>
            </a:extLst>
          </p:cNvPr>
          <p:cNvSpPr>
            <a:spLocks noGrp="1"/>
          </p:cNvSpPr>
          <p:nvPr>
            <p:ph type="title"/>
          </p:nvPr>
        </p:nvSpPr>
        <p:spPr>
          <a:xfrm>
            <a:off x="590550" y="271977"/>
            <a:ext cx="11010900" cy="533400"/>
          </a:xfrm>
        </p:spPr>
        <p:txBody>
          <a:bodyPr/>
          <a:lstStyle/>
          <a:p>
            <a:r>
              <a:rPr lang="en-US" sz="4400" b="1"/>
              <a:t>Dependencies / Pre-requisites</a:t>
            </a:r>
          </a:p>
        </p:txBody>
      </p:sp>
    </p:spTree>
    <p:extLst>
      <p:ext uri="{BB962C8B-B14F-4D97-AF65-F5344CB8AC3E}">
        <p14:creationId xmlns:p14="http://schemas.microsoft.com/office/powerpoint/2010/main" val="3905672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1557" y="2011248"/>
            <a:ext cx="6747591" cy="3467100"/>
          </a:xfrm>
        </p:spPr>
        <p:txBody>
          <a:bodyPr/>
          <a:lstStyle/>
          <a:p>
            <a:r>
              <a:rPr lang="en-GB" sz="6000" b="0" i="0" u="none" strike="noStrike">
                <a:solidFill>
                  <a:srgbClr val="FFFFFF"/>
                </a:solidFill>
                <a:effectLst/>
                <a:latin typeface="KPMG Bold" panose="020B0803030202040204" pitchFamily="34" charset="0"/>
              </a:rPr>
              <a:t>Technical Assumptions</a:t>
            </a:r>
            <a:br>
              <a:rPr lang="en-GB" sz="6000"/>
            </a:br>
            <a:br>
              <a:rPr lang="en-GB" sz="6000"/>
            </a:br>
            <a:endParaRPr lang="en-GB" sz="6000" b="1">
              <a:solidFill>
                <a:srgbClr val="FFFFFF"/>
              </a:solidFill>
              <a:latin typeface="KPMG Bold"/>
            </a:endParaRPr>
          </a:p>
        </p:txBody>
      </p:sp>
    </p:spTree>
    <p:extLst>
      <p:ext uri="{BB962C8B-B14F-4D97-AF65-F5344CB8AC3E}">
        <p14:creationId xmlns:p14="http://schemas.microsoft.com/office/powerpoint/2010/main" val="36366254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0758-DA0E-4B46-AB2A-931FCE5E6AB5}"/>
              </a:ext>
            </a:extLst>
          </p:cNvPr>
          <p:cNvSpPr>
            <a:spLocks noGrp="1"/>
          </p:cNvSpPr>
          <p:nvPr>
            <p:ph type="title"/>
          </p:nvPr>
        </p:nvSpPr>
        <p:spPr>
          <a:xfrm>
            <a:off x="655995" y="297629"/>
            <a:ext cx="10185600" cy="518400"/>
          </a:xfrm>
        </p:spPr>
        <p:txBody>
          <a:bodyPr/>
          <a:lstStyle/>
          <a:p>
            <a:r>
              <a:rPr lang="en-US" sz="4400" b="1"/>
              <a:t>Technical Assumptions</a:t>
            </a:r>
          </a:p>
        </p:txBody>
      </p:sp>
      <p:sp>
        <p:nvSpPr>
          <p:cNvPr id="6" name="TextBox 5">
            <a:extLst>
              <a:ext uri="{FF2B5EF4-FFF2-40B4-BE49-F238E27FC236}">
                <a16:creationId xmlns:a16="http://schemas.microsoft.com/office/drawing/2014/main" id="{77FDBF95-09E6-4072-BC7B-10758EE38CEE}"/>
              </a:ext>
            </a:extLst>
          </p:cNvPr>
          <p:cNvSpPr txBox="1"/>
          <p:nvPr/>
        </p:nvSpPr>
        <p:spPr>
          <a:xfrm>
            <a:off x="655995" y="1094718"/>
            <a:ext cx="10207626" cy="4989636"/>
          </a:xfrm>
          <a:prstGeom prst="rect">
            <a:avLst/>
          </a:prstGeom>
          <a:noFill/>
          <a:ln>
            <a:noFill/>
          </a:ln>
        </p:spPr>
        <p:txBody>
          <a:bodyPr wrap="square" lIns="54610" tIns="54610" rIns="54610" bIns="54610" rtlCol="0" anchor="t">
            <a:spAutoFit/>
          </a:bodyPr>
          <a:lstStyle/>
          <a:p>
            <a:pPr marL="285750" indent="-285750">
              <a:lnSpc>
                <a:spcPct val="150000"/>
              </a:lnSpc>
              <a:spcAft>
                <a:spcPts val="700"/>
              </a:spcAft>
              <a:buFont typeface="Arial" panose="020B0604020202020204" pitchFamily="34" charset="0"/>
              <a:buChar char="•"/>
            </a:pPr>
            <a:r>
              <a:rPr lang="en-US" sz="1400"/>
              <a:t>Hardware and software prerequisites must be inline as per CyberArk recommendation for v13.2</a:t>
            </a:r>
          </a:p>
          <a:p>
            <a:pPr marL="285750" indent="-285750">
              <a:lnSpc>
                <a:spcPct val="150000"/>
              </a:lnSpc>
              <a:spcAft>
                <a:spcPts val="700"/>
              </a:spcAft>
              <a:buFont typeface="Arial" panose="020B0604020202020204" pitchFamily="34" charset="0"/>
              <a:buChar char="•"/>
            </a:pPr>
            <a:r>
              <a:rPr lang="en-US" sz="1400"/>
              <a:t>Client will be responsible for patching and updates of dependent Infrastructure such as Windows servers related application updates</a:t>
            </a:r>
          </a:p>
          <a:p>
            <a:pPr marL="285750" indent="-285750">
              <a:lnSpc>
                <a:spcPct val="150000"/>
              </a:lnSpc>
              <a:spcAft>
                <a:spcPts val="700"/>
              </a:spcAft>
              <a:buFont typeface="Arial" panose="020B0604020202020204" pitchFamily="34" charset="0"/>
              <a:buChar char="•"/>
            </a:pPr>
            <a:r>
              <a:rPr lang="en-US" sz="1400"/>
              <a:t>Joint Escalation by client and KPMG team to CyberArk to expedite the fix when any product level defects or product level dependencies identified during the upgradation phase which becomes roadblock for delivery</a:t>
            </a:r>
          </a:p>
          <a:p>
            <a:pPr marL="285750" indent="-285750">
              <a:lnSpc>
                <a:spcPct val="150000"/>
              </a:lnSpc>
              <a:spcAft>
                <a:spcPts val="700"/>
              </a:spcAft>
              <a:buFont typeface="Arial" panose="020B0604020202020204" pitchFamily="34" charset="0"/>
              <a:buChar char="•"/>
            </a:pPr>
            <a:r>
              <a:rPr lang="en-US" sz="1400"/>
              <a:t>Infra, backup &amp; network teams' coordination to be arranged by Client</a:t>
            </a:r>
          </a:p>
          <a:p>
            <a:pPr marL="285750" indent="-285750">
              <a:lnSpc>
                <a:spcPct val="150000"/>
              </a:lnSpc>
              <a:spcAft>
                <a:spcPts val="700"/>
              </a:spcAft>
              <a:buFont typeface="Arial" panose="020B0604020202020204" pitchFamily="34" charset="0"/>
              <a:buChar char="•"/>
            </a:pPr>
            <a:r>
              <a:rPr lang="en-US" sz="1400" b="0" i="0">
                <a:solidFill>
                  <a:srgbClr val="000000"/>
                </a:solidFill>
                <a:effectLst/>
              </a:rPr>
              <a:t>For complete testing of the DR site, test account of each flavor such as Windows, UNIX and Network and Application is required</a:t>
            </a:r>
          </a:p>
          <a:p>
            <a:pPr marL="285750" indent="-285750">
              <a:lnSpc>
                <a:spcPct val="150000"/>
              </a:lnSpc>
              <a:spcAft>
                <a:spcPts val="700"/>
              </a:spcAft>
              <a:buFont typeface="Arial" panose="020B0604020202020204" pitchFamily="34" charset="0"/>
              <a:buChar char="•"/>
            </a:pPr>
            <a:r>
              <a:rPr lang="en-US" sz="1400">
                <a:solidFill>
                  <a:srgbClr val="000000"/>
                </a:solidFill>
              </a:rPr>
              <a:t>Client to ensure port connectivity is enabled from DR environment to target servers</a:t>
            </a:r>
            <a:endParaRPr lang="en-US" sz="1400" b="0" i="0">
              <a:solidFill>
                <a:srgbClr val="000000"/>
              </a:solidFill>
              <a:effectLst/>
            </a:endParaRPr>
          </a:p>
          <a:p>
            <a:pPr marL="285750" indent="-285750">
              <a:lnSpc>
                <a:spcPct val="150000"/>
              </a:lnSpc>
              <a:spcAft>
                <a:spcPts val="700"/>
              </a:spcAft>
              <a:buFont typeface="Arial" panose="020B0604020202020204" pitchFamily="34" charset="0"/>
              <a:buChar char="•"/>
            </a:pPr>
            <a:r>
              <a:rPr lang="en-US" sz="1400"/>
              <a:t>Client is responsible for maintaining the tool source code control system to manage the configuration code and will provide KPMG resources with access to this system.</a:t>
            </a:r>
          </a:p>
          <a:p>
            <a:pPr marL="285750" indent="-285750">
              <a:lnSpc>
                <a:spcPct val="150000"/>
              </a:lnSpc>
              <a:spcAft>
                <a:spcPts val="700"/>
              </a:spcAft>
              <a:buFont typeface="Arial" panose="020B0604020202020204" pitchFamily="34" charset="0"/>
              <a:buChar char="•"/>
            </a:pPr>
            <a:r>
              <a:rPr lang="en-US" sz="1400"/>
              <a:t>Root Cause Analysis will be provided only for Priority 1 incidents.	</a:t>
            </a:r>
          </a:p>
          <a:p>
            <a:pPr>
              <a:lnSpc>
                <a:spcPct val="150000"/>
              </a:lnSpc>
              <a:spcAft>
                <a:spcPts val="700"/>
              </a:spcAft>
            </a:pPr>
            <a:endParaRPr lang="en-US" sz="1400"/>
          </a:p>
        </p:txBody>
      </p:sp>
    </p:spTree>
    <p:extLst>
      <p:ext uri="{BB962C8B-B14F-4D97-AF65-F5344CB8AC3E}">
        <p14:creationId xmlns:p14="http://schemas.microsoft.com/office/powerpoint/2010/main" val="3967018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0758-DA0E-4B46-AB2A-931FCE5E6AB5}"/>
              </a:ext>
            </a:extLst>
          </p:cNvPr>
          <p:cNvSpPr>
            <a:spLocks noGrp="1"/>
          </p:cNvSpPr>
          <p:nvPr>
            <p:ph type="title"/>
          </p:nvPr>
        </p:nvSpPr>
        <p:spPr>
          <a:xfrm>
            <a:off x="622014" y="270537"/>
            <a:ext cx="10185600" cy="518400"/>
          </a:xfrm>
        </p:spPr>
        <p:txBody>
          <a:bodyPr/>
          <a:lstStyle/>
          <a:p>
            <a:r>
              <a:rPr lang="en-US" sz="4400" b="1"/>
              <a:t>KPMG Delivery Assumptions (1/2)</a:t>
            </a:r>
          </a:p>
        </p:txBody>
      </p:sp>
      <p:sp>
        <p:nvSpPr>
          <p:cNvPr id="6" name="TextBox 5">
            <a:extLst>
              <a:ext uri="{FF2B5EF4-FFF2-40B4-BE49-F238E27FC236}">
                <a16:creationId xmlns:a16="http://schemas.microsoft.com/office/drawing/2014/main" id="{77FDBF95-09E6-4072-BC7B-10758EE38CEE}"/>
              </a:ext>
            </a:extLst>
          </p:cNvPr>
          <p:cNvSpPr txBox="1"/>
          <p:nvPr/>
        </p:nvSpPr>
        <p:spPr>
          <a:xfrm>
            <a:off x="622014" y="864351"/>
            <a:ext cx="11254912" cy="5570766"/>
          </a:xfrm>
          <a:prstGeom prst="rect">
            <a:avLst/>
          </a:prstGeom>
          <a:noFill/>
        </p:spPr>
        <p:txBody>
          <a:bodyPr wrap="square" lIns="54610" tIns="54610" rIns="54610" bIns="54610" rtlCol="0">
            <a:normAutofit/>
          </a:bodyPr>
          <a:lstStyle/>
          <a:p>
            <a:pPr>
              <a:spcAft>
                <a:spcPts val="1100"/>
              </a:spcAft>
            </a:pPr>
            <a:r>
              <a:rPr lang="en-US" sz="1600" b="1"/>
              <a:t>Technical Requirements &amp; Infrastructure</a:t>
            </a:r>
          </a:p>
          <a:p>
            <a:pPr marL="285750" indent="-285750">
              <a:spcAft>
                <a:spcPts val="1100"/>
              </a:spcAft>
              <a:buFont typeface="Arial" panose="020B0604020202020204" pitchFamily="34" charset="0"/>
              <a:buChar char="•"/>
            </a:pPr>
            <a:r>
              <a:rPr lang="en-US" sz="1400"/>
              <a:t>KPMG standard Workday is defined as eight (8) hours.</a:t>
            </a:r>
          </a:p>
          <a:p>
            <a:pPr marL="285750" indent="-285750">
              <a:spcAft>
                <a:spcPts val="1100"/>
              </a:spcAft>
              <a:buFont typeface="Arial" panose="020B0604020202020204" pitchFamily="34" charset="0"/>
              <a:buChar char="•"/>
            </a:pPr>
            <a:r>
              <a:rPr lang="en-US" sz="1400"/>
              <a:t>KPMG services will be performed during normal working hours. </a:t>
            </a:r>
          </a:p>
          <a:p>
            <a:pPr marL="285750" indent="-285750">
              <a:spcAft>
                <a:spcPts val="1100"/>
              </a:spcAft>
              <a:buFont typeface="Arial" panose="020B0604020202020204" pitchFamily="34" charset="0"/>
              <a:buChar char="•"/>
            </a:pPr>
            <a:r>
              <a:rPr lang="en-US" sz="1400" b="0" i="0">
                <a:solidFill>
                  <a:srgbClr val="000000"/>
                </a:solidFill>
                <a:effectLst/>
              </a:rPr>
              <a:t>Any means of communication and project documentation will only be in English.</a:t>
            </a:r>
            <a:endParaRPr lang="en-US" sz="1400"/>
          </a:p>
          <a:p>
            <a:pPr marL="285750" indent="-285750">
              <a:spcAft>
                <a:spcPts val="1100"/>
              </a:spcAft>
              <a:buFont typeface="Arial" panose="020B0604020202020204" pitchFamily="34" charset="0"/>
              <a:buChar char="•"/>
            </a:pPr>
            <a:r>
              <a:rPr lang="en-US" sz="1400"/>
              <a:t>Hours performed after normal working hours are subject to increased hourly rates unless specifically agreed to by KPMG in writing.</a:t>
            </a:r>
          </a:p>
          <a:p>
            <a:pPr marL="285750" indent="-285750">
              <a:spcAft>
                <a:spcPts val="1100"/>
              </a:spcAft>
              <a:buFont typeface="Arial" panose="020B0604020202020204" pitchFamily="34" charset="0"/>
              <a:buChar char="•"/>
            </a:pPr>
            <a:r>
              <a:rPr lang="en-US" sz="1400"/>
              <a:t>KPMG will not be responsible for the system and data warranties provided by Client or through third parties for this engagement.</a:t>
            </a:r>
          </a:p>
          <a:p>
            <a:pPr marL="285750" indent="-285750">
              <a:spcAft>
                <a:spcPts val="1100"/>
              </a:spcAft>
              <a:buFont typeface="Arial" panose="020B0604020202020204" pitchFamily="34" charset="0"/>
              <a:buChar char="•"/>
            </a:pPr>
            <a:r>
              <a:rPr lang="en-US" sz="1400"/>
              <a:t>If there is a work stoppage for a KPMG resource due to customer-provided dependencies (not limited to system access, availability of customer personnel, or other required deliverables) for three (3) days or more, KPMG reserves the right to reassign the resource and seek a replacement resource, subject to availability. Alternatively, a change order at additional cost can be issued to reserve the resource during work stoppage.</a:t>
            </a:r>
          </a:p>
          <a:p>
            <a:pPr marL="285750" indent="-285750">
              <a:spcAft>
                <a:spcPts val="1100"/>
              </a:spcAft>
              <a:buFont typeface="Arial" panose="020B0604020202020204" pitchFamily="34" charset="0"/>
              <a:buChar char="•"/>
            </a:pPr>
            <a:r>
              <a:rPr lang="en-US" sz="1400"/>
              <a:t>KPMG will leverage the Client’s existing ITSM platform for Incident and Service request management and delivery.</a:t>
            </a:r>
          </a:p>
          <a:p>
            <a:pPr marL="285750" indent="-285750">
              <a:spcAft>
                <a:spcPts val="1100"/>
              </a:spcAft>
              <a:buFont typeface="Arial" panose="020B0604020202020204" pitchFamily="34" charset="0"/>
              <a:buChar char="•"/>
            </a:pPr>
            <a:r>
              <a:rPr lang="en-US" sz="1400"/>
              <a:t>Use cases and application specific teams' coordination to be arranged by TMF.</a:t>
            </a:r>
          </a:p>
          <a:p>
            <a:pPr marL="285750" indent="-285750">
              <a:spcAft>
                <a:spcPts val="1100"/>
              </a:spcAft>
              <a:buFont typeface="Arial" panose="020B0604020202020204" pitchFamily="34" charset="0"/>
              <a:buChar char="•"/>
            </a:pPr>
            <a:r>
              <a:rPr lang="en-US" sz="1400"/>
              <a:t>Applications and the underlying communication components (protocol stack, interface, etc.) must be versions supported by a current version of the product.</a:t>
            </a:r>
          </a:p>
          <a:p>
            <a:pPr marL="285750" indent="-285750">
              <a:spcAft>
                <a:spcPts val="1100"/>
              </a:spcAft>
              <a:buFont typeface="Arial" panose="020B0604020202020204" pitchFamily="34" charset="0"/>
              <a:buChar char="•"/>
            </a:pPr>
            <a:r>
              <a:rPr lang="en-US" sz="1400"/>
              <a:t>Client is responsible for maintaining the tool source code control system to manage the configuration code and will provide KPMG resources with access to this system.</a:t>
            </a:r>
            <a:br>
              <a:rPr lang="en-US" sz="1400"/>
            </a:br>
            <a:endParaRPr lang="en-US" sz="1400"/>
          </a:p>
        </p:txBody>
      </p:sp>
    </p:spTree>
    <p:extLst>
      <p:ext uri="{BB962C8B-B14F-4D97-AF65-F5344CB8AC3E}">
        <p14:creationId xmlns:p14="http://schemas.microsoft.com/office/powerpoint/2010/main" val="2781353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396AEE-0FFD-4A66-B226-1DA96B0D44CD}"/>
              </a:ext>
            </a:extLst>
          </p:cNvPr>
          <p:cNvSpPr txBox="1"/>
          <p:nvPr/>
        </p:nvSpPr>
        <p:spPr>
          <a:xfrm>
            <a:off x="613818" y="841635"/>
            <a:ext cx="10903512" cy="4985980"/>
          </a:xfrm>
          <a:prstGeom prst="rect">
            <a:avLst/>
          </a:prstGeom>
          <a:noFill/>
        </p:spPr>
        <p:txBody>
          <a:bodyPr wrap="square">
            <a:spAutoFit/>
          </a:bodyPr>
          <a:lstStyle/>
          <a:p>
            <a:pPr>
              <a:spcAft>
                <a:spcPts val="600"/>
              </a:spcAft>
            </a:pPr>
            <a:r>
              <a:rPr lang="en-US" sz="1600" b="1"/>
              <a:t>General:</a:t>
            </a:r>
          </a:p>
          <a:p>
            <a:pPr marL="171450" indent="-171450">
              <a:spcAft>
                <a:spcPts val="600"/>
              </a:spcAft>
              <a:buFont typeface="Arial" panose="020B0604020202020204" pitchFamily="34" charset="0"/>
              <a:buChar char="•"/>
            </a:pPr>
            <a:r>
              <a:rPr lang="en-US" sz="1400">
                <a:effectLst/>
              </a:rPr>
              <a:t>Our fees are exclusive of out-of-pocket expenses, applicable taxes and net of withholding taxes, if any. Rates are exclusive of local country VAT, outlays and expenses. </a:t>
            </a:r>
          </a:p>
          <a:p>
            <a:pPr marL="171450" indent="-171450">
              <a:spcAft>
                <a:spcPts val="600"/>
              </a:spcAft>
              <a:buFont typeface="Arial" panose="020B0604020202020204" pitchFamily="34" charset="0"/>
              <a:buChar char="•"/>
            </a:pPr>
            <a:r>
              <a:rPr lang="en-US" sz="1400">
                <a:effectLst/>
              </a:rPr>
              <a:t>The terms surrounding the outlays &amp; expenses shall be specified in the contract. </a:t>
            </a:r>
          </a:p>
          <a:p>
            <a:pPr marL="171450" indent="-171450">
              <a:spcAft>
                <a:spcPts val="600"/>
              </a:spcAft>
              <a:buFont typeface="Arial" panose="020B0604020202020204" pitchFamily="34" charset="0"/>
              <a:buChar char="•"/>
            </a:pPr>
            <a:r>
              <a:rPr lang="en-US" sz="1400">
                <a:effectLst/>
              </a:rPr>
              <a:t>All rates are based on an 8-hour day. Engagements going over an 8-hour day will be charged on a pro rata basis.</a:t>
            </a:r>
          </a:p>
          <a:p>
            <a:pPr marL="171450" indent="-171450">
              <a:spcAft>
                <a:spcPts val="600"/>
              </a:spcAft>
              <a:buFont typeface="Arial" panose="020B0604020202020204" pitchFamily="34" charset="0"/>
              <a:buChar char="•"/>
            </a:pPr>
            <a:r>
              <a:rPr lang="en-US" sz="1400">
                <a:effectLst/>
              </a:rPr>
              <a:t>Where appropriate, day rates will be charged on a pro rata basis e.g., Hourly. Rate card applies to time and materials engagements only.</a:t>
            </a:r>
          </a:p>
          <a:p>
            <a:pPr>
              <a:spcAft>
                <a:spcPts val="600"/>
              </a:spcAft>
            </a:pPr>
            <a:endParaRPr lang="en-US" sz="1400" b="1"/>
          </a:p>
          <a:p>
            <a:pPr>
              <a:spcAft>
                <a:spcPts val="600"/>
              </a:spcAft>
            </a:pPr>
            <a:r>
              <a:rPr lang="en-US" sz="1600" b="1"/>
              <a:t>Roles and Responsibilities:</a:t>
            </a:r>
          </a:p>
          <a:p>
            <a:pPr marL="285750" indent="-285750">
              <a:spcAft>
                <a:spcPts val="600"/>
              </a:spcAft>
              <a:buFont typeface="Arial" panose="020B0604020202020204" pitchFamily="34" charset="0"/>
              <a:buChar char="•"/>
            </a:pPr>
            <a:r>
              <a:rPr lang="en-US" sz="1400"/>
              <a:t>KPMG will not make management decisions on behalf of the Client.</a:t>
            </a:r>
          </a:p>
          <a:p>
            <a:pPr marL="285750" indent="-285750">
              <a:spcAft>
                <a:spcPts val="600"/>
              </a:spcAft>
              <a:buFont typeface="Arial" panose="020B0604020202020204" pitchFamily="34" charset="0"/>
              <a:buChar char="•"/>
            </a:pPr>
            <a:r>
              <a:rPr lang="en-US" sz="1400"/>
              <a:t>KPMG to provide informal knowledge transfer at regularly scheduled intervals whereby KPMG personnel will walk through the latest achievements in a single session.</a:t>
            </a:r>
          </a:p>
          <a:p>
            <a:pPr marL="285750" indent="-285750">
              <a:spcAft>
                <a:spcPts val="600"/>
              </a:spcAft>
              <a:buFont typeface="Arial" panose="020B0604020202020204" pitchFamily="34" charset="0"/>
              <a:buChar char="•"/>
            </a:pPr>
            <a:r>
              <a:rPr lang="en-US" sz="1400"/>
              <a:t>KPMG will attend weekly progress meetings. Meetings will take place at a mutually acceptable date, time and location; when this is not practical then conference call facilities will be utilized.</a:t>
            </a:r>
          </a:p>
          <a:p>
            <a:pPr>
              <a:spcAft>
                <a:spcPts val="600"/>
              </a:spcAft>
            </a:pPr>
            <a:endParaRPr lang="en-US" sz="1400"/>
          </a:p>
          <a:p>
            <a:pPr>
              <a:spcAft>
                <a:spcPts val="600"/>
              </a:spcAft>
            </a:pPr>
            <a:r>
              <a:rPr lang="en-US" sz="1600" b="1"/>
              <a:t>Deliverables:</a:t>
            </a:r>
          </a:p>
          <a:p>
            <a:pPr marL="285750" indent="-285750">
              <a:spcAft>
                <a:spcPts val="600"/>
              </a:spcAft>
              <a:buFont typeface="Arial" panose="020B0604020202020204" pitchFamily="34" charset="0"/>
              <a:buChar char="•"/>
            </a:pPr>
            <a:r>
              <a:rPr lang="en-US" sz="1400"/>
              <a:t>Unless otherwise specified, all deliverables herein will be performed by KPMG personnel. If Client chooses to perform tasks that are specified as KPMG deliverables, a change order to this SOW will be required that may increase project duration and cost.</a:t>
            </a:r>
          </a:p>
        </p:txBody>
      </p:sp>
      <p:sp>
        <p:nvSpPr>
          <p:cNvPr id="6" name="Title 1">
            <a:extLst>
              <a:ext uri="{FF2B5EF4-FFF2-40B4-BE49-F238E27FC236}">
                <a16:creationId xmlns:a16="http://schemas.microsoft.com/office/drawing/2014/main" id="{C911B043-0CAD-4F31-A3D0-000B9AE328C7}"/>
              </a:ext>
            </a:extLst>
          </p:cNvPr>
          <p:cNvSpPr>
            <a:spLocks noGrp="1"/>
          </p:cNvSpPr>
          <p:nvPr>
            <p:ph type="title"/>
          </p:nvPr>
        </p:nvSpPr>
        <p:spPr>
          <a:xfrm>
            <a:off x="613818" y="251739"/>
            <a:ext cx="10185600" cy="518400"/>
          </a:xfrm>
        </p:spPr>
        <p:txBody>
          <a:bodyPr/>
          <a:lstStyle/>
          <a:p>
            <a:r>
              <a:rPr lang="en-US" sz="4400" b="1"/>
              <a:t>KPMG Delivery Assumptions (2/2)</a:t>
            </a:r>
          </a:p>
        </p:txBody>
      </p:sp>
    </p:spTree>
    <p:extLst>
      <p:ext uri="{BB962C8B-B14F-4D97-AF65-F5344CB8AC3E}">
        <p14:creationId xmlns:p14="http://schemas.microsoft.com/office/powerpoint/2010/main" val="1312579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666161" y="298393"/>
            <a:ext cx="11010900" cy="533400"/>
          </a:xfrm>
        </p:spPr>
        <p:txBody>
          <a:bodyPr/>
          <a:lstStyle/>
          <a:p>
            <a:r>
              <a:rPr lang="en-US"/>
              <a:t>Indicative Assumptions – PAM Shared Services(1/2)</a:t>
            </a:r>
            <a:endParaRPr lang="en-GB"/>
          </a:p>
        </p:txBody>
      </p:sp>
      <p:sp>
        <p:nvSpPr>
          <p:cNvPr id="4" name="TextBox 3">
            <a:extLst>
              <a:ext uri="{FF2B5EF4-FFF2-40B4-BE49-F238E27FC236}">
                <a16:creationId xmlns:a16="http://schemas.microsoft.com/office/drawing/2014/main" id="{B835D01B-3F10-4614-AE7B-785C2A357DBC}"/>
              </a:ext>
            </a:extLst>
          </p:cNvPr>
          <p:cNvSpPr txBox="1"/>
          <p:nvPr/>
        </p:nvSpPr>
        <p:spPr>
          <a:xfrm>
            <a:off x="448090" y="842453"/>
            <a:ext cx="10864076" cy="5632311"/>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a:solidFill>
                  <a:schemeClr val="tx2">
                    <a:lumMod val="50000"/>
                  </a:schemeClr>
                </a:solidFill>
                <a:cs typeface="Arial"/>
              </a:rPr>
              <a:t>Existing Platforms listed in the scope will be considered for Administration and Support. Any additional platform integration with PAM Solution will be evaluated for effort estimation which will be reviewed &amp; agreed with TMF Group prior to commencement of work.</a:t>
            </a:r>
          </a:p>
          <a:p>
            <a:pPr marL="285750" indent="-285750">
              <a:buFont typeface="Arial" panose="020B0604020202020204" pitchFamily="34" charset="0"/>
              <a:buChar char="•"/>
            </a:pPr>
            <a:r>
              <a:rPr lang="en-US" sz="1200">
                <a:solidFill>
                  <a:schemeClr val="tx2">
                    <a:lumMod val="50000"/>
                  </a:schemeClr>
                </a:solidFill>
                <a:cs typeface="Arial"/>
              </a:rPr>
              <a:t>Access permissions required to conduct administration and support activities will be provided to the team members as deemed necessary across the tools &amp; technologies. </a:t>
            </a:r>
          </a:p>
          <a:p>
            <a:pPr marL="285750" indent="-285750">
              <a:buFont typeface="Arial" panose="020B0604020202020204" pitchFamily="34" charset="0"/>
              <a:buChar char="•"/>
            </a:pPr>
            <a:r>
              <a:rPr lang="en-US" sz="1200">
                <a:solidFill>
                  <a:schemeClr val="tx2">
                    <a:lumMod val="50000"/>
                  </a:schemeClr>
                </a:solidFill>
                <a:cs typeface="Arial"/>
              </a:rPr>
              <a:t>Appropriate TMF Group stakeholders from teams like Applications, database, OS, NOC etc. should be identified and communicated to support for operations, integration and other PAM activities  to reduce the impact on SLOs.</a:t>
            </a:r>
          </a:p>
          <a:p>
            <a:pPr marL="285750" indent="-285750">
              <a:buFont typeface="Arial" panose="020B0604020202020204" pitchFamily="34" charset="0"/>
              <a:buChar char="•"/>
            </a:pPr>
            <a:r>
              <a:rPr lang="en-US" sz="1200">
                <a:solidFill>
                  <a:schemeClr val="tx2">
                    <a:lumMod val="50000"/>
                  </a:schemeClr>
                </a:solidFill>
                <a:cs typeface="Arial"/>
              </a:rPr>
              <a:t>Discovery of privileged accounts, its onboarding and management of these accounts would be done through PAM solution only using different on-boarding methods like PUU, PACLI, Auto discovery, etc.</a:t>
            </a:r>
          </a:p>
          <a:p>
            <a:pPr marL="285750" indent="-285750">
              <a:buFont typeface="Arial" panose="020B0604020202020204" pitchFamily="34" charset="0"/>
              <a:buChar char="•"/>
            </a:pPr>
            <a:r>
              <a:rPr lang="en-US" sz="1200">
                <a:solidFill>
                  <a:schemeClr val="tx2">
                    <a:lumMod val="50000"/>
                  </a:schemeClr>
                </a:solidFill>
                <a:cs typeface="Arial"/>
              </a:rPr>
              <a:t>If any 3</a:t>
            </a:r>
            <a:r>
              <a:rPr lang="en-US" sz="1200" baseline="30000">
                <a:solidFill>
                  <a:schemeClr val="tx2">
                    <a:lumMod val="50000"/>
                  </a:schemeClr>
                </a:solidFill>
                <a:cs typeface="Arial"/>
              </a:rPr>
              <a:t>rd</a:t>
            </a:r>
            <a:r>
              <a:rPr lang="en-US" sz="1200">
                <a:solidFill>
                  <a:schemeClr val="tx2">
                    <a:lumMod val="50000"/>
                  </a:schemeClr>
                </a:solidFill>
                <a:cs typeface="Arial"/>
              </a:rPr>
              <a:t> party tools are integrated with PAM solution, then they will not be in scope for administration &amp; support by KPMG.</a:t>
            </a:r>
            <a:endParaRPr lang="en-US" sz="1200">
              <a:solidFill>
                <a:schemeClr val="tx2">
                  <a:lumMod val="50000"/>
                </a:schemeClr>
              </a:solidFill>
              <a:cs typeface="Arial" panose="020B0604020202020204" pitchFamily="34" charset="0"/>
            </a:endParaRPr>
          </a:p>
          <a:p>
            <a:pPr marL="285750" indent="-285750">
              <a:buFont typeface="Arial" panose="020B0604020202020204" pitchFamily="34" charset="0"/>
              <a:buChar char="•"/>
            </a:pPr>
            <a:r>
              <a:rPr lang="en-US" sz="1200">
                <a:solidFill>
                  <a:schemeClr val="tx2">
                    <a:lumMod val="50000"/>
                  </a:schemeClr>
                </a:solidFill>
                <a:cs typeface="Arial"/>
              </a:rPr>
              <a:t>Following list of documents will be shared with KPMG Operations Team before/during knowledge transfer phase</a:t>
            </a:r>
          </a:p>
          <a:p>
            <a:pPr marL="800100" lvl="1" indent="-342900">
              <a:buFont typeface="+mj-lt"/>
              <a:buAutoNum type="alphaLcParenR"/>
            </a:pPr>
            <a:r>
              <a:rPr lang="en-US" sz="1200">
                <a:solidFill>
                  <a:schemeClr val="tx2">
                    <a:lumMod val="50000"/>
                  </a:schemeClr>
                </a:solidFill>
                <a:cs typeface="Arial"/>
              </a:rPr>
              <a:t>Solution Architecture </a:t>
            </a:r>
          </a:p>
          <a:p>
            <a:pPr marL="800100" lvl="1" indent="-342900">
              <a:buFont typeface="+mj-lt"/>
              <a:buAutoNum type="alphaLcParenR"/>
            </a:pPr>
            <a:r>
              <a:rPr lang="en-US" sz="1200">
                <a:solidFill>
                  <a:schemeClr val="tx2">
                    <a:lumMod val="50000"/>
                  </a:schemeClr>
                </a:solidFill>
                <a:cs typeface="Arial"/>
              </a:rPr>
              <a:t>HLD and LLD Document</a:t>
            </a:r>
            <a:endParaRPr lang="en-US" sz="1200">
              <a:solidFill>
                <a:schemeClr val="tx2">
                  <a:lumMod val="50000"/>
                </a:schemeClr>
              </a:solidFill>
              <a:cs typeface="Arial" panose="020B0604020202020204" pitchFamily="34" charset="0"/>
            </a:endParaRPr>
          </a:p>
          <a:p>
            <a:pPr marL="800100" lvl="1" indent="-342900">
              <a:buFont typeface="+mj-lt"/>
              <a:buAutoNum type="alphaLcParenR"/>
            </a:pPr>
            <a:r>
              <a:rPr lang="en-US" sz="1200">
                <a:solidFill>
                  <a:schemeClr val="tx2">
                    <a:lumMod val="50000"/>
                  </a:schemeClr>
                </a:solidFill>
                <a:cs typeface="Arial"/>
              </a:rPr>
              <a:t>Operations Guide</a:t>
            </a:r>
            <a:endParaRPr lang="en-US" sz="1200">
              <a:solidFill>
                <a:schemeClr val="tx2">
                  <a:lumMod val="50000"/>
                </a:schemeClr>
              </a:solidFill>
              <a:cs typeface="Arial" panose="020B0604020202020204" pitchFamily="34" charset="0"/>
            </a:endParaRPr>
          </a:p>
          <a:p>
            <a:pPr marL="800100" lvl="1" indent="-342900">
              <a:buFont typeface="+mj-lt"/>
              <a:buAutoNum type="alphaLcParenR"/>
            </a:pPr>
            <a:r>
              <a:rPr lang="en-US" sz="1200">
                <a:solidFill>
                  <a:schemeClr val="tx2">
                    <a:lumMod val="50000"/>
                  </a:schemeClr>
                </a:solidFill>
                <a:cs typeface="Arial"/>
              </a:rPr>
              <a:t>Installation &amp; Integration Document</a:t>
            </a:r>
            <a:endParaRPr lang="en-US" sz="1200">
              <a:solidFill>
                <a:schemeClr val="tx2">
                  <a:lumMod val="50000"/>
                </a:schemeClr>
              </a:solidFill>
              <a:cs typeface="Arial" panose="020B0604020202020204" pitchFamily="34" charset="0"/>
            </a:endParaRPr>
          </a:p>
          <a:p>
            <a:pPr marL="800100" lvl="1" indent="-342900">
              <a:buFont typeface="+mj-lt"/>
              <a:buAutoNum type="alphaLcParenR"/>
            </a:pPr>
            <a:r>
              <a:rPr lang="en-US" sz="1200">
                <a:solidFill>
                  <a:schemeClr val="tx2">
                    <a:lumMod val="50000"/>
                  </a:schemeClr>
                </a:solidFill>
                <a:cs typeface="Arial"/>
              </a:rPr>
              <a:t>Acceptance Testing Document</a:t>
            </a:r>
          </a:p>
          <a:p>
            <a:pPr marL="800100" lvl="1" indent="-342900">
              <a:buFont typeface="+mj-lt"/>
              <a:buAutoNum type="alphaLcParenR"/>
            </a:pPr>
            <a:r>
              <a:rPr lang="en-US" sz="1200">
                <a:solidFill>
                  <a:schemeClr val="tx2">
                    <a:lumMod val="50000"/>
                  </a:schemeClr>
                </a:solidFill>
                <a:cs typeface="Arial"/>
              </a:rPr>
              <a:t>Any other relevant document</a:t>
            </a:r>
            <a:endParaRPr lang="en-US" sz="1200">
              <a:solidFill>
                <a:schemeClr val="tx2">
                  <a:lumMod val="50000"/>
                </a:schemeClr>
              </a:solidFill>
              <a:cs typeface="Arial" panose="020B0604020202020204" pitchFamily="34" charset="0"/>
            </a:endParaRPr>
          </a:p>
          <a:p>
            <a:pPr marL="285750" indent="-285750">
              <a:buFont typeface="Arial" panose="020B0604020202020204" pitchFamily="34" charset="0"/>
              <a:buChar char="•"/>
            </a:pPr>
            <a:r>
              <a:rPr lang="en-US" sz="1200">
                <a:solidFill>
                  <a:schemeClr val="tx2">
                    <a:lumMod val="50000"/>
                  </a:schemeClr>
                </a:solidFill>
                <a:cs typeface="Arial"/>
              </a:rPr>
              <a:t>Patching activities (Security Patching or OS patching) related to PAM Components will be considered as a part of operational activity and will be addressed by the OS team during the run phase.</a:t>
            </a:r>
          </a:p>
          <a:p>
            <a:pPr marL="285750" indent="-285750">
              <a:buFont typeface="Arial" panose="020B0604020202020204" pitchFamily="34" charset="0"/>
              <a:buChar char="•"/>
            </a:pPr>
            <a:r>
              <a:rPr lang="en-US" sz="1200">
                <a:solidFill>
                  <a:schemeClr val="tx2">
                    <a:lumMod val="50000"/>
                  </a:schemeClr>
                </a:solidFill>
                <a:cs typeface="Arial"/>
              </a:rPr>
              <a:t>All required port openings, firewall configurations &amp; other networking communication required for all PAM components is already completed &amp; and any further modification will be addressed by concerned TMF Group team.</a:t>
            </a:r>
          </a:p>
          <a:p>
            <a:pPr marL="285750" indent="-285750">
              <a:buFont typeface="Arial" panose="020B0604020202020204" pitchFamily="34" charset="0"/>
              <a:buChar char="•"/>
            </a:pPr>
            <a:r>
              <a:rPr lang="en-US" sz="1200">
                <a:solidFill>
                  <a:schemeClr val="tx2">
                    <a:lumMod val="50000"/>
                  </a:schemeClr>
                </a:solidFill>
              </a:rPr>
              <a:t>Any kind of additional licenses procurement will follow a defined process agreed with TMF Group.</a:t>
            </a:r>
          </a:p>
          <a:p>
            <a:pPr marL="285750" indent="-285750">
              <a:buFont typeface="Arial" panose="020B0604020202020204" pitchFamily="34" charset="0"/>
              <a:buChar char="•"/>
            </a:pPr>
            <a:r>
              <a:rPr lang="en-US" sz="1200">
                <a:solidFill>
                  <a:schemeClr val="tx2">
                    <a:lumMod val="50000"/>
                  </a:schemeClr>
                </a:solidFill>
                <a:cs typeface="Arial"/>
              </a:rPr>
              <a:t>SLO to commence during Steady State Period (Sign Off &amp; Handover stage) only.</a:t>
            </a:r>
          </a:p>
          <a:p>
            <a:pPr marL="285750" indent="-285750">
              <a:buFont typeface="Arial" panose="020B0604020202020204" pitchFamily="34" charset="0"/>
              <a:buChar char="•"/>
            </a:pPr>
            <a:r>
              <a:rPr lang="en-US" sz="1200">
                <a:solidFill>
                  <a:schemeClr val="tx2">
                    <a:lumMod val="50000"/>
                  </a:schemeClr>
                </a:solidFill>
                <a:cs typeface="Arial"/>
              </a:rPr>
              <a:t>Severity of Incident ticket(P1,P2,P3, etc.) to be considered depending upon number of users impacted at given point of time.</a:t>
            </a:r>
          </a:p>
          <a:p>
            <a:pPr marL="285750" indent="-285750">
              <a:buFont typeface="Arial" panose="020B0604020202020204" pitchFamily="34" charset="0"/>
              <a:buChar char="•"/>
            </a:pPr>
            <a:r>
              <a:rPr lang="en-US" sz="1200">
                <a:solidFill>
                  <a:schemeClr val="tx2">
                    <a:lumMod val="50000"/>
                  </a:schemeClr>
                </a:solidFill>
                <a:cs typeface="Arial"/>
              </a:rPr>
              <a:t>Root Cause Analysis will be provided only for Priority 1 incidents</a:t>
            </a:r>
          </a:p>
          <a:p>
            <a:pPr marL="285750" indent="-285750">
              <a:buFont typeface="Arial" panose="020B0604020202020204" pitchFamily="34" charset="0"/>
              <a:buChar char="•"/>
            </a:pPr>
            <a:r>
              <a:rPr lang="en-US" sz="1200">
                <a:solidFill>
                  <a:schemeClr val="tx2">
                    <a:lumMod val="50000"/>
                  </a:schemeClr>
                </a:solidFill>
                <a:cs typeface="Arial"/>
              </a:rPr>
              <a:t>KPMG Team to leverage existing monitoring tools for PAM components.</a:t>
            </a:r>
          </a:p>
          <a:p>
            <a:pPr marL="285750" indent="-285750">
              <a:buFont typeface="Arial" panose="020B0604020202020204" pitchFamily="34" charset="0"/>
              <a:buChar char="•"/>
            </a:pPr>
            <a:r>
              <a:rPr kumimoji="0" lang="en-US" altLang="en-US" sz="1200" b="0" i="0" u="none" strike="noStrike" kern="0" cap="none" spc="0" normalizeH="0" baseline="0" noProof="0">
                <a:ln>
                  <a:noFill/>
                </a:ln>
                <a:solidFill>
                  <a:srgbClr val="000000"/>
                </a:solidFill>
                <a:effectLst/>
                <a:uLnTx/>
                <a:uFillTx/>
                <a:ea typeface="MS PGothic" panose="020B0600070205080204" pitchFamily="34" charset="-128"/>
                <a:cs typeface="+mn-cs"/>
              </a:rPr>
              <a:t>As the complexity and scope of the configuration under management changes over time, the price is subject to change;</a:t>
            </a:r>
          </a:p>
          <a:p>
            <a:pPr marL="285750" indent="-285750">
              <a:buFont typeface="Arial" panose="020B0604020202020204" pitchFamily="34" charset="0"/>
              <a:buChar char="•"/>
            </a:pPr>
            <a:r>
              <a:rPr lang="en-US" altLang="en-US" sz="1200">
                <a:solidFill>
                  <a:schemeClr val="tx2">
                    <a:lumMod val="50000"/>
                  </a:schemeClr>
                </a:solidFill>
                <a:cs typeface="Arial"/>
              </a:rPr>
              <a:t>System minor and major upgrades are out-of-scope and can be quoted separately;  Assumes a stable IAM environment.</a:t>
            </a:r>
          </a:p>
          <a:p>
            <a:pPr marL="285750" indent="-285750">
              <a:buFont typeface="Arial" panose="020B0604020202020204" pitchFamily="34" charset="0"/>
              <a:buChar char="•"/>
            </a:pPr>
            <a:r>
              <a:rPr lang="en-US" sz="1200">
                <a:solidFill>
                  <a:schemeClr val="tx2">
                    <a:lumMod val="50000"/>
                  </a:schemeClr>
                </a:solidFill>
                <a:cs typeface="Arial"/>
              </a:rPr>
              <a:t>Severity of Incident ticket(P1,P2,P3,P4 etc.) to be considered depending upon number of users impacted at given point of time, and shall be 10% P1, 20% P2, 50% P3 and  20% P4 tickets from the overall scope of anticipated incidents that are indicated by the customer.</a:t>
            </a:r>
            <a:endParaRPr lang="en-US" sz="1200">
              <a:solidFill>
                <a:schemeClr val="tx2">
                  <a:lumMod val="50000"/>
                </a:schemeClr>
              </a:solidFill>
              <a:cs typeface="Arial" panose="020B0604020202020204" pitchFamily="34" charset="0"/>
            </a:endParaRPr>
          </a:p>
        </p:txBody>
      </p:sp>
    </p:spTree>
    <p:extLst>
      <p:ext uri="{BB962C8B-B14F-4D97-AF65-F5344CB8AC3E}">
        <p14:creationId xmlns:p14="http://schemas.microsoft.com/office/powerpoint/2010/main" val="24811175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609600" y="299734"/>
            <a:ext cx="11010900" cy="533400"/>
          </a:xfrm>
        </p:spPr>
        <p:txBody>
          <a:bodyPr/>
          <a:lstStyle/>
          <a:p>
            <a:r>
              <a:rPr lang="en-US"/>
              <a:t>Indicative Assumptions – PAM Shared Services(2/2)</a:t>
            </a:r>
            <a:endParaRPr lang="en-GB"/>
          </a:p>
        </p:txBody>
      </p:sp>
      <p:sp>
        <p:nvSpPr>
          <p:cNvPr id="5" name="TextBox 4">
            <a:extLst>
              <a:ext uri="{FF2B5EF4-FFF2-40B4-BE49-F238E27FC236}">
                <a16:creationId xmlns:a16="http://schemas.microsoft.com/office/drawing/2014/main" id="{1B74CB68-5F73-40A7-A659-9196A2706EE9}"/>
              </a:ext>
            </a:extLst>
          </p:cNvPr>
          <p:cNvSpPr txBox="1"/>
          <p:nvPr/>
        </p:nvSpPr>
        <p:spPr>
          <a:xfrm>
            <a:off x="609600" y="946150"/>
            <a:ext cx="10806259" cy="3970318"/>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200">
                <a:solidFill>
                  <a:schemeClr val="tx2">
                    <a:lumMod val="50000"/>
                  </a:schemeClr>
                </a:solidFill>
                <a:latin typeface="+mn-lt"/>
                <a:cs typeface="Arial"/>
              </a:rPr>
              <a:t>The incident is considered closed when a working solution (temporary / permanent) is provided</a:t>
            </a:r>
          </a:p>
          <a:p>
            <a:pPr marL="285750" indent="-285750">
              <a:buFont typeface="Arial" panose="020B0604020202020204" pitchFamily="34" charset="0"/>
              <a:buChar char="•"/>
            </a:pPr>
            <a:r>
              <a:rPr lang="en-US" sz="1200">
                <a:solidFill>
                  <a:schemeClr val="tx2">
                    <a:lumMod val="50000"/>
                  </a:schemeClr>
                </a:solidFill>
                <a:latin typeface="+mn-lt"/>
                <a:cs typeface="Arial"/>
              </a:rPr>
              <a:t>Minor version upgrades such as fix packs &amp; interim fixes shall be applied as part of Annual Maintenance Support (AMS).</a:t>
            </a:r>
          </a:p>
          <a:p>
            <a:pPr marL="285750" indent="-285750">
              <a:buFont typeface="Arial" panose="020B0604020202020204" pitchFamily="34" charset="0"/>
              <a:buChar char="•"/>
            </a:pPr>
            <a:r>
              <a:rPr lang="en-US" sz="1200">
                <a:solidFill>
                  <a:schemeClr val="tx2">
                    <a:lumMod val="50000"/>
                  </a:schemeClr>
                </a:solidFill>
                <a:latin typeface="+mn-lt"/>
                <a:cs typeface="Arial"/>
              </a:rPr>
              <a:t>The solution assumes GP + AP(Guided Perform + Assisted Perform : 2 weeks) of active transition, Knowledge Transfer Activities(2 Weeks)GP+AP, KPMG Shadows Client(3-4 Weeks)AP+PP, Client Shadows KPMG(5-7 Weeks)SSUM &amp; Signoff &amp; Handover(8 Week onwards)SSP. SLO will be applicable after SSUM steady state under measurement period of 5 to 7 weeks. The effort estimation and FTE count will be re-visited at the end of Transition phase</a:t>
            </a:r>
          </a:p>
          <a:p>
            <a:pPr marL="285750" indent="-285750">
              <a:buFont typeface="Arial" panose="020B0604020202020204" pitchFamily="34" charset="0"/>
              <a:buChar char="•"/>
            </a:pPr>
            <a:r>
              <a:rPr lang="en-US" sz="1200">
                <a:solidFill>
                  <a:schemeClr val="tx2">
                    <a:lumMod val="50000"/>
                  </a:schemeClr>
                </a:solidFill>
                <a:latin typeface="+mn-lt"/>
                <a:cs typeface="Arial"/>
              </a:rPr>
              <a:t>Any means of communication and project documentation will only be in English. </a:t>
            </a:r>
          </a:p>
          <a:p>
            <a:pPr marL="285750" indent="-285750">
              <a:buFont typeface="Arial" panose="020B0604020202020204" pitchFamily="34" charset="0"/>
              <a:buChar char="•"/>
            </a:pPr>
            <a:r>
              <a:rPr lang="en-US" sz="1200">
                <a:solidFill>
                  <a:schemeClr val="tx2">
                    <a:lumMod val="50000"/>
                  </a:schemeClr>
                </a:solidFill>
                <a:latin typeface="+mn-lt"/>
              </a:rPr>
              <a:t>P</a:t>
            </a:r>
            <a:r>
              <a:rPr lang="en-US" sz="1200" b="0" i="0">
                <a:solidFill>
                  <a:schemeClr val="tx2">
                    <a:lumMod val="50000"/>
                  </a:schemeClr>
                </a:solidFill>
                <a:effectLst/>
                <a:latin typeface="+mn-lt"/>
              </a:rPr>
              <a:t>AM functionality testing covered under the scope of AMS team would be simple testing to demonstrate &amp; provide evidence that the bug (issue) related to PAM functionality is resolved.</a:t>
            </a:r>
          </a:p>
          <a:p>
            <a:pPr marL="285750" indent="-285750">
              <a:buFont typeface="Arial" panose="020B0604020202020204" pitchFamily="34" charset="0"/>
              <a:buChar char="•"/>
            </a:pPr>
            <a:r>
              <a:rPr lang="en-US" sz="1200">
                <a:solidFill>
                  <a:schemeClr val="tx2">
                    <a:lumMod val="50000"/>
                  </a:schemeClr>
                </a:solidFill>
                <a:latin typeface="+mn-lt"/>
                <a:cs typeface="Arial"/>
              </a:rPr>
              <a:t>This estimate does not include PAM solution professional services support hours/ charges. Client should add the relevant charges.</a:t>
            </a:r>
          </a:p>
          <a:p>
            <a:pPr marL="285750" indent="-285750">
              <a:buFont typeface="Arial" panose="020B0604020202020204" pitchFamily="34" charset="0"/>
              <a:buChar char="•"/>
            </a:pPr>
            <a:r>
              <a:rPr lang="en-US" sz="1200">
                <a:solidFill>
                  <a:schemeClr val="tx2">
                    <a:lumMod val="50000"/>
                  </a:schemeClr>
                </a:solidFill>
                <a:latin typeface="+mn-lt"/>
                <a:cs typeface="Arial"/>
              </a:rPr>
              <a:t>KPMG will provide operational support (L2 and L3) for the below selected product solutions.</a:t>
            </a:r>
          </a:p>
          <a:p>
            <a:pPr marL="800100" lvl="1" indent="-342900">
              <a:buFont typeface="+mj-lt"/>
              <a:buAutoNum type="arabicPeriod"/>
            </a:pPr>
            <a:r>
              <a:rPr lang="en-US" sz="1200">
                <a:solidFill>
                  <a:schemeClr val="tx2">
                    <a:lumMod val="50000"/>
                  </a:schemeClr>
                </a:solidFill>
                <a:cs typeface="Arial"/>
              </a:rPr>
              <a:t>CyberArk</a:t>
            </a:r>
            <a:endParaRPr lang="en-US" sz="1200">
              <a:solidFill>
                <a:schemeClr val="tx2">
                  <a:lumMod val="50000"/>
                </a:schemeClr>
              </a:solidFill>
              <a:latin typeface="+mn-lt"/>
              <a:cs typeface="Arial"/>
            </a:endParaRPr>
          </a:p>
          <a:p>
            <a:pPr lvl="1"/>
            <a:r>
              <a:rPr lang="en-US" sz="1200">
                <a:solidFill>
                  <a:schemeClr val="tx2">
                    <a:lumMod val="50000"/>
                  </a:schemeClr>
                </a:solidFill>
                <a:latin typeface="+mn-lt"/>
                <a:cs typeface="Arial"/>
              </a:rPr>
              <a:t> - L2 support includes solving basic technical problems and investigating elevated issues by confirming the validity of the problem and seeking for known solutions related to the problem.</a:t>
            </a:r>
            <a:br>
              <a:rPr lang="en-US" sz="1200">
                <a:solidFill>
                  <a:schemeClr val="tx2">
                    <a:lumMod val="50000"/>
                  </a:schemeClr>
                </a:solidFill>
                <a:latin typeface="+mn-lt"/>
                <a:cs typeface="Arial"/>
              </a:rPr>
            </a:br>
            <a:r>
              <a:rPr lang="en-US" sz="1200">
                <a:solidFill>
                  <a:schemeClr val="tx2">
                    <a:lumMod val="50000"/>
                  </a:schemeClr>
                </a:solidFill>
                <a:latin typeface="+mn-lt"/>
                <a:cs typeface="Arial"/>
              </a:rPr>
              <a:t> - L3 support includes solving complex problems which requires advanced troubleshooting skills or doesn't have known resolutions.</a:t>
            </a:r>
          </a:p>
          <a:p>
            <a:pPr marL="285750" indent="-285750">
              <a:buFont typeface="Arial" panose="020B0604020202020204" pitchFamily="34" charset="0"/>
              <a:buChar char="•"/>
            </a:pPr>
            <a:r>
              <a:rPr lang="en-US" sz="1200">
                <a:solidFill>
                  <a:schemeClr val="tx2">
                    <a:lumMod val="50000"/>
                  </a:schemeClr>
                </a:solidFill>
                <a:latin typeface="+mn-lt"/>
                <a:cs typeface="Arial"/>
              </a:rPr>
              <a:t>Engineering aspects will include up to </a:t>
            </a:r>
            <a:r>
              <a:rPr lang="en-US" sz="1200">
                <a:solidFill>
                  <a:schemeClr val="tx2">
                    <a:lumMod val="50000"/>
                  </a:schemeClr>
                </a:solidFill>
                <a:cs typeface="Arial"/>
              </a:rPr>
              <a:t>720-man</a:t>
            </a:r>
            <a:r>
              <a:rPr lang="en-US" sz="1200">
                <a:solidFill>
                  <a:schemeClr val="tx2">
                    <a:lumMod val="50000"/>
                  </a:schemeClr>
                </a:solidFill>
                <a:latin typeface="+mn-lt"/>
                <a:cs typeface="Arial"/>
              </a:rPr>
              <a:t> hours efforts in the month. It is assumed that allocated task related to Engineering will be joint collaborative decision with </a:t>
            </a:r>
            <a:r>
              <a:rPr lang="en-US" sz="1200">
                <a:solidFill>
                  <a:schemeClr val="tx2">
                    <a:lumMod val="50000"/>
                  </a:schemeClr>
                </a:solidFill>
                <a:cs typeface="Arial"/>
              </a:rPr>
              <a:t>TMF Group </a:t>
            </a:r>
            <a:r>
              <a:rPr lang="en-US" sz="1200">
                <a:solidFill>
                  <a:schemeClr val="tx2">
                    <a:lumMod val="50000"/>
                  </a:schemeClr>
                </a:solidFill>
                <a:latin typeface="+mn-lt"/>
                <a:cs typeface="Arial"/>
              </a:rPr>
              <a:t>and KPMG to plan and execute the tasks that can be done by 1 FTEs for 160 hours in the month</a:t>
            </a:r>
          </a:p>
          <a:p>
            <a:pPr marL="285750" indent="-285750">
              <a:buFont typeface="Arial" panose="020B0604020202020204" pitchFamily="34" charset="0"/>
              <a:buChar char="•"/>
            </a:pPr>
            <a:r>
              <a:rPr lang="en-US" sz="1200">
                <a:solidFill>
                  <a:schemeClr val="tx2">
                    <a:lumMod val="50000"/>
                  </a:schemeClr>
                </a:solidFill>
              </a:rPr>
              <a:t>Privileged Account Onboarding will be considered as part of SRs. Each SR will not have more that 100 accounts to be onboarded.</a:t>
            </a:r>
          </a:p>
          <a:p>
            <a:pPr marL="0" marR="0" lvl="0" indent="0" algn="l" defTabSz="914400" rtl="0" eaLnBrk="0" fontAlgn="base" latinLnBrk="0" hangingPunct="0">
              <a:lnSpc>
                <a:spcPct val="80000"/>
              </a:lnSpc>
              <a:spcBef>
                <a:spcPct val="20000"/>
              </a:spcBef>
              <a:spcAft>
                <a:spcPct val="0"/>
              </a:spcAft>
              <a:buClr>
                <a:srgbClr val="000000"/>
              </a:buClr>
              <a:buSzTx/>
              <a:buFont typeface="Wingdings" panose="05000000000000000000" pitchFamily="2" charset="2"/>
              <a:buNone/>
              <a:tabLst/>
              <a:defRPr/>
            </a:pPr>
            <a:endParaRPr kumimoji="0" lang="en-US" altLang="en-US" sz="1200" b="0" i="0" u="none" strike="noStrike" kern="0" cap="none" spc="0" normalizeH="0" baseline="0" noProof="0">
              <a:ln>
                <a:noFill/>
              </a:ln>
              <a:solidFill>
                <a:srgbClr val="000000"/>
              </a:solidFill>
              <a:effectLst/>
              <a:uLnTx/>
              <a:uFillTx/>
              <a:latin typeface="Arial"/>
              <a:ea typeface="MS PGothic" panose="020B0600070205080204" pitchFamily="34" charset="-128"/>
              <a:cs typeface="+mn-cs"/>
            </a:endParaRPr>
          </a:p>
          <a:p>
            <a:pPr marL="0" marR="0" lvl="0" indent="0" algn="l" defTabSz="914400" rtl="0" eaLnBrk="0" fontAlgn="base" latinLnBrk="0" hangingPunct="0">
              <a:lnSpc>
                <a:spcPct val="80000"/>
              </a:lnSpc>
              <a:spcBef>
                <a:spcPct val="20000"/>
              </a:spcBef>
              <a:spcAft>
                <a:spcPct val="0"/>
              </a:spcAft>
              <a:buClr>
                <a:srgbClr val="000000"/>
              </a:buClr>
              <a:buSzTx/>
              <a:buFont typeface="Wingdings" panose="05000000000000000000" pitchFamily="2" charset="2"/>
              <a:buNone/>
              <a:tabLst/>
              <a:defRPr/>
            </a:pPr>
            <a:r>
              <a:rPr kumimoji="0" lang="en-US" altLang="en-US" sz="1200" b="1" i="0" u="none" strike="noStrike" kern="0" cap="none" spc="0" normalizeH="0" baseline="0" noProof="0">
                <a:ln>
                  <a:noFill/>
                </a:ln>
                <a:solidFill>
                  <a:srgbClr val="000000"/>
                </a:solidFill>
                <a:effectLst/>
                <a:uLnTx/>
                <a:uFillTx/>
                <a:latin typeface="Arial"/>
                <a:ea typeface="MS PGothic" panose="020B0600070205080204" pitchFamily="34" charset="-128"/>
                <a:cs typeface="+mn-cs"/>
              </a:rPr>
              <a:t>Other Assumptions</a:t>
            </a:r>
          </a:p>
          <a:p>
            <a:pPr marL="0" marR="0" lvl="0" indent="0" algn="l" defTabSz="914400" rtl="0" eaLnBrk="0" fontAlgn="base" latinLnBrk="0" hangingPunct="0">
              <a:lnSpc>
                <a:spcPct val="80000"/>
              </a:lnSpc>
              <a:spcBef>
                <a:spcPct val="20000"/>
              </a:spcBef>
              <a:spcAft>
                <a:spcPct val="0"/>
              </a:spcAft>
              <a:buClr>
                <a:srgbClr val="000000"/>
              </a:buClr>
              <a:buSzTx/>
              <a:buFont typeface="Wingdings" panose="05000000000000000000" pitchFamily="2" charset="2"/>
              <a:buNone/>
              <a:tabLst/>
              <a:defRPr/>
            </a:pPr>
            <a:r>
              <a:rPr kumimoji="0" lang="en-US" altLang="en-US" sz="1200" b="0" i="0" u="none" strike="noStrike" kern="0" cap="none" spc="0" normalizeH="0" baseline="0" noProof="0">
                <a:ln>
                  <a:noFill/>
                </a:ln>
                <a:solidFill>
                  <a:srgbClr val="000000"/>
                </a:solidFill>
                <a:effectLst/>
                <a:uLnTx/>
                <a:uFillTx/>
                <a:latin typeface="Arial"/>
                <a:ea typeface="MS PGothic" panose="020B0600070205080204" pitchFamily="34" charset="-128"/>
                <a:cs typeface="+mn-cs"/>
              </a:rPr>
              <a:t>Service Level definitions</a:t>
            </a:r>
            <a:endParaRPr lang="en-US" sz="1200">
              <a:solidFill>
                <a:schemeClr val="tx2">
                  <a:lumMod val="50000"/>
                </a:schemeClr>
              </a:solidFill>
              <a:latin typeface="+mn-lt"/>
              <a:cs typeface="Arial"/>
            </a:endParaRPr>
          </a:p>
        </p:txBody>
      </p:sp>
      <p:graphicFrame>
        <p:nvGraphicFramePr>
          <p:cNvPr id="3" name="Group 4">
            <a:extLst>
              <a:ext uri="{FF2B5EF4-FFF2-40B4-BE49-F238E27FC236}">
                <a16:creationId xmlns:a16="http://schemas.microsoft.com/office/drawing/2014/main" id="{DD15DFBD-59DA-5D5E-CA0F-B3AF69B0F506}"/>
              </a:ext>
            </a:extLst>
          </p:cNvPr>
          <p:cNvGraphicFramePr>
            <a:graphicFrameLocks/>
          </p:cNvGraphicFramePr>
          <p:nvPr>
            <p:extLst>
              <p:ext uri="{D42A27DB-BD31-4B8C-83A1-F6EECF244321}">
                <p14:modId xmlns:p14="http://schemas.microsoft.com/office/powerpoint/2010/main" val="1886026089"/>
              </p:ext>
            </p:extLst>
          </p:nvPr>
        </p:nvGraphicFramePr>
        <p:xfrm>
          <a:off x="2653154" y="4368860"/>
          <a:ext cx="8762705" cy="1830389"/>
        </p:xfrm>
        <a:graphic>
          <a:graphicData uri="http://schemas.openxmlformats.org/drawingml/2006/table">
            <a:tbl>
              <a:tblPr/>
              <a:tblGrid>
                <a:gridCol w="2417298">
                  <a:extLst>
                    <a:ext uri="{9D8B030D-6E8A-4147-A177-3AD203B41FA5}">
                      <a16:colId xmlns:a16="http://schemas.microsoft.com/office/drawing/2014/main" val="20000"/>
                    </a:ext>
                  </a:extLst>
                </a:gridCol>
                <a:gridCol w="6345407">
                  <a:extLst>
                    <a:ext uri="{9D8B030D-6E8A-4147-A177-3AD203B41FA5}">
                      <a16:colId xmlns:a16="http://schemas.microsoft.com/office/drawing/2014/main" val="20001"/>
                    </a:ext>
                  </a:extLst>
                </a:gridCol>
              </a:tblGrid>
              <a:tr h="243896">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Code</a:t>
                      </a:r>
                    </a:p>
                  </a:txBody>
                  <a:tcPr marT="45737" marB="4573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Description</a:t>
                      </a:r>
                    </a:p>
                  </a:txBody>
                  <a:tcPr marT="45737" marB="4573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158">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Severity / Critical (P1)</a:t>
                      </a:r>
                    </a:p>
                  </a:txBody>
                  <a:tcPr marT="45737" marB="4573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The IAM system or any IAM component is down or business is seriously impacted. A procedural issue, causes a complete loss of service in Production or in Test environment and work can not reasonably continue. This represents a SIGNIFICANT impact and Sr. Management is usually involved.</a:t>
                      </a:r>
                    </a:p>
                  </a:txBody>
                  <a:tcPr marT="45737" marB="4573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7">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Severity / High (P2)</a:t>
                      </a:r>
                    </a:p>
                  </a:txBody>
                  <a:tcPr marT="45737" marB="4573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Severe loss of service. While no acceptable workaround is available, a production environment can continue in a restricted fashion.</a:t>
                      </a:r>
                    </a:p>
                  </a:txBody>
                  <a:tcPr marT="45737" marB="4573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4509">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Severity / Medium (P3)</a:t>
                      </a:r>
                    </a:p>
                  </a:txBody>
                  <a:tcPr marT="45737" marB="4573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Minor loss of service and workaround is available.</a:t>
                      </a:r>
                    </a:p>
                  </a:txBody>
                  <a:tcPr marT="45737" marB="4573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4509">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Severity / Low (P4)</a:t>
                      </a:r>
                    </a:p>
                  </a:txBody>
                  <a:tcPr marT="45737" marB="45737"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0" latinLnBrk="0" hangingPunct="0">
                        <a:spcBef>
                          <a:spcPct val="20000"/>
                        </a:spcBef>
                        <a:buClr>
                          <a:schemeClr val="tx1"/>
                        </a:buClr>
                        <a:buFont typeface="Wingdings" panose="05000000000000000000" pitchFamily="2" charset="2"/>
                        <a:defRPr sz="1400" kern="1200">
                          <a:solidFill>
                            <a:srgbClr val="000000"/>
                          </a:solidFill>
                          <a:latin typeface="Arial" panose="020B0604020202020204" pitchFamily="34" charset="0"/>
                          <a:ea typeface="MS PGothic" panose="020B0600070205080204" pitchFamily="34" charset="-128"/>
                        </a:defRPr>
                      </a:lvl1pPr>
                      <a:lvl2pPr marL="742950" indent="-285750" algn="l" defTabSz="914400" rtl="0" eaLnBrk="0" latinLnBrk="0" hangingPunct="0">
                        <a:spcBef>
                          <a:spcPct val="20000"/>
                        </a:spcBef>
                        <a:buClr>
                          <a:schemeClr val="tx1"/>
                        </a:buClr>
                        <a:defRPr sz="1400" kern="1200">
                          <a:solidFill>
                            <a:schemeClr val="tx1"/>
                          </a:solidFill>
                          <a:latin typeface="Arial" panose="020B0604020202020204" pitchFamily="34" charset="0"/>
                          <a:ea typeface="MS PGothic" panose="020B0600070205080204" pitchFamily="34" charset="-128"/>
                        </a:defRPr>
                      </a:lvl2pPr>
                      <a:lvl3pPr marL="11430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3pPr>
                      <a:lvl4pPr marL="1600200" indent="-228600" algn="l" defTabSz="914400" rtl="0" eaLnBrk="0" latinLnBrk="0" hangingPunct="0">
                        <a:spcBef>
                          <a:spcPct val="20000"/>
                        </a:spcBef>
                        <a:buClr>
                          <a:schemeClr val="tx1"/>
                        </a:buClr>
                        <a:defRPr sz="1200" kern="1200">
                          <a:solidFill>
                            <a:schemeClr val="tx1"/>
                          </a:solidFill>
                          <a:latin typeface="Arial" panose="020B0604020202020204" pitchFamily="34" charset="0"/>
                          <a:ea typeface="MS PGothic" panose="020B0600070205080204" pitchFamily="34" charset="-128"/>
                        </a:defRPr>
                      </a:lvl4pPr>
                      <a:lvl5pPr marL="2057400" indent="-228600" algn="l" defTabSz="914400" rtl="0" eaLnBrk="0" latinLnBrk="0" hangingPunct="0">
                        <a:spcBef>
                          <a:spcPct val="20000"/>
                        </a:spcBef>
                        <a:buClr>
                          <a:schemeClr val="tx1"/>
                        </a:buClr>
                        <a:defRPr sz="1000" kern="1200">
                          <a:solidFill>
                            <a:schemeClr val="tx1"/>
                          </a:solidFill>
                          <a:latin typeface="Arial" panose="020B0604020202020204" pitchFamily="34" charset="0"/>
                          <a:ea typeface="MS PGothic" panose="020B0600070205080204" pitchFamily="34" charset="-128"/>
                        </a:defRPr>
                      </a:lvl5pPr>
                      <a:lvl6pPr marL="25146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6pPr>
                      <a:lvl7pPr marL="29718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7pPr>
                      <a:lvl8pPr marL="34290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8pPr>
                      <a:lvl9pPr marL="3886200" indent="-228600" algn="l" defTabSz="914400" rtl="0" eaLnBrk="0" fontAlgn="base" latinLnBrk="0" hangingPunct="0">
                        <a:spcBef>
                          <a:spcPct val="20000"/>
                        </a:spcBef>
                        <a:spcAft>
                          <a:spcPct val="0"/>
                        </a:spcAft>
                        <a:buClr>
                          <a:schemeClr val="tx1"/>
                        </a:buClr>
                        <a:defRPr sz="1000" kern="12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anose="05000000000000000000" pitchFamily="2" charset="2"/>
                        <a:buNone/>
                        <a:tabLst/>
                      </a:pPr>
                      <a:r>
                        <a:rPr kumimoji="0" lang="en-US" altLang="en-US" sz="1000" b="0" i="0" u="none" strike="noStrike" cap="none" normalizeH="0" baseline="0">
                          <a:ln>
                            <a:noFill/>
                          </a:ln>
                          <a:solidFill>
                            <a:srgbClr val="000000"/>
                          </a:solidFill>
                          <a:effectLst/>
                          <a:latin typeface="Arial" panose="020B0604020202020204" pitchFamily="34" charset="0"/>
                          <a:ea typeface="MS PGothic" panose="020B0600070205080204" pitchFamily="34" charset="-128"/>
                        </a:rPr>
                        <a:t>No loss of service and can be used for enhancement requests.</a:t>
                      </a:r>
                    </a:p>
                  </a:txBody>
                  <a:tcPr marT="45737" marB="45737"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73060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br>
              <a:rPr lang="en-GB" sz="6600"/>
            </a:br>
            <a:br>
              <a:rPr lang="en-GB" sz="6600"/>
            </a:br>
            <a:r>
              <a:rPr lang="en-GB" sz="6600"/>
              <a:t>Objectives and Scope of Work</a:t>
            </a:r>
            <a:endParaRPr lang="en-GB"/>
          </a:p>
        </p:txBody>
      </p:sp>
    </p:spTree>
    <p:extLst>
      <p:ext uri="{BB962C8B-B14F-4D97-AF65-F5344CB8AC3E}">
        <p14:creationId xmlns:p14="http://schemas.microsoft.com/office/powerpoint/2010/main" val="2328703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1557" y="2011248"/>
            <a:ext cx="6747591" cy="3467100"/>
          </a:xfrm>
        </p:spPr>
        <p:txBody>
          <a:bodyPr/>
          <a:lstStyle/>
          <a:p>
            <a:r>
              <a:rPr lang="en-US" sz="6000" b="1" i="0">
                <a:effectLst/>
                <a:latin typeface="KPMG Bold" panose="020B0803030202040204" pitchFamily="34" charset="0"/>
              </a:rPr>
              <a:t>Out of Scope</a:t>
            </a:r>
            <a:endParaRPr lang="en-GB" sz="6000" b="1">
              <a:latin typeface="KPMG Bold"/>
            </a:endParaRPr>
          </a:p>
        </p:txBody>
      </p:sp>
    </p:spTree>
    <p:extLst>
      <p:ext uri="{BB962C8B-B14F-4D97-AF65-F5344CB8AC3E}">
        <p14:creationId xmlns:p14="http://schemas.microsoft.com/office/powerpoint/2010/main" val="2846108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0758-DA0E-4B46-AB2A-931FCE5E6AB5}"/>
              </a:ext>
            </a:extLst>
          </p:cNvPr>
          <p:cNvSpPr>
            <a:spLocks noGrp="1"/>
          </p:cNvSpPr>
          <p:nvPr>
            <p:ph type="title"/>
          </p:nvPr>
        </p:nvSpPr>
        <p:spPr>
          <a:xfrm>
            <a:off x="626658" y="278490"/>
            <a:ext cx="10185600" cy="518400"/>
          </a:xfrm>
        </p:spPr>
        <p:txBody>
          <a:bodyPr/>
          <a:lstStyle/>
          <a:p>
            <a:r>
              <a:rPr lang="en-US" b="1"/>
              <a:t>Out Of Scope</a:t>
            </a:r>
          </a:p>
        </p:txBody>
      </p:sp>
      <p:sp>
        <p:nvSpPr>
          <p:cNvPr id="6" name="TextBox 5">
            <a:extLst>
              <a:ext uri="{FF2B5EF4-FFF2-40B4-BE49-F238E27FC236}">
                <a16:creationId xmlns:a16="http://schemas.microsoft.com/office/drawing/2014/main" id="{77FDBF95-09E6-4072-BC7B-10758EE38CEE}"/>
              </a:ext>
            </a:extLst>
          </p:cNvPr>
          <p:cNvSpPr txBox="1"/>
          <p:nvPr/>
        </p:nvSpPr>
        <p:spPr>
          <a:xfrm>
            <a:off x="707375" y="1246101"/>
            <a:ext cx="10207626" cy="4594656"/>
          </a:xfrm>
          <a:prstGeom prst="rect">
            <a:avLst/>
          </a:prstGeom>
          <a:noFill/>
          <a:ln>
            <a:noFill/>
          </a:ln>
        </p:spPr>
        <p:txBody>
          <a:bodyPr wrap="square" lIns="54610" tIns="54610" rIns="54610" bIns="54610" rtlCol="0" anchor="t">
            <a:spAutoFit/>
          </a:bodyPr>
          <a:lstStyle/>
          <a:p>
            <a:pPr marL="285750" indent="-285750" algn="l" rtl="0" fontAlgn="base">
              <a:lnSpc>
                <a:spcPct val="150000"/>
              </a:lnSpc>
              <a:buFont typeface="Arial" panose="020B0604020202020204" pitchFamily="34" charset="0"/>
              <a:buChar char="•"/>
            </a:pPr>
            <a:r>
              <a:rPr lang="en-US" sz="1400" b="0" i="0" u="none" strike="noStrike">
                <a:solidFill>
                  <a:srgbClr val="000000"/>
                </a:solidFill>
                <a:effectLst/>
              </a:rPr>
              <a:t>Any </a:t>
            </a:r>
            <a:r>
              <a:rPr lang="en-US" sz="1400" b="1" i="0" u="none" strike="noStrike">
                <a:solidFill>
                  <a:srgbClr val="000000"/>
                </a:solidFill>
                <a:effectLst/>
              </a:rPr>
              <a:t>Hardware/VM’s or network related issues </a:t>
            </a:r>
            <a:r>
              <a:rPr lang="en-US" sz="1400" b="0" i="0">
                <a:solidFill>
                  <a:srgbClr val="000000"/>
                </a:solidFill>
                <a:effectLst/>
              </a:rPr>
              <a:t>​</a:t>
            </a:r>
          </a:p>
          <a:p>
            <a:pPr marL="285750" indent="-285750" algn="l" rtl="0" fontAlgn="base">
              <a:lnSpc>
                <a:spcPct val="150000"/>
              </a:lnSpc>
              <a:buFont typeface="Arial" panose="020B0604020202020204" pitchFamily="34" charset="0"/>
              <a:buChar char="•"/>
            </a:pPr>
            <a:r>
              <a:rPr lang="en-US" sz="1400" b="0" i="0" u="none" strike="noStrike">
                <a:solidFill>
                  <a:srgbClr val="000000"/>
                </a:solidFill>
                <a:effectLst/>
              </a:rPr>
              <a:t>Any </a:t>
            </a:r>
            <a:r>
              <a:rPr lang="en-US" sz="1400" b="1" i="0" u="none" strike="noStrike">
                <a:solidFill>
                  <a:srgbClr val="000000"/>
                </a:solidFill>
                <a:effectLst/>
              </a:rPr>
              <a:t>end user machine configurations/changes related to OS or networks</a:t>
            </a:r>
            <a:r>
              <a:rPr lang="en-US" sz="1400" b="0" i="0">
                <a:solidFill>
                  <a:srgbClr val="000000"/>
                </a:solidFill>
                <a:effectLst/>
              </a:rPr>
              <a:t>​</a:t>
            </a:r>
          </a:p>
          <a:p>
            <a:pPr marL="285750" indent="-285750" algn="l" rtl="0" fontAlgn="base">
              <a:lnSpc>
                <a:spcPct val="150000"/>
              </a:lnSpc>
              <a:buFont typeface="Arial" panose="020B0604020202020204" pitchFamily="34" charset="0"/>
              <a:buChar char="•"/>
            </a:pPr>
            <a:r>
              <a:rPr lang="en-US" sz="1400" b="0" i="0" u="none" strike="noStrike">
                <a:solidFill>
                  <a:srgbClr val="000000"/>
                </a:solidFill>
                <a:effectLst/>
              </a:rPr>
              <a:t>Any kind of </a:t>
            </a:r>
            <a:r>
              <a:rPr lang="en-US" sz="1400" b="1" i="0" u="none" strike="noStrike">
                <a:solidFill>
                  <a:srgbClr val="000000"/>
                </a:solidFill>
                <a:effectLst/>
              </a:rPr>
              <a:t>3rd Party Software Upgrade </a:t>
            </a:r>
            <a:r>
              <a:rPr lang="en-US" sz="1400" b="0" i="0" u="none" strike="noStrike">
                <a:solidFill>
                  <a:srgbClr val="000000"/>
                </a:solidFill>
                <a:effectLst/>
              </a:rPr>
              <a:t>activity other than agents, components, etc.</a:t>
            </a:r>
            <a:r>
              <a:rPr lang="en-US" sz="1400" b="0" i="0">
                <a:solidFill>
                  <a:srgbClr val="000000"/>
                </a:solidFill>
                <a:effectLst/>
              </a:rPr>
              <a:t>​</a:t>
            </a:r>
          </a:p>
          <a:p>
            <a:pPr marL="285750" indent="-285750" algn="l" rtl="0" fontAlgn="base">
              <a:lnSpc>
                <a:spcPct val="150000"/>
              </a:lnSpc>
              <a:buFont typeface="Arial" panose="020B0604020202020204" pitchFamily="34" charset="0"/>
              <a:buChar char="•"/>
            </a:pPr>
            <a:r>
              <a:rPr lang="en-US" sz="1400" b="0" i="0" u="none" strike="noStrike">
                <a:solidFill>
                  <a:srgbClr val="000000"/>
                </a:solidFill>
                <a:effectLst/>
              </a:rPr>
              <a:t>Any kind of </a:t>
            </a:r>
            <a:r>
              <a:rPr lang="en-US" sz="1400" b="1" i="0" u="none" strike="noStrike">
                <a:solidFill>
                  <a:srgbClr val="000000"/>
                </a:solidFill>
                <a:effectLst/>
              </a:rPr>
              <a:t>customization either for applications/target devices </a:t>
            </a:r>
            <a:r>
              <a:rPr lang="en-US" sz="1400" b="0" i="0" u="none" strike="noStrike">
                <a:solidFill>
                  <a:srgbClr val="000000"/>
                </a:solidFill>
                <a:effectLst/>
              </a:rPr>
              <a:t>etc. </a:t>
            </a:r>
            <a:r>
              <a:rPr lang="en-US" sz="1400" b="0" i="0">
                <a:solidFill>
                  <a:srgbClr val="000000"/>
                </a:solidFill>
                <a:effectLst/>
              </a:rPr>
              <a:t>​</a:t>
            </a:r>
          </a:p>
          <a:p>
            <a:pPr marL="285750" indent="-285750" algn="l" rtl="0" fontAlgn="base">
              <a:lnSpc>
                <a:spcPct val="150000"/>
              </a:lnSpc>
              <a:buFont typeface="Arial" panose="020B0604020202020204" pitchFamily="34" charset="0"/>
              <a:buChar char="•"/>
            </a:pPr>
            <a:r>
              <a:rPr lang="en-US" sz="1400" b="0" i="0" u="none" strike="noStrike">
                <a:solidFill>
                  <a:srgbClr val="000000"/>
                </a:solidFill>
                <a:effectLst/>
              </a:rPr>
              <a:t>Any kind of licenses procurement will not be in KPMG Scope</a:t>
            </a:r>
            <a:r>
              <a:rPr lang="en-US" sz="1400" b="0" i="0">
                <a:solidFill>
                  <a:srgbClr val="000000"/>
                </a:solidFill>
                <a:effectLst/>
              </a:rPr>
              <a:t>​</a:t>
            </a:r>
          </a:p>
          <a:p>
            <a:pPr marL="285750" indent="-285750">
              <a:lnSpc>
                <a:spcPct val="150000"/>
              </a:lnSpc>
              <a:buFont typeface="Arial" panose="020B0604020202020204" pitchFamily="34" charset="0"/>
              <a:buChar char="•"/>
            </a:pPr>
            <a:r>
              <a:rPr lang="en-US" sz="1400" b="1" i="0" u="none" strike="noStrike">
                <a:solidFill>
                  <a:srgbClr val="000000"/>
                </a:solidFill>
                <a:effectLst/>
              </a:rPr>
              <a:t>Backup and Recovery Management</a:t>
            </a:r>
            <a:r>
              <a:rPr lang="en-US" sz="1400" b="0" i="0" u="none" strike="noStrike">
                <a:solidFill>
                  <a:srgbClr val="000000"/>
                </a:solidFill>
                <a:effectLst/>
              </a:rPr>
              <a:t> is out of scope however KPMG will co-ordinate the activities with the backup and recovery team related to in-scope tools and technology </a:t>
            </a:r>
            <a:r>
              <a:rPr lang="en-US" sz="1400" b="0" i="0">
                <a:solidFill>
                  <a:srgbClr val="000000"/>
                </a:solidFill>
                <a:effectLst/>
              </a:rPr>
              <a:t>​</a:t>
            </a:r>
          </a:p>
          <a:p>
            <a:pPr marL="285750" indent="-285750">
              <a:lnSpc>
                <a:spcPct val="150000"/>
              </a:lnSpc>
              <a:buFont typeface="Arial" panose="020B0604020202020204" pitchFamily="34" charset="0"/>
              <a:buChar char="•"/>
            </a:pPr>
            <a:r>
              <a:rPr lang="en-US" sz="1400" b="0" i="0" u="none" strike="noStrike">
                <a:solidFill>
                  <a:srgbClr val="000000"/>
                </a:solidFill>
                <a:effectLst/>
              </a:rPr>
              <a:t>Any</a:t>
            </a:r>
            <a:r>
              <a:rPr lang="en-US" sz="1400" b="1" i="0" u="none" strike="noStrike">
                <a:solidFill>
                  <a:srgbClr val="000000"/>
                </a:solidFill>
                <a:effectLst/>
              </a:rPr>
              <a:t> End User Training or Certifications </a:t>
            </a:r>
            <a:r>
              <a:rPr lang="en-US" sz="1400" b="0" i="0" u="none" strike="noStrike">
                <a:solidFill>
                  <a:srgbClr val="000000"/>
                </a:solidFill>
                <a:effectLst/>
              </a:rPr>
              <a:t>shall be out of scope</a:t>
            </a:r>
            <a:r>
              <a:rPr lang="en-US" sz="1400" b="0" i="0">
                <a:solidFill>
                  <a:srgbClr val="000000"/>
                </a:solidFill>
                <a:effectLst/>
              </a:rPr>
              <a:t>​</a:t>
            </a:r>
          </a:p>
          <a:p>
            <a:pPr marL="285750" indent="-285750">
              <a:lnSpc>
                <a:spcPct val="150000"/>
              </a:lnSpc>
              <a:buFont typeface="Arial" panose="020B0604020202020204" pitchFamily="34" charset="0"/>
              <a:buChar char="•"/>
            </a:pPr>
            <a:r>
              <a:rPr lang="en-US" sz="1400" b="0" i="0">
                <a:solidFill>
                  <a:srgbClr val="000000"/>
                </a:solidFill>
                <a:effectLst/>
              </a:rPr>
              <a:t>Storage / Capacity management is out of scope.</a:t>
            </a:r>
            <a:endParaRPr lang="en-US" sz="1400">
              <a:solidFill>
                <a:srgbClr val="000000"/>
              </a:solidFill>
            </a:endParaRPr>
          </a:p>
          <a:p>
            <a:pPr marL="285750" indent="-285750" algn="l" rtl="0" fontAlgn="base">
              <a:lnSpc>
                <a:spcPct val="150000"/>
              </a:lnSpc>
              <a:buFont typeface="Arial" panose="020B0604020202020204" pitchFamily="34" charset="0"/>
              <a:buChar char="•"/>
            </a:pPr>
            <a:r>
              <a:rPr lang="en-US" sz="1400" b="0" i="0" u="none" strike="noStrike">
                <a:solidFill>
                  <a:srgbClr val="000000"/>
                </a:solidFill>
                <a:effectLst/>
              </a:rPr>
              <a:t>Planning and execution of Vulnerability assessment and penetration testing for integrated applications / endpoints shall be Conducting Performance Testing, Load / Stress Testing, smoke testing, Regression Testing</a:t>
            </a:r>
            <a:endParaRPr lang="en-US" sz="1400" b="0" i="0">
              <a:solidFill>
                <a:srgbClr val="000000"/>
              </a:solidFill>
              <a:effectLst/>
            </a:endParaRPr>
          </a:p>
          <a:p>
            <a:pPr marL="285750" indent="-285750" algn="l" rtl="0" fontAlgn="base">
              <a:lnSpc>
                <a:spcPct val="150000"/>
              </a:lnSpc>
              <a:buFont typeface="Arial" panose="020B0604020202020204" pitchFamily="34" charset="0"/>
              <a:buChar char="•"/>
            </a:pPr>
            <a:r>
              <a:rPr lang="en-US" sz="1400">
                <a:solidFill>
                  <a:srgbClr val="000000"/>
                </a:solidFill>
              </a:rPr>
              <a:t>Upgrade</a:t>
            </a:r>
            <a:r>
              <a:rPr lang="en-US" sz="1400" b="0" i="0">
                <a:solidFill>
                  <a:srgbClr val="000000"/>
                </a:solidFill>
                <a:effectLst/>
              </a:rPr>
              <a:t> for any other environment</a:t>
            </a:r>
          </a:p>
          <a:p>
            <a:pPr marL="285750" indent="-285750" fontAlgn="base">
              <a:lnSpc>
                <a:spcPct val="150000"/>
              </a:lnSpc>
              <a:buFont typeface="Arial" panose="020B0604020202020204" pitchFamily="34" charset="0"/>
              <a:buChar char="•"/>
            </a:pPr>
            <a:r>
              <a:rPr lang="en-US" sz="1400"/>
              <a:t>Development of custom connectors for the customized OS or Applications will be out of scope.</a:t>
            </a:r>
          </a:p>
          <a:p>
            <a:pPr marL="285750" indent="-285750" algn="l" rtl="0" fontAlgn="base">
              <a:lnSpc>
                <a:spcPct val="150000"/>
              </a:lnSpc>
              <a:buFont typeface="Arial" panose="020B0604020202020204" pitchFamily="34" charset="0"/>
              <a:buChar char="•"/>
            </a:pPr>
            <a:endParaRPr lang="en-US" sz="1400"/>
          </a:p>
        </p:txBody>
      </p:sp>
    </p:spTree>
    <p:extLst>
      <p:ext uri="{BB962C8B-B14F-4D97-AF65-F5344CB8AC3E}">
        <p14:creationId xmlns:p14="http://schemas.microsoft.com/office/powerpoint/2010/main" val="8593586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3227276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solidFill>
                  <a:prstClr val="white">
                    <a:lumMod val="95000"/>
                  </a:prstClr>
                </a:solidFill>
              </a:rPr>
              <a:t>10 </a:t>
            </a:r>
            <a:br>
              <a:rPr lang="en-US">
                <a:solidFill>
                  <a:prstClr val="white">
                    <a:lumMod val="95000"/>
                  </a:prstClr>
                </a:solidFill>
              </a:rPr>
            </a:br>
            <a:br>
              <a:rPr lang="en-US">
                <a:solidFill>
                  <a:prstClr val="white">
                    <a:lumMod val="95000"/>
                  </a:prstClr>
                </a:solidFill>
              </a:rPr>
            </a:br>
            <a:r>
              <a:rPr lang="en-US">
                <a:solidFill>
                  <a:prstClr val="white">
                    <a:lumMod val="95000"/>
                  </a:prstClr>
                </a:solidFill>
              </a:rPr>
              <a:t>Appendix</a:t>
            </a:r>
            <a:br>
              <a:rPr lang="en-US"/>
            </a:br>
            <a:br>
              <a:rPr lang="en-US"/>
            </a:br>
            <a:r>
              <a:rPr lang="en-GB"/>
              <a:t>Our Differentiators</a:t>
            </a:r>
          </a:p>
        </p:txBody>
      </p:sp>
    </p:spTree>
    <p:extLst>
      <p:ext uri="{BB962C8B-B14F-4D97-AF65-F5344CB8AC3E}">
        <p14:creationId xmlns:p14="http://schemas.microsoft.com/office/powerpoint/2010/main" val="403351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B181-4161-4C03-B9DE-8E44CBF04C1F}"/>
              </a:ext>
            </a:extLst>
          </p:cNvPr>
          <p:cNvSpPr>
            <a:spLocks noGrp="1"/>
          </p:cNvSpPr>
          <p:nvPr>
            <p:ph type="title"/>
          </p:nvPr>
        </p:nvSpPr>
        <p:spPr>
          <a:xfrm>
            <a:off x="630148" y="287964"/>
            <a:ext cx="11010900" cy="533400"/>
          </a:xfrm>
        </p:spPr>
        <p:txBody>
          <a:bodyPr/>
          <a:lstStyle/>
          <a:p>
            <a:r>
              <a:rPr lang="en-US" b="1"/>
              <a:t>Our Unique Selling Perspective</a:t>
            </a:r>
          </a:p>
        </p:txBody>
      </p:sp>
      <p:grpSp>
        <p:nvGrpSpPr>
          <p:cNvPr id="216" name="Group 215">
            <a:extLst>
              <a:ext uri="{FF2B5EF4-FFF2-40B4-BE49-F238E27FC236}">
                <a16:creationId xmlns:a16="http://schemas.microsoft.com/office/drawing/2014/main" id="{9A1F22A6-BB70-4028-B026-EE2F9BF7538A}"/>
              </a:ext>
            </a:extLst>
          </p:cNvPr>
          <p:cNvGrpSpPr/>
          <p:nvPr/>
        </p:nvGrpSpPr>
        <p:grpSpPr>
          <a:xfrm flipH="1">
            <a:off x="6268999" y="2939891"/>
            <a:ext cx="4003501" cy="980512"/>
            <a:chOff x="1982491" y="3376583"/>
            <a:chExt cx="2993950" cy="817245"/>
          </a:xfrm>
        </p:grpSpPr>
        <p:sp>
          <p:nvSpPr>
            <p:cNvPr id="217" name="Pentagon 176">
              <a:extLst>
                <a:ext uri="{FF2B5EF4-FFF2-40B4-BE49-F238E27FC236}">
                  <a16:creationId xmlns:a16="http://schemas.microsoft.com/office/drawing/2014/main" id="{01A893D8-C246-4008-BA3F-CC6CAB9BBE40}"/>
                </a:ext>
              </a:extLst>
            </p:cNvPr>
            <p:cNvSpPr/>
            <p:nvPr/>
          </p:nvSpPr>
          <p:spPr>
            <a:xfrm>
              <a:off x="1982491" y="3376583"/>
              <a:ext cx="2911034" cy="600063"/>
            </a:xfrm>
            <a:prstGeom prst="homePlate">
              <a:avLst>
                <a:gd name="adj" fmla="val 29155"/>
              </a:avLst>
            </a:prstGeom>
            <a:solidFill>
              <a:srgbClr val="48369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8" name="Pentagon 38">
              <a:extLst>
                <a:ext uri="{FF2B5EF4-FFF2-40B4-BE49-F238E27FC236}">
                  <a16:creationId xmlns:a16="http://schemas.microsoft.com/office/drawing/2014/main" id="{EC456C65-4075-493E-A12C-27326BFA27BE}"/>
                </a:ext>
              </a:extLst>
            </p:cNvPr>
            <p:cNvSpPr/>
            <p:nvPr/>
          </p:nvSpPr>
          <p:spPr>
            <a:xfrm rot="380823">
              <a:off x="2535156" y="3656328"/>
              <a:ext cx="2441285" cy="537500"/>
            </a:xfrm>
            <a:custGeom>
              <a:avLst/>
              <a:gdLst>
                <a:gd name="connsiteX0" fmla="*/ 0 w 2221335"/>
                <a:gd name="connsiteY0" fmla="*/ 0 h 708246"/>
                <a:gd name="connsiteX1" fmla="*/ 2014846 w 2221335"/>
                <a:gd name="connsiteY1" fmla="*/ 0 h 708246"/>
                <a:gd name="connsiteX2" fmla="*/ 2221335 w 2221335"/>
                <a:gd name="connsiteY2" fmla="*/ 354123 h 708246"/>
                <a:gd name="connsiteX3" fmla="*/ 2014846 w 2221335"/>
                <a:gd name="connsiteY3" fmla="*/ 708246 h 708246"/>
                <a:gd name="connsiteX4" fmla="*/ 0 w 2221335"/>
                <a:gd name="connsiteY4" fmla="*/ 708246 h 708246"/>
                <a:gd name="connsiteX5" fmla="*/ 0 w 2221335"/>
                <a:gd name="connsiteY5" fmla="*/ 0 h 708246"/>
                <a:gd name="connsiteX0" fmla="*/ 80243 w 2221335"/>
                <a:gd name="connsiteY0" fmla="*/ 624654 h 708246"/>
                <a:gd name="connsiteX1" fmla="*/ 2014846 w 2221335"/>
                <a:gd name="connsiteY1" fmla="*/ 0 h 708246"/>
                <a:gd name="connsiteX2" fmla="*/ 2221335 w 2221335"/>
                <a:gd name="connsiteY2" fmla="*/ 354123 h 708246"/>
                <a:gd name="connsiteX3" fmla="*/ 2014846 w 2221335"/>
                <a:gd name="connsiteY3" fmla="*/ 708246 h 708246"/>
                <a:gd name="connsiteX4" fmla="*/ 0 w 2221335"/>
                <a:gd name="connsiteY4" fmla="*/ 708246 h 708246"/>
                <a:gd name="connsiteX5" fmla="*/ 80243 w 2221335"/>
                <a:gd name="connsiteY5" fmla="*/ 624654 h 708246"/>
                <a:gd name="connsiteX0" fmla="*/ 80243 w 2221335"/>
                <a:gd name="connsiteY0" fmla="*/ 409931 h 493523"/>
                <a:gd name="connsiteX1" fmla="*/ 2036711 w 2221335"/>
                <a:gd name="connsiteY1" fmla="*/ 0 h 493523"/>
                <a:gd name="connsiteX2" fmla="*/ 2221335 w 2221335"/>
                <a:gd name="connsiteY2" fmla="*/ 139400 h 493523"/>
                <a:gd name="connsiteX3" fmla="*/ 2014846 w 2221335"/>
                <a:gd name="connsiteY3" fmla="*/ 493523 h 493523"/>
                <a:gd name="connsiteX4" fmla="*/ 0 w 2221335"/>
                <a:gd name="connsiteY4" fmla="*/ 493523 h 493523"/>
                <a:gd name="connsiteX5" fmla="*/ 80243 w 2221335"/>
                <a:gd name="connsiteY5" fmla="*/ 409931 h 493523"/>
                <a:gd name="connsiteX0" fmla="*/ 80243 w 2221335"/>
                <a:gd name="connsiteY0" fmla="*/ 409931 h 493523"/>
                <a:gd name="connsiteX1" fmla="*/ 1839622 w 2221335"/>
                <a:gd name="connsiteY1" fmla="*/ 35899 h 493523"/>
                <a:gd name="connsiteX2" fmla="*/ 2036711 w 2221335"/>
                <a:gd name="connsiteY2" fmla="*/ 0 h 493523"/>
                <a:gd name="connsiteX3" fmla="*/ 2221335 w 2221335"/>
                <a:gd name="connsiteY3" fmla="*/ 139400 h 493523"/>
                <a:gd name="connsiteX4" fmla="*/ 2014846 w 2221335"/>
                <a:gd name="connsiteY4" fmla="*/ 493523 h 493523"/>
                <a:gd name="connsiteX5" fmla="*/ 0 w 2221335"/>
                <a:gd name="connsiteY5" fmla="*/ 493523 h 493523"/>
                <a:gd name="connsiteX6" fmla="*/ 80243 w 2221335"/>
                <a:gd name="connsiteY6" fmla="*/ 409931 h 493523"/>
                <a:gd name="connsiteX0" fmla="*/ 80243 w 2221335"/>
                <a:gd name="connsiteY0" fmla="*/ 409931 h 493523"/>
                <a:gd name="connsiteX1" fmla="*/ 1951782 w 2221335"/>
                <a:gd name="connsiteY1" fmla="*/ 211622 h 493523"/>
                <a:gd name="connsiteX2" fmla="*/ 2036711 w 2221335"/>
                <a:gd name="connsiteY2" fmla="*/ 0 h 493523"/>
                <a:gd name="connsiteX3" fmla="*/ 2221335 w 2221335"/>
                <a:gd name="connsiteY3" fmla="*/ 139400 h 493523"/>
                <a:gd name="connsiteX4" fmla="*/ 2014846 w 2221335"/>
                <a:gd name="connsiteY4" fmla="*/ 493523 h 493523"/>
                <a:gd name="connsiteX5" fmla="*/ 0 w 2221335"/>
                <a:gd name="connsiteY5" fmla="*/ 493523 h 493523"/>
                <a:gd name="connsiteX6" fmla="*/ 80243 w 2221335"/>
                <a:gd name="connsiteY6" fmla="*/ 409931 h 493523"/>
                <a:gd name="connsiteX0" fmla="*/ 0 w 2227771"/>
                <a:gd name="connsiteY0" fmla="*/ 489009 h 493523"/>
                <a:gd name="connsiteX1" fmla="*/ 1958218 w 2227771"/>
                <a:gd name="connsiteY1" fmla="*/ 211622 h 493523"/>
                <a:gd name="connsiteX2" fmla="*/ 2043147 w 2227771"/>
                <a:gd name="connsiteY2" fmla="*/ 0 h 493523"/>
                <a:gd name="connsiteX3" fmla="*/ 2227771 w 2227771"/>
                <a:gd name="connsiteY3" fmla="*/ 139400 h 493523"/>
                <a:gd name="connsiteX4" fmla="*/ 2021282 w 2227771"/>
                <a:gd name="connsiteY4" fmla="*/ 493523 h 493523"/>
                <a:gd name="connsiteX5" fmla="*/ 6436 w 2227771"/>
                <a:gd name="connsiteY5" fmla="*/ 493523 h 493523"/>
                <a:gd name="connsiteX6" fmla="*/ 0 w 2227771"/>
                <a:gd name="connsiteY6" fmla="*/ 489009 h 493523"/>
                <a:gd name="connsiteX0" fmla="*/ 0 w 2255427"/>
                <a:gd name="connsiteY0" fmla="*/ 240376 h 493523"/>
                <a:gd name="connsiteX1" fmla="*/ 1985874 w 2255427"/>
                <a:gd name="connsiteY1" fmla="*/ 211622 h 493523"/>
                <a:gd name="connsiteX2" fmla="*/ 2070803 w 2255427"/>
                <a:gd name="connsiteY2" fmla="*/ 0 h 493523"/>
                <a:gd name="connsiteX3" fmla="*/ 2255427 w 2255427"/>
                <a:gd name="connsiteY3" fmla="*/ 139400 h 493523"/>
                <a:gd name="connsiteX4" fmla="*/ 2048938 w 2255427"/>
                <a:gd name="connsiteY4" fmla="*/ 493523 h 493523"/>
                <a:gd name="connsiteX5" fmla="*/ 34092 w 2255427"/>
                <a:gd name="connsiteY5" fmla="*/ 493523 h 493523"/>
                <a:gd name="connsiteX6" fmla="*/ 0 w 2255427"/>
                <a:gd name="connsiteY6" fmla="*/ 240376 h 493523"/>
                <a:gd name="connsiteX0" fmla="*/ 631783 w 2887210"/>
                <a:gd name="connsiteY0" fmla="*/ 240376 h 593629"/>
                <a:gd name="connsiteX1" fmla="*/ 2617657 w 2887210"/>
                <a:gd name="connsiteY1" fmla="*/ 211622 h 593629"/>
                <a:gd name="connsiteX2" fmla="*/ 2702586 w 2887210"/>
                <a:gd name="connsiteY2" fmla="*/ 0 h 593629"/>
                <a:gd name="connsiteX3" fmla="*/ 2887210 w 2887210"/>
                <a:gd name="connsiteY3" fmla="*/ 139400 h 593629"/>
                <a:gd name="connsiteX4" fmla="*/ 2680721 w 2887210"/>
                <a:gd name="connsiteY4" fmla="*/ 493523 h 593629"/>
                <a:gd name="connsiteX5" fmla="*/ 0 w 2887210"/>
                <a:gd name="connsiteY5" fmla="*/ 593629 h 593629"/>
                <a:gd name="connsiteX6" fmla="*/ 631783 w 2887210"/>
                <a:gd name="connsiteY6" fmla="*/ 240376 h 593629"/>
                <a:gd name="connsiteX0" fmla="*/ 0 w 2920320"/>
                <a:gd name="connsiteY0" fmla="*/ 583401 h 593629"/>
                <a:gd name="connsiteX1" fmla="*/ 2650767 w 2920320"/>
                <a:gd name="connsiteY1" fmla="*/ 211622 h 593629"/>
                <a:gd name="connsiteX2" fmla="*/ 2735696 w 2920320"/>
                <a:gd name="connsiteY2" fmla="*/ 0 h 593629"/>
                <a:gd name="connsiteX3" fmla="*/ 2920320 w 2920320"/>
                <a:gd name="connsiteY3" fmla="*/ 139400 h 593629"/>
                <a:gd name="connsiteX4" fmla="*/ 2713831 w 2920320"/>
                <a:gd name="connsiteY4" fmla="*/ 493523 h 593629"/>
                <a:gd name="connsiteX5" fmla="*/ 33110 w 2920320"/>
                <a:gd name="connsiteY5" fmla="*/ 593629 h 593629"/>
                <a:gd name="connsiteX6" fmla="*/ 0 w 2920320"/>
                <a:gd name="connsiteY6" fmla="*/ 583401 h 593629"/>
                <a:gd name="connsiteX0" fmla="*/ 0 w 2920320"/>
                <a:gd name="connsiteY0" fmla="*/ 583401 h 593629"/>
                <a:gd name="connsiteX1" fmla="*/ 2538348 w 2920320"/>
                <a:gd name="connsiteY1" fmla="*/ 137330 h 593629"/>
                <a:gd name="connsiteX2" fmla="*/ 2735696 w 2920320"/>
                <a:gd name="connsiteY2" fmla="*/ 0 h 593629"/>
                <a:gd name="connsiteX3" fmla="*/ 2920320 w 2920320"/>
                <a:gd name="connsiteY3" fmla="*/ 139400 h 593629"/>
                <a:gd name="connsiteX4" fmla="*/ 2713831 w 2920320"/>
                <a:gd name="connsiteY4" fmla="*/ 493523 h 593629"/>
                <a:gd name="connsiteX5" fmla="*/ 33110 w 2920320"/>
                <a:gd name="connsiteY5" fmla="*/ 593629 h 593629"/>
                <a:gd name="connsiteX6" fmla="*/ 0 w 2920320"/>
                <a:gd name="connsiteY6" fmla="*/ 583401 h 593629"/>
                <a:gd name="connsiteX0" fmla="*/ 0 w 2929857"/>
                <a:gd name="connsiteY0" fmla="*/ 497666 h 593629"/>
                <a:gd name="connsiteX1" fmla="*/ 2547885 w 2929857"/>
                <a:gd name="connsiteY1" fmla="*/ 137330 h 593629"/>
                <a:gd name="connsiteX2" fmla="*/ 2745233 w 2929857"/>
                <a:gd name="connsiteY2" fmla="*/ 0 h 593629"/>
                <a:gd name="connsiteX3" fmla="*/ 2929857 w 2929857"/>
                <a:gd name="connsiteY3" fmla="*/ 139400 h 593629"/>
                <a:gd name="connsiteX4" fmla="*/ 2723368 w 2929857"/>
                <a:gd name="connsiteY4" fmla="*/ 493523 h 593629"/>
                <a:gd name="connsiteX5" fmla="*/ 42647 w 2929857"/>
                <a:gd name="connsiteY5" fmla="*/ 593629 h 593629"/>
                <a:gd name="connsiteX6" fmla="*/ 0 w 2929857"/>
                <a:gd name="connsiteY6" fmla="*/ 497666 h 593629"/>
                <a:gd name="connsiteX0" fmla="*/ 0 w 2929857"/>
                <a:gd name="connsiteY0" fmla="*/ 497666 h 645070"/>
                <a:gd name="connsiteX1" fmla="*/ 2547885 w 2929857"/>
                <a:gd name="connsiteY1" fmla="*/ 137330 h 645070"/>
                <a:gd name="connsiteX2" fmla="*/ 2745233 w 2929857"/>
                <a:gd name="connsiteY2" fmla="*/ 0 h 645070"/>
                <a:gd name="connsiteX3" fmla="*/ 2929857 w 2929857"/>
                <a:gd name="connsiteY3" fmla="*/ 139400 h 645070"/>
                <a:gd name="connsiteX4" fmla="*/ 2723368 w 2929857"/>
                <a:gd name="connsiteY4" fmla="*/ 493523 h 645070"/>
                <a:gd name="connsiteX5" fmla="*/ 48369 w 2929857"/>
                <a:gd name="connsiteY5" fmla="*/ 645070 h 645070"/>
                <a:gd name="connsiteX6" fmla="*/ 0 w 2929857"/>
                <a:gd name="connsiteY6" fmla="*/ 497666 h 64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9857" h="645070">
                  <a:moveTo>
                    <a:pt x="0" y="497666"/>
                  </a:moveTo>
                  <a:lnTo>
                    <a:pt x="2547885" y="137330"/>
                  </a:lnTo>
                  <a:lnTo>
                    <a:pt x="2745233" y="0"/>
                  </a:lnTo>
                  <a:lnTo>
                    <a:pt x="2929857" y="139400"/>
                  </a:lnTo>
                  <a:lnTo>
                    <a:pt x="2723368" y="493523"/>
                  </a:lnTo>
                  <a:lnTo>
                    <a:pt x="48369" y="645070"/>
                  </a:lnTo>
                  <a:lnTo>
                    <a:pt x="0" y="497666"/>
                  </a:lnTo>
                  <a:close/>
                </a:path>
              </a:pathLst>
            </a:custGeom>
            <a:solidFill>
              <a:srgbClr val="000000">
                <a:alpha val="14902"/>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19" name="TextBox 218">
              <a:extLst>
                <a:ext uri="{FF2B5EF4-FFF2-40B4-BE49-F238E27FC236}">
                  <a16:creationId xmlns:a16="http://schemas.microsoft.com/office/drawing/2014/main" id="{78C2ABA0-4024-4B77-8B55-6F9AE8ACAEA3}"/>
                </a:ext>
              </a:extLst>
            </p:cNvPr>
            <p:cNvSpPr txBox="1"/>
            <p:nvPr/>
          </p:nvSpPr>
          <p:spPr>
            <a:xfrm>
              <a:off x="4465121" y="3437233"/>
              <a:ext cx="268713" cy="4104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C</a:t>
              </a:r>
              <a:endParaRPr kumimoji="0" lang="en-CA" sz="32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nvGrpSpPr>
            <p:cNvPr id="220" name="Group 219">
              <a:extLst>
                <a:ext uri="{FF2B5EF4-FFF2-40B4-BE49-F238E27FC236}">
                  <a16:creationId xmlns:a16="http://schemas.microsoft.com/office/drawing/2014/main" id="{4E0173E8-2700-4CF3-8657-27B5EC80D731}"/>
                </a:ext>
              </a:extLst>
            </p:cNvPr>
            <p:cNvGrpSpPr/>
            <p:nvPr/>
          </p:nvGrpSpPr>
          <p:grpSpPr>
            <a:xfrm>
              <a:off x="2148862" y="3534093"/>
              <a:ext cx="255296" cy="260586"/>
              <a:chOff x="5789502" y="1736513"/>
              <a:chExt cx="306388" cy="312737"/>
            </a:xfrm>
            <a:solidFill>
              <a:schemeClr val="bg1"/>
            </a:solidFill>
          </p:grpSpPr>
          <p:sp>
            <p:nvSpPr>
              <p:cNvPr id="224" name="Freeform 115">
                <a:extLst>
                  <a:ext uri="{FF2B5EF4-FFF2-40B4-BE49-F238E27FC236}">
                    <a16:creationId xmlns:a16="http://schemas.microsoft.com/office/drawing/2014/main" id="{3825D756-09C5-41E6-94A0-8ADAAD6F3CF0}"/>
                  </a:ext>
                </a:extLst>
              </p:cNvPr>
              <p:cNvSpPr>
                <a:spLocks noEditPoints="1"/>
              </p:cNvSpPr>
              <p:nvPr/>
            </p:nvSpPr>
            <p:spPr bwMode="auto">
              <a:xfrm>
                <a:off x="5862527" y="1852400"/>
                <a:ext cx="157163" cy="196850"/>
              </a:xfrm>
              <a:custGeom>
                <a:avLst/>
                <a:gdLst>
                  <a:gd name="T0" fmla="*/ 15 w 47"/>
                  <a:gd name="T1" fmla="*/ 0 h 59"/>
                  <a:gd name="T2" fmla="*/ 15 w 47"/>
                  <a:gd name="T3" fmla="*/ 0 h 59"/>
                  <a:gd name="T4" fmla="*/ 15 w 47"/>
                  <a:gd name="T5" fmla="*/ 0 h 59"/>
                  <a:gd name="T6" fmla="*/ 38 w 47"/>
                  <a:gd name="T7" fmla="*/ 56 h 59"/>
                  <a:gd name="T8" fmla="*/ 30 w 47"/>
                  <a:gd name="T9" fmla="*/ 41 h 59"/>
                  <a:gd name="T10" fmla="*/ 30 w 47"/>
                  <a:gd name="T11" fmla="*/ 41 h 59"/>
                  <a:gd name="T12" fmla="*/ 35 w 47"/>
                  <a:gd name="T13" fmla="*/ 27 h 59"/>
                  <a:gd name="T14" fmla="*/ 33 w 47"/>
                  <a:gd name="T15" fmla="*/ 0 h 59"/>
                  <a:gd name="T16" fmla="*/ 24 w 47"/>
                  <a:gd name="T17" fmla="*/ 9 h 59"/>
                  <a:gd name="T18" fmla="*/ 15 w 47"/>
                  <a:gd name="T19" fmla="*/ 0 h 59"/>
                  <a:gd name="T20" fmla="*/ 13 w 47"/>
                  <a:gd name="T21" fmla="*/ 27 h 59"/>
                  <a:gd name="T22" fmla="*/ 18 w 47"/>
                  <a:gd name="T23" fmla="*/ 41 h 59"/>
                  <a:gd name="T24" fmla="*/ 18 w 47"/>
                  <a:gd name="T25" fmla="*/ 41 h 59"/>
                  <a:gd name="T26" fmla="*/ 9 w 47"/>
                  <a:gd name="T27" fmla="*/ 56 h 59"/>
                  <a:gd name="T28" fmla="*/ 0 w 47"/>
                  <a:gd name="T29" fmla="*/ 59 h 59"/>
                  <a:gd name="T30" fmla="*/ 47 w 47"/>
                  <a:gd name="T31" fmla="*/ 59 h 59"/>
                  <a:gd name="T32" fmla="*/ 38 w 47"/>
                  <a:gd name="T33" fmla="*/ 56 h 59"/>
                  <a:gd name="T34" fmla="*/ 33 w 47"/>
                  <a:gd name="T35" fmla="*/ 0 h 59"/>
                  <a:gd name="T36" fmla="*/ 33 w 47"/>
                  <a:gd name="T37" fmla="*/ 0 h 59"/>
                  <a:gd name="T38" fmla="*/ 33 w 47"/>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 h="59">
                    <a:moveTo>
                      <a:pt x="15" y="0"/>
                    </a:moveTo>
                    <a:cubicBezTo>
                      <a:pt x="15" y="0"/>
                      <a:pt x="15" y="0"/>
                      <a:pt x="15" y="0"/>
                    </a:cubicBezTo>
                    <a:cubicBezTo>
                      <a:pt x="15" y="0"/>
                      <a:pt x="15" y="0"/>
                      <a:pt x="15" y="0"/>
                    </a:cubicBezTo>
                    <a:close/>
                    <a:moveTo>
                      <a:pt x="38" y="56"/>
                    </a:moveTo>
                    <a:cubicBezTo>
                      <a:pt x="31" y="54"/>
                      <a:pt x="30" y="47"/>
                      <a:pt x="30" y="41"/>
                    </a:cubicBezTo>
                    <a:cubicBezTo>
                      <a:pt x="30" y="41"/>
                      <a:pt x="30" y="41"/>
                      <a:pt x="30" y="41"/>
                    </a:cubicBezTo>
                    <a:cubicBezTo>
                      <a:pt x="30" y="36"/>
                      <a:pt x="31" y="31"/>
                      <a:pt x="35" y="27"/>
                    </a:cubicBezTo>
                    <a:cubicBezTo>
                      <a:pt x="23" y="37"/>
                      <a:pt x="30" y="4"/>
                      <a:pt x="33" y="0"/>
                    </a:cubicBezTo>
                    <a:cubicBezTo>
                      <a:pt x="31" y="2"/>
                      <a:pt x="27" y="9"/>
                      <a:pt x="24" y="9"/>
                    </a:cubicBezTo>
                    <a:cubicBezTo>
                      <a:pt x="20" y="9"/>
                      <a:pt x="17" y="2"/>
                      <a:pt x="15" y="0"/>
                    </a:cubicBezTo>
                    <a:cubicBezTo>
                      <a:pt x="18" y="4"/>
                      <a:pt x="24" y="37"/>
                      <a:pt x="13" y="27"/>
                    </a:cubicBezTo>
                    <a:cubicBezTo>
                      <a:pt x="17" y="31"/>
                      <a:pt x="18" y="36"/>
                      <a:pt x="18" y="41"/>
                    </a:cubicBezTo>
                    <a:cubicBezTo>
                      <a:pt x="18" y="41"/>
                      <a:pt x="18" y="41"/>
                      <a:pt x="18" y="41"/>
                    </a:cubicBezTo>
                    <a:cubicBezTo>
                      <a:pt x="18" y="47"/>
                      <a:pt x="16" y="54"/>
                      <a:pt x="9" y="56"/>
                    </a:cubicBezTo>
                    <a:cubicBezTo>
                      <a:pt x="7" y="57"/>
                      <a:pt x="1" y="55"/>
                      <a:pt x="0" y="59"/>
                    </a:cubicBezTo>
                    <a:cubicBezTo>
                      <a:pt x="47" y="59"/>
                      <a:pt x="47" y="59"/>
                      <a:pt x="47" y="59"/>
                    </a:cubicBezTo>
                    <a:cubicBezTo>
                      <a:pt x="47" y="55"/>
                      <a:pt x="41" y="57"/>
                      <a:pt x="38" y="56"/>
                    </a:cubicBezTo>
                    <a:close/>
                    <a:moveTo>
                      <a:pt x="33" y="0"/>
                    </a:moveTo>
                    <a:cubicBezTo>
                      <a:pt x="33" y="0"/>
                      <a:pt x="33" y="0"/>
                      <a:pt x="33" y="0"/>
                    </a:cubicBezTo>
                    <a:cubicBezTo>
                      <a:pt x="33" y="0"/>
                      <a:pt x="33"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25" name="Freeform 116">
                <a:extLst>
                  <a:ext uri="{FF2B5EF4-FFF2-40B4-BE49-F238E27FC236}">
                    <a16:creationId xmlns:a16="http://schemas.microsoft.com/office/drawing/2014/main" id="{5D0CFA5B-CFD8-42CB-989B-31512F10D999}"/>
                  </a:ext>
                </a:extLst>
              </p:cNvPr>
              <p:cNvSpPr>
                <a:spLocks/>
              </p:cNvSpPr>
              <p:nvPr/>
            </p:nvSpPr>
            <p:spPr bwMode="auto">
              <a:xfrm>
                <a:off x="5789502" y="1866688"/>
                <a:ext cx="133350" cy="106363"/>
              </a:xfrm>
              <a:custGeom>
                <a:avLst/>
                <a:gdLst>
                  <a:gd name="T0" fmla="*/ 19 w 40"/>
                  <a:gd name="T1" fmla="*/ 12 h 32"/>
                  <a:gd name="T2" fmla="*/ 28 w 40"/>
                  <a:gd name="T3" fmla="*/ 19 h 32"/>
                  <a:gd name="T4" fmla="*/ 34 w 40"/>
                  <a:gd name="T5" fmla="*/ 27 h 32"/>
                  <a:gd name="T6" fmla="*/ 22 w 40"/>
                  <a:gd name="T7" fmla="*/ 31 h 32"/>
                  <a:gd name="T8" fmla="*/ 8 w 40"/>
                  <a:gd name="T9" fmla="*/ 21 h 32"/>
                  <a:gd name="T10" fmla="*/ 1 w 40"/>
                  <a:gd name="T11" fmla="*/ 5 h 32"/>
                  <a:gd name="T12" fmla="*/ 0 w 40"/>
                  <a:gd name="T13" fmla="*/ 0 h 32"/>
                  <a:gd name="T14" fmla="*/ 9 w 40"/>
                  <a:gd name="T15" fmla="*/ 0 h 32"/>
                  <a:gd name="T16" fmla="*/ 21 w 40"/>
                  <a:gd name="T17" fmla="*/ 1 h 32"/>
                  <a:gd name="T18" fmla="*/ 38 w 40"/>
                  <a:gd name="T19" fmla="*/ 13 h 32"/>
                  <a:gd name="T20" fmla="*/ 35 w 40"/>
                  <a:gd name="T21" fmla="*/ 21 h 32"/>
                  <a:gd name="T22" fmla="*/ 29 w 40"/>
                  <a:gd name="T23" fmla="*/ 17 h 32"/>
                  <a:gd name="T24" fmla="*/ 24 w 40"/>
                  <a:gd name="T25" fmla="*/ 14 h 32"/>
                  <a:gd name="T26" fmla="*/ 20 w 40"/>
                  <a:gd name="T27" fmla="*/ 12 h 32"/>
                  <a:gd name="T28" fmla="*/ 19 w 40"/>
                  <a:gd name="T29"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32">
                    <a:moveTo>
                      <a:pt x="19" y="12"/>
                    </a:moveTo>
                    <a:cubicBezTo>
                      <a:pt x="22" y="14"/>
                      <a:pt x="26" y="16"/>
                      <a:pt x="28" y="19"/>
                    </a:cubicBezTo>
                    <a:cubicBezTo>
                      <a:pt x="30" y="20"/>
                      <a:pt x="33" y="23"/>
                      <a:pt x="34" y="27"/>
                    </a:cubicBezTo>
                    <a:cubicBezTo>
                      <a:pt x="34" y="32"/>
                      <a:pt x="26" y="32"/>
                      <a:pt x="22" y="31"/>
                    </a:cubicBezTo>
                    <a:cubicBezTo>
                      <a:pt x="16" y="31"/>
                      <a:pt x="12" y="26"/>
                      <a:pt x="8" y="21"/>
                    </a:cubicBezTo>
                    <a:cubicBezTo>
                      <a:pt x="5" y="16"/>
                      <a:pt x="3" y="11"/>
                      <a:pt x="1" y="5"/>
                    </a:cubicBezTo>
                    <a:cubicBezTo>
                      <a:pt x="1" y="4"/>
                      <a:pt x="0" y="2"/>
                      <a:pt x="0" y="0"/>
                    </a:cubicBezTo>
                    <a:cubicBezTo>
                      <a:pt x="3" y="0"/>
                      <a:pt x="6" y="0"/>
                      <a:pt x="9" y="0"/>
                    </a:cubicBezTo>
                    <a:cubicBezTo>
                      <a:pt x="13" y="0"/>
                      <a:pt x="17" y="0"/>
                      <a:pt x="21" y="1"/>
                    </a:cubicBezTo>
                    <a:cubicBezTo>
                      <a:pt x="27" y="3"/>
                      <a:pt x="36" y="6"/>
                      <a:pt x="38" y="13"/>
                    </a:cubicBezTo>
                    <a:cubicBezTo>
                      <a:pt x="39" y="16"/>
                      <a:pt x="40" y="22"/>
                      <a:pt x="35" y="21"/>
                    </a:cubicBezTo>
                    <a:cubicBezTo>
                      <a:pt x="33" y="20"/>
                      <a:pt x="31" y="19"/>
                      <a:pt x="29" y="17"/>
                    </a:cubicBezTo>
                    <a:cubicBezTo>
                      <a:pt x="27" y="16"/>
                      <a:pt x="26" y="15"/>
                      <a:pt x="24" y="14"/>
                    </a:cubicBezTo>
                    <a:cubicBezTo>
                      <a:pt x="22" y="14"/>
                      <a:pt x="21" y="13"/>
                      <a:pt x="20" y="12"/>
                    </a:cubicBezTo>
                    <a:lnTo>
                      <a:pt x="19"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26" name="Freeform 117">
                <a:extLst>
                  <a:ext uri="{FF2B5EF4-FFF2-40B4-BE49-F238E27FC236}">
                    <a16:creationId xmlns:a16="http://schemas.microsoft.com/office/drawing/2014/main" id="{86036343-2B3E-41AE-8245-95229980EFF6}"/>
                  </a:ext>
                </a:extLst>
              </p:cNvPr>
              <p:cNvSpPr>
                <a:spLocks/>
              </p:cNvSpPr>
              <p:nvPr/>
            </p:nvSpPr>
            <p:spPr bwMode="auto">
              <a:xfrm>
                <a:off x="5962540" y="1866688"/>
                <a:ext cx="133350" cy="106363"/>
              </a:xfrm>
              <a:custGeom>
                <a:avLst/>
                <a:gdLst>
                  <a:gd name="T0" fmla="*/ 20 w 40"/>
                  <a:gd name="T1" fmla="*/ 12 h 32"/>
                  <a:gd name="T2" fmla="*/ 12 w 40"/>
                  <a:gd name="T3" fmla="*/ 19 h 32"/>
                  <a:gd name="T4" fmla="*/ 6 w 40"/>
                  <a:gd name="T5" fmla="*/ 27 h 32"/>
                  <a:gd name="T6" fmla="*/ 17 w 40"/>
                  <a:gd name="T7" fmla="*/ 31 h 32"/>
                  <a:gd name="T8" fmla="*/ 31 w 40"/>
                  <a:gd name="T9" fmla="*/ 21 h 32"/>
                  <a:gd name="T10" fmla="*/ 39 w 40"/>
                  <a:gd name="T11" fmla="*/ 5 h 32"/>
                  <a:gd name="T12" fmla="*/ 40 w 40"/>
                  <a:gd name="T13" fmla="*/ 0 h 32"/>
                  <a:gd name="T14" fmla="*/ 30 w 40"/>
                  <a:gd name="T15" fmla="*/ 0 h 32"/>
                  <a:gd name="T16" fmla="*/ 19 w 40"/>
                  <a:gd name="T17" fmla="*/ 1 h 32"/>
                  <a:gd name="T18" fmla="*/ 1 w 40"/>
                  <a:gd name="T19" fmla="*/ 13 h 32"/>
                  <a:gd name="T20" fmla="*/ 5 w 40"/>
                  <a:gd name="T21" fmla="*/ 21 h 32"/>
                  <a:gd name="T22" fmla="*/ 11 w 40"/>
                  <a:gd name="T23" fmla="*/ 17 h 32"/>
                  <a:gd name="T24" fmla="*/ 16 w 40"/>
                  <a:gd name="T25" fmla="*/ 14 h 32"/>
                  <a:gd name="T26" fmla="*/ 20 w 40"/>
                  <a:gd name="T27"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32">
                    <a:moveTo>
                      <a:pt x="20" y="12"/>
                    </a:moveTo>
                    <a:cubicBezTo>
                      <a:pt x="17" y="14"/>
                      <a:pt x="14" y="16"/>
                      <a:pt x="12" y="19"/>
                    </a:cubicBezTo>
                    <a:cubicBezTo>
                      <a:pt x="9" y="20"/>
                      <a:pt x="6" y="23"/>
                      <a:pt x="6" y="27"/>
                    </a:cubicBezTo>
                    <a:cubicBezTo>
                      <a:pt x="6" y="32"/>
                      <a:pt x="14" y="32"/>
                      <a:pt x="17" y="31"/>
                    </a:cubicBezTo>
                    <a:cubicBezTo>
                      <a:pt x="24" y="31"/>
                      <a:pt x="28" y="26"/>
                      <a:pt x="31" y="21"/>
                    </a:cubicBezTo>
                    <a:cubicBezTo>
                      <a:pt x="34" y="16"/>
                      <a:pt x="37" y="11"/>
                      <a:pt x="39" y="5"/>
                    </a:cubicBezTo>
                    <a:cubicBezTo>
                      <a:pt x="39" y="4"/>
                      <a:pt x="40" y="2"/>
                      <a:pt x="40" y="0"/>
                    </a:cubicBezTo>
                    <a:cubicBezTo>
                      <a:pt x="37" y="0"/>
                      <a:pt x="34" y="0"/>
                      <a:pt x="30" y="0"/>
                    </a:cubicBezTo>
                    <a:cubicBezTo>
                      <a:pt x="27" y="0"/>
                      <a:pt x="23" y="0"/>
                      <a:pt x="19" y="1"/>
                    </a:cubicBezTo>
                    <a:cubicBezTo>
                      <a:pt x="13" y="3"/>
                      <a:pt x="4" y="6"/>
                      <a:pt x="1" y="13"/>
                    </a:cubicBezTo>
                    <a:cubicBezTo>
                      <a:pt x="0" y="16"/>
                      <a:pt x="0" y="22"/>
                      <a:pt x="5" y="21"/>
                    </a:cubicBezTo>
                    <a:cubicBezTo>
                      <a:pt x="7" y="20"/>
                      <a:pt x="9" y="19"/>
                      <a:pt x="11" y="17"/>
                    </a:cubicBezTo>
                    <a:cubicBezTo>
                      <a:pt x="13" y="16"/>
                      <a:pt x="14" y="15"/>
                      <a:pt x="16" y="14"/>
                    </a:cubicBezTo>
                    <a:cubicBezTo>
                      <a:pt x="18" y="14"/>
                      <a:pt x="19" y="13"/>
                      <a:pt x="2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27" name="Freeform 118">
                <a:extLst>
                  <a:ext uri="{FF2B5EF4-FFF2-40B4-BE49-F238E27FC236}">
                    <a16:creationId xmlns:a16="http://schemas.microsoft.com/office/drawing/2014/main" id="{BC2E0466-F55E-4377-A5B5-501AA40C8E08}"/>
                  </a:ext>
                </a:extLst>
              </p:cNvPr>
              <p:cNvSpPr>
                <a:spLocks/>
              </p:cNvSpPr>
              <p:nvPr/>
            </p:nvSpPr>
            <p:spPr bwMode="auto">
              <a:xfrm>
                <a:off x="5826015" y="1736513"/>
                <a:ext cx="109538" cy="139700"/>
              </a:xfrm>
              <a:custGeom>
                <a:avLst/>
                <a:gdLst>
                  <a:gd name="T0" fmla="*/ 15 w 33"/>
                  <a:gd name="T1" fmla="*/ 19 h 42"/>
                  <a:gd name="T2" fmla="*/ 22 w 33"/>
                  <a:gd name="T3" fmla="*/ 27 h 42"/>
                  <a:gd name="T4" fmla="*/ 24 w 33"/>
                  <a:gd name="T5" fmla="*/ 37 h 42"/>
                  <a:gd name="T6" fmla="*/ 11 w 33"/>
                  <a:gd name="T7" fmla="*/ 37 h 42"/>
                  <a:gd name="T8" fmla="*/ 2 w 33"/>
                  <a:gd name="T9" fmla="*/ 23 h 42"/>
                  <a:gd name="T10" fmla="*/ 1 w 33"/>
                  <a:gd name="T11" fmla="*/ 6 h 42"/>
                  <a:gd name="T12" fmla="*/ 1 w 33"/>
                  <a:gd name="T13" fmla="*/ 0 h 42"/>
                  <a:gd name="T14" fmla="*/ 10 w 33"/>
                  <a:gd name="T15" fmla="*/ 3 h 42"/>
                  <a:gd name="T16" fmla="*/ 21 w 33"/>
                  <a:gd name="T17" fmla="*/ 9 h 42"/>
                  <a:gd name="T18" fmla="*/ 33 w 33"/>
                  <a:gd name="T19" fmla="*/ 25 h 42"/>
                  <a:gd name="T20" fmla="*/ 27 w 33"/>
                  <a:gd name="T21" fmla="*/ 32 h 42"/>
                  <a:gd name="T22" fmla="*/ 23 w 33"/>
                  <a:gd name="T23" fmla="*/ 27 h 42"/>
                  <a:gd name="T24" fmla="*/ 19 w 33"/>
                  <a:gd name="T25" fmla="*/ 22 h 42"/>
                  <a:gd name="T26" fmla="*/ 15 w 33"/>
                  <a:gd name="T27"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2">
                    <a:moveTo>
                      <a:pt x="15" y="19"/>
                    </a:moveTo>
                    <a:cubicBezTo>
                      <a:pt x="18" y="21"/>
                      <a:pt x="20" y="24"/>
                      <a:pt x="22" y="27"/>
                    </a:cubicBezTo>
                    <a:cubicBezTo>
                      <a:pt x="23" y="30"/>
                      <a:pt x="25" y="34"/>
                      <a:pt x="24" y="37"/>
                    </a:cubicBezTo>
                    <a:cubicBezTo>
                      <a:pt x="22" y="42"/>
                      <a:pt x="15" y="39"/>
                      <a:pt x="11" y="37"/>
                    </a:cubicBezTo>
                    <a:cubicBezTo>
                      <a:pt x="6" y="35"/>
                      <a:pt x="3" y="29"/>
                      <a:pt x="2" y="23"/>
                    </a:cubicBezTo>
                    <a:cubicBezTo>
                      <a:pt x="1" y="18"/>
                      <a:pt x="0" y="11"/>
                      <a:pt x="1" y="6"/>
                    </a:cubicBezTo>
                    <a:cubicBezTo>
                      <a:pt x="1" y="4"/>
                      <a:pt x="1" y="2"/>
                      <a:pt x="1" y="0"/>
                    </a:cubicBezTo>
                    <a:cubicBezTo>
                      <a:pt x="4" y="2"/>
                      <a:pt x="7" y="2"/>
                      <a:pt x="10" y="3"/>
                    </a:cubicBezTo>
                    <a:cubicBezTo>
                      <a:pt x="14" y="5"/>
                      <a:pt x="17" y="7"/>
                      <a:pt x="21" y="9"/>
                    </a:cubicBezTo>
                    <a:cubicBezTo>
                      <a:pt x="26" y="12"/>
                      <a:pt x="33" y="18"/>
                      <a:pt x="33" y="25"/>
                    </a:cubicBezTo>
                    <a:cubicBezTo>
                      <a:pt x="33" y="28"/>
                      <a:pt x="31" y="35"/>
                      <a:pt x="27" y="32"/>
                    </a:cubicBezTo>
                    <a:cubicBezTo>
                      <a:pt x="25" y="31"/>
                      <a:pt x="24" y="28"/>
                      <a:pt x="23" y="27"/>
                    </a:cubicBezTo>
                    <a:cubicBezTo>
                      <a:pt x="21" y="25"/>
                      <a:pt x="20" y="23"/>
                      <a:pt x="19" y="22"/>
                    </a:cubicBezTo>
                    <a:cubicBezTo>
                      <a:pt x="18" y="21"/>
                      <a:pt x="17" y="20"/>
                      <a:pt x="15"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28" name="Freeform 119">
                <a:extLst>
                  <a:ext uri="{FF2B5EF4-FFF2-40B4-BE49-F238E27FC236}">
                    <a16:creationId xmlns:a16="http://schemas.microsoft.com/office/drawing/2014/main" id="{7EDDC974-8F8F-4505-85B2-A2D03F06690C}"/>
                  </a:ext>
                </a:extLst>
              </p:cNvPr>
              <p:cNvSpPr>
                <a:spLocks/>
              </p:cNvSpPr>
              <p:nvPr/>
            </p:nvSpPr>
            <p:spPr bwMode="auto">
              <a:xfrm>
                <a:off x="5946665" y="1736513"/>
                <a:ext cx="109538" cy="139700"/>
              </a:xfrm>
              <a:custGeom>
                <a:avLst/>
                <a:gdLst>
                  <a:gd name="T0" fmla="*/ 18 w 33"/>
                  <a:gd name="T1" fmla="*/ 19 h 42"/>
                  <a:gd name="T2" fmla="*/ 12 w 33"/>
                  <a:gd name="T3" fmla="*/ 27 h 42"/>
                  <a:gd name="T4" fmla="*/ 10 w 33"/>
                  <a:gd name="T5" fmla="*/ 37 h 42"/>
                  <a:gd name="T6" fmla="*/ 22 w 33"/>
                  <a:gd name="T7" fmla="*/ 37 h 42"/>
                  <a:gd name="T8" fmla="*/ 32 w 33"/>
                  <a:gd name="T9" fmla="*/ 23 h 42"/>
                  <a:gd name="T10" fmla="*/ 33 w 33"/>
                  <a:gd name="T11" fmla="*/ 6 h 42"/>
                  <a:gd name="T12" fmla="*/ 33 w 33"/>
                  <a:gd name="T13" fmla="*/ 0 h 42"/>
                  <a:gd name="T14" fmla="*/ 23 w 33"/>
                  <a:gd name="T15" fmla="*/ 3 h 42"/>
                  <a:gd name="T16" fmla="*/ 13 w 33"/>
                  <a:gd name="T17" fmla="*/ 9 h 42"/>
                  <a:gd name="T18" fmla="*/ 1 w 33"/>
                  <a:gd name="T19" fmla="*/ 25 h 42"/>
                  <a:gd name="T20" fmla="*/ 7 w 33"/>
                  <a:gd name="T21" fmla="*/ 32 h 42"/>
                  <a:gd name="T22" fmla="*/ 11 w 33"/>
                  <a:gd name="T23" fmla="*/ 27 h 42"/>
                  <a:gd name="T24" fmla="*/ 15 w 33"/>
                  <a:gd name="T25" fmla="*/ 22 h 42"/>
                  <a:gd name="T26" fmla="*/ 18 w 33"/>
                  <a:gd name="T27" fmla="*/ 1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42">
                    <a:moveTo>
                      <a:pt x="18" y="19"/>
                    </a:moveTo>
                    <a:cubicBezTo>
                      <a:pt x="16" y="21"/>
                      <a:pt x="14" y="24"/>
                      <a:pt x="12" y="27"/>
                    </a:cubicBezTo>
                    <a:cubicBezTo>
                      <a:pt x="11" y="30"/>
                      <a:pt x="9" y="34"/>
                      <a:pt x="10" y="37"/>
                    </a:cubicBezTo>
                    <a:cubicBezTo>
                      <a:pt x="11" y="42"/>
                      <a:pt x="19" y="39"/>
                      <a:pt x="22" y="37"/>
                    </a:cubicBezTo>
                    <a:cubicBezTo>
                      <a:pt x="28" y="35"/>
                      <a:pt x="31" y="29"/>
                      <a:pt x="32" y="23"/>
                    </a:cubicBezTo>
                    <a:cubicBezTo>
                      <a:pt x="33" y="18"/>
                      <a:pt x="33" y="11"/>
                      <a:pt x="33" y="6"/>
                    </a:cubicBezTo>
                    <a:cubicBezTo>
                      <a:pt x="33" y="4"/>
                      <a:pt x="33" y="2"/>
                      <a:pt x="33" y="0"/>
                    </a:cubicBezTo>
                    <a:cubicBezTo>
                      <a:pt x="30" y="2"/>
                      <a:pt x="26" y="2"/>
                      <a:pt x="23" y="3"/>
                    </a:cubicBezTo>
                    <a:cubicBezTo>
                      <a:pt x="20" y="5"/>
                      <a:pt x="16" y="7"/>
                      <a:pt x="13" y="9"/>
                    </a:cubicBezTo>
                    <a:cubicBezTo>
                      <a:pt x="8" y="12"/>
                      <a:pt x="0" y="18"/>
                      <a:pt x="1" y="25"/>
                    </a:cubicBezTo>
                    <a:cubicBezTo>
                      <a:pt x="1" y="28"/>
                      <a:pt x="2" y="35"/>
                      <a:pt x="7" y="32"/>
                    </a:cubicBezTo>
                    <a:cubicBezTo>
                      <a:pt x="9" y="31"/>
                      <a:pt x="10" y="28"/>
                      <a:pt x="11" y="27"/>
                    </a:cubicBezTo>
                    <a:cubicBezTo>
                      <a:pt x="12" y="25"/>
                      <a:pt x="14" y="23"/>
                      <a:pt x="15" y="22"/>
                    </a:cubicBezTo>
                    <a:cubicBezTo>
                      <a:pt x="16" y="21"/>
                      <a:pt x="17" y="20"/>
                      <a:pt x="1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223" name="TextBox 222">
              <a:extLst>
                <a:ext uri="{FF2B5EF4-FFF2-40B4-BE49-F238E27FC236}">
                  <a16:creationId xmlns:a16="http://schemas.microsoft.com/office/drawing/2014/main" id="{F55EB3AE-2CB5-4A39-949B-80B354C9A61B}"/>
                </a:ext>
              </a:extLst>
            </p:cNvPr>
            <p:cNvSpPr txBox="1"/>
            <p:nvPr/>
          </p:nvSpPr>
          <p:spPr>
            <a:xfrm>
              <a:off x="2742758" y="3458492"/>
              <a:ext cx="1608316" cy="134677"/>
            </a:xfrm>
            <a:prstGeom prst="rect">
              <a:avLst/>
            </a:prstGeom>
            <a:noFill/>
          </p:spPr>
          <p:txBody>
            <a:bodyPr wrap="square" lIns="0" tIns="0" rIns="0" bIns="0" rtlCol="0">
              <a:spAutoFit/>
            </a:bodyPr>
            <a:lstStyle>
              <a:defPPr>
                <a:defRPr lang="en-US"/>
              </a:defPPr>
              <a:lvl1pPr>
                <a:defRPr sz="1050">
                  <a:solidFill>
                    <a:schemeClr val="bg1"/>
                  </a:solidFill>
                  <a:latin typeface="Univers for KPMG" panose="020B06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grpSp>
        <p:nvGrpSpPr>
          <p:cNvPr id="5" name="Group 4">
            <a:extLst>
              <a:ext uri="{FF2B5EF4-FFF2-40B4-BE49-F238E27FC236}">
                <a16:creationId xmlns:a16="http://schemas.microsoft.com/office/drawing/2014/main" id="{CBD1CA55-9930-477C-963E-1841118F64AF}"/>
              </a:ext>
            </a:extLst>
          </p:cNvPr>
          <p:cNvGrpSpPr/>
          <p:nvPr/>
        </p:nvGrpSpPr>
        <p:grpSpPr>
          <a:xfrm>
            <a:off x="221752" y="1058239"/>
            <a:ext cx="5555608" cy="4023734"/>
            <a:chOff x="928062" y="1316182"/>
            <a:chExt cx="4239487" cy="3361044"/>
          </a:xfrm>
        </p:grpSpPr>
        <p:sp>
          <p:nvSpPr>
            <p:cNvPr id="229" name="TextBox 228">
              <a:extLst>
                <a:ext uri="{FF2B5EF4-FFF2-40B4-BE49-F238E27FC236}">
                  <a16:creationId xmlns:a16="http://schemas.microsoft.com/office/drawing/2014/main" id="{558AD8D9-6C82-4304-B336-AB15B4B434E0}"/>
                </a:ext>
              </a:extLst>
            </p:cNvPr>
            <p:cNvSpPr txBox="1"/>
            <p:nvPr/>
          </p:nvSpPr>
          <p:spPr>
            <a:xfrm flipH="1">
              <a:off x="928062" y="1546465"/>
              <a:ext cx="4214337" cy="1053892"/>
            </a:xfrm>
            <a:prstGeom prst="rect">
              <a:avLst/>
            </a:prstGeom>
            <a:noFill/>
          </p:spPr>
          <p:txBody>
            <a:bodyPr wrap="square" lIns="0" tIns="0" rIns="0" bIns="0" rtlCol="0" anchor="t">
              <a:spAutoFit/>
            </a:bodyPr>
            <a:lstStyle/>
            <a:p>
              <a:pPr marL="171450" indent="-171450">
                <a:buSzPct val="150000"/>
                <a:buFont typeface="Arial" panose="020B0604020202020204" pitchFamily="34" charset="0"/>
                <a:buChar char="–"/>
                <a:defRPr/>
              </a:pPr>
              <a:r>
                <a:rPr lang="en-US" sz="1200">
                  <a:solidFill>
                    <a:srgbClr val="000000"/>
                  </a:solidFill>
                  <a:sym typeface="Arial" panose="020B0604020202020204" pitchFamily="34" charset="0"/>
                </a:rPr>
                <a:t>Our audit and controls background uniquely positions us to understand your governance needs, while applying risk mitigants at the same time</a:t>
              </a:r>
              <a:endParaRPr lang="en-US">
                <a:solidFill>
                  <a:srgbClr val="000000"/>
                </a:solidFill>
                <a:sym typeface="Arial" panose="020B0604020202020204" pitchFamily="34" charset="0"/>
              </a:endParaRPr>
            </a:p>
            <a:p>
              <a:pPr marL="171450" indent="-171450">
                <a:buSzPct val="150000"/>
                <a:buFont typeface="Arial" panose="020B0604020202020204" pitchFamily="34" charset="0"/>
                <a:buChar char="–"/>
                <a:defRPr/>
              </a:pPr>
              <a:r>
                <a:rPr lang="en-US" sz="1200">
                  <a:solidFill>
                    <a:srgbClr val="000000"/>
                  </a:solidFill>
                  <a:sym typeface="Arial" panose="020B0604020202020204" pitchFamily="34" charset="0"/>
                </a:rPr>
                <a:t>We apply business mindset while making sure effective role restrictions and segregation of duties are built-in by design</a:t>
              </a:r>
              <a:endParaRPr lang="en-US">
                <a:cs typeface="Arial"/>
              </a:endParaRPr>
            </a:p>
            <a:p>
              <a:pPr marL="171450" indent="-171450">
                <a:buSzPct val="150000"/>
                <a:buFont typeface="Arial" panose="020B0604020202020204" pitchFamily="34" charset="0"/>
                <a:buChar char="–"/>
                <a:defRPr/>
              </a:pPr>
              <a:r>
                <a:rPr lang="en-US" sz="1200">
                  <a:solidFill>
                    <a:srgbClr val="000000"/>
                  </a:solidFill>
                  <a:cs typeface="Arial"/>
                </a:rPr>
                <a:t>We understand KPMG business and technology risk and compliance requirements and can help go beyond intended benefits</a:t>
              </a:r>
              <a:endParaRPr lang="en-US" sz="1200" b="0" i="0" u="none" strike="noStrike" kern="1200" cap="none" spc="0" normalizeH="0" baseline="0" noProof="0">
                <a:ln>
                  <a:noFill/>
                </a:ln>
                <a:solidFill>
                  <a:srgbClr val="000000"/>
                </a:solidFill>
                <a:effectLst/>
                <a:uLnTx/>
                <a:uFillTx/>
                <a:cs typeface="Arial"/>
              </a:endParaRPr>
            </a:p>
            <a:p>
              <a:pPr marL="171450" indent="-171450">
                <a:buSzPct val="150000"/>
                <a:buFont typeface="Arial" panose="020B0604020202020204" pitchFamily="34" charset="0"/>
                <a:buChar char="–"/>
                <a:defRPr/>
              </a:pPr>
              <a:endParaRPr lang="en-CA" sz="1200">
                <a:solidFill>
                  <a:srgbClr val="005EB8"/>
                </a:solidFill>
                <a:cs typeface="Arial"/>
              </a:endParaRPr>
            </a:p>
          </p:txBody>
        </p:sp>
        <p:sp>
          <p:nvSpPr>
            <p:cNvPr id="230" name="TextBox 229">
              <a:extLst>
                <a:ext uri="{FF2B5EF4-FFF2-40B4-BE49-F238E27FC236}">
                  <a16:creationId xmlns:a16="http://schemas.microsoft.com/office/drawing/2014/main" id="{156265DA-DAE5-452B-A688-8E0999F65065}"/>
                </a:ext>
              </a:extLst>
            </p:cNvPr>
            <p:cNvSpPr txBox="1"/>
            <p:nvPr/>
          </p:nvSpPr>
          <p:spPr>
            <a:xfrm flipH="1">
              <a:off x="953212" y="2675634"/>
              <a:ext cx="4214337" cy="105389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mn-cs"/>
                  <a:sym typeface="Arial" panose="020B0604020202020204" pitchFamily="34" charset="0"/>
                </a:rPr>
                <a:t>An outcome-driven business transformation solution that combines deep Identity and access management knowledge, demonstrated delivery capability and leading technologies to drive sustainable change, rising performance and lasting value.</a:t>
              </a:r>
            </a:p>
            <a:p>
              <a:pPr marL="171450" indent="-171450">
                <a:buSzPct val="150000"/>
                <a:buFont typeface="Arial" panose="020B0604020202020204" pitchFamily="34" charset="0"/>
                <a:buChar char="–"/>
                <a:defRPr/>
              </a:pPr>
              <a:r>
                <a:rPr lang="en-US" sz="1200">
                  <a:solidFill>
                    <a:schemeClr val="tx1">
                      <a:lumMod val="65000"/>
                      <a:lumOff val="35000"/>
                    </a:schemeClr>
                  </a:solidFill>
                  <a:latin typeface="+mn-lt"/>
                </a:rPr>
                <a:t>Will leverage pre-built accelerators architecture, processes, onboarding Toolkits, Playbooks to support and accelerated timeline</a:t>
              </a:r>
            </a:p>
            <a:p>
              <a:pPr marL="171450" marR="0" lvl="0" indent="-171450" algn="l" defTabSz="914400" rtl="0" eaLnBrk="1" fontAlgn="auto" latinLnBrk="0" hangingPunct="1">
                <a:lnSpc>
                  <a:spcPct val="100000"/>
                </a:lnSpc>
                <a:spcBef>
                  <a:spcPts val="0"/>
                </a:spcBef>
                <a:spcAft>
                  <a:spcPts val="0"/>
                </a:spcAft>
                <a:buClrTx/>
                <a:buSzPct val="150000"/>
                <a:buFont typeface="Arial" panose="020B0604020202020204" pitchFamily="34" charset="0"/>
                <a:buChar char="–"/>
                <a:tabLst/>
                <a:defRPr/>
              </a:pPr>
              <a:endParaRPr kumimoji="0" lang="en-CA" sz="1200" b="0" i="0" u="none" strike="noStrike" kern="1200" cap="none" spc="0" normalizeH="0" baseline="0" noProof="0">
                <a:ln>
                  <a:noFill/>
                </a:ln>
                <a:solidFill>
                  <a:srgbClr val="0091DA"/>
                </a:solidFill>
                <a:effectLst/>
                <a:uLnTx/>
                <a:uFillTx/>
                <a:ea typeface="+mn-ea"/>
                <a:cs typeface="+mn-cs"/>
              </a:endParaRPr>
            </a:p>
          </p:txBody>
        </p:sp>
        <p:sp>
          <p:nvSpPr>
            <p:cNvPr id="4" name="TextBox 3">
              <a:extLst>
                <a:ext uri="{FF2B5EF4-FFF2-40B4-BE49-F238E27FC236}">
                  <a16:creationId xmlns:a16="http://schemas.microsoft.com/office/drawing/2014/main" id="{AECC0417-F578-49E9-A08F-6F41ED30A1C4}"/>
                </a:ext>
              </a:extLst>
            </p:cNvPr>
            <p:cNvSpPr txBox="1"/>
            <p:nvPr/>
          </p:nvSpPr>
          <p:spPr>
            <a:xfrm>
              <a:off x="1050653" y="1316182"/>
              <a:ext cx="4077891" cy="141356"/>
            </a:xfrm>
            <a:prstGeom prst="rect">
              <a:avLst/>
            </a:prstGeom>
            <a:noFill/>
          </p:spPr>
          <p:txBody>
            <a:bodyPr wrap="square" lIns="54610" tIns="54610" rIns="54610" bIns="54610" rtlCol="0" anchor="t">
              <a:noAutofit/>
            </a:bodyPr>
            <a:lstStyle/>
            <a:p>
              <a:pPr>
                <a:spcAft>
                  <a:spcPts val="600"/>
                </a:spcAft>
                <a:defRPr/>
              </a:pPr>
              <a:r>
                <a:rPr lang="en-US" sz="1200" b="1">
                  <a:solidFill>
                    <a:srgbClr val="00338D"/>
                  </a:solidFill>
                </a:rPr>
                <a:t>Business-centric approach</a:t>
              </a:r>
              <a:endParaRPr lang="en-US" sz="1200" b="1" i="0" u="none" strike="noStrike" kern="1200" cap="none" spc="0" normalizeH="0" baseline="0" noProof="0">
                <a:ln>
                  <a:noFill/>
                </a:ln>
                <a:solidFill>
                  <a:srgbClr val="00338D"/>
                </a:solidFill>
                <a:effectLst/>
                <a:uLnTx/>
                <a:uFillTx/>
                <a:cs typeface="Arial"/>
              </a:endParaRPr>
            </a:p>
          </p:txBody>
        </p:sp>
        <p:sp>
          <p:nvSpPr>
            <p:cNvPr id="62" name="TextBox 61">
              <a:extLst>
                <a:ext uri="{FF2B5EF4-FFF2-40B4-BE49-F238E27FC236}">
                  <a16:creationId xmlns:a16="http://schemas.microsoft.com/office/drawing/2014/main" id="{BC4348A9-66B2-4C53-9DF6-BF2F4221FE51}"/>
                </a:ext>
              </a:extLst>
            </p:cNvPr>
            <p:cNvSpPr txBox="1"/>
            <p:nvPr/>
          </p:nvSpPr>
          <p:spPr>
            <a:xfrm>
              <a:off x="1050653" y="2468421"/>
              <a:ext cx="1659459" cy="276144"/>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338D"/>
                  </a:solidFill>
                  <a:effectLst/>
                  <a:uLnTx/>
                  <a:uFillTx/>
                  <a:ea typeface="+mn-ea"/>
                  <a:cs typeface="+mn-cs"/>
                </a:rPr>
                <a:t>KPMG Powered Assets</a:t>
              </a:r>
            </a:p>
          </p:txBody>
        </p:sp>
        <p:sp>
          <p:nvSpPr>
            <p:cNvPr id="64" name="TextBox 63">
              <a:extLst>
                <a:ext uri="{FF2B5EF4-FFF2-40B4-BE49-F238E27FC236}">
                  <a16:creationId xmlns:a16="http://schemas.microsoft.com/office/drawing/2014/main" id="{7A044797-DB2B-4505-BDE0-CED2A11545A2}"/>
                </a:ext>
              </a:extLst>
            </p:cNvPr>
            <p:cNvSpPr txBox="1"/>
            <p:nvPr/>
          </p:nvSpPr>
          <p:spPr>
            <a:xfrm>
              <a:off x="1050653" y="4401082"/>
              <a:ext cx="2011207" cy="276144"/>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338D"/>
                  </a:solidFill>
                  <a:effectLst/>
                  <a:uLnTx/>
                  <a:uFillTx/>
                  <a:ea typeface="+mn-ea"/>
                  <a:cs typeface="+mn-cs"/>
                </a:rPr>
                <a:t>Strong alliances</a:t>
              </a:r>
            </a:p>
          </p:txBody>
        </p:sp>
      </p:grpSp>
      <p:sp>
        <p:nvSpPr>
          <p:cNvPr id="186" name="Rectangle 23">
            <a:extLst>
              <a:ext uri="{FF2B5EF4-FFF2-40B4-BE49-F238E27FC236}">
                <a16:creationId xmlns:a16="http://schemas.microsoft.com/office/drawing/2014/main" id="{2CFDEEDD-2A25-4A0C-810E-EBF56B980F67}"/>
              </a:ext>
            </a:extLst>
          </p:cNvPr>
          <p:cNvSpPr/>
          <p:nvPr/>
        </p:nvSpPr>
        <p:spPr>
          <a:xfrm flipH="1">
            <a:off x="10109632" y="1592326"/>
            <a:ext cx="2132868" cy="1340871"/>
          </a:xfrm>
          <a:custGeom>
            <a:avLst/>
            <a:gdLst>
              <a:gd name="connsiteX0" fmla="*/ 0 w 1800200"/>
              <a:gd name="connsiteY0" fmla="*/ 0 h 1728192"/>
              <a:gd name="connsiteX1" fmla="*/ 1800200 w 1800200"/>
              <a:gd name="connsiteY1" fmla="*/ 0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333475 w 1800200"/>
              <a:gd name="connsiteY1" fmla="*/ 1319213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481112 w 1800200"/>
              <a:gd name="connsiteY1" fmla="*/ 1057275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481112 w 1800200"/>
              <a:gd name="connsiteY1" fmla="*/ 1019175 h 1728192"/>
              <a:gd name="connsiteX2" fmla="*/ 1800200 w 1800200"/>
              <a:gd name="connsiteY2" fmla="*/ 1728192 h 1728192"/>
              <a:gd name="connsiteX3" fmla="*/ 0 w 1800200"/>
              <a:gd name="connsiteY3" fmla="*/ 1728192 h 1728192"/>
              <a:gd name="connsiteX4" fmla="*/ 0 w 1800200"/>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0 w 1481112"/>
              <a:gd name="connsiteY3" fmla="*/ 1728192 h 1728192"/>
              <a:gd name="connsiteX4" fmla="*/ 0 w 1481112"/>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66675 w 1481112"/>
              <a:gd name="connsiteY3" fmla="*/ 899517 h 1728192"/>
              <a:gd name="connsiteX4" fmla="*/ 0 w 1481112"/>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4763 w 1481112"/>
              <a:gd name="connsiteY3" fmla="*/ 1113830 h 1728192"/>
              <a:gd name="connsiteX4" fmla="*/ 0 w 1481112"/>
              <a:gd name="connsiteY4" fmla="*/ 0 h 1728192"/>
              <a:gd name="connsiteX0" fmla="*/ 0 w 1488732"/>
              <a:gd name="connsiteY0" fmla="*/ 0 h 1728192"/>
              <a:gd name="connsiteX1" fmla="*/ 1488732 w 1488732"/>
              <a:gd name="connsiteY1" fmla="*/ 630555 h 1728192"/>
              <a:gd name="connsiteX2" fmla="*/ 1481112 w 1488732"/>
              <a:gd name="connsiteY2" fmla="*/ 1728192 h 1728192"/>
              <a:gd name="connsiteX3" fmla="*/ 4763 w 1488732"/>
              <a:gd name="connsiteY3" fmla="*/ 1113830 h 1728192"/>
              <a:gd name="connsiteX4" fmla="*/ 0 w 1488732"/>
              <a:gd name="connsiteY4" fmla="*/ 0 h 1728192"/>
              <a:gd name="connsiteX0" fmla="*/ 0 w 1488732"/>
              <a:gd name="connsiteY0" fmla="*/ 0 h 1113830"/>
              <a:gd name="connsiteX1" fmla="*/ 1488732 w 1488732"/>
              <a:gd name="connsiteY1" fmla="*/ 630555 h 1113830"/>
              <a:gd name="connsiteX2" fmla="*/ 1465872 w 1488732"/>
              <a:gd name="connsiteY2" fmla="*/ 1034772 h 1113830"/>
              <a:gd name="connsiteX3" fmla="*/ 4763 w 1488732"/>
              <a:gd name="connsiteY3" fmla="*/ 1113830 h 1113830"/>
              <a:gd name="connsiteX4" fmla="*/ 0 w 1488732"/>
              <a:gd name="connsiteY4" fmla="*/ 0 h 1113830"/>
              <a:gd name="connsiteX0" fmla="*/ 0 w 1488732"/>
              <a:gd name="connsiteY0" fmla="*/ 0 h 1324332"/>
              <a:gd name="connsiteX1" fmla="*/ 1488732 w 1488732"/>
              <a:gd name="connsiteY1" fmla="*/ 630555 h 1324332"/>
              <a:gd name="connsiteX2" fmla="*/ 1481112 w 1488732"/>
              <a:gd name="connsiteY2" fmla="*/ 1324332 h 1324332"/>
              <a:gd name="connsiteX3" fmla="*/ 4763 w 1488732"/>
              <a:gd name="connsiteY3" fmla="*/ 1113830 h 1324332"/>
              <a:gd name="connsiteX4" fmla="*/ 0 w 1488732"/>
              <a:gd name="connsiteY4" fmla="*/ 0 h 1324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732" h="1324332">
                <a:moveTo>
                  <a:pt x="0" y="0"/>
                </a:moveTo>
                <a:lnTo>
                  <a:pt x="1488732" y="630555"/>
                </a:lnTo>
                <a:lnTo>
                  <a:pt x="1481112" y="1324332"/>
                </a:lnTo>
                <a:lnTo>
                  <a:pt x="4763" y="1113830"/>
                </a:lnTo>
                <a:cubicBezTo>
                  <a:pt x="3175" y="742553"/>
                  <a:pt x="1588" y="371277"/>
                  <a:pt x="0" y="0"/>
                </a:cubicBezTo>
                <a:close/>
              </a:path>
            </a:pathLst>
          </a:custGeom>
          <a:solidFill>
            <a:srgbClr val="0091DA"/>
          </a:solidFill>
          <a:ln>
            <a:noFill/>
          </a:ln>
          <a:effectLst>
            <a:outerShdw blurRad="1397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nvGrpSpPr>
          <p:cNvPr id="187" name="Group 186">
            <a:extLst>
              <a:ext uri="{FF2B5EF4-FFF2-40B4-BE49-F238E27FC236}">
                <a16:creationId xmlns:a16="http://schemas.microsoft.com/office/drawing/2014/main" id="{77AB1B9C-935B-4068-B48C-F5F4C4094DE0}"/>
              </a:ext>
            </a:extLst>
          </p:cNvPr>
          <p:cNvGrpSpPr/>
          <p:nvPr/>
        </p:nvGrpSpPr>
        <p:grpSpPr>
          <a:xfrm flipH="1">
            <a:off x="5669281" y="2219946"/>
            <a:ext cx="4462167" cy="892863"/>
            <a:chOff x="1984383" y="2777367"/>
            <a:chExt cx="2595198" cy="744192"/>
          </a:xfrm>
        </p:grpSpPr>
        <p:sp>
          <p:nvSpPr>
            <p:cNvPr id="188" name="Pentagon 174">
              <a:extLst>
                <a:ext uri="{FF2B5EF4-FFF2-40B4-BE49-F238E27FC236}">
                  <a16:creationId xmlns:a16="http://schemas.microsoft.com/office/drawing/2014/main" id="{54303DE5-BEF1-49DD-B73D-614CF3590A82}"/>
                </a:ext>
              </a:extLst>
            </p:cNvPr>
            <p:cNvSpPr/>
            <p:nvPr/>
          </p:nvSpPr>
          <p:spPr>
            <a:xfrm>
              <a:off x="1984383" y="2777367"/>
              <a:ext cx="2524783" cy="600063"/>
            </a:xfrm>
            <a:prstGeom prst="homePlate">
              <a:avLst>
                <a:gd name="adj" fmla="val 29155"/>
              </a:avLst>
            </a:prstGeom>
            <a:solidFill>
              <a:srgbClr val="0091D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89" name="Pentagon 38">
              <a:extLst>
                <a:ext uri="{FF2B5EF4-FFF2-40B4-BE49-F238E27FC236}">
                  <a16:creationId xmlns:a16="http://schemas.microsoft.com/office/drawing/2014/main" id="{558A3F58-DF61-4301-94E4-4D77D5FEBEE1}"/>
                </a:ext>
              </a:extLst>
            </p:cNvPr>
            <p:cNvSpPr/>
            <p:nvPr/>
          </p:nvSpPr>
          <p:spPr>
            <a:xfrm rot="380823">
              <a:off x="2146243" y="3026922"/>
              <a:ext cx="2433338" cy="494637"/>
            </a:xfrm>
            <a:custGeom>
              <a:avLst/>
              <a:gdLst>
                <a:gd name="connsiteX0" fmla="*/ 0 w 2221335"/>
                <a:gd name="connsiteY0" fmla="*/ 0 h 708246"/>
                <a:gd name="connsiteX1" fmla="*/ 2014846 w 2221335"/>
                <a:gd name="connsiteY1" fmla="*/ 0 h 708246"/>
                <a:gd name="connsiteX2" fmla="*/ 2221335 w 2221335"/>
                <a:gd name="connsiteY2" fmla="*/ 354123 h 708246"/>
                <a:gd name="connsiteX3" fmla="*/ 2014846 w 2221335"/>
                <a:gd name="connsiteY3" fmla="*/ 708246 h 708246"/>
                <a:gd name="connsiteX4" fmla="*/ 0 w 2221335"/>
                <a:gd name="connsiteY4" fmla="*/ 708246 h 708246"/>
                <a:gd name="connsiteX5" fmla="*/ 0 w 2221335"/>
                <a:gd name="connsiteY5" fmla="*/ 0 h 708246"/>
                <a:gd name="connsiteX0" fmla="*/ 80243 w 2221335"/>
                <a:gd name="connsiteY0" fmla="*/ 624654 h 708246"/>
                <a:gd name="connsiteX1" fmla="*/ 2014846 w 2221335"/>
                <a:gd name="connsiteY1" fmla="*/ 0 h 708246"/>
                <a:gd name="connsiteX2" fmla="*/ 2221335 w 2221335"/>
                <a:gd name="connsiteY2" fmla="*/ 354123 h 708246"/>
                <a:gd name="connsiteX3" fmla="*/ 2014846 w 2221335"/>
                <a:gd name="connsiteY3" fmla="*/ 708246 h 708246"/>
                <a:gd name="connsiteX4" fmla="*/ 0 w 2221335"/>
                <a:gd name="connsiteY4" fmla="*/ 708246 h 708246"/>
                <a:gd name="connsiteX5" fmla="*/ 80243 w 2221335"/>
                <a:gd name="connsiteY5" fmla="*/ 624654 h 708246"/>
                <a:gd name="connsiteX0" fmla="*/ 80243 w 2221335"/>
                <a:gd name="connsiteY0" fmla="*/ 409931 h 493523"/>
                <a:gd name="connsiteX1" fmla="*/ 2036711 w 2221335"/>
                <a:gd name="connsiteY1" fmla="*/ 0 h 493523"/>
                <a:gd name="connsiteX2" fmla="*/ 2221335 w 2221335"/>
                <a:gd name="connsiteY2" fmla="*/ 139400 h 493523"/>
                <a:gd name="connsiteX3" fmla="*/ 2014846 w 2221335"/>
                <a:gd name="connsiteY3" fmla="*/ 493523 h 493523"/>
                <a:gd name="connsiteX4" fmla="*/ 0 w 2221335"/>
                <a:gd name="connsiteY4" fmla="*/ 493523 h 493523"/>
                <a:gd name="connsiteX5" fmla="*/ 80243 w 2221335"/>
                <a:gd name="connsiteY5" fmla="*/ 409931 h 493523"/>
                <a:gd name="connsiteX0" fmla="*/ 80243 w 2221335"/>
                <a:gd name="connsiteY0" fmla="*/ 409931 h 493523"/>
                <a:gd name="connsiteX1" fmla="*/ 1839622 w 2221335"/>
                <a:gd name="connsiteY1" fmla="*/ 35899 h 493523"/>
                <a:gd name="connsiteX2" fmla="*/ 2036711 w 2221335"/>
                <a:gd name="connsiteY2" fmla="*/ 0 h 493523"/>
                <a:gd name="connsiteX3" fmla="*/ 2221335 w 2221335"/>
                <a:gd name="connsiteY3" fmla="*/ 139400 h 493523"/>
                <a:gd name="connsiteX4" fmla="*/ 2014846 w 2221335"/>
                <a:gd name="connsiteY4" fmla="*/ 493523 h 493523"/>
                <a:gd name="connsiteX5" fmla="*/ 0 w 2221335"/>
                <a:gd name="connsiteY5" fmla="*/ 493523 h 493523"/>
                <a:gd name="connsiteX6" fmla="*/ 80243 w 2221335"/>
                <a:gd name="connsiteY6" fmla="*/ 409931 h 493523"/>
                <a:gd name="connsiteX0" fmla="*/ 80243 w 2221335"/>
                <a:gd name="connsiteY0" fmla="*/ 409931 h 493523"/>
                <a:gd name="connsiteX1" fmla="*/ 1951782 w 2221335"/>
                <a:gd name="connsiteY1" fmla="*/ 211622 h 493523"/>
                <a:gd name="connsiteX2" fmla="*/ 2036711 w 2221335"/>
                <a:gd name="connsiteY2" fmla="*/ 0 h 493523"/>
                <a:gd name="connsiteX3" fmla="*/ 2221335 w 2221335"/>
                <a:gd name="connsiteY3" fmla="*/ 139400 h 493523"/>
                <a:gd name="connsiteX4" fmla="*/ 2014846 w 2221335"/>
                <a:gd name="connsiteY4" fmla="*/ 493523 h 493523"/>
                <a:gd name="connsiteX5" fmla="*/ 0 w 2221335"/>
                <a:gd name="connsiteY5" fmla="*/ 493523 h 493523"/>
                <a:gd name="connsiteX6" fmla="*/ 80243 w 2221335"/>
                <a:gd name="connsiteY6" fmla="*/ 409931 h 493523"/>
                <a:gd name="connsiteX0" fmla="*/ 0 w 2227771"/>
                <a:gd name="connsiteY0" fmla="*/ 489009 h 493523"/>
                <a:gd name="connsiteX1" fmla="*/ 1958218 w 2227771"/>
                <a:gd name="connsiteY1" fmla="*/ 211622 h 493523"/>
                <a:gd name="connsiteX2" fmla="*/ 2043147 w 2227771"/>
                <a:gd name="connsiteY2" fmla="*/ 0 h 493523"/>
                <a:gd name="connsiteX3" fmla="*/ 2227771 w 2227771"/>
                <a:gd name="connsiteY3" fmla="*/ 139400 h 493523"/>
                <a:gd name="connsiteX4" fmla="*/ 2021282 w 2227771"/>
                <a:gd name="connsiteY4" fmla="*/ 493523 h 493523"/>
                <a:gd name="connsiteX5" fmla="*/ 6436 w 2227771"/>
                <a:gd name="connsiteY5" fmla="*/ 493523 h 493523"/>
                <a:gd name="connsiteX6" fmla="*/ 0 w 2227771"/>
                <a:gd name="connsiteY6" fmla="*/ 489009 h 493523"/>
                <a:gd name="connsiteX0" fmla="*/ 0 w 2255427"/>
                <a:gd name="connsiteY0" fmla="*/ 240376 h 493523"/>
                <a:gd name="connsiteX1" fmla="*/ 1985874 w 2255427"/>
                <a:gd name="connsiteY1" fmla="*/ 211622 h 493523"/>
                <a:gd name="connsiteX2" fmla="*/ 2070803 w 2255427"/>
                <a:gd name="connsiteY2" fmla="*/ 0 h 493523"/>
                <a:gd name="connsiteX3" fmla="*/ 2255427 w 2255427"/>
                <a:gd name="connsiteY3" fmla="*/ 139400 h 493523"/>
                <a:gd name="connsiteX4" fmla="*/ 2048938 w 2255427"/>
                <a:gd name="connsiteY4" fmla="*/ 493523 h 493523"/>
                <a:gd name="connsiteX5" fmla="*/ 34092 w 2255427"/>
                <a:gd name="connsiteY5" fmla="*/ 493523 h 493523"/>
                <a:gd name="connsiteX6" fmla="*/ 0 w 2255427"/>
                <a:gd name="connsiteY6" fmla="*/ 240376 h 493523"/>
                <a:gd name="connsiteX0" fmla="*/ 631783 w 2887210"/>
                <a:gd name="connsiteY0" fmla="*/ 240376 h 593629"/>
                <a:gd name="connsiteX1" fmla="*/ 2617657 w 2887210"/>
                <a:gd name="connsiteY1" fmla="*/ 211622 h 593629"/>
                <a:gd name="connsiteX2" fmla="*/ 2702586 w 2887210"/>
                <a:gd name="connsiteY2" fmla="*/ 0 h 593629"/>
                <a:gd name="connsiteX3" fmla="*/ 2887210 w 2887210"/>
                <a:gd name="connsiteY3" fmla="*/ 139400 h 593629"/>
                <a:gd name="connsiteX4" fmla="*/ 2680721 w 2887210"/>
                <a:gd name="connsiteY4" fmla="*/ 493523 h 593629"/>
                <a:gd name="connsiteX5" fmla="*/ 0 w 2887210"/>
                <a:gd name="connsiteY5" fmla="*/ 593629 h 593629"/>
                <a:gd name="connsiteX6" fmla="*/ 631783 w 2887210"/>
                <a:gd name="connsiteY6" fmla="*/ 240376 h 593629"/>
                <a:gd name="connsiteX0" fmla="*/ 0 w 2920320"/>
                <a:gd name="connsiteY0" fmla="*/ 583401 h 593629"/>
                <a:gd name="connsiteX1" fmla="*/ 2650767 w 2920320"/>
                <a:gd name="connsiteY1" fmla="*/ 211622 h 593629"/>
                <a:gd name="connsiteX2" fmla="*/ 2735696 w 2920320"/>
                <a:gd name="connsiteY2" fmla="*/ 0 h 593629"/>
                <a:gd name="connsiteX3" fmla="*/ 2920320 w 2920320"/>
                <a:gd name="connsiteY3" fmla="*/ 139400 h 593629"/>
                <a:gd name="connsiteX4" fmla="*/ 2713831 w 2920320"/>
                <a:gd name="connsiteY4" fmla="*/ 493523 h 593629"/>
                <a:gd name="connsiteX5" fmla="*/ 33110 w 2920320"/>
                <a:gd name="connsiteY5" fmla="*/ 593629 h 593629"/>
                <a:gd name="connsiteX6" fmla="*/ 0 w 2920320"/>
                <a:gd name="connsiteY6" fmla="*/ 583401 h 59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20" h="593629">
                  <a:moveTo>
                    <a:pt x="0" y="583401"/>
                  </a:moveTo>
                  <a:lnTo>
                    <a:pt x="2650767" y="211622"/>
                  </a:lnTo>
                  <a:lnTo>
                    <a:pt x="2735696" y="0"/>
                  </a:lnTo>
                  <a:lnTo>
                    <a:pt x="2920320" y="139400"/>
                  </a:lnTo>
                  <a:lnTo>
                    <a:pt x="2713831" y="493523"/>
                  </a:lnTo>
                  <a:lnTo>
                    <a:pt x="33110" y="593629"/>
                  </a:lnTo>
                  <a:lnTo>
                    <a:pt x="0" y="583401"/>
                  </a:lnTo>
                  <a:close/>
                </a:path>
              </a:pathLst>
            </a:custGeom>
            <a:solidFill>
              <a:srgbClr val="000000">
                <a:alpha val="14902"/>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0" name="TextBox 189">
              <a:extLst>
                <a:ext uri="{FF2B5EF4-FFF2-40B4-BE49-F238E27FC236}">
                  <a16:creationId xmlns:a16="http://schemas.microsoft.com/office/drawing/2014/main" id="{20FE4D8A-D24B-4B52-9EA8-7730C20481D1}"/>
                </a:ext>
              </a:extLst>
            </p:cNvPr>
            <p:cNvSpPr txBox="1"/>
            <p:nvPr/>
          </p:nvSpPr>
          <p:spPr>
            <a:xfrm>
              <a:off x="4121943" y="2851201"/>
              <a:ext cx="268713" cy="41044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B</a:t>
              </a:r>
              <a:endParaRPr kumimoji="0" lang="en-CA" sz="32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nvGrpSpPr>
            <p:cNvPr id="191" name="Group 190">
              <a:extLst>
                <a:ext uri="{FF2B5EF4-FFF2-40B4-BE49-F238E27FC236}">
                  <a16:creationId xmlns:a16="http://schemas.microsoft.com/office/drawing/2014/main" id="{6CC16EE4-D3F7-4F74-BC95-F330B4100210}"/>
                </a:ext>
              </a:extLst>
            </p:cNvPr>
            <p:cNvGrpSpPr/>
            <p:nvPr/>
          </p:nvGrpSpPr>
          <p:grpSpPr>
            <a:xfrm>
              <a:off x="2152832" y="2995557"/>
              <a:ext cx="247359" cy="160056"/>
              <a:chOff x="5714618" y="585533"/>
              <a:chExt cx="296863" cy="192087"/>
            </a:xfrm>
            <a:solidFill>
              <a:schemeClr val="bg1"/>
            </a:solidFill>
          </p:grpSpPr>
          <p:sp>
            <p:nvSpPr>
              <p:cNvPr id="195" name="Freeform 97">
                <a:extLst>
                  <a:ext uri="{FF2B5EF4-FFF2-40B4-BE49-F238E27FC236}">
                    <a16:creationId xmlns:a16="http://schemas.microsoft.com/office/drawing/2014/main" id="{B7EDBF1A-DECE-4CFF-B4A1-934C20D62DD0}"/>
                  </a:ext>
                </a:extLst>
              </p:cNvPr>
              <p:cNvSpPr>
                <a:spLocks/>
              </p:cNvSpPr>
              <p:nvPr/>
            </p:nvSpPr>
            <p:spPr bwMode="auto">
              <a:xfrm>
                <a:off x="5741606" y="704595"/>
                <a:ext cx="246063" cy="73025"/>
              </a:xfrm>
              <a:custGeom>
                <a:avLst/>
                <a:gdLst>
                  <a:gd name="T0" fmla="*/ 0 w 74"/>
                  <a:gd name="T1" fmla="*/ 21 h 22"/>
                  <a:gd name="T2" fmla="*/ 74 w 74"/>
                  <a:gd name="T3" fmla="*/ 22 h 22"/>
                  <a:gd name="T4" fmla="*/ 37 w 74"/>
                  <a:gd name="T5" fmla="*/ 0 h 22"/>
                  <a:gd name="T6" fmla="*/ 0 w 74"/>
                  <a:gd name="T7" fmla="*/ 21 h 22"/>
                </a:gdLst>
                <a:ahLst/>
                <a:cxnLst>
                  <a:cxn ang="0">
                    <a:pos x="T0" y="T1"/>
                  </a:cxn>
                  <a:cxn ang="0">
                    <a:pos x="T2" y="T3"/>
                  </a:cxn>
                  <a:cxn ang="0">
                    <a:pos x="T4" y="T5"/>
                  </a:cxn>
                  <a:cxn ang="0">
                    <a:pos x="T6" y="T7"/>
                  </a:cxn>
                </a:cxnLst>
                <a:rect l="0" t="0" r="r" b="b"/>
                <a:pathLst>
                  <a:path w="74" h="22">
                    <a:moveTo>
                      <a:pt x="0" y="21"/>
                    </a:moveTo>
                    <a:cubicBezTo>
                      <a:pt x="11" y="21"/>
                      <a:pt x="64" y="22"/>
                      <a:pt x="74" y="22"/>
                    </a:cubicBezTo>
                    <a:cubicBezTo>
                      <a:pt x="68" y="18"/>
                      <a:pt x="39" y="1"/>
                      <a:pt x="37" y="0"/>
                    </a:cubicBezTo>
                    <a:cubicBezTo>
                      <a:pt x="35" y="1"/>
                      <a:pt x="6" y="18"/>
                      <a:pt x="0" y="2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6" name="Freeform 98">
                <a:extLst>
                  <a:ext uri="{FF2B5EF4-FFF2-40B4-BE49-F238E27FC236}">
                    <a16:creationId xmlns:a16="http://schemas.microsoft.com/office/drawing/2014/main" id="{72FD3155-1C36-4B21-BD00-75CE53C76A2E}"/>
                  </a:ext>
                </a:extLst>
              </p:cNvPr>
              <p:cNvSpPr>
                <a:spLocks/>
              </p:cNvSpPr>
              <p:nvPr/>
            </p:nvSpPr>
            <p:spPr bwMode="auto">
              <a:xfrm>
                <a:off x="5732081" y="585533"/>
                <a:ext cx="266700" cy="96838"/>
              </a:xfrm>
              <a:custGeom>
                <a:avLst/>
                <a:gdLst>
                  <a:gd name="T0" fmla="*/ 40 w 80"/>
                  <a:gd name="T1" fmla="*/ 29 h 29"/>
                  <a:gd name="T2" fmla="*/ 80 w 80"/>
                  <a:gd name="T3" fmla="*/ 0 h 29"/>
                  <a:gd name="T4" fmla="*/ 0 w 80"/>
                  <a:gd name="T5" fmla="*/ 0 h 29"/>
                  <a:gd name="T6" fmla="*/ 40 w 80"/>
                  <a:gd name="T7" fmla="*/ 29 h 29"/>
                </a:gdLst>
                <a:ahLst/>
                <a:cxnLst>
                  <a:cxn ang="0">
                    <a:pos x="T0" y="T1"/>
                  </a:cxn>
                  <a:cxn ang="0">
                    <a:pos x="T2" y="T3"/>
                  </a:cxn>
                  <a:cxn ang="0">
                    <a:pos x="T4" y="T5"/>
                  </a:cxn>
                  <a:cxn ang="0">
                    <a:pos x="T6" y="T7"/>
                  </a:cxn>
                </a:cxnLst>
                <a:rect l="0" t="0" r="r" b="b"/>
                <a:pathLst>
                  <a:path w="80" h="29">
                    <a:moveTo>
                      <a:pt x="40" y="29"/>
                    </a:moveTo>
                    <a:cubicBezTo>
                      <a:pt x="56" y="29"/>
                      <a:pt x="72" y="18"/>
                      <a:pt x="80" y="0"/>
                    </a:cubicBezTo>
                    <a:cubicBezTo>
                      <a:pt x="0" y="0"/>
                      <a:pt x="0" y="0"/>
                      <a:pt x="0" y="0"/>
                    </a:cubicBezTo>
                    <a:cubicBezTo>
                      <a:pt x="8" y="18"/>
                      <a:pt x="23" y="29"/>
                      <a:pt x="40"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7" name="Freeform 99">
                <a:extLst>
                  <a:ext uri="{FF2B5EF4-FFF2-40B4-BE49-F238E27FC236}">
                    <a16:creationId xmlns:a16="http://schemas.microsoft.com/office/drawing/2014/main" id="{1B5D5C89-A657-4750-9ADA-7595DEC2E6B5}"/>
                  </a:ext>
                </a:extLst>
              </p:cNvPr>
              <p:cNvSpPr>
                <a:spLocks/>
              </p:cNvSpPr>
              <p:nvPr/>
            </p:nvSpPr>
            <p:spPr bwMode="auto">
              <a:xfrm>
                <a:off x="5714618" y="598233"/>
                <a:ext cx="136525" cy="176213"/>
              </a:xfrm>
              <a:custGeom>
                <a:avLst/>
                <a:gdLst>
                  <a:gd name="T0" fmla="*/ 41 w 41"/>
                  <a:gd name="T1" fmla="*/ 29 h 53"/>
                  <a:gd name="T2" fmla="*/ 2 w 41"/>
                  <a:gd name="T3" fmla="*/ 0 h 53"/>
                  <a:gd name="T4" fmla="*/ 0 w 41"/>
                  <a:gd name="T5" fmla="*/ 0 h 53"/>
                  <a:gd name="T6" fmla="*/ 1 w 41"/>
                  <a:gd name="T7" fmla="*/ 53 h 53"/>
                  <a:gd name="T8" fmla="*/ 40 w 41"/>
                  <a:gd name="T9" fmla="*/ 30 h 53"/>
                  <a:gd name="T10" fmla="*/ 41 w 41"/>
                  <a:gd name="T11" fmla="*/ 29 h 53"/>
                </a:gdLst>
                <a:ahLst/>
                <a:cxnLst>
                  <a:cxn ang="0">
                    <a:pos x="T0" y="T1"/>
                  </a:cxn>
                  <a:cxn ang="0">
                    <a:pos x="T2" y="T3"/>
                  </a:cxn>
                  <a:cxn ang="0">
                    <a:pos x="T4" y="T5"/>
                  </a:cxn>
                  <a:cxn ang="0">
                    <a:pos x="T6" y="T7"/>
                  </a:cxn>
                  <a:cxn ang="0">
                    <a:pos x="T8" y="T9"/>
                  </a:cxn>
                  <a:cxn ang="0">
                    <a:pos x="T10" y="T11"/>
                  </a:cxn>
                </a:cxnLst>
                <a:rect l="0" t="0" r="r" b="b"/>
                <a:pathLst>
                  <a:path w="41" h="53">
                    <a:moveTo>
                      <a:pt x="41" y="29"/>
                    </a:moveTo>
                    <a:cubicBezTo>
                      <a:pt x="25" y="28"/>
                      <a:pt x="11" y="17"/>
                      <a:pt x="2" y="0"/>
                    </a:cubicBezTo>
                    <a:cubicBezTo>
                      <a:pt x="0" y="0"/>
                      <a:pt x="0" y="0"/>
                      <a:pt x="0" y="0"/>
                    </a:cubicBezTo>
                    <a:cubicBezTo>
                      <a:pt x="1" y="53"/>
                      <a:pt x="1" y="53"/>
                      <a:pt x="1" y="53"/>
                    </a:cubicBezTo>
                    <a:cubicBezTo>
                      <a:pt x="40" y="30"/>
                      <a:pt x="40" y="30"/>
                      <a:pt x="40" y="30"/>
                    </a:cubicBezTo>
                    <a:lnTo>
                      <a:pt x="41" y="2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98" name="Freeform 100">
                <a:extLst>
                  <a:ext uri="{FF2B5EF4-FFF2-40B4-BE49-F238E27FC236}">
                    <a16:creationId xmlns:a16="http://schemas.microsoft.com/office/drawing/2014/main" id="{03CE6A8C-BCCA-468D-AE36-A20BAE89541A}"/>
                  </a:ext>
                </a:extLst>
              </p:cNvPr>
              <p:cNvSpPr>
                <a:spLocks/>
              </p:cNvSpPr>
              <p:nvPr/>
            </p:nvSpPr>
            <p:spPr bwMode="auto">
              <a:xfrm>
                <a:off x="5878131" y="598233"/>
                <a:ext cx="133350" cy="176213"/>
              </a:xfrm>
              <a:custGeom>
                <a:avLst/>
                <a:gdLst>
                  <a:gd name="T0" fmla="*/ 40 w 40"/>
                  <a:gd name="T1" fmla="*/ 0 h 53"/>
                  <a:gd name="T2" fmla="*/ 39 w 40"/>
                  <a:gd name="T3" fmla="*/ 1 h 53"/>
                  <a:gd name="T4" fmla="*/ 0 w 40"/>
                  <a:gd name="T5" fmla="*/ 29 h 53"/>
                  <a:gd name="T6" fmla="*/ 1 w 40"/>
                  <a:gd name="T7" fmla="*/ 30 h 53"/>
                  <a:gd name="T8" fmla="*/ 40 w 40"/>
                  <a:gd name="T9" fmla="*/ 53 h 53"/>
                  <a:gd name="T10" fmla="*/ 40 w 40"/>
                  <a:gd name="T11" fmla="*/ 27 h 53"/>
                  <a:gd name="T12" fmla="*/ 40 w 4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40" h="53">
                    <a:moveTo>
                      <a:pt x="40" y="0"/>
                    </a:moveTo>
                    <a:cubicBezTo>
                      <a:pt x="39" y="1"/>
                      <a:pt x="39" y="1"/>
                      <a:pt x="39" y="1"/>
                    </a:cubicBezTo>
                    <a:cubicBezTo>
                      <a:pt x="30" y="17"/>
                      <a:pt x="15" y="28"/>
                      <a:pt x="0" y="29"/>
                    </a:cubicBezTo>
                    <a:cubicBezTo>
                      <a:pt x="1" y="30"/>
                      <a:pt x="1" y="30"/>
                      <a:pt x="1" y="30"/>
                    </a:cubicBezTo>
                    <a:cubicBezTo>
                      <a:pt x="40" y="53"/>
                      <a:pt x="40" y="53"/>
                      <a:pt x="40" y="53"/>
                    </a:cubicBezTo>
                    <a:cubicBezTo>
                      <a:pt x="40" y="27"/>
                      <a:pt x="40" y="27"/>
                      <a:pt x="40" y="27"/>
                    </a:cubicBezTo>
                    <a:lnTo>
                      <a:pt x="4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194" name="TextBox 193">
              <a:extLst>
                <a:ext uri="{FF2B5EF4-FFF2-40B4-BE49-F238E27FC236}">
                  <a16:creationId xmlns:a16="http://schemas.microsoft.com/office/drawing/2014/main" id="{BE243382-FEA2-49DA-8427-C1FD68C51235}"/>
                </a:ext>
              </a:extLst>
            </p:cNvPr>
            <p:cNvSpPr txBox="1"/>
            <p:nvPr/>
          </p:nvSpPr>
          <p:spPr>
            <a:xfrm>
              <a:off x="2501717" y="3008103"/>
              <a:ext cx="1564718" cy="153917"/>
            </a:xfrm>
            <a:prstGeom prst="rect">
              <a:avLst/>
            </a:prstGeom>
            <a:noFill/>
          </p:spPr>
          <p:txBody>
            <a:bodyPr wrap="square" lIns="0" tIns="0" rIns="0" bIns="0" rtlCol="0">
              <a:spAutoFit/>
            </a:bodyPr>
            <a:lstStyle>
              <a:defPPr>
                <a:defRPr lang="en-US"/>
              </a:defPPr>
              <a:lvl1pPr>
                <a:defRPr sz="1050">
                  <a:solidFill>
                    <a:schemeClr val="bg1"/>
                  </a:solidFill>
                  <a:latin typeface="Univers for KPMG" panose="020B0603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Calibri" panose="020F0502020204030204" pitchFamily="34" charset="0"/>
                </a:rPr>
                <a:t>Leverage KPMG’s Powered Assets</a:t>
              </a:r>
              <a:endPar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sp>
        <p:nvSpPr>
          <p:cNvPr id="199" name="Rectangle 23">
            <a:extLst>
              <a:ext uri="{FF2B5EF4-FFF2-40B4-BE49-F238E27FC236}">
                <a16:creationId xmlns:a16="http://schemas.microsoft.com/office/drawing/2014/main" id="{10F8EC3E-4F32-469B-9735-23A95404968E}"/>
              </a:ext>
            </a:extLst>
          </p:cNvPr>
          <p:cNvSpPr/>
          <p:nvPr/>
        </p:nvSpPr>
        <p:spPr>
          <a:xfrm flipH="1">
            <a:off x="10109633" y="2717109"/>
            <a:ext cx="2137345" cy="1151591"/>
          </a:xfrm>
          <a:custGeom>
            <a:avLst/>
            <a:gdLst>
              <a:gd name="connsiteX0" fmla="*/ 0 w 1800200"/>
              <a:gd name="connsiteY0" fmla="*/ 0 h 1728192"/>
              <a:gd name="connsiteX1" fmla="*/ 1800200 w 1800200"/>
              <a:gd name="connsiteY1" fmla="*/ 0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333475 w 1800200"/>
              <a:gd name="connsiteY1" fmla="*/ 1319213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481112 w 1800200"/>
              <a:gd name="connsiteY1" fmla="*/ 1057275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481112 w 1800200"/>
              <a:gd name="connsiteY1" fmla="*/ 1019175 h 1728192"/>
              <a:gd name="connsiteX2" fmla="*/ 1800200 w 1800200"/>
              <a:gd name="connsiteY2" fmla="*/ 1728192 h 1728192"/>
              <a:gd name="connsiteX3" fmla="*/ 0 w 1800200"/>
              <a:gd name="connsiteY3" fmla="*/ 1728192 h 1728192"/>
              <a:gd name="connsiteX4" fmla="*/ 0 w 1800200"/>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0 w 1481112"/>
              <a:gd name="connsiteY3" fmla="*/ 1728192 h 1728192"/>
              <a:gd name="connsiteX4" fmla="*/ 0 w 1481112"/>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66675 w 1481112"/>
              <a:gd name="connsiteY3" fmla="*/ 899517 h 1728192"/>
              <a:gd name="connsiteX4" fmla="*/ 0 w 1481112"/>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4763 w 1481112"/>
              <a:gd name="connsiteY3" fmla="*/ 1113830 h 1728192"/>
              <a:gd name="connsiteX4" fmla="*/ 0 w 1481112"/>
              <a:gd name="connsiteY4" fmla="*/ 0 h 1728192"/>
              <a:gd name="connsiteX0" fmla="*/ 0 w 1488732"/>
              <a:gd name="connsiteY0" fmla="*/ 0 h 1728192"/>
              <a:gd name="connsiteX1" fmla="*/ 1488732 w 1488732"/>
              <a:gd name="connsiteY1" fmla="*/ 630555 h 1728192"/>
              <a:gd name="connsiteX2" fmla="*/ 1481112 w 1488732"/>
              <a:gd name="connsiteY2" fmla="*/ 1728192 h 1728192"/>
              <a:gd name="connsiteX3" fmla="*/ 4763 w 1488732"/>
              <a:gd name="connsiteY3" fmla="*/ 1113830 h 1728192"/>
              <a:gd name="connsiteX4" fmla="*/ 0 w 1488732"/>
              <a:gd name="connsiteY4" fmla="*/ 0 h 1728192"/>
              <a:gd name="connsiteX0" fmla="*/ 0 w 1488732"/>
              <a:gd name="connsiteY0" fmla="*/ 0 h 1113830"/>
              <a:gd name="connsiteX1" fmla="*/ 1488732 w 1488732"/>
              <a:gd name="connsiteY1" fmla="*/ 630555 h 1113830"/>
              <a:gd name="connsiteX2" fmla="*/ 1465872 w 1488732"/>
              <a:gd name="connsiteY2" fmla="*/ 1034772 h 1113830"/>
              <a:gd name="connsiteX3" fmla="*/ 4763 w 1488732"/>
              <a:gd name="connsiteY3" fmla="*/ 1113830 h 1113830"/>
              <a:gd name="connsiteX4" fmla="*/ 0 w 1488732"/>
              <a:gd name="connsiteY4" fmla="*/ 0 h 1113830"/>
              <a:gd name="connsiteX0" fmla="*/ 0 w 1488732"/>
              <a:gd name="connsiteY0" fmla="*/ 0 h 1324332"/>
              <a:gd name="connsiteX1" fmla="*/ 1488732 w 1488732"/>
              <a:gd name="connsiteY1" fmla="*/ 630555 h 1324332"/>
              <a:gd name="connsiteX2" fmla="*/ 1481112 w 1488732"/>
              <a:gd name="connsiteY2" fmla="*/ 1324332 h 1324332"/>
              <a:gd name="connsiteX3" fmla="*/ 4763 w 1488732"/>
              <a:gd name="connsiteY3" fmla="*/ 1113830 h 1324332"/>
              <a:gd name="connsiteX4" fmla="*/ 0 w 1488732"/>
              <a:gd name="connsiteY4" fmla="*/ 0 h 1324332"/>
              <a:gd name="connsiteX0" fmla="*/ 0 w 1488732"/>
              <a:gd name="connsiteY0" fmla="*/ 0 h 1324332"/>
              <a:gd name="connsiteX1" fmla="*/ 1488732 w 1488732"/>
              <a:gd name="connsiteY1" fmla="*/ 219075 h 1324332"/>
              <a:gd name="connsiteX2" fmla="*/ 1481112 w 1488732"/>
              <a:gd name="connsiteY2" fmla="*/ 1324332 h 1324332"/>
              <a:gd name="connsiteX3" fmla="*/ 4763 w 1488732"/>
              <a:gd name="connsiteY3" fmla="*/ 1113830 h 1324332"/>
              <a:gd name="connsiteX4" fmla="*/ 0 w 1488732"/>
              <a:gd name="connsiteY4" fmla="*/ 0 h 1324332"/>
              <a:gd name="connsiteX0" fmla="*/ 0 w 1488732"/>
              <a:gd name="connsiteY0" fmla="*/ 0 h 1113830"/>
              <a:gd name="connsiteX1" fmla="*/ 1488732 w 1488732"/>
              <a:gd name="connsiteY1" fmla="*/ 219075 h 1113830"/>
              <a:gd name="connsiteX2" fmla="*/ 1481112 w 1488732"/>
              <a:gd name="connsiteY2" fmla="*/ 836652 h 1113830"/>
              <a:gd name="connsiteX3" fmla="*/ 4763 w 1488732"/>
              <a:gd name="connsiteY3" fmla="*/ 1113830 h 1113830"/>
              <a:gd name="connsiteX4" fmla="*/ 0 w 1488732"/>
              <a:gd name="connsiteY4" fmla="*/ 0 h 1113830"/>
              <a:gd name="connsiteX0" fmla="*/ 0 w 1488732"/>
              <a:gd name="connsiteY0" fmla="*/ 0 h 1113830"/>
              <a:gd name="connsiteX1" fmla="*/ 1488732 w 1488732"/>
              <a:gd name="connsiteY1" fmla="*/ 219075 h 1113830"/>
              <a:gd name="connsiteX2" fmla="*/ 1481112 w 1488732"/>
              <a:gd name="connsiteY2" fmla="*/ 943332 h 1113830"/>
              <a:gd name="connsiteX3" fmla="*/ 4763 w 1488732"/>
              <a:gd name="connsiteY3" fmla="*/ 1113830 h 1113830"/>
              <a:gd name="connsiteX4" fmla="*/ 0 w 1488732"/>
              <a:gd name="connsiteY4" fmla="*/ 0 h 1113830"/>
              <a:gd name="connsiteX0" fmla="*/ 3125 w 1491857"/>
              <a:gd name="connsiteY0" fmla="*/ 0 h 1159550"/>
              <a:gd name="connsiteX1" fmla="*/ 1491857 w 1491857"/>
              <a:gd name="connsiteY1" fmla="*/ 219075 h 1159550"/>
              <a:gd name="connsiteX2" fmla="*/ 1484237 w 1491857"/>
              <a:gd name="connsiteY2" fmla="*/ 943332 h 1159550"/>
              <a:gd name="connsiteX3" fmla="*/ 268 w 1491857"/>
              <a:gd name="connsiteY3" fmla="*/ 1159550 h 1159550"/>
              <a:gd name="connsiteX4" fmla="*/ 3125 w 1491857"/>
              <a:gd name="connsiteY4" fmla="*/ 0 h 1159550"/>
              <a:gd name="connsiteX0" fmla="*/ 3125 w 1491857"/>
              <a:gd name="connsiteY0" fmla="*/ 0 h 1151930"/>
              <a:gd name="connsiteX1" fmla="*/ 1491857 w 1491857"/>
              <a:gd name="connsiteY1" fmla="*/ 219075 h 1151930"/>
              <a:gd name="connsiteX2" fmla="*/ 1484237 w 1491857"/>
              <a:gd name="connsiteY2" fmla="*/ 943332 h 1151930"/>
              <a:gd name="connsiteX3" fmla="*/ 268 w 1491857"/>
              <a:gd name="connsiteY3" fmla="*/ 1151930 h 1151930"/>
              <a:gd name="connsiteX4" fmla="*/ 3125 w 1491857"/>
              <a:gd name="connsiteY4" fmla="*/ 0 h 115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857" h="1151930">
                <a:moveTo>
                  <a:pt x="3125" y="0"/>
                </a:moveTo>
                <a:lnTo>
                  <a:pt x="1491857" y="219075"/>
                </a:lnTo>
                <a:lnTo>
                  <a:pt x="1484237" y="943332"/>
                </a:lnTo>
                <a:lnTo>
                  <a:pt x="268" y="1151930"/>
                </a:lnTo>
                <a:cubicBezTo>
                  <a:pt x="-1320" y="780653"/>
                  <a:pt x="4713" y="371277"/>
                  <a:pt x="3125" y="0"/>
                </a:cubicBezTo>
                <a:close/>
              </a:path>
            </a:pathLst>
          </a:custGeom>
          <a:solidFill>
            <a:srgbClr val="483698"/>
          </a:solidFill>
          <a:ln>
            <a:noFill/>
          </a:ln>
          <a:effectLst>
            <a:outerShdw blurRad="1397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0" name="Rectangle 23">
            <a:extLst>
              <a:ext uri="{FF2B5EF4-FFF2-40B4-BE49-F238E27FC236}">
                <a16:creationId xmlns:a16="http://schemas.microsoft.com/office/drawing/2014/main" id="{6F0504EF-2597-43B3-9CBD-E181E6C7015C}"/>
              </a:ext>
            </a:extLst>
          </p:cNvPr>
          <p:cNvSpPr/>
          <p:nvPr/>
        </p:nvSpPr>
        <p:spPr>
          <a:xfrm flipH="1">
            <a:off x="10113069" y="464832"/>
            <a:ext cx="2137274" cy="1714181"/>
          </a:xfrm>
          <a:custGeom>
            <a:avLst/>
            <a:gdLst>
              <a:gd name="connsiteX0" fmla="*/ 0 w 1800200"/>
              <a:gd name="connsiteY0" fmla="*/ 0 h 1728192"/>
              <a:gd name="connsiteX1" fmla="*/ 1800200 w 1800200"/>
              <a:gd name="connsiteY1" fmla="*/ 0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333475 w 1800200"/>
              <a:gd name="connsiteY1" fmla="*/ 1319213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481112 w 1800200"/>
              <a:gd name="connsiteY1" fmla="*/ 1057275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481112 w 1800200"/>
              <a:gd name="connsiteY1" fmla="*/ 1019175 h 1728192"/>
              <a:gd name="connsiteX2" fmla="*/ 1800200 w 1800200"/>
              <a:gd name="connsiteY2" fmla="*/ 1728192 h 1728192"/>
              <a:gd name="connsiteX3" fmla="*/ 0 w 1800200"/>
              <a:gd name="connsiteY3" fmla="*/ 1728192 h 1728192"/>
              <a:gd name="connsiteX4" fmla="*/ 0 w 1800200"/>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0 w 1481112"/>
              <a:gd name="connsiteY3" fmla="*/ 1728192 h 1728192"/>
              <a:gd name="connsiteX4" fmla="*/ 0 w 1481112"/>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66675 w 1481112"/>
              <a:gd name="connsiteY3" fmla="*/ 899517 h 1728192"/>
              <a:gd name="connsiteX4" fmla="*/ 0 w 1481112"/>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4763 w 1481112"/>
              <a:gd name="connsiteY3" fmla="*/ 1113830 h 1728192"/>
              <a:gd name="connsiteX4" fmla="*/ 0 w 1481112"/>
              <a:gd name="connsiteY4" fmla="*/ 0 h 1728192"/>
              <a:gd name="connsiteX0" fmla="*/ 0 w 1485874"/>
              <a:gd name="connsiteY0" fmla="*/ 0 h 1732954"/>
              <a:gd name="connsiteX1" fmla="*/ 1481112 w 1485874"/>
              <a:gd name="connsiteY1" fmla="*/ 1019175 h 1732954"/>
              <a:gd name="connsiteX2" fmla="*/ 1485874 w 1485874"/>
              <a:gd name="connsiteY2" fmla="*/ 1732954 h 1732954"/>
              <a:gd name="connsiteX3" fmla="*/ 4763 w 1485874"/>
              <a:gd name="connsiteY3" fmla="*/ 1113830 h 1732954"/>
              <a:gd name="connsiteX4" fmla="*/ 0 w 1485874"/>
              <a:gd name="connsiteY4" fmla="*/ 0 h 1732954"/>
              <a:gd name="connsiteX0" fmla="*/ 0 w 1486332"/>
              <a:gd name="connsiteY0" fmla="*/ 0 h 1732954"/>
              <a:gd name="connsiteX1" fmla="*/ 1485874 w 1486332"/>
              <a:gd name="connsiteY1" fmla="*/ 1019175 h 1732954"/>
              <a:gd name="connsiteX2" fmla="*/ 1485874 w 1486332"/>
              <a:gd name="connsiteY2" fmla="*/ 1732954 h 1732954"/>
              <a:gd name="connsiteX3" fmla="*/ 4763 w 1486332"/>
              <a:gd name="connsiteY3" fmla="*/ 1113830 h 1732954"/>
              <a:gd name="connsiteX4" fmla="*/ 0 w 1486332"/>
              <a:gd name="connsiteY4" fmla="*/ 0 h 173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332" h="1732954">
                <a:moveTo>
                  <a:pt x="0" y="0"/>
                </a:moveTo>
                <a:lnTo>
                  <a:pt x="1485874" y="1019175"/>
                </a:lnTo>
                <a:cubicBezTo>
                  <a:pt x="1487461" y="1257101"/>
                  <a:pt x="1484287" y="1495028"/>
                  <a:pt x="1485874" y="1732954"/>
                </a:cubicBezTo>
                <a:lnTo>
                  <a:pt x="4763" y="1113830"/>
                </a:lnTo>
                <a:cubicBezTo>
                  <a:pt x="3175" y="742553"/>
                  <a:pt x="1588" y="371277"/>
                  <a:pt x="0" y="0"/>
                </a:cubicBezTo>
                <a:close/>
              </a:path>
            </a:pathLst>
          </a:custGeom>
          <a:solidFill>
            <a:srgbClr val="005EB8"/>
          </a:solidFill>
          <a:ln>
            <a:noFill/>
          </a:ln>
          <a:effectLst>
            <a:outerShdw blurRad="1397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pic>
        <p:nvPicPr>
          <p:cNvPr id="201" name="Picture 59">
            <a:extLst>
              <a:ext uri="{FF2B5EF4-FFF2-40B4-BE49-F238E27FC236}">
                <a16:creationId xmlns:a16="http://schemas.microsoft.com/office/drawing/2014/main" id="{C7F5119E-15CD-410C-A9A5-D59FECFA2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638468" y="807263"/>
            <a:ext cx="4549" cy="1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2" name="Group 201">
            <a:extLst>
              <a:ext uri="{FF2B5EF4-FFF2-40B4-BE49-F238E27FC236}">
                <a16:creationId xmlns:a16="http://schemas.microsoft.com/office/drawing/2014/main" id="{060909AE-55B5-4012-9BBB-2FC432A15CAF}"/>
              </a:ext>
            </a:extLst>
          </p:cNvPr>
          <p:cNvGrpSpPr/>
          <p:nvPr/>
        </p:nvGrpSpPr>
        <p:grpSpPr>
          <a:xfrm flipH="1">
            <a:off x="5867615" y="1469838"/>
            <a:ext cx="4248964" cy="870070"/>
            <a:chOff x="1989063" y="2197993"/>
            <a:chExt cx="2471200" cy="725193"/>
          </a:xfrm>
        </p:grpSpPr>
        <p:sp>
          <p:nvSpPr>
            <p:cNvPr id="203" name="Pentagon 172">
              <a:extLst>
                <a:ext uri="{FF2B5EF4-FFF2-40B4-BE49-F238E27FC236}">
                  <a16:creationId xmlns:a16="http://schemas.microsoft.com/office/drawing/2014/main" id="{1782BFA8-2D28-43C0-A7F9-EA36A4DD1B6E}"/>
                </a:ext>
              </a:extLst>
            </p:cNvPr>
            <p:cNvSpPr/>
            <p:nvPr/>
          </p:nvSpPr>
          <p:spPr>
            <a:xfrm>
              <a:off x="1989063" y="2197993"/>
              <a:ext cx="2419538" cy="590141"/>
            </a:xfrm>
            <a:prstGeom prst="homePlate">
              <a:avLst>
                <a:gd name="adj" fmla="val 29155"/>
              </a:avLst>
            </a:prstGeom>
            <a:solidFill>
              <a:srgbClr val="005EB8"/>
            </a:solidFill>
            <a:ln>
              <a:noFill/>
            </a:ln>
            <a:effectLst>
              <a:outerShdw blurRad="1397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4" name="Pentagon 38">
              <a:extLst>
                <a:ext uri="{FF2B5EF4-FFF2-40B4-BE49-F238E27FC236}">
                  <a16:creationId xmlns:a16="http://schemas.microsoft.com/office/drawing/2014/main" id="{DBAE3DDF-46EF-4247-AC1E-7F5F5A935D8E}"/>
                </a:ext>
              </a:extLst>
            </p:cNvPr>
            <p:cNvSpPr/>
            <p:nvPr/>
          </p:nvSpPr>
          <p:spPr>
            <a:xfrm rot="380823">
              <a:off x="2026925" y="2428549"/>
              <a:ext cx="2433338" cy="494637"/>
            </a:xfrm>
            <a:custGeom>
              <a:avLst/>
              <a:gdLst>
                <a:gd name="connsiteX0" fmla="*/ 0 w 2221335"/>
                <a:gd name="connsiteY0" fmla="*/ 0 h 708246"/>
                <a:gd name="connsiteX1" fmla="*/ 2014846 w 2221335"/>
                <a:gd name="connsiteY1" fmla="*/ 0 h 708246"/>
                <a:gd name="connsiteX2" fmla="*/ 2221335 w 2221335"/>
                <a:gd name="connsiteY2" fmla="*/ 354123 h 708246"/>
                <a:gd name="connsiteX3" fmla="*/ 2014846 w 2221335"/>
                <a:gd name="connsiteY3" fmla="*/ 708246 h 708246"/>
                <a:gd name="connsiteX4" fmla="*/ 0 w 2221335"/>
                <a:gd name="connsiteY4" fmla="*/ 708246 h 708246"/>
                <a:gd name="connsiteX5" fmla="*/ 0 w 2221335"/>
                <a:gd name="connsiteY5" fmla="*/ 0 h 708246"/>
                <a:gd name="connsiteX0" fmla="*/ 80243 w 2221335"/>
                <a:gd name="connsiteY0" fmla="*/ 624654 h 708246"/>
                <a:gd name="connsiteX1" fmla="*/ 2014846 w 2221335"/>
                <a:gd name="connsiteY1" fmla="*/ 0 h 708246"/>
                <a:gd name="connsiteX2" fmla="*/ 2221335 w 2221335"/>
                <a:gd name="connsiteY2" fmla="*/ 354123 h 708246"/>
                <a:gd name="connsiteX3" fmla="*/ 2014846 w 2221335"/>
                <a:gd name="connsiteY3" fmla="*/ 708246 h 708246"/>
                <a:gd name="connsiteX4" fmla="*/ 0 w 2221335"/>
                <a:gd name="connsiteY4" fmla="*/ 708246 h 708246"/>
                <a:gd name="connsiteX5" fmla="*/ 80243 w 2221335"/>
                <a:gd name="connsiteY5" fmla="*/ 624654 h 708246"/>
                <a:gd name="connsiteX0" fmla="*/ 80243 w 2221335"/>
                <a:gd name="connsiteY0" fmla="*/ 409931 h 493523"/>
                <a:gd name="connsiteX1" fmla="*/ 2036711 w 2221335"/>
                <a:gd name="connsiteY1" fmla="*/ 0 h 493523"/>
                <a:gd name="connsiteX2" fmla="*/ 2221335 w 2221335"/>
                <a:gd name="connsiteY2" fmla="*/ 139400 h 493523"/>
                <a:gd name="connsiteX3" fmla="*/ 2014846 w 2221335"/>
                <a:gd name="connsiteY3" fmla="*/ 493523 h 493523"/>
                <a:gd name="connsiteX4" fmla="*/ 0 w 2221335"/>
                <a:gd name="connsiteY4" fmla="*/ 493523 h 493523"/>
                <a:gd name="connsiteX5" fmla="*/ 80243 w 2221335"/>
                <a:gd name="connsiteY5" fmla="*/ 409931 h 493523"/>
                <a:gd name="connsiteX0" fmla="*/ 80243 w 2221335"/>
                <a:gd name="connsiteY0" fmla="*/ 409931 h 493523"/>
                <a:gd name="connsiteX1" fmla="*/ 1839622 w 2221335"/>
                <a:gd name="connsiteY1" fmla="*/ 35899 h 493523"/>
                <a:gd name="connsiteX2" fmla="*/ 2036711 w 2221335"/>
                <a:gd name="connsiteY2" fmla="*/ 0 h 493523"/>
                <a:gd name="connsiteX3" fmla="*/ 2221335 w 2221335"/>
                <a:gd name="connsiteY3" fmla="*/ 139400 h 493523"/>
                <a:gd name="connsiteX4" fmla="*/ 2014846 w 2221335"/>
                <a:gd name="connsiteY4" fmla="*/ 493523 h 493523"/>
                <a:gd name="connsiteX5" fmla="*/ 0 w 2221335"/>
                <a:gd name="connsiteY5" fmla="*/ 493523 h 493523"/>
                <a:gd name="connsiteX6" fmla="*/ 80243 w 2221335"/>
                <a:gd name="connsiteY6" fmla="*/ 409931 h 493523"/>
                <a:gd name="connsiteX0" fmla="*/ 80243 w 2221335"/>
                <a:gd name="connsiteY0" fmla="*/ 409931 h 493523"/>
                <a:gd name="connsiteX1" fmla="*/ 1951782 w 2221335"/>
                <a:gd name="connsiteY1" fmla="*/ 211622 h 493523"/>
                <a:gd name="connsiteX2" fmla="*/ 2036711 w 2221335"/>
                <a:gd name="connsiteY2" fmla="*/ 0 h 493523"/>
                <a:gd name="connsiteX3" fmla="*/ 2221335 w 2221335"/>
                <a:gd name="connsiteY3" fmla="*/ 139400 h 493523"/>
                <a:gd name="connsiteX4" fmla="*/ 2014846 w 2221335"/>
                <a:gd name="connsiteY4" fmla="*/ 493523 h 493523"/>
                <a:gd name="connsiteX5" fmla="*/ 0 w 2221335"/>
                <a:gd name="connsiteY5" fmla="*/ 493523 h 493523"/>
                <a:gd name="connsiteX6" fmla="*/ 80243 w 2221335"/>
                <a:gd name="connsiteY6" fmla="*/ 409931 h 493523"/>
                <a:gd name="connsiteX0" fmla="*/ 0 w 2227771"/>
                <a:gd name="connsiteY0" fmla="*/ 489009 h 493523"/>
                <a:gd name="connsiteX1" fmla="*/ 1958218 w 2227771"/>
                <a:gd name="connsiteY1" fmla="*/ 211622 h 493523"/>
                <a:gd name="connsiteX2" fmla="*/ 2043147 w 2227771"/>
                <a:gd name="connsiteY2" fmla="*/ 0 h 493523"/>
                <a:gd name="connsiteX3" fmla="*/ 2227771 w 2227771"/>
                <a:gd name="connsiteY3" fmla="*/ 139400 h 493523"/>
                <a:gd name="connsiteX4" fmla="*/ 2021282 w 2227771"/>
                <a:gd name="connsiteY4" fmla="*/ 493523 h 493523"/>
                <a:gd name="connsiteX5" fmla="*/ 6436 w 2227771"/>
                <a:gd name="connsiteY5" fmla="*/ 493523 h 493523"/>
                <a:gd name="connsiteX6" fmla="*/ 0 w 2227771"/>
                <a:gd name="connsiteY6" fmla="*/ 489009 h 493523"/>
                <a:gd name="connsiteX0" fmla="*/ 0 w 2255427"/>
                <a:gd name="connsiteY0" fmla="*/ 240376 h 493523"/>
                <a:gd name="connsiteX1" fmla="*/ 1985874 w 2255427"/>
                <a:gd name="connsiteY1" fmla="*/ 211622 h 493523"/>
                <a:gd name="connsiteX2" fmla="*/ 2070803 w 2255427"/>
                <a:gd name="connsiteY2" fmla="*/ 0 h 493523"/>
                <a:gd name="connsiteX3" fmla="*/ 2255427 w 2255427"/>
                <a:gd name="connsiteY3" fmla="*/ 139400 h 493523"/>
                <a:gd name="connsiteX4" fmla="*/ 2048938 w 2255427"/>
                <a:gd name="connsiteY4" fmla="*/ 493523 h 493523"/>
                <a:gd name="connsiteX5" fmla="*/ 34092 w 2255427"/>
                <a:gd name="connsiteY5" fmla="*/ 493523 h 493523"/>
                <a:gd name="connsiteX6" fmla="*/ 0 w 2255427"/>
                <a:gd name="connsiteY6" fmla="*/ 240376 h 493523"/>
                <a:gd name="connsiteX0" fmla="*/ 631783 w 2887210"/>
                <a:gd name="connsiteY0" fmla="*/ 240376 h 593629"/>
                <a:gd name="connsiteX1" fmla="*/ 2617657 w 2887210"/>
                <a:gd name="connsiteY1" fmla="*/ 211622 h 593629"/>
                <a:gd name="connsiteX2" fmla="*/ 2702586 w 2887210"/>
                <a:gd name="connsiteY2" fmla="*/ 0 h 593629"/>
                <a:gd name="connsiteX3" fmla="*/ 2887210 w 2887210"/>
                <a:gd name="connsiteY3" fmla="*/ 139400 h 593629"/>
                <a:gd name="connsiteX4" fmla="*/ 2680721 w 2887210"/>
                <a:gd name="connsiteY4" fmla="*/ 493523 h 593629"/>
                <a:gd name="connsiteX5" fmla="*/ 0 w 2887210"/>
                <a:gd name="connsiteY5" fmla="*/ 593629 h 593629"/>
                <a:gd name="connsiteX6" fmla="*/ 631783 w 2887210"/>
                <a:gd name="connsiteY6" fmla="*/ 240376 h 593629"/>
                <a:gd name="connsiteX0" fmla="*/ 0 w 2920320"/>
                <a:gd name="connsiteY0" fmla="*/ 583401 h 593629"/>
                <a:gd name="connsiteX1" fmla="*/ 2650767 w 2920320"/>
                <a:gd name="connsiteY1" fmla="*/ 211622 h 593629"/>
                <a:gd name="connsiteX2" fmla="*/ 2735696 w 2920320"/>
                <a:gd name="connsiteY2" fmla="*/ 0 h 593629"/>
                <a:gd name="connsiteX3" fmla="*/ 2920320 w 2920320"/>
                <a:gd name="connsiteY3" fmla="*/ 139400 h 593629"/>
                <a:gd name="connsiteX4" fmla="*/ 2713831 w 2920320"/>
                <a:gd name="connsiteY4" fmla="*/ 493523 h 593629"/>
                <a:gd name="connsiteX5" fmla="*/ 33110 w 2920320"/>
                <a:gd name="connsiteY5" fmla="*/ 593629 h 593629"/>
                <a:gd name="connsiteX6" fmla="*/ 0 w 2920320"/>
                <a:gd name="connsiteY6" fmla="*/ 583401 h 593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20320" h="593629">
                  <a:moveTo>
                    <a:pt x="0" y="583401"/>
                  </a:moveTo>
                  <a:lnTo>
                    <a:pt x="2650767" y="211622"/>
                  </a:lnTo>
                  <a:lnTo>
                    <a:pt x="2735696" y="0"/>
                  </a:lnTo>
                  <a:lnTo>
                    <a:pt x="2920320" y="139400"/>
                  </a:lnTo>
                  <a:lnTo>
                    <a:pt x="2713831" y="493523"/>
                  </a:lnTo>
                  <a:lnTo>
                    <a:pt x="33110" y="593629"/>
                  </a:lnTo>
                  <a:lnTo>
                    <a:pt x="0" y="583401"/>
                  </a:lnTo>
                  <a:close/>
                </a:path>
              </a:pathLst>
            </a:custGeom>
            <a:solidFill>
              <a:srgbClr val="000000">
                <a:alpha val="14902"/>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05" name="TextBox 204">
              <a:extLst>
                <a:ext uri="{FF2B5EF4-FFF2-40B4-BE49-F238E27FC236}">
                  <a16:creationId xmlns:a16="http://schemas.microsoft.com/office/drawing/2014/main" id="{B1FC7B6B-AEDC-495B-9660-16FE7776D855}"/>
                </a:ext>
              </a:extLst>
            </p:cNvPr>
            <p:cNvSpPr txBox="1"/>
            <p:nvPr/>
          </p:nvSpPr>
          <p:spPr>
            <a:xfrm>
              <a:off x="4031358" y="2230540"/>
              <a:ext cx="268713" cy="4104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A</a:t>
              </a:r>
              <a:endParaRPr kumimoji="0" lang="en-CA" sz="32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grpSp>
          <p:nvGrpSpPr>
            <p:cNvPr id="206" name="Group 205">
              <a:extLst>
                <a:ext uri="{FF2B5EF4-FFF2-40B4-BE49-F238E27FC236}">
                  <a16:creationId xmlns:a16="http://schemas.microsoft.com/office/drawing/2014/main" id="{F8999CEF-F2D7-4F38-9C90-A4214F89FD3F}"/>
                </a:ext>
              </a:extLst>
            </p:cNvPr>
            <p:cNvGrpSpPr/>
            <p:nvPr/>
          </p:nvGrpSpPr>
          <p:grpSpPr>
            <a:xfrm>
              <a:off x="2152856" y="2351741"/>
              <a:ext cx="247307" cy="265329"/>
              <a:chOff x="-87313" y="2774950"/>
              <a:chExt cx="784226" cy="841376"/>
            </a:xfrm>
            <a:solidFill>
              <a:schemeClr val="bg1"/>
            </a:solidFill>
          </p:grpSpPr>
          <p:sp>
            <p:nvSpPr>
              <p:cNvPr id="210" name="Freeform 792">
                <a:extLst>
                  <a:ext uri="{FF2B5EF4-FFF2-40B4-BE49-F238E27FC236}">
                    <a16:creationId xmlns:a16="http://schemas.microsoft.com/office/drawing/2014/main" id="{E0177F0A-904C-422E-997B-E06B91835AFD}"/>
                  </a:ext>
                </a:extLst>
              </p:cNvPr>
              <p:cNvSpPr>
                <a:spLocks/>
              </p:cNvSpPr>
              <p:nvPr/>
            </p:nvSpPr>
            <p:spPr bwMode="auto">
              <a:xfrm>
                <a:off x="227013" y="2774950"/>
                <a:ext cx="141288" cy="139700"/>
              </a:xfrm>
              <a:custGeom>
                <a:avLst/>
                <a:gdLst>
                  <a:gd name="T0" fmla="*/ 90 w 177"/>
                  <a:gd name="T1" fmla="*/ 0 h 177"/>
                  <a:gd name="T2" fmla="*/ 118 w 177"/>
                  <a:gd name="T3" fmla="*/ 6 h 177"/>
                  <a:gd name="T4" fmla="*/ 142 w 177"/>
                  <a:gd name="T5" fmla="*/ 18 h 177"/>
                  <a:gd name="T6" fmla="*/ 160 w 177"/>
                  <a:gd name="T7" fmla="*/ 38 h 177"/>
                  <a:gd name="T8" fmla="*/ 173 w 177"/>
                  <a:gd name="T9" fmla="*/ 62 h 177"/>
                  <a:gd name="T10" fmla="*/ 177 w 177"/>
                  <a:gd name="T11" fmla="*/ 89 h 177"/>
                  <a:gd name="T12" fmla="*/ 173 w 177"/>
                  <a:gd name="T13" fmla="*/ 117 h 177"/>
                  <a:gd name="T14" fmla="*/ 160 w 177"/>
                  <a:gd name="T15" fmla="*/ 141 h 177"/>
                  <a:gd name="T16" fmla="*/ 142 w 177"/>
                  <a:gd name="T17" fmla="*/ 161 h 177"/>
                  <a:gd name="T18" fmla="*/ 118 w 177"/>
                  <a:gd name="T19" fmla="*/ 173 h 177"/>
                  <a:gd name="T20" fmla="*/ 90 w 177"/>
                  <a:gd name="T21" fmla="*/ 177 h 177"/>
                  <a:gd name="T22" fmla="*/ 62 w 177"/>
                  <a:gd name="T23" fmla="*/ 173 h 177"/>
                  <a:gd name="T24" fmla="*/ 36 w 177"/>
                  <a:gd name="T25" fmla="*/ 161 h 177"/>
                  <a:gd name="T26" fmla="*/ 18 w 177"/>
                  <a:gd name="T27" fmla="*/ 141 h 177"/>
                  <a:gd name="T28" fmla="*/ 4 w 177"/>
                  <a:gd name="T29" fmla="*/ 117 h 177"/>
                  <a:gd name="T30" fmla="*/ 0 w 177"/>
                  <a:gd name="T31" fmla="*/ 89 h 177"/>
                  <a:gd name="T32" fmla="*/ 4 w 177"/>
                  <a:gd name="T33" fmla="*/ 62 h 177"/>
                  <a:gd name="T34" fmla="*/ 18 w 177"/>
                  <a:gd name="T35" fmla="*/ 38 h 177"/>
                  <a:gd name="T36" fmla="*/ 36 w 177"/>
                  <a:gd name="T37" fmla="*/ 18 h 177"/>
                  <a:gd name="T38" fmla="*/ 62 w 177"/>
                  <a:gd name="T39" fmla="*/ 6 h 177"/>
                  <a:gd name="T40" fmla="*/ 90 w 177"/>
                  <a:gd name="T41"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7" h="177">
                    <a:moveTo>
                      <a:pt x="90" y="0"/>
                    </a:moveTo>
                    <a:lnTo>
                      <a:pt x="118" y="6"/>
                    </a:lnTo>
                    <a:lnTo>
                      <a:pt x="142" y="18"/>
                    </a:lnTo>
                    <a:lnTo>
                      <a:pt x="160" y="38"/>
                    </a:lnTo>
                    <a:lnTo>
                      <a:pt x="173" y="62"/>
                    </a:lnTo>
                    <a:lnTo>
                      <a:pt x="177" y="89"/>
                    </a:lnTo>
                    <a:lnTo>
                      <a:pt x="173" y="117"/>
                    </a:lnTo>
                    <a:lnTo>
                      <a:pt x="160" y="141"/>
                    </a:lnTo>
                    <a:lnTo>
                      <a:pt x="142" y="161"/>
                    </a:lnTo>
                    <a:lnTo>
                      <a:pt x="118" y="173"/>
                    </a:lnTo>
                    <a:lnTo>
                      <a:pt x="90" y="177"/>
                    </a:lnTo>
                    <a:lnTo>
                      <a:pt x="62" y="173"/>
                    </a:lnTo>
                    <a:lnTo>
                      <a:pt x="36" y="161"/>
                    </a:lnTo>
                    <a:lnTo>
                      <a:pt x="18" y="141"/>
                    </a:lnTo>
                    <a:lnTo>
                      <a:pt x="4" y="117"/>
                    </a:lnTo>
                    <a:lnTo>
                      <a:pt x="0" y="89"/>
                    </a:lnTo>
                    <a:lnTo>
                      <a:pt x="4" y="62"/>
                    </a:lnTo>
                    <a:lnTo>
                      <a:pt x="18" y="38"/>
                    </a:lnTo>
                    <a:lnTo>
                      <a:pt x="36" y="18"/>
                    </a:lnTo>
                    <a:lnTo>
                      <a:pt x="62" y="6"/>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11" name="Freeform 793">
                <a:extLst>
                  <a:ext uri="{FF2B5EF4-FFF2-40B4-BE49-F238E27FC236}">
                    <a16:creationId xmlns:a16="http://schemas.microsoft.com/office/drawing/2014/main" id="{D4E0F077-0734-4447-9DA6-48C6FB40D574}"/>
                  </a:ext>
                </a:extLst>
              </p:cNvPr>
              <p:cNvSpPr>
                <a:spLocks/>
              </p:cNvSpPr>
              <p:nvPr/>
            </p:nvSpPr>
            <p:spPr bwMode="auto">
              <a:xfrm>
                <a:off x="142875" y="2954338"/>
                <a:ext cx="323850" cy="661988"/>
              </a:xfrm>
              <a:custGeom>
                <a:avLst/>
                <a:gdLst>
                  <a:gd name="T0" fmla="*/ 211 w 410"/>
                  <a:gd name="T1" fmla="*/ 0 h 833"/>
                  <a:gd name="T2" fmla="*/ 233 w 410"/>
                  <a:gd name="T3" fmla="*/ 173 h 833"/>
                  <a:gd name="T4" fmla="*/ 290 w 410"/>
                  <a:gd name="T5" fmla="*/ 2 h 833"/>
                  <a:gd name="T6" fmla="*/ 326 w 410"/>
                  <a:gd name="T7" fmla="*/ 2 h 833"/>
                  <a:gd name="T8" fmla="*/ 352 w 410"/>
                  <a:gd name="T9" fmla="*/ 6 h 833"/>
                  <a:gd name="T10" fmla="*/ 376 w 410"/>
                  <a:gd name="T11" fmla="*/ 17 h 833"/>
                  <a:gd name="T12" fmla="*/ 394 w 410"/>
                  <a:gd name="T13" fmla="*/ 37 h 833"/>
                  <a:gd name="T14" fmla="*/ 406 w 410"/>
                  <a:gd name="T15" fmla="*/ 61 h 833"/>
                  <a:gd name="T16" fmla="*/ 410 w 410"/>
                  <a:gd name="T17" fmla="*/ 89 h 833"/>
                  <a:gd name="T18" fmla="*/ 372 w 410"/>
                  <a:gd name="T19" fmla="*/ 369 h 833"/>
                  <a:gd name="T20" fmla="*/ 368 w 410"/>
                  <a:gd name="T21" fmla="*/ 395 h 833"/>
                  <a:gd name="T22" fmla="*/ 356 w 410"/>
                  <a:gd name="T23" fmla="*/ 419 h 833"/>
                  <a:gd name="T24" fmla="*/ 340 w 410"/>
                  <a:gd name="T25" fmla="*/ 437 h 833"/>
                  <a:gd name="T26" fmla="*/ 296 w 410"/>
                  <a:gd name="T27" fmla="*/ 833 h 833"/>
                  <a:gd name="T28" fmla="*/ 221 w 410"/>
                  <a:gd name="T29" fmla="*/ 833 h 833"/>
                  <a:gd name="T30" fmla="*/ 221 w 410"/>
                  <a:gd name="T31" fmla="*/ 443 h 833"/>
                  <a:gd name="T32" fmla="*/ 191 w 410"/>
                  <a:gd name="T33" fmla="*/ 445 h 833"/>
                  <a:gd name="T34" fmla="*/ 191 w 410"/>
                  <a:gd name="T35" fmla="*/ 833 h 833"/>
                  <a:gd name="T36" fmla="*/ 115 w 410"/>
                  <a:gd name="T37" fmla="*/ 833 h 833"/>
                  <a:gd name="T38" fmla="*/ 72 w 410"/>
                  <a:gd name="T39" fmla="*/ 439 h 833"/>
                  <a:gd name="T40" fmla="*/ 54 w 410"/>
                  <a:gd name="T41" fmla="*/ 419 h 833"/>
                  <a:gd name="T42" fmla="*/ 42 w 410"/>
                  <a:gd name="T43" fmla="*/ 395 h 833"/>
                  <a:gd name="T44" fmla="*/ 38 w 410"/>
                  <a:gd name="T45" fmla="*/ 369 h 833"/>
                  <a:gd name="T46" fmla="*/ 0 w 410"/>
                  <a:gd name="T47" fmla="*/ 89 h 833"/>
                  <a:gd name="T48" fmla="*/ 4 w 410"/>
                  <a:gd name="T49" fmla="*/ 61 h 833"/>
                  <a:gd name="T50" fmla="*/ 16 w 410"/>
                  <a:gd name="T51" fmla="*/ 37 h 833"/>
                  <a:gd name="T52" fmla="*/ 34 w 410"/>
                  <a:gd name="T53" fmla="*/ 17 h 833"/>
                  <a:gd name="T54" fmla="*/ 56 w 410"/>
                  <a:gd name="T55" fmla="*/ 6 h 833"/>
                  <a:gd name="T56" fmla="*/ 84 w 410"/>
                  <a:gd name="T57" fmla="*/ 2 h 833"/>
                  <a:gd name="T58" fmla="*/ 117 w 410"/>
                  <a:gd name="T59" fmla="*/ 2 h 833"/>
                  <a:gd name="T60" fmla="*/ 179 w 410"/>
                  <a:gd name="T61" fmla="*/ 173 h 833"/>
                  <a:gd name="T62" fmla="*/ 187 w 410"/>
                  <a:gd name="T63" fmla="*/ 0 h 833"/>
                  <a:gd name="T64" fmla="*/ 211 w 410"/>
                  <a:gd name="T65" fmla="*/ 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0" h="833">
                    <a:moveTo>
                      <a:pt x="211" y="0"/>
                    </a:moveTo>
                    <a:lnTo>
                      <a:pt x="233" y="173"/>
                    </a:lnTo>
                    <a:lnTo>
                      <a:pt x="290" y="2"/>
                    </a:lnTo>
                    <a:lnTo>
                      <a:pt x="326" y="2"/>
                    </a:lnTo>
                    <a:lnTo>
                      <a:pt x="352" y="6"/>
                    </a:lnTo>
                    <a:lnTo>
                      <a:pt x="376" y="17"/>
                    </a:lnTo>
                    <a:lnTo>
                      <a:pt x="394" y="37"/>
                    </a:lnTo>
                    <a:lnTo>
                      <a:pt x="406" y="61"/>
                    </a:lnTo>
                    <a:lnTo>
                      <a:pt x="410" y="89"/>
                    </a:lnTo>
                    <a:lnTo>
                      <a:pt x="372" y="369"/>
                    </a:lnTo>
                    <a:lnTo>
                      <a:pt x="368" y="395"/>
                    </a:lnTo>
                    <a:lnTo>
                      <a:pt x="356" y="419"/>
                    </a:lnTo>
                    <a:lnTo>
                      <a:pt x="340" y="437"/>
                    </a:lnTo>
                    <a:lnTo>
                      <a:pt x="296" y="833"/>
                    </a:lnTo>
                    <a:lnTo>
                      <a:pt x="221" y="833"/>
                    </a:lnTo>
                    <a:lnTo>
                      <a:pt x="221" y="443"/>
                    </a:lnTo>
                    <a:lnTo>
                      <a:pt x="191" y="445"/>
                    </a:lnTo>
                    <a:lnTo>
                      <a:pt x="191" y="833"/>
                    </a:lnTo>
                    <a:lnTo>
                      <a:pt x="115" y="833"/>
                    </a:lnTo>
                    <a:lnTo>
                      <a:pt x="72" y="439"/>
                    </a:lnTo>
                    <a:lnTo>
                      <a:pt x="54" y="419"/>
                    </a:lnTo>
                    <a:lnTo>
                      <a:pt x="42" y="395"/>
                    </a:lnTo>
                    <a:lnTo>
                      <a:pt x="38" y="369"/>
                    </a:lnTo>
                    <a:lnTo>
                      <a:pt x="0" y="89"/>
                    </a:lnTo>
                    <a:lnTo>
                      <a:pt x="4" y="61"/>
                    </a:lnTo>
                    <a:lnTo>
                      <a:pt x="16" y="37"/>
                    </a:lnTo>
                    <a:lnTo>
                      <a:pt x="34" y="17"/>
                    </a:lnTo>
                    <a:lnTo>
                      <a:pt x="56" y="6"/>
                    </a:lnTo>
                    <a:lnTo>
                      <a:pt x="84" y="2"/>
                    </a:lnTo>
                    <a:lnTo>
                      <a:pt x="117" y="2"/>
                    </a:lnTo>
                    <a:lnTo>
                      <a:pt x="179" y="173"/>
                    </a:lnTo>
                    <a:lnTo>
                      <a:pt x="187" y="0"/>
                    </a:lnTo>
                    <a:lnTo>
                      <a:pt x="2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12" name="Freeform 794">
                <a:extLst>
                  <a:ext uri="{FF2B5EF4-FFF2-40B4-BE49-F238E27FC236}">
                    <a16:creationId xmlns:a16="http://schemas.microsoft.com/office/drawing/2014/main" id="{3A1F7CA1-6D9B-4808-BC27-A69309FC23DE}"/>
                  </a:ext>
                </a:extLst>
              </p:cNvPr>
              <p:cNvSpPr>
                <a:spLocks/>
              </p:cNvSpPr>
              <p:nvPr/>
            </p:nvSpPr>
            <p:spPr bwMode="auto">
              <a:xfrm>
                <a:off x="-22225" y="2909888"/>
                <a:ext cx="106363" cy="106363"/>
              </a:xfrm>
              <a:custGeom>
                <a:avLst/>
                <a:gdLst>
                  <a:gd name="T0" fmla="*/ 68 w 133"/>
                  <a:gd name="T1" fmla="*/ 0 h 133"/>
                  <a:gd name="T2" fmla="*/ 94 w 133"/>
                  <a:gd name="T3" fmla="*/ 4 h 133"/>
                  <a:gd name="T4" fmla="*/ 114 w 133"/>
                  <a:gd name="T5" fmla="*/ 18 h 133"/>
                  <a:gd name="T6" fmla="*/ 130 w 133"/>
                  <a:gd name="T7" fmla="*/ 40 h 133"/>
                  <a:gd name="T8" fmla="*/ 133 w 133"/>
                  <a:gd name="T9" fmla="*/ 66 h 133"/>
                  <a:gd name="T10" fmla="*/ 130 w 133"/>
                  <a:gd name="T11" fmla="*/ 91 h 133"/>
                  <a:gd name="T12" fmla="*/ 114 w 133"/>
                  <a:gd name="T13" fmla="*/ 113 h 133"/>
                  <a:gd name="T14" fmla="*/ 94 w 133"/>
                  <a:gd name="T15" fmla="*/ 127 h 133"/>
                  <a:gd name="T16" fmla="*/ 68 w 133"/>
                  <a:gd name="T17" fmla="*/ 133 h 133"/>
                  <a:gd name="T18" fmla="*/ 42 w 133"/>
                  <a:gd name="T19" fmla="*/ 127 h 133"/>
                  <a:gd name="T20" fmla="*/ 20 w 133"/>
                  <a:gd name="T21" fmla="*/ 113 h 133"/>
                  <a:gd name="T22" fmla="*/ 6 w 133"/>
                  <a:gd name="T23" fmla="*/ 91 h 133"/>
                  <a:gd name="T24" fmla="*/ 0 w 133"/>
                  <a:gd name="T25" fmla="*/ 66 h 133"/>
                  <a:gd name="T26" fmla="*/ 6 w 133"/>
                  <a:gd name="T27" fmla="*/ 40 h 133"/>
                  <a:gd name="T28" fmla="*/ 20 w 133"/>
                  <a:gd name="T29" fmla="*/ 18 h 133"/>
                  <a:gd name="T30" fmla="*/ 42 w 133"/>
                  <a:gd name="T31" fmla="*/ 4 h 133"/>
                  <a:gd name="T32" fmla="*/ 68 w 13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33">
                    <a:moveTo>
                      <a:pt x="68" y="0"/>
                    </a:moveTo>
                    <a:lnTo>
                      <a:pt x="94" y="4"/>
                    </a:lnTo>
                    <a:lnTo>
                      <a:pt x="114" y="18"/>
                    </a:lnTo>
                    <a:lnTo>
                      <a:pt x="130" y="40"/>
                    </a:lnTo>
                    <a:lnTo>
                      <a:pt x="133" y="66"/>
                    </a:lnTo>
                    <a:lnTo>
                      <a:pt x="130" y="91"/>
                    </a:lnTo>
                    <a:lnTo>
                      <a:pt x="114" y="113"/>
                    </a:lnTo>
                    <a:lnTo>
                      <a:pt x="94" y="127"/>
                    </a:lnTo>
                    <a:lnTo>
                      <a:pt x="68" y="133"/>
                    </a:lnTo>
                    <a:lnTo>
                      <a:pt x="42" y="127"/>
                    </a:lnTo>
                    <a:lnTo>
                      <a:pt x="20" y="113"/>
                    </a:lnTo>
                    <a:lnTo>
                      <a:pt x="6" y="91"/>
                    </a:lnTo>
                    <a:lnTo>
                      <a:pt x="0" y="66"/>
                    </a:lnTo>
                    <a:lnTo>
                      <a:pt x="6" y="40"/>
                    </a:lnTo>
                    <a:lnTo>
                      <a:pt x="20" y="18"/>
                    </a:lnTo>
                    <a:lnTo>
                      <a:pt x="42" y="4"/>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13" name="Freeform 795">
                <a:extLst>
                  <a:ext uri="{FF2B5EF4-FFF2-40B4-BE49-F238E27FC236}">
                    <a16:creationId xmlns:a16="http://schemas.microsoft.com/office/drawing/2014/main" id="{69A9182D-6EC2-4A3B-8C2E-E636181A1AB8}"/>
                  </a:ext>
                </a:extLst>
              </p:cNvPr>
              <p:cNvSpPr>
                <a:spLocks/>
              </p:cNvSpPr>
              <p:nvPr/>
            </p:nvSpPr>
            <p:spPr bwMode="auto">
              <a:xfrm>
                <a:off x="514350" y="2909888"/>
                <a:ext cx="106363" cy="106363"/>
              </a:xfrm>
              <a:custGeom>
                <a:avLst/>
                <a:gdLst>
                  <a:gd name="T0" fmla="*/ 68 w 134"/>
                  <a:gd name="T1" fmla="*/ 0 h 133"/>
                  <a:gd name="T2" fmla="*/ 94 w 134"/>
                  <a:gd name="T3" fmla="*/ 4 h 133"/>
                  <a:gd name="T4" fmla="*/ 114 w 134"/>
                  <a:gd name="T5" fmla="*/ 18 h 133"/>
                  <a:gd name="T6" fmla="*/ 130 w 134"/>
                  <a:gd name="T7" fmla="*/ 40 h 133"/>
                  <a:gd name="T8" fmla="*/ 134 w 134"/>
                  <a:gd name="T9" fmla="*/ 66 h 133"/>
                  <a:gd name="T10" fmla="*/ 130 w 134"/>
                  <a:gd name="T11" fmla="*/ 91 h 133"/>
                  <a:gd name="T12" fmla="*/ 114 w 134"/>
                  <a:gd name="T13" fmla="*/ 113 h 133"/>
                  <a:gd name="T14" fmla="*/ 94 w 134"/>
                  <a:gd name="T15" fmla="*/ 127 h 133"/>
                  <a:gd name="T16" fmla="*/ 68 w 134"/>
                  <a:gd name="T17" fmla="*/ 133 h 133"/>
                  <a:gd name="T18" fmla="*/ 42 w 134"/>
                  <a:gd name="T19" fmla="*/ 127 h 133"/>
                  <a:gd name="T20" fmla="*/ 20 w 134"/>
                  <a:gd name="T21" fmla="*/ 113 h 133"/>
                  <a:gd name="T22" fmla="*/ 6 w 134"/>
                  <a:gd name="T23" fmla="*/ 91 h 133"/>
                  <a:gd name="T24" fmla="*/ 0 w 134"/>
                  <a:gd name="T25" fmla="*/ 66 h 133"/>
                  <a:gd name="T26" fmla="*/ 6 w 134"/>
                  <a:gd name="T27" fmla="*/ 40 h 133"/>
                  <a:gd name="T28" fmla="*/ 20 w 134"/>
                  <a:gd name="T29" fmla="*/ 18 h 133"/>
                  <a:gd name="T30" fmla="*/ 42 w 134"/>
                  <a:gd name="T31" fmla="*/ 4 h 133"/>
                  <a:gd name="T32" fmla="*/ 68 w 134"/>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133">
                    <a:moveTo>
                      <a:pt x="68" y="0"/>
                    </a:moveTo>
                    <a:lnTo>
                      <a:pt x="94" y="4"/>
                    </a:lnTo>
                    <a:lnTo>
                      <a:pt x="114" y="18"/>
                    </a:lnTo>
                    <a:lnTo>
                      <a:pt x="130" y="40"/>
                    </a:lnTo>
                    <a:lnTo>
                      <a:pt x="134" y="66"/>
                    </a:lnTo>
                    <a:lnTo>
                      <a:pt x="130" y="91"/>
                    </a:lnTo>
                    <a:lnTo>
                      <a:pt x="114" y="113"/>
                    </a:lnTo>
                    <a:lnTo>
                      <a:pt x="94" y="127"/>
                    </a:lnTo>
                    <a:lnTo>
                      <a:pt x="68" y="133"/>
                    </a:lnTo>
                    <a:lnTo>
                      <a:pt x="42" y="127"/>
                    </a:lnTo>
                    <a:lnTo>
                      <a:pt x="20" y="113"/>
                    </a:lnTo>
                    <a:lnTo>
                      <a:pt x="6" y="91"/>
                    </a:lnTo>
                    <a:lnTo>
                      <a:pt x="0" y="66"/>
                    </a:lnTo>
                    <a:lnTo>
                      <a:pt x="6" y="40"/>
                    </a:lnTo>
                    <a:lnTo>
                      <a:pt x="20" y="18"/>
                    </a:lnTo>
                    <a:lnTo>
                      <a:pt x="42" y="4"/>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14" name="Freeform 796">
                <a:extLst>
                  <a:ext uri="{FF2B5EF4-FFF2-40B4-BE49-F238E27FC236}">
                    <a16:creationId xmlns:a16="http://schemas.microsoft.com/office/drawing/2014/main" id="{3BCE69DD-3525-4CD3-AA00-0F62D28733D9}"/>
                  </a:ext>
                </a:extLst>
              </p:cNvPr>
              <p:cNvSpPr>
                <a:spLocks/>
              </p:cNvSpPr>
              <p:nvPr/>
            </p:nvSpPr>
            <p:spPr bwMode="auto">
              <a:xfrm>
                <a:off x="-87313" y="3044825"/>
                <a:ext cx="228600" cy="500063"/>
              </a:xfrm>
              <a:custGeom>
                <a:avLst/>
                <a:gdLst>
                  <a:gd name="T0" fmla="*/ 159 w 286"/>
                  <a:gd name="T1" fmla="*/ 0 h 630"/>
                  <a:gd name="T2" fmla="*/ 175 w 286"/>
                  <a:gd name="T3" fmla="*/ 131 h 630"/>
                  <a:gd name="T4" fmla="*/ 220 w 286"/>
                  <a:gd name="T5" fmla="*/ 2 h 630"/>
                  <a:gd name="T6" fmla="*/ 246 w 286"/>
                  <a:gd name="T7" fmla="*/ 2 h 630"/>
                  <a:gd name="T8" fmla="*/ 252 w 286"/>
                  <a:gd name="T9" fmla="*/ 2 h 630"/>
                  <a:gd name="T10" fmla="*/ 286 w 286"/>
                  <a:gd name="T11" fmla="*/ 242 h 630"/>
                  <a:gd name="T12" fmla="*/ 280 w 286"/>
                  <a:gd name="T13" fmla="*/ 280 h 630"/>
                  <a:gd name="T14" fmla="*/ 278 w 286"/>
                  <a:gd name="T15" fmla="*/ 300 h 630"/>
                  <a:gd name="T16" fmla="*/ 270 w 286"/>
                  <a:gd name="T17" fmla="*/ 318 h 630"/>
                  <a:gd name="T18" fmla="*/ 256 w 286"/>
                  <a:gd name="T19" fmla="*/ 332 h 630"/>
                  <a:gd name="T20" fmla="*/ 224 w 286"/>
                  <a:gd name="T21" fmla="*/ 630 h 630"/>
                  <a:gd name="T22" fmla="*/ 167 w 286"/>
                  <a:gd name="T23" fmla="*/ 630 h 630"/>
                  <a:gd name="T24" fmla="*/ 167 w 286"/>
                  <a:gd name="T25" fmla="*/ 336 h 630"/>
                  <a:gd name="T26" fmla="*/ 145 w 286"/>
                  <a:gd name="T27" fmla="*/ 336 h 630"/>
                  <a:gd name="T28" fmla="*/ 145 w 286"/>
                  <a:gd name="T29" fmla="*/ 630 h 630"/>
                  <a:gd name="T30" fmla="*/ 87 w 286"/>
                  <a:gd name="T31" fmla="*/ 630 h 630"/>
                  <a:gd name="T32" fmla="*/ 55 w 286"/>
                  <a:gd name="T33" fmla="*/ 332 h 630"/>
                  <a:gd name="T34" fmla="*/ 41 w 286"/>
                  <a:gd name="T35" fmla="*/ 318 h 630"/>
                  <a:gd name="T36" fmla="*/ 32 w 286"/>
                  <a:gd name="T37" fmla="*/ 300 h 630"/>
                  <a:gd name="T38" fmla="*/ 30 w 286"/>
                  <a:gd name="T39" fmla="*/ 280 h 630"/>
                  <a:gd name="T40" fmla="*/ 0 w 286"/>
                  <a:gd name="T41" fmla="*/ 69 h 630"/>
                  <a:gd name="T42" fmla="*/ 4 w 286"/>
                  <a:gd name="T43" fmla="*/ 44 h 630"/>
                  <a:gd name="T44" fmla="*/ 18 w 286"/>
                  <a:gd name="T45" fmla="*/ 22 h 630"/>
                  <a:gd name="T46" fmla="*/ 38 w 286"/>
                  <a:gd name="T47" fmla="*/ 8 h 630"/>
                  <a:gd name="T48" fmla="*/ 63 w 286"/>
                  <a:gd name="T49" fmla="*/ 2 h 630"/>
                  <a:gd name="T50" fmla="*/ 89 w 286"/>
                  <a:gd name="T51" fmla="*/ 2 h 630"/>
                  <a:gd name="T52" fmla="*/ 135 w 286"/>
                  <a:gd name="T53" fmla="*/ 131 h 630"/>
                  <a:gd name="T54" fmla="*/ 143 w 286"/>
                  <a:gd name="T55" fmla="*/ 2 h 630"/>
                  <a:gd name="T56" fmla="*/ 159 w 286"/>
                  <a:gd name="T57"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630">
                    <a:moveTo>
                      <a:pt x="159" y="0"/>
                    </a:moveTo>
                    <a:lnTo>
                      <a:pt x="175" y="131"/>
                    </a:lnTo>
                    <a:lnTo>
                      <a:pt x="220" y="2"/>
                    </a:lnTo>
                    <a:lnTo>
                      <a:pt x="246" y="2"/>
                    </a:lnTo>
                    <a:lnTo>
                      <a:pt x="252" y="2"/>
                    </a:lnTo>
                    <a:lnTo>
                      <a:pt x="286" y="242"/>
                    </a:lnTo>
                    <a:lnTo>
                      <a:pt x="280" y="280"/>
                    </a:lnTo>
                    <a:lnTo>
                      <a:pt x="278" y="300"/>
                    </a:lnTo>
                    <a:lnTo>
                      <a:pt x="270" y="318"/>
                    </a:lnTo>
                    <a:lnTo>
                      <a:pt x="256" y="332"/>
                    </a:lnTo>
                    <a:lnTo>
                      <a:pt x="224" y="630"/>
                    </a:lnTo>
                    <a:lnTo>
                      <a:pt x="167" y="630"/>
                    </a:lnTo>
                    <a:lnTo>
                      <a:pt x="167" y="336"/>
                    </a:lnTo>
                    <a:lnTo>
                      <a:pt x="145" y="336"/>
                    </a:lnTo>
                    <a:lnTo>
                      <a:pt x="145" y="630"/>
                    </a:lnTo>
                    <a:lnTo>
                      <a:pt x="87" y="630"/>
                    </a:lnTo>
                    <a:lnTo>
                      <a:pt x="55" y="332"/>
                    </a:lnTo>
                    <a:lnTo>
                      <a:pt x="41" y="318"/>
                    </a:lnTo>
                    <a:lnTo>
                      <a:pt x="32" y="300"/>
                    </a:lnTo>
                    <a:lnTo>
                      <a:pt x="30" y="280"/>
                    </a:lnTo>
                    <a:lnTo>
                      <a:pt x="0" y="69"/>
                    </a:lnTo>
                    <a:lnTo>
                      <a:pt x="4" y="44"/>
                    </a:lnTo>
                    <a:lnTo>
                      <a:pt x="18" y="22"/>
                    </a:lnTo>
                    <a:lnTo>
                      <a:pt x="38" y="8"/>
                    </a:lnTo>
                    <a:lnTo>
                      <a:pt x="63" y="2"/>
                    </a:lnTo>
                    <a:lnTo>
                      <a:pt x="89" y="2"/>
                    </a:lnTo>
                    <a:lnTo>
                      <a:pt x="135" y="131"/>
                    </a:lnTo>
                    <a:lnTo>
                      <a:pt x="143"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215" name="Freeform 797">
                <a:extLst>
                  <a:ext uri="{FF2B5EF4-FFF2-40B4-BE49-F238E27FC236}">
                    <a16:creationId xmlns:a16="http://schemas.microsoft.com/office/drawing/2014/main" id="{C7D4EC56-A7C0-4392-94DB-1AAC8EBECF4D}"/>
                  </a:ext>
                </a:extLst>
              </p:cNvPr>
              <p:cNvSpPr>
                <a:spLocks/>
              </p:cNvSpPr>
              <p:nvPr/>
            </p:nvSpPr>
            <p:spPr bwMode="auto">
              <a:xfrm>
                <a:off x="468313" y="3044825"/>
                <a:ext cx="228600" cy="500063"/>
              </a:xfrm>
              <a:custGeom>
                <a:avLst/>
                <a:gdLst>
                  <a:gd name="T0" fmla="*/ 135 w 286"/>
                  <a:gd name="T1" fmla="*/ 0 h 630"/>
                  <a:gd name="T2" fmla="*/ 151 w 286"/>
                  <a:gd name="T3" fmla="*/ 131 h 630"/>
                  <a:gd name="T4" fmla="*/ 195 w 286"/>
                  <a:gd name="T5" fmla="*/ 2 h 630"/>
                  <a:gd name="T6" fmla="*/ 222 w 286"/>
                  <a:gd name="T7" fmla="*/ 2 h 630"/>
                  <a:gd name="T8" fmla="*/ 246 w 286"/>
                  <a:gd name="T9" fmla="*/ 8 h 630"/>
                  <a:gd name="T10" fmla="*/ 268 w 286"/>
                  <a:gd name="T11" fmla="*/ 22 h 630"/>
                  <a:gd name="T12" fmla="*/ 280 w 286"/>
                  <a:gd name="T13" fmla="*/ 42 h 630"/>
                  <a:gd name="T14" fmla="*/ 286 w 286"/>
                  <a:gd name="T15" fmla="*/ 68 h 630"/>
                  <a:gd name="T16" fmla="*/ 256 w 286"/>
                  <a:gd name="T17" fmla="*/ 280 h 630"/>
                  <a:gd name="T18" fmla="*/ 254 w 286"/>
                  <a:gd name="T19" fmla="*/ 300 h 630"/>
                  <a:gd name="T20" fmla="*/ 244 w 286"/>
                  <a:gd name="T21" fmla="*/ 318 h 630"/>
                  <a:gd name="T22" fmla="*/ 232 w 286"/>
                  <a:gd name="T23" fmla="*/ 332 h 630"/>
                  <a:gd name="T24" fmla="*/ 201 w 286"/>
                  <a:gd name="T25" fmla="*/ 630 h 630"/>
                  <a:gd name="T26" fmla="*/ 143 w 286"/>
                  <a:gd name="T27" fmla="*/ 630 h 630"/>
                  <a:gd name="T28" fmla="*/ 143 w 286"/>
                  <a:gd name="T29" fmla="*/ 336 h 630"/>
                  <a:gd name="T30" fmla="*/ 121 w 286"/>
                  <a:gd name="T31" fmla="*/ 336 h 630"/>
                  <a:gd name="T32" fmla="*/ 121 w 286"/>
                  <a:gd name="T33" fmla="*/ 630 h 630"/>
                  <a:gd name="T34" fmla="*/ 63 w 286"/>
                  <a:gd name="T35" fmla="*/ 630 h 630"/>
                  <a:gd name="T36" fmla="*/ 31 w 286"/>
                  <a:gd name="T37" fmla="*/ 332 h 630"/>
                  <a:gd name="T38" fmla="*/ 18 w 286"/>
                  <a:gd name="T39" fmla="*/ 318 h 630"/>
                  <a:gd name="T40" fmla="*/ 8 w 286"/>
                  <a:gd name="T41" fmla="*/ 300 h 630"/>
                  <a:gd name="T42" fmla="*/ 6 w 286"/>
                  <a:gd name="T43" fmla="*/ 280 h 630"/>
                  <a:gd name="T44" fmla="*/ 0 w 286"/>
                  <a:gd name="T45" fmla="*/ 242 h 630"/>
                  <a:gd name="T46" fmla="*/ 33 w 286"/>
                  <a:gd name="T47" fmla="*/ 2 h 630"/>
                  <a:gd name="T48" fmla="*/ 39 w 286"/>
                  <a:gd name="T49" fmla="*/ 2 h 630"/>
                  <a:gd name="T50" fmla="*/ 65 w 286"/>
                  <a:gd name="T51" fmla="*/ 2 h 630"/>
                  <a:gd name="T52" fmla="*/ 111 w 286"/>
                  <a:gd name="T53" fmla="*/ 131 h 630"/>
                  <a:gd name="T54" fmla="*/ 117 w 286"/>
                  <a:gd name="T55" fmla="*/ 2 h 630"/>
                  <a:gd name="T56" fmla="*/ 135 w 286"/>
                  <a:gd name="T57"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630">
                    <a:moveTo>
                      <a:pt x="135" y="0"/>
                    </a:moveTo>
                    <a:lnTo>
                      <a:pt x="151" y="131"/>
                    </a:lnTo>
                    <a:lnTo>
                      <a:pt x="195" y="2"/>
                    </a:lnTo>
                    <a:lnTo>
                      <a:pt x="222" y="2"/>
                    </a:lnTo>
                    <a:lnTo>
                      <a:pt x="246" y="8"/>
                    </a:lnTo>
                    <a:lnTo>
                      <a:pt x="268" y="22"/>
                    </a:lnTo>
                    <a:lnTo>
                      <a:pt x="280" y="42"/>
                    </a:lnTo>
                    <a:lnTo>
                      <a:pt x="286" y="68"/>
                    </a:lnTo>
                    <a:lnTo>
                      <a:pt x="256" y="280"/>
                    </a:lnTo>
                    <a:lnTo>
                      <a:pt x="254" y="300"/>
                    </a:lnTo>
                    <a:lnTo>
                      <a:pt x="244" y="318"/>
                    </a:lnTo>
                    <a:lnTo>
                      <a:pt x="232" y="332"/>
                    </a:lnTo>
                    <a:lnTo>
                      <a:pt x="201" y="630"/>
                    </a:lnTo>
                    <a:lnTo>
                      <a:pt x="143" y="630"/>
                    </a:lnTo>
                    <a:lnTo>
                      <a:pt x="143" y="336"/>
                    </a:lnTo>
                    <a:lnTo>
                      <a:pt x="121" y="336"/>
                    </a:lnTo>
                    <a:lnTo>
                      <a:pt x="121" y="630"/>
                    </a:lnTo>
                    <a:lnTo>
                      <a:pt x="63" y="630"/>
                    </a:lnTo>
                    <a:lnTo>
                      <a:pt x="31" y="332"/>
                    </a:lnTo>
                    <a:lnTo>
                      <a:pt x="18" y="318"/>
                    </a:lnTo>
                    <a:lnTo>
                      <a:pt x="8" y="300"/>
                    </a:lnTo>
                    <a:lnTo>
                      <a:pt x="6" y="280"/>
                    </a:lnTo>
                    <a:lnTo>
                      <a:pt x="0" y="242"/>
                    </a:lnTo>
                    <a:lnTo>
                      <a:pt x="33" y="2"/>
                    </a:lnTo>
                    <a:lnTo>
                      <a:pt x="39" y="2"/>
                    </a:lnTo>
                    <a:lnTo>
                      <a:pt x="65" y="2"/>
                    </a:lnTo>
                    <a:lnTo>
                      <a:pt x="111" y="131"/>
                    </a:lnTo>
                    <a:lnTo>
                      <a:pt x="117" y="2"/>
                    </a:lnTo>
                    <a:lnTo>
                      <a:pt x="1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208" name="TextBox 207">
              <a:extLst>
                <a:ext uri="{FF2B5EF4-FFF2-40B4-BE49-F238E27FC236}">
                  <a16:creationId xmlns:a16="http://schemas.microsoft.com/office/drawing/2014/main" id="{4A810925-982A-40BA-B18C-6A7F48EC6AAD}"/>
                </a:ext>
              </a:extLst>
            </p:cNvPr>
            <p:cNvSpPr txBox="1"/>
            <p:nvPr/>
          </p:nvSpPr>
          <p:spPr>
            <a:xfrm>
              <a:off x="2499455" y="2404859"/>
              <a:ext cx="1509834" cy="15391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white"/>
                  </a:solidFill>
                  <a:latin typeface="Calibri" panose="020F0502020204030204" pitchFamily="34" charset="0"/>
                </a:rPr>
                <a:t>Leverage KPMG’s rich Audit experience</a:t>
              </a:r>
              <a:endParaRPr kumimoji="0" lang="en-US" sz="12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grpSp>
      <p:grpSp>
        <p:nvGrpSpPr>
          <p:cNvPr id="234" name="Group 233">
            <a:extLst>
              <a:ext uri="{FF2B5EF4-FFF2-40B4-BE49-F238E27FC236}">
                <a16:creationId xmlns:a16="http://schemas.microsoft.com/office/drawing/2014/main" id="{54B5C2A3-41C6-473E-B6CD-61129F8731CC}"/>
              </a:ext>
            </a:extLst>
          </p:cNvPr>
          <p:cNvGrpSpPr/>
          <p:nvPr/>
        </p:nvGrpSpPr>
        <p:grpSpPr>
          <a:xfrm flipH="1">
            <a:off x="6139505" y="3656273"/>
            <a:ext cx="4023360" cy="911205"/>
            <a:chOff x="1972460" y="3977700"/>
            <a:chExt cx="2340000" cy="759479"/>
          </a:xfrm>
        </p:grpSpPr>
        <p:sp>
          <p:nvSpPr>
            <p:cNvPr id="235" name="Pentagon 178">
              <a:extLst>
                <a:ext uri="{FF2B5EF4-FFF2-40B4-BE49-F238E27FC236}">
                  <a16:creationId xmlns:a16="http://schemas.microsoft.com/office/drawing/2014/main" id="{261B46E7-FA06-4E20-90C7-B9BA3BCFCCD5}"/>
                </a:ext>
              </a:extLst>
            </p:cNvPr>
            <p:cNvSpPr/>
            <p:nvPr/>
          </p:nvSpPr>
          <p:spPr>
            <a:xfrm>
              <a:off x="1972460" y="3977700"/>
              <a:ext cx="2340000" cy="578426"/>
            </a:xfrm>
            <a:prstGeom prst="homePlate">
              <a:avLst>
                <a:gd name="adj" fmla="val 29155"/>
              </a:avLst>
            </a:pr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latin typeface="Calibri" panose="020F0502020204030204" pitchFamily="34" charset="0"/>
              </a:endParaRPr>
            </a:p>
          </p:txBody>
        </p:sp>
        <p:sp>
          <p:nvSpPr>
            <p:cNvPr id="236" name="Pentagon 38">
              <a:extLst>
                <a:ext uri="{FF2B5EF4-FFF2-40B4-BE49-F238E27FC236}">
                  <a16:creationId xmlns:a16="http://schemas.microsoft.com/office/drawing/2014/main" id="{816A93F7-0D28-4617-8DA0-FABF4426880D}"/>
                </a:ext>
              </a:extLst>
            </p:cNvPr>
            <p:cNvSpPr/>
            <p:nvPr/>
          </p:nvSpPr>
          <p:spPr>
            <a:xfrm rot="380823">
              <a:off x="2159918" y="4187067"/>
              <a:ext cx="1693548" cy="550112"/>
            </a:xfrm>
            <a:custGeom>
              <a:avLst/>
              <a:gdLst>
                <a:gd name="connsiteX0" fmla="*/ 0 w 2221335"/>
                <a:gd name="connsiteY0" fmla="*/ 0 h 708246"/>
                <a:gd name="connsiteX1" fmla="*/ 2014846 w 2221335"/>
                <a:gd name="connsiteY1" fmla="*/ 0 h 708246"/>
                <a:gd name="connsiteX2" fmla="*/ 2221335 w 2221335"/>
                <a:gd name="connsiteY2" fmla="*/ 354123 h 708246"/>
                <a:gd name="connsiteX3" fmla="*/ 2014846 w 2221335"/>
                <a:gd name="connsiteY3" fmla="*/ 708246 h 708246"/>
                <a:gd name="connsiteX4" fmla="*/ 0 w 2221335"/>
                <a:gd name="connsiteY4" fmla="*/ 708246 h 708246"/>
                <a:gd name="connsiteX5" fmla="*/ 0 w 2221335"/>
                <a:gd name="connsiteY5" fmla="*/ 0 h 708246"/>
                <a:gd name="connsiteX0" fmla="*/ 80243 w 2221335"/>
                <a:gd name="connsiteY0" fmla="*/ 624654 h 708246"/>
                <a:gd name="connsiteX1" fmla="*/ 2014846 w 2221335"/>
                <a:gd name="connsiteY1" fmla="*/ 0 h 708246"/>
                <a:gd name="connsiteX2" fmla="*/ 2221335 w 2221335"/>
                <a:gd name="connsiteY2" fmla="*/ 354123 h 708246"/>
                <a:gd name="connsiteX3" fmla="*/ 2014846 w 2221335"/>
                <a:gd name="connsiteY3" fmla="*/ 708246 h 708246"/>
                <a:gd name="connsiteX4" fmla="*/ 0 w 2221335"/>
                <a:gd name="connsiteY4" fmla="*/ 708246 h 708246"/>
                <a:gd name="connsiteX5" fmla="*/ 80243 w 2221335"/>
                <a:gd name="connsiteY5" fmla="*/ 624654 h 708246"/>
                <a:gd name="connsiteX0" fmla="*/ 80243 w 2221335"/>
                <a:gd name="connsiteY0" fmla="*/ 409931 h 493523"/>
                <a:gd name="connsiteX1" fmla="*/ 2036711 w 2221335"/>
                <a:gd name="connsiteY1" fmla="*/ 0 h 493523"/>
                <a:gd name="connsiteX2" fmla="*/ 2221335 w 2221335"/>
                <a:gd name="connsiteY2" fmla="*/ 139400 h 493523"/>
                <a:gd name="connsiteX3" fmla="*/ 2014846 w 2221335"/>
                <a:gd name="connsiteY3" fmla="*/ 493523 h 493523"/>
                <a:gd name="connsiteX4" fmla="*/ 0 w 2221335"/>
                <a:gd name="connsiteY4" fmla="*/ 493523 h 493523"/>
                <a:gd name="connsiteX5" fmla="*/ 80243 w 2221335"/>
                <a:gd name="connsiteY5" fmla="*/ 409931 h 493523"/>
                <a:gd name="connsiteX0" fmla="*/ 80243 w 2221335"/>
                <a:gd name="connsiteY0" fmla="*/ 409931 h 493523"/>
                <a:gd name="connsiteX1" fmla="*/ 1839622 w 2221335"/>
                <a:gd name="connsiteY1" fmla="*/ 35899 h 493523"/>
                <a:gd name="connsiteX2" fmla="*/ 2036711 w 2221335"/>
                <a:gd name="connsiteY2" fmla="*/ 0 h 493523"/>
                <a:gd name="connsiteX3" fmla="*/ 2221335 w 2221335"/>
                <a:gd name="connsiteY3" fmla="*/ 139400 h 493523"/>
                <a:gd name="connsiteX4" fmla="*/ 2014846 w 2221335"/>
                <a:gd name="connsiteY4" fmla="*/ 493523 h 493523"/>
                <a:gd name="connsiteX5" fmla="*/ 0 w 2221335"/>
                <a:gd name="connsiteY5" fmla="*/ 493523 h 493523"/>
                <a:gd name="connsiteX6" fmla="*/ 80243 w 2221335"/>
                <a:gd name="connsiteY6" fmla="*/ 409931 h 493523"/>
                <a:gd name="connsiteX0" fmla="*/ 80243 w 2221335"/>
                <a:gd name="connsiteY0" fmla="*/ 409931 h 493523"/>
                <a:gd name="connsiteX1" fmla="*/ 1951782 w 2221335"/>
                <a:gd name="connsiteY1" fmla="*/ 211622 h 493523"/>
                <a:gd name="connsiteX2" fmla="*/ 2036711 w 2221335"/>
                <a:gd name="connsiteY2" fmla="*/ 0 h 493523"/>
                <a:gd name="connsiteX3" fmla="*/ 2221335 w 2221335"/>
                <a:gd name="connsiteY3" fmla="*/ 139400 h 493523"/>
                <a:gd name="connsiteX4" fmla="*/ 2014846 w 2221335"/>
                <a:gd name="connsiteY4" fmla="*/ 493523 h 493523"/>
                <a:gd name="connsiteX5" fmla="*/ 0 w 2221335"/>
                <a:gd name="connsiteY5" fmla="*/ 493523 h 493523"/>
                <a:gd name="connsiteX6" fmla="*/ 80243 w 2221335"/>
                <a:gd name="connsiteY6" fmla="*/ 409931 h 493523"/>
                <a:gd name="connsiteX0" fmla="*/ 0 w 2227771"/>
                <a:gd name="connsiteY0" fmla="*/ 489009 h 493523"/>
                <a:gd name="connsiteX1" fmla="*/ 1958218 w 2227771"/>
                <a:gd name="connsiteY1" fmla="*/ 211622 h 493523"/>
                <a:gd name="connsiteX2" fmla="*/ 2043147 w 2227771"/>
                <a:gd name="connsiteY2" fmla="*/ 0 h 493523"/>
                <a:gd name="connsiteX3" fmla="*/ 2227771 w 2227771"/>
                <a:gd name="connsiteY3" fmla="*/ 139400 h 493523"/>
                <a:gd name="connsiteX4" fmla="*/ 2021282 w 2227771"/>
                <a:gd name="connsiteY4" fmla="*/ 493523 h 493523"/>
                <a:gd name="connsiteX5" fmla="*/ 6436 w 2227771"/>
                <a:gd name="connsiteY5" fmla="*/ 493523 h 493523"/>
                <a:gd name="connsiteX6" fmla="*/ 0 w 2227771"/>
                <a:gd name="connsiteY6" fmla="*/ 489009 h 493523"/>
                <a:gd name="connsiteX0" fmla="*/ 0 w 2255427"/>
                <a:gd name="connsiteY0" fmla="*/ 240376 h 493523"/>
                <a:gd name="connsiteX1" fmla="*/ 1985874 w 2255427"/>
                <a:gd name="connsiteY1" fmla="*/ 211622 h 493523"/>
                <a:gd name="connsiteX2" fmla="*/ 2070803 w 2255427"/>
                <a:gd name="connsiteY2" fmla="*/ 0 h 493523"/>
                <a:gd name="connsiteX3" fmla="*/ 2255427 w 2255427"/>
                <a:gd name="connsiteY3" fmla="*/ 139400 h 493523"/>
                <a:gd name="connsiteX4" fmla="*/ 2048938 w 2255427"/>
                <a:gd name="connsiteY4" fmla="*/ 493523 h 493523"/>
                <a:gd name="connsiteX5" fmla="*/ 34092 w 2255427"/>
                <a:gd name="connsiteY5" fmla="*/ 493523 h 493523"/>
                <a:gd name="connsiteX6" fmla="*/ 0 w 2255427"/>
                <a:gd name="connsiteY6" fmla="*/ 240376 h 493523"/>
                <a:gd name="connsiteX0" fmla="*/ 631783 w 2887210"/>
                <a:gd name="connsiteY0" fmla="*/ 240376 h 593629"/>
                <a:gd name="connsiteX1" fmla="*/ 2617657 w 2887210"/>
                <a:gd name="connsiteY1" fmla="*/ 211622 h 593629"/>
                <a:gd name="connsiteX2" fmla="*/ 2702586 w 2887210"/>
                <a:gd name="connsiteY2" fmla="*/ 0 h 593629"/>
                <a:gd name="connsiteX3" fmla="*/ 2887210 w 2887210"/>
                <a:gd name="connsiteY3" fmla="*/ 139400 h 593629"/>
                <a:gd name="connsiteX4" fmla="*/ 2680721 w 2887210"/>
                <a:gd name="connsiteY4" fmla="*/ 493523 h 593629"/>
                <a:gd name="connsiteX5" fmla="*/ 0 w 2887210"/>
                <a:gd name="connsiteY5" fmla="*/ 593629 h 593629"/>
                <a:gd name="connsiteX6" fmla="*/ 631783 w 2887210"/>
                <a:gd name="connsiteY6" fmla="*/ 240376 h 593629"/>
                <a:gd name="connsiteX0" fmla="*/ 0 w 2920320"/>
                <a:gd name="connsiteY0" fmla="*/ 583401 h 593629"/>
                <a:gd name="connsiteX1" fmla="*/ 2650767 w 2920320"/>
                <a:gd name="connsiteY1" fmla="*/ 211622 h 593629"/>
                <a:gd name="connsiteX2" fmla="*/ 2735696 w 2920320"/>
                <a:gd name="connsiteY2" fmla="*/ 0 h 593629"/>
                <a:gd name="connsiteX3" fmla="*/ 2920320 w 2920320"/>
                <a:gd name="connsiteY3" fmla="*/ 139400 h 593629"/>
                <a:gd name="connsiteX4" fmla="*/ 2713831 w 2920320"/>
                <a:gd name="connsiteY4" fmla="*/ 493523 h 593629"/>
                <a:gd name="connsiteX5" fmla="*/ 33110 w 2920320"/>
                <a:gd name="connsiteY5" fmla="*/ 593629 h 593629"/>
                <a:gd name="connsiteX6" fmla="*/ 0 w 2920320"/>
                <a:gd name="connsiteY6" fmla="*/ 583401 h 593629"/>
                <a:gd name="connsiteX0" fmla="*/ 0 w 2920320"/>
                <a:gd name="connsiteY0" fmla="*/ 583401 h 593629"/>
                <a:gd name="connsiteX1" fmla="*/ 2538348 w 2920320"/>
                <a:gd name="connsiteY1" fmla="*/ 137330 h 593629"/>
                <a:gd name="connsiteX2" fmla="*/ 2735696 w 2920320"/>
                <a:gd name="connsiteY2" fmla="*/ 0 h 593629"/>
                <a:gd name="connsiteX3" fmla="*/ 2920320 w 2920320"/>
                <a:gd name="connsiteY3" fmla="*/ 139400 h 593629"/>
                <a:gd name="connsiteX4" fmla="*/ 2713831 w 2920320"/>
                <a:gd name="connsiteY4" fmla="*/ 493523 h 593629"/>
                <a:gd name="connsiteX5" fmla="*/ 33110 w 2920320"/>
                <a:gd name="connsiteY5" fmla="*/ 593629 h 593629"/>
                <a:gd name="connsiteX6" fmla="*/ 0 w 2920320"/>
                <a:gd name="connsiteY6" fmla="*/ 583401 h 593629"/>
                <a:gd name="connsiteX0" fmla="*/ 0 w 2929857"/>
                <a:gd name="connsiteY0" fmla="*/ 497666 h 593629"/>
                <a:gd name="connsiteX1" fmla="*/ 2547885 w 2929857"/>
                <a:gd name="connsiteY1" fmla="*/ 137330 h 593629"/>
                <a:gd name="connsiteX2" fmla="*/ 2745233 w 2929857"/>
                <a:gd name="connsiteY2" fmla="*/ 0 h 593629"/>
                <a:gd name="connsiteX3" fmla="*/ 2929857 w 2929857"/>
                <a:gd name="connsiteY3" fmla="*/ 139400 h 593629"/>
                <a:gd name="connsiteX4" fmla="*/ 2723368 w 2929857"/>
                <a:gd name="connsiteY4" fmla="*/ 493523 h 593629"/>
                <a:gd name="connsiteX5" fmla="*/ 42647 w 2929857"/>
                <a:gd name="connsiteY5" fmla="*/ 593629 h 593629"/>
                <a:gd name="connsiteX6" fmla="*/ 0 w 2929857"/>
                <a:gd name="connsiteY6" fmla="*/ 497666 h 593629"/>
                <a:gd name="connsiteX0" fmla="*/ 0 w 2929857"/>
                <a:gd name="connsiteY0" fmla="*/ 497666 h 645070"/>
                <a:gd name="connsiteX1" fmla="*/ 2547885 w 2929857"/>
                <a:gd name="connsiteY1" fmla="*/ 137330 h 645070"/>
                <a:gd name="connsiteX2" fmla="*/ 2745233 w 2929857"/>
                <a:gd name="connsiteY2" fmla="*/ 0 h 645070"/>
                <a:gd name="connsiteX3" fmla="*/ 2929857 w 2929857"/>
                <a:gd name="connsiteY3" fmla="*/ 139400 h 645070"/>
                <a:gd name="connsiteX4" fmla="*/ 2723368 w 2929857"/>
                <a:gd name="connsiteY4" fmla="*/ 493523 h 645070"/>
                <a:gd name="connsiteX5" fmla="*/ 48369 w 2929857"/>
                <a:gd name="connsiteY5" fmla="*/ 645070 h 645070"/>
                <a:gd name="connsiteX6" fmla="*/ 0 w 2929857"/>
                <a:gd name="connsiteY6" fmla="*/ 497666 h 645070"/>
                <a:gd name="connsiteX0" fmla="*/ 0 w 2929857"/>
                <a:gd name="connsiteY0" fmla="*/ 497666 h 597330"/>
                <a:gd name="connsiteX1" fmla="*/ 2547885 w 2929857"/>
                <a:gd name="connsiteY1" fmla="*/ 137330 h 597330"/>
                <a:gd name="connsiteX2" fmla="*/ 2745233 w 2929857"/>
                <a:gd name="connsiteY2" fmla="*/ 0 h 597330"/>
                <a:gd name="connsiteX3" fmla="*/ 2929857 w 2929857"/>
                <a:gd name="connsiteY3" fmla="*/ 139400 h 597330"/>
                <a:gd name="connsiteX4" fmla="*/ 2723368 w 2929857"/>
                <a:gd name="connsiteY4" fmla="*/ 493523 h 597330"/>
                <a:gd name="connsiteX5" fmla="*/ 945739 w 2929857"/>
                <a:gd name="connsiteY5" fmla="*/ 597330 h 597330"/>
                <a:gd name="connsiteX6" fmla="*/ 0 w 2929857"/>
                <a:gd name="connsiteY6" fmla="*/ 497666 h 597330"/>
                <a:gd name="connsiteX0" fmla="*/ 0 w 2093456"/>
                <a:gd name="connsiteY0" fmla="*/ 448029 h 597330"/>
                <a:gd name="connsiteX1" fmla="*/ 1711484 w 2093456"/>
                <a:gd name="connsiteY1" fmla="*/ 137330 h 597330"/>
                <a:gd name="connsiteX2" fmla="*/ 1908832 w 2093456"/>
                <a:gd name="connsiteY2" fmla="*/ 0 h 597330"/>
                <a:gd name="connsiteX3" fmla="*/ 2093456 w 2093456"/>
                <a:gd name="connsiteY3" fmla="*/ 139400 h 597330"/>
                <a:gd name="connsiteX4" fmla="*/ 1886967 w 2093456"/>
                <a:gd name="connsiteY4" fmla="*/ 493523 h 597330"/>
                <a:gd name="connsiteX5" fmla="*/ 109338 w 2093456"/>
                <a:gd name="connsiteY5" fmla="*/ 597330 h 597330"/>
                <a:gd name="connsiteX6" fmla="*/ 0 w 2093456"/>
                <a:gd name="connsiteY6" fmla="*/ 448029 h 597330"/>
                <a:gd name="connsiteX0" fmla="*/ 0 w 2093456"/>
                <a:gd name="connsiteY0" fmla="*/ 448029 h 597330"/>
                <a:gd name="connsiteX1" fmla="*/ 1653358 w 2093456"/>
                <a:gd name="connsiteY1" fmla="*/ 4921 h 597330"/>
                <a:gd name="connsiteX2" fmla="*/ 1908832 w 2093456"/>
                <a:gd name="connsiteY2" fmla="*/ 0 h 597330"/>
                <a:gd name="connsiteX3" fmla="*/ 2093456 w 2093456"/>
                <a:gd name="connsiteY3" fmla="*/ 139400 h 597330"/>
                <a:gd name="connsiteX4" fmla="*/ 1886967 w 2093456"/>
                <a:gd name="connsiteY4" fmla="*/ 493523 h 597330"/>
                <a:gd name="connsiteX5" fmla="*/ 109338 w 2093456"/>
                <a:gd name="connsiteY5" fmla="*/ 597330 h 597330"/>
                <a:gd name="connsiteX6" fmla="*/ 0 w 2093456"/>
                <a:gd name="connsiteY6" fmla="*/ 448029 h 597330"/>
                <a:gd name="connsiteX0" fmla="*/ 0 w 2182052"/>
                <a:gd name="connsiteY0" fmla="*/ 448029 h 597330"/>
                <a:gd name="connsiteX1" fmla="*/ 1653358 w 2182052"/>
                <a:gd name="connsiteY1" fmla="*/ 4921 h 597330"/>
                <a:gd name="connsiteX2" fmla="*/ 1908832 w 2182052"/>
                <a:gd name="connsiteY2" fmla="*/ 0 h 597330"/>
                <a:gd name="connsiteX3" fmla="*/ 2182052 w 2182052"/>
                <a:gd name="connsiteY3" fmla="*/ 155585 h 597330"/>
                <a:gd name="connsiteX4" fmla="*/ 1886967 w 2182052"/>
                <a:gd name="connsiteY4" fmla="*/ 493523 h 597330"/>
                <a:gd name="connsiteX5" fmla="*/ 109338 w 2182052"/>
                <a:gd name="connsiteY5" fmla="*/ 597330 h 597330"/>
                <a:gd name="connsiteX6" fmla="*/ 0 w 2182052"/>
                <a:gd name="connsiteY6" fmla="*/ 448029 h 597330"/>
                <a:gd name="connsiteX0" fmla="*/ 0 w 2119184"/>
                <a:gd name="connsiteY0" fmla="*/ 448029 h 597330"/>
                <a:gd name="connsiteX1" fmla="*/ 1653358 w 2119184"/>
                <a:gd name="connsiteY1" fmla="*/ 4921 h 597330"/>
                <a:gd name="connsiteX2" fmla="*/ 1908832 w 2119184"/>
                <a:gd name="connsiteY2" fmla="*/ 0 h 597330"/>
                <a:gd name="connsiteX3" fmla="*/ 2119184 w 2119184"/>
                <a:gd name="connsiteY3" fmla="*/ 214655 h 597330"/>
                <a:gd name="connsiteX4" fmla="*/ 1886967 w 2119184"/>
                <a:gd name="connsiteY4" fmla="*/ 493523 h 597330"/>
                <a:gd name="connsiteX5" fmla="*/ 109338 w 2119184"/>
                <a:gd name="connsiteY5" fmla="*/ 597330 h 597330"/>
                <a:gd name="connsiteX6" fmla="*/ 0 w 2119184"/>
                <a:gd name="connsiteY6" fmla="*/ 448029 h 597330"/>
                <a:gd name="connsiteX0" fmla="*/ 0 w 2119184"/>
                <a:gd name="connsiteY0" fmla="*/ 448029 h 597330"/>
                <a:gd name="connsiteX1" fmla="*/ 1655303 w 2119184"/>
                <a:gd name="connsiteY1" fmla="*/ 334531 h 597330"/>
                <a:gd name="connsiteX2" fmla="*/ 1908832 w 2119184"/>
                <a:gd name="connsiteY2" fmla="*/ 0 h 597330"/>
                <a:gd name="connsiteX3" fmla="*/ 2119184 w 2119184"/>
                <a:gd name="connsiteY3" fmla="*/ 214655 h 597330"/>
                <a:gd name="connsiteX4" fmla="*/ 1886967 w 2119184"/>
                <a:gd name="connsiteY4" fmla="*/ 493523 h 597330"/>
                <a:gd name="connsiteX5" fmla="*/ 109338 w 2119184"/>
                <a:gd name="connsiteY5" fmla="*/ 597330 h 597330"/>
                <a:gd name="connsiteX6" fmla="*/ 0 w 2119184"/>
                <a:gd name="connsiteY6" fmla="*/ 448029 h 597330"/>
                <a:gd name="connsiteX0" fmla="*/ 0 w 2119184"/>
                <a:gd name="connsiteY0" fmla="*/ 448029 h 660206"/>
                <a:gd name="connsiteX1" fmla="*/ 1655303 w 2119184"/>
                <a:gd name="connsiteY1" fmla="*/ 334531 h 660206"/>
                <a:gd name="connsiteX2" fmla="*/ 1908832 w 2119184"/>
                <a:gd name="connsiteY2" fmla="*/ 0 h 660206"/>
                <a:gd name="connsiteX3" fmla="*/ 2119184 w 2119184"/>
                <a:gd name="connsiteY3" fmla="*/ 214655 h 660206"/>
                <a:gd name="connsiteX4" fmla="*/ 1886967 w 2119184"/>
                <a:gd name="connsiteY4" fmla="*/ 493523 h 660206"/>
                <a:gd name="connsiteX5" fmla="*/ 90292 w 2119184"/>
                <a:gd name="connsiteY5" fmla="*/ 660206 h 660206"/>
                <a:gd name="connsiteX6" fmla="*/ 0 w 2119184"/>
                <a:gd name="connsiteY6" fmla="*/ 448029 h 660206"/>
                <a:gd name="connsiteX0" fmla="*/ 0 w 2032476"/>
                <a:gd name="connsiteY0" fmla="*/ 603297 h 660206"/>
                <a:gd name="connsiteX1" fmla="*/ 1568595 w 2032476"/>
                <a:gd name="connsiteY1" fmla="*/ 334531 h 660206"/>
                <a:gd name="connsiteX2" fmla="*/ 1822124 w 2032476"/>
                <a:gd name="connsiteY2" fmla="*/ 0 h 660206"/>
                <a:gd name="connsiteX3" fmla="*/ 2032476 w 2032476"/>
                <a:gd name="connsiteY3" fmla="*/ 214655 h 660206"/>
                <a:gd name="connsiteX4" fmla="*/ 1800259 w 2032476"/>
                <a:gd name="connsiteY4" fmla="*/ 493523 h 660206"/>
                <a:gd name="connsiteX5" fmla="*/ 3584 w 2032476"/>
                <a:gd name="connsiteY5" fmla="*/ 660206 h 660206"/>
                <a:gd name="connsiteX6" fmla="*/ 0 w 2032476"/>
                <a:gd name="connsiteY6" fmla="*/ 603297 h 660206"/>
                <a:gd name="connsiteX0" fmla="*/ 0 w 2032476"/>
                <a:gd name="connsiteY0" fmla="*/ 603297 h 660206"/>
                <a:gd name="connsiteX1" fmla="*/ 1569548 w 2032476"/>
                <a:gd name="connsiteY1" fmla="*/ 343104 h 660206"/>
                <a:gd name="connsiteX2" fmla="*/ 1822124 w 2032476"/>
                <a:gd name="connsiteY2" fmla="*/ 0 h 660206"/>
                <a:gd name="connsiteX3" fmla="*/ 2032476 w 2032476"/>
                <a:gd name="connsiteY3" fmla="*/ 214655 h 660206"/>
                <a:gd name="connsiteX4" fmla="*/ 1800259 w 2032476"/>
                <a:gd name="connsiteY4" fmla="*/ 493523 h 660206"/>
                <a:gd name="connsiteX5" fmla="*/ 3584 w 2032476"/>
                <a:gd name="connsiteY5" fmla="*/ 660206 h 660206"/>
                <a:gd name="connsiteX6" fmla="*/ 0 w 2032476"/>
                <a:gd name="connsiteY6" fmla="*/ 603297 h 660206"/>
                <a:gd name="connsiteX0" fmla="*/ 0 w 2032476"/>
                <a:gd name="connsiteY0" fmla="*/ 603297 h 660206"/>
                <a:gd name="connsiteX1" fmla="*/ 1569548 w 2032476"/>
                <a:gd name="connsiteY1" fmla="*/ 343104 h 660206"/>
                <a:gd name="connsiteX2" fmla="*/ 1822124 w 2032476"/>
                <a:gd name="connsiteY2" fmla="*/ 0 h 660206"/>
                <a:gd name="connsiteX3" fmla="*/ 2032476 w 2032476"/>
                <a:gd name="connsiteY3" fmla="*/ 214655 h 660206"/>
                <a:gd name="connsiteX4" fmla="*/ 1878375 w 2032476"/>
                <a:gd name="connsiteY4" fmla="*/ 493513 h 660206"/>
                <a:gd name="connsiteX5" fmla="*/ 3584 w 2032476"/>
                <a:gd name="connsiteY5" fmla="*/ 660206 h 660206"/>
                <a:gd name="connsiteX6" fmla="*/ 0 w 2032476"/>
                <a:gd name="connsiteY6" fmla="*/ 603297 h 66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2476" h="660206">
                  <a:moveTo>
                    <a:pt x="0" y="603297"/>
                  </a:moveTo>
                  <a:lnTo>
                    <a:pt x="1569548" y="343104"/>
                  </a:lnTo>
                  <a:lnTo>
                    <a:pt x="1822124" y="0"/>
                  </a:lnTo>
                  <a:lnTo>
                    <a:pt x="2032476" y="214655"/>
                  </a:lnTo>
                  <a:lnTo>
                    <a:pt x="1878375" y="493513"/>
                  </a:lnTo>
                  <a:lnTo>
                    <a:pt x="3584" y="660206"/>
                  </a:lnTo>
                  <a:lnTo>
                    <a:pt x="0" y="603297"/>
                  </a:lnTo>
                  <a:close/>
                </a:path>
              </a:pathLst>
            </a:custGeom>
            <a:solidFill>
              <a:srgbClr val="000000">
                <a:alpha val="14902"/>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37" name="TextBox 236">
              <a:extLst>
                <a:ext uri="{FF2B5EF4-FFF2-40B4-BE49-F238E27FC236}">
                  <a16:creationId xmlns:a16="http://schemas.microsoft.com/office/drawing/2014/main" id="{4CD5C03C-6001-4BBD-935C-13808130BC81}"/>
                </a:ext>
              </a:extLst>
            </p:cNvPr>
            <p:cNvSpPr txBox="1"/>
            <p:nvPr/>
          </p:nvSpPr>
          <p:spPr>
            <a:xfrm>
              <a:off x="3505460" y="4028479"/>
              <a:ext cx="268713" cy="41044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D</a:t>
              </a:r>
              <a:endParaRPr kumimoji="0" lang="en-CA" sz="32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38" name="Freeform 109">
              <a:extLst>
                <a:ext uri="{FF2B5EF4-FFF2-40B4-BE49-F238E27FC236}">
                  <a16:creationId xmlns:a16="http://schemas.microsoft.com/office/drawing/2014/main" id="{B9F2B693-10BB-46F6-9B51-7819E54160F0}"/>
                </a:ext>
              </a:extLst>
            </p:cNvPr>
            <p:cNvSpPr>
              <a:spLocks/>
            </p:cNvSpPr>
            <p:nvPr/>
          </p:nvSpPr>
          <p:spPr bwMode="auto">
            <a:xfrm>
              <a:off x="1997896" y="4132004"/>
              <a:ext cx="210322" cy="210322"/>
            </a:xfrm>
            <a:custGeom>
              <a:avLst/>
              <a:gdLst>
                <a:gd name="T0" fmla="*/ 29 w 76"/>
                <a:gd name="T1" fmla="*/ 76 h 76"/>
                <a:gd name="T2" fmla="*/ 27 w 76"/>
                <a:gd name="T3" fmla="*/ 76 h 76"/>
                <a:gd name="T4" fmla="*/ 22 w 76"/>
                <a:gd name="T5" fmla="*/ 71 h 76"/>
                <a:gd name="T6" fmla="*/ 22 w 76"/>
                <a:gd name="T7" fmla="*/ 58 h 76"/>
                <a:gd name="T8" fmla="*/ 18 w 76"/>
                <a:gd name="T9" fmla="*/ 54 h 76"/>
                <a:gd name="T10" fmla="*/ 18 w 76"/>
                <a:gd name="T11" fmla="*/ 53 h 76"/>
                <a:gd name="T12" fmla="*/ 21 w 76"/>
                <a:gd name="T13" fmla="*/ 50 h 76"/>
                <a:gd name="T14" fmla="*/ 22 w 76"/>
                <a:gd name="T15" fmla="*/ 51 h 76"/>
                <a:gd name="T16" fmla="*/ 22 w 76"/>
                <a:gd name="T17" fmla="*/ 44 h 76"/>
                <a:gd name="T18" fmla="*/ 18 w 76"/>
                <a:gd name="T19" fmla="*/ 41 h 76"/>
                <a:gd name="T20" fmla="*/ 18 w 76"/>
                <a:gd name="T21" fmla="*/ 39 h 76"/>
                <a:gd name="T22" fmla="*/ 20 w 76"/>
                <a:gd name="T23" fmla="*/ 37 h 76"/>
                <a:gd name="T24" fmla="*/ 21 w 76"/>
                <a:gd name="T25" fmla="*/ 37 h 76"/>
                <a:gd name="T26" fmla="*/ 22 w 76"/>
                <a:gd name="T27" fmla="*/ 37 h 76"/>
                <a:gd name="T28" fmla="*/ 22 w 76"/>
                <a:gd name="T29" fmla="*/ 32 h 76"/>
                <a:gd name="T30" fmla="*/ 4 w 76"/>
                <a:gd name="T31" fmla="*/ 4 h 76"/>
                <a:gd name="T32" fmla="*/ 4 w 76"/>
                <a:gd name="T33" fmla="*/ 4 h 76"/>
                <a:gd name="T34" fmla="*/ 4 w 76"/>
                <a:gd name="T35" fmla="*/ 4 h 76"/>
                <a:gd name="T36" fmla="*/ 4 w 76"/>
                <a:gd name="T37" fmla="*/ 4 h 76"/>
                <a:gd name="T38" fmla="*/ 32 w 76"/>
                <a:gd name="T39" fmla="*/ 22 h 76"/>
                <a:gd name="T40" fmla="*/ 38 w 76"/>
                <a:gd name="T41" fmla="*/ 22 h 76"/>
                <a:gd name="T42" fmla="*/ 37 w 76"/>
                <a:gd name="T43" fmla="*/ 21 h 76"/>
                <a:gd name="T44" fmla="*/ 37 w 76"/>
                <a:gd name="T45" fmla="*/ 20 h 76"/>
                <a:gd name="T46" fmla="*/ 40 w 76"/>
                <a:gd name="T47" fmla="*/ 18 h 76"/>
                <a:gd name="T48" fmla="*/ 41 w 76"/>
                <a:gd name="T49" fmla="*/ 18 h 76"/>
                <a:gd name="T50" fmla="*/ 44 w 76"/>
                <a:gd name="T51" fmla="*/ 22 h 76"/>
                <a:gd name="T52" fmla="*/ 52 w 76"/>
                <a:gd name="T53" fmla="*/ 22 h 76"/>
                <a:gd name="T54" fmla="*/ 51 w 76"/>
                <a:gd name="T55" fmla="*/ 21 h 76"/>
                <a:gd name="T56" fmla="*/ 53 w 76"/>
                <a:gd name="T57" fmla="*/ 18 h 76"/>
                <a:gd name="T58" fmla="*/ 55 w 76"/>
                <a:gd name="T59" fmla="*/ 18 h 76"/>
                <a:gd name="T60" fmla="*/ 58 w 76"/>
                <a:gd name="T61" fmla="*/ 22 h 76"/>
                <a:gd name="T62" fmla="*/ 71 w 76"/>
                <a:gd name="T63" fmla="*/ 22 h 76"/>
                <a:gd name="T64" fmla="*/ 76 w 76"/>
                <a:gd name="T65" fmla="*/ 26 h 76"/>
                <a:gd name="T66" fmla="*/ 76 w 76"/>
                <a:gd name="T67" fmla="*/ 28 h 76"/>
                <a:gd name="T68" fmla="*/ 48 w 76"/>
                <a:gd name="T69" fmla="*/ 37 h 76"/>
                <a:gd name="T70" fmla="*/ 62 w 76"/>
                <a:gd name="T71" fmla="*/ 54 h 76"/>
                <a:gd name="T72" fmla="*/ 74 w 76"/>
                <a:gd name="T73" fmla="*/ 54 h 76"/>
                <a:gd name="T74" fmla="*/ 76 w 76"/>
                <a:gd name="T75" fmla="*/ 56 h 76"/>
                <a:gd name="T76" fmla="*/ 76 w 76"/>
                <a:gd name="T77" fmla="*/ 58 h 76"/>
                <a:gd name="T78" fmla="*/ 67 w 76"/>
                <a:gd name="T79" fmla="*/ 62 h 76"/>
                <a:gd name="T80" fmla="*/ 68 w 76"/>
                <a:gd name="T81" fmla="*/ 67 h 76"/>
                <a:gd name="T82" fmla="*/ 63 w 76"/>
                <a:gd name="T83" fmla="*/ 67 h 76"/>
                <a:gd name="T84" fmla="*/ 58 w 76"/>
                <a:gd name="T85" fmla="*/ 76 h 76"/>
                <a:gd name="T86" fmla="*/ 56 w 76"/>
                <a:gd name="T87" fmla="*/ 75 h 76"/>
                <a:gd name="T88" fmla="*/ 54 w 76"/>
                <a:gd name="T89" fmla="*/ 73 h 76"/>
                <a:gd name="T90" fmla="*/ 54 w 76"/>
                <a:gd name="T91" fmla="*/ 61 h 76"/>
                <a:gd name="T92" fmla="*/ 38 w 76"/>
                <a:gd name="T93" fmla="*/ 48 h 76"/>
                <a:gd name="T94" fmla="*/ 29 w 76"/>
                <a:gd name="T95"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6" h="76">
                  <a:moveTo>
                    <a:pt x="29" y="76"/>
                  </a:moveTo>
                  <a:cubicBezTo>
                    <a:pt x="27" y="76"/>
                    <a:pt x="27" y="76"/>
                    <a:pt x="27" y="76"/>
                  </a:cubicBezTo>
                  <a:cubicBezTo>
                    <a:pt x="22" y="71"/>
                    <a:pt x="22" y="71"/>
                    <a:pt x="22" y="71"/>
                  </a:cubicBezTo>
                  <a:cubicBezTo>
                    <a:pt x="22" y="58"/>
                    <a:pt x="22" y="58"/>
                    <a:pt x="22" y="58"/>
                  </a:cubicBezTo>
                  <a:cubicBezTo>
                    <a:pt x="18" y="54"/>
                    <a:pt x="18" y="54"/>
                    <a:pt x="18" y="54"/>
                  </a:cubicBezTo>
                  <a:cubicBezTo>
                    <a:pt x="18" y="53"/>
                    <a:pt x="18" y="53"/>
                    <a:pt x="18" y="53"/>
                  </a:cubicBezTo>
                  <a:cubicBezTo>
                    <a:pt x="21" y="50"/>
                    <a:pt x="21" y="50"/>
                    <a:pt x="21" y="50"/>
                  </a:cubicBezTo>
                  <a:cubicBezTo>
                    <a:pt x="22" y="51"/>
                    <a:pt x="22" y="51"/>
                    <a:pt x="22" y="51"/>
                  </a:cubicBezTo>
                  <a:cubicBezTo>
                    <a:pt x="22" y="44"/>
                    <a:pt x="22" y="44"/>
                    <a:pt x="22" y="44"/>
                  </a:cubicBezTo>
                  <a:cubicBezTo>
                    <a:pt x="18" y="41"/>
                    <a:pt x="18" y="41"/>
                    <a:pt x="18" y="41"/>
                  </a:cubicBezTo>
                  <a:cubicBezTo>
                    <a:pt x="18" y="39"/>
                    <a:pt x="18" y="39"/>
                    <a:pt x="18" y="39"/>
                  </a:cubicBezTo>
                  <a:cubicBezTo>
                    <a:pt x="20" y="37"/>
                    <a:pt x="20" y="37"/>
                    <a:pt x="20" y="37"/>
                  </a:cubicBezTo>
                  <a:cubicBezTo>
                    <a:pt x="21" y="37"/>
                    <a:pt x="21" y="37"/>
                    <a:pt x="21" y="37"/>
                  </a:cubicBezTo>
                  <a:cubicBezTo>
                    <a:pt x="22" y="37"/>
                    <a:pt x="22" y="37"/>
                    <a:pt x="22" y="37"/>
                  </a:cubicBezTo>
                  <a:cubicBezTo>
                    <a:pt x="22" y="32"/>
                    <a:pt x="22" y="32"/>
                    <a:pt x="22" y="32"/>
                  </a:cubicBezTo>
                  <a:cubicBezTo>
                    <a:pt x="22" y="32"/>
                    <a:pt x="0" y="8"/>
                    <a:pt x="4" y="4"/>
                  </a:cubicBezTo>
                  <a:cubicBezTo>
                    <a:pt x="4" y="4"/>
                    <a:pt x="4" y="4"/>
                    <a:pt x="4" y="4"/>
                  </a:cubicBezTo>
                  <a:cubicBezTo>
                    <a:pt x="4" y="4"/>
                    <a:pt x="4" y="4"/>
                    <a:pt x="4" y="4"/>
                  </a:cubicBezTo>
                  <a:cubicBezTo>
                    <a:pt x="4" y="4"/>
                    <a:pt x="4" y="4"/>
                    <a:pt x="4" y="4"/>
                  </a:cubicBezTo>
                  <a:cubicBezTo>
                    <a:pt x="9" y="0"/>
                    <a:pt x="32" y="22"/>
                    <a:pt x="32" y="22"/>
                  </a:cubicBezTo>
                  <a:cubicBezTo>
                    <a:pt x="38" y="22"/>
                    <a:pt x="38" y="22"/>
                    <a:pt x="38" y="22"/>
                  </a:cubicBezTo>
                  <a:cubicBezTo>
                    <a:pt x="37" y="21"/>
                    <a:pt x="37" y="21"/>
                    <a:pt x="37" y="21"/>
                  </a:cubicBezTo>
                  <a:cubicBezTo>
                    <a:pt x="37" y="20"/>
                    <a:pt x="37" y="20"/>
                    <a:pt x="37" y="20"/>
                  </a:cubicBezTo>
                  <a:cubicBezTo>
                    <a:pt x="40" y="18"/>
                    <a:pt x="40" y="18"/>
                    <a:pt x="40" y="18"/>
                  </a:cubicBezTo>
                  <a:cubicBezTo>
                    <a:pt x="41" y="18"/>
                    <a:pt x="41" y="18"/>
                    <a:pt x="41" y="18"/>
                  </a:cubicBezTo>
                  <a:cubicBezTo>
                    <a:pt x="44" y="22"/>
                    <a:pt x="44" y="22"/>
                    <a:pt x="44" y="22"/>
                  </a:cubicBezTo>
                  <a:cubicBezTo>
                    <a:pt x="52" y="22"/>
                    <a:pt x="52" y="22"/>
                    <a:pt x="52" y="22"/>
                  </a:cubicBezTo>
                  <a:cubicBezTo>
                    <a:pt x="51" y="21"/>
                    <a:pt x="51" y="21"/>
                    <a:pt x="51" y="21"/>
                  </a:cubicBezTo>
                  <a:cubicBezTo>
                    <a:pt x="53" y="18"/>
                    <a:pt x="53" y="18"/>
                    <a:pt x="53" y="18"/>
                  </a:cubicBezTo>
                  <a:cubicBezTo>
                    <a:pt x="55" y="18"/>
                    <a:pt x="55" y="18"/>
                    <a:pt x="55" y="18"/>
                  </a:cubicBezTo>
                  <a:cubicBezTo>
                    <a:pt x="58" y="22"/>
                    <a:pt x="58" y="22"/>
                    <a:pt x="58" y="22"/>
                  </a:cubicBezTo>
                  <a:cubicBezTo>
                    <a:pt x="71" y="22"/>
                    <a:pt x="71" y="22"/>
                    <a:pt x="71" y="22"/>
                  </a:cubicBezTo>
                  <a:cubicBezTo>
                    <a:pt x="76" y="26"/>
                    <a:pt x="76" y="26"/>
                    <a:pt x="76" y="26"/>
                  </a:cubicBezTo>
                  <a:cubicBezTo>
                    <a:pt x="76" y="28"/>
                    <a:pt x="76" y="28"/>
                    <a:pt x="76" y="28"/>
                  </a:cubicBezTo>
                  <a:cubicBezTo>
                    <a:pt x="48" y="37"/>
                    <a:pt x="48" y="37"/>
                    <a:pt x="48" y="37"/>
                  </a:cubicBezTo>
                  <a:cubicBezTo>
                    <a:pt x="62" y="54"/>
                    <a:pt x="62" y="54"/>
                    <a:pt x="62" y="54"/>
                  </a:cubicBezTo>
                  <a:cubicBezTo>
                    <a:pt x="74" y="54"/>
                    <a:pt x="74" y="54"/>
                    <a:pt x="74" y="54"/>
                  </a:cubicBezTo>
                  <a:cubicBezTo>
                    <a:pt x="76" y="56"/>
                    <a:pt x="76" y="56"/>
                    <a:pt x="76" y="56"/>
                  </a:cubicBezTo>
                  <a:cubicBezTo>
                    <a:pt x="76" y="58"/>
                    <a:pt x="76" y="58"/>
                    <a:pt x="76" y="58"/>
                  </a:cubicBezTo>
                  <a:cubicBezTo>
                    <a:pt x="67" y="62"/>
                    <a:pt x="67" y="62"/>
                    <a:pt x="67" y="62"/>
                  </a:cubicBezTo>
                  <a:cubicBezTo>
                    <a:pt x="69" y="66"/>
                    <a:pt x="68" y="67"/>
                    <a:pt x="68" y="67"/>
                  </a:cubicBezTo>
                  <a:cubicBezTo>
                    <a:pt x="68" y="67"/>
                    <a:pt x="67" y="69"/>
                    <a:pt x="63" y="67"/>
                  </a:cubicBezTo>
                  <a:cubicBezTo>
                    <a:pt x="58" y="76"/>
                    <a:pt x="58" y="76"/>
                    <a:pt x="58" y="76"/>
                  </a:cubicBezTo>
                  <a:cubicBezTo>
                    <a:pt x="56" y="75"/>
                    <a:pt x="56" y="75"/>
                    <a:pt x="56" y="75"/>
                  </a:cubicBezTo>
                  <a:cubicBezTo>
                    <a:pt x="54" y="73"/>
                    <a:pt x="54" y="73"/>
                    <a:pt x="54" y="73"/>
                  </a:cubicBezTo>
                  <a:cubicBezTo>
                    <a:pt x="54" y="61"/>
                    <a:pt x="54" y="61"/>
                    <a:pt x="54" y="61"/>
                  </a:cubicBezTo>
                  <a:cubicBezTo>
                    <a:pt x="38" y="48"/>
                    <a:pt x="38" y="48"/>
                    <a:pt x="38" y="48"/>
                  </a:cubicBezTo>
                  <a:lnTo>
                    <a:pt x="29" y="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grpSp>
      <p:sp>
        <p:nvSpPr>
          <p:cNvPr id="242" name="Rectangle 23">
            <a:extLst>
              <a:ext uri="{FF2B5EF4-FFF2-40B4-BE49-F238E27FC236}">
                <a16:creationId xmlns:a16="http://schemas.microsoft.com/office/drawing/2014/main" id="{C8A6A91D-8D52-4C38-8AF1-0954269A9B5A}"/>
              </a:ext>
            </a:extLst>
          </p:cNvPr>
          <p:cNvSpPr/>
          <p:nvPr/>
        </p:nvSpPr>
        <p:spPr>
          <a:xfrm flipH="1" flipV="1">
            <a:off x="10115090" y="3655692"/>
            <a:ext cx="2132868" cy="1330289"/>
          </a:xfrm>
          <a:custGeom>
            <a:avLst/>
            <a:gdLst>
              <a:gd name="connsiteX0" fmla="*/ 0 w 1800200"/>
              <a:gd name="connsiteY0" fmla="*/ 0 h 1728192"/>
              <a:gd name="connsiteX1" fmla="*/ 1800200 w 1800200"/>
              <a:gd name="connsiteY1" fmla="*/ 0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333475 w 1800200"/>
              <a:gd name="connsiteY1" fmla="*/ 1319213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481112 w 1800200"/>
              <a:gd name="connsiteY1" fmla="*/ 1057275 h 1728192"/>
              <a:gd name="connsiteX2" fmla="*/ 1800200 w 1800200"/>
              <a:gd name="connsiteY2" fmla="*/ 1728192 h 1728192"/>
              <a:gd name="connsiteX3" fmla="*/ 0 w 1800200"/>
              <a:gd name="connsiteY3" fmla="*/ 1728192 h 1728192"/>
              <a:gd name="connsiteX4" fmla="*/ 0 w 1800200"/>
              <a:gd name="connsiteY4" fmla="*/ 0 h 1728192"/>
              <a:gd name="connsiteX0" fmla="*/ 0 w 1800200"/>
              <a:gd name="connsiteY0" fmla="*/ 0 h 1728192"/>
              <a:gd name="connsiteX1" fmla="*/ 1481112 w 1800200"/>
              <a:gd name="connsiteY1" fmla="*/ 1019175 h 1728192"/>
              <a:gd name="connsiteX2" fmla="*/ 1800200 w 1800200"/>
              <a:gd name="connsiteY2" fmla="*/ 1728192 h 1728192"/>
              <a:gd name="connsiteX3" fmla="*/ 0 w 1800200"/>
              <a:gd name="connsiteY3" fmla="*/ 1728192 h 1728192"/>
              <a:gd name="connsiteX4" fmla="*/ 0 w 1800200"/>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0 w 1481112"/>
              <a:gd name="connsiteY3" fmla="*/ 1728192 h 1728192"/>
              <a:gd name="connsiteX4" fmla="*/ 0 w 1481112"/>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66675 w 1481112"/>
              <a:gd name="connsiteY3" fmla="*/ 899517 h 1728192"/>
              <a:gd name="connsiteX4" fmla="*/ 0 w 1481112"/>
              <a:gd name="connsiteY4" fmla="*/ 0 h 1728192"/>
              <a:gd name="connsiteX0" fmla="*/ 0 w 1481112"/>
              <a:gd name="connsiteY0" fmla="*/ 0 h 1728192"/>
              <a:gd name="connsiteX1" fmla="*/ 1481112 w 1481112"/>
              <a:gd name="connsiteY1" fmla="*/ 1019175 h 1728192"/>
              <a:gd name="connsiteX2" fmla="*/ 1481112 w 1481112"/>
              <a:gd name="connsiteY2" fmla="*/ 1728192 h 1728192"/>
              <a:gd name="connsiteX3" fmla="*/ 4763 w 1481112"/>
              <a:gd name="connsiteY3" fmla="*/ 1113830 h 1728192"/>
              <a:gd name="connsiteX4" fmla="*/ 0 w 1481112"/>
              <a:gd name="connsiteY4" fmla="*/ 0 h 1728192"/>
              <a:gd name="connsiteX0" fmla="*/ 0 w 1488732"/>
              <a:gd name="connsiteY0" fmla="*/ 0 h 1728192"/>
              <a:gd name="connsiteX1" fmla="*/ 1488732 w 1488732"/>
              <a:gd name="connsiteY1" fmla="*/ 630555 h 1728192"/>
              <a:gd name="connsiteX2" fmla="*/ 1481112 w 1488732"/>
              <a:gd name="connsiteY2" fmla="*/ 1728192 h 1728192"/>
              <a:gd name="connsiteX3" fmla="*/ 4763 w 1488732"/>
              <a:gd name="connsiteY3" fmla="*/ 1113830 h 1728192"/>
              <a:gd name="connsiteX4" fmla="*/ 0 w 1488732"/>
              <a:gd name="connsiteY4" fmla="*/ 0 h 1728192"/>
              <a:gd name="connsiteX0" fmla="*/ 0 w 1488732"/>
              <a:gd name="connsiteY0" fmla="*/ 0 h 1113830"/>
              <a:gd name="connsiteX1" fmla="*/ 1488732 w 1488732"/>
              <a:gd name="connsiteY1" fmla="*/ 630555 h 1113830"/>
              <a:gd name="connsiteX2" fmla="*/ 1465872 w 1488732"/>
              <a:gd name="connsiteY2" fmla="*/ 1034772 h 1113830"/>
              <a:gd name="connsiteX3" fmla="*/ 4763 w 1488732"/>
              <a:gd name="connsiteY3" fmla="*/ 1113830 h 1113830"/>
              <a:gd name="connsiteX4" fmla="*/ 0 w 1488732"/>
              <a:gd name="connsiteY4" fmla="*/ 0 h 1113830"/>
              <a:gd name="connsiteX0" fmla="*/ 0 w 1488732"/>
              <a:gd name="connsiteY0" fmla="*/ 0 h 1324332"/>
              <a:gd name="connsiteX1" fmla="*/ 1488732 w 1488732"/>
              <a:gd name="connsiteY1" fmla="*/ 630555 h 1324332"/>
              <a:gd name="connsiteX2" fmla="*/ 1481112 w 1488732"/>
              <a:gd name="connsiteY2" fmla="*/ 1324332 h 1324332"/>
              <a:gd name="connsiteX3" fmla="*/ 4763 w 1488732"/>
              <a:gd name="connsiteY3" fmla="*/ 1113830 h 1324332"/>
              <a:gd name="connsiteX4" fmla="*/ 0 w 1488732"/>
              <a:gd name="connsiteY4" fmla="*/ 0 h 1324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732" h="1324332">
                <a:moveTo>
                  <a:pt x="0" y="0"/>
                </a:moveTo>
                <a:lnTo>
                  <a:pt x="1488732" y="630555"/>
                </a:lnTo>
                <a:lnTo>
                  <a:pt x="1481112" y="1324332"/>
                </a:lnTo>
                <a:lnTo>
                  <a:pt x="4763" y="1113830"/>
                </a:lnTo>
                <a:cubicBezTo>
                  <a:pt x="3175" y="742553"/>
                  <a:pt x="1588" y="371277"/>
                  <a:pt x="0" y="0"/>
                </a:cubicBezTo>
                <a:close/>
              </a:path>
            </a:pathLst>
          </a:cu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FFFF"/>
              </a:solidFill>
              <a:latin typeface="Calibri" panose="020F0502020204030204" pitchFamily="34" charset="0"/>
            </a:endParaRPr>
          </a:p>
        </p:txBody>
      </p:sp>
      <p:sp>
        <p:nvSpPr>
          <p:cNvPr id="6" name="TextBox 5">
            <a:extLst>
              <a:ext uri="{FF2B5EF4-FFF2-40B4-BE49-F238E27FC236}">
                <a16:creationId xmlns:a16="http://schemas.microsoft.com/office/drawing/2014/main" id="{77B1A8F1-8394-473C-9A57-1E6E6E71E46B}"/>
              </a:ext>
            </a:extLst>
          </p:cNvPr>
          <p:cNvSpPr txBox="1"/>
          <p:nvPr/>
        </p:nvSpPr>
        <p:spPr>
          <a:xfrm>
            <a:off x="6589393" y="1167488"/>
            <a:ext cx="3254002" cy="313955"/>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338D"/>
                </a:solidFill>
                <a:effectLst/>
                <a:uLnTx/>
                <a:uFillTx/>
                <a:latin typeface="Calibri" panose="020F0502020204030204" pitchFamily="34" charset="0"/>
                <a:ea typeface="+mn-ea"/>
                <a:cs typeface="+mn-cs"/>
              </a:rPr>
              <a:t>Key Benefits:</a:t>
            </a:r>
          </a:p>
        </p:txBody>
      </p:sp>
      <p:sp>
        <p:nvSpPr>
          <p:cNvPr id="7" name="TextBox 6">
            <a:extLst>
              <a:ext uri="{FF2B5EF4-FFF2-40B4-BE49-F238E27FC236}">
                <a16:creationId xmlns:a16="http://schemas.microsoft.com/office/drawing/2014/main" id="{F8F9F93F-2863-CC61-CC4F-D01E15FB820B}"/>
              </a:ext>
            </a:extLst>
          </p:cNvPr>
          <p:cNvSpPr txBox="1"/>
          <p:nvPr/>
        </p:nvSpPr>
        <p:spPr>
          <a:xfrm>
            <a:off x="7417751" y="3688134"/>
            <a:ext cx="249236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Calibri" panose="020F0502020204030204" pitchFamily="34" charset="0"/>
                <a:ea typeface="+mn-ea"/>
                <a:cs typeface="+mn-cs"/>
              </a:rPr>
              <a:t>Partnership and access to SailPoint, PING and CyberArk  executives for feedback and improvements</a:t>
            </a:r>
          </a:p>
        </p:txBody>
      </p:sp>
      <p:sp>
        <p:nvSpPr>
          <p:cNvPr id="9" name="TextBox 8">
            <a:extLst>
              <a:ext uri="{FF2B5EF4-FFF2-40B4-BE49-F238E27FC236}">
                <a16:creationId xmlns:a16="http://schemas.microsoft.com/office/drawing/2014/main" id="{FA093ED2-87C9-371F-44D3-32DA6D7F9562}"/>
              </a:ext>
            </a:extLst>
          </p:cNvPr>
          <p:cNvSpPr txBox="1"/>
          <p:nvPr/>
        </p:nvSpPr>
        <p:spPr>
          <a:xfrm>
            <a:off x="167700" y="5013626"/>
            <a:ext cx="6195316"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mn-cs"/>
                <a:sym typeface="Arial" panose="020B0604020202020204" pitchFamily="34" charset="0"/>
              </a:rPr>
              <a:t>It is a global alliance built on a global platform and global methodology. This ensures consistency in sales and delivery, allowing us to make use of our resources and capacity</a:t>
            </a:r>
            <a:r>
              <a:rPr kumimoji="0" lang="en-US" sz="1200" b="0" i="0" u="none" strike="noStrike" kern="1200" cap="none" spc="0" normalizeH="0" baseline="0" noProof="0">
                <a:ln>
                  <a:noFill/>
                </a:ln>
                <a:solidFill>
                  <a:srgbClr val="0091DA"/>
                </a:solidFill>
                <a:effectLst/>
                <a:uLnTx/>
                <a:uFillTx/>
                <a:ea typeface="+mn-ea"/>
                <a:cs typeface="+mn-cs"/>
                <a:sym typeface="Arial" panose="020B0604020202020204" pitchFamily="34" charset="0"/>
              </a:rPr>
              <a:t>.</a:t>
            </a:r>
          </a:p>
        </p:txBody>
      </p:sp>
      <p:sp>
        <p:nvSpPr>
          <p:cNvPr id="3" name="TextBox 2">
            <a:extLst>
              <a:ext uri="{FF2B5EF4-FFF2-40B4-BE49-F238E27FC236}">
                <a16:creationId xmlns:a16="http://schemas.microsoft.com/office/drawing/2014/main" id="{AD7829A7-BBFC-05C3-8489-7F5B024DDFCA}"/>
              </a:ext>
            </a:extLst>
          </p:cNvPr>
          <p:cNvSpPr txBox="1"/>
          <p:nvPr/>
        </p:nvSpPr>
        <p:spPr>
          <a:xfrm>
            <a:off x="167700" y="4122831"/>
            <a:ext cx="6195316"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1200" b="0" i="0" u="none" strike="noStrike" kern="1200" cap="none" spc="0" normalizeH="0" baseline="0" noProof="0">
                <a:ln>
                  <a:noFill/>
                </a:ln>
                <a:effectLst/>
                <a:uLnTx/>
                <a:uFillTx/>
                <a:ea typeface="+mn-ea"/>
                <a:cs typeface="+mn-cs"/>
                <a:sym typeface="Arial" panose="020B0604020202020204" pitchFamily="34" charset="0"/>
              </a:rPr>
              <a:t>KPMG has deep experience delivering  Identity and Access Management programs  from strategy to transformation that then  unlocks the business value with Identity and  Access Management managed services.</a:t>
            </a:r>
          </a:p>
        </p:txBody>
      </p:sp>
      <p:sp>
        <p:nvSpPr>
          <p:cNvPr id="12" name="TextBox 11">
            <a:extLst>
              <a:ext uri="{FF2B5EF4-FFF2-40B4-BE49-F238E27FC236}">
                <a16:creationId xmlns:a16="http://schemas.microsoft.com/office/drawing/2014/main" id="{C5F7C5AD-D973-5D26-B6D9-156E1EE061D0}"/>
              </a:ext>
            </a:extLst>
          </p:cNvPr>
          <p:cNvSpPr txBox="1"/>
          <p:nvPr/>
        </p:nvSpPr>
        <p:spPr>
          <a:xfrm>
            <a:off x="6885913" y="3061469"/>
            <a:ext cx="2945051" cy="460786"/>
          </a:xfrm>
          <a:prstGeom prst="rect">
            <a:avLst/>
          </a:prstGeom>
          <a:noFill/>
        </p:spPr>
        <p:txBody>
          <a:bodyPr wrap="square">
            <a:spAutoFit/>
          </a:bodyPr>
          <a:lstStyle/>
          <a:p>
            <a:r>
              <a:rPr lang="en-US" sz="1200">
                <a:solidFill>
                  <a:schemeClr val="bg1"/>
                </a:solidFill>
              </a:rPr>
              <a:t>Relevant Client experience  with similar objectives</a:t>
            </a:r>
          </a:p>
        </p:txBody>
      </p:sp>
      <p:sp>
        <p:nvSpPr>
          <p:cNvPr id="13" name="TextBox 12">
            <a:extLst>
              <a:ext uri="{FF2B5EF4-FFF2-40B4-BE49-F238E27FC236}">
                <a16:creationId xmlns:a16="http://schemas.microsoft.com/office/drawing/2014/main" id="{1D1A7613-AAE9-2B5C-83AD-D6FC393AF911}"/>
              </a:ext>
            </a:extLst>
          </p:cNvPr>
          <p:cNvSpPr txBox="1"/>
          <p:nvPr/>
        </p:nvSpPr>
        <p:spPr>
          <a:xfrm>
            <a:off x="347504" y="3824836"/>
            <a:ext cx="2635573" cy="33059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338D"/>
                </a:solidFill>
                <a:effectLst/>
                <a:uLnTx/>
                <a:uFillTx/>
                <a:ea typeface="+mn-ea"/>
                <a:cs typeface="+mn-cs"/>
              </a:rPr>
              <a:t>Relevant client experience</a:t>
            </a:r>
          </a:p>
        </p:txBody>
      </p:sp>
    </p:spTree>
    <p:extLst>
      <p:ext uri="{BB962C8B-B14F-4D97-AF65-F5344CB8AC3E}">
        <p14:creationId xmlns:p14="http://schemas.microsoft.com/office/powerpoint/2010/main" val="37123714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618550" y="278284"/>
            <a:ext cx="11010900" cy="533400"/>
          </a:xfrm>
        </p:spPr>
        <p:txBody>
          <a:bodyPr/>
          <a:lstStyle/>
          <a:p>
            <a:r>
              <a:rPr lang="en-US"/>
              <a:t>KPMG is the right partner for TMF</a:t>
            </a:r>
            <a:endParaRPr lang="en-GB"/>
          </a:p>
        </p:txBody>
      </p:sp>
      <p:sp>
        <p:nvSpPr>
          <p:cNvPr id="69" name="Rectangle 68">
            <a:extLst>
              <a:ext uri="{FF2B5EF4-FFF2-40B4-BE49-F238E27FC236}">
                <a16:creationId xmlns:a16="http://schemas.microsoft.com/office/drawing/2014/main" id="{ED7B5181-47BC-4E21-A06E-C65CB1EB894B}"/>
              </a:ext>
            </a:extLst>
          </p:cNvPr>
          <p:cNvSpPr/>
          <p:nvPr/>
        </p:nvSpPr>
        <p:spPr bwMode="auto">
          <a:xfrm flipH="1">
            <a:off x="6086474" y="1211361"/>
            <a:ext cx="4913311" cy="431426"/>
          </a:xfrm>
          <a:prstGeom prst="rect">
            <a:avLst/>
          </a:prstGeom>
          <a:solidFill>
            <a:srgbClr val="00338D"/>
          </a:solidFill>
          <a:ln w="9525">
            <a:noFill/>
            <a:round/>
            <a:headEnd/>
            <a:tailEnd/>
          </a:ln>
        </p:spPr>
        <p:txBody>
          <a:bodyPr vert="horz" wrap="square" lIns="548640" tIns="45720" rIns="45720" bIns="45720" numCol="1" rtlCol="0" anchor="ctr" anchorCtr="0" compatLnSpc="1">
            <a:prstTxWarp prst="textNoShape">
              <a:avLst/>
            </a:prstTxWarp>
          </a:bodyPr>
          <a:lstStyle/>
          <a:p>
            <a:r>
              <a:rPr lang="en-US" sz="1200" b="1">
                <a:solidFill>
                  <a:schemeClr val="bg1"/>
                </a:solidFill>
                <a:latin typeface="Arial" panose="020B0604020202020204" pitchFamily="34" charset="0"/>
              </a:rPr>
              <a:t>By choosing KPMG, TMF will derive the following benefits:</a:t>
            </a:r>
          </a:p>
        </p:txBody>
      </p:sp>
      <p:grpSp>
        <p:nvGrpSpPr>
          <p:cNvPr id="70" name="Group 69">
            <a:extLst>
              <a:ext uri="{FF2B5EF4-FFF2-40B4-BE49-F238E27FC236}">
                <a16:creationId xmlns:a16="http://schemas.microsoft.com/office/drawing/2014/main" id="{3427BED8-3228-4135-B220-1D917C2F67E5}"/>
              </a:ext>
            </a:extLst>
          </p:cNvPr>
          <p:cNvGrpSpPr/>
          <p:nvPr/>
        </p:nvGrpSpPr>
        <p:grpSpPr>
          <a:xfrm>
            <a:off x="6124000" y="1249795"/>
            <a:ext cx="397038" cy="368661"/>
            <a:chOff x="7636525" y="1745728"/>
            <a:chExt cx="392647" cy="364584"/>
          </a:xfrm>
        </p:grpSpPr>
        <p:sp>
          <p:nvSpPr>
            <p:cNvPr id="71" name="Rectangle 70">
              <a:extLst>
                <a:ext uri="{FF2B5EF4-FFF2-40B4-BE49-F238E27FC236}">
                  <a16:creationId xmlns:a16="http://schemas.microsoft.com/office/drawing/2014/main" id="{82267AFA-28AC-499E-B6AE-5B556A8BAA55}"/>
                </a:ext>
              </a:extLst>
            </p:cNvPr>
            <p:cNvSpPr/>
            <p:nvPr/>
          </p:nvSpPr>
          <p:spPr bwMode="auto">
            <a:xfrm flipH="1">
              <a:off x="7636525" y="1745728"/>
              <a:ext cx="392647" cy="364584"/>
            </a:xfrm>
            <a:prstGeom prst="rect">
              <a:avLst/>
            </a:prstGeom>
            <a:solidFill>
              <a:schemeClr val="bg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sz="2000">
                <a:latin typeface="Arial" panose="020B0604020202020204" pitchFamily="34" charset="0"/>
              </a:endParaRPr>
            </a:p>
          </p:txBody>
        </p:sp>
        <p:pic>
          <p:nvPicPr>
            <p:cNvPr id="72" name="Graphic 6">
              <a:extLst>
                <a:ext uri="{FF2B5EF4-FFF2-40B4-BE49-F238E27FC236}">
                  <a16:creationId xmlns:a16="http://schemas.microsoft.com/office/drawing/2014/main" id="{663C0397-EC29-4144-9E6D-4B47F590538F}"/>
                </a:ext>
              </a:extLst>
            </p:cNvPr>
            <p:cNvPicPr>
              <a:picLocks noChangeAspect="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artisticGlowEdges/>
                      </a14:imgEffect>
                      <a14:imgEffect>
                        <a14:sharpenSoften amount="-50000"/>
                      </a14:imgEffect>
                      <a14:imgEffect>
                        <a14:colorTemperature colorTemp="4700"/>
                      </a14:imgEffect>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7658174" y="1771602"/>
              <a:ext cx="336916" cy="312836"/>
            </a:xfrm>
            <a:prstGeom prst="rect">
              <a:avLst/>
            </a:prstGeom>
          </p:spPr>
        </p:pic>
      </p:grpSp>
      <p:grpSp>
        <p:nvGrpSpPr>
          <p:cNvPr id="73" name="Group 72">
            <a:extLst>
              <a:ext uri="{FF2B5EF4-FFF2-40B4-BE49-F238E27FC236}">
                <a16:creationId xmlns:a16="http://schemas.microsoft.com/office/drawing/2014/main" id="{26847622-E87B-4350-ACBB-5AE968A46D19}"/>
              </a:ext>
            </a:extLst>
          </p:cNvPr>
          <p:cNvGrpSpPr/>
          <p:nvPr/>
        </p:nvGrpSpPr>
        <p:grpSpPr>
          <a:xfrm>
            <a:off x="791759" y="1544495"/>
            <a:ext cx="5164267" cy="4016349"/>
            <a:chOff x="975742" y="1802330"/>
            <a:chExt cx="5164267" cy="4016349"/>
          </a:xfrm>
        </p:grpSpPr>
        <p:sp>
          <p:nvSpPr>
            <p:cNvPr id="74" name="Rectangle 73">
              <a:extLst>
                <a:ext uri="{FF2B5EF4-FFF2-40B4-BE49-F238E27FC236}">
                  <a16:creationId xmlns:a16="http://schemas.microsoft.com/office/drawing/2014/main" id="{D49927FF-BB04-475F-80F3-6EF9D3666B87}"/>
                </a:ext>
              </a:extLst>
            </p:cNvPr>
            <p:cNvSpPr/>
            <p:nvPr/>
          </p:nvSpPr>
          <p:spPr>
            <a:xfrm>
              <a:off x="3735786" y="1802330"/>
              <a:ext cx="1878859" cy="338554"/>
            </a:xfrm>
            <a:prstGeom prst="rect">
              <a:avLst/>
            </a:prstGeom>
          </p:spPr>
          <p:txBody>
            <a:bodyPr wrap="square" lIns="0" tIns="0" rIns="0" bIns="0" anchor="t">
              <a:spAutoFit/>
            </a:bodyPr>
            <a:lstStyle/>
            <a:p>
              <a:r>
                <a:rPr lang="en-US" sz="1100" b="1">
                  <a:solidFill>
                    <a:schemeClr val="accent2"/>
                  </a:solidFill>
                  <a:latin typeface="Arial" panose="020B0604020202020204" pitchFamily="34" charset="0"/>
                  <a:cs typeface="Arial" panose="020B0604020202020204" pitchFamily="34" charset="0"/>
                </a:rPr>
                <a:t>Privileged Access Management (PAM)</a:t>
              </a:r>
            </a:p>
          </p:txBody>
        </p:sp>
        <p:sp>
          <p:nvSpPr>
            <p:cNvPr id="75" name="Rectangle 74">
              <a:extLst>
                <a:ext uri="{FF2B5EF4-FFF2-40B4-BE49-F238E27FC236}">
                  <a16:creationId xmlns:a16="http://schemas.microsoft.com/office/drawing/2014/main" id="{52B34B38-7F58-4002-83A5-D2E4B17FA33E}"/>
                </a:ext>
              </a:extLst>
            </p:cNvPr>
            <p:cNvSpPr/>
            <p:nvPr/>
          </p:nvSpPr>
          <p:spPr>
            <a:xfrm>
              <a:off x="4261150" y="5268304"/>
              <a:ext cx="1878859" cy="338554"/>
            </a:xfrm>
            <a:prstGeom prst="rect">
              <a:avLst/>
            </a:prstGeom>
          </p:spPr>
          <p:txBody>
            <a:bodyPr wrap="square" lIns="0" tIns="0" rIns="0" bIns="0" anchor="t">
              <a:spAutoFit/>
            </a:bodyPr>
            <a:lstStyle/>
            <a:p>
              <a:r>
                <a:rPr lang="en-US" sz="1100" b="1">
                  <a:solidFill>
                    <a:schemeClr val="accent4"/>
                  </a:solidFill>
                  <a:latin typeface="Arial" panose="020B0604020202020204" pitchFamily="34" charset="0"/>
                  <a:cs typeface="Arial" panose="020B0604020202020204" pitchFamily="34" charset="0"/>
                </a:rPr>
                <a:t>Directory domain modernization</a:t>
              </a:r>
            </a:p>
          </p:txBody>
        </p:sp>
        <p:sp>
          <p:nvSpPr>
            <p:cNvPr id="76" name="Rectangle 75">
              <a:extLst>
                <a:ext uri="{FF2B5EF4-FFF2-40B4-BE49-F238E27FC236}">
                  <a16:creationId xmlns:a16="http://schemas.microsoft.com/office/drawing/2014/main" id="{FF575985-3FDE-428D-9F33-82AE8CC9063B}"/>
                </a:ext>
              </a:extLst>
            </p:cNvPr>
            <p:cNvSpPr/>
            <p:nvPr/>
          </p:nvSpPr>
          <p:spPr>
            <a:xfrm>
              <a:off x="4945037" y="2668493"/>
              <a:ext cx="1134922" cy="677108"/>
            </a:xfrm>
            <a:prstGeom prst="rect">
              <a:avLst/>
            </a:prstGeom>
          </p:spPr>
          <p:txBody>
            <a:bodyPr wrap="square" lIns="0" tIns="0" rIns="0" bIns="0" anchor="t">
              <a:spAutoFit/>
            </a:bodyPr>
            <a:lstStyle/>
            <a:p>
              <a:r>
                <a:rPr lang="en-US" sz="1100" b="1">
                  <a:solidFill>
                    <a:schemeClr val="accent3"/>
                  </a:solidFill>
                  <a:latin typeface="Arial" panose="020B0604020202020204" pitchFamily="34" charset="0"/>
                  <a:cs typeface="Arial" panose="020B0604020202020204" pitchFamily="34" charset="0"/>
                </a:rPr>
                <a:t>Identity Lifecycle </a:t>
              </a:r>
              <a:br>
                <a:rPr lang="en-US" sz="1100" b="1">
                  <a:solidFill>
                    <a:schemeClr val="accent3"/>
                  </a:solidFill>
                  <a:latin typeface="Arial" panose="020B0604020202020204" pitchFamily="34" charset="0"/>
                  <a:cs typeface="Arial" panose="020B0604020202020204" pitchFamily="34" charset="0"/>
                </a:rPr>
              </a:br>
              <a:r>
                <a:rPr lang="en-US" sz="1100" b="1">
                  <a:solidFill>
                    <a:schemeClr val="accent3"/>
                  </a:solidFill>
                  <a:latin typeface="Arial" panose="020B0604020202020204" pitchFamily="34" charset="0"/>
                  <a:cs typeface="Arial" panose="020B0604020202020204" pitchFamily="34" charset="0"/>
                </a:rPr>
                <a:t>Management and Governance (IGA)</a:t>
              </a:r>
            </a:p>
          </p:txBody>
        </p:sp>
        <p:grpSp>
          <p:nvGrpSpPr>
            <p:cNvPr id="77" name="Group 76">
              <a:extLst>
                <a:ext uri="{FF2B5EF4-FFF2-40B4-BE49-F238E27FC236}">
                  <a16:creationId xmlns:a16="http://schemas.microsoft.com/office/drawing/2014/main" id="{176431F1-9128-496C-A6CD-4C401D157BE1}"/>
                </a:ext>
              </a:extLst>
            </p:cNvPr>
            <p:cNvGrpSpPr/>
            <p:nvPr/>
          </p:nvGrpSpPr>
          <p:grpSpPr>
            <a:xfrm>
              <a:off x="1519724" y="2146302"/>
              <a:ext cx="3501512" cy="3449169"/>
              <a:chOff x="5924550" y="461963"/>
              <a:chExt cx="2017713" cy="1987550"/>
            </a:xfrm>
          </p:grpSpPr>
          <p:sp>
            <p:nvSpPr>
              <p:cNvPr id="146" name="Freeform 41">
                <a:extLst>
                  <a:ext uri="{FF2B5EF4-FFF2-40B4-BE49-F238E27FC236}">
                    <a16:creationId xmlns:a16="http://schemas.microsoft.com/office/drawing/2014/main" id="{35C064FB-60D0-44CD-8BF5-35D1FCC77E8F}"/>
                  </a:ext>
                </a:extLst>
              </p:cNvPr>
              <p:cNvSpPr>
                <a:spLocks/>
              </p:cNvSpPr>
              <p:nvPr/>
            </p:nvSpPr>
            <p:spPr bwMode="auto">
              <a:xfrm>
                <a:off x="6813550" y="1555751"/>
                <a:ext cx="1089025" cy="817563"/>
              </a:xfrm>
              <a:custGeom>
                <a:avLst/>
                <a:gdLst>
                  <a:gd name="T0" fmla="*/ 1654 w 2115"/>
                  <a:gd name="T1" fmla="*/ 30 h 1587"/>
                  <a:gd name="T2" fmla="*/ 1596 w 2115"/>
                  <a:gd name="T3" fmla="*/ 0 h 1587"/>
                  <a:gd name="T4" fmla="*/ 1554 w 2115"/>
                  <a:gd name="T5" fmla="*/ 14 h 1587"/>
                  <a:gd name="T6" fmla="*/ 925 w 2115"/>
                  <a:gd name="T7" fmla="*/ 472 h 1587"/>
                  <a:gd name="T8" fmla="*/ 860 w 2115"/>
                  <a:gd name="T9" fmla="*/ 512 h 1587"/>
                  <a:gd name="T10" fmla="*/ 672 w 2115"/>
                  <a:gd name="T11" fmla="*/ 619 h 1587"/>
                  <a:gd name="T12" fmla="*/ 299 w 2115"/>
                  <a:gd name="T13" fmla="*/ 693 h 1587"/>
                  <a:gd name="T14" fmla="*/ 297 w 2115"/>
                  <a:gd name="T15" fmla="*/ 693 h 1587"/>
                  <a:gd name="T16" fmla="*/ 19 w 2115"/>
                  <a:gd name="T17" fmla="*/ 653 h 1587"/>
                  <a:gd name="T18" fmla="*/ 0 w 2115"/>
                  <a:gd name="T19" fmla="*/ 648 h 1587"/>
                  <a:gd name="T20" fmla="*/ 15 w 2115"/>
                  <a:gd name="T21" fmla="*/ 660 h 1587"/>
                  <a:gd name="T22" fmla="*/ 459 w 2115"/>
                  <a:gd name="T23" fmla="*/ 989 h 1587"/>
                  <a:gd name="T24" fmla="*/ 493 w 2115"/>
                  <a:gd name="T25" fmla="*/ 1046 h 1587"/>
                  <a:gd name="T26" fmla="*/ 477 w 2115"/>
                  <a:gd name="T27" fmla="*/ 1112 h 1587"/>
                  <a:gd name="T28" fmla="*/ 169 w 2115"/>
                  <a:gd name="T29" fmla="*/ 1527 h 1587"/>
                  <a:gd name="T30" fmla="*/ 159 w 2115"/>
                  <a:gd name="T31" fmla="*/ 1566 h 1587"/>
                  <a:gd name="T32" fmla="*/ 195 w 2115"/>
                  <a:gd name="T33" fmla="*/ 1584 h 1587"/>
                  <a:gd name="T34" fmla="*/ 297 w 2115"/>
                  <a:gd name="T35" fmla="*/ 1587 h 1587"/>
                  <a:gd name="T36" fmla="*/ 300 w 2115"/>
                  <a:gd name="T37" fmla="*/ 1587 h 1587"/>
                  <a:gd name="T38" fmla="*/ 1354 w 2115"/>
                  <a:gd name="T39" fmla="*/ 1258 h 1587"/>
                  <a:gd name="T40" fmla="*/ 1386 w 2115"/>
                  <a:gd name="T41" fmla="*/ 1235 h 1587"/>
                  <a:gd name="T42" fmla="*/ 1386 w 2115"/>
                  <a:gd name="T43" fmla="*/ 1235 h 1587"/>
                  <a:gd name="T44" fmla="*/ 1389 w 2115"/>
                  <a:gd name="T45" fmla="*/ 1233 h 1587"/>
                  <a:gd name="T46" fmla="*/ 1393 w 2115"/>
                  <a:gd name="T47" fmla="*/ 1231 h 1587"/>
                  <a:gd name="T48" fmla="*/ 1396 w 2115"/>
                  <a:gd name="T49" fmla="*/ 1227 h 1587"/>
                  <a:gd name="T50" fmla="*/ 1451 w 2115"/>
                  <a:gd name="T51" fmla="*/ 1188 h 1587"/>
                  <a:gd name="T52" fmla="*/ 2075 w 2115"/>
                  <a:gd name="T53" fmla="*/ 733 h 1587"/>
                  <a:gd name="T54" fmla="*/ 2091 w 2115"/>
                  <a:gd name="T55" fmla="*/ 632 h 1587"/>
                  <a:gd name="T56" fmla="*/ 1654 w 2115"/>
                  <a:gd name="T57" fmla="*/ 30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5" h="1587">
                    <a:moveTo>
                      <a:pt x="1654" y="30"/>
                    </a:moveTo>
                    <a:cubicBezTo>
                      <a:pt x="1641" y="11"/>
                      <a:pt x="1619" y="0"/>
                      <a:pt x="1596" y="0"/>
                    </a:cubicBezTo>
                    <a:cubicBezTo>
                      <a:pt x="1581" y="0"/>
                      <a:pt x="1566" y="5"/>
                      <a:pt x="1554" y="14"/>
                    </a:cubicBezTo>
                    <a:cubicBezTo>
                      <a:pt x="925" y="472"/>
                      <a:pt x="925" y="472"/>
                      <a:pt x="925" y="472"/>
                    </a:cubicBezTo>
                    <a:cubicBezTo>
                      <a:pt x="860" y="512"/>
                      <a:pt x="860" y="512"/>
                      <a:pt x="860" y="512"/>
                    </a:cubicBezTo>
                    <a:cubicBezTo>
                      <a:pt x="794" y="559"/>
                      <a:pt x="732" y="594"/>
                      <a:pt x="672" y="619"/>
                    </a:cubicBezTo>
                    <a:cubicBezTo>
                      <a:pt x="554" y="668"/>
                      <a:pt x="428" y="693"/>
                      <a:pt x="299" y="693"/>
                    </a:cubicBezTo>
                    <a:cubicBezTo>
                      <a:pt x="297" y="693"/>
                      <a:pt x="297" y="693"/>
                      <a:pt x="297" y="693"/>
                    </a:cubicBezTo>
                    <a:cubicBezTo>
                      <a:pt x="201" y="693"/>
                      <a:pt x="108" y="680"/>
                      <a:pt x="19" y="653"/>
                    </a:cubicBezTo>
                    <a:cubicBezTo>
                      <a:pt x="10" y="650"/>
                      <a:pt x="4" y="649"/>
                      <a:pt x="0" y="648"/>
                    </a:cubicBezTo>
                    <a:cubicBezTo>
                      <a:pt x="3" y="651"/>
                      <a:pt x="8" y="655"/>
                      <a:pt x="15" y="660"/>
                    </a:cubicBezTo>
                    <a:cubicBezTo>
                      <a:pt x="459" y="989"/>
                      <a:pt x="459" y="989"/>
                      <a:pt x="459" y="989"/>
                    </a:cubicBezTo>
                    <a:cubicBezTo>
                      <a:pt x="478" y="1003"/>
                      <a:pt x="490" y="1023"/>
                      <a:pt x="493" y="1046"/>
                    </a:cubicBezTo>
                    <a:cubicBezTo>
                      <a:pt x="497" y="1070"/>
                      <a:pt x="491" y="1093"/>
                      <a:pt x="477" y="1112"/>
                    </a:cubicBezTo>
                    <a:cubicBezTo>
                      <a:pt x="169" y="1527"/>
                      <a:pt x="169" y="1527"/>
                      <a:pt x="169" y="1527"/>
                    </a:cubicBezTo>
                    <a:cubicBezTo>
                      <a:pt x="158" y="1541"/>
                      <a:pt x="154" y="1556"/>
                      <a:pt x="159" y="1566"/>
                    </a:cubicBezTo>
                    <a:cubicBezTo>
                      <a:pt x="164" y="1577"/>
                      <a:pt x="177" y="1583"/>
                      <a:pt x="195" y="1584"/>
                    </a:cubicBezTo>
                    <a:cubicBezTo>
                      <a:pt x="229" y="1586"/>
                      <a:pt x="263" y="1587"/>
                      <a:pt x="297" y="1587"/>
                    </a:cubicBezTo>
                    <a:cubicBezTo>
                      <a:pt x="300" y="1587"/>
                      <a:pt x="300" y="1587"/>
                      <a:pt x="300" y="1587"/>
                    </a:cubicBezTo>
                    <a:cubicBezTo>
                      <a:pt x="680" y="1586"/>
                      <a:pt x="1045" y="1472"/>
                      <a:pt x="1354" y="1258"/>
                    </a:cubicBezTo>
                    <a:cubicBezTo>
                      <a:pt x="1366" y="1249"/>
                      <a:pt x="1376" y="1242"/>
                      <a:pt x="1386" y="1235"/>
                    </a:cubicBezTo>
                    <a:cubicBezTo>
                      <a:pt x="1386" y="1235"/>
                      <a:pt x="1386" y="1235"/>
                      <a:pt x="1386" y="1235"/>
                    </a:cubicBezTo>
                    <a:cubicBezTo>
                      <a:pt x="1387" y="1234"/>
                      <a:pt x="1388" y="1233"/>
                      <a:pt x="1389" y="1233"/>
                    </a:cubicBezTo>
                    <a:cubicBezTo>
                      <a:pt x="1390" y="1233"/>
                      <a:pt x="1391" y="1232"/>
                      <a:pt x="1393" y="1231"/>
                    </a:cubicBezTo>
                    <a:cubicBezTo>
                      <a:pt x="1396" y="1227"/>
                      <a:pt x="1396" y="1227"/>
                      <a:pt x="1396" y="1227"/>
                    </a:cubicBezTo>
                    <a:cubicBezTo>
                      <a:pt x="1451" y="1188"/>
                      <a:pt x="1451" y="1188"/>
                      <a:pt x="1451" y="1188"/>
                    </a:cubicBezTo>
                    <a:cubicBezTo>
                      <a:pt x="2075" y="733"/>
                      <a:pt x="2075" y="733"/>
                      <a:pt x="2075" y="733"/>
                    </a:cubicBezTo>
                    <a:cubicBezTo>
                      <a:pt x="2107" y="710"/>
                      <a:pt x="2115" y="665"/>
                      <a:pt x="2091" y="632"/>
                    </a:cubicBezTo>
                    <a:lnTo>
                      <a:pt x="1654" y="3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latin typeface="Arial" panose="020B0604020202020204" pitchFamily="34" charset="0"/>
                </a:endParaRPr>
              </a:p>
            </p:txBody>
          </p:sp>
          <p:sp>
            <p:nvSpPr>
              <p:cNvPr id="147" name="Freeform 42">
                <a:extLst>
                  <a:ext uri="{FF2B5EF4-FFF2-40B4-BE49-F238E27FC236}">
                    <a16:creationId xmlns:a16="http://schemas.microsoft.com/office/drawing/2014/main" id="{7E356739-65FA-4E8A-AA6E-21C4418A7C21}"/>
                  </a:ext>
                </a:extLst>
              </p:cNvPr>
              <p:cNvSpPr>
                <a:spLocks/>
              </p:cNvSpPr>
              <p:nvPr/>
            </p:nvSpPr>
            <p:spPr bwMode="auto">
              <a:xfrm>
                <a:off x="6045200" y="1411288"/>
                <a:ext cx="998538" cy="1038225"/>
              </a:xfrm>
              <a:custGeom>
                <a:avLst/>
                <a:gdLst>
                  <a:gd name="T0" fmla="*/ 1936 w 1939"/>
                  <a:gd name="T1" fmla="*/ 1337 h 2017"/>
                  <a:gd name="T2" fmla="*/ 1908 w 1939"/>
                  <a:gd name="T3" fmla="*/ 1289 h 2017"/>
                  <a:gd name="T4" fmla="*/ 1282 w 1939"/>
                  <a:gd name="T5" fmla="*/ 826 h 2017"/>
                  <a:gd name="T6" fmla="*/ 1224 w 1939"/>
                  <a:gd name="T7" fmla="*/ 777 h 2017"/>
                  <a:gd name="T8" fmla="*/ 1066 w 1939"/>
                  <a:gd name="T9" fmla="*/ 629 h 2017"/>
                  <a:gd name="T10" fmla="*/ 883 w 1939"/>
                  <a:gd name="T11" fmla="*/ 296 h 2017"/>
                  <a:gd name="T12" fmla="*/ 838 w 1939"/>
                  <a:gd name="T13" fmla="*/ 19 h 2017"/>
                  <a:gd name="T14" fmla="*/ 837 w 1939"/>
                  <a:gd name="T15" fmla="*/ 0 h 2017"/>
                  <a:gd name="T16" fmla="*/ 830 w 1939"/>
                  <a:gd name="T17" fmla="*/ 18 h 2017"/>
                  <a:gd name="T18" fmla="*/ 651 w 1939"/>
                  <a:gd name="T19" fmla="*/ 540 h 2017"/>
                  <a:gd name="T20" fmla="*/ 568 w 1939"/>
                  <a:gd name="T21" fmla="*/ 600 h 2017"/>
                  <a:gd name="T22" fmla="*/ 539 w 1939"/>
                  <a:gd name="T23" fmla="*/ 595 h 2017"/>
                  <a:gd name="T24" fmla="*/ 51 w 1939"/>
                  <a:gd name="T25" fmla="*/ 426 h 2017"/>
                  <a:gd name="T26" fmla="*/ 7 w 1939"/>
                  <a:gd name="T27" fmla="*/ 432 h 2017"/>
                  <a:gd name="T28" fmla="*/ 4 w 1939"/>
                  <a:gd name="T29" fmla="*/ 469 h 2017"/>
                  <a:gd name="T30" fmla="*/ 31 w 1939"/>
                  <a:gd name="T31" fmla="*/ 565 h 2017"/>
                  <a:gd name="T32" fmla="*/ 661 w 1939"/>
                  <a:gd name="T33" fmla="*/ 1472 h 2017"/>
                  <a:gd name="T34" fmla="*/ 662 w 1939"/>
                  <a:gd name="T35" fmla="*/ 1472 h 2017"/>
                  <a:gd name="T36" fmla="*/ 692 w 1939"/>
                  <a:gd name="T37" fmla="*/ 1495 h 2017"/>
                  <a:gd name="T38" fmla="*/ 693 w 1939"/>
                  <a:gd name="T39" fmla="*/ 1495 h 2017"/>
                  <a:gd name="T40" fmla="*/ 695 w 1939"/>
                  <a:gd name="T41" fmla="*/ 1498 h 2017"/>
                  <a:gd name="T42" fmla="*/ 698 w 1939"/>
                  <a:gd name="T43" fmla="*/ 1500 h 2017"/>
                  <a:gd name="T44" fmla="*/ 703 w 1939"/>
                  <a:gd name="T45" fmla="*/ 1503 h 2017"/>
                  <a:gd name="T46" fmla="*/ 757 w 1939"/>
                  <a:gd name="T47" fmla="*/ 1543 h 2017"/>
                  <a:gd name="T48" fmla="*/ 1378 w 1939"/>
                  <a:gd name="T49" fmla="*/ 2002 h 2017"/>
                  <a:gd name="T50" fmla="*/ 1420 w 1939"/>
                  <a:gd name="T51" fmla="*/ 2017 h 2017"/>
                  <a:gd name="T52" fmla="*/ 1478 w 1939"/>
                  <a:gd name="T53" fmla="*/ 1988 h 2017"/>
                  <a:gd name="T54" fmla="*/ 1923 w 1939"/>
                  <a:gd name="T55" fmla="*/ 1390 h 2017"/>
                  <a:gd name="T56" fmla="*/ 1936 w 1939"/>
                  <a:gd name="T57" fmla="*/ 1337 h 2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9" h="2017">
                    <a:moveTo>
                      <a:pt x="1936" y="1337"/>
                    </a:moveTo>
                    <a:cubicBezTo>
                      <a:pt x="1933" y="1318"/>
                      <a:pt x="1923" y="1301"/>
                      <a:pt x="1908" y="1289"/>
                    </a:cubicBezTo>
                    <a:cubicBezTo>
                      <a:pt x="1282" y="826"/>
                      <a:pt x="1282" y="826"/>
                      <a:pt x="1282" y="826"/>
                    </a:cubicBezTo>
                    <a:cubicBezTo>
                      <a:pt x="1224" y="777"/>
                      <a:pt x="1224" y="777"/>
                      <a:pt x="1224" y="777"/>
                    </a:cubicBezTo>
                    <a:cubicBezTo>
                      <a:pt x="1159" y="727"/>
                      <a:pt x="1108" y="679"/>
                      <a:pt x="1066" y="629"/>
                    </a:cubicBezTo>
                    <a:cubicBezTo>
                      <a:pt x="984" y="532"/>
                      <a:pt x="922" y="419"/>
                      <a:pt x="883" y="296"/>
                    </a:cubicBezTo>
                    <a:cubicBezTo>
                      <a:pt x="855" y="204"/>
                      <a:pt x="839" y="112"/>
                      <a:pt x="838" y="19"/>
                    </a:cubicBezTo>
                    <a:cubicBezTo>
                      <a:pt x="838" y="10"/>
                      <a:pt x="837" y="4"/>
                      <a:pt x="837" y="0"/>
                    </a:cubicBezTo>
                    <a:cubicBezTo>
                      <a:pt x="835" y="4"/>
                      <a:pt x="833" y="9"/>
                      <a:pt x="830" y="18"/>
                    </a:cubicBezTo>
                    <a:cubicBezTo>
                      <a:pt x="651" y="540"/>
                      <a:pt x="651" y="540"/>
                      <a:pt x="651" y="540"/>
                    </a:cubicBezTo>
                    <a:cubicBezTo>
                      <a:pt x="639" y="576"/>
                      <a:pt x="606" y="600"/>
                      <a:pt x="568" y="600"/>
                    </a:cubicBezTo>
                    <a:cubicBezTo>
                      <a:pt x="558" y="600"/>
                      <a:pt x="549" y="598"/>
                      <a:pt x="539" y="595"/>
                    </a:cubicBezTo>
                    <a:cubicBezTo>
                      <a:pt x="51" y="426"/>
                      <a:pt x="51" y="426"/>
                      <a:pt x="51" y="426"/>
                    </a:cubicBezTo>
                    <a:cubicBezTo>
                      <a:pt x="31" y="420"/>
                      <a:pt x="15" y="422"/>
                      <a:pt x="7" y="432"/>
                    </a:cubicBezTo>
                    <a:cubicBezTo>
                      <a:pt x="1" y="440"/>
                      <a:pt x="0" y="453"/>
                      <a:pt x="4" y="469"/>
                    </a:cubicBezTo>
                    <a:cubicBezTo>
                      <a:pt x="12" y="501"/>
                      <a:pt x="21" y="533"/>
                      <a:pt x="31" y="565"/>
                    </a:cubicBezTo>
                    <a:cubicBezTo>
                      <a:pt x="146" y="927"/>
                      <a:pt x="363" y="1241"/>
                      <a:pt x="661" y="1472"/>
                    </a:cubicBezTo>
                    <a:cubicBezTo>
                      <a:pt x="662" y="1472"/>
                      <a:pt x="662" y="1472"/>
                      <a:pt x="662" y="1472"/>
                    </a:cubicBezTo>
                    <a:cubicBezTo>
                      <a:pt x="672" y="1480"/>
                      <a:pt x="683" y="1488"/>
                      <a:pt x="692" y="1495"/>
                    </a:cubicBezTo>
                    <a:cubicBezTo>
                      <a:pt x="693" y="1495"/>
                      <a:pt x="693" y="1495"/>
                      <a:pt x="693" y="1495"/>
                    </a:cubicBezTo>
                    <a:cubicBezTo>
                      <a:pt x="693" y="1496"/>
                      <a:pt x="694" y="1497"/>
                      <a:pt x="695" y="1498"/>
                    </a:cubicBezTo>
                    <a:cubicBezTo>
                      <a:pt x="695" y="1498"/>
                      <a:pt x="697" y="1499"/>
                      <a:pt x="698" y="1500"/>
                    </a:cubicBezTo>
                    <a:cubicBezTo>
                      <a:pt x="703" y="1503"/>
                      <a:pt x="703" y="1503"/>
                      <a:pt x="703" y="1503"/>
                    </a:cubicBezTo>
                    <a:cubicBezTo>
                      <a:pt x="757" y="1543"/>
                      <a:pt x="757" y="1543"/>
                      <a:pt x="757" y="1543"/>
                    </a:cubicBezTo>
                    <a:cubicBezTo>
                      <a:pt x="1378" y="2002"/>
                      <a:pt x="1378" y="2002"/>
                      <a:pt x="1378" y="2002"/>
                    </a:cubicBezTo>
                    <a:cubicBezTo>
                      <a:pt x="1390" y="2012"/>
                      <a:pt x="1405" y="2017"/>
                      <a:pt x="1420" y="2017"/>
                    </a:cubicBezTo>
                    <a:cubicBezTo>
                      <a:pt x="1444" y="2017"/>
                      <a:pt x="1465" y="2006"/>
                      <a:pt x="1478" y="1988"/>
                    </a:cubicBezTo>
                    <a:cubicBezTo>
                      <a:pt x="1923" y="1390"/>
                      <a:pt x="1923" y="1390"/>
                      <a:pt x="1923" y="1390"/>
                    </a:cubicBezTo>
                    <a:cubicBezTo>
                      <a:pt x="1934" y="1375"/>
                      <a:pt x="1939" y="1356"/>
                      <a:pt x="1936" y="133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latin typeface="Arial" panose="020B0604020202020204" pitchFamily="34" charset="0"/>
                </a:endParaRPr>
              </a:p>
            </p:txBody>
          </p:sp>
          <p:sp>
            <p:nvSpPr>
              <p:cNvPr id="148" name="Freeform 43">
                <a:extLst>
                  <a:ext uri="{FF2B5EF4-FFF2-40B4-BE49-F238E27FC236}">
                    <a16:creationId xmlns:a16="http://schemas.microsoft.com/office/drawing/2014/main" id="{072FE72B-1495-4D15-8BC6-8092DE7BD85F}"/>
                  </a:ext>
                </a:extLst>
              </p:cNvPr>
              <p:cNvSpPr>
                <a:spLocks/>
              </p:cNvSpPr>
              <p:nvPr/>
            </p:nvSpPr>
            <p:spPr bwMode="auto">
              <a:xfrm>
                <a:off x="7312025" y="696913"/>
                <a:ext cx="630238" cy="1079500"/>
              </a:xfrm>
              <a:custGeom>
                <a:avLst/>
                <a:gdLst>
                  <a:gd name="T0" fmla="*/ 6 w 1224"/>
                  <a:gd name="T1" fmla="*/ 314 h 2097"/>
                  <a:gd name="T2" fmla="*/ 238 w 1224"/>
                  <a:gd name="T3" fmla="*/ 1057 h 2097"/>
                  <a:gd name="T4" fmla="*/ 238 w 1224"/>
                  <a:gd name="T5" fmla="*/ 1057 h 2097"/>
                  <a:gd name="T6" fmla="*/ 256 w 1224"/>
                  <a:gd name="T7" fmla="*/ 1131 h 2097"/>
                  <a:gd name="T8" fmla="*/ 296 w 1224"/>
                  <a:gd name="T9" fmla="*/ 1343 h 2097"/>
                  <a:gd name="T10" fmla="*/ 247 w 1224"/>
                  <a:gd name="T11" fmla="*/ 1720 h 2097"/>
                  <a:gd name="T12" fmla="*/ 131 w 1224"/>
                  <a:gd name="T13" fmla="*/ 1956 h 2097"/>
                  <a:gd name="T14" fmla="*/ 121 w 1224"/>
                  <a:gd name="T15" fmla="*/ 1972 h 2097"/>
                  <a:gd name="T16" fmla="*/ 137 w 1224"/>
                  <a:gd name="T17" fmla="*/ 1962 h 2097"/>
                  <a:gd name="T18" fmla="*/ 584 w 1224"/>
                  <a:gd name="T19" fmla="*/ 1636 h 2097"/>
                  <a:gd name="T20" fmla="*/ 635 w 1224"/>
                  <a:gd name="T21" fmla="*/ 1619 h 2097"/>
                  <a:gd name="T22" fmla="*/ 707 w 1224"/>
                  <a:gd name="T23" fmla="*/ 1656 h 2097"/>
                  <a:gd name="T24" fmla="*/ 1010 w 1224"/>
                  <a:gd name="T25" fmla="*/ 2074 h 2097"/>
                  <a:gd name="T26" fmla="*/ 1044 w 1224"/>
                  <a:gd name="T27" fmla="*/ 2097 h 2097"/>
                  <a:gd name="T28" fmla="*/ 1070 w 1224"/>
                  <a:gd name="T29" fmla="*/ 2074 h 2097"/>
                  <a:gd name="T30" fmla="*/ 1094 w 1224"/>
                  <a:gd name="T31" fmla="*/ 2006 h 2097"/>
                  <a:gd name="T32" fmla="*/ 1120 w 1224"/>
                  <a:gd name="T33" fmla="*/ 902 h 2097"/>
                  <a:gd name="T34" fmla="*/ 1120 w 1224"/>
                  <a:gd name="T35" fmla="*/ 901 h 2097"/>
                  <a:gd name="T36" fmla="*/ 1109 w 1224"/>
                  <a:gd name="T37" fmla="*/ 864 h 2097"/>
                  <a:gd name="T38" fmla="*/ 1109 w 1224"/>
                  <a:gd name="T39" fmla="*/ 864 h 2097"/>
                  <a:gd name="T40" fmla="*/ 1108 w 1224"/>
                  <a:gd name="T41" fmla="*/ 861 h 2097"/>
                  <a:gd name="T42" fmla="*/ 1107 w 1224"/>
                  <a:gd name="T43" fmla="*/ 857 h 2097"/>
                  <a:gd name="T44" fmla="*/ 1105 w 1224"/>
                  <a:gd name="T45" fmla="*/ 852 h 2097"/>
                  <a:gd name="T46" fmla="*/ 1085 w 1224"/>
                  <a:gd name="T47" fmla="*/ 788 h 2097"/>
                  <a:gd name="T48" fmla="*/ 855 w 1224"/>
                  <a:gd name="T49" fmla="*/ 50 h 2097"/>
                  <a:gd name="T50" fmla="*/ 786 w 1224"/>
                  <a:gd name="T51" fmla="*/ 0 h 2097"/>
                  <a:gd name="T52" fmla="*/ 765 w 1224"/>
                  <a:gd name="T53" fmla="*/ 3 h 2097"/>
                  <a:gd name="T54" fmla="*/ 53 w 1224"/>
                  <a:gd name="T55" fmla="*/ 224 h 2097"/>
                  <a:gd name="T56" fmla="*/ 11 w 1224"/>
                  <a:gd name="T57" fmla="*/ 259 h 2097"/>
                  <a:gd name="T58" fmla="*/ 6 w 1224"/>
                  <a:gd name="T59" fmla="*/ 314 h 2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24" h="2097">
                    <a:moveTo>
                      <a:pt x="6" y="314"/>
                    </a:moveTo>
                    <a:cubicBezTo>
                      <a:pt x="238" y="1057"/>
                      <a:pt x="238" y="1057"/>
                      <a:pt x="238" y="1057"/>
                    </a:cubicBezTo>
                    <a:cubicBezTo>
                      <a:pt x="238" y="1057"/>
                      <a:pt x="238" y="1057"/>
                      <a:pt x="238" y="1057"/>
                    </a:cubicBezTo>
                    <a:cubicBezTo>
                      <a:pt x="256" y="1131"/>
                      <a:pt x="256" y="1131"/>
                      <a:pt x="256" y="1131"/>
                    </a:cubicBezTo>
                    <a:cubicBezTo>
                      <a:pt x="279" y="1209"/>
                      <a:pt x="292" y="1278"/>
                      <a:pt x="296" y="1343"/>
                    </a:cubicBezTo>
                    <a:cubicBezTo>
                      <a:pt x="305" y="1470"/>
                      <a:pt x="289" y="1598"/>
                      <a:pt x="247" y="1720"/>
                    </a:cubicBezTo>
                    <a:cubicBezTo>
                      <a:pt x="219" y="1805"/>
                      <a:pt x="180" y="1884"/>
                      <a:pt x="131" y="1956"/>
                    </a:cubicBezTo>
                    <a:cubicBezTo>
                      <a:pt x="126" y="1963"/>
                      <a:pt x="123" y="1968"/>
                      <a:pt x="121" y="1972"/>
                    </a:cubicBezTo>
                    <a:cubicBezTo>
                      <a:pt x="124" y="1970"/>
                      <a:pt x="130" y="1967"/>
                      <a:pt x="137" y="1962"/>
                    </a:cubicBezTo>
                    <a:cubicBezTo>
                      <a:pt x="584" y="1636"/>
                      <a:pt x="584" y="1636"/>
                      <a:pt x="584" y="1636"/>
                    </a:cubicBezTo>
                    <a:cubicBezTo>
                      <a:pt x="599" y="1625"/>
                      <a:pt x="617" y="1619"/>
                      <a:pt x="635" y="1619"/>
                    </a:cubicBezTo>
                    <a:cubicBezTo>
                      <a:pt x="664" y="1619"/>
                      <a:pt x="690" y="1633"/>
                      <a:pt x="707" y="1656"/>
                    </a:cubicBezTo>
                    <a:cubicBezTo>
                      <a:pt x="1010" y="2074"/>
                      <a:pt x="1010" y="2074"/>
                      <a:pt x="1010" y="2074"/>
                    </a:cubicBezTo>
                    <a:cubicBezTo>
                      <a:pt x="1020" y="2089"/>
                      <a:pt x="1033" y="2097"/>
                      <a:pt x="1044" y="2097"/>
                    </a:cubicBezTo>
                    <a:cubicBezTo>
                      <a:pt x="1055" y="2097"/>
                      <a:pt x="1064" y="2089"/>
                      <a:pt x="1070" y="2074"/>
                    </a:cubicBezTo>
                    <a:cubicBezTo>
                      <a:pt x="1078" y="2051"/>
                      <a:pt x="1087" y="2028"/>
                      <a:pt x="1094" y="2006"/>
                    </a:cubicBezTo>
                    <a:cubicBezTo>
                      <a:pt x="1216" y="1646"/>
                      <a:pt x="1224" y="1264"/>
                      <a:pt x="1120" y="902"/>
                    </a:cubicBezTo>
                    <a:cubicBezTo>
                      <a:pt x="1120" y="901"/>
                      <a:pt x="1120" y="901"/>
                      <a:pt x="1120" y="901"/>
                    </a:cubicBezTo>
                    <a:cubicBezTo>
                      <a:pt x="1116" y="888"/>
                      <a:pt x="1113" y="876"/>
                      <a:pt x="1109" y="864"/>
                    </a:cubicBezTo>
                    <a:cubicBezTo>
                      <a:pt x="1109" y="864"/>
                      <a:pt x="1109" y="864"/>
                      <a:pt x="1109" y="864"/>
                    </a:cubicBezTo>
                    <a:cubicBezTo>
                      <a:pt x="1109" y="863"/>
                      <a:pt x="1108" y="861"/>
                      <a:pt x="1108" y="861"/>
                    </a:cubicBezTo>
                    <a:cubicBezTo>
                      <a:pt x="1108" y="860"/>
                      <a:pt x="1108" y="859"/>
                      <a:pt x="1107" y="857"/>
                    </a:cubicBezTo>
                    <a:cubicBezTo>
                      <a:pt x="1105" y="852"/>
                      <a:pt x="1105" y="852"/>
                      <a:pt x="1105" y="852"/>
                    </a:cubicBezTo>
                    <a:cubicBezTo>
                      <a:pt x="1085" y="788"/>
                      <a:pt x="1085" y="788"/>
                      <a:pt x="1085" y="788"/>
                    </a:cubicBezTo>
                    <a:cubicBezTo>
                      <a:pt x="855" y="50"/>
                      <a:pt x="855" y="50"/>
                      <a:pt x="855" y="50"/>
                    </a:cubicBezTo>
                    <a:cubicBezTo>
                      <a:pt x="845" y="20"/>
                      <a:pt x="818" y="0"/>
                      <a:pt x="786" y="0"/>
                    </a:cubicBezTo>
                    <a:cubicBezTo>
                      <a:pt x="779" y="0"/>
                      <a:pt x="772" y="1"/>
                      <a:pt x="765" y="3"/>
                    </a:cubicBezTo>
                    <a:cubicBezTo>
                      <a:pt x="53" y="224"/>
                      <a:pt x="53" y="224"/>
                      <a:pt x="53" y="224"/>
                    </a:cubicBezTo>
                    <a:cubicBezTo>
                      <a:pt x="35" y="229"/>
                      <a:pt x="20" y="242"/>
                      <a:pt x="11" y="259"/>
                    </a:cubicBezTo>
                    <a:cubicBezTo>
                      <a:pt x="2" y="276"/>
                      <a:pt x="0" y="295"/>
                      <a:pt x="6" y="31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100">
                  <a:latin typeface="Arial" panose="020B0604020202020204" pitchFamily="34" charset="0"/>
                </a:endParaRPr>
              </a:p>
            </p:txBody>
          </p:sp>
          <p:sp>
            <p:nvSpPr>
              <p:cNvPr id="149" name="Freeform 105">
                <a:extLst>
                  <a:ext uri="{FF2B5EF4-FFF2-40B4-BE49-F238E27FC236}">
                    <a16:creationId xmlns:a16="http://schemas.microsoft.com/office/drawing/2014/main" id="{7EAC8E69-FF50-489C-8405-AF401EC40259}"/>
                  </a:ext>
                </a:extLst>
              </p:cNvPr>
              <p:cNvSpPr>
                <a:spLocks/>
              </p:cNvSpPr>
              <p:nvPr/>
            </p:nvSpPr>
            <p:spPr bwMode="auto">
              <a:xfrm>
                <a:off x="6510338" y="461963"/>
                <a:ext cx="1082675" cy="671513"/>
              </a:xfrm>
              <a:custGeom>
                <a:avLst/>
                <a:gdLst>
                  <a:gd name="T0" fmla="*/ 21 w 2102"/>
                  <a:gd name="T1" fmla="*/ 867 h 1305"/>
                  <a:gd name="T2" fmla="*/ 71 w 2102"/>
                  <a:gd name="T3" fmla="*/ 888 h 1305"/>
                  <a:gd name="T4" fmla="*/ 849 w 2102"/>
                  <a:gd name="T5" fmla="*/ 901 h 1305"/>
                  <a:gd name="T6" fmla="*/ 926 w 2102"/>
                  <a:gd name="T7" fmla="*/ 907 h 1305"/>
                  <a:gd name="T8" fmla="*/ 1139 w 2102"/>
                  <a:gd name="T9" fmla="*/ 935 h 1305"/>
                  <a:gd name="T10" fmla="*/ 1483 w 2102"/>
                  <a:gd name="T11" fmla="*/ 1100 h 1305"/>
                  <a:gd name="T12" fmla="*/ 1674 w 2102"/>
                  <a:gd name="T13" fmla="*/ 1290 h 1305"/>
                  <a:gd name="T14" fmla="*/ 1687 w 2102"/>
                  <a:gd name="T15" fmla="*/ 1305 h 1305"/>
                  <a:gd name="T16" fmla="*/ 1682 w 2102"/>
                  <a:gd name="T17" fmla="*/ 1286 h 1305"/>
                  <a:gd name="T18" fmla="*/ 1517 w 2102"/>
                  <a:gd name="T19" fmla="*/ 759 h 1305"/>
                  <a:gd name="T20" fmla="*/ 1523 w 2102"/>
                  <a:gd name="T21" fmla="*/ 692 h 1305"/>
                  <a:gd name="T22" fmla="*/ 1575 w 2102"/>
                  <a:gd name="T23" fmla="*/ 649 h 1305"/>
                  <a:gd name="T24" fmla="*/ 2068 w 2102"/>
                  <a:gd name="T25" fmla="*/ 495 h 1305"/>
                  <a:gd name="T26" fmla="*/ 2099 w 2102"/>
                  <a:gd name="T27" fmla="*/ 469 h 1305"/>
                  <a:gd name="T28" fmla="*/ 2081 w 2102"/>
                  <a:gd name="T29" fmla="*/ 434 h 1305"/>
                  <a:gd name="T30" fmla="*/ 2019 w 2102"/>
                  <a:gd name="T31" fmla="*/ 385 h 1305"/>
                  <a:gd name="T32" fmla="*/ 978 w 2102"/>
                  <a:gd name="T33" fmla="*/ 14 h 1305"/>
                  <a:gd name="T34" fmla="*/ 977 w 2102"/>
                  <a:gd name="T35" fmla="*/ 14 h 1305"/>
                  <a:gd name="T36" fmla="*/ 939 w 2102"/>
                  <a:gd name="T37" fmla="*/ 13 h 1305"/>
                  <a:gd name="T38" fmla="*/ 939 w 2102"/>
                  <a:gd name="T39" fmla="*/ 13 h 1305"/>
                  <a:gd name="T40" fmla="*/ 935 w 2102"/>
                  <a:gd name="T41" fmla="*/ 13 h 1305"/>
                  <a:gd name="T42" fmla="*/ 932 w 2102"/>
                  <a:gd name="T43" fmla="*/ 13 h 1305"/>
                  <a:gd name="T44" fmla="*/ 927 w 2102"/>
                  <a:gd name="T45" fmla="*/ 13 h 1305"/>
                  <a:gd name="T46" fmla="*/ 926 w 2102"/>
                  <a:gd name="T47" fmla="*/ 13 h 1305"/>
                  <a:gd name="T48" fmla="*/ 859 w 2102"/>
                  <a:gd name="T49" fmla="*/ 12 h 1305"/>
                  <a:gd name="T50" fmla="*/ 85 w 2102"/>
                  <a:gd name="T51" fmla="*/ 0 h 1305"/>
                  <a:gd name="T52" fmla="*/ 13 w 2102"/>
                  <a:gd name="T53" fmla="*/ 71 h 1305"/>
                  <a:gd name="T54" fmla="*/ 0 w 2102"/>
                  <a:gd name="T55" fmla="*/ 815 h 1305"/>
                  <a:gd name="T56" fmla="*/ 21 w 2102"/>
                  <a:gd name="T57" fmla="*/ 867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02" h="1305">
                    <a:moveTo>
                      <a:pt x="21" y="867"/>
                    </a:moveTo>
                    <a:cubicBezTo>
                      <a:pt x="34" y="880"/>
                      <a:pt x="52" y="888"/>
                      <a:pt x="71" y="888"/>
                    </a:cubicBezTo>
                    <a:cubicBezTo>
                      <a:pt x="849" y="901"/>
                      <a:pt x="849" y="901"/>
                      <a:pt x="849" y="901"/>
                    </a:cubicBezTo>
                    <a:cubicBezTo>
                      <a:pt x="926" y="907"/>
                      <a:pt x="926" y="907"/>
                      <a:pt x="926" y="907"/>
                    </a:cubicBezTo>
                    <a:cubicBezTo>
                      <a:pt x="1007" y="909"/>
                      <a:pt x="1077" y="918"/>
                      <a:pt x="1139" y="935"/>
                    </a:cubicBezTo>
                    <a:cubicBezTo>
                      <a:pt x="1263" y="966"/>
                      <a:pt x="1379" y="1022"/>
                      <a:pt x="1483" y="1100"/>
                    </a:cubicBezTo>
                    <a:cubicBezTo>
                      <a:pt x="1556" y="1155"/>
                      <a:pt x="1621" y="1219"/>
                      <a:pt x="1674" y="1290"/>
                    </a:cubicBezTo>
                    <a:cubicBezTo>
                      <a:pt x="1680" y="1297"/>
                      <a:pt x="1684" y="1302"/>
                      <a:pt x="1687" y="1305"/>
                    </a:cubicBezTo>
                    <a:cubicBezTo>
                      <a:pt x="1686" y="1301"/>
                      <a:pt x="1684" y="1295"/>
                      <a:pt x="1682" y="1286"/>
                    </a:cubicBezTo>
                    <a:cubicBezTo>
                      <a:pt x="1517" y="759"/>
                      <a:pt x="1517" y="759"/>
                      <a:pt x="1517" y="759"/>
                    </a:cubicBezTo>
                    <a:cubicBezTo>
                      <a:pt x="1510" y="736"/>
                      <a:pt x="1512" y="712"/>
                      <a:pt x="1523" y="692"/>
                    </a:cubicBezTo>
                    <a:cubicBezTo>
                      <a:pt x="1534" y="671"/>
                      <a:pt x="1552" y="656"/>
                      <a:pt x="1575" y="649"/>
                    </a:cubicBezTo>
                    <a:cubicBezTo>
                      <a:pt x="2068" y="495"/>
                      <a:pt x="2068" y="495"/>
                      <a:pt x="2068" y="495"/>
                    </a:cubicBezTo>
                    <a:cubicBezTo>
                      <a:pt x="2086" y="490"/>
                      <a:pt x="2097" y="480"/>
                      <a:pt x="2099" y="469"/>
                    </a:cubicBezTo>
                    <a:cubicBezTo>
                      <a:pt x="2102" y="458"/>
                      <a:pt x="2095" y="445"/>
                      <a:pt x="2081" y="434"/>
                    </a:cubicBezTo>
                    <a:cubicBezTo>
                      <a:pt x="2061" y="417"/>
                      <a:pt x="2040" y="400"/>
                      <a:pt x="2019" y="385"/>
                    </a:cubicBezTo>
                    <a:cubicBezTo>
                      <a:pt x="1714" y="157"/>
                      <a:pt x="1355" y="29"/>
                      <a:pt x="978" y="14"/>
                    </a:cubicBezTo>
                    <a:cubicBezTo>
                      <a:pt x="977" y="14"/>
                      <a:pt x="977" y="14"/>
                      <a:pt x="977" y="14"/>
                    </a:cubicBezTo>
                    <a:cubicBezTo>
                      <a:pt x="964" y="14"/>
                      <a:pt x="951" y="13"/>
                      <a:pt x="939" y="13"/>
                    </a:cubicBezTo>
                    <a:cubicBezTo>
                      <a:pt x="939" y="13"/>
                      <a:pt x="939" y="13"/>
                      <a:pt x="939" y="13"/>
                    </a:cubicBezTo>
                    <a:cubicBezTo>
                      <a:pt x="938" y="13"/>
                      <a:pt x="936" y="13"/>
                      <a:pt x="935" y="13"/>
                    </a:cubicBezTo>
                    <a:cubicBezTo>
                      <a:pt x="935" y="13"/>
                      <a:pt x="933" y="13"/>
                      <a:pt x="932" y="13"/>
                    </a:cubicBezTo>
                    <a:cubicBezTo>
                      <a:pt x="927" y="13"/>
                      <a:pt x="927" y="13"/>
                      <a:pt x="927" y="13"/>
                    </a:cubicBezTo>
                    <a:cubicBezTo>
                      <a:pt x="926" y="13"/>
                      <a:pt x="926" y="13"/>
                      <a:pt x="926" y="13"/>
                    </a:cubicBezTo>
                    <a:cubicBezTo>
                      <a:pt x="859" y="12"/>
                      <a:pt x="859" y="12"/>
                      <a:pt x="859" y="12"/>
                    </a:cubicBezTo>
                    <a:cubicBezTo>
                      <a:pt x="85" y="0"/>
                      <a:pt x="85" y="0"/>
                      <a:pt x="85" y="0"/>
                    </a:cubicBezTo>
                    <a:cubicBezTo>
                      <a:pt x="46" y="0"/>
                      <a:pt x="14" y="32"/>
                      <a:pt x="13" y="71"/>
                    </a:cubicBezTo>
                    <a:cubicBezTo>
                      <a:pt x="0" y="815"/>
                      <a:pt x="0" y="815"/>
                      <a:pt x="0" y="815"/>
                    </a:cubicBezTo>
                    <a:cubicBezTo>
                      <a:pt x="0" y="835"/>
                      <a:pt x="7" y="853"/>
                      <a:pt x="21" y="8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100">
                  <a:latin typeface="Arial" panose="020B0604020202020204" pitchFamily="34" charset="0"/>
                </a:endParaRPr>
              </a:p>
            </p:txBody>
          </p:sp>
          <p:sp>
            <p:nvSpPr>
              <p:cNvPr id="150" name="Freeform 106">
                <a:extLst>
                  <a:ext uri="{FF2B5EF4-FFF2-40B4-BE49-F238E27FC236}">
                    <a16:creationId xmlns:a16="http://schemas.microsoft.com/office/drawing/2014/main" id="{C7549755-4EE0-4EA7-A931-D3A55DA47BD8}"/>
                  </a:ext>
                </a:extLst>
              </p:cNvPr>
              <p:cNvSpPr>
                <a:spLocks/>
              </p:cNvSpPr>
              <p:nvPr/>
            </p:nvSpPr>
            <p:spPr bwMode="auto">
              <a:xfrm>
                <a:off x="5924550" y="606426"/>
                <a:ext cx="903288" cy="1085850"/>
              </a:xfrm>
              <a:custGeom>
                <a:avLst/>
                <a:gdLst>
                  <a:gd name="T0" fmla="*/ 58 w 1753"/>
                  <a:gd name="T1" fmla="*/ 1860 h 2109"/>
                  <a:gd name="T2" fmla="*/ 761 w 1753"/>
                  <a:gd name="T3" fmla="*/ 2105 h 2109"/>
                  <a:gd name="T4" fmla="*/ 784 w 1753"/>
                  <a:gd name="T5" fmla="*/ 2109 h 2109"/>
                  <a:gd name="T6" fmla="*/ 852 w 1753"/>
                  <a:gd name="T7" fmla="*/ 2061 h 2109"/>
                  <a:gd name="T8" fmla="*/ 1108 w 1753"/>
                  <a:gd name="T9" fmla="*/ 1325 h 2109"/>
                  <a:gd name="T10" fmla="*/ 1138 w 1753"/>
                  <a:gd name="T11" fmla="*/ 1255 h 2109"/>
                  <a:gd name="T12" fmla="*/ 1231 w 1753"/>
                  <a:gd name="T13" fmla="*/ 1061 h 2109"/>
                  <a:gd name="T14" fmla="*/ 1495 w 1753"/>
                  <a:gd name="T15" fmla="*/ 786 h 2109"/>
                  <a:gd name="T16" fmla="*/ 1735 w 1753"/>
                  <a:gd name="T17" fmla="*/ 664 h 2109"/>
                  <a:gd name="T18" fmla="*/ 1753 w 1753"/>
                  <a:gd name="T19" fmla="*/ 657 h 2109"/>
                  <a:gd name="T20" fmla="*/ 1735 w 1753"/>
                  <a:gd name="T21" fmla="*/ 656 h 2109"/>
                  <a:gd name="T22" fmla="*/ 1182 w 1753"/>
                  <a:gd name="T23" fmla="*/ 647 h 2109"/>
                  <a:gd name="T24" fmla="*/ 1120 w 1753"/>
                  <a:gd name="T25" fmla="*/ 620 h 2109"/>
                  <a:gd name="T26" fmla="*/ 1095 w 1753"/>
                  <a:gd name="T27" fmla="*/ 558 h 2109"/>
                  <a:gd name="T28" fmla="*/ 1104 w 1753"/>
                  <a:gd name="T29" fmla="*/ 41 h 2109"/>
                  <a:gd name="T30" fmla="*/ 1094 w 1753"/>
                  <a:gd name="T31" fmla="*/ 7 h 2109"/>
                  <a:gd name="T32" fmla="*/ 1077 w 1753"/>
                  <a:gd name="T33" fmla="*/ 0 h 2109"/>
                  <a:gd name="T34" fmla="*/ 1050 w 1753"/>
                  <a:gd name="T35" fmla="*/ 9 h 2109"/>
                  <a:gd name="T36" fmla="*/ 983 w 1753"/>
                  <a:gd name="T37" fmla="*/ 53 h 2109"/>
                  <a:gd name="T38" fmla="*/ 306 w 1753"/>
                  <a:gd name="T39" fmla="*/ 926 h 2109"/>
                  <a:gd name="T40" fmla="*/ 306 w 1753"/>
                  <a:gd name="T41" fmla="*/ 927 h 2109"/>
                  <a:gd name="T42" fmla="*/ 293 w 1753"/>
                  <a:gd name="T43" fmla="*/ 962 h 2109"/>
                  <a:gd name="T44" fmla="*/ 293 w 1753"/>
                  <a:gd name="T45" fmla="*/ 963 h 2109"/>
                  <a:gd name="T46" fmla="*/ 291 w 1753"/>
                  <a:gd name="T47" fmla="*/ 966 h 2109"/>
                  <a:gd name="T48" fmla="*/ 290 w 1753"/>
                  <a:gd name="T49" fmla="*/ 969 h 2109"/>
                  <a:gd name="T50" fmla="*/ 289 w 1753"/>
                  <a:gd name="T51" fmla="*/ 974 h 2109"/>
                  <a:gd name="T52" fmla="*/ 267 w 1753"/>
                  <a:gd name="T53" fmla="*/ 1038 h 2109"/>
                  <a:gd name="T54" fmla="*/ 14 w 1753"/>
                  <a:gd name="T55" fmla="*/ 1768 h 2109"/>
                  <a:gd name="T56" fmla="*/ 58 w 1753"/>
                  <a:gd name="T57" fmla="*/ 1860 h 2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53" h="2109">
                    <a:moveTo>
                      <a:pt x="58" y="1860"/>
                    </a:moveTo>
                    <a:cubicBezTo>
                      <a:pt x="761" y="2105"/>
                      <a:pt x="761" y="2105"/>
                      <a:pt x="761" y="2105"/>
                    </a:cubicBezTo>
                    <a:cubicBezTo>
                      <a:pt x="768" y="2108"/>
                      <a:pt x="776" y="2109"/>
                      <a:pt x="784" y="2109"/>
                    </a:cubicBezTo>
                    <a:cubicBezTo>
                      <a:pt x="815" y="2109"/>
                      <a:pt x="842" y="2090"/>
                      <a:pt x="852" y="2061"/>
                    </a:cubicBezTo>
                    <a:cubicBezTo>
                      <a:pt x="1108" y="1325"/>
                      <a:pt x="1108" y="1325"/>
                      <a:pt x="1108" y="1325"/>
                    </a:cubicBezTo>
                    <a:cubicBezTo>
                      <a:pt x="1138" y="1255"/>
                      <a:pt x="1138" y="1255"/>
                      <a:pt x="1138" y="1255"/>
                    </a:cubicBezTo>
                    <a:cubicBezTo>
                      <a:pt x="1165" y="1179"/>
                      <a:pt x="1196" y="1115"/>
                      <a:pt x="1231" y="1061"/>
                    </a:cubicBezTo>
                    <a:cubicBezTo>
                      <a:pt x="1300" y="953"/>
                      <a:pt x="1388" y="860"/>
                      <a:pt x="1495" y="786"/>
                    </a:cubicBezTo>
                    <a:cubicBezTo>
                      <a:pt x="1570" y="734"/>
                      <a:pt x="1651" y="692"/>
                      <a:pt x="1735" y="664"/>
                    </a:cubicBezTo>
                    <a:cubicBezTo>
                      <a:pt x="1744" y="661"/>
                      <a:pt x="1749" y="659"/>
                      <a:pt x="1753" y="657"/>
                    </a:cubicBezTo>
                    <a:cubicBezTo>
                      <a:pt x="1749" y="656"/>
                      <a:pt x="1743" y="656"/>
                      <a:pt x="1735" y="656"/>
                    </a:cubicBezTo>
                    <a:cubicBezTo>
                      <a:pt x="1182" y="647"/>
                      <a:pt x="1182" y="647"/>
                      <a:pt x="1182" y="647"/>
                    </a:cubicBezTo>
                    <a:cubicBezTo>
                      <a:pt x="1158" y="647"/>
                      <a:pt x="1136" y="637"/>
                      <a:pt x="1120" y="620"/>
                    </a:cubicBezTo>
                    <a:cubicBezTo>
                      <a:pt x="1104" y="603"/>
                      <a:pt x="1095" y="581"/>
                      <a:pt x="1095" y="558"/>
                    </a:cubicBezTo>
                    <a:cubicBezTo>
                      <a:pt x="1104" y="41"/>
                      <a:pt x="1104" y="41"/>
                      <a:pt x="1104" y="41"/>
                    </a:cubicBezTo>
                    <a:cubicBezTo>
                      <a:pt x="1105" y="26"/>
                      <a:pt x="1101" y="14"/>
                      <a:pt x="1094" y="7"/>
                    </a:cubicBezTo>
                    <a:cubicBezTo>
                      <a:pt x="1089" y="2"/>
                      <a:pt x="1084" y="0"/>
                      <a:pt x="1077" y="0"/>
                    </a:cubicBezTo>
                    <a:cubicBezTo>
                      <a:pt x="1068" y="0"/>
                      <a:pt x="1059" y="3"/>
                      <a:pt x="1050" y="9"/>
                    </a:cubicBezTo>
                    <a:cubicBezTo>
                      <a:pt x="1027" y="24"/>
                      <a:pt x="1005" y="38"/>
                      <a:pt x="983" y="53"/>
                    </a:cubicBezTo>
                    <a:cubicBezTo>
                      <a:pt x="672" y="271"/>
                      <a:pt x="438" y="572"/>
                      <a:pt x="306" y="926"/>
                    </a:cubicBezTo>
                    <a:cubicBezTo>
                      <a:pt x="306" y="927"/>
                      <a:pt x="306" y="927"/>
                      <a:pt x="306" y="927"/>
                    </a:cubicBezTo>
                    <a:cubicBezTo>
                      <a:pt x="301" y="939"/>
                      <a:pt x="297" y="951"/>
                      <a:pt x="293" y="962"/>
                    </a:cubicBezTo>
                    <a:cubicBezTo>
                      <a:pt x="293" y="963"/>
                      <a:pt x="293" y="963"/>
                      <a:pt x="293" y="963"/>
                    </a:cubicBezTo>
                    <a:cubicBezTo>
                      <a:pt x="292" y="964"/>
                      <a:pt x="292" y="965"/>
                      <a:pt x="291" y="966"/>
                    </a:cubicBezTo>
                    <a:cubicBezTo>
                      <a:pt x="291" y="966"/>
                      <a:pt x="291" y="968"/>
                      <a:pt x="290" y="969"/>
                    </a:cubicBezTo>
                    <a:cubicBezTo>
                      <a:pt x="289" y="974"/>
                      <a:pt x="289" y="974"/>
                      <a:pt x="289" y="974"/>
                    </a:cubicBezTo>
                    <a:cubicBezTo>
                      <a:pt x="267" y="1038"/>
                      <a:pt x="267" y="1038"/>
                      <a:pt x="267" y="1038"/>
                    </a:cubicBezTo>
                    <a:cubicBezTo>
                      <a:pt x="14" y="1768"/>
                      <a:pt x="14" y="1768"/>
                      <a:pt x="14" y="1768"/>
                    </a:cubicBezTo>
                    <a:cubicBezTo>
                      <a:pt x="0" y="1805"/>
                      <a:pt x="20" y="1846"/>
                      <a:pt x="58" y="186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100">
                  <a:latin typeface="Arial" panose="020B0604020202020204" pitchFamily="34" charset="0"/>
                </a:endParaRPr>
              </a:p>
            </p:txBody>
          </p:sp>
        </p:grpSp>
        <p:sp>
          <p:nvSpPr>
            <p:cNvPr id="78" name="Rectangle 77">
              <a:extLst>
                <a:ext uri="{FF2B5EF4-FFF2-40B4-BE49-F238E27FC236}">
                  <a16:creationId xmlns:a16="http://schemas.microsoft.com/office/drawing/2014/main" id="{3417DB3B-E170-4485-8E3B-139DA04A5B56}"/>
                </a:ext>
              </a:extLst>
            </p:cNvPr>
            <p:cNvSpPr/>
            <p:nvPr/>
          </p:nvSpPr>
          <p:spPr>
            <a:xfrm>
              <a:off x="998401" y="2108031"/>
              <a:ext cx="1163223" cy="507831"/>
            </a:xfrm>
            <a:prstGeom prst="rect">
              <a:avLst/>
            </a:prstGeom>
          </p:spPr>
          <p:txBody>
            <a:bodyPr wrap="square" lIns="0" tIns="0" rIns="0" bIns="0" anchor="t">
              <a:spAutoFit/>
            </a:bodyPr>
            <a:lstStyle/>
            <a:p>
              <a:pPr algn="r"/>
              <a:r>
                <a:rPr lang="en-US" sz="1100" b="1">
                  <a:solidFill>
                    <a:schemeClr val="accent1"/>
                  </a:solidFill>
                  <a:latin typeface="Arial" panose="020B0604020202020204" pitchFamily="34" charset="0"/>
                  <a:cs typeface="Arial" panose="020B0604020202020204" pitchFamily="34" charset="0"/>
                </a:rPr>
                <a:t>Program operations </a:t>
              </a:r>
              <a:br>
                <a:rPr lang="en-US" sz="1100" b="1">
                  <a:solidFill>
                    <a:schemeClr val="accent1"/>
                  </a:solidFill>
                  <a:latin typeface="Arial" panose="020B0604020202020204" pitchFamily="34" charset="0"/>
                  <a:cs typeface="Arial" panose="020B0604020202020204" pitchFamily="34" charset="0"/>
                </a:rPr>
              </a:br>
              <a:r>
                <a:rPr lang="en-US" sz="1100" b="1">
                  <a:solidFill>
                    <a:schemeClr val="accent1"/>
                  </a:solidFill>
                  <a:latin typeface="Arial" panose="020B0604020202020204" pitchFamily="34" charset="0"/>
                  <a:cs typeface="Arial" panose="020B0604020202020204" pitchFamily="34" charset="0"/>
                </a:rPr>
                <a:t>and governance</a:t>
              </a:r>
            </a:p>
          </p:txBody>
        </p:sp>
        <p:sp>
          <p:nvSpPr>
            <p:cNvPr id="79" name="Rectangle 78">
              <a:extLst>
                <a:ext uri="{FF2B5EF4-FFF2-40B4-BE49-F238E27FC236}">
                  <a16:creationId xmlns:a16="http://schemas.microsoft.com/office/drawing/2014/main" id="{46C67858-EE78-45D3-8EFC-BE7B0A278EB9}"/>
                </a:ext>
              </a:extLst>
            </p:cNvPr>
            <p:cNvSpPr/>
            <p:nvPr/>
          </p:nvSpPr>
          <p:spPr>
            <a:xfrm>
              <a:off x="975742" y="5310848"/>
              <a:ext cx="1560551" cy="507831"/>
            </a:xfrm>
            <a:prstGeom prst="rect">
              <a:avLst/>
            </a:prstGeom>
          </p:spPr>
          <p:txBody>
            <a:bodyPr wrap="square" lIns="0" tIns="0" rIns="0" bIns="0" anchor="t">
              <a:spAutoFit/>
            </a:bodyPr>
            <a:lstStyle/>
            <a:p>
              <a:pPr algn="r"/>
              <a:r>
                <a:rPr lang="en-US" sz="1100" b="1">
                  <a:solidFill>
                    <a:schemeClr val="accent5"/>
                  </a:solidFill>
                  <a:latin typeface="Arial" panose="020B0604020202020204" pitchFamily="34" charset="0"/>
                  <a:cs typeface="Arial" panose="020B0604020202020204" pitchFamily="34" charset="0"/>
                </a:rPr>
                <a:t>Access Management (AM) for workforce and</a:t>
              </a:r>
              <a:br>
                <a:rPr lang="en-US" sz="1100" b="1">
                  <a:solidFill>
                    <a:schemeClr val="accent5"/>
                  </a:solidFill>
                  <a:latin typeface="Arial" panose="020B0604020202020204" pitchFamily="34" charset="0"/>
                  <a:cs typeface="Arial" panose="020B0604020202020204" pitchFamily="34" charset="0"/>
                </a:rPr>
              </a:br>
              <a:r>
                <a:rPr lang="en-US" sz="1100" b="1">
                  <a:solidFill>
                    <a:schemeClr val="accent5"/>
                  </a:solidFill>
                  <a:latin typeface="Arial" panose="020B0604020202020204" pitchFamily="34" charset="0"/>
                  <a:cs typeface="Arial" panose="020B0604020202020204" pitchFamily="34" charset="0"/>
                </a:rPr>
                <a:t>external user</a:t>
              </a:r>
            </a:p>
          </p:txBody>
        </p:sp>
        <p:sp>
          <p:nvSpPr>
            <p:cNvPr id="80" name="Freeform 19">
              <a:extLst>
                <a:ext uri="{FF2B5EF4-FFF2-40B4-BE49-F238E27FC236}">
                  <a16:creationId xmlns:a16="http://schemas.microsoft.com/office/drawing/2014/main" id="{E9C360B6-9EF4-4BC3-928D-94BD8F7AFD26}"/>
                </a:ext>
              </a:extLst>
            </p:cNvPr>
            <p:cNvSpPr>
              <a:spLocks noEditPoints="1"/>
            </p:cNvSpPr>
            <p:nvPr/>
          </p:nvSpPr>
          <p:spPr bwMode="auto">
            <a:xfrm>
              <a:off x="2886291" y="3213324"/>
              <a:ext cx="808448" cy="32886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sz="1100" noProof="0">
                <a:latin typeface="Arial" panose="020B0604020202020204" pitchFamily="34" charset="0"/>
              </a:endParaRPr>
            </a:p>
          </p:txBody>
        </p:sp>
        <p:sp>
          <p:nvSpPr>
            <p:cNvPr id="81" name="Rectangle 80">
              <a:extLst>
                <a:ext uri="{FF2B5EF4-FFF2-40B4-BE49-F238E27FC236}">
                  <a16:creationId xmlns:a16="http://schemas.microsoft.com/office/drawing/2014/main" id="{50E16901-7E47-4C21-9C2A-DFF2815D349C}"/>
                </a:ext>
              </a:extLst>
            </p:cNvPr>
            <p:cNvSpPr/>
            <p:nvPr/>
          </p:nvSpPr>
          <p:spPr>
            <a:xfrm>
              <a:off x="2549804" y="3604107"/>
              <a:ext cx="1504881" cy="677108"/>
            </a:xfrm>
            <a:prstGeom prst="rect">
              <a:avLst/>
            </a:prstGeom>
          </p:spPr>
          <p:txBody>
            <a:bodyPr wrap="square" lIns="0" tIns="0" rIns="0" bIns="0" anchor="t">
              <a:spAutoFit/>
            </a:bodyPr>
            <a:lstStyle/>
            <a:p>
              <a:pPr algn="ctr"/>
              <a:r>
                <a:rPr lang="en-US" sz="1100">
                  <a:latin typeface="Arial" panose="020B0604020202020204" pitchFamily="34" charset="0"/>
                </a:rPr>
                <a:t>KPMG is the </a:t>
              </a:r>
              <a:br>
                <a:rPr lang="en-US" sz="1100">
                  <a:latin typeface="Arial" panose="020B0604020202020204" pitchFamily="34" charset="0"/>
                </a:rPr>
              </a:br>
              <a:r>
                <a:rPr lang="en-US" sz="1100" b="1">
                  <a:solidFill>
                    <a:srgbClr val="00338D"/>
                  </a:solidFill>
                  <a:latin typeface="Arial" panose="020B0604020202020204" pitchFamily="34" charset="0"/>
                </a:rPr>
                <a:t>clear choice </a:t>
              </a:r>
              <a:r>
                <a:rPr lang="en-US" sz="1100">
                  <a:latin typeface="Arial" panose="020B0604020202020204" pitchFamily="34" charset="0"/>
                </a:rPr>
                <a:t>to modernize your </a:t>
              </a:r>
              <a:br>
                <a:rPr lang="en-US" sz="1100">
                  <a:latin typeface="Arial" panose="020B0604020202020204" pitchFamily="34" charset="0"/>
                </a:rPr>
              </a:br>
              <a:r>
                <a:rPr lang="en-US" sz="1100">
                  <a:latin typeface="Arial" panose="020B0604020202020204" pitchFamily="34" charset="0"/>
                </a:rPr>
                <a:t>Identity infrastructure</a:t>
              </a:r>
            </a:p>
          </p:txBody>
        </p:sp>
        <p:grpSp>
          <p:nvGrpSpPr>
            <p:cNvPr id="82" name="Group 81">
              <a:extLst>
                <a:ext uri="{FF2B5EF4-FFF2-40B4-BE49-F238E27FC236}">
                  <a16:creationId xmlns:a16="http://schemas.microsoft.com/office/drawing/2014/main" id="{F3179F2D-81E5-46EC-AE6C-7E27E45C95E6}"/>
                </a:ext>
              </a:extLst>
            </p:cNvPr>
            <p:cNvGrpSpPr/>
            <p:nvPr/>
          </p:nvGrpSpPr>
          <p:grpSpPr>
            <a:xfrm>
              <a:off x="2863331" y="2356114"/>
              <a:ext cx="469901" cy="376238"/>
              <a:chOff x="7899401" y="2582863"/>
              <a:chExt cx="469901" cy="376238"/>
            </a:xfrm>
          </p:grpSpPr>
          <p:sp>
            <p:nvSpPr>
              <p:cNvPr id="143" name="Freeform 202">
                <a:extLst>
                  <a:ext uri="{FF2B5EF4-FFF2-40B4-BE49-F238E27FC236}">
                    <a16:creationId xmlns:a16="http://schemas.microsoft.com/office/drawing/2014/main" id="{6D64BC8D-8847-4032-B9C2-1852FF3B1184}"/>
                  </a:ext>
                </a:extLst>
              </p:cNvPr>
              <p:cNvSpPr>
                <a:spLocks/>
              </p:cNvSpPr>
              <p:nvPr/>
            </p:nvSpPr>
            <p:spPr bwMode="auto">
              <a:xfrm>
                <a:off x="7899401" y="2830513"/>
                <a:ext cx="147638" cy="128588"/>
              </a:xfrm>
              <a:custGeom>
                <a:avLst/>
                <a:gdLst>
                  <a:gd name="T0" fmla="*/ 0 w 39"/>
                  <a:gd name="T1" fmla="*/ 10 h 34"/>
                  <a:gd name="T2" fmla="*/ 24 w 39"/>
                  <a:gd name="T3" fmla="*/ 34 h 34"/>
                  <a:gd name="T4" fmla="*/ 39 w 39"/>
                  <a:gd name="T5" fmla="*/ 22 h 34"/>
                  <a:gd name="T6" fmla="*/ 13 w 39"/>
                  <a:gd name="T7" fmla="*/ 0 h 34"/>
                  <a:gd name="T8" fmla="*/ 0 w 39"/>
                  <a:gd name="T9" fmla="*/ 10 h 34"/>
                </a:gdLst>
                <a:ahLst/>
                <a:cxnLst>
                  <a:cxn ang="0">
                    <a:pos x="T0" y="T1"/>
                  </a:cxn>
                  <a:cxn ang="0">
                    <a:pos x="T2" y="T3"/>
                  </a:cxn>
                  <a:cxn ang="0">
                    <a:pos x="T4" y="T5"/>
                  </a:cxn>
                  <a:cxn ang="0">
                    <a:pos x="T6" y="T7"/>
                  </a:cxn>
                  <a:cxn ang="0">
                    <a:pos x="T8" y="T9"/>
                  </a:cxn>
                </a:cxnLst>
                <a:rect l="0" t="0" r="r" b="b"/>
                <a:pathLst>
                  <a:path w="39" h="34">
                    <a:moveTo>
                      <a:pt x="0" y="10"/>
                    </a:moveTo>
                    <a:cubicBezTo>
                      <a:pt x="24" y="34"/>
                      <a:pt x="24" y="34"/>
                      <a:pt x="24" y="34"/>
                    </a:cubicBezTo>
                    <a:cubicBezTo>
                      <a:pt x="24" y="34"/>
                      <a:pt x="32" y="27"/>
                      <a:pt x="39" y="22"/>
                    </a:cubicBezTo>
                    <a:cubicBezTo>
                      <a:pt x="13" y="0"/>
                      <a:pt x="13" y="0"/>
                      <a:pt x="13" y="0"/>
                    </a:cubicBezTo>
                    <a:cubicBezTo>
                      <a:pt x="3" y="7"/>
                      <a:pt x="0"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44" name="Freeform 203">
                <a:extLst>
                  <a:ext uri="{FF2B5EF4-FFF2-40B4-BE49-F238E27FC236}">
                    <a16:creationId xmlns:a16="http://schemas.microsoft.com/office/drawing/2014/main" id="{393AF835-8A50-4218-98A6-02AD7AF057FD}"/>
                  </a:ext>
                </a:extLst>
              </p:cNvPr>
              <p:cNvSpPr>
                <a:spLocks/>
              </p:cNvSpPr>
              <p:nvPr/>
            </p:nvSpPr>
            <p:spPr bwMode="auto">
              <a:xfrm>
                <a:off x="7970839" y="2759076"/>
                <a:ext cx="398463" cy="146050"/>
              </a:xfrm>
              <a:custGeom>
                <a:avLst/>
                <a:gdLst>
                  <a:gd name="T0" fmla="*/ 90 w 106"/>
                  <a:gd name="T1" fmla="*/ 11 h 39"/>
                  <a:gd name="T2" fmla="*/ 70 w 106"/>
                  <a:gd name="T3" fmla="*/ 22 h 39"/>
                  <a:gd name="T4" fmla="*/ 43 w 106"/>
                  <a:gd name="T5" fmla="*/ 19 h 39"/>
                  <a:gd name="T6" fmla="*/ 61 w 106"/>
                  <a:gd name="T7" fmla="*/ 16 h 39"/>
                  <a:gd name="T8" fmla="*/ 75 w 106"/>
                  <a:gd name="T9" fmla="*/ 6 h 39"/>
                  <a:gd name="T10" fmla="*/ 48 w 106"/>
                  <a:gd name="T11" fmla="*/ 5 h 39"/>
                  <a:gd name="T12" fmla="*/ 23 w 106"/>
                  <a:gd name="T13" fmla="*/ 5 h 39"/>
                  <a:gd name="T14" fmla="*/ 0 w 106"/>
                  <a:gd name="T15" fmla="*/ 19 h 39"/>
                  <a:gd name="T16" fmla="*/ 24 w 106"/>
                  <a:gd name="T17" fmla="*/ 39 h 39"/>
                  <a:gd name="T18" fmla="*/ 31 w 106"/>
                  <a:gd name="T19" fmla="*/ 35 h 39"/>
                  <a:gd name="T20" fmla="*/ 70 w 106"/>
                  <a:gd name="T21" fmla="*/ 35 h 39"/>
                  <a:gd name="T22" fmla="*/ 106 w 106"/>
                  <a:gd name="T23" fmla="*/ 6 h 39"/>
                  <a:gd name="T24" fmla="*/ 90 w 106"/>
                  <a:gd name="T25"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39">
                    <a:moveTo>
                      <a:pt x="90" y="11"/>
                    </a:moveTo>
                    <a:cubicBezTo>
                      <a:pt x="83" y="17"/>
                      <a:pt x="78" y="21"/>
                      <a:pt x="70" y="22"/>
                    </a:cubicBezTo>
                    <a:cubicBezTo>
                      <a:pt x="58" y="24"/>
                      <a:pt x="46" y="21"/>
                      <a:pt x="43" y="19"/>
                    </a:cubicBezTo>
                    <a:cubicBezTo>
                      <a:pt x="37" y="15"/>
                      <a:pt x="43" y="17"/>
                      <a:pt x="61" y="16"/>
                    </a:cubicBezTo>
                    <a:cubicBezTo>
                      <a:pt x="78" y="15"/>
                      <a:pt x="75" y="6"/>
                      <a:pt x="75" y="6"/>
                    </a:cubicBezTo>
                    <a:cubicBezTo>
                      <a:pt x="71" y="6"/>
                      <a:pt x="66" y="5"/>
                      <a:pt x="48" y="5"/>
                    </a:cubicBezTo>
                    <a:cubicBezTo>
                      <a:pt x="42" y="5"/>
                      <a:pt x="29" y="3"/>
                      <a:pt x="23" y="5"/>
                    </a:cubicBezTo>
                    <a:cubicBezTo>
                      <a:pt x="16" y="6"/>
                      <a:pt x="10" y="12"/>
                      <a:pt x="0" y="19"/>
                    </a:cubicBezTo>
                    <a:cubicBezTo>
                      <a:pt x="24" y="39"/>
                      <a:pt x="24" y="39"/>
                      <a:pt x="24" y="39"/>
                    </a:cubicBezTo>
                    <a:cubicBezTo>
                      <a:pt x="27" y="36"/>
                      <a:pt x="30" y="35"/>
                      <a:pt x="31" y="35"/>
                    </a:cubicBezTo>
                    <a:cubicBezTo>
                      <a:pt x="39" y="35"/>
                      <a:pt x="57" y="37"/>
                      <a:pt x="70" y="35"/>
                    </a:cubicBezTo>
                    <a:cubicBezTo>
                      <a:pt x="97" y="22"/>
                      <a:pt x="106" y="6"/>
                      <a:pt x="106" y="6"/>
                    </a:cubicBezTo>
                    <a:cubicBezTo>
                      <a:pt x="106" y="6"/>
                      <a:pt x="99" y="0"/>
                      <a:pt x="9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45" name="Freeform 204">
                <a:extLst>
                  <a:ext uri="{FF2B5EF4-FFF2-40B4-BE49-F238E27FC236}">
                    <a16:creationId xmlns:a16="http://schemas.microsoft.com/office/drawing/2014/main" id="{79CDBD6A-8E21-4DFC-BFB6-BEB102C97244}"/>
                  </a:ext>
                </a:extLst>
              </p:cNvPr>
              <p:cNvSpPr>
                <a:spLocks noEditPoints="1"/>
              </p:cNvSpPr>
              <p:nvPr/>
            </p:nvSpPr>
            <p:spPr bwMode="auto">
              <a:xfrm>
                <a:off x="8020051" y="2582863"/>
                <a:ext cx="334963" cy="142875"/>
              </a:xfrm>
              <a:custGeom>
                <a:avLst/>
                <a:gdLst>
                  <a:gd name="T0" fmla="*/ 89 w 89"/>
                  <a:gd name="T1" fmla="*/ 0 h 38"/>
                  <a:gd name="T2" fmla="*/ 80 w 89"/>
                  <a:gd name="T3" fmla="*/ 0 h 38"/>
                  <a:gd name="T4" fmla="*/ 80 w 89"/>
                  <a:gd name="T5" fmla="*/ 15 h 38"/>
                  <a:gd name="T6" fmla="*/ 75 w 89"/>
                  <a:gd name="T7" fmla="*/ 15 h 38"/>
                  <a:gd name="T8" fmla="*/ 75 w 89"/>
                  <a:gd name="T9" fmla="*/ 0 h 38"/>
                  <a:gd name="T10" fmla="*/ 66 w 89"/>
                  <a:gd name="T11" fmla="*/ 0 h 38"/>
                  <a:gd name="T12" fmla="*/ 66 w 89"/>
                  <a:gd name="T13" fmla="*/ 15 h 38"/>
                  <a:gd name="T14" fmla="*/ 29 w 89"/>
                  <a:gd name="T15" fmla="*/ 15 h 38"/>
                  <a:gd name="T16" fmla="*/ 29 w 89"/>
                  <a:gd name="T17" fmla="*/ 7 h 38"/>
                  <a:gd name="T18" fmla="*/ 28 w 89"/>
                  <a:gd name="T19" fmla="*/ 3 h 38"/>
                  <a:gd name="T20" fmla="*/ 25 w 89"/>
                  <a:gd name="T21" fmla="*/ 1 h 38"/>
                  <a:gd name="T22" fmla="*/ 22 w 89"/>
                  <a:gd name="T23" fmla="*/ 0 h 38"/>
                  <a:gd name="T24" fmla="*/ 7 w 89"/>
                  <a:gd name="T25" fmla="*/ 0 h 38"/>
                  <a:gd name="T26" fmla="*/ 3 w 89"/>
                  <a:gd name="T27" fmla="*/ 2 h 38"/>
                  <a:gd name="T28" fmla="*/ 0 w 89"/>
                  <a:gd name="T29" fmla="*/ 5 h 38"/>
                  <a:gd name="T30" fmla="*/ 0 w 89"/>
                  <a:gd name="T31" fmla="*/ 7 h 38"/>
                  <a:gd name="T32" fmla="*/ 0 w 89"/>
                  <a:gd name="T33" fmla="*/ 31 h 38"/>
                  <a:gd name="T34" fmla="*/ 1 w 89"/>
                  <a:gd name="T35" fmla="*/ 35 h 38"/>
                  <a:gd name="T36" fmla="*/ 4 w 89"/>
                  <a:gd name="T37" fmla="*/ 38 h 38"/>
                  <a:gd name="T38" fmla="*/ 7 w 89"/>
                  <a:gd name="T39" fmla="*/ 38 h 38"/>
                  <a:gd name="T40" fmla="*/ 22 w 89"/>
                  <a:gd name="T41" fmla="*/ 38 h 38"/>
                  <a:gd name="T42" fmla="*/ 26 w 89"/>
                  <a:gd name="T43" fmla="*/ 37 h 38"/>
                  <a:gd name="T44" fmla="*/ 29 w 89"/>
                  <a:gd name="T45" fmla="*/ 34 h 38"/>
                  <a:gd name="T46" fmla="*/ 29 w 89"/>
                  <a:gd name="T47" fmla="*/ 31 h 38"/>
                  <a:gd name="T48" fmla="*/ 29 w 89"/>
                  <a:gd name="T49" fmla="*/ 23 h 38"/>
                  <a:gd name="T50" fmla="*/ 89 w 89"/>
                  <a:gd name="T51" fmla="*/ 23 h 38"/>
                  <a:gd name="T52" fmla="*/ 89 w 89"/>
                  <a:gd name="T53" fmla="*/ 0 h 38"/>
                  <a:gd name="T54" fmla="*/ 8 w 89"/>
                  <a:gd name="T55" fmla="*/ 8 h 38"/>
                  <a:gd name="T56" fmla="*/ 22 w 89"/>
                  <a:gd name="T57" fmla="*/ 8 h 38"/>
                  <a:gd name="T58" fmla="*/ 22 w 89"/>
                  <a:gd name="T59" fmla="*/ 31 h 38"/>
                  <a:gd name="T60" fmla="*/ 8 w 89"/>
                  <a:gd name="T61" fmla="*/ 31 h 38"/>
                  <a:gd name="T62" fmla="*/ 8 w 89"/>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38">
                    <a:moveTo>
                      <a:pt x="89" y="0"/>
                    </a:moveTo>
                    <a:cubicBezTo>
                      <a:pt x="80" y="0"/>
                      <a:pt x="80" y="0"/>
                      <a:pt x="80" y="0"/>
                    </a:cubicBezTo>
                    <a:cubicBezTo>
                      <a:pt x="80" y="15"/>
                      <a:pt x="80" y="15"/>
                      <a:pt x="80" y="15"/>
                    </a:cubicBezTo>
                    <a:cubicBezTo>
                      <a:pt x="75" y="15"/>
                      <a:pt x="75" y="15"/>
                      <a:pt x="75" y="15"/>
                    </a:cubicBezTo>
                    <a:cubicBezTo>
                      <a:pt x="75" y="0"/>
                      <a:pt x="75" y="0"/>
                      <a:pt x="75" y="0"/>
                    </a:cubicBezTo>
                    <a:cubicBezTo>
                      <a:pt x="66" y="0"/>
                      <a:pt x="66" y="0"/>
                      <a:pt x="66" y="0"/>
                    </a:cubicBezTo>
                    <a:cubicBezTo>
                      <a:pt x="66" y="15"/>
                      <a:pt x="66" y="15"/>
                      <a:pt x="66" y="15"/>
                    </a:cubicBezTo>
                    <a:cubicBezTo>
                      <a:pt x="29" y="15"/>
                      <a:pt x="29" y="15"/>
                      <a:pt x="29" y="15"/>
                    </a:cubicBezTo>
                    <a:cubicBezTo>
                      <a:pt x="29" y="7"/>
                      <a:pt x="29" y="7"/>
                      <a:pt x="29" y="7"/>
                    </a:cubicBezTo>
                    <a:cubicBezTo>
                      <a:pt x="29" y="6"/>
                      <a:pt x="29" y="5"/>
                      <a:pt x="28" y="3"/>
                    </a:cubicBezTo>
                    <a:cubicBezTo>
                      <a:pt x="28" y="2"/>
                      <a:pt x="26" y="1"/>
                      <a:pt x="25" y="1"/>
                    </a:cubicBezTo>
                    <a:cubicBezTo>
                      <a:pt x="24" y="1"/>
                      <a:pt x="23" y="0"/>
                      <a:pt x="22" y="0"/>
                    </a:cubicBezTo>
                    <a:cubicBezTo>
                      <a:pt x="7" y="0"/>
                      <a:pt x="7" y="0"/>
                      <a:pt x="7" y="0"/>
                    </a:cubicBezTo>
                    <a:cubicBezTo>
                      <a:pt x="5" y="0"/>
                      <a:pt x="4" y="1"/>
                      <a:pt x="3" y="2"/>
                    </a:cubicBezTo>
                    <a:cubicBezTo>
                      <a:pt x="2" y="2"/>
                      <a:pt x="1" y="3"/>
                      <a:pt x="0" y="5"/>
                    </a:cubicBezTo>
                    <a:cubicBezTo>
                      <a:pt x="0" y="6"/>
                      <a:pt x="0" y="6"/>
                      <a:pt x="0" y="7"/>
                    </a:cubicBezTo>
                    <a:cubicBezTo>
                      <a:pt x="0" y="31"/>
                      <a:pt x="0" y="31"/>
                      <a:pt x="0" y="31"/>
                    </a:cubicBezTo>
                    <a:cubicBezTo>
                      <a:pt x="0" y="33"/>
                      <a:pt x="0" y="34"/>
                      <a:pt x="1" y="35"/>
                    </a:cubicBezTo>
                    <a:cubicBezTo>
                      <a:pt x="2" y="36"/>
                      <a:pt x="3" y="37"/>
                      <a:pt x="4" y="38"/>
                    </a:cubicBezTo>
                    <a:cubicBezTo>
                      <a:pt x="5" y="38"/>
                      <a:pt x="6" y="38"/>
                      <a:pt x="7" y="38"/>
                    </a:cubicBezTo>
                    <a:cubicBezTo>
                      <a:pt x="22" y="38"/>
                      <a:pt x="22" y="38"/>
                      <a:pt x="22" y="38"/>
                    </a:cubicBezTo>
                    <a:cubicBezTo>
                      <a:pt x="24" y="38"/>
                      <a:pt x="25" y="38"/>
                      <a:pt x="26" y="37"/>
                    </a:cubicBezTo>
                    <a:cubicBezTo>
                      <a:pt x="27" y="36"/>
                      <a:pt x="28" y="35"/>
                      <a:pt x="29" y="34"/>
                    </a:cubicBezTo>
                    <a:cubicBezTo>
                      <a:pt x="29" y="33"/>
                      <a:pt x="29" y="32"/>
                      <a:pt x="29" y="31"/>
                    </a:cubicBezTo>
                    <a:cubicBezTo>
                      <a:pt x="29" y="23"/>
                      <a:pt x="29" y="23"/>
                      <a:pt x="29" y="23"/>
                    </a:cubicBezTo>
                    <a:cubicBezTo>
                      <a:pt x="89" y="23"/>
                      <a:pt x="89" y="23"/>
                      <a:pt x="89" y="23"/>
                    </a:cubicBezTo>
                    <a:lnTo>
                      <a:pt x="89" y="0"/>
                    </a:lnTo>
                    <a:close/>
                    <a:moveTo>
                      <a:pt x="8" y="8"/>
                    </a:moveTo>
                    <a:cubicBezTo>
                      <a:pt x="22" y="8"/>
                      <a:pt x="22" y="8"/>
                      <a:pt x="22" y="8"/>
                    </a:cubicBezTo>
                    <a:cubicBezTo>
                      <a:pt x="22" y="31"/>
                      <a:pt x="22" y="31"/>
                      <a:pt x="22" y="31"/>
                    </a:cubicBezTo>
                    <a:cubicBezTo>
                      <a:pt x="8" y="31"/>
                      <a:pt x="8" y="31"/>
                      <a:pt x="8" y="31"/>
                    </a:cubicBezTo>
                    <a:lnTo>
                      <a:pt x="8"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grpSp>
          <p:nvGrpSpPr>
            <p:cNvPr id="83" name="Group 82">
              <a:extLst>
                <a:ext uri="{FF2B5EF4-FFF2-40B4-BE49-F238E27FC236}">
                  <a16:creationId xmlns:a16="http://schemas.microsoft.com/office/drawing/2014/main" id="{DE1D6E92-BE5C-46AA-8132-60AB189B8E63}"/>
                </a:ext>
              </a:extLst>
            </p:cNvPr>
            <p:cNvGrpSpPr/>
            <p:nvPr/>
          </p:nvGrpSpPr>
          <p:grpSpPr>
            <a:xfrm>
              <a:off x="4223278" y="2831039"/>
              <a:ext cx="428625" cy="466725"/>
              <a:chOff x="9409113" y="3059113"/>
              <a:chExt cx="428625" cy="466725"/>
            </a:xfrm>
          </p:grpSpPr>
          <p:sp>
            <p:nvSpPr>
              <p:cNvPr id="105" name="Freeform 206">
                <a:extLst>
                  <a:ext uri="{FF2B5EF4-FFF2-40B4-BE49-F238E27FC236}">
                    <a16:creationId xmlns:a16="http://schemas.microsoft.com/office/drawing/2014/main" id="{45F4716F-163B-41C9-8F5F-82853AC322E5}"/>
                  </a:ext>
                </a:extLst>
              </p:cNvPr>
              <p:cNvSpPr>
                <a:spLocks/>
              </p:cNvSpPr>
              <p:nvPr/>
            </p:nvSpPr>
            <p:spPr bwMode="auto">
              <a:xfrm>
                <a:off x="9409113" y="3059113"/>
                <a:ext cx="90488" cy="95250"/>
              </a:xfrm>
              <a:custGeom>
                <a:avLst/>
                <a:gdLst>
                  <a:gd name="T0" fmla="*/ 8 w 24"/>
                  <a:gd name="T1" fmla="*/ 0 h 25"/>
                  <a:gd name="T2" fmla="*/ 0 w 24"/>
                  <a:gd name="T3" fmla="*/ 9 h 25"/>
                  <a:gd name="T4" fmla="*/ 0 w 24"/>
                  <a:gd name="T5" fmla="*/ 25 h 25"/>
                  <a:gd name="T6" fmla="*/ 6 w 24"/>
                  <a:gd name="T7" fmla="*/ 25 h 25"/>
                  <a:gd name="T8" fmla="*/ 6 w 24"/>
                  <a:gd name="T9" fmla="*/ 7 h 25"/>
                  <a:gd name="T10" fmla="*/ 24 w 24"/>
                  <a:gd name="T11" fmla="*/ 7 h 25"/>
                  <a:gd name="T12" fmla="*/ 24 w 24"/>
                  <a:gd name="T13" fmla="*/ 0 h 25"/>
                  <a:gd name="T14" fmla="*/ 8 w 24"/>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5">
                    <a:moveTo>
                      <a:pt x="8" y="0"/>
                    </a:moveTo>
                    <a:cubicBezTo>
                      <a:pt x="3" y="0"/>
                      <a:pt x="0" y="4"/>
                      <a:pt x="0" y="9"/>
                    </a:cubicBezTo>
                    <a:cubicBezTo>
                      <a:pt x="0" y="25"/>
                      <a:pt x="0" y="25"/>
                      <a:pt x="0" y="25"/>
                    </a:cubicBezTo>
                    <a:cubicBezTo>
                      <a:pt x="6" y="25"/>
                      <a:pt x="6" y="25"/>
                      <a:pt x="6" y="25"/>
                    </a:cubicBezTo>
                    <a:cubicBezTo>
                      <a:pt x="6" y="7"/>
                      <a:pt x="6" y="7"/>
                      <a:pt x="6" y="7"/>
                    </a:cubicBezTo>
                    <a:cubicBezTo>
                      <a:pt x="24" y="7"/>
                      <a:pt x="24" y="7"/>
                      <a:pt x="24" y="7"/>
                    </a:cubicBezTo>
                    <a:cubicBezTo>
                      <a:pt x="24" y="0"/>
                      <a:pt x="24" y="0"/>
                      <a:pt x="24" y="0"/>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6" name="Freeform 207">
                <a:extLst>
                  <a:ext uri="{FF2B5EF4-FFF2-40B4-BE49-F238E27FC236}">
                    <a16:creationId xmlns:a16="http://schemas.microsoft.com/office/drawing/2014/main" id="{EC8D82EB-6DBB-4DCF-A691-25EA7F1EABA8}"/>
                  </a:ext>
                </a:extLst>
              </p:cNvPr>
              <p:cNvSpPr>
                <a:spLocks/>
              </p:cNvSpPr>
              <p:nvPr/>
            </p:nvSpPr>
            <p:spPr bwMode="auto">
              <a:xfrm>
                <a:off x="9409113" y="3435350"/>
                <a:ext cx="90488" cy="90488"/>
              </a:xfrm>
              <a:custGeom>
                <a:avLst/>
                <a:gdLst>
                  <a:gd name="T0" fmla="*/ 8 w 24"/>
                  <a:gd name="T1" fmla="*/ 24 h 24"/>
                  <a:gd name="T2" fmla="*/ 0 w 24"/>
                  <a:gd name="T3" fmla="*/ 16 h 24"/>
                  <a:gd name="T4" fmla="*/ 0 w 24"/>
                  <a:gd name="T5" fmla="*/ 0 h 24"/>
                  <a:gd name="T6" fmla="*/ 6 w 24"/>
                  <a:gd name="T7" fmla="*/ 0 h 24"/>
                  <a:gd name="T8" fmla="*/ 6 w 24"/>
                  <a:gd name="T9" fmla="*/ 18 h 24"/>
                  <a:gd name="T10" fmla="*/ 24 w 24"/>
                  <a:gd name="T11" fmla="*/ 18 h 24"/>
                  <a:gd name="T12" fmla="*/ 24 w 24"/>
                  <a:gd name="T13" fmla="*/ 24 h 24"/>
                  <a:gd name="T14" fmla="*/ 8 w 24"/>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8" y="24"/>
                    </a:moveTo>
                    <a:cubicBezTo>
                      <a:pt x="3" y="24"/>
                      <a:pt x="0" y="21"/>
                      <a:pt x="0" y="16"/>
                    </a:cubicBezTo>
                    <a:cubicBezTo>
                      <a:pt x="0" y="0"/>
                      <a:pt x="0" y="0"/>
                      <a:pt x="0" y="0"/>
                    </a:cubicBezTo>
                    <a:cubicBezTo>
                      <a:pt x="6" y="0"/>
                      <a:pt x="6" y="0"/>
                      <a:pt x="6" y="0"/>
                    </a:cubicBezTo>
                    <a:cubicBezTo>
                      <a:pt x="6" y="18"/>
                      <a:pt x="6" y="18"/>
                      <a:pt x="6" y="18"/>
                    </a:cubicBezTo>
                    <a:cubicBezTo>
                      <a:pt x="24" y="18"/>
                      <a:pt x="24" y="18"/>
                      <a:pt x="24" y="18"/>
                    </a:cubicBezTo>
                    <a:cubicBezTo>
                      <a:pt x="24" y="24"/>
                      <a:pt x="24" y="24"/>
                      <a:pt x="24" y="24"/>
                    </a:cubicBezTo>
                    <a:lnTo>
                      <a:pt x="8"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7" name="Freeform 208">
                <a:extLst>
                  <a:ext uri="{FF2B5EF4-FFF2-40B4-BE49-F238E27FC236}">
                    <a16:creationId xmlns:a16="http://schemas.microsoft.com/office/drawing/2014/main" id="{BDAD30CA-0709-46F1-BAC0-DA6AC83EA3AC}"/>
                  </a:ext>
                </a:extLst>
              </p:cNvPr>
              <p:cNvSpPr>
                <a:spLocks/>
              </p:cNvSpPr>
              <p:nvPr/>
            </p:nvSpPr>
            <p:spPr bwMode="auto">
              <a:xfrm>
                <a:off x="9742488" y="3059113"/>
                <a:ext cx="95250" cy="95250"/>
              </a:xfrm>
              <a:custGeom>
                <a:avLst/>
                <a:gdLst>
                  <a:gd name="T0" fmla="*/ 16 w 25"/>
                  <a:gd name="T1" fmla="*/ 0 h 25"/>
                  <a:gd name="T2" fmla="*/ 25 w 25"/>
                  <a:gd name="T3" fmla="*/ 9 h 25"/>
                  <a:gd name="T4" fmla="*/ 25 w 25"/>
                  <a:gd name="T5" fmla="*/ 25 h 25"/>
                  <a:gd name="T6" fmla="*/ 18 w 25"/>
                  <a:gd name="T7" fmla="*/ 25 h 25"/>
                  <a:gd name="T8" fmla="*/ 18 w 25"/>
                  <a:gd name="T9" fmla="*/ 7 h 25"/>
                  <a:gd name="T10" fmla="*/ 0 w 25"/>
                  <a:gd name="T11" fmla="*/ 7 h 25"/>
                  <a:gd name="T12" fmla="*/ 0 w 25"/>
                  <a:gd name="T13" fmla="*/ 0 h 25"/>
                  <a:gd name="T14" fmla="*/ 16 w 25"/>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6" y="0"/>
                    </a:moveTo>
                    <a:cubicBezTo>
                      <a:pt x="21" y="0"/>
                      <a:pt x="25" y="4"/>
                      <a:pt x="25" y="9"/>
                    </a:cubicBezTo>
                    <a:cubicBezTo>
                      <a:pt x="25" y="25"/>
                      <a:pt x="25" y="25"/>
                      <a:pt x="25" y="25"/>
                    </a:cubicBezTo>
                    <a:cubicBezTo>
                      <a:pt x="18" y="25"/>
                      <a:pt x="18" y="25"/>
                      <a:pt x="18" y="25"/>
                    </a:cubicBezTo>
                    <a:cubicBezTo>
                      <a:pt x="18" y="7"/>
                      <a:pt x="18" y="7"/>
                      <a:pt x="18" y="7"/>
                    </a:cubicBezTo>
                    <a:cubicBezTo>
                      <a:pt x="0" y="7"/>
                      <a:pt x="0" y="7"/>
                      <a:pt x="0" y="7"/>
                    </a:cubicBezTo>
                    <a:cubicBezTo>
                      <a:pt x="0" y="0"/>
                      <a:pt x="0" y="0"/>
                      <a:pt x="0" y="0"/>
                    </a:cubicBez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8" name="Freeform 209">
                <a:extLst>
                  <a:ext uri="{FF2B5EF4-FFF2-40B4-BE49-F238E27FC236}">
                    <a16:creationId xmlns:a16="http://schemas.microsoft.com/office/drawing/2014/main" id="{72F3AABD-F3F9-4BF0-8AB8-7481C25BCEEC}"/>
                  </a:ext>
                </a:extLst>
              </p:cNvPr>
              <p:cNvSpPr>
                <a:spLocks/>
              </p:cNvSpPr>
              <p:nvPr/>
            </p:nvSpPr>
            <p:spPr bwMode="auto">
              <a:xfrm>
                <a:off x="9742488" y="3435350"/>
                <a:ext cx="95250" cy="90488"/>
              </a:xfrm>
              <a:custGeom>
                <a:avLst/>
                <a:gdLst>
                  <a:gd name="T0" fmla="*/ 16 w 25"/>
                  <a:gd name="T1" fmla="*/ 24 h 24"/>
                  <a:gd name="T2" fmla="*/ 25 w 25"/>
                  <a:gd name="T3" fmla="*/ 16 h 24"/>
                  <a:gd name="T4" fmla="*/ 25 w 25"/>
                  <a:gd name="T5" fmla="*/ 0 h 24"/>
                  <a:gd name="T6" fmla="*/ 18 w 25"/>
                  <a:gd name="T7" fmla="*/ 0 h 24"/>
                  <a:gd name="T8" fmla="*/ 18 w 25"/>
                  <a:gd name="T9" fmla="*/ 18 h 24"/>
                  <a:gd name="T10" fmla="*/ 0 w 25"/>
                  <a:gd name="T11" fmla="*/ 18 h 24"/>
                  <a:gd name="T12" fmla="*/ 0 w 25"/>
                  <a:gd name="T13" fmla="*/ 24 h 24"/>
                  <a:gd name="T14" fmla="*/ 16 w 25"/>
                  <a:gd name="T15" fmla="*/ 24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4">
                    <a:moveTo>
                      <a:pt x="16" y="24"/>
                    </a:moveTo>
                    <a:cubicBezTo>
                      <a:pt x="21" y="24"/>
                      <a:pt x="25" y="21"/>
                      <a:pt x="25" y="16"/>
                    </a:cubicBezTo>
                    <a:cubicBezTo>
                      <a:pt x="25" y="0"/>
                      <a:pt x="25" y="0"/>
                      <a:pt x="25" y="0"/>
                    </a:cubicBezTo>
                    <a:cubicBezTo>
                      <a:pt x="18" y="0"/>
                      <a:pt x="18" y="0"/>
                      <a:pt x="18" y="0"/>
                    </a:cubicBezTo>
                    <a:cubicBezTo>
                      <a:pt x="18" y="18"/>
                      <a:pt x="18" y="18"/>
                      <a:pt x="18" y="18"/>
                    </a:cubicBezTo>
                    <a:cubicBezTo>
                      <a:pt x="0" y="18"/>
                      <a:pt x="0" y="18"/>
                      <a:pt x="0" y="18"/>
                    </a:cubicBezTo>
                    <a:cubicBezTo>
                      <a:pt x="0" y="24"/>
                      <a:pt x="0" y="24"/>
                      <a:pt x="0"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9" name="Freeform 210">
                <a:extLst>
                  <a:ext uri="{FF2B5EF4-FFF2-40B4-BE49-F238E27FC236}">
                    <a16:creationId xmlns:a16="http://schemas.microsoft.com/office/drawing/2014/main" id="{B749ADC5-6C77-4604-BA3C-5070082A9C3F}"/>
                  </a:ext>
                </a:extLst>
              </p:cNvPr>
              <p:cNvSpPr>
                <a:spLocks/>
              </p:cNvSpPr>
              <p:nvPr/>
            </p:nvSpPr>
            <p:spPr bwMode="auto">
              <a:xfrm>
                <a:off x="9469438" y="3190875"/>
                <a:ext cx="307975" cy="136525"/>
              </a:xfrm>
              <a:custGeom>
                <a:avLst/>
                <a:gdLst>
                  <a:gd name="T0" fmla="*/ 2 w 82"/>
                  <a:gd name="T1" fmla="*/ 14 h 36"/>
                  <a:gd name="T2" fmla="*/ 36 w 82"/>
                  <a:gd name="T3" fmla="*/ 3 h 36"/>
                  <a:gd name="T4" fmla="*/ 80 w 82"/>
                  <a:gd name="T5" fmla="*/ 35 h 36"/>
                  <a:gd name="T6" fmla="*/ 80 w 82"/>
                  <a:gd name="T7" fmla="*/ 35 h 36"/>
                  <a:gd name="T8" fmla="*/ 81 w 82"/>
                  <a:gd name="T9" fmla="*/ 36 h 36"/>
                  <a:gd name="T10" fmla="*/ 82 w 82"/>
                  <a:gd name="T11" fmla="*/ 34 h 36"/>
                  <a:gd name="T12" fmla="*/ 82 w 82"/>
                  <a:gd name="T13" fmla="*/ 34 h 36"/>
                  <a:gd name="T14" fmla="*/ 36 w 82"/>
                  <a:gd name="T15" fmla="*/ 1 h 36"/>
                  <a:gd name="T16" fmla="*/ 1 w 82"/>
                  <a:gd name="T17" fmla="*/ 13 h 36"/>
                  <a:gd name="T18" fmla="*/ 1 w 82"/>
                  <a:gd name="T19" fmla="*/ 13 h 36"/>
                  <a:gd name="T20" fmla="*/ 1 w 82"/>
                  <a:gd name="T21" fmla="*/ 14 h 36"/>
                  <a:gd name="T22" fmla="*/ 2 w 82"/>
                  <a:gd name="T23"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36">
                    <a:moveTo>
                      <a:pt x="2" y="14"/>
                    </a:moveTo>
                    <a:cubicBezTo>
                      <a:pt x="12" y="6"/>
                      <a:pt x="23" y="2"/>
                      <a:pt x="36" y="3"/>
                    </a:cubicBezTo>
                    <a:cubicBezTo>
                      <a:pt x="52" y="3"/>
                      <a:pt x="73" y="13"/>
                      <a:pt x="80" y="35"/>
                    </a:cubicBezTo>
                    <a:cubicBezTo>
                      <a:pt x="80" y="35"/>
                      <a:pt x="80" y="35"/>
                      <a:pt x="80" y="35"/>
                    </a:cubicBezTo>
                    <a:cubicBezTo>
                      <a:pt x="80" y="36"/>
                      <a:pt x="81" y="36"/>
                      <a:pt x="81" y="36"/>
                    </a:cubicBezTo>
                    <a:cubicBezTo>
                      <a:pt x="82" y="36"/>
                      <a:pt x="82" y="35"/>
                      <a:pt x="82" y="34"/>
                    </a:cubicBezTo>
                    <a:cubicBezTo>
                      <a:pt x="82" y="34"/>
                      <a:pt x="82" y="34"/>
                      <a:pt x="82" y="34"/>
                    </a:cubicBezTo>
                    <a:cubicBezTo>
                      <a:pt x="74" y="11"/>
                      <a:pt x="53" y="1"/>
                      <a:pt x="36" y="1"/>
                    </a:cubicBezTo>
                    <a:cubicBezTo>
                      <a:pt x="22" y="0"/>
                      <a:pt x="11" y="5"/>
                      <a:pt x="1" y="13"/>
                    </a:cubicBezTo>
                    <a:cubicBezTo>
                      <a:pt x="1" y="13"/>
                      <a:pt x="1" y="13"/>
                      <a:pt x="1" y="13"/>
                    </a:cubicBezTo>
                    <a:cubicBezTo>
                      <a:pt x="1" y="13"/>
                      <a:pt x="0" y="14"/>
                      <a:pt x="1" y="14"/>
                    </a:cubicBezTo>
                    <a:cubicBezTo>
                      <a:pt x="1" y="15"/>
                      <a:pt x="2" y="15"/>
                      <a:pt x="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0" name="Freeform 211">
                <a:extLst>
                  <a:ext uri="{FF2B5EF4-FFF2-40B4-BE49-F238E27FC236}">
                    <a16:creationId xmlns:a16="http://schemas.microsoft.com/office/drawing/2014/main" id="{E1F1B7E2-E057-4C3B-85ED-09456FE45D2E}"/>
                  </a:ext>
                </a:extLst>
              </p:cNvPr>
              <p:cNvSpPr>
                <a:spLocks/>
              </p:cNvSpPr>
              <p:nvPr/>
            </p:nvSpPr>
            <p:spPr bwMode="auto">
              <a:xfrm>
                <a:off x="9477376" y="3184525"/>
                <a:ext cx="66675" cy="36513"/>
              </a:xfrm>
              <a:custGeom>
                <a:avLst/>
                <a:gdLst>
                  <a:gd name="T0" fmla="*/ 1 w 18"/>
                  <a:gd name="T1" fmla="*/ 10 h 10"/>
                  <a:gd name="T2" fmla="*/ 18 w 18"/>
                  <a:gd name="T3" fmla="*/ 2 h 10"/>
                  <a:gd name="T4" fmla="*/ 18 w 18"/>
                  <a:gd name="T5" fmla="*/ 2 h 10"/>
                  <a:gd name="T6" fmla="*/ 18 w 18"/>
                  <a:gd name="T7" fmla="*/ 1 h 10"/>
                  <a:gd name="T8" fmla="*/ 17 w 18"/>
                  <a:gd name="T9" fmla="*/ 0 h 10"/>
                  <a:gd name="T10" fmla="*/ 17 w 18"/>
                  <a:gd name="T11" fmla="*/ 0 h 10"/>
                  <a:gd name="T12" fmla="*/ 0 w 18"/>
                  <a:gd name="T13" fmla="*/ 8 h 10"/>
                  <a:gd name="T14" fmla="*/ 0 w 18"/>
                  <a:gd name="T15" fmla="*/ 8 h 10"/>
                  <a:gd name="T16" fmla="*/ 0 w 18"/>
                  <a:gd name="T17" fmla="*/ 9 h 10"/>
                  <a:gd name="T18" fmla="*/ 1 w 18"/>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0">
                    <a:moveTo>
                      <a:pt x="1" y="10"/>
                    </a:moveTo>
                    <a:cubicBezTo>
                      <a:pt x="6" y="6"/>
                      <a:pt x="12" y="3"/>
                      <a:pt x="18" y="2"/>
                    </a:cubicBezTo>
                    <a:cubicBezTo>
                      <a:pt x="18" y="2"/>
                      <a:pt x="18" y="2"/>
                      <a:pt x="18" y="2"/>
                    </a:cubicBezTo>
                    <a:cubicBezTo>
                      <a:pt x="18" y="2"/>
                      <a:pt x="18" y="1"/>
                      <a:pt x="18" y="1"/>
                    </a:cubicBezTo>
                    <a:cubicBezTo>
                      <a:pt x="18" y="0"/>
                      <a:pt x="17" y="0"/>
                      <a:pt x="17" y="0"/>
                    </a:cubicBezTo>
                    <a:cubicBezTo>
                      <a:pt x="17" y="0"/>
                      <a:pt x="17" y="0"/>
                      <a:pt x="17" y="0"/>
                    </a:cubicBezTo>
                    <a:cubicBezTo>
                      <a:pt x="11" y="2"/>
                      <a:pt x="5" y="4"/>
                      <a:pt x="0" y="8"/>
                    </a:cubicBezTo>
                    <a:cubicBezTo>
                      <a:pt x="0" y="8"/>
                      <a:pt x="0" y="8"/>
                      <a:pt x="0" y="8"/>
                    </a:cubicBezTo>
                    <a:cubicBezTo>
                      <a:pt x="0" y="8"/>
                      <a:pt x="0" y="9"/>
                      <a:pt x="0" y="9"/>
                    </a:cubicBezTo>
                    <a:cubicBezTo>
                      <a:pt x="0" y="10"/>
                      <a:pt x="1" y="10"/>
                      <a:pt x="1"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1" name="Freeform 212">
                <a:extLst>
                  <a:ext uri="{FF2B5EF4-FFF2-40B4-BE49-F238E27FC236}">
                    <a16:creationId xmlns:a16="http://schemas.microsoft.com/office/drawing/2014/main" id="{3A926B10-3A43-4F3C-B488-3B37D58866C3}"/>
                  </a:ext>
                </a:extLst>
              </p:cNvPr>
              <p:cNvSpPr>
                <a:spLocks/>
              </p:cNvSpPr>
              <p:nvPr/>
            </p:nvSpPr>
            <p:spPr bwMode="auto">
              <a:xfrm>
                <a:off x="9483726" y="3157538"/>
                <a:ext cx="288925" cy="93663"/>
              </a:xfrm>
              <a:custGeom>
                <a:avLst/>
                <a:gdLst>
                  <a:gd name="T0" fmla="*/ 77 w 77"/>
                  <a:gd name="T1" fmla="*/ 24 h 25"/>
                  <a:gd name="T2" fmla="*/ 32 w 77"/>
                  <a:gd name="T3" fmla="*/ 0 h 25"/>
                  <a:gd name="T4" fmla="*/ 0 w 77"/>
                  <a:gd name="T5" fmla="*/ 8 h 25"/>
                  <a:gd name="T6" fmla="*/ 0 w 77"/>
                  <a:gd name="T7" fmla="*/ 8 h 25"/>
                  <a:gd name="T8" fmla="*/ 0 w 77"/>
                  <a:gd name="T9" fmla="*/ 10 h 25"/>
                  <a:gd name="T10" fmla="*/ 1 w 77"/>
                  <a:gd name="T11" fmla="*/ 10 h 25"/>
                  <a:gd name="T12" fmla="*/ 1 w 77"/>
                  <a:gd name="T13" fmla="*/ 10 h 25"/>
                  <a:gd name="T14" fmla="*/ 32 w 77"/>
                  <a:gd name="T15" fmla="*/ 2 h 25"/>
                  <a:gd name="T16" fmla="*/ 75 w 77"/>
                  <a:gd name="T17" fmla="*/ 25 h 25"/>
                  <a:gd name="T18" fmla="*/ 75 w 77"/>
                  <a:gd name="T19" fmla="*/ 25 h 25"/>
                  <a:gd name="T20" fmla="*/ 77 w 77"/>
                  <a:gd name="T21" fmla="*/ 25 h 25"/>
                  <a:gd name="T22" fmla="*/ 77 w 77"/>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25">
                    <a:moveTo>
                      <a:pt x="77" y="24"/>
                    </a:moveTo>
                    <a:cubicBezTo>
                      <a:pt x="67" y="9"/>
                      <a:pt x="49" y="0"/>
                      <a:pt x="32" y="0"/>
                    </a:cubicBezTo>
                    <a:cubicBezTo>
                      <a:pt x="20" y="0"/>
                      <a:pt x="10" y="3"/>
                      <a:pt x="0" y="8"/>
                    </a:cubicBezTo>
                    <a:cubicBezTo>
                      <a:pt x="0" y="8"/>
                      <a:pt x="0" y="8"/>
                      <a:pt x="0" y="8"/>
                    </a:cubicBezTo>
                    <a:cubicBezTo>
                      <a:pt x="0" y="8"/>
                      <a:pt x="0" y="9"/>
                      <a:pt x="0" y="10"/>
                    </a:cubicBezTo>
                    <a:cubicBezTo>
                      <a:pt x="0" y="10"/>
                      <a:pt x="1" y="10"/>
                      <a:pt x="1" y="10"/>
                    </a:cubicBezTo>
                    <a:cubicBezTo>
                      <a:pt x="1" y="10"/>
                      <a:pt x="1" y="10"/>
                      <a:pt x="1" y="10"/>
                    </a:cubicBezTo>
                    <a:cubicBezTo>
                      <a:pt x="10" y="4"/>
                      <a:pt x="20" y="2"/>
                      <a:pt x="32" y="2"/>
                    </a:cubicBezTo>
                    <a:cubicBezTo>
                      <a:pt x="49" y="2"/>
                      <a:pt x="65" y="11"/>
                      <a:pt x="75" y="25"/>
                    </a:cubicBezTo>
                    <a:cubicBezTo>
                      <a:pt x="75" y="25"/>
                      <a:pt x="75" y="25"/>
                      <a:pt x="75" y="25"/>
                    </a:cubicBezTo>
                    <a:cubicBezTo>
                      <a:pt x="76" y="25"/>
                      <a:pt x="76" y="25"/>
                      <a:pt x="77" y="25"/>
                    </a:cubicBezTo>
                    <a:cubicBezTo>
                      <a:pt x="77" y="25"/>
                      <a:pt x="77" y="24"/>
                      <a:pt x="77"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2" name="Freeform 213">
                <a:extLst>
                  <a:ext uri="{FF2B5EF4-FFF2-40B4-BE49-F238E27FC236}">
                    <a16:creationId xmlns:a16="http://schemas.microsoft.com/office/drawing/2014/main" id="{F563C5F6-A522-4A35-88AE-93043DFBCB8A}"/>
                  </a:ext>
                </a:extLst>
              </p:cNvPr>
              <p:cNvSpPr>
                <a:spLocks/>
              </p:cNvSpPr>
              <p:nvPr/>
            </p:nvSpPr>
            <p:spPr bwMode="auto">
              <a:xfrm>
                <a:off x="9555163" y="3176588"/>
                <a:ext cx="222250" cy="107950"/>
              </a:xfrm>
              <a:custGeom>
                <a:avLst/>
                <a:gdLst>
                  <a:gd name="T0" fmla="*/ 1 w 59"/>
                  <a:gd name="T1" fmla="*/ 3 h 29"/>
                  <a:gd name="T2" fmla="*/ 13 w 59"/>
                  <a:gd name="T3" fmla="*/ 2 h 29"/>
                  <a:gd name="T4" fmla="*/ 57 w 59"/>
                  <a:gd name="T5" fmla="*/ 29 h 29"/>
                  <a:gd name="T6" fmla="*/ 57 w 59"/>
                  <a:gd name="T7" fmla="*/ 29 h 29"/>
                  <a:gd name="T8" fmla="*/ 58 w 59"/>
                  <a:gd name="T9" fmla="*/ 29 h 29"/>
                  <a:gd name="T10" fmla="*/ 59 w 59"/>
                  <a:gd name="T11" fmla="*/ 28 h 29"/>
                  <a:gd name="T12" fmla="*/ 59 w 59"/>
                  <a:gd name="T13" fmla="*/ 28 h 29"/>
                  <a:gd name="T14" fmla="*/ 13 w 59"/>
                  <a:gd name="T15" fmla="*/ 0 h 29"/>
                  <a:gd name="T16" fmla="*/ 1 w 59"/>
                  <a:gd name="T17" fmla="*/ 1 h 29"/>
                  <a:gd name="T18" fmla="*/ 1 w 59"/>
                  <a:gd name="T19" fmla="*/ 1 h 29"/>
                  <a:gd name="T20" fmla="*/ 0 w 59"/>
                  <a:gd name="T21" fmla="*/ 2 h 29"/>
                  <a:gd name="T22" fmla="*/ 1 w 59"/>
                  <a:gd name="T23"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29">
                    <a:moveTo>
                      <a:pt x="1" y="3"/>
                    </a:moveTo>
                    <a:cubicBezTo>
                      <a:pt x="5" y="2"/>
                      <a:pt x="9" y="2"/>
                      <a:pt x="13" y="2"/>
                    </a:cubicBezTo>
                    <a:cubicBezTo>
                      <a:pt x="31" y="2"/>
                      <a:pt x="48" y="13"/>
                      <a:pt x="57" y="29"/>
                    </a:cubicBezTo>
                    <a:cubicBezTo>
                      <a:pt x="57" y="29"/>
                      <a:pt x="57" y="29"/>
                      <a:pt x="57" y="29"/>
                    </a:cubicBezTo>
                    <a:cubicBezTo>
                      <a:pt x="57" y="29"/>
                      <a:pt x="58" y="29"/>
                      <a:pt x="58" y="29"/>
                    </a:cubicBezTo>
                    <a:cubicBezTo>
                      <a:pt x="59" y="29"/>
                      <a:pt x="59" y="28"/>
                      <a:pt x="59" y="28"/>
                    </a:cubicBezTo>
                    <a:cubicBezTo>
                      <a:pt x="59" y="28"/>
                      <a:pt x="59" y="28"/>
                      <a:pt x="59" y="28"/>
                    </a:cubicBezTo>
                    <a:cubicBezTo>
                      <a:pt x="50" y="11"/>
                      <a:pt x="32" y="0"/>
                      <a:pt x="13" y="0"/>
                    </a:cubicBezTo>
                    <a:cubicBezTo>
                      <a:pt x="8" y="0"/>
                      <a:pt x="4" y="0"/>
                      <a:pt x="1" y="1"/>
                    </a:cubicBezTo>
                    <a:cubicBezTo>
                      <a:pt x="1" y="1"/>
                      <a:pt x="1" y="1"/>
                      <a:pt x="1" y="1"/>
                    </a:cubicBezTo>
                    <a:cubicBezTo>
                      <a:pt x="0" y="1"/>
                      <a:pt x="0" y="1"/>
                      <a:pt x="0" y="2"/>
                    </a:cubicBezTo>
                    <a:cubicBezTo>
                      <a:pt x="0" y="3"/>
                      <a:pt x="0" y="3"/>
                      <a:pt x="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3" name="Freeform 214">
                <a:extLst>
                  <a:ext uri="{FF2B5EF4-FFF2-40B4-BE49-F238E27FC236}">
                    <a16:creationId xmlns:a16="http://schemas.microsoft.com/office/drawing/2014/main" id="{7D7E3A62-5069-421C-B7C5-5F01728C697D}"/>
                  </a:ext>
                </a:extLst>
              </p:cNvPr>
              <p:cNvSpPr>
                <a:spLocks/>
              </p:cNvSpPr>
              <p:nvPr/>
            </p:nvSpPr>
            <p:spPr bwMode="auto">
              <a:xfrm>
                <a:off x="9491663" y="3138488"/>
                <a:ext cx="209550" cy="30163"/>
              </a:xfrm>
              <a:custGeom>
                <a:avLst/>
                <a:gdLst>
                  <a:gd name="T0" fmla="*/ 55 w 56"/>
                  <a:gd name="T1" fmla="*/ 6 h 8"/>
                  <a:gd name="T2" fmla="*/ 30 w 56"/>
                  <a:gd name="T3" fmla="*/ 0 h 8"/>
                  <a:gd name="T4" fmla="*/ 1 w 56"/>
                  <a:gd name="T5" fmla="*/ 6 h 8"/>
                  <a:gd name="T6" fmla="*/ 1 w 56"/>
                  <a:gd name="T7" fmla="*/ 6 h 8"/>
                  <a:gd name="T8" fmla="*/ 1 w 56"/>
                  <a:gd name="T9" fmla="*/ 8 h 8"/>
                  <a:gd name="T10" fmla="*/ 2 w 56"/>
                  <a:gd name="T11" fmla="*/ 8 h 8"/>
                  <a:gd name="T12" fmla="*/ 2 w 56"/>
                  <a:gd name="T13" fmla="*/ 8 h 8"/>
                  <a:gd name="T14" fmla="*/ 30 w 56"/>
                  <a:gd name="T15" fmla="*/ 2 h 8"/>
                  <a:gd name="T16" fmla="*/ 54 w 56"/>
                  <a:gd name="T17" fmla="*/ 8 h 8"/>
                  <a:gd name="T18" fmla="*/ 54 w 56"/>
                  <a:gd name="T19" fmla="*/ 8 h 8"/>
                  <a:gd name="T20" fmla="*/ 56 w 56"/>
                  <a:gd name="T21" fmla="*/ 8 h 8"/>
                  <a:gd name="T22" fmla="*/ 55 w 56"/>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8">
                    <a:moveTo>
                      <a:pt x="55" y="6"/>
                    </a:moveTo>
                    <a:cubicBezTo>
                      <a:pt x="47" y="2"/>
                      <a:pt x="38" y="0"/>
                      <a:pt x="30" y="0"/>
                    </a:cubicBezTo>
                    <a:cubicBezTo>
                      <a:pt x="19" y="0"/>
                      <a:pt x="10" y="2"/>
                      <a:pt x="1" y="6"/>
                    </a:cubicBezTo>
                    <a:cubicBezTo>
                      <a:pt x="1" y="6"/>
                      <a:pt x="1" y="6"/>
                      <a:pt x="1" y="6"/>
                    </a:cubicBezTo>
                    <a:cubicBezTo>
                      <a:pt x="1" y="7"/>
                      <a:pt x="0" y="7"/>
                      <a:pt x="1" y="8"/>
                    </a:cubicBezTo>
                    <a:cubicBezTo>
                      <a:pt x="1" y="8"/>
                      <a:pt x="1" y="8"/>
                      <a:pt x="2" y="8"/>
                    </a:cubicBezTo>
                    <a:cubicBezTo>
                      <a:pt x="2" y="8"/>
                      <a:pt x="2" y="8"/>
                      <a:pt x="2" y="8"/>
                    </a:cubicBezTo>
                    <a:cubicBezTo>
                      <a:pt x="10" y="4"/>
                      <a:pt x="19" y="2"/>
                      <a:pt x="30" y="2"/>
                    </a:cubicBezTo>
                    <a:cubicBezTo>
                      <a:pt x="38" y="2"/>
                      <a:pt x="46" y="4"/>
                      <a:pt x="54" y="8"/>
                    </a:cubicBezTo>
                    <a:cubicBezTo>
                      <a:pt x="54" y="8"/>
                      <a:pt x="54" y="8"/>
                      <a:pt x="54" y="8"/>
                    </a:cubicBezTo>
                    <a:cubicBezTo>
                      <a:pt x="55" y="8"/>
                      <a:pt x="55" y="8"/>
                      <a:pt x="56" y="8"/>
                    </a:cubicBezTo>
                    <a:cubicBezTo>
                      <a:pt x="56" y="7"/>
                      <a:pt x="56" y="6"/>
                      <a:pt x="5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4" name="Freeform 215">
                <a:extLst>
                  <a:ext uri="{FF2B5EF4-FFF2-40B4-BE49-F238E27FC236}">
                    <a16:creationId xmlns:a16="http://schemas.microsoft.com/office/drawing/2014/main" id="{684BA65B-1CA4-4EEE-BF76-5E5BC2AD591E}"/>
                  </a:ext>
                </a:extLst>
              </p:cNvPr>
              <p:cNvSpPr>
                <a:spLocks/>
              </p:cNvSpPr>
              <p:nvPr/>
            </p:nvSpPr>
            <p:spPr bwMode="auto">
              <a:xfrm>
                <a:off x="9507538" y="3119438"/>
                <a:ext cx="107950" cy="26988"/>
              </a:xfrm>
              <a:custGeom>
                <a:avLst/>
                <a:gdLst>
                  <a:gd name="T0" fmla="*/ 28 w 29"/>
                  <a:gd name="T1" fmla="*/ 1 h 7"/>
                  <a:gd name="T2" fmla="*/ 26 w 29"/>
                  <a:gd name="T3" fmla="*/ 0 h 7"/>
                  <a:gd name="T4" fmla="*/ 1 w 29"/>
                  <a:gd name="T5" fmla="*/ 5 h 7"/>
                  <a:gd name="T6" fmla="*/ 1 w 29"/>
                  <a:gd name="T7" fmla="*/ 5 h 7"/>
                  <a:gd name="T8" fmla="*/ 1 w 29"/>
                  <a:gd name="T9" fmla="*/ 6 h 7"/>
                  <a:gd name="T10" fmla="*/ 2 w 29"/>
                  <a:gd name="T11" fmla="*/ 6 h 7"/>
                  <a:gd name="T12" fmla="*/ 2 w 29"/>
                  <a:gd name="T13" fmla="*/ 6 h 7"/>
                  <a:gd name="T14" fmla="*/ 26 w 29"/>
                  <a:gd name="T15" fmla="*/ 2 h 7"/>
                  <a:gd name="T16" fmla="*/ 28 w 29"/>
                  <a:gd name="T17" fmla="*/ 3 h 7"/>
                  <a:gd name="T18" fmla="*/ 28 w 29"/>
                  <a:gd name="T19" fmla="*/ 3 h 7"/>
                  <a:gd name="T20" fmla="*/ 29 w 29"/>
                  <a:gd name="T21" fmla="*/ 2 h 7"/>
                  <a:gd name="T22" fmla="*/ 28 w 29"/>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
                    <a:moveTo>
                      <a:pt x="28" y="1"/>
                    </a:moveTo>
                    <a:cubicBezTo>
                      <a:pt x="27" y="1"/>
                      <a:pt x="26" y="0"/>
                      <a:pt x="26" y="0"/>
                    </a:cubicBezTo>
                    <a:cubicBezTo>
                      <a:pt x="17" y="0"/>
                      <a:pt x="9" y="2"/>
                      <a:pt x="1" y="5"/>
                    </a:cubicBezTo>
                    <a:cubicBezTo>
                      <a:pt x="1" y="5"/>
                      <a:pt x="1" y="5"/>
                      <a:pt x="1" y="5"/>
                    </a:cubicBezTo>
                    <a:cubicBezTo>
                      <a:pt x="1" y="5"/>
                      <a:pt x="0" y="5"/>
                      <a:pt x="1" y="6"/>
                    </a:cubicBezTo>
                    <a:cubicBezTo>
                      <a:pt x="1" y="6"/>
                      <a:pt x="1" y="7"/>
                      <a:pt x="2" y="6"/>
                    </a:cubicBezTo>
                    <a:cubicBezTo>
                      <a:pt x="2" y="6"/>
                      <a:pt x="2" y="6"/>
                      <a:pt x="2" y="6"/>
                    </a:cubicBezTo>
                    <a:cubicBezTo>
                      <a:pt x="9" y="4"/>
                      <a:pt x="17" y="2"/>
                      <a:pt x="26" y="2"/>
                    </a:cubicBezTo>
                    <a:cubicBezTo>
                      <a:pt x="26" y="2"/>
                      <a:pt x="27" y="2"/>
                      <a:pt x="28" y="3"/>
                    </a:cubicBezTo>
                    <a:cubicBezTo>
                      <a:pt x="28" y="3"/>
                      <a:pt x="28" y="3"/>
                      <a:pt x="28" y="3"/>
                    </a:cubicBezTo>
                    <a:cubicBezTo>
                      <a:pt x="29" y="3"/>
                      <a:pt x="29" y="2"/>
                      <a:pt x="29" y="2"/>
                    </a:cubicBezTo>
                    <a:cubicBezTo>
                      <a:pt x="29" y="1"/>
                      <a:pt x="29" y="1"/>
                      <a:pt x="28"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5" name="Freeform 216">
                <a:extLst>
                  <a:ext uri="{FF2B5EF4-FFF2-40B4-BE49-F238E27FC236}">
                    <a16:creationId xmlns:a16="http://schemas.microsoft.com/office/drawing/2014/main" id="{6F3792A2-87F9-485D-A46F-C67F41EB769D}"/>
                  </a:ext>
                </a:extLst>
              </p:cNvPr>
              <p:cNvSpPr>
                <a:spLocks/>
              </p:cNvSpPr>
              <p:nvPr/>
            </p:nvSpPr>
            <p:spPr bwMode="auto">
              <a:xfrm>
                <a:off x="9532938" y="3105150"/>
                <a:ext cx="206375" cy="49213"/>
              </a:xfrm>
              <a:custGeom>
                <a:avLst/>
                <a:gdLst>
                  <a:gd name="T0" fmla="*/ 55 w 55"/>
                  <a:gd name="T1" fmla="*/ 11 h 13"/>
                  <a:gd name="T2" fmla="*/ 19 w 55"/>
                  <a:gd name="T3" fmla="*/ 0 h 13"/>
                  <a:gd name="T4" fmla="*/ 1 w 55"/>
                  <a:gd name="T5" fmla="*/ 2 h 13"/>
                  <a:gd name="T6" fmla="*/ 1 w 55"/>
                  <a:gd name="T7" fmla="*/ 2 h 13"/>
                  <a:gd name="T8" fmla="*/ 0 w 55"/>
                  <a:gd name="T9" fmla="*/ 3 h 13"/>
                  <a:gd name="T10" fmla="*/ 1 w 55"/>
                  <a:gd name="T11" fmla="*/ 4 h 13"/>
                  <a:gd name="T12" fmla="*/ 1 w 55"/>
                  <a:gd name="T13" fmla="*/ 4 h 13"/>
                  <a:gd name="T14" fmla="*/ 19 w 55"/>
                  <a:gd name="T15" fmla="*/ 2 h 13"/>
                  <a:gd name="T16" fmla="*/ 54 w 55"/>
                  <a:gd name="T17" fmla="*/ 12 h 13"/>
                  <a:gd name="T18" fmla="*/ 54 w 55"/>
                  <a:gd name="T19" fmla="*/ 12 h 13"/>
                  <a:gd name="T20" fmla="*/ 55 w 55"/>
                  <a:gd name="T21" fmla="*/ 12 h 13"/>
                  <a:gd name="T22" fmla="*/ 55 w 55"/>
                  <a:gd name="T2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13">
                    <a:moveTo>
                      <a:pt x="55" y="11"/>
                    </a:moveTo>
                    <a:cubicBezTo>
                      <a:pt x="44" y="4"/>
                      <a:pt x="31" y="0"/>
                      <a:pt x="19" y="0"/>
                    </a:cubicBezTo>
                    <a:cubicBezTo>
                      <a:pt x="12" y="0"/>
                      <a:pt x="6" y="0"/>
                      <a:pt x="1" y="2"/>
                    </a:cubicBezTo>
                    <a:cubicBezTo>
                      <a:pt x="1" y="2"/>
                      <a:pt x="1" y="2"/>
                      <a:pt x="1" y="2"/>
                    </a:cubicBezTo>
                    <a:cubicBezTo>
                      <a:pt x="0" y="2"/>
                      <a:pt x="0" y="2"/>
                      <a:pt x="0" y="3"/>
                    </a:cubicBezTo>
                    <a:cubicBezTo>
                      <a:pt x="0" y="3"/>
                      <a:pt x="1" y="4"/>
                      <a:pt x="1" y="4"/>
                    </a:cubicBezTo>
                    <a:cubicBezTo>
                      <a:pt x="1" y="4"/>
                      <a:pt x="1" y="4"/>
                      <a:pt x="1" y="4"/>
                    </a:cubicBezTo>
                    <a:cubicBezTo>
                      <a:pt x="7" y="2"/>
                      <a:pt x="13" y="2"/>
                      <a:pt x="19" y="2"/>
                    </a:cubicBezTo>
                    <a:cubicBezTo>
                      <a:pt x="31" y="2"/>
                      <a:pt x="43" y="5"/>
                      <a:pt x="54" y="12"/>
                    </a:cubicBezTo>
                    <a:cubicBezTo>
                      <a:pt x="54" y="12"/>
                      <a:pt x="54" y="12"/>
                      <a:pt x="54" y="12"/>
                    </a:cubicBezTo>
                    <a:cubicBezTo>
                      <a:pt x="54" y="13"/>
                      <a:pt x="55" y="13"/>
                      <a:pt x="55" y="12"/>
                    </a:cubicBezTo>
                    <a:cubicBezTo>
                      <a:pt x="55" y="12"/>
                      <a:pt x="55" y="11"/>
                      <a:pt x="55"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6" name="Freeform 217">
                <a:extLst>
                  <a:ext uri="{FF2B5EF4-FFF2-40B4-BE49-F238E27FC236}">
                    <a16:creationId xmlns:a16="http://schemas.microsoft.com/office/drawing/2014/main" id="{B0E6227B-B429-4AF5-9E29-AC79CBAAC4FA}"/>
                  </a:ext>
                </a:extLst>
              </p:cNvPr>
              <p:cNvSpPr>
                <a:spLocks/>
              </p:cNvSpPr>
              <p:nvPr/>
            </p:nvSpPr>
            <p:spPr bwMode="auto">
              <a:xfrm>
                <a:off x="9626601" y="3124200"/>
                <a:ext cx="131763" cy="63500"/>
              </a:xfrm>
              <a:custGeom>
                <a:avLst/>
                <a:gdLst>
                  <a:gd name="T0" fmla="*/ 0 w 35"/>
                  <a:gd name="T1" fmla="*/ 2 h 17"/>
                  <a:gd name="T2" fmla="*/ 33 w 35"/>
                  <a:gd name="T3" fmla="*/ 16 h 17"/>
                  <a:gd name="T4" fmla="*/ 33 w 35"/>
                  <a:gd name="T5" fmla="*/ 16 h 17"/>
                  <a:gd name="T6" fmla="*/ 35 w 35"/>
                  <a:gd name="T7" fmla="*/ 16 h 17"/>
                  <a:gd name="T8" fmla="*/ 35 w 35"/>
                  <a:gd name="T9" fmla="*/ 15 h 17"/>
                  <a:gd name="T10" fmla="*/ 35 w 35"/>
                  <a:gd name="T11" fmla="*/ 15 h 17"/>
                  <a:gd name="T12" fmla="*/ 1 w 35"/>
                  <a:gd name="T13" fmla="*/ 0 h 17"/>
                  <a:gd name="T14" fmla="*/ 1 w 35"/>
                  <a:gd name="T15" fmla="*/ 0 h 17"/>
                  <a:gd name="T16" fmla="*/ 0 w 35"/>
                  <a:gd name="T17" fmla="*/ 1 h 17"/>
                  <a:gd name="T18" fmla="*/ 0 w 35"/>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17">
                    <a:moveTo>
                      <a:pt x="0" y="2"/>
                    </a:moveTo>
                    <a:cubicBezTo>
                      <a:pt x="12" y="3"/>
                      <a:pt x="24" y="8"/>
                      <a:pt x="33" y="16"/>
                    </a:cubicBezTo>
                    <a:cubicBezTo>
                      <a:pt x="33" y="16"/>
                      <a:pt x="33" y="16"/>
                      <a:pt x="33" y="16"/>
                    </a:cubicBezTo>
                    <a:cubicBezTo>
                      <a:pt x="34" y="17"/>
                      <a:pt x="34" y="17"/>
                      <a:pt x="35" y="16"/>
                    </a:cubicBezTo>
                    <a:cubicBezTo>
                      <a:pt x="35" y="16"/>
                      <a:pt x="35" y="15"/>
                      <a:pt x="35" y="15"/>
                    </a:cubicBezTo>
                    <a:cubicBezTo>
                      <a:pt x="35" y="15"/>
                      <a:pt x="35" y="15"/>
                      <a:pt x="35" y="15"/>
                    </a:cubicBezTo>
                    <a:cubicBezTo>
                      <a:pt x="25" y="7"/>
                      <a:pt x="13" y="1"/>
                      <a:pt x="1" y="0"/>
                    </a:cubicBezTo>
                    <a:cubicBezTo>
                      <a:pt x="1" y="0"/>
                      <a:pt x="1" y="0"/>
                      <a:pt x="1" y="0"/>
                    </a:cubicBezTo>
                    <a:cubicBezTo>
                      <a:pt x="0" y="0"/>
                      <a:pt x="0" y="0"/>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7" name="Freeform 218">
                <a:extLst>
                  <a:ext uri="{FF2B5EF4-FFF2-40B4-BE49-F238E27FC236}">
                    <a16:creationId xmlns:a16="http://schemas.microsoft.com/office/drawing/2014/main" id="{18437EB8-AA9B-49CE-81A4-847B56FC147E}"/>
                  </a:ext>
                </a:extLst>
              </p:cNvPr>
              <p:cNvSpPr>
                <a:spLocks/>
              </p:cNvSpPr>
              <p:nvPr/>
            </p:nvSpPr>
            <p:spPr bwMode="auto">
              <a:xfrm>
                <a:off x="9709151" y="3168650"/>
                <a:ext cx="60325" cy="49213"/>
              </a:xfrm>
              <a:custGeom>
                <a:avLst/>
                <a:gdLst>
                  <a:gd name="T0" fmla="*/ 0 w 16"/>
                  <a:gd name="T1" fmla="*/ 2 h 13"/>
                  <a:gd name="T2" fmla="*/ 14 w 16"/>
                  <a:gd name="T3" fmla="*/ 13 h 13"/>
                  <a:gd name="T4" fmla="*/ 14 w 16"/>
                  <a:gd name="T5" fmla="*/ 13 h 13"/>
                  <a:gd name="T6" fmla="*/ 15 w 16"/>
                  <a:gd name="T7" fmla="*/ 13 h 13"/>
                  <a:gd name="T8" fmla="*/ 15 w 16"/>
                  <a:gd name="T9" fmla="*/ 12 h 13"/>
                  <a:gd name="T10" fmla="*/ 15 w 16"/>
                  <a:gd name="T11" fmla="*/ 12 h 13"/>
                  <a:gd name="T12" fmla="*/ 1 w 16"/>
                  <a:gd name="T13" fmla="*/ 0 h 13"/>
                  <a:gd name="T14" fmla="*/ 1 w 16"/>
                  <a:gd name="T15" fmla="*/ 0 h 13"/>
                  <a:gd name="T16" fmla="*/ 0 w 16"/>
                  <a:gd name="T17" fmla="*/ 1 h 13"/>
                  <a:gd name="T18" fmla="*/ 0 w 16"/>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0" y="2"/>
                    </a:moveTo>
                    <a:cubicBezTo>
                      <a:pt x="5" y="5"/>
                      <a:pt x="10" y="9"/>
                      <a:pt x="14" y="13"/>
                    </a:cubicBezTo>
                    <a:cubicBezTo>
                      <a:pt x="14" y="13"/>
                      <a:pt x="14" y="13"/>
                      <a:pt x="14" y="13"/>
                    </a:cubicBezTo>
                    <a:cubicBezTo>
                      <a:pt x="14" y="13"/>
                      <a:pt x="15" y="13"/>
                      <a:pt x="15" y="13"/>
                    </a:cubicBezTo>
                    <a:cubicBezTo>
                      <a:pt x="16" y="13"/>
                      <a:pt x="16" y="12"/>
                      <a:pt x="15" y="12"/>
                    </a:cubicBezTo>
                    <a:cubicBezTo>
                      <a:pt x="15" y="12"/>
                      <a:pt x="15" y="12"/>
                      <a:pt x="15" y="12"/>
                    </a:cubicBezTo>
                    <a:cubicBezTo>
                      <a:pt x="11" y="7"/>
                      <a:pt x="6" y="3"/>
                      <a:pt x="1" y="0"/>
                    </a:cubicBezTo>
                    <a:cubicBezTo>
                      <a:pt x="1" y="0"/>
                      <a:pt x="1" y="0"/>
                      <a:pt x="1" y="0"/>
                    </a:cubicBezTo>
                    <a:cubicBezTo>
                      <a:pt x="1" y="0"/>
                      <a:pt x="0" y="0"/>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8" name="Freeform 219">
                <a:extLst>
                  <a:ext uri="{FF2B5EF4-FFF2-40B4-BE49-F238E27FC236}">
                    <a16:creationId xmlns:a16="http://schemas.microsoft.com/office/drawing/2014/main" id="{7A86B08F-CE5D-4426-A86B-FF1B20F054E8}"/>
                  </a:ext>
                </a:extLst>
              </p:cNvPr>
              <p:cNvSpPr>
                <a:spLocks/>
              </p:cNvSpPr>
              <p:nvPr/>
            </p:nvSpPr>
            <p:spPr bwMode="auto">
              <a:xfrm>
                <a:off x="9582151" y="3086100"/>
                <a:ext cx="123825" cy="26988"/>
              </a:xfrm>
              <a:custGeom>
                <a:avLst/>
                <a:gdLst>
                  <a:gd name="T0" fmla="*/ 1 w 33"/>
                  <a:gd name="T1" fmla="*/ 2 h 7"/>
                  <a:gd name="T2" fmla="*/ 6 w 33"/>
                  <a:gd name="T3" fmla="*/ 2 h 7"/>
                  <a:gd name="T4" fmla="*/ 20 w 33"/>
                  <a:gd name="T5" fmla="*/ 4 h 7"/>
                  <a:gd name="T6" fmla="*/ 32 w 33"/>
                  <a:gd name="T7" fmla="*/ 7 h 7"/>
                  <a:gd name="T8" fmla="*/ 32 w 33"/>
                  <a:gd name="T9" fmla="*/ 7 h 7"/>
                  <a:gd name="T10" fmla="*/ 33 w 33"/>
                  <a:gd name="T11" fmla="*/ 7 h 7"/>
                  <a:gd name="T12" fmla="*/ 32 w 33"/>
                  <a:gd name="T13" fmla="*/ 5 h 7"/>
                  <a:gd name="T14" fmla="*/ 32 w 33"/>
                  <a:gd name="T15" fmla="*/ 5 h 7"/>
                  <a:gd name="T16" fmla="*/ 21 w 33"/>
                  <a:gd name="T17" fmla="*/ 2 h 7"/>
                  <a:gd name="T18" fmla="*/ 6 w 33"/>
                  <a:gd name="T19" fmla="*/ 0 h 7"/>
                  <a:gd name="T20" fmla="*/ 1 w 33"/>
                  <a:gd name="T21" fmla="*/ 0 h 7"/>
                  <a:gd name="T22" fmla="*/ 1 w 33"/>
                  <a:gd name="T23" fmla="*/ 0 h 7"/>
                  <a:gd name="T24" fmla="*/ 0 w 33"/>
                  <a:gd name="T25" fmla="*/ 1 h 7"/>
                  <a:gd name="T26" fmla="*/ 1 w 33"/>
                  <a:gd name="T2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7">
                    <a:moveTo>
                      <a:pt x="1" y="2"/>
                    </a:moveTo>
                    <a:cubicBezTo>
                      <a:pt x="2" y="2"/>
                      <a:pt x="4" y="2"/>
                      <a:pt x="6" y="2"/>
                    </a:cubicBezTo>
                    <a:cubicBezTo>
                      <a:pt x="10" y="2"/>
                      <a:pt x="15" y="2"/>
                      <a:pt x="20" y="4"/>
                    </a:cubicBezTo>
                    <a:cubicBezTo>
                      <a:pt x="24" y="4"/>
                      <a:pt x="28" y="6"/>
                      <a:pt x="32" y="7"/>
                    </a:cubicBezTo>
                    <a:cubicBezTo>
                      <a:pt x="32" y="7"/>
                      <a:pt x="32" y="7"/>
                      <a:pt x="32" y="7"/>
                    </a:cubicBezTo>
                    <a:cubicBezTo>
                      <a:pt x="32" y="7"/>
                      <a:pt x="33" y="7"/>
                      <a:pt x="33" y="7"/>
                    </a:cubicBezTo>
                    <a:cubicBezTo>
                      <a:pt x="33" y="6"/>
                      <a:pt x="33" y="6"/>
                      <a:pt x="32" y="5"/>
                    </a:cubicBezTo>
                    <a:cubicBezTo>
                      <a:pt x="32" y="5"/>
                      <a:pt x="32" y="5"/>
                      <a:pt x="32" y="5"/>
                    </a:cubicBezTo>
                    <a:cubicBezTo>
                      <a:pt x="29" y="4"/>
                      <a:pt x="25" y="3"/>
                      <a:pt x="21" y="2"/>
                    </a:cubicBezTo>
                    <a:cubicBezTo>
                      <a:pt x="16" y="1"/>
                      <a:pt x="11" y="0"/>
                      <a:pt x="6" y="0"/>
                    </a:cubicBezTo>
                    <a:cubicBezTo>
                      <a:pt x="4" y="0"/>
                      <a:pt x="2" y="0"/>
                      <a:pt x="1" y="0"/>
                    </a:cubicBezTo>
                    <a:cubicBezTo>
                      <a:pt x="1" y="0"/>
                      <a:pt x="1" y="0"/>
                      <a:pt x="1" y="0"/>
                    </a:cubicBezTo>
                    <a:cubicBezTo>
                      <a:pt x="0" y="0"/>
                      <a:pt x="0" y="1"/>
                      <a:pt x="0" y="1"/>
                    </a:cubicBezTo>
                    <a:cubicBezTo>
                      <a:pt x="0" y="2"/>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19" name="Freeform 220">
                <a:extLst>
                  <a:ext uri="{FF2B5EF4-FFF2-40B4-BE49-F238E27FC236}">
                    <a16:creationId xmlns:a16="http://schemas.microsoft.com/office/drawing/2014/main" id="{A1A29CE0-829C-49EE-87DF-B87E7EF3F3C9}"/>
                  </a:ext>
                </a:extLst>
              </p:cNvPr>
              <p:cNvSpPr>
                <a:spLocks/>
              </p:cNvSpPr>
              <p:nvPr/>
            </p:nvSpPr>
            <p:spPr bwMode="auto">
              <a:xfrm>
                <a:off x="9488488" y="3319463"/>
                <a:ext cx="201613" cy="198438"/>
              </a:xfrm>
              <a:custGeom>
                <a:avLst/>
                <a:gdLst>
                  <a:gd name="T0" fmla="*/ 1 w 54"/>
                  <a:gd name="T1" fmla="*/ 27 h 53"/>
                  <a:gd name="T2" fmla="*/ 2 w 54"/>
                  <a:gd name="T3" fmla="*/ 26 h 53"/>
                  <a:gd name="T4" fmla="*/ 13 w 54"/>
                  <a:gd name="T5" fmla="*/ 10 h 53"/>
                  <a:gd name="T6" fmla="*/ 30 w 54"/>
                  <a:gd name="T7" fmla="*/ 2 h 53"/>
                  <a:gd name="T8" fmla="*/ 46 w 54"/>
                  <a:gd name="T9" fmla="*/ 9 h 53"/>
                  <a:gd name="T10" fmla="*/ 51 w 54"/>
                  <a:gd name="T11" fmla="*/ 26 h 53"/>
                  <a:gd name="T12" fmla="*/ 45 w 54"/>
                  <a:gd name="T13" fmla="*/ 51 h 53"/>
                  <a:gd name="T14" fmla="*/ 45 w 54"/>
                  <a:gd name="T15" fmla="*/ 51 h 53"/>
                  <a:gd name="T16" fmla="*/ 46 w 54"/>
                  <a:gd name="T17" fmla="*/ 52 h 53"/>
                  <a:gd name="T18" fmla="*/ 47 w 54"/>
                  <a:gd name="T19" fmla="*/ 52 h 53"/>
                  <a:gd name="T20" fmla="*/ 47 w 54"/>
                  <a:gd name="T21" fmla="*/ 52 h 53"/>
                  <a:gd name="T22" fmla="*/ 53 w 54"/>
                  <a:gd name="T23" fmla="*/ 26 h 53"/>
                  <a:gd name="T24" fmla="*/ 48 w 54"/>
                  <a:gd name="T25" fmla="*/ 8 h 53"/>
                  <a:gd name="T26" fmla="*/ 31 w 54"/>
                  <a:gd name="T27" fmla="*/ 0 h 53"/>
                  <a:gd name="T28" fmla="*/ 11 w 54"/>
                  <a:gd name="T29" fmla="*/ 8 h 53"/>
                  <a:gd name="T30" fmla="*/ 1 w 54"/>
                  <a:gd name="T31" fmla="*/ 25 h 53"/>
                  <a:gd name="T32" fmla="*/ 0 w 54"/>
                  <a:gd name="T33" fmla="*/ 27 h 53"/>
                  <a:gd name="T34" fmla="*/ 0 w 54"/>
                  <a:gd name="T35" fmla="*/ 27 h 53"/>
                  <a:gd name="T36" fmla="*/ 0 w 54"/>
                  <a:gd name="T37" fmla="*/ 28 h 53"/>
                  <a:gd name="T38" fmla="*/ 1 w 54"/>
                  <a:gd name="T39"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53">
                    <a:moveTo>
                      <a:pt x="1" y="27"/>
                    </a:moveTo>
                    <a:cubicBezTo>
                      <a:pt x="2" y="26"/>
                      <a:pt x="2" y="26"/>
                      <a:pt x="2" y="26"/>
                    </a:cubicBezTo>
                    <a:cubicBezTo>
                      <a:pt x="5" y="21"/>
                      <a:pt x="8" y="16"/>
                      <a:pt x="13" y="10"/>
                    </a:cubicBezTo>
                    <a:cubicBezTo>
                      <a:pt x="17" y="4"/>
                      <a:pt x="23" y="2"/>
                      <a:pt x="30" y="2"/>
                    </a:cubicBezTo>
                    <a:cubicBezTo>
                      <a:pt x="36" y="2"/>
                      <a:pt x="42" y="5"/>
                      <a:pt x="46" y="9"/>
                    </a:cubicBezTo>
                    <a:cubicBezTo>
                      <a:pt x="50" y="14"/>
                      <a:pt x="52" y="19"/>
                      <a:pt x="51" y="26"/>
                    </a:cubicBezTo>
                    <a:cubicBezTo>
                      <a:pt x="51" y="34"/>
                      <a:pt x="49" y="42"/>
                      <a:pt x="45" y="51"/>
                    </a:cubicBezTo>
                    <a:cubicBezTo>
                      <a:pt x="45" y="51"/>
                      <a:pt x="45" y="51"/>
                      <a:pt x="45" y="51"/>
                    </a:cubicBezTo>
                    <a:cubicBezTo>
                      <a:pt x="45" y="52"/>
                      <a:pt x="45" y="52"/>
                      <a:pt x="46" y="52"/>
                    </a:cubicBezTo>
                    <a:cubicBezTo>
                      <a:pt x="46" y="53"/>
                      <a:pt x="47" y="52"/>
                      <a:pt x="47" y="52"/>
                    </a:cubicBezTo>
                    <a:cubicBezTo>
                      <a:pt x="47" y="52"/>
                      <a:pt x="47" y="52"/>
                      <a:pt x="47" y="52"/>
                    </a:cubicBezTo>
                    <a:cubicBezTo>
                      <a:pt x="50" y="43"/>
                      <a:pt x="52" y="34"/>
                      <a:pt x="53" y="26"/>
                    </a:cubicBezTo>
                    <a:cubicBezTo>
                      <a:pt x="54" y="19"/>
                      <a:pt x="52" y="13"/>
                      <a:pt x="48" y="8"/>
                    </a:cubicBezTo>
                    <a:cubicBezTo>
                      <a:pt x="43" y="3"/>
                      <a:pt x="37" y="0"/>
                      <a:pt x="31" y="0"/>
                    </a:cubicBezTo>
                    <a:cubicBezTo>
                      <a:pt x="23" y="0"/>
                      <a:pt x="16" y="3"/>
                      <a:pt x="11" y="8"/>
                    </a:cubicBezTo>
                    <a:cubicBezTo>
                      <a:pt x="6" y="15"/>
                      <a:pt x="3" y="20"/>
                      <a:pt x="1" y="25"/>
                    </a:cubicBezTo>
                    <a:cubicBezTo>
                      <a:pt x="0" y="27"/>
                      <a:pt x="0" y="27"/>
                      <a:pt x="0" y="27"/>
                    </a:cubicBezTo>
                    <a:cubicBezTo>
                      <a:pt x="0" y="27"/>
                      <a:pt x="0" y="27"/>
                      <a:pt x="0" y="27"/>
                    </a:cubicBezTo>
                    <a:cubicBezTo>
                      <a:pt x="0" y="27"/>
                      <a:pt x="0" y="28"/>
                      <a:pt x="0" y="28"/>
                    </a:cubicBezTo>
                    <a:cubicBezTo>
                      <a:pt x="1" y="28"/>
                      <a:pt x="1" y="28"/>
                      <a:pt x="1"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0" name="Freeform 221">
                <a:extLst>
                  <a:ext uri="{FF2B5EF4-FFF2-40B4-BE49-F238E27FC236}">
                    <a16:creationId xmlns:a16="http://schemas.microsoft.com/office/drawing/2014/main" id="{DAB5A95B-FEEE-44A2-A0F4-8AF42196D859}"/>
                  </a:ext>
                </a:extLst>
              </p:cNvPr>
              <p:cNvSpPr>
                <a:spLocks/>
              </p:cNvSpPr>
              <p:nvPr/>
            </p:nvSpPr>
            <p:spPr bwMode="auto">
              <a:xfrm>
                <a:off x="9477376" y="3379788"/>
                <a:ext cx="17463" cy="22225"/>
              </a:xfrm>
              <a:custGeom>
                <a:avLst/>
                <a:gdLst>
                  <a:gd name="T0" fmla="*/ 3 w 5"/>
                  <a:gd name="T1" fmla="*/ 0 h 6"/>
                  <a:gd name="T2" fmla="*/ 1 w 5"/>
                  <a:gd name="T3" fmla="*/ 4 h 6"/>
                  <a:gd name="T4" fmla="*/ 1 w 5"/>
                  <a:gd name="T5" fmla="*/ 4 h 6"/>
                  <a:gd name="T6" fmla="*/ 1 w 5"/>
                  <a:gd name="T7" fmla="*/ 6 h 6"/>
                  <a:gd name="T8" fmla="*/ 2 w 5"/>
                  <a:gd name="T9" fmla="*/ 5 h 6"/>
                  <a:gd name="T10" fmla="*/ 2 w 5"/>
                  <a:gd name="T11" fmla="*/ 5 h 6"/>
                  <a:gd name="T12" fmla="*/ 5 w 5"/>
                  <a:gd name="T13" fmla="*/ 1 h 6"/>
                  <a:gd name="T14" fmla="*/ 5 w 5"/>
                  <a:gd name="T15" fmla="*/ 1 h 6"/>
                  <a:gd name="T16" fmla="*/ 5 w 5"/>
                  <a:gd name="T17" fmla="*/ 0 h 6"/>
                  <a:gd name="T18" fmla="*/ 3 w 5"/>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6">
                    <a:moveTo>
                      <a:pt x="3" y="0"/>
                    </a:moveTo>
                    <a:cubicBezTo>
                      <a:pt x="2" y="1"/>
                      <a:pt x="2" y="3"/>
                      <a:pt x="1" y="4"/>
                    </a:cubicBezTo>
                    <a:cubicBezTo>
                      <a:pt x="1" y="4"/>
                      <a:pt x="1" y="4"/>
                      <a:pt x="1" y="4"/>
                    </a:cubicBezTo>
                    <a:cubicBezTo>
                      <a:pt x="0" y="5"/>
                      <a:pt x="1" y="5"/>
                      <a:pt x="1" y="6"/>
                    </a:cubicBezTo>
                    <a:cubicBezTo>
                      <a:pt x="2" y="6"/>
                      <a:pt x="2" y="6"/>
                      <a:pt x="2" y="5"/>
                    </a:cubicBezTo>
                    <a:cubicBezTo>
                      <a:pt x="2" y="5"/>
                      <a:pt x="2" y="5"/>
                      <a:pt x="2" y="5"/>
                    </a:cubicBezTo>
                    <a:cubicBezTo>
                      <a:pt x="3" y="4"/>
                      <a:pt x="4" y="2"/>
                      <a:pt x="5" y="1"/>
                    </a:cubicBezTo>
                    <a:cubicBezTo>
                      <a:pt x="5" y="1"/>
                      <a:pt x="5" y="1"/>
                      <a:pt x="5" y="1"/>
                    </a:cubicBezTo>
                    <a:cubicBezTo>
                      <a:pt x="5" y="1"/>
                      <a:pt x="5" y="0"/>
                      <a:pt x="5" y="0"/>
                    </a:cubicBezTo>
                    <a:cubicBezTo>
                      <a:pt x="4" y="0"/>
                      <a:pt x="4"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1" name="Freeform 222">
                <a:extLst>
                  <a:ext uri="{FF2B5EF4-FFF2-40B4-BE49-F238E27FC236}">
                    <a16:creationId xmlns:a16="http://schemas.microsoft.com/office/drawing/2014/main" id="{4B2A22E0-C769-44E5-8F5F-A674571E23E7}"/>
                  </a:ext>
                </a:extLst>
              </p:cNvPr>
              <p:cNvSpPr>
                <a:spLocks/>
              </p:cNvSpPr>
              <p:nvPr/>
            </p:nvSpPr>
            <p:spPr bwMode="auto">
              <a:xfrm>
                <a:off x="9472613" y="3281363"/>
                <a:ext cx="184150" cy="93663"/>
              </a:xfrm>
              <a:custGeom>
                <a:avLst/>
                <a:gdLst>
                  <a:gd name="T0" fmla="*/ 48 w 49"/>
                  <a:gd name="T1" fmla="*/ 4 h 25"/>
                  <a:gd name="T2" fmla="*/ 35 w 49"/>
                  <a:gd name="T3" fmla="*/ 0 h 25"/>
                  <a:gd name="T4" fmla="*/ 10 w 49"/>
                  <a:gd name="T5" fmla="*/ 11 h 25"/>
                  <a:gd name="T6" fmla="*/ 0 w 49"/>
                  <a:gd name="T7" fmla="*/ 23 h 25"/>
                  <a:gd name="T8" fmla="*/ 0 w 49"/>
                  <a:gd name="T9" fmla="*/ 23 h 25"/>
                  <a:gd name="T10" fmla="*/ 1 w 49"/>
                  <a:gd name="T11" fmla="*/ 25 h 25"/>
                  <a:gd name="T12" fmla="*/ 2 w 49"/>
                  <a:gd name="T13" fmla="*/ 25 h 25"/>
                  <a:gd name="T14" fmla="*/ 2 w 49"/>
                  <a:gd name="T15" fmla="*/ 25 h 25"/>
                  <a:gd name="T16" fmla="*/ 11 w 49"/>
                  <a:gd name="T17" fmla="*/ 12 h 25"/>
                  <a:gd name="T18" fmla="*/ 34 w 49"/>
                  <a:gd name="T19" fmla="*/ 2 h 25"/>
                  <a:gd name="T20" fmla="*/ 47 w 49"/>
                  <a:gd name="T21" fmla="*/ 6 h 25"/>
                  <a:gd name="T22" fmla="*/ 47 w 49"/>
                  <a:gd name="T23" fmla="*/ 6 h 25"/>
                  <a:gd name="T24" fmla="*/ 49 w 49"/>
                  <a:gd name="T25" fmla="*/ 5 h 25"/>
                  <a:gd name="T26" fmla="*/ 48 w 49"/>
                  <a:gd name="T27"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 h="25">
                    <a:moveTo>
                      <a:pt x="48" y="4"/>
                    </a:moveTo>
                    <a:cubicBezTo>
                      <a:pt x="44" y="2"/>
                      <a:pt x="39" y="1"/>
                      <a:pt x="35" y="0"/>
                    </a:cubicBezTo>
                    <a:cubicBezTo>
                      <a:pt x="25" y="0"/>
                      <a:pt x="16" y="4"/>
                      <a:pt x="10" y="11"/>
                    </a:cubicBezTo>
                    <a:cubicBezTo>
                      <a:pt x="6" y="15"/>
                      <a:pt x="3" y="19"/>
                      <a:pt x="0" y="23"/>
                    </a:cubicBezTo>
                    <a:cubicBezTo>
                      <a:pt x="0" y="23"/>
                      <a:pt x="0" y="23"/>
                      <a:pt x="0" y="23"/>
                    </a:cubicBezTo>
                    <a:cubicBezTo>
                      <a:pt x="0" y="24"/>
                      <a:pt x="0" y="25"/>
                      <a:pt x="1" y="25"/>
                    </a:cubicBezTo>
                    <a:cubicBezTo>
                      <a:pt x="1" y="25"/>
                      <a:pt x="2" y="25"/>
                      <a:pt x="2" y="25"/>
                    </a:cubicBezTo>
                    <a:cubicBezTo>
                      <a:pt x="2" y="25"/>
                      <a:pt x="2" y="25"/>
                      <a:pt x="2" y="25"/>
                    </a:cubicBezTo>
                    <a:cubicBezTo>
                      <a:pt x="5" y="20"/>
                      <a:pt x="8" y="16"/>
                      <a:pt x="11" y="12"/>
                    </a:cubicBezTo>
                    <a:cubicBezTo>
                      <a:pt x="17" y="5"/>
                      <a:pt x="25" y="2"/>
                      <a:pt x="34" y="2"/>
                    </a:cubicBezTo>
                    <a:cubicBezTo>
                      <a:pt x="39" y="2"/>
                      <a:pt x="43" y="4"/>
                      <a:pt x="47" y="6"/>
                    </a:cubicBezTo>
                    <a:cubicBezTo>
                      <a:pt x="47" y="6"/>
                      <a:pt x="47" y="6"/>
                      <a:pt x="47" y="6"/>
                    </a:cubicBezTo>
                    <a:cubicBezTo>
                      <a:pt x="48" y="6"/>
                      <a:pt x="48" y="6"/>
                      <a:pt x="49" y="5"/>
                    </a:cubicBezTo>
                    <a:cubicBezTo>
                      <a:pt x="49" y="5"/>
                      <a:pt x="49" y="4"/>
                      <a:pt x="48"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2" name="Freeform 223">
                <a:extLst>
                  <a:ext uri="{FF2B5EF4-FFF2-40B4-BE49-F238E27FC236}">
                    <a16:creationId xmlns:a16="http://schemas.microsoft.com/office/drawing/2014/main" id="{9370E6D1-3F1F-4F34-A895-FE9F5051DA90}"/>
                  </a:ext>
                </a:extLst>
              </p:cNvPr>
              <p:cNvSpPr>
                <a:spLocks/>
              </p:cNvSpPr>
              <p:nvPr/>
            </p:nvSpPr>
            <p:spPr bwMode="auto">
              <a:xfrm>
                <a:off x="9469438" y="3262313"/>
                <a:ext cx="261938" cy="158750"/>
              </a:xfrm>
              <a:custGeom>
                <a:avLst/>
                <a:gdLst>
                  <a:gd name="T0" fmla="*/ 69 w 70"/>
                  <a:gd name="T1" fmla="*/ 41 h 42"/>
                  <a:gd name="T2" fmla="*/ 69 w 70"/>
                  <a:gd name="T3" fmla="*/ 38 h 42"/>
                  <a:gd name="T4" fmla="*/ 61 w 70"/>
                  <a:gd name="T5" fmla="*/ 12 h 42"/>
                  <a:gd name="T6" fmla="*/ 36 w 70"/>
                  <a:gd name="T7" fmla="*/ 1 h 42"/>
                  <a:gd name="T8" fmla="*/ 8 w 70"/>
                  <a:gd name="T9" fmla="*/ 12 h 42"/>
                  <a:gd name="T10" fmla="*/ 0 w 70"/>
                  <a:gd name="T11" fmla="*/ 22 h 42"/>
                  <a:gd name="T12" fmla="*/ 0 w 70"/>
                  <a:gd name="T13" fmla="*/ 22 h 42"/>
                  <a:gd name="T14" fmla="*/ 1 w 70"/>
                  <a:gd name="T15" fmla="*/ 23 h 42"/>
                  <a:gd name="T16" fmla="*/ 2 w 70"/>
                  <a:gd name="T17" fmla="*/ 23 h 42"/>
                  <a:gd name="T18" fmla="*/ 2 w 70"/>
                  <a:gd name="T19" fmla="*/ 23 h 42"/>
                  <a:gd name="T20" fmla="*/ 10 w 70"/>
                  <a:gd name="T21" fmla="*/ 13 h 42"/>
                  <a:gd name="T22" fmla="*/ 35 w 70"/>
                  <a:gd name="T23" fmla="*/ 3 h 42"/>
                  <a:gd name="T24" fmla="*/ 59 w 70"/>
                  <a:gd name="T25" fmla="*/ 13 h 42"/>
                  <a:gd name="T26" fmla="*/ 68 w 70"/>
                  <a:gd name="T27" fmla="*/ 38 h 42"/>
                  <a:gd name="T28" fmla="*/ 67 w 70"/>
                  <a:gd name="T29" fmla="*/ 41 h 42"/>
                  <a:gd name="T30" fmla="*/ 67 w 70"/>
                  <a:gd name="T31" fmla="*/ 41 h 42"/>
                  <a:gd name="T32" fmla="*/ 68 w 70"/>
                  <a:gd name="T33" fmla="*/ 42 h 42"/>
                  <a:gd name="T34" fmla="*/ 69 w 70"/>
                  <a:gd name="T35"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42">
                    <a:moveTo>
                      <a:pt x="69" y="41"/>
                    </a:moveTo>
                    <a:cubicBezTo>
                      <a:pt x="69" y="40"/>
                      <a:pt x="69" y="39"/>
                      <a:pt x="69" y="38"/>
                    </a:cubicBezTo>
                    <a:cubicBezTo>
                      <a:pt x="70" y="28"/>
                      <a:pt x="67" y="19"/>
                      <a:pt x="61" y="12"/>
                    </a:cubicBezTo>
                    <a:cubicBezTo>
                      <a:pt x="54" y="5"/>
                      <a:pt x="45" y="1"/>
                      <a:pt x="36" y="1"/>
                    </a:cubicBezTo>
                    <a:cubicBezTo>
                      <a:pt x="25" y="0"/>
                      <a:pt x="15" y="4"/>
                      <a:pt x="8" y="12"/>
                    </a:cubicBezTo>
                    <a:cubicBezTo>
                      <a:pt x="5" y="15"/>
                      <a:pt x="3" y="18"/>
                      <a:pt x="0" y="22"/>
                    </a:cubicBezTo>
                    <a:cubicBezTo>
                      <a:pt x="0" y="22"/>
                      <a:pt x="0" y="22"/>
                      <a:pt x="0" y="22"/>
                    </a:cubicBezTo>
                    <a:cubicBezTo>
                      <a:pt x="0" y="22"/>
                      <a:pt x="0" y="23"/>
                      <a:pt x="1" y="23"/>
                    </a:cubicBezTo>
                    <a:cubicBezTo>
                      <a:pt x="1" y="23"/>
                      <a:pt x="2" y="23"/>
                      <a:pt x="2" y="23"/>
                    </a:cubicBezTo>
                    <a:cubicBezTo>
                      <a:pt x="2" y="23"/>
                      <a:pt x="2" y="23"/>
                      <a:pt x="2" y="23"/>
                    </a:cubicBezTo>
                    <a:cubicBezTo>
                      <a:pt x="4" y="20"/>
                      <a:pt x="7" y="16"/>
                      <a:pt x="10" y="13"/>
                    </a:cubicBezTo>
                    <a:cubicBezTo>
                      <a:pt x="17" y="6"/>
                      <a:pt x="25" y="2"/>
                      <a:pt x="35" y="3"/>
                    </a:cubicBezTo>
                    <a:cubicBezTo>
                      <a:pt x="44" y="3"/>
                      <a:pt x="53" y="7"/>
                      <a:pt x="59" y="13"/>
                    </a:cubicBezTo>
                    <a:cubicBezTo>
                      <a:pt x="65" y="20"/>
                      <a:pt x="68" y="28"/>
                      <a:pt x="68" y="38"/>
                    </a:cubicBezTo>
                    <a:cubicBezTo>
                      <a:pt x="67" y="39"/>
                      <a:pt x="67" y="40"/>
                      <a:pt x="67" y="41"/>
                    </a:cubicBezTo>
                    <a:cubicBezTo>
                      <a:pt x="67" y="41"/>
                      <a:pt x="67" y="41"/>
                      <a:pt x="67" y="41"/>
                    </a:cubicBezTo>
                    <a:cubicBezTo>
                      <a:pt x="67" y="41"/>
                      <a:pt x="68" y="42"/>
                      <a:pt x="68" y="42"/>
                    </a:cubicBezTo>
                    <a:cubicBezTo>
                      <a:pt x="69" y="42"/>
                      <a:pt x="69" y="42"/>
                      <a:pt x="69"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3" name="Freeform 224">
                <a:extLst>
                  <a:ext uri="{FF2B5EF4-FFF2-40B4-BE49-F238E27FC236}">
                    <a16:creationId xmlns:a16="http://schemas.microsoft.com/office/drawing/2014/main" id="{7E939DA5-8824-4E48-B155-F494801AA9CE}"/>
                  </a:ext>
                </a:extLst>
              </p:cNvPr>
              <p:cNvSpPr>
                <a:spLocks/>
              </p:cNvSpPr>
              <p:nvPr/>
            </p:nvSpPr>
            <p:spPr bwMode="auto">
              <a:xfrm>
                <a:off x="9469438" y="3292475"/>
                <a:ext cx="30163" cy="30163"/>
              </a:xfrm>
              <a:custGeom>
                <a:avLst/>
                <a:gdLst>
                  <a:gd name="T0" fmla="*/ 6 w 8"/>
                  <a:gd name="T1" fmla="*/ 0 h 8"/>
                  <a:gd name="T2" fmla="*/ 0 w 8"/>
                  <a:gd name="T3" fmla="*/ 7 h 8"/>
                  <a:gd name="T4" fmla="*/ 0 w 8"/>
                  <a:gd name="T5" fmla="*/ 7 h 8"/>
                  <a:gd name="T6" fmla="*/ 0 w 8"/>
                  <a:gd name="T7" fmla="*/ 8 h 8"/>
                  <a:gd name="T8" fmla="*/ 1 w 8"/>
                  <a:gd name="T9" fmla="*/ 8 h 8"/>
                  <a:gd name="T10" fmla="*/ 1 w 8"/>
                  <a:gd name="T11" fmla="*/ 8 h 8"/>
                  <a:gd name="T12" fmla="*/ 7 w 8"/>
                  <a:gd name="T13" fmla="*/ 1 h 8"/>
                  <a:gd name="T14" fmla="*/ 7 w 8"/>
                  <a:gd name="T15" fmla="*/ 1 h 8"/>
                  <a:gd name="T16" fmla="*/ 7 w 8"/>
                  <a:gd name="T17" fmla="*/ 0 h 8"/>
                  <a:gd name="T18" fmla="*/ 6 w 8"/>
                  <a:gd name="T1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8">
                    <a:moveTo>
                      <a:pt x="6" y="0"/>
                    </a:moveTo>
                    <a:cubicBezTo>
                      <a:pt x="4" y="2"/>
                      <a:pt x="2" y="4"/>
                      <a:pt x="0" y="7"/>
                    </a:cubicBezTo>
                    <a:cubicBezTo>
                      <a:pt x="0" y="7"/>
                      <a:pt x="0" y="7"/>
                      <a:pt x="0" y="7"/>
                    </a:cubicBezTo>
                    <a:cubicBezTo>
                      <a:pt x="0" y="7"/>
                      <a:pt x="0" y="8"/>
                      <a:pt x="0" y="8"/>
                    </a:cubicBezTo>
                    <a:cubicBezTo>
                      <a:pt x="0" y="8"/>
                      <a:pt x="1" y="8"/>
                      <a:pt x="1" y="8"/>
                    </a:cubicBezTo>
                    <a:cubicBezTo>
                      <a:pt x="1" y="8"/>
                      <a:pt x="1" y="8"/>
                      <a:pt x="1" y="8"/>
                    </a:cubicBezTo>
                    <a:cubicBezTo>
                      <a:pt x="3" y="6"/>
                      <a:pt x="5" y="3"/>
                      <a:pt x="7" y="1"/>
                    </a:cubicBezTo>
                    <a:cubicBezTo>
                      <a:pt x="7" y="1"/>
                      <a:pt x="7" y="1"/>
                      <a:pt x="7" y="1"/>
                    </a:cubicBezTo>
                    <a:cubicBezTo>
                      <a:pt x="8" y="1"/>
                      <a:pt x="8" y="0"/>
                      <a:pt x="7" y="0"/>
                    </a:cubicBezTo>
                    <a:cubicBezTo>
                      <a:pt x="7" y="0"/>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4" name="Freeform 225">
                <a:extLst>
                  <a:ext uri="{FF2B5EF4-FFF2-40B4-BE49-F238E27FC236}">
                    <a16:creationId xmlns:a16="http://schemas.microsoft.com/office/drawing/2014/main" id="{953E34D8-F138-4AA7-86FB-3E7256321F0D}"/>
                  </a:ext>
                </a:extLst>
              </p:cNvPr>
              <p:cNvSpPr>
                <a:spLocks/>
              </p:cNvSpPr>
              <p:nvPr/>
            </p:nvSpPr>
            <p:spPr bwMode="auto">
              <a:xfrm>
                <a:off x="9464676" y="3228975"/>
                <a:ext cx="142875" cy="71438"/>
              </a:xfrm>
              <a:custGeom>
                <a:avLst/>
                <a:gdLst>
                  <a:gd name="T0" fmla="*/ 37 w 38"/>
                  <a:gd name="T1" fmla="*/ 0 h 19"/>
                  <a:gd name="T2" fmla="*/ 37 w 38"/>
                  <a:gd name="T3" fmla="*/ 0 h 19"/>
                  <a:gd name="T4" fmla="*/ 4 w 38"/>
                  <a:gd name="T5" fmla="*/ 14 h 19"/>
                  <a:gd name="T6" fmla="*/ 1 w 38"/>
                  <a:gd name="T7" fmla="*/ 17 h 19"/>
                  <a:gd name="T8" fmla="*/ 1 w 38"/>
                  <a:gd name="T9" fmla="*/ 17 h 19"/>
                  <a:gd name="T10" fmla="*/ 1 w 38"/>
                  <a:gd name="T11" fmla="*/ 18 h 19"/>
                  <a:gd name="T12" fmla="*/ 2 w 38"/>
                  <a:gd name="T13" fmla="*/ 18 h 19"/>
                  <a:gd name="T14" fmla="*/ 2 w 38"/>
                  <a:gd name="T15" fmla="*/ 18 h 19"/>
                  <a:gd name="T16" fmla="*/ 5 w 38"/>
                  <a:gd name="T17" fmla="*/ 15 h 19"/>
                  <a:gd name="T18" fmla="*/ 36 w 38"/>
                  <a:gd name="T19" fmla="*/ 2 h 19"/>
                  <a:gd name="T20" fmla="*/ 37 w 38"/>
                  <a:gd name="T21" fmla="*/ 2 h 19"/>
                  <a:gd name="T22" fmla="*/ 38 w 38"/>
                  <a:gd name="T23" fmla="*/ 1 h 19"/>
                  <a:gd name="T24" fmla="*/ 37 w 38"/>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19">
                    <a:moveTo>
                      <a:pt x="37" y="0"/>
                    </a:moveTo>
                    <a:cubicBezTo>
                      <a:pt x="37" y="0"/>
                      <a:pt x="37" y="0"/>
                      <a:pt x="37" y="0"/>
                    </a:cubicBezTo>
                    <a:cubicBezTo>
                      <a:pt x="24" y="0"/>
                      <a:pt x="13" y="4"/>
                      <a:pt x="4" y="14"/>
                    </a:cubicBezTo>
                    <a:cubicBezTo>
                      <a:pt x="3" y="15"/>
                      <a:pt x="2" y="16"/>
                      <a:pt x="1" y="17"/>
                    </a:cubicBezTo>
                    <a:cubicBezTo>
                      <a:pt x="1" y="17"/>
                      <a:pt x="1" y="17"/>
                      <a:pt x="1" y="17"/>
                    </a:cubicBezTo>
                    <a:cubicBezTo>
                      <a:pt x="0" y="17"/>
                      <a:pt x="0" y="18"/>
                      <a:pt x="1" y="18"/>
                    </a:cubicBezTo>
                    <a:cubicBezTo>
                      <a:pt x="1" y="19"/>
                      <a:pt x="2" y="19"/>
                      <a:pt x="2" y="18"/>
                    </a:cubicBezTo>
                    <a:cubicBezTo>
                      <a:pt x="2" y="18"/>
                      <a:pt x="2" y="18"/>
                      <a:pt x="2" y="18"/>
                    </a:cubicBezTo>
                    <a:cubicBezTo>
                      <a:pt x="3" y="17"/>
                      <a:pt x="4" y="16"/>
                      <a:pt x="5" y="15"/>
                    </a:cubicBezTo>
                    <a:cubicBezTo>
                      <a:pt x="14" y="6"/>
                      <a:pt x="24" y="2"/>
                      <a:pt x="36" y="2"/>
                    </a:cubicBezTo>
                    <a:cubicBezTo>
                      <a:pt x="37" y="2"/>
                      <a:pt x="37" y="2"/>
                      <a:pt x="37" y="2"/>
                    </a:cubicBezTo>
                    <a:cubicBezTo>
                      <a:pt x="37" y="2"/>
                      <a:pt x="38" y="2"/>
                      <a:pt x="38" y="1"/>
                    </a:cubicBezTo>
                    <a:cubicBezTo>
                      <a:pt x="38" y="1"/>
                      <a:pt x="37" y="0"/>
                      <a:pt x="3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5" name="Freeform 226">
                <a:extLst>
                  <a:ext uri="{FF2B5EF4-FFF2-40B4-BE49-F238E27FC236}">
                    <a16:creationId xmlns:a16="http://schemas.microsoft.com/office/drawing/2014/main" id="{3E7B5611-8C6B-40A3-8857-CDBCB75AFC46}"/>
                  </a:ext>
                </a:extLst>
              </p:cNvPr>
              <p:cNvSpPr>
                <a:spLocks/>
              </p:cNvSpPr>
              <p:nvPr/>
            </p:nvSpPr>
            <p:spPr bwMode="auto">
              <a:xfrm>
                <a:off x="9469438" y="3209925"/>
                <a:ext cx="244475" cy="63500"/>
              </a:xfrm>
              <a:custGeom>
                <a:avLst/>
                <a:gdLst>
                  <a:gd name="T0" fmla="*/ 64 w 65"/>
                  <a:gd name="T1" fmla="*/ 11 h 17"/>
                  <a:gd name="T2" fmla="*/ 36 w 65"/>
                  <a:gd name="T3" fmla="*/ 0 h 17"/>
                  <a:gd name="T4" fmla="*/ 0 w 65"/>
                  <a:gd name="T5" fmla="*/ 15 h 17"/>
                  <a:gd name="T6" fmla="*/ 0 w 65"/>
                  <a:gd name="T7" fmla="*/ 15 h 17"/>
                  <a:gd name="T8" fmla="*/ 0 w 65"/>
                  <a:gd name="T9" fmla="*/ 16 h 17"/>
                  <a:gd name="T10" fmla="*/ 2 w 65"/>
                  <a:gd name="T11" fmla="*/ 16 h 17"/>
                  <a:gd name="T12" fmla="*/ 2 w 65"/>
                  <a:gd name="T13" fmla="*/ 16 h 17"/>
                  <a:gd name="T14" fmla="*/ 35 w 65"/>
                  <a:gd name="T15" fmla="*/ 2 h 17"/>
                  <a:gd name="T16" fmla="*/ 63 w 65"/>
                  <a:gd name="T17" fmla="*/ 12 h 17"/>
                  <a:gd name="T18" fmla="*/ 63 w 65"/>
                  <a:gd name="T19" fmla="*/ 12 h 17"/>
                  <a:gd name="T20" fmla="*/ 64 w 65"/>
                  <a:gd name="T21" fmla="*/ 12 h 17"/>
                  <a:gd name="T22" fmla="*/ 64 w 65"/>
                  <a:gd name="T23"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5" h="17">
                    <a:moveTo>
                      <a:pt x="64" y="11"/>
                    </a:moveTo>
                    <a:cubicBezTo>
                      <a:pt x="56" y="4"/>
                      <a:pt x="46" y="0"/>
                      <a:pt x="36" y="0"/>
                    </a:cubicBezTo>
                    <a:cubicBezTo>
                      <a:pt x="22" y="0"/>
                      <a:pt x="10" y="5"/>
                      <a:pt x="0" y="15"/>
                    </a:cubicBezTo>
                    <a:cubicBezTo>
                      <a:pt x="0" y="15"/>
                      <a:pt x="0" y="15"/>
                      <a:pt x="0" y="15"/>
                    </a:cubicBezTo>
                    <a:cubicBezTo>
                      <a:pt x="0" y="15"/>
                      <a:pt x="0" y="16"/>
                      <a:pt x="0" y="16"/>
                    </a:cubicBezTo>
                    <a:cubicBezTo>
                      <a:pt x="1" y="17"/>
                      <a:pt x="1" y="17"/>
                      <a:pt x="2" y="16"/>
                    </a:cubicBezTo>
                    <a:cubicBezTo>
                      <a:pt x="2" y="16"/>
                      <a:pt x="2" y="16"/>
                      <a:pt x="2" y="16"/>
                    </a:cubicBezTo>
                    <a:cubicBezTo>
                      <a:pt x="11" y="7"/>
                      <a:pt x="22" y="2"/>
                      <a:pt x="35" y="2"/>
                    </a:cubicBezTo>
                    <a:cubicBezTo>
                      <a:pt x="45" y="2"/>
                      <a:pt x="55" y="6"/>
                      <a:pt x="63" y="12"/>
                    </a:cubicBezTo>
                    <a:cubicBezTo>
                      <a:pt x="63" y="12"/>
                      <a:pt x="63" y="12"/>
                      <a:pt x="63" y="12"/>
                    </a:cubicBezTo>
                    <a:cubicBezTo>
                      <a:pt x="63" y="13"/>
                      <a:pt x="64" y="13"/>
                      <a:pt x="64" y="12"/>
                    </a:cubicBezTo>
                    <a:cubicBezTo>
                      <a:pt x="65" y="12"/>
                      <a:pt x="65" y="11"/>
                      <a:pt x="6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6" name="Freeform 227">
                <a:extLst>
                  <a:ext uri="{FF2B5EF4-FFF2-40B4-BE49-F238E27FC236}">
                    <a16:creationId xmlns:a16="http://schemas.microsoft.com/office/drawing/2014/main" id="{D37062E0-962A-4E38-81A7-E204C816B055}"/>
                  </a:ext>
                </a:extLst>
              </p:cNvPr>
              <p:cNvSpPr>
                <a:spLocks/>
              </p:cNvSpPr>
              <p:nvPr/>
            </p:nvSpPr>
            <p:spPr bwMode="auto">
              <a:xfrm>
                <a:off x="9717088" y="3262313"/>
                <a:ext cx="55563" cy="112713"/>
              </a:xfrm>
              <a:custGeom>
                <a:avLst/>
                <a:gdLst>
                  <a:gd name="T0" fmla="*/ 0 w 15"/>
                  <a:gd name="T1" fmla="*/ 1 h 30"/>
                  <a:gd name="T2" fmla="*/ 13 w 15"/>
                  <a:gd name="T3" fmla="*/ 29 h 30"/>
                  <a:gd name="T4" fmla="*/ 13 w 15"/>
                  <a:gd name="T5" fmla="*/ 29 h 30"/>
                  <a:gd name="T6" fmla="*/ 14 w 15"/>
                  <a:gd name="T7" fmla="*/ 30 h 30"/>
                  <a:gd name="T8" fmla="*/ 15 w 15"/>
                  <a:gd name="T9" fmla="*/ 28 h 30"/>
                  <a:gd name="T10" fmla="*/ 15 w 15"/>
                  <a:gd name="T11" fmla="*/ 28 h 30"/>
                  <a:gd name="T12" fmla="*/ 2 w 15"/>
                  <a:gd name="T13" fmla="*/ 0 h 30"/>
                  <a:gd name="T14" fmla="*/ 2 w 15"/>
                  <a:gd name="T15" fmla="*/ 0 h 30"/>
                  <a:gd name="T16" fmla="*/ 0 w 15"/>
                  <a:gd name="T17" fmla="*/ 0 h 30"/>
                  <a:gd name="T18" fmla="*/ 0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0" y="1"/>
                    </a:moveTo>
                    <a:cubicBezTo>
                      <a:pt x="7" y="9"/>
                      <a:pt x="12" y="18"/>
                      <a:pt x="13" y="29"/>
                    </a:cubicBezTo>
                    <a:cubicBezTo>
                      <a:pt x="13" y="29"/>
                      <a:pt x="13" y="29"/>
                      <a:pt x="13" y="29"/>
                    </a:cubicBezTo>
                    <a:cubicBezTo>
                      <a:pt x="13" y="29"/>
                      <a:pt x="13" y="30"/>
                      <a:pt x="14" y="30"/>
                    </a:cubicBezTo>
                    <a:cubicBezTo>
                      <a:pt x="14" y="29"/>
                      <a:pt x="15" y="29"/>
                      <a:pt x="15" y="28"/>
                    </a:cubicBezTo>
                    <a:cubicBezTo>
                      <a:pt x="15" y="28"/>
                      <a:pt x="15" y="28"/>
                      <a:pt x="15" y="28"/>
                    </a:cubicBezTo>
                    <a:cubicBezTo>
                      <a:pt x="13" y="17"/>
                      <a:pt x="9" y="7"/>
                      <a:pt x="2" y="0"/>
                    </a:cubicBezTo>
                    <a:cubicBezTo>
                      <a:pt x="2" y="0"/>
                      <a:pt x="2" y="0"/>
                      <a:pt x="2" y="0"/>
                    </a:cubicBezTo>
                    <a:cubicBezTo>
                      <a:pt x="1" y="0"/>
                      <a:pt x="1" y="0"/>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7" name="Freeform 228">
                <a:extLst>
                  <a:ext uri="{FF2B5EF4-FFF2-40B4-BE49-F238E27FC236}">
                    <a16:creationId xmlns:a16="http://schemas.microsoft.com/office/drawing/2014/main" id="{5B1C18D6-8055-4D7C-9F4B-F5D13054A29C}"/>
                  </a:ext>
                </a:extLst>
              </p:cNvPr>
              <p:cNvSpPr>
                <a:spLocks/>
              </p:cNvSpPr>
              <p:nvPr/>
            </p:nvSpPr>
            <p:spPr bwMode="auto">
              <a:xfrm>
                <a:off x="9747251" y="3352800"/>
                <a:ext cx="11113" cy="74613"/>
              </a:xfrm>
              <a:custGeom>
                <a:avLst/>
                <a:gdLst>
                  <a:gd name="T0" fmla="*/ 0 w 3"/>
                  <a:gd name="T1" fmla="*/ 1 h 20"/>
                  <a:gd name="T2" fmla="*/ 1 w 3"/>
                  <a:gd name="T3" fmla="*/ 13 h 20"/>
                  <a:gd name="T4" fmla="*/ 1 w 3"/>
                  <a:gd name="T5" fmla="*/ 19 h 20"/>
                  <a:gd name="T6" fmla="*/ 1 w 3"/>
                  <a:gd name="T7" fmla="*/ 19 h 20"/>
                  <a:gd name="T8" fmla="*/ 2 w 3"/>
                  <a:gd name="T9" fmla="*/ 20 h 20"/>
                  <a:gd name="T10" fmla="*/ 3 w 3"/>
                  <a:gd name="T11" fmla="*/ 19 h 20"/>
                  <a:gd name="T12" fmla="*/ 3 w 3"/>
                  <a:gd name="T13" fmla="*/ 19 h 20"/>
                  <a:gd name="T14" fmla="*/ 3 w 3"/>
                  <a:gd name="T15" fmla="*/ 13 h 20"/>
                  <a:gd name="T16" fmla="*/ 2 w 3"/>
                  <a:gd name="T17" fmla="*/ 1 h 20"/>
                  <a:gd name="T18" fmla="*/ 2 w 3"/>
                  <a:gd name="T19" fmla="*/ 1 h 20"/>
                  <a:gd name="T20" fmla="*/ 1 w 3"/>
                  <a:gd name="T21" fmla="*/ 0 h 20"/>
                  <a:gd name="T22" fmla="*/ 0 w 3"/>
                  <a:gd name="T23"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20">
                    <a:moveTo>
                      <a:pt x="0" y="1"/>
                    </a:moveTo>
                    <a:cubicBezTo>
                      <a:pt x="1" y="5"/>
                      <a:pt x="1" y="9"/>
                      <a:pt x="1" y="13"/>
                    </a:cubicBezTo>
                    <a:cubicBezTo>
                      <a:pt x="1" y="15"/>
                      <a:pt x="1" y="17"/>
                      <a:pt x="1" y="19"/>
                    </a:cubicBezTo>
                    <a:cubicBezTo>
                      <a:pt x="1" y="19"/>
                      <a:pt x="1" y="19"/>
                      <a:pt x="1" y="19"/>
                    </a:cubicBezTo>
                    <a:cubicBezTo>
                      <a:pt x="1" y="19"/>
                      <a:pt x="1" y="20"/>
                      <a:pt x="2" y="20"/>
                    </a:cubicBezTo>
                    <a:cubicBezTo>
                      <a:pt x="2" y="20"/>
                      <a:pt x="3" y="19"/>
                      <a:pt x="3" y="19"/>
                    </a:cubicBezTo>
                    <a:cubicBezTo>
                      <a:pt x="3" y="19"/>
                      <a:pt x="3" y="19"/>
                      <a:pt x="3" y="19"/>
                    </a:cubicBezTo>
                    <a:cubicBezTo>
                      <a:pt x="3" y="17"/>
                      <a:pt x="3" y="15"/>
                      <a:pt x="3" y="13"/>
                    </a:cubicBezTo>
                    <a:cubicBezTo>
                      <a:pt x="3" y="9"/>
                      <a:pt x="3" y="5"/>
                      <a:pt x="2" y="1"/>
                    </a:cubicBezTo>
                    <a:cubicBezTo>
                      <a:pt x="2" y="1"/>
                      <a:pt x="2" y="1"/>
                      <a:pt x="2" y="1"/>
                    </a:cubicBezTo>
                    <a:cubicBezTo>
                      <a:pt x="2" y="0"/>
                      <a:pt x="1" y="0"/>
                      <a:pt x="1"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8" name="Freeform 229">
                <a:extLst>
                  <a:ext uri="{FF2B5EF4-FFF2-40B4-BE49-F238E27FC236}">
                    <a16:creationId xmlns:a16="http://schemas.microsoft.com/office/drawing/2014/main" id="{9497B45A-EBA1-4E56-942D-C3A106FE46F4}"/>
                  </a:ext>
                </a:extLst>
              </p:cNvPr>
              <p:cNvSpPr>
                <a:spLocks/>
              </p:cNvSpPr>
              <p:nvPr/>
            </p:nvSpPr>
            <p:spPr bwMode="auto">
              <a:xfrm>
                <a:off x="9502776" y="3248025"/>
                <a:ext cx="244475" cy="217488"/>
              </a:xfrm>
              <a:custGeom>
                <a:avLst/>
                <a:gdLst>
                  <a:gd name="T0" fmla="*/ 2 w 65"/>
                  <a:gd name="T1" fmla="*/ 10 h 58"/>
                  <a:gd name="T2" fmla="*/ 26 w 65"/>
                  <a:gd name="T3" fmla="*/ 2 h 58"/>
                  <a:gd name="T4" fmla="*/ 53 w 65"/>
                  <a:gd name="T5" fmla="*/ 14 h 58"/>
                  <a:gd name="T6" fmla="*/ 62 w 65"/>
                  <a:gd name="T7" fmla="*/ 42 h 58"/>
                  <a:gd name="T8" fmla="*/ 61 w 65"/>
                  <a:gd name="T9" fmla="*/ 56 h 58"/>
                  <a:gd name="T10" fmla="*/ 61 w 65"/>
                  <a:gd name="T11" fmla="*/ 56 h 58"/>
                  <a:gd name="T12" fmla="*/ 61 w 65"/>
                  <a:gd name="T13" fmla="*/ 57 h 58"/>
                  <a:gd name="T14" fmla="*/ 62 w 65"/>
                  <a:gd name="T15" fmla="*/ 57 h 58"/>
                  <a:gd name="T16" fmla="*/ 62 w 65"/>
                  <a:gd name="T17" fmla="*/ 57 h 58"/>
                  <a:gd name="T18" fmla="*/ 64 w 65"/>
                  <a:gd name="T19" fmla="*/ 42 h 58"/>
                  <a:gd name="T20" fmla="*/ 54 w 65"/>
                  <a:gd name="T21" fmla="*/ 12 h 58"/>
                  <a:gd name="T22" fmla="*/ 27 w 65"/>
                  <a:gd name="T23" fmla="*/ 0 h 58"/>
                  <a:gd name="T24" fmla="*/ 0 w 65"/>
                  <a:gd name="T25" fmla="*/ 9 h 58"/>
                  <a:gd name="T26" fmla="*/ 0 w 65"/>
                  <a:gd name="T27" fmla="*/ 9 h 58"/>
                  <a:gd name="T28" fmla="*/ 0 w 65"/>
                  <a:gd name="T29" fmla="*/ 10 h 58"/>
                  <a:gd name="T30" fmla="*/ 2 w 65"/>
                  <a:gd name="T31"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58">
                    <a:moveTo>
                      <a:pt x="2" y="10"/>
                    </a:moveTo>
                    <a:cubicBezTo>
                      <a:pt x="9" y="4"/>
                      <a:pt x="17" y="2"/>
                      <a:pt x="26" y="2"/>
                    </a:cubicBezTo>
                    <a:cubicBezTo>
                      <a:pt x="36" y="2"/>
                      <a:pt x="46" y="6"/>
                      <a:pt x="53" y="14"/>
                    </a:cubicBezTo>
                    <a:cubicBezTo>
                      <a:pt x="60" y="21"/>
                      <a:pt x="63" y="31"/>
                      <a:pt x="62" y="42"/>
                    </a:cubicBezTo>
                    <a:cubicBezTo>
                      <a:pt x="62" y="46"/>
                      <a:pt x="61" y="51"/>
                      <a:pt x="61" y="56"/>
                    </a:cubicBezTo>
                    <a:cubicBezTo>
                      <a:pt x="61" y="56"/>
                      <a:pt x="61" y="56"/>
                      <a:pt x="61" y="56"/>
                    </a:cubicBezTo>
                    <a:cubicBezTo>
                      <a:pt x="60" y="57"/>
                      <a:pt x="61" y="57"/>
                      <a:pt x="61" y="57"/>
                    </a:cubicBezTo>
                    <a:cubicBezTo>
                      <a:pt x="62" y="58"/>
                      <a:pt x="62" y="57"/>
                      <a:pt x="62" y="57"/>
                    </a:cubicBezTo>
                    <a:cubicBezTo>
                      <a:pt x="62" y="57"/>
                      <a:pt x="62" y="57"/>
                      <a:pt x="62" y="57"/>
                    </a:cubicBezTo>
                    <a:cubicBezTo>
                      <a:pt x="63" y="52"/>
                      <a:pt x="64" y="47"/>
                      <a:pt x="64" y="42"/>
                    </a:cubicBezTo>
                    <a:cubicBezTo>
                      <a:pt x="65" y="30"/>
                      <a:pt x="61" y="20"/>
                      <a:pt x="54" y="12"/>
                    </a:cubicBezTo>
                    <a:cubicBezTo>
                      <a:pt x="47" y="5"/>
                      <a:pt x="37" y="0"/>
                      <a:pt x="27" y="0"/>
                    </a:cubicBezTo>
                    <a:cubicBezTo>
                      <a:pt x="17" y="0"/>
                      <a:pt x="8" y="3"/>
                      <a:pt x="0" y="9"/>
                    </a:cubicBezTo>
                    <a:cubicBezTo>
                      <a:pt x="0" y="9"/>
                      <a:pt x="0" y="9"/>
                      <a:pt x="0" y="9"/>
                    </a:cubicBezTo>
                    <a:cubicBezTo>
                      <a:pt x="0" y="9"/>
                      <a:pt x="0" y="10"/>
                      <a:pt x="0" y="10"/>
                    </a:cubicBezTo>
                    <a:cubicBezTo>
                      <a:pt x="1" y="11"/>
                      <a:pt x="1" y="11"/>
                      <a:pt x="2"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29" name="Freeform 230">
                <a:extLst>
                  <a:ext uri="{FF2B5EF4-FFF2-40B4-BE49-F238E27FC236}">
                    <a16:creationId xmlns:a16="http://schemas.microsoft.com/office/drawing/2014/main" id="{3FD37A7D-4ECC-4E1F-AFE2-17AD3438B1CA}"/>
                  </a:ext>
                </a:extLst>
              </p:cNvPr>
              <p:cNvSpPr>
                <a:spLocks/>
              </p:cNvSpPr>
              <p:nvPr/>
            </p:nvSpPr>
            <p:spPr bwMode="auto">
              <a:xfrm>
                <a:off x="9709151" y="3432175"/>
                <a:ext cx="19050" cy="55563"/>
              </a:xfrm>
              <a:custGeom>
                <a:avLst/>
                <a:gdLst>
                  <a:gd name="T0" fmla="*/ 3 w 5"/>
                  <a:gd name="T1" fmla="*/ 0 h 15"/>
                  <a:gd name="T2" fmla="*/ 0 w 5"/>
                  <a:gd name="T3" fmla="*/ 13 h 15"/>
                  <a:gd name="T4" fmla="*/ 0 w 5"/>
                  <a:gd name="T5" fmla="*/ 13 h 15"/>
                  <a:gd name="T6" fmla="*/ 1 w 5"/>
                  <a:gd name="T7" fmla="*/ 14 h 15"/>
                  <a:gd name="T8" fmla="*/ 2 w 5"/>
                  <a:gd name="T9" fmla="*/ 14 h 15"/>
                  <a:gd name="T10" fmla="*/ 2 w 5"/>
                  <a:gd name="T11" fmla="*/ 14 h 15"/>
                  <a:gd name="T12" fmla="*/ 5 w 5"/>
                  <a:gd name="T13" fmla="*/ 1 h 15"/>
                  <a:gd name="T14" fmla="*/ 5 w 5"/>
                  <a:gd name="T15" fmla="*/ 1 h 15"/>
                  <a:gd name="T16" fmla="*/ 4 w 5"/>
                  <a:gd name="T17" fmla="*/ 0 h 15"/>
                  <a:gd name="T18" fmla="*/ 3 w 5"/>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5">
                    <a:moveTo>
                      <a:pt x="3" y="0"/>
                    </a:moveTo>
                    <a:cubicBezTo>
                      <a:pt x="2" y="5"/>
                      <a:pt x="1" y="9"/>
                      <a:pt x="0" y="13"/>
                    </a:cubicBezTo>
                    <a:cubicBezTo>
                      <a:pt x="0" y="13"/>
                      <a:pt x="0" y="13"/>
                      <a:pt x="0" y="13"/>
                    </a:cubicBezTo>
                    <a:cubicBezTo>
                      <a:pt x="0" y="14"/>
                      <a:pt x="1" y="14"/>
                      <a:pt x="1" y="14"/>
                    </a:cubicBezTo>
                    <a:cubicBezTo>
                      <a:pt x="2" y="15"/>
                      <a:pt x="2" y="14"/>
                      <a:pt x="2" y="14"/>
                    </a:cubicBezTo>
                    <a:cubicBezTo>
                      <a:pt x="2" y="14"/>
                      <a:pt x="2" y="14"/>
                      <a:pt x="2" y="14"/>
                    </a:cubicBezTo>
                    <a:cubicBezTo>
                      <a:pt x="3" y="9"/>
                      <a:pt x="4" y="5"/>
                      <a:pt x="5" y="1"/>
                    </a:cubicBezTo>
                    <a:cubicBezTo>
                      <a:pt x="5" y="1"/>
                      <a:pt x="5" y="1"/>
                      <a:pt x="5" y="1"/>
                    </a:cubicBezTo>
                    <a:cubicBezTo>
                      <a:pt x="5" y="0"/>
                      <a:pt x="4" y="0"/>
                      <a:pt x="4" y="0"/>
                    </a:cubicBezTo>
                    <a:cubicBezTo>
                      <a:pt x="3" y="0"/>
                      <a:pt x="3"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0" name="Freeform 231">
                <a:extLst>
                  <a:ext uri="{FF2B5EF4-FFF2-40B4-BE49-F238E27FC236}">
                    <a16:creationId xmlns:a16="http://schemas.microsoft.com/office/drawing/2014/main" id="{2540E872-1BEE-4F9F-8B7E-7A3D16F4A420}"/>
                  </a:ext>
                </a:extLst>
              </p:cNvPr>
              <p:cNvSpPr>
                <a:spLocks/>
              </p:cNvSpPr>
              <p:nvPr/>
            </p:nvSpPr>
            <p:spPr bwMode="auto">
              <a:xfrm>
                <a:off x="9664701" y="3303588"/>
                <a:ext cx="52388" cy="195263"/>
              </a:xfrm>
              <a:custGeom>
                <a:avLst/>
                <a:gdLst>
                  <a:gd name="T0" fmla="*/ 0 w 14"/>
                  <a:gd name="T1" fmla="*/ 2 h 52"/>
                  <a:gd name="T2" fmla="*/ 12 w 14"/>
                  <a:gd name="T3" fmla="*/ 28 h 52"/>
                  <a:gd name="T4" fmla="*/ 7 w 14"/>
                  <a:gd name="T5" fmla="*/ 51 h 52"/>
                  <a:gd name="T6" fmla="*/ 7 w 14"/>
                  <a:gd name="T7" fmla="*/ 51 h 52"/>
                  <a:gd name="T8" fmla="*/ 8 w 14"/>
                  <a:gd name="T9" fmla="*/ 52 h 52"/>
                  <a:gd name="T10" fmla="*/ 9 w 14"/>
                  <a:gd name="T11" fmla="*/ 52 h 52"/>
                  <a:gd name="T12" fmla="*/ 9 w 14"/>
                  <a:gd name="T13" fmla="*/ 52 h 52"/>
                  <a:gd name="T14" fmla="*/ 14 w 14"/>
                  <a:gd name="T15" fmla="*/ 28 h 52"/>
                  <a:gd name="T16" fmla="*/ 1 w 14"/>
                  <a:gd name="T17" fmla="*/ 1 h 52"/>
                  <a:gd name="T18" fmla="*/ 1 w 14"/>
                  <a:gd name="T19" fmla="*/ 1 h 52"/>
                  <a:gd name="T20" fmla="*/ 0 w 14"/>
                  <a:gd name="T21" fmla="*/ 1 h 52"/>
                  <a:gd name="T22" fmla="*/ 0 w 14"/>
                  <a:gd name="T23"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52">
                    <a:moveTo>
                      <a:pt x="0" y="2"/>
                    </a:moveTo>
                    <a:cubicBezTo>
                      <a:pt x="8" y="8"/>
                      <a:pt x="12" y="17"/>
                      <a:pt x="12" y="28"/>
                    </a:cubicBezTo>
                    <a:cubicBezTo>
                      <a:pt x="11" y="36"/>
                      <a:pt x="10" y="43"/>
                      <a:pt x="7" y="51"/>
                    </a:cubicBezTo>
                    <a:cubicBezTo>
                      <a:pt x="7" y="51"/>
                      <a:pt x="7" y="51"/>
                      <a:pt x="7" y="51"/>
                    </a:cubicBezTo>
                    <a:cubicBezTo>
                      <a:pt x="7" y="52"/>
                      <a:pt x="8" y="52"/>
                      <a:pt x="8" y="52"/>
                    </a:cubicBezTo>
                    <a:cubicBezTo>
                      <a:pt x="9" y="52"/>
                      <a:pt x="9" y="52"/>
                      <a:pt x="9" y="52"/>
                    </a:cubicBezTo>
                    <a:cubicBezTo>
                      <a:pt x="9" y="52"/>
                      <a:pt x="9" y="52"/>
                      <a:pt x="9" y="52"/>
                    </a:cubicBezTo>
                    <a:cubicBezTo>
                      <a:pt x="12" y="44"/>
                      <a:pt x="13" y="36"/>
                      <a:pt x="14" y="28"/>
                    </a:cubicBezTo>
                    <a:cubicBezTo>
                      <a:pt x="14" y="17"/>
                      <a:pt x="10" y="7"/>
                      <a:pt x="1" y="1"/>
                    </a:cubicBezTo>
                    <a:cubicBezTo>
                      <a:pt x="1" y="1"/>
                      <a:pt x="1" y="1"/>
                      <a:pt x="1" y="1"/>
                    </a:cubicBezTo>
                    <a:cubicBezTo>
                      <a:pt x="1" y="0"/>
                      <a:pt x="0" y="0"/>
                      <a:pt x="0" y="1"/>
                    </a:cubicBezTo>
                    <a:cubicBezTo>
                      <a:pt x="0" y="1"/>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1" name="Freeform 232">
                <a:extLst>
                  <a:ext uri="{FF2B5EF4-FFF2-40B4-BE49-F238E27FC236}">
                    <a16:creationId xmlns:a16="http://schemas.microsoft.com/office/drawing/2014/main" id="{CA7CF236-F152-4FB3-B86F-E9BF3F0336E6}"/>
                  </a:ext>
                </a:extLst>
              </p:cNvPr>
              <p:cNvSpPr>
                <a:spLocks/>
              </p:cNvSpPr>
              <p:nvPr/>
            </p:nvSpPr>
            <p:spPr bwMode="auto">
              <a:xfrm>
                <a:off x="9494838" y="3300413"/>
                <a:ext cx="211138" cy="211138"/>
              </a:xfrm>
              <a:custGeom>
                <a:avLst/>
                <a:gdLst>
                  <a:gd name="T0" fmla="*/ 2 w 56"/>
                  <a:gd name="T1" fmla="*/ 18 h 56"/>
                  <a:gd name="T2" fmla="*/ 8 w 56"/>
                  <a:gd name="T3" fmla="*/ 11 h 56"/>
                  <a:gd name="T4" fmla="*/ 28 w 56"/>
                  <a:gd name="T5" fmla="*/ 2 h 56"/>
                  <a:gd name="T6" fmla="*/ 47 w 56"/>
                  <a:gd name="T7" fmla="*/ 11 h 56"/>
                  <a:gd name="T8" fmla="*/ 53 w 56"/>
                  <a:gd name="T9" fmla="*/ 30 h 56"/>
                  <a:gd name="T10" fmla="*/ 48 w 56"/>
                  <a:gd name="T11" fmla="*/ 55 h 56"/>
                  <a:gd name="T12" fmla="*/ 48 w 56"/>
                  <a:gd name="T13" fmla="*/ 55 h 56"/>
                  <a:gd name="T14" fmla="*/ 48 w 56"/>
                  <a:gd name="T15" fmla="*/ 56 h 56"/>
                  <a:gd name="T16" fmla="*/ 50 w 56"/>
                  <a:gd name="T17" fmla="*/ 55 h 56"/>
                  <a:gd name="T18" fmla="*/ 50 w 56"/>
                  <a:gd name="T19" fmla="*/ 55 h 56"/>
                  <a:gd name="T20" fmla="*/ 55 w 56"/>
                  <a:gd name="T21" fmla="*/ 30 h 56"/>
                  <a:gd name="T22" fmla="*/ 48 w 56"/>
                  <a:gd name="T23" fmla="*/ 9 h 56"/>
                  <a:gd name="T24" fmla="*/ 29 w 56"/>
                  <a:gd name="T25" fmla="*/ 0 h 56"/>
                  <a:gd name="T26" fmla="*/ 7 w 56"/>
                  <a:gd name="T27" fmla="*/ 10 h 56"/>
                  <a:gd name="T28" fmla="*/ 1 w 56"/>
                  <a:gd name="T29" fmla="*/ 17 h 56"/>
                  <a:gd name="T30" fmla="*/ 1 w 56"/>
                  <a:gd name="T31" fmla="*/ 17 h 56"/>
                  <a:gd name="T32" fmla="*/ 1 w 56"/>
                  <a:gd name="T33" fmla="*/ 19 h 56"/>
                  <a:gd name="T34" fmla="*/ 2 w 56"/>
                  <a:gd name="T35"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56">
                    <a:moveTo>
                      <a:pt x="2" y="18"/>
                    </a:moveTo>
                    <a:cubicBezTo>
                      <a:pt x="4" y="16"/>
                      <a:pt x="6" y="13"/>
                      <a:pt x="8" y="11"/>
                    </a:cubicBezTo>
                    <a:cubicBezTo>
                      <a:pt x="13" y="5"/>
                      <a:pt x="20" y="2"/>
                      <a:pt x="28" y="2"/>
                    </a:cubicBezTo>
                    <a:cubicBezTo>
                      <a:pt x="35" y="2"/>
                      <a:pt x="42" y="6"/>
                      <a:pt x="47" y="11"/>
                    </a:cubicBezTo>
                    <a:cubicBezTo>
                      <a:pt x="51" y="16"/>
                      <a:pt x="54" y="22"/>
                      <a:pt x="53" y="30"/>
                    </a:cubicBezTo>
                    <a:cubicBezTo>
                      <a:pt x="52" y="38"/>
                      <a:pt x="51" y="46"/>
                      <a:pt x="48" y="55"/>
                    </a:cubicBezTo>
                    <a:cubicBezTo>
                      <a:pt x="48" y="55"/>
                      <a:pt x="48" y="55"/>
                      <a:pt x="48" y="55"/>
                    </a:cubicBezTo>
                    <a:cubicBezTo>
                      <a:pt x="48" y="55"/>
                      <a:pt x="48" y="56"/>
                      <a:pt x="48" y="56"/>
                    </a:cubicBezTo>
                    <a:cubicBezTo>
                      <a:pt x="49" y="56"/>
                      <a:pt x="49" y="56"/>
                      <a:pt x="50" y="55"/>
                    </a:cubicBezTo>
                    <a:cubicBezTo>
                      <a:pt x="50" y="55"/>
                      <a:pt x="50" y="55"/>
                      <a:pt x="50" y="55"/>
                    </a:cubicBezTo>
                    <a:cubicBezTo>
                      <a:pt x="53" y="47"/>
                      <a:pt x="54" y="38"/>
                      <a:pt x="55" y="30"/>
                    </a:cubicBezTo>
                    <a:cubicBezTo>
                      <a:pt x="56" y="22"/>
                      <a:pt x="53" y="15"/>
                      <a:pt x="48" y="9"/>
                    </a:cubicBezTo>
                    <a:cubicBezTo>
                      <a:pt x="43" y="4"/>
                      <a:pt x="36" y="0"/>
                      <a:pt x="29" y="0"/>
                    </a:cubicBezTo>
                    <a:cubicBezTo>
                      <a:pt x="20" y="0"/>
                      <a:pt x="12" y="3"/>
                      <a:pt x="7" y="10"/>
                    </a:cubicBezTo>
                    <a:cubicBezTo>
                      <a:pt x="5" y="12"/>
                      <a:pt x="3" y="15"/>
                      <a:pt x="1" y="17"/>
                    </a:cubicBezTo>
                    <a:cubicBezTo>
                      <a:pt x="1" y="17"/>
                      <a:pt x="1" y="17"/>
                      <a:pt x="1" y="17"/>
                    </a:cubicBezTo>
                    <a:cubicBezTo>
                      <a:pt x="0" y="18"/>
                      <a:pt x="1" y="18"/>
                      <a:pt x="1" y="19"/>
                    </a:cubicBezTo>
                    <a:cubicBezTo>
                      <a:pt x="1" y="19"/>
                      <a:pt x="2" y="19"/>
                      <a:pt x="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2" name="Freeform 233">
                <a:extLst>
                  <a:ext uri="{FF2B5EF4-FFF2-40B4-BE49-F238E27FC236}">
                    <a16:creationId xmlns:a16="http://schemas.microsoft.com/office/drawing/2014/main" id="{76734354-1EE1-407F-B866-2ECF33E2F07D}"/>
                  </a:ext>
                </a:extLst>
              </p:cNvPr>
              <p:cNvSpPr>
                <a:spLocks/>
              </p:cNvSpPr>
              <p:nvPr/>
            </p:nvSpPr>
            <p:spPr bwMode="auto">
              <a:xfrm>
                <a:off x="9615488" y="3228975"/>
                <a:ext cx="134938" cy="115888"/>
              </a:xfrm>
              <a:custGeom>
                <a:avLst/>
                <a:gdLst>
                  <a:gd name="T0" fmla="*/ 1 w 36"/>
                  <a:gd name="T1" fmla="*/ 2 h 31"/>
                  <a:gd name="T2" fmla="*/ 34 w 36"/>
                  <a:gd name="T3" fmla="*/ 30 h 31"/>
                  <a:gd name="T4" fmla="*/ 34 w 36"/>
                  <a:gd name="T5" fmla="*/ 30 h 31"/>
                  <a:gd name="T6" fmla="*/ 35 w 36"/>
                  <a:gd name="T7" fmla="*/ 30 h 31"/>
                  <a:gd name="T8" fmla="*/ 36 w 36"/>
                  <a:gd name="T9" fmla="*/ 29 h 31"/>
                  <a:gd name="T10" fmla="*/ 36 w 36"/>
                  <a:gd name="T11" fmla="*/ 29 h 31"/>
                  <a:gd name="T12" fmla="*/ 1 w 36"/>
                  <a:gd name="T13" fmla="*/ 0 h 31"/>
                  <a:gd name="T14" fmla="*/ 1 w 36"/>
                  <a:gd name="T15" fmla="*/ 0 h 31"/>
                  <a:gd name="T16" fmla="*/ 0 w 36"/>
                  <a:gd name="T17" fmla="*/ 1 h 31"/>
                  <a:gd name="T18" fmla="*/ 1 w 36"/>
                  <a:gd name="T19"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1">
                    <a:moveTo>
                      <a:pt x="1" y="2"/>
                    </a:moveTo>
                    <a:cubicBezTo>
                      <a:pt x="13" y="4"/>
                      <a:pt x="28" y="12"/>
                      <a:pt x="34" y="30"/>
                    </a:cubicBezTo>
                    <a:cubicBezTo>
                      <a:pt x="34" y="30"/>
                      <a:pt x="34" y="30"/>
                      <a:pt x="34" y="30"/>
                    </a:cubicBezTo>
                    <a:cubicBezTo>
                      <a:pt x="34" y="30"/>
                      <a:pt x="35" y="31"/>
                      <a:pt x="35" y="30"/>
                    </a:cubicBezTo>
                    <a:cubicBezTo>
                      <a:pt x="36" y="30"/>
                      <a:pt x="36" y="30"/>
                      <a:pt x="36" y="29"/>
                    </a:cubicBezTo>
                    <a:cubicBezTo>
                      <a:pt x="36" y="29"/>
                      <a:pt x="36" y="29"/>
                      <a:pt x="36" y="29"/>
                    </a:cubicBezTo>
                    <a:cubicBezTo>
                      <a:pt x="31" y="14"/>
                      <a:pt x="17" y="3"/>
                      <a:pt x="1" y="0"/>
                    </a:cubicBezTo>
                    <a:cubicBezTo>
                      <a:pt x="1" y="0"/>
                      <a:pt x="1" y="0"/>
                      <a:pt x="1" y="0"/>
                    </a:cubicBezTo>
                    <a:cubicBezTo>
                      <a:pt x="1" y="0"/>
                      <a:pt x="0" y="1"/>
                      <a:pt x="0" y="1"/>
                    </a:cubicBezTo>
                    <a:cubicBezTo>
                      <a:pt x="0" y="2"/>
                      <a:pt x="0" y="2"/>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3" name="Freeform 234">
                <a:extLst>
                  <a:ext uri="{FF2B5EF4-FFF2-40B4-BE49-F238E27FC236}">
                    <a16:creationId xmlns:a16="http://schemas.microsoft.com/office/drawing/2014/main" id="{9B981B75-7C2C-4ED4-A422-557070672654}"/>
                  </a:ext>
                </a:extLst>
              </p:cNvPr>
              <p:cNvSpPr>
                <a:spLocks/>
              </p:cNvSpPr>
              <p:nvPr/>
            </p:nvSpPr>
            <p:spPr bwMode="auto">
              <a:xfrm>
                <a:off x="9642476" y="3473450"/>
                <a:ext cx="17463" cy="49213"/>
              </a:xfrm>
              <a:custGeom>
                <a:avLst/>
                <a:gdLst>
                  <a:gd name="T0" fmla="*/ 3 w 5"/>
                  <a:gd name="T1" fmla="*/ 1 h 13"/>
                  <a:gd name="T2" fmla="*/ 0 w 5"/>
                  <a:gd name="T3" fmla="*/ 11 h 13"/>
                  <a:gd name="T4" fmla="*/ 0 w 5"/>
                  <a:gd name="T5" fmla="*/ 11 h 13"/>
                  <a:gd name="T6" fmla="*/ 0 w 5"/>
                  <a:gd name="T7" fmla="*/ 12 h 13"/>
                  <a:gd name="T8" fmla="*/ 2 w 5"/>
                  <a:gd name="T9" fmla="*/ 12 h 13"/>
                  <a:gd name="T10" fmla="*/ 2 w 5"/>
                  <a:gd name="T11" fmla="*/ 12 h 13"/>
                  <a:gd name="T12" fmla="*/ 5 w 5"/>
                  <a:gd name="T13" fmla="*/ 1 h 13"/>
                  <a:gd name="T14" fmla="*/ 5 w 5"/>
                  <a:gd name="T15" fmla="*/ 1 h 13"/>
                  <a:gd name="T16" fmla="*/ 5 w 5"/>
                  <a:gd name="T17" fmla="*/ 0 h 13"/>
                  <a:gd name="T18" fmla="*/ 3 w 5"/>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3">
                    <a:moveTo>
                      <a:pt x="3" y="1"/>
                    </a:moveTo>
                    <a:cubicBezTo>
                      <a:pt x="3" y="4"/>
                      <a:pt x="1" y="8"/>
                      <a:pt x="0" y="11"/>
                    </a:cubicBezTo>
                    <a:cubicBezTo>
                      <a:pt x="0" y="11"/>
                      <a:pt x="0" y="11"/>
                      <a:pt x="0" y="11"/>
                    </a:cubicBezTo>
                    <a:cubicBezTo>
                      <a:pt x="0" y="12"/>
                      <a:pt x="0" y="12"/>
                      <a:pt x="0" y="12"/>
                    </a:cubicBezTo>
                    <a:cubicBezTo>
                      <a:pt x="1" y="13"/>
                      <a:pt x="2" y="12"/>
                      <a:pt x="2" y="12"/>
                    </a:cubicBezTo>
                    <a:cubicBezTo>
                      <a:pt x="2" y="12"/>
                      <a:pt x="2" y="12"/>
                      <a:pt x="2" y="12"/>
                    </a:cubicBezTo>
                    <a:cubicBezTo>
                      <a:pt x="3" y="8"/>
                      <a:pt x="4" y="5"/>
                      <a:pt x="5" y="1"/>
                    </a:cubicBezTo>
                    <a:cubicBezTo>
                      <a:pt x="5" y="1"/>
                      <a:pt x="5" y="1"/>
                      <a:pt x="5" y="1"/>
                    </a:cubicBezTo>
                    <a:cubicBezTo>
                      <a:pt x="5" y="1"/>
                      <a:pt x="5" y="0"/>
                      <a:pt x="5" y="0"/>
                    </a:cubicBezTo>
                    <a:cubicBezTo>
                      <a:pt x="4" y="0"/>
                      <a:pt x="4" y="0"/>
                      <a:pt x="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4" name="Freeform 235">
                <a:extLst>
                  <a:ext uri="{FF2B5EF4-FFF2-40B4-BE49-F238E27FC236}">
                    <a16:creationId xmlns:a16="http://schemas.microsoft.com/office/drawing/2014/main" id="{CE21BEE3-21F8-4084-AC13-23217A6BB1A8}"/>
                  </a:ext>
                </a:extLst>
              </p:cNvPr>
              <p:cNvSpPr>
                <a:spLocks/>
              </p:cNvSpPr>
              <p:nvPr/>
            </p:nvSpPr>
            <p:spPr bwMode="auto">
              <a:xfrm>
                <a:off x="9559926" y="3352800"/>
                <a:ext cx="100013" cy="169863"/>
              </a:xfrm>
              <a:custGeom>
                <a:avLst/>
                <a:gdLst>
                  <a:gd name="T0" fmla="*/ 2 w 27"/>
                  <a:gd name="T1" fmla="*/ 5 h 45"/>
                  <a:gd name="T2" fmla="*/ 11 w 27"/>
                  <a:gd name="T3" fmla="*/ 2 h 45"/>
                  <a:gd name="T4" fmla="*/ 22 w 27"/>
                  <a:gd name="T5" fmla="*/ 8 h 45"/>
                  <a:gd name="T6" fmla="*/ 25 w 27"/>
                  <a:gd name="T7" fmla="*/ 18 h 45"/>
                  <a:gd name="T8" fmla="*/ 18 w 27"/>
                  <a:gd name="T9" fmla="*/ 43 h 45"/>
                  <a:gd name="T10" fmla="*/ 18 w 27"/>
                  <a:gd name="T11" fmla="*/ 43 h 45"/>
                  <a:gd name="T12" fmla="*/ 18 w 27"/>
                  <a:gd name="T13" fmla="*/ 45 h 45"/>
                  <a:gd name="T14" fmla="*/ 20 w 27"/>
                  <a:gd name="T15" fmla="*/ 44 h 45"/>
                  <a:gd name="T16" fmla="*/ 20 w 27"/>
                  <a:gd name="T17" fmla="*/ 44 h 45"/>
                  <a:gd name="T18" fmla="*/ 27 w 27"/>
                  <a:gd name="T19" fmla="*/ 18 h 45"/>
                  <a:gd name="T20" fmla="*/ 23 w 27"/>
                  <a:gd name="T21" fmla="*/ 6 h 45"/>
                  <a:gd name="T22" fmla="*/ 12 w 27"/>
                  <a:gd name="T23" fmla="*/ 0 h 45"/>
                  <a:gd name="T24" fmla="*/ 1 w 27"/>
                  <a:gd name="T25" fmla="*/ 3 h 45"/>
                  <a:gd name="T26" fmla="*/ 1 w 27"/>
                  <a:gd name="T27" fmla="*/ 3 h 45"/>
                  <a:gd name="T28" fmla="*/ 1 w 27"/>
                  <a:gd name="T29" fmla="*/ 5 h 45"/>
                  <a:gd name="T30" fmla="*/ 2 w 27"/>
                  <a:gd name="T3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5">
                    <a:moveTo>
                      <a:pt x="2" y="5"/>
                    </a:moveTo>
                    <a:cubicBezTo>
                      <a:pt x="5" y="3"/>
                      <a:pt x="8" y="2"/>
                      <a:pt x="11" y="2"/>
                    </a:cubicBezTo>
                    <a:cubicBezTo>
                      <a:pt x="15" y="3"/>
                      <a:pt x="19" y="5"/>
                      <a:pt x="22" y="8"/>
                    </a:cubicBezTo>
                    <a:cubicBezTo>
                      <a:pt x="24" y="10"/>
                      <a:pt x="25" y="14"/>
                      <a:pt x="25" y="18"/>
                    </a:cubicBezTo>
                    <a:cubicBezTo>
                      <a:pt x="24" y="26"/>
                      <a:pt x="21" y="35"/>
                      <a:pt x="18" y="43"/>
                    </a:cubicBezTo>
                    <a:cubicBezTo>
                      <a:pt x="18" y="43"/>
                      <a:pt x="18" y="43"/>
                      <a:pt x="18" y="43"/>
                    </a:cubicBezTo>
                    <a:cubicBezTo>
                      <a:pt x="18" y="44"/>
                      <a:pt x="18" y="45"/>
                      <a:pt x="18" y="45"/>
                    </a:cubicBezTo>
                    <a:cubicBezTo>
                      <a:pt x="19" y="45"/>
                      <a:pt x="19" y="45"/>
                      <a:pt x="20" y="44"/>
                    </a:cubicBezTo>
                    <a:cubicBezTo>
                      <a:pt x="20" y="44"/>
                      <a:pt x="20" y="44"/>
                      <a:pt x="20" y="44"/>
                    </a:cubicBezTo>
                    <a:cubicBezTo>
                      <a:pt x="23" y="35"/>
                      <a:pt x="26" y="27"/>
                      <a:pt x="27" y="18"/>
                    </a:cubicBezTo>
                    <a:cubicBezTo>
                      <a:pt x="27" y="14"/>
                      <a:pt x="26" y="10"/>
                      <a:pt x="23" y="6"/>
                    </a:cubicBezTo>
                    <a:cubicBezTo>
                      <a:pt x="20" y="3"/>
                      <a:pt x="16" y="1"/>
                      <a:pt x="12" y="0"/>
                    </a:cubicBezTo>
                    <a:cubicBezTo>
                      <a:pt x="8" y="0"/>
                      <a:pt x="4" y="1"/>
                      <a:pt x="1" y="3"/>
                    </a:cubicBezTo>
                    <a:cubicBezTo>
                      <a:pt x="1" y="3"/>
                      <a:pt x="1" y="3"/>
                      <a:pt x="1" y="3"/>
                    </a:cubicBezTo>
                    <a:cubicBezTo>
                      <a:pt x="1" y="4"/>
                      <a:pt x="0" y="4"/>
                      <a:pt x="1" y="5"/>
                    </a:cubicBezTo>
                    <a:cubicBezTo>
                      <a:pt x="1" y="5"/>
                      <a:pt x="2" y="5"/>
                      <a:pt x="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5" name="Freeform 236">
                <a:extLst>
                  <a:ext uri="{FF2B5EF4-FFF2-40B4-BE49-F238E27FC236}">
                    <a16:creationId xmlns:a16="http://schemas.microsoft.com/office/drawing/2014/main" id="{0EB33F52-AEC5-4A73-A2D3-D21D5171C366}"/>
                  </a:ext>
                </a:extLst>
              </p:cNvPr>
              <p:cNvSpPr>
                <a:spLocks/>
              </p:cNvSpPr>
              <p:nvPr/>
            </p:nvSpPr>
            <p:spPr bwMode="auto">
              <a:xfrm>
                <a:off x="9521826" y="3371850"/>
                <a:ext cx="123825" cy="150813"/>
              </a:xfrm>
              <a:custGeom>
                <a:avLst/>
                <a:gdLst>
                  <a:gd name="T0" fmla="*/ 1 w 33"/>
                  <a:gd name="T1" fmla="*/ 28 h 40"/>
                  <a:gd name="T2" fmla="*/ 5 w 33"/>
                  <a:gd name="T3" fmla="*/ 22 h 40"/>
                  <a:gd name="T4" fmla="*/ 7 w 33"/>
                  <a:gd name="T5" fmla="*/ 17 h 40"/>
                  <a:gd name="T6" fmla="*/ 12 w 33"/>
                  <a:gd name="T7" fmla="*/ 7 h 40"/>
                  <a:gd name="T8" fmla="*/ 21 w 33"/>
                  <a:gd name="T9" fmla="*/ 2 h 40"/>
                  <a:gd name="T10" fmla="*/ 29 w 33"/>
                  <a:gd name="T11" fmla="*/ 6 h 40"/>
                  <a:gd name="T12" fmla="*/ 31 w 33"/>
                  <a:gd name="T13" fmla="*/ 14 h 40"/>
                  <a:gd name="T14" fmla="*/ 24 w 33"/>
                  <a:gd name="T15" fmla="*/ 38 h 40"/>
                  <a:gd name="T16" fmla="*/ 24 w 33"/>
                  <a:gd name="T17" fmla="*/ 38 h 40"/>
                  <a:gd name="T18" fmla="*/ 24 w 33"/>
                  <a:gd name="T19" fmla="*/ 40 h 40"/>
                  <a:gd name="T20" fmla="*/ 25 w 33"/>
                  <a:gd name="T21" fmla="*/ 39 h 40"/>
                  <a:gd name="T22" fmla="*/ 25 w 33"/>
                  <a:gd name="T23" fmla="*/ 39 h 40"/>
                  <a:gd name="T24" fmla="*/ 33 w 33"/>
                  <a:gd name="T25" fmla="*/ 14 h 40"/>
                  <a:gd name="T26" fmla="*/ 30 w 33"/>
                  <a:gd name="T27" fmla="*/ 5 h 40"/>
                  <a:gd name="T28" fmla="*/ 22 w 33"/>
                  <a:gd name="T29" fmla="*/ 0 h 40"/>
                  <a:gd name="T30" fmla="*/ 10 w 33"/>
                  <a:gd name="T31" fmla="*/ 6 h 40"/>
                  <a:gd name="T32" fmla="*/ 5 w 33"/>
                  <a:gd name="T33" fmla="*/ 16 h 40"/>
                  <a:gd name="T34" fmla="*/ 3 w 33"/>
                  <a:gd name="T35" fmla="*/ 21 h 40"/>
                  <a:gd name="T36" fmla="*/ 0 w 33"/>
                  <a:gd name="T37" fmla="*/ 27 h 40"/>
                  <a:gd name="T38" fmla="*/ 0 w 33"/>
                  <a:gd name="T39" fmla="*/ 27 h 40"/>
                  <a:gd name="T40" fmla="*/ 0 w 33"/>
                  <a:gd name="T41" fmla="*/ 29 h 40"/>
                  <a:gd name="T42" fmla="*/ 1 w 33"/>
                  <a:gd name="T43"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1" y="28"/>
                    </a:moveTo>
                    <a:cubicBezTo>
                      <a:pt x="3" y="26"/>
                      <a:pt x="4" y="24"/>
                      <a:pt x="5" y="22"/>
                    </a:cubicBezTo>
                    <a:cubicBezTo>
                      <a:pt x="6" y="20"/>
                      <a:pt x="6" y="19"/>
                      <a:pt x="7" y="17"/>
                    </a:cubicBezTo>
                    <a:cubicBezTo>
                      <a:pt x="9" y="14"/>
                      <a:pt x="10" y="10"/>
                      <a:pt x="12" y="7"/>
                    </a:cubicBezTo>
                    <a:cubicBezTo>
                      <a:pt x="14" y="4"/>
                      <a:pt x="17" y="2"/>
                      <a:pt x="21" y="2"/>
                    </a:cubicBezTo>
                    <a:cubicBezTo>
                      <a:pt x="24" y="2"/>
                      <a:pt x="27" y="4"/>
                      <a:pt x="29" y="6"/>
                    </a:cubicBezTo>
                    <a:cubicBezTo>
                      <a:pt x="31" y="8"/>
                      <a:pt x="31" y="11"/>
                      <a:pt x="31" y="14"/>
                    </a:cubicBezTo>
                    <a:cubicBezTo>
                      <a:pt x="30" y="22"/>
                      <a:pt x="27" y="30"/>
                      <a:pt x="24" y="38"/>
                    </a:cubicBezTo>
                    <a:cubicBezTo>
                      <a:pt x="24" y="38"/>
                      <a:pt x="24" y="38"/>
                      <a:pt x="24" y="38"/>
                    </a:cubicBezTo>
                    <a:cubicBezTo>
                      <a:pt x="23" y="39"/>
                      <a:pt x="24" y="39"/>
                      <a:pt x="24" y="40"/>
                    </a:cubicBezTo>
                    <a:cubicBezTo>
                      <a:pt x="25" y="40"/>
                      <a:pt x="25" y="40"/>
                      <a:pt x="25" y="39"/>
                    </a:cubicBezTo>
                    <a:cubicBezTo>
                      <a:pt x="25" y="39"/>
                      <a:pt x="25" y="39"/>
                      <a:pt x="25" y="39"/>
                    </a:cubicBezTo>
                    <a:cubicBezTo>
                      <a:pt x="29" y="31"/>
                      <a:pt x="32" y="22"/>
                      <a:pt x="33" y="14"/>
                    </a:cubicBezTo>
                    <a:cubicBezTo>
                      <a:pt x="33" y="11"/>
                      <a:pt x="32" y="7"/>
                      <a:pt x="30" y="5"/>
                    </a:cubicBezTo>
                    <a:cubicBezTo>
                      <a:pt x="28" y="2"/>
                      <a:pt x="25" y="1"/>
                      <a:pt x="22" y="0"/>
                    </a:cubicBezTo>
                    <a:cubicBezTo>
                      <a:pt x="17" y="0"/>
                      <a:pt x="13" y="2"/>
                      <a:pt x="10" y="6"/>
                    </a:cubicBezTo>
                    <a:cubicBezTo>
                      <a:pt x="8" y="9"/>
                      <a:pt x="7" y="13"/>
                      <a:pt x="5" y="16"/>
                    </a:cubicBezTo>
                    <a:cubicBezTo>
                      <a:pt x="4" y="18"/>
                      <a:pt x="4" y="20"/>
                      <a:pt x="3" y="21"/>
                    </a:cubicBezTo>
                    <a:cubicBezTo>
                      <a:pt x="2" y="23"/>
                      <a:pt x="1" y="25"/>
                      <a:pt x="0" y="27"/>
                    </a:cubicBezTo>
                    <a:cubicBezTo>
                      <a:pt x="0" y="27"/>
                      <a:pt x="0" y="27"/>
                      <a:pt x="0" y="27"/>
                    </a:cubicBezTo>
                    <a:cubicBezTo>
                      <a:pt x="0" y="28"/>
                      <a:pt x="0" y="28"/>
                      <a:pt x="0" y="29"/>
                    </a:cubicBezTo>
                    <a:cubicBezTo>
                      <a:pt x="1" y="29"/>
                      <a:pt x="1" y="29"/>
                      <a:pt x="1"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6" name="Freeform 237">
                <a:extLst>
                  <a:ext uri="{FF2B5EF4-FFF2-40B4-BE49-F238E27FC236}">
                    <a16:creationId xmlns:a16="http://schemas.microsoft.com/office/drawing/2014/main" id="{47FD718B-62CC-4370-8C60-3731329F4833}"/>
                  </a:ext>
                </a:extLst>
              </p:cNvPr>
              <p:cNvSpPr>
                <a:spLocks/>
              </p:cNvSpPr>
              <p:nvPr/>
            </p:nvSpPr>
            <p:spPr bwMode="auto">
              <a:xfrm>
                <a:off x="9507538" y="3375025"/>
                <a:ext cx="52388" cy="90488"/>
              </a:xfrm>
              <a:custGeom>
                <a:avLst/>
                <a:gdLst>
                  <a:gd name="T0" fmla="*/ 12 w 14"/>
                  <a:gd name="T1" fmla="*/ 1 h 24"/>
                  <a:gd name="T2" fmla="*/ 5 w 14"/>
                  <a:gd name="T3" fmla="*/ 14 h 24"/>
                  <a:gd name="T4" fmla="*/ 3 w 14"/>
                  <a:gd name="T5" fmla="*/ 17 h 24"/>
                  <a:gd name="T6" fmla="*/ 0 w 14"/>
                  <a:gd name="T7" fmla="*/ 22 h 24"/>
                  <a:gd name="T8" fmla="*/ 0 w 14"/>
                  <a:gd name="T9" fmla="*/ 22 h 24"/>
                  <a:gd name="T10" fmla="*/ 1 w 14"/>
                  <a:gd name="T11" fmla="*/ 23 h 24"/>
                  <a:gd name="T12" fmla="*/ 2 w 14"/>
                  <a:gd name="T13" fmla="*/ 23 h 24"/>
                  <a:gd name="T14" fmla="*/ 2 w 14"/>
                  <a:gd name="T15" fmla="*/ 23 h 24"/>
                  <a:gd name="T16" fmla="*/ 5 w 14"/>
                  <a:gd name="T17" fmla="*/ 18 h 24"/>
                  <a:gd name="T18" fmla="*/ 6 w 14"/>
                  <a:gd name="T19" fmla="*/ 15 h 24"/>
                  <a:gd name="T20" fmla="*/ 13 w 14"/>
                  <a:gd name="T21" fmla="*/ 2 h 24"/>
                  <a:gd name="T22" fmla="*/ 13 w 14"/>
                  <a:gd name="T23" fmla="*/ 2 h 24"/>
                  <a:gd name="T24" fmla="*/ 13 w 14"/>
                  <a:gd name="T25" fmla="*/ 1 h 24"/>
                  <a:gd name="T26" fmla="*/ 12 w 14"/>
                  <a:gd name="T27"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4">
                    <a:moveTo>
                      <a:pt x="12" y="1"/>
                    </a:moveTo>
                    <a:cubicBezTo>
                      <a:pt x="9" y="6"/>
                      <a:pt x="6" y="10"/>
                      <a:pt x="5" y="14"/>
                    </a:cubicBezTo>
                    <a:cubicBezTo>
                      <a:pt x="4" y="15"/>
                      <a:pt x="3" y="16"/>
                      <a:pt x="3" y="17"/>
                    </a:cubicBezTo>
                    <a:cubicBezTo>
                      <a:pt x="2" y="19"/>
                      <a:pt x="1" y="20"/>
                      <a:pt x="0" y="22"/>
                    </a:cubicBezTo>
                    <a:cubicBezTo>
                      <a:pt x="0" y="22"/>
                      <a:pt x="0" y="22"/>
                      <a:pt x="0" y="22"/>
                    </a:cubicBezTo>
                    <a:cubicBezTo>
                      <a:pt x="0" y="23"/>
                      <a:pt x="0" y="23"/>
                      <a:pt x="1" y="23"/>
                    </a:cubicBezTo>
                    <a:cubicBezTo>
                      <a:pt x="1" y="24"/>
                      <a:pt x="2" y="24"/>
                      <a:pt x="2" y="23"/>
                    </a:cubicBezTo>
                    <a:cubicBezTo>
                      <a:pt x="2" y="23"/>
                      <a:pt x="2" y="23"/>
                      <a:pt x="2" y="23"/>
                    </a:cubicBezTo>
                    <a:cubicBezTo>
                      <a:pt x="3" y="21"/>
                      <a:pt x="4" y="20"/>
                      <a:pt x="5" y="18"/>
                    </a:cubicBezTo>
                    <a:cubicBezTo>
                      <a:pt x="5" y="17"/>
                      <a:pt x="6" y="16"/>
                      <a:pt x="6" y="15"/>
                    </a:cubicBezTo>
                    <a:cubicBezTo>
                      <a:pt x="8" y="11"/>
                      <a:pt x="10" y="7"/>
                      <a:pt x="13" y="2"/>
                    </a:cubicBezTo>
                    <a:cubicBezTo>
                      <a:pt x="13" y="2"/>
                      <a:pt x="13" y="2"/>
                      <a:pt x="13" y="2"/>
                    </a:cubicBezTo>
                    <a:cubicBezTo>
                      <a:pt x="14" y="2"/>
                      <a:pt x="13" y="1"/>
                      <a:pt x="13" y="1"/>
                    </a:cubicBezTo>
                    <a:cubicBezTo>
                      <a:pt x="13" y="0"/>
                      <a:pt x="12" y="1"/>
                      <a:pt x="1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7" name="Freeform 238">
                <a:extLst>
                  <a:ext uri="{FF2B5EF4-FFF2-40B4-BE49-F238E27FC236}">
                    <a16:creationId xmlns:a16="http://schemas.microsoft.com/office/drawing/2014/main" id="{7B86EBE7-EB42-4C4E-A453-69666B156090}"/>
                  </a:ext>
                </a:extLst>
              </p:cNvPr>
              <p:cNvSpPr>
                <a:spLocks/>
              </p:cNvSpPr>
              <p:nvPr/>
            </p:nvSpPr>
            <p:spPr bwMode="auto">
              <a:xfrm>
                <a:off x="9494838" y="3333750"/>
                <a:ext cx="169863" cy="112713"/>
              </a:xfrm>
              <a:custGeom>
                <a:avLst/>
                <a:gdLst>
                  <a:gd name="T0" fmla="*/ 45 w 45"/>
                  <a:gd name="T1" fmla="*/ 10 h 30"/>
                  <a:gd name="T2" fmla="*/ 29 w 45"/>
                  <a:gd name="T3" fmla="*/ 1 h 30"/>
                  <a:gd name="T4" fmla="*/ 12 w 45"/>
                  <a:gd name="T5" fmla="*/ 8 h 30"/>
                  <a:gd name="T6" fmla="*/ 3 w 45"/>
                  <a:gd name="T7" fmla="*/ 23 h 30"/>
                  <a:gd name="T8" fmla="*/ 2 w 45"/>
                  <a:gd name="T9" fmla="*/ 26 h 30"/>
                  <a:gd name="T10" fmla="*/ 0 w 45"/>
                  <a:gd name="T11" fmla="*/ 28 h 30"/>
                  <a:gd name="T12" fmla="*/ 0 w 45"/>
                  <a:gd name="T13" fmla="*/ 28 h 30"/>
                  <a:gd name="T14" fmla="*/ 1 w 45"/>
                  <a:gd name="T15" fmla="*/ 29 h 30"/>
                  <a:gd name="T16" fmla="*/ 2 w 45"/>
                  <a:gd name="T17" fmla="*/ 29 h 30"/>
                  <a:gd name="T18" fmla="*/ 2 w 45"/>
                  <a:gd name="T19" fmla="*/ 29 h 30"/>
                  <a:gd name="T20" fmla="*/ 3 w 45"/>
                  <a:gd name="T21" fmla="*/ 27 h 30"/>
                  <a:gd name="T22" fmla="*/ 5 w 45"/>
                  <a:gd name="T23" fmla="*/ 24 h 30"/>
                  <a:gd name="T24" fmla="*/ 14 w 45"/>
                  <a:gd name="T25" fmla="*/ 9 h 30"/>
                  <a:gd name="T26" fmla="*/ 28 w 45"/>
                  <a:gd name="T27" fmla="*/ 3 h 30"/>
                  <a:gd name="T28" fmla="*/ 43 w 45"/>
                  <a:gd name="T29" fmla="*/ 11 h 30"/>
                  <a:gd name="T30" fmla="*/ 43 w 45"/>
                  <a:gd name="T31" fmla="*/ 11 h 30"/>
                  <a:gd name="T32" fmla="*/ 44 w 45"/>
                  <a:gd name="T33" fmla="*/ 11 h 30"/>
                  <a:gd name="T34" fmla="*/ 45 w 45"/>
                  <a:gd name="T35" fmla="*/ 1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 h="30">
                    <a:moveTo>
                      <a:pt x="45" y="10"/>
                    </a:moveTo>
                    <a:cubicBezTo>
                      <a:pt x="41" y="5"/>
                      <a:pt x="35" y="1"/>
                      <a:pt x="29" y="1"/>
                    </a:cubicBezTo>
                    <a:cubicBezTo>
                      <a:pt x="22" y="0"/>
                      <a:pt x="16" y="3"/>
                      <a:pt x="12" y="8"/>
                    </a:cubicBezTo>
                    <a:cubicBezTo>
                      <a:pt x="8" y="14"/>
                      <a:pt x="5" y="19"/>
                      <a:pt x="3" y="23"/>
                    </a:cubicBezTo>
                    <a:cubicBezTo>
                      <a:pt x="2" y="26"/>
                      <a:pt x="2" y="26"/>
                      <a:pt x="2" y="26"/>
                    </a:cubicBezTo>
                    <a:cubicBezTo>
                      <a:pt x="1" y="27"/>
                      <a:pt x="1" y="27"/>
                      <a:pt x="0" y="28"/>
                    </a:cubicBezTo>
                    <a:cubicBezTo>
                      <a:pt x="0" y="28"/>
                      <a:pt x="0" y="28"/>
                      <a:pt x="0" y="28"/>
                    </a:cubicBezTo>
                    <a:cubicBezTo>
                      <a:pt x="0" y="29"/>
                      <a:pt x="0" y="29"/>
                      <a:pt x="1" y="29"/>
                    </a:cubicBezTo>
                    <a:cubicBezTo>
                      <a:pt x="1" y="30"/>
                      <a:pt x="2" y="30"/>
                      <a:pt x="2" y="29"/>
                    </a:cubicBezTo>
                    <a:cubicBezTo>
                      <a:pt x="2" y="29"/>
                      <a:pt x="2" y="29"/>
                      <a:pt x="2" y="29"/>
                    </a:cubicBezTo>
                    <a:cubicBezTo>
                      <a:pt x="2" y="28"/>
                      <a:pt x="3" y="28"/>
                      <a:pt x="3" y="27"/>
                    </a:cubicBezTo>
                    <a:cubicBezTo>
                      <a:pt x="5" y="24"/>
                      <a:pt x="5" y="24"/>
                      <a:pt x="5" y="24"/>
                    </a:cubicBezTo>
                    <a:cubicBezTo>
                      <a:pt x="7" y="20"/>
                      <a:pt x="10" y="15"/>
                      <a:pt x="14" y="9"/>
                    </a:cubicBezTo>
                    <a:cubicBezTo>
                      <a:pt x="17" y="5"/>
                      <a:pt x="22" y="2"/>
                      <a:pt x="28" y="3"/>
                    </a:cubicBezTo>
                    <a:cubicBezTo>
                      <a:pt x="34" y="3"/>
                      <a:pt x="40" y="6"/>
                      <a:pt x="43" y="11"/>
                    </a:cubicBezTo>
                    <a:cubicBezTo>
                      <a:pt x="43" y="11"/>
                      <a:pt x="43" y="11"/>
                      <a:pt x="43" y="11"/>
                    </a:cubicBezTo>
                    <a:cubicBezTo>
                      <a:pt x="43" y="11"/>
                      <a:pt x="44" y="12"/>
                      <a:pt x="44" y="11"/>
                    </a:cubicBezTo>
                    <a:cubicBezTo>
                      <a:pt x="45" y="11"/>
                      <a:pt x="45" y="10"/>
                      <a:pt x="4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8" name="Freeform 239">
                <a:extLst>
                  <a:ext uri="{FF2B5EF4-FFF2-40B4-BE49-F238E27FC236}">
                    <a16:creationId xmlns:a16="http://schemas.microsoft.com/office/drawing/2014/main" id="{2523C55C-A8E3-4EF2-91C8-EC8592707E91}"/>
                  </a:ext>
                </a:extLst>
              </p:cNvPr>
              <p:cNvSpPr>
                <a:spLocks/>
              </p:cNvSpPr>
              <p:nvPr/>
            </p:nvSpPr>
            <p:spPr bwMode="auto">
              <a:xfrm>
                <a:off x="9656763" y="3386138"/>
                <a:ext cx="19050" cy="79375"/>
              </a:xfrm>
              <a:custGeom>
                <a:avLst/>
                <a:gdLst>
                  <a:gd name="T0" fmla="*/ 3 w 5"/>
                  <a:gd name="T1" fmla="*/ 20 h 21"/>
                  <a:gd name="T2" fmla="*/ 4 w 5"/>
                  <a:gd name="T3" fmla="*/ 8 h 21"/>
                  <a:gd name="T4" fmla="*/ 4 w 5"/>
                  <a:gd name="T5" fmla="*/ 0 h 21"/>
                  <a:gd name="T6" fmla="*/ 4 w 5"/>
                  <a:gd name="T7" fmla="*/ 0 h 21"/>
                  <a:gd name="T8" fmla="*/ 2 w 5"/>
                  <a:gd name="T9" fmla="*/ 0 h 21"/>
                  <a:gd name="T10" fmla="*/ 2 w 5"/>
                  <a:gd name="T11" fmla="*/ 1 h 21"/>
                  <a:gd name="T12" fmla="*/ 2 w 5"/>
                  <a:gd name="T13" fmla="*/ 1 h 21"/>
                  <a:gd name="T14" fmla="*/ 2 w 5"/>
                  <a:gd name="T15" fmla="*/ 8 h 21"/>
                  <a:gd name="T16" fmla="*/ 1 w 5"/>
                  <a:gd name="T17" fmla="*/ 19 h 21"/>
                  <a:gd name="T18" fmla="*/ 1 w 5"/>
                  <a:gd name="T19" fmla="*/ 19 h 21"/>
                  <a:gd name="T20" fmla="*/ 1 w 5"/>
                  <a:gd name="T21" fmla="*/ 21 h 21"/>
                  <a:gd name="T22" fmla="*/ 3 w 5"/>
                  <a:gd name="T23"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1">
                    <a:moveTo>
                      <a:pt x="3" y="20"/>
                    </a:moveTo>
                    <a:cubicBezTo>
                      <a:pt x="3" y="16"/>
                      <a:pt x="4" y="12"/>
                      <a:pt x="4" y="8"/>
                    </a:cubicBezTo>
                    <a:cubicBezTo>
                      <a:pt x="5" y="6"/>
                      <a:pt x="4" y="3"/>
                      <a:pt x="4" y="0"/>
                    </a:cubicBezTo>
                    <a:cubicBezTo>
                      <a:pt x="4" y="0"/>
                      <a:pt x="4" y="0"/>
                      <a:pt x="4" y="0"/>
                    </a:cubicBezTo>
                    <a:cubicBezTo>
                      <a:pt x="3" y="0"/>
                      <a:pt x="3" y="0"/>
                      <a:pt x="2" y="0"/>
                    </a:cubicBezTo>
                    <a:cubicBezTo>
                      <a:pt x="2" y="0"/>
                      <a:pt x="2" y="0"/>
                      <a:pt x="2" y="1"/>
                    </a:cubicBezTo>
                    <a:cubicBezTo>
                      <a:pt x="2" y="1"/>
                      <a:pt x="2" y="1"/>
                      <a:pt x="2" y="1"/>
                    </a:cubicBezTo>
                    <a:cubicBezTo>
                      <a:pt x="2" y="3"/>
                      <a:pt x="3" y="6"/>
                      <a:pt x="2" y="8"/>
                    </a:cubicBezTo>
                    <a:cubicBezTo>
                      <a:pt x="2" y="12"/>
                      <a:pt x="1" y="16"/>
                      <a:pt x="1" y="19"/>
                    </a:cubicBezTo>
                    <a:cubicBezTo>
                      <a:pt x="1" y="19"/>
                      <a:pt x="1" y="19"/>
                      <a:pt x="1" y="19"/>
                    </a:cubicBezTo>
                    <a:cubicBezTo>
                      <a:pt x="0" y="20"/>
                      <a:pt x="1" y="21"/>
                      <a:pt x="1" y="21"/>
                    </a:cubicBezTo>
                    <a:cubicBezTo>
                      <a:pt x="2" y="21"/>
                      <a:pt x="2" y="20"/>
                      <a:pt x="3"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39" name="Freeform 240">
                <a:extLst>
                  <a:ext uri="{FF2B5EF4-FFF2-40B4-BE49-F238E27FC236}">
                    <a16:creationId xmlns:a16="http://schemas.microsoft.com/office/drawing/2014/main" id="{0869FE35-AA6F-4EE4-8D06-5E71858D5361}"/>
                  </a:ext>
                </a:extLst>
              </p:cNvPr>
              <p:cNvSpPr>
                <a:spLocks/>
              </p:cNvSpPr>
              <p:nvPr/>
            </p:nvSpPr>
            <p:spPr bwMode="auto">
              <a:xfrm>
                <a:off x="9548813" y="3405188"/>
                <a:ext cx="69850" cy="112713"/>
              </a:xfrm>
              <a:custGeom>
                <a:avLst/>
                <a:gdLst>
                  <a:gd name="T0" fmla="*/ 10 w 19"/>
                  <a:gd name="T1" fmla="*/ 29 h 30"/>
                  <a:gd name="T2" fmla="*/ 18 w 19"/>
                  <a:gd name="T3" fmla="*/ 7 h 30"/>
                  <a:gd name="T4" fmla="*/ 18 w 19"/>
                  <a:gd name="T5" fmla="*/ 3 h 30"/>
                  <a:gd name="T6" fmla="*/ 15 w 19"/>
                  <a:gd name="T7" fmla="*/ 1 h 30"/>
                  <a:gd name="T8" fmla="*/ 9 w 19"/>
                  <a:gd name="T9" fmla="*/ 4 h 30"/>
                  <a:gd name="T10" fmla="*/ 1 w 19"/>
                  <a:gd name="T11" fmla="*/ 25 h 30"/>
                  <a:gd name="T12" fmla="*/ 1 w 19"/>
                  <a:gd name="T13" fmla="*/ 25 h 30"/>
                  <a:gd name="T14" fmla="*/ 1 w 19"/>
                  <a:gd name="T15" fmla="*/ 26 h 30"/>
                  <a:gd name="T16" fmla="*/ 2 w 19"/>
                  <a:gd name="T17" fmla="*/ 26 h 30"/>
                  <a:gd name="T18" fmla="*/ 2 w 19"/>
                  <a:gd name="T19" fmla="*/ 26 h 30"/>
                  <a:gd name="T20" fmla="*/ 11 w 19"/>
                  <a:gd name="T21" fmla="*/ 5 h 30"/>
                  <a:gd name="T22" fmla="*/ 14 w 19"/>
                  <a:gd name="T23" fmla="*/ 3 h 30"/>
                  <a:gd name="T24" fmla="*/ 16 w 19"/>
                  <a:gd name="T25" fmla="*/ 4 h 30"/>
                  <a:gd name="T26" fmla="*/ 16 w 19"/>
                  <a:gd name="T27" fmla="*/ 6 h 30"/>
                  <a:gd name="T28" fmla="*/ 8 w 19"/>
                  <a:gd name="T29" fmla="*/ 28 h 30"/>
                  <a:gd name="T30" fmla="*/ 8 w 19"/>
                  <a:gd name="T31" fmla="*/ 28 h 30"/>
                  <a:gd name="T32" fmla="*/ 9 w 19"/>
                  <a:gd name="T33" fmla="*/ 29 h 30"/>
                  <a:gd name="T34" fmla="*/ 10 w 19"/>
                  <a:gd name="T3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30">
                    <a:moveTo>
                      <a:pt x="10" y="29"/>
                    </a:moveTo>
                    <a:cubicBezTo>
                      <a:pt x="14" y="21"/>
                      <a:pt x="17" y="14"/>
                      <a:pt x="18" y="7"/>
                    </a:cubicBezTo>
                    <a:cubicBezTo>
                      <a:pt x="19" y="5"/>
                      <a:pt x="18" y="4"/>
                      <a:pt x="18" y="3"/>
                    </a:cubicBezTo>
                    <a:cubicBezTo>
                      <a:pt x="17" y="2"/>
                      <a:pt x="16" y="1"/>
                      <a:pt x="15" y="1"/>
                    </a:cubicBezTo>
                    <a:cubicBezTo>
                      <a:pt x="12" y="0"/>
                      <a:pt x="10" y="2"/>
                      <a:pt x="9" y="4"/>
                    </a:cubicBezTo>
                    <a:cubicBezTo>
                      <a:pt x="6" y="12"/>
                      <a:pt x="4" y="19"/>
                      <a:pt x="1" y="25"/>
                    </a:cubicBezTo>
                    <a:cubicBezTo>
                      <a:pt x="1" y="25"/>
                      <a:pt x="1" y="25"/>
                      <a:pt x="1" y="25"/>
                    </a:cubicBezTo>
                    <a:cubicBezTo>
                      <a:pt x="0" y="25"/>
                      <a:pt x="0" y="26"/>
                      <a:pt x="1" y="26"/>
                    </a:cubicBezTo>
                    <a:cubicBezTo>
                      <a:pt x="1" y="26"/>
                      <a:pt x="2" y="26"/>
                      <a:pt x="2" y="26"/>
                    </a:cubicBezTo>
                    <a:cubicBezTo>
                      <a:pt x="2" y="26"/>
                      <a:pt x="2" y="26"/>
                      <a:pt x="2" y="26"/>
                    </a:cubicBezTo>
                    <a:cubicBezTo>
                      <a:pt x="5" y="20"/>
                      <a:pt x="8" y="13"/>
                      <a:pt x="11" y="5"/>
                    </a:cubicBezTo>
                    <a:cubicBezTo>
                      <a:pt x="11" y="4"/>
                      <a:pt x="12" y="2"/>
                      <a:pt x="14" y="3"/>
                    </a:cubicBezTo>
                    <a:cubicBezTo>
                      <a:pt x="15" y="3"/>
                      <a:pt x="16" y="3"/>
                      <a:pt x="16" y="4"/>
                    </a:cubicBezTo>
                    <a:cubicBezTo>
                      <a:pt x="16" y="5"/>
                      <a:pt x="17" y="5"/>
                      <a:pt x="16" y="6"/>
                    </a:cubicBezTo>
                    <a:cubicBezTo>
                      <a:pt x="15" y="13"/>
                      <a:pt x="12" y="21"/>
                      <a:pt x="8" y="28"/>
                    </a:cubicBezTo>
                    <a:cubicBezTo>
                      <a:pt x="8" y="28"/>
                      <a:pt x="8" y="28"/>
                      <a:pt x="8" y="28"/>
                    </a:cubicBezTo>
                    <a:cubicBezTo>
                      <a:pt x="8" y="28"/>
                      <a:pt x="8" y="29"/>
                      <a:pt x="9" y="29"/>
                    </a:cubicBezTo>
                    <a:cubicBezTo>
                      <a:pt x="9" y="30"/>
                      <a:pt x="10" y="29"/>
                      <a:pt x="1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40" name="Freeform 241">
                <a:extLst>
                  <a:ext uri="{FF2B5EF4-FFF2-40B4-BE49-F238E27FC236}">
                    <a16:creationId xmlns:a16="http://schemas.microsoft.com/office/drawing/2014/main" id="{D11B1F18-4027-470C-8DB8-3F5ABCA2FB35}"/>
                  </a:ext>
                </a:extLst>
              </p:cNvPr>
              <p:cNvSpPr>
                <a:spLocks/>
              </p:cNvSpPr>
              <p:nvPr/>
            </p:nvSpPr>
            <p:spPr bwMode="auto">
              <a:xfrm>
                <a:off x="9563101" y="3421063"/>
                <a:ext cx="41275" cy="90488"/>
              </a:xfrm>
              <a:custGeom>
                <a:avLst/>
                <a:gdLst>
                  <a:gd name="T0" fmla="*/ 9 w 11"/>
                  <a:gd name="T1" fmla="*/ 1 h 24"/>
                  <a:gd name="T2" fmla="*/ 0 w 11"/>
                  <a:gd name="T3" fmla="*/ 23 h 24"/>
                  <a:gd name="T4" fmla="*/ 0 w 11"/>
                  <a:gd name="T5" fmla="*/ 23 h 24"/>
                  <a:gd name="T6" fmla="*/ 1 w 11"/>
                  <a:gd name="T7" fmla="*/ 24 h 24"/>
                  <a:gd name="T8" fmla="*/ 2 w 11"/>
                  <a:gd name="T9" fmla="*/ 24 h 24"/>
                  <a:gd name="T10" fmla="*/ 2 w 11"/>
                  <a:gd name="T11" fmla="*/ 24 h 24"/>
                  <a:gd name="T12" fmla="*/ 10 w 11"/>
                  <a:gd name="T13" fmla="*/ 2 h 24"/>
                  <a:gd name="T14" fmla="*/ 10 w 11"/>
                  <a:gd name="T15" fmla="*/ 2 h 24"/>
                  <a:gd name="T16" fmla="*/ 10 w 11"/>
                  <a:gd name="T17" fmla="*/ 1 h 24"/>
                  <a:gd name="T18" fmla="*/ 9 w 11"/>
                  <a:gd name="T1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4">
                    <a:moveTo>
                      <a:pt x="9" y="1"/>
                    </a:moveTo>
                    <a:cubicBezTo>
                      <a:pt x="6" y="10"/>
                      <a:pt x="4" y="16"/>
                      <a:pt x="0" y="23"/>
                    </a:cubicBezTo>
                    <a:cubicBezTo>
                      <a:pt x="0" y="23"/>
                      <a:pt x="0" y="23"/>
                      <a:pt x="0" y="23"/>
                    </a:cubicBezTo>
                    <a:cubicBezTo>
                      <a:pt x="0" y="23"/>
                      <a:pt x="0" y="24"/>
                      <a:pt x="1" y="24"/>
                    </a:cubicBezTo>
                    <a:cubicBezTo>
                      <a:pt x="1" y="24"/>
                      <a:pt x="2" y="24"/>
                      <a:pt x="2" y="24"/>
                    </a:cubicBezTo>
                    <a:cubicBezTo>
                      <a:pt x="2" y="24"/>
                      <a:pt x="2" y="24"/>
                      <a:pt x="2" y="24"/>
                    </a:cubicBezTo>
                    <a:cubicBezTo>
                      <a:pt x="6" y="17"/>
                      <a:pt x="8" y="10"/>
                      <a:pt x="10" y="2"/>
                    </a:cubicBezTo>
                    <a:cubicBezTo>
                      <a:pt x="10" y="2"/>
                      <a:pt x="10" y="2"/>
                      <a:pt x="10" y="2"/>
                    </a:cubicBezTo>
                    <a:cubicBezTo>
                      <a:pt x="11" y="1"/>
                      <a:pt x="10" y="1"/>
                      <a:pt x="10" y="1"/>
                    </a:cubicBezTo>
                    <a:cubicBezTo>
                      <a:pt x="9" y="0"/>
                      <a:pt x="9"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41" name="Freeform 242">
                <a:extLst>
                  <a:ext uri="{FF2B5EF4-FFF2-40B4-BE49-F238E27FC236}">
                    <a16:creationId xmlns:a16="http://schemas.microsoft.com/office/drawing/2014/main" id="{0F5C66DF-5DC8-47A4-B427-7AC11E39598F}"/>
                  </a:ext>
                </a:extLst>
              </p:cNvPr>
              <p:cNvSpPr>
                <a:spLocks/>
              </p:cNvSpPr>
              <p:nvPr/>
            </p:nvSpPr>
            <p:spPr bwMode="auto">
              <a:xfrm>
                <a:off x="9593263" y="3397250"/>
                <a:ext cx="38100" cy="120650"/>
              </a:xfrm>
              <a:custGeom>
                <a:avLst/>
                <a:gdLst>
                  <a:gd name="T0" fmla="*/ 6 w 10"/>
                  <a:gd name="T1" fmla="*/ 2 h 32"/>
                  <a:gd name="T2" fmla="*/ 8 w 10"/>
                  <a:gd name="T3" fmla="*/ 8 h 32"/>
                  <a:gd name="T4" fmla="*/ 0 w 10"/>
                  <a:gd name="T5" fmla="*/ 31 h 32"/>
                  <a:gd name="T6" fmla="*/ 0 w 10"/>
                  <a:gd name="T7" fmla="*/ 31 h 32"/>
                  <a:gd name="T8" fmla="*/ 1 w 10"/>
                  <a:gd name="T9" fmla="*/ 32 h 32"/>
                  <a:gd name="T10" fmla="*/ 2 w 10"/>
                  <a:gd name="T11" fmla="*/ 32 h 32"/>
                  <a:gd name="T12" fmla="*/ 2 w 10"/>
                  <a:gd name="T13" fmla="*/ 32 h 32"/>
                  <a:gd name="T14" fmla="*/ 10 w 10"/>
                  <a:gd name="T15" fmla="*/ 8 h 32"/>
                  <a:gd name="T16" fmla="*/ 7 w 10"/>
                  <a:gd name="T17" fmla="*/ 0 h 32"/>
                  <a:gd name="T18" fmla="*/ 7 w 10"/>
                  <a:gd name="T19" fmla="*/ 0 h 32"/>
                  <a:gd name="T20" fmla="*/ 6 w 10"/>
                  <a:gd name="T21" fmla="*/ 0 h 32"/>
                  <a:gd name="T22" fmla="*/ 6 w 10"/>
                  <a:gd name="T23"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32">
                    <a:moveTo>
                      <a:pt x="6" y="2"/>
                    </a:moveTo>
                    <a:cubicBezTo>
                      <a:pt x="8" y="3"/>
                      <a:pt x="8" y="6"/>
                      <a:pt x="8" y="8"/>
                    </a:cubicBezTo>
                    <a:cubicBezTo>
                      <a:pt x="7" y="15"/>
                      <a:pt x="4" y="23"/>
                      <a:pt x="0" y="31"/>
                    </a:cubicBezTo>
                    <a:cubicBezTo>
                      <a:pt x="0" y="31"/>
                      <a:pt x="0" y="31"/>
                      <a:pt x="0" y="31"/>
                    </a:cubicBezTo>
                    <a:cubicBezTo>
                      <a:pt x="0" y="31"/>
                      <a:pt x="0" y="32"/>
                      <a:pt x="1" y="32"/>
                    </a:cubicBezTo>
                    <a:cubicBezTo>
                      <a:pt x="1" y="32"/>
                      <a:pt x="2" y="32"/>
                      <a:pt x="2" y="32"/>
                    </a:cubicBezTo>
                    <a:cubicBezTo>
                      <a:pt x="2" y="32"/>
                      <a:pt x="2" y="32"/>
                      <a:pt x="2" y="32"/>
                    </a:cubicBezTo>
                    <a:cubicBezTo>
                      <a:pt x="6" y="24"/>
                      <a:pt x="9" y="16"/>
                      <a:pt x="10" y="8"/>
                    </a:cubicBezTo>
                    <a:cubicBezTo>
                      <a:pt x="10" y="5"/>
                      <a:pt x="9" y="2"/>
                      <a:pt x="7" y="0"/>
                    </a:cubicBezTo>
                    <a:cubicBezTo>
                      <a:pt x="7" y="0"/>
                      <a:pt x="7" y="0"/>
                      <a:pt x="7" y="0"/>
                    </a:cubicBezTo>
                    <a:cubicBezTo>
                      <a:pt x="7" y="0"/>
                      <a:pt x="6" y="0"/>
                      <a:pt x="6" y="0"/>
                    </a:cubicBezTo>
                    <a:cubicBezTo>
                      <a:pt x="5" y="1"/>
                      <a:pt x="5" y="1"/>
                      <a:pt x="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42" name="Freeform 243">
                <a:extLst>
                  <a:ext uri="{FF2B5EF4-FFF2-40B4-BE49-F238E27FC236}">
                    <a16:creationId xmlns:a16="http://schemas.microsoft.com/office/drawing/2014/main" id="{9903FE19-385C-4CBD-985E-B8AC38B65EAC}"/>
                  </a:ext>
                </a:extLst>
              </p:cNvPr>
              <p:cNvSpPr>
                <a:spLocks/>
              </p:cNvSpPr>
              <p:nvPr/>
            </p:nvSpPr>
            <p:spPr bwMode="auto">
              <a:xfrm>
                <a:off x="9532938" y="3390900"/>
                <a:ext cx="71438" cy="104775"/>
              </a:xfrm>
              <a:custGeom>
                <a:avLst/>
                <a:gdLst>
                  <a:gd name="T0" fmla="*/ 18 w 19"/>
                  <a:gd name="T1" fmla="*/ 0 h 28"/>
                  <a:gd name="T2" fmla="*/ 10 w 19"/>
                  <a:gd name="T3" fmla="*/ 5 h 28"/>
                  <a:gd name="T4" fmla="*/ 7 w 19"/>
                  <a:gd name="T5" fmla="*/ 11 h 28"/>
                  <a:gd name="T6" fmla="*/ 4 w 19"/>
                  <a:gd name="T7" fmla="*/ 18 h 28"/>
                  <a:gd name="T8" fmla="*/ 1 w 19"/>
                  <a:gd name="T9" fmla="*/ 26 h 28"/>
                  <a:gd name="T10" fmla="*/ 1 w 19"/>
                  <a:gd name="T11" fmla="*/ 26 h 28"/>
                  <a:gd name="T12" fmla="*/ 1 w 19"/>
                  <a:gd name="T13" fmla="*/ 27 h 28"/>
                  <a:gd name="T14" fmla="*/ 2 w 19"/>
                  <a:gd name="T15" fmla="*/ 27 h 28"/>
                  <a:gd name="T16" fmla="*/ 2 w 19"/>
                  <a:gd name="T17" fmla="*/ 27 h 28"/>
                  <a:gd name="T18" fmla="*/ 6 w 19"/>
                  <a:gd name="T19" fmla="*/ 19 h 28"/>
                  <a:gd name="T20" fmla="*/ 9 w 19"/>
                  <a:gd name="T21" fmla="*/ 12 h 28"/>
                  <a:gd name="T22" fmla="*/ 12 w 19"/>
                  <a:gd name="T23" fmla="*/ 5 h 28"/>
                  <a:gd name="T24" fmla="*/ 18 w 19"/>
                  <a:gd name="T25" fmla="*/ 2 h 28"/>
                  <a:gd name="T26" fmla="*/ 18 w 19"/>
                  <a:gd name="T27" fmla="*/ 2 h 28"/>
                  <a:gd name="T28" fmla="*/ 19 w 19"/>
                  <a:gd name="T29" fmla="*/ 1 h 28"/>
                  <a:gd name="T30" fmla="*/ 18 w 19"/>
                  <a:gd name="T3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8">
                    <a:moveTo>
                      <a:pt x="18" y="0"/>
                    </a:moveTo>
                    <a:cubicBezTo>
                      <a:pt x="15" y="0"/>
                      <a:pt x="11" y="1"/>
                      <a:pt x="10" y="5"/>
                    </a:cubicBezTo>
                    <a:cubicBezTo>
                      <a:pt x="9" y="7"/>
                      <a:pt x="8" y="9"/>
                      <a:pt x="7" y="11"/>
                    </a:cubicBezTo>
                    <a:cubicBezTo>
                      <a:pt x="6" y="14"/>
                      <a:pt x="5" y="16"/>
                      <a:pt x="4" y="18"/>
                    </a:cubicBezTo>
                    <a:cubicBezTo>
                      <a:pt x="3" y="21"/>
                      <a:pt x="2" y="24"/>
                      <a:pt x="1" y="26"/>
                    </a:cubicBezTo>
                    <a:cubicBezTo>
                      <a:pt x="1" y="26"/>
                      <a:pt x="1" y="26"/>
                      <a:pt x="1" y="26"/>
                    </a:cubicBezTo>
                    <a:cubicBezTo>
                      <a:pt x="0" y="26"/>
                      <a:pt x="1" y="27"/>
                      <a:pt x="1" y="27"/>
                    </a:cubicBezTo>
                    <a:cubicBezTo>
                      <a:pt x="1" y="28"/>
                      <a:pt x="2" y="27"/>
                      <a:pt x="2" y="27"/>
                    </a:cubicBezTo>
                    <a:cubicBezTo>
                      <a:pt x="2" y="27"/>
                      <a:pt x="2" y="27"/>
                      <a:pt x="2" y="27"/>
                    </a:cubicBezTo>
                    <a:cubicBezTo>
                      <a:pt x="4" y="24"/>
                      <a:pt x="5" y="22"/>
                      <a:pt x="6" y="19"/>
                    </a:cubicBezTo>
                    <a:cubicBezTo>
                      <a:pt x="7" y="17"/>
                      <a:pt x="8" y="14"/>
                      <a:pt x="9" y="12"/>
                    </a:cubicBezTo>
                    <a:cubicBezTo>
                      <a:pt x="10" y="10"/>
                      <a:pt x="11" y="8"/>
                      <a:pt x="12" y="5"/>
                    </a:cubicBezTo>
                    <a:cubicBezTo>
                      <a:pt x="13" y="3"/>
                      <a:pt x="15" y="2"/>
                      <a:pt x="18" y="2"/>
                    </a:cubicBezTo>
                    <a:cubicBezTo>
                      <a:pt x="18" y="2"/>
                      <a:pt x="18" y="2"/>
                      <a:pt x="18" y="2"/>
                    </a:cubicBezTo>
                    <a:cubicBezTo>
                      <a:pt x="19" y="2"/>
                      <a:pt x="19" y="2"/>
                      <a:pt x="19" y="1"/>
                    </a:cubicBezTo>
                    <a:cubicBezTo>
                      <a:pt x="19" y="1"/>
                      <a:pt x="19" y="0"/>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grpSp>
          <p:nvGrpSpPr>
            <p:cNvPr id="84" name="Group 83">
              <a:extLst>
                <a:ext uri="{FF2B5EF4-FFF2-40B4-BE49-F238E27FC236}">
                  <a16:creationId xmlns:a16="http://schemas.microsoft.com/office/drawing/2014/main" id="{8516D4B5-E104-4B2B-9DF3-AE2B811A26F4}"/>
                </a:ext>
              </a:extLst>
            </p:cNvPr>
            <p:cNvGrpSpPr/>
            <p:nvPr/>
          </p:nvGrpSpPr>
          <p:grpSpPr>
            <a:xfrm>
              <a:off x="4113741" y="4367849"/>
              <a:ext cx="488950" cy="487363"/>
              <a:chOff x="9288463" y="4668838"/>
              <a:chExt cx="488950" cy="487363"/>
            </a:xfrm>
          </p:grpSpPr>
          <p:sp>
            <p:nvSpPr>
              <p:cNvPr id="98" name="Freeform 244">
                <a:extLst>
                  <a:ext uri="{FF2B5EF4-FFF2-40B4-BE49-F238E27FC236}">
                    <a16:creationId xmlns:a16="http://schemas.microsoft.com/office/drawing/2014/main" id="{DEDB8D54-263C-423F-917E-C32E9C84056F}"/>
                  </a:ext>
                </a:extLst>
              </p:cNvPr>
              <p:cNvSpPr>
                <a:spLocks/>
              </p:cNvSpPr>
              <p:nvPr/>
            </p:nvSpPr>
            <p:spPr bwMode="auto">
              <a:xfrm>
                <a:off x="9386888" y="4746625"/>
                <a:ext cx="296863" cy="342900"/>
              </a:xfrm>
              <a:custGeom>
                <a:avLst/>
                <a:gdLst>
                  <a:gd name="T0" fmla="*/ 40 w 79"/>
                  <a:gd name="T1" fmla="*/ 91 h 91"/>
                  <a:gd name="T2" fmla="*/ 0 w 79"/>
                  <a:gd name="T3" fmla="*/ 23 h 91"/>
                  <a:gd name="T4" fmla="*/ 39 w 79"/>
                  <a:gd name="T5" fmla="*/ 0 h 91"/>
                  <a:gd name="T6" fmla="*/ 79 w 79"/>
                  <a:gd name="T7" fmla="*/ 23 h 91"/>
                  <a:gd name="T8" fmla="*/ 40 w 79"/>
                  <a:gd name="T9" fmla="*/ 91 h 91"/>
                </a:gdLst>
                <a:ahLst/>
                <a:cxnLst>
                  <a:cxn ang="0">
                    <a:pos x="T0" y="T1"/>
                  </a:cxn>
                  <a:cxn ang="0">
                    <a:pos x="T2" y="T3"/>
                  </a:cxn>
                  <a:cxn ang="0">
                    <a:pos x="T4" y="T5"/>
                  </a:cxn>
                  <a:cxn ang="0">
                    <a:pos x="T6" y="T7"/>
                  </a:cxn>
                  <a:cxn ang="0">
                    <a:pos x="T8" y="T9"/>
                  </a:cxn>
                </a:cxnLst>
                <a:rect l="0" t="0" r="r" b="b"/>
                <a:pathLst>
                  <a:path w="79" h="91">
                    <a:moveTo>
                      <a:pt x="40" y="91"/>
                    </a:moveTo>
                    <a:cubicBezTo>
                      <a:pt x="3" y="73"/>
                      <a:pt x="0" y="36"/>
                      <a:pt x="0" y="23"/>
                    </a:cubicBezTo>
                    <a:cubicBezTo>
                      <a:pt x="31" y="14"/>
                      <a:pt x="39" y="0"/>
                      <a:pt x="39" y="0"/>
                    </a:cubicBezTo>
                    <a:cubicBezTo>
                      <a:pt x="39" y="0"/>
                      <a:pt x="52" y="16"/>
                      <a:pt x="79" y="23"/>
                    </a:cubicBezTo>
                    <a:cubicBezTo>
                      <a:pt x="79" y="36"/>
                      <a:pt x="74" y="71"/>
                      <a:pt x="40" y="9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9" name="Freeform 245">
                <a:extLst>
                  <a:ext uri="{FF2B5EF4-FFF2-40B4-BE49-F238E27FC236}">
                    <a16:creationId xmlns:a16="http://schemas.microsoft.com/office/drawing/2014/main" id="{D4465909-018B-4719-B28F-14BE0842DA58}"/>
                  </a:ext>
                </a:extLst>
              </p:cNvPr>
              <p:cNvSpPr>
                <a:spLocks noEditPoints="1"/>
              </p:cNvSpPr>
              <p:nvPr/>
            </p:nvSpPr>
            <p:spPr bwMode="auto">
              <a:xfrm>
                <a:off x="9477376" y="4897438"/>
                <a:ext cx="119063" cy="26988"/>
              </a:xfrm>
              <a:custGeom>
                <a:avLst/>
                <a:gdLst>
                  <a:gd name="T0" fmla="*/ 3 w 32"/>
                  <a:gd name="T1" fmla="*/ 7 h 7"/>
                  <a:gd name="T2" fmla="*/ 30 w 32"/>
                  <a:gd name="T3" fmla="*/ 7 h 7"/>
                  <a:gd name="T4" fmla="*/ 32 w 32"/>
                  <a:gd name="T5" fmla="*/ 5 h 7"/>
                  <a:gd name="T6" fmla="*/ 32 w 32"/>
                  <a:gd name="T7" fmla="*/ 3 h 7"/>
                  <a:gd name="T8" fmla="*/ 30 w 32"/>
                  <a:gd name="T9" fmla="*/ 0 h 7"/>
                  <a:gd name="T10" fmla="*/ 3 w 32"/>
                  <a:gd name="T11" fmla="*/ 0 h 7"/>
                  <a:gd name="T12" fmla="*/ 0 w 32"/>
                  <a:gd name="T13" fmla="*/ 3 h 7"/>
                  <a:gd name="T14" fmla="*/ 0 w 32"/>
                  <a:gd name="T15" fmla="*/ 5 h 7"/>
                  <a:gd name="T16" fmla="*/ 3 w 32"/>
                  <a:gd name="T17" fmla="*/ 7 h 7"/>
                  <a:gd name="T18" fmla="*/ 11 w 32"/>
                  <a:gd name="T19" fmla="*/ 2 h 7"/>
                  <a:gd name="T20" fmla="*/ 13 w 32"/>
                  <a:gd name="T21" fmla="*/ 4 h 7"/>
                  <a:gd name="T22" fmla="*/ 11 w 32"/>
                  <a:gd name="T23" fmla="*/ 5 h 7"/>
                  <a:gd name="T24" fmla="*/ 9 w 32"/>
                  <a:gd name="T25" fmla="*/ 4 h 7"/>
                  <a:gd name="T26" fmla="*/ 11 w 32"/>
                  <a:gd name="T27" fmla="*/ 2 h 7"/>
                  <a:gd name="T28" fmla="*/ 6 w 32"/>
                  <a:gd name="T29" fmla="*/ 2 h 7"/>
                  <a:gd name="T30" fmla="*/ 7 w 32"/>
                  <a:gd name="T31" fmla="*/ 4 h 7"/>
                  <a:gd name="T32" fmla="*/ 6 w 32"/>
                  <a:gd name="T33" fmla="*/ 5 h 7"/>
                  <a:gd name="T34" fmla="*/ 4 w 32"/>
                  <a:gd name="T35" fmla="*/ 4 h 7"/>
                  <a:gd name="T36" fmla="*/ 6 w 32"/>
                  <a:gd name="T3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7">
                    <a:moveTo>
                      <a:pt x="3" y="7"/>
                    </a:moveTo>
                    <a:cubicBezTo>
                      <a:pt x="30" y="7"/>
                      <a:pt x="30" y="7"/>
                      <a:pt x="30" y="7"/>
                    </a:cubicBezTo>
                    <a:cubicBezTo>
                      <a:pt x="31" y="7"/>
                      <a:pt x="32" y="6"/>
                      <a:pt x="32" y="5"/>
                    </a:cubicBezTo>
                    <a:cubicBezTo>
                      <a:pt x="32" y="3"/>
                      <a:pt x="32" y="3"/>
                      <a:pt x="32" y="3"/>
                    </a:cubicBezTo>
                    <a:cubicBezTo>
                      <a:pt x="32" y="1"/>
                      <a:pt x="31" y="0"/>
                      <a:pt x="30" y="0"/>
                    </a:cubicBezTo>
                    <a:cubicBezTo>
                      <a:pt x="3" y="0"/>
                      <a:pt x="3" y="0"/>
                      <a:pt x="3" y="0"/>
                    </a:cubicBezTo>
                    <a:cubicBezTo>
                      <a:pt x="2" y="0"/>
                      <a:pt x="0" y="1"/>
                      <a:pt x="0" y="3"/>
                    </a:cubicBezTo>
                    <a:cubicBezTo>
                      <a:pt x="0" y="5"/>
                      <a:pt x="0" y="5"/>
                      <a:pt x="0" y="5"/>
                    </a:cubicBezTo>
                    <a:cubicBezTo>
                      <a:pt x="0" y="6"/>
                      <a:pt x="2" y="7"/>
                      <a:pt x="3" y="7"/>
                    </a:cubicBezTo>
                    <a:close/>
                    <a:moveTo>
                      <a:pt x="11" y="2"/>
                    </a:moveTo>
                    <a:cubicBezTo>
                      <a:pt x="12" y="2"/>
                      <a:pt x="13" y="3"/>
                      <a:pt x="13" y="4"/>
                    </a:cubicBezTo>
                    <a:cubicBezTo>
                      <a:pt x="13" y="5"/>
                      <a:pt x="12" y="5"/>
                      <a:pt x="11" y="5"/>
                    </a:cubicBezTo>
                    <a:cubicBezTo>
                      <a:pt x="10" y="5"/>
                      <a:pt x="9" y="5"/>
                      <a:pt x="9" y="4"/>
                    </a:cubicBezTo>
                    <a:cubicBezTo>
                      <a:pt x="9" y="3"/>
                      <a:pt x="10" y="2"/>
                      <a:pt x="11" y="2"/>
                    </a:cubicBezTo>
                    <a:close/>
                    <a:moveTo>
                      <a:pt x="6" y="2"/>
                    </a:moveTo>
                    <a:cubicBezTo>
                      <a:pt x="7" y="2"/>
                      <a:pt x="7" y="3"/>
                      <a:pt x="7" y="4"/>
                    </a:cubicBezTo>
                    <a:cubicBezTo>
                      <a:pt x="7" y="5"/>
                      <a:pt x="7" y="5"/>
                      <a:pt x="6" y="5"/>
                    </a:cubicBezTo>
                    <a:cubicBezTo>
                      <a:pt x="5" y="5"/>
                      <a:pt x="4" y="5"/>
                      <a:pt x="4" y="4"/>
                    </a:cubicBezTo>
                    <a:cubicBezTo>
                      <a:pt x="4" y="3"/>
                      <a:pt x="5" y="2"/>
                      <a:pt x="6" y="2"/>
                    </a:cubicBez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0" name="Freeform 246">
                <a:extLst>
                  <a:ext uri="{FF2B5EF4-FFF2-40B4-BE49-F238E27FC236}">
                    <a16:creationId xmlns:a16="http://schemas.microsoft.com/office/drawing/2014/main" id="{1BC910E5-A579-44C8-8026-2B805C37FECE}"/>
                  </a:ext>
                </a:extLst>
              </p:cNvPr>
              <p:cNvSpPr>
                <a:spLocks noEditPoints="1"/>
              </p:cNvSpPr>
              <p:nvPr/>
            </p:nvSpPr>
            <p:spPr bwMode="auto">
              <a:xfrm>
                <a:off x="9477376" y="4864100"/>
                <a:ext cx="119063" cy="22225"/>
              </a:xfrm>
              <a:custGeom>
                <a:avLst/>
                <a:gdLst>
                  <a:gd name="T0" fmla="*/ 3 w 32"/>
                  <a:gd name="T1" fmla="*/ 6 h 6"/>
                  <a:gd name="T2" fmla="*/ 30 w 32"/>
                  <a:gd name="T3" fmla="*/ 6 h 6"/>
                  <a:gd name="T4" fmla="*/ 32 w 32"/>
                  <a:gd name="T5" fmla="*/ 4 h 6"/>
                  <a:gd name="T6" fmla="*/ 32 w 32"/>
                  <a:gd name="T7" fmla="*/ 2 h 6"/>
                  <a:gd name="T8" fmla="*/ 30 w 32"/>
                  <a:gd name="T9" fmla="*/ 0 h 6"/>
                  <a:gd name="T10" fmla="*/ 3 w 32"/>
                  <a:gd name="T11" fmla="*/ 0 h 6"/>
                  <a:gd name="T12" fmla="*/ 0 w 32"/>
                  <a:gd name="T13" fmla="*/ 2 h 6"/>
                  <a:gd name="T14" fmla="*/ 0 w 32"/>
                  <a:gd name="T15" fmla="*/ 4 h 6"/>
                  <a:gd name="T16" fmla="*/ 3 w 32"/>
                  <a:gd name="T17" fmla="*/ 6 h 6"/>
                  <a:gd name="T18" fmla="*/ 11 w 32"/>
                  <a:gd name="T19" fmla="*/ 1 h 6"/>
                  <a:gd name="T20" fmla="*/ 13 w 32"/>
                  <a:gd name="T21" fmla="*/ 3 h 6"/>
                  <a:gd name="T22" fmla="*/ 11 w 32"/>
                  <a:gd name="T23" fmla="*/ 5 h 6"/>
                  <a:gd name="T24" fmla="*/ 9 w 32"/>
                  <a:gd name="T25" fmla="*/ 3 h 6"/>
                  <a:gd name="T26" fmla="*/ 11 w 32"/>
                  <a:gd name="T27" fmla="*/ 1 h 6"/>
                  <a:gd name="T28" fmla="*/ 6 w 32"/>
                  <a:gd name="T29" fmla="*/ 1 h 6"/>
                  <a:gd name="T30" fmla="*/ 7 w 32"/>
                  <a:gd name="T31" fmla="*/ 3 h 6"/>
                  <a:gd name="T32" fmla="*/ 6 w 32"/>
                  <a:gd name="T33" fmla="*/ 5 h 6"/>
                  <a:gd name="T34" fmla="*/ 4 w 32"/>
                  <a:gd name="T35" fmla="*/ 3 h 6"/>
                  <a:gd name="T36" fmla="*/ 6 w 32"/>
                  <a:gd name="T3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6">
                    <a:moveTo>
                      <a:pt x="3" y="6"/>
                    </a:moveTo>
                    <a:cubicBezTo>
                      <a:pt x="30" y="6"/>
                      <a:pt x="30" y="6"/>
                      <a:pt x="30" y="6"/>
                    </a:cubicBezTo>
                    <a:cubicBezTo>
                      <a:pt x="31" y="6"/>
                      <a:pt x="32" y="5"/>
                      <a:pt x="32" y="4"/>
                    </a:cubicBezTo>
                    <a:cubicBezTo>
                      <a:pt x="32" y="2"/>
                      <a:pt x="32" y="2"/>
                      <a:pt x="32" y="2"/>
                    </a:cubicBezTo>
                    <a:cubicBezTo>
                      <a:pt x="32" y="1"/>
                      <a:pt x="31" y="0"/>
                      <a:pt x="30" y="0"/>
                    </a:cubicBezTo>
                    <a:cubicBezTo>
                      <a:pt x="3" y="0"/>
                      <a:pt x="3" y="0"/>
                      <a:pt x="3" y="0"/>
                    </a:cubicBezTo>
                    <a:cubicBezTo>
                      <a:pt x="2" y="0"/>
                      <a:pt x="0" y="1"/>
                      <a:pt x="0" y="2"/>
                    </a:cubicBezTo>
                    <a:cubicBezTo>
                      <a:pt x="0" y="4"/>
                      <a:pt x="0" y="4"/>
                      <a:pt x="0" y="4"/>
                    </a:cubicBezTo>
                    <a:cubicBezTo>
                      <a:pt x="0" y="5"/>
                      <a:pt x="2" y="6"/>
                      <a:pt x="3" y="6"/>
                    </a:cubicBezTo>
                    <a:close/>
                    <a:moveTo>
                      <a:pt x="11" y="1"/>
                    </a:moveTo>
                    <a:cubicBezTo>
                      <a:pt x="12" y="1"/>
                      <a:pt x="13" y="2"/>
                      <a:pt x="13" y="3"/>
                    </a:cubicBezTo>
                    <a:cubicBezTo>
                      <a:pt x="13" y="4"/>
                      <a:pt x="12" y="5"/>
                      <a:pt x="11" y="5"/>
                    </a:cubicBezTo>
                    <a:cubicBezTo>
                      <a:pt x="10" y="5"/>
                      <a:pt x="9" y="4"/>
                      <a:pt x="9" y="3"/>
                    </a:cubicBezTo>
                    <a:cubicBezTo>
                      <a:pt x="9" y="2"/>
                      <a:pt x="10" y="1"/>
                      <a:pt x="11" y="1"/>
                    </a:cubicBezTo>
                    <a:close/>
                    <a:moveTo>
                      <a:pt x="6" y="1"/>
                    </a:moveTo>
                    <a:cubicBezTo>
                      <a:pt x="7" y="1"/>
                      <a:pt x="7" y="2"/>
                      <a:pt x="7" y="3"/>
                    </a:cubicBezTo>
                    <a:cubicBezTo>
                      <a:pt x="7" y="4"/>
                      <a:pt x="7" y="5"/>
                      <a:pt x="6" y="5"/>
                    </a:cubicBezTo>
                    <a:cubicBezTo>
                      <a:pt x="5" y="5"/>
                      <a:pt x="4" y="4"/>
                      <a:pt x="4" y="3"/>
                    </a:cubicBezTo>
                    <a:cubicBezTo>
                      <a:pt x="4" y="2"/>
                      <a:pt x="5" y="1"/>
                      <a:pt x="6" y="1"/>
                    </a:cubicBez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1" name="Freeform 247">
                <a:extLst>
                  <a:ext uri="{FF2B5EF4-FFF2-40B4-BE49-F238E27FC236}">
                    <a16:creationId xmlns:a16="http://schemas.microsoft.com/office/drawing/2014/main" id="{49BB3389-620B-46CC-AEF8-2CA034BFB3F3}"/>
                  </a:ext>
                </a:extLst>
              </p:cNvPr>
              <p:cNvSpPr>
                <a:spLocks noEditPoints="1"/>
              </p:cNvSpPr>
              <p:nvPr/>
            </p:nvSpPr>
            <p:spPr bwMode="auto">
              <a:xfrm>
                <a:off x="9477376" y="4935538"/>
                <a:ext cx="119063" cy="60325"/>
              </a:xfrm>
              <a:custGeom>
                <a:avLst/>
                <a:gdLst>
                  <a:gd name="T0" fmla="*/ 32 w 32"/>
                  <a:gd name="T1" fmla="*/ 13 h 16"/>
                  <a:gd name="T2" fmla="*/ 20 w 32"/>
                  <a:gd name="T3" fmla="*/ 13 h 16"/>
                  <a:gd name="T4" fmla="*/ 20 w 32"/>
                  <a:gd name="T5" fmla="*/ 11 h 16"/>
                  <a:gd name="T6" fmla="*/ 18 w 32"/>
                  <a:gd name="T7" fmla="*/ 11 h 16"/>
                  <a:gd name="T8" fmla="*/ 18 w 32"/>
                  <a:gd name="T9" fmla="*/ 7 h 16"/>
                  <a:gd name="T10" fmla="*/ 30 w 32"/>
                  <a:gd name="T11" fmla="*/ 7 h 16"/>
                  <a:gd name="T12" fmla="*/ 32 w 32"/>
                  <a:gd name="T13" fmla="*/ 4 h 16"/>
                  <a:gd name="T14" fmla="*/ 32 w 32"/>
                  <a:gd name="T15" fmla="*/ 2 h 16"/>
                  <a:gd name="T16" fmla="*/ 30 w 32"/>
                  <a:gd name="T17" fmla="*/ 0 h 16"/>
                  <a:gd name="T18" fmla="*/ 3 w 32"/>
                  <a:gd name="T19" fmla="*/ 0 h 16"/>
                  <a:gd name="T20" fmla="*/ 0 w 32"/>
                  <a:gd name="T21" fmla="*/ 2 h 16"/>
                  <a:gd name="T22" fmla="*/ 0 w 32"/>
                  <a:gd name="T23" fmla="*/ 4 h 16"/>
                  <a:gd name="T24" fmla="*/ 3 w 32"/>
                  <a:gd name="T25" fmla="*/ 7 h 16"/>
                  <a:gd name="T26" fmla="*/ 15 w 32"/>
                  <a:gd name="T27" fmla="*/ 7 h 16"/>
                  <a:gd name="T28" fmla="*/ 15 w 32"/>
                  <a:gd name="T29" fmla="*/ 11 h 16"/>
                  <a:gd name="T30" fmla="*/ 13 w 32"/>
                  <a:gd name="T31" fmla="*/ 11 h 16"/>
                  <a:gd name="T32" fmla="*/ 13 w 32"/>
                  <a:gd name="T33" fmla="*/ 13 h 16"/>
                  <a:gd name="T34" fmla="*/ 1 w 32"/>
                  <a:gd name="T35" fmla="*/ 13 h 16"/>
                  <a:gd name="T36" fmla="*/ 1 w 32"/>
                  <a:gd name="T37" fmla="*/ 16 h 16"/>
                  <a:gd name="T38" fmla="*/ 13 w 32"/>
                  <a:gd name="T39" fmla="*/ 16 h 16"/>
                  <a:gd name="T40" fmla="*/ 20 w 32"/>
                  <a:gd name="T41" fmla="*/ 16 h 16"/>
                  <a:gd name="T42" fmla="*/ 32 w 32"/>
                  <a:gd name="T43" fmla="*/ 16 h 16"/>
                  <a:gd name="T44" fmla="*/ 32 w 32"/>
                  <a:gd name="T45" fmla="*/ 13 h 16"/>
                  <a:gd name="T46" fmla="*/ 6 w 32"/>
                  <a:gd name="T47" fmla="*/ 5 h 16"/>
                  <a:gd name="T48" fmla="*/ 4 w 32"/>
                  <a:gd name="T49" fmla="*/ 3 h 16"/>
                  <a:gd name="T50" fmla="*/ 6 w 32"/>
                  <a:gd name="T51" fmla="*/ 2 h 16"/>
                  <a:gd name="T52" fmla="*/ 7 w 32"/>
                  <a:gd name="T53" fmla="*/ 3 h 16"/>
                  <a:gd name="T54" fmla="*/ 6 w 32"/>
                  <a:gd name="T55" fmla="*/ 5 h 16"/>
                  <a:gd name="T56" fmla="*/ 11 w 32"/>
                  <a:gd name="T57" fmla="*/ 5 h 16"/>
                  <a:gd name="T58" fmla="*/ 9 w 32"/>
                  <a:gd name="T59" fmla="*/ 3 h 16"/>
                  <a:gd name="T60" fmla="*/ 11 w 32"/>
                  <a:gd name="T61" fmla="*/ 2 h 16"/>
                  <a:gd name="T62" fmla="*/ 13 w 32"/>
                  <a:gd name="T63" fmla="*/ 3 h 16"/>
                  <a:gd name="T64" fmla="*/ 11 w 32"/>
                  <a:gd name="T65"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16">
                    <a:moveTo>
                      <a:pt x="32" y="13"/>
                    </a:moveTo>
                    <a:cubicBezTo>
                      <a:pt x="20" y="13"/>
                      <a:pt x="20" y="13"/>
                      <a:pt x="20" y="13"/>
                    </a:cubicBezTo>
                    <a:cubicBezTo>
                      <a:pt x="20" y="11"/>
                      <a:pt x="20" y="11"/>
                      <a:pt x="20" y="11"/>
                    </a:cubicBezTo>
                    <a:cubicBezTo>
                      <a:pt x="18" y="11"/>
                      <a:pt x="18" y="11"/>
                      <a:pt x="18" y="11"/>
                    </a:cubicBezTo>
                    <a:cubicBezTo>
                      <a:pt x="18" y="7"/>
                      <a:pt x="18" y="7"/>
                      <a:pt x="18" y="7"/>
                    </a:cubicBezTo>
                    <a:cubicBezTo>
                      <a:pt x="30" y="7"/>
                      <a:pt x="30" y="7"/>
                      <a:pt x="30" y="7"/>
                    </a:cubicBezTo>
                    <a:cubicBezTo>
                      <a:pt x="31" y="7"/>
                      <a:pt x="32" y="6"/>
                      <a:pt x="32" y="4"/>
                    </a:cubicBezTo>
                    <a:cubicBezTo>
                      <a:pt x="32" y="2"/>
                      <a:pt x="32" y="2"/>
                      <a:pt x="32" y="2"/>
                    </a:cubicBezTo>
                    <a:cubicBezTo>
                      <a:pt x="32" y="1"/>
                      <a:pt x="31" y="0"/>
                      <a:pt x="30" y="0"/>
                    </a:cubicBezTo>
                    <a:cubicBezTo>
                      <a:pt x="3" y="0"/>
                      <a:pt x="3" y="0"/>
                      <a:pt x="3" y="0"/>
                    </a:cubicBezTo>
                    <a:cubicBezTo>
                      <a:pt x="2" y="0"/>
                      <a:pt x="0" y="1"/>
                      <a:pt x="0" y="2"/>
                    </a:cubicBezTo>
                    <a:cubicBezTo>
                      <a:pt x="0" y="4"/>
                      <a:pt x="0" y="4"/>
                      <a:pt x="0" y="4"/>
                    </a:cubicBezTo>
                    <a:cubicBezTo>
                      <a:pt x="0" y="6"/>
                      <a:pt x="2" y="7"/>
                      <a:pt x="3" y="7"/>
                    </a:cubicBezTo>
                    <a:cubicBezTo>
                      <a:pt x="15" y="7"/>
                      <a:pt x="15" y="7"/>
                      <a:pt x="15" y="7"/>
                    </a:cubicBezTo>
                    <a:cubicBezTo>
                      <a:pt x="15" y="11"/>
                      <a:pt x="15" y="11"/>
                      <a:pt x="15" y="11"/>
                    </a:cubicBezTo>
                    <a:cubicBezTo>
                      <a:pt x="13" y="11"/>
                      <a:pt x="13" y="11"/>
                      <a:pt x="13" y="11"/>
                    </a:cubicBezTo>
                    <a:cubicBezTo>
                      <a:pt x="13" y="13"/>
                      <a:pt x="13" y="13"/>
                      <a:pt x="13" y="13"/>
                    </a:cubicBezTo>
                    <a:cubicBezTo>
                      <a:pt x="1" y="13"/>
                      <a:pt x="1" y="13"/>
                      <a:pt x="1" y="13"/>
                    </a:cubicBezTo>
                    <a:cubicBezTo>
                      <a:pt x="1" y="16"/>
                      <a:pt x="1" y="16"/>
                      <a:pt x="1" y="16"/>
                    </a:cubicBezTo>
                    <a:cubicBezTo>
                      <a:pt x="13" y="16"/>
                      <a:pt x="13" y="16"/>
                      <a:pt x="13" y="16"/>
                    </a:cubicBezTo>
                    <a:cubicBezTo>
                      <a:pt x="20" y="16"/>
                      <a:pt x="20" y="16"/>
                      <a:pt x="20" y="16"/>
                    </a:cubicBezTo>
                    <a:cubicBezTo>
                      <a:pt x="32" y="16"/>
                      <a:pt x="32" y="16"/>
                      <a:pt x="32" y="16"/>
                    </a:cubicBezTo>
                    <a:lnTo>
                      <a:pt x="32" y="13"/>
                    </a:lnTo>
                    <a:close/>
                    <a:moveTo>
                      <a:pt x="6" y="5"/>
                    </a:moveTo>
                    <a:cubicBezTo>
                      <a:pt x="5" y="5"/>
                      <a:pt x="4" y="4"/>
                      <a:pt x="4" y="3"/>
                    </a:cubicBezTo>
                    <a:cubicBezTo>
                      <a:pt x="4" y="2"/>
                      <a:pt x="5" y="2"/>
                      <a:pt x="6" y="2"/>
                    </a:cubicBezTo>
                    <a:cubicBezTo>
                      <a:pt x="7" y="2"/>
                      <a:pt x="7" y="2"/>
                      <a:pt x="7" y="3"/>
                    </a:cubicBezTo>
                    <a:cubicBezTo>
                      <a:pt x="7" y="4"/>
                      <a:pt x="7" y="5"/>
                      <a:pt x="6" y="5"/>
                    </a:cubicBezTo>
                    <a:close/>
                    <a:moveTo>
                      <a:pt x="11" y="5"/>
                    </a:moveTo>
                    <a:cubicBezTo>
                      <a:pt x="10" y="5"/>
                      <a:pt x="9" y="4"/>
                      <a:pt x="9" y="3"/>
                    </a:cubicBezTo>
                    <a:cubicBezTo>
                      <a:pt x="9" y="2"/>
                      <a:pt x="10" y="2"/>
                      <a:pt x="11" y="2"/>
                    </a:cubicBezTo>
                    <a:cubicBezTo>
                      <a:pt x="12" y="2"/>
                      <a:pt x="13" y="2"/>
                      <a:pt x="13" y="3"/>
                    </a:cubicBezTo>
                    <a:cubicBezTo>
                      <a:pt x="13" y="4"/>
                      <a:pt x="12" y="5"/>
                      <a:pt x="11" y="5"/>
                    </a:cubicBezTo>
                    <a:close/>
                  </a:path>
                </a:pathLst>
              </a:custGeom>
              <a:solidFill>
                <a:srgbClr val="00A3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2" name="Freeform 248">
                <a:extLst>
                  <a:ext uri="{FF2B5EF4-FFF2-40B4-BE49-F238E27FC236}">
                    <a16:creationId xmlns:a16="http://schemas.microsoft.com/office/drawing/2014/main" id="{246302E7-CCBD-4F8D-86BB-523213DE11AE}"/>
                  </a:ext>
                </a:extLst>
              </p:cNvPr>
              <p:cNvSpPr>
                <a:spLocks noEditPoints="1"/>
              </p:cNvSpPr>
              <p:nvPr/>
            </p:nvSpPr>
            <p:spPr bwMode="auto">
              <a:xfrm>
                <a:off x="9288463" y="4668838"/>
                <a:ext cx="488950" cy="487363"/>
              </a:xfrm>
              <a:custGeom>
                <a:avLst/>
                <a:gdLst>
                  <a:gd name="T0" fmla="*/ 93 w 130"/>
                  <a:gd name="T1" fmla="*/ 119 h 130"/>
                  <a:gd name="T2" fmla="*/ 65 w 130"/>
                  <a:gd name="T3" fmla="*/ 126 h 130"/>
                  <a:gd name="T4" fmla="*/ 4 w 130"/>
                  <a:gd name="T5" fmla="*/ 65 h 130"/>
                  <a:gd name="T6" fmla="*/ 13 w 130"/>
                  <a:gd name="T7" fmla="*/ 33 h 130"/>
                  <a:gd name="T8" fmla="*/ 10 w 130"/>
                  <a:gd name="T9" fmla="*/ 30 h 130"/>
                  <a:gd name="T10" fmla="*/ 0 w 130"/>
                  <a:gd name="T11" fmla="*/ 65 h 130"/>
                  <a:gd name="T12" fmla="*/ 65 w 130"/>
                  <a:gd name="T13" fmla="*/ 130 h 130"/>
                  <a:gd name="T14" fmla="*/ 96 w 130"/>
                  <a:gd name="T15" fmla="*/ 122 h 130"/>
                  <a:gd name="T16" fmla="*/ 93 w 130"/>
                  <a:gd name="T17" fmla="*/ 119 h 130"/>
                  <a:gd name="T18" fmla="*/ 65 w 130"/>
                  <a:gd name="T19" fmla="*/ 0 h 130"/>
                  <a:gd name="T20" fmla="*/ 34 w 130"/>
                  <a:gd name="T21" fmla="*/ 7 h 130"/>
                  <a:gd name="T22" fmla="*/ 36 w 130"/>
                  <a:gd name="T23" fmla="*/ 11 h 130"/>
                  <a:gd name="T24" fmla="*/ 65 w 130"/>
                  <a:gd name="T25" fmla="*/ 4 h 130"/>
                  <a:gd name="T26" fmla="*/ 126 w 130"/>
                  <a:gd name="T27" fmla="*/ 65 h 130"/>
                  <a:gd name="T28" fmla="*/ 118 w 130"/>
                  <a:gd name="T29" fmla="*/ 96 h 130"/>
                  <a:gd name="T30" fmla="*/ 120 w 130"/>
                  <a:gd name="T31" fmla="*/ 100 h 130"/>
                  <a:gd name="T32" fmla="*/ 130 w 130"/>
                  <a:gd name="T33" fmla="*/ 65 h 130"/>
                  <a:gd name="T34" fmla="*/ 65 w 130"/>
                  <a:gd name="T35"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130">
                    <a:moveTo>
                      <a:pt x="93" y="119"/>
                    </a:moveTo>
                    <a:cubicBezTo>
                      <a:pt x="84" y="123"/>
                      <a:pt x="75" y="126"/>
                      <a:pt x="65" y="126"/>
                    </a:cubicBezTo>
                    <a:cubicBezTo>
                      <a:pt x="31" y="126"/>
                      <a:pt x="4" y="98"/>
                      <a:pt x="4" y="65"/>
                    </a:cubicBezTo>
                    <a:cubicBezTo>
                      <a:pt x="4" y="53"/>
                      <a:pt x="7" y="42"/>
                      <a:pt x="13" y="33"/>
                    </a:cubicBezTo>
                    <a:cubicBezTo>
                      <a:pt x="10" y="30"/>
                      <a:pt x="10" y="30"/>
                      <a:pt x="10" y="30"/>
                    </a:cubicBezTo>
                    <a:cubicBezTo>
                      <a:pt x="3" y="40"/>
                      <a:pt x="0" y="52"/>
                      <a:pt x="0" y="65"/>
                    </a:cubicBezTo>
                    <a:cubicBezTo>
                      <a:pt x="0" y="101"/>
                      <a:pt x="29" y="130"/>
                      <a:pt x="65" y="130"/>
                    </a:cubicBezTo>
                    <a:cubicBezTo>
                      <a:pt x="76" y="130"/>
                      <a:pt x="87" y="127"/>
                      <a:pt x="96" y="122"/>
                    </a:cubicBezTo>
                    <a:lnTo>
                      <a:pt x="93" y="119"/>
                    </a:lnTo>
                    <a:close/>
                    <a:moveTo>
                      <a:pt x="65" y="0"/>
                    </a:moveTo>
                    <a:cubicBezTo>
                      <a:pt x="54" y="0"/>
                      <a:pt x="43" y="2"/>
                      <a:pt x="34" y="7"/>
                    </a:cubicBezTo>
                    <a:cubicBezTo>
                      <a:pt x="36" y="11"/>
                      <a:pt x="36" y="11"/>
                      <a:pt x="36" y="11"/>
                    </a:cubicBezTo>
                    <a:cubicBezTo>
                      <a:pt x="45" y="6"/>
                      <a:pt x="54" y="4"/>
                      <a:pt x="65" y="4"/>
                    </a:cubicBezTo>
                    <a:cubicBezTo>
                      <a:pt x="99" y="4"/>
                      <a:pt x="126" y="31"/>
                      <a:pt x="126" y="65"/>
                    </a:cubicBezTo>
                    <a:cubicBezTo>
                      <a:pt x="126" y="76"/>
                      <a:pt x="123" y="87"/>
                      <a:pt x="118" y="96"/>
                    </a:cubicBezTo>
                    <a:cubicBezTo>
                      <a:pt x="120" y="100"/>
                      <a:pt x="120" y="100"/>
                      <a:pt x="120" y="100"/>
                    </a:cubicBezTo>
                    <a:cubicBezTo>
                      <a:pt x="126" y="90"/>
                      <a:pt x="130" y="78"/>
                      <a:pt x="130" y="65"/>
                    </a:cubicBezTo>
                    <a:cubicBezTo>
                      <a:pt x="130" y="29"/>
                      <a:pt x="101" y="0"/>
                      <a:pt x="6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3" name="Rectangle 249">
                <a:extLst>
                  <a:ext uri="{FF2B5EF4-FFF2-40B4-BE49-F238E27FC236}">
                    <a16:creationId xmlns:a16="http://schemas.microsoft.com/office/drawing/2014/main" id="{3E56BC89-C734-487E-A555-1F56A1AB64DF}"/>
                  </a:ext>
                </a:extLst>
              </p:cNvPr>
              <p:cNvSpPr>
                <a:spLocks noChangeArrowheads="1"/>
              </p:cNvSpPr>
              <p:nvPr/>
            </p:nvSpPr>
            <p:spPr bwMode="auto">
              <a:xfrm>
                <a:off x="9659938" y="5051425"/>
                <a:ext cx="60325" cy="60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104" name="Rectangle 250">
                <a:extLst>
                  <a:ext uri="{FF2B5EF4-FFF2-40B4-BE49-F238E27FC236}">
                    <a16:creationId xmlns:a16="http://schemas.microsoft.com/office/drawing/2014/main" id="{692BCEE3-7995-41A8-AA29-E1BF9789F9A5}"/>
                  </a:ext>
                </a:extLst>
              </p:cNvPr>
              <p:cNvSpPr>
                <a:spLocks noChangeArrowheads="1"/>
              </p:cNvSpPr>
              <p:nvPr/>
            </p:nvSpPr>
            <p:spPr bwMode="auto">
              <a:xfrm>
                <a:off x="9337676" y="4710113"/>
                <a:ext cx="60325" cy="603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grpSp>
          <p:nvGrpSpPr>
            <p:cNvPr id="85" name="Group 84">
              <a:extLst>
                <a:ext uri="{FF2B5EF4-FFF2-40B4-BE49-F238E27FC236}">
                  <a16:creationId xmlns:a16="http://schemas.microsoft.com/office/drawing/2014/main" id="{E4CABC60-162D-4239-B3B0-9F3D3659A403}"/>
                </a:ext>
              </a:extLst>
            </p:cNvPr>
            <p:cNvGrpSpPr/>
            <p:nvPr/>
          </p:nvGrpSpPr>
          <p:grpSpPr>
            <a:xfrm>
              <a:off x="2625206" y="4770501"/>
              <a:ext cx="476250" cy="487362"/>
              <a:chOff x="7761288" y="5078413"/>
              <a:chExt cx="476250" cy="487362"/>
            </a:xfrm>
          </p:grpSpPr>
          <p:sp>
            <p:nvSpPr>
              <p:cNvPr id="92" name="Freeform 251">
                <a:extLst>
                  <a:ext uri="{FF2B5EF4-FFF2-40B4-BE49-F238E27FC236}">
                    <a16:creationId xmlns:a16="http://schemas.microsoft.com/office/drawing/2014/main" id="{3FDF010B-6BB1-49A8-8E86-B5A81C5B6FC3}"/>
                  </a:ext>
                </a:extLst>
              </p:cNvPr>
              <p:cNvSpPr>
                <a:spLocks noEditPoints="1"/>
              </p:cNvSpPr>
              <p:nvPr/>
            </p:nvSpPr>
            <p:spPr bwMode="auto">
              <a:xfrm>
                <a:off x="7761288" y="5254625"/>
                <a:ext cx="311150" cy="311150"/>
              </a:xfrm>
              <a:custGeom>
                <a:avLst/>
                <a:gdLst>
                  <a:gd name="T0" fmla="*/ 75 w 83"/>
                  <a:gd name="T1" fmla="*/ 33 h 83"/>
                  <a:gd name="T2" fmla="*/ 82 w 83"/>
                  <a:gd name="T3" fmla="*/ 30 h 83"/>
                  <a:gd name="T4" fmla="*/ 77 w 83"/>
                  <a:gd name="T5" fmla="*/ 17 h 83"/>
                  <a:gd name="T6" fmla="*/ 69 w 83"/>
                  <a:gd name="T7" fmla="*/ 21 h 83"/>
                  <a:gd name="T8" fmla="*/ 59 w 83"/>
                  <a:gd name="T9" fmla="*/ 12 h 83"/>
                  <a:gd name="T10" fmla="*/ 62 w 83"/>
                  <a:gd name="T11" fmla="*/ 4 h 83"/>
                  <a:gd name="T12" fmla="*/ 49 w 83"/>
                  <a:gd name="T13" fmla="*/ 0 h 83"/>
                  <a:gd name="T14" fmla="*/ 47 w 83"/>
                  <a:gd name="T15" fmla="*/ 7 h 83"/>
                  <a:gd name="T16" fmla="*/ 33 w 83"/>
                  <a:gd name="T17" fmla="*/ 8 h 83"/>
                  <a:gd name="T18" fmla="*/ 30 w 83"/>
                  <a:gd name="T19" fmla="*/ 1 h 83"/>
                  <a:gd name="T20" fmla="*/ 18 w 83"/>
                  <a:gd name="T21" fmla="*/ 7 h 83"/>
                  <a:gd name="T22" fmla="*/ 21 w 83"/>
                  <a:gd name="T23" fmla="*/ 14 h 83"/>
                  <a:gd name="T24" fmla="*/ 12 w 83"/>
                  <a:gd name="T25" fmla="*/ 24 h 83"/>
                  <a:gd name="T26" fmla="*/ 5 w 83"/>
                  <a:gd name="T27" fmla="*/ 21 h 83"/>
                  <a:gd name="T28" fmla="*/ 0 w 83"/>
                  <a:gd name="T29" fmla="*/ 34 h 83"/>
                  <a:gd name="T30" fmla="*/ 8 w 83"/>
                  <a:gd name="T31" fmla="*/ 37 h 83"/>
                  <a:gd name="T32" fmla="*/ 8 w 83"/>
                  <a:gd name="T33" fmla="*/ 50 h 83"/>
                  <a:gd name="T34" fmla="*/ 1 w 83"/>
                  <a:gd name="T35" fmla="*/ 53 h 83"/>
                  <a:gd name="T36" fmla="*/ 7 w 83"/>
                  <a:gd name="T37" fmla="*/ 66 h 83"/>
                  <a:gd name="T38" fmla="*/ 14 w 83"/>
                  <a:gd name="T39" fmla="*/ 62 h 83"/>
                  <a:gd name="T40" fmla="*/ 24 w 83"/>
                  <a:gd name="T41" fmla="*/ 71 h 83"/>
                  <a:gd name="T42" fmla="*/ 22 w 83"/>
                  <a:gd name="T43" fmla="*/ 79 h 83"/>
                  <a:gd name="T44" fmla="*/ 34 w 83"/>
                  <a:gd name="T45" fmla="*/ 83 h 83"/>
                  <a:gd name="T46" fmla="*/ 37 w 83"/>
                  <a:gd name="T47" fmla="*/ 76 h 83"/>
                  <a:gd name="T48" fmla="*/ 50 w 83"/>
                  <a:gd name="T49" fmla="*/ 75 h 83"/>
                  <a:gd name="T50" fmla="*/ 54 w 83"/>
                  <a:gd name="T51" fmla="*/ 82 h 83"/>
                  <a:gd name="T52" fmla="*/ 66 w 83"/>
                  <a:gd name="T53" fmla="*/ 76 h 83"/>
                  <a:gd name="T54" fmla="*/ 63 w 83"/>
                  <a:gd name="T55" fmla="*/ 69 h 83"/>
                  <a:gd name="T56" fmla="*/ 72 w 83"/>
                  <a:gd name="T57" fmla="*/ 59 h 83"/>
                  <a:gd name="T58" fmla="*/ 79 w 83"/>
                  <a:gd name="T59" fmla="*/ 62 h 83"/>
                  <a:gd name="T60" fmla="*/ 83 w 83"/>
                  <a:gd name="T61" fmla="*/ 49 h 83"/>
                  <a:gd name="T62" fmla="*/ 76 w 83"/>
                  <a:gd name="T63" fmla="*/ 46 h 83"/>
                  <a:gd name="T64" fmla="*/ 75 w 83"/>
                  <a:gd name="T65" fmla="*/ 33 h 83"/>
                  <a:gd name="T66" fmla="*/ 69 w 83"/>
                  <a:gd name="T67" fmla="*/ 51 h 83"/>
                  <a:gd name="T68" fmla="*/ 54 w 83"/>
                  <a:gd name="T69" fmla="*/ 67 h 83"/>
                  <a:gd name="T70" fmla="*/ 33 w 83"/>
                  <a:gd name="T71" fmla="*/ 68 h 83"/>
                  <a:gd name="T72" fmla="*/ 16 w 83"/>
                  <a:gd name="T73" fmla="*/ 54 h 83"/>
                  <a:gd name="T74" fmla="*/ 15 w 83"/>
                  <a:gd name="T75" fmla="*/ 32 h 83"/>
                  <a:gd name="T76" fmla="*/ 30 w 83"/>
                  <a:gd name="T77" fmla="*/ 16 h 83"/>
                  <a:gd name="T78" fmla="*/ 51 w 83"/>
                  <a:gd name="T79" fmla="*/ 15 h 83"/>
                  <a:gd name="T80" fmla="*/ 67 w 83"/>
                  <a:gd name="T81" fmla="*/ 29 h 83"/>
                  <a:gd name="T82" fmla="*/ 69 w 83"/>
                  <a:gd name="T83"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3" h="83">
                    <a:moveTo>
                      <a:pt x="75" y="33"/>
                    </a:moveTo>
                    <a:cubicBezTo>
                      <a:pt x="82" y="30"/>
                      <a:pt x="82" y="30"/>
                      <a:pt x="82" y="30"/>
                    </a:cubicBezTo>
                    <a:cubicBezTo>
                      <a:pt x="77" y="17"/>
                      <a:pt x="77" y="17"/>
                      <a:pt x="77" y="17"/>
                    </a:cubicBezTo>
                    <a:cubicBezTo>
                      <a:pt x="69" y="21"/>
                      <a:pt x="69" y="21"/>
                      <a:pt x="69" y="21"/>
                    </a:cubicBezTo>
                    <a:cubicBezTo>
                      <a:pt x="67" y="17"/>
                      <a:pt x="63" y="14"/>
                      <a:pt x="59" y="12"/>
                    </a:cubicBezTo>
                    <a:cubicBezTo>
                      <a:pt x="62" y="4"/>
                      <a:pt x="62" y="4"/>
                      <a:pt x="62" y="4"/>
                    </a:cubicBezTo>
                    <a:cubicBezTo>
                      <a:pt x="49" y="0"/>
                      <a:pt x="49" y="0"/>
                      <a:pt x="49" y="0"/>
                    </a:cubicBezTo>
                    <a:cubicBezTo>
                      <a:pt x="47" y="7"/>
                      <a:pt x="47" y="7"/>
                      <a:pt x="47" y="7"/>
                    </a:cubicBezTo>
                    <a:cubicBezTo>
                      <a:pt x="42" y="7"/>
                      <a:pt x="38" y="7"/>
                      <a:pt x="33" y="8"/>
                    </a:cubicBezTo>
                    <a:cubicBezTo>
                      <a:pt x="30" y="1"/>
                      <a:pt x="30" y="1"/>
                      <a:pt x="30" y="1"/>
                    </a:cubicBezTo>
                    <a:cubicBezTo>
                      <a:pt x="18" y="7"/>
                      <a:pt x="18" y="7"/>
                      <a:pt x="18" y="7"/>
                    </a:cubicBezTo>
                    <a:cubicBezTo>
                      <a:pt x="21" y="14"/>
                      <a:pt x="21" y="14"/>
                      <a:pt x="21" y="14"/>
                    </a:cubicBezTo>
                    <a:cubicBezTo>
                      <a:pt x="18" y="17"/>
                      <a:pt x="15" y="20"/>
                      <a:pt x="12" y="24"/>
                    </a:cubicBezTo>
                    <a:cubicBezTo>
                      <a:pt x="5" y="21"/>
                      <a:pt x="5" y="21"/>
                      <a:pt x="5" y="21"/>
                    </a:cubicBezTo>
                    <a:cubicBezTo>
                      <a:pt x="0" y="34"/>
                      <a:pt x="0" y="34"/>
                      <a:pt x="0" y="34"/>
                    </a:cubicBezTo>
                    <a:cubicBezTo>
                      <a:pt x="8" y="37"/>
                      <a:pt x="8" y="37"/>
                      <a:pt x="8" y="37"/>
                    </a:cubicBezTo>
                    <a:cubicBezTo>
                      <a:pt x="7" y="41"/>
                      <a:pt x="7" y="46"/>
                      <a:pt x="8" y="50"/>
                    </a:cubicBezTo>
                    <a:cubicBezTo>
                      <a:pt x="1" y="53"/>
                      <a:pt x="1" y="53"/>
                      <a:pt x="1" y="53"/>
                    </a:cubicBezTo>
                    <a:cubicBezTo>
                      <a:pt x="7" y="66"/>
                      <a:pt x="7" y="66"/>
                      <a:pt x="7" y="66"/>
                    </a:cubicBezTo>
                    <a:cubicBezTo>
                      <a:pt x="14" y="62"/>
                      <a:pt x="14" y="62"/>
                      <a:pt x="14" y="62"/>
                    </a:cubicBezTo>
                    <a:cubicBezTo>
                      <a:pt x="17" y="66"/>
                      <a:pt x="20" y="69"/>
                      <a:pt x="24" y="71"/>
                    </a:cubicBezTo>
                    <a:cubicBezTo>
                      <a:pt x="22" y="79"/>
                      <a:pt x="22" y="79"/>
                      <a:pt x="22" y="79"/>
                    </a:cubicBezTo>
                    <a:cubicBezTo>
                      <a:pt x="34" y="83"/>
                      <a:pt x="34" y="83"/>
                      <a:pt x="34" y="83"/>
                    </a:cubicBezTo>
                    <a:cubicBezTo>
                      <a:pt x="37" y="76"/>
                      <a:pt x="37" y="76"/>
                      <a:pt x="37" y="76"/>
                    </a:cubicBezTo>
                    <a:cubicBezTo>
                      <a:pt x="41" y="76"/>
                      <a:pt x="46" y="76"/>
                      <a:pt x="50" y="75"/>
                    </a:cubicBezTo>
                    <a:cubicBezTo>
                      <a:pt x="54" y="82"/>
                      <a:pt x="54" y="82"/>
                      <a:pt x="54" y="82"/>
                    </a:cubicBezTo>
                    <a:cubicBezTo>
                      <a:pt x="66" y="76"/>
                      <a:pt x="66" y="76"/>
                      <a:pt x="66" y="76"/>
                    </a:cubicBezTo>
                    <a:cubicBezTo>
                      <a:pt x="63" y="69"/>
                      <a:pt x="63" y="69"/>
                      <a:pt x="63" y="69"/>
                    </a:cubicBezTo>
                    <a:cubicBezTo>
                      <a:pt x="66" y="66"/>
                      <a:pt x="69" y="63"/>
                      <a:pt x="72" y="59"/>
                    </a:cubicBezTo>
                    <a:cubicBezTo>
                      <a:pt x="79" y="62"/>
                      <a:pt x="79" y="62"/>
                      <a:pt x="79" y="62"/>
                    </a:cubicBezTo>
                    <a:cubicBezTo>
                      <a:pt x="83" y="49"/>
                      <a:pt x="83" y="49"/>
                      <a:pt x="83" y="49"/>
                    </a:cubicBezTo>
                    <a:cubicBezTo>
                      <a:pt x="76" y="46"/>
                      <a:pt x="76" y="46"/>
                      <a:pt x="76" y="46"/>
                    </a:cubicBezTo>
                    <a:cubicBezTo>
                      <a:pt x="77" y="42"/>
                      <a:pt x="76" y="37"/>
                      <a:pt x="75" y="33"/>
                    </a:cubicBezTo>
                    <a:close/>
                    <a:moveTo>
                      <a:pt x="69" y="51"/>
                    </a:moveTo>
                    <a:cubicBezTo>
                      <a:pt x="66" y="58"/>
                      <a:pt x="61" y="64"/>
                      <a:pt x="54" y="67"/>
                    </a:cubicBezTo>
                    <a:cubicBezTo>
                      <a:pt x="47" y="70"/>
                      <a:pt x="39" y="71"/>
                      <a:pt x="33" y="68"/>
                    </a:cubicBezTo>
                    <a:cubicBezTo>
                      <a:pt x="26" y="66"/>
                      <a:pt x="20" y="61"/>
                      <a:pt x="16" y="54"/>
                    </a:cubicBezTo>
                    <a:cubicBezTo>
                      <a:pt x="13" y="47"/>
                      <a:pt x="13" y="39"/>
                      <a:pt x="15" y="32"/>
                    </a:cubicBezTo>
                    <a:cubicBezTo>
                      <a:pt x="18" y="25"/>
                      <a:pt x="23" y="20"/>
                      <a:pt x="30" y="16"/>
                    </a:cubicBezTo>
                    <a:cubicBezTo>
                      <a:pt x="37" y="13"/>
                      <a:pt x="44" y="13"/>
                      <a:pt x="51" y="15"/>
                    </a:cubicBezTo>
                    <a:cubicBezTo>
                      <a:pt x="58" y="17"/>
                      <a:pt x="64" y="22"/>
                      <a:pt x="67" y="29"/>
                    </a:cubicBezTo>
                    <a:cubicBezTo>
                      <a:pt x="71" y="36"/>
                      <a:pt x="71" y="44"/>
                      <a:pt x="69"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3" name="Freeform 252">
                <a:extLst>
                  <a:ext uri="{FF2B5EF4-FFF2-40B4-BE49-F238E27FC236}">
                    <a16:creationId xmlns:a16="http://schemas.microsoft.com/office/drawing/2014/main" id="{91D5191B-D398-47CE-A269-C48AB9227F04}"/>
                  </a:ext>
                </a:extLst>
              </p:cNvPr>
              <p:cNvSpPr>
                <a:spLocks noEditPoints="1"/>
              </p:cNvSpPr>
              <p:nvPr/>
            </p:nvSpPr>
            <p:spPr bwMode="auto">
              <a:xfrm>
                <a:off x="8027988" y="5130800"/>
                <a:ext cx="209550" cy="209550"/>
              </a:xfrm>
              <a:custGeom>
                <a:avLst/>
                <a:gdLst>
                  <a:gd name="T0" fmla="*/ 23 w 56"/>
                  <a:gd name="T1" fmla="*/ 56 h 56"/>
                  <a:gd name="T2" fmla="*/ 25 w 56"/>
                  <a:gd name="T3" fmla="*/ 51 h 56"/>
                  <a:gd name="T4" fmla="*/ 34 w 56"/>
                  <a:gd name="T5" fmla="*/ 50 h 56"/>
                  <a:gd name="T6" fmla="*/ 36 w 56"/>
                  <a:gd name="T7" fmla="*/ 55 h 56"/>
                  <a:gd name="T8" fmla="*/ 45 w 56"/>
                  <a:gd name="T9" fmla="*/ 51 h 56"/>
                  <a:gd name="T10" fmla="*/ 42 w 56"/>
                  <a:gd name="T11" fmla="*/ 46 h 56"/>
                  <a:gd name="T12" fmla="*/ 48 w 56"/>
                  <a:gd name="T13" fmla="*/ 40 h 56"/>
                  <a:gd name="T14" fmla="*/ 53 w 56"/>
                  <a:gd name="T15" fmla="*/ 41 h 56"/>
                  <a:gd name="T16" fmla="*/ 56 w 56"/>
                  <a:gd name="T17" fmla="*/ 33 h 56"/>
                  <a:gd name="T18" fmla="*/ 51 w 56"/>
                  <a:gd name="T19" fmla="*/ 31 h 56"/>
                  <a:gd name="T20" fmla="*/ 51 w 56"/>
                  <a:gd name="T21" fmla="*/ 22 h 56"/>
                  <a:gd name="T22" fmla="*/ 56 w 56"/>
                  <a:gd name="T23" fmla="*/ 20 h 56"/>
                  <a:gd name="T24" fmla="*/ 52 w 56"/>
                  <a:gd name="T25" fmla="*/ 11 h 56"/>
                  <a:gd name="T26" fmla="*/ 47 w 56"/>
                  <a:gd name="T27" fmla="*/ 14 h 56"/>
                  <a:gd name="T28" fmla="*/ 40 w 56"/>
                  <a:gd name="T29" fmla="*/ 8 h 56"/>
                  <a:gd name="T30" fmla="*/ 42 w 56"/>
                  <a:gd name="T31" fmla="*/ 3 h 56"/>
                  <a:gd name="T32" fmla="*/ 33 w 56"/>
                  <a:gd name="T33" fmla="*/ 0 h 56"/>
                  <a:gd name="T34" fmla="*/ 32 w 56"/>
                  <a:gd name="T35" fmla="*/ 5 h 56"/>
                  <a:gd name="T36" fmla="*/ 23 w 56"/>
                  <a:gd name="T37" fmla="*/ 5 h 56"/>
                  <a:gd name="T38" fmla="*/ 20 w 56"/>
                  <a:gd name="T39" fmla="*/ 0 h 56"/>
                  <a:gd name="T40" fmla="*/ 12 w 56"/>
                  <a:gd name="T41" fmla="*/ 4 h 56"/>
                  <a:gd name="T42" fmla="*/ 14 w 56"/>
                  <a:gd name="T43" fmla="*/ 9 h 56"/>
                  <a:gd name="T44" fmla="*/ 8 w 56"/>
                  <a:gd name="T45" fmla="*/ 16 h 56"/>
                  <a:gd name="T46" fmla="*/ 3 w 56"/>
                  <a:gd name="T47" fmla="*/ 14 h 56"/>
                  <a:gd name="T48" fmla="*/ 0 w 56"/>
                  <a:gd name="T49" fmla="*/ 23 h 56"/>
                  <a:gd name="T50" fmla="*/ 5 w 56"/>
                  <a:gd name="T51" fmla="*/ 24 h 56"/>
                  <a:gd name="T52" fmla="*/ 6 w 56"/>
                  <a:gd name="T53" fmla="*/ 33 h 56"/>
                  <a:gd name="T54" fmla="*/ 1 w 56"/>
                  <a:gd name="T55" fmla="*/ 36 h 56"/>
                  <a:gd name="T56" fmla="*/ 5 w 56"/>
                  <a:gd name="T57" fmla="*/ 44 h 56"/>
                  <a:gd name="T58" fmla="*/ 10 w 56"/>
                  <a:gd name="T59" fmla="*/ 42 h 56"/>
                  <a:gd name="T60" fmla="*/ 16 w 56"/>
                  <a:gd name="T61" fmla="*/ 48 h 56"/>
                  <a:gd name="T62" fmla="*/ 15 w 56"/>
                  <a:gd name="T63" fmla="*/ 53 h 56"/>
                  <a:gd name="T64" fmla="*/ 23 w 56"/>
                  <a:gd name="T65" fmla="*/ 56 h 56"/>
                  <a:gd name="T66" fmla="*/ 11 w 56"/>
                  <a:gd name="T67" fmla="*/ 36 h 56"/>
                  <a:gd name="T68" fmla="*/ 10 w 56"/>
                  <a:gd name="T69" fmla="*/ 21 h 56"/>
                  <a:gd name="T70" fmla="*/ 20 w 56"/>
                  <a:gd name="T71" fmla="*/ 10 h 56"/>
                  <a:gd name="T72" fmla="*/ 35 w 56"/>
                  <a:gd name="T73" fmla="*/ 9 h 56"/>
                  <a:gd name="T74" fmla="*/ 46 w 56"/>
                  <a:gd name="T75" fmla="*/ 19 h 56"/>
                  <a:gd name="T76" fmla="*/ 47 w 56"/>
                  <a:gd name="T77" fmla="*/ 34 h 56"/>
                  <a:gd name="T78" fmla="*/ 37 w 56"/>
                  <a:gd name="T79" fmla="*/ 45 h 56"/>
                  <a:gd name="T80" fmla="*/ 22 w 56"/>
                  <a:gd name="T81" fmla="*/ 46 h 56"/>
                  <a:gd name="T82" fmla="*/ 11 w 56"/>
                  <a:gd name="T8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56">
                    <a:moveTo>
                      <a:pt x="23" y="56"/>
                    </a:moveTo>
                    <a:cubicBezTo>
                      <a:pt x="25" y="51"/>
                      <a:pt x="25" y="51"/>
                      <a:pt x="25" y="51"/>
                    </a:cubicBezTo>
                    <a:cubicBezTo>
                      <a:pt x="28" y="51"/>
                      <a:pt x="31" y="51"/>
                      <a:pt x="34" y="50"/>
                    </a:cubicBezTo>
                    <a:cubicBezTo>
                      <a:pt x="36" y="55"/>
                      <a:pt x="36" y="55"/>
                      <a:pt x="36" y="55"/>
                    </a:cubicBezTo>
                    <a:cubicBezTo>
                      <a:pt x="45" y="51"/>
                      <a:pt x="45" y="51"/>
                      <a:pt x="45" y="51"/>
                    </a:cubicBezTo>
                    <a:cubicBezTo>
                      <a:pt x="42" y="46"/>
                      <a:pt x="42" y="46"/>
                      <a:pt x="42" y="46"/>
                    </a:cubicBezTo>
                    <a:cubicBezTo>
                      <a:pt x="45" y="44"/>
                      <a:pt x="47" y="42"/>
                      <a:pt x="48" y="40"/>
                    </a:cubicBezTo>
                    <a:cubicBezTo>
                      <a:pt x="53" y="41"/>
                      <a:pt x="53" y="41"/>
                      <a:pt x="53" y="41"/>
                    </a:cubicBezTo>
                    <a:cubicBezTo>
                      <a:pt x="56" y="33"/>
                      <a:pt x="56" y="33"/>
                      <a:pt x="56" y="33"/>
                    </a:cubicBezTo>
                    <a:cubicBezTo>
                      <a:pt x="51" y="31"/>
                      <a:pt x="51" y="31"/>
                      <a:pt x="51" y="31"/>
                    </a:cubicBezTo>
                    <a:cubicBezTo>
                      <a:pt x="52" y="28"/>
                      <a:pt x="52" y="25"/>
                      <a:pt x="51" y="22"/>
                    </a:cubicBezTo>
                    <a:cubicBezTo>
                      <a:pt x="56" y="20"/>
                      <a:pt x="56" y="20"/>
                      <a:pt x="56" y="20"/>
                    </a:cubicBezTo>
                    <a:cubicBezTo>
                      <a:pt x="52" y="11"/>
                      <a:pt x="52" y="11"/>
                      <a:pt x="52" y="11"/>
                    </a:cubicBezTo>
                    <a:cubicBezTo>
                      <a:pt x="47" y="14"/>
                      <a:pt x="47" y="14"/>
                      <a:pt x="47" y="14"/>
                    </a:cubicBezTo>
                    <a:cubicBezTo>
                      <a:pt x="45" y="11"/>
                      <a:pt x="43" y="9"/>
                      <a:pt x="40" y="8"/>
                    </a:cubicBezTo>
                    <a:cubicBezTo>
                      <a:pt x="42" y="3"/>
                      <a:pt x="42" y="3"/>
                      <a:pt x="42" y="3"/>
                    </a:cubicBezTo>
                    <a:cubicBezTo>
                      <a:pt x="33" y="0"/>
                      <a:pt x="33" y="0"/>
                      <a:pt x="33" y="0"/>
                    </a:cubicBezTo>
                    <a:cubicBezTo>
                      <a:pt x="32" y="5"/>
                      <a:pt x="32" y="5"/>
                      <a:pt x="32" y="5"/>
                    </a:cubicBezTo>
                    <a:cubicBezTo>
                      <a:pt x="29" y="4"/>
                      <a:pt x="26" y="4"/>
                      <a:pt x="23" y="5"/>
                    </a:cubicBezTo>
                    <a:cubicBezTo>
                      <a:pt x="20" y="0"/>
                      <a:pt x="20" y="0"/>
                      <a:pt x="20" y="0"/>
                    </a:cubicBezTo>
                    <a:cubicBezTo>
                      <a:pt x="12" y="4"/>
                      <a:pt x="12" y="4"/>
                      <a:pt x="12" y="4"/>
                    </a:cubicBezTo>
                    <a:cubicBezTo>
                      <a:pt x="14" y="9"/>
                      <a:pt x="14" y="9"/>
                      <a:pt x="14" y="9"/>
                    </a:cubicBezTo>
                    <a:cubicBezTo>
                      <a:pt x="12" y="11"/>
                      <a:pt x="10" y="13"/>
                      <a:pt x="8" y="16"/>
                    </a:cubicBezTo>
                    <a:cubicBezTo>
                      <a:pt x="3" y="14"/>
                      <a:pt x="3" y="14"/>
                      <a:pt x="3" y="14"/>
                    </a:cubicBezTo>
                    <a:cubicBezTo>
                      <a:pt x="0" y="23"/>
                      <a:pt x="0" y="23"/>
                      <a:pt x="0" y="23"/>
                    </a:cubicBezTo>
                    <a:cubicBezTo>
                      <a:pt x="5" y="24"/>
                      <a:pt x="5" y="24"/>
                      <a:pt x="5" y="24"/>
                    </a:cubicBezTo>
                    <a:cubicBezTo>
                      <a:pt x="5" y="27"/>
                      <a:pt x="5" y="30"/>
                      <a:pt x="6" y="33"/>
                    </a:cubicBezTo>
                    <a:cubicBezTo>
                      <a:pt x="1" y="36"/>
                      <a:pt x="1" y="36"/>
                      <a:pt x="1" y="36"/>
                    </a:cubicBezTo>
                    <a:cubicBezTo>
                      <a:pt x="5" y="44"/>
                      <a:pt x="5" y="44"/>
                      <a:pt x="5" y="44"/>
                    </a:cubicBezTo>
                    <a:cubicBezTo>
                      <a:pt x="10" y="42"/>
                      <a:pt x="10" y="42"/>
                      <a:pt x="10" y="42"/>
                    </a:cubicBezTo>
                    <a:cubicBezTo>
                      <a:pt x="12" y="44"/>
                      <a:pt x="14" y="46"/>
                      <a:pt x="16" y="48"/>
                    </a:cubicBezTo>
                    <a:cubicBezTo>
                      <a:pt x="15" y="53"/>
                      <a:pt x="15" y="53"/>
                      <a:pt x="15" y="53"/>
                    </a:cubicBezTo>
                    <a:lnTo>
                      <a:pt x="23" y="56"/>
                    </a:lnTo>
                    <a:close/>
                    <a:moveTo>
                      <a:pt x="11" y="36"/>
                    </a:moveTo>
                    <a:cubicBezTo>
                      <a:pt x="8" y="31"/>
                      <a:pt x="8" y="26"/>
                      <a:pt x="10" y="21"/>
                    </a:cubicBezTo>
                    <a:cubicBezTo>
                      <a:pt x="12" y="16"/>
                      <a:pt x="15" y="12"/>
                      <a:pt x="20" y="10"/>
                    </a:cubicBezTo>
                    <a:cubicBezTo>
                      <a:pt x="25" y="8"/>
                      <a:pt x="30" y="7"/>
                      <a:pt x="35" y="9"/>
                    </a:cubicBezTo>
                    <a:cubicBezTo>
                      <a:pt x="40" y="11"/>
                      <a:pt x="44" y="14"/>
                      <a:pt x="46" y="19"/>
                    </a:cubicBezTo>
                    <a:cubicBezTo>
                      <a:pt x="48" y="24"/>
                      <a:pt x="49" y="29"/>
                      <a:pt x="47" y="34"/>
                    </a:cubicBezTo>
                    <a:cubicBezTo>
                      <a:pt x="45" y="39"/>
                      <a:pt x="42" y="43"/>
                      <a:pt x="37" y="45"/>
                    </a:cubicBezTo>
                    <a:cubicBezTo>
                      <a:pt x="32" y="48"/>
                      <a:pt x="27" y="48"/>
                      <a:pt x="22" y="46"/>
                    </a:cubicBezTo>
                    <a:cubicBezTo>
                      <a:pt x="17" y="44"/>
                      <a:pt x="13" y="41"/>
                      <a:pt x="11"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4" name="Freeform 253">
                <a:extLst>
                  <a:ext uri="{FF2B5EF4-FFF2-40B4-BE49-F238E27FC236}">
                    <a16:creationId xmlns:a16="http://schemas.microsoft.com/office/drawing/2014/main" id="{2EF2D5EA-43F8-44DA-8522-BD77F58750D3}"/>
                  </a:ext>
                </a:extLst>
              </p:cNvPr>
              <p:cNvSpPr>
                <a:spLocks noEditPoints="1"/>
              </p:cNvSpPr>
              <p:nvPr/>
            </p:nvSpPr>
            <p:spPr bwMode="auto">
              <a:xfrm>
                <a:off x="7877176" y="5370513"/>
                <a:ext cx="79375" cy="93663"/>
              </a:xfrm>
              <a:custGeom>
                <a:avLst/>
                <a:gdLst>
                  <a:gd name="T0" fmla="*/ 19 w 21"/>
                  <a:gd name="T1" fmla="*/ 10 h 25"/>
                  <a:gd name="T2" fmla="*/ 18 w 21"/>
                  <a:gd name="T3" fmla="*/ 10 h 25"/>
                  <a:gd name="T4" fmla="*/ 18 w 21"/>
                  <a:gd name="T5" fmla="*/ 5 h 25"/>
                  <a:gd name="T6" fmla="*/ 13 w 21"/>
                  <a:gd name="T7" fmla="*/ 0 h 25"/>
                  <a:gd name="T8" fmla="*/ 8 w 21"/>
                  <a:gd name="T9" fmla="*/ 0 h 25"/>
                  <a:gd name="T10" fmla="*/ 3 w 21"/>
                  <a:gd name="T11" fmla="*/ 5 h 25"/>
                  <a:gd name="T12" fmla="*/ 3 w 21"/>
                  <a:gd name="T13" fmla="*/ 10 h 25"/>
                  <a:gd name="T14" fmla="*/ 2 w 21"/>
                  <a:gd name="T15" fmla="*/ 10 h 25"/>
                  <a:gd name="T16" fmla="*/ 0 w 21"/>
                  <a:gd name="T17" fmla="*/ 12 h 25"/>
                  <a:gd name="T18" fmla="*/ 0 w 21"/>
                  <a:gd name="T19" fmla="*/ 22 h 25"/>
                  <a:gd name="T20" fmla="*/ 2 w 21"/>
                  <a:gd name="T21" fmla="*/ 25 h 25"/>
                  <a:gd name="T22" fmla="*/ 19 w 21"/>
                  <a:gd name="T23" fmla="*/ 25 h 25"/>
                  <a:gd name="T24" fmla="*/ 21 w 21"/>
                  <a:gd name="T25" fmla="*/ 22 h 25"/>
                  <a:gd name="T26" fmla="*/ 21 w 21"/>
                  <a:gd name="T27" fmla="*/ 12 h 25"/>
                  <a:gd name="T28" fmla="*/ 19 w 21"/>
                  <a:gd name="T29" fmla="*/ 10 h 25"/>
                  <a:gd name="T30" fmla="*/ 7 w 21"/>
                  <a:gd name="T31" fmla="*/ 5 h 25"/>
                  <a:gd name="T32" fmla="*/ 8 w 21"/>
                  <a:gd name="T33" fmla="*/ 4 h 25"/>
                  <a:gd name="T34" fmla="*/ 13 w 21"/>
                  <a:gd name="T35" fmla="*/ 4 h 25"/>
                  <a:gd name="T36" fmla="*/ 14 w 21"/>
                  <a:gd name="T37" fmla="*/ 5 h 25"/>
                  <a:gd name="T38" fmla="*/ 14 w 21"/>
                  <a:gd name="T39" fmla="*/ 10 h 25"/>
                  <a:gd name="T40" fmla="*/ 7 w 21"/>
                  <a:gd name="T41" fmla="*/ 10 h 25"/>
                  <a:gd name="T42" fmla="*/ 7 w 21"/>
                  <a:gd name="T43" fmla="*/ 5 h 25"/>
                  <a:gd name="T44" fmla="*/ 13 w 21"/>
                  <a:gd name="T45" fmla="*/ 20 h 25"/>
                  <a:gd name="T46" fmla="*/ 8 w 21"/>
                  <a:gd name="T47" fmla="*/ 20 h 25"/>
                  <a:gd name="T48" fmla="*/ 9 w 21"/>
                  <a:gd name="T49" fmla="*/ 17 h 25"/>
                  <a:gd name="T50" fmla="*/ 8 w 21"/>
                  <a:gd name="T51" fmla="*/ 14 h 25"/>
                  <a:gd name="T52" fmla="*/ 10 w 21"/>
                  <a:gd name="T53" fmla="*/ 11 h 25"/>
                  <a:gd name="T54" fmla="*/ 13 w 21"/>
                  <a:gd name="T55" fmla="*/ 14 h 25"/>
                  <a:gd name="T56" fmla="*/ 12 w 21"/>
                  <a:gd name="T57" fmla="*/ 16 h 25"/>
                  <a:gd name="T58" fmla="*/ 13 w 21"/>
                  <a:gd name="T59"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19" y="10"/>
                    </a:moveTo>
                    <a:cubicBezTo>
                      <a:pt x="18" y="10"/>
                      <a:pt x="18" y="10"/>
                      <a:pt x="18" y="10"/>
                    </a:cubicBezTo>
                    <a:cubicBezTo>
                      <a:pt x="18" y="5"/>
                      <a:pt x="18" y="5"/>
                      <a:pt x="18" y="5"/>
                    </a:cubicBezTo>
                    <a:cubicBezTo>
                      <a:pt x="18" y="2"/>
                      <a:pt x="16" y="0"/>
                      <a:pt x="13" y="0"/>
                    </a:cubicBezTo>
                    <a:cubicBezTo>
                      <a:pt x="8" y="0"/>
                      <a:pt x="8" y="0"/>
                      <a:pt x="8" y="0"/>
                    </a:cubicBezTo>
                    <a:cubicBezTo>
                      <a:pt x="5" y="0"/>
                      <a:pt x="3" y="2"/>
                      <a:pt x="3" y="5"/>
                    </a:cubicBezTo>
                    <a:cubicBezTo>
                      <a:pt x="3" y="10"/>
                      <a:pt x="3" y="10"/>
                      <a:pt x="3" y="10"/>
                    </a:cubicBezTo>
                    <a:cubicBezTo>
                      <a:pt x="2" y="10"/>
                      <a:pt x="2" y="10"/>
                      <a:pt x="2" y="10"/>
                    </a:cubicBezTo>
                    <a:cubicBezTo>
                      <a:pt x="1" y="10"/>
                      <a:pt x="0" y="11"/>
                      <a:pt x="0" y="12"/>
                    </a:cubicBezTo>
                    <a:cubicBezTo>
                      <a:pt x="0" y="22"/>
                      <a:pt x="0" y="22"/>
                      <a:pt x="0" y="22"/>
                    </a:cubicBezTo>
                    <a:cubicBezTo>
                      <a:pt x="0" y="24"/>
                      <a:pt x="1" y="25"/>
                      <a:pt x="2" y="25"/>
                    </a:cubicBezTo>
                    <a:cubicBezTo>
                      <a:pt x="19" y="25"/>
                      <a:pt x="19" y="25"/>
                      <a:pt x="19" y="25"/>
                    </a:cubicBezTo>
                    <a:cubicBezTo>
                      <a:pt x="20" y="25"/>
                      <a:pt x="21" y="24"/>
                      <a:pt x="21" y="22"/>
                    </a:cubicBezTo>
                    <a:cubicBezTo>
                      <a:pt x="21" y="12"/>
                      <a:pt x="21" y="12"/>
                      <a:pt x="21" y="12"/>
                    </a:cubicBezTo>
                    <a:cubicBezTo>
                      <a:pt x="21" y="11"/>
                      <a:pt x="20" y="10"/>
                      <a:pt x="19" y="10"/>
                    </a:cubicBezTo>
                    <a:close/>
                    <a:moveTo>
                      <a:pt x="7" y="5"/>
                    </a:moveTo>
                    <a:cubicBezTo>
                      <a:pt x="7" y="4"/>
                      <a:pt x="7" y="4"/>
                      <a:pt x="8" y="4"/>
                    </a:cubicBezTo>
                    <a:cubicBezTo>
                      <a:pt x="13" y="4"/>
                      <a:pt x="13" y="4"/>
                      <a:pt x="13" y="4"/>
                    </a:cubicBezTo>
                    <a:cubicBezTo>
                      <a:pt x="14" y="4"/>
                      <a:pt x="14" y="4"/>
                      <a:pt x="14" y="5"/>
                    </a:cubicBezTo>
                    <a:cubicBezTo>
                      <a:pt x="14" y="10"/>
                      <a:pt x="14" y="10"/>
                      <a:pt x="14" y="10"/>
                    </a:cubicBezTo>
                    <a:cubicBezTo>
                      <a:pt x="7" y="10"/>
                      <a:pt x="7" y="10"/>
                      <a:pt x="7" y="10"/>
                    </a:cubicBezTo>
                    <a:lnTo>
                      <a:pt x="7" y="5"/>
                    </a:lnTo>
                    <a:close/>
                    <a:moveTo>
                      <a:pt x="13" y="20"/>
                    </a:moveTo>
                    <a:cubicBezTo>
                      <a:pt x="8" y="20"/>
                      <a:pt x="8" y="20"/>
                      <a:pt x="8" y="20"/>
                    </a:cubicBezTo>
                    <a:cubicBezTo>
                      <a:pt x="9" y="17"/>
                      <a:pt x="9" y="17"/>
                      <a:pt x="9" y="17"/>
                    </a:cubicBezTo>
                    <a:cubicBezTo>
                      <a:pt x="8" y="16"/>
                      <a:pt x="8" y="15"/>
                      <a:pt x="8" y="14"/>
                    </a:cubicBezTo>
                    <a:cubicBezTo>
                      <a:pt x="8" y="13"/>
                      <a:pt x="9" y="11"/>
                      <a:pt x="10" y="11"/>
                    </a:cubicBezTo>
                    <a:cubicBezTo>
                      <a:pt x="12" y="11"/>
                      <a:pt x="13" y="13"/>
                      <a:pt x="13" y="14"/>
                    </a:cubicBezTo>
                    <a:cubicBezTo>
                      <a:pt x="13" y="15"/>
                      <a:pt x="13" y="16"/>
                      <a:pt x="12" y="16"/>
                    </a:cubicBezTo>
                    <a:lnTo>
                      <a:pt x="13"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5" name="Freeform 254">
                <a:extLst>
                  <a:ext uri="{FF2B5EF4-FFF2-40B4-BE49-F238E27FC236}">
                    <a16:creationId xmlns:a16="http://schemas.microsoft.com/office/drawing/2014/main" id="{E66E692D-F89B-4E2C-A59D-94484FD868AE}"/>
                  </a:ext>
                </a:extLst>
              </p:cNvPr>
              <p:cNvSpPr>
                <a:spLocks/>
              </p:cNvSpPr>
              <p:nvPr/>
            </p:nvSpPr>
            <p:spPr bwMode="auto">
              <a:xfrm>
                <a:off x="8118476" y="5210175"/>
                <a:ext cx="33338" cy="47625"/>
              </a:xfrm>
              <a:custGeom>
                <a:avLst/>
                <a:gdLst>
                  <a:gd name="T0" fmla="*/ 8 w 9"/>
                  <a:gd name="T1" fmla="*/ 13 h 13"/>
                  <a:gd name="T2" fmla="*/ 0 w 9"/>
                  <a:gd name="T3" fmla="*/ 13 h 13"/>
                  <a:gd name="T4" fmla="*/ 1 w 9"/>
                  <a:gd name="T5" fmla="*/ 7 h 13"/>
                  <a:gd name="T6" fmla="*/ 0 w 9"/>
                  <a:gd name="T7" fmla="*/ 4 h 13"/>
                  <a:gd name="T8" fmla="*/ 4 w 9"/>
                  <a:gd name="T9" fmla="*/ 0 h 13"/>
                  <a:gd name="T10" fmla="*/ 9 w 9"/>
                  <a:gd name="T11" fmla="*/ 4 h 13"/>
                  <a:gd name="T12" fmla="*/ 7 w 9"/>
                  <a:gd name="T13" fmla="*/ 7 h 13"/>
                  <a:gd name="T14" fmla="*/ 8 w 9"/>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3">
                    <a:moveTo>
                      <a:pt x="8" y="13"/>
                    </a:moveTo>
                    <a:cubicBezTo>
                      <a:pt x="0" y="13"/>
                      <a:pt x="0" y="13"/>
                      <a:pt x="0" y="13"/>
                    </a:cubicBezTo>
                    <a:cubicBezTo>
                      <a:pt x="1" y="7"/>
                      <a:pt x="1" y="7"/>
                      <a:pt x="1" y="7"/>
                    </a:cubicBezTo>
                    <a:cubicBezTo>
                      <a:pt x="0" y="7"/>
                      <a:pt x="0" y="5"/>
                      <a:pt x="0" y="4"/>
                    </a:cubicBezTo>
                    <a:cubicBezTo>
                      <a:pt x="0" y="2"/>
                      <a:pt x="2" y="0"/>
                      <a:pt x="4" y="0"/>
                    </a:cubicBezTo>
                    <a:cubicBezTo>
                      <a:pt x="7" y="0"/>
                      <a:pt x="9" y="2"/>
                      <a:pt x="9" y="4"/>
                    </a:cubicBezTo>
                    <a:cubicBezTo>
                      <a:pt x="9" y="5"/>
                      <a:pt x="8" y="7"/>
                      <a:pt x="7" y="7"/>
                    </a:cubicBezTo>
                    <a:lnTo>
                      <a:pt x="8"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6" name="Freeform 255">
                <a:extLst>
                  <a:ext uri="{FF2B5EF4-FFF2-40B4-BE49-F238E27FC236}">
                    <a16:creationId xmlns:a16="http://schemas.microsoft.com/office/drawing/2014/main" id="{B4E88EC7-6B21-4366-A31A-5E2B2D472689}"/>
                  </a:ext>
                </a:extLst>
              </p:cNvPr>
              <p:cNvSpPr>
                <a:spLocks/>
              </p:cNvSpPr>
              <p:nvPr/>
            </p:nvSpPr>
            <p:spPr bwMode="auto">
              <a:xfrm>
                <a:off x="7813676" y="5078413"/>
                <a:ext cx="228600" cy="176213"/>
              </a:xfrm>
              <a:custGeom>
                <a:avLst/>
                <a:gdLst>
                  <a:gd name="T0" fmla="*/ 53 w 61"/>
                  <a:gd name="T1" fmla="*/ 10 h 47"/>
                  <a:gd name="T2" fmla="*/ 7 w 61"/>
                  <a:gd name="T3" fmla="*/ 19 h 47"/>
                  <a:gd name="T4" fmla="*/ 3 w 61"/>
                  <a:gd name="T5" fmla="*/ 47 h 47"/>
                  <a:gd name="T6" fmla="*/ 11 w 61"/>
                  <a:gd name="T7" fmla="*/ 45 h 47"/>
                  <a:gd name="T8" fmla="*/ 14 w 61"/>
                  <a:gd name="T9" fmla="*/ 24 h 47"/>
                  <a:gd name="T10" fmla="*/ 48 w 61"/>
                  <a:gd name="T11" fmla="*/ 17 h 47"/>
                  <a:gd name="T12" fmla="*/ 44 w 61"/>
                  <a:gd name="T13" fmla="*/ 24 h 47"/>
                  <a:gd name="T14" fmla="*/ 61 w 61"/>
                  <a:gd name="T15" fmla="*/ 21 h 47"/>
                  <a:gd name="T16" fmla="*/ 58 w 61"/>
                  <a:gd name="T17" fmla="*/ 3 h 47"/>
                  <a:gd name="T18" fmla="*/ 53 w 61"/>
                  <a:gd name="T19"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7">
                    <a:moveTo>
                      <a:pt x="53" y="10"/>
                    </a:moveTo>
                    <a:cubicBezTo>
                      <a:pt x="38" y="0"/>
                      <a:pt x="17" y="4"/>
                      <a:pt x="7" y="19"/>
                    </a:cubicBezTo>
                    <a:cubicBezTo>
                      <a:pt x="1" y="28"/>
                      <a:pt x="0" y="38"/>
                      <a:pt x="3" y="47"/>
                    </a:cubicBezTo>
                    <a:cubicBezTo>
                      <a:pt x="11" y="45"/>
                      <a:pt x="11" y="45"/>
                      <a:pt x="11" y="45"/>
                    </a:cubicBezTo>
                    <a:cubicBezTo>
                      <a:pt x="9" y="38"/>
                      <a:pt x="10" y="31"/>
                      <a:pt x="14" y="24"/>
                    </a:cubicBezTo>
                    <a:cubicBezTo>
                      <a:pt x="22" y="13"/>
                      <a:pt x="37" y="10"/>
                      <a:pt x="48" y="17"/>
                    </a:cubicBezTo>
                    <a:cubicBezTo>
                      <a:pt x="44" y="24"/>
                      <a:pt x="44" y="24"/>
                      <a:pt x="44" y="24"/>
                    </a:cubicBezTo>
                    <a:cubicBezTo>
                      <a:pt x="61" y="21"/>
                      <a:pt x="61" y="21"/>
                      <a:pt x="61" y="21"/>
                    </a:cubicBezTo>
                    <a:cubicBezTo>
                      <a:pt x="58" y="3"/>
                      <a:pt x="58" y="3"/>
                      <a:pt x="58" y="3"/>
                    </a:cubicBezTo>
                    <a:lnTo>
                      <a:pt x="5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7" name="Freeform 256">
                <a:extLst>
                  <a:ext uri="{FF2B5EF4-FFF2-40B4-BE49-F238E27FC236}">
                    <a16:creationId xmlns:a16="http://schemas.microsoft.com/office/drawing/2014/main" id="{CD2CAD23-49A3-483C-B07E-6AE986169D70}"/>
                  </a:ext>
                </a:extLst>
              </p:cNvPr>
              <p:cNvSpPr>
                <a:spLocks/>
              </p:cNvSpPr>
              <p:nvPr/>
            </p:nvSpPr>
            <p:spPr bwMode="auto">
              <a:xfrm>
                <a:off x="8031163" y="5351463"/>
                <a:ext cx="173038" cy="207963"/>
              </a:xfrm>
              <a:custGeom>
                <a:avLst/>
                <a:gdLst>
                  <a:gd name="T0" fmla="*/ 2 w 46"/>
                  <a:gd name="T1" fmla="*/ 44 h 55"/>
                  <a:gd name="T2" fmla="*/ 0 w 46"/>
                  <a:gd name="T3" fmla="*/ 52 h 55"/>
                  <a:gd name="T4" fmla="*/ 26 w 46"/>
                  <a:gd name="T5" fmla="*/ 50 h 55"/>
                  <a:gd name="T6" fmla="*/ 38 w 46"/>
                  <a:gd name="T7" fmla="*/ 9 h 55"/>
                  <a:gd name="T8" fmla="*/ 44 w 46"/>
                  <a:gd name="T9" fmla="*/ 5 h 55"/>
                  <a:gd name="T10" fmla="*/ 29 w 46"/>
                  <a:gd name="T11" fmla="*/ 0 h 55"/>
                  <a:gd name="T12" fmla="*/ 24 w 46"/>
                  <a:gd name="T13" fmla="*/ 16 h 55"/>
                  <a:gd name="T14" fmla="*/ 31 w 46"/>
                  <a:gd name="T15" fmla="*/ 12 h 55"/>
                  <a:gd name="T16" fmla="*/ 22 w 46"/>
                  <a:gd name="T17" fmla="*/ 43 h 55"/>
                  <a:gd name="T18" fmla="*/ 2 w 46"/>
                  <a:gd name="T19"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55">
                    <a:moveTo>
                      <a:pt x="2" y="44"/>
                    </a:moveTo>
                    <a:cubicBezTo>
                      <a:pt x="0" y="52"/>
                      <a:pt x="0" y="52"/>
                      <a:pt x="0" y="52"/>
                    </a:cubicBezTo>
                    <a:cubicBezTo>
                      <a:pt x="8" y="55"/>
                      <a:pt x="18" y="55"/>
                      <a:pt x="26" y="50"/>
                    </a:cubicBezTo>
                    <a:cubicBezTo>
                      <a:pt x="40" y="42"/>
                      <a:pt x="46" y="23"/>
                      <a:pt x="38" y="9"/>
                    </a:cubicBezTo>
                    <a:cubicBezTo>
                      <a:pt x="44" y="5"/>
                      <a:pt x="44" y="5"/>
                      <a:pt x="44" y="5"/>
                    </a:cubicBezTo>
                    <a:cubicBezTo>
                      <a:pt x="29" y="0"/>
                      <a:pt x="29" y="0"/>
                      <a:pt x="29" y="0"/>
                    </a:cubicBezTo>
                    <a:cubicBezTo>
                      <a:pt x="24" y="16"/>
                      <a:pt x="24" y="16"/>
                      <a:pt x="24" y="16"/>
                    </a:cubicBezTo>
                    <a:cubicBezTo>
                      <a:pt x="31" y="12"/>
                      <a:pt x="31" y="12"/>
                      <a:pt x="31" y="12"/>
                    </a:cubicBezTo>
                    <a:cubicBezTo>
                      <a:pt x="37" y="23"/>
                      <a:pt x="33" y="37"/>
                      <a:pt x="22" y="43"/>
                    </a:cubicBezTo>
                    <a:cubicBezTo>
                      <a:pt x="16" y="47"/>
                      <a:pt x="8" y="47"/>
                      <a:pt x="2"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grpSp>
          <p:nvGrpSpPr>
            <p:cNvPr id="86" name="Group 85">
              <a:extLst>
                <a:ext uri="{FF2B5EF4-FFF2-40B4-BE49-F238E27FC236}">
                  <a16:creationId xmlns:a16="http://schemas.microsoft.com/office/drawing/2014/main" id="{EC90213B-53A5-401A-9739-8508C8804561}"/>
                </a:ext>
              </a:extLst>
            </p:cNvPr>
            <p:cNvGrpSpPr/>
            <p:nvPr/>
          </p:nvGrpSpPr>
          <p:grpSpPr>
            <a:xfrm>
              <a:off x="1870570" y="3453059"/>
              <a:ext cx="354013" cy="477838"/>
              <a:chOff x="6983413" y="3709988"/>
              <a:chExt cx="354013" cy="477838"/>
            </a:xfrm>
          </p:grpSpPr>
          <p:sp>
            <p:nvSpPr>
              <p:cNvPr id="87" name="Freeform 257">
                <a:extLst>
                  <a:ext uri="{FF2B5EF4-FFF2-40B4-BE49-F238E27FC236}">
                    <a16:creationId xmlns:a16="http://schemas.microsoft.com/office/drawing/2014/main" id="{B3E4D12E-832B-49B8-8806-E42A3294CD08}"/>
                  </a:ext>
                </a:extLst>
              </p:cNvPr>
              <p:cNvSpPr>
                <a:spLocks noEditPoints="1"/>
              </p:cNvSpPr>
              <p:nvPr/>
            </p:nvSpPr>
            <p:spPr bwMode="auto">
              <a:xfrm>
                <a:off x="6983413" y="3946525"/>
                <a:ext cx="301625" cy="63500"/>
              </a:xfrm>
              <a:custGeom>
                <a:avLst/>
                <a:gdLst>
                  <a:gd name="T0" fmla="*/ 6 w 80"/>
                  <a:gd name="T1" fmla="*/ 17 h 17"/>
                  <a:gd name="T2" fmla="*/ 74 w 80"/>
                  <a:gd name="T3" fmla="*/ 17 h 17"/>
                  <a:gd name="T4" fmla="*/ 80 w 80"/>
                  <a:gd name="T5" fmla="*/ 10 h 17"/>
                  <a:gd name="T6" fmla="*/ 80 w 80"/>
                  <a:gd name="T7" fmla="*/ 6 h 17"/>
                  <a:gd name="T8" fmla="*/ 74 w 80"/>
                  <a:gd name="T9" fmla="*/ 0 h 17"/>
                  <a:gd name="T10" fmla="*/ 6 w 80"/>
                  <a:gd name="T11" fmla="*/ 0 h 17"/>
                  <a:gd name="T12" fmla="*/ 0 w 80"/>
                  <a:gd name="T13" fmla="*/ 6 h 17"/>
                  <a:gd name="T14" fmla="*/ 0 w 80"/>
                  <a:gd name="T15" fmla="*/ 10 h 17"/>
                  <a:gd name="T16" fmla="*/ 6 w 80"/>
                  <a:gd name="T17" fmla="*/ 17 h 17"/>
                  <a:gd name="T18" fmla="*/ 27 w 80"/>
                  <a:gd name="T19" fmla="*/ 4 h 17"/>
                  <a:gd name="T20" fmla="*/ 31 w 80"/>
                  <a:gd name="T21" fmla="*/ 8 h 17"/>
                  <a:gd name="T22" fmla="*/ 27 w 80"/>
                  <a:gd name="T23" fmla="*/ 12 h 17"/>
                  <a:gd name="T24" fmla="*/ 22 w 80"/>
                  <a:gd name="T25" fmla="*/ 8 h 17"/>
                  <a:gd name="T26" fmla="*/ 27 w 80"/>
                  <a:gd name="T27" fmla="*/ 4 h 17"/>
                  <a:gd name="T28" fmla="*/ 14 w 80"/>
                  <a:gd name="T29" fmla="*/ 4 h 17"/>
                  <a:gd name="T30" fmla="*/ 18 w 80"/>
                  <a:gd name="T31" fmla="*/ 8 h 17"/>
                  <a:gd name="T32" fmla="*/ 14 w 80"/>
                  <a:gd name="T33" fmla="*/ 12 h 17"/>
                  <a:gd name="T34" fmla="*/ 9 w 80"/>
                  <a:gd name="T35" fmla="*/ 8 h 17"/>
                  <a:gd name="T36" fmla="*/ 14 w 80"/>
                  <a:gd name="T3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17">
                    <a:moveTo>
                      <a:pt x="6" y="17"/>
                    </a:moveTo>
                    <a:cubicBezTo>
                      <a:pt x="74" y="17"/>
                      <a:pt x="74" y="17"/>
                      <a:pt x="74" y="17"/>
                    </a:cubicBezTo>
                    <a:cubicBezTo>
                      <a:pt x="77" y="17"/>
                      <a:pt x="80" y="14"/>
                      <a:pt x="80" y="10"/>
                    </a:cubicBezTo>
                    <a:cubicBezTo>
                      <a:pt x="80" y="6"/>
                      <a:pt x="80" y="6"/>
                      <a:pt x="80" y="6"/>
                    </a:cubicBezTo>
                    <a:cubicBezTo>
                      <a:pt x="80" y="2"/>
                      <a:pt x="77" y="0"/>
                      <a:pt x="74" y="0"/>
                    </a:cubicBezTo>
                    <a:cubicBezTo>
                      <a:pt x="6" y="0"/>
                      <a:pt x="6" y="0"/>
                      <a:pt x="6" y="0"/>
                    </a:cubicBezTo>
                    <a:cubicBezTo>
                      <a:pt x="3" y="0"/>
                      <a:pt x="0" y="2"/>
                      <a:pt x="0" y="6"/>
                    </a:cubicBezTo>
                    <a:cubicBezTo>
                      <a:pt x="0" y="10"/>
                      <a:pt x="0" y="10"/>
                      <a:pt x="0" y="10"/>
                    </a:cubicBezTo>
                    <a:cubicBezTo>
                      <a:pt x="0" y="14"/>
                      <a:pt x="3" y="17"/>
                      <a:pt x="6" y="17"/>
                    </a:cubicBezTo>
                    <a:close/>
                    <a:moveTo>
                      <a:pt x="27" y="4"/>
                    </a:moveTo>
                    <a:cubicBezTo>
                      <a:pt x="29" y="4"/>
                      <a:pt x="31" y="6"/>
                      <a:pt x="31" y="8"/>
                    </a:cubicBezTo>
                    <a:cubicBezTo>
                      <a:pt x="31" y="10"/>
                      <a:pt x="29" y="12"/>
                      <a:pt x="27" y="12"/>
                    </a:cubicBezTo>
                    <a:cubicBezTo>
                      <a:pt x="24" y="12"/>
                      <a:pt x="22" y="10"/>
                      <a:pt x="22" y="8"/>
                    </a:cubicBezTo>
                    <a:cubicBezTo>
                      <a:pt x="22" y="6"/>
                      <a:pt x="24" y="4"/>
                      <a:pt x="27" y="4"/>
                    </a:cubicBezTo>
                    <a:close/>
                    <a:moveTo>
                      <a:pt x="14" y="4"/>
                    </a:moveTo>
                    <a:cubicBezTo>
                      <a:pt x="16" y="4"/>
                      <a:pt x="18" y="6"/>
                      <a:pt x="18" y="8"/>
                    </a:cubicBezTo>
                    <a:cubicBezTo>
                      <a:pt x="18" y="10"/>
                      <a:pt x="16" y="12"/>
                      <a:pt x="14" y="12"/>
                    </a:cubicBezTo>
                    <a:cubicBezTo>
                      <a:pt x="11" y="12"/>
                      <a:pt x="9" y="10"/>
                      <a:pt x="9" y="8"/>
                    </a:cubicBezTo>
                    <a:cubicBezTo>
                      <a:pt x="9" y="6"/>
                      <a:pt x="11" y="4"/>
                      <a:pt x="1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88" name="Freeform 258">
                <a:extLst>
                  <a:ext uri="{FF2B5EF4-FFF2-40B4-BE49-F238E27FC236}">
                    <a16:creationId xmlns:a16="http://schemas.microsoft.com/office/drawing/2014/main" id="{4A6B5B48-5F72-445C-B4D0-FABA1361544E}"/>
                  </a:ext>
                </a:extLst>
              </p:cNvPr>
              <p:cNvSpPr>
                <a:spLocks noEditPoints="1"/>
              </p:cNvSpPr>
              <p:nvPr/>
            </p:nvSpPr>
            <p:spPr bwMode="auto">
              <a:xfrm>
                <a:off x="6983413" y="3852863"/>
                <a:ext cx="301625" cy="63500"/>
              </a:xfrm>
              <a:custGeom>
                <a:avLst/>
                <a:gdLst>
                  <a:gd name="T0" fmla="*/ 6 w 80"/>
                  <a:gd name="T1" fmla="*/ 17 h 17"/>
                  <a:gd name="T2" fmla="*/ 74 w 80"/>
                  <a:gd name="T3" fmla="*/ 17 h 17"/>
                  <a:gd name="T4" fmla="*/ 80 w 80"/>
                  <a:gd name="T5" fmla="*/ 11 h 17"/>
                  <a:gd name="T6" fmla="*/ 80 w 80"/>
                  <a:gd name="T7" fmla="*/ 7 h 17"/>
                  <a:gd name="T8" fmla="*/ 74 w 80"/>
                  <a:gd name="T9" fmla="*/ 0 h 17"/>
                  <a:gd name="T10" fmla="*/ 6 w 80"/>
                  <a:gd name="T11" fmla="*/ 0 h 17"/>
                  <a:gd name="T12" fmla="*/ 0 w 80"/>
                  <a:gd name="T13" fmla="*/ 7 h 17"/>
                  <a:gd name="T14" fmla="*/ 0 w 80"/>
                  <a:gd name="T15" fmla="*/ 11 h 17"/>
                  <a:gd name="T16" fmla="*/ 6 w 80"/>
                  <a:gd name="T17" fmla="*/ 17 h 17"/>
                  <a:gd name="T18" fmla="*/ 27 w 80"/>
                  <a:gd name="T19" fmla="*/ 5 h 17"/>
                  <a:gd name="T20" fmla="*/ 31 w 80"/>
                  <a:gd name="T21" fmla="*/ 9 h 17"/>
                  <a:gd name="T22" fmla="*/ 27 w 80"/>
                  <a:gd name="T23" fmla="*/ 13 h 17"/>
                  <a:gd name="T24" fmla="*/ 22 w 80"/>
                  <a:gd name="T25" fmla="*/ 9 h 17"/>
                  <a:gd name="T26" fmla="*/ 27 w 80"/>
                  <a:gd name="T27" fmla="*/ 5 h 17"/>
                  <a:gd name="T28" fmla="*/ 14 w 80"/>
                  <a:gd name="T29" fmla="*/ 5 h 17"/>
                  <a:gd name="T30" fmla="*/ 18 w 80"/>
                  <a:gd name="T31" fmla="*/ 9 h 17"/>
                  <a:gd name="T32" fmla="*/ 14 w 80"/>
                  <a:gd name="T33" fmla="*/ 13 h 17"/>
                  <a:gd name="T34" fmla="*/ 9 w 80"/>
                  <a:gd name="T35" fmla="*/ 9 h 17"/>
                  <a:gd name="T36" fmla="*/ 14 w 80"/>
                  <a:gd name="T37" fmla="*/ 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17">
                    <a:moveTo>
                      <a:pt x="6" y="17"/>
                    </a:moveTo>
                    <a:cubicBezTo>
                      <a:pt x="74" y="17"/>
                      <a:pt x="74" y="17"/>
                      <a:pt x="74" y="17"/>
                    </a:cubicBezTo>
                    <a:cubicBezTo>
                      <a:pt x="77" y="17"/>
                      <a:pt x="80" y="15"/>
                      <a:pt x="80" y="11"/>
                    </a:cubicBezTo>
                    <a:cubicBezTo>
                      <a:pt x="80" y="7"/>
                      <a:pt x="80" y="7"/>
                      <a:pt x="80" y="7"/>
                    </a:cubicBezTo>
                    <a:cubicBezTo>
                      <a:pt x="80" y="3"/>
                      <a:pt x="77" y="0"/>
                      <a:pt x="74" y="0"/>
                    </a:cubicBezTo>
                    <a:cubicBezTo>
                      <a:pt x="6" y="0"/>
                      <a:pt x="6" y="0"/>
                      <a:pt x="6" y="0"/>
                    </a:cubicBezTo>
                    <a:cubicBezTo>
                      <a:pt x="3" y="0"/>
                      <a:pt x="0" y="3"/>
                      <a:pt x="0" y="7"/>
                    </a:cubicBezTo>
                    <a:cubicBezTo>
                      <a:pt x="0" y="11"/>
                      <a:pt x="0" y="11"/>
                      <a:pt x="0" y="11"/>
                    </a:cubicBezTo>
                    <a:cubicBezTo>
                      <a:pt x="0" y="15"/>
                      <a:pt x="3" y="17"/>
                      <a:pt x="6" y="17"/>
                    </a:cubicBezTo>
                    <a:close/>
                    <a:moveTo>
                      <a:pt x="27" y="5"/>
                    </a:moveTo>
                    <a:cubicBezTo>
                      <a:pt x="29" y="5"/>
                      <a:pt x="31" y="7"/>
                      <a:pt x="31" y="9"/>
                    </a:cubicBezTo>
                    <a:cubicBezTo>
                      <a:pt x="31" y="11"/>
                      <a:pt x="29" y="13"/>
                      <a:pt x="27" y="13"/>
                    </a:cubicBezTo>
                    <a:cubicBezTo>
                      <a:pt x="24" y="13"/>
                      <a:pt x="22" y="11"/>
                      <a:pt x="22" y="9"/>
                    </a:cubicBezTo>
                    <a:cubicBezTo>
                      <a:pt x="22" y="7"/>
                      <a:pt x="24" y="5"/>
                      <a:pt x="27" y="5"/>
                    </a:cubicBezTo>
                    <a:close/>
                    <a:moveTo>
                      <a:pt x="14" y="5"/>
                    </a:moveTo>
                    <a:cubicBezTo>
                      <a:pt x="16" y="5"/>
                      <a:pt x="18" y="7"/>
                      <a:pt x="18" y="9"/>
                    </a:cubicBezTo>
                    <a:cubicBezTo>
                      <a:pt x="18" y="11"/>
                      <a:pt x="16" y="13"/>
                      <a:pt x="14" y="13"/>
                    </a:cubicBezTo>
                    <a:cubicBezTo>
                      <a:pt x="11" y="13"/>
                      <a:pt x="9" y="11"/>
                      <a:pt x="9" y="9"/>
                    </a:cubicBezTo>
                    <a:cubicBezTo>
                      <a:pt x="9" y="7"/>
                      <a:pt x="11"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89" name="Freeform 259">
                <a:extLst>
                  <a:ext uri="{FF2B5EF4-FFF2-40B4-BE49-F238E27FC236}">
                    <a16:creationId xmlns:a16="http://schemas.microsoft.com/office/drawing/2014/main" id="{75A64875-8CF8-4611-BE75-CD20C6A38281}"/>
                  </a:ext>
                </a:extLst>
              </p:cNvPr>
              <p:cNvSpPr>
                <a:spLocks noEditPoints="1"/>
              </p:cNvSpPr>
              <p:nvPr/>
            </p:nvSpPr>
            <p:spPr bwMode="auto">
              <a:xfrm>
                <a:off x="6983413" y="4037013"/>
                <a:ext cx="301625" cy="150813"/>
              </a:xfrm>
              <a:custGeom>
                <a:avLst/>
                <a:gdLst>
                  <a:gd name="T0" fmla="*/ 80 w 80"/>
                  <a:gd name="T1" fmla="*/ 34 h 40"/>
                  <a:gd name="T2" fmla="*/ 49 w 80"/>
                  <a:gd name="T3" fmla="*/ 34 h 40"/>
                  <a:gd name="T4" fmla="*/ 49 w 80"/>
                  <a:gd name="T5" fmla="*/ 27 h 40"/>
                  <a:gd name="T6" fmla="*/ 44 w 80"/>
                  <a:gd name="T7" fmla="*/ 27 h 40"/>
                  <a:gd name="T8" fmla="*/ 44 w 80"/>
                  <a:gd name="T9" fmla="*/ 17 h 40"/>
                  <a:gd name="T10" fmla="*/ 74 w 80"/>
                  <a:gd name="T11" fmla="*/ 17 h 40"/>
                  <a:gd name="T12" fmla="*/ 80 w 80"/>
                  <a:gd name="T13" fmla="*/ 11 h 40"/>
                  <a:gd name="T14" fmla="*/ 80 w 80"/>
                  <a:gd name="T15" fmla="*/ 6 h 40"/>
                  <a:gd name="T16" fmla="*/ 74 w 80"/>
                  <a:gd name="T17" fmla="*/ 0 h 40"/>
                  <a:gd name="T18" fmla="*/ 6 w 80"/>
                  <a:gd name="T19" fmla="*/ 0 h 40"/>
                  <a:gd name="T20" fmla="*/ 0 w 80"/>
                  <a:gd name="T21" fmla="*/ 6 h 40"/>
                  <a:gd name="T22" fmla="*/ 0 w 80"/>
                  <a:gd name="T23" fmla="*/ 11 h 40"/>
                  <a:gd name="T24" fmla="*/ 6 w 80"/>
                  <a:gd name="T25" fmla="*/ 17 h 40"/>
                  <a:gd name="T26" fmla="*/ 37 w 80"/>
                  <a:gd name="T27" fmla="*/ 17 h 40"/>
                  <a:gd name="T28" fmla="*/ 37 w 80"/>
                  <a:gd name="T29" fmla="*/ 27 h 40"/>
                  <a:gd name="T30" fmla="*/ 32 w 80"/>
                  <a:gd name="T31" fmla="*/ 27 h 40"/>
                  <a:gd name="T32" fmla="*/ 32 w 80"/>
                  <a:gd name="T33" fmla="*/ 34 h 40"/>
                  <a:gd name="T34" fmla="*/ 1 w 80"/>
                  <a:gd name="T35" fmla="*/ 34 h 40"/>
                  <a:gd name="T36" fmla="*/ 1 w 80"/>
                  <a:gd name="T37" fmla="*/ 40 h 40"/>
                  <a:gd name="T38" fmla="*/ 32 w 80"/>
                  <a:gd name="T39" fmla="*/ 40 h 40"/>
                  <a:gd name="T40" fmla="*/ 49 w 80"/>
                  <a:gd name="T41" fmla="*/ 40 h 40"/>
                  <a:gd name="T42" fmla="*/ 80 w 80"/>
                  <a:gd name="T43" fmla="*/ 40 h 40"/>
                  <a:gd name="T44" fmla="*/ 80 w 80"/>
                  <a:gd name="T45" fmla="*/ 34 h 40"/>
                  <a:gd name="T46" fmla="*/ 14 w 80"/>
                  <a:gd name="T47" fmla="*/ 12 h 40"/>
                  <a:gd name="T48" fmla="*/ 9 w 80"/>
                  <a:gd name="T49" fmla="*/ 8 h 40"/>
                  <a:gd name="T50" fmla="*/ 14 w 80"/>
                  <a:gd name="T51" fmla="*/ 4 h 40"/>
                  <a:gd name="T52" fmla="*/ 18 w 80"/>
                  <a:gd name="T53" fmla="*/ 8 h 40"/>
                  <a:gd name="T54" fmla="*/ 14 w 80"/>
                  <a:gd name="T55" fmla="*/ 12 h 40"/>
                  <a:gd name="T56" fmla="*/ 27 w 80"/>
                  <a:gd name="T57" fmla="*/ 12 h 40"/>
                  <a:gd name="T58" fmla="*/ 22 w 80"/>
                  <a:gd name="T59" fmla="*/ 8 h 40"/>
                  <a:gd name="T60" fmla="*/ 27 w 80"/>
                  <a:gd name="T61" fmla="*/ 4 h 40"/>
                  <a:gd name="T62" fmla="*/ 31 w 80"/>
                  <a:gd name="T63" fmla="*/ 8 h 40"/>
                  <a:gd name="T64" fmla="*/ 27 w 80"/>
                  <a:gd name="T6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0" h="40">
                    <a:moveTo>
                      <a:pt x="80" y="34"/>
                    </a:moveTo>
                    <a:cubicBezTo>
                      <a:pt x="49" y="34"/>
                      <a:pt x="49" y="34"/>
                      <a:pt x="49" y="34"/>
                    </a:cubicBezTo>
                    <a:cubicBezTo>
                      <a:pt x="49" y="27"/>
                      <a:pt x="49" y="27"/>
                      <a:pt x="49" y="27"/>
                    </a:cubicBezTo>
                    <a:cubicBezTo>
                      <a:pt x="44" y="27"/>
                      <a:pt x="44" y="27"/>
                      <a:pt x="44" y="27"/>
                    </a:cubicBezTo>
                    <a:cubicBezTo>
                      <a:pt x="44" y="17"/>
                      <a:pt x="44" y="17"/>
                      <a:pt x="44" y="17"/>
                    </a:cubicBezTo>
                    <a:cubicBezTo>
                      <a:pt x="74" y="17"/>
                      <a:pt x="74" y="17"/>
                      <a:pt x="74" y="17"/>
                    </a:cubicBezTo>
                    <a:cubicBezTo>
                      <a:pt x="77" y="17"/>
                      <a:pt x="80" y="14"/>
                      <a:pt x="80" y="11"/>
                    </a:cubicBezTo>
                    <a:cubicBezTo>
                      <a:pt x="80" y="6"/>
                      <a:pt x="80" y="6"/>
                      <a:pt x="80" y="6"/>
                    </a:cubicBezTo>
                    <a:cubicBezTo>
                      <a:pt x="80" y="2"/>
                      <a:pt x="77" y="0"/>
                      <a:pt x="74" y="0"/>
                    </a:cubicBezTo>
                    <a:cubicBezTo>
                      <a:pt x="6" y="0"/>
                      <a:pt x="6" y="0"/>
                      <a:pt x="6" y="0"/>
                    </a:cubicBezTo>
                    <a:cubicBezTo>
                      <a:pt x="3" y="0"/>
                      <a:pt x="0" y="2"/>
                      <a:pt x="0" y="6"/>
                    </a:cubicBezTo>
                    <a:cubicBezTo>
                      <a:pt x="0" y="11"/>
                      <a:pt x="0" y="11"/>
                      <a:pt x="0" y="11"/>
                    </a:cubicBezTo>
                    <a:cubicBezTo>
                      <a:pt x="0" y="14"/>
                      <a:pt x="3" y="17"/>
                      <a:pt x="6" y="17"/>
                    </a:cubicBezTo>
                    <a:cubicBezTo>
                      <a:pt x="37" y="17"/>
                      <a:pt x="37" y="17"/>
                      <a:pt x="37" y="17"/>
                    </a:cubicBezTo>
                    <a:cubicBezTo>
                      <a:pt x="37" y="27"/>
                      <a:pt x="37" y="27"/>
                      <a:pt x="37" y="27"/>
                    </a:cubicBezTo>
                    <a:cubicBezTo>
                      <a:pt x="32" y="27"/>
                      <a:pt x="32" y="27"/>
                      <a:pt x="32" y="27"/>
                    </a:cubicBezTo>
                    <a:cubicBezTo>
                      <a:pt x="32" y="34"/>
                      <a:pt x="32" y="34"/>
                      <a:pt x="32" y="34"/>
                    </a:cubicBezTo>
                    <a:cubicBezTo>
                      <a:pt x="1" y="34"/>
                      <a:pt x="1" y="34"/>
                      <a:pt x="1" y="34"/>
                    </a:cubicBezTo>
                    <a:cubicBezTo>
                      <a:pt x="1" y="40"/>
                      <a:pt x="1" y="40"/>
                      <a:pt x="1" y="40"/>
                    </a:cubicBezTo>
                    <a:cubicBezTo>
                      <a:pt x="32" y="40"/>
                      <a:pt x="32" y="40"/>
                      <a:pt x="32" y="40"/>
                    </a:cubicBezTo>
                    <a:cubicBezTo>
                      <a:pt x="49" y="40"/>
                      <a:pt x="49" y="40"/>
                      <a:pt x="49" y="40"/>
                    </a:cubicBezTo>
                    <a:cubicBezTo>
                      <a:pt x="80" y="40"/>
                      <a:pt x="80" y="40"/>
                      <a:pt x="80" y="40"/>
                    </a:cubicBezTo>
                    <a:lnTo>
                      <a:pt x="80" y="34"/>
                    </a:lnTo>
                    <a:close/>
                    <a:moveTo>
                      <a:pt x="14" y="12"/>
                    </a:moveTo>
                    <a:cubicBezTo>
                      <a:pt x="11" y="12"/>
                      <a:pt x="9" y="10"/>
                      <a:pt x="9" y="8"/>
                    </a:cubicBezTo>
                    <a:cubicBezTo>
                      <a:pt x="9" y="6"/>
                      <a:pt x="11" y="4"/>
                      <a:pt x="14" y="4"/>
                    </a:cubicBezTo>
                    <a:cubicBezTo>
                      <a:pt x="16" y="4"/>
                      <a:pt x="18" y="6"/>
                      <a:pt x="18" y="8"/>
                    </a:cubicBezTo>
                    <a:cubicBezTo>
                      <a:pt x="18" y="10"/>
                      <a:pt x="16" y="12"/>
                      <a:pt x="14" y="12"/>
                    </a:cubicBezTo>
                    <a:close/>
                    <a:moveTo>
                      <a:pt x="27" y="12"/>
                    </a:moveTo>
                    <a:cubicBezTo>
                      <a:pt x="24" y="12"/>
                      <a:pt x="22" y="10"/>
                      <a:pt x="22" y="8"/>
                    </a:cubicBezTo>
                    <a:cubicBezTo>
                      <a:pt x="22" y="6"/>
                      <a:pt x="24" y="4"/>
                      <a:pt x="27" y="4"/>
                    </a:cubicBezTo>
                    <a:cubicBezTo>
                      <a:pt x="29" y="4"/>
                      <a:pt x="31" y="6"/>
                      <a:pt x="31" y="8"/>
                    </a:cubicBezTo>
                    <a:cubicBezTo>
                      <a:pt x="31" y="10"/>
                      <a:pt x="29" y="12"/>
                      <a:pt x="27"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0" name="Freeform 260">
                <a:extLst>
                  <a:ext uri="{FF2B5EF4-FFF2-40B4-BE49-F238E27FC236}">
                    <a16:creationId xmlns:a16="http://schemas.microsoft.com/office/drawing/2014/main" id="{5442CED4-CDF9-4142-ACD1-F4A4BE2BBD70}"/>
                  </a:ext>
                </a:extLst>
              </p:cNvPr>
              <p:cNvSpPr>
                <a:spLocks/>
              </p:cNvSpPr>
              <p:nvPr/>
            </p:nvSpPr>
            <p:spPr bwMode="auto">
              <a:xfrm>
                <a:off x="7051676" y="3765550"/>
                <a:ext cx="176213" cy="90488"/>
              </a:xfrm>
              <a:custGeom>
                <a:avLst/>
                <a:gdLst>
                  <a:gd name="T0" fmla="*/ 0 w 47"/>
                  <a:gd name="T1" fmla="*/ 20 h 24"/>
                  <a:gd name="T2" fmla="*/ 0 w 47"/>
                  <a:gd name="T3" fmla="*/ 24 h 24"/>
                  <a:gd name="T4" fmla="*/ 11 w 47"/>
                  <a:gd name="T5" fmla="*/ 24 h 24"/>
                  <a:gd name="T6" fmla="*/ 11 w 47"/>
                  <a:gd name="T7" fmla="*/ 24 h 24"/>
                  <a:gd name="T8" fmla="*/ 14 w 47"/>
                  <a:gd name="T9" fmla="*/ 15 h 24"/>
                  <a:gd name="T10" fmla="*/ 23 w 47"/>
                  <a:gd name="T11" fmla="*/ 11 h 24"/>
                  <a:gd name="T12" fmla="*/ 32 w 47"/>
                  <a:gd name="T13" fmla="*/ 15 h 24"/>
                  <a:gd name="T14" fmla="*/ 36 w 47"/>
                  <a:gd name="T15" fmla="*/ 24 h 24"/>
                  <a:gd name="T16" fmla="*/ 36 w 47"/>
                  <a:gd name="T17" fmla="*/ 24 h 24"/>
                  <a:gd name="T18" fmla="*/ 47 w 47"/>
                  <a:gd name="T19" fmla="*/ 24 h 24"/>
                  <a:gd name="T20" fmla="*/ 47 w 47"/>
                  <a:gd name="T21" fmla="*/ 20 h 24"/>
                  <a:gd name="T22" fmla="*/ 43 w 47"/>
                  <a:gd name="T23" fmla="*/ 20 h 24"/>
                  <a:gd name="T24" fmla="*/ 40 w 47"/>
                  <a:gd name="T25" fmla="*/ 13 h 24"/>
                  <a:gd name="T26" fmla="*/ 43 w 47"/>
                  <a:gd name="T27" fmla="*/ 10 h 24"/>
                  <a:gd name="T28" fmla="*/ 37 w 47"/>
                  <a:gd name="T29" fmla="*/ 4 h 24"/>
                  <a:gd name="T30" fmla="*/ 34 w 47"/>
                  <a:gd name="T31" fmla="*/ 7 h 24"/>
                  <a:gd name="T32" fmla="*/ 27 w 47"/>
                  <a:gd name="T33" fmla="*/ 4 h 24"/>
                  <a:gd name="T34" fmla="*/ 27 w 47"/>
                  <a:gd name="T35" fmla="*/ 0 h 24"/>
                  <a:gd name="T36" fmla="*/ 19 w 47"/>
                  <a:gd name="T37" fmla="*/ 0 h 24"/>
                  <a:gd name="T38" fmla="*/ 19 w 47"/>
                  <a:gd name="T39" fmla="*/ 5 h 24"/>
                  <a:gd name="T40" fmla="*/ 12 w 47"/>
                  <a:gd name="T41" fmla="*/ 8 h 24"/>
                  <a:gd name="T42" fmla="*/ 9 w 47"/>
                  <a:gd name="T43" fmla="*/ 4 h 24"/>
                  <a:gd name="T44" fmla="*/ 4 w 47"/>
                  <a:gd name="T45" fmla="*/ 10 h 24"/>
                  <a:gd name="T46" fmla="*/ 7 w 47"/>
                  <a:gd name="T47" fmla="*/ 13 h 24"/>
                  <a:gd name="T48" fmla="*/ 4 w 47"/>
                  <a:gd name="T49" fmla="*/ 20 h 24"/>
                  <a:gd name="T50" fmla="*/ 0 w 47"/>
                  <a:gd name="T51"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 h="24">
                    <a:moveTo>
                      <a:pt x="0" y="20"/>
                    </a:moveTo>
                    <a:cubicBezTo>
                      <a:pt x="0" y="24"/>
                      <a:pt x="0" y="24"/>
                      <a:pt x="0" y="24"/>
                    </a:cubicBezTo>
                    <a:cubicBezTo>
                      <a:pt x="11" y="24"/>
                      <a:pt x="11" y="24"/>
                      <a:pt x="11" y="24"/>
                    </a:cubicBezTo>
                    <a:cubicBezTo>
                      <a:pt x="11" y="24"/>
                      <a:pt x="11" y="24"/>
                      <a:pt x="11" y="24"/>
                    </a:cubicBezTo>
                    <a:cubicBezTo>
                      <a:pt x="11" y="21"/>
                      <a:pt x="12" y="18"/>
                      <a:pt x="14" y="15"/>
                    </a:cubicBezTo>
                    <a:cubicBezTo>
                      <a:pt x="17" y="12"/>
                      <a:pt x="20" y="11"/>
                      <a:pt x="23" y="11"/>
                    </a:cubicBezTo>
                    <a:cubicBezTo>
                      <a:pt x="26" y="11"/>
                      <a:pt x="30" y="12"/>
                      <a:pt x="32" y="15"/>
                    </a:cubicBezTo>
                    <a:cubicBezTo>
                      <a:pt x="35" y="17"/>
                      <a:pt x="36" y="20"/>
                      <a:pt x="36" y="24"/>
                    </a:cubicBezTo>
                    <a:cubicBezTo>
                      <a:pt x="36" y="24"/>
                      <a:pt x="36" y="24"/>
                      <a:pt x="36" y="24"/>
                    </a:cubicBezTo>
                    <a:cubicBezTo>
                      <a:pt x="47" y="24"/>
                      <a:pt x="47" y="24"/>
                      <a:pt x="47" y="24"/>
                    </a:cubicBezTo>
                    <a:cubicBezTo>
                      <a:pt x="47" y="20"/>
                      <a:pt x="47" y="20"/>
                      <a:pt x="47" y="20"/>
                    </a:cubicBezTo>
                    <a:cubicBezTo>
                      <a:pt x="43" y="20"/>
                      <a:pt x="43" y="20"/>
                      <a:pt x="43" y="20"/>
                    </a:cubicBezTo>
                    <a:cubicBezTo>
                      <a:pt x="42" y="17"/>
                      <a:pt x="41" y="15"/>
                      <a:pt x="40" y="13"/>
                    </a:cubicBezTo>
                    <a:cubicBezTo>
                      <a:pt x="43" y="10"/>
                      <a:pt x="43" y="10"/>
                      <a:pt x="43" y="10"/>
                    </a:cubicBezTo>
                    <a:cubicBezTo>
                      <a:pt x="37" y="4"/>
                      <a:pt x="37" y="4"/>
                      <a:pt x="37" y="4"/>
                    </a:cubicBezTo>
                    <a:cubicBezTo>
                      <a:pt x="34" y="7"/>
                      <a:pt x="34" y="7"/>
                      <a:pt x="34" y="7"/>
                    </a:cubicBezTo>
                    <a:cubicBezTo>
                      <a:pt x="32" y="6"/>
                      <a:pt x="30" y="5"/>
                      <a:pt x="27" y="4"/>
                    </a:cubicBezTo>
                    <a:cubicBezTo>
                      <a:pt x="27" y="0"/>
                      <a:pt x="27" y="0"/>
                      <a:pt x="27" y="0"/>
                    </a:cubicBezTo>
                    <a:cubicBezTo>
                      <a:pt x="19" y="0"/>
                      <a:pt x="19" y="0"/>
                      <a:pt x="19" y="0"/>
                    </a:cubicBezTo>
                    <a:cubicBezTo>
                      <a:pt x="19" y="5"/>
                      <a:pt x="19" y="5"/>
                      <a:pt x="19" y="5"/>
                    </a:cubicBezTo>
                    <a:cubicBezTo>
                      <a:pt x="17" y="5"/>
                      <a:pt x="14" y="6"/>
                      <a:pt x="12" y="8"/>
                    </a:cubicBezTo>
                    <a:cubicBezTo>
                      <a:pt x="9" y="4"/>
                      <a:pt x="9" y="4"/>
                      <a:pt x="9" y="4"/>
                    </a:cubicBezTo>
                    <a:cubicBezTo>
                      <a:pt x="4" y="10"/>
                      <a:pt x="4" y="10"/>
                      <a:pt x="4" y="10"/>
                    </a:cubicBezTo>
                    <a:cubicBezTo>
                      <a:pt x="7" y="13"/>
                      <a:pt x="7" y="13"/>
                      <a:pt x="7" y="13"/>
                    </a:cubicBezTo>
                    <a:cubicBezTo>
                      <a:pt x="5" y="15"/>
                      <a:pt x="4" y="18"/>
                      <a:pt x="4" y="20"/>
                    </a:cubicBezTo>
                    <a:lnTo>
                      <a:pt x="0"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sp>
            <p:nvSpPr>
              <p:cNvPr id="91" name="Freeform 261">
                <a:extLst>
                  <a:ext uri="{FF2B5EF4-FFF2-40B4-BE49-F238E27FC236}">
                    <a16:creationId xmlns:a16="http://schemas.microsoft.com/office/drawing/2014/main" id="{4677AC32-325B-4270-ABE9-F275314E492C}"/>
                  </a:ext>
                </a:extLst>
              </p:cNvPr>
              <p:cNvSpPr>
                <a:spLocks noEditPoints="1"/>
              </p:cNvSpPr>
              <p:nvPr/>
            </p:nvSpPr>
            <p:spPr bwMode="auto">
              <a:xfrm>
                <a:off x="7213601" y="3709988"/>
                <a:ext cx="123825" cy="120650"/>
              </a:xfrm>
              <a:custGeom>
                <a:avLst/>
                <a:gdLst>
                  <a:gd name="T0" fmla="*/ 3 w 33"/>
                  <a:gd name="T1" fmla="*/ 19 h 32"/>
                  <a:gd name="T2" fmla="*/ 5 w 33"/>
                  <a:gd name="T3" fmla="*/ 24 h 32"/>
                  <a:gd name="T4" fmla="*/ 3 w 33"/>
                  <a:gd name="T5" fmla="*/ 26 h 32"/>
                  <a:gd name="T6" fmla="*/ 7 w 33"/>
                  <a:gd name="T7" fmla="*/ 30 h 32"/>
                  <a:gd name="T8" fmla="*/ 9 w 33"/>
                  <a:gd name="T9" fmla="*/ 27 h 32"/>
                  <a:gd name="T10" fmla="*/ 14 w 33"/>
                  <a:gd name="T11" fmla="*/ 29 h 32"/>
                  <a:gd name="T12" fmla="*/ 14 w 33"/>
                  <a:gd name="T13" fmla="*/ 32 h 32"/>
                  <a:gd name="T14" fmla="*/ 19 w 33"/>
                  <a:gd name="T15" fmla="*/ 32 h 32"/>
                  <a:gd name="T16" fmla="*/ 19 w 33"/>
                  <a:gd name="T17" fmla="*/ 29 h 32"/>
                  <a:gd name="T18" fmla="*/ 24 w 33"/>
                  <a:gd name="T19" fmla="*/ 27 h 32"/>
                  <a:gd name="T20" fmla="*/ 26 w 33"/>
                  <a:gd name="T21" fmla="*/ 29 h 32"/>
                  <a:gd name="T22" fmla="*/ 30 w 33"/>
                  <a:gd name="T23" fmla="*/ 26 h 32"/>
                  <a:gd name="T24" fmla="*/ 28 w 33"/>
                  <a:gd name="T25" fmla="*/ 23 h 32"/>
                  <a:gd name="T26" fmla="*/ 29 w 33"/>
                  <a:gd name="T27" fmla="*/ 19 h 32"/>
                  <a:gd name="T28" fmla="*/ 33 w 33"/>
                  <a:gd name="T29" fmla="*/ 19 h 32"/>
                  <a:gd name="T30" fmla="*/ 32 w 33"/>
                  <a:gd name="T31" fmla="*/ 13 h 32"/>
                  <a:gd name="T32" fmla="*/ 29 w 33"/>
                  <a:gd name="T33" fmla="*/ 14 h 32"/>
                  <a:gd name="T34" fmla="*/ 27 w 33"/>
                  <a:gd name="T35" fmla="*/ 9 h 32"/>
                  <a:gd name="T36" fmla="*/ 30 w 33"/>
                  <a:gd name="T37" fmla="*/ 7 h 32"/>
                  <a:gd name="T38" fmla="*/ 26 w 33"/>
                  <a:gd name="T39" fmla="*/ 3 h 32"/>
                  <a:gd name="T40" fmla="*/ 24 w 33"/>
                  <a:gd name="T41" fmla="*/ 5 h 32"/>
                  <a:gd name="T42" fmla="*/ 19 w 33"/>
                  <a:gd name="T43" fmla="*/ 3 h 32"/>
                  <a:gd name="T44" fmla="*/ 19 w 33"/>
                  <a:gd name="T45" fmla="*/ 0 h 32"/>
                  <a:gd name="T46" fmla="*/ 14 w 33"/>
                  <a:gd name="T47" fmla="*/ 0 h 32"/>
                  <a:gd name="T48" fmla="*/ 14 w 33"/>
                  <a:gd name="T49" fmla="*/ 3 h 32"/>
                  <a:gd name="T50" fmla="*/ 9 w 33"/>
                  <a:gd name="T51" fmla="*/ 5 h 32"/>
                  <a:gd name="T52" fmla="*/ 7 w 33"/>
                  <a:gd name="T53" fmla="*/ 3 h 32"/>
                  <a:gd name="T54" fmla="*/ 3 w 33"/>
                  <a:gd name="T55" fmla="*/ 7 h 32"/>
                  <a:gd name="T56" fmla="*/ 5 w 33"/>
                  <a:gd name="T57" fmla="*/ 9 h 32"/>
                  <a:gd name="T58" fmla="*/ 3 w 33"/>
                  <a:gd name="T59" fmla="*/ 14 h 32"/>
                  <a:gd name="T60" fmla="*/ 0 w 33"/>
                  <a:gd name="T61" fmla="*/ 14 h 32"/>
                  <a:gd name="T62" fmla="*/ 0 w 33"/>
                  <a:gd name="T63" fmla="*/ 19 h 32"/>
                  <a:gd name="T64" fmla="*/ 3 w 33"/>
                  <a:gd name="T65" fmla="*/ 19 h 32"/>
                  <a:gd name="T66" fmla="*/ 8 w 33"/>
                  <a:gd name="T67" fmla="*/ 16 h 32"/>
                  <a:gd name="T68" fmla="*/ 10 w 33"/>
                  <a:gd name="T69" fmla="*/ 10 h 32"/>
                  <a:gd name="T70" fmla="*/ 16 w 33"/>
                  <a:gd name="T71" fmla="*/ 8 h 32"/>
                  <a:gd name="T72" fmla="*/ 22 w 33"/>
                  <a:gd name="T73" fmla="*/ 10 h 32"/>
                  <a:gd name="T74" fmla="*/ 25 w 33"/>
                  <a:gd name="T75" fmla="*/ 16 h 32"/>
                  <a:gd name="T76" fmla="*/ 23 w 33"/>
                  <a:gd name="T77" fmla="*/ 22 h 32"/>
                  <a:gd name="T78" fmla="*/ 16 w 33"/>
                  <a:gd name="T79" fmla="*/ 25 h 32"/>
                  <a:gd name="T80" fmla="*/ 10 w 33"/>
                  <a:gd name="T81" fmla="*/ 22 h 32"/>
                  <a:gd name="T82" fmla="*/ 8 w 33"/>
                  <a:gd name="T8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 h="32">
                    <a:moveTo>
                      <a:pt x="3" y="19"/>
                    </a:moveTo>
                    <a:cubicBezTo>
                      <a:pt x="4" y="21"/>
                      <a:pt x="4" y="22"/>
                      <a:pt x="5" y="24"/>
                    </a:cubicBezTo>
                    <a:cubicBezTo>
                      <a:pt x="3" y="26"/>
                      <a:pt x="3" y="26"/>
                      <a:pt x="3" y="26"/>
                    </a:cubicBezTo>
                    <a:cubicBezTo>
                      <a:pt x="7" y="30"/>
                      <a:pt x="7" y="30"/>
                      <a:pt x="7" y="30"/>
                    </a:cubicBezTo>
                    <a:cubicBezTo>
                      <a:pt x="9" y="27"/>
                      <a:pt x="9" y="27"/>
                      <a:pt x="9" y="27"/>
                    </a:cubicBezTo>
                    <a:cubicBezTo>
                      <a:pt x="11" y="28"/>
                      <a:pt x="12" y="29"/>
                      <a:pt x="14" y="29"/>
                    </a:cubicBezTo>
                    <a:cubicBezTo>
                      <a:pt x="14" y="32"/>
                      <a:pt x="14" y="32"/>
                      <a:pt x="14" y="32"/>
                    </a:cubicBezTo>
                    <a:cubicBezTo>
                      <a:pt x="19" y="32"/>
                      <a:pt x="19" y="32"/>
                      <a:pt x="19" y="32"/>
                    </a:cubicBezTo>
                    <a:cubicBezTo>
                      <a:pt x="19" y="29"/>
                      <a:pt x="19" y="29"/>
                      <a:pt x="19" y="29"/>
                    </a:cubicBezTo>
                    <a:cubicBezTo>
                      <a:pt x="21" y="29"/>
                      <a:pt x="22" y="28"/>
                      <a:pt x="24" y="27"/>
                    </a:cubicBezTo>
                    <a:cubicBezTo>
                      <a:pt x="26" y="29"/>
                      <a:pt x="26" y="29"/>
                      <a:pt x="26" y="29"/>
                    </a:cubicBezTo>
                    <a:cubicBezTo>
                      <a:pt x="30" y="26"/>
                      <a:pt x="30" y="26"/>
                      <a:pt x="30" y="26"/>
                    </a:cubicBezTo>
                    <a:cubicBezTo>
                      <a:pt x="28" y="23"/>
                      <a:pt x="28" y="23"/>
                      <a:pt x="28" y="23"/>
                    </a:cubicBezTo>
                    <a:cubicBezTo>
                      <a:pt x="29" y="22"/>
                      <a:pt x="29" y="20"/>
                      <a:pt x="29" y="19"/>
                    </a:cubicBezTo>
                    <a:cubicBezTo>
                      <a:pt x="33" y="19"/>
                      <a:pt x="33" y="19"/>
                      <a:pt x="33" y="19"/>
                    </a:cubicBezTo>
                    <a:cubicBezTo>
                      <a:pt x="32" y="13"/>
                      <a:pt x="32" y="13"/>
                      <a:pt x="32" y="13"/>
                    </a:cubicBezTo>
                    <a:cubicBezTo>
                      <a:pt x="29" y="14"/>
                      <a:pt x="29" y="14"/>
                      <a:pt x="29" y="14"/>
                    </a:cubicBezTo>
                    <a:cubicBezTo>
                      <a:pt x="29" y="12"/>
                      <a:pt x="28" y="10"/>
                      <a:pt x="27" y="9"/>
                    </a:cubicBezTo>
                    <a:cubicBezTo>
                      <a:pt x="30" y="7"/>
                      <a:pt x="30" y="7"/>
                      <a:pt x="30" y="7"/>
                    </a:cubicBezTo>
                    <a:cubicBezTo>
                      <a:pt x="26" y="3"/>
                      <a:pt x="26" y="3"/>
                      <a:pt x="26" y="3"/>
                    </a:cubicBezTo>
                    <a:cubicBezTo>
                      <a:pt x="24" y="5"/>
                      <a:pt x="24" y="5"/>
                      <a:pt x="24" y="5"/>
                    </a:cubicBezTo>
                    <a:cubicBezTo>
                      <a:pt x="22" y="4"/>
                      <a:pt x="21" y="4"/>
                      <a:pt x="19" y="3"/>
                    </a:cubicBezTo>
                    <a:cubicBezTo>
                      <a:pt x="19" y="0"/>
                      <a:pt x="19" y="0"/>
                      <a:pt x="19" y="0"/>
                    </a:cubicBezTo>
                    <a:cubicBezTo>
                      <a:pt x="14" y="0"/>
                      <a:pt x="14" y="0"/>
                      <a:pt x="14" y="0"/>
                    </a:cubicBezTo>
                    <a:cubicBezTo>
                      <a:pt x="14" y="3"/>
                      <a:pt x="14" y="3"/>
                      <a:pt x="14" y="3"/>
                    </a:cubicBezTo>
                    <a:cubicBezTo>
                      <a:pt x="12" y="4"/>
                      <a:pt x="10" y="4"/>
                      <a:pt x="9" y="5"/>
                    </a:cubicBezTo>
                    <a:cubicBezTo>
                      <a:pt x="7" y="3"/>
                      <a:pt x="7" y="3"/>
                      <a:pt x="7" y="3"/>
                    </a:cubicBezTo>
                    <a:cubicBezTo>
                      <a:pt x="3" y="7"/>
                      <a:pt x="3" y="7"/>
                      <a:pt x="3" y="7"/>
                    </a:cubicBezTo>
                    <a:cubicBezTo>
                      <a:pt x="5" y="9"/>
                      <a:pt x="5" y="9"/>
                      <a:pt x="5" y="9"/>
                    </a:cubicBezTo>
                    <a:cubicBezTo>
                      <a:pt x="4" y="11"/>
                      <a:pt x="4" y="12"/>
                      <a:pt x="3" y="14"/>
                    </a:cubicBezTo>
                    <a:cubicBezTo>
                      <a:pt x="0" y="14"/>
                      <a:pt x="0" y="14"/>
                      <a:pt x="0" y="14"/>
                    </a:cubicBezTo>
                    <a:cubicBezTo>
                      <a:pt x="0" y="19"/>
                      <a:pt x="0" y="19"/>
                      <a:pt x="0" y="19"/>
                    </a:cubicBezTo>
                    <a:lnTo>
                      <a:pt x="3" y="19"/>
                    </a:lnTo>
                    <a:close/>
                    <a:moveTo>
                      <a:pt x="8" y="16"/>
                    </a:moveTo>
                    <a:cubicBezTo>
                      <a:pt x="8" y="14"/>
                      <a:pt x="9" y="12"/>
                      <a:pt x="10" y="10"/>
                    </a:cubicBezTo>
                    <a:cubicBezTo>
                      <a:pt x="12" y="9"/>
                      <a:pt x="14" y="8"/>
                      <a:pt x="16" y="8"/>
                    </a:cubicBezTo>
                    <a:cubicBezTo>
                      <a:pt x="18" y="8"/>
                      <a:pt x="21" y="8"/>
                      <a:pt x="22" y="10"/>
                    </a:cubicBezTo>
                    <a:cubicBezTo>
                      <a:pt x="24" y="12"/>
                      <a:pt x="25" y="14"/>
                      <a:pt x="25" y="16"/>
                    </a:cubicBezTo>
                    <a:cubicBezTo>
                      <a:pt x="25" y="18"/>
                      <a:pt x="24" y="21"/>
                      <a:pt x="23" y="22"/>
                    </a:cubicBezTo>
                    <a:cubicBezTo>
                      <a:pt x="21" y="24"/>
                      <a:pt x="19" y="25"/>
                      <a:pt x="16" y="25"/>
                    </a:cubicBezTo>
                    <a:cubicBezTo>
                      <a:pt x="14" y="25"/>
                      <a:pt x="12" y="24"/>
                      <a:pt x="10" y="22"/>
                    </a:cubicBezTo>
                    <a:cubicBezTo>
                      <a:pt x="9" y="21"/>
                      <a:pt x="8" y="19"/>
                      <a:pt x="8"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endParaRPr>
              </a:p>
            </p:txBody>
          </p:sp>
        </p:grpSp>
      </p:grpSp>
      <p:graphicFrame>
        <p:nvGraphicFramePr>
          <p:cNvPr id="151" name="Table 2">
            <a:extLst>
              <a:ext uri="{FF2B5EF4-FFF2-40B4-BE49-F238E27FC236}">
                <a16:creationId xmlns:a16="http://schemas.microsoft.com/office/drawing/2014/main" id="{64866531-1E4D-47E0-AA1A-889D42A629EB}"/>
              </a:ext>
            </a:extLst>
          </p:cNvPr>
          <p:cNvGraphicFramePr>
            <a:graphicFrameLocks noGrp="1"/>
          </p:cNvGraphicFramePr>
          <p:nvPr/>
        </p:nvGraphicFramePr>
        <p:xfrm>
          <a:off x="6079851" y="1654419"/>
          <a:ext cx="4919935" cy="3847258"/>
        </p:xfrm>
        <a:graphic>
          <a:graphicData uri="http://schemas.openxmlformats.org/drawingml/2006/table">
            <a:tbl>
              <a:tblPr bandRow="1">
                <a:tableStyleId>{69012ECD-51FC-41F1-AA8D-1B2483CD663E}</a:tableStyleId>
              </a:tblPr>
              <a:tblGrid>
                <a:gridCol w="4919935">
                  <a:extLst>
                    <a:ext uri="{9D8B030D-6E8A-4147-A177-3AD203B41FA5}">
                      <a16:colId xmlns:a16="http://schemas.microsoft.com/office/drawing/2014/main" val="2093227517"/>
                    </a:ext>
                  </a:extLst>
                </a:gridCol>
              </a:tblGrid>
              <a:tr h="448738">
                <a:tc>
                  <a:txBody>
                    <a:bodyPr/>
                    <a:lstStyle/>
                    <a:p>
                      <a:r>
                        <a:rPr lang="en-US" sz="1100">
                          <a:solidFill>
                            <a:schemeClr val="tx1">
                              <a:lumMod val="65000"/>
                              <a:lumOff val="35000"/>
                            </a:schemeClr>
                          </a:solidFill>
                          <a:latin typeface="Arial" panose="020B0604020202020204" pitchFamily="34" charset="0"/>
                        </a:rPr>
                        <a:t>Proprietary </a:t>
                      </a:r>
                      <a:r>
                        <a:rPr lang="en-US" sz="1100" b="1">
                          <a:solidFill>
                            <a:schemeClr val="tx2"/>
                          </a:solidFill>
                          <a:latin typeface="Arial" panose="020B0604020202020204" pitchFamily="34" charset="0"/>
                        </a:rPr>
                        <a:t>Powered IAM </a:t>
                      </a:r>
                      <a:r>
                        <a:rPr lang="en-US" sz="1100">
                          <a:solidFill>
                            <a:schemeClr val="tx1">
                              <a:lumMod val="65000"/>
                              <a:lumOff val="35000"/>
                            </a:schemeClr>
                          </a:solidFill>
                          <a:latin typeface="Arial" panose="020B0604020202020204" pitchFamily="34" charset="0"/>
                        </a:rPr>
                        <a:t>approach will bring pre-built accelerators such as Target Operating Model, Capability Matrix and architecture, Processes, Onboarding Toolkits, Playbooks to support and accelerated timeline</a:t>
                      </a:r>
                    </a:p>
                  </a:txBody>
                  <a:tcPr>
                    <a:lnL>
                      <a:noFill/>
                    </a:lnL>
                    <a:lnR w="6350" cap="flat" cmpd="sng" algn="ctr">
                      <a:noFill/>
                      <a:prstDash val="solid"/>
                      <a:miter lim="800000"/>
                    </a:lnR>
                    <a:lnT w="12700" cap="flat" cmpd="sng" algn="ctr">
                      <a:solidFill>
                        <a:schemeClr val="accent1"/>
                      </a:solidFill>
                      <a:prstDash val="sysDash"/>
                      <a:round/>
                      <a:headEnd type="none" w="med" len="med"/>
                      <a:tailEnd type="none" w="med" len="med"/>
                    </a:lnT>
                    <a:lnB w="12700" cap="flat" cmpd="sng" algn="ctr">
                      <a:solidFill>
                        <a:schemeClr val="accent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49803257"/>
                  </a:ext>
                </a:extLst>
              </a:tr>
              <a:tr h="324088">
                <a:tc>
                  <a:txBody>
                    <a:bodyPr/>
                    <a:lstStyle/>
                    <a:p>
                      <a:r>
                        <a:rPr lang="en-US" sz="1100">
                          <a:solidFill>
                            <a:schemeClr val="tx1">
                              <a:lumMod val="65000"/>
                              <a:lumOff val="35000"/>
                            </a:schemeClr>
                          </a:solidFill>
                          <a:latin typeface="Arial" panose="020B0604020202020204" pitchFamily="34" charset="0"/>
                        </a:rPr>
                        <a:t>Highly </a:t>
                      </a:r>
                      <a:r>
                        <a:rPr lang="en-US" sz="1100" b="1">
                          <a:solidFill>
                            <a:schemeClr val="tx2"/>
                          </a:solidFill>
                          <a:latin typeface="Arial" panose="020B0604020202020204" pitchFamily="34" charset="0"/>
                        </a:rPr>
                        <a:t>experienced IAM </a:t>
                      </a:r>
                      <a:r>
                        <a:rPr lang="en-US" sz="1100">
                          <a:solidFill>
                            <a:schemeClr val="tx1">
                              <a:lumMod val="65000"/>
                              <a:lumOff val="35000"/>
                            </a:schemeClr>
                          </a:solidFill>
                          <a:latin typeface="Arial" panose="020B0604020202020204" pitchFamily="34" charset="0"/>
                        </a:rPr>
                        <a:t>team with hands-on experience, includes onshore-offshore resources</a:t>
                      </a:r>
                    </a:p>
                  </a:txBody>
                  <a:tcPr>
                    <a:lnL>
                      <a:noFill/>
                    </a:lnL>
                    <a:lnR w="6350" cap="flat" cmpd="sng" algn="ctr">
                      <a:noFill/>
                      <a:prstDash val="solid"/>
                      <a:miter lim="800000"/>
                    </a:lnR>
                    <a:lnT w="12700" cap="flat" cmpd="sng" algn="ctr">
                      <a:solidFill>
                        <a:schemeClr val="accent1"/>
                      </a:solidFill>
                      <a:prstDash val="sysDash"/>
                      <a:round/>
                      <a:headEnd type="none" w="med" len="med"/>
                      <a:tailEnd type="none" w="med" len="med"/>
                    </a:lnT>
                    <a:lnB w="12700" cap="flat" cmpd="sng" algn="ctr">
                      <a:solidFill>
                        <a:schemeClr val="accent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475029"/>
                  </a:ext>
                </a:extLst>
              </a:tr>
              <a:tr h="324088">
                <a:tc>
                  <a:txBody>
                    <a:bodyPr/>
                    <a:lstStyle/>
                    <a:p>
                      <a:r>
                        <a:rPr lang="en-US" sz="1100" b="1">
                          <a:solidFill>
                            <a:schemeClr val="tx2"/>
                          </a:solidFill>
                          <a:latin typeface="Arial" panose="020B0604020202020204" pitchFamily="34" charset="0"/>
                        </a:rPr>
                        <a:t>“One Team” </a:t>
                      </a:r>
                      <a:r>
                        <a:rPr lang="en-US" sz="1100">
                          <a:solidFill>
                            <a:schemeClr val="tx1">
                              <a:lumMod val="65000"/>
                              <a:lumOff val="35000"/>
                            </a:schemeClr>
                          </a:solidFill>
                          <a:latin typeface="Arial" panose="020B0604020202020204" pitchFamily="34" charset="0"/>
                        </a:rPr>
                        <a:t>mindset – informed by our knowledge of your IAM capabilities, applications, and IT landscape</a:t>
                      </a:r>
                    </a:p>
                  </a:txBody>
                  <a:tcPr>
                    <a:lnL>
                      <a:noFill/>
                    </a:lnL>
                    <a:lnR w="6350" cap="flat" cmpd="sng" algn="ctr">
                      <a:noFill/>
                      <a:prstDash val="solid"/>
                      <a:miter lim="800000"/>
                    </a:lnR>
                    <a:lnT w="12700" cap="flat" cmpd="sng" algn="ctr">
                      <a:solidFill>
                        <a:schemeClr val="accent1"/>
                      </a:solidFill>
                      <a:prstDash val="sysDash"/>
                      <a:round/>
                      <a:headEnd type="none" w="med" len="med"/>
                      <a:tailEnd type="none" w="med" len="med"/>
                    </a:lnT>
                    <a:lnB w="12700" cap="flat" cmpd="sng" algn="ctr">
                      <a:solidFill>
                        <a:schemeClr val="accent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6793232"/>
                  </a:ext>
                </a:extLst>
              </a:tr>
              <a:tr h="380878">
                <a:tc>
                  <a:txBody>
                    <a:bodyPr/>
                    <a:lstStyle/>
                    <a:p>
                      <a:r>
                        <a:rPr lang="en-US" sz="1100">
                          <a:solidFill>
                            <a:schemeClr val="tx1">
                              <a:lumMod val="65000"/>
                              <a:lumOff val="35000"/>
                            </a:schemeClr>
                          </a:solidFill>
                          <a:latin typeface="Arial" panose="020B0604020202020204" pitchFamily="34" charset="0"/>
                        </a:rPr>
                        <a:t>Team member and </a:t>
                      </a:r>
                      <a:r>
                        <a:rPr lang="en-US" sz="1100" b="1">
                          <a:solidFill>
                            <a:schemeClr val="tx2"/>
                          </a:solidFill>
                          <a:latin typeface="Arial" panose="020B0604020202020204" pitchFamily="34" charset="0"/>
                        </a:rPr>
                        <a:t>supplier diversity </a:t>
                      </a:r>
                      <a:r>
                        <a:rPr lang="en-US" sz="1100">
                          <a:solidFill>
                            <a:schemeClr val="tx1">
                              <a:lumMod val="65000"/>
                              <a:lumOff val="35000"/>
                            </a:schemeClr>
                          </a:solidFill>
                          <a:latin typeface="Arial" panose="020B0604020202020204" pitchFamily="34" charset="0"/>
                        </a:rPr>
                        <a:t>in backgrounds, experience, and perspectives; including 10% resources from minority or </a:t>
                      </a:r>
                      <a:br>
                        <a:rPr lang="en-US" sz="1100">
                          <a:solidFill>
                            <a:schemeClr val="tx1">
                              <a:lumMod val="65000"/>
                              <a:lumOff val="35000"/>
                            </a:schemeClr>
                          </a:solidFill>
                          <a:latin typeface="Arial" panose="020B0604020202020204" pitchFamily="34" charset="0"/>
                        </a:rPr>
                      </a:br>
                      <a:r>
                        <a:rPr lang="en-US" sz="1100">
                          <a:solidFill>
                            <a:schemeClr val="tx1">
                              <a:lumMod val="65000"/>
                              <a:lumOff val="35000"/>
                            </a:schemeClr>
                          </a:solidFill>
                          <a:latin typeface="Arial" panose="020B0604020202020204" pitchFamily="34" charset="0"/>
                        </a:rPr>
                        <a:t>women-owned business</a:t>
                      </a:r>
                    </a:p>
                  </a:txBody>
                  <a:tcPr>
                    <a:lnL>
                      <a:noFill/>
                    </a:lnL>
                    <a:lnR w="6350" cap="flat" cmpd="sng" algn="ctr">
                      <a:noFill/>
                      <a:prstDash val="solid"/>
                      <a:miter lim="800000"/>
                    </a:lnR>
                    <a:lnT w="12700" cap="flat" cmpd="sng" algn="ctr">
                      <a:solidFill>
                        <a:schemeClr val="accent1"/>
                      </a:solidFill>
                      <a:prstDash val="sysDash"/>
                      <a:round/>
                      <a:headEnd type="none" w="med" len="med"/>
                      <a:tailEnd type="none" w="med" len="med"/>
                    </a:lnT>
                    <a:lnB w="12700" cap="flat" cmpd="sng" algn="ctr">
                      <a:solidFill>
                        <a:schemeClr val="accent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1328115"/>
                  </a:ext>
                </a:extLst>
              </a:tr>
              <a:tr h="324088">
                <a:tc>
                  <a:txBody>
                    <a:bodyPr/>
                    <a:lstStyle/>
                    <a:p>
                      <a:r>
                        <a:rPr lang="en-US" sz="1100">
                          <a:solidFill>
                            <a:schemeClr val="tx1">
                              <a:lumMod val="65000"/>
                              <a:lumOff val="35000"/>
                            </a:schemeClr>
                          </a:solidFill>
                          <a:latin typeface="Arial" panose="020B0604020202020204" pitchFamily="34" charset="0"/>
                        </a:rPr>
                        <a:t>Continuous </a:t>
                      </a:r>
                      <a:r>
                        <a:rPr lang="en-US" sz="1100" b="1">
                          <a:solidFill>
                            <a:schemeClr val="tx2"/>
                          </a:solidFill>
                          <a:latin typeface="Arial" panose="020B0604020202020204" pitchFamily="34" charset="0"/>
                        </a:rPr>
                        <a:t>feedback</a:t>
                      </a:r>
                      <a:r>
                        <a:rPr lang="en-US" sz="1100" b="1">
                          <a:solidFill>
                            <a:srgbClr val="009A44"/>
                          </a:solidFill>
                          <a:latin typeface="Arial" panose="020B0604020202020204" pitchFamily="34" charset="0"/>
                        </a:rPr>
                        <a:t> </a:t>
                      </a:r>
                      <a:r>
                        <a:rPr lang="en-US" sz="1100">
                          <a:solidFill>
                            <a:schemeClr val="tx1">
                              <a:lumMod val="65000"/>
                              <a:lumOff val="35000"/>
                            </a:schemeClr>
                          </a:solidFill>
                          <a:latin typeface="Arial" panose="020B0604020202020204" pitchFamily="34" charset="0"/>
                        </a:rPr>
                        <a:t>throughout engagement lifecycle will result in smooth transition of the roadmap</a:t>
                      </a:r>
                    </a:p>
                  </a:txBody>
                  <a:tcPr>
                    <a:lnL>
                      <a:noFill/>
                    </a:lnL>
                    <a:lnR w="6350" cap="flat" cmpd="sng" algn="ctr">
                      <a:noFill/>
                      <a:prstDash val="solid"/>
                      <a:miter lim="800000"/>
                    </a:lnR>
                    <a:lnT w="12700" cap="flat" cmpd="sng" algn="ctr">
                      <a:solidFill>
                        <a:schemeClr val="accent1"/>
                      </a:solidFill>
                      <a:prstDash val="sysDash"/>
                      <a:round/>
                      <a:headEnd type="none" w="med" len="med"/>
                      <a:tailEnd type="none" w="med" len="med"/>
                    </a:lnT>
                    <a:lnB w="12700" cap="flat" cmpd="sng" algn="ctr">
                      <a:solidFill>
                        <a:schemeClr val="accent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9599215"/>
                  </a:ext>
                </a:extLst>
              </a:tr>
              <a:tr h="448738">
                <a:tc>
                  <a:txBody>
                    <a:bodyPr/>
                    <a:lstStyle/>
                    <a:p>
                      <a:r>
                        <a:rPr lang="en-US" sz="1100">
                          <a:solidFill>
                            <a:schemeClr val="tx1">
                              <a:lumMod val="65000"/>
                              <a:lumOff val="35000"/>
                            </a:schemeClr>
                          </a:solidFill>
                          <a:latin typeface="Arial" panose="020B0604020202020204" pitchFamily="34" charset="0"/>
                        </a:rPr>
                        <a:t>Work with highly recognized firm with well defined </a:t>
                      </a:r>
                      <a:r>
                        <a:rPr lang="en-US" sz="1100" b="1">
                          <a:solidFill>
                            <a:schemeClr val="tx2"/>
                          </a:solidFill>
                          <a:latin typeface="Arial" panose="020B0604020202020204" pitchFamily="34" charset="0"/>
                        </a:rPr>
                        <a:t>privacy and security</a:t>
                      </a:r>
                      <a:r>
                        <a:rPr lang="en-US" sz="1100">
                          <a:solidFill>
                            <a:schemeClr val="tx2"/>
                          </a:solidFill>
                          <a:latin typeface="Arial" panose="020B0604020202020204" pitchFamily="34" charset="0"/>
                        </a:rPr>
                        <a:t> </a:t>
                      </a:r>
                      <a:r>
                        <a:rPr lang="en-US" sz="1100">
                          <a:solidFill>
                            <a:schemeClr val="tx1">
                              <a:lumMod val="65000"/>
                              <a:lumOff val="35000"/>
                            </a:schemeClr>
                          </a:solidFill>
                          <a:latin typeface="Arial" panose="020B0604020202020204" pitchFamily="34" charset="0"/>
                        </a:rPr>
                        <a:t>practices embedded as part of our delivery model</a:t>
                      </a:r>
                    </a:p>
                  </a:txBody>
                  <a:tcPr>
                    <a:lnL>
                      <a:noFill/>
                    </a:lnL>
                    <a:lnR w="6350" cap="flat" cmpd="sng" algn="ctr">
                      <a:noFill/>
                      <a:prstDash val="solid"/>
                      <a:miter lim="800000"/>
                    </a:lnR>
                    <a:lnT w="12700" cap="flat" cmpd="sng" algn="ctr">
                      <a:solidFill>
                        <a:schemeClr val="accent1"/>
                      </a:solidFill>
                      <a:prstDash val="sysDash"/>
                      <a:round/>
                      <a:headEnd type="none" w="med" len="med"/>
                      <a:tailEnd type="none" w="med" len="med"/>
                    </a:lnT>
                    <a:lnB w="12700" cap="flat" cmpd="sng" algn="ctr">
                      <a:solidFill>
                        <a:schemeClr val="accent1"/>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38151717"/>
                  </a:ext>
                </a:extLst>
              </a:tr>
              <a:tr h="596477">
                <a:tc>
                  <a:txBody>
                    <a:bodyPr/>
                    <a:lstStyle/>
                    <a:p>
                      <a:pPr marL="0" lvl="2" indent="0"/>
                      <a:r>
                        <a:rPr lang="en-US" sz="1100" kern="1200">
                          <a:solidFill>
                            <a:schemeClr val="tx1">
                              <a:lumMod val="65000"/>
                              <a:lumOff val="35000"/>
                            </a:schemeClr>
                          </a:solidFill>
                          <a:latin typeface="Arial" panose="020B0604020202020204" pitchFamily="34" charset="0"/>
                          <a:ea typeface="+mn-ea"/>
                          <a:cs typeface="+mn-cs"/>
                        </a:rPr>
                        <a:t>We have a strategic alliance with market leading vendors such as </a:t>
                      </a:r>
                      <a:r>
                        <a:rPr lang="en-US" sz="1100" b="1" kern="1200">
                          <a:solidFill>
                            <a:srgbClr val="00338D"/>
                          </a:solidFill>
                          <a:latin typeface="Arial" panose="020B0604020202020204" pitchFamily="34" charset="0"/>
                          <a:ea typeface="+mn-ea"/>
                          <a:cs typeface="+mn-cs"/>
                        </a:rPr>
                        <a:t>SailPoint</a:t>
                      </a:r>
                      <a:r>
                        <a:rPr lang="en-US" sz="1100" kern="1200">
                          <a:solidFill>
                            <a:schemeClr val="tx1">
                              <a:lumMod val="65000"/>
                              <a:lumOff val="35000"/>
                            </a:schemeClr>
                          </a:solidFill>
                          <a:latin typeface="Arial" panose="020B0604020202020204" pitchFamily="34" charset="0"/>
                          <a:ea typeface="+mn-ea"/>
                          <a:cs typeface="+mn-cs"/>
                        </a:rPr>
                        <a:t>, </a:t>
                      </a:r>
                      <a:r>
                        <a:rPr lang="en-US" sz="1100" b="1" kern="1200">
                          <a:solidFill>
                            <a:srgbClr val="00338D"/>
                          </a:solidFill>
                          <a:latin typeface="Arial" panose="020B0604020202020204" pitchFamily="34" charset="0"/>
                          <a:ea typeface="+mn-ea"/>
                          <a:cs typeface="+mn-cs"/>
                        </a:rPr>
                        <a:t>Ping</a:t>
                      </a:r>
                      <a:r>
                        <a:rPr lang="en-US" sz="1100" kern="1200">
                          <a:solidFill>
                            <a:schemeClr val="tx1">
                              <a:lumMod val="65000"/>
                              <a:lumOff val="35000"/>
                            </a:schemeClr>
                          </a:solidFill>
                          <a:latin typeface="Arial" panose="020B0604020202020204" pitchFamily="34" charset="0"/>
                          <a:ea typeface="+mn-ea"/>
                          <a:cs typeface="+mn-cs"/>
                        </a:rPr>
                        <a:t>, </a:t>
                      </a:r>
                      <a:r>
                        <a:rPr lang="en-US" sz="1100" b="1" kern="1200">
                          <a:solidFill>
                            <a:srgbClr val="00338D"/>
                          </a:solidFill>
                          <a:latin typeface="Arial" panose="020B0604020202020204" pitchFamily="34" charset="0"/>
                          <a:ea typeface="+mn-ea"/>
                          <a:cs typeface="+mn-cs"/>
                        </a:rPr>
                        <a:t>CyberArk</a:t>
                      </a:r>
                      <a:r>
                        <a:rPr lang="en-US" sz="1100" kern="1200">
                          <a:solidFill>
                            <a:schemeClr val="tx1">
                              <a:lumMod val="65000"/>
                              <a:lumOff val="35000"/>
                            </a:schemeClr>
                          </a:solidFill>
                          <a:latin typeface="Arial" panose="020B0604020202020204" pitchFamily="34" charset="0"/>
                          <a:ea typeface="+mn-ea"/>
                          <a:cs typeface="+mn-cs"/>
                        </a:rPr>
                        <a:t>, </a:t>
                      </a:r>
                      <a:r>
                        <a:rPr lang="en-US" sz="1100" b="1" kern="1200">
                          <a:solidFill>
                            <a:srgbClr val="00338D"/>
                          </a:solidFill>
                          <a:latin typeface="Arial" panose="020B0604020202020204" pitchFamily="34" charset="0"/>
                          <a:ea typeface="+mn-ea"/>
                          <a:cs typeface="+mn-cs"/>
                        </a:rPr>
                        <a:t>Saviynt</a:t>
                      </a:r>
                      <a:r>
                        <a:rPr lang="en-US" sz="1100" kern="1200">
                          <a:solidFill>
                            <a:schemeClr val="tx1">
                              <a:lumMod val="65000"/>
                              <a:lumOff val="35000"/>
                            </a:schemeClr>
                          </a:solidFill>
                          <a:latin typeface="Arial" panose="020B0604020202020204" pitchFamily="34" charset="0"/>
                          <a:ea typeface="+mn-ea"/>
                          <a:cs typeface="+mn-cs"/>
                        </a:rPr>
                        <a:t>, </a:t>
                      </a:r>
                      <a:r>
                        <a:rPr lang="en-US" sz="1100" b="1" kern="1200">
                          <a:solidFill>
                            <a:srgbClr val="00338D"/>
                          </a:solidFill>
                          <a:latin typeface="Arial" panose="020B0604020202020204" pitchFamily="34" charset="0"/>
                          <a:ea typeface="+mn-ea"/>
                          <a:cs typeface="+mn-cs"/>
                        </a:rPr>
                        <a:t>Okta</a:t>
                      </a:r>
                      <a:r>
                        <a:rPr lang="en-US" sz="1100" kern="1200">
                          <a:solidFill>
                            <a:schemeClr val="tx1">
                              <a:lumMod val="65000"/>
                              <a:lumOff val="35000"/>
                            </a:schemeClr>
                          </a:solidFill>
                          <a:latin typeface="Arial" panose="020B0604020202020204" pitchFamily="34" charset="0"/>
                          <a:ea typeface="+mn-ea"/>
                          <a:cs typeface="+mn-cs"/>
                        </a:rPr>
                        <a:t>, and </a:t>
                      </a:r>
                      <a:r>
                        <a:rPr lang="en-US" sz="1100" b="1" kern="1200">
                          <a:solidFill>
                            <a:srgbClr val="00338D"/>
                          </a:solidFill>
                          <a:latin typeface="Arial" panose="020B0604020202020204" pitchFamily="34" charset="0"/>
                          <a:ea typeface="+mn-ea"/>
                          <a:cs typeface="+mn-cs"/>
                        </a:rPr>
                        <a:t>Microsoft</a:t>
                      </a:r>
                      <a:r>
                        <a:rPr lang="en-US" sz="1100" kern="1200">
                          <a:solidFill>
                            <a:schemeClr val="tx1">
                              <a:lumMod val="65000"/>
                              <a:lumOff val="35000"/>
                            </a:schemeClr>
                          </a:solidFill>
                          <a:latin typeface="Arial" panose="020B0604020202020204" pitchFamily="34" charset="0"/>
                          <a:ea typeface="+mn-ea"/>
                          <a:cs typeface="+mn-cs"/>
                        </a:rPr>
                        <a:t>.</a:t>
                      </a:r>
                    </a:p>
                    <a:p>
                      <a:pPr marL="0" lvl="2" indent="0"/>
                      <a:r>
                        <a:rPr lang="en-US" sz="1100" kern="1200">
                          <a:solidFill>
                            <a:schemeClr val="tx1">
                              <a:lumMod val="65000"/>
                              <a:lumOff val="35000"/>
                            </a:schemeClr>
                          </a:solidFill>
                          <a:latin typeface="Arial" panose="020B0604020202020204" pitchFamily="34" charset="0"/>
                          <a:ea typeface="+mn-ea"/>
                          <a:cs typeface="+mn-cs"/>
                        </a:rPr>
                        <a:t>We work with our alliance partners to develop joint accelerators and thought leadership and also influence their product roadmap based on </a:t>
                      </a:r>
                      <a:br>
                        <a:rPr lang="en-US" sz="1100" kern="1200">
                          <a:solidFill>
                            <a:schemeClr val="tx1">
                              <a:lumMod val="65000"/>
                              <a:lumOff val="35000"/>
                            </a:schemeClr>
                          </a:solidFill>
                          <a:latin typeface="Arial" panose="020B0604020202020204" pitchFamily="34" charset="0"/>
                          <a:ea typeface="+mn-ea"/>
                          <a:cs typeface="+mn-cs"/>
                        </a:rPr>
                      </a:br>
                      <a:r>
                        <a:rPr lang="en-US" sz="1100" kern="1200">
                          <a:solidFill>
                            <a:schemeClr val="tx1">
                              <a:lumMod val="65000"/>
                              <a:lumOff val="35000"/>
                            </a:schemeClr>
                          </a:solidFill>
                          <a:latin typeface="Arial" panose="020B0604020202020204" pitchFamily="34" charset="0"/>
                          <a:ea typeface="+mn-ea"/>
                          <a:cs typeface="+mn-cs"/>
                        </a:rPr>
                        <a:t>market feedback.</a:t>
                      </a:r>
                      <a:endParaRPr lang="en-US" sz="1100">
                        <a:solidFill>
                          <a:schemeClr val="tx1">
                            <a:lumMod val="65000"/>
                            <a:lumOff val="35000"/>
                          </a:schemeClr>
                        </a:solidFill>
                        <a:latin typeface="Arial" panose="020B0604020202020204" pitchFamily="34" charset="0"/>
                      </a:endParaRPr>
                    </a:p>
                  </a:txBody>
                  <a:tcPr>
                    <a:lnL>
                      <a:noFill/>
                    </a:lnL>
                    <a:lnR w="6350" cap="flat" cmpd="sng" algn="ctr">
                      <a:noFill/>
                      <a:prstDash val="solid"/>
                      <a:miter lim="800000"/>
                    </a:lnR>
                    <a:lnT w="12700" cap="flat" cmpd="sng" algn="ctr">
                      <a:solidFill>
                        <a:schemeClr val="accent1"/>
                      </a:solidFill>
                      <a:prstDash val="sysDash"/>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231245094"/>
                  </a:ext>
                </a:extLst>
              </a:tr>
            </a:tbl>
          </a:graphicData>
        </a:graphic>
      </p:graphicFrame>
    </p:spTree>
    <p:extLst>
      <p:ext uri="{BB962C8B-B14F-4D97-AF65-F5344CB8AC3E}">
        <p14:creationId xmlns:p14="http://schemas.microsoft.com/office/powerpoint/2010/main" val="288740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8A9F-E926-4E46-85EA-222D7AF560EB}"/>
              </a:ext>
            </a:extLst>
          </p:cNvPr>
          <p:cNvSpPr>
            <a:spLocks noGrp="1"/>
          </p:cNvSpPr>
          <p:nvPr>
            <p:ph type="title"/>
          </p:nvPr>
        </p:nvSpPr>
        <p:spPr>
          <a:xfrm>
            <a:off x="621912" y="299813"/>
            <a:ext cx="11010900" cy="533400"/>
          </a:xfrm>
        </p:spPr>
        <p:txBody>
          <a:bodyPr/>
          <a:lstStyle/>
          <a:p>
            <a:r>
              <a:rPr lang="en-US"/>
              <a:t>Experienced and well-established governance</a:t>
            </a:r>
            <a:endParaRPr lang="en-GB"/>
          </a:p>
        </p:txBody>
      </p:sp>
      <p:sp>
        <p:nvSpPr>
          <p:cNvPr id="3" name="object 6">
            <a:extLst>
              <a:ext uri="{FF2B5EF4-FFF2-40B4-BE49-F238E27FC236}">
                <a16:creationId xmlns:a16="http://schemas.microsoft.com/office/drawing/2014/main" id="{8BF83898-74D6-4B05-9388-6BB17BD733E0}"/>
              </a:ext>
            </a:extLst>
          </p:cNvPr>
          <p:cNvSpPr txBox="1"/>
          <p:nvPr/>
        </p:nvSpPr>
        <p:spPr>
          <a:xfrm>
            <a:off x="1152544" y="909759"/>
            <a:ext cx="9398870" cy="3740126"/>
          </a:xfrm>
          <a:prstGeom prst="rect">
            <a:avLst/>
          </a:prstGeom>
        </p:spPr>
        <p:txBody>
          <a:bodyPr vert="horz" wrap="square" lIns="0" tIns="117475" rIns="0" bIns="0" rtlCol="0">
            <a:spAutoFit/>
          </a:bodyPr>
          <a:lstStyle/>
          <a:p>
            <a:pPr marL="12700">
              <a:lnSpc>
                <a:spcPct val="100000"/>
              </a:lnSpc>
              <a:spcBef>
                <a:spcPts val="925"/>
              </a:spcBef>
            </a:pPr>
            <a:r>
              <a:rPr sz="1600" b="1" spc="-25">
                <a:solidFill>
                  <a:srgbClr val="FFFFFF"/>
                </a:solidFill>
                <a:latin typeface="Arial"/>
                <a:cs typeface="Arial"/>
              </a:rPr>
              <a:t>As </a:t>
            </a:r>
            <a:r>
              <a:rPr sz="1600" b="1" spc="-5">
                <a:solidFill>
                  <a:srgbClr val="FFFFFF"/>
                </a:solidFill>
                <a:latin typeface="Arial"/>
                <a:cs typeface="Arial"/>
              </a:rPr>
              <a:t>a global organization, KPMG brings the </a:t>
            </a:r>
            <a:r>
              <a:rPr sz="1600" b="1">
                <a:solidFill>
                  <a:srgbClr val="FFFFFF"/>
                </a:solidFill>
                <a:latin typeface="Arial"/>
                <a:cs typeface="Arial"/>
              </a:rPr>
              <a:t>following </a:t>
            </a:r>
            <a:r>
              <a:rPr sz="1600" b="1" spc="-5">
                <a:solidFill>
                  <a:srgbClr val="FFFFFF"/>
                </a:solidFill>
                <a:latin typeface="Arial"/>
                <a:cs typeface="Arial"/>
              </a:rPr>
              <a:t>success</a:t>
            </a:r>
            <a:r>
              <a:rPr sz="1600" b="1" spc="105">
                <a:solidFill>
                  <a:srgbClr val="FFFFFF"/>
                </a:solidFill>
                <a:latin typeface="Arial"/>
                <a:cs typeface="Arial"/>
              </a:rPr>
              <a:t> </a:t>
            </a:r>
            <a:r>
              <a:rPr sz="1600" b="1" spc="-5">
                <a:solidFill>
                  <a:srgbClr val="FFFFFF"/>
                </a:solidFill>
                <a:latin typeface="Arial"/>
                <a:cs typeface="Arial"/>
              </a:rPr>
              <a:t>factors:</a:t>
            </a:r>
            <a:endParaRPr sz="1200">
              <a:latin typeface="Arial"/>
              <a:cs typeface="Arial"/>
            </a:endParaRPr>
          </a:p>
          <a:p>
            <a:pPr marL="12700">
              <a:lnSpc>
                <a:spcPct val="100000"/>
              </a:lnSpc>
              <a:spcBef>
                <a:spcPts val="680"/>
              </a:spcBef>
            </a:pPr>
            <a:r>
              <a:rPr sz="1200" b="1" spc="-5">
                <a:solidFill>
                  <a:srgbClr val="FFFFFF"/>
                </a:solidFill>
                <a:latin typeface="Arial"/>
                <a:cs typeface="Arial"/>
              </a:rPr>
              <a:t>Relevant </a:t>
            </a:r>
            <a:r>
              <a:rPr sz="1200" b="1" spc="-10">
                <a:solidFill>
                  <a:srgbClr val="FFFFFF"/>
                </a:solidFill>
                <a:latin typeface="Arial"/>
                <a:cs typeface="Arial"/>
              </a:rPr>
              <a:t>Practical Experience </a:t>
            </a:r>
            <a:r>
              <a:rPr sz="1200" b="1" spc="-5">
                <a:solidFill>
                  <a:srgbClr val="FFFFFF"/>
                </a:solidFill>
                <a:latin typeface="Arial"/>
                <a:cs typeface="Arial"/>
              </a:rPr>
              <a:t>– Focusing on </a:t>
            </a:r>
            <a:r>
              <a:rPr sz="1200" b="1">
                <a:solidFill>
                  <a:srgbClr val="FFFFFF"/>
                </a:solidFill>
                <a:latin typeface="Arial"/>
                <a:cs typeface="Arial"/>
              </a:rPr>
              <a:t>what </a:t>
            </a:r>
            <a:r>
              <a:rPr sz="1200" b="1" spc="-5">
                <a:solidFill>
                  <a:srgbClr val="FFFFFF"/>
                </a:solidFill>
                <a:latin typeface="Arial"/>
                <a:cs typeface="Arial"/>
              </a:rPr>
              <a:t>is</a:t>
            </a:r>
            <a:r>
              <a:rPr sz="1200" b="1" spc="-25">
                <a:solidFill>
                  <a:srgbClr val="FFFFFF"/>
                </a:solidFill>
                <a:latin typeface="Arial"/>
                <a:cs typeface="Arial"/>
              </a:rPr>
              <a:t> </a:t>
            </a:r>
            <a:r>
              <a:rPr sz="1200" b="1" spc="-5">
                <a:solidFill>
                  <a:srgbClr val="FFFFFF"/>
                </a:solidFill>
                <a:latin typeface="Arial"/>
                <a:cs typeface="Arial"/>
              </a:rPr>
              <a:t>important</a:t>
            </a:r>
            <a:endParaRPr sz="1200">
              <a:latin typeface="Arial"/>
              <a:cs typeface="Arial"/>
            </a:endParaRPr>
          </a:p>
          <a:p>
            <a:pPr marL="12700" marR="314960">
              <a:lnSpc>
                <a:spcPct val="100000"/>
              </a:lnSpc>
              <a:spcBef>
                <a:spcPts val="300"/>
              </a:spcBef>
            </a:pPr>
            <a:r>
              <a:rPr sz="1100" spc="-10">
                <a:solidFill>
                  <a:srgbClr val="FFFFFF"/>
                </a:solidFill>
                <a:latin typeface="Arial"/>
                <a:cs typeface="Arial"/>
              </a:rPr>
              <a:t>IAM </a:t>
            </a:r>
            <a:r>
              <a:rPr sz="1100" spc="-5">
                <a:solidFill>
                  <a:srgbClr val="FFFFFF"/>
                </a:solidFill>
                <a:latin typeface="Arial"/>
                <a:cs typeface="Arial"/>
              </a:rPr>
              <a:t>implementations can be complex, </a:t>
            </a:r>
            <a:r>
              <a:rPr sz="1100" spc="-10">
                <a:solidFill>
                  <a:srgbClr val="FFFFFF"/>
                </a:solidFill>
                <a:latin typeface="Arial"/>
                <a:cs typeface="Arial"/>
              </a:rPr>
              <a:t>but </a:t>
            </a:r>
            <a:r>
              <a:rPr sz="1100" spc="-5">
                <a:solidFill>
                  <a:srgbClr val="FFFFFF"/>
                </a:solidFill>
                <a:latin typeface="Arial"/>
                <a:cs typeface="Arial"/>
              </a:rPr>
              <a:t>managing </a:t>
            </a:r>
            <a:r>
              <a:rPr sz="1100" spc="-10">
                <a:solidFill>
                  <a:srgbClr val="FFFFFF"/>
                </a:solidFill>
                <a:latin typeface="Arial"/>
                <a:cs typeface="Arial"/>
              </a:rPr>
              <a:t>the solution doesn’t have </a:t>
            </a:r>
            <a:r>
              <a:rPr sz="1100" spc="-5">
                <a:solidFill>
                  <a:srgbClr val="FFFFFF"/>
                </a:solidFill>
                <a:latin typeface="Arial"/>
                <a:cs typeface="Arial"/>
              </a:rPr>
              <a:t>to </a:t>
            </a:r>
            <a:r>
              <a:rPr sz="1100" spc="-10">
                <a:solidFill>
                  <a:srgbClr val="FFFFFF"/>
                </a:solidFill>
                <a:latin typeface="Arial"/>
                <a:cs typeface="Arial"/>
              </a:rPr>
              <a:t>be. </a:t>
            </a:r>
            <a:r>
              <a:rPr sz="1100" spc="-5">
                <a:solidFill>
                  <a:srgbClr val="FFFFFF"/>
                </a:solidFill>
                <a:latin typeface="Arial"/>
                <a:cs typeface="Arial"/>
              </a:rPr>
              <a:t>Our </a:t>
            </a:r>
            <a:r>
              <a:rPr sz="1100" spc="-10">
                <a:solidFill>
                  <a:srgbClr val="FFFFFF"/>
                </a:solidFill>
                <a:latin typeface="Arial"/>
                <a:cs typeface="Arial"/>
              </a:rPr>
              <a:t>team </a:t>
            </a:r>
            <a:r>
              <a:rPr sz="1100">
                <a:solidFill>
                  <a:srgbClr val="FFFFFF"/>
                </a:solidFill>
                <a:latin typeface="Arial"/>
                <a:cs typeface="Arial"/>
              </a:rPr>
              <a:t>members </a:t>
            </a:r>
            <a:r>
              <a:rPr sz="1100" spc="-10">
                <a:solidFill>
                  <a:srgbClr val="FFFFFF"/>
                </a:solidFill>
                <a:latin typeface="Arial"/>
                <a:cs typeface="Arial"/>
              </a:rPr>
              <a:t>have </a:t>
            </a:r>
            <a:r>
              <a:rPr sz="1100" spc="-5">
                <a:solidFill>
                  <a:srgbClr val="FFFFFF"/>
                </a:solidFill>
                <a:latin typeface="Arial"/>
                <a:cs typeface="Arial"/>
              </a:rPr>
              <a:t>hands-on  experience </a:t>
            </a:r>
            <a:r>
              <a:rPr sz="1100" spc="-10">
                <a:solidFill>
                  <a:srgbClr val="FFFFFF"/>
                </a:solidFill>
                <a:latin typeface="Arial"/>
                <a:cs typeface="Arial"/>
              </a:rPr>
              <a:t>delivering and </a:t>
            </a:r>
            <a:r>
              <a:rPr sz="1100" spc="-5">
                <a:solidFill>
                  <a:srgbClr val="FFFFFF"/>
                </a:solidFill>
                <a:latin typeface="Arial"/>
                <a:cs typeface="Arial"/>
              </a:rPr>
              <a:t>managing complex </a:t>
            </a:r>
            <a:r>
              <a:rPr sz="1100" spc="-10">
                <a:solidFill>
                  <a:srgbClr val="FFFFFF"/>
                </a:solidFill>
                <a:latin typeface="Arial"/>
                <a:cs typeface="Arial"/>
              </a:rPr>
              <a:t>IAM</a:t>
            </a:r>
            <a:r>
              <a:rPr sz="1100" spc="-15">
                <a:solidFill>
                  <a:srgbClr val="FFFFFF"/>
                </a:solidFill>
                <a:latin typeface="Arial"/>
                <a:cs typeface="Arial"/>
              </a:rPr>
              <a:t> </a:t>
            </a:r>
            <a:r>
              <a:rPr sz="1100" spc="-5">
                <a:solidFill>
                  <a:srgbClr val="FFFFFF"/>
                </a:solidFill>
                <a:latin typeface="Arial"/>
                <a:cs typeface="Arial"/>
              </a:rPr>
              <a:t>projects</a:t>
            </a:r>
            <a:r>
              <a:rPr sz="1000" spc="-5">
                <a:solidFill>
                  <a:srgbClr val="FFFFFF"/>
                </a:solidFill>
                <a:latin typeface="Arial"/>
                <a:cs typeface="Arial"/>
              </a:rPr>
              <a:t>.</a:t>
            </a:r>
            <a:endParaRPr sz="1000">
              <a:latin typeface="Arial"/>
              <a:cs typeface="Arial"/>
            </a:endParaRPr>
          </a:p>
          <a:p>
            <a:pPr marL="12700">
              <a:lnSpc>
                <a:spcPct val="100000"/>
              </a:lnSpc>
              <a:spcBef>
                <a:spcPts val="600"/>
              </a:spcBef>
            </a:pPr>
            <a:r>
              <a:rPr sz="1200" b="1" spc="-5">
                <a:solidFill>
                  <a:srgbClr val="FFFFFF"/>
                </a:solidFill>
                <a:latin typeface="Arial"/>
                <a:cs typeface="Arial"/>
              </a:rPr>
              <a:t>Well </a:t>
            </a:r>
            <a:r>
              <a:rPr sz="1200" b="1" spc="-10">
                <a:solidFill>
                  <a:srgbClr val="FFFFFF"/>
                </a:solidFill>
                <a:latin typeface="Arial"/>
                <a:cs typeface="Arial"/>
              </a:rPr>
              <a:t>Established Approach </a:t>
            </a:r>
            <a:r>
              <a:rPr sz="1200" b="1" spc="-5">
                <a:solidFill>
                  <a:srgbClr val="FFFFFF"/>
                </a:solidFill>
                <a:latin typeface="Arial"/>
                <a:cs typeface="Arial"/>
              </a:rPr>
              <a:t>– Leveraging our learning</a:t>
            </a:r>
            <a:r>
              <a:rPr sz="1200" b="1" spc="30">
                <a:solidFill>
                  <a:srgbClr val="FFFFFF"/>
                </a:solidFill>
                <a:latin typeface="Arial"/>
                <a:cs typeface="Arial"/>
              </a:rPr>
              <a:t> </a:t>
            </a:r>
            <a:r>
              <a:rPr sz="1200" b="1" spc="-5">
                <a:solidFill>
                  <a:srgbClr val="FFFFFF"/>
                </a:solidFill>
                <a:latin typeface="Arial"/>
                <a:cs typeface="Arial"/>
              </a:rPr>
              <a:t>curve</a:t>
            </a:r>
            <a:endParaRPr sz="1200">
              <a:latin typeface="Arial"/>
              <a:cs typeface="Arial"/>
            </a:endParaRPr>
          </a:p>
          <a:p>
            <a:pPr marL="12700" marR="27305">
              <a:lnSpc>
                <a:spcPct val="100000"/>
              </a:lnSpc>
              <a:spcBef>
                <a:spcPts val="300"/>
              </a:spcBef>
            </a:pPr>
            <a:r>
              <a:rPr sz="1100" spc="-10">
                <a:solidFill>
                  <a:srgbClr val="FFFFFF"/>
                </a:solidFill>
                <a:latin typeface="Arial"/>
                <a:cs typeface="Arial"/>
              </a:rPr>
              <a:t>KPMG has the </a:t>
            </a:r>
            <a:r>
              <a:rPr sz="1100" spc="-5">
                <a:solidFill>
                  <a:srgbClr val="FFFFFF"/>
                </a:solidFill>
                <a:latin typeface="Arial"/>
                <a:cs typeface="Arial"/>
              </a:rPr>
              <a:t>tools, models, </a:t>
            </a:r>
            <a:r>
              <a:rPr sz="1100" spc="-10">
                <a:solidFill>
                  <a:srgbClr val="FFFFFF"/>
                </a:solidFill>
                <a:latin typeface="Arial"/>
                <a:cs typeface="Arial"/>
              </a:rPr>
              <a:t>and methodologies </a:t>
            </a:r>
            <a:r>
              <a:rPr sz="1100" spc="-5">
                <a:solidFill>
                  <a:srgbClr val="FFFFFF"/>
                </a:solidFill>
                <a:latin typeface="Arial"/>
                <a:cs typeface="Arial"/>
              </a:rPr>
              <a:t>necessary to quickly </a:t>
            </a:r>
            <a:r>
              <a:rPr sz="1100" spc="-10">
                <a:solidFill>
                  <a:srgbClr val="FFFFFF"/>
                </a:solidFill>
                <a:latin typeface="Arial"/>
                <a:cs typeface="Arial"/>
              </a:rPr>
              <a:t>and </a:t>
            </a:r>
            <a:r>
              <a:rPr sz="1100" spc="-5">
                <a:solidFill>
                  <a:srgbClr val="FFFFFF"/>
                </a:solidFill>
                <a:latin typeface="Arial"/>
                <a:cs typeface="Arial"/>
              </a:rPr>
              <a:t>effectively </a:t>
            </a:r>
            <a:r>
              <a:rPr sz="1100" spc="-10">
                <a:solidFill>
                  <a:srgbClr val="FFFFFF"/>
                </a:solidFill>
                <a:latin typeface="Arial"/>
                <a:cs typeface="Arial"/>
              </a:rPr>
              <a:t>advance </a:t>
            </a:r>
            <a:r>
              <a:rPr sz="1100" spc="-15">
                <a:solidFill>
                  <a:srgbClr val="FFFFFF"/>
                </a:solidFill>
                <a:latin typeface="Arial"/>
                <a:cs typeface="Arial"/>
              </a:rPr>
              <a:t>your </a:t>
            </a:r>
            <a:r>
              <a:rPr sz="1100" spc="-5">
                <a:solidFill>
                  <a:srgbClr val="FFFFFF"/>
                </a:solidFill>
                <a:latin typeface="Arial"/>
                <a:cs typeface="Arial"/>
              </a:rPr>
              <a:t>project </a:t>
            </a:r>
            <a:r>
              <a:rPr sz="1100" spc="-10">
                <a:solidFill>
                  <a:srgbClr val="FFFFFF"/>
                </a:solidFill>
                <a:latin typeface="Arial"/>
                <a:cs typeface="Arial"/>
              </a:rPr>
              <a:t>with </a:t>
            </a:r>
            <a:r>
              <a:rPr sz="1100" spc="-5">
                <a:solidFill>
                  <a:srgbClr val="FFFFFF"/>
                </a:solidFill>
                <a:latin typeface="Arial"/>
                <a:cs typeface="Arial"/>
              </a:rPr>
              <a:t>a customized  approach. For example, </a:t>
            </a:r>
            <a:r>
              <a:rPr sz="1100" spc="-10">
                <a:solidFill>
                  <a:srgbClr val="FFFFFF"/>
                </a:solidFill>
                <a:latin typeface="Arial"/>
                <a:cs typeface="Arial"/>
              </a:rPr>
              <a:t>our integrated </a:t>
            </a:r>
            <a:r>
              <a:rPr sz="1100" spc="-5">
                <a:solidFill>
                  <a:srgbClr val="FFFFFF"/>
                </a:solidFill>
                <a:latin typeface="Arial"/>
                <a:cs typeface="Arial"/>
              </a:rPr>
              <a:t>customer experience framework </a:t>
            </a:r>
            <a:r>
              <a:rPr sz="1100" spc="-10">
                <a:solidFill>
                  <a:srgbClr val="FFFFFF"/>
                </a:solidFill>
                <a:latin typeface="Arial"/>
                <a:cs typeface="Arial"/>
              </a:rPr>
              <a:t>which allows </a:t>
            </a:r>
            <a:r>
              <a:rPr sz="1100" spc="-5">
                <a:solidFill>
                  <a:srgbClr val="FFFFFF"/>
                </a:solidFill>
                <a:latin typeface="Arial"/>
                <a:cs typeface="Arial"/>
              </a:rPr>
              <a:t>us to quickly assess complex customer  experience issues </a:t>
            </a:r>
            <a:r>
              <a:rPr sz="1100" spc="-10">
                <a:solidFill>
                  <a:srgbClr val="FFFFFF"/>
                </a:solidFill>
                <a:latin typeface="Arial"/>
                <a:cs typeface="Arial"/>
              </a:rPr>
              <a:t>and develop </a:t>
            </a:r>
            <a:r>
              <a:rPr sz="1100" spc="-5">
                <a:solidFill>
                  <a:srgbClr val="FFFFFF"/>
                </a:solidFill>
                <a:latin typeface="Arial"/>
                <a:cs typeface="Arial"/>
              </a:rPr>
              <a:t>robust </a:t>
            </a:r>
            <a:r>
              <a:rPr sz="1100" spc="-10">
                <a:solidFill>
                  <a:srgbClr val="FFFFFF"/>
                </a:solidFill>
                <a:latin typeface="Arial"/>
                <a:cs typeface="Arial"/>
              </a:rPr>
              <a:t>deliverables </a:t>
            </a:r>
            <a:r>
              <a:rPr sz="1100" spc="-5">
                <a:solidFill>
                  <a:srgbClr val="FFFFFF"/>
                </a:solidFill>
                <a:latin typeface="Arial"/>
                <a:cs typeface="Arial"/>
              </a:rPr>
              <a:t>such as customer experience </a:t>
            </a:r>
            <a:r>
              <a:rPr sz="1100">
                <a:solidFill>
                  <a:srgbClr val="FFFFFF"/>
                </a:solidFill>
                <a:latin typeface="Arial"/>
                <a:cs typeface="Arial"/>
              </a:rPr>
              <a:t>maps </a:t>
            </a:r>
            <a:r>
              <a:rPr sz="1100" spc="-10">
                <a:solidFill>
                  <a:srgbClr val="FFFFFF"/>
                </a:solidFill>
                <a:latin typeface="Arial"/>
                <a:cs typeface="Arial"/>
              </a:rPr>
              <a:t>and capability gap</a:t>
            </a:r>
            <a:r>
              <a:rPr sz="1100">
                <a:solidFill>
                  <a:srgbClr val="FFFFFF"/>
                </a:solidFill>
                <a:latin typeface="Arial"/>
                <a:cs typeface="Arial"/>
              </a:rPr>
              <a:t> </a:t>
            </a:r>
            <a:r>
              <a:rPr sz="1100" spc="-10">
                <a:solidFill>
                  <a:srgbClr val="FFFFFF"/>
                </a:solidFill>
                <a:latin typeface="Arial"/>
                <a:cs typeface="Arial"/>
              </a:rPr>
              <a:t>analyses.</a:t>
            </a:r>
            <a:endParaRPr sz="1100">
              <a:latin typeface="Arial"/>
              <a:cs typeface="Arial"/>
            </a:endParaRPr>
          </a:p>
          <a:p>
            <a:pPr marL="12700">
              <a:lnSpc>
                <a:spcPct val="100000"/>
              </a:lnSpc>
              <a:spcBef>
                <a:spcPts val="600"/>
              </a:spcBef>
            </a:pPr>
            <a:r>
              <a:rPr sz="1200" b="1" spc="-10">
                <a:solidFill>
                  <a:srgbClr val="FFFFFF"/>
                </a:solidFill>
                <a:latin typeface="Arial"/>
                <a:cs typeface="Arial"/>
              </a:rPr>
              <a:t>Specialized </a:t>
            </a:r>
            <a:r>
              <a:rPr sz="1200" b="1" spc="-5">
                <a:solidFill>
                  <a:srgbClr val="FFFFFF"/>
                </a:solidFill>
                <a:latin typeface="Arial"/>
                <a:cs typeface="Arial"/>
              </a:rPr>
              <a:t>Team – Getting the right </a:t>
            </a:r>
            <a:r>
              <a:rPr sz="1200" b="1" spc="-10">
                <a:solidFill>
                  <a:srgbClr val="FFFFFF"/>
                </a:solidFill>
                <a:latin typeface="Arial"/>
                <a:cs typeface="Arial"/>
              </a:rPr>
              <a:t>capabilities </a:t>
            </a:r>
            <a:r>
              <a:rPr sz="1200" b="1" spc="-5">
                <a:solidFill>
                  <a:srgbClr val="FFFFFF"/>
                </a:solidFill>
                <a:latin typeface="Arial"/>
                <a:cs typeface="Arial"/>
              </a:rPr>
              <a:t>targeted at the right problems</a:t>
            </a:r>
            <a:endParaRPr sz="1200">
              <a:latin typeface="Arial"/>
              <a:cs typeface="Arial"/>
            </a:endParaRPr>
          </a:p>
          <a:p>
            <a:pPr marL="12700" marR="331470">
              <a:lnSpc>
                <a:spcPct val="100000"/>
              </a:lnSpc>
              <a:spcBef>
                <a:spcPts val="300"/>
              </a:spcBef>
            </a:pPr>
            <a:r>
              <a:rPr sz="1100" spc="15">
                <a:solidFill>
                  <a:srgbClr val="FFFFFF"/>
                </a:solidFill>
                <a:latin typeface="Arial"/>
                <a:cs typeface="Arial"/>
              </a:rPr>
              <a:t>We </a:t>
            </a:r>
            <a:r>
              <a:rPr sz="1100" spc="-10">
                <a:solidFill>
                  <a:srgbClr val="FFFFFF"/>
                </a:solidFill>
                <a:latin typeface="Arial"/>
                <a:cs typeface="Arial"/>
              </a:rPr>
              <a:t>have </a:t>
            </a:r>
            <a:r>
              <a:rPr sz="1100" spc="-5">
                <a:solidFill>
                  <a:srgbClr val="FFFFFF"/>
                </a:solidFill>
                <a:latin typeface="Arial"/>
                <a:cs typeface="Arial"/>
              </a:rPr>
              <a:t>assembled teams of industry </a:t>
            </a:r>
            <a:r>
              <a:rPr sz="1100" spc="-10">
                <a:solidFill>
                  <a:srgbClr val="FFFFFF"/>
                </a:solidFill>
                <a:latin typeface="Arial"/>
                <a:cs typeface="Arial"/>
              </a:rPr>
              <a:t>recognized </a:t>
            </a:r>
            <a:r>
              <a:rPr sz="1100" spc="-5">
                <a:solidFill>
                  <a:srgbClr val="FFFFFF"/>
                </a:solidFill>
                <a:latin typeface="Arial"/>
                <a:cs typeface="Arial"/>
              </a:rPr>
              <a:t>professionals across multiple domains </a:t>
            </a:r>
            <a:r>
              <a:rPr sz="1100" spc="-10">
                <a:solidFill>
                  <a:srgbClr val="FFFFFF"/>
                </a:solidFill>
                <a:latin typeface="Arial"/>
                <a:cs typeface="Arial"/>
              </a:rPr>
              <a:t>that </a:t>
            </a:r>
            <a:r>
              <a:rPr sz="1100" spc="-5">
                <a:solidFill>
                  <a:srgbClr val="FFFFFF"/>
                </a:solidFill>
                <a:latin typeface="Arial"/>
                <a:cs typeface="Arial"/>
              </a:rPr>
              <a:t>are </a:t>
            </a:r>
            <a:r>
              <a:rPr sz="1100" spc="-10">
                <a:solidFill>
                  <a:srgbClr val="FFFFFF"/>
                </a:solidFill>
                <a:latin typeface="Arial"/>
                <a:cs typeface="Arial"/>
              </a:rPr>
              <a:t>vitally </a:t>
            </a:r>
            <a:r>
              <a:rPr sz="1100" spc="-5">
                <a:solidFill>
                  <a:srgbClr val="FFFFFF"/>
                </a:solidFill>
                <a:latin typeface="Arial"/>
                <a:cs typeface="Arial"/>
              </a:rPr>
              <a:t>important to </a:t>
            </a:r>
            <a:r>
              <a:rPr sz="1100" spc="-10">
                <a:solidFill>
                  <a:srgbClr val="FFFFFF"/>
                </a:solidFill>
                <a:latin typeface="Arial"/>
                <a:cs typeface="Arial"/>
              </a:rPr>
              <a:t>the  </a:t>
            </a:r>
            <a:r>
              <a:rPr sz="1100" spc="-5">
                <a:solidFill>
                  <a:srgbClr val="FFFFFF"/>
                </a:solidFill>
                <a:latin typeface="Arial"/>
                <a:cs typeface="Arial"/>
              </a:rPr>
              <a:t>success of </a:t>
            </a:r>
            <a:r>
              <a:rPr sz="1100" spc="-10">
                <a:solidFill>
                  <a:srgbClr val="FFFFFF"/>
                </a:solidFill>
                <a:latin typeface="Arial"/>
                <a:cs typeface="Arial"/>
              </a:rPr>
              <a:t>our </a:t>
            </a:r>
            <a:r>
              <a:rPr sz="1100" spc="-5">
                <a:solidFill>
                  <a:srgbClr val="FFFFFF"/>
                </a:solidFill>
                <a:latin typeface="Arial"/>
                <a:cs typeface="Arial"/>
              </a:rPr>
              <a:t>clients. </a:t>
            </a:r>
            <a:r>
              <a:rPr sz="1100" spc="20">
                <a:solidFill>
                  <a:srgbClr val="FFFFFF"/>
                </a:solidFill>
                <a:latin typeface="Arial"/>
                <a:cs typeface="Arial"/>
              </a:rPr>
              <a:t>We </a:t>
            </a:r>
            <a:r>
              <a:rPr sz="1100" spc="-10">
                <a:solidFill>
                  <a:srgbClr val="FFFFFF"/>
                </a:solidFill>
                <a:latin typeface="Arial"/>
                <a:cs typeface="Arial"/>
              </a:rPr>
              <a:t>have </a:t>
            </a:r>
            <a:r>
              <a:rPr sz="1100" spc="-5">
                <a:solidFill>
                  <a:srgbClr val="FFFFFF"/>
                </a:solidFill>
                <a:latin typeface="Arial"/>
                <a:cs typeface="Arial"/>
              </a:rPr>
              <a:t>experience </a:t>
            </a:r>
            <a:r>
              <a:rPr sz="1100" spc="-10">
                <a:solidFill>
                  <a:srgbClr val="FFFFFF"/>
                </a:solidFill>
                <a:latin typeface="Arial"/>
                <a:cs typeface="Arial"/>
              </a:rPr>
              <a:t>in </a:t>
            </a:r>
            <a:r>
              <a:rPr sz="1100" spc="-5">
                <a:solidFill>
                  <a:srgbClr val="FFFFFF"/>
                </a:solidFill>
                <a:latin typeface="Arial"/>
                <a:cs typeface="Arial"/>
              </a:rPr>
              <a:t>implementing </a:t>
            </a:r>
            <a:r>
              <a:rPr sz="1100" spc="-10">
                <a:solidFill>
                  <a:srgbClr val="FFFFFF"/>
                </a:solidFill>
                <a:latin typeface="Arial"/>
                <a:cs typeface="Arial"/>
              </a:rPr>
              <a:t>and </a:t>
            </a:r>
            <a:r>
              <a:rPr sz="1100" spc="-5">
                <a:solidFill>
                  <a:srgbClr val="FFFFFF"/>
                </a:solidFill>
                <a:latin typeface="Arial"/>
                <a:cs typeface="Arial"/>
              </a:rPr>
              <a:t>managing complex </a:t>
            </a:r>
            <a:r>
              <a:rPr sz="1100" spc="-10">
                <a:solidFill>
                  <a:srgbClr val="FFFFFF"/>
                </a:solidFill>
                <a:latin typeface="Arial"/>
                <a:cs typeface="Arial"/>
              </a:rPr>
              <a:t>IAM </a:t>
            </a:r>
            <a:r>
              <a:rPr sz="1100" spc="-5">
                <a:solidFill>
                  <a:srgbClr val="FFFFFF"/>
                </a:solidFill>
                <a:latin typeface="Arial"/>
                <a:cs typeface="Arial"/>
              </a:rPr>
              <a:t>environments, </a:t>
            </a:r>
            <a:r>
              <a:rPr sz="1100" spc="-10">
                <a:solidFill>
                  <a:srgbClr val="FFFFFF"/>
                </a:solidFill>
                <a:latin typeface="Arial"/>
                <a:cs typeface="Arial"/>
              </a:rPr>
              <a:t>designing and  </a:t>
            </a:r>
            <a:r>
              <a:rPr sz="1100" spc="-5">
                <a:solidFill>
                  <a:srgbClr val="FFFFFF"/>
                </a:solidFill>
                <a:latin typeface="Arial"/>
                <a:cs typeface="Arial"/>
              </a:rPr>
              <a:t>managing </a:t>
            </a:r>
            <a:r>
              <a:rPr sz="1100" spc="-10">
                <a:solidFill>
                  <a:srgbClr val="FFFFFF"/>
                </a:solidFill>
                <a:latin typeface="Arial"/>
                <a:cs typeface="Arial"/>
              </a:rPr>
              <a:t>IAM </a:t>
            </a:r>
            <a:r>
              <a:rPr sz="1100" spc="-5">
                <a:solidFill>
                  <a:srgbClr val="FFFFFF"/>
                </a:solidFill>
                <a:latin typeface="Arial"/>
                <a:cs typeface="Arial"/>
              </a:rPr>
              <a:t>business processes, </a:t>
            </a:r>
            <a:r>
              <a:rPr sz="1100" spc="-10">
                <a:solidFill>
                  <a:srgbClr val="FFFFFF"/>
                </a:solidFill>
                <a:latin typeface="Arial"/>
                <a:cs typeface="Arial"/>
              </a:rPr>
              <a:t>and holistic and lastly rigorous program </a:t>
            </a:r>
            <a:r>
              <a:rPr sz="1100" spc="-5">
                <a:solidFill>
                  <a:srgbClr val="FFFFFF"/>
                </a:solidFill>
                <a:latin typeface="Arial"/>
                <a:cs typeface="Arial"/>
              </a:rPr>
              <a:t>management </a:t>
            </a:r>
            <a:r>
              <a:rPr sz="1100" spc="-10">
                <a:solidFill>
                  <a:srgbClr val="FFFFFF"/>
                </a:solidFill>
                <a:latin typeface="Arial"/>
                <a:cs typeface="Arial"/>
              </a:rPr>
              <a:t>and</a:t>
            </a:r>
            <a:r>
              <a:rPr sz="1100" spc="35">
                <a:solidFill>
                  <a:srgbClr val="FFFFFF"/>
                </a:solidFill>
                <a:latin typeface="Arial"/>
                <a:cs typeface="Arial"/>
              </a:rPr>
              <a:t> </a:t>
            </a:r>
            <a:r>
              <a:rPr sz="1100" spc="-10">
                <a:solidFill>
                  <a:srgbClr val="FFFFFF"/>
                </a:solidFill>
                <a:latin typeface="Arial"/>
                <a:cs typeface="Arial"/>
              </a:rPr>
              <a:t>execution.</a:t>
            </a:r>
            <a:endParaRPr sz="1100">
              <a:latin typeface="Arial"/>
              <a:cs typeface="Arial"/>
            </a:endParaRPr>
          </a:p>
          <a:p>
            <a:pPr marL="12700">
              <a:lnSpc>
                <a:spcPct val="100000"/>
              </a:lnSpc>
              <a:spcBef>
                <a:spcPts val="600"/>
              </a:spcBef>
            </a:pPr>
            <a:r>
              <a:rPr sz="1200" b="1" spc="-10">
                <a:solidFill>
                  <a:srgbClr val="FFFFFF"/>
                </a:solidFill>
                <a:latin typeface="Arial"/>
                <a:cs typeface="Arial"/>
              </a:rPr>
              <a:t>Project </a:t>
            </a:r>
            <a:r>
              <a:rPr sz="1200" b="1" spc="-5">
                <a:solidFill>
                  <a:srgbClr val="FFFFFF"/>
                </a:solidFill>
                <a:latin typeface="Arial"/>
                <a:cs typeface="Arial"/>
              </a:rPr>
              <a:t>teaming – Making the </a:t>
            </a:r>
            <a:r>
              <a:rPr sz="1200" b="1">
                <a:solidFill>
                  <a:srgbClr val="FFFFFF"/>
                </a:solidFill>
                <a:latin typeface="Arial"/>
                <a:cs typeface="Arial"/>
              </a:rPr>
              <a:t>work</a:t>
            </a:r>
            <a:r>
              <a:rPr sz="1200" b="1" spc="-30">
                <a:solidFill>
                  <a:srgbClr val="FFFFFF"/>
                </a:solidFill>
                <a:latin typeface="Arial"/>
                <a:cs typeface="Arial"/>
              </a:rPr>
              <a:t> </a:t>
            </a:r>
            <a:r>
              <a:rPr sz="1200" b="1" spc="-5">
                <a:solidFill>
                  <a:srgbClr val="FFFFFF"/>
                </a:solidFill>
                <a:latin typeface="Arial"/>
                <a:cs typeface="Arial"/>
              </a:rPr>
              <a:t>happen</a:t>
            </a:r>
            <a:endParaRPr sz="1200">
              <a:latin typeface="Arial"/>
              <a:cs typeface="Arial"/>
            </a:endParaRPr>
          </a:p>
          <a:p>
            <a:pPr marL="12700" marR="5080">
              <a:lnSpc>
                <a:spcPct val="100000"/>
              </a:lnSpc>
              <a:spcBef>
                <a:spcPts val="300"/>
              </a:spcBef>
            </a:pPr>
            <a:r>
              <a:rPr sz="1100" spc="-5">
                <a:solidFill>
                  <a:srgbClr val="FFFFFF"/>
                </a:solidFill>
                <a:latin typeface="Arial"/>
                <a:cs typeface="Arial"/>
              </a:rPr>
              <a:t>Our </a:t>
            </a:r>
            <a:r>
              <a:rPr sz="1100" spc="-10">
                <a:solidFill>
                  <a:srgbClr val="FFFFFF"/>
                </a:solidFill>
                <a:latin typeface="Arial"/>
                <a:cs typeface="Arial"/>
              </a:rPr>
              <a:t>coordinated style, coupled with </a:t>
            </a:r>
            <a:r>
              <a:rPr sz="1100" spc="-5">
                <a:solidFill>
                  <a:srgbClr val="FFFFFF"/>
                </a:solidFill>
                <a:latin typeface="Arial"/>
                <a:cs typeface="Arial"/>
              </a:rPr>
              <a:t>an </a:t>
            </a:r>
            <a:r>
              <a:rPr sz="1100" spc="-10">
                <a:solidFill>
                  <a:srgbClr val="FFFFFF"/>
                </a:solidFill>
                <a:latin typeface="Arial"/>
                <a:cs typeface="Arial"/>
              </a:rPr>
              <a:t>ability </a:t>
            </a:r>
            <a:r>
              <a:rPr sz="1100" spc="-5">
                <a:solidFill>
                  <a:srgbClr val="FFFFFF"/>
                </a:solidFill>
                <a:latin typeface="Arial"/>
                <a:cs typeface="Arial"/>
              </a:rPr>
              <a:t>to </a:t>
            </a:r>
            <a:r>
              <a:rPr sz="1100" spc="-10">
                <a:solidFill>
                  <a:srgbClr val="FFFFFF"/>
                </a:solidFill>
                <a:latin typeface="Arial"/>
                <a:cs typeface="Arial"/>
              </a:rPr>
              <a:t>listen, </a:t>
            </a:r>
            <a:r>
              <a:rPr sz="1100" spc="-5">
                <a:solidFill>
                  <a:srgbClr val="FFFFFF"/>
                </a:solidFill>
                <a:latin typeface="Arial"/>
                <a:cs typeface="Arial"/>
              </a:rPr>
              <a:t>creates a team-oriented working </a:t>
            </a:r>
            <a:r>
              <a:rPr sz="1100" spc="-10">
                <a:solidFill>
                  <a:srgbClr val="FFFFFF"/>
                </a:solidFill>
                <a:latin typeface="Arial"/>
                <a:cs typeface="Arial"/>
              </a:rPr>
              <a:t>relationship with the client and </a:t>
            </a:r>
            <a:r>
              <a:rPr sz="1100" spc="-5">
                <a:solidFill>
                  <a:srgbClr val="FFFFFF"/>
                </a:solidFill>
                <a:latin typeface="Arial"/>
                <a:cs typeface="Arial"/>
              </a:rPr>
              <a:t>KPMG.  As </a:t>
            </a:r>
            <a:r>
              <a:rPr sz="1100" spc="-10">
                <a:solidFill>
                  <a:srgbClr val="FFFFFF"/>
                </a:solidFill>
                <a:latin typeface="Arial"/>
                <a:cs typeface="Arial"/>
              </a:rPr>
              <a:t>one </a:t>
            </a:r>
            <a:r>
              <a:rPr sz="1100" spc="-5">
                <a:solidFill>
                  <a:srgbClr val="FFFFFF"/>
                </a:solidFill>
                <a:latin typeface="Arial"/>
                <a:cs typeface="Arial"/>
              </a:rPr>
              <a:t>joint team, </a:t>
            </a:r>
            <a:r>
              <a:rPr sz="1100" spc="-15">
                <a:solidFill>
                  <a:srgbClr val="FFFFFF"/>
                </a:solidFill>
                <a:latin typeface="Arial"/>
                <a:cs typeface="Arial"/>
              </a:rPr>
              <a:t>we will </a:t>
            </a:r>
            <a:r>
              <a:rPr sz="1100" spc="-10">
                <a:solidFill>
                  <a:srgbClr val="FFFFFF"/>
                </a:solidFill>
                <a:latin typeface="Arial"/>
                <a:cs typeface="Arial"/>
              </a:rPr>
              <a:t>work together </a:t>
            </a:r>
            <a:r>
              <a:rPr sz="1100" spc="-5">
                <a:solidFill>
                  <a:srgbClr val="FFFFFF"/>
                </a:solidFill>
                <a:latin typeface="Arial"/>
                <a:cs typeface="Arial"/>
              </a:rPr>
              <a:t>to </a:t>
            </a:r>
            <a:r>
              <a:rPr sz="1100" spc="-10">
                <a:solidFill>
                  <a:srgbClr val="FFFFFF"/>
                </a:solidFill>
                <a:latin typeface="Arial"/>
                <a:cs typeface="Arial"/>
              </a:rPr>
              <a:t>achieve the client’s </a:t>
            </a:r>
            <a:r>
              <a:rPr sz="1100" spc="-5">
                <a:solidFill>
                  <a:srgbClr val="FFFFFF"/>
                </a:solidFill>
                <a:latin typeface="Arial"/>
                <a:cs typeface="Arial"/>
              </a:rPr>
              <a:t>strategic</a:t>
            </a:r>
            <a:r>
              <a:rPr sz="1100" spc="105">
                <a:solidFill>
                  <a:srgbClr val="FFFFFF"/>
                </a:solidFill>
                <a:latin typeface="Arial"/>
                <a:cs typeface="Arial"/>
              </a:rPr>
              <a:t> </a:t>
            </a:r>
            <a:r>
              <a:rPr sz="1100" spc="-10">
                <a:solidFill>
                  <a:srgbClr val="FFFFFF"/>
                </a:solidFill>
                <a:latin typeface="Arial"/>
                <a:cs typeface="Arial"/>
              </a:rPr>
              <a:t>goals.</a:t>
            </a:r>
            <a:endParaRPr sz="1100">
              <a:latin typeface="Arial"/>
              <a:cs typeface="Arial"/>
            </a:endParaRPr>
          </a:p>
          <a:p>
            <a:pPr marL="12700">
              <a:lnSpc>
                <a:spcPct val="100000"/>
              </a:lnSpc>
              <a:spcBef>
                <a:spcPts val="600"/>
              </a:spcBef>
            </a:pPr>
            <a:r>
              <a:rPr sz="1200" b="1" spc="-10">
                <a:solidFill>
                  <a:srgbClr val="FFFFFF"/>
                </a:solidFill>
                <a:latin typeface="Arial"/>
                <a:cs typeface="Arial"/>
              </a:rPr>
              <a:t>Applicable </a:t>
            </a:r>
            <a:r>
              <a:rPr sz="1200" b="1" spc="-5">
                <a:solidFill>
                  <a:srgbClr val="FFFFFF"/>
                </a:solidFill>
                <a:latin typeface="Arial"/>
                <a:cs typeface="Arial"/>
              </a:rPr>
              <a:t>Knowledge and</a:t>
            </a:r>
            <a:r>
              <a:rPr sz="1200" b="1" spc="10">
                <a:solidFill>
                  <a:srgbClr val="FFFFFF"/>
                </a:solidFill>
                <a:latin typeface="Arial"/>
                <a:cs typeface="Arial"/>
              </a:rPr>
              <a:t> </a:t>
            </a:r>
            <a:r>
              <a:rPr sz="1200" b="1" spc="-5">
                <a:solidFill>
                  <a:srgbClr val="FFFFFF"/>
                </a:solidFill>
                <a:latin typeface="Arial"/>
                <a:cs typeface="Arial"/>
              </a:rPr>
              <a:t>Relationship</a:t>
            </a:r>
            <a:endParaRPr sz="1200">
              <a:latin typeface="Arial"/>
              <a:cs typeface="Arial"/>
            </a:endParaRPr>
          </a:p>
          <a:p>
            <a:pPr marL="12700">
              <a:lnSpc>
                <a:spcPct val="100000"/>
              </a:lnSpc>
              <a:spcBef>
                <a:spcPts val="300"/>
              </a:spcBef>
            </a:pPr>
            <a:r>
              <a:rPr sz="1100" spc="-10">
                <a:solidFill>
                  <a:srgbClr val="FFFFFF"/>
                </a:solidFill>
                <a:latin typeface="Arial"/>
                <a:cs typeface="Arial"/>
              </a:rPr>
              <a:t>KPMG has been delivering value </a:t>
            </a:r>
            <a:r>
              <a:rPr sz="1100" spc="-5">
                <a:solidFill>
                  <a:srgbClr val="FFFFFF"/>
                </a:solidFill>
                <a:latin typeface="Arial"/>
                <a:cs typeface="Arial"/>
              </a:rPr>
              <a:t>to </a:t>
            </a:r>
            <a:r>
              <a:rPr sz="1100" spc="-10">
                <a:solidFill>
                  <a:srgbClr val="FFFFFF"/>
                </a:solidFill>
                <a:latin typeface="Arial"/>
                <a:cs typeface="Arial"/>
              </a:rPr>
              <a:t>clients through value driven consulting</a:t>
            </a:r>
            <a:r>
              <a:rPr sz="1100" spc="100">
                <a:solidFill>
                  <a:srgbClr val="FFFFFF"/>
                </a:solidFill>
                <a:latin typeface="Arial"/>
                <a:cs typeface="Arial"/>
              </a:rPr>
              <a:t> </a:t>
            </a:r>
            <a:r>
              <a:rPr sz="1100" spc="-5">
                <a:solidFill>
                  <a:srgbClr val="FFFFFF"/>
                </a:solidFill>
                <a:latin typeface="Arial"/>
                <a:cs typeface="Arial"/>
              </a:rPr>
              <a:t>engagements.</a:t>
            </a:r>
            <a:endParaRPr sz="1100">
              <a:latin typeface="Arial"/>
              <a:cs typeface="Arial"/>
            </a:endParaRPr>
          </a:p>
        </p:txBody>
      </p:sp>
      <p:sp>
        <p:nvSpPr>
          <p:cNvPr id="4" name="Rectangle 3">
            <a:extLst>
              <a:ext uri="{FF2B5EF4-FFF2-40B4-BE49-F238E27FC236}">
                <a16:creationId xmlns:a16="http://schemas.microsoft.com/office/drawing/2014/main" id="{0280F168-C577-495B-A033-DDC77CFBC900}"/>
              </a:ext>
            </a:extLst>
          </p:cNvPr>
          <p:cNvSpPr/>
          <p:nvPr/>
        </p:nvSpPr>
        <p:spPr>
          <a:xfrm>
            <a:off x="883286" y="4515875"/>
            <a:ext cx="448601" cy="307777"/>
          </a:xfrm>
          <a:prstGeom prst="rect">
            <a:avLst/>
          </a:prstGeom>
          <a:solidFill>
            <a:sysClr val="window" lastClr="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L2</a:t>
            </a:r>
          </a:p>
        </p:txBody>
      </p:sp>
      <p:sp>
        <p:nvSpPr>
          <p:cNvPr id="5" name="Rectangle 4">
            <a:extLst>
              <a:ext uri="{FF2B5EF4-FFF2-40B4-BE49-F238E27FC236}">
                <a16:creationId xmlns:a16="http://schemas.microsoft.com/office/drawing/2014/main" id="{DF0ED19A-9F12-4581-9D97-00E5ACC0EFF4}"/>
              </a:ext>
            </a:extLst>
          </p:cNvPr>
          <p:cNvSpPr/>
          <p:nvPr/>
        </p:nvSpPr>
        <p:spPr>
          <a:xfrm>
            <a:off x="1619864" y="5119032"/>
            <a:ext cx="448601" cy="307777"/>
          </a:xfrm>
          <a:prstGeom prst="rect">
            <a:avLst/>
          </a:prstGeom>
          <a:solidFill>
            <a:sysClr val="window" lastClr="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L1</a:t>
            </a:r>
          </a:p>
        </p:txBody>
      </p:sp>
      <p:sp>
        <p:nvSpPr>
          <p:cNvPr id="6" name="Rectangle 5">
            <a:extLst>
              <a:ext uri="{FF2B5EF4-FFF2-40B4-BE49-F238E27FC236}">
                <a16:creationId xmlns:a16="http://schemas.microsoft.com/office/drawing/2014/main" id="{F3D6C33F-3DC2-4747-8001-5360DC8479B3}"/>
              </a:ext>
            </a:extLst>
          </p:cNvPr>
          <p:cNvSpPr/>
          <p:nvPr/>
        </p:nvSpPr>
        <p:spPr>
          <a:xfrm>
            <a:off x="1499219" y="2643795"/>
            <a:ext cx="448601" cy="307777"/>
          </a:xfrm>
          <a:prstGeom prst="rect">
            <a:avLst/>
          </a:prstGeom>
          <a:solidFill>
            <a:sysClr val="window" lastClr="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L3</a:t>
            </a:r>
          </a:p>
        </p:txBody>
      </p:sp>
      <p:cxnSp>
        <p:nvCxnSpPr>
          <p:cNvPr id="7" name="Straight Connector 6">
            <a:extLst>
              <a:ext uri="{FF2B5EF4-FFF2-40B4-BE49-F238E27FC236}">
                <a16:creationId xmlns:a16="http://schemas.microsoft.com/office/drawing/2014/main" id="{74FBC365-AB22-4D07-9E1D-9161F419F286}"/>
              </a:ext>
            </a:extLst>
          </p:cNvPr>
          <p:cNvCxnSpPr/>
          <p:nvPr/>
        </p:nvCxnSpPr>
        <p:spPr>
          <a:xfrm>
            <a:off x="2052785" y="2761146"/>
            <a:ext cx="3657600" cy="0"/>
          </a:xfrm>
          <a:prstGeom prst="line">
            <a:avLst/>
          </a:prstGeom>
          <a:noFill/>
          <a:ln w="28575" cap="flat" cmpd="sng" algn="ctr">
            <a:solidFill>
              <a:srgbClr val="000000">
                <a:lumMod val="75000"/>
                <a:lumOff val="25000"/>
              </a:srgbClr>
            </a:solidFill>
            <a:prstDash val="solid"/>
            <a:miter lim="800000"/>
          </a:ln>
          <a:effectLst/>
        </p:spPr>
      </p:cxnSp>
      <p:cxnSp>
        <p:nvCxnSpPr>
          <p:cNvPr id="8" name="Straight Connector 7">
            <a:extLst>
              <a:ext uri="{FF2B5EF4-FFF2-40B4-BE49-F238E27FC236}">
                <a16:creationId xmlns:a16="http://schemas.microsoft.com/office/drawing/2014/main" id="{280046E0-6C6B-4F3B-9844-D39DF517C46C}"/>
              </a:ext>
            </a:extLst>
          </p:cNvPr>
          <p:cNvCxnSpPr/>
          <p:nvPr/>
        </p:nvCxnSpPr>
        <p:spPr>
          <a:xfrm>
            <a:off x="2052785" y="3962706"/>
            <a:ext cx="3657600" cy="0"/>
          </a:xfrm>
          <a:prstGeom prst="line">
            <a:avLst/>
          </a:prstGeom>
          <a:noFill/>
          <a:ln w="28575" cap="flat" cmpd="sng" algn="ctr">
            <a:solidFill>
              <a:srgbClr val="000000">
                <a:lumMod val="75000"/>
                <a:lumOff val="25000"/>
              </a:srgbClr>
            </a:solidFill>
            <a:prstDash val="solid"/>
            <a:miter lim="800000"/>
          </a:ln>
          <a:effectLst/>
        </p:spPr>
      </p:cxnSp>
      <p:cxnSp>
        <p:nvCxnSpPr>
          <p:cNvPr id="9" name="Straight Connector 8">
            <a:extLst>
              <a:ext uri="{FF2B5EF4-FFF2-40B4-BE49-F238E27FC236}">
                <a16:creationId xmlns:a16="http://schemas.microsoft.com/office/drawing/2014/main" id="{B20CC662-347D-430B-94DF-48B1F04BBBDD}"/>
              </a:ext>
            </a:extLst>
          </p:cNvPr>
          <p:cNvCxnSpPr/>
          <p:nvPr/>
        </p:nvCxnSpPr>
        <p:spPr>
          <a:xfrm>
            <a:off x="2052785" y="5164266"/>
            <a:ext cx="3657600" cy="0"/>
          </a:xfrm>
          <a:prstGeom prst="line">
            <a:avLst/>
          </a:prstGeom>
          <a:noFill/>
          <a:ln w="28575" cap="flat" cmpd="sng" algn="ctr">
            <a:solidFill>
              <a:srgbClr val="000000">
                <a:lumMod val="75000"/>
                <a:lumOff val="25000"/>
              </a:srgbClr>
            </a:solidFill>
            <a:prstDash val="solid"/>
            <a:miter lim="800000"/>
          </a:ln>
          <a:effectLst/>
        </p:spPr>
      </p:cxnSp>
      <p:cxnSp>
        <p:nvCxnSpPr>
          <p:cNvPr id="10" name="Straight Connector 9">
            <a:extLst>
              <a:ext uri="{FF2B5EF4-FFF2-40B4-BE49-F238E27FC236}">
                <a16:creationId xmlns:a16="http://schemas.microsoft.com/office/drawing/2014/main" id="{394ED08E-70A3-4A1A-950D-EB2BC68A31E0}"/>
              </a:ext>
            </a:extLst>
          </p:cNvPr>
          <p:cNvCxnSpPr>
            <a:cxnSpLocks/>
          </p:cNvCxnSpPr>
          <p:nvPr/>
        </p:nvCxnSpPr>
        <p:spPr>
          <a:xfrm>
            <a:off x="2052785" y="1559586"/>
            <a:ext cx="3657600" cy="0"/>
          </a:xfrm>
          <a:prstGeom prst="line">
            <a:avLst/>
          </a:prstGeom>
          <a:noFill/>
          <a:ln w="28575" cap="flat" cmpd="sng" algn="ctr">
            <a:solidFill>
              <a:srgbClr val="000000">
                <a:lumMod val="75000"/>
                <a:lumOff val="25000"/>
              </a:srgbClr>
            </a:solidFill>
            <a:prstDash val="solid"/>
            <a:miter lim="800000"/>
          </a:ln>
          <a:effectLst/>
        </p:spPr>
      </p:cxnSp>
      <p:sp>
        <p:nvSpPr>
          <p:cNvPr id="11" name="Rectangle 10">
            <a:extLst>
              <a:ext uri="{FF2B5EF4-FFF2-40B4-BE49-F238E27FC236}">
                <a16:creationId xmlns:a16="http://schemas.microsoft.com/office/drawing/2014/main" id="{4C7B70B8-A0E3-4ABC-AEB5-4D7618A55E37}"/>
              </a:ext>
            </a:extLst>
          </p:cNvPr>
          <p:cNvSpPr/>
          <p:nvPr/>
        </p:nvSpPr>
        <p:spPr>
          <a:xfrm>
            <a:off x="6731969" y="2606954"/>
            <a:ext cx="1962657"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2" name="Rectangle 11">
            <a:extLst>
              <a:ext uri="{FF2B5EF4-FFF2-40B4-BE49-F238E27FC236}">
                <a16:creationId xmlns:a16="http://schemas.microsoft.com/office/drawing/2014/main" id="{6AFB3F8B-1354-4F03-836A-E655FDA15DC8}"/>
              </a:ext>
            </a:extLst>
          </p:cNvPr>
          <p:cNvSpPr/>
          <p:nvPr/>
        </p:nvSpPr>
        <p:spPr>
          <a:xfrm>
            <a:off x="8872416" y="2606954"/>
            <a:ext cx="1301574"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3" name="Rectangle 12">
            <a:extLst>
              <a:ext uri="{FF2B5EF4-FFF2-40B4-BE49-F238E27FC236}">
                <a16:creationId xmlns:a16="http://schemas.microsoft.com/office/drawing/2014/main" id="{EAA012F3-2B5F-4C90-8F33-737EBEAA0923}"/>
              </a:ext>
            </a:extLst>
          </p:cNvPr>
          <p:cNvSpPr/>
          <p:nvPr/>
        </p:nvSpPr>
        <p:spPr>
          <a:xfrm>
            <a:off x="10351779" y="2606954"/>
            <a:ext cx="1452362"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4" name="Rectangle 13">
            <a:extLst>
              <a:ext uri="{FF2B5EF4-FFF2-40B4-BE49-F238E27FC236}">
                <a16:creationId xmlns:a16="http://schemas.microsoft.com/office/drawing/2014/main" id="{F5191080-2CA0-4BA2-A777-01A77A88B933}"/>
              </a:ext>
            </a:extLst>
          </p:cNvPr>
          <p:cNvSpPr/>
          <p:nvPr/>
        </p:nvSpPr>
        <p:spPr>
          <a:xfrm>
            <a:off x="5421982" y="2606954"/>
            <a:ext cx="1132197"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5" name="Rectangle 14">
            <a:extLst>
              <a:ext uri="{FF2B5EF4-FFF2-40B4-BE49-F238E27FC236}">
                <a16:creationId xmlns:a16="http://schemas.microsoft.com/office/drawing/2014/main" id="{8008E788-E414-43CB-9B69-6223F45F251F}"/>
              </a:ext>
            </a:extLst>
          </p:cNvPr>
          <p:cNvSpPr/>
          <p:nvPr/>
        </p:nvSpPr>
        <p:spPr>
          <a:xfrm>
            <a:off x="6731969" y="3808514"/>
            <a:ext cx="1962657"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6" name="Rectangle 15">
            <a:extLst>
              <a:ext uri="{FF2B5EF4-FFF2-40B4-BE49-F238E27FC236}">
                <a16:creationId xmlns:a16="http://schemas.microsoft.com/office/drawing/2014/main" id="{397741F2-9902-400E-AF51-A3D68A536243}"/>
              </a:ext>
            </a:extLst>
          </p:cNvPr>
          <p:cNvSpPr/>
          <p:nvPr/>
        </p:nvSpPr>
        <p:spPr>
          <a:xfrm>
            <a:off x="8872416" y="3808514"/>
            <a:ext cx="1301574"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7" name="Rectangle 16">
            <a:extLst>
              <a:ext uri="{FF2B5EF4-FFF2-40B4-BE49-F238E27FC236}">
                <a16:creationId xmlns:a16="http://schemas.microsoft.com/office/drawing/2014/main" id="{CB2E4DC8-8FD5-47D7-88E9-EEB970D958EF}"/>
              </a:ext>
            </a:extLst>
          </p:cNvPr>
          <p:cNvSpPr/>
          <p:nvPr/>
        </p:nvSpPr>
        <p:spPr>
          <a:xfrm>
            <a:off x="10351779" y="3808514"/>
            <a:ext cx="1452362"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8" name="Rectangle 17">
            <a:extLst>
              <a:ext uri="{FF2B5EF4-FFF2-40B4-BE49-F238E27FC236}">
                <a16:creationId xmlns:a16="http://schemas.microsoft.com/office/drawing/2014/main" id="{4F8BB647-1442-46E2-9F17-97F8E0A4FFE5}"/>
              </a:ext>
            </a:extLst>
          </p:cNvPr>
          <p:cNvSpPr/>
          <p:nvPr/>
        </p:nvSpPr>
        <p:spPr>
          <a:xfrm>
            <a:off x="5421982" y="3808514"/>
            <a:ext cx="1132197"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19" name="Rectangle 18">
            <a:extLst>
              <a:ext uri="{FF2B5EF4-FFF2-40B4-BE49-F238E27FC236}">
                <a16:creationId xmlns:a16="http://schemas.microsoft.com/office/drawing/2014/main" id="{C71ABAE5-CB2D-483C-9960-68CA946D19D6}"/>
              </a:ext>
            </a:extLst>
          </p:cNvPr>
          <p:cNvSpPr/>
          <p:nvPr/>
        </p:nvSpPr>
        <p:spPr>
          <a:xfrm>
            <a:off x="6731969" y="5010074"/>
            <a:ext cx="1962657"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0" name="Rectangle 19">
            <a:extLst>
              <a:ext uri="{FF2B5EF4-FFF2-40B4-BE49-F238E27FC236}">
                <a16:creationId xmlns:a16="http://schemas.microsoft.com/office/drawing/2014/main" id="{8F2BBD0B-8181-4B2B-85EF-1D53191C2573}"/>
              </a:ext>
            </a:extLst>
          </p:cNvPr>
          <p:cNvSpPr/>
          <p:nvPr/>
        </p:nvSpPr>
        <p:spPr>
          <a:xfrm>
            <a:off x="8872416" y="5010074"/>
            <a:ext cx="1301574"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1" name="Rectangle 20">
            <a:extLst>
              <a:ext uri="{FF2B5EF4-FFF2-40B4-BE49-F238E27FC236}">
                <a16:creationId xmlns:a16="http://schemas.microsoft.com/office/drawing/2014/main" id="{56915053-F608-447B-968F-7409886184DE}"/>
              </a:ext>
            </a:extLst>
          </p:cNvPr>
          <p:cNvSpPr/>
          <p:nvPr/>
        </p:nvSpPr>
        <p:spPr>
          <a:xfrm>
            <a:off x="10351779" y="5010074"/>
            <a:ext cx="1452362"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22" name="Rectangle 21">
            <a:extLst>
              <a:ext uri="{FF2B5EF4-FFF2-40B4-BE49-F238E27FC236}">
                <a16:creationId xmlns:a16="http://schemas.microsoft.com/office/drawing/2014/main" id="{D3B38DDA-FD34-4A07-9918-542CCDCE3182}"/>
              </a:ext>
            </a:extLst>
          </p:cNvPr>
          <p:cNvSpPr/>
          <p:nvPr/>
        </p:nvSpPr>
        <p:spPr>
          <a:xfrm>
            <a:off x="5421982" y="5010074"/>
            <a:ext cx="1132197"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grpSp>
        <p:nvGrpSpPr>
          <p:cNvPr id="23" name="Group 22">
            <a:extLst>
              <a:ext uri="{FF2B5EF4-FFF2-40B4-BE49-F238E27FC236}">
                <a16:creationId xmlns:a16="http://schemas.microsoft.com/office/drawing/2014/main" id="{BBB90627-7B8B-47FB-95B6-90210CC19F6F}"/>
              </a:ext>
            </a:extLst>
          </p:cNvPr>
          <p:cNvGrpSpPr/>
          <p:nvPr/>
        </p:nvGrpSpPr>
        <p:grpSpPr>
          <a:xfrm rot="1058145">
            <a:off x="826455" y="1283380"/>
            <a:ext cx="3000807" cy="4303377"/>
            <a:chOff x="1030652" y="1782967"/>
            <a:chExt cx="3000807" cy="4303377"/>
          </a:xfrm>
        </p:grpSpPr>
        <p:sp>
          <p:nvSpPr>
            <p:cNvPr id="24" name="Oval 23">
              <a:extLst>
                <a:ext uri="{FF2B5EF4-FFF2-40B4-BE49-F238E27FC236}">
                  <a16:creationId xmlns:a16="http://schemas.microsoft.com/office/drawing/2014/main" id="{DF15A2FE-3F96-4765-9EED-E71934E781E2}"/>
                </a:ext>
              </a:extLst>
            </p:cNvPr>
            <p:cNvSpPr>
              <a:spLocks noChangeArrowheads="1"/>
            </p:cNvSpPr>
            <p:nvPr/>
          </p:nvSpPr>
          <p:spPr bwMode="auto">
            <a:xfrm rot="4500000">
              <a:off x="1036358" y="1777261"/>
              <a:ext cx="965663" cy="977076"/>
            </a:xfrm>
            <a:prstGeom prst="ellipse">
              <a:avLst/>
            </a:prstGeom>
            <a:solidFill>
              <a:sysClr val="window" lastClr="FFFFFF">
                <a:lumMod val="85000"/>
              </a:sys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25" name="Oval 7">
              <a:extLst>
                <a:ext uri="{FF2B5EF4-FFF2-40B4-BE49-F238E27FC236}">
                  <a16:creationId xmlns:a16="http://schemas.microsoft.com/office/drawing/2014/main" id="{E5A85654-AC0A-4C57-8A68-AB9428518202}"/>
                </a:ext>
              </a:extLst>
            </p:cNvPr>
            <p:cNvSpPr>
              <a:spLocks noChangeArrowheads="1"/>
            </p:cNvSpPr>
            <p:nvPr/>
          </p:nvSpPr>
          <p:spPr bwMode="auto">
            <a:xfrm rot="4500000">
              <a:off x="1989506" y="2708923"/>
              <a:ext cx="1082629" cy="1095465"/>
            </a:xfrm>
            <a:prstGeom prst="ellipse">
              <a:avLst/>
            </a:prstGeom>
            <a:solidFill>
              <a:sysClr val="window" lastClr="FFFFFF">
                <a:lumMod val="85000"/>
              </a:sys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26" name="Oval 9">
              <a:extLst>
                <a:ext uri="{FF2B5EF4-FFF2-40B4-BE49-F238E27FC236}">
                  <a16:creationId xmlns:a16="http://schemas.microsoft.com/office/drawing/2014/main" id="{6F7FB4DA-E769-4B56-9962-B503A3F069D9}"/>
                </a:ext>
              </a:extLst>
            </p:cNvPr>
            <p:cNvSpPr>
              <a:spLocks noChangeArrowheads="1"/>
            </p:cNvSpPr>
            <p:nvPr/>
          </p:nvSpPr>
          <p:spPr bwMode="auto">
            <a:xfrm rot="4500000">
              <a:off x="1273312" y="4070133"/>
              <a:ext cx="1232398" cy="1238103"/>
            </a:xfrm>
            <a:prstGeom prst="ellipse">
              <a:avLst/>
            </a:prstGeom>
            <a:solidFill>
              <a:sysClr val="window" lastClr="FFFFFF">
                <a:lumMod val="85000"/>
              </a:sys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27" name="Oval 11">
              <a:extLst>
                <a:ext uri="{FF2B5EF4-FFF2-40B4-BE49-F238E27FC236}">
                  <a16:creationId xmlns:a16="http://schemas.microsoft.com/office/drawing/2014/main" id="{C6A3CEC2-C3FF-47F6-8A66-4EFD37F94676}"/>
                </a:ext>
              </a:extLst>
            </p:cNvPr>
            <p:cNvSpPr>
              <a:spLocks noChangeArrowheads="1"/>
            </p:cNvSpPr>
            <p:nvPr/>
          </p:nvSpPr>
          <p:spPr bwMode="auto">
            <a:xfrm rot="4500000">
              <a:off x="2698501" y="4753386"/>
              <a:ext cx="1335097" cy="1330819"/>
            </a:xfrm>
            <a:prstGeom prst="ellipse">
              <a:avLst/>
            </a:prstGeom>
            <a:solidFill>
              <a:sysClr val="window" lastClr="FFFFFF">
                <a:lumMod val="85000"/>
              </a:sys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28" name="Freeform 16">
              <a:extLst>
                <a:ext uri="{FF2B5EF4-FFF2-40B4-BE49-F238E27FC236}">
                  <a16:creationId xmlns:a16="http://schemas.microsoft.com/office/drawing/2014/main" id="{FF8D772B-1B61-416F-ACEE-E3C1B17DF5B5}"/>
                </a:ext>
              </a:extLst>
            </p:cNvPr>
            <p:cNvSpPr>
              <a:spLocks/>
            </p:cNvSpPr>
            <p:nvPr/>
          </p:nvSpPr>
          <p:spPr bwMode="auto">
            <a:xfrm rot="6797505">
              <a:off x="1689454" y="2443069"/>
              <a:ext cx="651858" cy="661843"/>
            </a:xfrm>
            <a:custGeom>
              <a:avLst/>
              <a:gdLst>
                <a:gd name="T0" fmla="*/ 0 w 83"/>
                <a:gd name="T1" fmla="*/ 63 h 84"/>
                <a:gd name="T2" fmla="*/ 0 w 83"/>
                <a:gd name="T3" fmla="*/ 63 h 84"/>
                <a:gd name="T4" fmla="*/ 54 w 83"/>
                <a:gd name="T5" fmla="*/ 84 h 84"/>
                <a:gd name="T6" fmla="*/ 54 w 83"/>
                <a:gd name="T7" fmla="*/ 84 h 84"/>
                <a:gd name="T8" fmla="*/ 53 w 83"/>
                <a:gd name="T9" fmla="*/ 72 h 84"/>
                <a:gd name="T10" fmla="*/ 83 w 83"/>
                <a:gd name="T11" fmla="*/ 23 h 84"/>
                <a:gd name="T12" fmla="*/ 83 w 83"/>
                <a:gd name="T13" fmla="*/ 23 h 84"/>
                <a:gd name="T14" fmla="*/ 22 w 83"/>
                <a:gd name="T15" fmla="*/ 0 h 84"/>
                <a:gd name="T16" fmla="*/ 24 w 83"/>
                <a:gd name="T17" fmla="*/ 17 h 84"/>
                <a:gd name="T18" fmla="*/ 0 w 83"/>
                <a:gd name="T19" fmla="*/ 6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4">
                  <a:moveTo>
                    <a:pt x="0" y="63"/>
                  </a:moveTo>
                  <a:cubicBezTo>
                    <a:pt x="0" y="63"/>
                    <a:pt x="0" y="63"/>
                    <a:pt x="0" y="63"/>
                  </a:cubicBezTo>
                  <a:cubicBezTo>
                    <a:pt x="54" y="84"/>
                    <a:pt x="54" y="84"/>
                    <a:pt x="54" y="84"/>
                  </a:cubicBezTo>
                  <a:cubicBezTo>
                    <a:pt x="54" y="84"/>
                    <a:pt x="54" y="84"/>
                    <a:pt x="54" y="84"/>
                  </a:cubicBezTo>
                  <a:cubicBezTo>
                    <a:pt x="53" y="80"/>
                    <a:pt x="53" y="76"/>
                    <a:pt x="53" y="72"/>
                  </a:cubicBezTo>
                  <a:cubicBezTo>
                    <a:pt x="53" y="51"/>
                    <a:pt x="65" y="32"/>
                    <a:pt x="83" y="23"/>
                  </a:cubicBezTo>
                  <a:cubicBezTo>
                    <a:pt x="83" y="23"/>
                    <a:pt x="83" y="23"/>
                    <a:pt x="83" y="23"/>
                  </a:cubicBezTo>
                  <a:cubicBezTo>
                    <a:pt x="22" y="0"/>
                    <a:pt x="22" y="0"/>
                    <a:pt x="22" y="0"/>
                  </a:cubicBezTo>
                  <a:cubicBezTo>
                    <a:pt x="24" y="6"/>
                    <a:pt x="24" y="11"/>
                    <a:pt x="24" y="17"/>
                  </a:cubicBezTo>
                  <a:cubicBezTo>
                    <a:pt x="24" y="36"/>
                    <a:pt x="15" y="53"/>
                    <a:pt x="0" y="63"/>
                  </a:cubicBezTo>
                  <a:close/>
                </a:path>
              </a:pathLst>
            </a:custGeom>
            <a:solidFill>
              <a:sysClr val="window" lastClr="FFFFFF">
                <a:lumMod val="85000"/>
              </a:sys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29" name="Freeform 17">
              <a:extLst>
                <a:ext uri="{FF2B5EF4-FFF2-40B4-BE49-F238E27FC236}">
                  <a16:creationId xmlns:a16="http://schemas.microsoft.com/office/drawing/2014/main" id="{0E8C6180-7B77-429D-9A89-5C60602A4587}"/>
                </a:ext>
              </a:extLst>
            </p:cNvPr>
            <p:cNvSpPr>
              <a:spLocks/>
            </p:cNvSpPr>
            <p:nvPr/>
          </p:nvSpPr>
          <p:spPr bwMode="auto">
            <a:xfrm rot="4500000">
              <a:off x="1879738" y="3641581"/>
              <a:ext cx="698929" cy="646153"/>
            </a:xfrm>
            <a:custGeom>
              <a:avLst/>
              <a:gdLst>
                <a:gd name="T0" fmla="*/ 0 w 89"/>
                <a:gd name="T1" fmla="*/ 40 h 82"/>
                <a:gd name="T2" fmla="*/ 32 w 89"/>
                <a:gd name="T3" fmla="*/ 0 h 82"/>
                <a:gd name="T4" fmla="*/ 32 w 89"/>
                <a:gd name="T5" fmla="*/ 0 h 82"/>
                <a:gd name="T6" fmla="*/ 79 w 89"/>
                <a:gd name="T7" fmla="*/ 38 h 82"/>
                <a:gd name="T8" fmla="*/ 89 w 89"/>
                <a:gd name="T9" fmla="*/ 37 h 82"/>
                <a:gd name="T10" fmla="*/ 89 w 89"/>
                <a:gd name="T11" fmla="*/ 37 h 82"/>
                <a:gd name="T12" fmla="*/ 48 w 89"/>
                <a:gd name="T13" fmla="*/ 82 h 82"/>
                <a:gd name="T14" fmla="*/ 47 w 89"/>
                <a:gd name="T15" fmla="*/ 82 h 82"/>
                <a:gd name="T16" fmla="*/ 0 w 89"/>
                <a:gd name="T17" fmla="*/ 41 h 82"/>
                <a:gd name="T18" fmla="*/ 0 w 89"/>
                <a:gd name="T19" fmla="*/ 41 h 82"/>
                <a:gd name="T20" fmla="*/ 0 w 89"/>
                <a:gd name="T21"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82">
                  <a:moveTo>
                    <a:pt x="0" y="40"/>
                  </a:moveTo>
                  <a:cubicBezTo>
                    <a:pt x="32" y="0"/>
                    <a:pt x="32" y="0"/>
                    <a:pt x="32" y="0"/>
                  </a:cubicBezTo>
                  <a:cubicBezTo>
                    <a:pt x="32" y="0"/>
                    <a:pt x="32" y="0"/>
                    <a:pt x="32" y="0"/>
                  </a:cubicBezTo>
                  <a:cubicBezTo>
                    <a:pt x="37" y="22"/>
                    <a:pt x="56" y="38"/>
                    <a:pt x="79" y="38"/>
                  </a:cubicBezTo>
                  <a:cubicBezTo>
                    <a:pt x="82" y="38"/>
                    <a:pt x="86" y="38"/>
                    <a:pt x="89" y="37"/>
                  </a:cubicBezTo>
                  <a:cubicBezTo>
                    <a:pt x="89" y="37"/>
                    <a:pt x="89" y="37"/>
                    <a:pt x="89" y="37"/>
                  </a:cubicBezTo>
                  <a:cubicBezTo>
                    <a:pt x="48" y="82"/>
                    <a:pt x="48" y="82"/>
                    <a:pt x="48" y="82"/>
                  </a:cubicBezTo>
                  <a:cubicBezTo>
                    <a:pt x="47" y="82"/>
                    <a:pt x="47" y="82"/>
                    <a:pt x="47" y="82"/>
                  </a:cubicBezTo>
                  <a:cubicBezTo>
                    <a:pt x="45" y="59"/>
                    <a:pt x="25" y="41"/>
                    <a:pt x="0" y="41"/>
                  </a:cubicBezTo>
                  <a:cubicBezTo>
                    <a:pt x="0" y="41"/>
                    <a:pt x="0" y="41"/>
                    <a:pt x="0" y="41"/>
                  </a:cubicBezTo>
                  <a:lnTo>
                    <a:pt x="0" y="40"/>
                  </a:lnTo>
                  <a:close/>
                </a:path>
              </a:pathLst>
            </a:custGeom>
            <a:solidFill>
              <a:sysClr val="window" lastClr="FFFFFF">
                <a:lumMod val="85000"/>
              </a:sys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30" name="Freeform 18">
              <a:extLst>
                <a:ext uri="{FF2B5EF4-FFF2-40B4-BE49-F238E27FC236}">
                  <a16:creationId xmlns:a16="http://schemas.microsoft.com/office/drawing/2014/main" id="{75AB0DE1-89D5-44F0-A006-3311F76A56A0}"/>
                </a:ext>
              </a:extLst>
            </p:cNvPr>
            <p:cNvSpPr>
              <a:spLocks/>
            </p:cNvSpPr>
            <p:nvPr/>
          </p:nvSpPr>
          <p:spPr bwMode="auto">
            <a:xfrm rot="4500000">
              <a:off x="2214219" y="4688125"/>
              <a:ext cx="746000" cy="701781"/>
            </a:xfrm>
            <a:custGeom>
              <a:avLst/>
              <a:gdLst>
                <a:gd name="T0" fmla="*/ 0 w 95"/>
                <a:gd name="T1" fmla="*/ 43 h 89"/>
                <a:gd name="T2" fmla="*/ 53 w 95"/>
                <a:gd name="T3" fmla="*/ 89 h 89"/>
                <a:gd name="T4" fmla="*/ 95 w 95"/>
                <a:gd name="T5" fmla="*/ 42 h 89"/>
                <a:gd name="T6" fmla="*/ 44 w 95"/>
                <a:gd name="T7" fmla="*/ 0 h 89"/>
                <a:gd name="T8" fmla="*/ 0 w 95"/>
                <a:gd name="T9" fmla="*/ 43 h 89"/>
              </a:gdLst>
              <a:ahLst/>
              <a:cxnLst>
                <a:cxn ang="0">
                  <a:pos x="T0" y="T1"/>
                </a:cxn>
                <a:cxn ang="0">
                  <a:pos x="T2" y="T3"/>
                </a:cxn>
                <a:cxn ang="0">
                  <a:pos x="T4" y="T5"/>
                </a:cxn>
                <a:cxn ang="0">
                  <a:pos x="T6" y="T7"/>
                </a:cxn>
                <a:cxn ang="0">
                  <a:pos x="T8" y="T9"/>
                </a:cxn>
              </a:cxnLst>
              <a:rect l="0" t="0" r="r" b="b"/>
              <a:pathLst>
                <a:path w="95" h="89">
                  <a:moveTo>
                    <a:pt x="0" y="43"/>
                  </a:moveTo>
                  <a:cubicBezTo>
                    <a:pt x="53" y="89"/>
                    <a:pt x="53" y="89"/>
                    <a:pt x="53" y="89"/>
                  </a:cubicBezTo>
                  <a:cubicBezTo>
                    <a:pt x="56" y="66"/>
                    <a:pt x="73" y="47"/>
                    <a:pt x="95" y="42"/>
                  </a:cubicBezTo>
                  <a:cubicBezTo>
                    <a:pt x="44" y="0"/>
                    <a:pt x="44" y="0"/>
                    <a:pt x="44" y="0"/>
                  </a:cubicBezTo>
                  <a:cubicBezTo>
                    <a:pt x="40" y="22"/>
                    <a:pt x="22" y="39"/>
                    <a:pt x="0" y="43"/>
                  </a:cubicBezTo>
                  <a:close/>
                </a:path>
              </a:pathLst>
            </a:custGeom>
            <a:solidFill>
              <a:sysClr val="window" lastClr="FFFFFF">
                <a:lumMod val="85000"/>
              </a:sysClr>
            </a:solidFill>
            <a:ln>
              <a:noFill/>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31" name="Oval 8">
              <a:extLst>
                <a:ext uri="{FF2B5EF4-FFF2-40B4-BE49-F238E27FC236}">
                  <a16:creationId xmlns:a16="http://schemas.microsoft.com/office/drawing/2014/main" id="{FA441E3A-032C-4BFE-B05A-0F6A337A706E}"/>
                </a:ext>
              </a:extLst>
            </p:cNvPr>
            <p:cNvSpPr>
              <a:spLocks noChangeArrowheads="1"/>
            </p:cNvSpPr>
            <p:nvPr/>
          </p:nvSpPr>
          <p:spPr bwMode="auto">
            <a:xfrm rot="4500000">
              <a:off x="2110897" y="2839830"/>
              <a:ext cx="831583" cy="835862"/>
            </a:xfrm>
            <a:prstGeom prst="ellipse">
              <a:avLst/>
            </a:prstGeom>
            <a:solidFill>
              <a:srgbClr val="2B2A3A"/>
            </a:solidFill>
            <a:ln>
              <a:noFill/>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32" name="Oval 6">
              <a:extLst>
                <a:ext uri="{FF2B5EF4-FFF2-40B4-BE49-F238E27FC236}">
                  <a16:creationId xmlns:a16="http://schemas.microsoft.com/office/drawing/2014/main" id="{56BA457F-04DD-4068-ABEC-03C565D894EE}"/>
                </a:ext>
              </a:extLst>
            </p:cNvPr>
            <p:cNvSpPr>
              <a:spLocks noChangeArrowheads="1"/>
            </p:cNvSpPr>
            <p:nvPr/>
          </p:nvSpPr>
          <p:spPr bwMode="auto">
            <a:xfrm rot="4500000">
              <a:off x="1146189" y="1895650"/>
              <a:ext cx="746001" cy="740294"/>
            </a:xfrm>
            <a:prstGeom prst="ellipse">
              <a:avLst/>
            </a:prstGeom>
            <a:solidFill>
              <a:srgbClr val="2B2A3A"/>
            </a:solidFill>
            <a:ln>
              <a:noFill/>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33" name="Oval 10">
              <a:extLst>
                <a:ext uri="{FF2B5EF4-FFF2-40B4-BE49-F238E27FC236}">
                  <a16:creationId xmlns:a16="http://schemas.microsoft.com/office/drawing/2014/main" id="{486B87ED-7BD6-4140-B244-5CB6FA6E79FB}"/>
                </a:ext>
              </a:extLst>
            </p:cNvPr>
            <p:cNvSpPr>
              <a:spLocks noChangeArrowheads="1"/>
            </p:cNvSpPr>
            <p:nvPr/>
          </p:nvSpPr>
          <p:spPr bwMode="auto">
            <a:xfrm rot="4500000">
              <a:off x="1414249" y="4213125"/>
              <a:ext cx="941416" cy="945694"/>
            </a:xfrm>
            <a:prstGeom prst="ellipse">
              <a:avLst/>
            </a:prstGeom>
            <a:solidFill>
              <a:srgbClr val="2B2A3A"/>
            </a:solidFill>
            <a:ln>
              <a:noFill/>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sp>
          <p:nvSpPr>
            <p:cNvPr id="34" name="Oval 12">
              <a:extLst>
                <a:ext uri="{FF2B5EF4-FFF2-40B4-BE49-F238E27FC236}">
                  <a16:creationId xmlns:a16="http://schemas.microsoft.com/office/drawing/2014/main" id="{F57C1C28-108B-4D90-8C1A-DAAFB2B70EC8}"/>
                </a:ext>
              </a:extLst>
            </p:cNvPr>
            <p:cNvSpPr>
              <a:spLocks noChangeArrowheads="1"/>
            </p:cNvSpPr>
            <p:nvPr/>
          </p:nvSpPr>
          <p:spPr bwMode="auto">
            <a:xfrm rot="4500000">
              <a:off x="2856300" y="4910976"/>
              <a:ext cx="1019868" cy="1017014"/>
            </a:xfrm>
            <a:prstGeom prst="ellipse">
              <a:avLst/>
            </a:prstGeom>
            <a:solidFill>
              <a:srgbClr val="2B2A3A"/>
            </a:solidFill>
            <a:ln>
              <a:noFill/>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65000"/>
                    <a:lumOff val="35000"/>
                  </a:prstClr>
                </a:solidFill>
                <a:effectLst/>
                <a:uLnTx/>
                <a:uFillTx/>
                <a:latin typeface="Arial" panose="020B0604020202020204" pitchFamily="34" charset="0"/>
                <a:ea typeface="+mn-ea"/>
                <a:cs typeface="+mn-cs"/>
              </a:endParaRPr>
            </a:p>
          </p:txBody>
        </p:sp>
      </p:grpSp>
      <p:grpSp>
        <p:nvGrpSpPr>
          <p:cNvPr id="35" name="Group 34">
            <a:extLst>
              <a:ext uri="{FF2B5EF4-FFF2-40B4-BE49-F238E27FC236}">
                <a16:creationId xmlns:a16="http://schemas.microsoft.com/office/drawing/2014/main" id="{80140318-B925-442B-BC82-A72C2F996223}"/>
              </a:ext>
            </a:extLst>
          </p:cNvPr>
          <p:cNvGrpSpPr/>
          <p:nvPr/>
        </p:nvGrpSpPr>
        <p:grpSpPr>
          <a:xfrm>
            <a:off x="1672047" y="1314343"/>
            <a:ext cx="359309" cy="415305"/>
            <a:chOff x="214314" y="766763"/>
            <a:chExt cx="244475" cy="282575"/>
          </a:xfrm>
        </p:grpSpPr>
        <p:sp>
          <p:nvSpPr>
            <p:cNvPr id="36" name="Freeform 168">
              <a:extLst>
                <a:ext uri="{FF2B5EF4-FFF2-40B4-BE49-F238E27FC236}">
                  <a16:creationId xmlns:a16="http://schemas.microsoft.com/office/drawing/2014/main" id="{C8749F97-4EB3-429E-9411-0B0C87331762}"/>
                </a:ext>
              </a:extLst>
            </p:cNvPr>
            <p:cNvSpPr>
              <a:spLocks noEditPoints="1"/>
            </p:cNvSpPr>
            <p:nvPr/>
          </p:nvSpPr>
          <p:spPr bwMode="auto">
            <a:xfrm>
              <a:off x="231776" y="766763"/>
              <a:ext cx="209550" cy="282575"/>
            </a:xfrm>
            <a:custGeom>
              <a:avLst/>
              <a:gdLst/>
              <a:ahLst/>
              <a:cxnLst>
                <a:cxn ang="0">
                  <a:pos x="86" y="124"/>
                </a:cxn>
                <a:cxn ang="0">
                  <a:pos x="92" y="118"/>
                </a:cxn>
                <a:cxn ang="0">
                  <a:pos x="92" y="6"/>
                </a:cxn>
                <a:cxn ang="0">
                  <a:pos x="86" y="0"/>
                </a:cxn>
                <a:cxn ang="0">
                  <a:pos x="6" y="0"/>
                </a:cxn>
                <a:cxn ang="0">
                  <a:pos x="0" y="6"/>
                </a:cxn>
                <a:cxn ang="0">
                  <a:pos x="0" y="11"/>
                </a:cxn>
                <a:cxn ang="0">
                  <a:pos x="2" y="13"/>
                </a:cxn>
                <a:cxn ang="0">
                  <a:pos x="4" y="11"/>
                </a:cxn>
                <a:cxn ang="0">
                  <a:pos x="4" y="6"/>
                </a:cxn>
                <a:cxn ang="0">
                  <a:pos x="6" y="4"/>
                </a:cxn>
                <a:cxn ang="0">
                  <a:pos x="24" y="4"/>
                </a:cxn>
                <a:cxn ang="0">
                  <a:pos x="24" y="120"/>
                </a:cxn>
                <a:cxn ang="0">
                  <a:pos x="6" y="120"/>
                </a:cxn>
                <a:cxn ang="0">
                  <a:pos x="4" y="118"/>
                </a:cxn>
                <a:cxn ang="0">
                  <a:pos x="4" y="114"/>
                </a:cxn>
                <a:cxn ang="0">
                  <a:pos x="2" y="112"/>
                </a:cxn>
                <a:cxn ang="0">
                  <a:pos x="0" y="114"/>
                </a:cxn>
                <a:cxn ang="0">
                  <a:pos x="0" y="118"/>
                </a:cxn>
                <a:cxn ang="0">
                  <a:pos x="6" y="124"/>
                </a:cxn>
                <a:cxn ang="0">
                  <a:pos x="86" y="124"/>
                </a:cxn>
                <a:cxn ang="0">
                  <a:pos x="28" y="4"/>
                </a:cxn>
                <a:cxn ang="0">
                  <a:pos x="86" y="4"/>
                </a:cxn>
                <a:cxn ang="0">
                  <a:pos x="88" y="6"/>
                </a:cxn>
                <a:cxn ang="0">
                  <a:pos x="88" y="118"/>
                </a:cxn>
                <a:cxn ang="0">
                  <a:pos x="86" y="120"/>
                </a:cxn>
                <a:cxn ang="0">
                  <a:pos x="28" y="120"/>
                </a:cxn>
                <a:cxn ang="0">
                  <a:pos x="28" y="4"/>
                </a:cxn>
              </a:cxnLst>
              <a:rect l="0" t="0" r="r" b="b"/>
              <a:pathLst>
                <a:path w="92" h="124">
                  <a:moveTo>
                    <a:pt x="86" y="124"/>
                  </a:moveTo>
                  <a:cubicBezTo>
                    <a:pt x="89" y="124"/>
                    <a:pt x="92" y="121"/>
                    <a:pt x="92" y="118"/>
                  </a:cubicBezTo>
                  <a:cubicBezTo>
                    <a:pt x="92" y="6"/>
                    <a:pt x="92" y="6"/>
                    <a:pt x="92" y="6"/>
                  </a:cubicBezTo>
                  <a:cubicBezTo>
                    <a:pt x="92" y="3"/>
                    <a:pt x="89" y="0"/>
                    <a:pt x="86" y="0"/>
                  </a:cubicBezTo>
                  <a:cubicBezTo>
                    <a:pt x="6" y="0"/>
                    <a:pt x="6" y="0"/>
                    <a:pt x="6" y="0"/>
                  </a:cubicBezTo>
                  <a:cubicBezTo>
                    <a:pt x="3" y="0"/>
                    <a:pt x="0" y="3"/>
                    <a:pt x="0" y="6"/>
                  </a:cubicBezTo>
                  <a:cubicBezTo>
                    <a:pt x="0" y="11"/>
                    <a:pt x="0" y="11"/>
                    <a:pt x="0" y="11"/>
                  </a:cubicBezTo>
                  <a:cubicBezTo>
                    <a:pt x="0" y="12"/>
                    <a:pt x="1" y="13"/>
                    <a:pt x="2" y="13"/>
                  </a:cubicBezTo>
                  <a:cubicBezTo>
                    <a:pt x="3" y="13"/>
                    <a:pt x="4" y="12"/>
                    <a:pt x="4" y="11"/>
                  </a:cubicBezTo>
                  <a:cubicBezTo>
                    <a:pt x="4" y="6"/>
                    <a:pt x="4" y="6"/>
                    <a:pt x="4" y="6"/>
                  </a:cubicBezTo>
                  <a:cubicBezTo>
                    <a:pt x="4" y="5"/>
                    <a:pt x="5" y="4"/>
                    <a:pt x="6" y="4"/>
                  </a:cubicBezTo>
                  <a:cubicBezTo>
                    <a:pt x="24" y="4"/>
                    <a:pt x="24" y="4"/>
                    <a:pt x="24" y="4"/>
                  </a:cubicBezTo>
                  <a:cubicBezTo>
                    <a:pt x="24" y="120"/>
                    <a:pt x="24" y="120"/>
                    <a:pt x="24" y="120"/>
                  </a:cubicBezTo>
                  <a:cubicBezTo>
                    <a:pt x="6" y="120"/>
                    <a:pt x="6" y="120"/>
                    <a:pt x="6" y="120"/>
                  </a:cubicBezTo>
                  <a:cubicBezTo>
                    <a:pt x="5" y="120"/>
                    <a:pt x="4" y="119"/>
                    <a:pt x="4" y="118"/>
                  </a:cubicBezTo>
                  <a:cubicBezTo>
                    <a:pt x="4" y="114"/>
                    <a:pt x="4" y="114"/>
                    <a:pt x="4" y="114"/>
                  </a:cubicBezTo>
                  <a:cubicBezTo>
                    <a:pt x="4" y="113"/>
                    <a:pt x="3" y="112"/>
                    <a:pt x="2" y="112"/>
                  </a:cubicBezTo>
                  <a:cubicBezTo>
                    <a:pt x="1" y="112"/>
                    <a:pt x="0" y="113"/>
                    <a:pt x="0" y="114"/>
                  </a:cubicBezTo>
                  <a:cubicBezTo>
                    <a:pt x="0" y="118"/>
                    <a:pt x="0" y="118"/>
                    <a:pt x="0" y="118"/>
                  </a:cubicBezTo>
                  <a:cubicBezTo>
                    <a:pt x="0" y="121"/>
                    <a:pt x="3" y="124"/>
                    <a:pt x="6" y="124"/>
                  </a:cubicBezTo>
                  <a:lnTo>
                    <a:pt x="86" y="124"/>
                  </a:lnTo>
                  <a:close/>
                  <a:moveTo>
                    <a:pt x="28" y="4"/>
                  </a:moveTo>
                  <a:cubicBezTo>
                    <a:pt x="86" y="4"/>
                    <a:pt x="86" y="4"/>
                    <a:pt x="86" y="4"/>
                  </a:cubicBezTo>
                  <a:cubicBezTo>
                    <a:pt x="87" y="4"/>
                    <a:pt x="88" y="5"/>
                    <a:pt x="88" y="6"/>
                  </a:cubicBezTo>
                  <a:cubicBezTo>
                    <a:pt x="88" y="118"/>
                    <a:pt x="88" y="118"/>
                    <a:pt x="88" y="118"/>
                  </a:cubicBezTo>
                  <a:cubicBezTo>
                    <a:pt x="88" y="119"/>
                    <a:pt x="87" y="120"/>
                    <a:pt x="86" y="120"/>
                  </a:cubicBezTo>
                  <a:cubicBezTo>
                    <a:pt x="28" y="120"/>
                    <a:pt x="28" y="120"/>
                    <a:pt x="28" y="120"/>
                  </a:cubicBezTo>
                  <a:lnTo>
                    <a:pt x="28" y="4"/>
                  </a:ln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7" name="Freeform 169">
              <a:extLst>
                <a:ext uri="{FF2B5EF4-FFF2-40B4-BE49-F238E27FC236}">
                  <a16:creationId xmlns:a16="http://schemas.microsoft.com/office/drawing/2014/main" id="{406E3651-71D4-43F5-9C08-DA8DFBC8E17F}"/>
                </a:ext>
              </a:extLst>
            </p:cNvPr>
            <p:cNvSpPr>
              <a:spLocks/>
            </p:cNvSpPr>
            <p:nvPr/>
          </p:nvSpPr>
          <p:spPr bwMode="auto">
            <a:xfrm>
              <a:off x="450851" y="785813"/>
              <a:ext cx="7938" cy="244475"/>
            </a:xfrm>
            <a:custGeom>
              <a:avLst/>
              <a:gdLst/>
              <a:ahLst/>
              <a:cxnLst>
                <a:cxn ang="0">
                  <a:pos x="4" y="106"/>
                </a:cxn>
                <a:cxn ang="0">
                  <a:pos x="4" y="2"/>
                </a:cxn>
                <a:cxn ang="0">
                  <a:pos x="2" y="0"/>
                </a:cxn>
                <a:cxn ang="0">
                  <a:pos x="0" y="2"/>
                </a:cxn>
                <a:cxn ang="0">
                  <a:pos x="0" y="106"/>
                </a:cxn>
                <a:cxn ang="0">
                  <a:pos x="2" y="108"/>
                </a:cxn>
                <a:cxn ang="0">
                  <a:pos x="4" y="106"/>
                </a:cxn>
              </a:cxnLst>
              <a:rect l="0" t="0" r="r" b="b"/>
              <a:pathLst>
                <a:path w="4" h="108">
                  <a:moveTo>
                    <a:pt x="4" y="106"/>
                  </a:moveTo>
                  <a:cubicBezTo>
                    <a:pt x="4" y="2"/>
                    <a:pt x="4" y="2"/>
                    <a:pt x="4" y="2"/>
                  </a:cubicBezTo>
                  <a:cubicBezTo>
                    <a:pt x="4" y="1"/>
                    <a:pt x="3" y="0"/>
                    <a:pt x="2" y="0"/>
                  </a:cubicBezTo>
                  <a:cubicBezTo>
                    <a:pt x="1" y="0"/>
                    <a:pt x="0" y="1"/>
                    <a:pt x="0" y="2"/>
                  </a:cubicBezTo>
                  <a:cubicBezTo>
                    <a:pt x="0" y="106"/>
                    <a:pt x="0" y="106"/>
                    <a:pt x="0" y="106"/>
                  </a:cubicBezTo>
                  <a:cubicBezTo>
                    <a:pt x="0" y="107"/>
                    <a:pt x="1" y="108"/>
                    <a:pt x="2" y="108"/>
                  </a:cubicBezTo>
                  <a:cubicBezTo>
                    <a:pt x="3" y="108"/>
                    <a:pt x="4" y="107"/>
                    <a:pt x="4" y="106"/>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8" name="Freeform 170">
              <a:extLst>
                <a:ext uri="{FF2B5EF4-FFF2-40B4-BE49-F238E27FC236}">
                  <a16:creationId xmlns:a16="http://schemas.microsoft.com/office/drawing/2014/main" id="{3720CA4F-F0FB-49CB-B991-1A0A72A48D47}"/>
                </a:ext>
              </a:extLst>
            </p:cNvPr>
            <p:cNvSpPr>
              <a:spLocks/>
            </p:cNvSpPr>
            <p:nvPr/>
          </p:nvSpPr>
          <p:spPr bwMode="auto">
            <a:xfrm>
              <a:off x="214314" y="849313"/>
              <a:ext cx="46038" cy="9525"/>
            </a:xfrm>
            <a:custGeom>
              <a:avLst/>
              <a:gdLst/>
              <a:ahLst/>
              <a:cxnLst>
                <a:cxn ang="0">
                  <a:pos x="2" y="4"/>
                </a:cxn>
                <a:cxn ang="0">
                  <a:pos x="18" y="4"/>
                </a:cxn>
                <a:cxn ang="0">
                  <a:pos x="20" y="2"/>
                </a:cxn>
                <a:cxn ang="0">
                  <a:pos x="18" y="0"/>
                </a:cxn>
                <a:cxn ang="0">
                  <a:pos x="2" y="0"/>
                </a:cxn>
                <a:cxn ang="0">
                  <a:pos x="0" y="2"/>
                </a:cxn>
                <a:cxn ang="0">
                  <a:pos x="2" y="4"/>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Freeform 171">
              <a:extLst>
                <a:ext uri="{FF2B5EF4-FFF2-40B4-BE49-F238E27FC236}">
                  <a16:creationId xmlns:a16="http://schemas.microsoft.com/office/drawing/2014/main" id="{C1DC1B20-279B-4F62-AE91-843C9C420624}"/>
                </a:ext>
              </a:extLst>
            </p:cNvPr>
            <p:cNvSpPr>
              <a:spLocks/>
            </p:cNvSpPr>
            <p:nvPr/>
          </p:nvSpPr>
          <p:spPr bwMode="auto">
            <a:xfrm>
              <a:off x="214314" y="812800"/>
              <a:ext cx="46038" cy="9525"/>
            </a:xfrm>
            <a:custGeom>
              <a:avLst/>
              <a:gdLst/>
              <a:ahLst/>
              <a:cxnLst>
                <a:cxn ang="0">
                  <a:pos x="2" y="4"/>
                </a:cxn>
                <a:cxn ang="0">
                  <a:pos x="18" y="4"/>
                </a:cxn>
                <a:cxn ang="0">
                  <a:pos x="20" y="2"/>
                </a:cxn>
                <a:cxn ang="0">
                  <a:pos x="18" y="0"/>
                </a:cxn>
                <a:cxn ang="0">
                  <a:pos x="2" y="0"/>
                </a:cxn>
                <a:cxn ang="0">
                  <a:pos x="0" y="2"/>
                </a:cxn>
                <a:cxn ang="0">
                  <a:pos x="2" y="4"/>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 name="Freeform 172">
              <a:extLst>
                <a:ext uri="{FF2B5EF4-FFF2-40B4-BE49-F238E27FC236}">
                  <a16:creationId xmlns:a16="http://schemas.microsoft.com/office/drawing/2014/main" id="{B666DD45-3208-48B2-B9F2-3EB6E1C76EF5}"/>
                </a:ext>
              </a:extLst>
            </p:cNvPr>
            <p:cNvSpPr>
              <a:spLocks/>
            </p:cNvSpPr>
            <p:nvPr/>
          </p:nvSpPr>
          <p:spPr bwMode="auto">
            <a:xfrm>
              <a:off x="214314" y="885825"/>
              <a:ext cx="46038" cy="9525"/>
            </a:xfrm>
            <a:custGeom>
              <a:avLst/>
              <a:gdLst/>
              <a:ahLst/>
              <a:cxnLst>
                <a:cxn ang="0">
                  <a:pos x="2" y="4"/>
                </a:cxn>
                <a:cxn ang="0">
                  <a:pos x="18" y="4"/>
                </a:cxn>
                <a:cxn ang="0">
                  <a:pos x="20" y="2"/>
                </a:cxn>
                <a:cxn ang="0">
                  <a:pos x="18" y="0"/>
                </a:cxn>
                <a:cxn ang="0">
                  <a:pos x="2" y="0"/>
                </a:cxn>
                <a:cxn ang="0">
                  <a:pos x="0" y="2"/>
                </a:cxn>
                <a:cxn ang="0">
                  <a:pos x="2" y="4"/>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1" name="Freeform 173">
              <a:extLst>
                <a:ext uri="{FF2B5EF4-FFF2-40B4-BE49-F238E27FC236}">
                  <a16:creationId xmlns:a16="http://schemas.microsoft.com/office/drawing/2014/main" id="{E4EAC75E-42D9-4BCF-A61F-64ABE2089FD6}"/>
                </a:ext>
              </a:extLst>
            </p:cNvPr>
            <p:cNvSpPr>
              <a:spLocks/>
            </p:cNvSpPr>
            <p:nvPr/>
          </p:nvSpPr>
          <p:spPr bwMode="auto">
            <a:xfrm>
              <a:off x="214314" y="958850"/>
              <a:ext cx="46038" cy="7938"/>
            </a:xfrm>
            <a:custGeom>
              <a:avLst/>
              <a:gdLst/>
              <a:ahLst/>
              <a:cxnLst>
                <a:cxn ang="0">
                  <a:pos x="2" y="4"/>
                </a:cxn>
                <a:cxn ang="0">
                  <a:pos x="18" y="4"/>
                </a:cxn>
                <a:cxn ang="0">
                  <a:pos x="20" y="2"/>
                </a:cxn>
                <a:cxn ang="0">
                  <a:pos x="18" y="0"/>
                </a:cxn>
                <a:cxn ang="0">
                  <a:pos x="2" y="0"/>
                </a:cxn>
                <a:cxn ang="0">
                  <a:pos x="0" y="2"/>
                </a:cxn>
                <a:cxn ang="0">
                  <a:pos x="2" y="4"/>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2" name="Freeform 174">
              <a:extLst>
                <a:ext uri="{FF2B5EF4-FFF2-40B4-BE49-F238E27FC236}">
                  <a16:creationId xmlns:a16="http://schemas.microsoft.com/office/drawing/2014/main" id="{AE9BFFD4-F2DF-4D47-BEB7-87F10B131D5F}"/>
                </a:ext>
              </a:extLst>
            </p:cNvPr>
            <p:cNvSpPr>
              <a:spLocks/>
            </p:cNvSpPr>
            <p:nvPr/>
          </p:nvSpPr>
          <p:spPr bwMode="auto">
            <a:xfrm>
              <a:off x="214314" y="922338"/>
              <a:ext cx="46038" cy="7938"/>
            </a:xfrm>
            <a:custGeom>
              <a:avLst/>
              <a:gdLst/>
              <a:ahLst/>
              <a:cxnLst>
                <a:cxn ang="0">
                  <a:pos x="2" y="4"/>
                </a:cxn>
                <a:cxn ang="0">
                  <a:pos x="18" y="4"/>
                </a:cxn>
                <a:cxn ang="0">
                  <a:pos x="20" y="2"/>
                </a:cxn>
                <a:cxn ang="0">
                  <a:pos x="18" y="0"/>
                </a:cxn>
                <a:cxn ang="0">
                  <a:pos x="2" y="0"/>
                </a:cxn>
                <a:cxn ang="0">
                  <a:pos x="0" y="2"/>
                </a:cxn>
                <a:cxn ang="0">
                  <a:pos x="2" y="4"/>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Freeform 175">
              <a:extLst>
                <a:ext uri="{FF2B5EF4-FFF2-40B4-BE49-F238E27FC236}">
                  <a16:creationId xmlns:a16="http://schemas.microsoft.com/office/drawing/2014/main" id="{2AF075B0-3F6D-4965-873C-27164DD6F2F3}"/>
                </a:ext>
              </a:extLst>
            </p:cNvPr>
            <p:cNvSpPr>
              <a:spLocks/>
            </p:cNvSpPr>
            <p:nvPr/>
          </p:nvSpPr>
          <p:spPr bwMode="auto">
            <a:xfrm>
              <a:off x="214314" y="995363"/>
              <a:ext cx="46038" cy="7938"/>
            </a:xfrm>
            <a:custGeom>
              <a:avLst/>
              <a:gdLst/>
              <a:ahLst/>
              <a:cxnLst>
                <a:cxn ang="0">
                  <a:pos x="2" y="4"/>
                </a:cxn>
                <a:cxn ang="0">
                  <a:pos x="18" y="4"/>
                </a:cxn>
                <a:cxn ang="0">
                  <a:pos x="20" y="2"/>
                </a:cxn>
                <a:cxn ang="0">
                  <a:pos x="18" y="0"/>
                </a:cxn>
                <a:cxn ang="0">
                  <a:pos x="2" y="0"/>
                </a:cxn>
                <a:cxn ang="0">
                  <a:pos x="0" y="2"/>
                </a:cxn>
                <a:cxn ang="0">
                  <a:pos x="2" y="4"/>
                </a:cxn>
              </a:cxnLst>
              <a:rect l="0" t="0" r="r" b="b"/>
              <a:pathLst>
                <a:path w="20" h="4">
                  <a:moveTo>
                    <a:pt x="2" y="4"/>
                  </a:moveTo>
                  <a:cubicBezTo>
                    <a:pt x="18" y="4"/>
                    <a:pt x="18" y="4"/>
                    <a:pt x="18" y="4"/>
                  </a:cubicBezTo>
                  <a:cubicBezTo>
                    <a:pt x="19" y="4"/>
                    <a:pt x="20" y="3"/>
                    <a:pt x="20" y="2"/>
                  </a:cubicBezTo>
                  <a:cubicBezTo>
                    <a:pt x="20" y="1"/>
                    <a:pt x="19" y="0"/>
                    <a:pt x="18" y="0"/>
                  </a:cubicBezTo>
                  <a:cubicBezTo>
                    <a:pt x="2" y="0"/>
                    <a:pt x="2" y="0"/>
                    <a:pt x="2" y="0"/>
                  </a:cubicBezTo>
                  <a:cubicBezTo>
                    <a:pt x="1" y="0"/>
                    <a:pt x="0" y="1"/>
                    <a:pt x="0" y="2"/>
                  </a:cubicBezTo>
                  <a:cubicBezTo>
                    <a:pt x="0" y="3"/>
                    <a:pt x="1" y="4"/>
                    <a:pt x="2" y="4"/>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DC5FAC67-41A9-4B57-8679-AA660B432CA0}"/>
              </a:ext>
            </a:extLst>
          </p:cNvPr>
          <p:cNvGrpSpPr/>
          <p:nvPr/>
        </p:nvGrpSpPr>
        <p:grpSpPr>
          <a:xfrm>
            <a:off x="2295022" y="2568266"/>
            <a:ext cx="470733" cy="397316"/>
            <a:chOff x="776288" y="1230313"/>
            <a:chExt cx="346075" cy="292100"/>
          </a:xfrm>
          <a:gradFill>
            <a:gsLst>
              <a:gs pos="0">
                <a:srgbClr val="03D4A8"/>
              </a:gs>
              <a:gs pos="25000">
                <a:srgbClr val="21D6E0"/>
              </a:gs>
              <a:gs pos="75000">
                <a:srgbClr val="0087E6"/>
              </a:gs>
              <a:gs pos="100000">
                <a:srgbClr val="005CBF"/>
              </a:gs>
            </a:gsLst>
            <a:lin ang="2700000" scaled="0"/>
          </a:gradFill>
        </p:grpSpPr>
        <p:sp>
          <p:nvSpPr>
            <p:cNvPr id="45" name="Freeform 244">
              <a:extLst>
                <a:ext uri="{FF2B5EF4-FFF2-40B4-BE49-F238E27FC236}">
                  <a16:creationId xmlns:a16="http://schemas.microsoft.com/office/drawing/2014/main" id="{14E9695C-15DC-468C-97E5-7388B843B2B3}"/>
                </a:ext>
              </a:extLst>
            </p:cNvPr>
            <p:cNvSpPr>
              <a:spLocks/>
            </p:cNvSpPr>
            <p:nvPr/>
          </p:nvSpPr>
          <p:spPr bwMode="auto">
            <a:xfrm>
              <a:off x="776288" y="1393825"/>
              <a:ext cx="346075" cy="128588"/>
            </a:xfrm>
            <a:custGeom>
              <a:avLst/>
              <a:gdLst/>
              <a:ahLst/>
              <a:cxnLst>
                <a:cxn ang="0">
                  <a:pos x="150" y="0"/>
                </a:cxn>
                <a:cxn ang="0">
                  <a:pos x="148" y="2"/>
                </a:cxn>
                <a:cxn ang="0">
                  <a:pos x="148" y="50"/>
                </a:cxn>
                <a:cxn ang="0">
                  <a:pos x="146" y="52"/>
                </a:cxn>
                <a:cxn ang="0">
                  <a:pos x="6" y="52"/>
                </a:cxn>
                <a:cxn ang="0">
                  <a:pos x="4" y="50"/>
                </a:cxn>
                <a:cxn ang="0">
                  <a:pos x="4" y="2"/>
                </a:cxn>
                <a:cxn ang="0">
                  <a:pos x="2" y="0"/>
                </a:cxn>
                <a:cxn ang="0">
                  <a:pos x="0" y="2"/>
                </a:cxn>
                <a:cxn ang="0">
                  <a:pos x="0" y="50"/>
                </a:cxn>
                <a:cxn ang="0">
                  <a:pos x="6" y="56"/>
                </a:cxn>
                <a:cxn ang="0">
                  <a:pos x="146" y="56"/>
                </a:cxn>
                <a:cxn ang="0">
                  <a:pos x="152" y="50"/>
                </a:cxn>
                <a:cxn ang="0">
                  <a:pos x="152" y="2"/>
                </a:cxn>
                <a:cxn ang="0">
                  <a:pos x="150" y="0"/>
                </a:cxn>
              </a:cxnLst>
              <a:rect l="0" t="0" r="r" b="b"/>
              <a:pathLst>
                <a:path w="152" h="56">
                  <a:moveTo>
                    <a:pt x="150" y="0"/>
                  </a:moveTo>
                  <a:cubicBezTo>
                    <a:pt x="149" y="0"/>
                    <a:pt x="148" y="1"/>
                    <a:pt x="148" y="2"/>
                  </a:cubicBezTo>
                  <a:cubicBezTo>
                    <a:pt x="148" y="50"/>
                    <a:pt x="148" y="50"/>
                    <a:pt x="148" y="50"/>
                  </a:cubicBezTo>
                  <a:cubicBezTo>
                    <a:pt x="148" y="51"/>
                    <a:pt x="147" y="52"/>
                    <a:pt x="146" y="52"/>
                  </a:cubicBezTo>
                  <a:cubicBezTo>
                    <a:pt x="6" y="52"/>
                    <a:pt x="6" y="52"/>
                    <a:pt x="6" y="52"/>
                  </a:cubicBezTo>
                  <a:cubicBezTo>
                    <a:pt x="5" y="52"/>
                    <a:pt x="4" y="51"/>
                    <a:pt x="4" y="50"/>
                  </a:cubicBezTo>
                  <a:cubicBezTo>
                    <a:pt x="4" y="2"/>
                    <a:pt x="4" y="2"/>
                    <a:pt x="4" y="2"/>
                  </a:cubicBezTo>
                  <a:cubicBezTo>
                    <a:pt x="4" y="1"/>
                    <a:pt x="3" y="0"/>
                    <a:pt x="2" y="0"/>
                  </a:cubicBezTo>
                  <a:cubicBezTo>
                    <a:pt x="1" y="0"/>
                    <a:pt x="0" y="1"/>
                    <a:pt x="0" y="2"/>
                  </a:cubicBezTo>
                  <a:cubicBezTo>
                    <a:pt x="0" y="50"/>
                    <a:pt x="0" y="50"/>
                    <a:pt x="0" y="50"/>
                  </a:cubicBezTo>
                  <a:cubicBezTo>
                    <a:pt x="0" y="53"/>
                    <a:pt x="3" y="56"/>
                    <a:pt x="6" y="56"/>
                  </a:cubicBezTo>
                  <a:cubicBezTo>
                    <a:pt x="146" y="56"/>
                    <a:pt x="146" y="56"/>
                    <a:pt x="146" y="56"/>
                  </a:cubicBezTo>
                  <a:cubicBezTo>
                    <a:pt x="149" y="56"/>
                    <a:pt x="152" y="53"/>
                    <a:pt x="152" y="50"/>
                  </a:cubicBezTo>
                  <a:cubicBezTo>
                    <a:pt x="152" y="2"/>
                    <a:pt x="152" y="2"/>
                    <a:pt x="152" y="2"/>
                  </a:cubicBezTo>
                  <a:cubicBezTo>
                    <a:pt x="152" y="1"/>
                    <a:pt x="151" y="0"/>
                    <a:pt x="150" y="0"/>
                  </a:cubicBezTo>
                  <a:close/>
                </a:path>
              </a:pathLst>
            </a:cu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6" name="Freeform 245">
              <a:extLst>
                <a:ext uri="{FF2B5EF4-FFF2-40B4-BE49-F238E27FC236}">
                  <a16:creationId xmlns:a16="http://schemas.microsoft.com/office/drawing/2014/main" id="{1CFBA436-6A8F-4DC4-A813-F116E7ACE9F6}"/>
                </a:ext>
              </a:extLst>
            </p:cNvPr>
            <p:cNvSpPr>
              <a:spLocks/>
            </p:cNvSpPr>
            <p:nvPr/>
          </p:nvSpPr>
          <p:spPr bwMode="auto">
            <a:xfrm>
              <a:off x="885826" y="1230313"/>
              <a:ext cx="127000" cy="46038"/>
            </a:xfrm>
            <a:custGeom>
              <a:avLst/>
              <a:gdLst/>
              <a:ahLst/>
              <a:cxnLst>
                <a:cxn ang="0">
                  <a:pos x="54" y="20"/>
                </a:cxn>
                <a:cxn ang="0">
                  <a:pos x="56" y="18"/>
                </a:cxn>
                <a:cxn ang="0">
                  <a:pos x="56" y="6"/>
                </a:cxn>
                <a:cxn ang="0">
                  <a:pos x="50" y="0"/>
                </a:cxn>
                <a:cxn ang="0">
                  <a:pos x="6" y="0"/>
                </a:cxn>
                <a:cxn ang="0">
                  <a:pos x="0" y="6"/>
                </a:cxn>
                <a:cxn ang="0">
                  <a:pos x="0" y="18"/>
                </a:cxn>
                <a:cxn ang="0">
                  <a:pos x="2" y="20"/>
                </a:cxn>
                <a:cxn ang="0">
                  <a:pos x="4" y="18"/>
                </a:cxn>
                <a:cxn ang="0">
                  <a:pos x="4" y="6"/>
                </a:cxn>
                <a:cxn ang="0">
                  <a:pos x="6" y="4"/>
                </a:cxn>
                <a:cxn ang="0">
                  <a:pos x="50" y="4"/>
                </a:cxn>
                <a:cxn ang="0">
                  <a:pos x="52" y="6"/>
                </a:cxn>
                <a:cxn ang="0">
                  <a:pos x="52" y="18"/>
                </a:cxn>
                <a:cxn ang="0">
                  <a:pos x="54" y="20"/>
                </a:cxn>
              </a:cxnLst>
              <a:rect l="0" t="0" r="r" b="b"/>
              <a:pathLst>
                <a:path w="56" h="20">
                  <a:moveTo>
                    <a:pt x="54" y="20"/>
                  </a:moveTo>
                  <a:cubicBezTo>
                    <a:pt x="55" y="20"/>
                    <a:pt x="56" y="19"/>
                    <a:pt x="56" y="18"/>
                  </a:cubicBezTo>
                  <a:cubicBezTo>
                    <a:pt x="56" y="6"/>
                    <a:pt x="56" y="6"/>
                    <a:pt x="56" y="6"/>
                  </a:cubicBezTo>
                  <a:cubicBezTo>
                    <a:pt x="56" y="3"/>
                    <a:pt x="53" y="0"/>
                    <a:pt x="50" y="0"/>
                  </a:cubicBezTo>
                  <a:cubicBezTo>
                    <a:pt x="6" y="0"/>
                    <a:pt x="6" y="0"/>
                    <a:pt x="6" y="0"/>
                  </a:cubicBezTo>
                  <a:cubicBezTo>
                    <a:pt x="3" y="0"/>
                    <a:pt x="0" y="3"/>
                    <a:pt x="0" y="6"/>
                  </a:cubicBezTo>
                  <a:cubicBezTo>
                    <a:pt x="0" y="18"/>
                    <a:pt x="0" y="18"/>
                    <a:pt x="0" y="18"/>
                  </a:cubicBezTo>
                  <a:cubicBezTo>
                    <a:pt x="0" y="19"/>
                    <a:pt x="1" y="20"/>
                    <a:pt x="2" y="20"/>
                  </a:cubicBezTo>
                  <a:cubicBezTo>
                    <a:pt x="3" y="20"/>
                    <a:pt x="4" y="19"/>
                    <a:pt x="4" y="18"/>
                  </a:cubicBezTo>
                  <a:cubicBezTo>
                    <a:pt x="4" y="6"/>
                    <a:pt x="4" y="6"/>
                    <a:pt x="4" y="6"/>
                  </a:cubicBezTo>
                  <a:cubicBezTo>
                    <a:pt x="4" y="5"/>
                    <a:pt x="5" y="4"/>
                    <a:pt x="6" y="4"/>
                  </a:cubicBezTo>
                  <a:cubicBezTo>
                    <a:pt x="50" y="4"/>
                    <a:pt x="50" y="4"/>
                    <a:pt x="50" y="4"/>
                  </a:cubicBezTo>
                  <a:cubicBezTo>
                    <a:pt x="51" y="4"/>
                    <a:pt x="52" y="5"/>
                    <a:pt x="52" y="6"/>
                  </a:cubicBezTo>
                  <a:cubicBezTo>
                    <a:pt x="52" y="18"/>
                    <a:pt x="52" y="18"/>
                    <a:pt x="52" y="18"/>
                  </a:cubicBezTo>
                  <a:cubicBezTo>
                    <a:pt x="52" y="19"/>
                    <a:pt x="53" y="20"/>
                    <a:pt x="54" y="20"/>
                  </a:cubicBezTo>
                  <a:close/>
                </a:path>
              </a:pathLst>
            </a:cu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7" name="Freeform 246">
              <a:extLst>
                <a:ext uri="{FF2B5EF4-FFF2-40B4-BE49-F238E27FC236}">
                  <a16:creationId xmlns:a16="http://schemas.microsoft.com/office/drawing/2014/main" id="{5FC32BE3-9320-4FD5-BB3C-7926C27AC312}"/>
                </a:ext>
              </a:extLst>
            </p:cNvPr>
            <p:cNvSpPr>
              <a:spLocks noEditPoints="1"/>
            </p:cNvSpPr>
            <p:nvPr/>
          </p:nvSpPr>
          <p:spPr bwMode="auto">
            <a:xfrm>
              <a:off x="776288" y="1293813"/>
              <a:ext cx="346075" cy="119063"/>
            </a:xfrm>
            <a:custGeom>
              <a:avLst/>
              <a:gdLst/>
              <a:ahLst/>
              <a:cxnLst>
                <a:cxn ang="0">
                  <a:pos x="146" y="0"/>
                </a:cxn>
                <a:cxn ang="0">
                  <a:pos x="6" y="0"/>
                </a:cxn>
                <a:cxn ang="0">
                  <a:pos x="0" y="6"/>
                </a:cxn>
                <a:cxn ang="0">
                  <a:pos x="0" y="26"/>
                </a:cxn>
                <a:cxn ang="0">
                  <a:pos x="77" y="52"/>
                </a:cxn>
                <a:cxn ang="0">
                  <a:pos x="152" y="26"/>
                </a:cxn>
                <a:cxn ang="0">
                  <a:pos x="152" y="6"/>
                </a:cxn>
                <a:cxn ang="0">
                  <a:pos x="146" y="0"/>
                </a:cxn>
                <a:cxn ang="0">
                  <a:pos x="148" y="26"/>
                </a:cxn>
                <a:cxn ang="0">
                  <a:pos x="77" y="48"/>
                </a:cxn>
                <a:cxn ang="0">
                  <a:pos x="4" y="26"/>
                </a:cxn>
                <a:cxn ang="0">
                  <a:pos x="4" y="6"/>
                </a:cxn>
                <a:cxn ang="0">
                  <a:pos x="6" y="4"/>
                </a:cxn>
                <a:cxn ang="0">
                  <a:pos x="146" y="4"/>
                </a:cxn>
                <a:cxn ang="0">
                  <a:pos x="148" y="6"/>
                </a:cxn>
                <a:cxn ang="0">
                  <a:pos x="148" y="26"/>
                </a:cxn>
              </a:cxnLst>
              <a:rect l="0" t="0" r="r" b="b"/>
              <a:pathLst>
                <a:path w="152" h="52">
                  <a:moveTo>
                    <a:pt x="146" y="0"/>
                  </a:moveTo>
                  <a:cubicBezTo>
                    <a:pt x="6" y="0"/>
                    <a:pt x="6" y="0"/>
                    <a:pt x="6" y="0"/>
                  </a:cubicBezTo>
                  <a:cubicBezTo>
                    <a:pt x="3" y="0"/>
                    <a:pt x="0" y="3"/>
                    <a:pt x="0" y="6"/>
                  </a:cubicBezTo>
                  <a:cubicBezTo>
                    <a:pt x="0" y="26"/>
                    <a:pt x="0" y="26"/>
                    <a:pt x="0" y="26"/>
                  </a:cubicBezTo>
                  <a:cubicBezTo>
                    <a:pt x="0" y="37"/>
                    <a:pt x="38" y="52"/>
                    <a:pt x="77" y="52"/>
                  </a:cubicBezTo>
                  <a:cubicBezTo>
                    <a:pt x="115" y="52"/>
                    <a:pt x="152" y="37"/>
                    <a:pt x="152" y="26"/>
                  </a:cubicBezTo>
                  <a:cubicBezTo>
                    <a:pt x="152" y="6"/>
                    <a:pt x="152" y="6"/>
                    <a:pt x="152" y="6"/>
                  </a:cubicBezTo>
                  <a:cubicBezTo>
                    <a:pt x="152" y="3"/>
                    <a:pt x="149" y="0"/>
                    <a:pt x="146" y="0"/>
                  </a:cubicBezTo>
                  <a:close/>
                  <a:moveTo>
                    <a:pt x="148" y="26"/>
                  </a:moveTo>
                  <a:cubicBezTo>
                    <a:pt x="148" y="33"/>
                    <a:pt x="114" y="48"/>
                    <a:pt x="77" y="48"/>
                  </a:cubicBezTo>
                  <a:cubicBezTo>
                    <a:pt x="38" y="48"/>
                    <a:pt x="4" y="33"/>
                    <a:pt x="4" y="26"/>
                  </a:cubicBezTo>
                  <a:cubicBezTo>
                    <a:pt x="4" y="6"/>
                    <a:pt x="4" y="6"/>
                    <a:pt x="4" y="6"/>
                  </a:cubicBezTo>
                  <a:cubicBezTo>
                    <a:pt x="4" y="5"/>
                    <a:pt x="5" y="4"/>
                    <a:pt x="6" y="4"/>
                  </a:cubicBezTo>
                  <a:cubicBezTo>
                    <a:pt x="146" y="4"/>
                    <a:pt x="146" y="4"/>
                    <a:pt x="146" y="4"/>
                  </a:cubicBezTo>
                  <a:cubicBezTo>
                    <a:pt x="147" y="4"/>
                    <a:pt x="148" y="5"/>
                    <a:pt x="148" y="6"/>
                  </a:cubicBezTo>
                  <a:lnTo>
                    <a:pt x="148" y="26"/>
                  </a:lnTo>
                  <a:close/>
                </a:path>
              </a:pathLst>
            </a:cu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Freeform 247">
              <a:extLst>
                <a:ext uri="{FF2B5EF4-FFF2-40B4-BE49-F238E27FC236}">
                  <a16:creationId xmlns:a16="http://schemas.microsoft.com/office/drawing/2014/main" id="{E3582F3A-F094-4C15-9B7A-0411AB8D351A}"/>
                </a:ext>
              </a:extLst>
            </p:cNvPr>
            <p:cNvSpPr>
              <a:spLocks/>
            </p:cNvSpPr>
            <p:nvPr/>
          </p:nvSpPr>
          <p:spPr bwMode="auto">
            <a:xfrm>
              <a:off x="917576" y="1428750"/>
              <a:ext cx="63500" cy="11113"/>
            </a:xfrm>
            <a:custGeom>
              <a:avLst/>
              <a:gdLst/>
              <a:ahLst/>
              <a:cxnLst>
                <a:cxn ang="0">
                  <a:pos x="15" y="5"/>
                </a:cxn>
                <a:cxn ang="0">
                  <a:pos x="26" y="5"/>
                </a:cxn>
                <a:cxn ang="0">
                  <a:pos x="28" y="2"/>
                </a:cxn>
                <a:cxn ang="0">
                  <a:pos x="26" y="1"/>
                </a:cxn>
                <a:cxn ang="0">
                  <a:pos x="2" y="0"/>
                </a:cxn>
                <a:cxn ang="0">
                  <a:pos x="0" y="2"/>
                </a:cxn>
                <a:cxn ang="0">
                  <a:pos x="2" y="4"/>
                </a:cxn>
                <a:cxn ang="0">
                  <a:pos x="15" y="5"/>
                </a:cxn>
              </a:cxnLst>
              <a:rect l="0" t="0" r="r" b="b"/>
              <a:pathLst>
                <a:path w="28" h="5">
                  <a:moveTo>
                    <a:pt x="15" y="5"/>
                  </a:moveTo>
                  <a:cubicBezTo>
                    <a:pt x="18" y="5"/>
                    <a:pt x="22" y="5"/>
                    <a:pt x="26" y="5"/>
                  </a:cubicBezTo>
                  <a:cubicBezTo>
                    <a:pt x="27" y="4"/>
                    <a:pt x="28" y="3"/>
                    <a:pt x="28" y="2"/>
                  </a:cubicBezTo>
                  <a:cubicBezTo>
                    <a:pt x="28" y="1"/>
                    <a:pt x="27" y="0"/>
                    <a:pt x="26" y="1"/>
                  </a:cubicBezTo>
                  <a:cubicBezTo>
                    <a:pt x="18" y="1"/>
                    <a:pt x="10" y="1"/>
                    <a:pt x="2" y="0"/>
                  </a:cubicBezTo>
                  <a:cubicBezTo>
                    <a:pt x="1" y="0"/>
                    <a:pt x="0" y="1"/>
                    <a:pt x="0" y="2"/>
                  </a:cubicBezTo>
                  <a:cubicBezTo>
                    <a:pt x="0" y="3"/>
                    <a:pt x="1" y="4"/>
                    <a:pt x="2" y="4"/>
                  </a:cubicBezTo>
                  <a:cubicBezTo>
                    <a:pt x="6" y="5"/>
                    <a:pt x="10" y="5"/>
                    <a:pt x="15" y="5"/>
                  </a:cubicBezTo>
                  <a:close/>
                </a:path>
              </a:pathLst>
            </a:cu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49" name="Freeform 284">
            <a:extLst>
              <a:ext uri="{FF2B5EF4-FFF2-40B4-BE49-F238E27FC236}">
                <a16:creationId xmlns:a16="http://schemas.microsoft.com/office/drawing/2014/main" id="{50BF5337-5FF0-4106-AEA7-22614A14D488}"/>
              </a:ext>
            </a:extLst>
          </p:cNvPr>
          <p:cNvSpPr>
            <a:spLocks/>
          </p:cNvSpPr>
          <p:nvPr/>
        </p:nvSpPr>
        <p:spPr bwMode="auto">
          <a:xfrm>
            <a:off x="1066151" y="3684164"/>
            <a:ext cx="541775" cy="483633"/>
          </a:xfrm>
          <a:custGeom>
            <a:avLst/>
            <a:gdLst/>
            <a:ahLst/>
            <a:cxnLst>
              <a:cxn ang="0">
                <a:pos x="2" y="128"/>
              </a:cxn>
              <a:cxn ang="0">
                <a:pos x="4" y="127"/>
              </a:cxn>
              <a:cxn ang="0">
                <a:pos x="35" y="105"/>
              </a:cxn>
              <a:cxn ang="0">
                <a:pos x="41" y="103"/>
              </a:cxn>
              <a:cxn ang="0">
                <a:pos x="57" y="84"/>
              </a:cxn>
              <a:cxn ang="0">
                <a:pos x="57" y="83"/>
              </a:cxn>
              <a:cxn ang="0">
                <a:pos x="43" y="61"/>
              </a:cxn>
              <a:cxn ang="0">
                <a:pos x="42" y="60"/>
              </a:cxn>
              <a:cxn ang="0">
                <a:pos x="36" y="47"/>
              </a:cxn>
              <a:cxn ang="0">
                <a:pos x="38" y="42"/>
              </a:cxn>
              <a:cxn ang="0">
                <a:pos x="39" y="41"/>
              </a:cxn>
              <a:cxn ang="0">
                <a:pos x="72" y="4"/>
              </a:cxn>
              <a:cxn ang="0">
                <a:pos x="73" y="4"/>
              </a:cxn>
              <a:cxn ang="0">
                <a:pos x="106" y="41"/>
              </a:cxn>
              <a:cxn ang="0">
                <a:pos x="106" y="43"/>
              </a:cxn>
              <a:cxn ang="0">
                <a:pos x="108" y="47"/>
              </a:cxn>
              <a:cxn ang="0">
                <a:pos x="103" y="58"/>
              </a:cxn>
              <a:cxn ang="0">
                <a:pos x="103" y="59"/>
              </a:cxn>
              <a:cxn ang="0">
                <a:pos x="87" y="83"/>
              </a:cxn>
              <a:cxn ang="0">
                <a:pos x="87" y="85"/>
              </a:cxn>
              <a:cxn ang="0">
                <a:pos x="103" y="104"/>
              </a:cxn>
              <a:cxn ang="0">
                <a:pos x="109" y="106"/>
              </a:cxn>
              <a:cxn ang="0">
                <a:pos x="140" y="127"/>
              </a:cxn>
              <a:cxn ang="0">
                <a:pos x="141" y="128"/>
              </a:cxn>
              <a:cxn ang="0">
                <a:pos x="142" y="128"/>
              </a:cxn>
              <a:cxn ang="0">
                <a:pos x="143" y="125"/>
              </a:cxn>
              <a:cxn ang="0">
                <a:pos x="110" y="102"/>
              </a:cxn>
              <a:cxn ang="0">
                <a:pos x="104" y="100"/>
              </a:cxn>
              <a:cxn ang="0">
                <a:pos x="91" y="86"/>
              </a:cxn>
              <a:cxn ang="0">
                <a:pos x="107" y="60"/>
              </a:cxn>
              <a:cxn ang="0">
                <a:pos x="112" y="47"/>
              </a:cxn>
              <a:cxn ang="0">
                <a:pos x="110" y="40"/>
              </a:cxn>
              <a:cxn ang="0">
                <a:pos x="73" y="0"/>
              </a:cxn>
              <a:cxn ang="0">
                <a:pos x="72" y="0"/>
              </a:cxn>
              <a:cxn ang="0">
                <a:pos x="35" y="39"/>
              </a:cxn>
              <a:cxn ang="0">
                <a:pos x="32" y="47"/>
              </a:cxn>
              <a:cxn ang="0">
                <a:pos x="39" y="63"/>
              </a:cxn>
              <a:cxn ang="0">
                <a:pos x="53" y="85"/>
              </a:cxn>
              <a:cxn ang="0">
                <a:pos x="40" y="99"/>
              </a:cxn>
              <a:cxn ang="0">
                <a:pos x="34" y="101"/>
              </a:cxn>
              <a:cxn ang="0">
                <a:pos x="1" y="125"/>
              </a:cxn>
              <a:cxn ang="0">
                <a:pos x="2" y="128"/>
              </a:cxn>
            </a:cxnLst>
            <a:rect l="0" t="0" r="r" b="b"/>
            <a:pathLst>
              <a:path w="144" h="128">
                <a:moveTo>
                  <a:pt x="2" y="128"/>
                </a:moveTo>
                <a:cubicBezTo>
                  <a:pt x="3" y="128"/>
                  <a:pt x="4" y="128"/>
                  <a:pt x="4" y="127"/>
                </a:cubicBezTo>
                <a:cubicBezTo>
                  <a:pt x="9" y="111"/>
                  <a:pt x="25" y="107"/>
                  <a:pt x="35" y="105"/>
                </a:cubicBezTo>
                <a:cubicBezTo>
                  <a:pt x="38" y="104"/>
                  <a:pt x="40" y="104"/>
                  <a:pt x="41" y="103"/>
                </a:cubicBezTo>
                <a:cubicBezTo>
                  <a:pt x="52" y="98"/>
                  <a:pt x="56" y="90"/>
                  <a:pt x="57" y="84"/>
                </a:cubicBezTo>
                <a:cubicBezTo>
                  <a:pt x="57" y="84"/>
                  <a:pt x="57" y="83"/>
                  <a:pt x="57" y="83"/>
                </a:cubicBezTo>
                <a:cubicBezTo>
                  <a:pt x="51" y="77"/>
                  <a:pt x="46" y="70"/>
                  <a:pt x="43" y="61"/>
                </a:cubicBezTo>
                <a:cubicBezTo>
                  <a:pt x="42" y="61"/>
                  <a:pt x="42" y="60"/>
                  <a:pt x="42" y="60"/>
                </a:cubicBezTo>
                <a:cubicBezTo>
                  <a:pt x="38" y="56"/>
                  <a:pt x="36" y="51"/>
                  <a:pt x="36" y="47"/>
                </a:cubicBezTo>
                <a:cubicBezTo>
                  <a:pt x="36" y="45"/>
                  <a:pt x="36" y="43"/>
                  <a:pt x="38" y="42"/>
                </a:cubicBezTo>
                <a:cubicBezTo>
                  <a:pt x="39" y="42"/>
                  <a:pt x="39" y="41"/>
                  <a:pt x="39" y="41"/>
                </a:cubicBezTo>
                <a:cubicBezTo>
                  <a:pt x="40" y="20"/>
                  <a:pt x="55" y="4"/>
                  <a:pt x="72" y="4"/>
                </a:cubicBezTo>
                <a:cubicBezTo>
                  <a:pt x="73" y="4"/>
                  <a:pt x="73" y="4"/>
                  <a:pt x="73" y="4"/>
                </a:cubicBezTo>
                <a:cubicBezTo>
                  <a:pt x="91" y="4"/>
                  <a:pt x="105" y="21"/>
                  <a:pt x="106" y="41"/>
                </a:cubicBezTo>
                <a:cubicBezTo>
                  <a:pt x="106" y="42"/>
                  <a:pt x="106" y="42"/>
                  <a:pt x="106" y="43"/>
                </a:cubicBezTo>
                <a:cubicBezTo>
                  <a:pt x="108" y="44"/>
                  <a:pt x="108" y="45"/>
                  <a:pt x="108" y="47"/>
                </a:cubicBezTo>
                <a:cubicBezTo>
                  <a:pt x="108" y="50"/>
                  <a:pt x="107" y="54"/>
                  <a:pt x="103" y="58"/>
                </a:cubicBezTo>
                <a:cubicBezTo>
                  <a:pt x="103" y="58"/>
                  <a:pt x="103" y="59"/>
                  <a:pt x="103" y="59"/>
                </a:cubicBezTo>
                <a:cubicBezTo>
                  <a:pt x="100" y="69"/>
                  <a:pt x="94" y="78"/>
                  <a:pt x="87" y="83"/>
                </a:cubicBezTo>
                <a:cubicBezTo>
                  <a:pt x="87" y="84"/>
                  <a:pt x="87" y="85"/>
                  <a:pt x="87" y="85"/>
                </a:cubicBezTo>
                <a:cubicBezTo>
                  <a:pt x="88" y="91"/>
                  <a:pt x="92" y="99"/>
                  <a:pt x="103" y="104"/>
                </a:cubicBezTo>
                <a:cubicBezTo>
                  <a:pt x="104" y="105"/>
                  <a:pt x="106" y="105"/>
                  <a:pt x="109" y="106"/>
                </a:cubicBezTo>
                <a:cubicBezTo>
                  <a:pt x="119" y="108"/>
                  <a:pt x="135" y="111"/>
                  <a:pt x="140" y="127"/>
                </a:cubicBezTo>
                <a:cubicBezTo>
                  <a:pt x="140" y="127"/>
                  <a:pt x="141" y="128"/>
                  <a:pt x="141" y="128"/>
                </a:cubicBezTo>
                <a:cubicBezTo>
                  <a:pt x="142" y="128"/>
                  <a:pt x="142" y="128"/>
                  <a:pt x="142" y="128"/>
                </a:cubicBezTo>
                <a:cubicBezTo>
                  <a:pt x="143" y="128"/>
                  <a:pt x="144" y="127"/>
                  <a:pt x="143" y="125"/>
                </a:cubicBezTo>
                <a:cubicBezTo>
                  <a:pt x="139" y="108"/>
                  <a:pt x="120" y="104"/>
                  <a:pt x="110" y="102"/>
                </a:cubicBezTo>
                <a:cubicBezTo>
                  <a:pt x="108" y="101"/>
                  <a:pt x="105" y="101"/>
                  <a:pt x="104" y="100"/>
                </a:cubicBezTo>
                <a:cubicBezTo>
                  <a:pt x="97" y="97"/>
                  <a:pt x="92" y="92"/>
                  <a:pt x="91" y="86"/>
                </a:cubicBezTo>
                <a:cubicBezTo>
                  <a:pt x="98" y="80"/>
                  <a:pt x="104" y="71"/>
                  <a:pt x="107" y="60"/>
                </a:cubicBezTo>
                <a:cubicBezTo>
                  <a:pt x="110" y="56"/>
                  <a:pt x="112" y="51"/>
                  <a:pt x="112" y="47"/>
                </a:cubicBezTo>
                <a:cubicBezTo>
                  <a:pt x="112" y="44"/>
                  <a:pt x="111" y="42"/>
                  <a:pt x="110" y="40"/>
                </a:cubicBezTo>
                <a:cubicBezTo>
                  <a:pt x="109" y="18"/>
                  <a:pt x="93" y="0"/>
                  <a:pt x="73" y="0"/>
                </a:cubicBezTo>
                <a:cubicBezTo>
                  <a:pt x="72" y="0"/>
                  <a:pt x="72" y="0"/>
                  <a:pt x="72" y="0"/>
                </a:cubicBezTo>
                <a:cubicBezTo>
                  <a:pt x="53" y="0"/>
                  <a:pt x="37" y="17"/>
                  <a:pt x="35" y="39"/>
                </a:cubicBezTo>
                <a:cubicBezTo>
                  <a:pt x="33" y="41"/>
                  <a:pt x="32" y="44"/>
                  <a:pt x="32" y="47"/>
                </a:cubicBezTo>
                <a:cubicBezTo>
                  <a:pt x="32" y="52"/>
                  <a:pt x="34" y="57"/>
                  <a:pt x="39" y="63"/>
                </a:cubicBezTo>
                <a:cubicBezTo>
                  <a:pt x="42" y="72"/>
                  <a:pt x="47" y="79"/>
                  <a:pt x="53" y="85"/>
                </a:cubicBezTo>
                <a:cubicBezTo>
                  <a:pt x="52" y="91"/>
                  <a:pt x="47" y="96"/>
                  <a:pt x="40" y="99"/>
                </a:cubicBezTo>
                <a:cubicBezTo>
                  <a:pt x="39" y="100"/>
                  <a:pt x="37" y="100"/>
                  <a:pt x="34" y="101"/>
                </a:cubicBezTo>
                <a:cubicBezTo>
                  <a:pt x="24" y="103"/>
                  <a:pt x="5" y="108"/>
                  <a:pt x="1" y="125"/>
                </a:cubicBezTo>
                <a:cubicBezTo>
                  <a:pt x="0" y="127"/>
                  <a:pt x="1" y="128"/>
                  <a:pt x="2" y="128"/>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332">
            <a:extLst>
              <a:ext uri="{FF2B5EF4-FFF2-40B4-BE49-F238E27FC236}">
                <a16:creationId xmlns:a16="http://schemas.microsoft.com/office/drawing/2014/main" id="{2F070665-1796-454F-8124-7A5CAB414524}"/>
              </a:ext>
            </a:extLst>
          </p:cNvPr>
          <p:cNvSpPr>
            <a:spLocks/>
          </p:cNvSpPr>
          <p:nvPr/>
        </p:nvSpPr>
        <p:spPr bwMode="auto">
          <a:xfrm>
            <a:off x="1352355" y="3684164"/>
            <a:ext cx="544417" cy="483633"/>
          </a:xfrm>
          <a:custGeom>
            <a:avLst/>
            <a:gdLst/>
            <a:ahLst/>
            <a:cxnLst>
              <a:cxn ang="0">
                <a:pos x="89" y="83"/>
              </a:cxn>
              <a:cxn ang="0">
                <a:pos x="87" y="84"/>
              </a:cxn>
              <a:cxn ang="0">
                <a:pos x="87" y="85"/>
              </a:cxn>
              <a:cxn ang="0">
                <a:pos x="103" y="104"/>
              </a:cxn>
              <a:cxn ang="0">
                <a:pos x="109" y="106"/>
              </a:cxn>
              <a:cxn ang="0">
                <a:pos x="140" y="127"/>
              </a:cxn>
              <a:cxn ang="0">
                <a:pos x="141" y="128"/>
              </a:cxn>
              <a:cxn ang="0">
                <a:pos x="142" y="128"/>
              </a:cxn>
              <a:cxn ang="0">
                <a:pos x="143" y="125"/>
              </a:cxn>
              <a:cxn ang="0">
                <a:pos x="110" y="102"/>
              </a:cxn>
              <a:cxn ang="0">
                <a:pos x="104" y="100"/>
              </a:cxn>
              <a:cxn ang="0">
                <a:pos x="91" y="87"/>
              </a:cxn>
              <a:cxn ang="0">
                <a:pos x="119" y="81"/>
              </a:cxn>
              <a:cxn ang="0">
                <a:pos x="120" y="79"/>
              </a:cxn>
              <a:cxn ang="0">
                <a:pos x="119" y="77"/>
              </a:cxn>
              <a:cxn ang="0">
                <a:pos x="108" y="41"/>
              </a:cxn>
              <a:cxn ang="0">
                <a:pos x="73" y="0"/>
              </a:cxn>
              <a:cxn ang="0">
                <a:pos x="72" y="0"/>
              </a:cxn>
              <a:cxn ang="0">
                <a:pos x="72" y="0"/>
              </a:cxn>
              <a:cxn ang="0">
                <a:pos x="36" y="40"/>
              </a:cxn>
              <a:cxn ang="0">
                <a:pos x="25" y="77"/>
              </a:cxn>
              <a:cxn ang="0">
                <a:pos x="24" y="78"/>
              </a:cxn>
              <a:cxn ang="0">
                <a:pos x="25" y="80"/>
              </a:cxn>
              <a:cxn ang="0">
                <a:pos x="53" y="87"/>
              </a:cxn>
              <a:cxn ang="0">
                <a:pos x="40" y="99"/>
              </a:cxn>
              <a:cxn ang="0">
                <a:pos x="34" y="101"/>
              </a:cxn>
              <a:cxn ang="0">
                <a:pos x="1" y="125"/>
              </a:cxn>
              <a:cxn ang="0">
                <a:pos x="2" y="128"/>
              </a:cxn>
              <a:cxn ang="0">
                <a:pos x="4" y="127"/>
              </a:cxn>
              <a:cxn ang="0">
                <a:pos x="35" y="105"/>
              </a:cxn>
              <a:cxn ang="0">
                <a:pos x="41" y="103"/>
              </a:cxn>
              <a:cxn ang="0">
                <a:pos x="57" y="84"/>
              </a:cxn>
              <a:cxn ang="0">
                <a:pos x="57" y="83"/>
              </a:cxn>
              <a:cxn ang="0">
                <a:pos x="55" y="82"/>
              </a:cxn>
              <a:cxn ang="0">
                <a:pos x="30" y="78"/>
              </a:cxn>
              <a:cxn ang="0">
                <a:pos x="40" y="40"/>
              </a:cxn>
              <a:cxn ang="0">
                <a:pos x="72" y="4"/>
              </a:cxn>
              <a:cxn ang="0">
                <a:pos x="73" y="4"/>
              </a:cxn>
              <a:cxn ang="0">
                <a:pos x="104" y="41"/>
              </a:cxn>
              <a:cxn ang="0">
                <a:pos x="114" y="79"/>
              </a:cxn>
              <a:cxn ang="0">
                <a:pos x="89" y="83"/>
              </a:cxn>
            </a:cxnLst>
            <a:rect l="0" t="0" r="r" b="b"/>
            <a:pathLst>
              <a:path w="144" h="128">
                <a:moveTo>
                  <a:pt x="89" y="83"/>
                </a:moveTo>
                <a:cubicBezTo>
                  <a:pt x="88" y="83"/>
                  <a:pt x="88" y="83"/>
                  <a:pt x="87" y="84"/>
                </a:cubicBezTo>
                <a:cubicBezTo>
                  <a:pt x="87" y="84"/>
                  <a:pt x="87" y="85"/>
                  <a:pt x="87" y="85"/>
                </a:cubicBezTo>
                <a:cubicBezTo>
                  <a:pt x="88" y="91"/>
                  <a:pt x="91" y="99"/>
                  <a:pt x="103" y="104"/>
                </a:cubicBezTo>
                <a:cubicBezTo>
                  <a:pt x="104" y="105"/>
                  <a:pt x="106" y="105"/>
                  <a:pt x="109" y="106"/>
                </a:cubicBezTo>
                <a:cubicBezTo>
                  <a:pt x="119" y="108"/>
                  <a:pt x="135" y="111"/>
                  <a:pt x="140" y="127"/>
                </a:cubicBezTo>
                <a:cubicBezTo>
                  <a:pt x="140" y="127"/>
                  <a:pt x="141" y="128"/>
                  <a:pt x="141" y="128"/>
                </a:cubicBezTo>
                <a:cubicBezTo>
                  <a:pt x="142" y="128"/>
                  <a:pt x="142" y="128"/>
                  <a:pt x="142" y="128"/>
                </a:cubicBezTo>
                <a:cubicBezTo>
                  <a:pt x="143" y="128"/>
                  <a:pt x="144" y="127"/>
                  <a:pt x="143" y="125"/>
                </a:cubicBezTo>
                <a:cubicBezTo>
                  <a:pt x="139" y="108"/>
                  <a:pt x="120" y="104"/>
                  <a:pt x="110" y="102"/>
                </a:cubicBezTo>
                <a:cubicBezTo>
                  <a:pt x="108" y="101"/>
                  <a:pt x="105" y="101"/>
                  <a:pt x="104" y="100"/>
                </a:cubicBezTo>
                <a:cubicBezTo>
                  <a:pt x="98" y="97"/>
                  <a:pt x="93" y="93"/>
                  <a:pt x="91" y="87"/>
                </a:cubicBezTo>
                <a:cubicBezTo>
                  <a:pt x="110" y="89"/>
                  <a:pt x="119" y="81"/>
                  <a:pt x="119" y="81"/>
                </a:cubicBezTo>
                <a:cubicBezTo>
                  <a:pt x="120" y="80"/>
                  <a:pt x="120" y="80"/>
                  <a:pt x="120" y="79"/>
                </a:cubicBezTo>
                <a:cubicBezTo>
                  <a:pt x="120" y="78"/>
                  <a:pt x="120" y="78"/>
                  <a:pt x="119" y="77"/>
                </a:cubicBezTo>
                <a:cubicBezTo>
                  <a:pt x="108" y="71"/>
                  <a:pt x="108" y="49"/>
                  <a:pt x="108" y="41"/>
                </a:cubicBezTo>
                <a:cubicBezTo>
                  <a:pt x="108" y="18"/>
                  <a:pt x="93" y="0"/>
                  <a:pt x="73" y="0"/>
                </a:cubicBezTo>
                <a:cubicBezTo>
                  <a:pt x="73" y="0"/>
                  <a:pt x="72" y="0"/>
                  <a:pt x="72" y="0"/>
                </a:cubicBezTo>
                <a:cubicBezTo>
                  <a:pt x="72" y="0"/>
                  <a:pt x="72" y="0"/>
                  <a:pt x="72" y="0"/>
                </a:cubicBezTo>
                <a:cubicBezTo>
                  <a:pt x="52" y="0"/>
                  <a:pt x="36" y="18"/>
                  <a:pt x="36" y="40"/>
                </a:cubicBezTo>
                <a:cubicBezTo>
                  <a:pt x="36" y="49"/>
                  <a:pt x="36" y="70"/>
                  <a:pt x="25" y="77"/>
                </a:cubicBezTo>
                <a:cubicBezTo>
                  <a:pt x="24" y="77"/>
                  <a:pt x="24" y="78"/>
                  <a:pt x="24" y="78"/>
                </a:cubicBezTo>
                <a:cubicBezTo>
                  <a:pt x="24" y="79"/>
                  <a:pt x="24" y="80"/>
                  <a:pt x="25" y="80"/>
                </a:cubicBezTo>
                <a:cubicBezTo>
                  <a:pt x="25" y="80"/>
                  <a:pt x="38" y="90"/>
                  <a:pt x="53" y="87"/>
                </a:cubicBezTo>
                <a:cubicBezTo>
                  <a:pt x="51" y="92"/>
                  <a:pt x="46" y="97"/>
                  <a:pt x="40" y="99"/>
                </a:cubicBezTo>
                <a:cubicBezTo>
                  <a:pt x="39" y="100"/>
                  <a:pt x="37" y="100"/>
                  <a:pt x="34" y="101"/>
                </a:cubicBezTo>
                <a:cubicBezTo>
                  <a:pt x="24" y="103"/>
                  <a:pt x="5" y="108"/>
                  <a:pt x="1" y="125"/>
                </a:cubicBezTo>
                <a:cubicBezTo>
                  <a:pt x="0" y="127"/>
                  <a:pt x="1" y="128"/>
                  <a:pt x="2" y="128"/>
                </a:cubicBezTo>
                <a:cubicBezTo>
                  <a:pt x="3" y="128"/>
                  <a:pt x="4" y="128"/>
                  <a:pt x="4" y="127"/>
                </a:cubicBezTo>
                <a:cubicBezTo>
                  <a:pt x="9" y="111"/>
                  <a:pt x="25" y="107"/>
                  <a:pt x="35" y="105"/>
                </a:cubicBezTo>
                <a:cubicBezTo>
                  <a:pt x="38" y="104"/>
                  <a:pt x="40" y="104"/>
                  <a:pt x="41" y="103"/>
                </a:cubicBezTo>
                <a:cubicBezTo>
                  <a:pt x="53" y="98"/>
                  <a:pt x="56" y="90"/>
                  <a:pt x="57" y="84"/>
                </a:cubicBezTo>
                <a:cubicBezTo>
                  <a:pt x="57" y="84"/>
                  <a:pt x="57" y="83"/>
                  <a:pt x="57" y="83"/>
                </a:cubicBezTo>
                <a:cubicBezTo>
                  <a:pt x="56" y="82"/>
                  <a:pt x="55" y="82"/>
                  <a:pt x="55" y="82"/>
                </a:cubicBezTo>
                <a:cubicBezTo>
                  <a:pt x="44" y="86"/>
                  <a:pt x="34" y="81"/>
                  <a:pt x="30" y="78"/>
                </a:cubicBezTo>
                <a:cubicBezTo>
                  <a:pt x="40" y="70"/>
                  <a:pt x="40" y="49"/>
                  <a:pt x="40" y="40"/>
                </a:cubicBezTo>
                <a:cubicBezTo>
                  <a:pt x="40" y="20"/>
                  <a:pt x="55" y="4"/>
                  <a:pt x="72" y="4"/>
                </a:cubicBezTo>
                <a:cubicBezTo>
                  <a:pt x="73" y="4"/>
                  <a:pt x="73" y="4"/>
                  <a:pt x="73" y="4"/>
                </a:cubicBezTo>
                <a:cubicBezTo>
                  <a:pt x="91" y="4"/>
                  <a:pt x="104" y="20"/>
                  <a:pt x="104" y="41"/>
                </a:cubicBezTo>
                <a:cubicBezTo>
                  <a:pt x="104" y="50"/>
                  <a:pt x="104" y="70"/>
                  <a:pt x="114" y="79"/>
                </a:cubicBezTo>
                <a:cubicBezTo>
                  <a:pt x="111" y="81"/>
                  <a:pt x="103" y="85"/>
                  <a:pt x="89" y="83"/>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264">
            <a:extLst>
              <a:ext uri="{FF2B5EF4-FFF2-40B4-BE49-F238E27FC236}">
                <a16:creationId xmlns:a16="http://schemas.microsoft.com/office/drawing/2014/main" id="{2B4B8D42-6400-4CFC-892A-8A0F3A2586A5}"/>
              </a:ext>
            </a:extLst>
          </p:cNvPr>
          <p:cNvSpPr>
            <a:spLocks noEditPoints="1"/>
          </p:cNvSpPr>
          <p:nvPr/>
        </p:nvSpPr>
        <p:spPr bwMode="auto">
          <a:xfrm>
            <a:off x="2444016" y="4880727"/>
            <a:ext cx="461667" cy="414374"/>
          </a:xfrm>
          <a:custGeom>
            <a:avLst/>
            <a:gdLst/>
            <a:ahLst/>
            <a:cxnLst>
              <a:cxn ang="0">
                <a:pos x="104" y="42"/>
              </a:cxn>
              <a:cxn ang="0">
                <a:pos x="104" y="122"/>
              </a:cxn>
              <a:cxn ang="0">
                <a:pos x="104" y="124"/>
              </a:cxn>
              <a:cxn ang="0">
                <a:pos x="92" y="124"/>
              </a:cxn>
              <a:cxn ang="0">
                <a:pos x="92" y="122"/>
              </a:cxn>
              <a:cxn ang="0">
                <a:pos x="92" y="6"/>
              </a:cxn>
              <a:cxn ang="0">
                <a:pos x="86" y="0"/>
              </a:cxn>
              <a:cxn ang="0">
                <a:pos x="58" y="0"/>
              </a:cxn>
              <a:cxn ang="0">
                <a:pos x="52" y="6"/>
              </a:cxn>
              <a:cxn ang="0">
                <a:pos x="52" y="122"/>
              </a:cxn>
              <a:cxn ang="0">
                <a:pos x="52" y="124"/>
              </a:cxn>
              <a:cxn ang="0">
                <a:pos x="40" y="124"/>
              </a:cxn>
              <a:cxn ang="0">
                <a:pos x="40" y="122"/>
              </a:cxn>
              <a:cxn ang="0">
                <a:pos x="40" y="78"/>
              </a:cxn>
              <a:cxn ang="0">
                <a:pos x="34" y="72"/>
              </a:cxn>
              <a:cxn ang="0">
                <a:pos x="6" y="72"/>
              </a:cxn>
              <a:cxn ang="0">
                <a:pos x="0" y="78"/>
              </a:cxn>
              <a:cxn ang="0">
                <a:pos x="0" y="122"/>
              </a:cxn>
              <a:cxn ang="0">
                <a:pos x="6" y="128"/>
              </a:cxn>
              <a:cxn ang="0">
                <a:pos x="20" y="128"/>
              </a:cxn>
              <a:cxn ang="0">
                <a:pos x="34" y="128"/>
              </a:cxn>
              <a:cxn ang="0">
                <a:pos x="58" y="128"/>
              </a:cxn>
              <a:cxn ang="0">
                <a:pos x="86" y="128"/>
              </a:cxn>
              <a:cxn ang="0">
                <a:pos x="110" y="128"/>
              </a:cxn>
              <a:cxn ang="0">
                <a:pos x="138" y="128"/>
              </a:cxn>
              <a:cxn ang="0">
                <a:pos x="144" y="122"/>
              </a:cxn>
              <a:cxn ang="0">
                <a:pos x="144" y="42"/>
              </a:cxn>
              <a:cxn ang="0">
                <a:pos x="138" y="36"/>
              </a:cxn>
              <a:cxn ang="0">
                <a:pos x="110" y="36"/>
              </a:cxn>
              <a:cxn ang="0">
                <a:pos x="104" y="42"/>
              </a:cxn>
              <a:cxn ang="0">
                <a:pos x="20" y="124"/>
              </a:cxn>
              <a:cxn ang="0">
                <a:pos x="6" y="124"/>
              </a:cxn>
              <a:cxn ang="0">
                <a:pos x="4" y="122"/>
              </a:cxn>
              <a:cxn ang="0">
                <a:pos x="4" y="78"/>
              </a:cxn>
              <a:cxn ang="0">
                <a:pos x="6" y="76"/>
              </a:cxn>
              <a:cxn ang="0">
                <a:pos x="34" y="76"/>
              </a:cxn>
              <a:cxn ang="0">
                <a:pos x="36" y="78"/>
              </a:cxn>
              <a:cxn ang="0">
                <a:pos x="36" y="122"/>
              </a:cxn>
              <a:cxn ang="0">
                <a:pos x="34" y="124"/>
              </a:cxn>
              <a:cxn ang="0">
                <a:pos x="20" y="124"/>
              </a:cxn>
              <a:cxn ang="0">
                <a:pos x="58" y="124"/>
              </a:cxn>
              <a:cxn ang="0">
                <a:pos x="56" y="122"/>
              </a:cxn>
              <a:cxn ang="0">
                <a:pos x="56" y="6"/>
              </a:cxn>
              <a:cxn ang="0">
                <a:pos x="58" y="4"/>
              </a:cxn>
              <a:cxn ang="0">
                <a:pos x="86" y="4"/>
              </a:cxn>
              <a:cxn ang="0">
                <a:pos x="88" y="6"/>
              </a:cxn>
              <a:cxn ang="0">
                <a:pos x="88" y="122"/>
              </a:cxn>
              <a:cxn ang="0">
                <a:pos x="86" y="124"/>
              </a:cxn>
              <a:cxn ang="0">
                <a:pos x="58" y="124"/>
              </a:cxn>
              <a:cxn ang="0">
                <a:pos x="140" y="42"/>
              </a:cxn>
              <a:cxn ang="0">
                <a:pos x="140" y="122"/>
              </a:cxn>
              <a:cxn ang="0">
                <a:pos x="138" y="124"/>
              </a:cxn>
              <a:cxn ang="0">
                <a:pos x="110" y="124"/>
              </a:cxn>
              <a:cxn ang="0">
                <a:pos x="108" y="122"/>
              </a:cxn>
              <a:cxn ang="0">
                <a:pos x="108" y="42"/>
              </a:cxn>
              <a:cxn ang="0">
                <a:pos x="110" y="40"/>
              </a:cxn>
              <a:cxn ang="0">
                <a:pos x="138" y="40"/>
              </a:cxn>
              <a:cxn ang="0">
                <a:pos x="140" y="42"/>
              </a:cxn>
            </a:cxnLst>
            <a:rect l="0" t="0" r="r" b="b"/>
            <a:pathLst>
              <a:path w="144" h="128">
                <a:moveTo>
                  <a:pt x="104" y="42"/>
                </a:moveTo>
                <a:cubicBezTo>
                  <a:pt x="104" y="122"/>
                  <a:pt x="104" y="122"/>
                  <a:pt x="104" y="122"/>
                </a:cubicBezTo>
                <a:cubicBezTo>
                  <a:pt x="104" y="123"/>
                  <a:pt x="104" y="123"/>
                  <a:pt x="104" y="124"/>
                </a:cubicBezTo>
                <a:cubicBezTo>
                  <a:pt x="92" y="124"/>
                  <a:pt x="92" y="124"/>
                  <a:pt x="92" y="124"/>
                </a:cubicBezTo>
                <a:cubicBezTo>
                  <a:pt x="92" y="123"/>
                  <a:pt x="92" y="123"/>
                  <a:pt x="92" y="122"/>
                </a:cubicBezTo>
                <a:cubicBezTo>
                  <a:pt x="92" y="6"/>
                  <a:pt x="92" y="6"/>
                  <a:pt x="92" y="6"/>
                </a:cubicBezTo>
                <a:cubicBezTo>
                  <a:pt x="92" y="3"/>
                  <a:pt x="89" y="0"/>
                  <a:pt x="86" y="0"/>
                </a:cubicBezTo>
                <a:cubicBezTo>
                  <a:pt x="58" y="0"/>
                  <a:pt x="58" y="0"/>
                  <a:pt x="58" y="0"/>
                </a:cubicBezTo>
                <a:cubicBezTo>
                  <a:pt x="55" y="0"/>
                  <a:pt x="52" y="3"/>
                  <a:pt x="52" y="6"/>
                </a:cubicBezTo>
                <a:cubicBezTo>
                  <a:pt x="52" y="122"/>
                  <a:pt x="52" y="122"/>
                  <a:pt x="52" y="122"/>
                </a:cubicBezTo>
                <a:cubicBezTo>
                  <a:pt x="52" y="123"/>
                  <a:pt x="52" y="123"/>
                  <a:pt x="52" y="124"/>
                </a:cubicBezTo>
                <a:cubicBezTo>
                  <a:pt x="40" y="124"/>
                  <a:pt x="40" y="124"/>
                  <a:pt x="40" y="124"/>
                </a:cubicBezTo>
                <a:cubicBezTo>
                  <a:pt x="40" y="123"/>
                  <a:pt x="40" y="123"/>
                  <a:pt x="40" y="122"/>
                </a:cubicBezTo>
                <a:cubicBezTo>
                  <a:pt x="40" y="78"/>
                  <a:pt x="40" y="78"/>
                  <a:pt x="40" y="78"/>
                </a:cubicBezTo>
                <a:cubicBezTo>
                  <a:pt x="40" y="75"/>
                  <a:pt x="37" y="72"/>
                  <a:pt x="34" y="72"/>
                </a:cubicBezTo>
                <a:cubicBezTo>
                  <a:pt x="6" y="72"/>
                  <a:pt x="6" y="72"/>
                  <a:pt x="6" y="72"/>
                </a:cubicBezTo>
                <a:cubicBezTo>
                  <a:pt x="3" y="72"/>
                  <a:pt x="0" y="75"/>
                  <a:pt x="0" y="78"/>
                </a:cubicBezTo>
                <a:cubicBezTo>
                  <a:pt x="0" y="122"/>
                  <a:pt x="0" y="122"/>
                  <a:pt x="0" y="122"/>
                </a:cubicBezTo>
                <a:cubicBezTo>
                  <a:pt x="0" y="125"/>
                  <a:pt x="3" y="128"/>
                  <a:pt x="6" y="128"/>
                </a:cubicBezTo>
                <a:cubicBezTo>
                  <a:pt x="20" y="128"/>
                  <a:pt x="20" y="128"/>
                  <a:pt x="20" y="128"/>
                </a:cubicBezTo>
                <a:cubicBezTo>
                  <a:pt x="34" y="128"/>
                  <a:pt x="34" y="128"/>
                  <a:pt x="34" y="128"/>
                </a:cubicBezTo>
                <a:cubicBezTo>
                  <a:pt x="58" y="128"/>
                  <a:pt x="58" y="128"/>
                  <a:pt x="58" y="128"/>
                </a:cubicBezTo>
                <a:cubicBezTo>
                  <a:pt x="86" y="128"/>
                  <a:pt x="86" y="128"/>
                  <a:pt x="86" y="128"/>
                </a:cubicBezTo>
                <a:cubicBezTo>
                  <a:pt x="110" y="128"/>
                  <a:pt x="110" y="128"/>
                  <a:pt x="110" y="128"/>
                </a:cubicBezTo>
                <a:cubicBezTo>
                  <a:pt x="138" y="128"/>
                  <a:pt x="138" y="128"/>
                  <a:pt x="138" y="128"/>
                </a:cubicBezTo>
                <a:cubicBezTo>
                  <a:pt x="141" y="128"/>
                  <a:pt x="144" y="125"/>
                  <a:pt x="144" y="122"/>
                </a:cubicBezTo>
                <a:cubicBezTo>
                  <a:pt x="144" y="42"/>
                  <a:pt x="144" y="42"/>
                  <a:pt x="144" y="42"/>
                </a:cubicBezTo>
                <a:cubicBezTo>
                  <a:pt x="144" y="39"/>
                  <a:pt x="141" y="36"/>
                  <a:pt x="138" y="36"/>
                </a:cubicBezTo>
                <a:cubicBezTo>
                  <a:pt x="110" y="36"/>
                  <a:pt x="110" y="36"/>
                  <a:pt x="110" y="36"/>
                </a:cubicBezTo>
                <a:cubicBezTo>
                  <a:pt x="107" y="36"/>
                  <a:pt x="104" y="39"/>
                  <a:pt x="104" y="42"/>
                </a:cubicBezTo>
                <a:close/>
                <a:moveTo>
                  <a:pt x="20" y="124"/>
                </a:moveTo>
                <a:cubicBezTo>
                  <a:pt x="6" y="124"/>
                  <a:pt x="6" y="124"/>
                  <a:pt x="6" y="124"/>
                </a:cubicBezTo>
                <a:cubicBezTo>
                  <a:pt x="5" y="124"/>
                  <a:pt x="4" y="123"/>
                  <a:pt x="4" y="122"/>
                </a:cubicBezTo>
                <a:cubicBezTo>
                  <a:pt x="4" y="78"/>
                  <a:pt x="4" y="78"/>
                  <a:pt x="4" y="78"/>
                </a:cubicBezTo>
                <a:cubicBezTo>
                  <a:pt x="4" y="77"/>
                  <a:pt x="5" y="76"/>
                  <a:pt x="6" y="76"/>
                </a:cubicBezTo>
                <a:cubicBezTo>
                  <a:pt x="34" y="76"/>
                  <a:pt x="34" y="76"/>
                  <a:pt x="34" y="76"/>
                </a:cubicBezTo>
                <a:cubicBezTo>
                  <a:pt x="35" y="76"/>
                  <a:pt x="36" y="77"/>
                  <a:pt x="36" y="78"/>
                </a:cubicBezTo>
                <a:cubicBezTo>
                  <a:pt x="36" y="122"/>
                  <a:pt x="36" y="122"/>
                  <a:pt x="36" y="122"/>
                </a:cubicBezTo>
                <a:cubicBezTo>
                  <a:pt x="36" y="123"/>
                  <a:pt x="35" y="124"/>
                  <a:pt x="34" y="124"/>
                </a:cubicBezTo>
                <a:lnTo>
                  <a:pt x="20" y="124"/>
                </a:lnTo>
                <a:close/>
                <a:moveTo>
                  <a:pt x="58" y="124"/>
                </a:moveTo>
                <a:cubicBezTo>
                  <a:pt x="57" y="124"/>
                  <a:pt x="56" y="123"/>
                  <a:pt x="56" y="122"/>
                </a:cubicBezTo>
                <a:cubicBezTo>
                  <a:pt x="56" y="6"/>
                  <a:pt x="56" y="6"/>
                  <a:pt x="56" y="6"/>
                </a:cubicBezTo>
                <a:cubicBezTo>
                  <a:pt x="56" y="5"/>
                  <a:pt x="57" y="4"/>
                  <a:pt x="58" y="4"/>
                </a:cubicBezTo>
                <a:cubicBezTo>
                  <a:pt x="86" y="4"/>
                  <a:pt x="86" y="4"/>
                  <a:pt x="86" y="4"/>
                </a:cubicBezTo>
                <a:cubicBezTo>
                  <a:pt x="87" y="4"/>
                  <a:pt x="88" y="5"/>
                  <a:pt x="88" y="6"/>
                </a:cubicBezTo>
                <a:cubicBezTo>
                  <a:pt x="88" y="122"/>
                  <a:pt x="88" y="122"/>
                  <a:pt x="88" y="122"/>
                </a:cubicBezTo>
                <a:cubicBezTo>
                  <a:pt x="88" y="123"/>
                  <a:pt x="87" y="124"/>
                  <a:pt x="86" y="124"/>
                </a:cubicBezTo>
                <a:lnTo>
                  <a:pt x="58" y="124"/>
                </a:lnTo>
                <a:close/>
                <a:moveTo>
                  <a:pt x="140" y="42"/>
                </a:moveTo>
                <a:cubicBezTo>
                  <a:pt x="140" y="122"/>
                  <a:pt x="140" y="122"/>
                  <a:pt x="140" y="122"/>
                </a:cubicBezTo>
                <a:cubicBezTo>
                  <a:pt x="140" y="123"/>
                  <a:pt x="139" y="124"/>
                  <a:pt x="138" y="124"/>
                </a:cubicBezTo>
                <a:cubicBezTo>
                  <a:pt x="110" y="124"/>
                  <a:pt x="110" y="124"/>
                  <a:pt x="110" y="124"/>
                </a:cubicBezTo>
                <a:cubicBezTo>
                  <a:pt x="109" y="124"/>
                  <a:pt x="108" y="123"/>
                  <a:pt x="108" y="122"/>
                </a:cubicBezTo>
                <a:cubicBezTo>
                  <a:pt x="108" y="42"/>
                  <a:pt x="108" y="42"/>
                  <a:pt x="108" y="42"/>
                </a:cubicBezTo>
                <a:cubicBezTo>
                  <a:pt x="108" y="41"/>
                  <a:pt x="109" y="40"/>
                  <a:pt x="110" y="40"/>
                </a:cubicBezTo>
                <a:cubicBezTo>
                  <a:pt x="138" y="40"/>
                  <a:pt x="138" y="40"/>
                  <a:pt x="138" y="40"/>
                </a:cubicBezTo>
                <a:cubicBezTo>
                  <a:pt x="139" y="40"/>
                  <a:pt x="140" y="41"/>
                  <a:pt x="140" y="42"/>
                </a:cubicBezTo>
                <a:close/>
              </a:path>
            </a:pathLst>
          </a:custGeom>
          <a:gradFill>
            <a:gsLst>
              <a:gs pos="0">
                <a:srgbClr val="03D4A8"/>
              </a:gs>
              <a:gs pos="25000">
                <a:srgbClr val="21D6E0"/>
              </a:gs>
              <a:gs pos="75000">
                <a:srgbClr val="0087E6"/>
              </a:gs>
              <a:gs pos="100000">
                <a:srgbClr val="005CBF"/>
              </a:gs>
            </a:gsLst>
            <a:lin ang="2700000" scaled="0"/>
          </a:gra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D458E2A4-76A1-41F1-A40D-E7E716B7162A}"/>
              </a:ext>
            </a:extLst>
          </p:cNvPr>
          <p:cNvSpPr/>
          <p:nvPr/>
        </p:nvSpPr>
        <p:spPr>
          <a:xfrm>
            <a:off x="6731969" y="2507431"/>
            <a:ext cx="1962657"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53" name="Rectangle 52">
            <a:extLst>
              <a:ext uri="{FF2B5EF4-FFF2-40B4-BE49-F238E27FC236}">
                <a16:creationId xmlns:a16="http://schemas.microsoft.com/office/drawing/2014/main" id="{69FCCA08-4207-4C51-8819-4D578B3686C2}"/>
              </a:ext>
            </a:extLst>
          </p:cNvPr>
          <p:cNvSpPr/>
          <p:nvPr/>
        </p:nvSpPr>
        <p:spPr>
          <a:xfrm>
            <a:off x="6731969" y="2530314"/>
            <a:ext cx="188085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Quality and Expectations Management</a:t>
            </a:r>
          </a:p>
        </p:txBody>
      </p:sp>
      <p:sp>
        <p:nvSpPr>
          <p:cNvPr id="54" name="Rectangle 53">
            <a:extLst>
              <a:ext uri="{FF2B5EF4-FFF2-40B4-BE49-F238E27FC236}">
                <a16:creationId xmlns:a16="http://schemas.microsoft.com/office/drawing/2014/main" id="{C3947EE8-FC3F-4DA5-8127-5DBD5111F624}"/>
              </a:ext>
            </a:extLst>
          </p:cNvPr>
          <p:cNvSpPr/>
          <p:nvPr/>
        </p:nvSpPr>
        <p:spPr>
          <a:xfrm>
            <a:off x="8872416" y="2507431"/>
            <a:ext cx="1301574"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55" name="Rectangle 54">
            <a:extLst>
              <a:ext uri="{FF2B5EF4-FFF2-40B4-BE49-F238E27FC236}">
                <a16:creationId xmlns:a16="http://schemas.microsoft.com/office/drawing/2014/main" id="{51CD968B-6377-4363-AB75-C0D05D8135CA}"/>
              </a:ext>
            </a:extLst>
          </p:cNvPr>
          <p:cNvSpPr/>
          <p:nvPr/>
        </p:nvSpPr>
        <p:spPr>
          <a:xfrm>
            <a:off x="8900323" y="2530314"/>
            <a:ext cx="126876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Business Case Management</a:t>
            </a:r>
          </a:p>
        </p:txBody>
      </p:sp>
      <p:sp>
        <p:nvSpPr>
          <p:cNvPr id="56" name="Rectangle 55">
            <a:extLst>
              <a:ext uri="{FF2B5EF4-FFF2-40B4-BE49-F238E27FC236}">
                <a16:creationId xmlns:a16="http://schemas.microsoft.com/office/drawing/2014/main" id="{8A741190-D5F1-49B0-8CD4-D9B9CBDD8DF7}"/>
              </a:ext>
            </a:extLst>
          </p:cNvPr>
          <p:cNvSpPr/>
          <p:nvPr/>
        </p:nvSpPr>
        <p:spPr>
          <a:xfrm>
            <a:off x="10351779" y="2507431"/>
            <a:ext cx="1452362"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57" name="Rectangle 56">
            <a:extLst>
              <a:ext uri="{FF2B5EF4-FFF2-40B4-BE49-F238E27FC236}">
                <a16:creationId xmlns:a16="http://schemas.microsoft.com/office/drawing/2014/main" id="{C475F72D-C578-4973-A208-2237C97750ED}"/>
              </a:ext>
            </a:extLst>
          </p:cNvPr>
          <p:cNvSpPr/>
          <p:nvPr/>
        </p:nvSpPr>
        <p:spPr>
          <a:xfrm>
            <a:off x="10380331" y="2530314"/>
            <a:ext cx="139732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Strategy Planning </a:t>
            </a:r>
            <a:b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b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and Alignment</a:t>
            </a:r>
          </a:p>
        </p:txBody>
      </p:sp>
      <p:sp>
        <p:nvSpPr>
          <p:cNvPr id="58" name="Rectangle 57">
            <a:extLst>
              <a:ext uri="{FF2B5EF4-FFF2-40B4-BE49-F238E27FC236}">
                <a16:creationId xmlns:a16="http://schemas.microsoft.com/office/drawing/2014/main" id="{3ABAE2D8-E6BB-45DA-8537-FCAE452C33DB}"/>
              </a:ext>
            </a:extLst>
          </p:cNvPr>
          <p:cNvSpPr/>
          <p:nvPr/>
        </p:nvSpPr>
        <p:spPr>
          <a:xfrm>
            <a:off x="5421982" y="2507431"/>
            <a:ext cx="1132197"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59" name="Rectangle 58">
            <a:extLst>
              <a:ext uri="{FF2B5EF4-FFF2-40B4-BE49-F238E27FC236}">
                <a16:creationId xmlns:a16="http://schemas.microsoft.com/office/drawing/2014/main" id="{49AD5FE8-EE02-4815-89E0-641C3AC6047D}"/>
              </a:ext>
            </a:extLst>
          </p:cNvPr>
          <p:cNvSpPr/>
          <p:nvPr/>
        </p:nvSpPr>
        <p:spPr>
          <a:xfrm>
            <a:off x="5421982" y="2530314"/>
            <a:ext cx="100725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Client Satisfaction</a:t>
            </a:r>
          </a:p>
        </p:txBody>
      </p:sp>
      <p:sp>
        <p:nvSpPr>
          <p:cNvPr id="60" name="Rectangle 59">
            <a:extLst>
              <a:ext uri="{FF2B5EF4-FFF2-40B4-BE49-F238E27FC236}">
                <a16:creationId xmlns:a16="http://schemas.microsoft.com/office/drawing/2014/main" id="{DEB46824-FE37-4784-A1B7-45B838BA1938}"/>
              </a:ext>
            </a:extLst>
          </p:cNvPr>
          <p:cNvSpPr/>
          <p:nvPr/>
        </p:nvSpPr>
        <p:spPr>
          <a:xfrm>
            <a:off x="6731969" y="3708991"/>
            <a:ext cx="1962657"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61" name="Rectangle 60">
            <a:extLst>
              <a:ext uri="{FF2B5EF4-FFF2-40B4-BE49-F238E27FC236}">
                <a16:creationId xmlns:a16="http://schemas.microsoft.com/office/drawing/2014/main" id="{06E1AE48-EFBD-4217-A581-DEAD1041E47D}"/>
              </a:ext>
            </a:extLst>
          </p:cNvPr>
          <p:cNvSpPr/>
          <p:nvPr/>
        </p:nvSpPr>
        <p:spPr>
          <a:xfrm>
            <a:off x="6731969" y="3731874"/>
            <a:ext cx="170729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Incident Management </a:t>
            </a:r>
            <a:b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b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and Quality</a:t>
            </a:r>
          </a:p>
        </p:txBody>
      </p:sp>
      <p:sp>
        <p:nvSpPr>
          <p:cNvPr id="62" name="Rectangle 61">
            <a:extLst>
              <a:ext uri="{FF2B5EF4-FFF2-40B4-BE49-F238E27FC236}">
                <a16:creationId xmlns:a16="http://schemas.microsoft.com/office/drawing/2014/main" id="{855B4A2A-0B2D-41BE-A3D6-748D40BD4028}"/>
              </a:ext>
            </a:extLst>
          </p:cNvPr>
          <p:cNvSpPr/>
          <p:nvPr/>
        </p:nvSpPr>
        <p:spPr>
          <a:xfrm>
            <a:off x="8872416" y="3708991"/>
            <a:ext cx="1301574"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63" name="Rectangle 62">
            <a:extLst>
              <a:ext uri="{FF2B5EF4-FFF2-40B4-BE49-F238E27FC236}">
                <a16:creationId xmlns:a16="http://schemas.microsoft.com/office/drawing/2014/main" id="{2976C679-9D09-4681-A0A5-59A3D06C7450}"/>
              </a:ext>
            </a:extLst>
          </p:cNvPr>
          <p:cNvSpPr/>
          <p:nvPr/>
        </p:nvSpPr>
        <p:spPr>
          <a:xfrm>
            <a:off x="8900323" y="3731874"/>
            <a:ext cx="11687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Monthly Reports </a:t>
            </a:r>
          </a:p>
        </p:txBody>
      </p:sp>
      <p:sp>
        <p:nvSpPr>
          <p:cNvPr id="64" name="Rectangle 63">
            <a:extLst>
              <a:ext uri="{FF2B5EF4-FFF2-40B4-BE49-F238E27FC236}">
                <a16:creationId xmlns:a16="http://schemas.microsoft.com/office/drawing/2014/main" id="{657C7AF5-51F4-480C-BAC7-72A83F0AA0AC}"/>
              </a:ext>
            </a:extLst>
          </p:cNvPr>
          <p:cNvSpPr/>
          <p:nvPr/>
        </p:nvSpPr>
        <p:spPr>
          <a:xfrm>
            <a:off x="10351779" y="3708991"/>
            <a:ext cx="1452362"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65" name="Rectangle 64">
            <a:extLst>
              <a:ext uri="{FF2B5EF4-FFF2-40B4-BE49-F238E27FC236}">
                <a16:creationId xmlns:a16="http://schemas.microsoft.com/office/drawing/2014/main" id="{CA84BB14-DCF3-4FEF-A280-4B3BC26F0510}"/>
              </a:ext>
            </a:extLst>
          </p:cNvPr>
          <p:cNvSpPr/>
          <p:nvPr/>
        </p:nvSpPr>
        <p:spPr>
          <a:xfrm>
            <a:off x="10380331" y="3731874"/>
            <a:ext cx="131090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Dashboards and Analytics</a:t>
            </a:r>
          </a:p>
        </p:txBody>
      </p:sp>
      <p:sp>
        <p:nvSpPr>
          <p:cNvPr id="66" name="Rectangle 65">
            <a:extLst>
              <a:ext uri="{FF2B5EF4-FFF2-40B4-BE49-F238E27FC236}">
                <a16:creationId xmlns:a16="http://schemas.microsoft.com/office/drawing/2014/main" id="{0963688A-D9BD-45CD-AFD4-CCD93F3457D7}"/>
              </a:ext>
            </a:extLst>
          </p:cNvPr>
          <p:cNvSpPr/>
          <p:nvPr/>
        </p:nvSpPr>
        <p:spPr>
          <a:xfrm>
            <a:off x="5421982" y="3708991"/>
            <a:ext cx="1132197"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67" name="Rectangle 66">
            <a:extLst>
              <a:ext uri="{FF2B5EF4-FFF2-40B4-BE49-F238E27FC236}">
                <a16:creationId xmlns:a16="http://schemas.microsoft.com/office/drawing/2014/main" id="{D2B777EA-D434-4EBF-B129-46428E884418}"/>
              </a:ext>
            </a:extLst>
          </p:cNvPr>
          <p:cNvSpPr/>
          <p:nvPr/>
        </p:nvSpPr>
        <p:spPr>
          <a:xfrm>
            <a:off x="5421982" y="3731874"/>
            <a:ext cx="108028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Change Management</a:t>
            </a:r>
          </a:p>
        </p:txBody>
      </p:sp>
      <p:sp>
        <p:nvSpPr>
          <p:cNvPr id="68" name="Rectangle 67">
            <a:extLst>
              <a:ext uri="{FF2B5EF4-FFF2-40B4-BE49-F238E27FC236}">
                <a16:creationId xmlns:a16="http://schemas.microsoft.com/office/drawing/2014/main" id="{45982237-376A-4B27-957A-0C20CA527471}"/>
              </a:ext>
            </a:extLst>
          </p:cNvPr>
          <p:cNvSpPr/>
          <p:nvPr/>
        </p:nvSpPr>
        <p:spPr>
          <a:xfrm>
            <a:off x="6731969" y="4910551"/>
            <a:ext cx="1962657"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69" name="Rectangle 68">
            <a:extLst>
              <a:ext uri="{FF2B5EF4-FFF2-40B4-BE49-F238E27FC236}">
                <a16:creationId xmlns:a16="http://schemas.microsoft.com/office/drawing/2014/main" id="{6D39162C-6B2B-4366-8FBC-BFB2A93CB5F7}"/>
              </a:ext>
            </a:extLst>
          </p:cNvPr>
          <p:cNvSpPr/>
          <p:nvPr/>
        </p:nvSpPr>
        <p:spPr>
          <a:xfrm>
            <a:off x="6731969" y="5025767"/>
            <a:ext cx="188085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Shift Management</a:t>
            </a:r>
          </a:p>
        </p:txBody>
      </p:sp>
      <p:sp>
        <p:nvSpPr>
          <p:cNvPr id="70" name="Rectangle 69">
            <a:extLst>
              <a:ext uri="{FF2B5EF4-FFF2-40B4-BE49-F238E27FC236}">
                <a16:creationId xmlns:a16="http://schemas.microsoft.com/office/drawing/2014/main" id="{9B6428CF-1A02-4246-B825-A273F06BDD29}"/>
              </a:ext>
            </a:extLst>
          </p:cNvPr>
          <p:cNvSpPr/>
          <p:nvPr/>
        </p:nvSpPr>
        <p:spPr>
          <a:xfrm>
            <a:off x="8872416" y="4910551"/>
            <a:ext cx="1301574"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71" name="Rectangle 70">
            <a:extLst>
              <a:ext uri="{FF2B5EF4-FFF2-40B4-BE49-F238E27FC236}">
                <a16:creationId xmlns:a16="http://schemas.microsoft.com/office/drawing/2014/main" id="{51F7D583-7CDB-4651-B05C-1A15B48E7C40}"/>
              </a:ext>
            </a:extLst>
          </p:cNvPr>
          <p:cNvSpPr/>
          <p:nvPr/>
        </p:nvSpPr>
        <p:spPr>
          <a:xfrm>
            <a:off x="8913814" y="4956316"/>
            <a:ext cx="1268761"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Weekly Status Reports </a:t>
            </a:r>
          </a:p>
        </p:txBody>
      </p:sp>
      <p:sp>
        <p:nvSpPr>
          <p:cNvPr id="72" name="Rectangle 71">
            <a:extLst>
              <a:ext uri="{FF2B5EF4-FFF2-40B4-BE49-F238E27FC236}">
                <a16:creationId xmlns:a16="http://schemas.microsoft.com/office/drawing/2014/main" id="{550F9F32-18C5-489B-B4AF-5628D30E81BB}"/>
              </a:ext>
            </a:extLst>
          </p:cNvPr>
          <p:cNvSpPr/>
          <p:nvPr/>
        </p:nvSpPr>
        <p:spPr>
          <a:xfrm>
            <a:off x="10351779" y="4910551"/>
            <a:ext cx="1452362"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73" name="Rectangle 72">
            <a:extLst>
              <a:ext uri="{FF2B5EF4-FFF2-40B4-BE49-F238E27FC236}">
                <a16:creationId xmlns:a16="http://schemas.microsoft.com/office/drawing/2014/main" id="{E25F8C0B-11EF-460F-A857-42AAE68FBF26}"/>
              </a:ext>
            </a:extLst>
          </p:cNvPr>
          <p:cNvSpPr/>
          <p:nvPr/>
        </p:nvSpPr>
        <p:spPr>
          <a:xfrm>
            <a:off x="10380331" y="5025767"/>
            <a:ext cx="139732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RAID logs</a:t>
            </a:r>
          </a:p>
        </p:txBody>
      </p:sp>
      <p:sp>
        <p:nvSpPr>
          <p:cNvPr id="74" name="Rectangle 73">
            <a:extLst>
              <a:ext uri="{FF2B5EF4-FFF2-40B4-BE49-F238E27FC236}">
                <a16:creationId xmlns:a16="http://schemas.microsoft.com/office/drawing/2014/main" id="{B11E5160-B4CD-4E2A-B3D9-2CD8A30A38E2}"/>
              </a:ext>
            </a:extLst>
          </p:cNvPr>
          <p:cNvSpPr/>
          <p:nvPr/>
        </p:nvSpPr>
        <p:spPr>
          <a:xfrm>
            <a:off x="5421982" y="4910551"/>
            <a:ext cx="1132197"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75" name="Rectangle 74">
            <a:extLst>
              <a:ext uri="{FF2B5EF4-FFF2-40B4-BE49-F238E27FC236}">
                <a16:creationId xmlns:a16="http://schemas.microsoft.com/office/drawing/2014/main" id="{3F1643BA-061F-470E-B729-8E87EB6A2CF3}"/>
              </a:ext>
            </a:extLst>
          </p:cNvPr>
          <p:cNvSpPr/>
          <p:nvPr/>
        </p:nvSpPr>
        <p:spPr>
          <a:xfrm>
            <a:off x="5377218" y="5033299"/>
            <a:ext cx="1305082"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Handover Calls</a:t>
            </a:r>
          </a:p>
        </p:txBody>
      </p:sp>
      <p:sp>
        <p:nvSpPr>
          <p:cNvPr id="76" name="Rectangle 75">
            <a:extLst>
              <a:ext uri="{FF2B5EF4-FFF2-40B4-BE49-F238E27FC236}">
                <a16:creationId xmlns:a16="http://schemas.microsoft.com/office/drawing/2014/main" id="{79099F22-1E88-43C0-A852-E7AB412E67E0}"/>
              </a:ext>
            </a:extLst>
          </p:cNvPr>
          <p:cNvSpPr/>
          <p:nvPr/>
        </p:nvSpPr>
        <p:spPr>
          <a:xfrm>
            <a:off x="5421982" y="1405394"/>
            <a:ext cx="6382159" cy="507430"/>
          </a:xfrm>
          <a:prstGeom prst="rect">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77" name="Rectangle 76">
            <a:extLst>
              <a:ext uri="{FF2B5EF4-FFF2-40B4-BE49-F238E27FC236}">
                <a16:creationId xmlns:a16="http://schemas.microsoft.com/office/drawing/2014/main" id="{D5DDEF5F-0B0A-48B8-B8E6-2BE62287635A}"/>
              </a:ext>
            </a:extLst>
          </p:cNvPr>
          <p:cNvSpPr/>
          <p:nvPr/>
        </p:nvSpPr>
        <p:spPr>
          <a:xfrm>
            <a:off x="5421982" y="1305871"/>
            <a:ext cx="6382159" cy="507430"/>
          </a:xfrm>
          <a:prstGeom prst="rect">
            <a:avLst/>
          </a:prstGeom>
          <a:solidFill>
            <a:srgbClr val="00C0A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sp>
        <p:nvSpPr>
          <p:cNvPr id="78" name="Rectangle 77">
            <a:extLst>
              <a:ext uri="{FF2B5EF4-FFF2-40B4-BE49-F238E27FC236}">
                <a16:creationId xmlns:a16="http://schemas.microsoft.com/office/drawing/2014/main" id="{98D6771A-7FE6-4DC6-9430-DA6B55D232A7}"/>
              </a:ext>
            </a:extLst>
          </p:cNvPr>
          <p:cNvSpPr/>
          <p:nvPr/>
        </p:nvSpPr>
        <p:spPr>
          <a:xfrm>
            <a:off x="5421988" y="1421087"/>
            <a:ext cx="608950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rial"/>
                <a:ea typeface="+mn-ea"/>
                <a:cs typeface="Arial" panose="020B0604020202020204" pitchFamily="34" charset="0"/>
              </a:rPr>
              <a:t>Governance Enablers</a:t>
            </a:r>
          </a:p>
        </p:txBody>
      </p:sp>
      <p:sp>
        <p:nvSpPr>
          <p:cNvPr id="79" name="Rectangle 78">
            <a:extLst>
              <a:ext uri="{FF2B5EF4-FFF2-40B4-BE49-F238E27FC236}">
                <a16:creationId xmlns:a16="http://schemas.microsoft.com/office/drawing/2014/main" id="{6CFD9C3A-0FEB-4C16-8FC8-727828F923CB}"/>
              </a:ext>
            </a:extLst>
          </p:cNvPr>
          <p:cNvSpPr/>
          <p:nvPr/>
        </p:nvSpPr>
        <p:spPr>
          <a:xfrm>
            <a:off x="2551510" y="1297976"/>
            <a:ext cx="1257871" cy="523220"/>
          </a:xfrm>
          <a:prstGeom prst="rect">
            <a:avLst/>
          </a:prstGeom>
          <a:solidFill>
            <a:sysClr val="window" lastClr="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Structure</a:t>
            </a:r>
          </a:p>
        </p:txBody>
      </p:sp>
      <p:sp>
        <p:nvSpPr>
          <p:cNvPr id="80" name="Rectangle 79">
            <a:extLst>
              <a:ext uri="{FF2B5EF4-FFF2-40B4-BE49-F238E27FC236}">
                <a16:creationId xmlns:a16="http://schemas.microsoft.com/office/drawing/2014/main" id="{064AFD08-8AC8-40E0-A8EB-E892ABB4434E}"/>
              </a:ext>
            </a:extLst>
          </p:cNvPr>
          <p:cNvSpPr/>
          <p:nvPr/>
        </p:nvSpPr>
        <p:spPr>
          <a:xfrm>
            <a:off x="3234774" y="2583581"/>
            <a:ext cx="1880850" cy="307777"/>
          </a:xfrm>
          <a:prstGeom prst="rect">
            <a:avLst/>
          </a:prstGeom>
          <a:solidFill>
            <a:sysClr val="window" lastClr="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Steering Committee </a:t>
            </a:r>
          </a:p>
        </p:txBody>
      </p:sp>
      <p:sp>
        <p:nvSpPr>
          <p:cNvPr id="81" name="Rectangle 80">
            <a:extLst>
              <a:ext uri="{FF2B5EF4-FFF2-40B4-BE49-F238E27FC236}">
                <a16:creationId xmlns:a16="http://schemas.microsoft.com/office/drawing/2014/main" id="{9C9A8665-19F2-4207-8E6E-7817D2D1B9CF}"/>
              </a:ext>
            </a:extLst>
          </p:cNvPr>
          <p:cNvSpPr/>
          <p:nvPr/>
        </p:nvSpPr>
        <p:spPr>
          <a:xfrm>
            <a:off x="2368908" y="3630962"/>
            <a:ext cx="2875284" cy="738664"/>
          </a:xfrm>
          <a:prstGeom prst="rect">
            <a:avLst/>
          </a:prstGeom>
          <a:solidFill>
            <a:sysClr val="window" lastClr="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Monthly Performance Review</a:t>
            </a:r>
            <a:b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b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(Delivery Heads – Operational Leadership)</a:t>
            </a:r>
          </a:p>
        </p:txBody>
      </p:sp>
      <p:sp>
        <p:nvSpPr>
          <p:cNvPr id="82" name="Rectangle 81">
            <a:extLst>
              <a:ext uri="{FF2B5EF4-FFF2-40B4-BE49-F238E27FC236}">
                <a16:creationId xmlns:a16="http://schemas.microsoft.com/office/drawing/2014/main" id="{AFC0F27F-EE74-449B-8244-7DCA64E43FE3}"/>
              </a:ext>
            </a:extLst>
          </p:cNvPr>
          <p:cNvSpPr/>
          <p:nvPr/>
        </p:nvSpPr>
        <p:spPr>
          <a:xfrm>
            <a:off x="3487629" y="4687213"/>
            <a:ext cx="1839920" cy="738664"/>
          </a:xfrm>
          <a:prstGeom prst="rect">
            <a:avLst/>
          </a:prstGeom>
          <a:solidFill>
            <a:sysClr val="window" lastClr="FFFFF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Daily/Weekly Operations Review</a:t>
            </a:r>
            <a:b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b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(Delivery Leads)</a:t>
            </a:r>
          </a:p>
        </p:txBody>
      </p:sp>
      <p:grpSp>
        <p:nvGrpSpPr>
          <p:cNvPr id="83" name="Group 82">
            <a:extLst>
              <a:ext uri="{FF2B5EF4-FFF2-40B4-BE49-F238E27FC236}">
                <a16:creationId xmlns:a16="http://schemas.microsoft.com/office/drawing/2014/main" id="{5C794C52-BB82-40A8-BF8E-2FCFB4D46DE8}"/>
              </a:ext>
            </a:extLst>
          </p:cNvPr>
          <p:cNvGrpSpPr/>
          <p:nvPr/>
        </p:nvGrpSpPr>
        <p:grpSpPr>
          <a:xfrm>
            <a:off x="630348" y="1167145"/>
            <a:ext cx="168150" cy="4501417"/>
            <a:chOff x="402767" y="2159679"/>
            <a:chExt cx="145143" cy="3483767"/>
          </a:xfrm>
        </p:grpSpPr>
        <p:cxnSp>
          <p:nvCxnSpPr>
            <p:cNvPr id="84" name="Straight Arrow Connector 83">
              <a:extLst>
                <a:ext uri="{FF2B5EF4-FFF2-40B4-BE49-F238E27FC236}">
                  <a16:creationId xmlns:a16="http://schemas.microsoft.com/office/drawing/2014/main" id="{582749E7-3574-4008-93BF-84D142FD07C7}"/>
                </a:ext>
              </a:extLst>
            </p:cNvPr>
            <p:cNvCxnSpPr/>
            <p:nvPr/>
          </p:nvCxnSpPr>
          <p:spPr>
            <a:xfrm>
              <a:off x="402767" y="2159679"/>
              <a:ext cx="0" cy="3483767"/>
            </a:xfrm>
            <a:prstGeom prst="straightConnector1">
              <a:avLst/>
            </a:prstGeom>
            <a:noFill/>
            <a:ln w="12700" cap="flat" cmpd="sng" algn="ctr">
              <a:solidFill>
                <a:srgbClr val="000000">
                  <a:lumMod val="75000"/>
                  <a:lumOff val="25000"/>
                </a:srgbClr>
              </a:solidFill>
              <a:prstDash val="dash"/>
              <a:miter lim="800000"/>
              <a:headEnd w="lg" len="lg"/>
              <a:tailEnd type="triangle" w="lg" len="lg"/>
            </a:ln>
            <a:effectLst/>
          </p:spPr>
        </p:cxnSp>
        <p:cxnSp>
          <p:nvCxnSpPr>
            <p:cNvPr id="85" name="Straight Arrow Connector 84">
              <a:extLst>
                <a:ext uri="{FF2B5EF4-FFF2-40B4-BE49-F238E27FC236}">
                  <a16:creationId xmlns:a16="http://schemas.microsoft.com/office/drawing/2014/main" id="{A5EADF4A-E5D3-42A3-95D5-5EA2AA5EDF64}"/>
                </a:ext>
              </a:extLst>
            </p:cNvPr>
            <p:cNvCxnSpPr>
              <a:cxnSpLocks/>
            </p:cNvCxnSpPr>
            <p:nvPr/>
          </p:nvCxnSpPr>
          <p:spPr>
            <a:xfrm flipV="1">
              <a:off x="547910" y="2159679"/>
              <a:ext cx="0" cy="3483767"/>
            </a:xfrm>
            <a:prstGeom prst="straightConnector1">
              <a:avLst/>
            </a:prstGeom>
            <a:noFill/>
            <a:ln w="12700" cap="flat" cmpd="sng" algn="ctr">
              <a:solidFill>
                <a:srgbClr val="000000">
                  <a:lumMod val="75000"/>
                  <a:lumOff val="25000"/>
                </a:srgbClr>
              </a:solidFill>
              <a:prstDash val="dash"/>
              <a:miter lim="800000"/>
              <a:headEnd w="lg" len="lg"/>
              <a:tailEnd type="triangle" w="lg" len="lg"/>
            </a:ln>
            <a:effectLst/>
          </p:spPr>
        </p:cxnSp>
      </p:grpSp>
      <p:sp>
        <p:nvSpPr>
          <p:cNvPr id="86" name="Rectangle 85">
            <a:extLst>
              <a:ext uri="{FF2B5EF4-FFF2-40B4-BE49-F238E27FC236}">
                <a16:creationId xmlns:a16="http://schemas.microsoft.com/office/drawing/2014/main" id="{04B2396E-DD1F-4C4C-9586-329CE81CB285}"/>
              </a:ext>
            </a:extLst>
          </p:cNvPr>
          <p:cNvSpPr/>
          <p:nvPr/>
        </p:nvSpPr>
        <p:spPr>
          <a:xfrm>
            <a:off x="145793" y="2588852"/>
            <a:ext cx="1257871" cy="307777"/>
          </a:xfrm>
          <a:prstGeom prst="rect">
            <a:avLst/>
          </a:prstGeom>
          <a:solidFill>
            <a:sysClr val="window" lastClr="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Arial"/>
                <a:ea typeface="+mn-ea"/>
                <a:cs typeface="Arial" panose="020B0604020202020204" pitchFamily="34" charset="0"/>
              </a:rPr>
              <a:t>Escalations</a:t>
            </a:r>
          </a:p>
        </p:txBody>
      </p:sp>
    </p:spTree>
    <p:extLst>
      <p:ext uri="{BB962C8B-B14F-4D97-AF65-F5344CB8AC3E}">
        <p14:creationId xmlns:p14="http://schemas.microsoft.com/office/powerpoint/2010/main" val="41757157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74295" rIns="0" bIns="0" rtlCol="0">
            <a:spAutoFit/>
          </a:bodyPr>
          <a:lstStyle/>
          <a:p>
            <a:pPr marL="4779645">
              <a:lnSpc>
                <a:spcPct val="100000"/>
              </a:lnSpc>
              <a:spcBef>
                <a:spcPts val="585"/>
              </a:spcBef>
            </a:pPr>
            <a:r>
              <a:rPr lang="en-US"/>
              <a:t>WHY KPMG?</a:t>
            </a:r>
          </a:p>
          <a:p>
            <a:pPr marL="4779645">
              <a:lnSpc>
                <a:spcPct val="100000"/>
              </a:lnSpc>
              <a:spcBef>
                <a:spcPts val="175"/>
              </a:spcBef>
            </a:pPr>
            <a:r>
              <a:rPr lang="en-US" sz="1600" b="0" spc="-15">
                <a:latin typeface="Arial"/>
                <a:cs typeface="Arial"/>
              </a:rPr>
              <a:t>Award Winning Team </a:t>
            </a:r>
            <a:r>
              <a:rPr lang="en-US" sz="1600" b="0" spc="-5">
                <a:latin typeface="Arial"/>
                <a:cs typeface="Arial"/>
              </a:rPr>
              <a:t>@</a:t>
            </a:r>
            <a:r>
              <a:rPr lang="en-US" sz="1600" b="0" spc="15">
                <a:latin typeface="Arial"/>
                <a:cs typeface="Arial"/>
              </a:rPr>
              <a:t> </a:t>
            </a:r>
            <a:r>
              <a:rPr lang="en-US" sz="1600" b="0" spc="-5">
                <a:latin typeface="Arial"/>
                <a:cs typeface="Arial"/>
              </a:rPr>
              <a:t>KPMG</a:t>
            </a:r>
            <a:endParaRPr lang="en-US" sz="1600">
              <a:latin typeface="Arial"/>
              <a:cs typeface="Arial"/>
            </a:endParaRPr>
          </a:p>
        </p:txBody>
      </p:sp>
    </p:spTree>
    <p:extLst>
      <p:ext uri="{BB962C8B-B14F-4D97-AF65-F5344CB8AC3E}">
        <p14:creationId xmlns:p14="http://schemas.microsoft.com/office/powerpoint/2010/main" val="3692858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le 3">
            <a:extLst>
              <a:ext uri="{FF2B5EF4-FFF2-40B4-BE49-F238E27FC236}">
                <a16:creationId xmlns:a16="http://schemas.microsoft.com/office/drawing/2014/main" id="{3486A43A-335E-4F08-8B41-819F54D1343A}"/>
              </a:ext>
            </a:extLst>
          </p:cNvPr>
          <p:cNvSpPr>
            <a:spLocks noGrp="1"/>
          </p:cNvSpPr>
          <p:nvPr>
            <p:ph type="title"/>
          </p:nvPr>
        </p:nvSpPr>
        <p:spPr>
          <a:xfrm>
            <a:off x="669632" y="277690"/>
            <a:ext cx="10195200" cy="533400"/>
          </a:xfrm>
        </p:spPr>
        <p:txBody>
          <a:bodyPr/>
          <a:lstStyle/>
          <a:p>
            <a:r>
              <a:rPr lang="en-US" sz="4000">
                <a:solidFill>
                  <a:schemeClr val="accent2"/>
                </a:solidFill>
                <a:latin typeface="+mj-lt"/>
                <a:cs typeface="+mj-cs"/>
              </a:rPr>
              <a:t>Our IAM Portfolio Capabilities</a:t>
            </a:r>
          </a:p>
        </p:txBody>
      </p:sp>
      <p:grpSp>
        <p:nvGrpSpPr>
          <p:cNvPr id="438" name="Group 437">
            <a:extLst>
              <a:ext uri="{FF2B5EF4-FFF2-40B4-BE49-F238E27FC236}">
                <a16:creationId xmlns:a16="http://schemas.microsoft.com/office/drawing/2014/main" id="{9AC1BB32-FCA5-9CB2-EA59-22DB581A0501}"/>
              </a:ext>
            </a:extLst>
          </p:cNvPr>
          <p:cNvGrpSpPr/>
          <p:nvPr/>
        </p:nvGrpSpPr>
        <p:grpSpPr>
          <a:xfrm>
            <a:off x="0" y="2266416"/>
            <a:ext cx="4067836" cy="379923"/>
            <a:chOff x="260580" y="2398564"/>
            <a:chExt cx="3714826" cy="379923"/>
          </a:xfrm>
          <a:solidFill>
            <a:srgbClr val="483698"/>
          </a:solidFill>
        </p:grpSpPr>
        <p:sp>
          <p:nvSpPr>
            <p:cNvPr id="439" name="Freeform 308">
              <a:extLst>
                <a:ext uri="{FF2B5EF4-FFF2-40B4-BE49-F238E27FC236}">
                  <a16:creationId xmlns:a16="http://schemas.microsoft.com/office/drawing/2014/main" id="{4A319365-82AC-E82A-3A4B-7C80A006174C}"/>
                </a:ext>
              </a:extLst>
            </p:cNvPr>
            <p:cNvSpPr/>
            <p:nvPr/>
          </p:nvSpPr>
          <p:spPr>
            <a:xfrm>
              <a:off x="260580" y="2429142"/>
              <a:ext cx="3714826" cy="347856"/>
            </a:xfrm>
            <a:custGeom>
              <a:avLst/>
              <a:gdLst>
                <a:gd name="connsiteX0" fmla="*/ 0 w 5705632"/>
                <a:gd name="connsiteY0" fmla="*/ 0 h 618778"/>
                <a:gd name="connsiteX1" fmla="*/ 5381196 w 5705632"/>
                <a:gd name="connsiteY1" fmla="*/ 0 h 618778"/>
                <a:gd name="connsiteX2" fmla="*/ 5455192 w 5705632"/>
                <a:gd name="connsiteY2" fmla="*/ 134321 h 618778"/>
                <a:gd name="connsiteX3" fmla="*/ 5546282 w 5705632"/>
                <a:gd name="connsiteY3" fmla="*/ 306513 h 618778"/>
                <a:gd name="connsiteX4" fmla="*/ 5702028 w 5705632"/>
                <a:gd name="connsiteY4" fmla="*/ 611522 h 618778"/>
                <a:gd name="connsiteX5" fmla="*/ 5705632 w 5705632"/>
                <a:gd name="connsiteY5" fmla="*/ 618778 h 618778"/>
                <a:gd name="connsiteX6" fmla="*/ 0 w 5705632"/>
                <a:gd name="connsiteY6" fmla="*/ 618778 h 618778"/>
                <a:gd name="connsiteX7" fmla="*/ 0 w 5705632"/>
                <a:gd name="connsiteY7"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5632" h="618778">
                  <a:moveTo>
                    <a:pt x="0" y="0"/>
                  </a:moveTo>
                  <a:lnTo>
                    <a:pt x="5381196" y="0"/>
                  </a:lnTo>
                  <a:lnTo>
                    <a:pt x="5455192" y="134321"/>
                  </a:lnTo>
                  <a:cubicBezTo>
                    <a:pt x="5486746" y="191361"/>
                    <a:pt x="5517705" y="248461"/>
                    <a:pt x="5546282" y="306513"/>
                  </a:cubicBezTo>
                  <a:cubicBezTo>
                    <a:pt x="5595816" y="409292"/>
                    <a:pt x="5649160" y="510169"/>
                    <a:pt x="5702028" y="611522"/>
                  </a:cubicBezTo>
                  <a:lnTo>
                    <a:pt x="5705632" y="618778"/>
                  </a:lnTo>
                  <a:lnTo>
                    <a:pt x="0" y="618778"/>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grpSp>
          <p:nvGrpSpPr>
            <p:cNvPr id="440" name="Group 273">
              <a:extLst>
                <a:ext uri="{FF2B5EF4-FFF2-40B4-BE49-F238E27FC236}">
                  <a16:creationId xmlns:a16="http://schemas.microsoft.com/office/drawing/2014/main" id="{D44A1B44-271F-A55D-160A-E19368E14F6C}"/>
                </a:ext>
              </a:extLst>
            </p:cNvPr>
            <p:cNvGrpSpPr/>
            <p:nvPr/>
          </p:nvGrpSpPr>
          <p:grpSpPr>
            <a:xfrm flipH="1">
              <a:off x="1067921" y="2398564"/>
              <a:ext cx="2855864" cy="84394"/>
              <a:chOff x="-3523664" y="2914336"/>
              <a:chExt cx="5157198" cy="152400"/>
            </a:xfrm>
            <a:grpFill/>
          </p:grpSpPr>
          <p:sp>
            <p:nvSpPr>
              <p:cNvPr id="442" name="Oval 277">
                <a:extLst>
                  <a:ext uri="{FF2B5EF4-FFF2-40B4-BE49-F238E27FC236}">
                    <a16:creationId xmlns:a16="http://schemas.microsoft.com/office/drawing/2014/main" id="{1C403CE1-4C55-E86D-DB47-F56D69369320}"/>
                  </a:ext>
                </a:extLst>
              </p:cNvPr>
              <p:cNvSpPr/>
              <p:nvPr/>
            </p:nvSpPr>
            <p:spPr>
              <a:xfrm>
                <a:off x="-3523664" y="2914336"/>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cxnSp>
            <p:nvCxnSpPr>
              <p:cNvPr id="443" name="Straight Connector 278">
                <a:extLst>
                  <a:ext uri="{FF2B5EF4-FFF2-40B4-BE49-F238E27FC236}">
                    <a16:creationId xmlns:a16="http://schemas.microsoft.com/office/drawing/2014/main" id="{0842806C-1BBF-5CF7-7714-C23DF27D780B}"/>
                  </a:ext>
                </a:extLst>
              </p:cNvPr>
              <p:cNvCxnSpPr/>
              <p:nvPr/>
            </p:nvCxnSpPr>
            <p:spPr>
              <a:xfrm>
                <a:off x="-3425391" y="2988631"/>
                <a:ext cx="5058925" cy="0"/>
              </a:xfrm>
              <a:prstGeom prst="line">
                <a:avLst/>
              </a:prstGeom>
              <a:grpFill/>
              <a:ln w="25400">
                <a:solidFill>
                  <a:srgbClr val="483698"/>
                </a:solidFill>
              </a:ln>
            </p:spPr>
            <p:style>
              <a:lnRef idx="1">
                <a:schemeClr val="accent1"/>
              </a:lnRef>
              <a:fillRef idx="0">
                <a:schemeClr val="accent1"/>
              </a:fillRef>
              <a:effectRef idx="0">
                <a:schemeClr val="accent1"/>
              </a:effectRef>
              <a:fontRef idx="minor">
                <a:schemeClr val="tx1"/>
              </a:fontRef>
            </p:style>
          </p:cxnSp>
        </p:grpSp>
        <p:sp>
          <p:nvSpPr>
            <p:cNvPr id="441" name="Freeform 308">
              <a:extLst>
                <a:ext uri="{FF2B5EF4-FFF2-40B4-BE49-F238E27FC236}">
                  <a16:creationId xmlns:a16="http://schemas.microsoft.com/office/drawing/2014/main" id="{443FD98C-B8DD-EAD2-345C-90932BBCE058}"/>
                </a:ext>
              </a:extLst>
            </p:cNvPr>
            <p:cNvSpPr/>
            <p:nvPr/>
          </p:nvSpPr>
          <p:spPr>
            <a:xfrm>
              <a:off x="1353047" y="2430631"/>
              <a:ext cx="1932895" cy="347856"/>
            </a:xfrm>
            <a:custGeom>
              <a:avLst/>
              <a:gdLst>
                <a:gd name="connsiteX0" fmla="*/ 0 w 5705632"/>
                <a:gd name="connsiteY0" fmla="*/ 0 h 618778"/>
                <a:gd name="connsiteX1" fmla="*/ 5381196 w 5705632"/>
                <a:gd name="connsiteY1" fmla="*/ 0 h 618778"/>
                <a:gd name="connsiteX2" fmla="*/ 5455192 w 5705632"/>
                <a:gd name="connsiteY2" fmla="*/ 134321 h 618778"/>
                <a:gd name="connsiteX3" fmla="*/ 5546282 w 5705632"/>
                <a:gd name="connsiteY3" fmla="*/ 306513 h 618778"/>
                <a:gd name="connsiteX4" fmla="*/ 5702028 w 5705632"/>
                <a:gd name="connsiteY4" fmla="*/ 611522 h 618778"/>
                <a:gd name="connsiteX5" fmla="*/ 5705632 w 5705632"/>
                <a:gd name="connsiteY5" fmla="*/ 618778 h 618778"/>
                <a:gd name="connsiteX6" fmla="*/ 0 w 5705632"/>
                <a:gd name="connsiteY6" fmla="*/ 618778 h 618778"/>
                <a:gd name="connsiteX7" fmla="*/ 0 w 5705632"/>
                <a:gd name="connsiteY7"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5632" h="618778">
                  <a:moveTo>
                    <a:pt x="0" y="0"/>
                  </a:moveTo>
                  <a:lnTo>
                    <a:pt x="5381196" y="0"/>
                  </a:lnTo>
                  <a:lnTo>
                    <a:pt x="5455192" y="134321"/>
                  </a:lnTo>
                  <a:cubicBezTo>
                    <a:pt x="5486746" y="191361"/>
                    <a:pt x="5517705" y="248461"/>
                    <a:pt x="5546282" y="306513"/>
                  </a:cubicBezTo>
                  <a:cubicBezTo>
                    <a:pt x="5595816" y="409292"/>
                    <a:pt x="5649160" y="510169"/>
                    <a:pt x="5702028" y="611522"/>
                  </a:cubicBezTo>
                  <a:lnTo>
                    <a:pt x="5705632" y="618778"/>
                  </a:lnTo>
                  <a:lnTo>
                    <a:pt x="0" y="618778"/>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grpSp>
      <p:grpSp>
        <p:nvGrpSpPr>
          <p:cNvPr id="444" name="Group 443">
            <a:extLst>
              <a:ext uri="{FF2B5EF4-FFF2-40B4-BE49-F238E27FC236}">
                <a16:creationId xmlns:a16="http://schemas.microsoft.com/office/drawing/2014/main" id="{4EF80054-F8EC-76BE-F505-77AF51219F7F}"/>
              </a:ext>
            </a:extLst>
          </p:cNvPr>
          <p:cNvGrpSpPr/>
          <p:nvPr/>
        </p:nvGrpSpPr>
        <p:grpSpPr>
          <a:xfrm>
            <a:off x="0" y="1860927"/>
            <a:ext cx="3872693" cy="374977"/>
            <a:chOff x="260579" y="1993075"/>
            <a:chExt cx="3536618" cy="374977"/>
          </a:xfrm>
        </p:grpSpPr>
        <p:grpSp>
          <p:nvGrpSpPr>
            <p:cNvPr id="445" name="Group 280">
              <a:extLst>
                <a:ext uri="{FF2B5EF4-FFF2-40B4-BE49-F238E27FC236}">
                  <a16:creationId xmlns:a16="http://schemas.microsoft.com/office/drawing/2014/main" id="{1F553BE8-FCF2-5411-028B-8CDB8D8956ED}"/>
                </a:ext>
              </a:extLst>
            </p:cNvPr>
            <p:cNvGrpSpPr/>
            <p:nvPr/>
          </p:nvGrpSpPr>
          <p:grpSpPr>
            <a:xfrm flipH="1">
              <a:off x="1034166" y="1993075"/>
              <a:ext cx="2763031" cy="84393"/>
              <a:chOff x="-3295064" y="2914336"/>
              <a:chExt cx="4989557" cy="152400"/>
            </a:xfrm>
            <a:solidFill>
              <a:srgbClr val="005EB8"/>
            </a:solidFill>
          </p:grpSpPr>
          <p:sp>
            <p:nvSpPr>
              <p:cNvPr id="449" name="Oval 284">
                <a:extLst>
                  <a:ext uri="{FF2B5EF4-FFF2-40B4-BE49-F238E27FC236}">
                    <a16:creationId xmlns:a16="http://schemas.microsoft.com/office/drawing/2014/main" id="{AD02827D-E812-9914-9DB8-ABDA61EF2589}"/>
                  </a:ext>
                </a:extLst>
              </p:cNvPr>
              <p:cNvSpPr/>
              <p:nvPr/>
            </p:nvSpPr>
            <p:spPr>
              <a:xfrm>
                <a:off x="-3295064" y="2914336"/>
                <a:ext cx="152400" cy="15240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cxnSp>
            <p:nvCxnSpPr>
              <p:cNvPr id="450" name="Straight Connector 285">
                <a:extLst>
                  <a:ext uri="{FF2B5EF4-FFF2-40B4-BE49-F238E27FC236}">
                    <a16:creationId xmlns:a16="http://schemas.microsoft.com/office/drawing/2014/main" id="{F2C35B24-9B87-C48A-E9D5-A5A282BBC539}"/>
                  </a:ext>
                </a:extLst>
              </p:cNvPr>
              <p:cNvCxnSpPr/>
              <p:nvPr/>
            </p:nvCxnSpPr>
            <p:spPr>
              <a:xfrm>
                <a:off x="-3196970" y="2974635"/>
                <a:ext cx="4891463" cy="0"/>
              </a:xfrm>
              <a:prstGeom prst="line">
                <a:avLst/>
              </a:prstGeom>
              <a:grpFill/>
              <a:ln w="25400">
                <a:solidFill>
                  <a:srgbClr val="0091DA"/>
                </a:solidFill>
              </a:ln>
            </p:spPr>
            <p:style>
              <a:lnRef idx="1">
                <a:schemeClr val="accent1"/>
              </a:lnRef>
              <a:fillRef idx="0">
                <a:schemeClr val="accent1"/>
              </a:fillRef>
              <a:effectRef idx="0">
                <a:schemeClr val="accent1"/>
              </a:effectRef>
              <a:fontRef idx="minor">
                <a:schemeClr val="tx1"/>
              </a:fontRef>
            </p:style>
          </p:cxnSp>
        </p:grpSp>
        <p:grpSp>
          <p:nvGrpSpPr>
            <p:cNvPr id="446" name="Group 445">
              <a:extLst>
                <a:ext uri="{FF2B5EF4-FFF2-40B4-BE49-F238E27FC236}">
                  <a16:creationId xmlns:a16="http://schemas.microsoft.com/office/drawing/2014/main" id="{ED4607A8-4AF2-F7A1-AC89-1099A16BAA60}"/>
                </a:ext>
              </a:extLst>
            </p:cNvPr>
            <p:cNvGrpSpPr/>
            <p:nvPr/>
          </p:nvGrpSpPr>
          <p:grpSpPr>
            <a:xfrm>
              <a:off x="260579" y="2014825"/>
              <a:ext cx="3503367" cy="353227"/>
              <a:chOff x="260579" y="2014825"/>
              <a:chExt cx="3503367" cy="353227"/>
            </a:xfrm>
            <a:solidFill>
              <a:srgbClr val="0091DA"/>
            </a:solidFill>
          </p:grpSpPr>
          <p:sp>
            <p:nvSpPr>
              <p:cNvPr id="447" name="Freeform 307">
                <a:extLst>
                  <a:ext uri="{FF2B5EF4-FFF2-40B4-BE49-F238E27FC236}">
                    <a16:creationId xmlns:a16="http://schemas.microsoft.com/office/drawing/2014/main" id="{ECD7EE5C-0B27-03D1-5CED-C6685F4179FD}"/>
                  </a:ext>
                </a:extLst>
              </p:cNvPr>
              <p:cNvSpPr/>
              <p:nvPr/>
            </p:nvSpPr>
            <p:spPr>
              <a:xfrm>
                <a:off x="725328" y="2014825"/>
                <a:ext cx="3038618" cy="352516"/>
              </a:xfrm>
              <a:custGeom>
                <a:avLst/>
                <a:gdLst>
                  <a:gd name="connsiteX0" fmla="*/ 0 w 5319217"/>
                  <a:gd name="connsiteY0" fmla="*/ 0 h 618778"/>
                  <a:gd name="connsiteX1" fmla="*/ 5141206 w 5319217"/>
                  <a:gd name="connsiteY1" fmla="*/ 0 h 618778"/>
                  <a:gd name="connsiteX2" fmla="*/ 5157296 w 5319217"/>
                  <a:gd name="connsiteY2" fmla="*/ 139136 h 618778"/>
                  <a:gd name="connsiteX3" fmla="*/ 5203355 w 5319217"/>
                  <a:gd name="connsiteY3" fmla="*/ 338239 h 618778"/>
                  <a:gd name="connsiteX4" fmla="*/ 5273012 w 5319217"/>
                  <a:gd name="connsiteY4" fmla="*/ 525420 h 618778"/>
                  <a:gd name="connsiteX5" fmla="*/ 5319217 w 5319217"/>
                  <a:gd name="connsiteY5" fmla="*/ 618778 h 618778"/>
                  <a:gd name="connsiteX6" fmla="*/ 0 w 5319217"/>
                  <a:gd name="connsiteY6" fmla="*/ 618778 h 618778"/>
                  <a:gd name="connsiteX7" fmla="*/ 0 w 5319217"/>
                  <a:gd name="connsiteY7"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9217" h="618778">
                    <a:moveTo>
                      <a:pt x="0" y="0"/>
                    </a:moveTo>
                    <a:lnTo>
                      <a:pt x="5141206" y="0"/>
                    </a:lnTo>
                    <a:lnTo>
                      <a:pt x="5157296" y="139136"/>
                    </a:lnTo>
                    <a:cubicBezTo>
                      <a:pt x="5168765" y="205645"/>
                      <a:pt x="5184065" y="272098"/>
                      <a:pt x="5203355" y="338239"/>
                    </a:cubicBezTo>
                    <a:cubicBezTo>
                      <a:pt x="5222407" y="402952"/>
                      <a:pt x="5246221" y="465048"/>
                      <a:pt x="5273012" y="525420"/>
                    </a:cubicBezTo>
                    <a:lnTo>
                      <a:pt x="5319217" y="618778"/>
                    </a:lnTo>
                    <a:lnTo>
                      <a:pt x="0" y="618778"/>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sp>
            <p:nvSpPr>
              <p:cNvPr id="448" name="Freeform 307">
                <a:extLst>
                  <a:ext uri="{FF2B5EF4-FFF2-40B4-BE49-F238E27FC236}">
                    <a16:creationId xmlns:a16="http://schemas.microsoft.com/office/drawing/2014/main" id="{4FEAF94C-3BE6-7EE8-BBD1-44286F3EDAD5}"/>
                  </a:ext>
                </a:extLst>
              </p:cNvPr>
              <p:cNvSpPr/>
              <p:nvPr/>
            </p:nvSpPr>
            <p:spPr>
              <a:xfrm>
                <a:off x="260579" y="2015536"/>
                <a:ext cx="2890004" cy="352516"/>
              </a:xfrm>
              <a:custGeom>
                <a:avLst/>
                <a:gdLst>
                  <a:gd name="connsiteX0" fmla="*/ 0 w 5319217"/>
                  <a:gd name="connsiteY0" fmla="*/ 0 h 618778"/>
                  <a:gd name="connsiteX1" fmla="*/ 5141206 w 5319217"/>
                  <a:gd name="connsiteY1" fmla="*/ 0 h 618778"/>
                  <a:gd name="connsiteX2" fmla="*/ 5157296 w 5319217"/>
                  <a:gd name="connsiteY2" fmla="*/ 139136 h 618778"/>
                  <a:gd name="connsiteX3" fmla="*/ 5203355 w 5319217"/>
                  <a:gd name="connsiteY3" fmla="*/ 338239 h 618778"/>
                  <a:gd name="connsiteX4" fmla="*/ 5273012 w 5319217"/>
                  <a:gd name="connsiteY4" fmla="*/ 525420 h 618778"/>
                  <a:gd name="connsiteX5" fmla="*/ 5319217 w 5319217"/>
                  <a:gd name="connsiteY5" fmla="*/ 618778 h 618778"/>
                  <a:gd name="connsiteX6" fmla="*/ 0 w 5319217"/>
                  <a:gd name="connsiteY6" fmla="*/ 618778 h 618778"/>
                  <a:gd name="connsiteX7" fmla="*/ 0 w 5319217"/>
                  <a:gd name="connsiteY7"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9217" h="618778">
                    <a:moveTo>
                      <a:pt x="0" y="0"/>
                    </a:moveTo>
                    <a:lnTo>
                      <a:pt x="5141206" y="0"/>
                    </a:lnTo>
                    <a:lnTo>
                      <a:pt x="5157296" y="139136"/>
                    </a:lnTo>
                    <a:cubicBezTo>
                      <a:pt x="5168765" y="205645"/>
                      <a:pt x="5184065" y="272098"/>
                      <a:pt x="5203355" y="338239"/>
                    </a:cubicBezTo>
                    <a:cubicBezTo>
                      <a:pt x="5222407" y="402952"/>
                      <a:pt x="5246221" y="465048"/>
                      <a:pt x="5273012" y="525420"/>
                    </a:cubicBezTo>
                    <a:lnTo>
                      <a:pt x="5319217" y="618778"/>
                    </a:lnTo>
                    <a:lnTo>
                      <a:pt x="0" y="618778"/>
                    </a:lnTo>
                    <a:lnTo>
                      <a:pt x="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grpSp>
      </p:grpSp>
      <p:grpSp>
        <p:nvGrpSpPr>
          <p:cNvPr id="451" name="Group 450">
            <a:extLst>
              <a:ext uri="{FF2B5EF4-FFF2-40B4-BE49-F238E27FC236}">
                <a16:creationId xmlns:a16="http://schemas.microsoft.com/office/drawing/2014/main" id="{3C23ABAF-4C42-A399-E20A-82D6B6AC3FEB}"/>
              </a:ext>
            </a:extLst>
          </p:cNvPr>
          <p:cNvGrpSpPr/>
          <p:nvPr/>
        </p:nvGrpSpPr>
        <p:grpSpPr>
          <a:xfrm>
            <a:off x="0" y="1448174"/>
            <a:ext cx="3936227" cy="383483"/>
            <a:chOff x="260579" y="1580322"/>
            <a:chExt cx="3594638" cy="383483"/>
          </a:xfrm>
        </p:grpSpPr>
        <p:sp>
          <p:nvSpPr>
            <p:cNvPr id="452" name="Freeform 306">
              <a:extLst>
                <a:ext uri="{FF2B5EF4-FFF2-40B4-BE49-F238E27FC236}">
                  <a16:creationId xmlns:a16="http://schemas.microsoft.com/office/drawing/2014/main" id="{873D2DF2-56B6-7425-9DAD-51DEC5DB9DE0}"/>
                </a:ext>
              </a:extLst>
            </p:cNvPr>
            <p:cNvSpPr/>
            <p:nvPr/>
          </p:nvSpPr>
          <p:spPr>
            <a:xfrm>
              <a:off x="725328" y="1603326"/>
              <a:ext cx="2996602" cy="353864"/>
            </a:xfrm>
            <a:custGeom>
              <a:avLst/>
              <a:gdLst>
                <a:gd name="connsiteX0" fmla="*/ 0 w 5224295"/>
                <a:gd name="connsiteY0" fmla="*/ 0 h 618778"/>
                <a:gd name="connsiteX1" fmla="*/ 5224295 w 5224295"/>
                <a:gd name="connsiteY1" fmla="*/ 0 h 618778"/>
                <a:gd name="connsiteX2" fmla="*/ 5193643 w 5224295"/>
                <a:gd name="connsiteY2" fmla="*/ 95433 h 618778"/>
                <a:gd name="connsiteX3" fmla="*/ 5133229 w 5224295"/>
                <a:gd name="connsiteY3" fmla="*/ 482129 h 618778"/>
                <a:gd name="connsiteX4" fmla="*/ 5133921 w 5224295"/>
                <a:gd name="connsiteY4" fmla="*/ 618778 h 618778"/>
                <a:gd name="connsiteX5" fmla="*/ 0 w 5224295"/>
                <a:gd name="connsiteY5" fmla="*/ 618778 h 618778"/>
                <a:gd name="connsiteX6" fmla="*/ 0 w 5224295"/>
                <a:gd name="connsiteY6"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295" h="618778">
                  <a:moveTo>
                    <a:pt x="0" y="0"/>
                  </a:moveTo>
                  <a:lnTo>
                    <a:pt x="5224295" y="0"/>
                  </a:lnTo>
                  <a:lnTo>
                    <a:pt x="5193643" y="95433"/>
                  </a:lnTo>
                  <a:cubicBezTo>
                    <a:pt x="5160258" y="221135"/>
                    <a:pt x="5139703" y="350717"/>
                    <a:pt x="5133229" y="482129"/>
                  </a:cubicBezTo>
                  <a:lnTo>
                    <a:pt x="5133921" y="618778"/>
                  </a:lnTo>
                  <a:lnTo>
                    <a:pt x="0" y="618778"/>
                  </a:lnTo>
                  <a:lnTo>
                    <a:pt x="0" y="0"/>
                  </a:lnTo>
                  <a:close/>
                </a:path>
              </a:pathLst>
            </a:custGeom>
            <a:solidFill>
              <a:srgbClr val="005E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grpSp>
          <p:nvGrpSpPr>
            <p:cNvPr id="453" name="Group 287">
              <a:extLst>
                <a:ext uri="{FF2B5EF4-FFF2-40B4-BE49-F238E27FC236}">
                  <a16:creationId xmlns:a16="http://schemas.microsoft.com/office/drawing/2014/main" id="{F605EA1B-CFA9-327F-C419-BC1A3B85F96E}"/>
                </a:ext>
              </a:extLst>
            </p:cNvPr>
            <p:cNvGrpSpPr/>
            <p:nvPr/>
          </p:nvGrpSpPr>
          <p:grpSpPr>
            <a:xfrm flipH="1">
              <a:off x="1067924" y="1580322"/>
              <a:ext cx="2787293" cy="84393"/>
              <a:chOff x="-3399839" y="2909712"/>
              <a:chExt cx="5033371" cy="152400"/>
            </a:xfrm>
            <a:solidFill>
              <a:srgbClr val="005EB8"/>
            </a:solidFill>
          </p:grpSpPr>
          <p:sp>
            <p:nvSpPr>
              <p:cNvPr id="455" name="Oval 291">
                <a:extLst>
                  <a:ext uri="{FF2B5EF4-FFF2-40B4-BE49-F238E27FC236}">
                    <a16:creationId xmlns:a16="http://schemas.microsoft.com/office/drawing/2014/main" id="{0AD5C04E-BB74-05A0-6485-00CAAE4618C6}"/>
                  </a:ext>
                </a:extLst>
              </p:cNvPr>
              <p:cNvSpPr/>
              <p:nvPr/>
            </p:nvSpPr>
            <p:spPr>
              <a:xfrm>
                <a:off x="-3399839" y="2909712"/>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cxnSp>
            <p:nvCxnSpPr>
              <p:cNvPr id="456" name="Straight Connector 292">
                <a:extLst>
                  <a:ext uri="{FF2B5EF4-FFF2-40B4-BE49-F238E27FC236}">
                    <a16:creationId xmlns:a16="http://schemas.microsoft.com/office/drawing/2014/main" id="{FAF999DC-407F-857B-C596-A69F74F35C05}"/>
                  </a:ext>
                </a:extLst>
              </p:cNvPr>
              <p:cNvCxnSpPr/>
              <p:nvPr/>
            </p:nvCxnSpPr>
            <p:spPr>
              <a:xfrm>
                <a:off x="-3295065" y="2976824"/>
                <a:ext cx="4928597" cy="0"/>
              </a:xfrm>
              <a:prstGeom prst="line">
                <a:avLst/>
              </a:prstGeom>
              <a:grpFill/>
              <a:ln w="25400">
                <a:solidFill>
                  <a:srgbClr val="005EB8"/>
                </a:solidFill>
              </a:ln>
            </p:spPr>
            <p:style>
              <a:lnRef idx="1">
                <a:schemeClr val="accent1"/>
              </a:lnRef>
              <a:fillRef idx="0">
                <a:schemeClr val="accent1"/>
              </a:fillRef>
              <a:effectRef idx="0">
                <a:schemeClr val="accent1"/>
              </a:effectRef>
              <a:fontRef idx="minor">
                <a:schemeClr val="tx1"/>
              </a:fontRef>
            </p:style>
          </p:cxnSp>
        </p:grpSp>
        <p:sp>
          <p:nvSpPr>
            <p:cNvPr id="454" name="Freeform 306">
              <a:extLst>
                <a:ext uri="{FF2B5EF4-FFF2-40B4-BE49-F238E27FC236}">
                  <a16:creationId xmlns:a16="http://schemas.microsoft.com/office/drawing/2014/main" id="{786A79AB-2500-EC1E-4B91-BA9F58749BDC}"/>
                </a:ext>
              </a:extLst>
            </p:cNvPr>
            <p:cNvSpPr/>
            <p:nvPr/>
          </p:nvSpPr>
          <p:spPr>
            <a:xfrm>
              <a:off x="260579" y="1609941"/>
              <a:ext cx="2803691" cy="353864"/>
            </a:xfrm>
            <a:custGeom>
              <a:avLst/>
              <a:gdLst>
                <a:gd name="connsiteX0" fmla="*/ 0 w 5224295"/>
                <a:gd name="connsiteY0" fmla="*/ 0 h 618778"/>
                <a:gd name="connsiteX1" fmla="*/ 5224295 w 5224295"/>
                <a:gd name="connsiteY1" fmla="*/ 0 h 618778"/>
                <a:gd name="connsiteX2" fmla="*/ 5193643 w 5224295"/>
                <a:gd name="connsiteY2" fmla="*/ 95433 h 618778"/>
                <a:gd name="connsiteX3" fmla="*/ 5133229 w 5224295"/>
                <a:gd name="connsiteY3" fmla="*/ 482129 h 618778"/>
                <a:gd name="connsiteX4" fmla="*/ 5133921 w 5224295"/>
                <a:gd name="connsiteY4" fmla="*/ 618778 h 618778"/>
                <a:gd name="connsiteX5" fmla="*/ 0 w 5224295"/>
                <a:gd name="connsiteY5" fmla="*/ 618778 h 618778"/>
                <a:gd name="connsiteX6" fmla="*/ 0 w 5224295"/>
                <a:gd name="connsiteY6"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295" h="618778">
                  <a:moveTo>
                    <a:pt x="0" y="0"/>
                  </a:moveTo>
                  <a:lnTo>
                    <a:pt x="5224295" y="0"/>
                  </a:lnTo>
                  <a:lnTo>
                    <a:pt x="5193643" y="95433"/>
                  </a:lnTo>
                  <a:cubicBezTo>
                    <a:pt x="5160258" y="221135"/>
                    <a:pt x="5139703" y="350717"/>
                    <a:pt x="5133229" y="482129"/>
                  </a:cubicBezTo>
                  <a:lnTo>
                    <a:pt x="5133921" y="618778"/>
                  </a:lnTo>
                  <a:lnTo>
                    <a:pt x="0" y="618778"/>
                  </a:lnTo>
                  <a:lnTo>
                    <a:pt x="0" y="0"/>
                  </a:lnTo>
                  <a:close/>
                </a:path>
              </a:pathLst>
            </a:custGeom>
            <a:solidFill>
              <a:srgbClr val="005E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grpSp>
      <p:grpSp>
        <p:nvGrpSpPr>
          <p:cNvPr id="459" name="Group 17">
            <a:extLst>
              <a:ext uri="{FF2B5EF4-FFF2-40B4-BE49-F238E27FC236}">
                <a16:creationId xmlns:a16="http://schemas.microsoft.com/office/drawing/2014/main" id="{0B8B3D8C-1261-7A70-1714-EA8CA05B0D17}"/>
              </a:ext>
            </a:extLst>
          </p:cNvPr>
          <p:cNvGrpSpPr/>
          <p:nvPr/>
        </p:nvGrpSpPr>
        <p:grpSpPr>
          <a:xfrm flipH="1">
            <a:off x="662500" y="1048112"/>
            <a:ext cx="3516701" cy="84393"/>
            <a:chOff x="-3800551" y="2923861"/>
            <a:chExt cx="5395449" cy="152400"/>
          </a:xfrm>
          <a:solidFill>
            <a:srgbClr val="00338D"/>
          </a:solidFill>
        </p:grpSpPr>
        <p:cxnSp>
          <p:nvCxnSpPr>
            <p:cNvPr id="461" name="Straight Connector 16">
              <a:extLst>
                <a:ext uri="{FF2B5EF4-FFF2-40B4-BE49-F238E27FC236}">
                  <a16:creationId xmlns:a16="http://schemas.microsoft.com/office/drawing/2014/main" id="{0696DEAC-7BF7-8A5B-3283-5817EA57F9CB}"/>
                </a:ext>
              </a:extLst>
            </p:cNvPr>
            <p:cNvCxnSpPr/>
            <p:nvPr/>
          </p:nvCxnSpPr>
          <p:spPr>
            <a:xfrm>
              <a:off x="-3657623" y="3036513"/>
              <a:ext cx="5252521" cy="0"/>
            </a:xfrm>
            <a:prstGeom prst="line">
              <a:avLst/>
            </a:prstGeom>
            <a:grpFill/>
            <a:ln w="25400">
              <a:solidFill>
                <a:srgbClr val="00338D"/>
              </a:solidFill>
            </a:ln>
          </p:spPr>
          <p:style>
            <a:lnRef idx="1">
              <a:schemeClr val="accent1"/>
            </a:lnRef>
            <a:fillRef idx="0">
              <a:schemeClr val="accent1"/>
            </a:fillRef>
            <a:effectRef idx="0">
              <a:schemeClr val="accent1"/>
            </a:effectRef>
            <a:fontRef idx="minor">
              <a:schemeClr val="tx1"/>
            </a:fontRef>
          </p:style>
        </p:cxnSp>
        <p:sp>
          <p:nvSpPr>
            <p:cNvPr id="462" name="Oval 13">
              <a:extLst>
                <a:ext uri="{FF2B5EF4-FFF2-40B4-BE49-F238E27FC236}">
                  <a16:creationId xmlns:a16="http://schemas.microsoft.com/office/drawing/2014/main" id="{5F5DC387-DE2E-B178-7CCA-826D560B8E70}"/>
                </a:ext>
              </a:extLst>
            </p:cNvPr>
            <p:cNvSpPr/>
            <p:nvPr/>
          </p:nvSpPr>
          <p:spPr>
            <a:xfrm>
              <a:off x="-3800551" y="2923861"/>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grpSp>
      <p:sp>
        <p:nvSpPr>
          <p:cNvPr id="460" name="Freeform 305">
            <a:extLst>
              <a:ext uri="{FF2B5EF4-FFF2-40B4-BE49-F238E27FC236}">
                <a16:creationId xmlns:a16="http://schemas.microsoft.com/office/drawing/2014/main" id="{19F7C2FC-FED8-275D-8748-36510C291213}"/>
              </a:ext>
            </a:extLst>
          </p:cNvPr>
          <p:cNvSpPr/>
          <p:nvPr/>
        </p:nvSpPr>
        <p:spPr>
          <a:xfrm>
            <a:off x="-25355" y="1112096"/>
            <a:ext cx="4105094" cy="314426"/>
          </a:xfrm>
          <a:custGeom>
            <a:avLst/>
            <a:gdLst>
              <a:gd name="connsiteX0" fmla="*/ 0 w 5661022"/>
              <a:gd name="connsiteY0" fmla="*/ 0 h 618778"/>
              <a:gd name="connsiteX1" fmla="*/ 5661022 w 5661022"/>
              <a:gd name="connsiteY1" fmla="*/ 0 h 618778"/>
              <a:gd name="connsiteX2" fmla="*/ 5537910 w 5661022"/>
              <a:gd name="connsiteY2" fmla="*/ 142052 h 618778"/>
              <a:gd name="connsiteX3" fmla="*/ 5331037 w 5661022"/>
              <a:gd name="connsiteY3" fmla="*/ 469864 h 618778"/>
              <a:gd name="connsiteX4" fmla="*/ 5265917 w 5661022"/>
              <a:gd name="connsiteY4" fmla="*/ 618778 h 618778"/>
              <a:gd name="connsiteX5" fmla="*/ 0 w 5661022"/>
              <a:gd name="connsiteY5" fmla="*/ 618778 h 618778"/>
              <a:gd name="connsiteX6" fmla="*/ 0 w 5661022"/>
              <a:gd name="connsiteY6"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1022" h="618778">
                <a:moveTo>
                  <a:pt x="0" y="0"/>
                </a:moveTo>
                <a:lnTo>
                  <a:pt x="5661022" y="0"/>
                </a:lnTo>
                <a:lnTo>
                  <a:pt x="5537910" y="142052"/>
                </a:lnTo>
                <a:cubicBezTo>
                  <a:pt x="5458207" y="244022"/>
                  <a:pt x="5388832" y="353976"/>
                  <a:pt x="5331037" y="469864"/>
                </a:cubicBezTo>
                <a:lnTo>
                  <a:pt x="5265917" y="618778"/>
                </a:lnTo>
                <a:lnTo>
                  <a:pt x="0" y="618778"/>
                </a:lnTo>
                <a:lnTo>
                  <a:pt x="0" y="0"/>
                </a:ln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grpSp>
        <p:nvGrpSpPr>
          <p:cNvPr id="463" name="Group 229">
            <a:extLst>
              <a:ext uri="{FF2B5EF4-FFF2-40B4-BE49-F238E27FC236}">
                <a16:creationId xmlns:a16="http://schemas.microsoft.com/office/drawing/2014/main" id="{4BF95E0F-8469-5093-2A65-F1E1D52E4BD8}"/>
              </a:ext>
            </a:extLst>
          </p:cNvPr>
          <p:cNvGrpSpPr/>
          <p:nvPr/>
        </p:nvGrpSpPr>
        <p:grpSpPr>
          <a:xfrm>
            <a:off x="3530080" y="1177904"/>
            <a:ext cx="174927" cy="153945"/>
            <a:chOff x="3847056" y="5214438"/>
            <a:chExt cx="978408" cy="942867"/>
          </a:xfrm>
          <a:solidFill>
            <a:schemeClr val="bg1"/>
          </a:solidFill>
          <a:effectLst/>
        </p:grpSpPr>
        <p:grpSp>
          <p:nvGrpSpPr>
            <p:cNvPr id="464" name="Group 231">
              <a:extLst>
                <a:ext uri="{FF2B5EF4-FFF2-40B4-BE49-F238E27FC236}">
                  <a16:creationId xmlns:a16="http://schemas.microsoft.com/office/drawing/2014/main" id="{14B30EEA-ADC8-A5AD-B650-53F16DDE381A}"/>
                </a:ext>
              </a:extLst>
            </p:cNvPr>
            <p:cNvGrpSpPr/>
            <p:nvPr/>
          </p:nvGrpSpPr>
          <p:grpSpPr>
            <a:xfrm>
              <a:off x="4086960" y="5214438"/>
              <a:ext cx="508635" cy="935488"/>
              <a:chOff x="4655558" y="5335628"/>
              <a:chExt cx="336545" cy="618979"/>
            </a:xfrm>
            <a:grpFill/>
          </p:grpSpPr>
          <p:sp>
            <p:nvSpPr>
              <p:cNvPr id="466" name="Flowchart: Process 23">
                <a:extLst>
                  <a:ext uri="{FF2B5EF4-FFF2-40B4-BE49-F238E27FC236}">
                    <a16:creationId xmlns:a16="http://schemas.microsoft.com/office/drawing/2014/main" id="{C9503285-B53D-2540-D3A9-746FC6E7CA05}"/>
                  </a:ext>
                </a:extLst>
              </p:cNvPr>
              <p:cNvSpPr/>
              <p:nvPr/>
            </p:nvSpPr>
            <p:spPr>
              <a:xfrm>
                <a:off x="4684200" y="5640607"/>
                <a:ext cx="281919" cy="3140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5828 w 10000"/>
                  <a:gd name="connsiteY2" fmla="*/ 7476 h 10000"/>
                  <a:gd name="connsiteX3" fmla="*/ 0 w 10000"/>
                  <a:gd name="connsiteY3" fmla="*/ 10000 h 10000"/>
                  <a:gd name="connsiteX4" fmla="*/ 0 w 10000"/>
                  <a:gd name="connsiteY4" fmla="*/ 0 h 10000"/>
                  <a:gd name="connsiteX0" fmla="*/ 0 w 10000"/>
                  <a:gd name="connsiteY0" fmla="*/ 0 h 7547"/>
                  <a:gd name="connsiteX1" fmla="*/ 10000 w 10000"/>
                  <a:gd name="connsiteY1" fmla="*/ 0 h 7547"/>
                  <a:gd name="connsiteX2" fmla="*/ 5828 w 10000"/>
                  <a:gd name="connsiteY2" fmla="*/ 7476 h 7547"/>
                  <a:gd name="connsiteX3" fmla="*/ 3390 w 10000"/>
                  <a:gd name="connsiteY3" fmla="*/ 7547 h 7547"/>
                  <a:gd name="connsiteX4" fmla="*/ 0 w 10000"/>
                  <a:gd name="connsiteY4" fmla="*/ 0 h 7547"/>
                  <a:gd name="connsiteX0" fmla="*/ 1261 w 6610"/>
                  <a:gd name="connsiteY0" fmla="*/ 6311 h 10000"/>
                  <a:gd name="connsiteX1" fmla="*/ 6610 w 6610"/>
                  <a:gd name="connsiteY1" fmla="*/ 0 h 10000"/>
                  <a:gd name="connsiteX2" fmla="*/ 2438 w 6610"/>
                  <a:gd name="connsiteY2" fmla="*/ 9906 h 10000"/>
                  <a:gd name="connsiteX3" fmla="*/ 0 w 6610"/>
                  <a:gd name="connsiteY3" fmla="*/ 10000 h 10000"/>
                  <a:gd name="connsiteX4" fmla="*/ 1261 w 6610"/>
                  <a:gd name="connsiteY4" fmla="*/ 6311 h 10000"/>
                  <a:gd name="connsiteX0" fmla="*/ 0 w 11117"/>
                  <a:gd name="connsiteY0" fmla="*/ 3862 h 10000"/>
                  <a:gd name="connsiteX1" fmla="*/ 11117 w 11117"/>
                  <a:gd name="connsiteY1" fmla="*/ 0 h 10000"/>
                  <a:gd name="connsiteX2" fmla="*/ 4805 w 11117"/>
                  <a:gd name="connsiteY2" fmla="*/ 9906 h 10000"/>
                  <a:gd name="connsiteX3" fmla="*/ 1117 w 11117"/>
                  <a:gd name="connsiteY3" fmla="*/ 10000 h 10000"/>
                  <a:gd name="connsiteX4" fmla="*/ 0 w 11117"/>
                  <a:gd name="connsiteY4" fmla="*/ 3862 h 10000"/>
                  <a:gd name="connsiteX0" fmla="*/ 0 w 5265"/>
                  <a:gd name="connsiteY0" fmla="*/ 0 h 6138"/>
                  <a:gd name="connsiteX1" fmla="*/ 5265 w 5265"/>
                  <a:gd name="connsiteY1" fmla="*/ 330 h 6138"/>
                  <a:gd name="connsiteX2" fmla="*/ 4805 w 5265"/>
                  <a:gd name="connsiteY2" fmla="*/ 6044 h 6138"/>
                  <a:gd name="connsiteX3" fmla="*/ 1117 w 5265"/>
                  <a:gd name="connsiteY3" fmla="*/ 6138 h 6138"/>
                  <a:gd name="connsiteX4" fmla="*/ 0 w 5265"/>
                  <a:gd name="connsiteY4" fmla="*/ 0 h 6138"/>
                  <a:gd name="connsiteX0" fmla="*/ 0 w 15620"/>
                  <a:gd name="connsiteY0" fmla="*/ 0 h 12916"/>
                  <a:gd name="connsiteX1" fmla="*/ 15620 w 15620"/>
                  <a:gd name="connsiteY1" fmla="*/ 3454 h 12916"/>
                  <a:gd name="connsiteX2" fmla="*/ 14746 w 15620"/>
                  <a:gd name="connsiteY2" fmla="*/ 12763 h 12916"/>
                  <a:gd name="connsiteX3" fmla="*/ 7742 w 15620"/>
                  <a:gd name="connsiteY3" fmla="*/ 12916 h 12916"/>
                  <a:gd name="connsiteX4" fmla="*/ 0 w 15620"/>
                  <a:gd name="connsiteY4" fmla="*/ 0 h 12916"/>
                  <a:gd name="connsiteX0" fmla="*/ 0 w 22614"/>
                  <a:gd name="connsiteY0" fmla="*/ 0 h 12916"/>
                  <a:gd name="connsiteX1" fmla="*/ 22614 w 22614"/>
                  <a:gd name="connsiteY1" fmla="*/ 2073 h 12916"/>
                  <a:gd name="connsiteX2" fmla="*/ 14746 w 22614"/>
                  <a:gd name="connsiteY2" fmla="*/ 12763 h 12916"/>
                  <a:gd name="connsiteX3" fmla="*/ 7742 w 22614"/>
                  <a:gd name="connsiteY3" fmla="*/ 12916 h 12916"/>
                  <a:gd name="connsiteX4" fmla="*/ 0 w 22614"/>
                  <a:gd name="connsiteY4" fmla="*/ 0 h 12916"/>
                  <a:gd name="connsiteX0" fmla="*/ 0 w 22614"/>
                  <a:gd name="connsiteY0" fmla="*/ 2043 h 14959"/>
                  <a:gd name="connsiteX1" fmla="*/ 22614 w 22614"/>
                  <a:gd name="connsiteY1" fmla="*/ 4116 h 14959"/>
                  <a:gd name="connsiteX2" fmla="*/ 14746 w 22614"/>
                  <a:gd name="connsiteY2" fmla="*/ 14806 h 14959"/>
                  <a:gd name="connsiteX3" fmla="*/ 7742 w 22614"/>
                  <a:gd name="connsiteY3" fmla="*/ 14959 h 14959"/>
                  <a:gd name="connsiteX4" fmla="*/ 0 w 22614"/>
                  <a:gd name="connsiteY4" fmla="*/ 2043 h 14959"/>
                  <a:gd name="connsiteX0" fmla="*/ 0 w 22614"/>
                  <a:gd name="connsiteY0" fmla="*/ 2962 h 15878"/>
                  <a:gd name="connsiteX1" fmla="*/ 22614 w 22614"/>
                  <a:gd name="connsiteY1" fmla="*/ 5035 h 15878"/>
                  <a:gd name="connsiteX2" fmla="*/ 14746 w 22614"/>
                  <a:gd name="connsiteY2" fmla="*/ 15725 h 15878"/>
                  <a:gd name="connsiteX3" fmla="*/ 7742 w 22614"/>
                  <a:gd name="connsiteY3" fmla="*/ 15878 h 15878"/>
                  <a:gd name="connsiteX4" fmla="*/ 0 w 22614"/>
                  <a:gd name="connsiteY4" fmla="*/ 2962 h 15878"/>
                  <a:gd name="connsiteX0" fmla="*/ 0 w 22614"/>
                  <a:gd name="connsiteY0" fmla="*/ 2389 h 15305"/>
                  <a:gd name="connsiteX1" fmla="*/ 22614 w 22614"/>
                  <a:gd name="connsiteY1" fmla="*/ 4462 h 15305"/>
                  <a:gd name="connsiteX2" fmla="*/ 14746 w 22614"/>
                  <a:gd name="connsiteY2" fmla="*/ 15152 h 15305"/>
                  <a:gd name="connsiteX3" fmla="*/ 7742 w 22614"/>
                  <a:gd name="connsiteY3" fmla="*/ 15305 h 15305"/>
                  <a:gd name="connsiteX4" fmla="*/ 0 w 22614"/>
                  <a:gd name="connsiteY4" fmla="*/ 2389 h 15305"/>
                  <a:gd name="connsiteX0" fmla="*/ 0 w 22614"/>
                  <a:gd name="connsiteY0" fmla="*/ 2559 h 15475"/>
                  <a:gd name="connsiteX1" fmla="*/ 22614 w 22614"/>
                  <a:gd name="connsiteY1" fmla="*/ 4632 h 15475"/>
                  <a:gd name="connsiteX2" fmla="*/ 14746 w 22614"/>
                  <a:gd name="connsiteY2" fmla="*/ 15322 h 15475"/>
                  <a:gd name="connsiteX3" fmla="*/ 7742 w 22614"/>
                  <a:gd name="connsiteY3" fmla="*/ 15475 h 15475"/>
                  <a:gd name="connsiteX4" fmla="*/ 0 w 22614"/>
                  <a:gd name="connsiteY4" fmla="*/ 2559 h 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14" h="15475">
                    <a:moveTo>
                      <a:pt x="0" y="2559"/>
                    </a:moveTo>
                    <a:cubicBezTo>
                      <a:pt x="5290" y="-202"/>
                      <a:pt x="20446" y="-2197"/>
                      <a:pt x="22614" y="4632"/>
                    </a:cubicBezTo>
                    <a:cubicBezTo>
                      <a:pt x="22323" y="7735"/>
                      <a:pt x="15037" y="12218"/>
                      <a:pt x="14746" y="15322"/>
                    </a:cubicBezTo>
                    <a:lnTo>
                      <a:pt x="7742" y="15475"/>
                    </a:lnTo>
                    <a:lnTo>
                      <a:pt x="0" y="2559"/>
                    </a:lnTo>
                    <a:close/>
                  </a:path>
                </a:pathLst>
              </a:custGeom>
              <a:grpFill/>
              <a:ln w="12700" cap="flat" cmpd="sng" algn="ctr">
                <a:noFill/>
                <a:prstDash val="solid"/>
                <a:miter lim="800000"/>
              </a:ln>
              <a:effectLst/>
            </p:spPr>
            <p:txBody>
              <a:bodyPr rtlCol="0" anchor="ctr"/>
              <a:lstStyle/>
              <a:p>
                <a:pPr algn="ctr">
                  <a:defRPr/>
                </a:pPr>
                <a:endParaRPr lang="en-US" sz="1400" kern="0">
                  <a:solidFill>
                    <a:prstClr val="white"/>
                  </a:solidFill>
                  <a:cs typeface="Arial" panose="020B0604020202020204" pitchFamily="34" charset="0"/>
                  <a:sym typeface="Arial" panose="020B0604020202020204" pitchFamily="34" charset="0"/>
                </a:endParaRPr>
              </a:p>
            </p:txBody>
          </p:sp>
          <p:sp>
            <p:nvSpPr>
              <p:cNvPr id="467" name="Oval Callout 234">
                <a:extLst>
                  <a:ext uri="{FF2B5EF4-FFF2-40B4-BE49-F238E27FC236}">
                    <a16:creationId xmlns:a16="http://schemas.microsoft.com/office/drawing/2014/main" id="{5F3E4003-EEFB-AB90-7AB5-655086ECEB0D}"/>
                  </a:ext>
                </a:extLst>
              </p:cNvPr>
              <p:cNvSpPr/>
              <p:nvPr/>
            </p:nvSpPr>
            <p:spPr>
              <a:xfrm>
                <a:off x="4655558" y="5335628"/>
                <a:ext cx="336545" cy="339956"/>
              </a:xfrm>
              <a:prstGeom prst="wedgeEllipseCallout">
                <a:avLst>
                  <a:gd name="adj1" fmla="val -941"/>
                  <a:gd name="adj2" fmla="val 63927"/>
                </a:avLst>
              </a:prstGeom>
              <a:grpFill/>
              <a:ln w="12700" cap="flat" cmpd="sng" algn="ctr">
                <a:noFill/>
                <a:prstDash val="solid"/>
                <a:miter lim="800000"/>
              </a:ln>
              <a:effectLst/>
            </p:spPr>
            <p:txBody>
              <a:bodyPr rtlCol="0" anchor="ctr"/>
              <a:lstStyle/>
              <a:p>
                <a:pPr algn="ctr">
                  <a:defRPr/>
                </a:pPr>
                <a:endParaRPr lang="en-US" sz="1400" kern="0">
                  <a:solidFill>
                    <a:prstClr val="white"/>
                  </a:solidFill>
                  <a:cs typeface="Arial" panose="020B0604020202020204" pitchFamily="34" charset="0"/>
                  <a:sym typeface="Arial" panose="020B0604020202020204" pitchFamily="34" charset="0"/>
                </a:endParaRPr>
              </a:p>
            </p:txBody>
          </p:sp>
        </p:grpSp>
        <p:sp>
          <p:nvSpPr>
            <p:cNvPr id="465" name="Flowchart: Process 22">
              <a:extLst>
                <a:ext uri="{FF2B5EF4-FFF2-40B4-BE49-F238E27FC236}">
                  <a16:creationId xmlns:a16="http://schemas.microsoft.com/office/drawing/2014/main" id="{398DFD8B-5B1A-82BD-D8D2-6EBE316B8698}"/>
                </a:ext>
              </a:extLst>
            </p:cNvPr>
            <p:cNvSpPr/>
            <p:nvPr/>
          </p:nvSpPr>
          <p:spPr>
            <a:xfrm>
              <a:off x="3847056" y="5734456"/>
              <a:ext cx="978408" cy="42284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794 w 10000"/>
                <a:gd name="connsiteY3" fmla="*/ 7245 h 10000"/>
                <a:gd name="connsiteX4" fmla="*/ 0 w 10000"/>
                <a:gd name="connsiteY4" fmla="*/ 0 h 10000"/>
                <a:gd name="connsiteX0" fmla="*/ 0 w 10698"/>
                <a:gd name="connsiteY0" fmla="*/ 0 h 7317"/>
                <a:gd name="connsiteX1" fmla="*/ 10000 w 10698"/>
                <a:gd name="connsiteY1" fmla="*/ 0 h 7317"/>
                <a:gd name="connsiteX2" fmla="*/ 10698 w 10698"/>
                <a:gd name="connsiteY2" fmla="*/ 7317 h 7317"/>
                <a:gd name="connsiteX3" fmla="*/ 794 w 10698"/>
                <a:gd name="connsiteY3" fmla="*/ 7245 h 7317"/>
                <a:gd name="connsiteX4" fmla="*/ 0 w 10698"/>
                <a:gd name="connsiteY4" fmla="*/ 0 h 7317"/>
                <a:gd name="connsiteX0" fmla="*/ 0 w 10000"/>
                <a:gd name="connsiteY0" fmla="*/ 0 h 10195"/>
                <a:gd name="connsiteX1" fmla="*/ 9348 w 10000"/>
                <a:gd name="connsiteY1" fmla="*/ 0 h 10195"/>
                <a:gd name="connsiteX2" fmla="*/ 10000 w 10000"/>
                <a:gd name="connsiteY2" fmla="*/ 10000 h 10195"/>
                <a:gd name="connsiteX3" fmla="*/ 697 w 10000"/>
                <a:gd name="connsiteY3" fmla="*/ 10195 h 10195"/>
                <a:gd name="connsiteX4" fmla="*/ 0 w 10000"/>
                <a:gd name="connsiteY4" fmla="*/ 0 h 10195"/>
                <a:gd name="connsiteX0" fmla="*/ 0 w 10045"/>
                <a:gd name="connsiteY0" fmla="*/ 0 h 10342"/>
                <a:gd name="connsiteX1" fmla="*/ 9348 w 10045"/>
                <a:gd name="connsiteY1" fmla="*/ 0 h 10342"/>
                <a:gd name="connsiteX2" fmla="*/ 10045 w 10045"/>
                <a:gd name="connsiteY2" fmla="*/ 10342 h 10342"/>
                <a:gd name="connsiteX3" fmla="*/ 697 w 10045"/>
                <a:gd name="connsiteY3" fmla="*/ 10195 h 10342"/>
                <a:gd name="connsiteX4" fmla="*/ 0 w 10045"/>
                <a:gd name="connsiteY4" fmla="*/ 0 h 10342"/>
                <a:gd name="connsiteX0" fmla="*/ 0 w 10045"/>
                <a:gd name="connsiteY0" fmla="*/ 0 h 10342"/>
                <a:gd name="connsiteX1" fmla="*/ 6964 w 10045"/>
                <a:gd name="connsiteY1" fmla="*/ 1222 h 10342"/>
                <a:gd name="connsiteX2" fmla="*/ 10045 w 10045"/>
                <a:gd name="connsiteY2" fmla="*/ 10342 h 10342"/>
                <a:gd name="connsiteX3" fmla="*/ 697 w 10045"/>
                <a:gd name="connsiteY3" fmla="*/ 10195 h 10342"/>
                <a:gd name="connsiteX4" fmla="*/ 0 w 10045"/>
                <a:gd name="connsiteY4" fmla="*/ 0 h 10342"/>
                <a:gd name="connsiteX0" fmla="*/ 0 w 10045"/>
                <a:gd name="connsiteY0" fmla="*/ 0 h 10342"/>
                <a:gd name="connsiteX1" fmla="*/ 5586 w 10045"/>
                <a:gd name="connsiteY1" fmla="*/ 865 h 10342"/>
                <a:gd name="connsiteX2" fmla="*/ 6964 w 10045"/>
                <a:gd name="connsiteY2" fmla="*/ 1222 h 10342"/>
                <a:gd name="connsiteX3" fmla="*/ 10045 w 10045"/>
                <a:gd name="connsiteY3" fmla="*/ 10342 h 10342"/>
                <a:gd name="connsiteX4" fmla="*/ 697 w 10045"/>
                <a:gd name="connsiteY4" fmla="*/ 10195 h 10342"/>
                <a:gd name="connsiteX5" fmla="*/ 0 w 10045"/>
                <a:gd name="connsiteY5" fmla="*/ 0 h 10342"/>
                <a:gd name="connsiteX0" fmla="*/ 0 w 10045"/>
                <a:gd name="connsiteY0" fmla="*/ 0 h 10342"/>
                <a:gd name="connsiteX1" fmla="*/ 6890 w 10045"/>
                <a:gd name="connsiteY1" fmla="*/ 4385 h 10342"/>
                <a:gd name="connsiteX2" fmla="*/ 6964 w 10045"/>
                <a:gd name="connsiteY2" fmla="*/ 1222 h 10342"/>
                <a:gd name="connsiteX3" fmla="*/ 10045 w 10045"/>
                <a:gd name="connsiteY3" fmla="*/ 10342 h 10342"/>
                <a:gd name="connsiteX4" fmla="*/ 697 w 10045"/>
                <a:gd name="connsiteY4" fmla="*/ 10195 h 10342"/>
                <a:gd name="connsiteX5" fmla="*/ 0 w 10045"/>
                <a:gd name="connsiteY5" fmla="*/ 0 h 10342"/>
                <a:gd name="connsiteX0" fmla="*/ 0 w 10045"/>
                <a:gd name="connsiteY0" fmla="*/ 0 h 10342"/>
                <a:gd name="connsiteX1" fmla="*/ 5316 w 10045"/>
                <a:gd name="connsiteY1" fmla="*/ 3359 h 10342"/>
                <a:gd name="connsiteX2" fmla="*/ 6890 w 10045"/>
                <a:gd name="connsiteY2" fmla="*/ 4385 h 10342"/>
                <a:gd name="connsiteX3" fmla="*/ 6964 w 10045"/>
                <a:gd name="connsiteY3" fmla="*/ 1222 h 10342"/>
                <a:gd name="connsiteX4" fmla="*/ 10045 w 10045"/>
                <a:gd name="connsiteY4" fmla="*/ 10342 h 10342"/>
                <a:gd name="connsiteX5" fmla="*/ 697 w 10045"/>
                <a:gd name="connsiteY5" fmla="*/ 10195 h 10342"/>
                <a:gd name="connsiteX6" fmla="*/ 0 w 10045"/>
                <a:gd name="connsiteY6" fmla="*/ 0 h 10342"/>
                <a:gd name="connsiteX0" fmla="*/ 0 w 10045"/>
                <a:gd name="connsiteY0" fmla="*/ 0 h 10342"/>
                <a:gd name="connsiteX1" fmla="*/ 5833 w 10045"/>
                <a:gd name="connsiteY1" fmla="*/ 2137 h 10342"/>
                <a:gd name="connsiteX2" fmla="*/ 6890 w 10045"/>
                <a:gd name="connsiteY2" fmla="*/ 4385 h 10342"/>
                <a:gd name="connsiteX3" fmla="*/ 6964 w 10045"/>
                <a:gd name="connsiteY3" fmla="*/ 1222 h 10342"/>
                <a:gd name="connsiteX4" fmla="*/ 10045 w 10045"/>
                <a:gd name="connsiteY4" fmla="*/ 10342 h 10342"/>
                <a:gd name="connsiteX5" fmla="*/ 697 w 10045"/>
                <a:gd name="connsiteY5" fmla="*/ 10195 h 10342"/>
                <a:gd name="connsiteX6" fmla="*/ 0 w 10045"/>
                <a:gd name="connsiteY6" fmla="*/ 0 h 10342"/>
                <a:gd name="connsiteX0" fmla="*/ 0 w 10045"/>
                <a:gd name="connsiteY0" fmla="*/ 0 h 10342"/>
                <a:gd name="connsiteX1" fmla="*/ 4911 w 10045"/>
                <a:gd name="connsiteY1" fmla="*/ 1843 h 10342"/>
                <a:gd name="connsiteX2" fmla="*/ 5833 w 10045"/>
                <a:gd name="connsiteY2" fmla="*/ 2137 h 10342"/>
                <a:gd name="connsiteX3" fmla="*/ 6890 w 10045"/>
                <a:gd name="connsiteY3" fmla="*/ 4385 h 10342"/>
                <a:gd name="connsiteX4" fmla="*/ 6964 w 10045"/>
                <a:gd name="connsiteY4" fmla="*/ 1222 h 10342"/>
                <a:gd name="connsiteX5" fmla="*/ 10045 w 10045"/>
                <a:gd name="connsiteY5" fmla="*/ 10342 h 10342"/>
                <a:gd name="connsiteX6" fmla="*/ 697 w 10045"/>
                <a:gd name="connsiteY6" fmla="*/ 10195 h 10342"/>
                <a:gd name="connsiteX7" fmla="*/ 0 w 10045"/>
                <a:gd name="connsiteY7" fmla="*/ 0 h 10342"/>
                <a:gd name="connsiteX0" fmla="*/ 0 w 10045"/>
                <a:gd name="connsiteY0" fmla="*/ 0 h 10342"/>
                <a:gd name="connsiteX1" fmla="*/ 5811 w 10045"/>
                <a:gd name="connsiteY1" fmla="*/ 4728 h 10342"/>
                <a:gd name="connsiteX2" fmla="*/ 5833 w 10045"/>
                <a:gd name="connsiteY2" fmla="*/ 2137 h 10342"/>
                <a:gd name="connsiteX3" fmla="*/ 6890 w 10045"/>
                <a:gd name="connsiteY3" fmla="*/ 4385 h 10342"/>
                <a:gd name="connsiteX4" fmla="*/ 6964 w 10045"/>
                <a:gd name="connsiteY4" fmla="*/ 1222 h 10342"/>
                <a:gd name="connsiteX5" fmla="*/ 10045 w 10045"/>
                <a:gd name="connsiteY5" fmla="*/ 10342 h 10342"/>
                <a:gd name="connsiteX6" fmla="*/ 697 w 10045"/>
                <a:gd name="connsiteY6" fmla="*/ 10195 h 10342"/>
                <a:gd name="connsiteX7" fmla="*/ 0 w 10045"/>
                <a:gd name="connsiteY7" fmla="*/ 0 h 10342"/>
                <a:gd name="connsiteX0" fmla="*/ 0 w 10045"/>
                <a:gd name="connsiteY0" fmla="*/ 0 h 10342"/>
                <a:gd name="connsiteX1" fmla="*/ 4754 w 10045"/>
                <a:gd name="connsiteY1" fmla="*/ 3945 h 10342"/>
                <a:gd name="connsiteX2" fmla="*/ 5811 w 10045"/>
                <a:gd name="connsiteY2" fmla="*/ 4728 h 10342"/>
                <a:gd name="connsiteX3" fmla="*/ 5833 w 10045"/>
                <a:gd name="connsiteY3" fmla="*/ 2137 h 10342"/>
                <a:gd name="connsiteX4" fmla="*/ 6890 w 10045"/>
                <a:gd name="connsiteY4" fmla="*/ 4385 h 10342"/>
                <a:gd name="connsiteX5" fmla="*/ 6964 w 10045"/>
                <a:gd name="connsiteY5" fmla="*/ 1222 h 10342"/>
                <a:gd name="connsiteX6" fmla="*/ 10045 w 10045"/>
                <a:gd name="connsiteY6" fmla="*/ 10342 h 10342"/>
                <a:gd name="connsiteX7" fmla="*/ 697 w 10045"/>
                <a:gd name="connsiteY7" fmla="*/ 10195 h 10342"/>
                <a:gd name="connsiteX8" fmla="*/ 0 w 10045"/>
                <a:gd name="connsiteY8" fmla="*/ 0 h 10342"/>
                <a:gd name="connsiteX0" fmla="*/ 0 w 10045"/>
                <a:gd name="connsiteY0" fmla="*/ 0 h 10342"/>
                <a:gd name="connsiteX1" fmla="*/ 5833 w 10045"/>
                <a:gd name="connsiteY1" fmla="*/ 10106 h 10342"/>
                <a:gd name="connsiteX2" fmla="*/ 5811 w 10045"/>
                <a:gd name="connsiteY2" fmla="*/ 4728 h 10342"/>
                <a:gd name="connsiteX3" fmla="*/ 5833 w 10045"/>
                <a:gd name="connsiteY3" fmla="*/ 2137 h 10342"/>
                <a:gd name="connsiteX4" fmla="*/ 6890 w 10045"/>
                <a:gd name="connsiteY4" fmla="*/ 4385 h 10342"/>
                <a:gd name="connsiteX5" fmla="*/ 6964 w 10045"/>
                <a:gd name="connsiteY5" fmla="*/ 1222 h 10342"/>
                <a:gd name="connsiteX6" fmla="*/ 10045 w 10045"/>
                <a:gd name="connsiteY6" fmla="*/ 10342 h 10342"/>
                <a:gd name="connsiteX7" fmla="*/ 697 w 10045"/>
                <a:gd name="connsiteY7" fmla="*/ 10195 h 10342"/>
                <a:gd name="connsiteX8" fmla="*/ 0 w 10045"/>
                <a:gd name="connsiteY8" fmla="*/ 0 h 10342"/>
                <a:gd name="connsiteX0" fmla="*/ 0 w 10045"/>
                <a:gd name="connsiteY0" fmla="*/ 0 h 10342"/>
                <a:gd name="connsiteX1" fmla="*/ 4551 w 10045"/>
                <a:gd name="connsiteY1" fmla="*/ 7857 h 10342"/>
                <a:gd name="connsiteX2" fmla="*/ 5833 w 10045"/>
                <a:gd name="connsiteY2" fmla="*/ 10106 h 10342"/>
                <a:gd name="connsiteX3" fmla="*/ 5811 w 10045"/>
                <a:gd name="connsiteY3" fmla="*/ 4728 h 10342"/>
                <a:gd name="connsiteX4" fmla="*/ 5833 w 10045"/>
                <a:gd name="connsiteY4" fmla="*/ 2137 h 10342"/>
                <a:gd name="connsiteX5" fmla="*/ 6890 w 10045"/>
                <a:gd name="connsiteY5" fmla="*/ 4385 h 10342"/>
                <a:gd name="connsiteX6" fmla="*/ 6964 w 10045"/>
                <a:gd name="connsiteY6" fmla="*/ 1222 h 10342"/>
                <a:gd name="connsiteX7" fmla="*/ 10045 w 10045"/>
                <a:gd name="connsiteY7" fmla="*/ 10342 h 10342"/>
                <a:gd name="connsiteX8" fmla="*/ 697 w 10045"/>
                <a:gd name="connsiteY8" fmla="*/ 10195 h 10342"/>
                <a:gd name="connsiteX9" fmla="*/ 0 w 10045"/>
                <a:gd name="connsiteY9" fmla="*/ 0 h 10342"/>
                <a:gd name="connsiteX0" fmla="*/ 0 w 10045"/>
                <a:gd name="connsiteY0" fmla="*/ 0 h 10342"/>
                <a:gd name="connsiteX1" fmla="*/ 4731 w 10045"/>
                <a:gd name="connsiteY1" fmla="*/ 10057 h 10342"/>
                <a:gd name="connsiteX2" fmla="*/ 5833 w 10045"/>
                <a:gd name="connsiteY2" fmla="*/ 10106 h 10342"/>
                <a:gd name="connsiteX3" fmla="*/ 5811 w 10045"/>
                <a:gd name="connsiteY3" fmla="*/ 4728 h 10342"/>
                <a:gd name="connsiteX4" fmla="*/ 5833 w 10045"/>
                <a:gd name="connsiteY4" fmla="*/ 2137 h 10342"/>
                <a:gd name="connsiteX5" fmla="*/ 6890 w 10045"/>
                <a:gd name="connsiteY5" fmla="*/ 4385 h 10342"/>
                <a:gd name="connsiteX6" fmla="*/ 6964 w 10045"/>
                <a:gd name="connsiteY6" fmla="*/ 1222 h 10342"/>
                <a:gd name="connsiteX7" fmla="*/ 10045 w 10045"/>
                <a:gd name="connsiteY7" fmla="*/ 10342 h 10342"/>
                <a:gd name="connsiteX8" fmla="*/ 697 w 10045"/>
                <a:gd name="connsiteY8" fmla="*/ 10195 h 10342"/>
                <a:gd name="connsiteX9" fmla="*/ 0 w 10045"/>
                <a:gd name="connsiteY9" fmla="*/ 0 h 10342"/>
                <a:gd name="connsiteX0" fmla="*/ 0 w 10045"/>
                <a:gd name="connsiteY0" fmla="*/ 0 h 10342"/>
                <a:gd name="connsiteX1" fmla="*/ 2955 w 10045"/>
                <a:gd name="connsiteY1" fmla="*/ 6390 h 10342"/>
                <a:gd name="connsiteX2" fmla="*/ 4731 w 10045"/>
                <a:gd name="connsiteY2" fmla="*/ 10057 h 10342"/>
                <a:gd name="connsiteX3" fmla="*/ 5833 w 10045"/>
                <a:gd name="connsiteY3" fmla="*/ 10106 h 10342"/>
                <a:gd name="connsiteX4" fmla="*/ 5811 w 10045"/>
                <a:gd name="connsiteY4" fmla="*/ 4728 h 10342"/>
                <a:gd name="connsiteX5" fmla="*/ 5833 w 10045"/>
                <a:gd name="connsiteY5" fmla="*/ 2137 h 10342"/>
                <a:gd name="connsiteX6" fmla="*/ 6890 w 10045"/>
                <a:gd name="connsiteY6" fmla="*/ 4385 h 10342"/>
                <a:gd name="connsiteX7" fmla="*/ 6964 w 10045"/>
                <a:gd name="connsiteY7" fmla="*/ 1222 h 10342"/>
                <a:gd name="connsiteX8" fmla="*/ 10045 w 10045"/>
                <a:gd name="connsiteY8" fmla="*/ 10342 h 10342"/>
                <a:gd name="connsiteX9" fmla="*/ 697 w 10045"/>
                <a:gd name="connsiteY9" fmla="*/ 10195 h 10342"/>
                <a:gd name="connsiteX10" fmla="*/ 0 w 10045"/>
                <a:gd name="connsiteY10" fmla="*/ 0 h 10342"/>
                <a:gd name="connsiteX0" fmla="*/ 0 w 10045"/>
                <a:gd name="connsiteY0" fmla="*/ 0 h 10342"/>
                <a:gd name="connsiteX1" fmla="*/ 4687 w 10045"/>
                <a:gd name="connsiteY1" fmla="*/ 5119 h 10342"/>
                <a:gd name="connsiteX2" fmla="*/ 4731 w 10045"/>
                <a:gd name="connsiteY2" fmla="*/ 10057 h 10342"/>
                <a:gd name="connsiteX3" fmla="*/ 5833 w 10045"/>
                <a:gd name="connsiteY3" fmla="*/ 10106 h 10342"/>
                <a:gd name="connsiteX4" fmla="*/ 5811 w 10045"/>
                <a:gd name="connsiteY4" fmla="*/ 4728 h 10342"/>
                <a:gd name="connsiteX5" fmla="*/ 5833 w 10045"/>
                <a:gd name="connsiteY5" fmla="*/ 2137 h 10342"/>
                <a:gd name="connsiteX6" fmla="*/ 6890 w 10045"/>
                <a:gd name="connsiteY6" fmla="*/ 4385 h 10342"/>
                <a:gd name="connsiteX7" fmla="*/ 6964 w 10045"/>
                <a:gd name="connsiteY7" fmla="*/ 1222 h 10342"/>
                <a:gd name="connsiteX8" fmla="*/ 10045 w 10045"/>
                <a:gd name="connsiteY8" fmla="*/ 10342 h 10342"/>
                <a:gd name="connsiteX9" fmla="*/ 697 w 10045"/>
                <a:gd name="connsiteY9" fmla="*/ 10195 h 10342"/>
                <a:gd name="connsiteX10" fmla="*/ 0 w 10045"/>
                <a:gd name="connsiteY10" fmla="*/ 0 h 10342"/>
                <a:gd name="connsiteX0" fmla="*/ 0 w 10045"/>
                <a:gd name="connsiteY0" fmla="*/ 0 h 10342"/>
                <a:gd name="connsiteX1" fmla="*/ 3584 w 10045"/>
                <a:gd name="connsiteY1" fmla="*/ 3945 h 10342"/>
                <a:gd name="connsiteX2" fmla="*/ 4687 w 10045"/>
                <a:gd name="connsiteY2" fmla="*/ 5119 h 10342"/>
                <a:gd name="connsiteX3" fmla="*/ 4731 w 10045"/>
                <a:gd name="connsiteY3" fmla="*/ 10057 h 10342"/>
                <a:gd name="connsiteX4" fmla="*/ 5833 w 10045"/>
                <a:gd name="connsiteY4" fmla="*/ 10106 h 10342"/>
                <a:gd name="connsiteX5" fmla="*/ 5811 w 10045"/>
                <a:gd name="connsiteY5" fmla="*/ 4728 h 10342"/>
                <a:gd name="connsiteX6" fmla="*/ 5833 w 10045"/>
                <a:gd name="connsiteY6" fmla="*/ 2137 h 10342"/>
                <a:gd name="connsiteX7" fmla="*/ 6890 w 10045"/>
                <a:gd name="connsiteY7" fmla="*/ 4385 h 10342"/>
                <a:gd name="connsiteX8" fmla="*/ 6964 w 10045"/>
                <a:gd name="connsiteY8" fmla="*/ 1222 h 10342"/>
                <a:gd name="connsiteX9" fmla="*/ 10045 w 10045"/>
                <a:gd name="connsiteY9" fmla="*/ 10342 h 10342"/>
                <a:gd name="connsiteX10" fmla="*/ 697 w 10045"/>
                <a:gd name="connsiteY10" fmla="*/ 10195 h 10342"/>
                <a:gd name="connsiteX11" fmla="*/ 0 w 10045"/>
                <a:gd name="connsiteY11" fmla="*/ 0 h 10342"/>
                <a:gd name="connsiteX0" fmla="*/ 0 w 10045"/>
                <a:gd name="connsiteY0" fmla="*/ 0 h 10342"/>
                <a:gd name="connsiteX1" fmla="*/ 5091 w 10045"/>
                <a:gd name="connsiteY1" fmla="*/ 3701 h 10342"/>
                <a:gd name="connsiteX2" fmla="*/ 4687 w 10045"/>
                <a:gd name="connsiteY2" fmla="*/ 5119 h 10342"/>
                <a:gd name="connsiteX3" fmla="*/ 4731 w 10045"/>
                <a:gd name="connsiteY3" fmla="*/ 10057 h 10342"/>
                <a:gd name="connsiteX4" fmla="*/ 5833 w 10045"/>
                <a:gd name="connsiteY4" fmla="*/ 10106 h 10342"/>
                <a:gd name="connsiteX5" fmla="*/ 5811 w 10045"/>
                <a:gd name="connsiteY5" fmla="*/ 4728 h 10342"/>
                <a:gd name="connsiteX6" fmla="*/ 5833 w 10045"/>
                <a:gd name="connsiteY6" fmla="*/ 2137 h 10342"/>
                <a:gd name="connsiteX7" fmla="*/ 6890 w 10045"/>
                <a:gd name="connsiteY7" fmla="*/ 4385 h 10342"/>
                <a:gd name="connsiteX8" fmla="*/ 6964 w 10045"/>
                <a:gd name="connsiteY8" fmla="*/ 1222 h 10342"/>
                <a:gd name="connsiteX9" fmla="*/ 10045 w 10045"/>
                <a:gd name="connsiteY9" fmla="*/ 10342 h 10342"/>
                <a:gd name="connsiteX10" fmla="*/ 697 w 10045"/>
                <a:gd name="connsiteY10" fmla="*/ 10195 h 10342"/>
                <a:gd name="connsiteX11" fmla="*/ 0 w 10045"/>
                <a:gd name="connsiteY11" fmla="*/ 0 h 10342"/>
                <a:gd name="connsiteX0" fmla="*/ 0 w 10045"/>
                <a:gd name="connsiteY0" fmla="*/ 0 h 10342"/>
                <a:gd name="connsiteX1" fmla="*/ 4192 w 10045"/>
                <a:gd name="connsiteY1" fmla="*/ 3016 h 10342"/>
                <a:gd name="connsiteX2" fmla="*/ 5091 w 10045"/>
                <a:gd name="connsiteY2" fmla="*/ 3701 h 10342"/>
                <a:gd name="connsiteX3" fmla="*/ 4687 w 10045"/>
                <a:gd name="connsiteY3" fmla="*/ 5119 h 10342"/>
                <a:gd name="connsiteX4" fmla="*/ 4731 w 10045"/>
                <a:gd name="connsiteY4" fmla="*/ 10057 h 10342"/>
                <a:gd name="connsiteX5" fmla="*/ 5833 w 10045"/>
                <a:gd name="connsiteY5" fmla="*/ 10106 h 10342"/>
                <a:gd name="connsiteX6" fmla="*/ 5811 w 10045"/>
                <a:gd name="connsiteY6" fmla="*/ 4728 h 10342"/>
                <a:gd name="connsiteX7" fmla="*/ 5833 w 10045"/>
                <a:gd name="connsiteY7" fmla="*/ 2137 h 10342"/>
                <a:gd name="connsiteX8" fmla="*/ 6890 w 10045"/>
                <a:gd name="connsiteY8" fmla="*/ 4385 h 10342"/>
                <a:gd name="connsiteX9" fmla="*/ 6964 w 10045"/>
                <a:gd name="connsiteY9" fmla="*/ 1222 h 10342"/>
                <a:gd name="connsiteX10" fmla="*/ 10045 w 10045"/>
                <a:gd name="connsiteY10" fmla="*/ 10342 h 10342"/>
                <a:gd name="connsiteX11" fmla="*/ 697 w 10045"/>
                <a:gd name="connsiteY11" fmla="*/ 10195 h 10342"/>
                <a:gd name="connsiteX12" fmla="*/ 0 w 10045"/>
                <a:gd name="connsiteY12" fmla="*/ 0 h 10342"/>
                <a:gd name="connsiteX0" fmla="*/ 0 w 10045"/>
                <a:gd name="connsiteY0" fmla="*/ 0 h 10342"/>
                <a:gd name="connsiteX1" fmla="*/ 4934 w 10045"/>
                <a:gd name="connsiteY1" fmla="*/ 2234 h 10342"/>
                <a:gd name="connsiteX2" fmla="*/ 5091 w 10045"/>
                <a:gd name="connsiteY2" fmla="*/ 3701 h 10342"/>
                <a:gd name="connsiteX3" fmla="*/ 4687 w 10045"/>
                <a:gd name="connsiteY3" fmla="*/ 5119 h 10342"/>
                <a:gd name="connsiteX4" fmla="*/ 4731 w 10045"/>
                <a:gd name="connsiteY4" fmla="*/ 10057 h 10342"/>
                <a:gd name="connsiteX5" fmla="*/ 5833 w 10045"/>
                <a:gd name="connsiteY5" fmla="*/ 10106 h 10342"/>
                <a:gd name="connsiteX6" fmla="*/ 5811 w 10045"/>
                <a:gd name="connsiteY6" fmla="*/ 4728 h 10342"/>
                <a:gd name="connsiteX7" fmla="*/ 5833 w 10045"/>
                <a:gd name="connsiteY7" fmla="*/ 2137 h 10342"/>
                <a:gd name="connsiteX8" fmla="*/ 6890 w 10045"/>
                <a:gd name="connsiteY8" fmla="*/ 4385 h 10342"/>
                <a:gd name="connsiteX9" fmla="*/ 6964 w 10045"/>
                <a:gd name="connsiteY9" fmla="*/ 1222 h 10342"/>
                <a:gd name="connsiteX10" fmla="*/ 10045 w 10045"/>
                <a:gd name="connsiteY10" fmla="*/ 10342 h 10342"/>
                <a:gd name="connsiteX11" fmla="*/ 697 w 10045"/>
                <a:gd name="connsiteY11" fmla="*/ 10195 h 10342"/>
                <a:gd name="connsiteX12" fmla="*/ 0 w 10045"/>
                <a:gd name="connsiteY12" fmla="*/ 0 h 10342"/>
                <a:gd name="connsiteX0" fmla="*/ 0 w 10045"/>
                <a:gd name="connsiteY0" fmla="*/ 0 h 10342"/>
                <a:gd name="connsiteX1" fmla="*/ 4934 w 10045"/>
                <a:gd name="connsiteY1" fmla="*/ 2234 h 10342"/>
                <a:gd name="connsiteX2" fmla="*/ 5181 w 10045"/>
                <a:gd name="connsiteY2" fmla="*/ 3505 h 10342"/>
                <a:gd name="connsiteX3" fmla="*/ 4687 w 10045"/>
                <a:gd name="connsiteY3" fmla="*/ 5119 h 10342"/>
                <a:gd name="connsiteX4" fmla="*/ 4731 w 10045"/>
                <a:gd name="connsiteY4" fmla="*/ 10057 h 10342"/>
                <a:gd name="connsiteX5" fmla="*/ 5833 w 10045"/>
                <a:gd name="connsiteY5" fmla="*/ 10106 h 10342"/>
                <a:gd name="connsiteX6" fmla="*/ 5811 w 10045"/>
                <a:gd name="connsiteY6" fmla="*/ 4728 h 10342"/>
                <a:gd name="connsiteX7" fmla="*/ 5833 w 10045"/>
                <a:gd name="connsiteY7" fmla="*/ 2137 h 10342"/>
                <a:gd name="connsiteX8" fmla="*/ 6890 w 10045"/>
                <a:gd name="connsiteY8" fmla="*/ 4385 h 10342"/>
                <a:gd name="connsiteX9" fmla="*/ 6964 w 10045"/>
                <a:gd name="connsiteY9" fmla="*/ 1222 h 10342"/>
                <a:gd name="connsiteX10" fmla="*/ 10045 w 10045"/>
                <a:gd name="connsiteY10" fmla="*/ 10342 h 10342"/>
                <a:gd name="connsiteX11" fmla="*/ 697 w 10045"/>
                <a:gd name="connsiteY11" fmla="*/ 10195 h 10342"/>
                <a:gd name="connsiteX12" fmla="*/ 0 w 10045"/>
                <a:gd name="connsiteY12" fmla="*/ 0 h 10342"/>
                <a:gd name="connsiteX0" fmla="*/ 0 w 10045"/>
                <a:gd name="connsiteY0" fmla="*/ 0 h 10342"/>
                <a:gd name="connsiteX1" fmla="*/ 4934 w 10045"/>
                <a:gd name="connsiteY1" fmla="*/ 2234 h 10342"/>
                <a:gd name="connsiteX2" fmla="*/ 4687 w 10045"/>
                <a:gd name="connsiteY2" fmla="*/ 5119 h 10342"/>
                <a:gd name="connsiteX3" fmla="*/ 4731 w 10045"/>
                <a:gd name="connsiteY3" fmla="*/ 10057 h 10342"/>
                <a:gd name="connsiteX4" fmla="*/ 5833 w 10045"/>
                <a:gd name="connsiteY4" fmla="*/ 10106 h 10342"/>
                <a:gd name="connsiteX5" fmla="*/ 5811 w 10045"/>
                <a:gd name="connsiteY5" fmla="*/ 4728 h 10342"/>
                <a:gd name="connsiteX6" fmla="*/ 5833 w 10045"/>
                <a:gd name="connsiteY6" fmla="*/ 2137 h 10342"/>
                <a:gd name="connsiteX7" fmla="*/ 6890 w 10045"/>
                <a:gd name="connsiteY7" fmla="*/ 4385 h 10342"/>
                <a:gd name="connsiteX8" fmla="*/ 6964 w 10045"/>
                <a:gd name="connsiteY8" fmla="*/ 1222 h 10342"/>
                <a:gd name="connsiteX9" fmla="*/ 10045 w 10045"/>
                <a:gd name="connsiteY9" fmla="*/ 10342 h 10342"/>
                <a:gd name="connsiteX10" fmla="*/ 697 w 10045"/>
                <a:gd name="connsiteY10" fmla="*/ 10195 h 10342"/>
                <a:gd name="connsiteX11" fmla="*/ 0 w 10045"/>
                <a:gd name="connsiteY11" fmla="*/ 0 h 10342"/>
                <a:gd name="connsiteX0" fmla="*/ 0 w 10045"/>
                <a:gd name="connsiteY0" fmla="*/ 0 h 10342"/>
                <a:gd name="connsiteX1" fmla="*/ 3764 w 10045"/>
                <a:gd name="connsiteY1" fmla="*/ 1647 h 10342"/>
                <a:gd name="connsiteX2" fmla="*/ 4934 w 10045"/>
                <a:gd name="connsiteY2" fmla="*/ 2234 h 10342"/>
                <a:gd name="connsiteX3" fmla="*/ 4687 w 10045"/>
                <a:gd name="connsiteY3" fmla="*/ 5119 h 10342"/>
                <a:gd name="connsiteX4" fmla="*/ 4731 w 10045"/>
                <a:gd name="connsiteY4" fmla="*/ 10057 h 10342"/>
                <a:gd name="connsiteX5" fmla="*/ 5833 w 10045"/>
                <a:gd name="connsiteY5" fmla="*/ 10106 h 10342"/>
                <a:gd name="connsiteX6" fmla="*/ 5811 w 10045"/>
                <a:gd name="connsiteY6" fmla="*/ 4728 h 10342"/>
                <a:gd name="connsiteX7" fmla="*/ 5833 w 10045"/>
                <a:gd name="connsiteY7" fmla="*/ 2137 h 10342"/>
                <a:gd name="connsiteX8" fmla="*/ 6890 w 10045"/>
                <a:gd name="connsiteY8" fmla="*/ 4385 h 10342"/>
                <a:gd name="connsiteX9" fmla="*/ 6964 w 10045"/>
                <a:gd name="connsiteY9" fmla="*/ 1222 h 10342"/>
                <a:gd name="connsiteX10" fmla="*/ 10045 w 10045"/>
                <a:gd name="connsiteY10" fmla="*/ 10342 h 10342"/>
                <a:gd name="connsiteX11" fmla="*/ 697 w 10045"/>
                <a:gd name="connsiteY11" fmla="*/ 10195 h 10342"/>
                <a:gd name="connsiteX12" fmla="*/ 0 w 10045"/>
                <a:gd name="connsiteY12" fmla="*/ 0 h 10342"/>
                <a:gd name="connsiteX0" fmla="*/ 0 w 10045"/>
                <a:gd name="connsiteY0" fmla="*/ 0 h 10342"/>
                <a:gd name="connsiteX1" fmla="*/ 3786 w 10045"/>
                <a:gd name="connsiteY1" fmla="*/ 4287 h 10342"/>
                <a:gd name="connsiteX2" fmla="*/ 4934 w 10045"/>
                <a:gd name="connsiteY2" fmla="*/ 2234 h 10342"/>
                <a:gd name="connsiteX3" fmla="*/ 4687 w 10045"/>
                <a:gd name="connsiteY3" fmla="*/ 5119 h 10342"/>
                <a:gd name="connsiteX4" fmla="*/ 4731 w 10045"/>
                <a:gd name="connsiteY4" fmla="*/ 10057 h 10342"/>
                <a:gd name="connsiteX5" fmla="*/ 5833 w 10045"/>
                <a:gd name="connsiteY5" fmla="*/ 10106 h 10342"/>
                <a:gd name="connsiteX6" fmla="*/ 5811 w 10045"/>
                <a:gd name="connsiteY6" fmla="*/ 4728 h 10342"/>
                <a:gd name="connsiteX7" fmla="*/ 5833 w 10045"/>
                <a:gd name="connsiteY7" fmla="*/ 2137 h 10342"/>
                <a:gd name="connsiteX8" fmla="*/ 6890 w 10045"/>
                <a:gd name="connsiteY8" fmla="*/ 4385 h 10342"/>
                <a:gd name="connsiteX9" fmla="*/ 6964 w 10045"/>
                <a:gd name="connsiteY9" fmla="*/ 1222 h 10342"/>
                <a:gd name="connsiteX10" fmla="*/ 10045 w 10045"/>
                <a:gd name="connsiteY10" fmla="*/ 10342 h 10342"/>
                <a:gd name="connsiteX11" fmla="*/ 697 w 10045"/>
                <a:gd name="connsiteY11" fmla="*/ 10195 h 10342"/>
                <a:gd name="connsiteX12" fmla="*/ 0 w 10045"/>
                <a:gd name="connsiteY12" fmla="*/ 0 h 10342"/>
                <a:gd name="connsiteX0" fmla="*/ 3027 w 9361"/>
                <a:gd name="connsiteY0" fmla="*/ 0 h 9120"/>
                <a:gd name="connsiteX1" fmla="*/ 3102 w 9361"/>
                <a:gd name="connsiteY1" fmla="*/ 3065 h 9120"/>
                <a:gd name="connsiteX2" fmla="*/ 4250 w 9361"/>
                <a:gd name="connsiteY2" fmla="*/ 1012 h 9120"/>
                <a:gd name="connsiteX3" fmla="*/ 4003 w 9361"/>
                <a:gd name="connsiteY3" fmla="*/ 3897 h 9120"/>
                <a:gd name="connsiteX4" fmla="*/ 4047 w 9361"/>
                <a:gd name="connsiteY4" fmla="*/ 8835 h 9120"/>
                <a:gd name="connsiteX5" fmla="*/ 5149 w 9361"/>
                <a:gd name="connsiteY5" fmla="*/ 8884 h 9120"/>
                <a:gd name="connsiteX6" fmla="*/ 5127 w 9361"/>
                <a:gd name="connsiteY6" fmla="*/ 3506 h 9120"/>
                <a:gd name="connsiteX7" fmla="*/ 5149 w 9361"/>
                <a:gd name="connsiteY7" fmla="*/ 915 h 9120"/>
                <a:gd name="connsiteX8" fmla="*/ 6206 w 9361"/>
                <a:gd name="connsiteY8" fmla="*/ 3163 h 9120"/>
                <a:gd name="connsiteX9" fmla="*/ 6280 w 9361"/>
                <a:gd name="connsiteY9" fmla="*/ 0 h 9120"/>
                <a:gd name="connsiteX10" fmla="*/ 9361 w 9361"/>
                <a:gd name="connsiteY10" fmla="*/ 9120 h 9120"/>
                <a:gd name="connsiteX11" fmla="*/ 13 w 9361"/>
                <a:gd name="connsiteY11" fmla="*/ 8973 h 9120"/>
                <a:gd name="connsiteX12" fmla="*/ 3027 w 9361"/>
                <a:gd name="connsiteY12" fmla="*/ 0 h 9120"/>
                <a:gd name="connsiteX0" fmla="*/ 3243 w 10009"/>
                <a:gd name="connsiteY0" fmla="*/ 0 h 10000"/>
                <a:gd name="connsiteX1" fmla="*/ 3323 w 10009"/>
                <a:gd name="connsiteY1" fmla="*/ 3361 h 10000"/>
                <a:gd name="connsiteX2" fmla="*/ 4549 w 10009"/>
                <a:gd name="connsiteY2" fmla="*/ 1110 h 10000"/>
                <a:gd name="connsiteX3" fmla="*/ 4285 w 10009"/>
                <a:gd name="connsiteY3" fmla="*/ 4273 h 10000"/>
                <a:gd name="connsiteX4" fmla="*/ 4332 w 10009"/>
                <a:gd name="connsiteY4" fmla="*/ 9688 h 10000"/>
                <a:gd name="connsiteX5" fmla="*/ 5509 w 10009"/>
                <a:gd name="connsiteY5" fmla="*/ 9741 h 10000"/>
                <a:gd name="connsiteX6" fmla="*/ 5486 w 10009"/>
                <a:gd name="connsiteY6" fmla="*/ 3844 h 10000"/>
                <a:gd name="connsiteX7" fmla="*/ 5509 w 10009"/>
                <a:gd name="connsiteY7" fmla="*/ 1003 h 10000"/>
                <a:gd name="connsiteX8" fmla="*/ 6639 w 10009"/>
                <a:gd name="connsiteY8" fmla="*/ 3468 h 10000"/>
                <a:gd name="connsiteX9" fmla="*/ 6718 w 10009"/>
                <a:gd name="connsiteY9" fmla="*/ 0 h 10000"/>
                <a:gd name="connsiteX10" fmla="*/ 10009 w 10009"/>
                <a:gd name="connsiteY10" fmla="*/ 10000 h 10000"/>
                <a:gd name="connsiteX11" fmla="*/ 23 w 10009"/>
                <a:gd name="connsiteY11" fmla="*/ 9839 h 10000"/>
                <a:gd name="connsiteX12" fmla="*/ 3243 w 10009"/>
                <a:gd name="connsiteY12" fmla="*/ 0 h 10000"/>
                <a:gd name="connsiteX0" fmla="*/ 3243 w 10009"/>
                <a:gd name="connsiteY0" fmla="*/ 0 h 10000"/>
                <a:gd name="connsiteX1" fmla="*/ 3323 w 10009"/>
                <a:gd name="connsiteY1" fmla="*/ 3361 h 10000"/>
                <a:gd name="connsiteX2" fmla="*/ 4549 w 10009"/>
                <a:gd name="connsiteY2" fmla="*/ 1110 h 10000"/>
                <a:gd name="connsiteX3" fmla="*/ 4285 w 10009"/>
                <a:gd name="connsiteY3" fmla="*/ 4273 h 10000"/>
                <a:gd name="connsiteX4" fmla="*/ 4332 w 10009"/>
                <a:gd name="connsiteY4" fmla="*/ 9688 h 10000"/>
                <a:gd name="connsiteX5" fmla="*/ 5509 w 10009"/>
                <a:gd name="connsiteY5" fmla="*/ 9741 h 10000"/>
                <a:gd name="connsiteX6" fmla="*/ 5486 w 10009"/>
                <a:gd name="connsiteY6" fmla="*/ 3844 h 10000"/>
                <a:gd name="connsiteX7" fmla="*/ 5509 w 10009"/>
                <a:gd name="connsiteY7" fmla="*/ 1003 h 10000"/>
                <a:gd name="connsiteX8" fmla="*/ 6639 w 10009"/>
                <a:gd name="connsiteY8" fmla="*/ 3468 h 10000"/>
                <a:gd name="connsiteX9" fmla="*/ 6718 w 10009"/>
                <a:gd name="connsiteY9" fmla="*/ 0 h 10000"/>
                <a:gd name="connsiteX10" fmla="*/ 10009 w 10009"/>
                <a:gd name="connsiteY10" fmla="*/ 10000 h 10000"/>
                <a:gd name="connsiteX11" fmla="*/ 23 w 10009"/>
                <a:gd name="connsiteY11" fmla="*/ 9839 h 10000"/>
                <a:gd name="connsiteX12" fmla="*/ 3243 w 10009"/>
                <a:gd name="connsiteY12" fmla="*/ 0 h 10000"/>
                <a:gd name="connsiteX0" fmla="*/ 3253 w 10019"/>
                <a:gd name="connsiteY0" fmla="*/ 0 h 10000"/>
                <a:gd name="connsiteX1" fmla="*/ 3333 w 10019"/>
                <a:gd name="connsiteY1" fmla="*/ 3361 h 10000"/>
                <a:gd name="connsiteX2" fmla="*/ 4559 w 10019"/>
                <a:gd name="connsiteY2" fmla="*/ 1110 h 10000"/>
                <a:gd name="connsiteX3" fmla="*/ 4295 w 10019"/>
                <a:gd name="connsiteY3" fmla="*/ 4273 h 10000"/>
                <a:gd name="connsiteX4" fmla="*/ 4342 w 10019"/>
                <a:gd name="connsiteY4" fmla="*/ 9688 h 10000"/>
                <a:gd name="connsiteX5" fmla="*/ 5519 w 10019"/>
                <a:gd name="connsiteY5" fmla="*/ 9741 h 10000"/>
                <a:gd name="connsiteX6" fmla="*/ 5496 w 10019"/>
                <a:gd name="connsiteY6" fmla="*/ 3844 h 10000"/>
                <a:gd name="connsiteX7" fmla="*/ 5519 w 10019"/>
                <a:gd name="connsiteY7" fmla="*/ 1003 h 10000"/>
                <a:gd name="connsiteX8" fmla="*/ 6649 w 10019"/>
                <a:gd name="connsiteY8" fmla="*/ 3468 h 10000"/>
                <a:gd name="connsiteX9" fmla="*/ 6728 w 10019"/>
                <a:gd name="connsiteY9" fmla="*/ 0 h 10000"/>
                <a:gd name="connsiteX10" fmla="*/ 10019 w 10019"/>
                <a:gd name="connsiteY10" fmla="*/ 10000 h 10000"/>
                <a:gd name="connsiteX11" fmla="*/ 33 w 10019"/>
                <a:gd name="connsiteY11" fmla="*/ 9839 h 10000"/>
                <a:gd name="connsiteX12" fmla="*/ 3253 w 10019"/>
                <a:gd name="connsiteY12" fmla="*/ 0 h 10000"/>
                <a:gd name="connsiteX0" fmla="*/ 3257 w 10023"/>
                <a:gd name="connsiteY0" fmla="*/ 0 h 10000"/>
                <a:gd name="connsiteX1" fmla="*/ 3337 w 10023"/>
                <a:gd name="connsiteY1" fmla="*/ 3361 h 10000"/>
                <a:gd name="connsiteX2" fmla="*/ 4563 w 10023"/>
                <a:gd name="connsiteY2" fmla="*/ 1110 h 10000"/>
                <a:gd name="connsiteX3" fmla="*/ 4299 w 10023"/>
                <a:gd name="connsiteY3" fmla="*/ 4273 h 10000"/>
                <a:gd name="connsiteX4" fmla="*/ 4346 w 10023"/>
                <a:gd name="connsiteY4" fmla="*/ 9688 h 10000"/>
                <a:gd name="connsiteX5" fmla="*/ 5523 w 10023"/>
                <a:gd name="connsiteY5" fmla="*/ 9741 h 10000"/>
                <a:gd name="connsiteX6" fmla="*/ 5500 w 10023"/>
                <a:gd name="connsiteY6" fmla="*/ 3844 h 10000"/>
                <a:gd name="connsiteX7" fmla="*/ 5523 w 10023"/>
                <a:gd name="connsiteY7" fmla="*/ 1003 h 10000"/>
                <a:gd name="connsiteX8" fmla="*/ 6653 w 10023"/>
                <a:gd name="connsiteY8" fmla="*/ 3468 h 10000"/>
                <a:gd name="connsiteX9" fmla="*/ 6732 w 10023"/>
                <a:gd name="connsiteY9" fmla="*/ 0 h 10000"/>
                <a:gd name="connsiteX10" fmla="*/ 10023 w 10023"/>
                <a:gd name="connsiteY10" fmla="*/ 10000 h 10000"/>
                <a:gd name="connsiteX11" fmla="*/ 37 w 10023"/>
                <a:gd name="connsiteY11" fmla="*/ 9839 h 10000"/>
                <a:gd name="connsiteX12" fmla="*/ 3257 w 10023"/>
                <a:gd name="connsiteY12" fmla="*/ 0 h 10000"/>
                <a:gd name="connsiteX0" fmla="*/ 3257 w 10023"/>
                <a:gd name="connsiteY0" fmla="*/ 0 h 10000"/>
                <a:gd name="connsiteX1" fmla="*/ 3337 w 10023"/>
                <a:gd name="connsiteY1" fmla="*/ 3361 h 10000"/>
                <a:gd name="connsiteX2" fmla="*/ 4563 w 10023"/>
                <a:gd name="connsiteY2" fmla="*/ 1110 h 10000"/>
                <a:gd name="connsiteX3" fmla="*/ 4299 w 10023"/>
                <a:gd name="connsiteY3" fmla="*/ 4273 h 10000"/>
                <a:gd name="connsiteX4" fmla="*/ 4346 w 10023"/>
                <a:gd name="connsiteY4" fmla="*/ 9688 h 10000"/>
                <a:gd name="connsiteX5" fmla="*/ 5523 w 10023"/>
                <a:gd name="connsiteY5" fmla="*/ 9741 h 10000"/>
                <a:gd name="connsiteX6" fmla="*/ 5500 w 10023"/>
                <a:gd name="connsiteY6" fmla="*/ 3844 h 10000"/>
                <a:gd name="connsiteX7" fmla="*/ 5523 w 10023"/>
                <a:gd name="connsiteY7" fmla="*/ 1003 h 10000"/>
                <a:gd name="connsiteX8" fmla="*/ 6653 w 10023"/>
                <a:gd name="connsiteY8" fmla="*/ 3468 h 10000"/>
                <a:gd name="connsiteX9" fmla="*/ 6732 w 10023"/>
                <a:gd name="connsiteY9" fmla="*/ 0 h 10000"/>
                <a:gd name="connsiteX10" fmla="*/ 10023 w 10023"/>
                <a:gd name="connsiteY10" fmla="*/ 10000 h 10000"/>
                <a:gd name="connsiteX11" fmla="*/ 37 w 10023"/>
                <a:gd name="connsiteY11" fmla="*/ 9839 h 10000"/>
                <a:gd name="connsiteX12" fmla="*/ 3257 w 10023"/>
                <a:gd name="connsiteY12" fmla="*/ 0 h 10000"/>
                <a:gd name="connsiteX0" fmla="*/ 3257 w 10023"/>
                <a:gd name="connsiteY0" fmla="*/ 0 h 10000"/>
                <a:gd name="connsiteX1" fmla="*/ 3337 w 10023"/>
                <a:gd name="connsiteY1" fmla="*/ 3361 h 10000"/>
                <a:gd name="connsiteX2" fmla="*/ 4563 w 10023"/>
                <a:gd name="connsiteY2" fmla="*/ 1110 h 10000"/>
                <a:gd name="connsiteX3" fmla="*/ 4299 w 10023"/>
                <a:gd name="connsiteY3" fmla="*/ 4273 h 10000"/>
                <a:gd name="connsiteX4" fmla="*/ 4346 w 10023"/>
                <a:gd name="connsiteY4" fmla="*/ 9688 h 10000"/>
                <a:gd name="connsiteX5" fmla="*/ 5523 w 10023"/>
                <a:gd name="connsiteY5" fmla="*/ 9741 h 10000"/>
                <a:gd name="connsiteX6" fmla="*/ 5500 w 10023"/>
                <a:gd name="connsiteY6" fmla="*/ 3844 h 10000"/>
                <a:gd name="connsiteX7" fmla="*/ 5523 w 10023"/>
                <a:gd name="connsiteY7" fmla="*/ 1003 h 10000"/>
                <a:gd name="connsiteX8" fmla="*/ 6653 w 10023"/>
                <a:gd name="connsiteY8" fmla="*/ 3468 h 10000"/>
                <a:gd name="connsiteX9" fmla="*/ 6732 w 10023"/>
                <a:gd name="connsiteY9" fmla="*/ 0 h 10000"/>
                <a:gd name="connsiteX10" fmla="*/ 10023 w 10023"/>
                <a:gd name="connsiteY10" fmla="*/ 10000 h 10000"/>
                <a:gd name="connsiteX11" fmla="*/ 37 w 10023"/>
                <a:gd name="connsiteY11" fmla="*/ 9839 h 10000"/>
                <a:gd name="connsiteX12" fmla="*/ 3257 w 10023"/>
                <a:gd name="connsiteY12" fmla="*/ 0 h 10000"/>
                <a:gd name="connsiteX0" fmla="*/ 3257 w 10023"/>
                <a:gd name="connsiteY0" fmla="*/ 0 h 10000"/>
                <a:gd name="connsiteX1" fmla="*/ 3337 w 10023"/>
                <a:gd name="connsiteY1" fmla="*/ 3361 h 10000"/>
                <a:gd name="connsiteX2" fmla="*/ 4563 w 10023"/>
                <a:gd name="connsiteY2" fmla="*/ 1110 h 10000"/>
                <a:gd name="connsiteX3" fmla="*/ 4299 w 10023"/>
                <a:gd name="connsiteY3" fmla="*/ 4273 h 10000"/>
                <a:gd name="connsiteX4" fmla="*/ 4346 w 10023"/>
                <a:gd name="connsiteY4" fmla="*/ 9688 h 10000"/>
                <a:gd name="connsiteX5" fmla="*/ 5523 w 10023"/>
                <a:gd name="connsiteY5" fmla="*/ 9741 h 10000"/>
                <a:gd name="connsiteX6" fmla="*/ 5500 w 10023"/>
                <a:gd name="connsiteY6" fmla="*/ 3844 h 10000"/>
                <a:gd name="connsiteX7" fmla="*/ 5523 w 10023"/>
                <a:gd name="connsiteY7" fmla="*/ 1003 h 10000"/>
                <a:gd name="connsiteX8" fmla="*/ 6653 w 10023"/>
                <a:gd name="connsiteY8" fmla="*/ 3468 h 10000"/>
                <a:gd name="connsiteX9" fmla="*/ 6732 w 10023"/>
                <a:gd name="connsiteY9" fmla="*/ 0 h 10000"/>
                <a:gd name="connsiteX10" fmla="*/ 10023 w 10023"/>
                <a:gd name="connsiteY10" fmla="*/ 10000 h 10000"/>
                <a:gd name="connsiteX11" fmla="*/ 37 w 10023"/>
                <a:gd name="connsiteY11" fmla="*/ 9839 h 10000"/>
                <a:gd name="connsiteX12" fmla="*/ 3257 w 10023"/>
                <a:gd name="connsiteY12" fmla="*/ 0 h 10000"/>
                <a:gd name="connsiteX0" fmla="*/ 3257 w 10023"/>
                <a:gd name="connsiteY0" fmla="*/ 268 h 10268"/>
                <a:gd name="connsiteX1" fmla="*/ 3337 w 10023"/>
                <a:gd name="connsiteY1" fmla="*/ 3629 h 10268"/>
                <a:gd name="connsiteX2" fmla="*/ 4563 w 10023"/>
                <a:gd name="connsiteY2" fmla="*/ 1378 h 10268"/>
                <a:gd name="connsiteX3" fmla="*/ 4299 w 10023"/>
                <a:gd name="connsiteY3" fmla="*/ 4541 h 10268"/>
                <a:gd name="connsiteX4" fmla="*/ 4346 w 10023"/>
                <a:gd name="connsiteY4" fmla="*/ 9956 h 10268"/>
                <a:gd name="connsiteX5" fmla="*/ 5523 w 10023"/>
                <a:gd name="connsiteY5" fmla="*/ 10009 h 10268"/>
                <a:gd name="connsiteX6" fmla="*/ 5500 w 10023"/>
                <a:gd name="connsiteY6" fmla="*/ 4112 h 10268"/>
                <a:gd name="connsiteX7" fmla="*/ 5523 w 10023"/>
                <a:gd name="connsiteY7" fmla="*/ 1271 h 10268"/>
                <a:gd name="connsiteX8" fmla="*/ 6653 w 10023"/>
                <a:gd name="connsiteY8" fmla="*/ 3736 h 10268"/>
                <a:gd name="connsiteX9" fmla="*/ 6540 w 10023"/>
                <a:gd name="connsiteY9" fmla="*/ 0 h 10268"/>
                <a:gd name="connsiteX10" fmla="*/ 10023 w 10023"/>
                <a:gd name="connsiteY10" fmla="*/ 10268 h 10268"/>
                <a:gd name="connsiteX11" fmla="*/ 37 w 10023"/>
                <a:gd name="connsiteY11" fmla="*/ 10107 h 10268"/>
                <a:gd name="connsiteX12" fmla="*/ 3257 w 10023"/>
                <a:gd name="connsiteY12" fmla="*/ 268 h 10268"/>
                <a:gd name="connsiteX0" fmla="*/ 3257 w 10023"/>
                <a:gd name="connsiteY0" fmla="*/ 268 h 10268"/>
                <a:gd name="connsiteX1" fmla="*/ 3337 w 10023"/>
                <a:gd name="connsiteY1" fmla="*/ 3629 h 10268"/>
                <a:gd name="connsiteX2" fmla="*/ 4563 w 10023"/>
                <a:gd name="connsiteY2" fmla="*/ 1378 h 10268"/>
                <a:gd name="connsiteX3" fmla="*/ 4299 w 10023"/>
                <a:gd name="connsiteY3" fmla="*/ 4541 h 10268"/>
                <a:gd name="connsiteX4" fmla="*/ 4346 w 10023"/>
                <a:gd name="connsiteY4" fmla="*/ 9956 h 10268"/>
                <a:gd name="connsiteX5" fmla="*/ 5523 w 10023"/>
                <a:gd name="connsiteY5" fmla="*/ 10009 h 10268"/>
                <a:gd name="connsiteX6" fmla="*/ 5500 w 10023"/>
                <a:gd name="connsiteY6" fmla="*/ 4112 h 10268"/>
                <a:gd name="connsiteX7" fmla="*/ 5523 w 10023"/>
                <a:gd name="connsiteY7" fmla="*/ 1271 h 10268"/>
                <a:gd name="connsiteX8" fmla="*/ 6653 w 10023"/>
                <a:gd name="connsiteY8" fmla="*/ 3736 h 10268"/>
                <a:gd name="connsiteX9" fmla="*/ 6540 w 10023"/>
                <a:gd name="connsiteY9" fmla="*/ 0 h 10268"/>
                <a:gd name="connsiteX10" fmla="*/ 10023 w 10023"/>
                <a:gd name="connsiteY10" fmla="*/ 10268 h 10268"/>
                <a:gd name="connsiteX11" fmla="*/ 37 w 10023"/>
                <a:gd name="connsiteY11" fmla="*/ 10107 h 10268"/>
                <a:gd name="connsiteX12" fmla="*/ 3257 w 10023"/>
                <a:gd name="connsiteY12" fmla="*/ 268 h 10268"/>
                <a:gd name="connsiteX0" fmla="*/ 3257 w 10023"/>
                <a:gd name="connsiteY0" fmla="*/ 268 h 10268"/>
                <a:gd name="connsiteX1" fmla="*/ 3337 w 10023"/>
                <a:gd name="connsiteY1" fmla="*/ 3629 h 10268"/>
                <a:gd name="connsiteX2" fmla="*/ 4563 w 10023"/>
                <a:gd name="connsiteY2" fmla="*/ 1378 h 10268"/>
                <a:gd name="connsiteX3" fmla="*/ 4299 w 10023"/>
                <a:gd name="connsiteY3" fmla="*/ 4541 h 10268"/>
                <a:gd name="connsiteX4" fmla="*/ 4346 w 10023"/>
                <a:gd name="connsiteY4" fmla="*/ 9956 h 10268"/>
                <a:gd name="connsiteX5" fmla="*/ 5523 w 10023"/>
                <a:gd name="connsiteY5" fmla="*/ 10009 h 10268"/>
                <a:gd name="connsiteX6" fmla="*/ 5500 w 10023"/>
                <a:gd name="connsiteY6" fmla="*/ 4112 h 10268"/>
                <a:gd name="connsiteX7" fmla="*/ 5523 w 10023"/>
                <a:gd name="connsiteY7" fmla="*/ 1271 h 10268"/>
                <a:gd name="connsiteX8" fmla="*/ 6653 w 10023"/>
                <a:gd name="connsiteY8" fmla="*/ 3736 h 10268"/>
                <a:gd name="connsiteX9" fmla="*/ 6540 w 10023"/>
                <a:gd name="connsiteY9" fmla="*/ 0 h 10268"/>
                <a:gd name="connsiteX10" fmla="*/ 10023 w 10023"/>
                <a:gd name="connsiteY10" fmla="*/ 10268 h 10268"/>
                <a:gd name="connsiteX11" fmla="*/ 37 w 10023"/>
                <a:gd name="connsiteY11" fmla="*/ 10107 h 10268"/>
                <a:gd name="connsiteX12" fmla="*/ 3257 w 10023"/>
                <a:gd name="connsiteY12" fmla="*/ 268 h 10268"/>
                <a:gd name="connsiteX0" fmla="*/ 3257 w 10023"/>
                <a:gd name="connsiteY0" fmla="*/ 268 h 10268"/>
                <a:gd name="connsiteX1" fmla="*/ 3337 w 10023"/>
                <a:gd name="connsiteY1" fmla="*/ 3629 h 10268"/>
                <a:gd name="connsiteX2" fmla="*/ 4563 w 10023"/>
                <a:gd name="connsiteY2" fmla="*/ 1378 h 10268"/>
                <a:gd name="connsiteX3" fmla="*/ 4299 w 10023"/>
                <a:gd name="connsiteY3" fmla="*/ 4541 h 10268"/>
                <a:gd name="connsiteX4" fmla="*/ 4346 w 10023"/>
                <a:gd name="connsiteY4" fmla="*/ 9956 h 10268"/>
                <a:gd name="connsiteX5" fmla="*/ 5523 w 10023"/>
                <a:gd name="connsiteY5" fmla="*/ 10009 h 10268"/>
                <a:gd name="connsiteX6" fmla="*/ 5500 w 10023"/>
                <a:gd name="connsiteY6" fmla="*/ 4112 h 10268"/>
                <a:gd name="connsiteX7" fmla="*/ 5523 w 10023"/>
                <a:gd name="connsiteY7" fmla="*/ 1271 h 10268"/>
                <a:gd name="connsiteX8" fmla="*/ 6653 w 10023"/>
                <a:gd name="connsiteY8" fmla="*/ 3736 h 10268"/>
                <a:gd name="connsiteX9" fmla="*/ 6540 w 10023"/>
                <a:gd name="connsiteY9" fmla="*/ 0 h 10268"/>
                <a:gd name="connsiteX10" fmla="*/ 10023 w 10023"/>
                <a:gd name="connsiteY10" fmla="*/ 10268 h 10268"/>
                <a:gd name="connsiteX11" fmla="*/ 37 w 10023"/>
                <a:gd name="connsiteY11" fmla="*/ 10107 h 10268"/>
                <a:gd name="connsiteX12" fmla="*/ 3257 w 10023"/>
                <a:gd name="connsiteY12" fmla="*/ 268 h 10268"/>
                <a:gd name="connsiteX0" fmla="*/ 3257 w 10023"/>
                <a:gd name="connsiteY0" fmla="*/ 0 h 10000"/>
                <a:gd name="connsiteX1" fmla="*/ 3337 w 10023"/>
                <a:gd name="connsiteY1" fmla="*/ 3361 h 10000"/>
                <a:gd name="connsiteX2" fmla="*/ 4563 w 10023"/>
                <a:gd name="connsiteY2" fmla="*/ 1110 h 10000"/>
                <a:gd name="connsiteX3" fmla="*/ 4299 w 10023"/>
                <a:gd name="connsiteY3" fmla="*/ 4273 h 10000"/>
                <a:gd name="connsiteX4" fmla="*/ 4346 w 10023"/>
                <a:gd name="connsiteY4" fmla="*/ 9688 h 10000"/>
                <a:gd name="connsiteX5" fmla="*/ 5523 w 10023"/>
                <a:gd name="connsiteY5" fmla="*/ 9741 h 10000"/>
                <a:gd name="connsiteX6" fmla="*/ 5500 w 10023"/>
                <a:gd name="connsiteY6" fmla="*/ 3844 h 10000"/>
                <a:gd name="connsiteX7" fmla="*/ 5523 w 10023"/>
                <a:gd name="connsiteY7" fmla="*/ 1003 h 10000"/>
                <a:gd name="connsiteX8" fmla="*/ 6653 w 10023"/>
                <a:gd name="connsiteY8" fmla="*/ 3468 h 10000"/>
                <a:gd name="connsiteX9" fmla="*/ 6225 w 10023"/>
                <a:gd name="connsiteY9" fmla="*/ 83 h 10000"/>
                <a:gd name="connsiteX10" fmla="*/ 10023 w 10023"/>
                <a:gd name="connsiteY10" fmla="*/ 10000 h 10000"/>
                <a:gd name="connsiteX11" fmla="*/ 37 w 10023"/>
                <a:gd name="connsiteY11" fmla="*/ 9839 h 10000"/>
                <a:gd name="connsiteX12" fmla="*/ 3257 w 10023"/>
                <a:gd name="connsiteY12" fmla="*/ 0 h 10000"/>
                <a:gd name="connsiteX0" fmla="*/ 3257 w 10023"/>
                <a:gd name="connsiteY0" fmla="*/ 0 h 10000"/>
                <a:gd name="connsiteX1" fmla="*/ 3337 w 10023"/>
                <a:gd name="connsiteY1" fmla="*/ 3361 h 10000"/>
                <a:gd name="connsiteX2" fmla="*/ 4563 w 10023"/>
                <a:gd name="connsiteY2" fmla="*/ 1110 h 10000"/>
                <a:gd name="connsiteX3" fmla="*/ 4299 w 10023"/>
                <a:gd name="connsiteY3" fmla="*/ 4273 h 10000"/>
                <a:gd name="connsiteX4" fmla="*/ 4346 w 10023"/>
                <a:gd name="connsiteY4" fmla="*/ 9688 h 10000"/>
                <a:gd name="connsiteX5" fmla="*/ 5523 w 10023"/>
                <a:gd name="connsiteY5" fmla="*/ 9741 h 10000"/>
                <a:gd name="connsiteX6" fmla="*/ 5500 w 10023"/>
                <a:gd name="connsiteY6" fmla="*/ 3844 h 10000"/>
                <a:gd name="connsiteX7" fmla="*/ 5523 w 10023"/>
                <a:gd name="connsiteY7" fmla="*/ 1003 h 10000"/>
                <a:gd name="connsiteX8" fmla="*/ 6653 w 10023"/>
                <a:gd name="connsiteY8" fmla="*/ 3468 h 10000"/>
                <a:gd name="connsiteX9" fmla="*/ 6225 w 10023"/>
                <a:gd name="connsiteY9" fmla="*/ 83 h 10000"/>
                <a:gd name="connsiteX10" fmla="*/ 10023 w 10023"/>
                <a:gd name="connsiteY10" fmla="*/ 10000 h 10000"/>
                <a:gd name="connsiteX11" fmla="*/ 37 w 10023"/>
                <a:gd name="connsiteY11" fmla="*/ 9839 h 10000"/>
                <a:gd name="connsiteX12" fmla="*/ 3257 w 10023"/>
                <a:gd name="connsiteY12" fmla="*/ 0 h 10000"/>
                <a:gd name="connsiteX0" fmla="*/ 3257 w 10023"/>
                <a:gd name="connsiteY0" fmla="*/ 0 h 9839"/>
                <a:gd name="connsiteX1" fmla="*/ 3337 w 10023"/>
                <a:gd name="connsiteY1" fmla="*/ 3361 h 9839"/>
                <a:gd name="connsiteX2" fmla="*/ 4563 w 10023"/>
                <a:gd name="connsiteY2" fmla="*/ 1110 h 9839"/>
                <a:gd name="connsiteX3" fmla="*/ 4299 w 10023"/>
                <a:gd name="connsiteY3" fmla="*/ 4273 h 9839"/>
                <a:gd name="connsiteX4" fmla="*/ 4346 w 10023"/>
                <a:gd name="connsiteY4" fmla="*/ 9688 h 9839"/>
                <a:gd name="connsiteX5" fmla="*/ 5523 w 10023"/>
                <a:gd name="connsiteY5" fmla="*/ 9741 h 9839"/>
                <a:gd name="connsiteX6" fmla="*/ 5500 w 10023"/>
                <a:gd name="connsiteY6" fmla="*/ 3844 h 9839"/>
                <a:gd name="connsiteX7" fmla="*/ 5523 w 10023"/>
                <a:gd name="connsiteY7" fmla="*/ 1003 h 9839"/>
                <a:gd name="connsiteX8" fmla="*/ 6653 w 10023"/>
                <a:gd name="connsiteY8" fmla="*/ 3468 h 9839"/>
                <a:gd name="connsiteX9" fmla="*/ 6225 w 10023"/>
                <a:gd name="connsiteY9" fmla="*/ 83 h 9839"/>
                <a:gd name="connsiteX10" fmla="*/ 10023 w 10023"/>
                <a:gd name="connsiteY10" fmla="*/ 9570 h 9839"/>
                <a:gd name="connsiteX11" fmla="*/ 37 w 10023"/>
                <a:gd name="connsiteY11" fmla="*/ 9839 h 9839"/>
                <a:gd name="connsiteX12" fmla="*/ 3257 w 10023"/>
                <a:gd name="connsiteY12" fmla="*/ 0 h 9839"/>
                <a:gd name="connsiteX0" fmla="*/ 3250 w 10000"/>
                <a:gd name="connsiteY0" fmla="*/ 0 h 10000"/>
                <a:gd name="connsiteX1" fmla="*/ 3329 w 10000"/>
                <a:gd name="connsiteY1" fmla="*/ 3416 h 10000"/>
                <a:gd name="connsiteX2" fmla="*/ 4553 w 10000"/>
                <a:gd name="connsiteY2" fmla="*/ 1128 h 10000"/>
                <a:gd name="connsiteX3" fmla="*/ 4289 w 10000"/>
                <a:gd name="connsiteY3" fmla="*/ 4343 h 10000"/>
                <a:gd name="connsiteX4" fmla="*/ 4336 w 10000"/>
                <a:gd name="connsiteY4" fmla="*/ 9847 h 10000"/>
                <a:gd name="connsiteX5" fmla="*/ 5510 w 10000"/>
                <a:gd name="connsiteY5" fmla="*/ 9900 h 10000"/>
                <a:gd name="connsiteX6" fmla="*/ 5487 w 10000"/>
                <a:gd name="connsiteY6" fmla="*/ 3907 h 10000"/>
                <a:gd name="connsiteX7" fmla="*/ 5510 w 10000"/>
                <a:gd name="connsiteY7" fmla="*/ 1019 h 10000"/>
                <a:gd name="connsiteX8" fmla="*/ 6638 w 10000"/>
                <a:gd name="connsiteY8" fmla="*/ 3525 h 10000"/>
                <a:gd name="connsiteX9" fmla="*/ 6211 w 10000"/>
                <a:gd name="connsiteY9" fmla="*/ 84 h 10000"/>
                <a:gd name="connsiteX10" fmla="*/ 10000 w 10000"/>
                <a:gd name="connsiteY10" fmla="*/ 9727 h 10000"/>
                <a:gd name="connsiteX11" fmla="*/ 37 w 10000"/>
                <a:gd name="connsiteY11" fmla="*/ 10000 h 10000"/>
                <a:gd name="connsiteX12" fmla="*/ 3250 w 10000"/>
                <a:gd name="connsiteY12" fmla="*/ 0 h 10000"/>
                <a:gd name="connsiteX0" fmla="*/ 3250 w 10000"/>
                <a:gd name="connsiteY0" fmla="*/ 0 h 10000"/>
                <a:gd name="connsiteX1" fmla="*/ 3329 w 10000"/>
                <a:gd name="connsiteY1" fmla="*/ 3416 h 10000"/>
                <a:gd name="connsiteX2" fmla="*/ 4553 w 10000"/>
                <a:gd name="connsiteY2" fmla="*/ 1128 h 10000"/>
                <a:gd name="connsiteX3" fmla="*/ 4289 w 10000"/>
                <a:gd name="connsiteY3" fmla="*/ 4343 h 10000"/>
                <a:gd name="connsiteX4" fmla="*/ 4336 w 10000"/>
                <a:gd name="connsiteY4" fmla="*/ 9847 h 10000"/>
                <a:gd name="connsiteX5" fmla="*/ 5510 w 10000"/>
                <a:gd name="connsiteY5" fmla="*/ 9900 h 10000"/>
                <a:gd name="connsiteX6" fmla="*/ 5487 w 10000"/>
                <a:gd name="connsiteY6" fmla="*/ 3907 h 10000"/>
                <a:gd name="connsiteX7" fmla="*/ 5510 w 10000"/>
                <a:gd name="connsiteY7" fmla="*/ 1019 h 10000"/>
                <a:gd name="connsiteX8" fmla="*/ 6638 w 10000"/>
                <a:gd name="connsiteY8" fmla="*/ 3525 h 10000"/>
                <a:gd name="connsiteX9" fmla="*/ 6211 w 10000"/>
                <a:gd name="connsiteY9" fmla="*/ 84 h 10000"/>
                <a:gd name="connsiteX10" fmla="*/ 10000 w 10000"/>
                <a:gd name="connsiteY10" fmla="*/ 9727 h 10000"/>
                <a:gd name="connsiteX11" fmla="*/ 37 w 10000"/>
                <a:gd name="connsiteY11" fmla="*/ 10000 h 10000"/>
                <a:gd name="connsiteX12" fmla="*/ 3250 w 10000"/>
                <a:gd name="connsiteY1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3250" y="0"/>
                  </a:moveTo>
                  <a:cubicBezTo>
                    <a:pt x="3275" y="3265"/>
                    <a:pt x="3302" y="2277"/>
                    <a:pt x="3329" y="3416"/>
                  </a:cubicBezTo>
                  <a:lnTo>
                    <a:pt x="4553" y="1128"/>
                  </a:lnTo>
                  <a:cubicBezTo>
                    <a:pt x="5385" y="2078"/>
                    <a:pt x="4326" y="2890"/>
                    <a:pt x="4289" y="4343"/>
                  </a:cubicBezTo>
                  <a:cubicBezTo>
                    <a:pt x="4305" y="6177"/>
                    <a:pt x="4320" y="8012"/>
                    <a:pt x="4336" y="9847"/>
                  </a:cubicBezTo>
                  <a:lnTo>
                    <a:pt x="5510" y="9900"/>
                  </a:lnTo>
                  <a:cubicBezTo>
                    <a:pt x="5503" y="7902"/>
                    <a:pt x="5494" y="5905"/>
                    <a:pt x="5487" y="3907"/>
                  </a:cubicBezTo>
                  <a:cubicBezTo>
                    <a:pt x="4679" y="2072"/>
                    <a:pt x="5216" y="1602"/>
                    <a:pt x="5510" y="1019"/>
                  </a:cubicBezTo>
                  <a:lnTo>
                    <a:pt x="6638" y="3525"/>
                  </a:lnTo>
                  <a:cubicBezTo>
                    <a:pt x="6664" y="2351"/>
                    <a:pt x="6184" y="1259"/>
                    <a:pt x="6211" y="84"/>
                  </a:cubicBezTo>
                  <a:cubicBezTo>
                    <a:pt x="8002" y="331"/>
                    <a:pt x="9588" y="-178"/>
                    <a:pt x="10000" y="9727"/>
                  </a:cubicBezTo>
                  <a:lnTo>
                    <a:pt x="37" y="10000"/>
                  </a:lnTo>
                  <a:cubicBezTo>
                    <a:pt x="-347" y="-981"/>
                    <a:pt x="2364" y="1609"/>
                    <a:pt x="3250" y="0"/>
                  </a:cubicBezTo>
                  <a:close/>
                </a:path>
              </a:pathLst>
            </a:custGeom>
            <a:grpFill/>
            <a:ln w="12700" cap="flat" cmpd="sng" algn="ctr">
              <a:noFill/>
              <a:prstDash val="solid"/>
              <a:miter lim="800000"/>
            </a:ln>
            <a:effectLst/>
          </p:spPr>
          <p:txBody>
            <a:bodyPr rtlCol="0" anchor="ctr"/>
            <a:lstStyle/>
            <a:p>
              <a:pPr algn="ctr">
                <a:defRPr/>
              </a:pPr>
              <a:endParaRPr lang="en-US" sz="1400" kern="0">
                <a:solidFill>
                  <a:prstClr val="white"/>
                </a:solidFill>
                <a:cs typeface="Arial" panose="020B0604020202020204" pitchFamily="34" charset="0"/>
                <a:sym typeface="Arial" panose="020B0604020202020204" pitchFamily="34" charset="0"/>
              </a:endParaRPr>
            </a:p>
          </p:txBody>
        </p:sp>
      </p:grpSp>
      <p:grpSp>
        <p:nvGrpSpPr>
          <p:cNvPr id="468" name="Group 467">
            <a:extLst>
              <a:ext uri="{FF2B5EF4-FFF2-40B4-BE49-F238E27FC236}">
                <a16:creationId xmlns:a16="http://schemas.microsoft.com/office/drawing/2014/main" id="{3CA3EBFF-6373-91EB-5B0D-3C38B8806893}"/>
              </a:ext>
            </a:extLst>
          </p:cNvPr>
          <p:cNvGrpSpPr/>
          <p:nvPr/>
        </p:nvGrpSpPr>
        <p:grpSpPr>
          <a:xfrm>
            <a:off x="3374781" y="1616625"/>
            <a:ext cx="274086" cy="160908"/>
            <a:chOff x="3342494" y="1748773"/>
            <a:chExt cx="250301" cy="160908"/>
          </a:xfrm>
        </p:grpSpPr>
        <p:sp>
          <p:nvSpPr>
            <p:cNvPr id="469" name="Freeform 745">
              <a:extLst>
                <a:ext uri="{FF2B5EF4-FFF2-40B4-BE49-F238E27FC236}">
                  <a16:creationId xmlns:a16="http://schemas.microsoft.com/office/drawing/2014/main" id="{7013C217-6B4C-81F9-8D14-6B3CABB14A59}"/>
                </a:ext>
              </a:extLst>
            </p:cNvPr>
            <p:cNvSpPr>
              <a:spLocks noEditPoints="1"/>
            </p:cNvSpPr>
            <p:nvPr/>
          </p:nvSpPr>
          <p:spPr bwMode="auto">
            <a:xfrm>
              <a:off x="3342494" y="1748773"/>
              <a:ext cx="250301" cy="160908"/>
            </a:xfrm>
            <a:custGeom>
              <a:avLst/>
              <a:gdLst>
                <a:gd name="T0" fmla="*/ 15 w 168"/>
                <a:gd name="T1" fmla="*/ 12 h 108"/>
                <a:gd name="T2" fmla="*/ 12 w 168"/>
                <a:gd name="T3" fmla="*/ 15 h 108"/>
                <a:gd name="T4" fmla="*/ 10 w 168"/>
                <a:gd name="T5" fmla="*/ 55 h 108"/>
                <a:gd name="T6" fmla="*/ 13 w 168"/>
                <a:gd name="T7" fmla="*/ 60 h 108"/>
                <a:gd name="T8" fmla="*/ 19 w 168"/>
                <a:gd name="T9" fmla="*/ 62 h 108"/>
                <a:gd name="T10" fmla="*/ 100 w 168"/>
                <a:gd name="T11" fmla="*/ 61 h 108"/>
                <a:gd name="T12" fmla="*/ 103 w 168"/>
                <a:gd name="T13" fmla="*/ 57 h 108"/>
                <a:gd name="T14" fmla="*/ 104 w 168"/>
                <a:gd name="T15" fmla="*/ 17 h 108"/>
                <a:gd name="T16" fmla="*/ 102 w 168"/>
                <a:gd name="T17" fmla="*/ 13 h 108"/>
                <a:gd name="T18" fmla="*/ 97 w 168"/>
                <a:gd name="T19" fmla="*/ 10 h 108"/>
                <a:gd name="T20" fmla="*/ 19 w 168"/>
                <a:gd name="T21" fmla="*/ 0 h 108"/>
                <a:gd name="T22" fmla="*/ 102 w 168"/>
                <a:gd name="T23" fmla="*/ 0 h 108"/>
                <a:gd name="T24" fmla="*/ 112 w 168"/>
                <a:gd name="T25" fmla="*/ 6 h 108"/>
                <a:gd name="T26" fmla="*/ 115 w 168"/>
                <a:gd name="T27" fmla="*/ 16 h 108"/>
                <a:gd name="T28" fmla="*/ 154 w 168"/>
                <a:gd name="T29" fmla="*/ 16 h 108"/>
                <a:gd name="T30" fmla="*/ 162 w 168"/>
                <a:gd name="T31" fmla="*/ 21 h 108"/>
                <a:gd name="T32" fmla="*/ 167 w 168"/>
                <a:gd name="T33" fmla="*/ 29 h 108"/>
                <a:gd name="T34" fmla="*/ 168 w 168"/>
                <a:gd name="T35" fmla="*/ 72 h 108"/>
                <a:gd name="T36" fmla="*/ 166 w 168"/>
                <a:gd name="T37" fmla="*/ 81 h 108"/>
                <a:gd name="T38" fmla="*/ 158 w 168"/>
                <a:gd name="T39" fmla="*/ 87 h 108"/>
                <a:gd name="T40" fmla="*/ 149 w 168"/>
                <a:gd name="T41" fmla="*/ 89 h 108"/>
                <a:gd name="T42" fmla="*/ 142 w 168"/>
                <a:gd name="T43" fmla="*/ 108 h 108"/>
                <a:gd name="T44" fmla="*/ 70 w 168"/>
                <a:gd name="T45" fmla="*/ 89 h 108"/>
                <a:gd name="T46" fmla="*/ 60 w 168"/>
                <a:gd name="T47" fmla="*/ 87 h 108"/>
                <a:gd name="T48" fmla="*/ 54 w 168"/>
                <a:gd name="T49" fmla="*/ 79 h 108"/>
                <a:gd name="T50" fmla="*/ 41 w 168"/>
                <a:gd name="T51" fmla="*/ 73 h 108"/>
                <a:gd name="T52" fmla="*/ 25 w 168"/>
                <a:gd name="T53" fmla="*/ 73 h 108"/>
                <a:gd name="T54" fmla="*/ 13 w 168"/>
                <a:gd name="T55" fmla="*/ 73 h 108"/>
                <a:gd name="T56" fmla="*/ 5 w 168"/>
                <a:gd name="T57" fmla="*/ 68 h 108"/>
                <a:gd name="T58" fmla="*/ 0 w 168"/>
                <a:gd name="T59" fmla="*/ 60 h 108"/>
                <a:gd name="T60" fmla="*/ 0 w 168"/>
                <a:gd name="T61" fmla="*/ 17 h 108"/>
                <a:gd name="T62" fmla="*/ 2 w 168"/>
                <a:gd name="T63" fmla="*/ 9 h 108"/>
                <a:gd name="T64" fmla="*/ 9 w 168"/>
                <a:gd name="T65" fmla="*/ 2 h 108"/>
                <a:gd name="T66" fmla="*/ 19 w 168"/>
                <a:gd name="T6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8" h="108">
                  <a:moveTo>
                    <a:pt x="19" y="10"/>
                  </a:moveTo>
                  <a:lnTo>
                    <a:pt x="15" y="12"/>
                  </a:lnTo>
                  <a:lnTo>
                    <a:pt x="13" y="13"/>
                  </a:lnTo>
                  <a:lnTo>
                    <a:pt x="12" y="15"/>
                  </a:lnTo>
                  <a:lnTo>
                    <a:pt x="10" y="17"/>
                  </a:lnTo>
                  <a:lnTo>
                    <a:pt x="10" y="55"/>
                  </a:lnTo>
                  <a:lnTo>
                    <a:pt x="12" y="57"/>
                  </a:lnTo>
                  <a:lnTo>
                    <a:pt x="13" y="60"/>
                  </a:lnTo>
                  <a:lnTo>
                    <a:pt x="15" y="61"/>
                  </a:lnTo>
                  <a:lnTo>
                    <a:pt x="19" y="62"/>
                  </a:lnTo>
                  <a:lnTo>
                    <a:pt x="97" y="62"/>
                  </a:lnTo>
                  <a:lnTo>
                    <a:pt x="100" y="61"/>
                  </a:lnTo>
                  <a:lnTo>
                    <a:pt x="102" y="60"/>
                  </a:lnTo>
                  <a:lnTo>
                    <a:pt x="103" y="57"/>
                  </a:lnTo>
                  <a:lnTo>
                    <a:pt x="104" y="55"/>
                  </a:lnTo>
                  <a:lnTo>
                    <a:pt x="104" y="17"/>
                  </a:lnTo>
                  <a:lnTo>
                    <a:pt x="103" y="15"/>
                  </a:lnTo>
                  <a:lnTo>
                    <a:pt x="102" y="13"/>
                  </a:lnTo>
                  <a:lnTo>
                    <a:pt x="100" y="12"/>
                  </a:lnTo>
                  <a:lnTo>
                    <a:pt x="97" y="10"/>
                  </a:lnTo>
                  <a:lnTo>
                    <a:pt x="19" y="10"/>
                  </a:lnTo>
                  <a:close/>
                  <a:moveTo>
                    <a:pt x="19" y="0"/>
                  </a:moveTo>
                  <a:lnTo>
                    <a:pt x="97" y="0"/>
                  </a:lnTo>
                  <a:lnTo>
                    <a:pt x="102" y="0"/>
                  </a:lnTo>
                  <a:lnTo>
                    <a:pt x="107" y="2"/>
                  </a:lnTo>
                  <a:lnTo>
                    <a:pt x="112" y="6"/>
                  </a:lnTo>
                  <a:lnTo>
                    <a:pt x="114" y="10"/>
                  </a:lnTo>
                  <a:lnTo>
                    <a:pt x="115" y="16"/>
                  </a:lnTo>
                  <a:lnTo>
                    <a:pt x="149" y="16"/>
                  </a:lnTo>
                  <a:lnTo>
                    <a:pt x="154" y="16"/>
                  </a:lnTo>
                  <a:lnTo>
                    <a:pt x="158" y="19"/>
                  </a:lnTo>
                  <a:lnTo>
                    <a:pt x="162" y="21"/>
                  </a:lnTo>
                  <a:lnTo>
                    <a:pt x="166" y="25"/>
                  </a:lnTo>
                  <a:lnTo>
                    <a:pt x="167" y="29"/>
                  </a:lnTo>
                  <a:lnTo>
                    <a:pt x="168" y="34"/>
                  </a:lnTo>
                  <a:lnTo>
                    <a:pt x="168" y="72"/>
                  </a:lnTo>
                  <a:lnTo>
                    <a:pt x="167" y="76"/>
                  </a:lnTo>
                  <a:lnTo>
                    <a:pt x="166" y="81"/>
                  </a:lnTo>
                  <a:lnTo>
                    <a:pt x="162" y="84"/>
                  </a:lnTo>
                  <a:lnTo>
                    <a:pt x="158" y="87"/>
                  </a:lnTo>
                  <a:lnTo>
                    <a:pt x="154" y="89"/>
                  </a:lnTo>
                  <a:lnTo>
                    <a:pt x="149" y="89"/>
                  </a:lnTo>
                  <a:lnTo>
                    <a:pt x="135" y="89"/>
                  </a:lnTo>
                  <a:lnTo>
                    <a:pt x="142" y="108"/>
                  </a:lnTo>
                  <a:lnTo>
                    <a:pt x="120" y="89"/>
                  </a:lnTo>
                  <a:lnTo>
                    <a:pt x="70" y="89"/>
                  </a:lnTo>
                  <a:lnTo>
                    <a:pt x="65" y="89"/>
                  </a:lnTo>
                  <a:lnTo>
                    <a:pt x="60" y="87"/>
                  </a:lnTo>
                  <a:lnTo>
                    <a:pt x="56" y="83"/>
                  </a:lnTo>
                  <a:lnTo>
                    <a:pt x="54" y="79"/>
                  </a:lnTo>
                  <a:lnTo>
                    <a:pt x="52" y="73"/>
                  </a:lnTo>
                  <a:lnTo>
                    <a:pt x="41" y="73"/>
                  </a:lnTo>
                  <a:lnTo>
                    <a:pt x="15" y="95"/>
                  </a:lnTo>
                  <a:lnTo>
                    <a:pt x="25" y="73"/>
                  </a:lnTo>
                  <a:lnTo>
                    <a:pt x="19" y="73"/>
                  </a:lnTo>
                  <a:lnTo>
                    <a:pt x="13" y="73"/>
                  </a:lnTo>
                  <a:lnTo>
                    <a:pt x="9" y="70"/>
                  </a:lnTo>
                  <a:lnTo>
                    <a:pt x="5" y="68"/>
                  </a:lnTo>
                  <a:lnTo>
                    <a:pt x="2" y="64"/>
                  </a:lnTo>
                  <a:lnTo>
                    <a:pt x="0" y="60"/>
                  </a:lnTo>
                  <a:lnTo>
                    <a:pt x="0" y="55"/>
                  </a:lnTo>
                  <a:lnTo>
                    <a:pt x="0" y="17"/>
                  </a:lnTo>
                  <a:lnTo>
                    <a:pt x="0" y="13"/>
                  </a:lnTo>
                  <a:lnTo>
                    <a:pt x="2" y="9"/>
                  </a:lnTo>
                  <a:lnTo>
                    <a:pt x="5" y="5"/>
                  </a:lnTo>
                  <a:lnTo>
                    <a:pt x="9" y="2"/>
                  </a:lnTo>
                  <a:lnTo>
                    <a:pt x="13" y="0"/>
                  </a:lnTo>
                  <a:lnTo>
                    <a:pt x="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70" name="Freeform 746">
              <a:extLst>
                <a:ext uri="{FF2B5EF4-FFF2-40B4-BE49-F238E27FC236}">
                  <a16:creationId xmlns:a16="http://schemas.microsoft.com/office/drawing/2014/main" id="{547518F2-3643-8F5B-1D2E-55EEC285761F}"/>
                </a:ext>
              </a:extLst>
            </p:cNvPr>
            <p:cNvSpPr>
              <a:spLocks/>
            </p:cNvSpPr>
            <p:nvPr/>
          </p:nvSpPr>
          <p:spPr bwMode="auto">
            <a:xfrm>
              <a:off x="3373781" y="1789000"/>
              <a:ext cx="28308" cy="28308"/>
            </a:xfrm>
            <a:custGeom>
              <a:avLst/>
              <a:gdLst>
                <a:gd name="T0" fmla="*/ 9 w 19"/>
                <a:gd name="T1" fmla="*/ 0 h 19"/>
                <a:gd name="T2" fmla="*/ 13 w 19"/>
                <a:gd name="T3" fmla="*/ 0 h 19"/>
                <a:gd name="T4" fmla="*/ 17 w 19"/>
                <a:gd name="T5" fmla="*/ 2 h 19"/>
                <a:gd name="T6" fmla="*/ 19 w 19"/>
                <a:gd name="T7" fmla="*/ 6 h 19"/>
                <a:gd name="T8" fmla="*/ 19 w 19"/>
                <a:gd name="T9" fmla="*/ 9 h 19"/>
                <a:gd name="T10" fmla="*/ 19 w 19"/>
                <a:gd name="T11" fmla="*/ 13 h 19"/>
                <a:gd name="T12" fmla="*/ 17 w 19"/>
                <a:gd name="T13" fmla="*/ 16 h 19"/>
                <a:gd name="T14" fmla="*/ 13 w 19"/>
                <a:gd name="T15" fmla="*/ 19 h 19"/>
                <a:gd name="T16" fmla="*/ 9 w 19"/>
                <a:gd name="T17" fmla="*/ 19 h 19"/>
                <a:gd name="T18" fmla="*/ 6 w 19"/>
                <a:gd name="T19" fmla="*/ 19 h 19"/>
                <a:gd name="T20" fmla="*/ 2 w 19"/>
                <a:gd name="T21" fmla="*/ 16 h 19"/>
                <a:gd name="T22" fmla="*/ 0 w 19"/>
                <a:gd name="T23" fmla="*/ 13 h 19"/>
                <a:gd name="T24" fmla="*/ 0 w 19"/>
                <a:gd name="T25" fmla="*/ 9 h 19"/>
                <a:gd name="T26" fmla="*/ 0 w 19"/>
                <a:gd name="T27" fmla="*/ 6 h 19"/>
                <a:gd name="T28" fmla="*/ 2 w 19"/>
                <a:gd name="T29" fmla="*/ 2 h 19"/>
                <a:gd name="T30" fmla="*/ 6 w 19"/>
                <a:gd name="T31" fmla="*/ 0 h 19"/>
                <a:gd name="T32" fmla="*/ 9 w 19"/>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9">
                  <a:moveTo>
                    <a:pt x="9" y="0"/>
                  </a:moveTo>
                  <a:lnTo>
                    <a:pt x="13" y="0"/>
                  </a:lnTo>
                  <a:lnTo>
                    <a:pt x="17" y="2"/>
                  </a:lnTo>
                  <a:lnTo>
                    <a:pt x="19" y="6"/>
                  </a:lnTo>
                  <a:lnTo>
                    <a:pt x="19" y="9"/>
                  </a:lnTo>
                  <a:lnTo>
                    <a:pt x="19" y="13"/>
                  </a:lnTo>
                  <a:lnTo>
                    <a:pt x="17" y="16"/>
                  </a:lnTo>
                  <a:lnTo>
                    <a:pt x="13" y="19"/>
                  </a:lnTo>
                  <a:lnTo>
                    <a:pt x="9" y="19"/>
                  </a:lnTo>
                  <a:lnTo>
                    <a:pt x="6" y="19"/>
                  </a:lnTo>
                  <a:lnTo>
                    <a:pt x="2" y="16"/>
                  </a:lnTo>
                  <a:lnTo>
                    <a:pt x="0" y="13"/>
                  </a:lnTo>
                  <a:lnTo>
                    <a:pt x="0" y="9"/>
                  </a:lnTo>
                  <a:lnTo>
                    <a:pt x="0" y="6"/>
                  </a:lnTo>
                  <a:lnTo>
                    <a:pt x="2" y="2"/>
                  </a:lnTo>
                  <a:lnTo>
                    <a:pt x="6" y="0"/>
                  </a:lnTo>
                  <a:lnTo>
                    <a:pt x="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71" name="Freeform 747">
              <a:extLst>
                <a:ext uri="{FF2B5EF4-FFF2-40B4-BE49-F238E27FC236}">
                  <a16:creationId xmlns:a16="http://schemas.microsoft.com/office/drawing/2014/main" id="{1FA4F836-BC0D-59A3-1280-5A29A33019D3}"/>
                </a:ext>
              </a:extLst>
            </p:cNvPr>
            <p:cNvSpPr>
              <a:spLocks/>
            </p:cNvSpPr>
            <p:nvPr/>
          </p:nvSpPr>
          <p:spPr bwMode="auto">
            <a:xfrm>
              <a:off x="3414008" y="1789000"/>
              <a:ext cx="28308" cy="28308"/>
            </a:xfrm>
            <a:custGeom>
              <a:avLst/>
              <a:gdLst>
                <a:gd name="T0" fmla="*/ 9 w 19"/>
                <a:gd name="T1" fmla="*/ 0 h 19"/>
                <a:gd name="T2" fmla="*/ 13 w 19"/>
                <a:gd name="T3" fmla="*/ 0 h 19"/>
                <a:gd name="T4" fmla="*/ 17 w 19"/>
                <a:gd name="T5" fmla="*/ 2 h 19"/>
                <a:gd name="T6" fmla="*/ 19 w 19"/>
                <a:gd name="T7" fmla="*/ 6 h 19"/>
                <a:gd name="T8" fmla="*/ 19 w 19"/>
                <a:gd name="T9" fmla="*/ 9 h 19"/>
                <a:gd name="T10" fmla="*/ 19 w 19"/>
                <a:gd name="T11" fmla="*/ 13 h 19"/>
                <a:gd name="T12" fmla="*/ 17 w 19"/>
                <a:gd name="T13" fmla="*/ 16 h 19"/>
                <a:gd name="T14" fmla="*/ 13 w 19"/>
                <a:gd name="T15" fmla="*/ 19 h 19"/>
                <a:gd name="T16" fmla="*/ 9 w 19"/>
                <a:gd name="T17" fmla="*/ 19 h 19"/>
                <a:gd name="T18" fmla="*/ 6 w 19"/>
                <a:gd name="T19" fmla="*/ 19 h 19"/>
                <a:gd name="T20" fmla="*/ 2 w 19"/>
                <a:gd name="T21" fmla="*/ 16 h 19"/>
                <a:gd name="T22" fmla="*/ 0 w 19"/>
                <a:gd name="T23" fmla="*/ 13 h 19"/>
                <a:gd name="T24" fmla="*/ 0 w 19"/>
                <a:gd name="T25" fmla="*/ 9 h 19"/>
                <a:gd name="T26" fmla="*/ 0 w 19"/>
                <a:gd name="T27" fmla="*/ 6 h 19"/>
                <a:gd name="T28" fmla="*/ 2 w 19"/>
                <a:gd name="T29" fmla="*/ 2 h 19"/>
                <a:gd name="T30" fmla="*/ 6 w 19"/>
                <a:gd name="T31" fmla="*/ 0 h 19"/>
                <a:gd name="T32" fmla="*/ 9 w 19"/>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9">
                  <a:moveTo>
                    <a:pt x="9" y="0"/>
                  </a:moveTo>
                  <a:lnTo>
                    <a:pt x="13" y="0"/>
                  </a:lnTo>
                  <a:lnTo>
                    <a:pt x="17" y="2"/>
                  </a:lnTo>
                  <a:lnTo>
                    <a:pt x="19" y="6"/>
                  </a:lnTo>
                  <a:lnTo>
                    <a:pt x="19" y="9"/>
                  </a:lnTo>
                  <a:lnTo>
                    <a:pt x="19" y="13"/>
                  </a:lnTo>
                  <a:lnTo>
                    <a:pt x="17" y="16"/>
                  </a:lnTo>
                  <a:lnTo>
                    <a:pt x="13" y="19"/>
                  </a:lnTo>
                  <a:lnTo>
                    <a:pt x="9" y="19"/>
                  </a:lnTo>
                  <a:lnTo>
                    <a:pt x="6" y="19"/>
                  </a:lnTo>
                  <a:lnTo>
                    <a:pt x="2" y="16"/>
                  </a:lnTo>
                  <a:lnTo>
                    <a:pt x="0" y="13"/>
                  </a:lnTo>
                  <a:lnTo>
                    <a:pt x="0" y="9"/>
                  </a:lnTo>
                  <a:lnTo>
                    <a:pt x="0" y="6"/>
                  </a:lnTo>
                  <a:lnTo>
                    <a:pt x="2" y="2"/>
                  </a:lnTo>
                  <a:lnTo>
                    <a:pt x="6" y="0"/>
                  </a:lnTo>
                  <a:lnTo>
                    <a:pt x="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72" name="Freeform 748">
              <a:extLst>
                <a:ext uri="{FF2B5EF4-FFF2-40B4-BE49-F238E27FC236}">
                  <a16:creationId xmlns:a16="http://schemas.microsoft.com/office/drawing/2014/main" id="{74ADC86F-FAFC-04C5-0452-EBE69B521EDB}"/>
                </a:ext>
              </a:extLst>
            </p:cNvPr>
            <p:cNvSpPr>
              <a:spLocks/>
            </p:cNvSpPr>
            <p:nvPr/>
          </p:nvSpPr>
          <p:spPr bwMode="auto">
            <a:xfrm>
              <a:off x="3454235" y="1789000"/>
              <a:ext cx="28308" cy="28308"/>
            </a:xfrm>
            <a:custGeom>
              <a:avLst/>
              <a:gdLst>
                <a:gd name="T0" fmla="*/ 9 w 19"/>
                <a:gd name="T1" fmla="*/ 0 h 19"/>
                <a:gd name="T2" fmla="*/ 13 w 19"/>
                <a:gd name="T3" fmla="*/ 0 h 19"/>
                <a:gd name="T4" fmla="*/ 17 w 19"/>
                <a:gd name="T5" fmla="*/ 2 h 19"/>
                <a:gd name="T6" fmla="*/ 19 w 19"/>
                <a:gd name="T7" fmla="*/ 6 h 19"/>
                <a:gd name="T8" fmla="*/ 19 w 19"/>
                <a:gd name="T9" fmla="*/ 9 h 19"/>
                <a:gd name="T10" fmla="*/ 19 w 19"/>
                <a:gd name="T11" fmla="*/ 13 h 19"/>
                <a:gd name="T12" fmla="*/ 17 w 19"/>
                <a:gd name="T13" fmla="*/ 16 h 19"/>
                <a:gd name="T14" fmla="*/ 13 w 19"/>
                <a:gd name="T15" fmla="*/ 19 h 19"/>
                <a:gd name="T16" fmla="*/ 9 w 19"/>
                <a:gd name="T17" fmla="*/ 19 h 19"/>
                <a:gd name="T18" fmla="*/ 6 w 19"/>
                <a:gd name="T19" fmla="*/ 19 h 19"/>
                <a:gd name="T20" fmla="*/ 2 w 19"/>
                <a:gd name="T21" fmla="*/ 16 h 19"/>
                <a:gd name="T22" fmla="*/ 1 w 19"/>
                <a:gd name="T23" fmla="*/ 13 h 19"/>
                <a:gd name="T24" fmla="*/ 0 w 19"/>
                <a:gd name="T25" fmla="*/ 9 h 19"/>
                <a:gd name="T26" fmla="*/ 1 w 19"/>
                <a:gd name="T27" fmla="*/ 6 h 19"/>
                <a:gd name="T28" fmla="*/ 2 w 19"/>
                <a:gd name="T29" fmla="*/ 2 h 19"/>
                <a:gd name="T30" fmla="*/ 6 w 19"/>
                <a:gd name="T31" fmla="*/ 0 h 19"/>
                <a:gd name="T32" fmla="*/ 9 w 19"/>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9">
                  <a:moveTo>
                    <a:pt x="9" y="0"/>
                  </a:moveTo>
                  <a:lnTo>
                    <a:pt x="13" y="0"/>
                  </a:lnTo>
                  <a:lnTo>
                    <a:pt x="17" y="2"/>
                  </a:lnTo>
                  <a:lnTo>
                    <a:pt x="19" y="6"/>
                  </a:lnTo>
                  <a:lnTo>
                    <a:pt x="19" y="9"/>
                  </a:lnTo>
                  <a:lnTo>
                    <a:pt x="19" y="13"/>
                  </a:lnTo>
                  <a:lnTo>
                    <a:pt x="17" y="16"/>
                  </a:lnTo>
                  <a:lnTo>
                    <a:pt x="13" y="19"/>
                  </a:lnTo>
                  <a:lnTo>
                    <a:pt x="9" y="19"/>
                  </a:lnTo>
                  <a:lnTo>
                    <a:pt x="6" y="19"/>
                  </a:lnTo>
                  <a:lnTo>
                    <a:pt x="2" y="16"/>
                  </a:lnTo>
                  <a:lnTo>
                    <a:pt x="1" y="13"/>
                  </a:lnTo>
                  <a:lnTo>
                    <a:pt x="0" y="9"/>
                  </a:lnTo>
                  <a:lnTo>
                    <a:pt x="1" y="6"/>
                  </a:lnTo>
                  <a:lnTo>
                    <a:pt x="2" y="2"/>
                  </a:lnTo>
                  <a:lnTo>
                    <a:pt x="6" y="0"/>
                  </a:lnTo>
                  <a:lnTo>
                    <a:pt x="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grpSp>
      <p:grpSp>
        <p:nvGrpSpPr>
          <p:cNvPr id="473" name="Group 472">
            <a:extLst>
              <a:ext uri="{FF2B5EF4-FFF2-40B4-BE49-F238E27FC236}">
                <a16:creationId xmlns:a16="http://schemas.microsoft.com/office/drawing/2014/main" id="{F961AA72-13E5-53B8-5234-8F40BA65B265}"/>
              </a:ext>
            </a:extLst>
          </p:cNvPr>
          <p:cNvGrpSpPr/>
          <p:nvPr/>
        </p:nvGrpSpPr>
        <p:grpSpPr>
          <a:xfrm>
            <a:off x="3455379" y="1977522"/>
            <a:ext cx="203010" cy="196037"/>
            <a:chOff x="3416098" y="2109670"/>
            <a:chExt cx="185393" cy="196037"/>
          </a:xfrm>
        </p:grpSpPr>
        <p:sp>
          <p:nvSpPr>
            <p:cNvPr id="474" name="Rectangle 78">
              <a:extLst>
                <a:ext uri="{FF2B5EF4-FFF2-40B4-BE49-F238E27FC236}">
                  <a16:creationId xmlns:a16="http://schemas.microsoft.com/office/drawing/2014/main" id="{F57FA798-8C27-D0C2-CD7D-6C69346CD2A5}"/>
                </a:ext>
              </a:extLst>
            </p:cNvPr>
            <p:cNvSpPr>
              <a:spLocks noChangeArrowheads="1"/>
            </p:cNvSpPr>
            <p:nvPr/>
          </p:nvSpPr>
          <p:spPr bwMode="auto">
            <a:xfrm>
              <a:off x="3416098" y="2291514"/>
              <a:ext cx="185393" cy="14193"/>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75" name="Rectangle 79">
              <a:extLst>
                <a:ext uri="{FF2B5EF4-FFF2-40B4-BE49-F238E27FC236}">
                  <a16:creationId xmlns:a16="http://schemas.microsoft.com/office/drawing/2014/main" id="{7E086F32-381A-E462-9C0E-2E066B37F2AC}"/>
                </a:ext>
              </a:extLst>
            </p:cNvPr>
            <p:cNvSpPr>
              <a:spLocks noChangeArrowheads="1"/>
            </p:cNvSpPr>
            <p:nvPr/>
          </p:nvSpPr>
          <p:spPr bwMode="auto">
            <a:xfrm>
              <a:off x="3416098" y="2136282"/>
              <a:ext cx="38143" cy="140153"/>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76" name="Rectangle 80">
              <a:extLst>
                <a:ext uri="{FF2B5EF4-FFF2-40B4-BE49-F238E27FC236}">
                  <a16:creationId xmlns:a16="http://schemas.microsoft.com/office/drawing/2014/main" id="{45AD63C0-4B36-F8EF-8D53-6BC0EFE2393D}"/>
                </a:ext>
              </a:extLst>
            </p:cNvPr>
            <p:cNvSpPr>
              <a:spLocks noChangeArrowheads="1"/>
            </p:cNvSpPr>
            <p:nvPr/>
          </p:nvSpPr>
          <p:spPr bwMode="auto">
            <a:xfrm>
              <a:off x="3465772" y="2185956"/>
              <a:ext cx="38143" cy="90478"/>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77" name="Rectangle 81">
              <a:extLst>
                <a:ext uri="{FF2B5EF4-FFF2-40B4-BE49-F238E27FC236}">
                  <a16:creationId xmlns:a16="http://schemas.microsoft.com/office/drawing/2014/main" id="{03ECEC68-902F-DB65-74BD-10998991FDDF}"/>
                </a:ext>
              </a:extLst>
            </p:cNvPr>
            <p:cNvSpPr>
              <a:spLocks noChangeArrowheads="1"/>
            </p:cNvSpPr>
            <p:nvPr/>
          </p:nvSpPr>
          <p:spPr bwMode="auto">
            <a:xfrm>
              <a:off x="3513673" y="2109670"/>
              <a:ext cx="38143" cy="166764"/>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78" name="Rectangle 82">
              <a:extLst>
                <a:ext uri="{FF2B5EF4-FFF2-40B4-BE49-F238E27FC236}">
                  <a16:creationId xmlns:a16="http://schemas.microsoft.com/office/drawing/2014/main" id="{771A62CE-25BD-9F6C-CA9E-D1DB8A16EF20}"/>
                </a:ext>
              </a:extLst>
            </p:cNvPr>
            <p:cNvSpPr>
              <a:spLocks noChangeArrowheads="1"/>
            </p:cNvSpPr>
            <p:nvPr/>
          </p:nvSpPr>
          <p:spPr bwMode="auto">
            <a:xfrm>
              <a:off x="3563347" y="2221438"/>
              <a:ext cx="38143" cy="54997"/>
            </a:xfrm>
            <a:prstGeom prst="rect">
              <a:avLst/>
            </a:prstGeom>
            <a:solidFill>
              <a:schemeClr val="bg1"/>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grpSp>
      <p:grpSp>
        <p:nvGrpSpPr>
          <p:cNvPr id="479" name="Group 478">
            <a:extLst>
              <a:ext uri="{FF2B5EF4-FFF2-40B4-BE49-F238E27FC236}">
                <a16:creationId xmlns:a16="http://schemas.microsoft.com/office/drawing/2014/main" id="{41BD4337-2883-7788-25EB-7A9CA51F6B99}"/>
              </a:ext>
            </a:extLst>
          </p:cNvPr>
          <p:cNvGrpSpPr/>
          <p:nvPr/>
        </p:nvGrpSpPr>
        <p:grpSpPr>
          <a:xfrm>
            <a:off x="3618993" y="2424880"/>
            <a:ext cx="192736" cy="134759"/>
            <a:chOff x="3565513" y="2557028"/>
            <a:chExt cx="176010" cy="134759"/>
          </a:xfrm>
        </p:grpSpPr>
        <p:sp>
          <p:nvSpPr>
            <p:cNvPr id="480" name="Freeform 204">
              <a:extLst>
                <a:ext uri="{FF2B5EF4-FFF2-40B4-BE49-F238E27FC236}">
                  <a16:creationId xmlns:a16="http://schemas.microsoft.com/office/drawing/2014/main" id="{05E0EE88-9258-7453-F500-8968C67A8FAF}"/>
                </a:ext>
              </a:extLst>
            </p:cNvPr>
            <p:cNvSpPr>
              <a:spLocks/>
            </p:cNvSpPr>
            <p:nvPr/>
          </p:nvSpPr>
          <p:spPr bwMode="auto">
            <a:xfrm>
              <a:off x="3617765" y="2589586"/>
              <a:ext cx="74673" cy="72485"/>
            </a:xfrm>
            <a:custGeom>
              <a:avLst/>
              <a:gdLst>
                <a:gd name="connsiteX0" fmla="*/ 2831307 w 5635625"/>
                <a:gd name="connsiteY0" fmla="*/ 1880791 h 5470525"/>
                <a:gd name="connsiteX1" fmla="*/ 3704035 w 5635625"/>
                <a:gd name="connsiteY1" fmla="*/ 2732882 h 5470525"/>
                <a:gd name="connsiteX2" fmla="*/ 2831307 w 5635625"/>
                <a:gd name="connsiteY2" fmla="*/ 3584973 h 5470525"/>
                <a:gd name="connsiteX3" fmla="*/ 1958579 w 5635625"/>
                <a:gd name="connsiteY3" fmla="*/ 2732882 h 5470525"/>
                <a:gd name="connsiteX4" fmla="*/ 2831307 w 5635625"/>
                <a:gd name="connsiteY4" fmla="*/ 1880791 h 5470525"/>
                <a:gd name="connsiteX5" fmla="*/ 2831307 w 5635625"/>
                <a:gd name="connsiteY5" fmla="*/ 1028700 h 5470525"/>
                <a:gd name="connsiteX6" fmla="*/ 1106488 w 5635625"/>
                <a:gd name="connsiteY6" fmla="*/ 2732882 h 5470525"/>
                <a:gd name="connsiteX7" fmla="*/ 2831307 w 5635625"/>
                <a:gd name="connsiteY7" fmla="*/ 4437064 h 5470525"/>
                <a:gd name="connsiteX8" fmla="*/ 4556126 w 5635625"/>
                <a:gd name="connsiteY8" fmla="*/ 2732882 h 5470525"/>
                <a:gd name="connsiteX9" fmla="*/ 2831307 w 5635625"/>
                <a:gd name="connsiteY9" fmla="*/ 1028700 h 5470525"/>
                <a:gd name="connsiteX10" fmla="*/ 2303463 w 5635625"/>
                <a:gd name="connsiteY10" fmla="*/ 0 h 5470525"/>
                <a:gd name="connsiteX11" fmla="*/ 3305175 w 5635625"/>
                <a:gd name="connsiteY11" fmla="*/ 0 h 5470525"/>
                <a:gd name="connsiteX12" fmla="*/ 3305175 w 5635625"/>
                <a:gd name="connsiteY12" fmla="*/ 376238 h 5470525"/>
                <a:gd name="connsiteX13" fmla="*/ 3455988 w 5635625"/>
                <a:gd name="connsiteY13" fmla="*/ 411163 h 5470525"/>
                <a:gd name="connsiteX14" fmla="*/ 3603625 w 5635625"/>
                <a:gd name="connsiteY14" fmla="*/ 455613 h 5470525"/>
                <a:gd name="connsiteX15" fmla="*/ 3746500 w 5635625"/>
                <a:gd name="connsiteY15" fmla="*/ 508000 h 5470525"/>
                <a:gd name="connsiteX16" fmla="*/ 3884613 w 5635625"/>
                <a:gd name="connsiteY16" fmla="*/ 568325 h 5470525"/>
                <a:gd name="connsiteX17" fmla="*/ 4017963 w 5635625"/>
                <a:gd name="connsiteY17" fmla="*/ 638175 h 5470525"/>
                <a:gd name="connsiteX18" fmla="*/ 4146550 w 5635625"/>
                <a:gd name="connsiteY18" fmla="*/ 715963 h 5470525"/>
                <a:gd name="connsiteX19" fmla="*/ 4470400 w 5635625"/>
                <a:gd name="connsiteY19" fmla="*/ 395288 h 5470525"/>
                <a:gd name="connsiteX20" fmla="*/ 5178425 w 5635625"/>
                <a:gd name="connsiteY20" fmla="*/ 1101725 h 5470525"/>
                <a:gd name="connsiteX21" fmla="*/ 4860925 w 5635625"/>
                <a:gd name="connsiteY21" fmla="*/ 1417638 h 5470525"/>
                <a:gd name="connsiteX22" fmla="*/ 4938713 w 5635625"/>
                <a:gd name="connsiteY22" fmla="*/ 1546225 h 5470525"/>
                <a:gd name="connsiteX23" fmla="*/ 5010150 w 5635625"/>
                <a:gd name="connsiteY23" fmla="*/ 1676400 h 5470525"/>
                <a:gd name="connsiteX24" fmla="*/ 5072063 w 5635625"/>
                <a:gd name="connsiteY24" fmla="*/ 1814513 h 5470525"/>
                <a:gd name="connsiteX25" fmla="*/ 5126038 w 5635625"/>
                <a:gd name="connsiteY25" fmla="*/ 1955800 h 5470525"/>
                <a:gd name="connsiteX26" fmla="*/ 5172075 w 5635625"/>
                <a:gd name="connsiteY26" fmla="*/ 2101850 h 5470525"/>
                <a:gd name="connsiteX27" fmla="*/ 5208588 w 5635625"/>
                <a:gd name="connsiteY27" fmla="*/ 2251075 h 5470525"/>
                <a:gd name="connsiteX28" fmla="*/ 5635625 w 5635625"/>
                <a:gd name="connsiteY28" fmla="*/ 2251075 h 5470525"/>
                <a:gd name="connsiteX29" fmla="*/ 5635625 w 5635625"/>
                <a:gd name="connsiteY29" fmla="*/ 3249613 h 5470525"/>
                <a:gd name="connsiteX30" fmla="*/ 5200650 w 5635625"/>
                <a:gd name="connsiteY30" fmla="*/ 3249613 h 5470525"/>
                <a:gd name="connsiteX31" fmla="*/ 5162550 w 5635625"/>
                <a:gd name="connsiteY31" fmla="*/ 3394075 h 5470525"/>
                <a:gd name="connsiteX32" fmla="*/ 5118100 w 5635625"/>
                <a:gd name="connsiteY32" fmla="*/ 3535363 h 5470525"/>
                <a:gd name="connsiteX33" fmla="*/ 5064125 w 5635625"/>
                <a:gd name="connsiteY33" fmla="*/ 3671888 h 5470525"/>
                <a:gd name="connsiteX34" fmla="*/ 5002213 w 5635625"/>
                <a:gd name="connsiteY34" fmla="*/ 3805238 h 5470525"/>
                <a:gd name="connsiteX35" fmla="*/ 4930775 w 5635625"/>
                <a:gd name="connsiteY35" fmla="*/ 3933825 h 5470525"/>
                <a:gd name="connsiteX36" fmla="*/ 4854575 w 5635625"/>
                <a:gd name="connsiteY36" fmla="*/ 4057650 h 5470525"/>
                <a:gd name="connsiteX37" fmla="*/ 5151438 w 5635625"/>
                <a:gd name="connsiteY37" fmla="*/ 4352925 h 5470525"/>
                <a:gd name="connsiteX38" fmla="*/ 4440238 w 5635625"/>
                <a:gd name="connsiteY38" fmla="*/ 5059363 h 5470525"/>
                <a:gd name="connsiteX39" fmla="*/ 4137025 w 5635625"/>
                <a:gd name="connsiteY39" fmla="*/ 4754563 h 5470525"/>
                <a:gd name="connsiteX40" fmla="*/ 4008438 w 5635625"/>
                <a:gd name="connsiteY40" fmla="*/ 4830763 h 5470525"/>
                <a:gd name="connsiteX41" fmla="*/ 3876675 w 5635625"/>
                <a:gd name="connsiteY41" fmla="*/ 4897438 h 5470525"/>
                <a:gd name="connsiteX42" fmla="*/ 3738563 w 5635625"/>
                <a:gd name="connsiteY42" fmla="*/ 4959350 h 5470525"/>
                <a:gd name="connsiteX43" fmla="*/ 3598863 w 5635625"/>
                <a:gd name="connsiteY43" fmla="*/ 5008563 h 5470525"/>
                <a:gd name="connsiteX44" fmla="*/ 3454400 w 5635625"/>
                <a:gd name="connsiteY44" fmla="*/ 5051425 h 5470525"/>
                <a:gd name="connsiteX45" fmla="*/ 3305175 w 5635625"/>
                <a:gd name="connsiteY45" fmla="*/ 5086350 h 5470525"/>
                <a:gd name="connsiteX46" fmla="*/ 3305175 w 5635625"/>
                <a:gd name="connsiteY46" fmla="*/ 5470525 h 5470525"/>
                <a:gd name="connsiteX47" fmla="*/ 2303463 w 5635625"/>
                <a:gd name="connsiteY47" fmla="*/ 5470525 h 5470525"/>
                <a:gd name="connsiteX48" fmla="*/ 2303463 w 5635625"/>
                <a:gd name="connsiteY48" fmla="*/ 5075238 h 5470525"/>
                <a:gd name="connsiteX49" fmla="*/ 2162175 w 5635625"/>
                <a:gd name="connsiteY49" fmla="*/ 5040313 h 5470525"/>
                <a:gd name="connsiteX50" fmla="*/ 2025650 w 5635625"/>
                <a:gd name="connsiteY50" fmla="*/ 4997450 h 5470525"/>
                <a:gd name="connsiteX51" fmla="*/ 1890713 w 5635625"/>
                <a:gd name="connsiteY51" fmla="*/ 4945063 h 5470525"/>
                <a:gd name="connsiteX52" fmla="*/ 1762125 w 5635625"/>
                <a:gd name="connsiteY52" fmla="*/ 4886325 h 5470525"/>
                <a:gd name="connsiteX53" fmla="*/ 1638300 w 5635625"/>
                <a:gd name="connsiteY53" fmla="*/ 4819650 h 5470525"/>
                <a:gd name="connsiteX54" fmla="*/ 1516063 w 5635625"/>
                <a:gd name="connsiteY54" fmla="*/ 4748213 h 5470525"/>
                <a:gd name="connsiteX55" fmla="*/ 1195388 w 5635625"/>
                <a:gd name="connsiteY55" fmla="*/ 5067300 h 5470525"/>
                <a:gd name="connsiteX56" fmla="*/ 484188 w 5635625"/>
                <a:gd name="connsiteY56" fmla="*/ 4362450 h 5470525"/>
                <a:gd name="connsiteX57" fmla="*/ 801688 w 5635625"/>
                <a:gd name="connsiteY57" fmla="*/ 4046538 h 5470525"/>
                <a:gd name="connsiteX58" fmla="*/ 727075 w 5635625"/>
                <a:gd name="connsiteY58" fmla="*/ 3922713 h 5470525"/>
                <a:gd name="connsiteX59" fmla="*/ 658813 w 5635625"/>
                <a:gd name="connsiteY59" fmla="*/ 3797300 h 5470525"/>
                <a:gd name="connsiteX60" fmla="*/ 596900 w 5635625"/>
                <a:gd name="connsiteY60" fmla="*/ 3665538 h 5470525"/>
                <a:gd name="connsiteX61" fmla="*/ 544513 w 5635625"/>
                <a:gd name="connsiteY61" fmla="*/ 3530600 h 5470525"/>
                <a:gd name="connsiteX62" fmla="*/ 500063 w 5635625"/>
                <a:gd name="connsiteY62" fmla="*/ 3392488 h 5470525"/>
                <a:gd name="connsiteX63" fmla="*/ 463550 w 5635625"/>
                <a:gd name="connsiteY63" fmla="*/ 3249613 h 5470525"/>
                <a:gd name="connsiteX64" fmla="*/ 0 w 5635625"/>
                <a:gd name="connsiteY64" fmla="*/ 3249613 h 5470525"/>
                <a:gd name="connsiteX65" fmla="*/ 0 w 5635625"/>
                <a:gd name="connsiteY65" fmla="*/ 2251075 h 5470525"/>
                <a:gd name="connsiteX66" fmla="*/ 455613 w 5635625"/>
                <a:gd name="connsiteY66" fmla="*/ 2251075 h 5470525"/>
                <a:gd name="connsiteX67" fmla="*/ 488950 w 5635625"/>
                <a:gd name="connsiteY67" fmla="*/ 2103438 h 5470525"/>
                <a:gd name="connsiteX68" fmla="*/ 534988 w 5635625"/>
                <a:gd name="connsiteY68" fmla="*/ 1960563 h 5470525"/>
                <a:gd name="connsiteX69" fmla="*/ 587375 w 5635625"/>
                <a:gd name="connsiteY69" fmla="*/ 1820863 h 5470525"/>
                <a:gd name="connsiteX70" fmla="*/ 649288 w 5635625"/>
                <a:gd name="connsiteY70" fmla="*/ 1685925 h 5470525"/>
                <a:gd name="connsiteX71" fmla="*/ 719138 w 5635625"/>
                <a:gd name="connsiteY71" fmla="*/ 1555750 h 5470525"/>
                <a:gd name="connsiteX72" fmla="*/ 795338 w 5635625"/>
                <a:gd name="connsiteY72" fmla="*/ 1430338 h 5470525"/>
                <a:gd name="connsiteX73" fmla="*/ 457200 w 5635625"/>
                <a:gd name="connsiteY73" fmla="*/ 1092200 h 5470525"/>
                <a:gd name="connsiteX74" fmla="*/ 1165225 w 5635625"/>
                <a:gd name="connsiteY74" fmla="*/ 387350 h 5470525"/>
                <a:gd name="connsiteX75" fmla="*/ 1503363 w 5635625"/>
                <a:gd name="connsiteY75" fmla="*/ 723900 h 5470525"/>
                <a:gd name="connsiteX76" fmla="*/ 1627188 w 5635625"/>
                <a:gd name="connsiteY76" fmla="*/ 647700 h 5470525"/>
                <a:gd name="connsiteX77" fmla="*/ 1754188 w 5635625"/>
                <a:gd name="connsiteY77" fmla="*/ 581025 h 5470525"/>
                <a:gd name="connsiteX78" fmla="*/ 1885950 w 5635625"/>
                <a:gd name="connsiteY78" fmla="*/ 522288 h 5470525"/>
                <a:gd name="connsiteX79" fmla="*/ 2019300 w 5635625"/>
                <a:gd name="connsiteY79" fmla="*/ 469900 h 5470525"/>
                <a:gd name="connsiteX80" fmla="*/ 2160588 w 5635625"/>
                <a:gd name="connsiteY80" fmla="*/ 425450 h 5470525"/>
                <a:gd name="connsiteX81" fmla="*/ 2303463 w 5635625"/>
                <a:gd name="connsiteY81" fmla="*/ 388938 h 5470525"/>
                <a:gd name="connsiteX0" fmla="*/ 1958579 w 5635625"/>
                <a:gd name="connsiteY0" fmla="*/ 2732882 h 5470525"/>
                <a:gd name="connsiteX1" fmla="*/ 3704035 w 5635625"/>
                <a:gd name="connsiteY1" fmla="*/ 2732882 h 5470525"/>
                <a:gd name="connsiteX2" fmla="*/ 2831307 w 5635625"/>
                <a:gd name="connsiteY2" fmla="*/ 3584973 h 5470525"/>
                <a:gd name="connsiteX3" fmla="*/ 1958579 w 5635625"/>
                <a:gd name="connsiteY3" fmla="*/ 2732882 h 5470525"/>
                <a:gd name="connsiteX4" fmla="*/ 2831307 w 5635625"/>
                <a:gd name="connsiteY4" fmla="*/ 1028700 h 5470525"/>
                <a:gd name="connsiteX5" fmla="*/ 1106488 w 5635625"/>
                <a:gd name="connsiteY5" fmla="*/ 2732882 h 5470525"/>
                <a:gd name="connsiteX6" fmla="*/ 2831307 w 5635625"/>
                <a:gd name="connsiteY6" fmla="*/ 4437064 h 5470525"/>
                <a:gd name="connsiteX7" fmla="*/ 4556126 w 5635625"/>
                <a:gd name="connsiteY7" fmla="*/ 2732882 h 5470525"/>
                <a:gd name="connsiteX8" fmla="*/ 2831307 w 5635625"/>
                <a:gd name="connsiteY8" fmla="*/ 1028700 h 5470525"/>
                <a:gd name="connsiteX9" fmla="*/ 2303463 w 5635625"/>
                <a:gd name="connsiteY9" fmla="*/ 0 h 5470525"/>
                <a:gd name="connsiteX10" fmla="*/ 3305175 w 5635625"/>
                <a:gd name="connsiteY10" fmla="*/ 0 h 5470525"/>
                <a:gd name="connsiteX11" fmla="*/ 3305175 w 5635625"/>
                <a:gd name="connsiteY11" fmla="*/ 376238 h 5470525"/>
                <a:gd name="connsiteX12" fmla="*/ 3455988 w 5635625"/>
                <a:gd name="connsiteY12" fmla="*/ 411163 h 5470525"/>
                <a:gd name="connsiteX13" fmla="*/ 3603625 w 5635625"/>
                <a:gd name="connsiteY13" fmla="*/ 455613 h 5470525"/>
                <a:gd name="connsiteX14" fmla="*/ 3746500 w 5635625"/>
                <a:gd name="connsiteY14" fmla="*/ 508000 h 5470525"/>
                <a:gd name="connsiteX15" fmla="*/ 3884613 w 5635625"/>
                <a:gd name="connsiteY15" fmla="*/ 568325 h 5470525"/>
                <a:gd name="connsiteX16" fmla="*/ 4017963 w 5635625"/>
                <a:gd name="connsiteY16" fmla="*/ 638175 h 5470525"/>
                <a:gd name="connsiteX17" fmla="*/ 4146550 w 5635625"/>
                <a:gd name="connsiteY17" fmla="*/ 715963 h 5470525"/>
                <a:gd name="connsiteX18" fmla="*/ 4470400 w 5635625"/>
                <a:gd name="connsiteY18" fmla="*/ 395288 h 5470525"/>
                <a:gd name="connsiteX19" fmla="*/ 5178425 w 5635625"/>
                <a:gd name="connsiteY19" fmla="*/ 1101725 h 5470525"/>
                <a:gd name="connsiteX20" fmla="*/ 4860925 w 5635625"/>
                <a:gd name="connsiteY20" fmla="*/ 1417638 h 5470525"/>
                <a:gd name="connsiteX21" fmla="*/ 4938713 w 5635625"/>
                <a:gd name="connsiteY21" fmla="*/ 1546225 h 5470525"/>
                <a:gd name="connsiteX22" fmla="*/ 5010150 w 5635625"/>
                <a:gd name="connsiteY22" fmla="*/ 1676400 h 5470525"/>
                <a:gd name="connsiteX23" fmla="*/ 5072063 w 5635625"/>
                <a:gd name="connsiteY23" fmla="*/ 1814513 h 5470525"/>
                <a:gd name="connsiteX24" fmla="*/ 5126038 w 5635625"/>
                <a:gd name="connsiteY24" fmla="*/ 1955800 h 5470525"/>
                <a:gd name="connsiteX25" fmla="*/ 5172075 w 5635625"/>
                <a:gd name="connsiteY25" fmla="*/ 2101850 h 5470525"/>
                <a:gd name="connsiteX26" fmla="*/ 5208588 w 5635625"/>
                <a:gd name="connsiteY26" fmla="*/ 2251075 h 5470525"/>
                <a:gd name="connsiteX27" fmla="*/ 5635625 w 5635625"/>
                <a:gd name="connsiteY27" fmla="*/ 2251075 h 5470525"/>
                <a:gd name="connsiteX28" fmla="*/ 5635625 w 5635625"/>
                <a:gd name="connsiteY28" fmla="*/ 3249613 h 5470525"/>
                <a:gd name="connsiteX29" fmla="*/ 5200650 w 5635625"/>
                <a:gd name="connsiteY29" fmla="*/ 3249613 h 5470525"/>
                <a:gd name="connsiteX30" fmla="*/ 5162550 w 5635625"/>
                <a:gd name="connsiteY30" fmla="*/ 3394075 h 5470525"/>
                <a:gd name="connsiteX31" fmla="*/ 5118100 w 5635625"/>
                <a:gd name="connsiteY31" fmla="*/ 3535363 h 5470525"/>
                <a:gd name="connsiteX32" fmla="*/ 5064125 w 5635625"/>
                <a:gd name="connsiteY32" fmla="*/ 3671888 h 5470525"/>
                <a:gd name="connsiteX33" fmla="*/ 5002213 w 5635625"/>
                <a:gd name="connsiteY33" fmla="*/ 3805238 h 5470525"/>
                <a:gd name="connsiteX34" fmla="*/ 4930775 w 5635625"/>
                <a:gd name="connsiteY34" fmla="*/ 3933825 h 5470525"/>
                <a:gd name="connsiteX35" fmla="*/ 4854575 w 5635625"/>
                <a:gd name="connsiteY35" fmla="*/ 4057650 h 5470525"/>
                <a:gd name="connsiteX36" fmla="*/ 5151438 w 5635625"/>
                <a:gd name="connsiteY36" fmla="*/ 4352925 h 5470525"/>
                <a:gd name="connsiteX37" fmla="*/ 4440238 w 5635625"/>
                <a:gd name="connsiteY37" fmla="*/ 5059363 h 5470525"/>
                <a:gd name="connsiteX38" fmla="*/ 4137025 w 5635625"/>
                <a:gd name="connsiteY38" fmla="*/ 4754563 h 5470525"/>
                <a:gd name="connsiteX39" fmla="*/ 4008438 w 5635625"/>
                <a:gd name="connsiteY39" fmla="*/ 4830763 h 5470525"/>
                <a:gd name="connsiteX40" fmla="*/ 3876675 w 5635625"/>
                <a:gd name="connsiteY40" fmla="*/ 4897438 h 5470525"/>
                <a:gd name="connsiteX41" fmla="*/ 3738563 w 5635625"/>
                <a:gd name="connsiteY41" fmla="*/ 4959350 h 5470525"/>
                <a:gd name="connsiteX42" fmla="*/ 3598863 w 5635625"/>
                <a:gd name="connsiteY42" fmla="*/ 5008563 h 5470525"/>
                <a:gd name="connsiteX43" fmla="*/ 3454400 w 5635625"/>
                <a:gd name="connsiteY43" fmla="*/ 5051425 h 5470525"/>
                <a:gd name="connsiteX44" fmla="*/ 3305175 w 5635625"/>
                <a:gd name="connsiteY44" fmla="*/ 5086350 h 5470525"/>
                <a:gd name="connsiteX45" fmla="*/ 3305175 w 5635625"/>
                <a:gd name="connsiteY45" fmla="*/ 5470525 h 5470525"/>
                <a:gd name="connsiteX46" fmla="*/ 2303463 w 5635625"/>
                <a:gd name="connsiteY46" fmla="*/ 5470525 h 5470525"/>
                <a:gd name="connsiteX47" fmla="*/ 2303463 w 5635625"/>
                <a:gd name="connsiteY47" fmla="*/ 5075238 h 5470525"/>
                <a:gd name="connsiteX48" fmla="*/ 2162175 w 5635625"/>
                <a:gd name="connsiteY48" fmla="*/ 5040313 h 5470525"/>
                <a:gd name="connsiteX49" fmla="*/ 2025650 w 5635625"/>
                <a:gd name="connsiteY49" fmla="*/ 4997450 h 5470525"/>
                <a:gd name="connsiteX50" fmla="*/ 1890713 w 5635625"/>
                <a:gd name="connsiteY50" fmla="*/ 4945063 h 5470525"/>
                <a:gd name="connsiteX51" fmla="*/ 1762125 w 5635625"/>
                <a:gd name="connsiteY51" fmla="*/ 4886325 h 5470525"/>
                <a:gd name="connsiteX52" fmla="*/ 1638300 w 5635625"/>
                <a:gd name="connsiteY52" fmla="*/ 4819650 h 5470525"/>
                <a:gd name="connsiteX53" fmla="*/ 1516063 w 5635625"/>
                <a:gd name="connsiteY53" fmla="*/ 4748213 h 5470525"/>
                <a:gd name="connsiteX54" fmla="*/ 1195388 w 5635625"/>
                <a:gd name="connsiteY54" fmla="*/ 5067300 h 5470525"/>
                <a:gd name="connsiteX55" fmla="*/ 484188 w 5635625"/>
                <a:gd name="connsiteY55" fmla="*/ 4362450 h 5470525"/>
                <a:gd name="connsiteX56" fmla="*/ 801688 w 5635625"/>
                <a:gd name="connsiteY56" fmla="*/ 4046538 h 5470525"/>
                <a:gd name="connsiteX57" fmla="*/ 727075 w 5635625"/>
                <a:gd name="connsiteY57" fmla="*/ 3922713 h 5470525"/>
                <a:gd name="connsiteX58" fmla="*/ 658813 w 5635625"/>
                <a:gd name="connsiteY58" fmla="*/ 3797300 h 5470525"/>
                <a:gd name="connsiteX59" fmla="*/ 596900 w 5635625"/>
                <a:gd name="connsiteY59" fmla="*/ 3665538 h 5470525"/>
                <a:gd name="connsiteX60" fmla="*/ 544513 w 5635625"/>
                <a:gd name="connsiteY60" fmla="*/ 3530600 h 5470525"/>
                <a:gd name="connsiteX61" fmla="*/ 500063 w 5635625"/>
                <a:gd name="connsiteY61" fmla="*/ 3392488 h 5470525"/>
                <a:gd name="connsiteX62" fmla="*/ 463550 w 5635625"/>
                <a:gd name="connsiteY62" fmla="*/ 3249613 h 5470525"/>
                <a:gd name="connsiteX63" fmla="*/ 0 w 5635625"/>
                <a:gd name="connsiteY63" fmla="*/ 3249613 h 5470525"/>
                <a:gd name="connsiteX64" fmla="*/ 0 w 5635625"/>
                <a:gd name="connsiteY64" fmla="*/ 2251075 h 5470525"/>
                <a:gd name="connsiteX65" fmla="*/ 455613 w 5635625"/>
                <a:gd name="connsiteY65" fmla="*/ 2251075 h 5470525"/>
                <a:gd name="connsiteX66" fmla="*/ 488950 w 5635625"/>
                <a:gd name="connsiteY66" fmla="*/ 2103438 h 5470525"/>
                <a:gd name="connsiteX67" fmla="*/ 534988 w 5635625"/>
                <a:gd name="connsiteY67" fmla="*/ 1960563 h 5470525"/>
                <a:gd name="connsiteX68" fmla="*/ 587375 w 5635625"/>
                <a:gd name="connsiteY68" fmla="*/ 1820863 h 5470525"/>
                <a:gd name="connsiteX69" fmla="*/ 649288 w 5635625"/>
                <a:gd name="connsiteY69" fmla="*/ 1685925 h 5470525"/>
                <a:gd name="connsiteX70" fmla="*/ 719138 w 5635625"/>
                <a:gd name="connsiteY70" fmla="*/ 1555750 h 5470525"/>
                <a:gd name="connsiteX71" fmla="*/ 795338 w 5635625"/>
                <a:gd name="connsiteY71" fmla="*/ 1430338 h 5470525"/>
                <a:gd name="connsiteX72" fmla="*/ 457200 w 5635625"/>
                <a:gd name="connsiteY72" fmla="*/ 1092200 h 5470525"/>
                <a:gd name="connsiteX73" fmla="*/ 1165225 w 5635625"/>
                <a:gd name="connsiteY73" fmla="*/ 387350 h 5470525"/>
                <a:gd name="connsiteX74" fmla="*/ 1503363 w 5635625"/>
                <a:gd name="connsiteY74" fmla="*/ 723900 h 5470525"/>
                <a:gd name="connsiteX75" fmla="*/ 1627188 w 5635625"/>
                <a:gd name="connsiteY75" fmla="*/ 647700 h 5470525"/>
                <a:gd name="connsiteX76" fmla="*/ 1754188 w 5635625"/>
                <a:gd name="connsiteY76" fmla="*/ 581025 h 5470525"/>
                <a:gd name="connsiteX77" fmla="*/ 1885950 w 5635625"/>
                <a:gd name="connsiteY77" fmla="*/ 522288 h 5470525"/>
                <a:gd name="connsiteX78" fmla="*/ 2019300 w 5635625"/>
                <a:gd name="connsiteY78" fmla="*/ 469900 h 5470525"/>
                <a:gd name="connsiteX79" fmla="*/ 2160588 w 5635625"/>
                <a:gd name="connsiteY79" fmla="*/ 425450 h 5470525"/>
                <a:gd name="connsiteX80" fmla="*/ 2303463 w 5635625"/>
                <a:gd name="connsiteY80" fmla="*/ 388938 h 5470525"/>
                <a:gd name="connsiteX81" fmla="*/ 2303463 w 5635625"/>
                <a:gd name="connsiteY81" fmla="*/ 0 h 5470525"/>
                <a:gd name="connsiteX0" fmla="*/ 2831307 w 5635625"/>
                <a:gd name="connsiteY0" fmla="*/ 3584973 h 5470525"/>
                <a:gd name="connsiteX1" fmla="*/ 3704035 w 5635625"/>
                <a:gd name="connsiteY1" fmla="*/ 2732882 h 5470525"/>
                <a:gd name="connsiteX2" fmla="*/ 2831307 w 5635625"/>
                <a:gd name="connsiteY2" fmla="*/ 3584973 h 5470525"/>
                <a:gd name="connsiteX3" fmla="*/ 2831307 w 5635625"/>
                <a:gd name="connsiteY3" fmla="*/ 1028700 h 5470525"/>
                <a:gd name="connsiteX4" fmla="*/ 1106488 w 5635625"/>
                <a:gd name="connsiteY4" fmla="*/ 2732882 h 5470525"/>
                <a:gd name="connsiteX5" fmla="*/ 2831307 w 5635625"/>
                <a:gd name="connsiteY5" fmla="*/ 4437064 h 5470525"/>
                <a:gd name="connsiteX6" fmla="*/ 4556126 w 5635625"/>
                <a:gd name="connsiteY6" fmla="*/ 2732882 h 5470525"/>
                <a:gd name="connsiteX7" fmla="*/ 2831307 w 5635625"/>
                <a:gd name="connsiteY7" fmla="*/ 1028700 h 5470525"/>
                <a:gd name="connsiteX8" fmla="*/ 2303463 w 5635625"/>
                <a:gd name="connsiteY8" fmla="*/ 0 h 5470525"/>
                <a:gd name="connsiteX9" fmla="*/ 3305175 w 5635625"/>
                <a:gd name="connsiteY9" fmla="*/ 0 h 5470525"/>
                <a:gd name="connsiteX10" fmla="*/ 3305175 w 5635625"/>
                <a:gd name="connsiteY10" fmla="*/ 376238 h 5470525"/>
                <a:gd name="connsiteX11" fmla="*/ 3455988 w 5635625"/>
                <a:gd name="connsiteY11" fmla="*/ 411163 h 5470525"/>
                <a:gd name="connsiteX12" fmla="*/ 3603625 w 5635625"/>
                <a:gd name="connsiteY12" fmla="*/ 455613 h 5470525"/>
                <a:gd name="connsiteX13" fmla="*/ 3746500 w 5635625"/>
                <a:gd name="connsiteY13" fmla="*/ 508000 h 5470525"/>
                <a:gd name="connsiteX14" fmla="*/ 3884613 w 5635625"/>
                <a:gd name="connsiteY14" fmla="*/ 568325 h 5470525"/>
                <a:gd name="connsiteX15" fmla="*/ 4017963 w 5635625"/>
                <a:gd name="connsiteY15" fmla="*/ 638175 h 5470525"/>
                <a:gd name="connsiteX16" fmla="*/ 4146550 w 5635625"/>
                <a:gd name="connsiteY16" fmla="*/ 715963 h 5470525"/>
                <a:gd name="connsiteX17" fmla="*/ 4470400 w 5635625"/>
                <a:gd name="connsiteY17" fmla="*/ 395288 h 5470525"/>
                <a:gd name="connsiteX18" fmla="*/ 5178425 w 5635625"/>
                <a:gd name="connsiteY18" fmla="*/ 1101725 h 5470525"/>
                <a:gd name="connsiteX19" fmla="*/ 4860925 w 5635625"/>
                <a:gd name="connsiteY19" fmla="*/ 1417638 h 5470525"/>
                <a:gd name="connsiteX20" fmla="*/ 4938713 w 5635625"/>
                <a:gd name="connsiteY20" fmla="*/ 1546225 h 5470525"/>
                <a:gd name="connsiteX21" fmla="*/ 5010150 w 5635625"/>
                <a:gd name="connsiteY21" fmla="*/ 1676400 h 5470525"/>
                <a:gd name="connsiteX22" fmla="*/ 5072063 w 5635625"/>
                <a:gd name="connsiteY22" fmla="*/ 1814513 h 5470525"/>
                <a:gd name="connsiteX23" fmla="*/ 5126038 w 5635625"/>
                <a:gd name="connsiteY23" fmla="*/ 1955800 h 5470525"/>
                <a:gd name="connsiteX24" fmla="*/ 5172075 w 5635625"/>
                <a:gd name="connsiteY24" fmla="*/ 2101850 h 5470525"/>
                <a:gd name="connsiteX25" fmla="*/ 5208588 w 5635625"/>
                <a:gd name="connsiteY25" fmla="*/ 2251075 h 5470525"/>
                <a:gd name="connsiteX26" fmla="*/ 5635625 w 5635625"/>
                <a:gd name="connsiteY26" fmla="*/ 2251075 h 5470525"/>
                <a:gd name="connsiteX27" fmla="*/ 5635625 w 5635625"/>
                <a:gd name="connsiteY27" fmla="*/ 3249613 h 5470525"/>
                <a:gd name="connsiteX28" fmla="*/ 5200650 w 5635625"/>
                <a:gd name="connsiteY28" fmla="*/ 3249613 h 5470525"/>
                <a:gd name="connsiteX29" fmla="*/ 5162550 w 5635625"/>
                <a:gd name="connsiteY29" fmla="*/ 3394075 h 5470525"/>
                <a:gd name="connsiteX30" fmla="*/ 5118100 w 5635625"/>
                <a:gd name="connsiteY30" fmla="*/ 3535363 h 5470525"/>
                <a:gd name="connsiteX31" fmla="*/ 5064125 w 5635625"/>
                <a:gd name="connsiteY31" fmla="*/ 3671888 h 5470525"/>
                <a:gd name="connsiteX32" fmla="*/ 5002213 w 5635625"/>
                <a:gd name="connsiteY32" fmla="*/ 3805238 h 5470525"/>
                <a:gd name="connsiteX33" fmla="*/ 4930775 w 5635625"/>
                <a:gd name="connsiteY33" fmla="*/ 3933825 h 5470525"/>
                <a:gd name="connsiteX34" fmla="*/ 4854575 w 5635625"/>
                <a:gd name="connsiteY34" fmla="*/ 4057650 h 5470525"/>
                <a:gd name="connsiteX35" fmla="*/ 5151438 w 5635625"/>
                <a:gd name="connsiteY35" fmla="*/ 4352925 h 5470525"/>
                <a:gd name="connsiteX36" fmla="*/ 4440238 w 5635625"/>
                <a:gd name="connsiteY36" fmla="*/ 5059363 h 5470525"/>
                <a:gd name="connsiteX37" fmla="*/ 4137025 w 5635625"/>
                <a:gd name="connsiteY37" fmla="*/ 4754563 h 5470525"/>
                <a:gd name="connsiteX38" fmla="*/ 4008438 w 5635625"/>
                <a:gd name="connsiteY38" fmla="*/ 4830763 h 5470525"/>
                <a:gd name="connsiteX39" fmla="*/ 3876675 w 5635625"/>
                <a:gd name="connsiteY39" fmla="*/ 4897438 h 5470525"/>
                <a:gd name="connsiteX40" fmla="*/ 3738563 w 5635625"/>
                <a:gd name="connsiteY40" fmla="*/ 4959350 h 5470525"/>
                <a:gd name="connsiteX41" fmla="*/ 3598863 w 5635625"/>
                <a:gd name="connsiteY41" fmla="*/ 5008563 h 5470525"/>
                <a:gd name="connsiteX42" fmla="*/ 3454400 w 5635625"/>
                <a:gd name="connsiteY42" fmla="*/ 5051425 h 5470525"/>
                <a:gd name="connsiteX43" fmla="*/ 3305175 w 5635625"/>
                <a:gd name="connsiteY43" fmla="*/ 5086350 h 5470525"/>
                <a:gd name="connsiteX44" fmla="*/ 3305175 w 5635625"/>
                <a:gd name="connsiteY44" fmla="*/ 5470525 h 5470525"/>
                <a:gd name="connsiteX45" fmla="*/ 2303463 w 5635625"/>
                <a:gd name="connsiteY45" fmla="*/ 5470525 h 5470525"/>
                <a:gd name="connsiteX46" fmla="*/ 2303463 w 5635625"/>
                <a:gd name="connsiteY46" fmla="*/ 5075238 h 5470525"/>
                <a:gd name="connsiteX47" fmla="*/ 2162175 w 5635625"/>
                <a:gd name="connsiteY47" fmla="*/ 5040313 h 5470525"/>
                <a:gd name="connsiteX48" fmla="*/ 2025650 w 5635625"/>
                <a:gd name="connsiteY48" fmla="*/ 4997450 h 5470525"/>
                <a:gd name="connsiteX49" fmla="*/ 1890713 w 5635625"/>
                <a:gd name="connsiteY49" fmla="*/ 4945063 h 5470525"/>
                <a:gd name="connsiteX50" fmla="*/ 1762125 w 5635625"/>
                <a:gd name="connsiteY50" fmla="*/ 4886325 h 5470525"/>
                <a:gd name="connsiteX51" fmla="*/ 1638300 w 5635625"/>
                <a:gd name="connsiteY51" fmla="*/ 4819650 h 5470525"/>
                <a:gd name="connsiteX52" fmla="*/ 1516063 w 5635625"/>
                <a:gd name="connsiteY52" fmla="*/ 4748213 h 5470525"/>
                <a:gd name="connsiteX53" fmla="*/ 1195388 w 5635625"/>
                <a:gd name="connsiteY53" fmla="*/ 5067300 h 5470525"/>
                <a:gd name="connsiteX54" fmla="*/ 484188 w 5635625"/>
                <a:gd name="connsiteY54" fmla="*/ 4362450 h 5470525"/>
                <a:gd name="connsiteX55" fmla="*/ 801688 w 5635625"/>
                <a:gd name="connsiteY55" fmla="*/ 4046538 h 5470525"/>
                <a:gd name="connsiteX56" fmla="*/ 727075 w 5635625"/>
                <a:gd name="connsiteY56" fmla="*/ 3922713 h 5470525"/>
                <a:gd name="connsiteX57" fmla="*/ 658813 w 5635625"/>
                <a:gd name="connsiteY57" fmla="*/ 3797300 h 5470525"/>
                <a:gd name="connsiteX58" fmla="*/ 596900 w 5635625"/>
                <a:gd name="connsiteY58" fmla="*/ 3665538 h 5470525"/>
                <a:gd name="connsiteX59" fmla="*/ 544513 w 5635625"/>
                <a:gd name="connsiteY59" fmla="*/ 3530600 h 5470525"/>
                <a:gd name="connsiteX60" fmla="*/ 500063 w 5635625"/>
                <a:gd name="connsiteY60" fmla="*/ 3392488 h 5470525"/>
                <a:gd name="connsiteX61" fmla="*/ 463550 w 5635625"/>
                <a:gd name="connsiteY61" fmla="*/ 3249613 h 5470525"/>
                <a:gd name="connsiteX62" fmla="*/ 0 w 5635625"/>
                <a:gd name="connsiteY62" fmla="*/ 3249613 h 5470525"/>
                <a:gd name="connsiteX63" fmla="*/ 0 w 5635625"/>
                <a:gd name="connsiteY63" fmla="*/ 2251075 h 5470525"/>
                <a:gd name="connsiteX64" fmla="*/ 455613 w 5635625"/>
                <a:gd name="connsiteY64" fmla="*/ 2251075 h 5470525"/>
                <a:gd name="connsiteX65" fmla="*/ 488950 w 5635625"/>
                <a:gd name="connsiteY65" fmla="*/ 2103438 h 5470525"/>
                <a:gd name="connsiteX66" fmla="*/ 534988 w 5635625"/>
                <a:gd name="connsiteY66" fmla="*/ 1960563 h 5470525"/>
                <a:gd name="connsiteX67" fmla="*/ 587375 w 5635625"/>
                <a:gd name="connsiteY67" fmla="*/ 1820863 h 5470525"/>
                <a:gd name="connsiteX68" fmla="*/ 649288 w 5635625"/>
                <a:gd name="connsiteY68" fmla="*/ 1685925 h 5470525"/>
                <a:gd name="connsiteX69" fmla="*/ 719138 w 5635625"/>
                <a:gd name="connsiteY69" fmla="*/ 1555750 h 5470525"/>
                <a:gd name="connsiteX70" fmla="*/ 795338 w 5635625"/>
                <a:gd name="connsiteY70" fmla="*/ 1430338 h 5470525"/>
                <a:gd name="connsiteX71" fmla="*/ 457200 w 5635625"/>
                <a:gd name="connsiteY71" fmla="*/ 1092200 h 5470525"/>
                <a:gd name="connsiteX72" fmla="*/ 1165225 w 5635625"/>
                <a:gd name="connsiteY72" fmla="*/ 387350 h 5470525"/>
                <a:gd name="connsiteX73" fmla="*/ 1503363 w 5635625"/>
                <a:gd name="connsiteY73" fmla="*/ 723900 h 5470525"/>
                <a:gd name="connsiteX74" fmla="*/ 1627188 w 5635625"/>
                <a:gd name="connsiteY74" fmla="*/ 647700 h 5470525"/>
                <a:gd name="connsiteX75" fmla="*/ 1754188 w 5635625"/>
                <a:gd name="connsiteY75" fmla="*/ 581025 h 5470525"/>
                <a:gd name="connsiteX76" fmla="*/ 1885950 w 5635625"/>
                <a:gd name="connsiteY76" fmla="*/ 522288 h 5470525"/>
                <a:gd name="connsiteX77" fmla="*/ 2019300 w 5635625"/>
                <a:gd name="connsiteY77" fmla="*/ 469900 h 5470525"/>
                <a:gd name="connsiteX78" fmla="*/ 2160588 w 5635625"/>
                <a:gd name="connsiteY78" fmla="*/ 425450 h 5470525"/>
                <a:gd name="connsiteX79" fmla="*/ 2303463 w 5635625"/>
                <a:gd name="connsiteY79" fmla="*/ 388938 h 5470525"/>
                <a:gd name="connsiteX80" fmla="*/ 2303463 w 5635625"/>
                <a:gd name="connsiteY80" fmla="*/ 0 h 5470525"/>
                <a:gd name="connsiteX0" fmla="*/ 2831307 w 5635625"/>
                <a:gd name="connsiteY0" fmla="*/ 1028700 h 5470525"/>
                <a:gd name="connsiteX1" fmla="*/ 1106488 w 5635625"/>
                <a:gd name="connsiteY1" fmla="*/ 2732882 h 5470525"/>
                <a:gd name="connsiteX2" fmla="*/ 2831307 w 5635625"/>
                <a:gd name="connsiteY2" fmla="*/ 4437064 h 5470525"/>
                <a:gd name="connsiteX3" fmla="*/ 4556126 w 5635625"/>
                <a:gd name="connsiteY3" fmla="*/ 2732882 h 5470525"/>
                <a:gd name="connsiteX4" fmla="*/ 2831307 w 5635625"/>
                <a:gd name="connsiteY4" fmla="*/ 1028700 h 5470525"/>
                <a:gd name="connsiteX5" fmla="*/ 2303463 w 5635625"/>
                <a:gd name="connsiteY5" fmla="*/ 0 h 5470525"/>
                <a:gd name="connsiteX6" fmla="*/ 3305175 w 5635625"/>
                <a:gd name="connsiteY6" fmla="*/ 0 h 5470525"/>
                <a:gd name="connsiteX7" fmla="*/ 3305175 w 5635625"/>
                <a:gd name="connsiteY7" fmla="*/ 376238 h 5470525"/>
                <a:gd name="connsiteX8" fmla="*/ 3455988 w 5635625"/>
                <a:gd name="connsiteY8" fmla="*/ 411163 h 5470525"/>
                <a:gd name="connsiteX9" fmla="*/ 3603625 w 5635625"/>
                <a:gd name="connsiteY9" fmla="*/ 455613 h 5470525"/>
                <a:gd name="connsiteX10" fmla="*/ 3746500 w 5635625"/>
                <a:gd name="connsiteY10" fmla="*/ 508000 h 5470525"/>
                <a:gd name="connsiteX11" fmla="*/ 3884613 w 5635625"/>
                <a:gd name="connsiteY11" fmla="*/ 568325 h 5470525"/>
                <a:gd name="connsiteX12" fmla="*/ 4017963 w 5635625"/>
                <a:gd name="connsiteY12" fmla="*/ 638175 h 5470525"/>
                <a:gd name="connsiteX13" fmla="*/ 4146550 w 5635625"/>
                <a:gd name="connsiteY13" fmla="*/ 715963 h 5470525"/>
                <a:gd name="connsiteX14" fmla="*/ 4470400 w 5635625"/>
                <a:gd name="connsiteY14" fmla="*/ 395288 h 5470525"/>
                <a:gd name="connsiteX15" fmla="*/ 5178425 w 5635625"/>
                <a:gd name="connsiteY15" fmla="*/ 1101725 h 5470525"/>
                <a:gd name="connsiteX16" fmla="*/ 4860925 w 5635625"/>
                <a:gd name="connsiteY16" fmla="*/ 1417638 h 5470525"/>
                <a:gd name="connsiteX17" fmla="*/ 4938713 w 5635625"/>
                <a:gd name="connsiteY17" fmla="*/ 1546225 h 5470525"/>
                <a:gd name="connsiteX18" fmla="*/ 5010150 w 5635625"/>
                <a:gd name="connsiteY18" fmla="*/ 1676400 h 5470525"/>
                <a:gd name="connsiteX19" fmla="*/ 5072063 w 5635625"/>
                <a:gd name="connsiteY19" fmla="*/ 1814513 h 5470525"/>
                <a:gd name="connsiteX20" fmla="*/ 5126038 w 5635625"/>
                <a:gd name="connsiteY20" fmla="*/ 1955800 h 5470525"/>
                <a:gd name="connsiteX21" fmla="*/ 5172075 w 5635625"/>
                <a:gd name="connsiteY21" fmla="*/ 2101850 h 5470525"/>
                <a:gd name="connsiteX22" fmla="*/ 5208588 w 5635625"/>
                <a:gd name="connsiteY22" fmla="*/ 2251075 h 5470525"/>
                <a:gd name="connsiteX23" fmla="*/ 5635625 w 5635625"/>
                <a:gd name="connsiteY23" fmla="*/ 2251075 h 5470525"/>
                <a:gd name="connsiteX24" fmla="*/ 5635625 w 5635625"/>
                <a:gd name="connsiteY24" fmla="*/ 3249613 h 5470525"/>
                <a:gd name="connsiteX25" fmla="*/ 5200650 w 5635625"/>
                <a:gd name="connsiteY25" fmla="*/ 3249613 h 5470525"/>
                <a:gd name="connsiteX26" fmla="*/ 5162550 w 5635625"/>
                <a:gd name="connsiteY26" fmla="*/ 3394075 h 5470525"/>
                <a:gd name="connsiteX27" fmla="*/ 5118100 w 5635625"/>
                <a:gd name="connsiteY27" fmla="*/ 3535363 h 5470525"/>
                <a:gd name="connsiteX28" fmla="*/ 5064125 w 5635625"/>
                <a:gd name="connsiteY28" fmla="*/ 3671888 h 5470525"/>
                <a:gd name="connsiteX29" fmla="*/ 5002213 w 5635625"/>
                <a:gd name="connsiteY29" fmla="*/ 3805238 h 5470525"/>
                <a:gd name="connsiteX30" fmla="*/ 4930775 w 5635625"/>
                <a:gd name="connsiteY30" fmla="*/ 3933825 h 5470525"/>
                <a:gd name="connsiteX31" fmla="*/ 4854575 w 5635625"/>
                <a:gd name="connsiteY31" fmla="*/ 4057650 h 5470525"/>
                <a:gd name="connsiteX32" fmla="*/ 5151438 w 5635625"/>
                <a:gd name="connsiteY32" fmla="*/ 4352925 h 5470525"/>
                <a:gd name="connsiteX33" fmla="*/ 4440238 w 5635625"/>
                <a:gd name="connsiteY33" fmla="*/ 5059363 h 5470525"/>
                <a:gd name="connsiteX34" fmla="*/ 4137025 w 5635625"/>
                <a:gd name="connsiteY34" fmla="*/ 4754563 h 5470525"/>
                <a:gd name="connsiteX35" fmla="*/ 4008438 w 5635625"/>
                <a:gd name="connsiteY35" fmla="*/ 4830763 h 5470525"/>
                <a:gd name="connsiteX36" fmla="*/ 3876675 w 5635625"/>
                <a:gd name="connsiteY36" fmla="*/ 4897438 h 5470525"/>
                <a:gd name="connsiteX37" fmla="*/ 3738563 w 5635625"/>
                <a:gd name="connsiteY37" fmla="*/ 4959350 h 5470525"/>
                <a:gd name="connsiteX38" fmla="*/ 3598863 w 5635625"/>
                <a:gd name="connsiteY38" fmla="*/ 5008563 h 5470525"/>
                <a:gd name="connsiteX39" fmla="*/ 3454400 w 5635625"/>
                <a:gd name="connsiteY39" fmla="*/ 5051425 h 5470525"/>
                <a:gd name="connsiteX40" fmla="*/ 3305175 w 5635625"/>
                <a:gd name="connsiteY40" fmla="*/ 5086350 h 5470525"/>
                <a:gd name="connsiteX41" fmla="*/ 3305175 w 5635625"/>
                <a:gd name="connsiteY41" fmla="*/ 5470525 h 5470525"/>
                <a:gd name="connsiteX42" fmla="*/ 2303463 w 5635625"/>
                <a:gd name="connsiteY42" fmla="*/ 5470525 h 5470525"/>
                <a:gd name="connsiteX43" fmla="*/ 2303463 w 5635625"/>
                <a:gd name="connsiteY43" fmla="*/ 5075238 h 5470525"/>
                <a:gd name="connsiteX44" fmla="*/ 2162175 w 5635625"/>
                <a:gd name="connsiteY44" fmla="*/ 5040313 h 5470525"/>
                <a:gd name="connsiteX45" fmla="*/ 2025650 w 5635625"/>
                <a:gd name="connsiteY45" fmla="*/ 4997450 h 5470525"/>
                <a:gd name="connsiteX46" fmla="*/ 1890713 w 5635625"/>
                <a:gd name="connsiteY46" fmla="*/ 4945063 h 5470525"/>
                <a:gd name="connsiteX47" fmla="*/ 1762125 w 5635625"/>
                <a:gd name="connsiteY47" fmla="*/ 4886325 h 5470525"/>
                <a:gd name="connsiteX48" fmla="*/ 1638300 w 5635625"/>
                <a:gd name="connsiteY48" fmla="*/ 4819650 h 5470525"/>
                <a:gd name="connsiteX49" fmla="*/ 1516063 w 5635625"/>
                <a:gd name="connsiteY49" fmla="*/ 4748213 h 5470525"/>
                <a:gd name="connsiteX50" fmla="*/ 1195388 w 5635625"/>
                <a:gd name="connsiteY50" fmla="*/ 5067300 h 5470525"/>
                <a:gd name="connsiteX51" fmla="*/ 484188 w 5635625"/>
                <a:gd name="connsiteY51" fmla="*/ 4362450 h 5470525"/>
                <a:gd name="connsiteX52" fmla="*/ 801688 w 5635625"/>
                <a:gd name="connsiteY52" fmla="*/ 4046538 h 5470525"/>
                <a:gd name="connsiteX53" fmla="*/ 727075 w 5635625"/>
                <a:gd name="connsiteY53" fmla="*/ 3922713 h 5470525"/>
                <a:gd name="connsiteX54" fmla="*/ 658813 w 5635625"/>
                <a:gd name="connsiteY54" fmla="*/ 3797300 h 5470525"/>
                <a:gd name="connsiteX55" fmla="*/ 596900 w 5635625"/>
                <a:gd name="connsiteY55" fmla="*/ 3665538 h 5470525"/>
                <a:gd name="connsiteX56" fmla="*/ 544513 w 5635625"/>
                <a:gd name="connsiteY56" fmla="*/ 3530600 h 5470525"/>
                <a:gd name="connsiteX57" fmla="*/ 500063 w 5635625"/>
                <a:gd name="connsiteY57" fmla="*/ 3392488 h 5470525"/>
                <a:gd name="connsiteX58" fmla="*/ 463550 w 5635625"/>
                <a:gd name="connsiteY58" fmla="*/ 3249613 h 5470525"/>
                <a:gd name="connsiteX59" fmla="*/ 0 w 5635625"/>
                <a:gd name="connsiteY59" fmla="*/ 3249613 h 5470525"/>
                <a:gd name="connsiteX60" fmla="*/ 0 w 5635625"/>
                <a:gd name="connsiteY60" fmla="*/ 2251075 h 5470525"/>
                <a:gd name="connsiteX61" fmla="*/ 455613 w 5635625"/>
                <a:gd name="connsiteY61" fmla="*/ 2251075 h 5470525"/>
                <a:gd name="connsiteX62" fmla="*/ 488950 w 5635625"/>
                <a:gd name="connsiteY62" fmla="*/ 2103438 h 5470525"/>
                <a:gd name="connsiteX63" fmla="*/ 534988 w 5635625"/>
                <a:gd name="connsiteY63" fmla="*/ 1960563 h 5470525"/>
                <a:gd name="connsiteX64" fmla="*/ 587375 w 5635625"/>
                <a:gd name="connsiteY64" fmla="*/ 1820863 h 5470525"/>
                <a:gd name="connsiteX65" fmla="*/ 649288 w 5635625"/>
                <a:gd name="connsiteY65" fmla="*/ 1685925 h 5470525"/>
                <a:gd name="connsiteX66" fmla="*/ 719138 w 5635625"/>
                <a:gd name="connsiteY66" fmla="*/ 1555750 h 5470525"/>
                <a:gd name="connsiteX67" fmla="*/ 795338 w 5635625"/>
                <a:gd name="connsiteY67" fmla="*/ 1430338 h 5470525"/>
                <a:gd name="connsiteX68" fmla="*/ 457200 w 5635625"/>
                <a:gd name="connsiteY68" fmla="*/ 1092200 h 5470525"/>
                <a:gd name="connsiteX69" fmla="*/ 1165225 w 5635625"/>
                <a:gd name="connsiteY69" fmla="*/ 387350 h 5470525"/>
                <a:gd name="connsiteX70" fmla="*/ 1503363 w 5635625"/>
                <a:gd name="connsiteY70" fmla="*/ 723900 h 5470525"/>
                <a:gd name="connsiteX71" fmla="*/ 1627188 w 5635625"/>
                <a:gd name="connsiteY71" fmla="*/ 647700 h 5470525"/>
                <a:gd name="connsiteX72" fmla="*/ 1754188 w 5635625"/>
                <a:gd name="connsiteY72" fmla="*/ 581025 h 5470525"/>
                <a:gd name="connsiteX73" fmla="*/ 1885950 w 5635625"/>
                <a:gd name="connsiteY73" fmla="*/ 522288 h 5470525"/>
                <a:gd name="connsiteX74" fmla="*/ 2019300 w 5635625"/>
                <a:gd name="connsiteY74" fmla="*/ 469900 h 5470525"/>
                <a:gd name="connsiteX75" fmla="*/ 2160588 w 5635625"/>
                <a:gd name="connsiteY75" fmla="*/ 425450 h 5470525"/>
                <a:gd name="connsiteX76" fmla="*/ 2303463 w 5635625"/>
                <a:gd name="connsiteY76" fmla="*/ 388938 h 5470525"/>
                <a:gd name="connsiteX77" fmla="*/ 2303463 w 5635625"/>
                <a:gd name="connsiteY77" fmla="*/ 0 h 547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635625" h="5470525">
                  <a:moveTo>
                    <a:pt x="2831307" y="1028700"/>
                  </a:moveTo>
                  <a:cubicBezTo>
                    <a:pt x="1878716" y="1028700"/>
                    <a:pt x="1106488" y="1791688"/>
                    <a:pt x="1106488" y="2732882"/>
                  </a:cubicBezTo>
                  <a:cubicBezTo>
                    <a:pt x="1106488" y="3674076"/>
                    <a:pt x="1878716" y="4437064"/>
                    <a:pt x="2831307" y="4437064"/>
                  </a:cubicBezTo>
                  <a:cubicBezTo>
                    <a:pt x="3783898" y="4437064"/>
                    <a:pt x="4556126" y="3674076"/>
                    <a:pt x="4556126" y="2732882"/>
                  </a:cubicBezTo>
                  <a:cubicBezTo>
                    <a:pt x="4556126" y="1791688"/>
                    <a:pt x="3783898" y="1028700"/>
                    <a:pt x="2831307" y="1028700"/>
                  </a:cubicBezTo>
                  <a:close/>
                  <a:moveTo>
                    <a:pt x="2303463" y="0"/>
                  </a:moveTo>
                  <a:lnTo>
                    <a:pt x="3305175" y="0"/>
                  </a:lnTo>
                  <a:lnTo>
                    <a:pt x="3305175" y="376238"/>
                  </a:lnTo>
                  <a:lnTo>
                    <a:pt x="3455988" y="411163"/>
                  </a:lnTo>
                  <a:lnTo>
                    <a:pt x="3603625" y="455613"/>
                  </a:lnTo>
                  <a:lnTo>
                    <a:pt x="3746500" y="508000"/>
                  </a:lnTo>
                  <a:lnTo>
                    <a:pt x="3884613" y="568325"/>
                  </a:lnTo>
                  <a:lnTo>
                    <a:pt x="4017963" y="638175"/>
                  </a:lnTo>
                  <a:lnTo>
                    <a:pt x="4146550" y="715963"/>
                  </a:lnTo>
                  <a:lnTo>
                    <a:pt x="4470400" y="395288"/>
                  </a:lnTo>
                  <a:lnTo>
                    <a:pt x="5178425" y="1101725"/>
                  </a:lnTo>
                  <a:lnTo>
                    <a:pt x="4860925" y="1417638"/>
                  </a:lnTo>
                  <a:lnTo>
                    <a:pt x="4938713" y="1546225"/>
                  </a:lnTo>
                  <a:lnTo>
                    <a:pt x="5010150" y="1676400"/>
                  </a:lnTo>
                  <a:lnTo>
                    <a:pt x="5072063" y="1814513"/>
                  </a:lnTo>
                  <a:lnTo>
                    <a:pt x="5126038" y="1955800"/>
                  </a:lnTo>
                  <a:lnTo>
                    <a:pt x="5172075" y="2101850"/>
                  </a:lnTo>
                  <a:lnTo>
                    <a:pt x="5208588" y="2251075"/>
                  </a:lnTo>
                  <a:lnTo>
                    <a:pt x="5635625" y="2251075"/>
                  </a:lnTo>
                  <a:lnTo>
                    <a:pt x="5635625" y="3249613"/>
                  </a:lnTo>
                  <a:lnTo>
                    <a:pt x="5200650" y="3249613"/>
                  </a:lnTo>
                  <a:lnTo>
                    <a:pt x="5162550" y="3394075"/>
                  </a:lnTo>
                  <a:lnTo>
                    <a:pt x="5118100" y="3535363"/>
                  </a:lnTo>
                  <a:lnTo>
                    <a:pt x="5064125" y="3671888"/>
                  </a:lnTo>
                  <a:lnTo>
                    <a:pt x="5002213" y="3805238"/>
                  </a:lnTo>
                  <a:lnTo>
                    <a:pt x="4930775" y="3933825"/>
                  </a:lnTo>
                  <a:lnTo>
                    <a:pt x="4854575" y="4057650"/>
                  </a:lnTo>
                  <a:lnTo>
                    <a:pt x="5151438" y="4352925"/>
                  </a:lnTo>
                  <a:lnTo>
                    <a:pt x="4440238" y="5059363"/>
                  </a:lnTo>
                  <a:lnTo>
                    <a:pt x="4137025" y="4754563"/>
                  </a:lnTo>
                  <a:lnTo>
                    <a:pt x="4008438" y="4830763"/>
                  </a:lnTo>
                  <a:lnTo>
                    <a:pt x="3876675" y="4897438"/>
                  </a:lnTo>
                  <a:lnTo>
                    <a:pt x="3738563" y="4959350"/>
                  </a:lnTo>
                  <a:lnTo>
                    <a:pt x="3598863" y="5008563"/>
                  </a:lnTo>
                  <a:lnTo>
                    <a:pt x="3454400" y="5051425"/>
                  </a:lnTo>
                  <a:lnTo>
                    <a:pt x="3305175" y="5086350"/>
                  </a:lnTo>
                  <a:lnTo>
                    <a:pt x="3305175" y="5470525"/>
                  </a:lnTo>
                  <a:lnTo>
                    <a:pt x="2303463" y="5470525"/>
                  </a:lnTo>
                  <a:lnTo>
                    <a:pt x="2303463" y="5075238"/>
                  </a:lnTo>
                  <a:lnTo>
                    <a:pt x="2162175" y="5040313"/>
                  </a:lnTo>
                  <a:lnTo>
                    <a:pt x="2025650" y="4997450"/>
                  </a:lnTo>
                  <a:lnTo>
                    <a:pt x="1890713" y="4945063"/>
                  </a:lnTo>
                  <a:lnTo>
                    <a:pt x="1762125" y="4886325"/>
                  </a:lnTo>
                  <a:lnTo>
                    <a:pt x="1638300" y="4819650"/>
                  </a:lnTo>
                  <a:lnTo>
                    <a:pt x="1516063" y="4748213"/>
                  </a:lnTo>
                  <a:lnTo>
                    <a:pt x="1195388" y="5067300"/>
                  </a:lnTo>
                  <a:lnTo>
                    <a:pt x="484188" y="4362450"/>
                  </a:lnTo>
                  <a:lnTo>
                    <a:pt x="801688" y="4046538"/>
                  </a:lnTo>
                  <a:lnTo>
                    <a:pt x="727075" y="3922713"/>
                  </a:lnTo>
                  <a:lnTo>
                    <a:pt x="658813" y="3797300"/>
                  </a:lnTo>
                  <a:lnTo>
                    <a:pt x="596900" y="3665538"/>
                  </a:lnTo>
                  <a:lnTo>
                    <a:pt x="544513" y="3530600"/>
                  </a:lnTo>
                  <a:lnTo>
                    <a:pt x="500063" y="3392488"/>
                  </a:lnTo>
                  <a:lnTo>
                    <a:pt x="463550" y="3249613"/>
                  </a:lnTo>
                  <a:lnTo>
                    <a:pt x="0" y="3249613"/>
                  </a:lnTo>
                  <a:lnTo>
                    <a:pt x="0" y="2251075"/>
                  </a:lnTo>
                  <a:lnTo>
                    <a:pt x="455613" y="2251075"/>
                  </a:lnTo>
                  <a:lnTo>
                    <a:pt x="488950" y="2103438"/>
                  </a:lnTo>
                  <a:lnTo>
                    <a:pt x="534988" y="1960563"/>
                  </a:lnTo>
                  <a:lnTo>
                    <a:pt x="587375" y="1820863"/>
                  </a:lnTo>
                  <a:lnTo>
                    <a:pt x="649288" y="1685925"/>
                  </a:lnTo>
                  <a:lnTo>
                    <a:pt x="719138" y="1555750"/>
                  </a:lnTo>
                  <a:lnTo>
                    <a:pt x="795338" y="1430338"/>
                  </a:lnTo>
                  <a:lnTo>
                    <a:pt x="457200" y="1092200"/>
                  </a:lnTo>
                  <a:lnTo>
                    <a:pt x="1165225" y="387350"/>
                  </a:lnTo>
                  <a:lnTo>
                    <a:pt x="1503363" y="723900"/>
                  </a:lnTo>
                  <a:lnTo>
                    <a:pt x="1627188" y="647700"/>
                  </a:lnTo>
                  <a:lnTo>
                    <a:pt x="1754188" y="581025"/>
                  </a:lnTo>
                  <a:lnTo>
                    <a:pt x="1885950" y="522288"/>
                  </a:lnTo>
                  <a:lnTo>
                    <a:pt x="2019300" y="469900"/>
                  </a:lnTo>
                  <a:lnTo>
                    <a:pt x="2160588" y="425450"/>
                  </a:lnTo>
                  <a:lnTo>
                    <a:pt x="2303463" y="388938"/>
                  </a:lnTo>
                  <a:lnTo>
                    <a:pt x="2303463" y="0"/>
                  </a:lnTo>
                  <a:close/>
                </a:path>
              </a:pathLst>
            </a:custGeom>
            <a:solidFill>
              <a:srgbClr val="FFFFFF"/>
            </a:solidFill>
            <a:ln w="0">
              <a:noFill/>
              <a:prstDash val="solid"/>
              <a:round/>
              <a:headEnd/>
              <a:tailEnd/>
            </a:ln>
            <a:effectLst/>
          </p:spPr>
          <p:txBody>
            <a:bodyPr vert="horz" wrap="square" lIns="91440" tIns="45720" rIns="91440" bIns="45720" numCol="1" anchor="t" anchorCtr="0" compatLnSpc="1">
              <a:prstTxWarp prst="textNoShape">
                <a:avLst/>
              </a:prstTxWarp>
              <a:noAutofit/>
            </a:bodyPr>
            <a:lstStyle/>
            <a:p>
              <a:endParaRPr lang="en-US" sz="1400">
                <a:solidFill>
                  <a:prstClr val="black"/>
                </a:solidFill>
                <a:cs typeface="Arial" panose="020B0604020202020204" pitchFamily="34" charset="0"/>
                <a:sym typeface="Arial" panose="020B0604020202020204" pitchFamily="34" charset="0"/>
              </a:endParaRPr>
            </a:p>
          </p:txBody>
        </p:sp>
        <p:sp>
          <p:nvSpPr>
            <p:cNvPr id="481" name="Freeform 205">
              <a:extLst>
                <a:ext uri="{FF2B5EF4-FFF2-40B4-BE49-F238E27FC236}">
                  <a16:creationId xmlns:a16="http://schemas.microsoft.com/office/drawing/2014/main" id="{B4D3D291-3BE3-C851-CA4E-742C15477968}"/>
                </a:ext>
              </a:extLst>
            </p:cNvPr>
            <p:cNvSpPr/>
            <p:nvPr/>
          </p:nvSpPr>
          <p:spPr>
            <a:xfrm>
              <a:off x="3565513" y="2557028"/>
              <a:ext cx="44003" cy="134759"/>
            </a:xfrm>
            <a:custGeom>
              <a:avLst/>
              <a:gdLst>
                <a:gd name="connsiteX0" fmla="*/ 0 w 114300"/>
                <a:gd name="connsiteY0" fmla="*/ 0 h 350045"/>
                <a:gd name="connsiteX1" fmla="*/ 114300 w 114300"/>
                <a:gd name="connsiteY1" fmla="*/ 0 h 350045"/>
                <a:gd name="connsiteX2" fmla="*/ 114300 w 114300"/>
                <a:gd name="connsiteY2" fmla="*/ 350045 h 350045"/>
                <a:gd name="connsiteX3" fmla="*/ 0 w 114300"/>
                <a:gd name="connsiteY3" fmla="*/ 350045 h 350045"/>
                <a:gd name="connsiteX4" fmla="*/ 0 w 114300"/>
                <a:gd name="connsiteY4" fmla="*/ 0 h 350045"/>
                <a:gd name="connsiteX5" fmla="*/ 23812 w 114300"/>
                <a:gd name="connsiteY5" fmla="*/ 30957 h 350045"/>
                <a:gd name="connsiteX6" fmla="*/ 23812 w 114300"/>
                <a:gd name="connsiteY6" fmla="*/ 211933 h 350045"/>
                <a:gd name="connsiteX7" fmla="*/ 85724 w 114300"/>
                <a:gd name="connsiteY7" fmla="*/ 211933 h 350045"/>
                <a:gd name="connsiteX8" fmla="*/ 85724 w 114300"/>
                <a:gd name="connsiteY8" fmla="*/ 30957 h 350045"/>
                <a:gd name="connsiteX9" fmla="*/ 23812 w 114300"/>
                <a:gd name="connsiteY9" fmla="*/ 30957 h 350045"/>
                <a:gd name="connsiteX10" fmla="*/ 54769 w 114300"/>
                <a:gd name="connsiteY10" fmla="*/ 269082 h 350045"/>
                <a:gd name="connsiteX11" fmla="*/ 31909 w 114300"/>
                <a:gd name="connsiteY11" fmla="*/ 291942 h 350045"/>
                <a:gd name="connsiteX12" fmla="*/ 54769 w 114300"/>
                <a:gd name="connsiteY12" fmla="*/ 314802 h 350045"/>
                <a:gd name="connsiteX13" fmla="*/ 77629 w 114300"/>
                <a:gd name="connsiteY13" fmla="*/ 291942 h 350045"/>
                <a:gd name="connsiteX14" fmla="*/ 54769 w 114300"/>
                <a:gd name="connsiteY14" fmla="*/ 269082 h 35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350045">
                  <a:moveTo>
                    <a:pt x="0" y="0"/>
                  </a:moveTo>
                  <a:lnTo>
                    <a:pt x="114300" y="0"/>
                  </a:lnTo>
                  <a:lnTo>
                    <a:pt x="114300" y="350045"/>
                  </a:lnTo>
                  <a:lnTo>
                    <a:pt x="0" y="350045"/>
                  </a:lnTo>
                  <a:lnTo>
                    <a:pt x="0" y="0"/>
                  </a:lnTo>
                  <a:close/>
                  <a:moveTo>
                    <a:pt x="23812" y="30957"/>
                  </a:moveTo>
                  <a:lnTo>
                    <a:pt x="23812" y="211933"/>
                  </a:lnTo>
                  <a:lnTo>
                    <a:pt x="85724" y="211933"/>
                  </a:lnTo>
                  <a:lnTo>
                    <a:pt x="85724" y="30957"/>
                  </a:lnTo>
                  <a:lnTo>
                    <a:pt x="23812" y="30957"/>
                  </a:lnTo>
                  <a:close/>
                  <a:moveTo>
                    <a:pt x="54769" y="269082"/>
                  </a:moveTo>
                  <a:cubicBezTo>
                    <a:pt x="42144" y="269082"/>
                    <a:pt x="31909" y="279317"/>
                    <a:pt x="31909" y="291942"/>
                  </a:cubicBezTo>
                  <a:cubicBezTo>
                    <a:pt x="31909" y="304567"/>
                    <a:pt x="42144" y="314802"/>
                    <a:pt x="54769" y="314802"/>
                  </a:cubicBezTo>
                  <a:cubicBezTo>
                    <a:pt x="67394" y="314802"/>
                    <a:pt x="77629" y="304567"/>
                    <a:pt x="77629" y="291942"/>
                  </a:cubicBezTo>
                  <a:cubicBezTo>
                    <a:pt x="77629" y="279317"/>
                    <a:pt x="67394" y="269082"/>
                    <a:pt x="54769" y="269082"/>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prstClr val="white"/>
                </a:solidFill>
                <a:cs typeface="Arial" panose="020B0604020202020204" pitchFamily="34" charset="0"/>
                <a:sym typeface="Arial" panose="020B0604020202020204" pitchFamily="34" charset="0"/>
              </a:endParaRPr>
            </a:p>
          </p:txBody>
        </p:sp>
        <p:sp>
          <p:nvSpPr>
            <p:cNvPr id="482" name="Freeform 206">
              <a:extLst>
                <a:ext uri="{FF2B5EF4-FFF2-40B4-BE49-F238E27FC236}">
                  <a16:creationId xmlns:a16="http://schemas.microsoft.com/office/drawing/2014/main" id="{6FC7E857-D4D7-8D27-E98F-9A6D48A72722}"/>
                </a:ext>
              </a:extLst>
            </p:cNvPr>
            <p:cNvSpPr/>
            <p:nvPr/>
          </p:nvSpPr>
          <p:spPr>
            <a:xfrm>
              <a:off x="3697520" y="2557028"/>
              <a:ext cx="44003" cy="134759"/>
            </a:xfrm>
            <a:custGeom>
              <a:avLst/>
              <a:gdLst>
                <a:gd name="connsiteX0" fmla="*/ 0 w 114300"/>
                <a:gd name="connsiteY0" fmla="*/ 0 h 350045"/>
                <a:gd name="connsiteX1" fmla="*/ 114300 w 114300"/>
                <a:gd name="connsiteY1" fmla="*/ 0 h 350045"/>
                <a:gd name="connsiteX2" fmla="*/ 114300 w 114300"/>
                <a:gd name="connsiteY2" fmla="*/ 350045 h 350045"/>
                <a:gd name="connsiteX3" fmla="*/ 0 w 114300"/>
                <a:gd name="connsiteY3" fmla="*/ 350045 h 350045"/>
                <a:gd name="connsiteX4" fmla="*/ 0 w 114300"/>
                <a:gd name="connsiteY4" fmla="*/ 0 h 350045"/>
                <a:gd name="connsiteX5" fmla="*/ 23812 w 114300"/>
                <a:gd name="connsiteY5" fmla="*/ 30957 h 350045"/>
                <a:gd name="connsiteX6" fmla="*/ 23812 w 114300"/>
                <a:gd name="connsiteY6" fmla="*/ 211933 h 350045"/>
                <a:gd name="connsiteX7" fmla="*/ 85724 w 114300"/>
                <a:gd name="connsiteY7" fmla="*/ 211933 h 350045"/>
                <a:gd name="connsiteX8" fmla="*/ 85724 w 114300"/>
                <a:gd name="connsiteY8" fmla="*/ 30957 h 350045"/>
                <a:gd name="connsiteX9" fmla="*/ 23812 w 114300"/>
                <a:gd name="connsiteY9" fmla="*/ 30957 h 350045"/>
                <a:gd name="connsiteX10" fmla="*/ 54769 w 114300"/>
                <a:gd name="connsiteY10" fmla="*/ 269082 h 350045"/>
                <a:gd name="connsiteX11" fmla="*/ 31909 w 114300"/>
                <a:gd name="connsiteY11" fmla="*/ 291942 h 350045"/>
                <a:gd name="connsiteX12" fmla="*/ 54769 w 114300"/>
                <a:gd name="connsiteY12" fmla="*/ 314802 h 350045"/>
                <a:gd name="connsiteX13" fmla="*/ 77629 w 114300"/>
                <a:gd name="connsiteY13" fmla="*/ 291942 h 350045"/>
                <a:gd name="connsiteX14" fmla="*/ 54769 w 114300"/>
                <a:gd name="connsiteY14" fmla="*/ 269082 h 35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300" h="350045">
                  <a:moveTo>
                    <a:pt x="0" y="0"/>
                  </a:moveTo>
                  <a:lnTo>
                    <a:pt x="114300" y="0"/>
                  </a:lnTo>
                  <a:lnTo>
                    <a:pt x="114300" y="350045"/>
                  </a:lnTo>
                  <a:lnTo>
                    <a:pt x="0" y="350045"/>
                  </a:lnTo>
                  <a:lnTo>
                    <a:pt x="0" y="0"/>
                  </a:lnTo>
                  <a:close/>
                  <a:moveTo>
                    <a:pt x="23812" y="30957"/>
                  </a:moveTo>
                  <a:lnTo>
                    <a:pt x="23812" y="211933"/>
                  </a:lnTo>
                  <a:lnTo>
                    <a:pt x="85724" y="211933"/>
                  </a:lnTo>
                  <a:lnTo>
                    <a:pt x="85724" y="30957"/>
                  </a:lnTo>
                  <a:lnTo>
                    <a:pt x="23812" y="30957"/>
                  </a:lnTo>
                  <a:close/>
                  <a:moveTo>
                    <a:pt x="54769" y="269082"/>
                  </a:moveTo>
                  <a:cubicBezTo>
                    <a:pt x="42144" y="269082"/>
                    <a:pt x="31909" y="279317"/>
                    <a:pt x="31909" y="291942"/>
                  </a:cubicBezTo>
                  <a:cubicBezTo>
                    <a:pt x="31909" y="304567"/>
                    <a:pt x="42144" y="314802"/>
                    <a:pt x="54769" y="314802"/>
                  </a:cubicBezTo>
                  <a:cubicBezTo>
                    <a:pt x="67394" y="314802"/>
                    <a:pt x="77629" y="304567"/>
                    <a:pt x="77629" y="291942"/>
                  </a:cubicBezTo>
                  <a:cubicBezTo>
                    <a:pt x="77629" y="279317"/>
                    <a:pt x="67394" y="269082"/>
                    <a:pt x="54769" y="269082"/>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solidFill>
                  <a:prstClr val="white"/>
                </a:solidFill>
                <a:cs typeface="Arial" panose="020B0604020202020204" pitchFamily="34" charset="0"/>
                <a:sym typeface="Arial" panose="020B0604020202020204" pitchFamily="34" charset="0"/>
              </a:endParaRPr>
            </a:p>
          </p:txBody>
        </p:sp>
      </p:grpSp>
      <p:sp>
        <p:nvSpPr>
          <p:cNvPr id="483" name="Freeform 309">
            <a:extLst>
              <a:ext uri="{FF2B5EF4-FFF2-40B4-BE49-F238E27FC236}">
                <a16:creationId xmlns:a16="http://schemas.microsoft.com/office/drawing/2014/main" id="{F177E097-1AEA-0CCC-6B8B-BA68A18DDE88}"/>
              </a:ext>
            </a:extLst>
          </p:cNvPr>
          <p:cNvSpPr/>
          <p:nvPr/>
        </p:nvSpPr>
        <p:spPr>
          <a:xfrm>
            <a:off x="538701" y="2693674"/>
            <a:ext cx="3634319" cy="352516"/>
          </a:xfrm>
          <a:custGeom>
            <a:avLst/>
            <a:gdLst>
              <a:gd name="connsiteX0" fmla="*/ 0 w 5938763"/>
              <a:gd name="connsiteY0" fmla="*/ 0 h 618778"/>
              <a:gd name="connsiteX1" fmla="*/ 5766162 w 5938763"/>
              <a:gd name="connsiteY1" fmla="*/ 0 h 618778"/>
              <a:gd name="connsiteX2" fmla="*/ 5854917 w 5938763"/>
              <a:gd name="connsiteY2" fmla="*/ 178721 h 618778"/>
              <a:gd name="connsiteX3" fmla="*/ 5915882 w 5938763"/>
              <a:gd name="connsiteY3" fmla="*/ 471833 h 618778"/>
              <a:gd name="connsiteX4" fmla="*/ 5929510 w 5938763"/>
              <a:gd name="connsiteY4" fmla="*/ 585876 h 618778"/>
              <a:gd name="connsiteX5" fmla="*/ 5938763 w 5938763"/>
              <a:gd name="connsiteY5" fmla="*/ 618778 h 618778"/>
              <a:gd name="connsiteX6" fmla="*/ 0 w 5938763"/>
              <a:gd name="connsiteY6" fmla="*/ 618778 h 618778"/>
              <a:gd name="connsiteX7" fmla="*/ 0 w 5938763"/>
              <a:gd name="connsiteY7"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38763" h="618778">
                <a:moveTo>
                  <a:pt x="0" y="0"/>
                </a:moveTo>
                <a:lnTo>
                  <a:pt x="5766162" y="0"/>
                </a:lnTo>
                <a:lnTo>
                  <a:pt x="5854917" y="178721"/>
                </a:lnTo>
                <a:cubicBezTo>
                  <a:pt x="5893020" y="266274"/>
                  <a:pt x="5912071" y="372860"/>
                  <a:pt x="5915882" y="471833"/>
                </a:cubicBezTo>
                <a:cubicBezTo>
                  <a:pt x="5916835" y="509900"/>
                  <a:pt x="5921728" y="548214"/>
                  <a:pt x="5929510" y="585876"/>
                </a:cubicBezTo>
                <a:lnTo>
                  <a:pt x="5938763" y="618778"/>
                </a:lnTo>
                <a:lnTo>
                  <a:pt x="0" y="618778"/>
                </a:lnTo>
                <a:lnTo>
                  <a:pt x="0" y="0"/>
                </a:lnTo>
                <a:close/>
              </a:path>
            </a:pathLst>
          </a:cu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grpSp>
        <p:nvGrpSpPr>
          <p:cNvPr id="484" name="Group 214">
            <a:extLst>
              <a:ext uri="{FF2B5EF4-FFF2-40B4-BE49-F238E27FC236}">
                <a16:creationId xmlns:a16="http://schemas.microsoft.com/office/drawing/2014/main" id="{16AC345F-0410-5FAC-6C0B-CF4EB914E332}"/>
              </a:ext>
            </a:extLst>
          </p:cNvPr>
          <p:cNvGrpSpPr/>
          <p:nvPr/>
        </p:nvGrpSpPr>
        <p:grpSpPr>
          <a:xfrm flipH="1">
            <a:off x="895440" y="2680198"/>
            <a:ext cx="3329696" cy="84393"/>
            <a:chOff x="-3857520" y="2911161"/>
            <a:chExt cx="5491055" cy="152400"/>
          </a:xfrm>
          <a:solidFill>
            <a:srgbClr val="6D2077"/>
          </a:solidFill>
        </p:grpSpPr>
        <p:sp>
          <p:nvSpPr>
            <p:cNvPr id="485" name="Oval 218">
              <a:extLst>
                <a:ext uri="{FF2B5EF4-FFF2-40B4-BE49-F238E27FC236}">
                  <a16:creationId xmlns:a16="http://schemas.microsoft.com/office/drawing/2014/main" id="{15DBF2D6-4B65-0FD9-41AA-19B7D677BEF4}"/>
                </a:ext>
              </a:extLst>
            </p:cNvPr>
            <p:cNvSpPr/>
            <p:nvPr/>
          </p:nvSpPr>
          <p:spPr>
            <a:xfrm>
              <a:off x="-3857520" y="2911161"/>
              <a:ext cx="152400" cy="152400"/>
            </a:xfrm>
            <a:prstGeom prst="ellipse">
              <a:avLst/>
            </a:prstGeom>
            <a:grpFill/>
            <a:ln>
              <a:solidFill>
                <a:srgbClr val="470A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cxnSp>
          <p:nvCxnSpPr>
            <p:cNvPr id="486" name="Straight Connector 219">
              <a:extLst>
                <a:ext uri="{FF2B5EF4-FFF2-40B4-BE49-F238E27FC236}">
                  <a16:creationId xmlns:a16="http://schemas.microsoft.com/office/drawing/2014/main" id="{87295807-0021-7C4D-2682-4AD9701E5AA0}"/>
                </a:ext>
              </a:extLst>
            </p:cNvPr>
            <p:cNvCxnSpPr/>
            <p:nvPr/>
          </p:nvCxnSpPr>
          <p:spPr>
            <a:xfrm>
              <a:off x="-3781320" y="2971460"/>
              <a:ext cx="5414855" cy="0"/>
            </a:xfrm>
            <a:prstGeom prst="line">
              <a:avLst/>
            </a:prstGeom>
            <a:grpFill/>
            <a:ln w="25400">
              <a:solidFill>
                <a:srgbClr val="470A68"/>
              </a:solidFill>
            </a:ln>
          </p:spPr>
          <p:style>
            <a:lnRef idx="1">
              <a:schemeClr val="accent1"/>
            </a:lnRef>
            <a:fillRef idx="0">
              <a:schemeClr val="accent1"/>
            </a:fillRef>
            <a:effectRef idx="0">
              <a:schemeClr val="accent1"/>
            </a:effectRef>
            <a:fontRef idx="minor">
              <a:schemeClr val="tx1"/>
            </a:fontRef>
          </p:style>
        </p:cxnSp>
      </p:grpSp>
      <p:grpSp>
        <p:nvGrpSpPr>
          <p:cNvPr id="487" name="Group 486">
            <a:extLst>
              <a:ext uri="{FF2B5EF4-FFF2-40B4-BE49-F238E27FC236}">
                <a16:creationId xmlns:a16="http://schemas.microsoft.com/office/drawing/2014/main" id="{7F467289-619C-FEB9-EE17-7EE282485253}"/>
              </a:ext>
            </a:extLst>
          </p:cNvPr>
          <p:cNvGrpSpPr/>
          <p:nvPr/>
        </p:nvGrpSpPr>
        <p:grpSpPr>
          <a:xfrm>
            <a:off x="3797911" y="2811717"/>
            <a:ext cx="218732" cy="169509"/>
            <a:chOff x="3718513" y="2943865"/>
            <a:chExt cx="199750" cy="169509"/>
          </a:xfrm>
        </p:grpSpPr>
        <p:sp>
          <p:nvSpPr>
            <p:cNvPr id="488" name="Freeform 165">
              <a:extLst>
                <a:ext uri="{FF2B5EF4-FFF2-40B4-BE49-F238E27FC236}">
                  <a16:creationId xmlns:a16="http://schemas.microsoft.com/office/drawing/2014/main" id="{67D223AB-DE6C-C3D9-9754-35828B4135CB}"/>
                </a:ext>
              </a:extLst>
            </p:cNvPr>
            <p:cNvSpPr>
              <a:spLocks/>
            </p:cNvSpPr>
            <p:nvPr/>
          </p:nvSpPr>
          <p:spPr bwMode="auto">
            <a:xfrm>
              <a:off x="3743254" y="2943865"/>
              <a:ext cx="149355" cy="97125"/>
            </a:xfrm>
            <a:custGeom>
              <a:avLst/>
              <a:gdLst>
                <a:gd name="T0" fmla="*/ 10 w 163"/>
                <a:gd name="T1" fmla="*/ 0 h 106"/>
                <a:gd name="T2" fmla="*/ 156 w 163"/>
                <a:gd name="T3" fmla="*/ 0 h 106"/>
                <a:gd name="T4" fmla="*/ 158 w 163"/>
                <a:gd name="T5" fmla="*/ 1 h 106"/>
                <a:gd name="T6" fmla="*/ 161 w 163"/>
                <a:gd name="T7" fmla="*/ 3 h 106"/>
                <a:gd name="T8" fmla="*/ 163 w 163"/>
                <a:gd name="T9" fmla="*/ 5 h 106"/>
                <a:gd name="T10" fmla="*/ 163 w 163"/>
                <a:gd name="T11" fmla="*/ 9 h 106"/>
                <a:gd name="T12" fmla="*/ 163 w 163"/>
                <a:gd name="T13" fmla="*/ 97 h 106"/>
                <a:gd name="T14" fmla="*/ 163 w 163"/>
                <a:gd name="T15" fmla="*/ 101 h 106"/>
                <a:gd name="T16" fmla="*/ 161 w 163"/>
                <a:gd name="T17" fmla="*/ 104 h 106"/>
                <a:gd name="T18" fmla="*/ 158 w 163"/>
                <a:gd name="T19" fmla="*/ 105 h 106"/>
                <a:gd name="T20" fmla="*/ 156 w 163"/>
                <a:gd name="T21" fmla="*/ 106 h 106"/>
                <a:gd name="T22" fmla="*/ 10 w 163"/>
                <a:gd name="T23" fmla="*/ 106 h 106"/>
                <a:gd name="T24" fmla="*/ 6 w 163"/>
                <a:gd name="T25" fmla="*/ 105 h 106"/>
                <a:gd name="T26" fmla="*/ 3 w 163"/>
                <a:gd name="T27" fmla="*/ 104 h 106"/>
                <a:gd name="T28" fmla="*/ 2 w 163"/>
                <a:gd name="T29" fmla="*/ 101 h 106"/>
                <a:gd name="T30" fmla="*/ 0 w 163"/>
                <a:gd name="T31" fmla="*/ 97 h 106"/>
                <a:gd name="T32" fmla="*/ 0 w 163"/>
                <a:gd name="T33" fmla="*/ 9 h 106"/>
                <a:gd name="T34" fmla="*/ 2 w 163"/>
                <a:gd name="T35" fmla="*/ 5 h 106"/>
                <a:gd name="T36" fmla="*/ 3 w 163"/>
                <a:gd name="T37" fmla="*/ 3 h 106"/>
                <a:gd name="T38" fmla="*/ 6 w 163"/>
                <a:gd name="T39" fmla="*/ 1 h 106"/>
                <a:gd name="T40" fmla="*/ 10 w 163"/>
                <a:gd name="T4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06">
                  <a:moveTo>
                    <a:pt x="10" y="0"/>
                  </a:moveTo>
                  <a:lnTo>
                    <a:pt x="156" y="0"/>
                  </a:lnTo>
                  <a:lnTo>
                    <a:pt x="158" y="1"/>
                  </a:lnTo>
                  <a:lnTo>
                    <a:pt x="161" y="3"/>
                  </a:lnTo>
                  <a:lnTo>
                    <a:pt x="163" y="5"/>
                  </a:lnTo>
                  <a:lnTo>
                    <a:pt x="163" y="9"/>
                  </a:lnTo>
                  <a:lnTo>
                    <a:pt x="163" y="97"/>
                  </a:lnTo>
                  <a:lnTo>
                    <a:pt x="163" y="101"/>
                  </a:lnTo>
                  <a:lnTo>
                    <a:pt x="161" y="104"/>
                  </a:lnTo>
                  <a:lnTo>
                    <a:pt x="158" y="105"/>
                  </a:lnTo>
                  <a:lnTo>
                    <a:pt x="156" y="106"/>
                  </a:lnTo>
                  <a:lnTo>
                    <a:pt x="10" y="106"/>
                  </a:lnTo>
                  <a:lnTo>
                    <a:pt x="6" y="105"/>
                  </a:lnTo>
                  <a:lnTo>
                    <a:pt x="3" y="104"/>
                  </a:lnTo>
                  <a:lnTo>
                    <a:pt x="2" y="101"/>
                  </a:lnTo>
                  <a:lnTo>
                    <a:pt x="0" y="97"/>
                  </a:lnTo>
                  <a:lnTo>
                    <a:pt x="0" y="9"/>
                  </a:lnTo>
                  <a:lnTo>
                    <a:pt x="2" y="5"/>
                  </a:lnTo>
                  <a:lnTo>
                    <a:pt x="3" y="3"/>
                  </a:lnTo>
                  <a:lnTo>
                    <a:pt x="6" y="1"/>
                  </a:lnTo>
                  <a:lnTo>
                    <a:pt x="1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89" name="Freeform 166">
              <a:extLst>
                <a:ext uri="{FF2B5EF4-FFF2-40B4-BE49-F238E27FC236}">
                  <a16:creationId xmlns:a16="http://schemas.microsoft.com/office/drawing/2014/main" id="{724886EA-5216-8A5A-54AE-2235AA70D6D3}"/>
                </a:ext>
              </a:extLst>
            </p:cNvPr>
            <p:cNvSpPr>
              <a:spLocks/>
            </p:cNvSpPr>
            <p:nvPr/>
          </p:nvSpPr>
          <p:spPr bwMode="auto">
            <a:xfrm>
              <a:off x="3742337" y="3047403"/>
              <a:ext cx="44898" cy="17409"/>
            </a:xfrm>
            <a:custGeom>
              <a:avLst/>
              <a:gdLst>
                <a:gd name="T0" fmla="*/ 13 w 49"/>
                <a:gd name="T1" fmla="*/ 0 h 19"/>
                <a:gd name="T2" fmla="*/ 45 w 49"/>
                <a:gd name="T3" fmla="*/ 0 h 19"/>
                <a:gd name="T4" fmla="*/ 48 w 49"/>
                <a:gd name="T5" fmla="*/ 1 h 19"/>
                <a:gd name="T6" fmla="*/ 49 w 49"/>
                <a:gd name="T7" fmla="*/ 2 h 19"/>
                <a:gd name="T8" fmla="*/ 49 w 49"/>
                <a:gd name="T9" fmla="*/ 3 h 19"/>
                <a:gd name="T10" fmla="*/ 47 w 49"/>
                <a:gd name="T11" fmla="*/ 16 h 19"/>
                <a:gd name="T12" fmla="*/ 45 w 49"/>
                <a:gd name="T13" fmla="*/ 18 h 19"/>
                <a:gd name="T14" fmla="*/ 43 w 49"/>
                <a:gd name="T15" fmla="*/ 19 h 19"/>
                <a:gd name="T16" fmla="*/ 40 w 49"/>
                <a:gd name="T17" fmla="*/ 19 h 19"/>
                <a:gd name="T18" fmla="*/ 4 w 49"/>
                <a:gd name="T19" fmla="*/ 19 h 19"/>
                <a:gd name="T20" fmla="*/ 1 w 49"/>
                <a:gd name="T21" fmla="*/ 19 h 19"/>
                <a:gd name="T22" fmla="*/ 0 w 49"/>
                <a:gd name="T23" fmla="*/ 18 h 19"/>
                <a:gd name="T24" fmla="*/ 0 w 49"/>
                <a:gd name="T25" fmla="*/ 16 h 19"/>
                <a:gd name="T26" fmla="*/ 7 w 49"/>
                <a:gd name="T27" fmla="*/ 2 h 19"/>
                <a:gd name="T28" fmla="*/ 8 w 49"/>
                <a:gd name="T29" fmla="*/ 1 h 19"/>
                <a:gd name="T30" fmla="*/ 11 w 49"/>
                <a:gd name="T31" fmla="*/ 0 h 19"/>
                <a:gd name="T32" fmla="*/ 13 w 49"/>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19">
                  <a:moveTo>
                    <a:pt x="13" y="0"/>
                  </a:moveTo>
                  <a:lnTo>
                    <a:pt x="45" y="0"/>
                  </a:lnTo>
                  <a:lnTo>
                    <a:pt x="48" y="1"/>
                  </a:lnTo>
                  <a:lnTo>
                    <a:pt x="49" y="2"/>
                  </a:lnTo>
                  <a:lnTo>
                    <a:pt x="49" y="3"/>
                  </a:lnTo>
                  <a:lnTo>
                    <a:pt x="47" y="16"/>
                  </a:lnTo>
                  <a:lnTo>
                    <a:pt x="45" y="18"/>
                  </a:lnTo>
                  <a:lnTo>
                    <a:pt x="43" y="19"/>
                  </a:lnTo>
                  <a:lnTo>
                    <a:pt x="40" y="19"/>
                  </a:lnTo>
                  <a:lnTo>
                    <a:pt x="4" y="19"/>
                  </a:lnTo>
                  <a:lnTo>
                    <a:pt x="1" y="19"/>
                  </a:lnTo>
                  <a:lnTo>
                    <a:pt x="0" y="18"/>
                  </a:lnTo>
                  <a:lnTo>
                    <a:pt x="0" y="16"/>
                  </a:lnTo>
                  <a:lnTo>
                    <a:pt x="7" y="2"/>
                  </a:lnTo>
                  <a:lnTo>
                    <a:pt x="8" y="1"/>
                  </a:lnTo>
                  <a:lnTo>
                    <a:pt x="11" y="0"/>
                  </a:lnTo>
                  <a:lnTo>
                    <a:pt x="1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90" name="Freeform 167">
              <a:extLst>
                <a:ext uri="{FF2B5EF4-FFF2-40B4-BE49-F238E27FC236}">
                  <a16:creationId xmlns:a16="http://schemas.microsoft.com/office/drawing/2014/main" id="{A2CFD064-6F6C-3279-459B-2EFE1743F93B}"/>
                </a:ext>
              </a:extLst>
            </p:cNvPr>
            <p:cNvSpPr>
              <a:spLocks/>
            </p:cNvSpPr>
            <p:nvPr/>
          </p:nvSpPr>
          <p:spPr bwMode="auto">
            <a:xfrm>
              <a:off x="3797315" y="3048320"/>
              <a:ext cx="42149" cy="17409"/>
            </a:xfrm>
            <a:custGeom>
              <a:avLst/>
              <a:gdLst>
                <a:gd name="T0" fmla="*/ 7 w 46"/>
                <a:gd name="T1" fmla="*/ 0 h 19"/>
                <a:gd name="T2" fmla="*/ 39 w 46"/>
                <a:gd name="T3" fmla="*/ 0 h 19"/>
                <a:gd name="T4" fmla="*/ 42 w 46"/>
                <a:gd name="T5" fmla="*/ 0 h 19"/>
                <a:gd name="T6" fmla="*/ 44 w 46"/>
                <a:gd name="T7" fmla="*/ 1 h 19"/>
                <a:gd name="T8" fmla="*/ 45 w 46"/>
                <a:gd name="T9" fmla="*/ 2 h 19"/>
                <a:gd name="T10" fmla="*/ 46 w 46"/>
                <a:gd name="T11" fmla="*/ 15 h 19"/>
                <a:gd name="T12" fmla="*/ 46 w 46"/>
                <a:gd name="T13" fmla="*/ 18 h 19"/>
                <a:gd name="T14" fmla="*/ 44 w 46"/>
                <a:gd name="T15" fmla="*/ 18 h 19"/>
                <a:gd name="T16" fmla="*/ 41 w 46"/>
                <a:gd name="T17" fmla="*/ 19 h 19"/>
                <a:gd name="T18" fmla="*/ 5 w 46"/>
                <a:gd name="T19" fmla="*/ 19 h 19"/>
                <a:gd name="T20" fmla="*/ 2 w 46"/>
                <a:gd name="T21" fmla="*/ 18 h 19"/>
                <a:gd name="T22" fmla="*/ 1 w 46"/>
                <a:gd name="T23" fmla="*/ 17 h 19"/>
                <a:gd name="T24" fmla="*/ 0 w 46"/>
                <a:gd name="T25" fmla="*/ 15 h 19"/>
                <a:gd name="T26" fmla="*/ 2 w 46"/>
                <a:gd name="T27" fmla="*/ 2 h 19"/>
                <a:gd name="T28" fmla="*/ 2 w 46"/>
                <a:gd name="T29" fmla="*/ 1 h 19"/>
                <a:gd name="T30" fmla="*/ 5 w 46"/>
                <a:gd name="T31" fmla="*/ 0 h 19"/>
                <a:gd name="T32" fmla="*/ 7 w 46"/>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19">
                  <a:moveTo>
                    <a:pt x="7" y="0"/>
                  </a:moveTo>
                  <a:lnTo>
                    <a:pt x="39" y="0"/>
                  </a:lnTo>
                  <a:lnTo>
                    <a:pt x="42" y="0"/>
                  </a:lnTo>
                  <a:lnTo>
                    <a:pt x="44" y="1"/>
                  </a:lnTo>
                  <a:lnTo>
                    <a:pt x="45" y="2"/>
                  </a:lnTo>
                  <a:lnTo>
                    <a:pt x="46" y="15"/>
                  </a:lnTo>
                  <a:lnTo>
                    <a:pt x="46" y="18"/>
                  </a:lnTo>
                  <a:lnTo>
                    <a:pt x="44" y="18"/>
                  </a:lnTo>
                  <a:lnTo>
                    <a:pt x="41" y="19"/>
                  </a:lnTo>
                  <a:lnTo>
                    <a:pt x="5" y="19"/>
                  </a:lnTo>
                  <a:lnTo>
                    <a:pt x="2" y="18"/>
                  </a:lnTo>
                  <a:lnTo>
                    <a:pt x="1" y="17"/>
                  </a:lnTo>
                  <a:lnTo>
                    <a:pt x="0" y="15"/>
                  </a:lnTo>
                  <a:lnTo>
                    <a:pt x="2" y="2"/>
                  </a:lnTo>
                  <a:lnTo>
                    <a:pt x="2" y="1"/>
                  </a:lnTo>
                  <a:lnTo>
                    <a:pt x="5" y="0"/>
                  </a:ln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91" name="Freeform 168">
              <a:extLst>
                <a:ext uri="{FF2B5EF4-FFF2-40B4-BE49-F238E27FC236}">
                  <a16:creationId xmlns:a16="http://schemas.microsoft.com/office/drawing/2014/main" id="{0C912414-6831-180A-6FC4-EAE1F286ABFA}"/>
                </a:ext>
              </a:extLst>
            </p:cNvPr>
            <p:cNvSpPr>
              <a:spLocks/>
            </p:cNvSpPr>
            <p:nvPr/>
          </p:nvSpPr>
          <p:spPr bwMode="auto">
            <a:xfrm>
              <a:off x="3849542" y="3048320"/>
              <a:ext cx="45814" cy="17409"/>
            </a:xfrm>
            <a:custGeom>
              <a:avLst/>
              <a:gdLst>
                <a:gd name="T0" fmla="*/ 5 w 50"/>
                <a:gd name="T1" fmla="*/ 0 h 19"/>
                <a:gd name="T2" fmla="*/ 36 w 50"/>
                <a:gd name="T3" fmla="*/ 1 h 19"/>
                <a:gd name="T4" fmla="*/ 40 w 50"/>
                <a:gd name="T5" fmla="*/ 1 h 19"/>
                <a:gd name="T6" fmla="*/ 41 w 50"/>
                <a:gd name="T7" fmla="*/ 2 h 19"/>
                <a:gd name="T8" fmla="*/ 44 w 50"/>
                <a:gd name="T9" fmla="*/ 4 h 19"/>
                <a:gd name="T10" fmla="*/ 49 w 50"/>
                <a:gd name="T11" fmla="*/ 17 h 19"/>
                <a:gd name="T12" fmla="*/ 50 w 50"/>
                <a:gd name="T13" fmla="*/ 18 h 19"/>
                <a:gd name="T14" fmla="*/ 47 w 50"/>
                <a:gd name="T15" fmla="*/ 19 h 19"/>
                <a:gd name="T16" fmla="*/ 45 w 50"/>
                <a:gd name="T17" fmla="*/ 19 h 19"/>
                <a:gd name="T18" fmla="*/ 10 w 50"/>
                <a:gd name="T19" fmla="*/ 19 h 19"/>
                <a:gd name="T20" fmla="*/ 6 w 50"/>
                <a:gd name="T21" fmla="*/ 18 h 19"/>
                <a:gd name="T22" fmla="*/ 3 w 50"/>
                <a:gd name="T23" fmla="*/ 18 h 19"/>
                <a:gd name="T24" fmla="*/ 3 w 50"/>
                <a:gd name="T25" fmla="*/ 15 h 19"/>
                <a:gd name="T26" fmla="*/ 2 w 50"/>
                <a:gd name="T27" fmla="*/ 10 h 19"/>
                <a:gd name="T28" fmla="*/ 0 w 50"/>
                <a:gd name="T29" fmla="*/ 4 h 19"/>
                <a:gd name="T30" fmla="*/ 1 w 50"/>
                <a:gd name="T31" fmla="*/ 1 h 19"/>
                <a:gd name="T32" fmla="*/ 2 w 50"/>
                <a:gd name="T33" fmla="*/ 0 h 19"/>
                <a:gd name="T34" fmla="*/ 5 w 50"/>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9">
                  <a:moveTo>
                    <a:pt x="5" y="0"/>
                  </a:moveTo>
                  <a:lnTo>
                    <a:pt x="36" y="1"/>
                  </a:lnTo>
                  <a:lnTo>
                    <a:pt x="40" y="1"/>
                  </a:lnTo>
                  <a:lnTo>
                    <a:pt x="41" y="2"/>
                  </a:lnTo>
                  <a:lnTo>
                    <a:pt x="44" y="4"/>
                  </a:lnTo>
                  <a:lnTo>
                    <a:pt x="49" y="17"/>
                  </a:lnTo>
                  <a:lnTo>
                    <a:pt x="50" y="18"/>
                  </a:lnTo>
                  <a:lnTo>
                    <a:pt x="47" y="19"/>
                  </a:lnTo>
                  <a:lnTo>
                    <a:pt x="45" y="19"/>
                  </a:lnTo>
                  <a:lnTo>
                    <a:pt x="10" y="19"/>
                  </a:lnTo>
                  <a:lnTo>
                    <a:pt x="6" y="18"/>
                  </a:lnTo>
                  <a:lnTo>
                    <a:pt x="3" y="18"/>
                  </a:lnTo>
                  <a:lnTo>
                    <a:pt x="3" y="15"/>
                  </a:lnTo>
                  <a:lnTo>
                    <a:pt x="2" y="10"/>
                  </a:lnTo>
                  <a:lnTo>
                    <a:pt x="0" y="4"/>
                  </a:lnTo>
                  <a:lnTo>
                    <a:pt x="1" y="1"/>
                  </a:lnTo>
                  <a:lnTo>
                    <a:pt x="2" y="0"/>
                  </a:lnTo>
                  <a:lnTo>
                    <a:pt x="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92" name="Freeform 169">
              <a:extLst>
                <a:ext uri="{FF2B5EF4-FFF2-40B4-BE49-F238E27FC236}">
                  <a16:creationId xmlns:a16="http://schemas.microsoft.com/office/drawing/2014/main" id="{15684CC7-3566-1CD7-101A-1422317ADF82}"/>
                </a:ext>
              </a:extLst>
            </p:cNvPr>
            <p:cNvSpPr>
              <a:spLocks/>
            </p:cNvSpPr>
            <p:nvPr/>
          </p:nvSpPr>
          <p:spPr bwMode="auto">
            <a:xfrm>
              <a:off x="3730426" y="3070309"/>
              <a:ext cx="52229" cy="19242"/>
            </a:xfrm>
            <a:custGeom>
              <a:avLst/>
              <a:gdLst>
                <a:gd name="T0" fmla="*/ 14 w 57"/>
                <a:gd name="T1" fmla="*/ 0 h 21"/>
                <a:gd name="T2" fmla="*/ 51 w 57"/>
                <a:gd name="T3" fmla="*/ 0 h 21"/>
                <a:gd name="T4" fmla="*/ 55 w 57"/>
                <a:gd name="T5" fmla="*/ 2 h 21"/>
                <a:gd name="T6" fmla="*/ 56 w 57"/>
                <a:gd name="T7" fmla="*/ 3 h 21"/>
                <a:gd name="T8" fmla="*/ 57 w 57"/>
                <a:gd name="T9" fmla="*/ 4 h 21"/>
                <a:gd name="T10" fmla="*/ 56 w 57"/>
                <a:gd name="T11" fmla="*/ 11 h 21"/>
                <a:gd name="T12" fmla="*/ 53 w 57"/>
                <a:gd name="T13" fmla="*/ 17 h 21"/>
                <a:gd name="T14" fmla="*/ 52 w 57"/>
                <a:gd name="T15" fmla="*/ 19 h 21"/>
                <a:gd name="T16" fmla="*/ 49 w 57"/>
                <a:gd name="T17" fmla="*/ 20 h 21"/>
                <a:gd name="T18" fmla="*/ 47 w 57"/>
                <a:gd name="T19" fmla="*/ 21 h 21"/>
                <a:gd name="T20" fmla="*/ 5 w 57"/>
                <a:gd name="T21" fmla="*/ 21 h 21"/>
                <a:gd name="T22" fmla="*/ 2 w 57"/>
                <a:gd name="T23" fmla="*/ 20 h 21"/>
                <a:gd name="T24" fmla="*/ 0 w 57"/>
                <a:gd name="T25" fmla="*/ 19 h 21"/>
                <a:gd name="T26" fmla="*/ 0 w 57"/>
                <a:gd name="T27" fmla="*/ 17 h 21"/>
                <a:gd name="T28" fmla="*/ 7 w 57"/>
                <a:gd name="T29" fmla="*/ 4 h 21"/>
                <a:gd name="T30" fmla="*/ 8 w 57"/>
                <a:gd name="T31" fmla="*/ 2 h 21"/>
                <a:gd name="T32" fmla="*/ 11 w 57"/>
                <a:gd name="T33" fmla="*/ 0 h 21"/>
                <a:gd name="T34" fmla="*/ 14 w 57"/>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21">
                  <a:moveTo>
                    <a:pt x="14" y="0"/>
                  </a:moveTo>
                  <a:lnTo>
                    <a:pt x="51" y="0"/>
                  </a:lnTo>
                  <a:lnTo>
                    <a:pt x="55" y="2"/>
                  </a:lnTo>
                  <a:lnTo>
                    <a:pt x="56" y="3"/>
                  </a:lnTo>
                  <a:lnTo>
                    <a:pt x="57" y="4"/>
                  </a:lnTo>
                  <a:lnTo>
                    <a:pt x="56" y="11"/>
                  </a:lnTo>
                  <a:lnTo>
                    <a:pt x="53" y="17"/>
                  </a:lnTo>
                  <a:lnTo>
                    <a:pt x="52" y="19"/>
                  </a:lnTo>
                  <a:lnTo>
                    <a:pt x="49" y="20"/>
                  </a:lnTo>
                  <a:lnTo>
                    <a:pt x="47" y="21"/>
                  </a:lnTo>
                  <a:lnTo>
                    <a:pt x="5" y="21"/>
                  </a:lnTo>
                  <a:lnTo>
                    <a:pt x="2" y="20"/>
                  </a:lnTo>
                  <a:lnTo>
                    <a:pt x="0" y="19"/>
                  </a:lnTo>
                  <a:lnTo>
                    <a:pt x="0" y="17"/>
                  </a:lnTo>
                  <a:lnTo>
                    <a:pt x="7" y="4"/>
                  </a:lnTo>
                  <a:lnTo>
                    <a:pt x="8" y="2"/>
                  </a:lnTo>
                  <a:lnTo>
                    <a:pt x="11" y="0"/>
                  </a:lnTo>
                  <a:lnTo>
                    <a:pt x="1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93" name="Freeform 170">
              <a:extLst>
                <a:ext uri="{FF2B5EF4-FFF2-40B4-BE49-F238E27FC236}">
                  <a16:creationId xmlns:a16="http://schemas.microsoft.com/office/drawing/2014/main" id="{9D016CC5-3F2C-724F-9FF8-863D22DBB7CC}"/>
                </a:ext>
              </a:extLst>
            </p:cNvPr>
            <p:cNvSpPr>
              <a:spLocks/>
            </p:cNvSpPr>
            <p:nvPr/>
          </p:nvSpPr>
          <p:spPr bwMode="auto">
            <a:xfrm>
              <a:off x="3793649" y="3070310"/>
              <a:ext cx="49479" cy="18325"/>
            </a:xfrm>
            <a:custGeom>
              <a:avLst/>
              <a:gdLst>
                <a:gd name="T0" fmla="*/ 9 w 54"/>
                <a:gd name="T1" fmla="*/ 0 h 20"/>
                <a:gd name="T2" fmla="*/ 45 w 54"/>
                <a:gd name="T3" fmla="*/ 0 h 20"/>
                <a:gd name="T4" fmla="*/ 49 w 54"/>
                <a:gd name="T5" fmla="*/ 2 h 20"/>
                <a:gd name="T6" fmla="*/ 52 w 54"/>
                <a:gd name="T7" fmla="*/ 3 h 20"/>
                <a:gd name="T8" fmla="*/ 53 w 54"/>
                <a:gd name="T9" fmla="*/ 4 h 20"/>
                <a:gd name="T10" fmla="*/ 54 w 54"/>
                <a:gd name="T11" fmla="*/ 17 h 20"/>
                <a:gd name="T12" fmla="*/ 53 w 54"/>
                <a:gd name="T13" fmla="*/ 19 h 20"/>
                <a:gd name="T14" fmla="*/ 52 w 54"/>
                <a:gd name="T15" fmla="*/ 20 h 20"/>
                <a:gd name="T16" fmla="*/ 48 w 54"/>
                <a:gd name="T17" fmla="*/ 20 h 20"/>
                <a:gd name="T18" fmla="*/ 6 w 54"/>
                <a:gd name="T19" fmla="*/ 20 h 20"/>
                <a:gd name="T20" fmla="*/ 4 w 54"/>
                <a:gd name="T21" fmla="*/ 20 h 20"/>
                <a:gd name="T22" fmla="*/ 1 w 54"/>
                <a:gd name="T23" fmla="*/ 19 h 20"/>
                <a:gd name="T24" fmla="*/ 0 w 54"/>
                <a:gd name="T25" fmla="*/ 17 h 20"/>
                <a:gd name="T26" fmla="*/ 2 w 54"/>
                <a:gd name="T27" fmla="*/ 4 h 20"/>
                <a:gd name="T28" fmla="*/ 4 w 54"/>
                <a:gd name="T29" fmla="*/ 3 h 20"/>
                <a:gd name="T30" fmla="*/ 5 w 54"/>
                <a:gd name="T31" fmla="*/ 2 h 20"/>
                <a:gd name="T32" fmla="*/ 9 w 54"/>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 h="20">
                  <a:moveTo>
                    <a:pt x="9" y="0"/>
                  </a:moveTo>
                  <a:lnTo>
                    <a:pt x="45" y="0"/>
                  </a:lnTo>
                  <a:lnTo>
                    <a:pt x="49" y="2"/>
                  </a:lnTo>
                  <a:lnTo>
                    <a:pt x="52" y="3"/>
                  </a:lnTo>
                  <a:lnTo>
                    <a:pt x="53" y="4"/>
                  </a:lnTo>
                  <a:lnTo>
                    <a:pt x="54" y="17"/>
                  </a:lnTo>
                  <a:lnTo>
                    <a:pt x="53" y="19"/>
                  </a:lnTo>
                  <a:lnTo>
                    <a:pt x="52" y="20"/>
                  </a:lnTo>
                  <a:lnTo>
                    <a:pt x="48" y="20"/>
                  </a:lnTo>
                  <a:lnTo>
                    <a:pt x="6" y="20"/>
                  </a:lnTo>
                  <a:lnTo>
                    <a:pt x="4" y="20"/>
                  </a:lnTo>
                  <a:lnTo>
                    <a:pt x="1" y="19"/>
                  </a:lnTo>
                  <a:lnTo>
                    <a:pt x="0" y="17"/>
                  </a:lnTo>
                  <a:lnTo>
                    <a:pt x="2" y="4"/>
                  </a:lnTo>
                  <a:lnTo>
                    <a:pt x="4" y="3"/>
                  </a:lnTo>
                  <a:lnTo>
                    <a:pt x="5" y="2"/>
                  </a:lnTo>
                  <a:lnTo>
                    <a:pt x="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94" name="Freeform 171">
              <a:extLst>
                <a:ext uri="{FF2B5EF4-FFF2-40B4-BE49-F238E27FC236}">
                  <a16:creationId xmlns:a16="http://schemas.microsoft.com/office/drawing/2014/main" id="{D3E5FA46-27C7-F3E2-3A2B-AD79B781F2AA}"/>
                </a:ext>
              </a:extLst>
            </p:cNvPr>
            <p:cNvSpPr>
              <a:spLocks/>
            </p:cNvSpPr>
            <p:nvPr/>
          </p:nvSpPr>
          <p:spPr bwMode="auto">
            <a:xfrm>
              <a:off x="3855040" y="3072143"/>
              <a:ext cx="51312" cy="16493"/>
            </a:xfrm>
            <a:custGeom>
              <a:avLst/>
              <a:gdLst>
                <a:gd name="T0" fmla="*/ 5 w 56"/>
                <a:gd name="T1" fmla="*/ 0 h 18"/>
                <a:gd name="T2" fmla="*/ 41 w 56"/>
                <a:gd name="T3" fmla="*/ 0 h 18"/>
                <a:gd name="T4" fmla="*/ 45 w 56"/>
                <a:gd name="T5" fmla="*/ 0 h 18"/>
                <a:gd name="T6" fmla="*/ 48 w 56"/>
                <a:gd name="T7" fmla="*/ 1 h 18"/>
                <a:gd name="T8" fmla="*/ 49 w 56"/>
                <a:gd name="T9" fmla="*/ 2 h 18"/>
                <a:gd name="T10" fmla="*/ 56 w 56"/>
                <a:gd name="T11" fmla="*/ 15 h 18"/>
                <a:gd name="T12" fmla="*/ 56 w 56"/>
                <a:gd name="T13" fmla="*/ 17 h 18"/>
                <a:gd name="T14" fmla="*/ 54 w 56"/>
                <a:gd name="T15" fmla="*/ 18 h 18"/>
                <a:gd name="T16" fmla="*/ 51 w 56"/>
                <a:gd name="T17" fmla="*/ 18 h 18"/>
                <a:gd name="T18" fmla="*/ 10 w 56"/>
                <a:gd name="T19" fmla="*/ 18 h 18"/>
                <a:gd name="T20" fmla="*/ 7 w 56"/>
                <a:gd name="T21" fmla="*/ 18 h 18"/>
                <a:gd name="T22" fmla="*/ 4 w 56"/>
                <a:gd name="T23" fmla="*/ 17 h 18"/>
                <a:gd name="T24" fmla="*/ 3 w 56"/>
                <a:gd name="T25" fmla="*/ 15 h 18"/>
                <a:gd name="T26" fmla="*/ 0 w 56"/>
                <a:gd name="T27" fmla="*/ 2 h 18"/>
                <a:gd name="T28" fmla="*/ 0 w 56"/>
                <a:gd name="T29" fmla="*/ 1 h 18"/>
                <a:gd name="T30" fmla="*/ 1 w 56"/>
                <a:gd name="T31" fmla="*/ 0 h 18"/>
                <a:gd name="T32" fmla="*/ 5 w 56"/>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18">
                  <a:moveTo>
                    <a:pt x="5" y="0"/>
                  </a:moveTo>
                  <a:lnTo>
                    <a:pt x="41" y="0"/>
                  </a:lnTo>
                  <a:lnTo>
                    <a:pt x="45" y="0"/>
                  </a:lnTo>
                  <a:lnTo>
                    <a:pt x="48" y="1"/>
                  </a:lnTo>
                  <a:lnTo>
                    <a:pt x="49" y="2"/>
                  </a:lnTo>
                  <a:lnTo>
                    <a:pt x="56" y="15"/>
                  </a:lnTo>
                  <a:lnTo>
                    <a:pt x="56" y="17"/>
                  </a:lnTo>
                  <a:lnTo>
                    <a:pt x="54" y="18"/>
                  </a:lnTo>
                  <a:lnTo>
                    <a:pt x="51" y="18"/>
                  </a:lnTo>
                  <a:lnTo>
                    <a:pt x="10" y="18"/>
                  </a:lnTo>
                  <a:lnTo>
                    <a:pt x="7" y="18"/>
                  </a:lnTo>
                  <a:lnTo>
                    <a:pt x="4" y="17"/>
                  </a:lnTo>
                  <a:lnTo>
                    <a:pt x="3" y="15"/>
                  </a:lnTo>
                  <a:lnTo>
                    <a:pt x="0" y="2"/>
                  </a:lnTo>
                  <a:lnTo>
                    <a:pt x="0" y="1"/>
                  </a:lnTo>
                  <a:lnTo>
                    <a:pt x="1" y="0"/>
                  </a:lnTo>
                  <a:lnTo>
                    <a:pt x="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95" name="Freeform 172">
              <a:extLst>
                <a:ext uri="{FF2B5EF4-FFF2-40B4-BE49-F238E27FC236}">
                  <a16:creationId xmlns:a16="http://schemas.microsoft.com/office/drawing/2014/main" id="{BB4E8A5C-A5FF-49A7-B5E2-54417988E4FE}"/>
                </a:ext>
              </a:extLst>
            </p:cNvPr>
            <p:cNvSpPr>
              <a:spLocks/>
            </p:cNvSpPr>
            <p:nvPr/>
          </p:nvSpPr>
          <p:spPr bwMode="auto">
            <a:xfrm>
              <a:off x="3718513" y="3094132"/>
              <a:ext cx="58642" cy="19242"/>
            </a:xfrm>
            <a:custGeom>
              <a:avLst/>
              <a:gdLst>
                <a:gd name="T0" fmla="*/ 57 w 64"/>
                <a:gd name="T1" fmla="*/ 0 h 21"/>
                <a:gd name="T2" fmla="*/ 61 w 64"/>
                <a:gd name="T3" fmla="*/ 2 h 21"/>
                <a:gd name="T4" fmla="*/ 64 w 64"/>
                <a:gd name="T5" fmla="*/ 3 h 21"/>
                <a:gd name="T6" fmla="*/ 64 w 64"/>
                <a:gd name="T7" fmla="*/ 4 h 21"/>
                <a:gd name="T8" fmla="*/ 61 w 64"/>
                <a:gd name="T9" fmla="*/ 17 h 21"/>
                <a:gd name="T10" fmla="*/ 60 w 64"/>
                <a:gd name="T11" fmla="*/ 18 h 21"/>
                <a:gd name="T12" fmla="*/ 57 w 64"/>
                <a:gd name="T13" fmla="*/ 20 h 21"/>
                <a:gd name="T14" fmla="*/ 53 w 64"/>
                <a:gd name="T15" fmla="*/ 21 h 21"/>
                <a:gd name="T16" fmla="*/ 7 w 64"/>
                <a:gd name="T17" fmla="*/ 21 h 21"/>
                <a:gd name="T18" fmla="*/ 4 w 64"/>
                <a:gd name="T19" fmla="*/ 21 h 21"/>
                <a:gd name="T20" fmla="*/ 2 w 64"/>
                <a:gd name="T21" fmla="*/ 21 h 21"/>
                <a:gd name="T22" fmla="*/ 0 w 64"/>
                <a:gd name="T23" fmla="*/ 20 h 21"/>
                <a:gd name="T24" fmla="*/ 0 w 64"/>
                <a:gd name="T25" fmla="*/ 18 h 21"/>
                <a:gd name="T26" fmla="*/ 7 w 64"/>
                <a:gd name="T27" fmla="*/ 4 h 21"/>
                <a:gd name="T28" fmla="*/ 9 w 64"/>
                <a:gd name="T29" fmla="*/ 3 h 21"/>
                <a:gd name="T30" fmla="*/ 12 w 64"/>
                <a:gd name="T31" fmla="*/ 2 h 21"/>
                <a:gd name="T32" fmla="*/ 16 w 64"/>
                <a:gd name="T33" fmla="*/ 2 h 21"/>
                <a:gd name="T34" fmla="*/ 57 w 64"/>
                <a:gd name="T3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21">
                  <a:moveTo>
                    <a:pt x="57" y="0"/>
                  </a:moveTo>
                  <a:lnTo>
                    <a:pt x="61" y="2"/>
                  </a:lnTo>
                  <a:lnTo>
                    <a:pt x="64" y="3"/>
                  </a:lnTo>
                  <a:lnTo>
                    <a:pt x="64" y="4"/>
                  </a:lnTo>
                  <a:lnTo>
                    <a:pt x="61" y="17"/>
                  </a:lnTo>
                  <a:lnTo>
                    <a:pt x="60" y="18"/>
                  </a:lnTo>
                  <a:lnTo>
                    <a:pt x="57" y="20"/>
                  </a:lnTo>
                  <a:lnTo>
                    <a:pt x="53" y="21"/>
                  </a:lnTo>
                  <a:lnTo>
                    <a:pt x="7" y="21"/>
                  </a:lnTo>
                  <a:lnTo>
                    <a:pt x="4" y="21"/>
                  </a:lnTo>
                  <a:lnTo>
                    <a:pt x="2" y="21"/>
                  </a:lnTo>
                  <a:lnTo>
                    <a:pt x="0" y="20"/>
                  </a:lnTo>
                  <a:lnTo>
                    <a:pt x="0" y="18"/>
                  </a:lnTo>
                  <a:lnTo>
                    <a:pt x="7" y="4"/>
                  </a:lnTo>
                  <a:lnTo>
                    <a:pt x="9" y="3"/>
                  </a:lnTo>
                  <a:lnTo>
                    <a:pt x="12" y="2"/>
                  </a:lnTo>
                  <a:lnTo>
                    <a:pt x="16" y="2"/>
                  </a:lnTo>
                  <a:lnTo>
                    <a:pt x="5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96" name="Freeform 173">
              <a:extLst>
                <a:ext uri="{FF2B5EF4-FFF2-40B4-BE49-F238E27FC236}">
                  <a16:creationId xmlns:a16="http://schemas.microsoft.com/office/drawing/2014/main" id="{1B925082-3A03-EFB0-8738-7B811B47916D}"/>
                </a:ext>
              </a:extLst>
            </p:cNvPr>
            <p:cNvSpPr>
              <a:spLocks/>
            </p:cNvSpPr>
            <p:nvPr/>
          </p:nvSpPr>
          <p:spPr bwMode="auto">
            <a:xfrm>
              <a:off x="3790900" y="3094133"/>
              <a:ext cx="55894" cy="18325"/>
            </a:xfrm>
            <a:custGeom>
              <a:avLst/>
              <a:gdLst>
                <a:gd name="T0" fmla="*/ 52 w 61"/>
                <a:gd name="T1" fmla="*/ 0 h 20"/>
                <a:gd name="T2" fmla="*/ 55 w 61"/>
                <a:gd name="T3" fmla="*/ 0 h 20"/>
                <a:gd name="T4" fmla="*/ 57 w 61"/>
                <a:gd name="T5" fmla="*/ 2 h 20"/>
                <a:gd name="T6" fmla="*/ 58 w 61"/>
                <a:gd name="T7" fmla="*/ 3 h 20"/>
                <a:gd name="T8" fmla="*/ 61 w 61"/>
                <a:gd name="T9" fmla="*/ 16 h 20"/>
                <a:gd name="T10" fmla="*/ 60 w 61"/>
                <a:gd name="T11" fmla="*/ 17 h 20"/>
                <a:gd name="T12" fmla="*/ 57 w 61"/>
                <a:gd name="T13" fmla="*/ 18 h 20"/>
                <a:gd name="T14" fmla="*/ 53 w 61"/>
                <a:gd name="T15" fmla="*/ 20 h 20"/>
                <a:gd name="T16" fmla="*/ 7 w 61"/>
                <a:gd name="T17" fmla="*/ 20 h 20"/>
                <a:gd name="T18" fmla="*/ 4 w 61"/>
                <a:gd name="T19" fmla="*/ 20 h 20"/>
                <a:gd name="T20" fmla="*/ 2 w 61"/>
                <a:gd name="T21" fmla="*/ 20 h 20"/>
                <a:gd name="T22" fmla="*/ 0 w 61"/>
                <a:gd name="T23" fmla="*/ 18 h 20"/>
                <a:gd name="T24" fmla="*/ 0 w 61"/>
                <a:gd name="T25" fmla="*/ 17 h 20"/>
                <a:gd name="T26" fmla="*/ 2 w 61"/>
                <a:gd name="T27" fmla="*/ 4 h 20"/>
                <a:gd name="T28" fmla="*/ 3 w 61"/>
                <a:gd name="T29" fmla="*/ 3 h 20"/>
                <a:gd name="T30" fmla="*/ 5 w 61"/>
                <a:gd name="T31" fmla="*/ 2 h 20"/>
                <a:gd name="T32" fmla="*/ 9 w 61"/>
                <a:gd name="T33" fmla="*/ 0 h 20"/>
                <a:gd name="T34" fmla="*/ 52 w 61"/>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20">
                  <a:moveTo>
                    <a:pt x="52" y="0"/>
                  </a:moveTo>
                  <a:lnTo>
                    <a:pt x="55" y="0"/>
                  </a:lnTo>
                  <a:lnTo>
                    <a:pt x="57" y="2"/>
                  </a:lnTo>
                  <a:lnTo>
                    <a:pt x="58" y="3"/>
                  </a:lnTo>
                  <a:lnTo>
                    <a:pt x="61" y="16"/>
                  </a:lnTo>
                  <a:lnTo>
                    <a:pt x="60" y="17"/>
                  </a:lnTo>
                  <a:lnTo>
                    <a:pt x="57" y="18"/>
                  </a:lnTo>
                  <a:lnTo>
                    <a:pt x="53" y="20"/>
                  </a:lnTo>
                  <a:lnTo>
                    <a:pt x="7" y="20"/>
                  </a:lnTo>
                  <a:lnTo>
                    <a:pt x="4" y="20"/>
                  </a:lnTo>
                  <a:lnTo>
                    <a:pt x="2" y="20"/>
                  </a:lnTo>
                  <a:lnTo>
                    <a:pt x="0" y="18"/>
                  </a:lnTo>
                  <a:lnTo>
                    <a:pt x="0" y="17"/>
                  </a:lnTo>
                  <a:lnTo>
                    <a:pt x="2" y="4"/>
                  </a:lnTo>
                  <a:lnTo>
                    <a:pt x="3" y="3"/>
                  </a:lnTo>
                  <a:lnTo>
                    <a:pt x="5" y="2"/>
                  </a:lnTo>
                  <a:lnTo>
                    <a:pt x="9" y="0"/>
                  </a:lnTo>
                  <a:lnTo>
                    <a:pt x="5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sp>
          <p:nvSpPr>
            <p:cNvPr id="497" name="Freeform 174">
              <a:extLst>
                <a:ext uri="{FF2B5EF4-FFF2-40B4-BE49-F238E27FC236}">
                  <a16:creationId xmlns:a16="http://schemas.microsoft.com/office/drawing/2014/main" id="{10097EC1-0CA6-63EC-F27B-4358901B8A09}"/>
                </a:ext>
              </a:extLst>
            </p:cNvPr>
            <p:cNvSpPr>
              <a:spLocks/>
            </p:cNvSpPr>
            <p:nvPr/>
          </p:nvSpPr>
          <p:spPr bwMode="auto">
            <a:xfrm>
              <a:off x="3859621" y="3093216"/>
              <a:ext cx="58642" cy="17409"/>
            </a:xfrm>
            <a:custGeom>
              <a:avLst/>
              <a:gdLst>
                <a:gd name="T0" fmla="*/ 49 w 64"/>
                <a:gd name="T1" fmla="*/ 0 h 19"/>
                <a:gd name="T2" fmla="*/ 53 w 64"/>
                <a:gd name="T3" fmla="*/ 1 h 19"/>
                <a:gd name="T4" fmla="*/ 56 w 64"/>
                <a:gd name="T5" fmla="*/ 3 h 19"/>
                <a:gd name="T6" fmla="*/ 57 w 64"/>
                <a:gd name="T7" fmla="*/ 4 h 19"/>
                <a:gd name="T8" fmla="*/ 64 w 64"/>
                <a:gd name="T9" fmla="*/ 16 h 19"/>
                <a:gd name="T10" fmla="*/ 64 w 64"/>
                <a:gd name="T11" fmla="*/ 17 h 19"/>
                <a:gd name="T12" fmla="*/ 62 w 64"/>
                <a:gd name="T13" fmla="*/ 18 h 19"/>
                <a:gd name="T14" fmla="*/ 58 w 64"/>
                <a:gd name="T15" fmla="*/ 19 h 19"/>
                <a:gd name="T16" fmla="*/ 12 w 64"/>
                <a:gd name="T17" fmla="*/ 19 h 19"/>
                <a:gd name="T18" fmla="*/ 8 w 64"/>
                <a:gd name="T19" fmla="*/ 19 h 19"/>
                <a:gd name="T20" fmla="*/ 4 w 64"/>
                <a:gd name="T21" fmla="*/ 18 h 19"/>
                <a:gd name="T22" fmla="*/ 3 w 64"/>
                <a:gd name="T23" fmla="*/ 17 h 19"/>
                <a:gd name="T24" fmla="*/ 0 w 64"/>
                <a:gd name="T25" fmla="*/ 4 h 19"/>
                <a:gd name="T26" fmla="*/ 0 w 64"/>
                <a:gd name="T27" fmla="*/ 3 h 19"/>
                <a:gd name="T28" fmla="*/ 3 w 64"/>
                <a:gd name="T29" fmla="*/ 1 h 19"/>
                <a:gd name="T30" fmla="*/ 7 w 64"/>
                <a:gd name="T31" fmla="*/ 1 h 19"/>
                <a:gd name="T32" fmla="*/ 49 w 64"/>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49" y="0"/>
                  </a:moveTo>
                  <a:lnTo>
                    <a:pt x="53" y="1"/>
                  </a:lnTo>
                  <a:lnTo>
                    <a:pt x="56" y="3"/>
                  </a:lnTo>
                  <a:lnTo>
                    <a:pt x="57" y="4"/>
                  </a:lnTo>
                  <a:lnTo>
                    <a:pt x="64" y="16"/>
                  </a:lnTo>
                  <a:lnTo>
                    <a:pt x="64" y="17"/>
                  </a:lnTo>
                  <a:lnTo>
                    <a:pt x="62" y="18"/>
                  </a:lnTo>
                  <a:lnTo>
                    <a:pt x="58" y="19"/>
                  </a:lnTo>
                  <a:lnTo>
                    <a:pt x="12" y="19"/>
                  </a:lnTo>
                  <a:lnTo>
                    <a:pt x="8" y="19"/>
                  </a:lnTo>
                  <a:lnTo>
                    <a:pt x="4" y="18"/>
                  </a:lnTo>
                  <a:lnTo>
                    <a:pt x="3" y="17"/>
                  </a:lnTo>
                  <a:lnTo>
                    <a:pt x="0" y="4"/>
                  </a:lnTo>
                  <a:lnTo>
                    <a:pt x="0" y="3"/>
                  </a:lnTo>
                  <a:lnTo>
                    <a:pt x="3" y="1"/>
                  </a:lnTo>
                  <a:lnTo>
                    <a:pt x="7" y="1"/>
                  </a:lnTo>
                  <a:lnTo>
                    <a:pt x="4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sz="1400" kern="0">
                <a:solidFill>
                  <a:prstClr val="black"/>
                </a:solidFill>
                <a:cs typeface="Arial" panose="020B0604020202020204" pitchFamily="34" charset="0"/>
                <a:sym typeface="Arial" panose="020B0604020202020204" pitchFamily="34" charset="0"/>
              </a:endParaRPr>
            </a:p>
          </p:txBody>
        </p:sp>
      </p:grpSp>
      <p:sp>
        <p:nvSpPr>
          <p:cNvPr id="498" name="Freeform 309">
            <a:extLst>
              <a:ext uri="{FF2B5EF4-FFF2-40B4-BE49-F238E27FC236}">
                <a16:creationId xmlns:a16="http://schemas.microsoft.com/office/drawing/2014/main" id="{A009D6C6-4AF6-93DD-5F44-3CED3A2FBE16}"/>
              </a:ext>
            </a:extLst>
          </p:cNvPr>
          <p:cNvSpPr/>
          <p:nvPr/>
        </p:nvSpPr>
        <p:spPr>
          <a:xfrm>
            <a:off x="1" y="2693674"/>
            <a:ext cx="3379878" cy="352516"/>
          </a:xfrm>
          <a:custGeom>
            <a:avLst/>
            <a:gdLst>
              <a:gd name="connsiteX0" fmla="*/ 0 w 5938763"/>
              <a:gd name="connsiteY0" fmla="*/ 0 h 618778"/>
              <a:gd name="connsiteX1" fmla="*/ 5766162 w 5938763"/>
              <a:gd name="connsiteY1" fmla="*/ 0 h 618778"/>
              <a:gd name="connsiteX2" fmla="*/ 5854917 w 5938763"/>
              <a:gd name="connsiteY2" fmla="*/ 178721 h 618778"/>
              <a:gd name="connsiteX3" fmla="*/ 5915882 w 5938763"/>
              <a:gd name="connsiteY3" fmla="*/ 471833 h 618778"/>
              <a:gd name="connsiteX4" fmla="*/ 5929510 w 5938763"/>
              <a:gd name="connsiteY4" fmla="*/ 585876 h 618778"/>
              <a:gd name="connsiteX5" fmla="*/ 5938763 w 5938763"/>
              <a:gd name="connsiteY5" fmla="*/ 618778 h 618778"/>
              <a:gd name="connsiteX6" fmla="*/ 0 w 5938763"/>
              <a:gd name="connsiteY6" fmla="*/ 618778 h 618778"/>
              <a:gd name="connsiteX7" fmla="*/ 0 w 5938763"/>
              <a:gd name="connsiteY7"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38763" h="618778">
                <a:moveTo>
                  <a:pt x="0" y="0"/>
                </a:moveTo>
                <a:lnTo>
                  <a:pt x="5766162" y="0"/>
                </a:lnTo>
                <a:lnTo>
                  <a:pt x="5854917" y="178721"/>
                </a:lnTo>
                <a:cubicBezTo>
                  <a:pt x="5893020" y="266274"/>
                  <a:pt x="5912071" y="372860"/>
                  <a:pt x="5915882" y="471833"/>
                </a:cubicBezTo>
                <a:cubicBezTo>
                  <a:pt x="5916835" y="509900"/>
                  <a:pt x="5921728" y="548214"/>
                  <a:pt x="5929510" y="585876"/>
                </a:cubicBezTo>
                <a:lnTo>
                  <a:pt x="5938763" y="618778"/>
                </a:lnTo>
                <a:lnTo>
                  <a:pt x="0" y="618778"/>
                </a:lnTo>
                <a:lnTo>
                  <a:pt x="0" y="0"/>
                </a:lnTo>
                <a:close/>
              </a:path>
            </a:pathLst>
          </a:cu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sp>
        <p:nvSpPr>
          <p:cNvPr id="499" name="TextBox 498">
            <a:extLst>
              <a:ext uri="{FF2B5EF4-FFF2-40B4-BE49-F238E27FC236}">
                <a16:creationId xmlns:a16="http://schemas.microsoft.com/office/drawing/2014/main" id="{7AEB0F5D-C9E0-4BAD-A3E6-03B94AFD5C7F}"/>
              </a:ext>
            </a:extLst>
          </p:cNvPr>
          <p:cNvSpPr txBox="1"/>
          <p:nvPr/>
        </p:nvSpPr>
        <p:spPr>
          <a:xfrm>
            <a:off x="1298444" y="1952909"/>
            <a:ext cx="1702198" cy="271937"/>
          </a:xfrm>
          <a:prstGeom prst="rect">
            <a:avLst/>
          </a:prstGeom>
          <a:noFill/>
        </p:spPr>
        <p:txBody>
          <a:bodyPr wrap="none" lIns="0" tIns="0" rIns="0" bIns="0" rtlCol="0">
            <a:noAutofit/>
          </a:bodyPr>
          <a:lstStyle/>
          <a:p>
            <a:r>
              <a:rPr lang="en-GB" sz="1200">
                <a:solidFill>
                  <a:schemeClr val="bg1"/>
                </a:solidFill>
              </a:rPr>
              <a:t>Single Sign-on</a:t>
            </a:r>
          </a:p>
        </p:txBody>
      </p:sp>
      <p:sp>
        <p:nvSpPr>
          <p:cNvPr id="500" name="TextBox 499">
            <a:extLst>
              <a:ext uri="{FF2B5EF4-FFF2-40B4-BE49-F238E27FC236}">
                <a16:creationId xmlns:a16="http://schemas.microsoft.com/office/drawing/2014/main" id="{30733404-CD6A-D532-2FE1-5625EBB6EDA7}"/>
              </a:ext>
            </a:extLst>
          </p:cNvPr>
          <p:cNvSpPr txBox="1"/>
          <p:nvPr/>
        </p:nvSpPr>
        <p:spPr>
          <a:xfrm>
            <a:off x="1326463" y="2746267"/>
            <a:ext cx="1702198" cy="271937"/>
          </a:xfrm>
          <a:prstGeom prst="rect">
            <a:avLst/>
          </a:prstGeom>
          <a:noFill/>
        </p:spPr>
        <p:txBody>
          <a:bodyPr wrap="none" lIns="0" tIns="0" rIns="0" bIns="0" rtlCol="0">
            <a:noAutofit/>
          </a:bodyPr>
          <a:lstStyle/>
          <a:p>
            <a:r>
              <a:rPr lang="en-GB" sz="1200">
                <a:solidFill>
                  <a:schemeClr val="bg1"/>
                </a:solidFill>
              </a:rPr>
              <a:t>Customer Access</a:t>
            </a:r>
          </a:p>
        </p:txBody>
      </p:sp>
      <p:sp>
        <p:nvSpPr>
          <p:cNvPr id="501" name="TextBox 500">
            <a:extLst>
              <a:ext uri="{FF2B5EF4-FFF2-40B4-BE49-F238E27FC236}">
                <a16:creationId xmlns:a16="http://schemas.microsoft.com/office/drawing/2014/main" id="{35132B72-A770-6285-6785-E17258D8ACFD}"/>
              </a:ext>
            </a:extLst>
          </p:cNvPr>
          <p:cNvSpPr txBox="1"/>
          <p:nvPr/>
        </p:nvSpPr>
        <p:spPr>
          <a:xfrm>
            <a:off x="1308191" y="2368029"/>
            <a:ext cx="1702198" cy="271937"/>
          </a:xfrm>
          <a:prstGeom prst="rect">
            <a:avLst/>
          </a:prstGeom>
          <a:noFill/>
        </p:spPr>
        <p:txBody>
          <a:bodyPr wrap="none" lIns="0" tIns="0" rIns="0" bIns="0" rtlCol="0">
            <a:noAutofit/>
          </a:bodyPr>
          <a:lstStyle/>
          <a:p>
            <a:r>
              <a:rPr lang="en-GB" sz="1200">
                <a:solidFill>
                  <a:schemeClr val="bg1"/>
                </a:solidFill>
              </a:rPr>
              <a:t>Customer Identity</a:t>
            </a:r>
          </a:p>
        </p:txBody>
      </p:sp>
      <p:sp>
        <p:nvSpPr>
          <p:cNvPr id="502" name="TextBox 501">
            <a:extLst>
              <a:ext uri="{FF2B5EF4-FFF2-40B4-BE49-F238E27FC236}">
                <a16:creationId xmlns:a16="http://schemas.microsoft.com/office/drawing/2014/main" id="{C99C196C-5418-C7D6-B412-59160816D2BD}"/>
              </a:ext>
            </a:extLst>
          </p:cNvPr>
          <p:cNvSpPr txBox="1"/>
          <p:nvPr/>
        </p:nvSpPr>
        <p:spPr>
          <a:xfrm>
            <a:off x="899869" y="1541608"/>
            <a:ext cx="1702198" cy="271937"/>
          </a:xfrm>
          <a:prstGeom prst="rect">
            <a:avLst/>
          </a:prstGeom>
          <a:noFill/>
        </p:spPr>
        <p:txBody>
          <a:bodyPr wrap="none" lIns="0" tIns="0" rIns="0" bIns="0" rtlCol="0">
            <a:noAutofit/>
          </a:bodyPr>
          <a:lstStyle/>
          <a:p>
            <a:r>
              <a:rPr lang="en-GB" sz="1200">
                <a:solidFill>
                  <a:schemeClr val="bg1"/>
                </a:solidFill>
              </a:rPr>
              <a:t>Identity Lifecycle &amp; Governance</a:t>
            </a:r>
          </a:p>
        </p:txBody>
      </p:sp>
      <p:sp>
        <p:nvSpPr>
          <p:cNvPr id="503" name="TextBox 502">
            <a:extLst>
              <a:ext uri="{FF2B5EF4-FFF2-40B4-BE49-F238E27FC236}">
                <a16:creationId xmlns:a16="http://schemas.microsoft.com/office/drawing/2014/main" id="{46B43392-13DA-05FC-0C6A-63E09F9FCDC4}"/>
              </a:ext>
            </a:extLst>
          </p:cNvPr>
          <p:cNvSpPr txBox="1"/>
          <p:nvPr/>
        </p:nvSpPr>
        <p:spPr>
          <a:xfrm>
            <a:off x="1334204" y="1138455"/>
            <a:ext cx="1702198" cy="271937"/>
          </a:xfrm>
          <a:prstGeom prst="rect">
            <a:avLst/>
          </a:prstGeom>
          <a:noFill/>
        </p:spPr>
        <p:txBody>
          <a:bodyPr wrap="none" lIns="0" tIns="0" rIns="0" bIns="0" rtlCol="0">
            <a:noAutofit/>
          </a:bodyPr>
          <a:lstStyle/>
          <a:p>
            <a:r>
              <a:rPr lang="en-GB" sz="1200">
                <a:solidFill>
                  <a:schemeClr val="bg1"/>
                </a:solidFill>
              </a:rPr>
              <a:t>Privileged Accesses</a:t>
            </a:r>
          </a:p>
        </p:txBody>
      </p:sp>
      <p:grpSp>
        <p:nvGrpSpPr>
          <p:cNvPr id="504" name="Group 503">
            <a:extLst>
              <a:ext uri="{FF2B5EF4-FFF2-40B4-BE49-F238E27FC236}">
                <a16:creationId xmlns:a16="http://schemas.microsoft.com/office/drawing/2014/main" id="{2A9A4FDD-1B00-C392-7325-88F86DC63F2E}"/>
              </a:ext>
            </a:extLst>
          </p:cNvPr>
          <p:cNvGrpSpPr/>
          <p:nvPr/>
        </p:nvGrpSpPr>
        <p:grpSpPr>
          <a:xfrm>
            <a:off x="591065" y="3748850"/>
            <a:ext cx="6217250" cy="1979874"/>
            <a:chOff x="591065" y="3706515"/>
            <a:chExt cx="6217250" cy="1979874"/>
          </a:xfrm>
        </p:grpSpPr>
        <p:pic>
          <p:nvPicPr>
            <p:cNvPr id="505" name="Picture 504">
              <a:extLst>
                <a:ext uri="{FF2B5EF4-FFF2-40B4-BE49-F238E27FC236}">
                  <a16:creationId xmlns:a16="http://schemas.microsoft.com/office/drawing/2014/main" id="{C1A6DF4B-2539-BE85-B333-37BA2661FD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98657" y="4125019"/>
              <a:ext cx="5809658" cy="1496497"/>
            </a:xfrm>
            <a:prstGeom prst="rect">
              <a:avLst/>
            </a:prstGeom>
            <a:effectLst>
              <a:outerShdw blurRad="50800" dist="38100" dir="2700000" algn="tl" rotWithShape="0">
                <a:prstClr val="black">
                  <a:alpha val="40000"/>
                </a:prstClr>
              </a:outerShdw>
            </a:effectLst>
          </p:spPr>
        </p:pic>
        <p:sp>
          <p:nvSpPr>
            <p:cNvPr id="506" name="Rectangle 331">
              <a:extLst>
                <a:ext uri="{FF2B5EF4-FFF2-40B4-BE49-F238E27FC236}">
                  <a16:creationId xmlns:a16="http://schemas.microsoft.com/office/drawing/2014/main" id="{BF0586C9-8ED8-4CDD-F6D8-D4E465A580EC}"/>
                </a:ext>
              </a:extLst>
            </p:cNvPr>
            <p:cNvSpPr/>
            <p:nvPr/>
          </p:nvSpPr>
          <p:spPr>
            <a:xfrm>
              <a:off x="591065" y="5278443"/>
              <a:ext cx="2763515" cy="407946"/>
            </a:xfrm>
            <a:custGeom>
              <a:avLst/>
              <a:gdLst>
                <a:gd name="connsiteX0" fmla="*/ 0 w 1856298"/>
                <a:gd name="connsiteY0" fmla="*/ 0 h 628807"/>
                <a:gd name="connsiteX1" fmla="*/ 1856298 w 1856298"/>
                <a:gd name="connsiteY1" fmla="*/ 0 h 628807"/>
                <a:gd name="connsiteX2" fmla="*/ 1856298 w 1856298"/>
                <a:gd name="connsiteY2" fmla="*/ 628807 h 628807"/>
                <a:gd name="connsiteX3" fmla="*/ 0 w 1856298"/>
                <a:gd name="connsiteY3" fmla="*/ 628807 h 628807"/>
                <a:gd name="connsiteX4" fmla="*/ 0 w 1856298"/>
                <a:gd name="connsiteY4" fmla="*/ 0 h 628807"/>
                <a:gd name="connsiteX0" fmla="*/ 0 w 1856298"/>
                <a:gd name="connsiteY0" fmla="*/ 3175 h 631982"/>
                <a:gd name="connsiteX1" fmla="*/ 1646748 w 1856298"/>
                <a:gd name="connsiteY1" fmla="*/ 0 h 631982"/>
                <a:gd name="connsiteX2" fmla="*/ 1856298 w 1856298"/>
                <a:gd name="connsiteY2" fmla="*/ 631982 h 631982"/>
                <a:gd name="connsiteX3" fmla="*/ 0 w 1856298"/>
                <a:gd name="connsiteY3" fmla="*/ 631982 h 631982"/>
                <a:gd name="connsiteX4" fmla="*/ 0 w 1856298"/>
                <a:gd name="connsiteY4" fmla="*/ 3175 h 631982"/>
                <a:gd name="connsiteX0" fmla="*/ 0 w 1856298"/>
                <a:gd name="connsiteY0" fmla="*/ 3175 h 631982"/>
                <a:gd name="connsiteX1" fmla="*/ 1646748 w 1856298"/>
                <a:gd name="connsiteY1" fmla="*/ 0 h 631982"/>
                <a:gd name="connsiteX2" fmla="*/ 1856298 w 1856298"/>
                <a:gd name="connsiteY2" fmla="*/ 631982 h 631982"/>
                <a:gd name="connsiteX3" fmla="*/ 0 w 1856298"/>
                <a:gd name="connsiteY3" fmla="*/ 631982 h 631982"/>
                <a:gd name="connsiteX4" fmla="*/ 0 w 1856298"/>
                <a:gd name="connsiteY4" fmla="*/ 3175 h 631982"/>
                <a:gd name="connsiteX0" fmla="*/ 0 w 1856298"/>
                <a:gd name="connsiteY0" fmla="*/ 0 h 628807"/>
                <a:gd name="connsiteX1" fmla="*/ 1646748 w 1856298"/>
                <a:gd name="connsiteY1" fmla="*/ 3175 h 628807"/>
                <a:gd name="connsiteX2" fmla="*/ 1856298 w 1856298"/>
                <a:gd name="connsiteY2" fmla="*/ 628807 h 628807"/>
                <a:gd name="connsiteX3" fmla="*/ 0 w 1856298"/>
                <a:gd name="connsiteY3" fmla="*/ 628807 h 628807"/>
                <a:gd name="connsiteX4" fmla="*/ 0 w 1856298"/>
                <a:gd name="connsiteY4" fmla="*/ 0 h 628807"/>
                <a:gd name="connsiteX0" fmla="*/ 0 w 1856298"/>
                <a:gd name="connsiteY0" fmla="*/ 0 h 628807"/>
                <a:gd name="connsiteX1" fmla="*/ 1646748 w 1856298"/>
                <a:gd name="connsiteY1" fmla="*/ 3175 h 628807"/>
                <a:gd name="connsiteX2" fmla="*/ 1690248 w 1856298"/>
                <a:gd name="connsiteY2" fmla="*/ 122825 h 628807"/>
                <a:gd name="connsiteX3" fmla="*/ 1856298 w 1856298"/>
                <a:gd name="connsiteY3" fmla="*/ 628807 h 628807"/>
                <a:gd name="connsiteX4" fmla="*/ 0 w 1856298"/>
                <a:gd name="connsiteY4" fmla="*/ 628807 h 628807"/>
                <a:gd name="connsiteX5" fmla="*/ 0 w 1856298"/>
                <a:gd name="connsiteY5" fmla="*/ 0 h 628807"/>
                <a:gd name="connsiteX0" fmla="*/ 0 w 1858523"/>
                <a:gd name="connsiteY0" fmla="*/ 0 h 628807"/>
                <a:gd name="connsiteX1" fmla="*/ 1646748 w 1858523"/>
                <a:gd name="connsiteY1" fmla="*/ 3175 h 628807"/>
                <a:gd name="connsiteX2" fmla="*/ 1858523 w 1858523"/>
                <a:gd name="connsiteY2" fmla="*/ 129175 h 628807"/>
                <a:gd name="connsiteX3" fmla="*/ 1856298 w 1858523"/>
                <a:gd name="connsiteY3" fmla="*/ 628807 h 628807"/>
                <a:gd name="connsiteX4" fmla="*/ 0 w 1858523"/>
                <a:gd name="connsiteY4" fmla="*/ 628807 h 628807"/>
                <a:gd name="connsiteX5" fmla="*/ 0 w 1858523"/>
                <a:gd name="connsiteY5" fmla="*/ 0 h 628807"/>
                <a:gd name="connsiteX0" fmla="*/ 0 w 1858523"/>
                <a:gd name="connsiteY0" fmla="*/ 0 h 628807"/>
                <a:gd name="connsiteX1" fmla="*/ 1646748 w 1858523"/>
                <a:gd name="connsiteY1" fmla="*/ 3175 h 628807"/>
                <a:gd name="connsiteX2" fmla="*/ 1858523 w 1858523"/>
                <a:gd name="connsiteY2" fmla="*/ 129175 h 628807"/>
                <a:gd name="connsiteX3" fmla="*/ 1856298 w 1858523"/>
                <a:gd name="connsiteY3" fmla="*/ 628807 h 628807"/>
                <a:gd name="connsiteX4" fmla="*/ 0 w 1858523"/>
                <a:gd name="connsiteY4" fmla="*/ 628807 h 628807"/>
                <a:gd name="connsiteX5" fmla="*/ 0 w 1858523"/>
                <a:gd name="connsiteY5" fmla="*/ 0 h 628807"/>
                <a:gd name="connsiteX0" fmla="*/ 0 w 1858523"/>
                <a:gd name="connsiteY0" fmla="*/ 0 h 628807"/>
                <a:gd name="connsiteX1" fmla="*/ 1646748 w 1858523"/>
                <a:gd name="connsiteY1" fmla="*/ 3175 h 628807"/>
                <a:gd name="connsiteX2" fmla="*/ 1858523 w 1858523"/>
                <a:gd name="connsiteY2" fmla="*/ 129175 h 628807"/>
                <a:gd name="connsiteX3" fmla="*/ 1856298 w 1858523"/>
                <a:gd name="connsiteY3" fmla="*/ 628807 h 628807"/>
                <a:gd name="connsiteX4" fmla="*/ 0 w 1858523"/>
                <a:gd name="connsiteY4" fmla="*/ 628807 h 628807"/>
                <a:gd name="connsiteX5" fmla="*/ 0 w 1858523"/>
                <a:gd name="connsiteY5" fmla="*/ 0 h 62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8523" h="628807">
                  <a:moveTo>
                    <a:pt x="0" y="0"/>
                  </a:moveTo>
                  <a:lnTo>
                    <a:pt x="1646748" y="3175"/>
                  </a:lnTo>
                  <a:cubicBezTo>
                    <a:pt x="1717340" y="45175"/>
                    <a:pt x="1708556" y="68125"/>
                    <a:pt x="1858523" y="129175"/>
                  </a:cubicBezTo>
                  <a:cubicBezTo>
                    <a:pt x="1857781" y="295719"/>
                    <a:pt x="1857040" y="462263"/>
                    <a:pt x="1856298" y="628807"/>
                  </a:cubicBezTo>
                  <a:lnTo>
                    <a:pt x="0" y="628807"/>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r>
                <a:rPr lang="en-GB" sz="1050">
                  <a:solidFill>
                    <a:schemeClr val="bg1"/>
                  </a:solidFill>
                </a:rPr>
                <a:t>KPMG IAM Team can support you at all stages of your IAM journey</a:t>
              </a:r>
            </a:p>
          </p:txBody>
        </p:sp>
        <p:grpSp>
          <p:nvGrpSpPr>
            <p:cNvPr id="507" name="Group 506">
              <a:extLst>
                <a:ext uri="{FF2B5EF4-FFF2-40B4-BE49-F238E27FC236}">
                  <a16:creationId xmlns:a16="http://schemas.microsoft.com/office/drawing/2014/main" id="{825C53D3-4A86-EFEA-8BFF-D03434C9C54B}"/>
                </a:ext>
              </a:extLst>
            </p:cNvPr>
            <p:cNvGrpSpPr>
              <a:grpSpLocks noChangeAspect="1"/>
            </p:cNvGrpSpPr>
            <p:nvPr/>
          </p:nvGrpSpPr>
          <p:grpSpPr>
            <a:xfrm>
              <a:off x="1272479" y="3824593"/>
              <a:ext cx="220989" cy="254555"/>
              <a:chOff x="624378" y="3590925"/>
              <a:chExt cx="666471" cy="798130"/>
            </a:xfrm>
          </p:grpSpPr>
          <p:sp>
            <p:nvSpPr>
              <p:cNvPr id="538" name="Oval 123">
                <a:extLst>
                  <a:ext uri="{FF2B5EF4-FFF2-40B4-BE49-F238E27FC236}">
                    <a16:creationId xmlns:a16="http://schemas.microsoft.com/office/drawing/2014/main" id="{443EF7C9-CD4E-A136-DCA2-F3DD1560DF0E}"/>
                  </a:ext>
                </a:extLst>
              </p:cNvPr>
              <p:cNvSpPr/>
              <p:nvPr/>
            </p:nvSpPr>
            <p:spPr>
              <a:xfrm>
                <a:off x="773684" y="4335342"/>
                <a:ext cx="367859" cy="53713"/>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sym typeface="Arial" panose="020B0604020202020204" pitchFamily="34" charset="0"/>
                </a:endParaRPr>
              </a:p>
            </p:txBody>
          </p:sp>
          <p:grpSp>
            <p:nvGrpSpPr>
              <p:cNvPr id="539" name="Group 141">
                <a:extLst>
                  <a:ext uri="{FF2B5EF4-FFF2-40B4-BE49-F238E27FC236}">
                    <a16:creationId xmlns:a16="http://schemas.microsoft.com/office/drawing/2014/main" id="{7E86589A-98F8-F062-B26C-CD78966B4899}"/>
                  </a:ext>
                </a:extLst>
              </p:cNvPr>
              <p:cNvGrpSpPr/>
              <p:nvPr/>
            </p:nvGrpSpPr>
            <p:grpSpPr>
              <a:xfrm>
                <a:off x="624378" y="3590925"/>
                <a:ext cx="666471" cy="770000"/>
                <a:chOff x="290952" y="2282951"/>
                <a:chExt cx="1883666" cy="2176271"/>
              </a:xfrm>
            </p:grpSpPr>
            <p:sp>
              <p:nvSpPr>
                <p:cNvPr id="540" name="Freeform 148">
                  <a:extLst>
                    <a:ext uri="{FF2B5EF4-FFF2-40B4-BE49-F238E27FC236}">
                      <a16:creationId xmlns:a16="http://schemas.microsoft.com/office/drawing/2014/main" id="{5FE2821E-9268-B02F-54DE-D9D1AB37405D}"/>
                    </a:ext>
                  </a:extLst>
                </p:cNvPr>
                <p:cNvSpPr/>
                <p:nvPr/>
              </p:nvSpPr>
              <p:spPr>
                <a:xfrm flipV="1">
                  <a:off x="290952" y="2282951"/>
                  <a:ext cx="1883665" cy="2176271"/>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005EB8"/>
                </a:solidFill>
                <a:ln w="12700" cap="flat" cmpd="sng" algn="ctr">
                  <a:noFill/>
                  <a:prstDash val="solid"/>
                  <a:miter lim="800000"/>
                </a:ln>
                <a:effectLst/>
              </p:spPr>
              <p:txBody>
                <a:bodyPr rtlCol="0" anchor="ctr"/>
                <a:lstStyle/>
                <a:p>
                  <a:pPr algn="ctr">
                    <a:defRPr/>
                  </a:pPr>
                  <a:endParaRPr lang="en-US" sz="1600" kern="0">
                    <a:solidFill>
                      <a:srgbClr val="005EB8"/>
                    </a:solidFill>
                    <a:cs typeface="Arial" panose="020B0604020202020204" pitchFamily="34" charset="0"/>
                    <a:sym typeface="Arial" panose="020B0604020202020204" pitchFamily="34" charset="0"/>
                  </a:endParaRPr>
                </a:p>
              </p:txBody>
            </p:sp>
            <p:sp>
              <p:nvSpPr>
                <p:cNvPr id="541" name="Freeform 149">
                  <a:extLst>
                    <a:ext uri="{FF2B5EF4-FFF2-40B4-BE49-F238E27FC236}">
                      <a16:creationId xmlns:a16="http://schemas.microsoft.com/office/drawing/2014/main" id="{3998CA9A-54F6-3BD8-FEF4-9159459E0544}"/>
                    </a:ext>
                  </a:extLst>
                </p:cNvPr>
                <p:cNvSpPr/>
                <p:nvPr/>
              </p:nvSpPr>
              <p:spPr>
                <a:xfrm>
                  <a:off x="1231317" y="2283019"/>
                  <a:ext cx="943301" cy="2176203"/>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cs typeface="Arial" panose="020B0604020202020204" pitchFamily="34" charset="0"/>
                    <a:sym typeface="Arial" panose="020B0604020202020204" pitchFamily="34" charset="0"/>
                  </a:endParaRPr>
                </a:p>
              </p:txBody>
            </p:sp>
            <p:sp>
              <p:nvSpPr>
                <p:cNvPr id="542" name="Freeform 150">
                  <a:extLst>
                    <a:ext uri="{FF2B5EF4-FFF2-40B4-BE49-F238E27FC236}">
                      <a16:creationId xmlns:a16="http://schemas.microsoft.com/office/drawing/2014/main" id="{068EFABC-17FE-3EE4-EF44-7748C6D224EF}"/>
                    </a:ext>
                  </a:extLst>
                </p:cNvPr>
                <p:cNvSpPr/>
                <p:nvPr/>
              </p:nvSpPr>
              <p:spPr>
                <a:xfrm flipV="1">
                  <a:off x="706338" y="2761488"/>
                  <a:ext cx="1056204" cy="1219199"/>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algn="ctr">
                    <a:defRPr/>
                  </a:pPr>
                  <a:endParaRPr lang="en-US" sz="1600" kern="0">
                    <a:solidFill>
                      <a:prstClr val="white"/>
                    </a:solidFill>
                    <a:cs typeface="Arial" panose="020B0604020202020204" pitchFamily="34" charset="0"/>
                    <a:sym typeface="Arial" panose="020B0604020202020204" pitchFamily="34" charset="0"/>
                  </a:endParaRPr>
                </a:p>
              </p:txBody>
            </p:sp>
          </p:grpSp>
        </p:grpSp>
        <p:sp>
          <p:nvSpPr>
            <p:cNvPr id="508" name="Oval 3">
              <a:extLst>
                <a:ext uri="{FF2B5EF4-FFF2-40B4-BE49-F238E27FC236}">
                  <a16:creationId xmlns:a16="http://schemas.microsoft.com/office/drawing/2014/main" id="{FB548ED6-4D3A-5FCA-0185-403AE3D1ED87}"/>
                </a:ext>
              </a:extLst>
            </p:cNvPr>
            <p:cNvSpPr/>
            <p:nvPr/>
          </p:nvSpPr>
          <p:spPr>
            <a:xfrm>
              <a:off x="4471502" y="3706515"/>
              <a:ext cx="916496" cy="215501"/>
            </a:xfrm>
            <a:prstGeom prst="ellipse">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grpSp>
          <p:nvGrpSpPr>
            <p:cNvPr id="509" name="Group 508">
              <a:extLst>
                <a:ext uri="{FF2B5EF4-FFF2-40B4-BE49-F238E27FC236}">
                  <a16:creationId xmlns:a16="http://schemas.microsoft.com/office/drawing/2014/main" id="{862525B9-5F17-47E0-B7CC-489D3A874323}"/>
                </a:ext>
              </a:extLst>
            </p:cNvPr>
            <p:cNvGrpSpPr>
              <a:grpSpLocks noChangeAspect="1"/>
            </p:cNvGrpSpPr>
            <p:nvPr/>
          </p:nvGrpSpPr>
          <p:grpSpPr>
            <a:xfrm>
              <a:off x="2619590" y="3840886"/>
              <a:ext cx="220989" cy="254555"/>
              <a:chOff x="624378" y="3590925"/>
              <a:chExt cx="666471" cy="798130"/>
            </a:xfrm>
          </p:grpSpPr>
          <p:sp>
            <p:nvSpPr>
              <p:cNvPr id="533" name="Oval 123">
                <a:extLst>
                  <a:ext uri="{FF2B5EF4-FFF2-40B4-BE49-F238E27FC236}">
                    <a16:creationId xmlns:a16="http://schemas.microsoft.com/office/drawing/2014/main" id="{64F233C5-B87E-A0D8-A17B-E2A57D8B1184}"/>
                  </a:ext>
                </a:extLst>
              </p:cNvPr>
              <p:cNvSpPr/>
              <p:nvPr/>
            </p:nvSpPr>
            <p:spPr>
              <a:xfrm>
                <a:off x="773684" y="4335342"/>
                <a:ext cx="367859" cy="53713"/>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sym typeface="Arial" panose="020B0604020202020204" pitchFamily="34" charset="0"/>
                </a:endParaRPr>
              </a:p>
            </p:txBody>
          </p:sp>
          <p:grpSp>
            <p:nvGrpSpPr>
              <p:cNvPr id="534" name="Group 141">
                <a:extLst>
                  <a:ext uri="{FF2B5EF4-FFF2-40B4-BE49-F238E27FC236}">
                    <a16:creationId xmlns:a16="http://schemas.microsoft.com/office/drawing/2014/main" id="{9789C5BA-016E-AA7A-171B-4766928BBA8F}"/>
                  </a:ext>
                </a:extLst>
              </p:cNvPr>
              <p:cNvGrpSpPr/>
              <p:nvPr/>
            </p:nvGrpSpPr>
            <p:grpSpPr>
              <a:xfrm>
                <a:off x="624378" y="3590925"/>
                <a:ext cx="666471" cy="770000"/>
                <a:chOff x="290952" y="2282951"/>
                <a:chExt cx="1883666" cy="2176271"/>
              </a:xfrm>
            </p:grpSpPr>
            <p:sp>
              <p:nvSpPr>
                <p:cNvPr id="535" name="Freeform 148">
                  <a:extLst>
                    <a:ext uri="{FF2B5EF4-FFF2-40B4-BE49-F238E27FC236}">
                      <a16:creationId xmlns:a16="http://schemas.microsoft.com/office/drawing/2014/main" id="{5A59DC07-40EC-BB65-B5DF-AC8E23F3D3BF}"/>
                    </a:ext>
                  </a:extLst>
                </p:cNvPr>
                <p:cNvSpPr/>
                <p:nvPr/>
              </p:nvSpPr>
              <p:spPr>
                <a:xfrm flipV="1">
                  <a:off x="290952" y="2282951"/>
                  <a:ext cx="1883665" cy="2176271"/>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005EB8"/>
                </a:solidFill>
                <a:ln w="12700" cap="flat" cmpd="sng" algn="ctr">
                  <a:noFill/>
                  <a:prstDash val="solid"/>
                  <a:miter lim="800000"/>
                </a:ln>
                <a:effectLst/>
              </p:spPr>
              <p:txBody>
                <a:bodyPr rtlCol="0" anchor="ctr"/>
                <a:lstStyle/>
                <a:p>
                  <a:pPr algn="ctr">
                    <a:defRPr/>
                  </a:pPr>
                  <a:endParaRPr lang="en-US" sz="1600" kern="0">
                    <a:solidFill>
                      <a:srgbClr val="005EB8"/>
                    </a:solidFill>
                    <a:cs typeface="Arial" panose="020B0604020202020204" pitchFamily="34" charset="0"/>
                    <a:sym typeface="Arial" panose="020B0604020202020204" pitchFamily="34" charset="0"/>
                  </a:endParaRPr>
                </a:p>
              </p:txBody>
            </p:sp>
            <p:sp>
              <p:nvSpPr>
                <p:cNvPr id="536" name="Freeform 149">
                  <a:extLst>
                    <a:ext uri="{FF2B5EF4-FFF2-40B4-BE49-F238E27FC236}">
                      <a16:creationId xmlns:a16="http://schemas.microsoft.com/office/drawing/2014/main" id="{22C4E7B2-F10F-CE6B-8F10-39F09677A3A8}"/>
                    </a:ext>
                  </a:extLst>
                </p:cNvPr>
                <p:cNvSpPr/>
                <p:nvPr/>
              </p:nvSpPr>
              <p:spPr>
                <a:xfrm>
                  <a:off x="1231317" y="2283019"/>
                  <a:ext cx="943301" cy="2176203"/>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cs typeface="Arial" panose="020B0604020202020204" pitchFamily="34" charset="0"/>
                    <a:sym typeface="Arial" panose="020B0604020202020204" pitchFamily="34" charset="0"/>
                  </a:endParaRPr>
                </a:p>
              </p:txBody>
            </p:sp>
            <p:sp>
              <p:nvSpPr>
                <p:cNvPr id="537" name="Freeform 150">
                  <a:extLst>
                    <a:ext uri="{FF2B5EF4-FFF2-40B4-BE49-F238E27FC236}">
                      <a16:creationId xmlns:a16="http://schemas.microsoft.com/office/drawing/2014/main" id="{2231649C-0196-CC93-F747-2F6E063E4E73}"/>
                    </a:ext>
                  </a:extLst>
                </p:cNvPr>
                <p:cNvSpPr/>
                <p:nvPr/>
              </p:nvSpPr>
              <p:spPr>
                <a:xfrm flipV="1">
                  <a:off x="706338" y="2761488"/>
                  <a:ext cx="1056204" cy="1219199"/>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algn="ctr">
                    <a:defRPr/>
                  </a:pPr>
                  <a:endParaRPr lang="en-US" sz="1600" kern="0">
                    <a:solidFill>
                      <a:prstClr val="white"/>
                    </a:solidFill>
                    <a:cs typeface="Arial" panose="020B0604020202020204" pitchFamily="34" charset="0"/>
                    <a:sym typeface="Arial" panose="020B0604020202020204" pitchFamily="34" charset="0"/>
                  </a:endParaRPr>
                </a:p>
              </p:txBody>
            </p:sp>
          </p:grpSp>
        </p:grpSp>
        <p:grpSp>
          <p:nvGrpSpPr>
            <p:cNvPr id="510" name="Group 509">
              <a:extLst>
                <a:ext uri="{FF2B5EF4-FFF2-40B4-BE49-F238E27FC236}">
                  <a16:creationId xmlns:a16="http://schemas.microsoft.com/office/drawing/2014/main" id="{4DF5152B-07D9-7491-9804-4078D2A08140}"/>
                </a:ext>
              </a:extLst>
            </p:cNvPr>
            <p:cNvGrpSpPr>
              <a:grpSpLocks noChangeAspect="1"/>
            </p:cNvGrpSpPr>
            <p:nvPr/>
          </p:nvGrpSpPr>
          <p:grpSpPr>
            <a:xfrm>
              <a:off x="4322144" y="4170866"/>
              <a:ext cx="220989" cy="254555"/>
              <a:chOff x="624378" y="3590925"/>
              <a:chExt cx="666471" cy="798130"/>
            </a:xfrm>
          </p:grpSpPr>
          <p:sp>
            <p:nvSpPr>
              <p:cNvPr id="528" name="Oval 123">
                <a:extLst>
                  <a:ext uri="{FF2B5EF4-FFF2-40B4-BE49-F238E27FC236}">
                    <a16:creationId xmlns:a16="http://schemas.microsoft.com/office/drawing/2014/main" id="{DFF2985B-7C0F-4CB7-908F-021BF776353A}"/>
                  </a:ext>
                </a:extLst>
              </p:cNvPr>
              <p:cNvSpPr/>
              <p:nvPr/>
            </p:nvSpPr>
            <p:spPr>
              <a:xfrm>
                <a:off x="773684" y="4335342"/>
                <a:ext cx="367859" cy="53713"/>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sym typeface="Arial" panose="020B0604020202020204" pitchFamily="34" charset="0"/>
                </a:endParaRPr>
              </a:p>
            </p:txBody>
          </p:sp>
          <p:grpSp>
            <p:nvGrpSpPr>
              <p:cNvPr id="529" name="Group 141">
                <a:extLst>
                  <a:ext uri="{FF2B5EF4-FFF2-40B4-BE49-F238E27FC236}">
                    <a16:creationId xmlns:a16="http://schemas.microsoft.com/office/drawing/2014/main" id="{8299C90B-7757-DB16-3375-7AE2D951AF3F}"/>
                  </a:ext>
                </a:extLst>
              </p:cNvPr>
              <p:cNvGrpSpPr/>
              <p:nvPr/>
            </p:nvGrpSpPr>
            <p:grpSpPr>
              <a:xfrm>
                <a:off x="624378" y="3590925"/>
                <a:ext cx="666471" cy="770000"/>
                <a:chOff x="290952" y="2282951"/>
                <a:chExt cx="1883666" cy="2176271"/>
              </a:xfrm>
            </p:grpSpPr>
            <p:sp>
              <p:nvSpPr>
                <p:cNvPr id="530" name="Freeform 148">
                  <a:extLst>
                    <a:ext uri="{FF2B5EF4-FFF2-40B4-BE49-F238E27FC236}">
                      <a16:creationId xmlns:a16="http://schemas.microsoft.com/office/drawing/2014/main" id="{EE864456-123C-C56C-9B21-06368D21B8AC}"/>
                    </a:ext>
                  </a:extLst>
                </p:cNvPr>
                <p:cNvSpPr/>
                <p:nvPr/>
              </p:nvSpPr>
              <p:spPr>
                <a:xfrm flipV="1">
                  <a:off x="290952" y="2282951"/>
                  <a:ext cx="1883665" cy="2176271"/>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005EB8"/>
                </a:solidFill>
                <a:ln w="12700" cap="flat" cmpd="sng" algn="ctr">
                  <a:noFill/>
                  <a:prstDash val="solid"/>
                  <a:miter lim="800000"/>
                </a:ln>
                <a:effectLst/>
              </p:spPr>
              <p:txBody>
                <a:bodyPr rtlCol="0" anchor="ctr"/>
                <a:lstStyle/>
                <a:p>
                  <a:pPr algn="ctr">
                    <a:defRPr/>
                  </a:pPr>
                  <a:endParaRPr lang="en-US" sz="1600" kern="0">
                    <a:solidFill>
                      <a:srgbClr val="005EB8"/>
                    </a:solidFill>
                    <a:cs typeface="Arial" panose="020B0604020202020204" pitchFamily="34" charset="0"/>
                    <a:sym typeface="Arial" panose="020B0604020202020204" pitchFamily="34" charset="0"/>
                  </a:endParaRPr>
                </a:p>
              </p:txBody>
            </p:sp>
            <p:sp>
              <p:nvSpPr>
                <p:cNvPr id="531" name="Freeform 149">
                  <a:extLst>
                    <a:ext uri="{FF2B5EF4-FFF2-40B4-BE49-F238E27FC236}">
                      <a16:creationId xmlns:a16="http://schemas.microsoft.com/office/drawing/2014/main" id="{7B601C0C-7C9B-AE0A-A23B-059F175B0819}"/>
                    </a:ext>
                  </a:extLst>
                </p:cNvPr>
                <p:cNvSpPr/>
                <p:nvPr/>
              </p:nvSpPr>
              <p:spPr>
                <a:xfrm>
                  <a:off x="1231317" y="2283019"/>
                  <a:ext cx="943301" cy="2176203"/>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cs typeface="Arial" panose="020B0604020202020204" pitchFamily="34" charset="0"/>
                    <a:sym typeface="Arial" panose="020B0604020202020204" pitchFamily="34" charset="0"/>
                  </a:endParaRPr>
                </a:p>
              </p:txBody>
            </p:sp>
            <p:sp>
              <p:nvSpPr>
                <p:cNvPr id="532" name="Freeform 150">
                  <a:extLst>
                    <a:ext uri="{FF2B5EF4-FFF2-40B4-BE49-F238E27FC236}">
                      <a16:creationId xmlns:a16="http://schemas.microsoft.com/office/drawing/2014/main" id="{DC15F1BE-3950-2C14-ADB9-8CD0F7BD090D}"/>
                    </a:ext>
                  </a:extLst>
                </p:cNvPr>
                <p:cNvSpPr/>
                <p:nvPr/>
              </p:nvSpPr>
              <p:spPr>
                <a:xfrm flipV="1">
                  <a:off x="706338" y="2761488"/>
                  <a:ext cx="1056204" cy="1219199"/>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algn="ctr">
                    <a:defRPr/>
                  </a:pPr>
                  <a:endParaRPr lang="en-US" sz="1600" kern="0">
                    <a:solidFill>
                      <a:prstClr val="white"/>
                    </a:solidFill>
                    <a:cs typeface="Arial" panose="020B0604020202020204" pitchFamily="34" charset="0"/>
                    <a:sym typeface="Arial" panose="020B0604020202020204" pitchFamily="34" charset="0"/>
                  </a:endParaRPr>
                </a:p>
              </p:txBody>
            </p:sp>
          </p:grpSp>
        </p:grpSp>
        <p:grpSp>
          <p:nvGrpSpPr>
            <p:cNvPr id="511" name="Group 510">
              <a:extLst>
                <a:ext uri="{FF2B5EF4-FFF2-40B4-BE49-F238E27FC236}">
                  <a16:creationId xmlns:a16="http://schemas.microsoft.com/office/drawing/2014/main" id="{1195A436-5C49-74D9-58FA-83E4526CD1D4}"/>
                </a:ext>
              </a:extLst>
            </p:cNvPr>
            <p:cNvGrpSpPr>
              <a:grpSpLocks noChangeAspect="1"/>
            </p:cNvGrpSpPr>
            <p:nvPr/>
          </p:nvGrpSpPr>
          <p:grpSpPr>
            <a:xfrm>
              <a:off x="3146589" y="4527631"/>
              <a:ext cx="220989" cy="254555"/>
              <a:chOff x="624378" y="3590925"/>
              <a:chExt cx="666471" cy="798130"/>
            </a:xfrm>
          </p:grpSpPr>
          <p:sp>
            <p:nvSpPr>
              <p:cNvPr id="523" name="Oval 123">
                <a:extLst>
                  <a:ext uri="{FF2B5EF4-FFF2-40B4-BE49-F238E27FC236}">
                    <a16:creationId xmlns:a16="http://schemas.microsoft.com/office/drawing/2014/main" id="{90E3D999-5AFF-2188-03CF-0B970D62DE48}"/>
                  </a:ext>
                </a:extLst>
              </p:cNvPr>
              <p:cNvSpPr/>
              <p:nvPr/>
            </p:nvSpPr>
            <p:spPr>
              <a:xfrm>
                <a:off x="773684" y="4335342"/>
                <a:ext cx="367859" cy="53713"/>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sym typeface="Arial" panose="020B0604020202020204" pitchFamily="34" charset="0"/>
                </a:endParaRPr>
              </a:p>
            </p:txBody>
          </p:sp>
          <p:grpSp>
            <p:nvGrpSpPr>
              <p:cNvPr id="524" name="Group 141">
                <a:extLst>
                  <a:ext uri="{FF2B5EF4-FFF2-40B4-BE49-F238E27FC236}">
                    <a16:creationId xmlns:a16="http://schemas.microsoft.com/office/drawing/2014/main" id="{9C22B64F-BD79-AB04-6F77-7CA67E3D6A53}"/>
                  </a:ext>
                </a:extLst>
              </p:cNvPr>
              <p:cNvGrpSpPr/>
              <p:nvPr/>
            </p:nvGrpSpPr>
            <p:grpSpPr>
              <a:xfrm>
                <a:off x="624378" y="3590925"/>
                <a:ext cx="666471" cy="770000"/>
                <a:chOff x="290952" y="2282951"/>
                <a:chExt cx="1883666" cy="2176271"/>
              </a:xfrm>
            </p:grpSpPr>
            <p:sp>
              <p:nvSpPr>
                <p:cNvPr id="525" name="Freeform 148">
                  <a:extLst>
                    <a:ext uri="{FF2B5EF4-FFF2-40B4-BE49-F238E27FC236}">
                      <a16:creationId xmlns:a16="http://schemas.microsoft.com/office/drawing/2014/main" id="{A5EB177C-0E0D-5A7D-FBB9-77DEA56DA0E2}"/>
                    </a:ext>
                  </a:extLst>
                </p:cNvPr>
                <p:cNvSpPr/>
                <p:nvPr/>
              </p:nvSpPr>
              <p:spPr>
                <a:xfrm flipV="1">
                  <a:off x="290952" y="2282951"/>
                  <a:ext cx="1883665" cy="2176271"/>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005EB8"/>
                </a:solidFill>
                <a:ln w="12700" cap="flat" cmpd="sng" algn="ctr">
                  <a:noFill/>
                  <a:prstDash val="solid"/>
                  <a:miter lim="800000"/>
                </a:ln>
                <a:effectLst/>
              </p:spPr>
              <p:txBody>
                <a:bodyPr rtlCol="0" anchor="ctr"/>
                <a:lstStyle/>
                <a:p>
                  <a:pPr algn="ctr">
                    <a:defRPr/>
                  </a:pPr>
                  <a:endParaRPr lang="en-US" sz="1600" kern="0">
                    <a:solidFill>
                      <a:srgbClr val="005EB8"/>
                    </a:solidFill>
                    <a:cs typeface="Arial" panose="020B0604020202020204" pitchFamily="34" charset="0"/>
                    <a:sym typeface="Arial" panose="020B0604020202020204" pitchFamily="34" charset="0"/>
                  </a:endParaRPr>
                </a:p>
              </p:txBody>
            </p:sp>
            <p:sp>
              <p:nvSpPr>
                <p:cNvPr id="526" name="Freeform 149">
                  <a:extLst>
                    <a:ext uri="{FF2B5EF4-FFF2-40B4-BE49-F238E27FC236}">
                      <a16:creationId xmlns:a16="http://schemas.microsoft.com/office/drawing/2014/main" id="{C086CE57-18AD-B72B-B5A7-D97FB5AF45BF}"/>
                    </a:ext>
                  </a:extLst>
                </p:cNvPr>
                <p:cNvSpPr/>
                <p:nvPr/>
              </p:nvSpPr>
              <p:spPr>
                <a:xfrm>
                  <a:off x="1231317" y="2283019"/>
                  <a:ext cx="943301" cy="2176203"/>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cs typeface="Arial" panose="020B0604020202020204" pitchFamily="34" charset="0"/>
                    <a:sym typeface="Arial" panose="020B0604020202020204" pitchFamily="34" charset="0"/>
                  </a:endParaRPr>
                </a:p>
              </p:txBody>
            </p:sp>
            <p:sp>
              <p:nvSpPr>
                <p:cNvPr id="527" name="Freeform 150">
                  <a:extLst>
                    <a:ext uri="{FF2B5EF4-FFF2-40B4-BE49-F238E27FC236}">
                      <a16:creationId xmlns:a16="http://schemas.microsoft.com/office/drawing/2014/main" id="{BED8FC90-D936-35A1-A1F9-DA5BB3378CAF}"/>
                    </a:ext>
                  </a:extLst>
                </p:cNvPr>
                <p:cNvSpPr/>
                <p:nvPr/>
              </p:nvSpPr>
              <p:spPr>
                <a:xfrm flipV="1">
                  <a:off x="706338" y="2761488"/>
                  <a:ext cx="1056204" cy="1219199"/>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algn="ctr">
                    <a:defRPr/>
                  </a:pPr>
                  <a:endParaRPr lang="en-US" sz="1600" kern="0">
                    <a:solidFill>
                      <a:prstClr val="white"/>
                    </a:solidFill>
                    <a:cs typeface="Arial" panose="020B0604020202020204" pitchFamily="34" charset="0"/>
                    <a:sym typeface="Arial" panose="020B0604020202020204" pitchFamily="34" charset="0"/>
                  </a:endParaRPr>
                </a:p>
              </p:txBody>
            </p:sp>
          </p:grpSp>
        </p:grpSp>
        <p:grpSp>
          <p:nvGrpSpPr>
            <p:cNvPr id="512" name="Group 511">
              <a:extLst>
                <a:ext uri="{FF2B5EF4-FFF2-40B4-BE49-F238E27FC236}">
                  <a16:creationId xmlns:a16="http://schemas.microsoft.com/office/drawing/2014/main" id="{38D0FBB1-DF8B-868D-94FA-D3F20453D638}"/>
                </a:ext>
              </a:extLst>
            </p:cNvPr>
            <p:cNvGrpSpPr>
              <a:grpSpLocks noChangeAspect="1"/>
            </p:cNvGrpSpPr>
            <p:nvPr/>
          </p:nvGrpSpPr>
          <p:grpSpPr>
            <a:xfrm>
              <a:off x="4692121" y="5086861"/>
              <a:ext cx="220989" cy="254555"/>
              <a:chOff x="624378" y="3590925"/>
              <a:chExt cx="666471" cy="798130"/>
            </a:xfrm>
          </p:grpSpPr>
          <p:sp>
            <p:nvSpPr>
              <p:cNvPr id="518" name="Oval 123">
                <a:extLst>
                  <a:ext uri="{FF2B5EF4-FFF2-40B4-BE49-F238E27FC236}">
                    <a16:creationId xmlns:a16="http://schemas.microsoft.com/office/drawing/2014/main" id="{83C4B788-ACAD-CA27-0CC9-67280F8719D8}"/>
                  </a:ext>
                </a:extLst>
              </p:cNvPr>
              <p:cNvSpPr/>
              <p:nvPr/>
            </p:nvSpPr>
            <p:spPr>
              <a:xfrm>
                <a:off x="773684" y="4335342"/>
                <a:ext cx="367859" cy="53713"/>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cs typeface="Arial" panose="020B0604020202020204" pitchFamily="34" charset="0"/>
                  <a:sym typeface="Arial" panose="020B0604020202020204" pitchFamily="34" charset="0"/>
                </a:endParaRPr>
              </a:p>
            </p:txBody>
          </p:sp>
          <p:grpSp>
            <p:nvGrpSpPr>
              <p:cNvPr id="519" name="Group 141">
                <a:extLst>
                  <a:ext uri="{FF2B5EF4-FFF2-40B4-BE49-F238E27FC236}">
                    <a16:creationId xmlns:a16="http://schemas.microsoft.com/office/drawing/2014/main" id="{F250FC64-A181-CD59-7CA7-9A049CC7CC18}"/>
                  </a:ext>
                </a:extLst>
              </p:cNvPr>
              <p:cNvGrpSpPr/>
              <p:nvPr/>
            </p:nvGrpSpPr>
            <p:grpSpPr>
              <a:xfrm>
                <a:off x="624378" y="3590925"/>
                <a:ext cx="666471" cy="770000"/>
                <a:chOff x="290952" y="2282951"/>
                <a:chExt cx="1883666" cy="2176271"/>
              </a:xfrm>
            </p:grpSpPr>
            <p:sp>
              <p:nvSpPr>
                <p:cNvPr id="520" name="Freeform 148">
                  <a:extLst>
                    <a:ext uri="{FF2B5EF4-FFF2-40B4-BE49-F238E27FC236}">
                      <a16:creationId xmlns:a16="http://schemas.microsoft.com/office/drawing/2014/main" id="{6B969078-100B-588C-CE68-E66AE743185A}"/>
                    </a:ext>
                  </a:extLst>
                </p:cNvPr>
                <p:cNvSpPr/>
                <p:nvPr/>
              </p:nvSpPr>
              <p:spPr>
                <a:xfrm flipV="1">
                  <a:off x="290952" y="2282951"/>
                  <a:ext cx="1883665" cy="2176271"/>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005EB8"/>
                </a:solidFill>
                <a:ln w="12700" cap="flat" cmpd="sng" algn="ctr">
                  <a:noFill/>
                  <a:prstDash val="solid"/>
                  <a:miter lim="800000"/>
                </a:ln>
                <a:effectLst/>
              </p:spPr>
              <p:txBody>
                <a:bodyPr rtlCol="0" anchor="ctr"/>
                <a:lstStyle/>
                <a:p>
                  <a:pPr algn="ctr">
                    <a:defRPr/>
                  </a:pPr>
                  <a:endParaRPr lang="en-US" sz="1600" kern="0">
                    <a:solidFill>
                      <a:srgbClr val="005EB8"/>
                    </a:solidFill>
                    <a:cs typeface="Arial" panose="020B0604020202020204" pitchFamily="34" charset="0"/>
                    <a:sym typeface="Arial" panose="020B0604020202020204" pitchFamily="34" charset="0"/>
                  </a:endParaRPr>
                </a:p>
              </p:txBody>
            </p:sp>
            <p:sp>
              <p:nvSpPr>
                <p:cNvPr id="521" name="Freeform 149">
                  <a:extLst>
                    <a:ext uri="{FF2B5EF4-FFF2-40B4-BE49-F238E27FC236}">
                      <a16:creationId xmlns:a16="http://schemas.microsoft.com/office/drawing/2014/main" id="{1AE18486-C75F-46F4-B1B4-CCAF114BF5A6}"/>
                    </a:ext>
                  </a:extLst>
                </p:cNvPr>
                <p:cNvSpPr/>
                <p:nvPr/>
              </p:nvSpPr>
              <p:spPr>
                <a:xfrm>
                  <a:off x="1231317" y="2283019"/>
                  <a:ext cx="943301" cy="2176203"/>
                </a:xfrm>
                <a:custGeom>
                  <a:avLst/>
                  <a:gdLst>
                    <a:gd name="connsiteX0" fmla="*/ 0 w 943301"/>
                    <a:gd name="connsiteY0" fmla="*/ 0 h 2176204"/>
                    <a:gd name="connsiteX1" fmla="*/ 88980 w 943301"/>
                    <a:gd name="connsiteY1" fmla="*/ 4316 h 2176204"/>
                    <a:gd name="connsiteX2" fmla="*/ 665477 w 943301"/>
                    <a:gd name="connsiteY2" fmla="*/ 265842 h 2176204"/>
                    <a:gd name="connsiteX3" fmla="*/ 669406 w 943301"/>
                    <a:gd name="connsiteY3" fmla="*/ 1540670 h 2176204"/>
                    <a:gd name="connsiteX4" fmla="*/ 5398 w 943301"/>
                    <a:gd name="connsiteY4" fmla="*/ 2176204 h 2176204"/>
                    <a:gd name="connsiteX5" fmla="*/ 0 w 943301"/>
                    <a:gd name="connsiteY5" fmla="*/ 2171038 h 2176204"/>
                    <a:gd name="connsiteX6" fmla="*/ 0 w 943301"/>
                    <a:gd name="connsiteY6" fmla="*/ 0 h 217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3301" h="2176204">
                      <a:moveTo>
                        <a:pt x="0" y="0"/>
                      </a:moveTo>
                      <a:lnTo>
                        <a:pt x="88980" y="4316"/>
                      </a:lnTo>
                      <a:cubicBezTo>
                        <a:pt x="299164" y="24161"/>
                        <a:pt x="504087" y="111373"/>
                        <a:pt x="665477" y="265842"/>
                      </a:cubicBezTo>
                      <a:cubicBezTo>
                        <a:pt x="1034370" y="618914"/>
                        <a:pt x="1036129" y="1189675"/>
                        <a:pt x="669406" y="1540670"/>
                      </a:cubicBezTo>
                      <a:lnTo>
                        <a:pt x="5398" y="2176204"/>
                      </a:lnTo>
                      <a:lnTo>
                        <a:pt x="0" y="2171038"/>
                      </a:lnTo>
                      <a:lnTo>
                        <a:pt x="0" y="0"/>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prstClr val="white"/>
                    </a:solidFill>
                    <a:cs typeface="Arial" panose="020B0604020202020204" pitchFamily="34" charset="0"/>
                    <a:sym typeface="Arial" panose="020B0604020202020204" pitchFamily="34" charset="0"/>
                  </a:endParaRPr>
                </a:p>
              </p:txBody>
            </p:sp>
            <p:sp>
              <p:nvSpPr>
                <p:cNvPr id="522" name="Freeform 150">
                  <a:extLst>
                    <a:ext uri="{FF2B5EF4-FFF2-40B4-BE49-F238E27FC236}">
                      <a16:creationId xmlns:a16="http://schemas.microsoft.com/office/drawing/2014/main" id="{15BE104F-22E0-1D82-337D-E86CC4F6B053}"/>
                    </a:ext>
                  </a:extLst>
                </p:cNvPr>
                <p:cNvSpPr/>
                <p:nvPr/>
              </p:nvSpPr>
              <p:spPr>
                <a:xfrm flipV="1">
                  <a:off x="706338" y="2761488"/>
                  <a:ext cx="1056204" cy="1219199"/>
                </a:xfrm>
                <a:custGeom>
                  <a:avLst/>
                  <a:gdLst>
                    <a:gd name="connsiteX0" fmla="*/ 887775 w 1768174"/>
                    <a:gd name="connsiteY0" fmla="*/ 0 h 2134369"/>
                    <a:gd name="connsiteX1" fmla="*/ 1511072 w 1768174"/>
                    <a:gd name="connsiteY1" fmla="*/ 623297 h 2134369"/>
                    <a:gd name="connsiteX2" fmla="*/ 1507384 w 1768174"/>
                    <a:gd name="connsiteY2" fmla="*/ 1873579 h 2134369"/>
                    <a:gd name="connsiteX3" fmla="*/ 257102 w 1768174"/>
                    <a:gd name="connsiteY3" fmla="*/ 1877267 h 2134369"/>
                    <a:gd name="connsiteX4" fmla="*/ 260790 w 1768174"/>
                    <a:gd name="connsiteY4" fmla="*/ 626985 h 2134369"/>
                    <a:gd name="connsiteX5" fmla="*/ 887775 w 1768174"/>
                    <a:gd name="connsiteY5" fmla="*/ 0 h 21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8174" h="2134369">
                      <a:moveTo>
                        <a:pt x="887775" y="0"/>
                      </a:moveTo>
                      <a:lnTo>
                        <a:pt x="1511072" y="623297"/>
                      </a:lnTo>
                      <a:cubicBezTo>
                        <a:pt x="1855310" y="967534"/>
                        <a:pt x="1853659" y="1527305"/>
                        <a:pt x="1507384" y="1873579"/>
                      </a:cubicBezTo>
                      <a:cubicBezTo>
                        <a:pt x="1161110" y="2219854"/>
                        <a:pt x="601339" y="2221505"/>
                        <a:pt x="257102" y="1877267"/>
                      </a:cubicBezTo>
                      <a:cubicBezTo>
                        <a:pt x="-87135" y="1533030"/>
                        <a:pt x="-85484" y="973260"/>
                        <a:pt x="260790" y="626985"/>
                      </a:cubicBezTo>
                      <a:lnTo>
                        <a:pt x="887775" y="0"/>
                      </a:lnTo>
                      <a:close/>
                    </a:path>
                  </a:pathLst>
                </a:custGeom>
                <a:solidFill>
                  <a:srgbClr val="FFFFFF"/>
                </a:solidFill>
                <a:ln w="12700" cap="flat" cmpd="sng" algn="ctr">
                  <a:noFill/>
                  <a:prstDash val="solid"/>
                  <a:miter lim="800000"/>
                </a:ln>
                <a:effectLst/>
              </p:spPr>
              <p:txBody>
                <a:bodyPr rtlCol="0" anchor="ctr"/>
                <a:lstStyle/>
                <a:p>
                  <a:pPr algn="ctr">
                    <a:defRPr/>
                  </a:pPr>
                  <a:endParaRPr lang="en-US" sz="1600" kern="0">
                    <a:solidFill>
                      <a:prstClr val="white"/>
                    </a:solidFill>
                    <a:cs typeface="Arial" panose="020B0604020202020204" pitchFamily="34" charset="0"/>
                    <a:sym typeface="Arial" panose="020B0604020202020204" pitchFamily="34" charset="0"/>
                  </a:endParaRPr>
                </a:p>
              </p:txBody>
            </p:sp>
          </p:grpSp>
        </p:grpSp>
        <p:sp>
          <p:nvSpPr>
            <p:cNvPr id="513" name="TextBox 512">
              <a:extLst>
                <a:ext uri="{FF2B5EF4-FFF2-40B4-BE49-F238E27FC236}">
                  <a16:creationId xmlns:a16="http://schemas.microsoft.com/office/drawing/2014/main" id="{92E8EC74-5389-630B-DCF3-DA027911DBCC}"/>
                </a:ext>
              </a:extLst>
            </p:cNvPr>
            <p:cNvSpPr txBox="1"/>
            <p:nvPr/>
          </p:nvSpPr>
          <p:spPr>
            <a:xfrm>
              <a:off x="1535894" y="3890274"/>
              <a:ext cx="500647" cy="217301"/>
            </a:xfrm>
            <a:prstGeom prst="rect">
              <a:avLst/>
            </a:prstGeom>
            <a:noFill/>
          </p:spPr>
          <p:txBody>
            <a:bodyPr wrap="none" lIns="0" tIns="0" rIns="0" bIns="0" rtlCol="0">
              <a:noAutofit/>
            </a:bodyPr>
            <a:lstStyle/>
            <a:p>
              <a:r>
                <a:rPr lang="en-GB" sz="1000">
                  <a:solidFill>
                    <a:schemeClr val="tx2"/>
                  </a:solidFill>
                </a:rPr>
                <a:t>Strategy</a:t>
              </a:r>
            </a:p>
          </p:txBody>
        </p:sp>
        <p:sp>
          <p:nvSpPr>
            <p:cNvPr id="514" name="TextBox 513">
              <a:extLst>
                <a:ext uri="{FF2B5EF4-FFF2-40B4-BE49-F238E27FC236}">
                  <a16:creationId xmlns:a16="http://schemas.microsoft.com/office/drawing/2014/main" id="{6CE813E6-63A1-3960-57D6-5B2F6A22831B}"/>
                </a:ext>
              </a:extLst>
            </p:cNvPr>
            <p:cNvSpPr txBox="1"/>
            <p:nvPr/>
          </p:nvSpPr>
          <p:spPr>
            <a:xfrm>
              <a:off x="2907291" y="3833963"/>
              <a:ext cx="500647" cy="217301"/>
            </a:xfrm>
            <a:prstGeom prst="rect">
              <a:avLst/>
            </a:prstGeom>
            <a:noFill/>
          </p:spPr>
          <p:txBody>
            <a:bodyPr wrap="none" lIns="0" tIns="0" rIns="0" bIns="0" rtlCol="0">
              <a:noAutofit/>
            </a:bodyPr>
            <a:lstStyle/>
            <a:p>
              <a:r>
                <a:rPr lang="en-GB" sz="1000">
                  <a:solidFill>
                    <a:schemeClr val="tx2"/>
                  </a:solidFill>
                </a:rPr>
                <a:t>Analysis</a:t>
              </a:r>
            </a:p>
            <a:p>
              <a:r>
                <a:rPr lang="en-GB" sz="1000">
                  <a:solidFill>
                    <a:schemeClr val="tx2"/>
                  </a:solidFill>
                </a:rPr>
                <a:t>and Review</a:t>
              </a:r>
            </a:p>
          </p:txBody>
        </p:sp>
        <p:sp>
          <p:nvSpPr>
            <p:cNvPr id="515" name="TextBox 514">
              <a:extLst>
                <a:ext uri="{FF2B5EF4-FFF2-40B4-BE49-F238E27FC236}">
                  <a16:creationId xmlns:a16="http://schemas.microsoft.com/office/drawing/2014/main" id="{1305A5CE-0683-A99E-7050-FE7BD4931F47}"/>
                </a:ext>
              </a:extLst>
            </p:cNvPr>
            <p:cNvSpPr txBox="1"/>
            <p:nvPr/>
          </p:nvSpPr>
          <p:spPr>
            <a:xfrm>
              <a:off x="4605227" y="4167192"/>
              <a:ext cx="500647" cy="217301"/>
            </a:xfrm>
            <a:prstGeom prst="rect">
              <a:avLst/>
            </a:prstGeom>
            <a:noFill/>
          </p:spPr>
          <p:txBody>
            <a:bodyPr wrap="none" lIns="0" tIns="0" rIns="0" bIns="0" rtlCol="0">
              <a:noAutofit/>
            </a:bodyPr>
            <a:lstStyle/>
            <a:p>
              <a:r>
                <a:rPr lang="en-GB" sz="1000">
                  <a:solidFill>
                    <a:schemeClr val="tx2"/>
                  </a:solidFill>
                </a:rPr>
                <a:t>Architecture</a:t>
              </a:r>
            </a:p>
            <a:p>
              <a:r>
                <a:rPr lang="en-GB" sz="1000">
                  <a:solidFill>
                    <a:schemeClr val="tx2"/>
                  </a:solidFill>
                </a:rPr>
                <a:t>and Design</a:t>
              </a:r>
            </a:p>
          </p:txBody>
        </p:sp>
        <p:sp>
          <p:nvSpPr>
            <p:cNvPr id="516" name="TextBox 515">
              <a:extLst>
                <a:ext uri="{FF2B5EF4-FFF2-40B4-BE49-F238E27FC236}">
                  <a16:creationId xmlns:a16="http://schemas.microsoft.com/office/drawing/2014/main" id="{0443B4A4-A5A8-9FA5-502F-6FD73972BB2C}"/>
                </a:ext>
              </a:extLst>
            </p:cNvPr>
            <p:cNvSpPr txBox="1"/>
            <p:nvPr/>
          </p:nvSpPr>
          <p:spPr>
            <a:xfrm>
              <a:off x="4967072" y="5140862"/>
              <a:ext cx="500647" cy="217301"/>
            </a:xfrm>
            <a:prstGeom prst="rect">
              <a:avLst/>
            </a:prstGeom>
            <a:noFill/>
          </p:spPr>
          <p:txBody>
            <a:bodyPr wrap="none" lIns="0" tIns="0" rIns="0" bIns="0" rtlCol="0">
              <a:noAutofit/>
            </a:bodyPr>
            <a:lstStyle/>
            <a:p>
              <a:r>
                <a:rPr lang="en-GB" sz="1000">
                  <a:solidFill>
                    <a:schemeClr val="tx2"/>
                  </a:solidFill>
                </a:rPr>
                <a:t>Managed services</a:t>
              </a:r>
            </a:p>
          </p:txBody>
        </p:sp>
        <p:sp>
          <p:nvSpPr>
            <p:cNvPr id="517" name="TextBox 516">
              <a:extLst>
                <a:ext uri="{FF2B5EF4-FFF2-40B4-BE49-F238E27FC236}">
                  <a16:creationId xmlns:a16="http://schemas.microsoft.com/office/drawing/2014/main" id="{D64FD06B-43ED-C13B-3D87-DD174897E43A}"/>
                </a:ext>
              </a:extLst>
            </p:cNvPr>
            <p:cNvSpPr txBox="1"/>
            <p:nvPr/>
          </p:nvSpPr>
          <p:spPr>
            <a:xfrm>
              <a:off x="2083865" y="4581207"/>
              <a:ext cx="500647" cy="217301"/>
            </a:xfrm>
            <a:prstGeom prst="rect">
              <a:avLst/>
            </a:prstGeom>
            <a:noFill/>
          </p:spPr>
          <p:txBody>
            <a:bodyPr wrap="none" lIns="0" tIns="0" rIns="0" bIns="0" rtlCol="0">
              <a:noAutofit/>
            </a:bodyPr>
            <a:lstStyle/>
            <a:p>
              <a:r>
                <a:rPr lang="en-GB" sz="1000">
                  <a:solidFill>
                    <a:schemeClr val="tx2"/>
                  </a:solidFill>
                </a:rPr>
                <a:t>Implementation</a:t>
              </a:r>
            </a:p>
          </p:txBody>
        </p:sp>
      </p:grpSp>
      <p:sp>
        <p:nvSpPr>
          <p:cNvPr id="543" name="Freeform 305">
            <a:extLst>
              <a:ext uri="{FF2B5EF4-FFF2-40B4-BE49-F238E27FC236}">
                <a16:creationId xmlns:a16="http://schemas.microsoft.com/office/drawing/2014/main" id="{C85ADDDB-5B89-6076-0016-A32DCEEC280E}"/>
              </a:ext>
            </a:extLst>
          </p:cNvPr>
          <p:cNvSpPr/>
          <p:nvPr/>
        </p:nvSpPr>
        <p:spPr>
          <a:xfrm flipH="1">
            <a:off x="5801000" y="1069768"/>
            <a:ext cx="3571541" cy="344109"/>
          </a:xfrm>
          <a:custGeom>
            <a:avLst/>
            <a:gdLst>
              <a:gd name="connsiteX0" fmla="*/ 0 w 5661022"/>
              <a:gd name="connsiteY0" fmla="*/ 0 h 618778"/>
              <a:gd name="connsiteX1" fmla="*/ 5661022 w 5661022"/>
              <a:gd name="connsiteY1" fmla="*/ 0 h 618778"/>
              <a:gd name="connsiteX2" fmla="*/ 5537910 w 5661022"/>
              <a:gd name="connsiteY2" fmla="*/ 142052 h 618778"/>
              <a:gd name="connsiteX3" fmla="*/ 5331037 w 5661022"/>
              <a:gd name="connsiteY3" fmla="*/ 469864 h 618778"/>
              <a:gd name="connsiteX4" fmla="*/ 5265917 w 5661022"/>
              <a:gd name="connsiteY4" fmla="*/ 618778 h 618778"/>
              <a:gd name="connsiteX5" fmla="*/ 0 w 5661022"/>
              <a:gd name="connsiteY5" fmla="*/ 618778 h 618778"/>
              <a:gd name="connsiteX6" fmla="*/ 0 w 5661022"/>
              <a:gd name="connsiteY6"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61022" h="618778">
                <a:moveTo>
                  <a:pt x="0" y="0"/>
                </a:moveTo>
                <a:lnTo>
                  <a:pt x="5661022" y="0"/>
                </a:lnTo>
                <a:lnTo>
                  <a:pt x="5537910" y="142052"/>
                </a:lnTo>
                <a:cubicBezTo>
                  <a:pt x="5458207" y="244022"/>
                  <a:pt x="5388832" y="353976"/>
                  <a:pt x="5331037" y="469864"/>
                </a:cubicBezTo>
                <a:lnTo>
                  <a:pt x="5265917" y="618778"/>
                </a:lnTo>
                <a:lnTo>
                  <a:pt x="0" y="618778"/>
                </a:lnTo>
                <a:lnTo>
                  <a:pt x="0" y="0"/>
                </a:ln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sp>
        <p:nvSpPr>
          <p:cNvPr id="544" name="Freeform 306">
            <a:extLst>
              <a:ext uri="{FF2B5EF4-FFF2-40B4-BE49-F238E27FC236}">
                <a16:creationId xmlns:a16="http://schemas.microsoft.com/office/drawing/2014/main" id="{CACB56BB-D6DE-6D64-2887-DCAE6C81E5DC}"/>
              </a:ext>
            </a:extLst>
          </p:cNvPr>
          <p:cNvSpPr/>
          <p:nvPr/>
        </p:nvSpPr>
        <p:spPr>
          <a:xfrm flipH="1">
            <a:off x="6068749" y="1464245"/>
            <a:ext cx="3311363" cy="353864"/>
          </a:xfrm>
          <a:custGeom>
            <a:avLst/>
            <a:gdLst>
              <a:gd name="connsiteX0" fmla="*/ 0 w 5224295"/>
              <a:gd name="connsiteY0" fmla="*/ 0 h 618778"/>
              <a:gd name="connsiteX1" fmla="*/ 5224295 w 5224295"/>
              <a:gd name="connsiteY1" fmla="*/ 0 h 618778"/>
              <a:gd name="connsiteX2" fmla="*/ 5193643 w 5224295"/>
              <a:gd name="connsiteY2" fmla="*/ 95433 h 618778"/>
              <a:gd name="connsiteX3" fmla="*/ 5133229 w 5224295"/>
              <a:gd name="connsiteY3" fmla="*/ 482129 h 618778"/>
              <a:gd name="connsiteX4" fmla="*/ 5133921 w 5224295"/>
              <a:gd name="connsiteY4" fmla="*/ 618778 h 618778"/>
              <a:gd name="connsiteX5" fmla="*/ 0 w 5224295"/>
              <a:gd name="connsiteY5" fmla="*/ 618778 h 618778"/>
              <a:gd name="connsiteX6" fmla="*/ 0 w 5224295"/>
              <a:gd name="connsiteY6"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295" h="618778">
                <a:moveTo>
                  <a:pt x="0" y="0"/>
                </a:moveTo>
                <a:lnTo>
                  <a:pt x="5224295" y="0"/>
                </a:lnTo>
                <a:lnTo>
                  <a:pt x="5193643" y="95433"/>
                </a:lnTo>
                <a:cubicBezTo>
                  <a:pt x="5160258" y="221135"/>
                  <a:pt x="5139703" y="350717"/>
                  <a:pt x="5133229" y="482129"/>
                </a:cubicBezTo>
                <a:lnTo>
                  <a:pt x="5133921" y="618778"/>
                </a:lnTo>
                <a:lnTo>
                  <a:pt x="0" y="618778"/>
                </a:lnTo>
                <a:lnTo>
                  <a:pt x="0" y="0"/>
                </a:lnTo>
                <a:close/>
              </a:path>
            </a:pathLst>
          </a:custGeom>
          <a:solidFill>
            <a:srgbClr val="005EB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sp>
        <p:nvSpPr>
          <p:cNvPr id="545" name="Freeform 307">
            <a:extLst>
              <a:ext uri="{FF2B5EF4-FFF2-40B4-BE49-F238E27FC236}">
                <a16:creationId xmlns:a16="http://schemas.microsoft.com/office/drawing/2014/main" id="{8718D5B5-7F0F-1E02-0455-3572F5C38A62}"/>
              </a:ext>
            </a:extLst>
          </p:cNvPr>
          <p:cNvSpPr/>
          <p:nvPr/>
        </p:nvSpPr>
        <p:spPr>
          <a:xfrm flipH="1">
            <a:off x="6007990" y="1882677"/>
            <a:ext cx="3358668" cy="352516"/>
          </a:xfrm>
          <a:custGeom>
            <a:avLst/>
            <a:gdLst>
              <a:gd name="connsiteX0" fmla="*/ 0 w 5319217"/>
              <a:gd name="connsiteY0" fmla="*/ 0 h 618778"/>
              <a:gd name="connsiteX1" fmla="*/ 5141206 w 5319217"/>
              <a:gd name="connsiteY1" fmla="*/ 0 h 618778"/>
              <a:gd name="connsiteX2" fmla="*/ 5157296 w 5319217"/>
              <a:gd name="connsiteY2" fmla="*/ 139136 h 618778"/>
              <a:gd name="connsiteX3" fmla="*/ 5203355 w 5319217"/>
              <a:gd name="connsiteY3" fmla="*/ 338239 h 618778"/>
              <a:gd name="connsiteX4" fmla="*/ 5273012 w 5319217"/>
              <a:gd name="connsiteY4" fmla="*/ 525420 h 618778"/>
              <a:gd name="connsiteX5" fmla="*/ 5319217 w 5319217"/>
              <a:gd name="connsiteY5" fmla="*/ 618778 h 618778"/>
              <a:gd name="connsiteX6" fmla="*/ 0 w 5319217"/>
              <a:gd name="connsiteY6" fmla="*/ 618778 h 618778"/>
              <a:gd name="connsiteX7" fmla="*/ 0 w 5319217"/>
              <a:gd name="connsiteY7"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9217" h="618778">
                <a:moveTo>
                  <a:pt x="0" y="0"/>
                </a:moveTo>
                <a:lnTo>
                  <a:pt x="5141206" y="0"/>
                </a:lnTo>
                <a:lnTo>
                  <a:pt x="5157296" y="139136"/>
                </a:lnTo>
                <a:cubicBezTo>
                  <a:pt x="5168765" y="205645"/>
                  <a:pt x="5184065" y="272098"/>
                  <a:pt x="5203355" y="338239"/>
                </a:cubicBezTo>
                <a:cubicBezTo>
                  <a:pt x="5222407" y="402952"/>
                  <a:pt x="5246221" y="465048"/>
                  <a:pt x="5273012" y="525420"/>
                </a:cubicBezTo>
                <a:lnTo>
                  <a:pt x="5319217" y="618778"/>
                </a:lnTo>
                <a:lnTo>
                  <a:pt x="0" y="618778"/>
                </a:lnTo>
                <a:lnTo>
                  <a:pt x="0" y="0"/>
                </a:lnTo>
                <a:close/>
              </a:path>
            </a:pathLst>
          </a:custGeom>
          <a:solidFill>
            <a:srgbClr val="0091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sp>
        <p:nvSpPr>
          <p:cNvPr id="546" name="Freeform 308">
            <a:extLst>
              <a:ext uri="{FF2B5EF4-FFF2-40B4-BE49-F238E27FC236}">
                <a16:creationId xmlns:a16="http://schemas.microsoft.com/office/drawing/2014/main" id="{14FC637D-22A5-E9C0-5E36-31FB2172E0FE}"/>
              </a:ext>
            </a:extLst>
          </p:cNvPr>
          <p:cNvSpPr/>
          <p:nvPr/>
        </p:nvSpPr>
        <p:spPr>
          <a:xfrm flipH="1">
            <a:off x="5778413" y="2279390"/>
            <a:ext cx="3559715" cy="347856"/>
          </a:xfrm>
          <a:custGeom>
            <a:avLst/>
            <a:gdLst>
              <a:gd name="connsiteX0" fmla="*/ 0 w 5705632"/>
              <a:gd name="connsiteY0" fmla="*/ 0 h 618778"/>
              <a:gd name="connsiteX1" fmla="*/ 5381196 w 5705632"/>
              <a:gd name="connsiteY1" fmla="*/ 0 h 618778"/>
              <a:gd name="connsiteX2" fmla="*/ 5455192 w 5705632"/>
              <a:gd name="connsiteY2" fmla="*/ 134321 h 618778"/>
              <a:gd name="connsiteX3" fmla="*/ 5546282 w 5705632"/>
              <a:gd name="connsiteY3" fmla="*/ 306513 h 618778"/>
              <a:gd name="connsiteX4" fmla="*/ 5702028 w 5705632"/>
              <a:gd name="connsiteY4" fmla="*/ 611522 h 618778"/>
              <a:gd name="connsiteX5" fmla="*/ 5705632 w 5705632"/>
              <a:gd name="connsiteY5" fmla="*/ 618778 h 618778"/>
              <a:gd name="connsiteX6" fmla="*/ 0 w 5705632"/>
              <a:gd name="connsiteY6" fmla="*/ 618778 h 618778"/>
              <a:gd name="connsiteX7" fmla="*/ 0 w 5705632"/>
              <a:gd name="connsiteY7"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5632" h="618778">
                <a:moveTo>
                  <a:pt x="0" y="0"/>
                </a:moveTo>
                <a:lnTo>
                  <a:pt x="5381196" y="0"/>
                </a:lnTo>
                <a:lnTo>
                  <a:pt x="5455192" y="134321"/>
                </a:lnTo>
                <a:cubicBezTo>
                  <a:pt x="5486746" y="191361"/>
                  <a:pt x="5517705" y="248461"/>
                  <a:pt x="5546282" y="306513"/>
                </a:cubicBezTo>
                <a:cubicBezTo>
                  <a:pt x="5595816" y="409292"/>
                  <a:pt x="5649160" y="510169"/>
                  <a:pt x="5702028" y="611522"/>
                </a:cubicBezTo>
                <a:lnTo>
                  <a:pt x="5705632" y="618778"/>
                </a:lnTo>
                <a:lnTo>
                  <a:pt x="0" y="618778"/>
                </a:lnTo>
                <a:lnTo>
                  <a:pt x="0" y="0"/>
                </a:lnTo>
                <a:close/>
              </a:path>
            </a:pathLst>
          </a:custGeom>
          <a:solidFill>
            <a:srgbClr val="48369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sp>
        <p:nvSpPr>
          <p:cNvPr id="547" name="Freeform 309">
            <a:extLst>
              <a:ext uri="{FF2B5EF4-FFF2-40B4-BE49-F238E27FC236}">
                <a16:creationId xmlns:a16="http://schemas.microsoft.com/office/drawing/2014/main" id="{D884B8B2-5A3E-3328-C114-C8A0E0523E8B}"/>
              </a:ext>
            </a:extLst>
          </p:cNvPr>
          <p:cNvSpPr/>
          <p:nvPr/>
        </p:nvSpPr>
        <p:spPr>
          <a:xfrm flipH="1">
            <a:off x="5636498" y="2678841"/>
            <a:ext cx="3701630" cy="352516"/>
          </a:xfrm>
          <a:custGeom>
            <a:avLst/>
            <a:gdLst>
              <a:gd name="connsiteX0" fmla="*/ 0 w 5938763"/>
              <a:gd name="connsiteY0" fmla="*/ 0 h 618778"/>
              <a:gd name="connsiteX1" fmla="*/ 5766162 w 5938763"/>
              <a:gd name="connsiteY1" fmla="*/ 0 h 618778"/>
              <a:gd name="connsiteX2" fmla="*/ 5854917 w 5938763"/>
              <a:gd name="connsiteY2" fmla="*/ 178721 h 618778"/>
              <a:gd name="connsiteX3" fmla="*/ 5915882 w 5938763"/>
              <a:gd name="connsiteY3" fmla="*/ 471833 h 618778"/>
              <a:gd name="connsiteX4" fmla="*/ 5929510 w 5938763"/>
              <a:gd name="connsiteY4" fmla="*/ 585876 h 618778"/>
              <a:gd name="connsiteX5" fmla="*/ 5938763 w 5938763"/>
              <a:gd name="connsiteY5" fmla="*/ 618778 h 618778"/>
              <a:gd name="connsiteX6" fmla="*/ 0 w 5938763"/>
              <a:gd name="connsiteY6" fmla="*/ 618778 h 618778"/>
              <a:gd name="connsiteX7" fmla="*/ 0 w 5938763"/>
              <a:gd name="connsiteY7" fmla="*/ 0 h 61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38763" h="618778">
                <a:moveTo>
                  <a:pt x="0" y="0"/>
                </a:moveTo>
                <a:lnTo>
                  <a:pt x="5766162" y="0"/>
                </a:lnTo>
                <a:lnTo>
                  <a:pt x="5854917" y="178721"/>
                </a:lnTo>
                <a:cubicBezTo>
                  <a:pt x="5893020" y="266274"/>
                  <a:pt x="5912071" y="372860"/>
                  <a:pt x="5915882" y="471833"/>
                </a:cubicBezTo>
                <a:cubicBezTo>
                  <a:pt x="5916835" y="509900"/>
                  <a:pt x="5921728" y="548214"/>
                  <a:pt x="5929510" y="585876"/>
                </a:cubicBezTo>
                <a:lnTo>
                  <a:pt x="5938763" y="618778"/>
                </a:lnTo>
                <a:lnTo>
                  <a:pt x="0" y="618778"/>
                </a:lnTo>
                <a:lnTo>
                  <a:pt x="0" y="0"/>
                </a:lnTo>
                <a:close/>
              </a:path>
            </a:pathLst>
          </a:custGeom>
          <a:solidFill>
            <a:srgbClr val="6D207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cs typeface="Arial" panose="020B0604020202020204" pitchFamily="34" charset="0"/>
              <a:sym typeface="Arial" panose="020B0604020202020204" pitchFamily="34" charset="0"/>
            </a:endParaRPr>
          </a:p>
        </p:txBody>
      </p:sp>
      <p:sp>
        <p:nvSpPr>
          <p:cNvPr id="548" name="Rectangle 309">
            <a:extLst>
              <a:ext uri="{FF2B5EF4-FFF2-40B4-BE49-F238E27FC236}">
                <a16:creationId xmlns:a16="http://schemas.microsoft.com/office/drawing/2014/main" id="{DAF4FA51-BC25-F392-C441-C6807C5D050C}"/>
              </a:ext>
            </a:extLst>
          </p:cNvPr>
          <p:cNvSpPr/>
          <p:nvPr/>
        </p:nvSpPr>
        <p:spPr>
          <a:xfrm>
            <a:off x="6046775" y="1039644"/>
            <a:ext cx="3837626" cy="2293453"/>
          </a:xfrm>
          <a:custGeom>
            <a:avLst/>
            <a:gdLst>
              <a:gd name="connsiteX0" fmla="*/ 0 w 2987143"/>
              <a:gd name="connsiteY0" fmla="*/ 0 h 2293453"/>
              <a:gd name="connsiteX1" fmla="*/ 2987143 w 2987143"/>
              <a:gd name="connsiteY1" fmla="*/ 0 h 2293453"/>
              <a:gd name="connsiteX2" fmla="*/ 2987143 w 2987143"/>
              <a:gd name="connsiteY2" fmla="*/ 2293453 h 2293453"/>
              <a:gd name="connsiteX3" fmla="*/ 0 w 2987143"/>
              <a:gd name="connsiteY3" fmla="*/ 2293453 h 2293453"/>
              <a:gd name="connsiteX4" fmla="*/ 0 w 2987143"/>
              <a:gd name="connsiteY4" fmla="*/ 0 h 2293453"/>
              <a:gd name="connsiteX0" fmla="*/ 517451 w 3504594"/>
              <a:gd name="connsiteY0" fmla="*/ 0 h 2293453"/>
              <a:gd name="connsiteX1" fmla="*/ 3504594 w 3504594"/>
              <a:gd name="connsiteY1" fmla="*/ 0 h 2293453"/>
              <a:gd name="connsiteX2" fmla="*/ 3504594 w 3504594"/>
              <a:gd name="connsiteY2" fmla="*/ 2293453 h 2293453"/>
              <a:gd name="connsiteX3" fmla="*/ 0 w 3504594"/>
              <a:gd name="connsiteY3" fmla="*/ 2293453 h 2293453"/>
              <a:gd name="connsiteX4" fmla="*/ 517451 w 3504594"/>
              <a:gd name="connsiteY4" fmla="*/ 0 h 22934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594" h="2293453">
                <a:moveTo>
                  <a:pt x="517451" y="0"/>
                </a:moveTo>
                <a:lnTo>
                  <a:pt x="3504594" y="0"/>
                </a:lnTo>
                <a:lnTo>
                  <a:pt x="3504594" y="2293453"/>
                </a:lnTo>
                <a:lnTo>
                  <a:pt x="0" y="2293453"/>
                </a:lnTo>
                <a:lnTo>
                  <a:pt x="5174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400">
              <a:solidFill>
                <a:schemeClr val="bg1"/>
              </a:solidFill>
            </a:endParaRPr>
          </a:p>
        </p:txBody>
      </p:sp>
      <p:sp>
        <p:nvSpPr>
          <p:cNvPr id="549" name="Rectangle 548">
            <a:extLst>
              <a:ext uri="{FF2B5EF4-FFF2-40B4-BE49-F238E27FC236}">
                <a16:creationId xmlns:a16="http://schemas.microsoft.com/office/drawing/2014/main" id="{DB38F0DA-6D8B-7C57-628B-235F5BED14D5}"/>
              </a:ext>
            </a:extLst>
          </p:cNvPr>
          <p:cNvSpPr/>
          <p:nvPr/>
        </p:nvSpPr>
        <p:spPr>
          <a:xfrm>
            <a:off x="7138343" y="1075326"/>
            <a:ext cx="5053657" cy="941547"/>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buFont typeface="Arial" panose="020B0604020202020204" pitchFamily="34" charset="0"/>
              <a:buChar char="•"/>
            </a:pPr>
            <a:r>
              <a:rPr lang="en-GB" sz="1000">
                <a:solidFill>
                  <a:schemeClr val="bg1"/>
                </a:solidFill>
              </a:rPr>
              <a:t>Control and audit access to administrator accounts</a:t>
            </a:r>
          </a:p>
          <a:p>
            <a:pPr marL="171450" indent="-171450">
              <a:buFont typeface="Arial" panose="020B0604020202020204" pitchFamily="34" charset="0"/>
              <a:buChar char="•"/>
            </a:pPr>
            <a:r>
              <a:rPr lang="en-GB" sz="1000">
                <a:solidFill>
                  <a:schemeClr val="bg1"/>
                </a:solidFill>
              </a:rPr>
              <a:t>Monitor, control and record administrative sessions</a:t>
            </a:r>
          </a:p>
          <a:p>
            <a:pPr marL="171450" indent="-171450">
              <a:buFont typeface="Arial" panose="020B0604020202020204" pitchFamily="34" charset="0"/>
              <a:buChar char="•"/>
            </a:pPr>
            <a:r>
              <a:rPr lang="en-GB" sz="1000">
                <a:solidFill>
                  <a:schemeClr val="bg1"/>
                </a:solidFill>
              </a:rPr>
              <a:t>Enforce fine-grained access control on servers and desktops</a:t>
            </a:r>
          </a:p>
          <a:p>
            <a:pPr marL="171450" indent="-171450">
              <a:buFont typeface="Arial" panose="020B0604020202020204" pitchFamily="34" charset="0"/>
              <a:buChar char="•"/>
            </a:pPr>
            <a:r>
              <a:rPr lang="en-GB" sz="1000">
                <a:solidFill>
                  <a:schemeClr val="bg1"/>
                </a:solidFill>
              </a:rPr>
              <a:t>Secure the credentials in the DevOps chain</a:t>
            </a:r>
          </a:p>
          <a:p>
            <a:pPr marL="171450" indent="-171450">
              <a:buFont typeface="Arial" panose="020B0604020202020204" pitchFamily="34" charset="0"/>
              <a:buChar char="•"/>
            </a:pPr>
            <a:r>
              <a:rPr lang="en-GB" sz="1000">
                <a:solidFill>
                  <a:schemeClr val="bg1"/>
                </a:solidFill>
              </a:rPr>
              <a:t>Obtain comprehensive oversight of activities of third parties</a:t>
            </a:r>
          </a:p>
        </p:txBody>
      </p:sp>
      <p:sp>
        <p:nvSpPr>
          <p:cNvPr id="550" name="Rectangle 549">
            <a:extLst>
              <a:ext uri="{FF2B5EF4-FFF2-40B4-BE49-F238E27FC236}">
                <a16:creationId xmlns:a16="http://schemas.microsoft.com/office/drawing/2014/main" id="{D8BEDE77-9A0D-1B75-CCF6-AD819309F13B}"/>
              </a:ext>
            </a:extLst>
          </p:cNvPr>
          <p:cNvSpPr/>
          <p:nvPr/>
        </p:nvSpPr>
        <p:spPr>
          <a:xfrm>
            <a:off x="7142076" y="2067241"/>
            <a:ext cx="5049924" cy="977978"/>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buFont typeface="Arial" panose="020B0604020202020204" pitchFamily="34" charset="0"/>
              <a:buChar char="•"/>
            </a:pPr>
            <a:r>
              <a:rPr lang="en-GB" sz="1000">
                <a:solidFill>
                  <a:schemeClr val="bg1"/>
                </a:solidFill>
              </a:rPr>
              <a:t>Understand and control who has access to your IT systems</a:t>
            </a:r>
          </a:p>
          <a:p>
            <a:pPr marL="171450" indent="-171450">
              <a:buFont typeface="Arial" panose="020B0604020202020204" pitchFamily="34" charset="0"/>
              <a:buChar char="•"/>
            </a:pPr>
            <a:r>
              <a:rPr lang="en-GB" sz="1000">
                <a:solidFill>
                  <a:schemeClr val="bg1"/>
                </a:solidFill>
              </a:rPr>
              <a:t>Deliver incremental value through application on-boarding</a:t>
            </a:r>
          </a:p>
          <a:p>
            <a:pPr marL="171450" indent="-171450">
              <a:buFont typeface="Arial" panose="020B0604020202020204" pitchFamily="34" charset="0"/>
              <a:buChar char="•"/>
            </a:pPr>
            <a:r>
              <a:rPr lang="en-GB" sz="1000">
                <a:solidFill>
                  <a:schemeClr val="bg1"/>
                </a:solidFill>
              </a:rPr>
              <a:t>Streamline adoption with our expert “People and Change” team</a:t>
            </a:r>
          </a:p>
          <a:p>
            <a:pPr marL="171450" indent="-171450">
              <a:buFont typeface="Arial" panose="020B0604020202020204" pitchFamily="34" charset="0"/>
              <a:buChar char="•"/>
            </a:pPr>
            <a:r>
              <a:rPr lang="en-GB" sz="1000">
                <a:solidFill>
                  <a:schemeClr val="bg1"/>
                </a:solidFill>
              </a:rPr>
              <a:t>Ensure "day one" access for new employees and new applications</a:t>
            </a:r>
          </a:p>
          <a:p>
            <a:pPr marL="171450" indent="-171450">
              <a:buFont typeface="Arial" panose="020B0604020202020204" pitchFamily="34" charset="0"/>
              <a:buChar char="•"/>
            </a:pPr>
            <a:r>
              <a:rPr lang="en-GB" sz="1000">
                <a:solidFill>
                  <a:schemeClr val="bg1"/>
                </a:solidFill>
              </a:rPr>
              <a:t>Delegate assignment of IT access from IT to the business</a:t>
            </a:r>
          </a:p>
        </p:txBody>
      </p:sp>
      <p:sp>
        <p:nvSpPr>
          <p:cNvPr id="551" name="Rectangle 550">
            <a:extLst>
              <a:ext uri="{FF2B5EF4-FFF2-40B4-BE49-F238E27FC236}">
                <a16:creationId xmlns:a16="http://schemas.microsoft.com/office/drawing/2014/main" id="{6F4A11C6-8A11-81E0-17C9-AEB42650E37D}"/>
              </a:ext>
            </a:extLst>
          </p:cNvPr>
          <p:cNvSpPr/>
          <p:nvPr/>
        </p:nvSpPr>
        <p:spPr>
          <a:xfrm>
            <a:off x="7133444" y="3111632"/>
            <a:ext cx="5058556" cy="941547"/>
          </a:xfrm>
          <a:prstGeom prst="rect">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buFont typeface="Arial" panose="020B0604020202020204" pitchFamily="34" charset="0"/>
              <a:buChar char="•"/>
            </a:pPr>
            <a:r>
              <a:rPr lang="en-GB" sz="1000">
                <a:solidFill>
                  <a:schemeClr val="bg1"/>
                </a:solidFill>
              </a:rPr>
              <a:t>Provide context-sensitive multi-factor sign-on</a:t>
            </a:r>
          </a:p>
          <a:p>
            <a:pPr marL="171450" indent="-171450">
              <a:buFont typeface="Arial" panose="020B0604020202020204" pitchFamily="34" charset="0"/>
              <a:buChar char="•"/>
            </a:pPr>
            <a:r>
              <a:rPr lang="en-GB" sz="1000">
                <a:solidFill>
                  <a:schemeClr val="bg1"/>
                </a:solidFill>
              </a:rPr>
              <a:t>Build roles to model the organisation and simplify access policies</a:t>
            </a:r>
          </a:p>
          <a:p>
            <a:pPr marL="171450" indent="-171450">
              <a:buFont typeface="Arial" panose="020B0604020202020204" pitchFamily="34" charset="0"/>
              <a:buChar char="•"/>
            </a:pPr>
            <a:r>
              <a:rPr lang="en-GB" sz="1000">
                <a:solidFill>
                  <a:schemeClr val="bg1"/>
                </a:solidFill>
              </a:rPr>
              <a:t>Deliver single sign-on to both enhance user experience and improve security</a:t>
            </a:r>
          </a:p>
        </p:txBody>
      </p:sp>
      <p:sp>
        <p:nvSpPr>
          <p:cNvPr id="552" name="Rectangle 551">
            <a:extLst>
              <a:ext uri="{FF2B5EF4-FFF2-40B4-BE49-F238E27FC236}">
                <a16:creationId xmlns:a16="http://schemas.microsoft.com/office/drawing/2014/main" id="{2B8B0B6D-705F-FD0B-F51A-3E12A9F04800}"/>
              </a:ext>
            </a:extLst>
          </p:cNvPr>
          <p:cNvSpPr/>
          <p:nvPr/>
        </p:nvSpPr>
        <p:spPr>
          <a:xfrm>
            <a:off x="7135120" y="4128735"/>
            <a:ext cx="5056879" cy="941547"/>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buFont typeface="Arial" panose="020B0604020202020204" pitchFamily="34" charset="0"/>
              <a:buChar char="•"/>
            </a:pPr>
            <a:r>
              <a:rPr lang="en-GB" sz="1000">
                <a:solidFill>
                  <a:schemeClr val="bg1"/>
                </a:solidFill>
              </a:rPr>
              <a:t>Develop strategy for cross-channel customer registration</a:t>
            </a:r>
          </a:p>
          <a:p>
            <a:pPr marL="171450" indent="-171450">
              <a:buFont typeface="Arial" panose="020B0604020202020204" pitchFamily="34" charset="0"/>
              <a:buChar char="•"/>
            </a:pPr>
            <a:r>
              <a:rPr lang="en-GB" sz="1000">
                <a:solidFill>
                  <a:schemeClr val="bg1"/>
                </a:solidFill>
              </a:rPr>
              <a:t>Build GDPR-compliant solutions that support your global ambition</a:t>
            </a:r>
          </a:p>
          <a:p>
            <a:pPr marL="171450" indent="-171450">
              <a:buFont typeface="Arial" panose="020B0604020202020204" pitchFamily="34" charset="0"/>
              <a:buChar char="•"/>
            </a:pPr>
            <a:r>
              <a:rPr lang="en-GB" sz="1000">
                <a:solidFill>
                  <a:schemeClr val="bg1"/>
                </a:solidFill>
              </a:rPr>
              <a:t>Assist your digital and marketing teams in monetising identity</a:t>
            </a:r>
          </a:p>
          <a:p>
            <a:pPr marL="171450" indent="-171450">
              <a:buFont typeface="Arial" panose="020B0604020202020204" pitchFamily="34" charset="0"/>
              <a:buChar char="•"/>
            </a:pPr>
            <a:r>
              <a:rPr lang="en-GB" sz="1000">
                <a:solidFill>
                  <a:schemeClr val="bg1"/>
                </a:solidFill>
              </a:rPr>
              <a:t>Develop a richer picture of customer identities and understand customer identity relationships</a:t>
            </a:r>
          </a:p>
        </p:txBody>
      </p:sp>
      <p:sp>
        <p:nvSpPr>
          <p:cNvPr id="553" name="Rectangle 552">
            <a:extLst>
              <a:ext uri="{FF2B5EF4-FFF2-40B4-BE49-F238E27FC236}">
                <a16:creationId xmlns:a16="http://schemas.microsoft.com/office/drawing/2014/main" id="{6499E6E0-6973-B9F2-4684-95C55F7A6D22}"/>
              </a:ext>
            </a:extLst>
          </p:cNvPr>
          <p:cNvSpPr/>
          <p:nvPr/>
        </p:nvSpPr>
        <p:spPr>
          <a:xfrm>
            <a:off x="7135121" y="5139568"/>
            <a:ext cx="5056878" cy="941547"/>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marL="171450" indent="-171450">
              <a:buFont typeface="Arial" panose="020B0604020202020204" pitchFamily="34" charset="0"/>
              <a:buChar char="•"/>
            </a:pPr>
            <a:r>
              <a:rPr lang="en-GB" sz="1000">
                <a:solidFill>
                  <a:schemeClr val="bg1"/>
                </a:solidFill>
              </a:rPr>
              <a:t>Map customer journeys to minimise security intrusion</a:t>
            </a:r>
          </a:p>
          <a:p>
            <a:pPr marL="171450" indent="-171450">
              <a:buFont typeface="Arial" panose="020B0604020202020204" pitchFamily="34" charset="0"/>
              <a:buChar char="•"/>
            </a:pPr>
            <a:r>
              <a:rPr lang="en-GB" sz="1000">
                <a:solidFill>
                  <a:schemeClr val="bg1"/>
                </a:solidFill>
              </a:rPr>
              <a:t>Provide simplified and context-aware customer sign-on</a:t>
            </a:r>
          </a:p>
          <a:p>
            <a:pPr marL="171450" indent="-171450">
              <a:buFont typeface="Arial" panose="020B0604020202020204" pitchFamily="34" charset="0"/>
              <a:buChar char="•"/>
            </a:pPr>
            <a:r>
              <a:rPr lang="en-GB" sz="1000">
                <a:solidFill>
                  <a:schemeClr val="bg1"/>
                </a:solidFill>
              </a:rPr>
              <a:t>Deliver consistent customer experience across partner sites</a:t>
            </a:r>
          </a:p>
          <a:p>
            <a:pPr marL="171450" indent="-171450">
              <a:buFont typeface="Arial" panose="020B0604020202020204" pitchFamily="34" charset="0"/>
              <a:buChar char="•"/>
            </a:pPr>
            <a:r>
              <a:rPr lang="en-GB" sz="1000">
                <a:solidFill>
                  <a:schemeClr val="bg1"/>
                </a:solidFill>
              </a:rPr>
              <a:t>Allow customers to control access to their data</a:t>
            </a:r>
          </a:p>
        </p:txBody>
      </p:sp>
      <p:sp>
        <p:nvSpPr>
          <p:cNvPr id="554" name="Rectangle 311">
            <a:extLst>
              <a:ext uri="{FF2B5EF4-FFF2-40B4-BE49-F238E27FC236}">
                <a16:creationId xmlns:a16="http://schemas.microsoft.com/office/drawing/2014/main" id="{20825B0F-1A17-9314-DF14-C7994A00C1B3}"/>
              </a:ext>
            </a:extLst>
          </p:cNvPr>
          <p:cNvSpPr/>
          <p:nvPr/>
        </p:nvSpPr>
        <p:spPr>
          <a:xfrm>
            <a:off x="6488605" y="1072184"/>
            <a:ext cx="655065" cy="949796"/>
          </a:xfrm>
          <a:custGeom>
            <a:avLst/>
            <a:gdLst>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7289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733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32115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41640 h 728990"/>
              <a:gd name="connsiteX4" fmla="*/ 0 w 803275"/>
              <a:gd name="connsiteY4" fmla="*/ 0 h 728990"/>
              <a:gd name="connsiteX0" fmla="*/ 0 w 803275"/>
              <a:gd name="connsiteY0" fmla="*/ 0 h 741690"/>
              <a:gd name="connsiteX1" fmla="*/ 803275 w 803275"/>
              <a:gd name="connsiteY1" fmla="*/ 0 h 741690"/>
              <a:gd name="connsiteX2" fmla="*/ 803275 w 803275"/>
              <a:gd name="connsiteY2" fmla="*/ 741690 h 741690"/>
              <a:gd name="connsiteX3" fmla="*/ 0 w 803275"/>
              <a:gd name="connsiteY3" fmla="*/ 341640 h 741690"/>
              <a:gd name="connsiteX4" fmla="*/ 0 w 803275"/>
              <a:gd name="connsiteY4" fmla="*/ 0 h 741690"/>
              <a:gd name="connsiteX0" fmla="*/ 0 w 814101"/>
              <a:gd name="connsiteY0" fmla="*/ 0 h 929259"/>
              <a:gd name="connsiteX1" fmla="*/ 803275 w 814101"/>
              <a:gd name="connsiteY1" fmla="*/ 0 h 929259"/>
              <a:gd name="connsiteX2" fmla="*/ 814101 w 814101"/>
              <a:gd name="connsiteY2" fmla="*/ 929259 h 929259"/>
              <a:gd name="connsiteX3" fmla="*/ 0 w 814101"/>
              <a:gd name="connsiteY3" fmla="*/ 341640 h 929259"/>
              <a:gd name="connsiteX4" fmla="*/ 0 w 814101"/>
              <a:gd name="connsiteY4" fmla="*/ 0 h 929259"/>
              <a:gd name="connsiteX0" fmla="*/ 0 w 846836"/>
              <a:gd name="connsiteY0" fmla="*/ 5787 h 929259"/>
              <a:gd name="connsiteX1" fmla="*/ 836010 w 846836"/>
              <a:gd name="connsiteY1" fmla="*/ 0 h 929259"/>
              <a:gd name="connsiteX2" fmla="*/ 846836 w 846836"/>
              <a:gd name="connsiteY2" fmla="*/ 929259 h 929259"/>
              <a:gd name="connsiteX3" fmla="*/ 32735 w 846836"/>
              <a:gd name="connsiteY3" fmla="*/ 341640 h 929259"/>
              <a:gd name="connsiteX4" fmla="*/ 0 w 846836"/>
              <a:gd name="connsiteY4" fmla="*/ 5787 h 929259"/>
              <a:gd name="connsiteX0" fmla="*/ 112233 w 959069"/>
              <a:gd name="connsiteY0" fmla="*/ 5787 h 929259"/>
              <a:gd name="connsiteX1" fmla="*/ 948243 w 959069"/>
              <a:gd name="connsiteY1" fmla="*/ 0 h 929259"/>
              <a:gd name="connsiteX2" fmla="*/ 959069 w 959069"/>
              <a:gd name="connsiteY2" fmla="*/ 929259 h 929259"/>
              <a:gd name="connsiteX3" fmla="*/ 0 w 959069"/>
              <a:gd name="connsiteY3" fmla="*/ 347427 h 929259"/>
              <a:gd name="connsiteX4" fmla="*/ 112233 w 959069"/>
              <a:gd name="connsiteY4" fmla="*/ 5787 h 929259"/>
              <a:gd name="connsiteX0" fmla="*/ 112233 w 959069"/>
              <a:gd name="connsiteY0" fmla="*/ 5787 h 952408"/>
              <a:gd name="connsiteX1" fmla="*/ 948243 w 959069"/>
              <a:gd name="connsiteY1" fmla="*/ 0 h 952408"/>
              <a:gd name="connsiteX2" fmla="*/ 959069 w 959069"/>
              <a:gd name="connsiteY2" fmla="*/ 952408 h 952408"/>
              <a:gd name="connsiteX3" fmla="*/ 0 w 959069"/>
              <a:gd name="connsiteY3" fmla="*/ 347427 h 952408"/>
              <a:gd name="connsiteX4" fmla="*/ 112233 w 959069"/>
              <a:gd name="connsiteY4" fmla="*/ 5787 h 952408"/>
              <a:gd name="connsiteX0" fmla="*/ 112233 w 959069"/>
              <a:gd name="connsiteY0" fmla="*/ 0 h 946621"/>
              <a:gd name="connsiteX1" fmla="*/ 948243 w 959069"/>
              <a:gd name="connsiteY1" fmla="*/ 5787 h 946621"/>
              <a:gd name="connsiteX2" fmla="*/ 959069 w 959069"/>
              <a:gd name="connsiteY2" fmla="*/ 946621 h 946621"/>
              <a:gd name="connsiteX3" fmla="*/ 0 w 959069"/>
              <a:gd name="connsiteY3" fmla="*/ 341640 h 946621"/>
              <a:gd name="connsiteX4" fmla="*/ 112233 w 959069"/>
              <a:gd name="connsiteY4" fmla="*/ 0 h 946621"/>
              <a:gd name="connsiteX0" fmla="*/ 112233 w 959069"/>
              <a:gd name="connsiteY0" fmla="*/ 0 h 946621"/>
              <a:gd name="connsiteX1" fmla="*/ 948243 w 959069"/>
              <a:gd name="connsiteY1" fmla="*/ 1025 h 946621"/>
              <a:gd name="connsiteX2" fmla="*/ 959069 w 959069"/>
              <a:gd name="connsiteY2" fmla="*/ 946621 h 946621"/>
              <a:gd name="connsiteX3" fmla="*/ 0 w 959069"/>
              <a:gd name="connsiteY3" fmla="*/ 341640 h 946621"/>
              <a:gd name="connsiteX4" fmla="*/ 112233 w 959069"/>
              <a:gd name="connsiteY4" fmla="*/ 0 h 946621"/>
              <a:gd name="connsiteX0" fmla="*/ 112233 w 959069"/>
              <a:gd name="connsiteY0" fmla="*/ 563 h 947184"/>
              <a:gd name="connsiteX1" fmla="*/ 955939 w 959069"/>
              <a:gd name="connsiteY1" fmla="*/ 0 h 947184"/>
              <a:gd name="connsiteX2" fmla="*/ 959069 w 959069"/>
              <a:gd name="connsiteY2" fmla="*/ 947184 h 947184"/>
              <a:gd name="connsiteX3" fmla="*/ 0 w 959069"/>
              <a:gd name="connsiteY3" fmla="*/ 342203 h 947184"/>
              <a:gd name="connsiteX4" fmla="*/ 112233 w 959069"/>
              <a:gd name="connsiteY4" fmla="*/ 563 h 947184"/>
              <a:gd name="connsiteX0" fmla="*/ 112233 w 959069"/>
              <a:gd name="connsiteY0" fmla="*/ 0 h 949796"/>
              <a:gd name="connsiteX1" fmla="*/ 955939 w 959069"/>
              <a:gd name="connsiteY1" fmla="*/ 2612 h 949796"/>
              <a:gd name="connsiteX2" fmla="*/ 959069 w 959069"/>
              <a:gd name="connsiteY2" fmla="*/ 949796 h 949796"/>
              <a:gd name="connsiteX3" fmla="*/ 0 w 959069"/>
              <a:gd name="connsiteY3" fmla="*/ 344815 h 949796"/>
              <a:gd name="connsiteX4" fmla="*/ 112233 w 959069"/>
              <a:gd name="connsiteY4" fmla="*/ 0 h 949796"/>
              <a:gd name="connsiteX0" fmla="*/ 119930 w 966766"/>
              <a:gd name="connsiteY0" fmla="*/ 0 h 949796"/>
              <a:gd name="connsiteX1" fmla="*/ 963636 w 966766"/>
              <a:gd name="connsiteY1" fmla="*/ 2612 h 949796"/>
              <a:gd name="connsiteX2" fmla="*/ 966766 w 966766"/>
              <a:gd name="connsiteY2" fmla="*/ 949796 h 949796"/>
              <a:gd name="connsiteX3" fmla="*/ 0 w 966766"/>
              <a:gd name="connsiteY3" fmla="*/ 341640 h 949796"/>
              <a:gd name="connsiteX4" fmla="*/ 119930 w 966766"/>
              <a:gd name="connsiteY4" fmla="*/ 0 h 949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66" h="949796">
                <a:moveTo>
                  <a:pt x="119930" y="0"/>
                </a:moveTo>
                <a:lnTo>
                  <a:pt x="963636" y="2612"/>
                </a:lnTo>
                <a:cubicBezTo>
                  <a:pt x="964679" y="318340"/>
                  <a:pt x="965723" y="634068"/>
                  <a:pt x="966766" y="949796"/>
                </a:cubicBezTo>
                <a:lnTo>
                  <a:pt x="0" y="341640"/>
                </a:lnTo>
                <a:lnTo>
                  <a:pt x="119930" y="0"/>
                </a:lnTo>
                <a:close/>
              </a:path>
            </a:pathLst>
          </a:cu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400">
              <a:solidFill>
                <a:schemeClr val="bg1"/>
              </a:solidFill>
            </a:endParaRPr>
          </a:p>
        </p:txBody>
      </p:sp>
      <p:sp>
        <p:nvSpPr>
          <p:cNvPr id="555" name="Rectangle 311">
            <a:extLst>
              <a:ext uri="{FF2B5EF4-FFF2-40B4-BE49-F238E27FC236}">
                <a16:creationId xmlns:a16="http://schemas.microsoft.com/office/drawing/2014/main" id="{2A33EB3F-B355-9D4E-2554-C273880B3763}"/>
              </a:ext>
            </a:extLst>
          </p:cNvPr>
          <p:cNvSpPr/>
          <p:nvPr/>
        </p:nvSpPr>
        <p:spPr>
          <a:xfrm>
            <a:off x="6390749" y="1464257"/>
            <a:ext cx="760253" cy="1579921"/>
          </a:xfrm>
          <a:custGeom>
            <a:avLst/>
            <a:gdLst>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7289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733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32115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41640 h 728990"/>
              <a:gd name="connsiteX4" fmla="*/ 0 w 803275"/>
              <a:gd name="connsiteY4" fmla="*/ 0 h 728990"/>
              <a:gd name="connsiteX0" fmla="*/ 0 w 803275"/>
              <a:gd name="connsiteY0" fmla="*/ 0 h 1163965"/>
              <a:gd name="connsiteX1" fmla="*/ 803275 w 803275"/>
              <a:gd name="connsiteY1" fmla="*/ 0 h 1163965"/>
              <a:gd name="connsiteX2" fmla="*/ 803275 w 803275"/>
              <a:gd name="connsiteY2" fmla="*/ 1163965 h 1163965"/>
              <a:gd name="connsiteX3" fmla="*/ 0 w 803275"/>
              <a:gd name="connsiteY3" fmla="*/ 341640 h 1163965"/>
              <a:gd name="connsiteX4" fmla="*/ 0 w 803275"/>
              <a:gd name="connsiteY4" fmla="*/ 0 h 1163965"/>
              <a:gd name="connsiteX0" fmla="*/ 0 w 803275"/>
              <a:gd name="connsiteY0" fmla="*/ 0 h 1163965"/>
              <a:gd name="connsiteX1" fmla="*/ 803275 w 803275"/>
              <a:gd name="connsiteY1" fmla="*/ 415925 h 1163965"/>
              <a:gd name="connsiteX2" fmla="*/ 803275 w 803275"/>
              <a:gd name="connsiteY2" fmla="*/ 1163965 h 1163965"/>
              <a:gd name="connsiteX3" fmla="*/ 0 w 803275"/>
              <a:gd name="connsiteY3" fmla="*/ 341640 h 1163965"/>
              <a:gd name="connsiteX4" fmla="*/ 0 w 803275"/>
              <a:gd name="connsiteY4" fmla="*/ 0 h 1163965"/>
              <a:gd name="connsiteX0" fmla="*/ 0 w 808689"/>
              <a:gd name="connsiteY0" fmla="*/ 0 h 1163965"/>
              <a:gd name="connsiteX1" fmla="*/ 808689 w 808689"/>
              <a:gd name="connsiteY1" fmla="*/ 623591 h 1163965"/>
              <a:gd name="connsiteX2" fmla="*/ 803275 w 808689"/>
              <a:gd name="connsiteY2" fmla="*/ 1163965 h 1163965"/>
              <a:gd name="connsiteX3" fmla="*/ 0 w 808689"/>
              <a:gd name="connsiteY3" fmla="*/ 341640 h 1163965"/>
              <a:gd name="connsiteX4" fmla="*/ 0 w 808689"/>
              <a:gd name="connsiteY4" fmla="*/ 0 h 1163965"/>
              <a:gd name="connsiteX0" fmla="*/ 0 w 808689"/>
              <a:gd name="connsiteY0" fmla="*/ 0 h 1589345"/>
              <a:gd name="connsiteX1" fmla="*/ 808689 w 808689"/>
              <a:gd name="connsiteY1" fmla="*/ 623591 h 1589345"/>
              <a:gd name="connsiteX2" fmla="*/ 776211 w 808689"/>
              <a:gd name="connsiteY2" fmla="*/ 1589345 h 1589345"/>
              <a:gd name="connsiteX3" fmla="*/ 0 w 808689"/>
              <a:gd name="connsiteY3" fmla="*/ 341640 h 1589345"/>
              <a:gd name="connsiteX4" fmla="*/ 0 w 808689"/>
              <a:gd name="connsiteY4" fmla="*/ 0 h 1589345"/>
              <a:gd name="connsiteX0" fmla="*/ 0 w 995745"/>
              <a:gd name="connsiteY0" fmla="*/ 0 h 1577770"/>
              <a:gd name="connsiteX1" fmla="*/ 995745 w 995745"/>
              <a:gd name="connsiteY1" fmla="*/ 612016 h 1577770"/>
              <a:gd name="connsiteX2" fmla="*/ 963267 w 995745"/>
              <a:gd name="connsiteY2" fmla="*/ 1577770 h 1577770"/>
              <a:gd name="connsiteX3" fmla="*/ 187056 w 995745"/>
              <a:gd name="connsiteY3" fmla="*/ 330065 h 1577770"/>
              <a:gd name="connsiteX4" fmla="*/ 0 w 995745"/>
              <a:gd name="connsiteY4" fmla="*/ 0 h 1577770"/>
              <a:gd name="connsiteX0" fmla="*/ 126263 w 1122008"/>
              <a:gd name="connsiteY0" fmla="*/ 0 h 1577770"/>
              <a:gd name="connsiteX1" fmla="*/ 1122008 w 1122008"/>
              <a:gd name="connsiteY1" fmla="*/ 612016 h 1577770"/>
              <a:gd name="connsiteX2" fmla="*/ 1089530 w 1122008"/>
              <a:gd name="connsiteY2" fmla="*/ 1577770 h 1577770"/>
              <a:gd name="connsiteX3" fmla="*/ 0 w 1122008"/>
              <a:gd name="connsiteY3" fmla="*/ 347428 h 1577770"/>
              <a:gd name="connsiteX4" fmla="*/ 126263 w 1122008"/>
              <a:gd name="connsiteY4" fmla="*/ 0 h 1577770"/>
              <a:gd name="connsiteX0" fmla="*/ 126263 w 1122008"/>
              <a:gd name="connsiteY0" fmla="*/ 0 h 1571983"/>
              <a:gd name="connsiteX1" fmla="*/ 1122008 w 1122008"/>
              <a:gd name="connsiteY1" fmla="*/ 612016 h 1571983"/>
              <a:gd name="connsiteX2" fmla="*/ 1117588 w 1122008"/>
              <a:gd name="connsiteY2" fmla="*/ 1571983 h 1571983"/>
              <a:gd name="connsiteX3" fmla="*/ 0 w 1122008"/>
              <a:gd name="connsiteY3" fmla="*/ 347428 h 1571983"/>
              <a:gd name="connsiteX4" fmla="*/ 126263 w 1122008"/>
              <a:gd name="connsiteY4" fmla="*/ 0 h 1571983"/>
              <a:gd name="connsiteX0" fmla="*/ 118567 w 1122008"/>
              <a:gd name="connsiteY0" fmla="*/ 0 h 1579921"/>
              <a:gd name="connsiteX1" fmla="*/ 1122008 w 1122008"/>
              <a:gd name="connsiteY1" fmla="*/ 619954 h 1579921"/>
              <a:gd name="connsiteX2" fmla="*/ 1117588 w 1122008"/>
              <a:gd name="connsiteY2" fmla="*/ 1579921 h 1579921"/>
              <a:gd name="connsiteX3" fmla="*/ 0 w 1122008"/>
              <a:gd name="connsiteY3" fmla="*/ 355366 h 1579921"/>
              <a:gd name="connsiteX4" fmla="*/ 118567 w 1122008"/>
              <a:gd name="connsiteY4" fmla="*/ 0 h 1579921"/>
              <a:gd name="connsiteX0" fmla="*/ 128829 w 1122008"/>
              <a:gd name="connsiteY0" fmla="*/ 0 h 1579921"/>
              <a:gd name="connsiteX1" fmla="*/ 1122008 w 1122008"/>
              <a:gd name="connsiteY1" fmla="*/ 619954 h 1579921"/>
              <a:gd name="connsiteX2" fmla="*/ 1117588 w 1122008"/>
              <a:gd name="connsiteY2" fmla="*/ 1579921 h 1579921"/>
              <a:gd name="connsiteX3" fmla="*/ 0 w 1122008"/>
              <a:gd name="connsiteY3" fmla="*/ 355366 h 1579921"/>
              <a:gd name="connsiteX4" fmla="*/ 128829 w 1122008"/>
              <a:gd name="connsiteY4" fmla="*/ 0 h 1579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2008" h="1579921">
                <a:moveTo>
                  <a:pt x="128829" y="0"/>
                </a:moveTo>
                <a:lnTo>
                  <a:pt x="1122008" y="619954"/>
                </a:lnTo>
                <a:cubicBezTo>
                  <a:pt x="1120203" y="800079"/>
                  <a:pt x="1119393" y="1399796"/>
                  <a:pt x="1117588" y="1579921"/>
                </a:cubicBezTo>
                <a:lnTo>
                  <a:pt x="0" y="355366"/>
                </a:lnTo>
                <a:lnTo>
                  <a:pt x="128829" y="0"/>
                </a:lnTo>
                <a:close/>
              </a:path>
            </a:pathLst>
          </a:cu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400">
              <a:solidFill>
                <a:schemeClr val="bg1"/>
              </a:solidFill>
            </a:endParaRPr>
          </a:p>
        </p:txBody>
      </p:sp>
      <p:sp>
        <p:nvSpPr>
          <p:cNvPr id="556" name="Rectangle 311">
            <a:extLst>
              <a:ext uri="{FF2B5EF4-FFF2-40B4-BE49-F238E27FC236}">
                <a16:creationId xmlns:a16="http://schemas.microsoft.com/office/drawing/2014/main" id="{1F03BE5B-0C3A-7A09-F898-F399DC8FDEE7}"/>
              </a:ext>
            </a:extLst>
          </p:cNvPr>
          <p:cNvSpPr/>
          <p:nvPr/>
        </p:nvSpPr>
        <p:spPr>
          <a:xfrm>
            <a:off x="6289220" y="1888466"/>
            <a:ext cx="848864" cy="2166020"/>
          </a:xfrm>
          <a:custGeom>
            <a:avLst/>
            <a:gdLst>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7289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733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32115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41640 h 728990"/>
              <a:gd name="connsiteX4" fmla="*/ 0 w 803275"/>
              <a:gd name="connsiteY4" fmla="*/ 0 h 728990"/>
              <a:gd name="connsiteX0" fmla="*/ 0 w 803275"/>
              <a:gd name="connsiteY0" fmla="*/ 0 h 1163965"/>
              <a:gd name="connsiteX1" fmla="*/ 803275 w 803275"/>
              <a:gd name="connsiteY1" fmla="*/ 0 h 1163965"/>
              <a:gd name="connsiteX2" fmla="*/ 803275 w 803275"/>
              <a:gd name="connsiteY2" fmla="*/ 1163965 h 1163965"/>
              <a:gd name="connsiteX3" fmla="*/ 0 w 803275"/>
              <a:gd name="connsiteY3" fmla="*/ 341640 h 1163965"/>
              <a:gd name="connsiteX4" fmla="*/ 0 w 803275"/>
              <a:gd name="connsiteY4" fmla="*/ 0 h 1163965"/>
              <a:gd name="connsiteX0" fmla="*/ 0 w 803275"/>
              <a:gd name="connsiteY0" fmla="*/ 0 h 1163965"/>
              <a:gd name="connsiteX1" fmla="*/ 803275 w 803275"/>
              <a:gd name="connsiteY1" fmla="*/ 415925 h 1163965"/>
              <a:gd name="connsiteX2" fmla="*/ 803275 w 803275"/>
              <a:gd name="connsiteY2" fmla="*/ 1163965 h 1163965"/>
              <a:gd name="connsiteX3" fmla="*/ 0 w 803275"/>
              <a:gd name="connsiteY3" fmla="*/ 341640 h 1163965"/>
              <a:gd name="connsiteX4" fmla="*/ 0 w 803275"/>
              <a:gd name="connsiteY4" fmla="*/ 0 h 1163965"/>
              <a:gd name="connsiteX0" fmla="*/ 0 w 803275"/>
              <a:gd name="connsiteY0" fmla="*/ 0 h 1163965"/>
              <a:gd name="connsiteX1" fmla="*/ 803275 w 803275"/>
              <a:gd name="connsiteY1" fmla="*/ 815975 h 1163965"/>
              <a:gd name="connsiteX2" fmla="*/ 803275 w 803275"/>
              <a:gd name="connsiteY2" fmla="*/ 1163965 h 1163965"/>
              <a:gd name="connsiteX3" fmla="*/ 0 w 803275"/>
              <a:gd name="connsiteY3" fmla="*/ 341640 h 1163965"/>
              <a:gd name="connsiteX4" fmla="*/ 0 w 803275"/>
              <a:gd name="connsiteY4" fmla="*/ 0 h 1163965"/>
              <a:gd name="connsiteX0" fmla="*/ 0 w 813537"/>
              <a:gd name="connsiteY0" fmla="*/ 0 h 1560840"/>
              <a:gd name="connsiteX1" fmla="*/ 803275 w 813537"/>
              <a:gd name="connsiteY1" fmla="*/ 815975 h 1560840"/>
              <a:gd name="connsiteX2" fmla="*/ 813537 w 813537"/>
              <a:gd name="connsiteY2" fmla="*/ 1560840 h 1560840"/>
              <a:gd name="connsiteX3" fmla="*/ 0 w 813537"/>
              <a:gd name="connsiteY3" fmla="*/ 341640 h 1560840"/>
              <a:gd name="connsiteX4" fmla="*/ 0 w 813537"/>
              <a:gd name="connsiteY4" fmla="*/ 0 h 1560840"/>
              <a:gd name="connsiteX0" fmla="*/ 0 w 813537"/>
              <a:gd name="connsiteY0" fmla="*/ 0 h 1560840"/>
              <a:gd name="connsiteX1" fmla="*/ 803275 w 813537"/>
              <a:gd name="connsiteY1" fmla="*/ 815975 h 1560840"/>
              <a:gd name="connsiteX2" fmla="*/ 813537 w 813537"/>
              <a:gd name="connsiteY2" fmla="*/ 1560840 h 1560840"/>
              <a:gd name="connsiteX3" fmla="*/ 5131 w 813537"/>
              <a:gd name="connsiteY3" fmla="*/ 347990 h 1560840"/>
              <a:gd name="connsiteX4" fmla="*/ 0 w 813537"/>
              <a:gd name="connsiteY4" fmla="*/ 0 h 1560840"/>
              <a:gd name="connsiteX0" fmla="*/ 493 w 814030"/>
              <a:gd name="connsiteY0" fmla="*/ 0 h 1560840"/>
              <a:gd name="connsiteX1" fmla="*/ 803768 w 814030"/>
              <a:gd name="connsiteY1" fmla="*/ 815975 h 1560840"/>
              <a:gd name="connsiteX2" fmla="*/ 814030 w 814030"/>
              <a:gd name="connsiteY2" fmla="*/ 1560840 h 1560840"/>
              <a:gd name="connsiteX3" fmla="*/ 493 w 814030"/>
              <a:gd name="connsiteY3" fmla="*/ 354340 h 1560840"/>
              <a:gd name="connsiteX4" fmla="*/ 493 w 814030"/>
              <a:gd name="connsiteY4" fmla="*/ 0 h 1560840"/>
              <a:gd name="connsiteX0" fmla="*/ 493 w 814594"/>
              <a:gd name="connsiteY0" fmla="*/ 0 h 1560840"/>
              <a:gd name="connsiteX1" fmla="*/ 814594 w 814594"/>
              <a:gd name="connsiteY1" fmla="*/ 1231307 h 1560840"/>
              <a:gd name="connsiteX2" fmla="*/ 814030 w 814594"/>
              <a:gd name="connsiteY2" fmla="*/ 1560840 h 1560840"/>
              <a:gd name="connsiteX3" fmla="*/ 493 w 814594"/>
              <a:gd name="connsiteY3" fmla="*/ 354340 h 1560840"/>
              <a:gd name="connsiteX4" fmla="*/ 493 w 814594"/>
              <a:gd name="connsiteY4" fmla="*/ 0 h 1560840"/>
              <a:gd name="connsiteX0" fmla="*/ 493 w 814594"/>
              <a:gd name="connsiteY0" fmla="*/ 0 h 2180489"/>
              <a:gd name="connsiteX1" fmla="*/ 814594 w 814594"/>
              <a:gd name="connsiteY1" fmla="*/ 1231307 h 2180489"/>
              <a:gd name="connsiteX2" fmla="*/ 792379 w 814594"/>
              <a:gd name="connsiteY2" fmla="*/ 2180489 h 2180489"/>
              <a:gd name="connsiteX3" fmla="*/ 493 w 814594"/>
              <a:gd name="connsiteY3" fmla="*/ 354340 h 2180489"/>
              <a:gd name="connsiteX4" fmla="*/ 493 w 814594"/>
              <a:gd name="connsiteY4" fmla="*/ 0 h 2180489"/>
              <a:gd name="connsiteX0" fmla="*/ 0 w 1166704"/>
              <a:gd name="connsiteY0" fmla="*/ 0 h 2174701"/>
              <a:gd name="connsiteX1" fmla="*/ 1166704 w 1166704"/>
              <a:gd name="connsiteY1" fmla="*/ 1225519 h 2174701"/>
              <a:gd name="connsiteX2" fmla="*/ 1144489 w 1166704"/>
              <a:gd name="connsiteY2" fmla="*/ 2174701 h 2174701"/>
              <a:gd name="connsiteX3" fmla="*/ 352603 w 1166704"/>
              <a:gd name="connsiteY3" fmla="*/ 348552 h 2174701"/>
              <a:gd name="connsiteX4" fmla="*/ 0 w 1166704"/>
              <a:gd name="connsiteY4" fmla="*/ 0 h 2174701"/>
              <a:gd name="connsiteX0" fmla="*/ 127343 w 1294047"/>
              <a:gd name="connsiteY0" fmla="*/ 0 h 2174701"/>
              <a:gd name="connsiteX1" fmla="*/ 1294047 w 1294047"/>
              <a:gd name="connsiteY1" fmla="*/ 1225519 h 2174701"/>
              <a:gd name="connsiteX2" fmla="*/ 1271832 w 1294047"/>
              <a:gd name="connsiteY2" fmla="*/ 2174701 h 2174701"/>
              <a:gd name="connsiteX3" fmla="*/ 17 w 1294047"/>
              <a:gd name="connsiteY3" fmla="*/ 351445 h 2174701"/>
              <a:gd name="connsiteX4" fmla="*/ 127343 w 1294047"/>
              <a:gd name="connsiteY4" fmla="*/ 0 h 2174701"/>
              <a:gd name="connsiteX0" fmla="*/ 127326 w 1294030"/>
              <a:gd name="connsiteY0" fmla="*/ 0 h 2174701"/>
              <a:gd name="connsiteX1" fmla="*/ 1294030 w 1294030"/>
              <a:gd name="connsiteY1" fmla="*/ 1225519 h 2174701"/>
              <a:gd name="connsiteX2" fmla="*/ 1271815 w 1294030"/>
              <a:gd name="connsiteY2" fmla="*/ 2174701 h 2174701"/>
              <a:gd name="connsiteX3" fmla="*/ 0 w 1294030"/>
              <a:gd name="connsiteY3" fmla="*/ 351445 h 2174701"/>
              <a:gd name="connsiteX4" fmla="*/ 127326 w 1294030"/>
              <a:gd name="connsiteY4" fmla="*/ 0 h 2174701"/>
              <a:gd name="connsiteX0" fmla="*/ 107736 w 1294030"/>
              <a:gd name="connsiteY0" fmla="*/ 0 h 2171807"/>
              <a:gd name="connsiteX1" fmla="*/ 1294030 w 1294030"/>
              <a:gd name="connsiteY1" fmla="*/ 1222625 h 2171807"/>
              <a:gd name="connsiteX2" fmla="*/ 1271815 w 1294030"/>
              <a:gd name="connsiteY2" fmla="*/ 2171807 h 2171807"/>
              <a:gd name="connsiteX3" fmla="*/ 0 w 1294030"/>
              <a:gd name="connsiteY3" fmla="*/ 348551 h 2171807"/>
              <a:gd name="connsiteX4" fmla="*/ 107736 w 1294030"/>
              <a:gd name="connsiteY4" fmla="*/ 0 h 2171807"/>
              <a:gd name="connsiteX0" fmla="*/ 107736 w 1294030"/>
              <a:gd name="connsiteY0" fmla="*/ 0 h 2171807"/>
              <a:gd name="connsiteX1" fmla="*/ 1294030 w 1294030"/>
              <a:gd name="connsiteY1" fmla="*/ 1222625 h 2171807"/>
              <a:gd name="connsiteX2" fmla="*/ 1271815 w 1294030"/>
              <a:gd name="connsiteY2" fmla="*/ 2171807 h 2171807"/>
              <a:gd name="connsiteX3" fmla="*/ 0 w 1294030"/>
              <a:gd name="connsiteY3" fmla="*/ 348551 h 2171807"/>
              <a:gd name="connsiteX4" fmla="*/ 107736 w 1294030"/>
              <a:gd name="connsiteY4" fmla="*/ 0 h 2171807"/>
              <a:gd name="connsiteX0" fmla="*/ 156708 w 1294030"/>
              <a:gd name="connsiteY0" fmla="*/ 0 h 2174701"/>
              <a:gd name="connsiteX1" fmla="*/ 1294030 w 1294030"/>
              <a:gd name="connsiteY1" fmla="*/ 1225519 h 2174701"/>
              <a:gd name="connsiteX2" fmla="*/ 1271815 w 1294030"/>
              <a:gd name="connsiteY2" fmla="*/ 2174701 h 2174701"/>
              <a:gd name="connsiteX3" fmla="*/ 0 w 1294030"/>
              <a:gd name="connsiteY3" fmla="*/ 351445 h 2174701"/>
              <a:gd name="connsiteX4" fmla="*/ 156708 w 1294030"/>
              <a:gd name="connsiteY4" fmla="*/ 0 h 2174701"/>
              <a:gd name="connsiteX0" fmla="*/ 127324 w 1294030"/>
              <a:gd name="connsiteY0" fmla="*/ 0 h 2174701"/>
              <a:gd name="connsiteX1" fmla="*/ 1294030 w 1294030"/>
              <a:gd name="connsiteY1" fmla="*/ 1225519 h 2174701"/>
              <a:gd name="connsiteX2" fmla="*/ 1271815 w 1294030"/>
              <a:gd name="connsiteY2" fmla="*/ 2174701 h 2174701"/>
              <a:gd name="connsiteX3" fmla="*/ 0 w 1294030"/>
              <a:gd name="connsiteY3" fmla="*/ 351445 h 2174701"/>
              <a:gd name="connsiteX4" fmla="*/ 127324 w 1294030"/>
              <a:gd name="connsiteY4" fmla="*/ 0 h 2174701"/>
              <a:gd name="connsiteX0" fmla="*/ 127324 w 1301199"/>
              <a:gd name="connsiteY0" fmla="*/ 0 h 2166020"/>
              <a:gd name="connsiteX1" fmla="*/ 1294030 w 1301199"/>
              <a:gd name="connsiteY1" fmla="*/ 1225519 h 2166020"/>
              <a:gd name="connsiteX2" fmla="*/ 1301199 w 1301199"/>
              <a:gd name="connsiteY2" fmla="*/ 2166020 h 2166020"/>
              <a:gd name="connsiteX3" fmla="*/ 0 w 1301199"/>
              <a:gd name="connsiteY3" fmla="*/ 351445 h 2166020"/>
              <a:gd name="connsiteX4" fmla="*/ 127324 w 1301199"/>
              <a:gd name="connsiteY4" fmla="*/ 0 h 2166020"/>
              <a:gd name="connsiteX0" fmla="*/ 138071 w 1311946"/>
              <a:gd name="connsiteY0" fmla="*/ 0 h 2166020"/>
              <a:gd name="connsiteX1" fmla="*/ 1304777 w 1311946"/>
              <a:gd name="connsiteY1" fmla="*/ 1225519 h 2166020"/>
              <a:gd name="connsiteX2" fmla="*/ 1311946 w 1311946"/>
              <a:gd name="connsiteY2" fmla="*/ 2166020 h 2166020"/>
              <a:gd name="connsiteX3" fmla="*/ 0 w 1311946"/>
              <a:gd name="connsiteY3" fmla="*/ 346682 h 2166020"/>
              <a:gd name="connsiteX4" fmla="*/ 138071 w 1311946"/>
              <a:gd name="connsiteY4" fmla="*/ 0 h 216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1946" h="2166020">
                <a:moveTo>
                  <a:pt x="138071" y="0"/>
                </a:moveTo>
                <a:lnTo>
                  <a:pt x="1304777" y="1225519"/>
                </a:lnTo>
                <a:cubicBezTo>
                  <a:pt x="1307167" y="1539019"/>
                  <a:pt x="1309556" y="1852520"/>
                  <a:pt x="1311946" y="2166020"/>
                </a:cubicBezTo>
                <a:lnTo>
                  <a:pt x="0" y="346682"/>
                </a:lnTo>
                <a:cubicBezTo>
                  <a:pt x="42366" y="201748"/>
                  <a:pt x="56528" y="115997"/>
                  <a:pt x="138071" y="0"/>
                </a:cubicBezTo>
                <a:close/>
              </a:path>
            </a:pathLst>
          </a:cu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400">
              <a:solidFill>
                <a:schemeClr val="bg1"/>
              </a:solidFill>
            </a:endParaRPr>
          </a:p>
        </p:txBody>
      </p:sp>
      <p:sp>
        <p:nvSpPr>
          <p:cNvPr id="557" name="Rectangle 311">
            <a:extLst>
              <a:ext uri="{FF2B5EF4-FFF2-40B4-BE49-F238E27FC236}">
                <a16:creationId xmlns:a16="http://schemas.microsoft.com/office/drawing/2014/main" id="{3B9ADA1D-267A-2924-4D67-8D817BF80F22}"/>
              </a:ext>
            </a:extLst>
          </p:cNvPr>
          <p:cNvSpPr/>
          <p:nvPr/>
        </p:nvSpPr>
        <p:spPr>
          <a:xfrm>
            <a:off x="6189627" y="2272881"/>
            <a:ext cx="946705" cy="2786713"/>
          </a:xfrm>
          <a:custGeom>
            <a:avLst/>
            <a:gdLst>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7289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733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32115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41640 h 728990"/>
              <a:gd name="connsiteX4" fmla="*/ 0 w 803275"/>
              <a:gd name="connsiteY4" fmla="*/ 0 h 728990"/>
              <a:gd name="connsiteX0" fmla="*/ 0 w 803275"/>
              <a:gd name="connsiteY0" fmla="*/ 0 h 1163965"/>
              <a:gd name="connsiteX1" fmla="*/ 803275 w 803275"/>
              <a:gd name="connsiteY1" fmla="*/ 0 h 1163965"/>
              <a:gd name="connsiteX2" fmla="*/ 803275 w 803275"/>
              <a:gd name="connsiteY2" fmla="*/ 1163965 h 1163965"/>
              <a:gd name="connsiteX3" fmla="*/ 0 w 803275"/>
              <a:gd name="connsiteY3" fmla="*/ 341640 h 1163965"/>
              <a:gd name="connsiteX4" fmla="*/ 0 w 803275"/>
              <a:gd name="connsiteY4" fmla="*/ 0 h 1163965"/>
              <a:gd name="connsiteX0" fmla="*/ 0 w 803275"/>
              <a:gd name="connsiteY0" fmla="*/ 0 h 1163965"/>
              <a:gd name="connsiteX1" fmla="*/ 803275 w 803275"/>
              <a:gd name="connsiteY1" fmla="*/ 415925 h 1163965"/>
              <a:gd name="connsiteX2" fmla="*/ 803275 w 803275"/>
              <a:gd name="connsiteY2" fmla="*/ 1163965 h 1163965"/>
              <a:gd name="connsiteX3" fmla="*/ 0 w 803275"/>
              <a:gd name="connsiteY3" fmla="*/ 341640 h 1163965"/>
              <a:gd name="connsiteX4" fmla="*/ 0 w 803275"/>
              <a:gd name="connsiteY4" fmla="*/ 0 h 1163965"/>
              <a:gd name="connsiteX0" fmla="*/ 0 w 803275"/>
              <a:gd name="connsiteY0" fmla="*/ 0 h 1973590"/>
              <a:gd name="connsiteX1" fmla="*/ 803275 w 803275"/>
              <a:gd name="connsiteY1" fmla="*/ 415925 h 1973590"/>
              <a:gd name="connsiteX2" fmla="*/ 803275 w 803275"/>
              <a:gd name="connsiteY2" fmla="*/ 1973590 h 1973590"/>
              <a:gd name="connsiteX3" fmla="*/ 0 w 803275"/>
              <a:gd name="connsiteY3" fmla="*/ 341640 h 1973590"/>
              <a:gd name="connsiteX4" fmla="*/ 0 w 803275"/>
              <a:gd name="connsiteY4" fmla="*/ 0 h 1973590"/>
              <a:gd name="connsiteX0" fmla="*/ 0 w 803275"/>
              <a:gd name="connsiteY0" fmla="*/ 0 h 1973590"/>
              <a:gd name="connsiteX1" fmla="*/ 803275 w 803275"/>
              <a:gd name="connsiteY1" fmla="*/ 1235075 h 1973590"/>
              <a:gd name="connsiteX2" fmla="*/ 803275 w 803275"/>
              <a:gd name="connsiteY2" fmla="*/ 1973590 h 1973590"/>
              <a:gd name="connsiteX3" fmla="*/ 0 w 803275"/>
              <a:gd name="connsiteY3" fmla="*/ 341640 h 1973590"/>
              <a:gd name="connsiteX4" fmla="*/ 0 w 803275"/>
              <a:gd name="connsiteY4" fmla="*/ 0 h 1973590"/>
              <a:gd name="connsiteX0" fmla="*/ 0 w 1256886"/>
              <a:gd name="connsiteY0" fmla="*/ 0 h 1967803"/>
              <a:gd name="connsiteX1" fmla="*/ 1256886 w 1256886"/>
              <a:gd name="connsiteY1" fmla="*/ 1229288 h 1967803"/>
              <a:gd name="connsiteX2" fmla="*/ 1256886 w 1256886"/>
              <a:gd name="connsiteY2" fmla="*/ 1967803 h 1967803"/>
              <a:gd name="connsiteX3" fmla="*/ 453611 w 1256886"/>
              <a:gd name="connsiteY3" fmla="*/ 335853 h 1967803"/>
              <a:gd name="connsiteX4" fmla="*/ 0 w 1256886"/>
              <a:gd name="connsiteY4" fmla="*/ 0 h 1967803"/>
              <a:gd name="connsiteX0" fmla="*/ 140293 w 1397179"/>
              <a:gd name="connsiteY0" fmla="*/ 0 h 1967803"/>
              <a:gd name="connsiteX1" fmla="*/ 1397179 w 1397179"/>
              <a:gd name="connsiteY1" fmla="*/ 1229288 h 1967803"/>
              <a:gd name="connsiteX2" fmla="*/ 1397179 w 1397179"/>
              <a:gd name="connsiteY2" fmla="*/ 1967803 h 1967803"/>
              <a:gd name="connsiteX3" fmla="*/ 0 w 1397179"/>
              <a:gd name="connsiteY3" fmla="*/ 338746 h 1967803"/>
              <a:gd name="connsiteX4" fmla="*/ 140293 w 1397179"/>
              <a:gd name="connsiteY4" fmla="*/ 0 h 1967803"/>
              <a:gd name="connsiteX0" fmla="*/ 121587 w 1397179"/>
              <a:gd name="connsiteY0" fmla="*/ 0 h 1967803"/>
              <a:gd name="connsiteX1" fmla="*/ 1397179 w 1397179"/>
              <a:gd name="connsiteY1" fmla="*/ 1229288 h 1967803"/>
              <a:gd name="connsiteX2" fmla="*/ 1397179 w 1397179"/>
              <a:gd name="connsiteY2" fmla="*/ 1967803 h 1967803"/>
              <a:gd name="connsiteX3" fmla="*/ 0 w 1397179"/>
              <a:gd name="connsiteY3" fmla="*/ 338746 h 1967803"/>
              <a:gd name="connsiteX4" fmla="*/ 121587 w 1397179"/>
              <a:gd name="connsiteY4" fmla="*/ 0 h 1967803"/>
              <a:gd name="connsiteX0" fmla="*/ 135616 w 1397179"/>
              <a:gd name="connsiteY0" fmla="*/ 0 h 1967803"/>
              <a:gd name="connsiteX1" fmla="*/ 1397179 w 1397179"/>
              <a:gd name="connsiteY1" fmla="*/ 1229288 h 1967803"/>
              <a:gd name="connsiteX2" fmla="*/ 1397179 w 1397179"/>
              <a:gd name="connsiteY2" fmla="*/ 1967803 h 1967803"/>
              <a:gd name="connsiteX3" fmla="*/ 0 w 1397179"/>
              <a:gd name="connsiteY3" fmla="*/ 338746 h 1967803"/>
              <a:gd name="connsiteX4" fmla="*/ 135616 w 1397179"/>
              <a:gd name="connsiteY4" fmla="*/ 0 h 1967803"/>
              <a:gd name="connsiteX0" fmla="*/ 135616 w 1397179"/>
              <a:gd name="connsiteY0" fmla="*/ 0 h 1970697"/>
              <a:gd name="connsiteX1" fmla="*/ 1397179 w 1397179"/>
              <a:gd name="connsiteY1" fmla="*/ 1232182 h 1970697"/>
              <a:gd name="connsiteX2" fmla="*/ 1397179 w 1397179"/>
              <a:gd name="connsiteY2" fmla="*/ 1970697 h 1970697"/>
              <a:gd name="connsiteX3" fmla="*/ 0 w 1397179"/>
              <a:gd name="connsiteY3" fmla="*/ 341640 h 1970697"/>
              <a:gd name="connsiteX4" fmla="*/ 135616 w 1397179"/>
              <a:gd name="connsiteY4" fmla="*/ 0 h 1970697"/>
              <a:gd name="connsiteX0" fmla="*/ 130941 w 1397179"/>
              <a:gd name="connsiteY0" fmla="*/ 0 h 1970697"/>
              <a:gd name="connsiteX1" fmla="*/ 1397179 w 1397179"/>
              <a:gd name="connsiteY1" fmla="*/ 1232182 h 1970697"/>
              <a:gd name="connsiteX2" fmla="*/ 1397179 w 1397179"/>
              <a:gd name="connsiteY2" fmla="*/ 1970697 h 1970697"/>
              <a:gd name="connsiteX3" fmla="*/ 0 w 1397179"/>
              <a:gd name="connsiteY3" fmla="*/ 341640 h 1970697"/>
              <a:gd name="connsiteX4" fmla="*/ 130941 w 1397179"/>
              <a:gd name="connsiteY4" fmla="*/ 0 h 1970697"/>
              <a:gd name="connsiteX0" fmla="*/ 130941 w 1397179"/>
              <a:gd name="connsiteY0" fmla="*/ 0 h 2786713"/>
              <a:gd name="connsiteX1" fmla="*/ 1397179 w 1397179"/>
              <a:gd name="connsiteY1" fmla="*/ 1232182 h 2786713"/>
              <a:gd name="connsiteX2" fmla="*/ 1397179 w 1397179"/>
              <a:gd name="connsiteY2" fmla="*/ 2786713 h 2786713"/>
              <a:gd name="connsiteX3" fmla="*/ 0 w 1397179"/>
              <a:gd name="connsiteY3" fmla="*/ 341640 h 2786713"/>
              <a:gd name="connsiteX4" fmla="*/ 130941 w 1397179"/>
              <a:gd name="connsiteY4" fmla="*/ 0 h 2786713"/>
              <a:gd name="connsiteX0" fmla="*/ 130941 w 1397179"/>
              <a:gd name="connsiteY0" fmla="*/ 0 h 2786713"/>
              <a:gd name="connsiteX1" fmla="*/ 1397179 w 1397179"/>
              <a:gd name="connsiteY1" fmla="*/ 1834066 h 2786713"/>
              <a:gd name="connsiteX2" fmla="*/ 1397179 w 1397179"/>
              <a:gd name="connsiteY2" fmla="*/ 2786713 h 2786713"/>
              <a:gd name="connsiteX3" fmla="*/ 0 w 1397179"/>
              <a:gd name="connsiteY3" fmla="*/ 341640 h 2786713"/>
              <a:gd name="connsiteX4" fmla="*/ 130941 w 1397179"/>
              <a:gd name="connsiteY4" fmla="*/ 0 h 2786713"/>
              <a:gd name="connsiteX0" fmla="*/ 128376 w 1397179"/>
              <a:gd name="connsiteY0" fmla="*/ 0 h 2786713"/>
              <a:gd name="connsiteX1" fmla="*/ 1397179 w 1397179"/>
              <a:gd name="connsiteY1" fmla="*/ 1834066 h 2786713"/>
              <a:gd name="connsiteX2" fmla="*/ 1397179 w 1397179"/>
              <a:gd name="connsiteY2" fmla="*/ 2786713 h 2786713"/>
              <a:gd name="connsiteX3" fmla="*/ 0 w 1397179"/>
              <a:gd name="connsiteY3" fmla="*/ 341640 h 2786713"/>
              <a:gd name="connsiteX4" fmla="*/ 128376 w 1397179"/>
              <a:gd name="connsiteY4" fmla="*/ 0 h 278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179" h="2786713">
                <a:moveTo>
                  <a:pt x="128376" y="0"/>
                </a:moveTo>
                <a:lnTo>
                  <a:pt x="1397179" y="1834066"/>
                </a:lnTo>
                <a:lnTo>
                  <a:pt x="1397179" y="2786713"/>
                </a:lnTo>
                <a:lnTo>
                  <a:pt x="0" y="341640"/>
                </a:lnTo>
                <a:lnTo>
                  <a:pt x="128376" y="0"/>
                </a:lnTo>
                <a:close/>
              </a:path>
            </a:pathLst>
          </a:cu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400">
              <a:solidFill>
                <a:schemeClr val="bg1"/>
              </a:solidFill>
            </a:endParaRPr>
          </a:p>
        </p:txBody>
      </p:sp>
      <p:sp>
        <p:nvSpPr>
          <p:cNvPr id="558" name="Rectangle 311">
            <a:extLst>
              <a:ext uri="{FF2B5EF4-FFF2-40B4-BE49-F238E27FC236}">
                <a16:creationId xmlns:a16="http://schemas.microsoft.com/office/drawing/2014/main" id="{1B783A08-BA2A-EA04-645A-0944BA30FF80}"/>
              </a:ext>
            </a:extLst>
          </p:cNvPr>
          <p:cNvSpPr/>
          <p:nvPr/>
        </p:nvSpPr>
        <p:spPr>
          <a:xfrm>
            <a:off x="6088511" y="2689701"/>
            <a:ext cx="1056735" cy="3400060"/>
          </a:xfrm>
          <a:custGeom>
            <a:avLst/>
            <a:gdLst>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7289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73390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32115 h 728990"/>
              <a:gd name="connsiteX4" fmla="*/ 0 w 803275"/>
              <a:gd name="connsiteY4" fmla="*/ 0 h 728990"/>
              <a:gd name="connsiteX0" fmla="*/ 0 w 803275"/>
              <a:gd name="connsiteY0" fmla="*/ 0 h 728990"/>
              <a:gd name="connsiteX1" fmla="*/ 803275 w 803275"/>
              <a:gd name="connsiteY1" fmla="*/ 0 h 728990"/>
              <a:gd name="connsiteX2" fmla="*/ 803275 w 803275"/>
              <a:gd name="connsiteY2" fmla="*/ 728990 h 728990"/>
              <a:gd name="connsiteX3" fmla="*/ 0 w 803275"/>
              <a:gd name="connsiteY3" fmla="*/ 341640 h 728990"/>
              <a:gd name="connsiteX4" fmla="*/ 0 w 803275"/>
              <a:gd name="connsiteY4" fmla="*/ 0 h 728990"/>
              <a:gd name="connsiteX0" fmla="*/ 0 w 803275"/>
              <a:gd name="connsiteY0" fmla="*/ 0 h 1163965"/>
              <a:gd name="connsiteX1" fmla="*/ 803275 w 803275"/>
              <a:gd name="connsiteY1" fmla="*/ 0 h 1163965"/>
              <a:gd name="connsiteX2" fmla="*/ 803275 w 803275"/>
              <a:gd name="connsiteY2" fmla="*/ 1163965 h 1163965"/>
              <a:gd name="connsiteX3" fmla="*/ 0 w 803275"/>
              <a:gd name="connsiteY3" fmla="*/ 341640 h 1163965"/>
              <a:gd name="connsiteX4" fmla="*/ 0 w 803275"/>
              <a:gd name="connsiteY4" fmla="*/ 0 h 1163965"/>
              <a:gd name="connsiteX0" fmla="*/ 0 w 803275"/>
              <a:gd name="connsiteY0" fmla="*/ 0 h 1163965"/>
              <a:gd name="connsiteX1" fmla="*/ 803275 w 803275"/>
              <a:gd name="connsiteY1" fmla="*/ 415925 h 1163965"/>
              <a:gd name="connsiteX2" fmla="*/ 803275 w 803275"/>
              <a:gd name="connsiteY2" fmla="*/ 1163965 h 1163965"/>
              <a:gd name="connsiteX3" fmla="*/ 0 w 803275"/>
              <a:gd name="connsiteY3" fmla="*/ 341640 h 1163965"/>
              <a:gd name="connsiteX4" fmla="*/ 0 w 803275"/>
              <a:gd name="connsiteY4" fmla="*/ 0 h 1163965"/>
              <a:gd name="connsiteX0" fmla="*/ 0 w 803275"/>
              <a:gd name="connsiteY0" fmla="*/ 0 h 1163965"/>
              <a:gd name="connsiteX1" fmla="*/ 803275 w 803275"/>
              <a:gd name="connsiteY1" fmla="*/ 415925 h 1163965"/>
              <a:gd name="connsiteX2" fmla="*/ 803275 w 803275"/>
              <a:gd name="connsiteY2" fmla="*/ 1163965 h 1163965"/>
              <a:gd name="connsiteX3" fmla="*/ 0 w 803275"/>
              <a:gd name="connsiteY3" fmla="*/ 354340 h 1163965"/>
              <a:gd name="connsiteX4" fmla="*/ 0 w 803275"/>
              <a:gd name="connsiteY4" fmla="*/ 0 h 1163965"/>
              <a:gd name="connsiteX0" fmla="*/ 0 w 803275"/>
              <a:gd name="connsiteY0" fmla="*/ 0 h 1163965"/>
              <a:gd name="connsiteX1" fmla="*/ 803275 w 803275"/>
              <a:gd name="connsiteY1" fmla="*/ 927116 h 1163965"/>
              <a:gd name="connsiteX2" fmla="*/ 803275 w 803275"/>
              <a:gd name="connsiteY2" fmla="*/ 1163965 h 1163965"/>
              <a:gd name="connsiteX3" fmla="*/ 0 w 803275"/>
              <a:gd name="connsiteY3" fmla="*/ 354340 h 1163965"/>
              <a:gd name="connsiteX4" fmla="*/ 0 w 803275"/>
              <a:gd name="connsiteY4" fmla="*/ 0 h 1163965"/>
              <a:gd name="connsiteX0" fmla="*/ 0 w 803275"/>
              <a:gd name="connsiteY0" fmla="*/ 0 h 1333772"/>
              <a:gd name="connsiteX1" fmla="*/ 803275 w 803275"/>
              <a:gd name="connsiteY1" fmla="*/ 927116 h 1333772"/>
              <a:gd name="connsiteX2" fmla="*/ 803275 w 803275"/>
              <a:gd name="connsiteY2" fmla="*/ 1333772 h 1333772"/>
              <a:gd name="connsiteX3" fmla="*/ 0 w 803275"/>
              <a:gd name="connsiteY3" fmla="*/ 354340 h 1333772"/>
              <a:gd name="connsiteX4" fmla="*/ 0 w 803275"/>
              <a:gd name="connsiteY4" fmla="*/ 0 h 1333772"/>
              <a:gd name="connsiteX0" fmla="*/ 0 w 803275"/>
              <a:gd name="connsiteY0" fmla="*/ 0 h 1337310"/>
              <a:gd name="connsiteX1" fmla="*/ 803275 w 803275"/>
              <a:gd name="connsiteY1" fmla="*/ 927116 h 1337310"/>
              <a:gd name="connsiteX2" fmla="*/ 803275 w 803275"/>
              <a:gd name="connsiteY2" fmla="*/ 1337310 h 1337310"/>
              <a:gd name="connsiteX3" fmla="*/ 0 w 803275"/>
              <a:gd name="connsiteY3" fmla="*/ 354340 h 1337310"/>
              <a:gd name="connsiteX4" fmla="*/ 0 w 803275"/>
              <a:gd name="connsiteY4" fmla="*/ 0 h 1337310"/>
              <a:gd name="connsiteX0" fmla="*/ 0 w 803275"/>
              <a:gd name="connsiteY0" fmla="*/ 0 h 1337310"/>
              <a:gd name="connsiteX1" fmla="*/ 803275 w 803275"/>
              <a:gd name="connsiteY1" fmla="*/ 927116 h 1337310"/>
              <a:gd name="connsiteX2" fmla="*/ 803275 w 803275"/>
              <a:gd name="connsiteY2" fmla="*/ 1337310 h 1337310"/>
              <a:gd name="connsiteX3" fmla="*/ 0 w 803275"/>
              <a:gd name="connsiteY3" fmla="*/ 196914 h 1337310"/>
              <a:gd name="connsiteX4" fmla="*/ 0 w 803275"/>
              <a:gd name="connsiteY4" fmla="*/ 0 h 1337310"/>
              <a:gd name="connsiteX0" fmla="*/ 0 w 1387905"/>
              <a:gd name="connsiteY0" fmla="*/ 0 h 1335698"/>
              <a:gd name="connsiteX1" fmla="*/ 1387905 w 1387905"/>
              <a:gd name="connsiteY1" fmla="*/ 925504 h 1335698"/>
              <a:gd name="connsiteX2" fmla="*/ 1387905 w 1387905"/>
              <a:gd name="connsiteY2" fmla="*/ 1335698 h 1335698"/>
              <a:gd name="connsiteX3" fmla="*/ 584630 w 1387905"/>
              <a:gd name="connsiteY3" fmla="*/ 195302 h 1335698"/>
              <a:gd name="connsiteX4" fmla="*/ 0 w 1387905"/>
              <a:gd name="connsiteY4" fmla="*/ 0 h 1335698"/>
              <a:gd name="connsiteX0" fmla="*/ 142703 w 1530608"/>
              <a:gd name="connsiteY0" fmla="*/ 0 h 1335698"/>
              <a:gd name="connsiteX1" fmla="*/ 1530608 w 1530608"/>
              <a:gd name="connsiteY1" fmla="*/ 925504 h 1335698"/>
              <a:gd name="connsiteX2" fmla="*/ 1530608 w 1530608"/>
              <a:gd name="connsiteY2" fmla="*/ 1335698 h 1335698"/>
              <a:gd name="connsiteX3" fmla="*/ 0 w 1530608"/>
              <a:gd name="connsiteY3" fmla="*/ 193690 h 1335698"/>
              <a:gd name="connsiteX4" fmla="*/ 142703 w 1530608"/>
              <a:gd name="connsiteY4" fmla="*/ 0 h 1335698"/>
              <a:gd name="connsiteX0" fmla="*/ 133497 w 1530608"/>
              <a:gd name="connsiteY0" fmla="*/ 0 h 1338922"/>
              <a:gd name="connsiteX1" fmla="*/ 1530608 w 1530608"/>
              <a:gd name="connsiteY1" fmla="*/ 928728 h 1338922"/>
              <a:gd name="connsiteX2" fmla="*/ 1530608 w 1530608"/>
              <a:gd name="connsiteY2" fmla="*/ 1338922 h 1338922"/>
              <a:gd name="connsiteX3" fmla="*/ 0 w 1530608"/>
              <a:gd name="connsiteY3" fmla="*/ 196914 h 1338922"/>
              <a:gd name="connsiteX4" fmla="*/ 133497 w 1530608"/>
              <a:gd name="connsiteY4" fmla="*/ 0 h 1338922"/>
              <a:gd name="connsiteX0" fmla="*/ 133497 w 1535212"/>
              <a:gd name="connsiteY0" fmla="*/ 0 h 1895095"/>
              <a:gd name="connsiteX1" fmla="*/ 1530608 w 1535212"/>
              <a:gd name="connsiteY1" fmla="*/ 928728 h 1895095"/>
              <a:gd name="connsiteX2" fmla="*/ 1535212 w 1535212"/>
              <a:gd name="connsiteY2" fmla="*/ 1895095 h 1895095"/>
              <a:gd name="connsiteX3" fmla="*/ 0 w 1535212"/>
              <a:gd name="connsiteY3" fmla="*/ 196914 h 1895095"/>
              <a:gd name="connsiteX4" fmla="*/ 133497 w 1535212"/>
              <a:gd name="connsiteY4" fmla="*/ 0 h 1895095"/>
              <a:gd name="connsiteX0" fmla="*/ 133497 w 1535654"/>
              <a:gd name="connsiteY0" fmla="*/ 0 h 1895095"/>
              <a:gd name="connsiteX1" fmla="*/ 1535212 w 1535654"/>
              <a:gd name="connsiteY1" fmla="*/ 1363994 h 1895095"/>
              <a:gd name="connsiteX2" fmla="*/ 1535212 w 1535654"/>
              <a:gd name="connsiteY2" fmla="*/ 1895095 h 1895095"/>
              <a:gd name="connsiteX3" fmla="*/ 0 w 1535654"/>
              <a:gd name="connsiteY3" fmla="*/ 196914 h 1895095"/>
              <a:gd name="connsiteX4" fmla="*/ 133497 w 1535654"/>
              <a:gd name="connsiteY4" fmla="*/ 0 h 1895095"/>
              <a:gd name="connsiteX0" fmla="*/ 133497 w 1535212"/>
              <a:gd name="connsiteY0" fmla="*/ 0 h 1895095"/>
              <a:gd name="connsiteX1" fmla="*/ 1526006 w 1535212"/>
              <a:gd name="connsiteY1" fmla="*/ 1367218 h 1895095"/>
              <a:gd name="connsiteX2" fmla="*/ 1535212 w 1535212"/>
              <a:gd name="connsiteY2" fmla="*/ 1895095 h 1895095"/>
              <a:gd name="connsiteX3" fmla="*/ 0 w 1535212"/>
              <a:gd name="connsiteY3" fmla="*/ 196914 h 1895095"/>
              <a:gd name="connsiteX4" fmla="*/ 133497 w 1535212"/>
              <a:gd name="connsiteY4" fmla="*/ 0 h 1895095"/>
              <a:gd name="connsiteX0" fmla="*/ 133497 w 1535212"/>
              <a:gd name="connsiteY0" fmla="*/ 0 h 1895095"/>
              <a:gd name="connsiteX1" fmla="*/ 1526006 w 1535212"/>
              <a:gd name="connsiteY1" fmla="*/ 1367218 h 1895095"/>
              <a:gd name="connsiteX2" fmla="*/ 1535212 w 1535212"/>
              <a:gd name="connsiteY2" fmla="*/ 1895095 h 1895095"/>
              <a:gd name="connsiteX3" fmla="*/ 0 w 1535212"/>
              <a:gd name="connsiteY3" fmla="*/ 196914 h 1895095"/>
              <a:gd name="connsiteX4" fmla="*/ 133497 w 1535212"/>
              <a:gd name="connsiteY4" fmla="*/ 0 h 1895095"/>
              <a:gd name="connsiteX0" fmla="*/ 128446 w 1535212"/>
              <a:gd name="connsiteY0" fmla="*/ 0 h 1894210"/>
              <a:gd name="connsiteX1" fmla="*/ 1526006 w 1535212"/>
              <a:gd name="connsiteY1" fmla="*/ 1366333 h 1894210"/>
              <a:gd name="connsiteX2" fmla="*/ 1535212 w 1535212"/>
              <a:gd name="connsiteY2" fmla="*/ 1894210 h 1894210"/>
              <a:gd name="connsiteX3" fmla="*/ 0 w 1535212"/>
              <a:gd name="connsiteY3" fmla="*/ 196029 h 1894210"/>
              <a:gd name="connsiteX4" fmla="*/ 128446 w 1535212"/>
              <a:gd name="connsiteY4" fmla="*/ 0 h 1894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212" h="1894210">
                <a:moveTo>
                  <a:pt x="128446" y="0"/>
                </a:moveTo>
                <a:lnTo>
                  <a:pt x="1526006" y="1366333"/>
                </a:lnTo>
                <a:cubicBezTo>
                  <a:pt x="1527541" y="1688455"/>
                  <a:pt x="1533677" y="1572088"/>
                  <a:pt x="1535212" y="1894210"/>
                </a:cubicBezTo>
                <a:lnTo>
                  <a:pt x="0" y="196029"/>
                </a:lnTo>
                <a:lnTo>
                  <a:pt x="128446" y="0"/>
                </a:lnTo>
                <a:close/>
              </a:path>
            </a:pathLst>
          </a:cu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l"/>
            <a:endParaRPr lang="en-GB" sz="1400">
              <a:solidFill>
                <a:schemeClr val="bg1"/>
              </a:solidFill>
            </a:endParaRPr>
          </a:p>
        </p:txBody>
      </p:sp>
      <p:grpSp>
        <p:nvGrpSpPr>
          <p:cNvPr id="559" name="Group 558">
            <a:extLst>
              <a:ext uri="{FF2B5EF4-FFF2-40B4-BE49-F238E27FC236}">
                <a16:creationId xmlns:a16="http://schemas.microsoft.com/office/drawing/2014/main" id="{D3C62972-ACB4-E321-42DB-EA36B2A47886}"/>
              </a:ext>
            </a:extLst>
          </p:cNvPr>
          <p:cNvGrpSpPr/>
          <p:nvPr/>
        </p:nvGrpSpPr>
        <p:grpSpPr>
          <a:xfrm>
            <a:off x="3899625" y="846896"/>
            <a:ext cx="2130863" cy="2977378"/>
            <a:chOff x="4040003" y="1021379"/>
            <a:chExt cx="1945945" cy="2977378"/>
          </a:xfrm>
        </p:grpSpPr>
        <p:sp>
          <p:nvSpPr>
            <p:cNvPr id="560" name="Freeform 47">
              <a:extLst>
                <a:ext uri="{FF2B5EF4-FFF2-40B4-BE49-F238E27FC236}">
                  <a16:creationId xmlns:a16="http://schemas.microsoft.com/office/drawing/2014/main" id="{3A36E379-9618-761F-2C6E-BF618E4DB3E0}"/>
                </a:ext>
              </a:extLst>
            </p:cNvPr>
            <p:cNvSpPr>
              <a:spLocks/>
            </p:cNvSpPr>
            <p:nvPr/>
          </p:nvSpPr>
          <p:spPr bwMode="auto">
            <a:xfrm>
              <a:off x="4040003" y="1021379"/>
              <a:ext cx="1945945" cy="2256187"/>
            </a:xfrm>
            <a:custGeom>
              <a:avLst/>
              <a:gdLst>
                <a:gd name="connsiteX0" fmla="*/ 1628703 w 3377337"/>
                <a:gd name="connsiteY0" fmla="*/ 212448 h 4304805"/>
                <a:gd name="connsiteX1" fmla="*/ 1494028 w 3377337"/>
                <a:gd name="connsiteY1" fmla="*/ 223557 h 4304805"/>
                <a:gd name="connsiteX2" fmla="*/ 410831 w 3377337"/>
                <a:gd name="connsiteY2" fmla="*/ 2404947 h 4304805"/>
                <a:gd name="connsiteX3" fmla="*/ 803789 w 3377337"/>
                <a:gd name="connsiteY3" fmla="*/ 3142318 h 4304805"/>
                <a:gd name="connsiteX4" fmla="*/ 923385 w 3377337"/>
                <a:gd name="connsiteY4" fmla="*/ 3627071 h 4304805"/>
                <a:gd name="connsiteX5" fmla="*/ 1039564 w 3377337"/>
                <a:gd name="connsiteY5" fmla="*/ 3886516 h 4304805"/>
                <a:gd name="connsiteX6" fmla="*/ 1087402 w 3377337"/>
                <a:gd name="connsiteY6" fmla="*/ 3910412 h 4304805"/>
                <a:gd name="connsiteX7" fmla="*/ 1439356 w 3377337"/>
                <a:gd name="connsiteY7" fmla="*/ 3910412 h 4304805"/>
                <a:gd name="connsiteX8" fmla="*/ 1999748 w 3377337"/>
                <a:gd name="connsiteY8" fmla="*/ 3913826 h 4304805"/>
                <a:gd name="connsiteX9" fmla="*/ 2314114 w 3377337"/>
                <a:gd name="connsiteY9" fmla="*/ 3910412 h 4304805"/>
                <a:gd name="connsiteX10" fmla="*/ 2348285 w 3377337"/>
                <a:gd name="connsiteY10" fmla="*/ 3896757 h 4304805"/>
                <a:gd name="connsiteX11" fmla="*/ 2457629 w 3377337"/>
                <a:gd name="connsiteY11" fmla="*/ 3664622 h 4304805"/>
                <a:gd name="connsiteX12" fmla="*/ 2570391 w 3377337"/>
                <a:gd name="connsiteY12" fmla="*/ 3155973 h 4304805"/>
                <a:gd name="connsiteX13" fmla="*/ 2977017 w 3377337"/>
                <a:gd name="connsiteY13" fmla="*/ 2387878 h 4304805"/>
                <a:gd name="connsiteX14" fmla="*/ 3100030 w 3377337"/>
                <a:gd name="connsiteY14" fmla="*/ 1264753 h 4304805"/>
                <a:gd name="connsiteX15" fmla="*/ 1628703 w 3377337"/>
                <a:gd name="connsiteY15" fmla="*/ 212448 h 4304805"/>
                <a:gd name="connsiteX16" fmla="*/ 1698427 w 3377337"/>
                <a:gd name="connsiteY16" fmla="*/ 32 h 4304805"/>
                <a:gd name="connsiteX17" fmla="*/ 3239125 w 3377337"/>
                <a:gd name="connsiteY17" fmla="*/ 1022199 h 4304805"/>
                <a:gd name="connsiteX18" fmla="*/ 3187872 w 3377337"/>
                <a:gd name="connsiteY18" fmla="*/ 2438835 h 4304805"/>
                <a:gd name="connsiteX19" fmla="*/ 2764183 w 3377337"/>
                <a:gd name="connsiteY19" fmla="*/ 3247854 h 4304805"/>
                <a:gd name="connsiteX20" fmla="*/ 2668512 w 3377337"/>
                <a:gd name="connsiteY20" fmla="*/ 3654070 h 4304805"/>
                <a:gd name="connsiteX21" fmla="*/ 2490836 w 3377337"/>
                <a:gd name="connsiteY21" fmla="*/ 4056873 h 4304805"/>
                <a:gd name="connsiteX22" fmla="*/ 2425915 w 3377337"/>
                <a:gd name="connsiteY22" fmla="*/ 4155867 h 4304805"/>
                <a:gd name="connsiteX23" fmla="*/ 2237989 w 3377337"/>
                <a:gd name="connsiteY23" fmla="*/ 4295824 h 4304805"/>
                <a:gd name="connsiteX24" fmla="*/ 1455531 w 3377337"/>
                <a:gd name="connsiteY24" fmla="*/ 4292410 h 4304805"/>
                <a:gd name="connsiteX25" fmla="*/ 1182183 w 3377337"/>
                <a:gd name="connsiteY25" fmla="*/ 4292410 h 4304805"/>
                <a:gd name="connsiteX26" fmla="*/ 984006 w 3377337"/>
                <a:gd name="connsiteY26" fmla="*/ 4176348 h 4304805"/>
                <a:gd name="connsiteX27" fmla="*/ 823414 w 3377337"/>
                <a:gd name="connsiteY27" fmla="*/ 3957879 h 4304805"/>
                <a:gd name="connsiteX28" fmla="*/ 703824 w 3377337"/>
                <a:gd name="connsiteY28" fmla="*/ 3589212 h 4304805"/>
                <a:gd name="connsiteX29" fmla="*/ 649155 w 3377337"/>
                <a:gd name="connsiteY29" fmla="*/ 3326367 h 4304805"/>
                <a:gd name="connsiteX30" fmla="*/ 372390 w 3377337"/>
                <a:gd name="connsiteY30" fmla="*/ 2776780 h 4304805"/>
                <a:gd name="connsiteX31" fmla="*/ 64874 w 3377337"/>
                <a:gd name="connsiteY31" fmla="*/ 2141854 h 4304805"/>
                <a:gd name="connsiteX32" fmla="*/ 1407695 w 3377337"/>
                <a:gd name="connsiteY32" fmla="*/ 22020 h 4304805"/>
                <a:gd name="connsiteX33" fmla="*/ 1698427 w 3377337"/>
                <a:gd name="connsiteY33" fmla="*/ 32 h 4304805"/>
                <a:gd name="connsiteX0" fmla="*/ 1628703 w 3377337"/>
                <a:gd name="connsiteY0" fmla="*/ 212448 h 4296351"/>
                <a:gd name="connsiteX1" fmla="*/ 1494028 w 3377337"/>
                <a:gd name="connsiteY1" fmla="*/ 223557 h 4296351"/>
                <a:gd name="connsiteX2" fmla="*/ 410831 w 3377337"/>
                <a:gd name="connsiteY2" fmla="*/ 2404947 h 4296351"/>
                <a:gd name="connsiteX3" fmla="*/ 803789 w 3377337"/>
                <a:gd name="connsiteY3" fmla="*/ 3142318 h 4296351"/>
                <a:gd name="connsiteX4" fmla="*/ 923385 w 3377337"/>
                <a:gd name="connsiteY4" fmla="*/ 3627071 h 4296351"/>
                <a:gd name="connsiteX5" fmla="*/ 1039564 w 3377337"/>
                <a:gd name="connsiteY5" fmla="*/ 3886516 h 4296351"/>
                <a:gd name="connsiteX6" fmla="*/ 1087402 w 3377337"/>
                <a:gd name="connsiteY6" fmla="*/ 3910412 h 4296351"/>
                <a:gd name="connsiteX7" fmla="*/ 1439356 w 3377337"/>
                <a:gd name="connsiteY7" fmla="*/ 3910412 h 4296351"/>
                <a:gd name="connsiteX8" fmla="*/ 1999748 w 3377337"/>
                <a:gd name="connsiteY8" fmla="*/ 3913826 h 4296351"/>
                <a:gd name="connsiteX9" fmla="*/ 2314114 w 3377337"/>
                <a:gd name="connsiteY9" fmla="*/ 3910412 h 4296351"/>
                <a:gd name="connsiteX10" fmla="*/ 2348285 w 3377337"/>
                <a:gd name="connsiteY10" fmla="*/ 3896757 h 4296351"/>
                <a:gd name="connsiteX11" fmla="*/ 2457629 w 3377337"/>
                <a:gd name="connsiteY11" fmla="*/ 3664622 h 4296351"/>
                <a:gd name="connsiteX12" fmla="*/ 2570391 w 3377337"/>
                <a:gd name="connsiteY12" fmla="*/ 3155973 h 4296351"/>
                <a:gd name="connsiteX13" fmla="*/ 2977017 w 3377337"/>
                <a:gd name="connsiteY13" fmla="*/ 2387878 h 4296351"/>
                <a:gd name="connsiteX14" fmla="*/ 3100030 w 3377337"/>
                <a:gd name="connsiteY14" fmla="*/ 1264753 h 4296351"/>
                <a:gd name="connsiteX15" fmla="*/ 1628703 w 3377337"/>
                <a:gd name="connsiteY15" fmla="*/ 212448 h 4296351"/>
                <a:gd name="connsiteX16" fmla="*/ 1698427 w 3377337"/>
                <a:gd name="connsiteY16" fmla="*/ 32 h 4296351"/>
                <a:gd name="connsiteX17" fmla="*/ 3239125 w 3377337"/>
                <a:gd name="connsiteY17" fmla="*/ 1022199 h 4296351"/>
                <a:gd name="connsiteX18" fmla="*/ 3187872 w 3377337"/>
                <a:gd name="connsiteY18" fmla="*/ 2438835 h 4296351"/>
                <a:gd name="connsiteX19" fmla="*/ 2764183 w 3377337"/>
                <a:gd name="connsiteY19" fmla="*/ 3247854 h 4296351"/>
                <a:gd name="connsiteX20" fmla="*/ 2668512 w 3377337"/>
                <a:gd name="connsiteY20" fmla="*/ 3654070 h 4296351"/>
                <a:gd name="connsiteX21" fmla="*/ 2490836 w 3377337"/>
                <a:gd name="connsiteY21" fmla="*/ 4056873 h 4296351"/>
                <a:gd name="connsiteX22" fmla="*/ 2425915 w 3377337"/>
                <a:gd name="connsiteY22" fmla="*/ 4155867 h 4296351"/>
                <a:gd name="connsiteX23" fmla="*/ 1455531 w 3377337"/>
                <a:gd name="connsiteY23" fmla="*/ 4292410 h 4296351"/>
                <a:gd name="connsiteX24" fmla="*/ 1182183 w 3377337"/>
                <a:gd name="connsiteY24" fmla="*/ 4292410 h 4296351"/>
                <a:gd name="connsiteX25" fmla="*/ 984006 w 3377337"/>
                <a:gd name="connsiteY25" fmla="*/ 4176348 h 4296351"/>
                <a:gd name="connsiteX26" fmla="*/ 823414 w 3377337"/>
                <a:gd name="connsiteY26" fmla="*/ 3957879 h 4296351"/>
                <a:gd name="connsiteX27" fmla="*/ 703824 w 3377337"/>
                <a:gd name="connsiteY27" fmla="*/ 3589212 h 4296351"/>
                <a:gd name="connsiteX28" fmla="*/ 649155 w 3377337"/>
                <a:gd name="connsiteY28" fmla="*/ 3326367 h 4296351"/>
                <a:gd name="connsiteX29" fmla="*/ 372390 w 3377337"/>
                <a:gd name="connsiteY29" fmla="*/ 2776780 h 4296351"/>
                <a:gd name="connsiteX30" fmla="*/ 64874 w 3377337"/>
                <a:gd name="connsiteY30" fmla="*/ 2141854 h 4296351"/>
                <a:gd name="connsiteX31" fmla="*/ 1407695 w 3377337"/>
                <a:gd name="connsiteY31" fmla="*/ 22020 h 4296351"/>
                <a:gd name="connsiteX32" fmla="*/ 1698427 w 3377337"/>
                <a:gd name="connsiteY32" fmla="*/ 32 h 4296351"/>
                <a:gd name="connsiteX0" fmla="*/ 1628703 w 3377337"/>
                <a:gd name="connsiteY0" fmla="*/ 212448 h 4294983"/>
                <a:gd name="connsiteX1" fmla="*/ 1494028 w 3377337"/>
                <a:gd name="connsiteY1" fmla="*/ 223557 h 4294983"/>
                <a:gd name="connsiteX2" fmla="*/ 410831 w 3377337"/>
                <a:gd name="connsiteY2" fmla="*/ 2404947 h 4294983"/>
                <a:gd name="connsiteX3" fmla="*/ 803789 w 3377337"/>
                <a:gd name="connsiteY3" fmla="*/ 3142318 h 4294983"/>
                <a:gd name="connsiteX4" fmla="*/ 923385 w 3377337"/>
                <a:gd name="connsiteY4" fmla="*/ 3627071 h 4294983"/>
                <a:gd name="connsiteX5" fmla="*/ 1039564 w 3377337"/>
                <a:gd name="connsiteY5" fmla="*/ 3886516 h 4294983"/>
                <a:gd name="connsiteX6" fmla="*/ 1087402 w 3377337"/>
                <a:gd name="connsiteY6" fmla="*/ 3910412 h 4294983"/>
                <a:gd name="connsiteX7" fmla="*/ 1439356 w 3377337"/>
                <a:gd name="connsiteY7" fmla="*/ 3910412 h 4294983"/>
                <a:gd name="connsiteX8" fmla="*/ 1999748 w 3377337"/>
                <a:gd name="connsiteY8" fmla="*/ 3913826 h 4294983"/>
                <a:gd name="connsiteX9" fmla="*/ 2314114 w 3377337"/>
                <a:gd name="connsiteY9" fmla="*/ 3910412 h 4294983"/>
                <a:gd name="connsiteX10" fmla="*/ 2348285 w 3377337"/>
                <a:gd name="connsiteY10" fmla="*/ 3896757 h 4294983"/>
                <a:gd name="connsiteX11" fmla="*/ 2457629 w 3377337"/>
                <a:gd name="connsiteY11" fmla="*/ 3664622 h 4294983"/>
                <a:gd name="connsiteX12" fmla="*/ 2570391 w 3377337"/>
                <a:gd name="connsiteY12" fmla="*/ 3155973 h 4294983"/>
                <a:gd name="connsiteX13" fmla="*/ 2977017 w 3377337"/>
                <a:gd name="connsiteY13" fmla="*/ 2387878 h 4294983"/>
                <a:gd name="connsiteX14" fmla="*/ 3100030 w 3377337"/>
                <a:gd name="connsiteY14" fmla="*/ 1264753 h 4294983"/>
                <a:gd name="connsiteX15" fmla="*/ 1628703 w 3377337"/>
                <a:gd name="connsiteY15" fmla="*/ 212448 h 4294983"/>
                <a:gd name="connsiteX16" fmla="*/ 1698427 w 3377337"/>
                <a:gd name="connsiteY16" fmla="*/ 32 h 4294983"/>
                <a:gd name="connsiteX17" fmla="*/ 3239125 w 3377337"/>
                <a:gd name="connsiteY17" fmla="*/ 1022199 h 4294983"/>
                <a:gd name="connsiteX18" fmla="*/ 3187872 w 3377337"/>
                <a:gd name="connsiteY18" fmla="*/ 2438835 h 4294983"/>
                <a:gd name="connsiteX19" fmla="*/ 2764183 w 3377337"/>
                <a:gd name="connsiteY19" fmla="*/ 3247854 h 4294983"/>
                <a:gd name="connsiteX20" fmla="*/ 2668512 w 3377337"/>
                <a:gd name="connsiteY20" fmla="*/ 3654070 h 4294983"/>
                <a:gd name="connsiteX21" fmla="*/ 2490836 w 3377337"/>
                <a:gd name="connsiteY21" fmla="*/ 4056873 h 4294983"/>
                <a:gd name="connsiteX22" fmla="*/ 2425915 w 3377337"/>
                <a:gd name="connsiteY22" fmla="*/ 4155867 h 4294983"/>
                <a:gd name="connsiteX23" fmla="*/ 1182183 w 3377337"/>
                <a:gd name="connsiteY23" fmla="*/ 4292410 h 4294983"/>
                <a:gd name="connsiteX24" fmla="*/ 984006 w 3377337"/>
                <a:gd name="connsiteY24" fmla="*/ 4176348 h 4294983"/>
                <a:gd name="connsiteX25" fmla="*/ 823414 w 3377337"/>
                <a:gd name="connsiteY25" fmla="*/ 3957879 h 4294983"/>
                <a:gd name="connsiteX26" fmla="*/ 703824 w 3377337"/>
                <a:gd name="connsiteY26" fmla="*/ 3589212 h 4294983"/>
                <a:gd name="connsiteX27" fmla="*/ 649155 w 3377337"/>
                <a:gd name="connsiteY27" fmla="*/ 3326367 h 4294983"/>
                <a:gd name="connsiteX28" fmla="*/ 372390 w 3377337"/>
                <a:gd name="connsiteY28" fmla="*/ 2776780 h 4294983"/>
                <a:gd name="connsiteX29" fmla="*/ 64874 w 3377337"/>
                <a:gd name="connsiteY29" fmla="*/ 2141854 h 4294983"/>
                <a:gd name="connsiteX30" fmla="*/ 1407695 w 3377337"/>
                <a:gd name="connsiteY30" fmla="*/ 22020 h 4294983"/>
                <a:gd name="connsiteX31" fmla="*/ 1698427 w 3377337"/>
                <a:gd name="connsiteY31" fmla="*/ 32 h 4294983"/>
                <a:gd name="connsiteX0" fmla="*/ 1628703 w 3377337"/>
                <a:gd name="connsiteY0" fmla="*/ 212448 h 4190240"/>
                <a:gd name="connsiteX1" fmla="*/ 1494028 w 3377337"/>
                <a:gd name="connsiteY1" fmla="*/ 223557 h 4190240"/>
                <a:gd name="connsiteX2" fmla="*/ 410831 w 3377337"/>
                <a:gd name="connsiteY2" fmla="*/ 2404947 h 4190240"/>
                <a:gd name="connsiteX3" fmla="*/ 803789 w 3377337"/>
                <a:gd name="connsiteY3" fmla="*/ 3142318 h 4190240"/>
                <a:gd name="connsiteX4" fmla="*/ 923385 w 3377337"/>
                <a:gd name="connsiteY4" fmla="*/ 3627071 h 4190240"/>
                <a:gd name="connsiteX5" fmla="*/ 1039564 w 3377337"/>
                <a:gd name="connsiteY5" fmla="*/ 3886516 h 4190240"/>
                <a:gd name="connsiteX6" fmla="*/ 1087402 w 3377337"/>
                <a:gd name="connsiteY6" fmla="*/ 3910412 h 4190240"/>
                <a:gd name="connsiteX7" fmla="*/ 1439356 w 3377337"/>
                <a:gd name="connsiteY7" fmla="*/ 3910412 h 4190240"/>
                <a:gd name="connsiteX8" fmla="*/ 1999748 w 3377337"/>
                <a:gd name="connsiteY8" fmla="*/ 3913826 h 4190240"/>
                <a:gd name="connsiteX9" fmla="*/ 2314114 w 3377337"/>
                <a:gd name="connsiteY9" fmla="*/ 3910412 h 4190240"/>
                <a:gd name="connsiteX10" fmla="*/ 2348285 w 3377337"/>
                <a:gd name="connsiteY10" fmla="*/ 3896757 h 4190240"/>
                <a:gd name="connsiteX11" fmla="*/ 2457629 w 3377337"/>
                <a:gd name="connsiteY11" fmla="*/ 3664622 h 4190240"/>
                <a:gd name="connsiteX12" fmla="*/ 2570391 w 3377337"/>
                <a:gd name="connsiteY12" fmla="*/ 3155973 h 4190240"/>
                <a:gd name="connsiteX13" fmla="*/ 2977017 w 3377337"/>
                <a:gd name="connsiteY13" fmla="*/ 2387878 h 4190240"/>
                <a:gd name="connsiteX14" fmla="*/ 3100030 w 3377337"/>
                <a:gd name="connsiteY14" fmla="*/ 1264753 h 4190240"/>
                <a:gd name="connsiteX15" fmla="*/ 1628703 w 3377337"/>
                <a:gd name="connsiteY15" fmla="*/ 212448 h 4190240"/>
                <a:gd name="connsiteX16" fmla="*/ 1698427 w 3377337"/>
                <a:gd name="connsiteY16" fmla="*/ 32 h 4190240"/>
                <a:gd name="connsiteX17" fmla="*/ 3239125 w 3377337"/>
                <a:gd name="connsiteY17" fmla="*/ 1022199 h 4190240"/>
                <a:gd name="connsiteX18" fmla="*/ 3187872 w 3377337"/>
                <a:gd name="connsiteY18" fmla="*/ 2438835 h 4190240"/>
                <a:gd name="connsiteX19" fmla="*/ 2764183 w 3377337"/>
                <a:gd name="connsiteY19" fmla="*/ 3247854 h 4190240"/>
                <a:gd name="connsiteX20" fmla="*/ 2668512 w 3377337"/>
                <a:gd name="connsiteY20" fmla="*/ 3654070 h 4190240"/>
                <a:gd name="connsiteX21" fmla="*/ 2490836 w 3377337"/>
                <a:gd name="connsiteY21" fmla="*/ 4056873 h 4190240"/>
                <a:gd name="connsiteX22" fmla="*/ 2425915 w 3377337"/>
                <a:gd name="connsiteY22" fmla="*/ 4155867 h 4190240"/>
                <a:gd name="connsiteX23" fmla="*/ 984006 w 3377337"/>
                <a:gd name="connsiteY23" fmla="*/ 4176348 h 4190240"/>
                <a:gd name="connsiteX24" fmla="*/ 823414 w 3377337"/>
                <a:gd name="connsiteY24" fmla="*/ 3957879 h 4190240"/>
                <a:gd name="connsiteX25" fmla="*/ 703824 w 3377337"/>
                <a:gd name="connsiteY25" fmla="*/ 3589212 h 4190240"/>
                <a:gd name="connsiteX26" fmla="*/ 649155 w 3377337"/>
                <a:gd name="connsiteY26" fmla="*/ 3326367 h 4190240"/>
                <a:gd name="connsiteX27" fmla="*/ 372390 w 3377337"/>
                <a:gd name="connsiteY27" fmla="*/ 2776780 h 4190240"/>
                <a:gd name="connsiteX28" fmla="*/ 64874 w 3377337"/>
                <a:gd name="connsiteY28" fmla="*/ 2141854 h 4190240"/>
                <a:gd name="connsiteX29" fmla="*/ 1407695 w 3377337"/>
                <a:gd name="connsiteY29" fmla="*/ 22020 h 4190240"/>
                <a:gd name="connsiteX30" fmla="*/ 1698427 w 3377337"/>
                <a:gd name="connsiteY30" fmla="*/ 32 h 4190240"/>
                <a:gd name="connsiteX0" fmla="*/ 1628703 w 3377337"/>
                <a:gd name="connsiteY0" fmla="*/ 212448 h 4166745"/>
                <a:gd name="connsiteX1" fmla="*/ 1494028 w 3377337"/>
                <a:gd name="connsiteY1" fmla="*/ 223557 h 4166745"/>
                <a:gd name="connsiteX2" fmla="*/ 410831 w 3377337"/>
                <a:gd name="connsiteY2" fmla="*/ 2404947 h 4166745"/>
                <a:gd name="connsiteX3" fmla="*/ 803789 w 3377337"/>
                <a:gd name="connsiteY3" fmla="*/ 3142318 h 4166745"/>
                <a:gd name="connsiteX4" fmla="*/ 923385 w 3377337"/>
                <a:gd name="connsiteY4" fmla="*/ 3627071 h 4166745"/>
                <a:gd name="connsiteX5" fmla="*/ 1039564 w 3377337"/>
                <a:gd name="connsiteY5" fmla="*/ 3886516 h 4166745"/>
                <a:gd name="connsiteX6" fmla="*/ 1087402 w 3377337"/>
                <a:gd name="connsiteY6" fmla="*/ 3910412 h 4166745"/>
                <a:gd name="connsiteX7" fmla="*/ 1439356 w 3377337"/>
                <a:gd name="connsiteY7" fmla="*/ 3910412 h 4166745"/>
                <a:gd name="connsiteX8" fmla="*/ 1999748 w 3377337"/>
                <a:gd name="connsiteY8" fmla="*/ 3913826 h 4166745"/>
                <a:gd name="connsiteX9" fmla="*/ 2314114 w 3377337"/>
                <a:gd name="connsiteY9" fmla="*/ 3910412 h 4166745"/>
                <a:gd name="connsiteX10" fmla="*/ 2348285 w 3377337"/>
                <a:gd name="connsiteY10" fmla="*/ 3896757 h 4166745"/>
                <a:gd name="connsiteX11" fmla="*/ 2457629 w 3377337"/>
                <a:gd name="connsiteY11" fmla="*/ 3664622 h 4166745"/>
                <a:gd name="connsiteX12" fmla="*/ 2570391 w 3377337"/>
                <a:gd name="connsiteY12" fmla="*/ 3155973 h 4166745"/>
                <a:gd name="connsiteX13" fmla="*/ 2977017 w 3377337"/>
                <a:gd name="connsiteY13" fmla="*/ 2387878 h 4166745"/>
                <a:gd name="connsiteX14" fmla="*/ 3100030 w 3377337"/>
                <a:gd name="connsiteY14" fmla="*/ 1264753 h 4166745"/>
                <a:gd name="connsiteX15" fmla="*/ 1628703 w 3377337"/>
                <a:gd name="connsiteY15" fmla="*/ 212448 h 4166745"/>
                <a:gd name="connsiteX16" fmla="*/ 1698427 w 3377337"/>
                <a:gd name="connsiteY16" fmla="*/ 32 h 4166745"/>
                <a:gd name="connsiteX17" fmla="*/ 3239125 w 3377337"/>
                <a:gd name="connsiteY17" fmla="*/ 1022199 h 4166745"/>
                <a:gd name="connsiteX18" fmla="*/ 3187872 w 3377337"/>
                <a:gd name="connsiteY18" fmla="*/ 2438835 h 4166745"/>
                <a:gd name="connsiteX19" fmla="*/ 2764183 w 3377337"/>
                <a:gd name="connsiteY19" fmla="*/ 3247854 h 4166745"/>
                <a:gd name="connsiteX20" fmla="*/ 2668512 w 3377337"/>
                <a:gd name="connsiteY20" fmla="*/ 3654070 h 4166745"/>
                <a:gd name="connsiteX21" fmla="*/ 2490836 w 3377337"/>
                <a:gd name="connsiteY21" fmla="*/ 4056873 h 4166745"/>
                <a:gd name="connsiteX22" fmla="*/ 2425915 w 3377337"/>
                <a:gd name="connsiteY22" fmla="*/ 4155867 h 4166745"/>
                <a:gd name="connsiteX23" fmla="*/ 1041156 w 3377337"/>
                <a:gd name="connsiteY23" fmla="*/ 4135073 h 4166745"/>
                <a:gd name="connsiteX24" fmla="*/ 823414 w 3377337"/>
                <a:gd name="connsiteY24" fmla="*/ 3957879 h 4166745"/>
                <a:gd name="connsiteX25" fmla="*/ 703824 w 3377337"/>
                <a:gd name="connsiteY25" fmla="*/ 3589212 h 4166745"/>
                <a:gd name="connsiteX26" fmla="*/ 649155 w 3377337"/>
                <a:gd name="connsiteY26" fmla="*/ 3326367 h 4166745"/>
                <a:gd name="connsiteX27" fmla="*/ 372390 w 3377337"/>
                <a:gd name="connsiteY27" fmla="*/ 2776780 h 4166745"/>
                <a:gd name="connsiteX28" fmla="*/ 64874 w 3377337"/>
                <a:gd name="connsiteY28" fmla="*/ 2141854 h 4166745"/>
                <a:gd name="connsiteX29" fmla="*/ 1407695 w 3377337"/>
                <a:gd name="connsiteY29" fmla="*/ 22020 h 4166745"/>
                <a:gd name="connsiteX30" fmla="*/ 1698427 w 3377337"/>
                <a:gd name="connsiteY30" fmla="*/ 32 h 4166745"/>
                <a:gd name="connsiteX0" fmla="*/ 1628703 w 3377337"/>
                <a:gd name="connsiteY0" fmla="*/ 212448 h 4166745"/>
                <a:gd name="connsiteX1" fmla="*/ 1494028 w 3377337"/>
                <a:gd name="connsiteY1" fmla="*/ 223557 h 4166745"/>
                <a:gd name="connsiteX2" fmla="*/ 410831 w 3377337"/>
                <a:gd name="connsiteY2" fmla="*/ 2404947 h 4166745"/>
                <a:gd name="connsiteX3" fmla="*/ 803789 w 3377337"/>
                <a:gd name="connsiteY3" fmla="*/ 3142318 h 4166745"/>
                <a:gd name="connsiteX4" fmla="*/ 923385 w 3377337"/>
                <a:gd name="connsiteY4" fmla="*/ 3627071 h 4166745"/>
                <a:gd name="connsiteX5" fmla="*/ 1039564 w 3377337"/>
                <a:gd name="connsiteY5" fmla="*/ 3886516 h 4166745"/>
                <a:gd name="connsiteX6" fmla="*/ 1087402 w 3377337"/>
                <a:gd name="connsiteY6" fmla="*/ 3910412 h 4166745"/>
                <a:gd name="connsiteX7" fmla="*/ 1439356 w 3377337"/>
                <a:gd name="connsiteY7" fmla="*/ 3910412 h 4166745"/>
                <a:gd name="connsiteX8" fmla="*/ 1999748 w 3377337"/>
                <a:gd name="connsiteY8" fmla="*/ 3913826 h 4166745"/>
                <a:gd name="connsiteX9" fmla="*/ 2314114 w 3377337"/>
                <a:gd name="connsiteY9" fmla="*/ 3910412 h 4166745"/>
                <a:gd name="connsiteX10" fmla="*/ 2348285 w 3377337"/>
                <a:gd name="connsiteY10" fmla="*/ 3896757 h 4166745"/>
                <a:gd name="connsiteX11" fmla="*/ 2457629 w 3377337"/>
                <a:gd name="connsiteY11" fmla="*/ 3664622 h 4166745"/>
                <a:gd name="connsiteX12" fmla="*/ 2570391 w 3377337"/>
                <a:gd name="connsiteY12" fmla="*/ 3155973 h 4166745"/>
                <a:gd name="connsiteX13" fmla="*/ 2977017 w 3377337"/>
                <a:gd name="connsiteY13" fmla="*/ 2387878 h 4166745"/>
                <a:gd name="connsiteX14" fmla="*/ 3100030 w 3377337"/>
                <a:gd name="connsiteY14" fmla="*/ 1264753 h 4166745"/>
                <a:gd name="connsiteX15" fmla="*/ 1628703 w 3377337"/>
                <a:gd name="connsiteY15" fmla="*/ 212448 h 4166745"/>
                <a:gd name="connsiteX16" fmla="*/ 1698427 w 3377337"/>
                <a:gd name="connsiteY16" fmla="*/ 32 h 4166745"/>
                <a:gd name="connsiteX17" fmla="*/ 3239125 w 3377337"/>
                <a:gd name="connsiteY17" fmla="*/ 1022199 h 4166745"/>
                <a:gd name="connsiteX18" fmla="*/ 3187872 w 3377337"/>
                <a:gd name="connsiteY18" fmla="*/ 2438835 h 4166745"/>
                <a:gd name="connsiteX19" fmla="*/ 2764183 w 3377337"/>
                <a:gd name="connsiteY19" fmla="*/ 3247854 h 4166745"/>
                <a:gd name="connsiteX20" fmla="*/ 2668512 w 3377337"/>
                <a:gd name="connsiteY20" fmla="*/ 3654070 h 4166745"/>
                <a:gd name="connsiteX21" fmla="*/ 2490836 w 3377337"/>
                <a:gd name="connsiteY21" fmla="*/ 4056873 h 4166745"/>
                <a:gd name="connsiteX22" fmla="*/ 2425915 w 3377337"/>
                <a:gd name="connsiteY22" fmla="*/ 4155867 h 4166745"/>
                <a:gd name="connsiteX23" fmla="*/ 1041156 w 3377337"/>
                <a:gd name="connsiteY23" fmla="*/ 4135073 h 4166745"/>
                <a:gd name="connsiteX24" fmla="*/ 823414 w 3377337"/>
                <a:gd name="connsiteY24" fmla="*/ 3957879 h 4166745"/>
                <a:gd name="connsiteX25" fmla="*/ 703824 w 3377337"/>
                <a:gd name="connsiteY25" fmla="*/ 3589212 h 4166745"/>
                <a:gd name="connsiteX26" fmla="*/ 649155 w 3377337"/>
                <a:gd name="connsiteY26" fmla="*/ 3326367 h 4166745"/>
                <a:gd name="connsiteX27" fmla="*/ 372390 w 3377337"/>
                <a:gd name="connsiteY27" fmla="*/ 2776780 h 4166745"/>
                <a:gd name="connsiteX28" fmla="*/ 64874 w 3377337"/>
                <a:gd name="connsiteY28" fmla="*/ 2141854 h 4166745"/>
                <a:gd name="connsiteX29" fmla="*/ 1407695 w 3377337"/>
                <a:gd name="connsiteY29" fmla="*/ 22020 h 4166745"/>
                <a:gd name="connsiteX30" fmla="*/ 1698427 w 3377337"/>
                <a:gd name="connsiteY30" fmla="*/ 32 h 4166745"/>
                <a:gd name="connsiteX0" fmla="*/ 1628703 w 3377337"/>
                <a:gd name="connsiteY0" fmla="*/ 212448 h 4155946"/>
                <a:gd name="connsiteX1" fmla="*/ 1494028 w 3377337"/>
                <a:gd name="connsiteY1" fmla="*/ 223557 h 4155946"/>
                <a:gd name="connsiteX2" fmla="*/ 410831 w 3377337"/>
                <a:gd name="connsiteY2" fmla="*/ 2404947 h 4155946"/>
                <a:gd name="connsiteX3" fmla="*/ 803789 w 3377337"/>
                <a:gd name="connsiteY3" fmla="*/ 3142318 h 4155946"/>
                <a:gd name="connsiteX4" fmla="*/ 923385 w 3377337"/>
                <a:gd name="connsiteY4" fmla="*/ 3627071 h 4155946"/>
                <a:gd name="connsiteX5" fmla="*/ 1039564 w 3377337"/>
                <a:gd name="connsiteY5" fmla="*/ 3886516 h 4155946"/>
                <a:gd name="connsiteX6" fmla="*/ 1087402 w 3377337"/>
                <a:gd name="connsiteY6" fmla="*/ 3910412 h 4155946"/>
                <a:gd name="connsiteX7" fmla="*/ 1439356 w 3377337"/>
                <a:gd name="connsiteY7" fmla="*/ 3910412 h 4155946"/>
                <a:gd name="connsiteX8" fmla="*/ 1999748 w 3377337"/>
                <a:gd name="connsiteY8" fmla="*/ 3913826 h 4155946"/>
                <a:gd name="connsiteX9" fmla="*/ 2314114 w 3377337"/>
                <a:gd name="connsiteY9" fmla="*/ 3910412 h 4155946"/>
                <a:gd name="connsiteX10" fmla="*/ 2348285 w 3377337"/>
                <a:gd name="connsiteY10" fmla="*/ 3896757 h 4155946"/>
                <a:gd name="connsiteX11" fmla="*/ 2457629 w 3377337"/>
                <a:gd name="connsiteY11" fmla="*/ 3664622 h 4155946"/>
                <a:gd name="connsiteX12" fmla="*/ 2570391 w 3377337"/>
                <a:gd name="connsiteY12" fmla="*/ 3155973 h 4155946"/>
                <a:gd name="connsiteX13" fmla="*/ 2977017 w 3377337"/>
                <a:gd name="connsiteY13" fmla="*/ 2387878 h 4155946"/>
                <a:gd name="connsiteX14" fmla="*/ 3100030 w 3377337"/>
                <a:gd name="connsiteY14" fmla="*/ 1264753 h 4155946"/>
                <a:gd name="connsiteX15" fmla="*/ 1628703 w 3377337"/>
                <a:gd name="connsiteY15" fmla="*/ 212448 h 4155946"/>
                <a:gd name="connsiteX16" fmla="*/ 1698427 w 3377337"/>
                <a:gd name="connsiteY16" fmla="*/ 32 h 4155946"/>
                <a:gd name="connsiteX17" fmla="*/ 3239125 w 3377337"/>
                <a:gd name="connsiteY17" fmla="*/ 1022199 h 4155946"/>
                <a:gd name="connsiteX18" fmla="*/ 3187872 w 3377337"/>
                <a:gd name="connsiteY18" fmla="*/ 2438835 h 4155946"/>
                <a:gd name="connsiteX19" fmla="*/ 2764183 w 3377337"/>
                <a:gd name="connsiteY19" fmla="*/ 3247854 h 4155946"/>
                <a:gd name="connsiteX20" fmla="*/ 2668512 w 3377337"/>
                <a:gd name="connsiteY20" fmla="*/ 3654070 h 4155946"/>
                <a:gd name="connsiteX21" fmla="*/ 2490836 w 3377337"/>
                <a:gd name="connsiteY21" fmla="*/ 4056873 h 4155946"/>
                <a:gd name="connsiteX22" fmla="*/ 2365590 w 3377337"/>
                <a:gd name="connsiteY22" fmla="*/ 4136817 h 4155946"/>
                <a:gd name="connsiteX23" fmla="*/ 1041156 w 3377337"/>
                <a:gd name="connsiteY23" fmla="*/ 4135073 h 4155946"/>
                <a:gd name="connsiteX24" fmla="*/ 823414 w 3377337"/>
                <a:gd name="connsiteY24" fmla="*/ 3957879 h 4155946"/>
                <a:gd name="connsiteX25" fmla="*/ 703824 w 3377337"/>
                <a:gd name="connsiteY25" fmla="*/ 3589212 h 4155946"/>
                <a:gd name="connsiteX26" fmla="*/ 649155 w 3377337"/>
                <a:gd name="connsiteY26" fmla="*/ 3326367 h 4155946"/>
                <a:gd name="connsiteX27" fmla="*/ 372390 w 3377337"/>
                <a:gd name="connsiteY27" fmla="*/ 2776780 h 4155946"/>
                <a:gd name="connsiteX28" fmla="*/ 64874 w 3377337"/>
                <a:gd name="connsiteY28" fmla="*/ 2141854 h 4155946"/>
                <a:gd name="connsiteX29" fmla="*/ 1407695 w 3377337"/>
                <a:gd name="connsiteY29" fmla="*/ 22020 h 4155946"/>
                <a:gd name="connsiteX30" fmla="*/ 1698427 w 3377337"/>
                <a:gd name="connsiteY30" fmla="*/ 32 h 4155946"/>
                <a:gd name="connsiteX0" fmla="*/ 1628703 w 3377337"/>
                <a:gd name="connsiteY0" fmla="*/ 212448 h 4155946"/>
                <a:gd name="connsiteX1" fmla="*/ 1494028 w 3377337"/>
                <a:gd name="connsiteY1" fmla="*/ 223557 h 4155946"/>
                <a:gd name="connsiteX2" fmla="*/ 410831 w 3377337"/>
                <a:gd name="connsiteY2" fmla="*/ 2404947 h 4155946"/>
                <a:gd name="connsiteX3" fmla="*/ 803789 w 3377337"/>
                <a:gd name="connsiteY3" fmla="*/ 3142318 h 4155946"/>
                <a:gd name="connsiteX4" fmla="*/ 923385 w 3377337"/>
                <a:gd name="connsiteY4" fmla="*/ 3627071 h 4155946"/>
                <a:gd name="connsiteX5" fmla="*/ 1039564 w 3377337"/>
                <a:gd name="connsiteY5" fmla="*/ 3886516 h 4155946"/>
                <a:gd name="connsiteX6" fmla="*/ 1087402 w 3377337"/>
                <a:gd name="connsiteY6" fmla="*/ 3910412 h 4155946"/>
                <a:gd name="connsiteX7" fmla="*/ 1439356 w 3377337"/>
                <a:gd name="connsiteY7" fmla="*/ 3910412 h 4155946"/>
                <a:gd name="connsiteX8" fmla="*/ 1999748 w 3377337"/>
                <a:gd name="connsiteY8" fmla="*/ 3913826 h 4155946"/>
                <a:gd name="connsiteX9" fmla="*/ 2314114 w 3377337"/>
                <a:gd name="connsiteY9" fmla="*/ 3910412 h 4155946"/>
                <a:gd name="connsiteX10" fmla="*/ 2348285 w 3377337"/>
                <a:gd name="connsiteY10" fmla="*/ 3896757 h 4155946"/>
                <a:gd name="connsiteX11" fmla="*/ 2457629 w 3377337"/>
                <a:gd name="connsiteY11" fmla="*/ 3664622 h 4155946"/>
                <a:gd name="connsiteX12" fmla="*/ 2570391 w 3377337"/>
                <a:gd name="connsiteY12" fmla="*/ 3155973 h 4155946"/>
                <a:gd name="connsiteX13" fmla="*/ 2977017 w 3377337"/>
                <a:gd name="connsiteY13" fmla="*/ 2387878 h 4155946"/>
                <a:gd name="connsiteX14" fmla="*/ 3100030 w 3377337"/>
                <a:gd name="connsiteY14" fmla="*/ 1264753 h 4155946"/>
                <a:gd name="connsiteX15" fmla="*/ 1628703 w 3377337"/>
                <a:gd name="connsiteY15" fmla="*/ 212448 h 4155946"/>
                <a:gd name="connsiteX16" fmla="*/ 1698427 w 3377337"/>
                <a:gd name="connsiteY16" fmla="*/ 32 h 4155946"/>
                <a:gd name="connsiteX17" fmla="*/ 3239125 w 3377337"/>
                <a:gd name="connsiteY17" fmla="*/ 1022199 h 4155946"/>
                <a:gd name="connsiteX18" fmla="*/ 3187872 w 3377337"/>
                <a:gd name="connsiteY18" fmla="*/ 2438835 h 4155946"/>
                <a:gd name="connsiteX19" fmla="*/ 2764183 w 3377337"/>
                <a:gd name="connsiteY19" fmla="*/ 3247854 h 4155946"/>
                <a:gd name="connsiteX20" fmla="*/ 2668512 w 3377337"/>
                <a:gd name="connsiteY20" fmla="*/ 3654070 h 4155946"/>
                <a:gd name="connsiteX21" fmla="*/ 2490836 w 3377337"/>
                <a:gd name="connsiteY21" fmla="*/ 4056873 h 4155946"/>
                <a:gd name="connsiteX22" fmla="*/ 2365590 w 3377337"/>
                <a:gd name="connsiteY22" fmla="*/ 4136817 h 4155946"/>
                <a:gd name="connsiteX23" fmla="*/ 1041156 w 3377337"/>
                <a:gd name="connsiteY23" fmla="*/ 4135073 h 4155946"/>
                <a:gd name="connsiteX24" fmla="*/ 823414 w 3377337"/>
                <a:gd name="connsiteY24" fmla="*/ 3957879 h 4155946"/>
                <a:gd name="connsiteX25" fmla="*/ 703824 w 3377337"/>
                <a:gd name="connsiteY25" fmla="*/ 3589212 h 4155946"/>
                <a:gd name="connsiteX26" fmla="*/ 649155 w 3377337"/>
                <a:gd name="connsiteY26" fmla="*/ 3326367 h 4155946"/>
                <a:gd name="connsiteX27" fmla="*/ 372390 w 3377337"/>
                <a:gd name="connsiteY27" fmla="*/ 2776780 h 4155946"/>
                <a:gd name="connsiteX28" fmla="*/ 64874 w 3377337"/>
                <a:gd name="connsiteY28" fmla="*/ 2141854 h 4155946"/>
                <a:gd name="connsiteX29" fmla="*/ 1407695 w 3377337"/>
                <a:gd name="connsiteY29" fmla="*/ 22020 h 4155946"/>
                <a:gd name="connsiteX30" fmla="*/ 1698427 w 3377337"/>
                <a:gd name="connsiteY30" fmla="*/ 32 h 4155946"/>
                <a:gd name="connsiteX0" fmla="*/ 1628703 w 3377337"/>
                <a:gd name="connsiteY0" fmla="*/ 212448 h 4148883"/>
                <a:gd name="connsiteX1" fmla="*/ 1494028 w 3377337"/>
                <a:gd name="connsiteY1" fmla="*/ 223557 h 4148883"/>
                <a:gd name="connsiteX2" fmla="*/ 410831 w 3377337"/>
                <a:gd name="connsiteY2" fmla="*/ 2404947 h 4148883"/>
                <a:gd name="connsiteX3" fmla="*/ 803789 w 3377337"/>
                <a:gd name="connsiteY3" fmla="*/ 3142318 h 4148883"/>
                <a:gd name="connsiteX4" fmla="*/ 923385 w 3377337"/>
                <a:gd name="connsiteY4" fmla="*/ 3627071 h 4148883"/>
                <a:gd name="connsiteX5" fmla="*/ 1039564 w 3377337"/>
                <a:gd name="connsiteY5" fmla="*/ 3886516 h 4148883"/>
                <a:gd name="connsiteX6" fmla="*/ 1087402 w 3377337"/>
                <a:gd name="connsiteY6" fmla="*/ 3910412 h 4148883"/>
                <a:gd name="connsiteX7" fmla="*/ 1439356 w 3377337"/>
                <a:gd name="connsiteY7" fmla="*/ 3910412 h 4148883"/>
                <a:gd name="connsiteX8" fmla="*/ 1999748 w 3377337"/>
                <a:gd name="connsiteY8" fmla="*/ 3913826 h 4148883"/>
                <a:gd name="connsiteX9" fmla="*/ 2314114 w 3377337"/>
                <a:gd name="connsiteY9" fmla="*/ 3910412 h 4148883"/>
                <a:gd name="connsiteX10" fmla="*/ 2348285 w 3377337"/>
                <a:gd name="connsiteY10" fmla="*/ 3896757 h 4148883"/>
                <a:gd name="connsiteX11" fmla="*/ 2457629 w 3377337"/>
                <a:gd name="connsiteY11" fmla="*/ 3664622 h 4148883"/>
                <a:gd name="connsiteX12" fmla="*/ 2570391 w 3377337"/>
                <a:gd name="connsiteY12" fmla="*/ 3155973 h 4148883"/>
                <a:gd name="connsiteX13" fmla="*/ 2977017 w 3377337"/>
                <a:gd name="connsiteY13" fmla="*/ 2387878 h 4148883"/>
                <a:gd name="connsiteX14" fmla="*/ 3100030 w 3377337"/>
                <a:gd name="connsiteY14" fmla="*/ 1264753 h 4148883"/>
                <a:gd name="connsiteX15" fmla="*/ 1628703 w 3377337"/>
                <a:gd name="connsiteY15" fmla="*/ 212448 h 4148883"/>
                <a:gd name="connsiteX16" fmla="*/ 1698427 w 3377337"/>
                <a:gd name="connsiteY16" fmla="*/ 32 h 4148883"/>
                <a:gd name="connsiteX17" fmla="*/ 3239125 w 3377337"/>
                <a:gd name="connsiteY17" fmla="*/ 1022199 h 4148883"/>
                <a:gd name="connsiteX18" fmla="*/ 3187872 w 3377337"/>
                <a:gd name="connsiteY18" fmla="*/ 2438835 h 4148883"/>
                <a:gd name="connsiteX19" fmla="*/ 2764183 w 3377337"/>
                <a:gd name="connsiteY19" fmla="*/ 3247854 h 4148883"/>
                <a:gd name="connsiteX20" fmla="*/ 2668512 w 3377337"/>
                <a:gd name="connsiteY20" fmla="*/ 3654070 h 4148883"/>
                <a:gd name="connsiteX21" fmla="*/ 2490836 w 3377337"/>
                <a:gd name="connsiteY21" fmla="*/ 4056873 h 4148883"/>
                <a:gd name="connsiteX22" fmla="*/ 2365590 w 3377337"/>
                <a:gd name="connsiteY22" fmla="*/ 4136817 h 4148883"/>
                <a:gd name="connsiteX23" fmla="*/ 1041156 w 3377337"/>
                <a:gd name="connsiteY23" fmla="*/ 4135073 h 4148883"/>
                <a:gd name="connsiteX24" fmla="*/ 823414 w 3377337"/>
                <a:gd name="connsiteY24" fmla="*/ 3957879 h 4148883"/>
                <a:gd name="connsiteX25" fmla="*/ 703824 w 3377337"/>
                <a:gd name="connsiteY25" fmla="*/ 3589212 h 4148883"/>
                <a:gd name="connsiteX26" fmla="*/ 649155 w 3377337"/>
                <a:gd name="connsiteY26" fmla="*/ 3326367 h 4148883"/>
                <a:gd name="connsiteX27" fmla="*/ 372390 w 3377337"/>
                <a:gd name="connsiteY27" fmla="*/ 2776780 h 4148883"/>
                <a:gd name="connsiteX28" fmla="*/ 64874 w 3377337"/>
                <a:gd name="connsiteY28" fmla="*/ 2141854 h 4148883"/>
                <a:gd name="connsiteX29" fmla="*/ 1407695 w 3377337"/>
                <a:gd name="connsiteY29" fmla="*/ 22020 h 4148883"/>
                <a:gd name="connsiteX30" fmla="*/ 1698427 w 3377337"/>
                <a:gd name="connsiteY30" fmla="*/ 32 h 4148883"/>
                <a:gd name="connsiteX0" fmla="*/ 1628703 w 3377337"/>
                <a:gd name="connsiteY0" fmla="*/ 212448 h 4145070"/>
                <a:gd name="connsiteX1" fmla="*/ 1494028 w 3377337"/>
                <a:gd name="connsiteY1" fmla="*/ 223557 h 4145070"/>
                <a:gd name="connsiteX2" fmla="*/ 410831 w 3377337"/>
                <a:gd name="connsiteY2" fmla="*/ 2404947 h 4145070"/>
                <a:gd name="connsiteX3" fmla="*/ 803789 w 3377337"/>
                <a:gd name="connsiteY3" fmla="*/ 3142318 h 4145070"/>
                <a:gd name="connsiteX4" fmla="*/ 923385 w 3377337"/>
                <a:gd name="connsiteY4" fmla="*/ 3627071 h 4145070"/>
                <a:gd name="connsiteX5" fmla="*/ 1039564 w 3377337"/>
                <a:gd name="connsiteY5" fmla="*/ 3886516 h 4145070"/>
                <a:gd name="connsiteX6" fmla="*/ 1087402 w 3377337"/>
                <a:gd name="connsiteY6" fmla="*/ 3910412 h 4145070"/>
                <a:gd name="connsiteX7" fmla="*/ 1439356 w 3377337"/>
                <a:gd name="connsiteY7" fmla="*/ 3910412 h 4145070"/>
                <a:gd name="connsiteX8" fmla="*/ 1999748 w 3377337"/>
                <a:gd name="connsiteY8" fmla="*/ 3913826 h 4145070"/>
                <a:gd name="connsiteX9" fmla="*/ 2314114 w 3377337"/>
                <a:gd name="connsiteY9" fmla="*/ 3910412 h 4145070"/>
                <a:gd name="connsiteX10" fmla="*/ 2348285 w 3377337"/>
                <a:gd name="connsiteY10" fmla="*/ 3896757 h 4145070"/>
                <a:gd name="connsiteX11" fmla="*/ 2457629 w 3377337"/>
                <a:gd name="connsiteY11" fmla="*/ 3664622 h 4145070"/>
                <a:gd name="connsiteX12" fmla="*/ 2570391 w 3377337"/>
                <a:gd name="connsiteY12" fmla="*/ 3155973 h 4145070"/>
                <a:gd name="connsiteX13" fmla="*/ 2977017 w 3377337"/>
                <a:gd name="connsiteY13" fmla="*/ 2387878 h 4145070"/>
                <a:gd name="connsiteX14" fmla="*/ 3100030 w 3377337"/>
                <a:gd name="connsiteY14" fmla="*/ 1264753 h 4145070"/>
                <a:gd name="connsiteX15" fmla="*/ 1628703 w 3377337"/>
                <a:gd name="connsiteY15" fmla="*/ 212448 h 4145070"/>
                <a:gd name="connsiteX16" fmla="*/ 1698427 w 3377337"/>
                <a:gd name="connsiteY16" fmla="*/ 32 h 4145070"/>
                <a:gd name="connsiteX17" fmla="*/ 3239125 w 3377337"/>
                <a:gd name="connsiteY17" fmla="*/ 1022199 h 4145070"/>
                <a:gd name="connsiteX18" fmla="*/ 3187872 w 3377337"/>
                <a:gd name="connsiteY18" fmla="*/ 2438835 h 4145070"/>
                <a:gd name="connsiteX19" fmla="*/ 2764183 w 3377337"/>
                <a:gd name="connsiteY19" fmla="*/ 3247854 h 4145070"/>
                <a:gd name="connsiteX20" fmla="*/ 2668512 w 3377337"/>
                <a:gd name="connsiteY20" fmla="*/ 3654070 h 4145070"/>
                <a:gd name="connsiteX21" fmla="*/ 2490836 w 3377337"/>
                <a:gd name="connsiteY21" fmla="*/ 4056873 h 4145070"/>
                <a:gd name="connsiteX22" fmla="*/ 2365590 w 3377337"/>
                <a:gd name="connsiteY22" fmla="*/ 4136817 h 4145070"/>
                <a:gd name="connsiteX23" fmla="*/ 1041156 w 3377337"/>
                <a:gd name="connsiteY23" fmla="*/ 4135073 h 4145070"/>
                <a:gd name="connsiteX24" fmla="*/ 823414 w 3377337"/>
                <a:gd name="connsiteY24" fmla="*/ 3957879 h 4145070"/>
                <a:gd name="connsiteX25" fmla="*/ 703824 w 3377337"/>
                <a:gd name="connsiteY25" fmla="*/ 3589212 h 4145070"/>
                <a:gd name="connsiteX26" fmla="*/ 649155 w 3377337"/>
                <a:gd name="connsiteY26" fmla="*/ 3326367 h 4145070"/>
                <a:gd name="connsiteX27" fmla="*/ 372390 w 3377337"/>
                <a:gd name="connsiteY27" fmla="*/ 2776780 h 4145070"/>
                <a:gd name="connsiteX28" fmla="*/ 64874 w 3377337"/>
                <a:gd name="connsiteY28" fmla="*/ 2141854 h 4145070"/>
                <a:gd name="connsiteX29" fmla="*/ 1407695 w 3377337"/>
                <a:gd name="connsiteY29" fmla="*/ 22020 h 4145070"/>
                <a:gd name="connsiteX30" fmla="*/ 1698427 w 3377337"/>
                <a:gd name="connsiteY30" fmla="*/ 32 h 4145070"/>
                <a:gd name="connsiteX0" fmla="*/ 1628703 w 3377337"/>
                <a:gd name="connsiteY0" fmla="*/ 212448 h 4141267"/>
                <a:gd name="connsiteX1" fmla="*/ 1494028 w 3377337"/>
                <a:gd name="connsiteY1" fmla="*/ 223557 h 4141267"/>
                <a:gd name="connsiteX2" fmla="*/ 410831 w 3377337"/>
                <a:gd name="connsiteY2" fmla="*/ 2404947 h 4141267"/>
                <a:gd name="connsiteX3" fmla="*/ 803789 w 3377337"/>
                <a:gd name="connsiteY3" fmla="*/ 3142318 h 4141267"/>
                <a:gd name="connsiteX4" fmla="*/ 923385 w 3377337"/>
                <a:gd name="connsiteY4" fmla="*/ 3627071 h 4141267"/>
                <a:gd name="connsiteX5" fmla="*/ 1039564 w 3377337"/>
                <a:gd name="connsiteY5" fmla="*/ 3886516 h 4141267"/>
                <a:gd name="connsiteX6" fmla="*/ 1087402 w 3377337"/>
                <a:gd name="connsiteY6" fmla="*/ 3910412 h 4141267"/>
                <a:gd name="connsiteX7" fmla="*/ 1439356 w 3377337"/>
                <a:gd name="connsiteY7" fmla="*/ 3910412 h 4141267"/>
                <a:gd name="connsiteX8" fmla="*/ 1999748 w 3377337"/>
                <a:gd name="connsiteY8" fmla="*/ 3913826 h 4141267"/>
                <a:gd name="connsiteX9" fmla="*/ 2314114 w 3377337"/>
                <a:gd name="connsiteY9" fmla="*/ 3910412 h 4141267"/>
                <a:gd name="connsiteX10" fmla="*/ 2348285 w 3377337"/>
                <a:gd name="connsiteY10" fmla="*/ 3896757 h 4141267"/>
                <a:gd name="connsiteX11" fmla="*/ 2457629 w 3377337"/>
                <a:gd name="connsiteY11" fmla="*/ 3664622 h 4141267"/>
                <a:gd name="connsiteX12" fmla="*/ 2570391 w 3377337"/>
                <a:gd name="connsiteY12" fmla="*/ 3155973 h 4141267"/>
                <a:gd name="connsiteX13" fmla="*/ 2977017 w 3377337"/>
                <a:gd name="connsiteY13" fmla="*/ 2387878 h 4141267"/>
                <a:gd name="connsiteX14" fmla="*/ 3100030 w 3377337"/>
                <a:gd name="connsiteY14" fmla="*/ 1264753 h 4141267"/>
                <a:gd name="connsiteX15" fmla="*/ 1628703 w 3377337"/>
                <a:gd name="connsiteY15" fmla="*/ 212448 h 4141267"/>
                <a:gd name="connsiteX16" fmla="*/ 1698427 w 3377337"/>
                <a:gd name="connsiteY16" fmla="*/ 32 h 4141267"/>
                <a:gd name="connsiteX17" fmla="*/ 3239125 w 3377337"/>
                <a:gd name="connsiteY17" fmla="*/ 1022199 h 4141267"/>
                <a:gd name="connsiteX18" fmla="*/ 3187872 w 3377337"/>
                <a:gd name="connsiteY18" fmla="*/ 2438835 h 4141267"/>
                <a:gd name="connsiteX19" fmla="*/ 2764183 w 3377337"/>
                <a:gd name="connsiteY19" fmla="*/ 3247854 h 4141267"/>
                <a:gd name="connsiteX20" fmla="*/ 2668512 w 3377337"/>
                <a:gd name="connsiteY20" fmla="*/ 3654070 h 4141267"/>
                <a:gd name="connsiteX21" fmla="*/ 2490836 w 3377337"/>
                <a:gd name="connsiteY21" fmla="*/ 4056873 h 4141267"/>
                <a:gd name="connsiteX22" fmla="*/ 2365590 w 3377337"/>
                <a:gd name="connsiteY22" fmla="*/ 4136817 h 4141267"/>
                <a:gd name="connsiteX23" fmla="*/ 1041156 w 3377337"/>
                <a:gd name="connsiteY23" fmla="*/ 4135073 h 4141267"/>
                <a:gd name="connsiteX24" fmla="*/ 823414 w 3377337"/>
                <a:gd name="connsiteY24" fmla="*/ 3957879 h 4141267"/>
                <a:gd name="connsiteX25" fmla="*/ 703824 w 3377337"/>
                <a:gd name="connsiteY25" fmla="*/ 3589212 h 4141267"/>
                <a:gd name="connsiteX26" fmla="*/ 649155 w 3377337"/>
                <a:gd name="connsiteY26" fmla="*/ 3326367 h 4141267"/>
                <a:gd name="connsiteX27" fmla="*/ 372390 w 3377337"/>
                <a:gd name="connsiteY27" fmla="*/ 2776780 h 4141267"/>
                <a:gd name="connsiteX28" fmla="*/ 64874 w 3377337"/>
                <a:gd name="connsiteY28" fmla="*/ 2141854 h 4141267"/>
                <a:gd name="connsiteX29" fmla="*/ 1407695 w 3377337"/>
                <a:gd name="connsiteY29" fmla="*/ 22020 h 4141267"/>
                <a:gd name="connsiteX30" fmla="*/ 1698427 w 3377337"/>
                <a:gd name="connsiteY30" fmla="*/ 32 h 4141267"/>
                <a:gd name="connsiteX0" fmla="*/ 1628703 w 3377337"/>
                <a:gd name="connsiteY0" fmla="*/ 212448 h 4141267"/>
                <a:gd name="connsiteX1" fmla="*/ 1494028 w 3377337"/>
                <a:gd name="connsiteY1" fmla="*/ 223557 h 4141267"/>
                <a:gd name="connsiteX2" fmla="*/ 410831 w 3377337"/>
                <a:gd name="connsiteY2" fmla="*/ 2404947 h 4141267"/>
                <a:gd name="connsiteX3" fmla="*/ 803789 w 3377337"/>
                <a:gd name="connsiteY3" fmla="*/ 3142318 h 4141267"/>
                <a:gd name="connsiteX4" fmla="*/ 923385 w 3377337"/>
                <a:gd name="connsiteY4" fmla="*/ 3627071 h 4141267"/>
                <a:gd name="connsiteX5" fmla="*/ 1039564 w 3377337"/>
                <a:gd name="connsiteY5" fmla="*/ 3886516 h 4141267"/>
                <a:gd name="connsiteX6" fmla="*/ 1087402 w 3377337"/>
                <a:gd name="connsiteY6" fmla="*/ 3910412 h 4141267"/>
                <a:gd name="connsiteX7" fmla="*/ 1439356 w 3377337"/>
                <a:gd name="connsiteY7" fmla="*/ 3910412 h 4141267"/>
                <a:gd name="connsiteX8" fmla="*/ 1999748 w 3377337"/>
                <a:gd name="connsiteY8" fmla="*/ 3913826 h 4141267"/>
                <a:gd name="connsiteX9" fmla="*/ 2314114 w 3377337"/>
                <a:gd name="connsiteY9" fmla="*/ 3910412 h 4141267"/>
                <a:gd name="connsiteX10" fmla="*/ 2348285 w 3377337"/>
                <a:gd name="connsiteY10" fmla="*/ 3896757 h 4141267"/>
                <a:gd name="connsiteX11" fmla="*/ 2457629 w 3377337"/>
                <a:gd name="connsiteY11" fmla="*/ 3664622 h 4141267"/>
                <a:gd name="connsiteX12" fmla="*/ 2570391 w 3377337"/>
                <a:gd name="connsiteY12" fmla="*/ 3155973 h 4141267"/>
                <a:gd name="connsiteX13" fmla="*/ 2977017 w 3377337"/>
                <a:gd name="connsiteY13" fmla="*/ 2387878 h 4141267"/>
                <a:gd name="connsiteX14" fmla="*/ 3100030 w 3377337"/>
                <a:gd name="connsiteY14" fmla="*/ 1264753 h 4141267"/>
                <a:gd name="connsiteX15" fmla="*/ 1628703 w 3377337"/>
                <a:gd name="connsiteY15" fmla="*/ 212448 h 4141267"/>
                <a:gd name="connsiteX16" fmla="*/ 1698427 w 3377337"/>
                <a:gd name="connsiteY16" fmla="*/ 32 h 4141267"/>
                <a:gd name="connsiteX17" fmla="*/ 3239125 w 3377337"/>
                <a:gd name="connsiteY17" fmla="*/ 1022199 h 4141267"/>
                <a:gd name="connsiteX18" fmla="*/ 3187872 w 3377337"/>
                <a:gd name="connsiteY18" fmla="*/ 2438835 h 4141267"/>
                <a:gd name="connsiteX19" fmla="*/ 2764183 w 3377337"/>
                <a:gd name="connsiteY19" fmla="*/ 3247854 h 4141267"/>
                <a:gd name="connsiteX20" fmla="*/ 2668512 w 3377337"/>
                <a:gd name="connsiteY20" fmla="*/ 3654070 h 4141267"/>
                <a:gd name="connsiteX21" fmla="*/ 2490836 w 3377337"/>
                <a:gd name="connsiteY21" fmla="*/ 4056873 h 4141267"/>
                <a:gd name="connsiteX22" fmla="*/ 2365590 w 3377337"/>
                <a:gd name="connsiteY22" fmla="*/ 4136817 h 4141267"/>
                <a:gd name="connsiteX23" fmla="*/ 1041156 w 3377337"/>
                <a:gd name="connsiteY23" fmla="*/ 4135073 h 4141267"/>
                <a:gd name="connsiteX24" fmla="*/ 823414 w 3377337"/>
                <a:gd name="connsiteY24" fmla="*/ 3957879 h 4141267"/>
                <a:gd name="connsiteX25" fmla="*/ 703824 w 3377337"/>
                <a:gd name="connsiteY25" fmla="*/ 3589212 h 4141267"/>
                <a:gd name="connsiteX26" fmla="*/ 649155 w 3377337"/>
                <a:gd name="connsiteY26" fmla="*/ 3326367 h 4141267"/>
                <a:gd name="connsiteX27" fmla="*/ 372390 w 3377337"/>
                <a:gd name="connsiteY27" fmla="*/ 2776780 h 4141267"/>
                <a:gd name="connsiteX28" fmla="*/ 64874 w 3377337"/>
                <a:gd name="connsiteY28" fmla="*/ 2141854 h 4141267"/>
                <a:gd name="connsiteX29" fmla="*/ 1407695 w 3377337"/>
                <a:gd name="connsiteY29" fmla="*/ 22020 h 4141267"/>
                <a:gd name="connsiteX30" fmla="*/ 1698427 w 3377337"/>
                <a:gd name="connsiteY30" fmla="*/ 32 h 4141267"/>
                <a:gd name="connsiteX0" fmla="*/ 1628703 w 3377337"/>
                <a:gd name="connsiteY0" fmla="*/ 212448 h 4138456"/>
                <a:gd name="connsiteX1" fmla="*/ 1494028 w 3377337"/>
                <a:gd name="connsiteY1" fmla="*/ 223557 h 4138456"/>
                <a:gd name="connsiteX2" fmla="*/ 410831 w 3377337"/>
                <a:gd name="connsiteY2" fmla="*/ 2404947 h 4138456"/>
                <a:gd name="connsiteX3" fmla="*/ 803789 w 3377337"/>
                <a:gd name="connsiteY3" fmla="*/ 3142318 h 4138456"/>
                <a:gd name="connsiteX4" fmla="*/ 923385 w 3377337"/>
                <a:gd name="connsiteY4" fmla="*/ 3627071 h 4138456"/>
                <a:gd name="connsiteX5" fmla="*/ 1039564 w 3377337"/>
                <a:gd name="connsiteY5" fmla="*/ 3886516 h 4138456"/>
                <a:gd name="connsiteX6" fmla="*/ 1087402 w 3377337"/>
                <a:gd name="connsiteY6" fmla="*/ 3910412 h 4138456"/>
                <a:gd name="connsiteX7" fmla="*/ 1439356 w 3377337"/>
                <a:gd name="connsiteY7" fmla="*/ 3910412 h 4138456"/>
                <a:gd name="connsiteX8" fmla="*/ 1999748 w 3377337"/>
                <a:gd name="connsiteY8" fmla="*/ 3913826 h 4138456"/>
                <a:gd name="connsiteX9" fmla="*/ 2314114 w 3377337"/>
                <a:gd name="connsiteY9" fmla="*/ 3910412 h 4138456"/>
                <a:gd name="connsiteX10" fmla="*/ 2348285 w 3377337"/>
                <a:gd name="connsiteY10" fmla="*/ 3896757 h 4138456"/>
                <a:gd name="connsiteX11" fmla="*/ 2457629 w 3377337"/>
                <a:gd name="connsiteY11" fmla="*/ 3664622 h 4138456"/>
                <a:gd name="connsiteX12" fmla="*/ 2570391 w 3377337"/>
                <a:gd name="connsiteY12" fmla="*/ 3155973 h 4138456"/>
                <a:gd name="connsiteX13" fmla="*/ 2977017 w 3377337"/>
                <a:gd name="connsiteY13" fmla="*/ 2387878 h 4138456"/>
                <a:gd name="connsiteX14" fmla="*/ 3100030 w 3377337"/>
                <a:gd name="connsiteY14" fmla="*/ 1264753 h 4138456"/>
                <a:gd name="connsiteX15" fmla="*/ 1628703 w 3377337"/>
                <a:gd name="connsiteY15" fmla="*/ 212448 h 4138456"/>
                <a:gd name="connsiteX16" fmla="*/ 1698427 w 3377337"/>
                <a:gd name="connsiteY16" fmla="*/ 32 h 4138456"/>
                <a:gd name="connsiteX17" fmla="*/ 3239125 w 3377337"/>
                <a:gd name="connsiteY17" fmla="*/ 1022199 h 4138456"/>
                <a:gd name="connsiteX18" fmla="*/ 3187872 w 3377337"/>
                <a:gd name="connsiteY18" fmla="*/ 2438835 h 4138456"/>
                <a:gd name="connsiteX19" fmla="*/ 2764183 w 3377337"/>
                <a:gd name="connsiteY19" fmla="*/ 3247854 h 4138456"/>
                <a:gd name="connsiteX20" fmla="*/ 2668512 w 3377337"/>
                <a:gd name="connsiteY20" fmla="*/ 3654070 h 4138456"/>
                <a:gd name="connsiteX21" fmla="*/ 2490836 w 3377337"/>
                <a:gd name="connsiteY21" fmla="*/ 4056873 h 4138456"/>
                <a:gd name="connsiteX22" fmla="*/ 2365590 w 3377337"/>
                <a:gd name="connsiteY22" fmla="*/ 4136817 h 4138456"/>
                <a:gd name="connsiteX23" fmla="*/ 1041156 w 3377337"/>
                <a:gd name="connsiteY23" fmla="*/ 4135073 h 4138456"/>
                <a:gd name="connsiteX24" fmla="*/ 823414 w 3377337"/>
                <a:gd name="connsiteY24" fmla="*/ 3957879 h 4138456"/>
                <a:gd name="connsiteX25" fmla="*/ 703824 w 3377337"/>
                <a:gd name="connsiteY25" fmla="*/ 3589212 h 4138456"/>
                <a:gd name="connsiteX26" fmla="*/ 649155 w 3377337"/>
                <a:gd name="connsiteY26" fmla="*/ 3326367 h 4138456"/>
                <a:gd name="connsiteX27" fmla="*/ 372390 w 3377337"/>
                <a:gd name="connsiteY27" fmla="*/ 2776780 h 4138456"/>
                <a:gd name="connsiteX28" fmla="*/ 64874 w 3377337"/>
                <a:gd name="connsiteY28" fmla="*/ 2141854 h 4138456"/>
                <a:gd name="connsiteX29" fmla="*/ 1407695 w 3377337"/>
                <a:gd name="connsiteY29" fmla="*/ 22020 h 4138456"/>
                <a:gd name="connsiteX30" fmla="*/ 1698427 w 3377337"/>
                <a:gd name="connsiteY30" fmla="*/ 32 h 4138456"/>
                <a:gd name="connsiteX0" fmla="*/ 1628703 w 3377337"/>
                <a:gd name="connsiteY0" fmla="*/ 212448 h 4138456"/>
                <a:gd name="connsiteX1" fmla="*/ 1494028 w 3377337"/>
                <a:gd name="connsiteY1" fmla="*/ 223557 h 4138456"/>
                <a:gd name="connsiteX2" fmla="*/ 410831 w 3377337"/>
                <a:gd name="connsiteY2" fmla="*/ 2404947 h 4138456"/>
                <a:gd name="connsiteX3" fmla="*/ 803789 w 3377337"/>
                <a:gd name="connsiteY3" fmla="*/ 3142318 h 4138456"/>
                <a:gd name="connsiteX4" fmla="*/ 923385 w 3377337"/>
                <a:gd name="connsiteY4" fmla="*/ 3627071 h 4138456"/>
                <a:gd name="connsiteX5" fmla="*/ 1039564 w 3377337"/>
                <a:gd name="connsiteY5" fmla="*/ 3886516 h 4138456"/>
                <a:gd name="connsiteX6" fmla="*/ 1087402 w 3377337"/>
                <a:gd name="connsiteY6" fmla="*/ 3910412 h 4138456"/>
                <a:gd name="connsiteX7" fmla="*/ 1439356 w 3377337"/>
                <a:gd name="connsiteY7" fmla="*/ 3910412 h 4138456"/>
                <a:gd name="connsiteX8" fmla="*/ 1999748 w 3377337"/>
                <a:gd name="connsiteY8" fmla="*/ 3913826 h 4138456"/>
                <a:gd name="connsiteX9" fmla="*/ 2314114 w 3377337"/>
                <a:gd name="connsiteY9" fmla="*/ 3910412 h 4138456"/>
                <a:gd name="connsiteX10" fmla="*/ 2348285 w 3377337"/>
                <a:gd name="connsiteY10" fmla="*/ 3896757 h 4138456"/>
                <a:gd name="connsiteX11" fmla="*/ 2457629 w 3377337"/>
                <a:gd name="connsiteY11" fmla="*/ 3664622 h 4138456"/>
                <a:gd name="connsiteX12" fmla="*/ 2570391 w 3377337"/>
                <a:gd name="connsiteY12" fmla="*/ 3155973 h 4138456"/>
                <a:gd name="connsiteX13" fmla="*/ 2977017 w 3377337"/>
                <a:gd name="connsiteY13" fmla="*/ 2387878 h 4138456"/>
                <a:gd name="connsiteX14" fmla="*/ 3100030 w 3377337"/>
                <a:gd name="connsiteY14" fmla="*/ 1264753 h 4138456"/>
                <a:gd name="connsiteX15" fmla="*/ 1628703 w 3377337"/>
                <a:gd name="connsiteY15" fmla="*/ 212448 h 4138456"/>
                <a:gd name="connsiteX16" fmla="*/ 1698427 w 3377337"/>
                <a:gd name="connsiteY16" fmla="*/ 32 h 4138456"/>
                <a:gd name="connsiteX17" fmla="*/ 3239125 w 3377337"/>
                <a:gd name="connsiteY17" fmla="*/ 1022199 h 4138456"/>
                <a:gd name="connsiteX18" fmla="*/ 3187872 w 3377337"/>
                <a:gd name="connsiteY18" fmla="*/ 2438835 h 4138456"/>
                <a:gd name="connsiteX19" fmla="*/ 2764183 w 3377337"/>
                <a:gd name="connsiteY19" fmla="*/ 3247854 h 4138456"/>
                <a:gd name="connsiteX20" fmla="*/ 2668512 w 3377337"/>
                <a:gd name="connsiteY20" fmla="*/ 3654070 h 4138456"/>
                <a:gd name="connsiteX21" fmla="*/ 2490836 w 3377337"/>
                <a:gd name="connsiteY21" fmla="*/ 4056873 h 4138456"/>
                <a:gd name="connsiteX22" fmla="*/ 2365590 w 3377337"/>
                <a:gd name="connsiteY22" fmla="*/ 4136817 h 4138456"/>
                <a:gd name="connsiteX23" fmla="*/ 1041156 w 3377337"/>
                <a:gd name="connsiteY23" fmla="*/ 4135073 h 4138456"/>
                <a:gd name="connsiteX24" fmla="*/ 823414 w 3377337"/>
                <a:gd name="connsiteY24" fmla="*/ 3957879 h 4138456"/>
                <a:gd name="connsiteX25" fmla="*/ 703824 w 3377337"/>
                <a:gd name="connsiteY25" fmla="*/ 3589212 h 4138456"/>
                <a:gd name="connsiteX26" fmla="*/ 649155 w 3377337"/>
                <a:gd name="connsiteY26" fmla="*/ 3326367 h 4138456"/>
                <a:gd name="connsiteX27" fmla="*/ 372390 w 3377337"/>
                <a:gd name="connsiteY27" fmla="*/ 2776780 h 4138456"/>
                <a:gd name="connsiteX28" fmla="*/ 64874 w 3377337"/>
                <a:gd name="connsiteY28" fmla="*/ 2141854 h 4138456"/>
                <a:gd name="connsiteX29" fmla="*/ 1407695 w 3377337"/>
                <a:gd name="connsiteY29" fmla="*/ 22020 h 4138456"/>
                <a:gd name="connsiteX30" fmla="*/ 1698427 w 3377337"/>
                <a:gd name="connsiteY30" fmla="*/ 32 h 4138456"/>
                <a:gd name="connsiteX0" fmla="*/ 1628703 w 3377337"/>
                <a:gd name="connsiteY0" fmla="*/ 212448 h 4138456"/>
                <a:gd name="connsiteX1" fmla="*/ 1494028 w 3377337"/>
                <a:gd name="connsiteY1" fmla="*/ 223557 h 4138456"/>
                <a:gd name="connsiteX2" fmla="*/ 410831 w 3377337"/>
                <a:gd name="connsiteY2" fmla="*/ 2404947 h 4138456"/>
                <a:gd name="connsiteX3" fmla="*/ 803789 w 3377337"/>
                <a:gd name="connsiteY3" fmla="*/ 3142318 h 4138456"/>
                <a:gd name="connsiteX4" fmla="*/ 923385 w 3377337"/>
                <a:gd name="connsiteY4" fmla="*/ 3627071 h 4138456"/>
                <a:gd name="connsiteX5" fmla="*/ 1039564 w 3377337"/>
                <a:gd name="connsiteY5" fmla="*/ 3886516 h 4138456"/>
                <a:gd name="connsiteX6" fmla="*/ 1087402 w 3377337"/>
                <a:gd name="connsiteY6" fmla="*/ 3910412 h 4138456"/>
                <a:gd name="connsiteX7" fmla="*/ 1439356 w 3377337"/>
                <a:gd name="connsiteY7" fmla="*/ 3910412 h 4138456"/>
                <a:gd name="connsiteX8" fmla="*/ 1999748 w 3377337"/>
                <a:gd name="connsiteY8" fmla="*/ 3913826 h 4138456"/>
                <a:gd name="connsiteX9" fmla="*/ 2314114 w 3377337"/>
                <a:gd name="connsiteY9" fmla="*/ 3910412 h 4138456"/>
                <a:gd name="connsiteX10" fmla="*/ 2348285 w 3377337"/>
                <a:gd name="connsiteY10" fmla="*/ 3896757 h 4138456"/>
                <a:gd name="connsiteX11" fmla="*/ 2457629 w 3377337"/>
                <a:gd name="connsiteY11" fmla="*/ 3664622 h 4138456"/>
                <a:gd name="connsiteX12" fmla="*/ 2570391 w 3377337"/>
                <a:gd name="connsiteY12" fmla="*/ 3155973 h 4138456"/>
                <a:gd name="connsiteX13" fmla="*/ 2977017 w 3377337"/>
                <a:gd name="connsiteY13" fmla="*/ 2387878 h 4138456"/>
                <a:gd name="connsiteX14" fmla="*/ 3100030 w 3377337"/>
                <a:gd name="connsiteY14" fmla="*/ 1264753 h 4138456"/>
                <a:gd name="connsiteX15" fmla="*/ 1628703 w 3377337"/>
                <a:gd name="connsiteY15" fmla="*/ 212448 h 4138456"/>
                <a:gd name="connsiteX16" fmla="*/ 1698427 w 3377337"/>
                <a:gd name="connsiteY16" fmla="*/ 32 h 4138456"/>
                <a:gd name="connsiteX17" fmla="*/ 3239125 w 3377337"/>
                <a:gd name="connsiteY17" fmla="*/ 1022199 h 4138456"/>
                <a:gd name="connsiteX18" fmla="*/ 3187872 w 3377337"/>
                <a:gd name="connsiteY18" fmla="*/ 2438835 h 4138456"/>
                <a:gd name="connsiteX19" fmla="*/ 2764183 w 3377337"/>
                <a:gd name="connsiteY19" fmla="*/ 3247854 h 4138456"/>
                <a:gd name="connsiteX20" fmla="*/ 2668512 w 3377337"/>
                <a:gd name="connsiteY20" fmla="*/ 3654070 h 4138456"/>
                <a:gd name="connsiteX21" fmla="*/ 2490836 w 3377337"/>
                <a:gd name="connsiteY21" fmla="*/ 4056873 h 4138456"/>
                <a:gd name="connsiteX22" fmla="*/ 2365590 w 3377337"/>
                <a:gd name="connsiteY22" fmla="*/ 4136817 h 4138456"/>
                <a:gd name="connsiteX23" fmla="*/ 1034806 w 3377337"/>
                <a:gd name="connsiteY23" fmla="*/ 4135073 h 4138456"/>
                <a:gd name="connsiteX24" fmla="*/ 823414 w 3377337"/>
                <a:gd name="connsiteY24" fmla="*/ 3957879 h 4138456"/>
                <a:gd name="connsiteX25" fmla="*/ 703824 w 3377337"/>
                <a:gd name="connsiteY25" fmla="*/ 3589212 h 4138456"/>
                <a:gd name="connsiteX26" fmla="*/ 649155 w 3377337"/>
                <a:gd name="connsiteY26" fmla="*/ 3326367 h 4138456"/>
                <a:gd name="connsiteX27" fmla="*/ 372390 w 3377337"/>
                <a:gd name="connsiteY27" fmla="*/ 2776780 h 4138456"/>
                <a:gd name="connsiteX28" fmla="*/ 64874 w 3377337"/>
                <a:gd name="connsiteY28" fmla="*/ 2141854 h 4138456"/>
                <a:gd name="connsiteX29" fmla="*/ 1407695 w 3377337"/>
                <a:gd name="connsiteY29" fmla="*/ 22020 h 4138456"/>
                <a:gd name="connsiteX30" fmla="*/ 1698427 w 3377337"/>
                <a:gd name="connsiteY30" fmla="*/ 32 h 4138456"/>
                <a:gd name="connsiteX0" fmla="*/ 1628703 w 3377337"/>
                <a:gd name="connsiteY0" fmla="*/ 212448 h 4141811"/>
                <a:gd name="connsiteX1" fmla="*/ 1494028 w 3377337"/>
                <a:gd name="connsiteY1" fmla="*/ 223557 h 4141811"/>
                <a:gd name="connsiteX2" fmla="*/ 410831 w 3377337"/>
                <a:gd name="connsiteY2" fmla="*/ 2404947 h 4141811"/>
                <a:gd name="connsiteX3" fmla="*/ 803789 w 3377337"/>
                <a:gd name="connsiteY3" fmla="*/ 3142318 h 4141811"/>
                <a:gd name="connsiteX4" fmla="*/ 923385 w 3377337"/>
                <a:gd name="connsiteY4" fmla="*/ 3627071 h 4141811"/>
                <a:gd name="connsiteX5" fmla="*/ 1039564 w 3377337"/>
                <a:gd name="connsiteY5" fmla="*/ 3886516 h 4141811"/>
                <a:gd name="connsiteX6" fmla="*/ 1087402 w 3377337"/>
                <a:gd name="connsiteY6" fmla="*/ 3910412 h 4141811"/>
                <a:gd name="connsiteX7" fmla="*/ 1439356 w 3377337"/>
                <a:gd name="connsiteY7" fmla="*/ 3910412 h 4141811"/>
                <a:gd name="connsiteX8" fmla="*/ 1999748 w 3377337"/>
                <a:gd name="connsiteY8" fmla="*/ 3913826 h 4141811"/>
                <a:gd name="connsiteX9" fmla="*/ 2314114 w 3377337"/>
                <a:gd name="connsiteY9" fmla="*/ 3910412 h 4141811"/>
                <a:gd name="connsiteX10" fmla="*/ 2348285 w 3377337"/>
                <a:gd name="connsiteY10" fmla="*/ 3896757 h 4141811"/>
                <a:gd name="connsiteX11" fmla="*/ 2457629 w 3377337"/>
                <a:gd name="connsiteY11" fmla="*/ 3664622 h 4141811"/>
                <a:gd name="connsiteX12" fmla="*/ 2570391 w 3377337"/>
                <a:gd name="connsiteY12" fmla="*/ 3155973 h 4141811"/>
                <a:gd name="connsiteX13" fmla="*/ 2977017 w 3377337"/>
                <a:gd name="connsiteY13" fmla="*/ 2387878 h 4141811"/>
                <a:gd name="connsiteX14" fmla="*/ 3100030 w 3377337"/>
                <a:gd name="connsiteY14" fmla="*/ 1264753 h 4141811"/>
                <a:gd name="connsiteX15" fmla="*/ 1628703 w 3377337"/>
                <a:gd name="connsiteY15" fmla="*/ 212448 h 4141811"/>
                <a:gd name="connsiteX16" fmla="*/ 1698427 w 3377337"/>
                <a:gd name="connsiteY16" fmla="*/ 32 h 4141811"/>
                <a:gd name="connsiteX17" fmla="*/ 3239125 w 3377337"/>
                <a:gd name="connsiteY17" fmla="*/ 1022199 h 4141811"/>
                <a:gd name="connsiteX18" fmla="*/ 3187872 w 3377337"/>
                <a:gd name="connsiteY18" fmla="*/ 2438835 h 4141811"/>
                <a:gd name="connsiteX19" fmla="*/ 2764183 w 3377337"/>
                <a:gd name="connsiteY19" fmla="*/ 3247854 h 4141811"/>
                <a:gd name="connsiteX20" fmla="*/ 2668512 w 3377337"/>
                <a:gd name="connsiteY20" fmla="*/ 3654070 h 4141811"/>
                <a:gd name="connsiteX21" fmla="*/ 2490836 w 3377337"/>
                <a:gd name="connsiteY21" fmla="*/ 4056873 h 4141811"/>
                <a:gd name="connsiteX22" fmla="*/ 2365590 w 3377337"/>
                <a:gd name="connsiteY22" fmla="*/ 4136817 h 4141811"/>
                <a:gd name="connsiteX23" fmla="*/ 1041156 w 3377337"/>
                <a:gd name="connsiteY23" fmla="*/ 4141423 h 4141811"/>
                <a:gd name="connsiteX24" fmla="*/ 823414 w 3377337"/>
                <a:gd name="connsiteY24" fmla="*/ 3957879 h 4141811"/>
                <a:gd name="connsiteX25" fmla="*/ 703824 w 3377337"/>
                <a:gd name="connsiteY25" fmla="*/ 3589212 h 4141811"/>
                <a:gd name="connsiteX26" fmla="*/ 649155 w 3377337"/>
                <a:gd name="connsiteY26" fmla="*/ 3326367 h 4141811"/>
                <a:gd name="connsiteX27" fmla="*/ 372390 w 3377337"/>
                <a:gd name="connsiteY27" fmla="*/ 2776780 h 4141811"/>
                <a:gd name="connsiteX28" fmla="*/ 64874 w 3377337"/>
                <a:gd name="connsiteY28" fmla="*/ 2141854 h 4141811"/>
                <a:gd name="connsiteX29" fmla="*/ 1407695 w 3377337"/>
                <a:gd name="connsiteY29" fmla="*/ 22020 h 4141811"/>
                <a:gd name="connsiteX30" fmla="*/ 1698427 w 3377337"/>
                <a:gd name="connsiteY30" fmla="*/ 32 h 4141811"/>
                <a:gd name="connsiteX0" fmla="*/ 1628703 w 3377337"/>
                <a:gd name="connsiteY0" fmla="*/ 212448 h 4142418"/>
                <a:gd name="connsiteX1" fmla="*/ 1494028 w 3377337"/>
                <a:gd name="connsiteY1" fmla="*/ 223557 h 4142418"/>
                <a:gd name="connsiteX2" fmla="*/ 410831 w 3377337"/>
                <a:gd name="connsiteY2" fmla="*/ 2404947 h 4142418"/>
                <a:gd name="connsiteX3" fmla="*/ 803789 w 3377337"/>
                <a:gd name="connsiteY3" fmla="*/ 3142318 h 4142418"/>
                <a:gd name="connsiteX4" fmla="*/ 923385 w 3377337"/>
                <a:gd name="connsiteY4" fmla="*/ 3627071 h 4142418"/>
                <a:gd name="connsiteX5" fmla="*/ 1039564 w 3377337"/>
                <a:gd name="connsiteY5" fmla="*/ 3886516 h 4142418"/>
                <a:gd name="connsiteX6" fmla="*/ 1087402 w 3377337"/>
                <a:gd name="connsiteY6" fmla="*/ 3910412 h 4142418"/>
                <a:gd name="connsiteX7" fmla="*/ 1439356 w 3377337"/>
                <a:gd name="connsiteY7" fmla="*/ 3910412 h 4142418"/>
                <a:gd name="connsiteX8" fmla="*/ 1999748 w 3377337"/>
                <a:gd name="connsiteY8" fmla="*/ 3913826 h 4142418"/>
                <a:gd name="connsiteX9" fmla="*/ 2314114 w 3377337"/>
                <a:gd name="connsiteY9" fmla="*/ 3910412 h 4142418"/>
                <a:gd name="connsiteX10" fmla="*/ 2348285 w 3377337"/>
                <a:gd name="connsiteY10" fmla="*/ 3896757 h 4142418"/>
                <a:gd name="connsiteX11" fmla="*/ 2457629 w 3377337"/>
                <a:gd name="connsiteY11" fmla="*/ 3664622 h 4142418"/>
                <a:gd name="connsiteX12" fmla="*/ 2570391 w 3377337"/>
                <a:gd name="connsiteY12" fmla="*/ 3155973 h 4142418"/>
                <a:gd name="connsiteX13" fmla="*/ 2977017 w 3377337"/>
                <a:gd name="connsiteY13" fmla="*/ 2387878 h 4142418"/>
                <a:gd name="connsiteX14" fmla="*/ 3100030 w 3377337"/>
                <a:gd name="connsiteY14" fmla="*/ 1264753 h 4142418"/>
                <a:gd name="connsiteX15" fmla="*/ 1628703 w 3377337"/>
                <a:gd name="connsiteY15" fmla="*/ 212448 h 4142418"/>
                <a:gd name="connsiteX16" fmla="*/ 1698427 w 3377337"/>
                <a:gd name="connsiteY16" fmla="*/ 32 h 4142418"/>
                <a:gd name="connsiteX17" fmla="*/ 3239125 w 3377337"/>
                <a:gd name="connsiteY17" fmla="*/ 1022199 h 4142418"/>
                <a:gd name="connsiteX18" fmla="*/ 3187872 w 3377337"/>
                <a:gd name="connsiteY18" fmla="*/ 2438835 h 4142418"/>
                <a:gd name="connsiteX19" fmla="*/ 2764183 w 3377337"/>
                <a:gd name="connsiteY19" fmla="*/ 3247854 h 4142418"/>
                <a:gd name="connsiteX20" fmla="*/ 2668512 w 3377337"/>
                <a:gd name="connsiteY20" fmla="*/ 3654070 h 4142418"/>
                <a:gd name="connsiteX21" fmla="*/ 2490836 w 3377337"/>
                <a:gd name="connsiteY21" fmla="*/ 4056873 h 4142418"/>
                <a:gd name="connsiteX22" fmla="*/ 2365590 w 3377337"/>
                <a:gd name="connsiteY22" fmla="*/ 4136817 h 4142418"/>
                <a:gd name="connsiteX23" fmla="*/ 1041156 w 3377337"/>
                <a:gd name="connsiteY23" fmla="*/ 4141423 h 4142418"/>
                <a:gd name="connsiteX24" fmla="*/ 823414 w 3377337"/>
                <a:gd name="connsiteY24" fmla="*/ 3957879 h 4142418"/>
                <a:gd name="connsiteX25" fmla="*/ 703824 w 3377337"/>
                <a:gd name="connsiteY25" fmla="*/ 3589212 h 4142418"/>
                <a:gd name="connsiteX26" fmla="*/ 649155 w 3377337"/>
                <a:gd name="connsiteY26" fmla="*/ 3326367 h 4142418"/>
                <a:gd name="connsiteX27" fmla="*/ 372390 w 3377337"/>
                <a:gd name="connsiteY27" fmla="*/ 2776780 h 4142418"/>
                <a:gd name="connsiteX28" fmla="*/ 64874 w 3377337"/>
                <a:gd name="connsiteY28" fmla="*/ 2141854 h 4142418"/>
                <a:gd name="connsiteX29" fmla="*/ 1407695 w 3377337"/>
                <a:gd name="connsiteY29" fmla="*/ 22020 h 4142418"/>
                <a:gd name="connsiteX30" fmla="*/ 1698427 w 3377337"/>
                <a:gd name="connsiteY30" fmla="*/ 32 h 4142418"/>
                <a:gd name="connsiteX0" fmla="*/ 1628703 w 3377337"/>
                <a:gd name="connsiteY0" fmla="*/ 212448 h 4142418"/>
                <a:gd name="connsiteX1" fmla="*/ 1494028 w 3377337"/>
                <a:gd name="connsiteY1" fmla="*/ 223557 h 4142418"/>
                <a:gd name="connsiteX2" fmla="*/ 410831 w 3377337"/>
                <a:gd name="connsiteY2" fmla="*/ 2404947 h 4142418"/>
                <a:gd name="connsiteX3" fmla="*/ 803789 w 3377337"/>
                <a:gd name="connsiteY3" fmla="*/ 3142318 h 4142418"/>
                <a:gd name="connsiteX4" fmla="*/ 923385 w 3377337"/>
                <a:gd name="connsiteY4" fmla="*/ 3627071 h 4142418"/>
                <a:gd name="connsiteX5" fmla="*/ 1039564 w 3377337"/>
                <a:gd name="connsiteY5" fmla="*/ 3886516 h 4142418"/>
                <a:gd name="connsiteX6" fmla="*/ 1087402 w 3377337"/>
                <a:gd name="connsiteY6" fmla="*/ 3910412 h 4142418"/>
                <a:gd name="connsiteX7" fmla="*/ 1439356 w 3377337"/>
                <a:gd name="connsiteY7" fmla="*/ 3910412 h 4142418"/>
                <a:gd name="connsiteX8" fmla="*/ 1999748 w 3377337"/>
                <a:gd name="connsiteY8" fmla="*/ 3913826 h 4142418"/>
                <a:gd name="connsiteX9" fmla="*/ 2314114 w 3377337"/>
                <a:gd name="connsiteY9" fmla="*/ 3910412 h 4142418"/>
                <a:gd name="connsiteX10" fmla="*/ 2348285 w 3377337"/>
                <a:gd name="connsiteY10" fmla="*/ 3896757 h 4142418"/>
                <a:gd name="connsiteX11" fmla="*/ 2457629 w 3377337"/>
                <a:gd name="connsiteY11" fmla="*/ 3664622 h 4142418"/>
                <a:gd name="connsiteX12" fmla="*/ 2570391 w 3377337"/>
                <a:gd name="connsiteY12" fmla="*/ 3155973 h 4142418"/>
                <a:gd name="connsiteX13" fmla="*/ 2977017 w 3377337"/>
                <a:gd name="connsiteY13" fmla="*/ 2387878 h 4142418"/>
                <a:gd name="connsiteX14" fmla="*/ 3100030 w 3377337"/>
                <a:gd name="connsiteY14" fmla="*/ 1264753 h 4142418"/>
                <a:gd name="connsiteX15" fmla="*/ 1628703 w 3377337"/>
                <a:gd name="connsiteY15" fmla="*/ 212448 h 4142418"/>
                <a:gd name="connsiteX16" fmla="*/ 1698427 w 3377337"/>
                <a:gd name="connsiteY16" fmla="*/ 32 h 4142418"/>
                <a:gd name="connsiteX17" fmla="*/ 3239125 w 3377337"/>
                <a:gd name="connsiteY17" fmla="*/ 1022199 h 4142418"/>
                <a:gd name="connsiteX18" fmla="*/ 3187872 w 3377337"/>
                <a:gd name="connsiteY18" fmla="*/ 2438835 h 4142418"/>
                <a:gd name="connsiteX19" fmla="*/ 2764183 w 3377337"/>
                <a:gd name="connsiteY19" fmla="*/ 3247854 h 4142418"/>
                <a:gd name="connsiteX20" fmla="*/ 2668512 w 3377337"/>
                <a:gd name="connsiteY20" fmla="*/ 3654070 h 4142418"/>
                <a:gd name="connsiteX21" fmla="*/ 2490836 w 3377337"/>
                <a:gd name="connsiteY21" fmla="*/ 4056873 h 4142418"/>
                <a:gd name="connsiteX22" fmla="*/ 2365590 w 3377337"/>
                <a:gd name="connsiteY22" fmla="*/ 4136817 h 4142418"/>
                <a:gd name="connsiteX23" fmla="*/ 1041156 w 3377337"/>
                <a:gd name="connsiteY23" fmla="*/ 4141423 h 4142418"/>
                <a:gd name="connsiteX24" fmla="*/ 823414 w 3377337"/>
                <a:gd name="connsiteY24" fmla="*/ 3957879 h 4142418"/>
                <a:gd name="connsiteX25" fmla="*/ 703824 w 3377337"/>
                <a:gd name="connsiteY25" fmla="*/ 3589212 h 4142418"/>
                <a:gd name="connsiteX26" fmla="*/ 649155 w 3377337"/>
                <a:gd name="connsiteY26" fmla="*/ 3326367 h 4142418"/>
                <a:gd name="connsiteX27" fmla="*/ 372390 w 3377337"/>
                <a:gd name="connsiteY27" fmla="*/ 2776780 h 4142418"/>
                <a:gd name="connsiteX28" fmla="*/ 64874 w 3377337"/>
                <a:gd name="connsiteY28" fmla="*/ 2141854 h 4142418"/>
                <a:gd name="connsiteX29" fmla="*/ 1407695 w 3377337"/>
                <a:gd name="connsiteY29" fmla="*/ 22020 h 4142418"/>
                <a:gd name="connsiteX30" fmla="*/ 1698427 w 3377337"/>
                <a:gd name="connsiteY30" fmla="*/ 32 h 4142418"/>
                <a:gd name="connsiteX0" fmla="*/ 1628703 w 3377337"/>
                <a:gd name="connsiteY0" fmla="*/ 212448 h 4144515"/>
                <a:gd name="connsiteX1" fmla="*/ 1494028 w 3377337"/>
                <a:gd name="connsiteY1" fmla="*/ 223557 h 4144515"/>
                <a:gd name="connsiteX2" fmla="*/ 410831 w 3377337"/>
                <a:gd name="connsiteY2" fmla="*/ 2404947 h 4144515"/>
                <a:gd name="connsiteX3" fmla="*/ 803789 w 3377337"/>
                <a:gd name="connsiteY3" fmla="*/ 3142318 h 4144515"/>
                <a:gd name="connsiteX4" fmla="*/ 923385 w 3377337"/>
                <a:gd name="connsiteY4" fmla="*/ 3627071 h 4144515"/>
                <a:gd name="connsiteX5" fmla="*/ 1039564 w 3377337"/>
                <a:gd name="connsiteY5" fmla="*/ 3886516 h 4144515"/>
                <a:gd name="connsiteX6" fmla="*/ 1087402 w 3377337"/>
                <a:gd name="connsiteY6" fmla="*/ 3910412 h 4144515"/>
                <a:gd name="connsiteX7" fmla="*/ 1439356 w 3377337"/>
                <a:gd name="connsiteY7" fmla="*/ 3910412 h 4144515"/>
                <a:gd name="connsiteX8" fmla="*/ 1999748 w 3377337"/>
                <a:gd name="connsiteY8" fmla="*/ 3913826 h 4144515"/>
                <a:gd name="connsiteX9" fmla="*/ 2314114 w 3377337"/>
                <a:gd name="connsiteY9" fmla="*/ 3910412 h 4144515"/>
                <a:gd name="connsiteX10" fmla="*/ 2348285 w 3377337"/>
                <a:gd name="connsiteY10" fmla="*/ 3896757 h 4144515"/>
                <a:gd name="connsiteX11" fmla="*/ 2457629 w 3377337"/>
                <a:gd name="connsiteY11" fmla="*/ 3664622 h 4144515"/>
                <a:gd name="connsiteX12" fmla="*/ 2570391 w 3377337"/>
                <a:gd name="connsiteY12" fmla="*/ 3155973 h 4144515"/>
                <a:gd name="connsiteX13" fmla="*/ 2977017 w 3377337"/>
                <a:gd name="connsiteY13" fmla="*/ 2387878 h 4144515"/>
                <a:gd name="connsiteX14" fmla="*/ 3100030 w 3377337"/>
                <a:gd name="connsiteY14" fmla="*/ 1264753 h 4144515"/>
                <a:gd name="connsiteX15" fmla="*/ 1628703 w 3377337"/>
                <a:gd name="connsiteY15" fmla="*/ 212448 h 4144515"/>
                <a:gd name="connsiteX16" fmla="*/ 1698427 w 3377337"/>
                <a:gd name="connsiteY16" fmla="*/ 32 h 4144515"/>
                <a:gd name="connsiteX17" fmla="*/ 3239125 w 3377337"/>
                <a:gd name="connsiteY17" fmla="*/ 1022199 h 4144515"/>
                <a:gd name="connsiteX18" fmla="*/ 3187872 w 3377337"/>
                <a:gd name="connsiteY18" fmla="*/ 2438835 h 4144515"/>
                <a:gd name="connsiteX19" fmla="*/ 2764183 w 3377337"/>
                <a:gd name="connsiteY19" fmla="*/ 3247854 h 4144515"/>
                <a:gd name="connsiteX20" fmla="*/ 2668512 w 3377337"/>
                <a:gd name="connsiteY20" fmla="*/ 3654070 h 4144515"/>
                <a:gd name="connsiteX21" fmla="*/ 2490836 w 3377337"/>
                <a:gd name="connsiteY21" fmla="*/ 4056873 h 4144515"/>
                <a:gd name="connsiteX22" fmla="*/ 2365590 w 3377337"/>
                <a:gd name="connsiteY22" fmla="*/ 4136817 h 4144515"/>
                <a:gd name="connsiteX23" fmla="*/ 1041156 w 3377337"/>
                <a:gd name="connsiteY23" fmla="*/ 4141423 h 4144515"/>
                <a:gd name="connsiteX24" fmla="*/ 823414 w 3377337"/>
                <a:gd name="connsiteY24" fmla="*/ 3957879 h 4144515"/>
                <a:gd name="connsiteX25" fmla="*/ 703824 w 3377337"/>
                <a:gd name="connsiteY25" fmla="*/ 3589212 h 4144515"/>
                <a:gd name="connsiteX26" fmla="*/ 649155 w 3377337"/>
                <a:gd name="connsiteY26" fmla="*/ 3326367 h 4144515"/>
                <a:gd name="connsiteX27" fmla="*/ 372390 w 3377337"/>
                <a:gd name="connsiteY27" fmla="*/ 2776780 h 4144515"/>
                <a:gd name="connsiteX28" fmla="*/ 64874 w 3377337"/>
                <a:gd name="connsiteY28" fmla="*/ 2141854 h 4144515"/>
                <a:gd name="connsiteX29" fmla="*/ 1407695 w 3377337"/>
                <a:gd name="connsiteY29" fmla="*/ 22020 h 4144515"/>
                <a:gd name="connsiteX30" fmla="*/ 1698427 w 3377337"/>
                <a:gd name="connsiteY30" fmla="*/ 32 h 4144515"/>
                <a:gd name="connsiteX0" fmla="*/ 1628703 w 3377337"/>
                <a:gd name="connsiteY0" fmla="*/ 212448 h 4144515"/>
                <a:gd name="connsiteX1" fmla="*/ 1494028 w 3377337"/>
                <a:gd name="connsiteY1" fmla="*/ 223557 h 4144515"/>
                <a:gd name="connsiteX2" fmla="*/ 410831 w 3377337"/>
                <a:gd name="connsiteY2" fmla="*/ 2404947 h 4144515"/>
                <a:gd name="connsiteX3" fmla="*/ 803789 w 3377337"/>
                <a:gd name="connsiteY3" fmla="*/ 3142318 h 4144515"/>
                <a:gd name="connsiteX4" fmla="*/ 923385 w 3377337"/>
                <a:gd name="connsiteY4" fmla="*/ 3627071 h 4144515"/>
                <a:gd name="connsiteX5" fmla="*/ 1039564 w 3377337"/>
                <a:gd name="connsiteY5" fmla="*/ 3886516 h 4144515"/>
                <a:gd name="connsiteX6" fmla="*/ 1087402 w 3377337"/>
                <a:gd name="connsiteY6" fmla="*/ 3910412 h 4144515"/>
                <a:gd name="connsiteX7" fmla="*/ 1439356 w 3377337"/>
                <a:gd name="connsiteY7" fmla="*/ 3910412 h 4144515"/>
                <a:gd name="connsiteX8" fmla="*/ 1999748 w 3377337"/>
                <a:gd name="connsiteY8" fmla="*/ 3913826 h 4144515"/>
                <a:gd name="connsiteX9" fmla="*/ 2314114 w 3377337"/>
                <a:gd name="connsiteY9" fmla="*/ 3910412 h 4144515"/>
                <a:gd name="connsiteX10" fmla="*/ 2348285 w 3377337"/>
                <a:gd name="connsiteY10" fmla="*/ 3896757 h 4144515"/>
                <a:gd name="connsiteX11" fmla="*/ 2457629 w 3377337"/>
                <a:gd name="connsiteY11" fmla="*/ 3664622 h 4144515"/>
                <a:gd name="connsiteX12" fmla="*/ 2570391 w 3377337"/>
                <a:gd name="connsiteY12" fmla="*/ 3155973 h 4144515"/>
                <a:gd name="connsiteX13" fmla="*/ 2977017 w 3377337"/>
                <a:gd name="connsiteY13" fmla="*/ 2387878 h 4144515"/>
                <a:gd name="connsiteX14" fmla="*/ 3100030 w 3377337"/>
                <a:gd name="connsiteY14" fmla="*/ 1264753 h 4144515"/>
                <a:gd name="connsiteX15" fmla="*/ 1628703 w 3377337"/>
                <a:gd name="connsiteY15" fmla="*/ 212448 h 4144515"/>
                <a:gd name="connsiteX16" fmla="*/ 1698427 w 3377337"/>
                <a:gd name="connsiteY16" fmla="*/ 32 h 4144515"/>
                <a:gd name="connsiteX17" fmla="*/ 3239125 w 3377337"/>
                <a:gd name="connsiteY17" fmla="*/ 1022199 h 4144515"/>
                <a:gd name="connsiteX18" fmla="*/ 3187872 w 3377337"/>
                <a:gd name="connsiteY18" fmla="*/ 2438835 h 4144515"/>
                <a:gd name="connsiteX19" fmla="*/ 2764183 w 3377337"/>
                <a:gd name="connsiteY19" fmla="*/ 3247854 h 4144515"/>
                <a:gd name="connsiteX20" fmla="*/ 2668512 w 3377337"/>
                <a:gd name="connsiteY20" fmla="*/ 3654070 h 4144515"/>
                <a:gd name="connsiteX21" fmla="*/ 2490836 w 3377337"/>
                <a:gd name="connsiteY21" fmla="*/ 4056873 h 4144515"/>
                <a:gd name="connsiteX22" fmla="*/ 2365590 w 3377337"/>
                <a:gd name="connsiteY22" fmla="*/ 4136817 h 4144515"/>
                <a:gd name="connsiteX23" fmla="*/ 1041156 w 3377337"/>
                <a:gd name="connsiteY23" fmla="*/ 4141423 h 4144515"/>
                <a:gd name="connsiteX24" fmla="*/ 823414 w 3377337"/>
                <a:gd name="connsiteY24" fmla="*/ 3957879 h 4144515"/>
                <a:gd name="connsiteX25" fmla="*/ 703824 w 3377337"/>
                <a:gd name="connsiteY25" fmla="*/ 3589212 h 4144515"/>
                <a:gd name="connsiteX26" fmla="*/ 649155 w 3377337"/>
                <a:gd name="connsiteY26" fmla="*/ 3326367 h 4144515"/>
                <a:gd name="connsiteX27" fmla="*/ 372390 w 3377337"/>
                <a:gd name="connsiteY27" fmla="*/ 2776780 h 4144515"/>
                <a:gd name="connsiteX28" fmla="*/ 64874 w 3377337"/>
                <a:gd name="connsiteY28" fmla="*/ 2141854 h 4144515"/>
                <a:gd name="connsiteX29" fmla="*/ 1407695 w 3377337"/>
                <a:gd name="connsiteY29" fmla="*/ 22020 h 4144515"/>
                <a:gd name="connsiteX30" fmla="*/ 1698427 w 3377337"/>
                <a:gd name="connsiteY30" fmla="*/ 32 h 4144515"/>
                <a:gd name="connsiteX0" fmla="*/ 1628703 w 3377337"/>
                <a:gd name="connsiteY0" fmla="*/ 212448 h 4145343"/>
                <a:gd name="connsiteX1" fmla="*/ 1494028 w 3377337"/>
                <a:gd name="connsiteY1" fmla="*/ 223557 h 4145343"/>
                <a:gd name="connsiteX2" fmla="*/ 410831 w 3377337"/>
                <a:gd name="connsiteY2" fmla="*/ 2404947 h 4145343"/>
                <a:gd name="connsiteX3" fmla="*/ 803789 w 3377337"/>
                <a:gd name="connsiteY3" fmla="*/ 3142318 h 4145343"/>
                <a:gd name="connsiteX4" fmla="*/ 923385 w 3377337"/>
                <a:gd name="connsiteY4" fmla="*/ 3627071 h 4145343"/>
                <a:gd name="connsiteX5" fmla="*/ 1039564 w 3377337"/>
                <a:gd name="connsiteY5" fmla="*/ 3886516 h 4145343"/>
                <a:gd name="connsiteX6" fmla="*/ 1087402 w 3377337"/>
                <a:gd name="connsiteY6" fmla="*/ 3910412 h 4145343"/>
                <a:gd name="connsiteX7" fmla="*/ 1439356 w 3377337"/>
                <a:gd name="connsiteY7" fmla="*/ 3910412 h 4145343"/>
                <a:gd name="connsiteX8" fmla="*/ 1999748 w 3377337"/>
                <a:gd name="connsiteY8" fmla="*/ 3913826 h 4145343"/>
                <a:gd name="connsiteX9" fmla="*/ 2314114 w 3377337"/>
                <a:gd name="connsiteY9" fmla="*/ 3910412 h 4145343"/>
                <a:gd name="connsiteX10" fmla="*/ 2348285 w 3377337"/>
                <a:gd name="connsiteY10" fmla="*/ 3896757 h 4145343"/>
                <a:gd name="connsiteX11" fmla="*/ 2457629 w 3377337"/>
                <a:gd name="connsiteY11" fmla="*/ 3664622 h 4145343"/>
                <a:gd name="connsiteX12" fmla="*/ 2570391 w 3377337"/>
                <a:gd name="connsiteY12" fmla="*/ 3155973 h 4145343"/>
                <a:gd name="connsiteX13" fmla="*/ 2977017 w 3377337"/>
                <a:gd name="connsiteY13" fmla="*/ 2387878 h 4145343"/>
                <a:gd name="connsiteX14" fmla="*/ 3100030 w 3377337"/>
                <a:gd name="connsiteY14" fmla="*/ 1264753 h 4145343"/>
                <a:gd name="connsiteX15" fmla="*/ 1628703 w 3377337"/>
                <a:gd name="connsiteY15" fmla="*/ 212448 h 4145343"/>
                <a:gd name="connsiteX16" fmla="*/ 1698427 w 3377337"/>
                <a:gd name="connsiteY16" fmla="*/ 32 h 4145343"/>
                <a:gd name="connsiteX17" fmla="*/ 3239125 w 3377337"/>
                <a:gd name="connsiteY17" fmla="*/ 1022199 h 4145343"/>
                <a:gd name="connsiteX18" fmla="*/ 3187872 w 3377337"/>
                <a:gd name="connsiteY18" fmla="*/ 2438835 h 4145343"/>
                <a:gd name="connsiteX19" fmla="*/ 2764183 w 3377337"/>
                <a:gd name="connsiteY19" fmla="*/ 3247854 h 4145343"/>
                <a:gd name="connsiteX20" fmla="*/ 2668512 w 3377337"/>
                <a:gd name="connsiteY20" fmla="*/ 3654070 h 4145343"/>
                <a:gd name="connsiteX21" fmla="*/ 2490836 w 3377337"/>
                <a:gd name="connsiteY21" fmla="*/ 4056873 h 4145343"/>
                <a:gd name="connsiteX22" fmla="*/ 2365590 w 3377337"/>
                <a:gd name="connsiteY22" fmla="*/ 4139199 h 4145343"/>
                <a:gd name="connsiteX23" fmla="*/ 1041156 w 3377337"/>
                <a:gd name="connsiteY23" fmla="*/ 4141423 h 4145343"/>
                <a:gd name="connsiteX24" fmla="*/ 823414 w 3377337"/>
                <a:gd name="connsiteY24" fmla="*/ 3957879 h 4145343"/>
                <a:gd name="connsiteX25" fmla="*/ 703824 w 3377337"/>
                <a:gd name="connsiteY25" fmla="*/ 3589212 h 4145343"/>
                <a:gd name="connsiteX26" fmla="*/ 649155 w 3377337"/>
                <a:gd name="connsiteY26" fmla="*/ 3326367 h 4145343"/>
                <a:gd name="connsiteX27" fmla="*/ 372390 w 3377337"/>
                <a:gd name="connsiteY27" fmla="*/ 2776780 h 4145343"/>
                <a:gd name="connsiteX28" fmla="*/ 64874 w 3377337"/>
                <a:gd name="connsiteY28" fmla="*/ 2141854 h 4145343"/>
                <a:gd name="connsiteX29" fmla="*/ 1407695 w 3377337"/>
                <a:gd name="connsiteY29" fmla="*/ 22020 h 4145343"/>
                <a:gd name="connsiteX30" fmla="*/ 1698427 w 3377337"/>
                <a:gd name="connsiteY30" fmla="*/ 32 h 4145343"/>
                <a:gd name="connsiteX0" fmla="*/ 1628703 w 3377337"/>
                <a:gd name="connsiteY0" fmla="*/ 212448 h 4146167"/>
                <a:gd name="connsiteX1" fmla="*/ 1494028 w 3377337"/>
                <a:gd name="connsiteY1" fmla="*/ 223557 h 4146167"/>
                <a:gd name="connsiteX2" fmla="*/ 410831 w 3377337"/>
                <a:gd name="connsiteY2" fmla="*/ 2404947 h 4146167"/>
                <a:gd name="connsiteX3" fmla="*/ 803789 w 3377337"/>
                <a:gd name="connsiteY3" fmla="*/ 3142318 h 4146167"/>
                <a:gd name="connsiteX4" fmla="*/ 923385 w 3377337"/>
                <a:gd name="connsiteY4" fmla="*/ 3627071 h 4146167"/>
                <a:gd name="connsiteX5" fmla="*/ 1039564 w 3377337"/>
                <a:gd name="connsiteY5" fmla="*/ 3886516 h 4146167"/>
                <a:gd name="connsiteX6" fmla="*/ 1087402 w 3377337"/>
                <a:gd name="connsiteY6" fmla="*/ 3910412 h 4146167"/>
                <a:gd name="connsiteX7" fmla="*/ 1439356 w 3377337"/>
                <a:gd name="connsiteY7" fmla="*/ 3910412 h 4146167"/>
                <a:gd name="connsiteX8" fmla="*/ 1999748 w 3377337"/>
                <a:gd name="connsiteY8" fmla="*/ 3913826 h 4146167"/>
                <a:gd name="connsiteX9" fmla="*/ 2314114 w 3377337"/>
                <a:gd name="connsiteY9" fmla="*/ 3910412 h 4146167"/>
                <a:gd name="connsiteX10" fmla="*/ 2348285 w 3377337"/>
                <a:gd name="connsiteY10" fmla="*/ 3896757 h 4146167"/>
                <a:gd name="connsiteX11" fmla="*/ 2457629 w 3377337"/>
                <a:gd name="connsiteY11" fmla="*/ 3664622 h 4146167"/>
                <a:gd name="connsiteX12" fmla="*/ 2570391 w 3377337"/>
                <a:gd name="connsiteY12" fmla="*/ 3155973 h 4146167"/>
                <a:gd name="connsiteX13" fmla="*/ 2977017 w 3377337"/>
                <a:gd name="connsiteY13" fmla="*/ 2387878 h 4146167"/>
                <a:gd name="connsiteX14" fmla="*/ 3100030 w 3377337"/>
                <a:gd name="connsiteY14" fmla="*/ 1264753 h 4146167"/>
                <a:gd name="connsiteX15" fmla="*/ 1628703 w 3377337"/>
                <a:gd name="connsiteY15" fmla="*/ 212448 h 4146167"/>
                <a:gd name="connsiteX16" fmla="*/ 1698427 w 3377337"/>
                <a:gd name="connsiteY16" fmla="*/ 32 h 4146167"/>
                <a:gd name="connsiteX17" fmla="*/ 3239125 w 3377337"/>
                <a:gd name="connsiteY17" fmla="*/ 1022199 h 4146167"/>
                <a:gd name="connsiteX18" fmla="*/ 3187872 w 3377337"/>
                <a:gd name="connsiteY18" fmla="*/ 2438835 h 4146167"/>
                <a:gd name="connsiteX19" fmla="*/ 2764183 w 3377337"/>
                <a:gd name="connsiteY19" fmla="*/ 3247854 h 4146167"/>
                <a:gd name="connsiteX20" fmla="*/ 2668512 w 3377337"/>
                <a:gd name="connsiteY20" fmla="*/ 3654070 h 4146167"/>
                <a:gd name="connsiteX21" fmla="*/ 2490836 w 3377337"/>
                <a:gd name="connsiteY21" fmla="*/ 4056873 h 4146167"/>
                <a:gd name="connsiteX22" fmla="*/ 2365590 w 3377337"/>
                <a:gd name="connsiteY22" fmla="*/ 4139199 h 4146167"/>
                <a:gd name="connsiteX23" fmla="*/ 1041156 w 3377337"/>
                <a:gd name="connsiteY23" fmla="*/ 4141423 h 4146167"/>
                <a:gd name="connsiteX24" fmla="*/ 823414 w 3377337"/>
                <a:gd name="connsiteY24" fmla="*/ 3957879 h 4146167"/>
                <a:gd name="connsiteX25" fmla="*/ 703824 w 3377337"/>
                <a:gd name="connsiteY25" fmla="*/ 3589212 h 4146167"/>
                <a:gd name="connsiteX26" fmla="*/ 649155 w 3377337"/>
                <a:gd name="connsiteY26" fmla="*/ 3326367 h 4146167"/>
                <a:gd name="connsiteX27" fmla="*/ 372390 w 3377337"/>
                <a:gd name="connsiteY27" fmla="*/ 2776780 h 4146167"/>
                <a:gd name="connsiteX28" fmla="*/ 64874 w 3377337"/>
                <a:gd name="connsiteY28" fmla="*/ 2141854 h 4146167"/>
                <a:gd name="connsiteX29" fmla="*/ 1407695 w 3377337"/>
                <a:gd name="connsiteY29" fmla="*/ 22020 h 4146167"/>
                <a:gd name="connsiteX30" fmla="*/ 1698427 w 3377337"/>
                <a:gd name="connsiteY30" fmla="*/ 32 h 4146167"/>
                <a:gd name="connsiteX0" fmla="*/ 1628703 w 3377337"/>
                <a:gd name="connsiteY0" fmla="*/ 212448 h 4146167"/>
                <a:gd name="connsiteX1" fmla="*/ 1494028 w 3377337"/>
                <a:gd name="connsiteY1" fmla="*/ 223557 h 4146167"/>
                <a:gd name="connsiteX2" fmla="*/ 410831 w 3377337"/>
                <a:gd name="connsiteY2" fmla="*/ 2404947 h 4146167"/>
                <a:gd name="connsiteX3" fmla="*/ 803789 w 3377337"/>
                <a:gd name="connsiteY3" fmla="*/ 3142318 h 4146167"/>
                <a:gd name="connsiteX4" fmla="*/ 923385 w 3377337"/>
                <a:gd name="connsiteY4" fmla="*/ 3627071 h 4146167"/>
                <a:gd name="connsiteX5" fmla="*/ 1039564 w 3377337"/>
                <a:gd name="connsiteY5" fmla="*/ 3886516 h 4146167"/>
                <a:gd name="connsiteX6" fmla="*/ 1087402 w 3377337"/>
                <a:gd name="connsiteY6" fmla="*/ 3910412 h 4146167"/>
                <a:gd name="connsiteX7" fmla="*/ 1439356 w 3377337"/>
                <a:gd name="connsiteY7" fmla="*/ 3910412 h 4146167"/>
                <a:gd name="connsiteX8" fmla="*/ 1999748 w 3377337"/>
                <a:gd name="connsiteY8" fmla="*/ 3913826 h 4146167"/>
                <a:gd name="connsiteX9" fmla="*/ 2314114 w 3377337"/>
                <a:gd name="connsiteY9" fmla="*/ 3910412 h 4146167"/>
                <a:gd name="connsiteX10" fmla="*/ 2348285 w 3377337"/>
                <a:gd name="connsiteY10" fmla="*/ 3896757 h 4146167"/>
                <a:gd name="connsiteX11" fmla="*/ 2457629 w 3377337"/>
                <a:gd name="connsiteY11" fmla="*/ 3664622 h 4146167"/>
                <a:gd name="connsiteX12" fmla="*/ 2570391 w 3377337"/>
                <a:gd name="connsiteY12" fmla="*/ 3155973 h 4146167"/>
                <a:gd name="connsiteX13" fmla="*/ 2977017 w 3377337"/>
                <a:gd name="connsiteY13" fmla="*/ 2387878 h 4146167"/>
                <a:gd name="connsiteX14" fmla="*/ 3100030 w 3377337"/>
                <a:gd name="connsiteY14" fmla="*/ 1264753 h 4146167"/>
                <a:gd name="connsiteX15" fmla="*/ 1628703 w 3377337"/>
                <a:gd name="connsiteY15" fmla="*/ 212448 h 4146167"/>
                <a:gd name="connsiteX16" fmla="*/ 1698427 w 3377337"/>
                <a:gd name="connsiteY16" fmla="*/ 32 h 4146167"/>
                <a:gd name="connsiteX17" fmla="*/ 3239125 w 3377337"/>
                <a:gd name="connsiteY17" fmla="*/ 1022199 h 4146167"/>
                <a:gd name="connsiteX18" fmla="*/ 3187872 w 3377337"/>
                <a:gd name="connsiteY18" fmla="*/ 2438835 h 4146167"/>
                <a:gd name="connsiteX19" fmla="*/ 2764183 w 3377337"/>
                <a:gd name="connsiteY19" fmla="*/ 3247854 h 4146167"/>
                <a:gd name="connsiteX20" fmla="*/ 2668512 w 3377337"/>
                <a:gd name="connsiteY20" fmla="*/ 3654070 h 4146167"/>
                <a:gd name="connsiteX21" fmla="*/ 2490836 w 3377337"/>
                <a:gd name="connsiteY21" fmla="*/ 4056873 h 4146167"/>
                <a:gd name="connsiteX22" fmla="*/ 2365590 w 3377337"/>
                <a:gd name="connsiteY22" fmla="*/ 4139199 h 4146167"/>
                <a:gd name="connsiteX23" fmla="*/ 1041156 w 3377337"/>
                <a:gd name="connsiteY23" fmla="*/ 4141423 h 4146167"/>
                <a:gd name="connsiteX24" fmla="*/ 823414 w 3377337"/>
                <a:gd name="connsiteY24" fmla="*/ 3957879 h 4146167"/>
                <a:gd name="connsiteX25" fmla="*/ 703824 w 3377337"/>
                <a:gd name="connsiteY25" fmla="*/ 3589212 h 4146167"/>
                <a:gd name="connsiteX26" fmla="*/ 649155 w 3377337"/>
                <a:gd name="connsiteY26" fmla="*/ 3326367 h 4146167"/>
                <a:gd name="connsiteX27" fmla="*/ 372390 w 3377337"/>
                <a:gd name="connsiteY27" fmla="*/ 2776780 h 4146167"/>
                <a:gd name="connsiteX28" fmla="*/ 64874 w 3377337"/>
                <a:gd name="connsiteY28" fmla="*/ 2141854 h 4146167"/>
                <a:gd name="connsiteX29" fmla="*/ 1407695 w 3377337"/>
                <a:gd name="connsiteY29" fmla="*/ 22020 h 4146167"/>
                <a:gd name="connsiteX30" fmla="*/ 1698427 w 3377337"/>
                <a:gd name="connsiteY30" fmla="*/ 32 h 4146167"/>
                <a:gd name="connsiteX0" fmla="*/ 1628703 w 3377337"/>
                <a:gd name="connsiteY0" fmla="*/ 212448 h 4146167"/>
                <a:gd name="connsiteX1" fmla="*/ 1494028 w 3377337"/>
                <a:gd name="connsiteY1" fmla="*/ 223557 h 4146167"/>
                <a:gd name="connsiteX2" fmla="*/ 410831 w 3377337"/>
                <a:gd name="connsiteY2" fmla="*/ 2404947 h 4146167"/>
                <a:gd name="connsiteX3" fmla="*/ 803789 w 3377337"/>
                <a:gd name="connsiteY3" fmla="*/ 3142318 h 4146167"/>
                <a:gd name="connsiteX4" fmla="*/ 923385 w 3377337"/>
                <a:gd name="connsiteY4" fmla="*/ 3627071 h 4146167"/>
                <a:gd name="connsiteX5" fmla="*/ 1039564 w 3377337"/>
                <a:gd name="connsiteY5" fmla="*/ 3886516 h 4146167"/>
                <a:gd name="connsiteX6" fmla="*/ 1087402 w 3377337"/>
                <a:gd name="connsiteY6" fmla="*/ 3910412 h 4146167"/>
                <a:gd name="connsiteX7" fmla="*/ 1439356 w 3377337"/>
                <a:gd name="connsiteY7" fmla="*/ 3910412 h 4146167"/>
                <a:gd name="connsiteX8" fmla="*/ 1999748 w 3377337"/>
                <a:gd name="connsiteY8" fmla="*/ 3913826 h 4146167"/>
                <a:gd name="connsiteX9" fmla="*/ 2314114 w 3377337"/>
                <a:gd name="connsiteY9" fmla="*/ 3910412 h 4146167"/>
                <a:gd name="connsiteX10" fmla="*/ 2348285 w 3377337"/>
                <a:gd name="connsiteY10" fmla="*/ 3896757 h 4146167"/>
                <a:gd name="connsiteX11" fmla="*/ 2457629 w 3377337"/>
                <a:gd name="connsiteY11" fmla="*/ 3664622 h 4146167"/>
                <a:gd name="connsiteX12" fmla="*/ 2570391 w 3377337"/>
                <a:gd name="connsiteY12" fmla="*/ 3155973 h 4146167"/>
                <a:gd name="connsiteX13" fmla="*/ 2977017 w 3377337"/>
                <a:gd name="connsiteY13" fmla="*/ 2387878 h 4146167"/>
                <a:gd name="connsiteX14" fmla="*/ 3100030 w 3377337"/>
                <a:gd name="connsiteY14" fmla="*/ 1264753 h 4146167"/>
                <a:gd name="connsiteX15" fmla="*/ 1628703 w 3377337"/>
                <a:gd name="connsiteY15" fmla="*/ 212448 h 4146167"/>
                <a:gd name="connsiteX16" fmla="*/ 1698427 w 3377337"/>
                <a:gd name="connsiteY16" fmla="*/ 32 h 4146167"/>
                <a:gd name="connsiteX17" fmla="*/ 3239125 w 3377337"/>
                <a:gd name="connsiteY17" fmla="*/ 1022199 h 4146167"/>
                <a:gd name="connsiteX18" fmla="*/ 3187872 w 3377337"/>
                <a:gd name="connsiteY18" fmla="*/ 2438835 h 4146167"/>
                <a:gd name="connsiteX19" fmla="*/ 2764183 w 3377337"/>
                <a:gd name="connsiteY19" fmla="*/ 3247854 h 4146167"/>
                <a:gd name="connsiteX20" fmla="*/ 2668512 w 3377337"/>
                <a:gd name="connsiteY20" fmla="*/ 3654070 h 4146167"/>
                <a:gd name="connsiteX21" fmla="*/ 2490836 w 3377337"/>
                <a:gd name="connsiteY21" fmla="*/ 4056873 h 4146167"/>
                <a:gd name="connsiteX22" fmla="*/ 2365590 w 3377337"/>
                <a:gd name="connsiteY22" fmla="*/ 4139199 h 4146167"/>
                <a:gd name="connsiteX23" fmla="*/ 1041156 w 3377337"/>
                <a:gd name="connsiteY23" fmla="*/ 4141423 h 4146167"/>
                <a:gd name="connsiteX24" fmla="*/ 823414 w 3377337"/>
                <a:gd name="connsiteY24" fmla="*/ 3957879 h 4146167"/>
                <a:gd name="connsiteX25" fmla="*/ 703824 w 3377337"/>
                <a:gd name="connsiteY25" fmla="*/ 3589212 h 4146167"/>
                <a:gd name="connsiteX26" fmla="*/ 649155 w 3377337"/>
                <a:gd name="connsiteY26" fmla="*/ 3326367 h 4146167"/>
                <a:gd name="connsiteX27" fmla="*/ 372390 w 3377337"/>
                <a:gd name="connsiteY27" fmla="*/ 2776780 h 4146167"/>
                <a:gd name="connsiteX28" fmla="*/ 64874 w 3377337"/>
                <a:gd name="connsiteY28" fmla="*/ 2141854 h 4146167"/>
                <a:gd name="connsiteX29" fmla="*/ 1407695 w 3377337"/>
                <a:gd name="connsiteY29" fmla="*/ 22020 h 4146167"/>
                <a:gd name="connsiteX30" fmla="*/ 1698427 w 3377337"/>
                <a:gd name="connsiteY30" fmla="*/ 32 h 4146167"/>
                <a:gd name="connsiteX0" fmla="*/ 1628703 w 3377337"/>
                <a:gd name="connsiteY0" fmla="*/ 212448 h 4147441"/>
                <a:gd name="connsiteX1" fmla="*/ 1494028 w 3377337"/>
                <a:gd name="connsiteY1" fmla="*/ 223557 h 4147441"/>
                <a:gd name="connsiteX2" fmla="*/ 410831 w 3377337"/>
                <a:gd name="connsiteY2" fmla="*/ 2404947 h 4147441"/>
                <a:gd name="connsiteX3" fmla="*/ 803789 w 3377337"/>
                <a:gd name="connsiteY3" fmla="*/ 3142318 h 4147441"/>
                <a:gd name="connsiteX4" fmla="*/ 923385 w 3377337"/>
                <a:gd name="connsiteY4" fmla="*/ 3627071 h 4147441"/>
                <a:gd name="connsiteX5" fmla="*/ 1039564 w 3377337"/>
                <a:gd name="connsiteY5" fmla="*/ 3886516 h 4147441"/>
                <a:gd name="connsiteX6" fmla="*/ 1087402 w 3377337"/>
                <a:gd name="connsiteY6" fmla="*/ 3910412 h 4147441"/>
                <a:gd name="connsiteX7" fmla="*/ 1439356 w 3377337"/>
                <a:gd name="connsiteY7" fmla="*/ 3910412 h 4147441"/>
                <a:gd name="connsiteX8" fmla="*/ 1999748 w 3377337"/>
                <a:gd name="connsiteY8" fmla="*/ 3913826 h 4147441"/>
                <a:gd name="connsiteX9" fmla="*/ 2314114 w 3377337"/>
                <a:gd name="connsiteY9" fmla="*/ 3910412 h 4147441"/>
                <a:gd name="connsiteX10" fmla="*/ 2348285 w 3377337"/>
                <a:gd name="connsiteY10" fmla="*/ 3896757 h 4147441"/>
                <a:gd name="connsiteX11" fmla="*/ 2457629 w 3377337"/>
                <a:gd name="connsiteY11" fmla="*/ 3664622 h 4147441"/>
                <a:gd name="connsiteX12" fmla="*/ 2570391 w 3377337"/>
                <a:gd name="connsiteY12" fmla="*/ 3155973 h 4147441"/>
                <a:gd name="connsiteX13" fmla="*/ 2977017 w 3377337"/>
                <a:gd name="connsiteY13" fmla="*/ 2387878 h 4147441"/>
                <a:gd name="connsiteX14" fmla="*/ 3100030 w 3377337"/>
                <a:gd name="connsiteY14" fmla="*/ 1264753 h 4147441"/>
                <a:gd name="connsiteX15" fmla="*/ 1628703 w 3377337"/>
                <a:gd name="connsiteY15" fmla="*/ 212448 h 4147441"/>
                <a:gd name="connsiteX16" fmla="*/ 1698427 w 3377337"/>
                <a:gd name="connsiteY16" fmla="*/ 32 h 4147441"/>
                <a:gd name="connsiteX17" fmla="*/ 3239125 w 3377337"/>
                <a:gd name="connsiteY17" fmla="*/ 1022199 h 4147441"/>
                <a:gd name="connsiteX18" fmla="*/ 3187872 w 3377337"/>
                <a:gd name="connsiteY18" fmla="*/ 2438835 h 4147441"/>
                <a:gd name="connsiteX19" fmla="*/ 2764183 w 3377337"/>
                <a:gd name="connsiteY19" fmla="*/ 3247854 h 4147441"/>
                <a:gd name="connsiteX20" fmla="*/ 2668512 w 3377337"/>
                <a:gd name="connsiteY20" fmla="*/ 3654070 h 4147441"/>
                <a:gd name="connsiteX21" fmla="*/ 2490836 w 3377337"/>
                <a:gd name="connsiteY21" fmla="*/ 4056873 h 4147441"/>
                <a:gd name="connsiteX22" fmla="*/ 2365590 w 3377337"/>
                <a:gd name="connsiteY22" fmla="*/ 4141580 h 4147441"/>
                <a:gd name="connsiteX23" fmla="*/ 1041156 w 3377337"/>
                <a:gd name="connsiteY23" fmla="*/ 4141423 h 4147441"/>
                <a:gd name="connsiteX24" fmla="*/ 823414 w 3377337"/>
                <a:gd name="connsiteY24" fmla="*/ 3957879 h 4147441"/>
                <a:gd name="connsiteX25" fmla="*/ 703824 w 3377337"/>
                <a:gd name="connsiteY25" fmla="*/ 3589212 h 4147441"/>
                <a:gd name="connsiteX26" fmla="*/ 649155 w 3377337"/>
                <a:gd name="connsiteY26" fmla="*/ 3326367 h 4147441"/>
                <a:gd name="connsiteX27" fmla="*/ 372390 w 3377337"/>
                <a:gd name="connsiteY27" fmla="*/ 2776780 h 4147441"/>
                <a:gd name="connsiteX28" fmla="*/ 64874 w 3377337"/>
                <a:gd name="connsiteY28" fmla="*/ 2141854 h 4147441"/>
                <a:gd name="connsiteX29" fmla="*/ 1407695 w 3377337"/>
                <a:gd name="connsiteY29" fmla="*/ 22020 h 4147441"/>
                <a:gd name="connsiteX30" fmla="*/ 1698427 w 3377337"/>
                <a:gd name="connsiteY30" fmla="*/ 32 h 4147441"/>
                <a:gd name="connsiteX0" fmla="*/ 1628703 w 3377337"/>
                <a:gd name="connsiteY0" fmla="*/ 212448 h 4147441"/>
                <a:gd name="connsiteX1" fmla="*/ 1494028 w 3377337"/>
                <a:gd name="connsiteY1" fmla="*/ 223557 h 4147441"/>
                <a:gd name="connsiteX2" fmla="*/ 410831 w 3377337"/>
                <a:gd name="connsiteY2" fmla="*/ 2404947 h 4147441"/>
                <a:gd name="connsiteX3" fmla="*/ 803789 w 3377337"/>
                <a:gd name="connsiteY3" fmla="*/ 3142318 h 4147441"/>
                <a:gd name="connsiteX4" fmla="*/ 923385 w 3377337"/>
                <a:gd name="connsiteY4" fmla="*/ 3627071 h 4147441"/>
                <a:gd name="connsiteX5" fmla="*/ 1039564 w 3377337"/>
                <a:gd name="connsiteY5" fmla="*/ 3886516 h 4147441"/>
                <a:gd name="connsiteX6" fmla="*/ 1087402 w 3377337"/>
                <a:gd name="connsiteY6" fmla="*/ 3910412 h 4147441"/>
                <a:gd name="connsiteX7" fmla="*/ 1439356 w 3377337"/>
                <a:gd name="connsiteY7" fmla="*/ 3910412 h 4147441"/>
                <a:gd name="connsiteX8" fmla="*/ 1999748 w 3377337"/>
                <a:gd name="connsiteY8" fmla="*/ 3913826 h 4147441"/>
                <a:gd name="connsiteX9" fmla="*/ 2314114 w 3377337"/>
                <a:gd name="connsiteY9" fmla="*/ 3910412 h 4147441"/>
                <a:gd name="connsiteX10" fmla="*/ 2348285 w 3377337"/>
                <a:gd name="connsiteY10" fmla="*/ 3896757 h 4147441"/>
                <a:gd name="connsiteX11" fmla="*/ 2457629 w 3377337"/>
                <a:gd name="connsiteY11" fmla="*/ 3664622 h 4147441"/>
                <a:gd name="connsiteX12" fmla="*/ 2570391 w 3377337"/>
                <a:gd name="connsiteY12" fmla="*/ 3155973 h 4147441"/>
                <a:gd name="connsiteX13" fmla="*/ 2977017 w 3377337"/>
                <a:gd name="connsiteY13" fmla="*/ 2387878 h 4147441"/>
                <a:gd name="connsiteX14" fmla="*/ 3100030 w 3377337"/>
                <a:gd name="connsiteY14" fmla="*/ 1264753 h 4147441"/>
                <a:gd name="connsiteX15" fmla="*/ 1628703 w 3377337"/>
                <a:gd name="connsiteY15" fmla="*/ 212448 h 4147441"/>
                <a:gd name="connsiteX16" fmla="*/ 1698427 w 3377337"/>
                <a:gd name="connsiteY16" fmla="*/ 32 h 4147441"/>
                <a:gd name="connsiteX17" fmla="*/ 3239125 w 3377337"/>
                <a:gd name="connsiteY17" fmla="*/ 1022199 h 4147441"/>
                <a:gd name="connsiteX18" fmla="*/ 3187872 w 3377337"/>
                <a:gd name="connsiteY18" fmla="*/ 2438835 h 4147441"/>
                <a:gd name="connsiteX19" fmla="*/ 2764183 w 3377337"/>
                <a:gd name="connsiteY19" fmla="*/ 3247854 h 4147441"/>
                <a:gd name="connsiteX20" fmla="*/ 2668512 w 3377337"/>
                <a:gd name="connsiteY20" fmla="*/ 3654070 h 4147441"/>
                <a:gd name="connsiteX21" fmla="*/ 2490836 w 3377337"/>
                <a:gd name="connsiteY21" fmla="*/ 4056873 h 4147441"/>
                <a:gd name="connsiteX22" fmla="*/ 2365590 w 3377337"/>
                <a:gd name="connsiteY22" fmla="*/ 4141580 h 4147441"/>
                <a:gd name="connsiteX23" fmla="*/ 1041156 w 3377337"/>
                <a:gd name="connsiteY23" fmla="*/ 4141423 h 4147441"/>
                <a:gd name="connsiteX24" fmla="*/ 823414 w 3377337"/>
                <a:gd name="connsiteY24" fmla="*/ 3957879 h 4147441"/>
                <a:gd name="connsiteX25" fmla="*/ 703824 w 3377337"/>
                <a:gd name="connsiteY25" fmla="*/ 3589212 h 4147441"/>
                <a:gd name="connsiteX26" fmla="*/ 649155 w 3377337"/>
                <a:gd name="connsiteY26" fmla="*/ 3326367 h 4147441"/>
                <a:gd name="connsiteX27" fmla="*/ 372390 w 3377337"/>
                <a:gd name="connsiteY27" fmla="*/ 2776780 h 4147441"/>
                <a:gd name="connsiteX28" fmla="*/ 64874 w 3377337"/>
                <a:gd name="connsiteY28" fmla="*/ 2141854 h 4147441"/>
                <a:gd name="connsiteX29" fmla="*/ 1407695 w 3377337"/>
                <a:gd name="connsiteY29" fmla="*/ 22020 h 4147441"/>
                <a:gd name="connsiteX30" fmla="*/ 1698427 w 3377337"/>
                <a:gd name="connsiteY30" fmla="*/ 32 h 4147441"/>
                <a:gd name="connsiteX0" fmla="*/ 1628703 w 3377337"/>
                <a:gd name="connsiteY0" fmla="*/ 212448 h 4146714"/>
                <a:gd name="connsiteX1" fmla="*/ 1494028 w 3377337"/>
                <a:gd name="connsiteY1" fmla="*/ 223557 h 4146714"/>
                <a:gd name="connsiteX2" fmla="*/ 410831 w 3377337"/>
                <a:gd name="connsiteY2" fmla="*/ 2404947 h 4146714"/>
                <a:gd name="connsiteX3" fmla="*/ 803789 w 3377337"/>
                <a:gd name="connsiteY3" fmla="*/ 3142318 h 4146714"/>
                <a:gd name="connsiteX4" fmla="*/ 923385 w 3377337"/>
                <a:gd name="connsiteY4" fmla="*/ 3627071 h 4146714"/>
                <a:gd name="connsiteX5" fmla="*/ 1039564 w 3377337"/>
                <a:gd name="connsiteY5" fmla="*/ 3886516 h 4146714"/>
                <a:gd name="connsiteX6" fmla="*/ 1087402 w 3377337"/>
                <a:gd name="connsiteY6" fmla="*/ 3910412 h 4146714"/>
                <a:gd name="connsiteX7" fmla="*/ 1439356 w 3377337"/>
                <a:gd name="connsiteY7" fmla="*/ 3910412 h 4146714"/>
                <a:gd name="connsiteX8" fmla="*/ 1999748 w 3377337"/>
                <a:gd name="connsiteY8" fmla="*/ 3913826 h 4146714"/>
                <a:gd name="connsiteX9" fmla="*/ 2314114 w 3377337"/>
                <a:gd name="connsiteY9" fmla="*/ 3910412 h 4146714"/>
                <a:gd name="connsiteX10" fmla="*/ 2348285 w 3377337"/>
                <a:gd name="connsiteY10" fmla="*/ 3896757 h 4146714"/>
                <a:gd name="connsiteX11" fmla="*/ 2457629 w 3377337"/>
                <a:gd name="connsiteY11" fmla="*/ 3664622 h 4146714"/>
                <a:gd name="connsiteX12" fmla="*/ 2570391 w 3377337"/>
                <a:gd name="connsiteY12" fmla="*/ 3155973 h 4146714"/>
                <a:gd name="connsiteX13" fmla="*/ 2977017 w 3377337"/>
                <a:gd name="connsiteY13" fmla="*/ 2387878 h 4146714"/>
                <a:gd name="connsiteX14" fmla="*/ 3100030 w 3377337"/>
                <a:gd name="connsiteY14" fmla="*/ 1264753 h 4146714"/>
                <a:gd name="connsiteX15" fmla="*/ 1628703 w 3377337"/>
                <a:gd name="connsiteY15" fmla="*/ 212448 h 4146714"/>
                <a:gd name="connsiteX16" fmla="*/ 1698427 w 3377337"/>
                <a:gd name="connsiteY16" fmla="*/ 32 h 4146714"/>
                <a:gd name="connsiteX17" fmla="*/ 3239125 w 3377337"/>
                <a:gd name="connsiteY17" fmla="*/ 1022199 h 4146714"/>
                <a:gd name="connsiteX18" fmla="*/ 3187872 w 3377337"/>
                <a:gd name="connsiteY18" fmla="*/ 2438835 h 4146714"/>
                <a:gd name="connsiteX19" fmla="*/ 2764183 w 3377337"/>
                <a:gd name="connsiteY19" fmla="*/ 3247854 h 4146714"/>
                <a:gd name="connsiteX20" fmla="*/ 2668512 w 3377337"/>
                <a:gd name="connsiteY20" fmla="*/ 3654070 h 4146714"/>
                <a:gd name="connsiteX21" fmla="*/ 2490836 w 3377337"/>
                <a:gd name="connsiteY21" fmla="*/ 4056873 h 4146714"/>
                <a:gd name="connsiteX22" fmla="*/ 2365590 w 3377337"/>
                <a:gd name="connsiteY22" fmla="*/ 4141580 h 4146714"/>
                <a:gd name="connsiteX23" fmla="*/ 1041156 w 3377337"/>
                <a:gd name="connsiteY23" fmla="*/ 4141423 h 4146714"/>
                <a:gd name="connsiteX24" fmla="*/ 823414 w 3377337"/>
                <a:gd name="connsiteY24" fmla="*/ 3957879 h 4146714"/>
                <a:gd name="connsiteX25" fmla="*/ 703824 w 3377337"/>
                <a:gd name="connsiteY25" fmla="*/ 3589212 h 4146714"/>
                <a:gd name="connsiteX26" fmla="*/ 649155 w 3377337"/>
                <a:gd name="connsiteY26" fmla="*/ 3326367 h 4146714"/>
                <a:gd name="connsiteX27" fmla="*/ 372390 w 3377337"/>
                <a:gd name="connsiteY27" fmla="*/ 2776780 h 4146714"/>
                <a:gd name="connsiteX28" fmla="*/ 64874 w 3377337"/>
                <a:gd name="connsiteY28" fmla="*/ 2141854 h 4146714"/>
                <a:gd name="connsiteX29" fmla="*/ 1407695 w 3377337"/>
                <a:gd name="connsiteY29" fmla="*/ 22020 h 4146714"/>
                <a:gd name="connsiteX30" fmla="*/ 1698427 w 3377337"/>
                <a:gd name="connsiteY30" fmla="*/ 32 h 4146714"/>
                <a:gd name="connsiteX0" fmla="*/ 1628703 w 3377337"/>
                <a:gd name="connsiteY0" fmla="*/ 212448 h 4141580"/>
                <a:gd name="connsiteX1" fmla="*/ 1494028 w 3377337"/>
                <a:gd name="connsiteY1" fmla="*/ 223557 h 4141580"/>
                <a:gd name="connsiteX2" fmla="*/ 410831 w 3377337"/>
                <a:gd name="connsiteY2" fmla="*/ 2404947 h 4141580"/>
                <a:gd name="connsiteX3" fmla="*/ 803789 w 3377337"/>
                <a:gd name="connsiteY3" fmla="*/ 3142318 h 4141580"/>
                <a:gd name="connsiteX4" fmla="*/ 923385 w 3377337"/>
                <a:gd name="connsiteY4" fmla="*/ 3627071 h 4141580"/>
                <a:gd name="connsiteX5" fmla="*/ 1039564 w 3377337"/>
                <a:gd name="connsiteY5" fmla="*/ 3886516 h 4141580"/>
                <a:gd name="connsiteX6" fmla="*/ 1087402 w 3377337"/>
                <a:gd name="connsiteY6" fmla="*/ 3910412 h 4141580"/>
                <a:gd name="connsiteX7" fmla="*/ 1439356 w 3377337"/>
                <a:gd name="connsiteY7" fmla="*/ 3910412 h 4141580"/>
                <a:gd name="connsiteX8" fmla="*/ 1999748 w 3377337"/>
                <a:gd name="connsiteY8" fmla="*/ 3913826 h 4141580"/>
                <a:gd name="connsiteX9" fmla="*/ 2314114 w 3377337"/>
                <a:gd name="connsiteY9" fmla="*/ 3910412 h 4141580"/>
                <a:gd name="connsiteX10" fmla="*/ 2348285 w 3377337"/>
                <a:gd name="connsiteY10" fmla="*/ 3896757 h 4141580"/>
                <a:gd name="connsiteX11" fmla="*/ 2457629 w 3377337"/>
                <a:gd name="connsiteY11" fmla="*/ 3664622 h 4141580"/>
                <a:gd name="connsiteX12" fmla="*/ 2570391 w 3377337"/>
                <a:gd name="connsiteY12" fmla="*/ 3155973 h 4141580"/>
                <a:gd name="connsiteX13" fmla="*/ 2977017 w 3377337"/>
                <a:gd name="connsiteY13" fmla="*/ 2387878 h 4141580"/>
                <a:gd name="connsiteX14" fmla="*/ 3100030 w 3377337"/>
                <a:gd name="connsiteY14" fmla="*/ 1264753 h 4141580"/>
                <a:gd name="connsiteX15" fmla="*/ 1628703 w 3377337"/>
                <a:gd name="connsiteY15" fmla="*/ 212448 h 4141580"/>
                <a:gd name="connsiteX16" fmla="*/ 1698427 w 3377337"/>
                <a:gd name="connsiteY16" fmla="*/ 32 h 4141580"/>
                <a:gd name="connsiteX17" fmla="*/ 3239125 w 3377337"/>
                <a:gd name="connsiteY17" fmla="*/ 1022199 h 4141580"/>
                <a:gd name="connsiteX18" fmla="*/ 3187872 w 3377337"/>
                <a:gd name="connsiteY18" fmla="*/ 2438835 h 4141580"/>
                <a:gd name="connsiteX19" fmla="*/ 2764183 w 3377337"/>
                <a:gd name="connsiteY19" fmla="*/ 3247854 h 4141580"/>
                <a:gd name="connsiteX20" fmla="*/ 2668512 w 3377337"/>
                <a:gd name="connsiteY20" fmla="*/ 3654070 h 4141580"/>
                <a:gd name="connsiteX21" fmla="*/ 2490836 w 3377337"/>
                <a:gd name="connsiteY21" fmla="*/ 4056873 h 4141580"/>
                <a:gd name="connsiteX22" fmla="*/ 2365590 w 3377337"/>
                <a:gd name="connsiteY22" fmla="*/ 4141580 h 4141580"/>
                <a:gd name="connsiteX23" fmla="*/ 1041156 w 3377337"/>
                <a:gd name="connsiteY23" fmla="*/ 4141423 h 4141580"/>
                <a:gd name="connsiteX24" fmla="*/ 823414 w 3377337"/>
                <a:gd name="connsiteY24" fmla="*/ 3957879 h 4141580"/>
                <a:gd name="connsiteX25" fmla="*/ 703824 w 3377337"/>
                <a:gd name="connsiteY25" fmla="*/ 3589212 h 4141580"/>
                <a:gd name="connsiteX26" fmla="*/ 649155 w 3377337"/>
                <a:gd name="connsiteY26" fmla="*/ 3326367 h 4141580"/>
                <a:gd name="connsiteX27" fmla="*/ 372390 w 3377337"/>
                <a:gd name="connsiteY27" fmla="*/ 2776780 h 4141580"/>
                <a:gd name="connsiteX28" fmla="*/ 64874 w 3377337"/>
                <a:gd name="connsiteY28" fmla="*/ 2141854 h 4141580"/>
                <a:gd name="connsiteX29" fmla="*/ 1407695 w 3377337"/>
                <a:gd name="connsiteY29" fmla="*/ 22020 h 4141580"/>
                <a:gd name="connsiteX30" fmla="*/ 1698427 w 3377337"/>
                <a:gd name="connsiteY30" fmla="*/ 32 h 414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77337" h="4141580">
                  <a:moveTo>
                    <a:pt x="1628703" y="212448"/>
                  </a:moveTo>
                  <a:cubicBezTo>
                    <a:pt x="1584019" y="214116"/>
                    <a:pt x="1539090" y="217797"/>
                    <a:pt x="1494028" y="223557"/>
                  </a:cubicBezTo>
                  <a:cubicBezTo>
                    <a:pt x="465503" y="356694"/>
                    <a:pt x="-105140" y="1500302"/>
                    <a:pt x="410831" y="2404947"/>
                  </a:cubicBezTo>
                  <a:cubicBezTo>
                    <a:pt x="547512" y="2647323"/>
                    <a:pt x="673942" y="2893114"/>
                    <a:pt x="803789" y="3142318"/>
                  </a:cubicBezTo>
                  <a:cubicBezTo>
                    <a:pt x="882381" y="3292523"/>
                    <a:pt x="926802" y="3452969"/>
                    <a:pt x="923385" y="3627071"/>
                  </a:cubicBezTo>
                  <a:cubicBezTo>
                    <a:pt x="919968" y="3729483"/>
                    <a:pt x="971223" y="3811413"/>
                    <a:pt x="1039564" y="3886516"/>
                  </a:cubicBezTo>
                  <a:cubicBezTo>
                    <a:pt x="1053232" y="3896757"/>
                    <a:pt x="1070317" y="3910412"/>
                    <a:pt x="1087402" y="3910412"/>
                  </a:cubicBezTo>
                  <a:cubicBezTo>
                    <a:pt x="1203581" y="3913826"/>
                    <a:pt x="1316343" y="3910412"/>
                    <a:pt x="1439356" y="3910412"/>
                  </a:cubicBezTo>
                  <a:lnTo>
                    <a:pt x="1999748" y="3913826"/>
                  </a:lnTo>
                  <a:cubicBezTo>
                    <a:pt x="2109093" y="3913826"/>
                    <a:pt x="2211604" y="3913826"/>
                    <a:pt x="2314114" y="3910412"/>
                  </a:cubicBezTo>
                  <a:cubicBezTo>
                    <a:pt x="2324365" y="3910412"/>
                    <a:pt x="2341451" y="3903585"/>
                    <a:pt x="2348285" y="3896757"/>
                  </a:cubicBezTo>
                  <a:cubicBezTo>
                    <a:pt x="2416625" y="3831896"/>
                    <a:pt x="2464463" y="3760207"/>
                    <a:pt x="2457629" y="3664622"/>
                  </a:cubicBezTo>
                  <a:cubicBezTo>
                    <a:pt x="2443961" y="3483693"/>
                    <a:pt x="2488383" y="3316419"/>
                    <a:pt x="2570391" y="3155973"/>
                  </a:cubicBezTo>
                  <a:cubicBezTo>
                    <a:pt x="2703655" y="2899941"/>
                    <a:pt x="2840336" y="2640496"/>
                    <a:pt x="2977017" y="2387878"/>
                  </a:cubicBezTo>
                  <a:cubicBezTo>
                    <a:pt x="3168371" y="2029434"/>
                    <a:pt x="3212792" y="1653921"/>
                    <a:pt x="3100030" y="1264753"/>
                  </a:cubicBezTo>
                  <a:cubicBezTo>
                    <a:pt x="2914230" y="615073"/>
                    <a:pt x="2298965" y="187420"/>
                    <a:pt x="1628703" y="212448"/>
                  </a:cubicBezTo>
                  <a:close/>
                  <a:moveTo>
                    <a:pt x="1698427" y="32"/>
                  </a:moveTo>
                  <a:cubicBezTo>
                    <a:pt x="2368737" y="4045"/>
                    <a:pt x="2970048" y="388980"/>
                    <a:pt x="3239125" y="1022199"/>
                  </a:cubicBezTo>
                  <a:cubicBezTo>
                    <a:pt x="3440719" y="1500101"/>
                    <a:pt x="3420218" y="1978002"/>
                    <a:pt x="3187872" y="2438835"/>
                  </a:cubicBezTo>
                  <a:cubicBezTo>
                    <a:pt x="3051199" y="2711922"/>
                    <a:pt x="2904274" y="2978181"/>
                    <a:pt x="2764183" y="3247854"/>
                  </a:cubicBezTo>
                  <a:cubicBezTo>
                    <a:pt x="2699263" y="3374157"/>
                    <a:pt x="2661678" y="3507286"/>
                    <a:pt x="2668512" y="3654070"/>
                  </a:cubicBezTo>
                  <a:cubicBezTo>
                    <a:pt x="2678762" y="3817922"/>
                    <a:pt x="2607008" y="3947638"/>
                    <a:pt x="2490836" y="4056873"/>
                  </a:cubicBezTo>
                  <a:cubicBezTo>
                    <a:pt x="2463501" y="4084182"/>
                    <a:pt x="2420533" y="4126494"/>
                    <a:pt x="2365590" y="4141580"/>
                  </a:cubicBezTo>
                  <a:lnTo>
                    <a:pt x="1041156" y="4141423"/>
                  </a:lnTo>
                  <a:cubicBezTo>
                    <a:pt x="978170" y="4114739"/>
                    <a:pt x="879636" y="4049914"/>
                    <a:pt x="823414" y="3957879"/>
                  </a:cubicBezTo>
                  <a:cubicBezTo>
                    <a:pt x="767192" y="3865844"/>
                    <a:pt x="707241" y="3725756"/>
                    <a:pt x="703824" y="3589212"/>
                  </a:cubicBezTo>
                  <a:cubicBezTo>
                    <a:pt x="700407" y="3500459"/>
                    <a:pt x="683323" y="3404879"/>
                    <a:pt x="649155" y="3326367"/>
                  </a:cubicBezTo>
                  <a:cubicBezTo>
                    <a:pt x="563733" y="3138620"/>
                    <a:pt x="461228" y="2961113"/>
                    <a:pt x="372390" y="2776780"/>
                  </a:cubicBezTo>
                  <a:cubicBezTo>
                    <a:pt x="269885" y="2568552"/>
                    <a:pt x="133211" y="2373977"/>
                    <a:pt x="64874" y="2141854"/>
                  </a:cubicBezTo>
                  <a:cubicBezTo>
                    <a:pt x="-211891" y="1192878"/>
                    <a:pt x="427060" y="172218"/>
                    <a:pt x="1407695" y="22020"/>
                  </a:cubicBezTo>
                  <a:cubicBezTo>
                    <a:pt x="1505502" y="6659"/>
                    <a:pt x="1602669" y="-542"/>
                    <a:pt x="1698427" y="32"/>
                  </a:cubicBezTo>
                  <a:close/>
                </a:path>
              </a:pathLst>
            </a:cu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sz="1400">
                <a:solidFill>
                  <a:prstClr val="black"/>
                </a:solidFill>
                <a:cs typeface="Arial" panose="020B0604020202020204" pitchFamily="34" charset="0"/>
                <a:sym typeface="Arial" panose="020B0604020202020204" pitchFamily="34" charset="0"/>
              </a:endParaRPr>
            </a:p>
          </p:txBody>
        </p:sp>
        <p:grpSp>
          <p:nvGrpSpPr>
            <p:cNvPr id="561" name="Group 57">
              <a:extLst>
                <a:ext uri="{FF2B5EF4-FFF2-40B4-BE49-F238E27FC236}">
                  <a16:creationId xmlns:a16="http://schemas.microsoft.com/office/drawing/2014/main" id="{0C825619-D708-1492-C8C1-44CE03D5F6F4}"/>
                </a:ext>
              </a:extLst>
            </p:cNvPr>
            <p:cNvGrpSpPr/>
            <p:nvPr/>
          </p:nvGrpSpPr>
          <p:grpSpPr>
            <a:xfrm>
              <a:off x="4558549" y="3360628"/>
              <a:ext cx="900197" cy="638129"/>
              <a:chOff x="1343025" y="4923686"/>
              <a:chExt cx="1625600" cy="1152351"/>
            </a:xfrm>
          </p:grpSpPr>
          <p:sp>
            <p:nvSpPr>
              <p:cNvPr id="609" name="Rounded Rectangle 58">
                <a:extLst>
                  <a:ext uri="{FF2B5EF4-FFF2-40B4-BE49-F238E27FC236}">
                    <a16:creationId xmlns:a16="http://schemas.microsoft.com/office/drawing/2014/main" id="{1288D0DC-9D89-2B57-00DB-D961847DEEC3}"/>
                  </a:ext>
                </a:extLst>
              </p:cNvPr>
              <p:cNvSpPr/>
              <p:nvPr/>
            </p:nvSpPr>
            <p:spPr>
              <a:xfrm>
                <a:off x="1343025" y="4923686"/>
                <a:ext cx="1625600" cy="230573"/>
              </a:xfrm>
              <a:prstGeom prst="roundRect">
                <a:avLst>
                  <a:gd name="adj" fmla="val 50000"/>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cs typeface="Arial" panose="020B0604020202020204" pitchFamily="34" charset="0"/>
                  <a:sym typeface="Arial" panose="020B0604020202020204" pitchFamily="34" charset="0"/>
                </a:endParaRPr>
              </a:p>
            </p:txBody>
          </p:sp>
          <p:grpSp>
            <p:nvGrpSpPr>
              <p:cNvPr id="610" name="Group 59">
                <a:extLst>
                  <a:ext uri="{FF2B5EF4-FFF2-40B4-BE49-F238E27FC236}">
                    <a16:creationId xmlns:a16="http://schemas.microsoft.com/office/drawing/2014/main" id="{EEC706DF-78F3-3DEF-1805-74AFF2C2EB84}"/>
                  </a:ext>
                </a:extLst>
              </p:cNvPr>
              <p:cNvGrpSpPr/>
              <p:nvPr/>
            </p:nvGrpSpPr>
            <p:grpSpPr>
              <a:xfrm>
                <a:off x="1374775" y="5231661"/>
                <a:ext cx="1562100" cy="844376"/>
                <a:chOff x="1374775" y="5231661"/>
                <a:chExt cx="1562100" cy="844376"/>
              </a:xfrm>
            </p:grpSpPr>
            <p:sp>
              <p:nvSpPr>
                <p:cNvPr id="611" name="Rounded Rectangle 60">
                  <a:extLst>
                    <a:ext uri="{FF2B5EF4-FFF2-40B4-BE49-F238E27FC236}">
                      <a16:creationId xmlns:a16="http://schemas.microsoft.com/office/drawing/2014/main" id="{63E3A4DD-2170-D776-0D2F-DE63C3CD3E7E}"/>
                    </a:ext>
                  </a:extLst>
                </p:cNvPr>
                <p:cNvSpPr/>
                <p:nvPr/>
              </p:nvSpPr>
              <p:spPr>
                <a:xfrm>
                  <a:off x="1374775" y="5231661"/>
                  <a:ext cx="1562100" cy="230573"/>
                </a:xfrm>
                <a:prstGeom prst="roundRect">
                  <a:avLst>
                    <a:gd name="adj" fmla="val 50000"/>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cs typeface="Arial" panose="020B0604020202020204" pitchFamily="34" charset="0"/>
                    <a:sym typeface="Arial" panose="020B0604020202020204" pitchFamily="34" charset="0"/>
                  </a:endParaRPr>
                </a:p>
              </p:txBody>
            </p:sp>
            <p:sp>
              <p:nvSpPr>
                <p:cNvPr id="612" name="Rounded Rectangle 61">
                  <a:extLst>
                    <a:ext uri="{FF2B5EF4-FFF2-40B4-BE49-F238E27FC236}">
                      <a16:creationId xmlns:a16="http://schemas.microsoft.com/office/drawing/2014/main" id="{077B50F1-B1B2-6C23-B158-2F238B47557C}"/>
                    </a:ext>
                  </a:extLst>
                </p:cNvPr>
                <p:cNvSpPr/>
                <p:nvPr/>
              </p:nvSpPr>
              <p:spPr>
                <a:xfrm>
                  <a:off x="1463675" y="5542811"/>
                  <a:ext cx="1384300" cy="230573"/>
                </a:xfrm>
                <a:prstGeom prst="roundRect">
                  <a:avLst>
                    <a:gd name="adj" fmla="val 50000"/>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cs typeface="Arial" panose="020B0604020202020204" pitchFamily="34" charset="0"/>
                    <a:sym typeface="Arial" panose="020B0604020202020204" pitchFamily="34" charset="0"/>
                  </a:endParaRPr>
                </a:p>
              </p:txBody>
            </p:sp>
            <p:sp>
              <p:nvSpPr>
                <p:cNvPr id="613" name="Rounded Rectangle 62">
                  <a:extLst>
                    <a:ext uri="{FF2B5EF4-FFF2-40B4-BE49-F238E27FC236}">
                      <a16:creationId xmlns:a16="http://schemas.microsoft.com/office/drawing/2014/main" id="{57A00B3B-A6EC-FDF4-511D-6CB75E0BF417}"/>
                    </a:ext>
                  </a:extLst>
                </p:cNvPr>
                <p:cNvSpPr/>
                <p:nvPr/>
              </p:nvSpPr>
              <p:spPr>
                <a:xfrm>
                  <a:off x="1751527" y="5845464"/>
                  <a:ext cx="808596" cy="230573"/>
                </a:xfrm>
                <a:prstGeom prst="roundRect">
                  <a:avLst>
                    <a:gd name="adj" fmla="val 50000"/>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cs typeface="Arial" panose="020B0604020202020204" pitchFamily="34" charset="0"/>
                    <a:sym typeface="Arial" panose="020B0604020202020204" pitchFamily="34" charset="0"/>
                  </a:endParaRPr>
                </a:p>
              </p:txBody>
            </p:sp>
          </p:grpSp>
        </p:grpSp>
        <p:grpSp>
          <p:nvGrpSpPr>
            <p:cNvPr id="562" name="Group 561">
              <a:extLst>
                <a:ext uri="{FF2B5EF4-FFF2-40B4-BE49-F238E27FC236}">
                  <a16:creationId xmlns:a16="http://schemas.microsoft.com/office/drawing/2014/main" id="{E9D03562-A1BA-8F7D-4567-D212E16AAAC2}"/>
                </a:ext>
              </a:extLst>
            </p:cNvPr>
            <p:cNvGrpSpPr/>
            <p:nvPr/>
          </p:nvGrpSpPr>
          <p:grpSpPr>
            <a:xfrm>
              <a:off x="4220113" y="1258953"/>
              <a:ext cx="1632292" cy="1880871"/>
              <a:chOff x="648392" y="1730314"/>
              <a:chExt cx="2314779" cy="2667292"/>
            </a:xfrm>
          </p:grpSpPr>
          <p:pic>
            <p:nvPicPr>
              <p:cNvPr id="563" name="Picture 49">
                <a:extLst>
                  <a:ext uri="{FF2B5EF4-FFF2-40B4-BE49-F238E27FC236}">
                    <a16:creationId xmlns:a16="http://schemas.microsoft.com/office/drawing/2014/main" id="{3BAA3840-AC64-D772-C37F-911DC2E13D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7899" y="3378551"/>
                <a:ext cx="592850" cy="2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4" name="Picture 60">
                <a:extLst>
                  <a:ext uri="{FF2B5EF4-FFF2-40B4-BE49-F238E27FC236}">
                    <a16:creationId xmlns:a16="http://schemas.microsoft.com/office/drawing/2014/main" id="{2A9EE0C9-92ED-C475-407A-D2B9E17CE4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9771" y="3671231"/>
                <a:ext cx="13886" cy="1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5" name="Picture 62">
                <a:extLst>
                  <a:ext uri="{FF2B5EF4-FFF2-40B4-BE49-F238E27FC236}">
                    <a16:creationId xmlns:a16="http://schemas.microsoft.com/office/drawing/2014/main" id="{07EF33C7-8FC2-CE91-E4C0-ABE5296675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79771" y="3389232"/>
                <a:ext cx="13886" cy="30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6" name="Picture 79">
                <a:extLst>
                  <a:ext uri="{FF2B5EF4-FFF2-40B4-BE49-F238E27FC236}">
                    <a16:creationId xmlns:a16="http://schemas.microsoft.com/office/drawing/2014/main" id="{96EAB217-5341-F6E4-F745-8E368E8FEB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11495" y="3389225"/>
                <a:ext cx="599259" cy="310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7" name="Picture 80">
                <a:extLst>
                  <a:ext uri="{FF2B5EF4-FFF2-40B4-BE49-F238E27FC236}">
                    <a16:creationId xmlns:a16="http://schemas.microsoft.com/office/drawing/2014/main" id="{79193456-9BC4-0AAD-0040-3D02906D35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17899" y="3389232"/>
                <a:ext cx="592850" cy="30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8" name="Freeform 88">
                <a:extLst>
                  <a:ext uri="{FF2B5EF4-FFF2-40B4-BE49-F238E27FC236}">
                    <a16:creationId xmlns:a16="http://schemas.microsoft.com/office/drawing/2014/main" id="{3BA53DB3-6AAE-1859-539D-49770360A6B2}"/>
                  </a:ext>
                </a:extLst>
              </p:cNvPr>
              <p:cNvSpPr>
                <a:spLocks noEditPoints="1"/>
              </p:cNvSpPr>
              <p:nvPr/>
            </p:nvSpPr>
            <p:spPr bwMode="auto">
              <a:xfrm>
                <a:off x="1853320" y="3109363"/>
                <a:ext cx="634511" cy="634511"/>
              </a:xfrm>
              <a:custGeom>
                <a:avLst/>
                <a:gdLst>
                  <a:gd name="T0" fmla="*/ 925 w 1851"/>
                  <a:gd name="T1" fmla="*/ 1446 h 1851"/>
                  <a:gd name="T2" fmla="*/ 405 w 1851"/>
                  <a:gd name="T3" fmla="*/ 925 h 1851"/>
                  <a:gd name="T4" fmla="*/ 925 w 1851"/>
                  <a:gd name="T5" fmla="*/ 405 h 1851"/>
                  <a:gd name="T6" fmla="*/ 1446 w 1851"/>
                  <a:gd name="T7" fmla="*/ 925 h 1851"/>
                  <a:gd name="T8" fmla="*/ 925 w 1851"/>
                  <a:gd name="T9" fmla="*/ 1446 h 1851"/>
                  <a:gd name="T10" fmla="*/ 1851 w 1851"/>
                  <a:gd name="T11" fmla="*/ 1041 h 1851"/>
                  <a:gd name="T12" fmla="*/ 1851 w 1851"/>
                  <a:gd name="T13" fmla="*/ 810 h 1851"/>
                  <a:gd name="T14" fmla="*/ 1667 w 1851"/>
                  <a:gd name="T15" fmla="*/ 810 h 1851"/>
                  <a:gd name="T16" fmla="*/ 1626 w 1851"/>
                  <a:gd name="T17" fmla="*/ 654 h 1851"/>
                  <a:gd name="T18" fmla="*/ 1784 w 1851"/>
                  <a:gd name="T19" fmla="*/ 563 h 1851"/>
                  <a:gd name="T20" fmla="*/ 1669 w 1851"/>
                  <a:gd name="T21" fmla="*/ 363 h 1851"/>
                  <a:gd name="T22" fmla="*/ 1511 w 1851"/>
                  <a:gd name="T23" fmla="*/ 454 h 1851"/>
                  <a:gd name="T24" fmla="*/ 1397 w 1851"/>
                  <a:gd name="T25" fmla="*/ 340 h 1851"/>
                  <a:gd name="T26" fmla="*/ 1488 w 1851"/>
                  <a:gd name="T27" fmla="*/ 182 h 1851"/>
                  <a:gd name="T28" fmla="*/ 1288 w 1851"/>
                  <a:gd name="T29" fmla="*/ 66 h 1851"/>
                  <a:gd name="T30" fmla="*/ 1196 w 1851"/>
                  <a:gd name="T31" fmla="*/ 225 h 1851"/>
                  <a:gd name="T32" fmla="*/ 1041 w 1851"/>
                  <a:gd name="T33" fmla="*/ 184 h 1851"/>
                  <a:gd name="T34" fmla="*/ 1041 w 1851"/>
                  <a:gd name="T35" fmla="*/ 0 h 1851"/>
                  <a:gd name="T36" fmla="*/ 810 w 1851"/>
                  <a:gd name="T37" fmla="*/ 0 h 1851"/>
                  <a:gd name="T38" fmla="*/ 810 w 1851"/>
                  <a:gd name="T39" fmla="*/ 184 h 1851"/>
                  <a:gd name="T40" fmla="*/ 655 w 1851"/>
                  <a:gd name="T41" fmla="*/ 225 h 1851"/>
                  <a:gd name="T42" fmla="*/ 563 w 1851"/>
                  <a:gd name="T43" fmla="*/ 66 h 1851"/>
                  <a:gd name="T44" fmla="*/ 363 w 1851"/>
                  <a:gd name="T45" fmla="*/ 182 h 1851"/>
                  <a:gd name="T46" fmla="*/ 454 w 1851"/>
                  <a:gd name="T47" fmla="*/ 340 h 1851"/>
                  <a:gd name="T48" fmla="*/ 340 w 1851"/>
                  <a:gd name="T49" fmla="*/ 454 h 1851"/>
                  <a:gd name="T50" fmla="*/ 182 w 1851"/>
                  <a:gd name="T51" fmla="*/ 363 h 1851"/>
                  <a:gd name="T52" fmla="*/ 66 w 1851"/>
                  <a:gd name="T53" fmla="*/ 563 h 1851"/>
                  <a:gd name="T54" fmla="*/ 225 w 1851"/>
                  <a:gd name="T55" fmla="*/ 654 h 1851"/>
                  <a:gd name="T56" fmla="*/ 184 w 1851"/>
                  <a:gd name="T57" fmla="*/ 810 h 1851"/>
                  <a:gd name="T58" fmla="*/ 0 w 1851"/>
                  <a:gd name="T59" fmla="*/ 810 h 1851"/>
                  <a:gd name="T60" fmla="*/ 0 w 1851"/>
                  <a:gd name="T61" fmla="*/ 1041 h 1851"/>
                  <a:gd name="T62" fmla="*/ 184 w 1851"/>
                  <a:gd name="T63" fmla="*/ 1041 h 1851"/>
                  <a:gd name="T64" fmla="*/ 225 w 1851"/>
                  <a:gd name="T65" fmla="*/ 1196 h 1851"/>
                  <a:gd name="T66" fmla="*/ 66 w 1851"/>
                  <a:gd name="T67" fmla="*/ 1288 h 1851"/>
                  <a:gd name="T68" fmla="*/ 182 w 1851"/>
                  <a:gd name="T69" fmla="*/ 1488 h 1851"/>
                  <a:gd name="T70" fmla="*/ 340 w 1851"/>
                  <a:gd name="T71" fmla="*/ 1397 h 1851"/>
                  <a:gd name="T72" fmla="*/ 454 w 1851"/>
                  <a:gd name="T73" fmla="*/ 1511 h 1851"/>
                  <a:gd name="T74" fmla="*/ 363 w 1851"/>
                  <a:gd name="T75" fmla="*/ 1669 h 1851"/>
                  <a:gd name="T76" fmla="*/ 563 w 1851"/>
                  <a:gd name="T77" fmla="*/ 1784 h 1851"/>
                  <a:gd name="T78" fmla="*/ 655 w 1851"/>
                  <a:gd name="T79" fmla="*/ 1626 h 1851"/>
                  <a:gd name="T80" fmla="*/ 810 w 1851"/>
                  <a:gd name="T81" fmla="*/ 1667 h 1851"/>
                  <a:gd name="T82" fmla="*/ 810 w 1851"/>
                  <a:gd name="T83" fmla="*/ 1851 h 1851"/>
                  <a:gd name="T84" fmla="*/ 1041 w 1851"/>
                  <a:gd name="T85" fmla="*/ 1851 h 1851"/>
                  <a:gd name="T86" fmla="*/ 1041 w 1851"/>
                  <a:gd name="T87" fmla="*/ 1667 h 1851"/>
                  <a:gd name="T88" fmla="*/ 1196 w 1851"/>
                  <a:gd name="T89" fmla="*/ 1626 h 1851"/>
                  <a:gd name="T90" fmla="*/ 1288 w 1851"/>
                  <a:gd name="T91" fmla="*/ 1784 h 1851"/>
                  <a:gd name="T92" fmla="*/ 1488 w 1851"/>
                  <a:gd name="T93" fmla="*/ 1669 h 1851"/>
                  <a:gd name="T94" fmla="*/ 1397 w 1851"/>
                  <a:gd name="T95" fmla="*/ 1511 h 1851"/>
                  <a:gd name="T96" fmla="*/ 1511 w 1851"/>
                  <a:gd name="T97" fmla="*/ 1397 h 1851"/>
                  <a:gd name="T98" fmla="*/ 1669 w 1851"/>
                  <a:gd name="T99" fmla="*/ 1488 h 1851"/>
                  <a:gd name="T100" fmla="*/ 1784 w 1851"/>
                  <a:gd name="T101" fmla="*/ 1288 h 1851"/>
                  <a:gd name="T102" fmla="*/ 1626 w 1851"/>
                  <a:gd name="T103" fmla="*/ 1196 h 1851"/>
                  <a:gd name="T104" fmla="*/ 1667 w 1851"/>
                  <a:gd name="T105" fmla="*/ 1041 h 1851"/>
                  <a:gd name="T106" fmla="*/ 1851 w 1851"/>
                  <a:gd name="T107" fmla="*/ 1041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51" h="1851">
                    <a:moveTo>
                      <a:pt x="925" y="1446"/>
                    </a:moveTo>
                    <a:cubicBezTo>
                      <a:pt x="638" y="1446"/>
                      <a:pt x="405" y="1213"/>
                      <a:pt x="405" y="925"/>
                    </a:cubicBezTo>
                    <a:cubicBezTo>
                      <a:pt x="405" y="638"/>
                      <a:pt x="638" y="405"/>
                      <a:pt x="925" y="405"/>
                    </a:cubicBezTo>
                    <a:cubicBezTo>
                      <a:pt x="1213" y="405"/>
                      <a:pt x="1446" y="638"/>
                      <a:pt x="1446" y="925"/>
                    </a:cubicBezTo>
                    <a:cubicBezTo>
                      <a:pt x="1446" y="1213"/>
                      <a:pt x="1213" y="1446"/>
                      <a:pt x="925" y="1446"/>
                    </a:cubicBezTo>
                    <a:close/>
                    <a:moveTo>
                      <a:pt x="1851" y="1041"/>
                    </a:moveTo>
                    <a:lnTo>
                      <a:pt x="1851" y="810"/>
                    </a:lnTo>
                    <a:lnTo>
                      <a:pt x="1667" y="810"/>
                    </a:lnTo>
                    <a:cubicBezTo>
                      <a:pt x="1659" y="756"/>
                      <a:pt x="1645" y="704"/>
                      <a:pt x="1626" y="654"/>
                    </a:cubicBezTo>
                    <a:lnTo>
                      <a:pt x="1784" y="563"/>
                    </a:lnTo>
                    <a:lnTo>
                      <a:pt x="1669" y="363"/>
                    </a:lnTo>
                    <a:lnTo>
                      <a:pt x="1511" y="454"/>
                    </a:lnTo>
                    <a:cubicBezTo>
                      <a:pt x="1477" y="412"/>
                      <a:pt x="1439" y="374"/>
                      <a:pt x="1397" y="340"/>
                    </a:cubicBezTo>
                    <a:lnTo>
                      <a:pt x="1488" y="182"/>
                    </a:lnTo>
                    <a:lnTo>
                      <a:pt x="1288" y="66"/>
                    </a:lnTo>
                    <a:lnTo>
                      <a:pt x="1196" y="225"/>
                    </a:lnTo>
                    <a:cubicBezTo>
                      <a:pt x="1147" y="206"/>
                      <a:pt x="1095" y="192"/>
                      <a:pt x="1041" y="184"/>
                    </a:cubicBezTo>
                    <a:lnTo>
                      <a:pt x="1041" y="0"/>
                    </a:lnTo>
                    <a:lnTo>
                      <a:pt x="810" y="0"/>
                    </a:lnTo>
                    <a:lnTo>
                      <a:pt x="810" y="184"/>
                    </a:lnTo>
                    <a:cubicBezTo>
                      <a:pt x="756" y="192"/>
                      <a:pt x="704" y="206"/>
                      <a:pt x="655" y="225"/>
                    </a:cubicBezTo>
                    <a:lnTo>
                      <a:pt x="563" y="66"/>
                    </a:lnTo>
                    <a:lnTo>
                      <a:pt x="363" y="182"/>
                    </a:lnTo>
                    <a:lnTo>
                      <a:pt x="454" y="340"/>
                    </a:lnTo>
                    <a:cubicBezTo>
                      <a:pt x="412" y="374"/>
                      <a:pt x="374" y="412"/>
                      <a:pt x="340" y="454"/>
                    </a:cubicBezTo>
                    <a:lnTo>
                      <a:pt x="182" y="363"/>
                    </a:lnTo>
                    <a:lnTo>
                      <a:pt x="66" y="563"/>
                    </a:lnTo>
                    <a:lnTo>
                      <a:pt x="225" y="654"/>
                    </a:lnTo>
                    <a:cubicBezTo>
                      <a:pt x="206" y="704"/>
                      <a:pt x="192" y="756"/>
                      <a:pt x="184" y="810"/>
                    </a:cubicBezTo>
                    <a:lnTo>
                      <a:pt x="0" y="810"/>
                    </a:lnTo>
                    <a:lnTo>
                      <a:pt x="0" y="1041"/>
                    </a:lnTo>
                    <a:lnTo>
                      <a:pt x="184" y="1041"/>
                    </a:lnTo>
                    <a:cubicBezTo>
                      <a:pt x="192" y="1095"/>
                      <a:pt x="206" y="1147"/>
                      <a:pt x="225" y="1196"/>
                    </a:cubicBezTo>
                    <a:lnTo>
                      <a:pt x="66" y="1288"/>
                    </a:lnTo>
                    <a:lnTo>
                      <a:pt x="182" y="1488"/>
                    </a:lnTo>
                    <a:lnTo>
                      <a:pt x="340" y="1397"/>
                    </a:lnTo>
                    <a:cubicBezTo>
                      <a:pt x="374" y="1439"/>
                      <a:pt x="412" y="1477"/>
                      <a:pt x="454" y="1511"/>
                    </a:cubicBezTo>
                    <a:lnTo>
                      <a:pt x="363" y="1669"/>
                    </a:lnTo>
                    <a:lnTo>
                      <a:pt x="563" y="1784"/>
                    </a:lnTo>
                    <a:lnTo>
                      <a:pt x="655" y="1626"/>
                    </a:lnTo>
                    <a:cubicBezTo>
                      <a:pt x="704" y="1645"/>
                      <a:pt x="756" y="1659"/>
                      <a:pt x="810" y="1667"/>
                    </a:cubicBezTo>
                    <a:lnTo>
                      <a:pt x="810" y="1851"/>
                    </a:lnTo>
                    <a:lnTo>
                      <a:pt x="1041" y="1851"/>
                    </a:lnTo>
                    <a:lnTo>
                      <a:pt x="1041" y="1667"/>
                    </a:lnTo>
                    <a:cubicBezTo>
                      <a:pt x="1095" y="1659"/>
                      <a:pt x="1147" y="1645"/>
                      <a:pt x="1196" y="1626"/>
                    </a:cubicBezTo>
                    <a:lnTo>
                      <a:pt x="1288" y="1784"/>
                    </a:lnTo>
                    <a:lnTo>
                      <a:pt x="1488" y="1669"/>
                    </a:lnTo>
                    <a:lnTo>
                      <a:pt x="1397" y="1511"/>
                    </a:lnTo>
                    <a:cubicBezTo>
                      <a:pt x="1439" y="1477"/>
                      <a:pt x="1477" y="1439"/>
                      <a:pt x="1511" y="1397"/>
                    </a:cubicBezTo>
                    <a:lnTo>
                      <a:pt x="1669" y="1488"/>
                    </a:lnTo>
                    <a:lnTo>
                      <a:pt x="1784" y="1288"/>
                    </a:lnTo>
                    <a:lnTo>
                      <a:pt x="1626" y="1196"/>
                    </a:lnTo>
                    <a:cubicBezTo>
                      <a:pt x="1645" y="1147"/>
                      <a:pt x="1659" y="1095"/>
                      <a:pt x="1667" y="1041"/>
                    </a:cubicBezTo>
                    <a:lnTo>
                      <a:pt x="1851" y="1041"/>
                    </a:lnTo>
                  </a:path>
                </a:pathLst>
              </a:custGeom>
              <a:solidFill>
                <a:srgbClr val="43B02A"/>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69" name="Freeform 89">
                <a:extLst>
                  <a:ext uri="{FF2B5EF4-FFF2-40B4-BE49-F238E27FC236}">
                    <a16:creationId xmlns:a16="http://schemas.microsoft.com/office/drawing/2014/main" id="{3DF10541-3F3C-4868-17C0-E1EF5B7BB0FA}"/>
                  </a:ext>
                </a:extLst>
              </p:cNvPr>
              <p:cNvSpPr>
                <a:spLocks noEditPoints="1"/>
              </p:cNvSpPr>
              <p:nvPr/>
            </p:nvSpPr>
            <p:spPr bwMode="auto">
              <a:xfrm>
                <a:off x="1600157" y="4197860"/>
                <a:ext cx="173049" cy="171980"/>
              </a:xfrm>
              <a:custGeom>
                <a:avLst/>
                <a:gdLst>
                  <a:gd name="T0" fmla="*/ 252 w 504"/>
                  <a:gd name="T1" fmla="*/ 393 h 503"/>
                  <a:gd name="T2" fmla="*/ 111 w 504"/>
                  <a:gd name="T3" fmla="*/ 251 h 503"/>
                  <a:gd name="T4" fmla="*/ 252 w 504"/>
                  <a:gd name="T5" fmla="*/ 110 h 503"/>
                  <a:gd name="T6" fmla="*/ 394 w 504"/>
                  <a:gd name="T7" fmla="*/ 251 h 503"/>
                  <a:gd name="T8" fmla="*/ 252 w 504"/>
                  <a:gd name="T9" fmla="*/ 393 h 503"/>
                  <a:gd name="T10" fmla="*/ 504 w 504"/>
                  <a:gd name="T11" fmla="*/ 283 h 503"/>
                  <a:gd name="T12" fmla="*/ 504 w 504"/>
                  <a:gd name="T13" fmla="*/ 220 h 503"/>
                  <a:gd name="T14" fmla="*/ 454 w 504"/>
                  <a:gd name="T15" fmla="*/ 220 h 503"/>
                  <a:gd name="T16" fmla="*/ 443 w 504"/>
                  <a:gd name="T17" fmla="*/ 178 h 503"/>
                  <a:gd name="T18" fmla="*/ 486 w 504"/>
                  <a:gd name="T19" fmla="*/ 153 h 503"/>
                  <a:gd name="T20" fmla="*/ 455 w 504"/>
                  <a:gd name="T21" fmla="*/ 98 h 503"/>
                  <a:gd name="T22" fmla="*/ 411 w 504"/>
                  <a:gd name="T23" fmla="*/ 123 h 503"/>
                  <a:gd name="T24" fmla="*/ 380 w 504"/>
                  <a:gd name="T25" fmla="*/ 92 h 503"/>
                  <a:gd name="T26" fmla="*/ 405 w 504"/>
                  <a:gd name="T27" fmla="*/ 49 h 503"/>
                  <a:gd name="T28" fmla="*/ 351 w 504"/>
                  <a:gd name="T29" fmla="*/ 18 h 503"/>
                  <a:gd name="T30" fmla="*/ 326 w 504"/>
                  <a:gd name="T31" fmla="*/ 61 h 503"/>
                  <a:gd name="T32" fmla="*/ 284 w 504"/>
                  <a:gd name="T33" fmla="*/ 49 h 503"/>
                  <a:gd name="T34" fmla="*/ 284 w 504"/>
                  <a:gd name="T35" fmla="*/ 0 h 503"/>
                  <a:gd name="T36" fmla="*/ 221 w 504"/>
                  <a:gd name="T37" fmla="*/ 0 h 503"/>
                  <a:gd name="T38" fmla="*/ 221 w 504"/>
                  <a:gd name="T39" fmla="*/ 49 h 503"/>
                  <a:gd name="T40" fmla="*/ 178 w 504"/>
                  <a:gd name="T41" fmla="*/ 61 h 503"/>
                  <a:gd name="T42" fmla="*/ 154 w 504"/>
                  <a:gd name="T43" fmla="*/ 18 h 503"/>
                  <a:gd name="T44" fmla="*/ 99 w 504"/>
                  <a:gd name="T45" fmla="*/ 49 h 503"/>
                  <a:gd name="T46" fmla="*/ 124 w 504"/>
                  <a:gd name="T47" fmla="*/ 92 h 503"/>
                  <a:gd name="T48" fmla="*/ 93 w 504"/>
                  <a:gd name="T49" fmla="*/ 123 h 503"/>
                  <a:gd name="T50" fmla="*/ 50 w 504"/>
                  <a:gd name="T51" fmla="*/ 98 h 503"/>
                  <a:gd name="T52" fmla="*/ 18 w 504"/>
                  <a:gd name="T53" fmla="*/ 153 h 503"/>
                  <a:gd name="T54" fmla="*/ 62 w 504"/>
                  <a:gd name="T55" fmla="*/ 178 h 503"/>
                  <a:gd name="T56" fmla="*/ 50 w 504"/>
                  <a:gd name="T57" fmla="*/ 220 h 503"/>
                  <a:gd name="T58" fmla="*/ 0 w 504"/>
                  <a:gd name="T59" fmla="*/ 220 h 503"/>
                  <a:gd name="T60" fmla="*/ 0 w 504"/>
                  <a:gd name="T61" fmla="*/ 283 h 503"/>
                  <a:gd name="T62" fmla="*/ 50 w 504"/>
                  <a:gd name="T63" fmla="*/ 283 h 503"/>
                  <a:gd name="T64" fmla="*/ 62 w 504"/>
                  <a:gd name="T65" fmla="*/ 325 h 503"/>
                  <a:gd name="T66" fmla="*/ 18 w 504"/>
                  <a:gd name="T67" fmla="*/ 350 h 503"/>
                  <a:gd name="T68" fmla="*/ 50 w 504"/>
                  <a:gd name="T69" fmla="*/ 405 h 503"/>
                  <a:gd name="T70" fmla="*/ 93 w 504"/>
                  <a:gd name="T71" fmla="*/ 380 h 503"/>
                  <a:gd name="T72" fmla="*/ 124 w 504"/>
                  <a:gd name="T73" fmla="*/ 411 h 503"/>
                  <a:gd name="T74" fmla="*/ 99 w 504"/>
                  <a:gd name="T75" fmla="*/ 454 h 503"/>
                  <a:gd name="T76" fmla="*/ 154 w 504"/>
                  <a:gd name="T77" fmla="*/ 485 h 503"/>
                  <a:gd name="T78" fmla="*/ 178 w 504"/>
                  <a:gd name="T79" fmla="*/ 442 h 503"/>
                  <a:gd name="T80" fmla="*/ 221 w 504"/>
                  <a:gd name="T81" fmla="*/ 453 h 503"/>
                  <a:gd name="T82" fmla="*/ 221 w 504"/>
                  <a:gd name="T83" fmla="*/ 503 h 503"/>
                  <a:gd name="T84" fmla="*/ 284 w 504"/>
                  <a:gd name="T85" fmla="*/ 503 h 503"/>
                  <a:gd name="T86" fmla="*/ 284 w 504"/>
                  <a:gd name="T87" fmla="*/ 453 h 503"/>
                  <a:gd name="T88" fmla="*/ 326 w 504"/>
                  <a:gd name="T89" fmla="*/ 442 h 503"/>
                  <a:gd name="T90" fmla="*/ 351 w 504"/>
                  <a:gd name="T91" fmla="*/ 485 h 503"/>
                  <a:gd name="T92" fmla="*/ 405 w 504"/>
                  <a:gd name="T93" fmla="*/ 454 h 503"/>
                  <a:gd name="T94" fmla="*/ 380 w 504"/>
                  <a:gd name="T95" fmla="*/ 411 h 503"/>
                  <a:gd name="T96" fmla="*/ 411 w 504"/>
                  <a:gd name="T97" fmla="*/ 380 h 503"/>
                  <a:gd name="T98" fmla="*/ 455 w 504"/>
                  <a:gd name="T99" fmla="*/ 405 h 503"/>
                  <a:gd name="T100" fmla="*/ 486 w 504"/>
                  <a:gd name="T101" fmla="*/ 350 h 503"/>
                  <a:gd name="T102" fmla="*/ 443 w 504"/>
                  <a:gd name="T103" fmla="*/ 325 h 503"/>
                  <a:gd name="T104" fmla="*/ 454 w 504"/>
                  <a:gd name="T105" fmla="*/ 283 h 503"/>
                  <a:gd name="T106" fmla="*/ 504 w 504"/>
                  <a:gd name="T107" fmla="*/ 283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4" h="503">
                    <a:moveTo>
                      <a:pt x="252" y="393"/>
                    </a:moveTo>
                    <a:cubicBezTo>
                      <a:pt x="174" y="393"/>
                      <a:pt x="111" y="330"/>
                      <a:pt x="111" y="251"/>
                    </a:cubicBezTo>
                    <a:cubicBezTo>
                      <a:pt x="111" y="173"/>
                      <a:pt x="174" y="110"/>
                      <a:pt x="252" y="110"/>
                    </a:cubicBezTo>
                    <a:cubicBezTo>
                      <a:pt x="330" y="110"/>
                      <a:pt x="394" y="173"/>
                      <a:pt x="394" y="251"/>
                    </a:cubicBezTo>
                    <a:cubicBezTo>
                      <a:pt x="394" y="330"/>
                      <a:pt x="330" y="393"/>
                      <a:pt x="252" y="393"/>
                    </a:cubicBezTo>
                    <a:close/>
                    <a:moveTo>
                      <a:pt x="504" y="283"/>
                    </a:moveTo>
                    <a:lnTo>
                      <a:pt x="504" y="220"/>
                    </a:lnTo>
                    <a:lnTo>
                      <a:pt x="454" y="220"/>
                    </a:lnTo>
                    <a:cubicBezTo>
                      <a:pt x="452" y="205"/>
                      <a:pt x="448" y="191"/>
                      <a:pt x="443" y="178"/>
                    </a:cubicBezTo>
                    <a:lnTo>
                      <a:pt x="486" y="153"/>
                    </a:lnTo>
                    <a:lnTo>
                      <a:pt x="455" y="98"/>
                    </a:lnTo>
                    <a:lnTo>
                      <a:pt x="411" y="123"/>
                    </a:lnTo>
                    <a:cubicBezTo>
                      <a:pt x="402" y="112"/>
                      <a:pt x="392" y="101"/>
                      <a:pt x="380" y="92"/>
                    </a:cubicBezTo>
                    <a:lnTo>
                      <a:pt x="405" y="49"/>
                    </a:lnTo>
                    <a:lnTo>
                      <a:pt x="351" y="18"/>
                    </a:lnTo>
                    <a:lnTo>
                      <a:pt x="326" y="61"/>
                    </a:lnTo>
                    <a:cubicBezTo>
                      <a:pt x="313" y="55"/>
                      <a:pt x="298" y="52"/>
                      <a:pt x="284" y="49"/>
                    </a:cubicBezTo>
                    <a:lnTo>
                      <a:pt x="284" y="0"/>
                    </a:lnTo>
                    <a:lnTo>
                      <a:pt x="221" y="0"/>
                    </a:lnTo>
                    <a:lnTo>
                      <a:pt x="221" y="49"/>
                    </a:lnTo>
                    <a:cubicBezTo>
                      <a:pt x="206" y="52"/>
                      <a:pt x="192" y="55"/>
                      <a:pt x="178" y="61"/>
                    </a:cubicBezTo>
                    <a:lnTo>
                      <a:pt x="154" y="18"/>
                    </a:lnTo>
                    <a:lnTo>
                      <a:pt x="99" y="49"/>
                    </a:lnTo>
                    <a:lnTo>
                      <a:pt x="124" y="92"/>
                    </a:lnTo>
                    <a:cubicBezTo>
                      <a:pt x="113" y="101"/>
                      <a:pt x="102" y="112"/>
                      <a:pt x="93" y="123"/>
                    </a:cubicBezTo>
                    <a:lnTo>
                      <a:pt x="50" y="98"/>
                    </a:lnTo>
                    <a:lnTo>
                      <a:pt x="18" y="153"/>
                    </a:lnTo>
                    <a:lnTo>
                      <a:pt x="62" y="178"/>
                    </a:lnTo>
                    <a:cubicBezTo>
                      <a:pt x="56" y="191"/>
                      <a:pt x="53" y="205"/>
                      <a:pt x="50" y="220"/>
                    </a:cubicBezTo>
                    <a:lnTo>
                      <a:pt x="0" y="220"/>
                    </a:lnTo>
                    <a:lnTo>
                      <a:pt x="0" y="283"/>
                    </a:lnTo>
                    <a:lnTo>
                      <a:pt x="50" y="283"/>
                    </a:lnTo>
                    <a:cubicBezTo>
                      <a:pt x="53" y="297"/>
                      <a:pt x="56" y="312"/>
                      <a:pt x="62" y="325"/>
                    </a:cubicBezTo>
                    <a:lnTo>
                      <a:pt x="18" y="350"/>
                    </a:lnTo>
                    <a:lnTo>
                      <a:pt x="50" y="405"/>
                    </a:lnTo>
                    <a:lnTo>
                      <a:pt x="93" y="380"/>
                    </a:lnTo>
                    <a:cubicBezTo>
                      <a:pt x="102" y="391"/>
                      <a:pt x="113" y="401"/>
                      <a:pt x="124" y="411"/>
                    </a:cubicBezTo>
                    <a:lnTo>
                      <a:pt x="99" y="454"/>
                    </a:lnTo>
                    <a:lnTo>
                      <a:pt x="154" y="485"/>
                    </a:lnTo>
                    <a:lnTo>
                      <a:pt x="178" y="442"/>
                    </a:lnTo>
                    <a:cubicBezTo>
                      <a:pt x="192" y="447"/>
                      <a:pt x="206" y="451"/>
                      <a:pt x="221" y="453"/>
                    </a:cubicBezTo>
                    <a:lnTo>
                      <a:pt x="221" y="503"/>
                    </a:lnTo>
                    <a:lnTo>
                      <a:pt x="284" y="503"/>
                    </a:lnTo>
                    <a:lnTo>
                      <a:pt x="284" y="453"/>
                    </a:lnTo>
                    <a:cubicBezTo>
                      <a:pt x="298" y="451"/>
                      <a:pt x="313" y="447"/>
                      <a:pt x="326" y="442"/>
                    </a:cubicBezTo>
                    <a:lnTo>
                      <a:pt x="351" y="485"/>
                    </a:lnTo>
                    <a:lnTo>
                      <a:pt x="405" y="454"/>
                    </a:lnTo>
                    <a:lnTo>
                      <a:pt x="380" y="411"/>
                    </a:lnTo>
                    <a:cubicBezTo>
                      <a:pt x="392" y="401"/>
                      <a:pt x="402" y="391"/>
                      <a:pt x="411" y="380"/>
                    </a:cubicBezTo>
                    <a:lnTo>
                      <a:pt x="455" y="405"/>
                    </a:lnTo>
                    <a:lnTo>
                      <a:pt x="486" y="350"/>
                    </a:lnTo>
                    <a:lnTo>
                      <a:pt x="443" y="325"/>
                    </a:lnTo>
                    <a:cubicBezTo>
                      <a:pt x="448" y="312"/>
                      <a:pt x="452" y="297"/>
                      <a:pt x="454" y="283"/>
                    </a:cubicBezTo>
                    <a:lnTo>
                      <a:pt x="504" y="283"/>
                    </a:lnTo>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70" name="Freeform 90">
                <a:extLst>
                  <a:ext uri="{FF2B5EF4-FFF2-40B4-BE49-F238E27FC236}">
                    <a16:creationId xmlns:a16="http://schemas.microsoft.com/office/drawing/2014/main" id="{60123505-A2C4-D25B-582D-049C6C2AF347}"/>
                  </a:ext>
                </a:extLst>
              </p:cNvPr>
              <p:cNvSpPr>
                <a:spLocks noEditPoints="1"/>
              </p:cNvSpPr>
              <p:nvPr/>
            </p:nvSpPr>
            <p:spPr bwMode="auto">
              <a:xfrm>
                <a:off x="2484622" y="3516350"/>
                <a:ext cx="154889" cy="155957"/>
              </a:xfrm>
              <a:custGeom>
                <a:avLst/>
                <a:gdLst>
                  <a:gd name="T0" fmla="*/ 227 w 453"/>
                  <a:gd name="T1" fmla="*/ 354 h 453"/>
                  <a:gd name="T2" fmla="*/ 99 w 453"/>
                  <a:gd name="T3" fmla="*/ 227 h 453"/>
                  <a:gd name="T4" fmla="*/ 227 w 453"/>
                  <a:gd name="T5" fmla="*/ 99 h 453"/>
                  <a:gd name="T6" fmla="*/ 354 w 453"/>
                  <a:gd name="T7" fmla="*/ 227 h 453"/>
                  <a:gd name="T8" fmla="*/ 227 w 453"/>
                  <a:gd name="T9" fmla="*/ 354 h 453"/>
                  <a:gd name="T10" fmla="*/ 453 w 453"/>
                  <a:gd name="T11" fmla="*/ 255 h 453"/>
                  <a:gd name="T12" fmla="*/ 453 w 453"/>
                  <a:gd name="T13" fmla="*/ 198 h 453"/>
                  <a:gd name="T14" fmla="*/ 409 w 453"/>
                  <a:gd name="T15" fmla="*/ 198 h 453"/>
                  <a:gd name="T16" fmla="*/ 398 w 453"/>
                  <a:gd name="T17" fmla="*/ 160 h 453"/>
                  <a:gd name="T18" fmla="*/ 437 w 453"/>
                  <a:gd name="T19" fmla="*/ 138 h 453"/>
                  <a:gd name="T20" fmla="*/ 409 w 453"/>
                  <a:gd name="T21" fmla="*/ 89 h 453"/>
                  <a:gd name="T22" fmla="*/ 370 w 453"/>
                  <a:gd name="T23" fmla="*/ 111 h 453"/>
                  <a:gd name="T24" fmla="*/ 342 w 453"/>
                  <a:gd name="T25" fmla="*/ 83 h 453"/>
                  <a:gd name="T26" fmla="*/ 365 w 453"/>
                  <a:gd name="T27" fmla="*/ 45 h 453"/>
                  <a:gd name="T28" fmla="*/ 316 w 453"/>
                  <a:gd name="T29" fmla="*/ 16 h 453"/>
                  <a:gd name="T30" fmla="*/ 293 w 453"/>
                  <a:gd name="T31" fmla="*/ 55 h 453"/>
                  <a:gd name="T32" fmla="*/ 255 w 453"/>
                  <a:gd name="T33" fmla="*/ 45 h 453"/>
                  <a:gd name="T34" fmla="*/ 255 w 453"/>
                  <a:gd name="T35" fmla="*/ 0 h 453"/>
                  <a:gd name="T36" fmla="*/ 199 w 453"/>
                  <a:gd name="T37" fmla="*/ 0 h 453"/>
                  <a:gd name="T38" fmla="*/ 199 w 453"/>
                  <a:gd name="T39" fmla="*/ 45 h 453"/>
                  <a:gd name="T40" fmla="*/ 161 w 453"/>
                  <a:gd name="T41" fmla="*/ 55 h 453"/>
                  <a:gd name="T42" fmla="*/ 138 w 453"/>
                  <a:gd name="T43" fmla="*/ 16 h 453"/>
                  <a:gd name="T44" fmla="*/ 89 w 453"/>
                  <a:gd name="T45" fmla="*/ 45 h 453"/>
                  <a:gd name="T46" fmla="*/ 111 w 453"/>
                  <a:gd name="T47" fmla="*/ 83 h 453"/>
                  <a:gd name="T48" fmla="*/ 84 w 453"/>
                  <a:gd name="T49" fmla="*/ 111 h 453"/>
                  <a:gd name="T50" fmla="*/ 45 w 453"/>
                  <a:gd name="T51" fmla="*/ 89 h 453"/>
                  <a:gd name="T52" fmla="*/ 17 w 453"/>
                  <a:gd name="T53" fmla="*/ 138 h 453"/>
                  <a:gd name="T54" fmla="*/ 55 w 453"/>
                  <a:gd name="T55" fmla="*/ 160 h 453"/>
                  <a:gd name="T56" fmla="*/ 45 w 453"/>
                  <a:gd name="T57" fmla="*/ 198 h 453"/>
                  <a:gd name="T58" fmla="*/ 0 w 453"/>
                  <a:gd name="T59" fmla="*/ 198 h 453"/>
                  <a:gd name="T60" fmla="*/ 0 w 453"/>
                  <a:gd name="T61" fmla="*/ 255 h 453"/>
                  <a:gd name="T62" fmla="*/ 45 w 453"/>
                  <a:gd name="T63" fmla="*/ 255 h 453"/>
                  <a:gd name="T64" fmla="*/ 55 w 453"/>
                  <a:gd name="T65" fmla="*/ 293 h 453"/>
                  <a:gd name="T66" fmla="*/ 17 w 453"/>
                  <a:gd name="T67" fmla="*/ 315 h 453"/>
                  <a:gd name="T68" fmla="*/ 45 w 453"/>
                  <a:gd name="T69" fmla="*/ 364 h 453"/>
                  <a:gd name="T70" fmla="*/ 84 w 453"/>
                  <a:gd name="T71" fmla="*/ 342 h 453"/>
                  <a:gd name="T72" fmla="*/ 111 w 453"/>
                  <a:gd name="T73" fmla="*/ 370 h 453"/>
                  <a:gd name="T74" fmla="*/ 89 w 453"/>
                  <a:gd name="T75" fmla="*/ 409 h 453"/>
                  <a:gd name="T76" fmla="*/ 138 w 453"/>
                  <a:gd name="T77" fmla="*/ 437 h 453"/>
                  <a:gd name="T78" fmla="*/ 161 w 453"/>
                  <a:gd name="T79" fmla="*/ 398 h 453"/>
                  <a:gd name="T80" fmla="*/ 199 w 453"/>
                  <a:gd name="T81" fmla="*/ 408 h 453"/>
                  <a:gd name="T82" fmla="*/ 199 w 453"/>
                  <a:gd name="T83" fmla="*/ 453 h 453"/>
                  <a:gd name="T84" fmla="*/ 255 w 453"/>
                  <a:gd name="T85" fmla="*/ 453 h 453"/>
                  <a:gd name="T86" fmla="*/ 255 w 453"/>
                  <a:gd name="T87" fmla="*/ 408 h 453"/>
                  <a:gd name="T88" fmla="*/ 293 w 453"/>
                  <a:gd name="T89" fmla="*/ 398 h 453"/>
                  <a:gd name="T90" fmla="*/ 316 w 453"/>
                  <a:gd name="T91" fmla="*/ 437 h 453"/>
                  <a:gd name="T92" fmla="*/ 365 w 453"/>
                  <a:gd name="T93" fmla="*/ 409 h 453"/>
                  <a:gd name="T94" fmla="*/ 342 w 453"/>
                  <a:gd name="T95" fmla="*/ 370 h 453"/>
                  <a:gd name="T96" fmla="*/ 370 w 453"/>
                  <a:gd name="T97" fmla="*/ 342 h 453"/>
                  <a:gd name="T98" fmla="*/ 409 w 453"/>
                  <a:gd name="T99" fmla="*/ 364 h 453"/>
                  <a:gd name="T100" fmla="*/ 437 w 453"/>
                  <a:gd name="T101" fmla="*/ 315 h 453"/>
                  <a:gd name="T102" fmla="*/ 398 w 453"/>
                  <a:gd name="T103" fmla="*/ 293 h 453"/>
                  <a:gd name="T104" fmla="*/ 409 w 453"/>
                  <a:gd name="T105" fmla="*/ 255 h 453"/>
                  <a:gd name="T106" fmla="*/ 453 w 453"/>
                  <a:gd name="T107" fmla="*/ 25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3" h="453">
                    <a:moveTo>
                      <a:pt x="227" y="354"/>
                    </a:moveTo>
                    <a:cubicBezTo>
                      <a:pt x="157" y="354"/>
                      <a:pt x="99" y="297"/>
                      <a:pt x="99" y="227"/>
                    </a:cubicBezTo>
                    <a:cubicBezTo>
                      <a:pt x="99" y="156"/>
                      <a:pt x="157" y="99"/>
                      <a:pt x="227" y="99"/>
                    </a:cubicBezTo>
                    <a:cubicBezTo>
                      <a:pt x="297" y="99"/>
                      <a:pt x="354" y="156"/>
                      <a:pt x="354" y="227"/>
                    </a:cubicBezTo>
                    <a:cubicBezTo>
                      <a:pt x="354" y="297"/>
                      <a:pt x="297" y="354"/>
                      <a:pt x="227" y="354"/>
                    </a:cubicBezTo>
                    <a:close/>
                    <a:moveTo>
                      <a:pt x="453" y="255"/>
                    </a:moveTo>
                    <a:lnTo>
                      <a:pt x="453" y="198"/>
                    </a:lnTo>
                    <a:lnTo>
                      <a:pt x="409" y="198"/>
                    </a:lnTo>
                    <a:cubicBezTo>
                      <a:pt x="406" y="185"/>
                      <a:pt x="403" y="172"/>
                      <a:pt x="398" y="160"/>
                    </a:cubicBezTo>
                    <a:lnTo>
                      <a:pt x="437" y="138"/>
                    </a:lnTo>
                    <a:lnTo>
                      <a:pt x="409" y="89"/>
                    </a:lnTo>
                    <a:lnTo>
                      <a:pt x="370" y="111"/>
                    </a:lnTo>
                    <a:cubicBezTo>
                      <a:pt x="362" y="101"/>
                      <a:pt x="353" y="92"/>
                      <a:pt x="342" y="83"/>
                    </a:cubicBezTo>
                    <a:lnTo>
                      <a:pt x="365" y="45"/>
                    </a:lnTo>
                    <a:lnTo>
                      <a:pt x="316" y="16"/>
                    </a:lnTo>
                    <a:lnTo>
                      <a:pt x="293" y="55"/>
                    </a:lnTo>
                    <a:cubicBezTo>
                      <a:pt x="281" y="50"/>
                      <a:pt x="268" y="47"/>
                      <a:pt x="255" y="45"/>
                    </a:cubicBezTo>
                    <a:lnTo>
                      <a:pt x="255" y="0"/>
                    </a:lnTo>
                    <a:lnTo>
                      <a:pt x="199" y="0"/>
                    </a:lnTo>
                    <a:lnTo>
                      <a:pt x="199" y="45"/>
                    </a:lnTo>
                    <a:cubicBezTo>
                      <a:pt x="185" y="47"/>
                      <a:pt x="173" y="50"/>
                      <a:pt x="161" y="55"/>
                    </a:cubicBezTo>
                    <a:lnTo>
                      <a:pt x="138" y="16"/>
                    </a:lnTo>
                    <a:lnTo>
                      <a:pt x="89" y="45"/>
                    </a:lnTo>
                    <a:lnTo>
                      <a:pt x="111" y="83"/>
                    </a:lnTo>
                    <a:cubicBezTo>
                      <a:pt x="101" y="92"/>
                      <a:pt x="92" y="101"/>
                      <a:pt x="84" y="111"/>
                    </a:cubicBezTo>
                    <a:lnTo>
                      <a:pt x="45" y="89"/>
                    </a:lnTo>
                    <a:lnTo>
                      <a:pt x="17" y="138"/>
                    </a:lnTo>
                    <a:lnTo>
                      <a:pt x="55" y="160"/>
                    </a:lnTo>
                    <a:cubicBezTo>
                      <a:pt x="51" y="172"/>
                      <a:pt x="47" y="185"/>
                      <a:pt x="45" y="198"/>
                    </a:cubicBezTo>
                    <a:lnTo>
                      <a:pt x="0" y="198"/>
                    </a:lnTo>
                    <a:lnTo>
                      <a:pt x="0" y="255"/>
                    </a:lnTo>
                    <a:lnTo>
                      <a:pt x="45" y="255"/>
                    </a:lnTo>
                    <a:cubicBezTo>
                      <a:pt x="47" y="268"/>
                      <a:pt x="51" y="281"/>
                      <a:pt x="55" y="293"/>
                    </a:cubicBezTo>
                    <a:lnTo>
                      <a:pt x="17" y="315"/>
                    </a:lnTo>
                    <a:lnTo>
                      <a:pt x="45" y="364"/>
                    </a:lnTo>
                    <a:lnTo>
                      <a:pt x="84" y="342"/>
                    </a:lnTo>
                    <a:cubicBezTo>
                      <a:pt x="92" y="352"/>
                      <a:pt x="101" y="362"/>
                      <a:pt x="111" y="370"/>
                    </a:cubicBezTo>
                    <a:lnTo>
                      <a:pt x="89" y="409"/>
                    </a:lnTo>
                    <a:lnTo>
                      <a:pt x="138" y="437"/>
                    </a:lnTo>
                    <a:lnTo>
                      <a:pt x="161" y="398"/>
                    </a:lnTo>
                    <a:cubicBezTo>
                      <a:pt x="173" y="403"/>
                      <a:pt x="185" y="406"/>
                      <a:pt x="199" y="408"/>
                    </a:cubicBezTo>
                    <a:lnTo>
                      <a:pt x="199" y="453"/>
                    </a:lnTo>
                    <a:lnTo>
                      <a:pt x="255" y="453"/>
                    </a:lnTo>
                    <a:lnTo>
                      <a:pt x="255" y="408"/>
                    </a:lnTo>
                    <a:cubicBezTo>
                      <a:pt x="268" y="406"/>
                      <a:pt x="281" y="403"/>
                      <a:pt x="293" y="398"/>
                    </a:cubicBezTo>
                    <a:lnTo>
                      <a:pt x="316" y="437"/>
                    </a:lnTo>
                    <a:lnTo>
                      <a:pt x="365" y="409"/>
                    </a:lnTo>
                    <a:lnTo>
                      <a:pt x="342" y="370"/>
                    </a:lnTo>
                    <a:cubicBezTo>
                      <a:pt x="353" y="362"/>
                      <a:pt x="362" y="352"/>
                      <a:pt x="370" y="342"/>
                    </a:cubicBezTo>
                    <a:lnTo>
                      <a:pt x="409" y="364"/>
                    </a:lnTo>
                    <a:lnTo>
                      <a:pt x="437" y="315"/>
                    </a:lnTo>
                    <a:lnTo>
                      <a:pt x="398" y="293"/>
                    </a:lnTo>
                    <a:cubicBezTo>
                      <a:pt x="403" y="281"/>
                      <a:pt x="406" y="268"/>
                      <a:pt x="409" y="255"/>
                    </a:cubicBezTo>
                    <a:lnTo>
                      <a:pt x="453" y="255"/>
                    </a:lnTo>
                  </a:path>
                </a:pathLst>
              </a:custGeom>
              <a:solidFill>
                <a:srgbClr val="325C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1" name="Freeform 91">
                <a:extLst>
                  <a:ext uri="{FF2B5EF4-FFF2-40B4-BE49-F238E27FC236}">
                    <a16:creationId xmlns:a16="http://schemas.microsoft.com/office/drawing/2014/main" id="{C35A4DC0-D778-FE5B-7266-70702D86F564}"/>
                  </a:ext>
                </a:extLst>
              </p:cNvPr>
              <p:cNvSpPr>
                <a:spLocks noEditPoints="1"/>
              </p:cNvSpPr>
              <p:nvPr/>
            </p:nvSpPr>
            <p:spPr bwMode="auto">
              <a:xfrm>
                <a:off x="1827683" y="3665896"/>
                <a:ext cx="154889" cy="155957"/>
              </a:xfrm>
              <a:custGeom>
                <a:avLst/>
                <a:gdLst>
                  <a:gd name="T0" fmla="*/ 226 w 453"/>
                  <a:gd name="T1" fmla="*/ 354 h 453"/>
                  <a:gd name="T2" fmla="*/ 99 w 453"/>
                  <a:gd name="T3" fmla="*/ 227 h 453"/>
                  <a:gd name="T4" fmla="*/ 226 w 453"/>
                  <a:gd name="T5" fmla="*/ 99 h 453"/>
                  <a:gd name="T6" fmla="*/ 354 w 453"/>
                  <a:gd name="T7" fmla="*/ 227 h 453"/>
                  <a:gd name="T8" fmla="*/ 226 w 453"/>
                  <a:gd name="T9" fmla="*/ 354 h 453"/>
                  <a:gd name="T10" fmla="*/ 453 w 453"/>
                  <a:gd name="T11" fmla="*/ 255 h 453"/>
                  <a:gd name="T12" fmla="*/ 453 w 453"/>
                  <a:gd name="T13" fmla="*/ 198 h 453"/>
                  <a:gd name="T14" fmla="*/ 408 w 453"/>
                  <a:gd name="T15" fmla="*/ 198 h 453"/>
                  <a:gd name="T16" fmla="*/ 398 w 453"/>
                  <a:gd name="T17" fmla="*/ 160 h 453"/>
                  <a:gd name="T18" fmla="*/ 437 w 453"/>
                  <a:gd name="T19" fmla="*/ 138 h 453"/>
                  <a:gd name="T20" fmla="*/ 408 w 453"/>
                  <a:gd name="T21" fmla="*/ 89 h 453"/>
                  <a:gd name="T22" fmla="*/ 370 w 453"/>
                  <a:gd name="T23" fmla="*/ 111 h 453"/>
                  <a:gd name="T24" fmla="*/ 342 w 453"/>
                  <a:gd name="T25" fmla="*/ 83 h 453"/>
                  <a:gd name="T26" fmla="*/ 364 w 453"/>
                  <a:gd name="T27" fmla="*/ 45 h 453"/>
                  <a:gd name="T28" fmla="*/ 315 w 453"/>
                  <a:gd name="T29" fmla="*/ 16 h 453"/>
                  <a:gd name="T30" fmla="*/ 293 w 453"/>
                  <a:gd name="T31" fmla="*/ 55 h 453"/>
                  <a:gd name="T32" fmla="*/ 255 w 453"/>
                  <a:gd name="T33" fmla="*/ 45 h 453"/>
                  <a:gd name="T34" fmla="*/ 255 w 453"/>
                  <a:gd name="T35" fmla="*/ 0 h 453"/>
                  <a:gd name="T36" fmla="*/ 198 w 453"/>
                  <a:gd name="T37" fmla="*/ 0 h 453"/>
                  <a:gd name="T38" fmla="*/ 198 w 453"/>
                  <a:gd name="T39" fmla="*/ 45 h 453"/>
                  <a:gd name="T40" fmla="*/ 160 w 453"/>
                  <a:gd name="T41" fmla="*/ 55 h 453"/>
                  <a:gd name="T42" fmla="*/ 138 w 453"/>
                  <a:gd name="T43" fmla="*/ 16 h 453"/>
                  <a:gd name="T44" fmla="*/ 89 w 453"/>
                  <a:gd name="T45" fmla="*/ 45 h 453"/>
                  <a:gd name="T46" fmla="*/ 111 w 453"/>
                  <a:gd name="T47" fmla="*/ 83 h 453"/>
                  <a:gd name="T48" fmla="*/ 83 w 453"/>
                  <a:gd name="T49" fmla="*/ 111 h 453"/>
                  <a:gd name="T50" fmla="*/ 44 w 453"/>
                  <a:gd name="T51" fmla="*/ 89 h 453"/>
                  <a:gd name="T52" fmla="*/ 16 w 453"/>
                  <a:gd name="T53" fmla="*/ 138 h 453"/>
                  <a:gd name="T54" fmla="*/ 55 w 453"/>
                  <a:gd name="T55" fmla="*/ 160 h 453"/>
                  <a:gd name="T56" fmla="*/ 45 w 453"/>
                  <a:gd name="T57" fmla="*/ 198 h 453"/>
                  <a:gd name="T58" fmla="*/ 0 w 453"/>
                  <a:gd name="T59" fmla="*/ 198 h 453"/>
                  <a:gd name="T60" fmla="*/ 0 w 453"/>
                  <a:gd name="T61" fmla="*/ 255 h 453"/>
                  <a:gd name="T62" fmla="*/ 45 w 453"/>
                  <a:gd name="T63" fmla="*/ 255 h 453"/>
                  <a:gd name="T64" fmla="*/ 55 w 453"/>
                  <a:gd name="T65" fmla="*/ 293 h 453"/>
                  <a:gd name="T66" fmla="*/ 16 w 453"/>
                  <a:gd name="T67" fmla="*/ 315 h 453"/>
                  <a:gd name="T68" fmla="*/ 44 w 453"/>
                  <a:gd name="T69" fmla="*/ 364 h 453"/>
                  <a:gd name="T70" fmla="*/ 83 w 453"/>
                  <a:gd name="T71" fmla="*/ 342 h 453"/>
                  <a:gd name="T72" fmla="*/ 111 w 453"/>
                  <a:gd name="T73" fmla="*/ 370 h 453"/>
                  <a:gd name="T74" fmla="*/ 89 w 453"/>
                  <a:gd name="T75" fmla="*/ 409 h 453"/>
                  <a:gd name="T76" fmla="*/ 138 w 453"/>
                  <a:gd name="T77" fmla="*/ 437 h 453"/>
                  <a:gd name="T78" fmla="*/ 160 w 453"/>
                  <a:gd name="T79" fmla="*/ 398 h 453"/>
                  <a:gd name="T80" fmla="*/ 198 w 453"/>
                  <a:gd name="T81" fmla="*/ 408 h 453"/>
                  <a:gd name="T82" fmla="*/ 198 w 453"/>
                  <a:gd name="T83" fmla="*/ 453 h 453"/>
                  <a:gd name="T84" fmla="*/ 255 w 453"/>
                  <a:gd name="T85" fmla="*/ 453 h 453"/>
                  <a:gd name="T86" fmla="*/ 255 w 453"/>
                  <a:gd name="T87" fmla="*/ 408 h 453"/>
                  <a:gd name="T88" fmla="*/ 293 w 453"/>
                  <a:gd name="T89" fmla="*/ 398 h 453"/>
                  <a:gd name="T90" fmla="*/ 315 w 453"/>
                  <a:gd name="T91" fmla="*/ 437 h 453"/>
                  <a:gd name="T92" fmla="*/ 364 w 453"/>
                  <a:gd name="T93" fmla="*/ 409 h 453"/>
                  <a:gd name="T94" fmla="*/ 342 w 453"/>
                  <a:gd name="T95" fmla="*/ 370 h 453"/>
                  <a:gd name="T96" fmla="*/ 370 w 453"/>
                  <a:gd name="T97" fmla="*/ 342 h 453"/>
                  <a:gd name="T98" fmla="*/ 408 w 453"/>
                  <a:gd name="T99" fmla="*/ 364 h 453"/>
                  <a:gd name="T100" fmla="*/ 437 w 453"/>
                  <a:gd name="T101" fmla="*/ 315 h 453"/>
                  <a:gd name="T102" fmla="*/ 398 w 453"/>
                  <a:gd name="T103" fmla="*/ 293 h 453"/>
                  <a:gd name="T104" fmla="*/ 408 w 453"/>
                  <a:gd name="T105" fmla="*/ 255 h 453"/>
                  <a:gd name="T106" fmla="*/ 453 w 453"/>
                  <a:gd name="T107" fmla="*/ 255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3" h="453">
                    <a:moveTo>
                      <a:pt x="226" y="354"/>
                    </a:moveTo>
                    <a:cubicBezTo>
                      <a:pt x="156" y="354"/>
                      <a:pt x="99" y="297"/>
                      <a:pt x="99" y="227"/>
                    </a:cubicBezTo>
                    <a:cubicBezTo>
                      <a:pt x="99" y="156"/>
                      <a:pt x="156" y="99"/>
                      <a:pt x="226" y="99"/>
                    </a:cubicBezTo>
                    <a:cubicBezTo>
                      <a:pt x="297" y="99"/>
                      <a:pt x="354" y="156"/>
                      <a:pt x="354" y="227"/>
                    </a:cubicBezTo>
                    <a:cubicBezTo>
                      <a:pt x="354" y="297"/>
                      <a:pt x="297" y="354"/>
                      <a:pt x="226" y="354"/>
                    </a:cubicBezTo>
                    <a:close/>
                    <a:moveTo>
                      <a:pt x="453" y="255"/>
                    </a:moveTo>
                    <a:lnTo>
                      <a:pt x="453" y="198"/>
                    </a:lnTo>
                    <a:lnTo>
                      <a:pt x="408" y="198"/>
                    </a:lnTo>
                    <a:cubicBezTo>
                      <a:pt x="406" y="185"/>
                      <a:pt x="403" y="172"/>
                      <a:pt x="398" y="160"/>
                    </a:cubicBezTo>
                    <a:lnTo>
                      <a:pt x="437" y="138"/>
                    </a:lnTo>
                    <a:lnTo>
                      <a:pt x="408" y="89"/>
                    </a:lnTo>
                    <a:lnTo>
                      <a:pt x="370" y="111"/>
                    </a:lnTo>
                    <a:cubicBezTo>
                      <a:pt x="361" y="101"/>
                      <a:pt x="352" y="92"/>
                      <a:pt x="342" y="83"/>
                    </a:cubicBezTo>
                    <a:lnTo>
                      <a:pt x="364" y="45"/>
                    </a:lnTo>
                    <a:lnTo>
                      <a:pt x="315" y="16"/>
                    </a:lnTo>
                    <a:lnTo>
                      <a:pt x="293" y="55"/>
                    </a:lnTo>
                    <a:cubicBezTo>
                      <a:pt x="281" y="50"/>
                      <a:pt x="268" y="47"/>
                      <a:pt x="255" y="45"/>
                    </a:cubicBezTo>
                    <a:lnTo>
                      <a:pt x="255" y="0"/>
                    </a:lnTo>
                    <a:lnTo>
                      <a:pt x="198" y="0"/>
                    </a:lnTo>
                    <a:lnTo>
                      <a:pt x="198" y="45"/>
                    </a:lnTo>
                    <a:cubicBezTo>
                      <a:pt x="185" y="47"/>
                      <a:pt x="172" y="50"/>
                      <a:pt x="160" y="55"/>
                    </a:cubicBezTo>
                    <a:lnTo>
                      <a:pt x="138" y="16"/>
                    </a:lnTo>
                    <a:lnTo>
                      <a:pt x="89" y="45"/>
                    </a:lnTo>
                    <a:lnTo>
                      <a:pt x="111" y="83"/>
                    </a:lnTo>
                    <a:cubicBezTo>
                      <a:pt x="101" y="92"/>
                      <a:pt x="91" y="101"/>
                      <a:pt x="83" y="111"/>
                    </a:cubicBezTo>
                    <a:lnTo>
                      <a:pt x="44" y="89"/>
                    </a:lnTo>
                    <a:lnTo>
                      <a:pt x="16" y="138"/>
                    </a:lnTo>
                    <a:lnTo>
                      <a:pt x="55" y="160"/>
                    </a:lnTo>
                    <a:cubicBezTo>
                      <a:pt x="50" y="172"/>
                      <a:pt x="47" y="185"/>
                      <a:pt x="45" y="198"/>
                    </a:cubicBezTo>
                    <a:lnTo>
                      <a:pt x="0" y="198"/>
                    </a:lnTo>
                    <a:lnTo>
                      <a:pt x="0" y="255"/>
                    </a:lnTo>
                    <a:lnTo>
                      <a:pt x="45" y="255"/>
                    </a:lnTo>
                    <a:cubicBezTo>
                      <a:pt x="47" y="268"/>
                      <a:pt x="50" y="281"/>
                      <a:pt x="55" y="293"/>
                    </a:cubicBezTo>
                    <a:lnTo>
                      <a:pt x="16" y="315"/>
                    </a:lnTo>
                    <a:lnTo>
                      <a:pt x="44" y="364"/>
                    </a:lnTo>
                    <a:lnTo>
                      <a:pt x="83" y="342"/>
                    </a:lnTo>
                    <a:cubicBezTo>
                      <a:pt x="91" y="352"/>
                      <a:pt x="101" y="362"/>
                      <a:pt x="111" y="370"/>
                    </a:cubicBezTo>
                    <a:lnTo>
                      <a:pt x="89" y="409"/>
                    </a:lnTo>
                    <a:lnTo>
                      <a:pt x="138" y="437"/>
                    </a:lnTo>
                    <a:lnTo>
                      <a:pt x="160" y="398"/>
                    </a:lnTo>
                    <a:cubicBezTo>
                      <a:pt x="172" y="403"/>
                      <a:pt x="185" y="406"/>
                      <a:pt x="198" y="408"/>
                    </a:cubicBezTo>
                    <a:lnTo>
                      <a:pt x="198" y="453"/>
                    </a:lnTo>
                    <a:lnTo>
                      <a:pt x="255" y="453"/>
                    </a:lnTo>
                    <a:lnTo>
                      <a:pt x="255" y="408"/>
                    </a:lnTo>
                    <a:cubicBezTo>
                      <a:pt x="268" y="406"/>
                      <a:pt x="281" y="403"/>
                      <a:pt x="293" y="398"/>
                    </a:cubicBezTo>
                    <a:lnTo>
                      <a:pt x="315" y="437"/>
                    </a:lnTo>
                    <a:lnTo>
                      <a:pt x="364" y="409"/>
                    </a:lnTo>
                    <a:lnTo>
                      <a:pt x="342" y="370"/>
                    </a:lnTo>
                    <a:cubicBezTo>
                      <a:pt x="352" y="362"/>
                      <a:pt x="361" y="352"/>
                      <a:pt x="370" y="342"/>
                    </a:cubicBezTo>
                    <a:lnTo>
                      <a:pt x="408" y="364"/>
                    </a:lnTo>
                    <a:lnTo>
                      <a:pt x="437" y="315"/>
                    </a:lnTo>
                    <a:lnTo>
                      <a:pt x="398" y="293"/>
                    </a:lnTo>
                    <a:cubicBezTo>
                      <a:pt x="403" y="281"/>
                      <a:pt x="406" y="268"/>
                      <a:pt x="408" y="255"/>
                    </a:cubicBezTo>
                    <a:lnTo>
                      <a:pt x="453" y="255"/>
                    </a:lnTo>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72" name="Freeform 92">
                <a:extLst>
                  <a:ext uri="{FF2B5EF4-FFF2-40B4-BE49-F238E27FC236}">
                    <a16:creationId xmlns:a16="http://schemas.microsoft.com/office/drawing/2014/main" id="{CD6A1967-88B5-C014-64D3-46547C589995}"/>
                  </a:ext>
                </a:extLst>
              </p:cNvPr>
              <p:cNvSpPr>
                <a:spLocks noEditPoints="1"/>
              </p:cNvSpPr>
              <p:nvPr/>
            </p:nvSpPr>
            <p:spPr bwMode="auto">
              <a:xfrm>
                <a:off x="2276320" y="1937544"/>
                <a:ext cx="325800" cy="325800"/>
              </a:xfrm>
              <a:custGeom>
                <a:avLst/>
                <a:gdLst>
                  <a:gd name="T0" fmla="*/ 476 w 951"/>
                  <a:gd name="T1" fmla="*/ 743 h 951"/>
                  <a:gd name="T2" fmla="*/ 208 w 951"/>
                  <a:gd name="T3" fmla="*/ 476 h 951"/>
                  <a:gd name="T4" fmla="*/ 476 w 951"/>
                  <a:gd name="T5" fmla="*/ 208 h 951"/>
                  <a:gd name="T6" fmla="*/ 743 w 951"/>
                  <a:gd name="T7" fmla="*/ 476 h 951"/>
                  <a:gd name="T8" fmla="*/ 476 w 951"/>
                  <a:gd name="T9" fmla="*/ 743 h 951"/>
                  <a:gd name="T10" fmla="*/ 951 w 951"/>
                  <a:gd name="T11" fmla="*/ 535 h 951"/>
                  <a:gd name="T12" fmla="*/ 951 w 951"/>
                  <a:gd name="T13" fmla="*/ 416 h 951"/>
                  <a:gd name="T14" fmla="*/ 857 w 951"/>
                  <a:gd name="T15" fmla="*/ 416 h 951"/>
                  <a:gd name="T16" fmla="*/ 836 w 951"/>
                  <a:gd name="T17" fmla="*/ 336 h 951"/>
                  <a:gd name="T18" fmla="*/ 917 w 951"/>
                  <a:gd name="T19" fmla="*/ 289 h 951"/>
                  <a:gd name="T20" fmla="*/ 858 w 951"/>
                  <a:gd name="T21" fmla="*/ 186 h 951"/>
                  <a:gd name="T22" fmla="*/ 777 w 951"/>
                  <a:gd name="T23" fmla="*/ 233 h 951"/>
                  <a:gd name="T24" fmla="*/ 718 w 951"/>
                  <a:gd name="T25" fmla="*/ 175 h 951"/>
                  <a:gd name="T26" fmla="*/ 765 w 951"/>
                  <a:gd name="T27" fmla="*/ 93 h 951"/>
                  <a:gd name="T28" fmla="*/ 662 w 951"/>
                  <a:gd name="T29" fmla="*/ 34 h 951"/>
                  <a:gd name="T30" fmla="*/ 615 w 951"/>
                  <a:gd name="T31" fmla="*/ 115 h 951"/>
                  <a:gd name="T32" fmla="*/ 535 w 951"/>
                  <a:gd name="T33" fmla="*/ 94 h 951"/>
                  <a:gd name="T34" fmla="*/ 535 w 951"/>
                  <a:gd name="T35" fmla="*/ 0 h 951"/>
                  <a:gd name="T36" fmla="*/ 416 w 951"/>
                  <a:gd name="T37" fmla="*/ 0 h 951"/>
                  <a:gd name="T38" fmla="*/ 416 w 951"/>
                  <a:gd name="T39" fmla="*/ 94 h 951"/>
                  <a:gd name="T40" fmla="*/ 337 w 951"/>
                  <a:gd name="T41" fmla="*/ 115 h 951"/>
                  <a:gd name="T42" fmla="*/ 289 w 951"/>
                  <a:gd name="T43" fmla="*/ 34 h 951"/>
                  <a:gd name="T44" fmla="*/ 186 w 951"/>
                  <a:gd name="T45" fmla="*/ 93 h 951"/>
                  <a:gd name="T46" fmla="*/ 233 w 951"/>
                  <a:gd name="T47" fmla="*/ 175 h 951"/>
                  <a:gd name="T48" fmla="*/ 175 w 951"/>
                  <a:gd name="T49" fmla="*/ 233 h 951"/>
                  <a:gd name="T50" fmla="*/ 94 w 951"/>
                  <a:gd name="T51" fmla="*/ 186 h 951"/>
                  <a:gd name="T52" fmla="*/ 34 w 951"/>
                  <a:gd name="T53" fmla="*/ 289 h 951"/>
                  <a:gd name="T54" fmla="*/ 116 w 951"/>
                  <a:gd name="T55" fmla="*/ 336 h 951"/>
                  <a:gd name="T56" fmla="*/ 94 w 951"/>
                  <a:gd name="T57" fmla="*/ 416 h 951"/>
                  <a:gd name="T58" fmla="*/ 0 w 951"/>
                  <a:gd name="T59" fmla="*/ 416 h 951"/>
                  <a:gd name="T60" fmla="*/ 0 w 951"/>
                  <a:gd name="T61" fmla="*/ 535 h 951"/>
                  <a:gd name="T62" fmla="*/ 94 w 951"/>
                  <a:gd name="T63" fmla="*/ 535 h 951"/>
                  <a:gd name="T64" fmla="*/ 116 w 951"/>
                  <a:gd name="T65" fmla="*/ 615 h 951"/>
                  <a:gd name="T66" fmla="*/ 34 w 951"/>
                  <a:gd name="T67" fmla="*/ 662 h 951"/>
                  <a:gd name="T68" fmla="*/ 94 w 951"/>
                  <a:gd name="T69" fmla="*/ 765 h 951"/>
                  <a:gd name="T70" fmla="*/ 175 w 951"/>
                  <a:gd name="T71" fmla="*/ 718 h 951"/>
                  <a:gd name="T72" fmla="*/ 233 w 951"/>
                  <a:gd name="T73" fmla="*/ 776 h 951"/>
                  <a:gd name="T74" fmla="*/ 186 w 951"/>
                  <a:gd name="T75" fmla="*/ 858 h 951"/>
                  <a:gd name="T76" fmla="*/ 289 w 951"/>
                  <a:gd name="T77" fmla="*/ 917 h 951"/>
                  <a:gd name="T78" fmla="*/ 337 w 951"/>
                  <a:gd name="T79" fmla="*/ 836 h 951"/>
                  <a:gd name="T80" fmla="*/ 416 w 951"/>
                  <a:gd name="T81" fmla="*/ 857 h 951"/>
                  <a:gd name="T82" fmla="*/ 416 w 951"/>
                  <a:gd name="T83" fmla="*/ 951 h 951"/>
                  <a:gd name="T84" fmla="*/ 535 w 951"/>
                  <a:gd name="T85" fmla="*/ 951 h 951"/>
                  <a:gd name="T86" fmla="*/ 535 w 951"/>
                  <a:gd name="T87" fmla="*/ 857 h 951"/>
                  <a:gd name="T88" fmla="*/ 615 w 951"/>
                  <a:gd name="T89" fmla="*/ 836 h 951"/>
                  <a:gd name="T90" fmla="*/ 662 w 951"/>
                  <a:gd name="T91" fmla="*/ 917 h 951"/>
                  <a:gd name="T92" fmla="*/ 765 w 951"/>
                  <a:gd name="T93" fmla="*/ 858 h 951"/>
                  <a:gd name="T94" fmla="*/ 718 w 951"/>
                  <a:gd name="T95" fmla="*/ 776 h 951"/>
                  <a:gd name="T96" fmla="*/ 777 w 951"/>
                  <a:gd name="T97" fmla="*/ 718 h 951"/>
                  <a:gd name="T98" fmla="*/ 858 w 951"/>
                  <a:gd name="T99" fmla="*/ 765 h 951"/>
                  <a:gd name="T100" fmla="*/ 917 w 951"/>
                  <a:gd name="T101" fmla="*/ 662 h 951"/>
                  <a:gd name="T102" fmla="*/ 836 w 951"/>
                  <a:gd name="T103" fmla="*/ 615 h 951"/>
                  <a:gd name="T104" fmla="*/ 857 w 951"/>
                  <a:gd name="T105" fmla="*/ 535 h 951"/>
                  <a:gd name="T106" fmla="*/ 951 w 951"/>
                  <a:gd name="T107" fmla="*/ 535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1" h="951">
                    <a:moveTo>
                      <a:pt x="476" y="743"/>
                    </a:moveTo>
                    <a:cubicBezTo>
                      <a:pt x="328" y="743"/>
                      <a:pt x="208" y="623"/>
                      <a:pt x="208" y="476"/>
                    </a:cubicBezTo>
                    <a:cubicBezTo>
                      <a:pt x="208" y="328"/>
                      <a:pt x="328" y="208"/>
                      <a:pt x="476" y="208"/>
                    </a:cubicBezTo>
                    <a:cubicBezTo>
                      <a:pt x="623" y="208"/>
                      <a:pt x="743" y="328"/>
                      <a:pt x="743" y="476"/>
                    </a:cubicBezTo>
                    <a:cubicBezTo>
                      <a:pt x="743" y="623"/>
                      <a:pt x="623" y="743"/>
                      <a:pt x="476" y="743"/>
                    </a:cubicBezTo>
                    <a:close/>
                    <a:moveTo>
                      <a:pt x="951" y="535"/>
                    </a:moveTo>
                    <a:lnTo>
                      <a:pt x="951" y="416"/>
                    </a:lnTo>
                    <a:lnTo>
                      <a:pt x="857" y="416"/>
                    </a:lnTo>
                    <a:cubicBezTo>
                      <a:pt x="853" y="388"/>
                      <a:pt x="846" y="362"/>
                      <a:pt x="836" y="336"/>
                    </a:cubicBezTo>
                    <a:lnTo>
                      <a:pt x="917" y="289"/>
                    </a:lnTo>
                    <a:lnTo>
                      <a:pt x="858" y="186"/>
                    </a:lnTo>
                    <a:lnTo>
                      <a:pt x="777" y="233"/>
                    </a:lnTo>
                    <a:cubicBezTo>
                      <a:pt x="759" y="212"/>
                      <a:pt x="740" y="192"/>
                      <a:pt x="718" y="175"/>
                    </a:cubicBezTo>
                    <a:lnTo>
                      <a:pt x="765" y="93"/>
                    </a:lnTo>
                    <a:lnTo>
                      <a:pt x="662" y="34"/>
                    </a:lnTo>
                    <a:lnTo>
                      <a:pt x="615" y="115"/>
                    </a:lnTo>
                    <a:cubicBezTo>
                      <a:pt x="590" y="105"/>
                      <a:pt x="563" y="98"/>
                      <a:pt x="535" y="94"/>
                    </a:cubicBezTo>
                    <a:lnTo>
                      <a:pt x="535" y="0"/>
                    </a:lnTo>
                    <a:lnTo>
                      <a:pt x="416" y="0"/>
                    </a:lnTo>
                    <a:lnTo>
                      <a:pt x="416" y="94"/>
                    </a:lnTo>
                    <a:cubicBezTo>
                      <a:pt x="389" y="98"/>
                      <a:pt x="362" y="106"/>
                      <a:pt x="337" y="115"/>
                    </a:cubicBezTo>
                    <a:lnTo>
                      <a:pt x="289" y="34"/>
                    </a:lnTo>
                    <a:lnTo>
                      <a:pt x="186" y="93"/>
                    </a:lnTo>
                    <a:lnTo>
                      <a:pt x="233" y="175"/>
                    </a:lnTo>
                    <a:cubicBezTo>
                      <a:pt x="212" y="192"/>
                      <a:pt x="192" y="212"/>
                      <a:pt x="175" y="233"/>
                    </a:cubicBezTo>
                    <a:lnTo>
                      <a:pt x="94" y="186"/>
                    </a:lnTo>
                    <a:lnTo>
                      <a:pt x="34" y="289"/>
                    </a:lnTo>
                    <a:lnTo>
                      <a:pt x="116" y="336"/>
                    </a:lnTo>
                    <a:cubicBezTo>
                      <a:pt x="106" y="362"/>
                      <a:pt x="99" y="388"/>
                      <a:pt x="94" y="416"/>
                    </a:cubicBezTo>
                    <a:lnTo>
                      <a:pt x="0" y="416"/>
                    </a:lnTo>
                    <a:lnTo>
                      <a:pt x="0" y="535"/>
                    </a:lnTo>
                    <a:lnTo>
                      <a:pt x="94" y="535"/>
                    </a:lnTo>
                    <a:cubicBezTo>
                      <a:pt x="99" y="563"/>
                      <a:pt x="106" y="589"/>
                      <a:pt x="116" y="615"/>
                    </a:cubicBezTo>
                    <a:lnTo>
                      <a:pt x="34" y="662"/>
                    </a:lnTo>
                    <a:lnTo>
                      <a:pt x="94" y="765"/>
                    </a:lnTo>
                    <a:lnTo>
                      <a:pt x="175" y="718"/>
                    </a:lnTo>
                    <a:cubicBezTo>
                      <a:pt x="192" y="739"/>
                      <a:pt x="212" y="759"/>
                      <a:pt x="233" y="776"/>
                    </a:cubicBezTo>
                    <a:lnTo>
                      <a:pt x="186" y="858"/>
                    </a:lnTo>
                    <a:lnTo>
                      <a:pt x="289" y="917"/>
                    </a:lnTo>
                    <a:lnTo>
                      <a:pt x="337" y="836"/>
                    </a:lnTo>
                    <a:cubicBezTo>
                      <a:pt x="362" y="846"/>
                      <a:pt x="389" y="853"/>
                      <a:pt x="416" y="857"/>
                    </a:cubicBezTo>
                    <a:lnTo>
                      <a:pt x="416" y="951"/>
                    </a:lnTo>
                    <a:lnTo>
                      <a:pt x="535" y="951"/>
                    </a:lnTo>
                    <a:lnTo>
                      <a:pt x="535" y="857"/>
                    </a:lnTo>
                    <a:cubicBezTo>
                      <a:pt x="563" y="853"/>
                      <a:pt x="590" y="846"/>
                      <a:pt x="615" y="836"/>
                    </a:cubicBezTo>
                    <a:lnTo>
                      <a:pt x="662" y="917"/>
                    </a:lnTo>
                    <a:lnTo>
                      <a:pt x="765" y="858"/>
                    </a:lnTo>
                    <a:lnTo>
                      <a:pt x="718" y="776"/>
                    </a:lnTo>
                    <a:cubicBezTo>
                      <a:pt x="740" y="759"/>
                      <a:pt x="759" y="739"/>
                      <a:pt x="777" y="718"/>
                    </a:cubicBezTo>
                    <a:lnTo>
                      <a:pt x="858" y="765"/>
                    </a:lnTo>
                    <a:lnTo>
                      <a:pt x="917" y="662"/>
                    </a:lnTo>
                    <a:lnTo>
                      <a:pt x="836" y="615"/>
                    </a:lnTo>
                    <a:cubicBezTo>
                      <a:pt x="846" y="589"/>
                      <a:pt x="853" y="563"/>
                      <a:pt x="857" y="535"/>
                    </a:cubicBezTo>
                    <a:lnTo>
                      <a:pt x="951" y="535"/>
                    </a:lnTo>
                    <a:close/>
                  </a:path>
                </a:pathLst>
              </a:custGeom>
              <a:solidFill>
                <a:srgbClr val="573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3" name="Freeform 93">
                <a:extLst>
                  <a:ext uri="{FF2B5EF4-FFF2-40B4-BE49-F238E27FC236}">
                    <a16:creationId xmlns:a16="http://schemas.microsoft.com/office/drawing/2014/main" id="{0061265F-6BDD-AE91-FAB0-E99F9D012DE0}"/>
                  </a:ext>
                </a:extLst>
              </p:cNvPr>
              <p:cNvSpPr>
                <a:spLocks noEditPoints="1"/>
              </p:cNvSpPr>
              <p:nvPr/>
            </p:nvSpPr>
            <p:spPr bwMode="auto">
              <a:xfrm>
                <a:off x="648392" y="2282577"/>
                <a:ext cx="703942" cy="703942"/>
              </a:xfrm>
              <a:custGeom>
                <a:avLst/>
                <a:gdLst>
                  <a:gd name="T0" fmla="*/ 1276 w 2054"/>
                  <a:gd name="T1" fmla="*/ 803 h 2054"/>
                  <a:gd name="T2" fmla="*/ 779 w 2054"/>
                  <a:gd name="T3" fmla="*/ 1251 h 2054"/>
                  <a:gd name="T4" fmla="*/ 365 w 2054"/>
                  <a:gd name="T5" fmla="*/ 524 h 2054"/>
                  <a:gd name="T6" fmla="*/ 138 w 2054"/>
                  <a:gd name="T7" fmla="*/ 576 h 2054"/>
                  <a:gd name="T8" fmla="*/ 98 w 2054"/>
                  <a:gd name="T9" fmla="*/ 596 h 2054"/>
                  <a:gd name="T10" fmla="*/ 12 w 2054"/>
                  <a:gd name="T11" fmla="*/ 861 h 2054"/>
                  <a:gd name="T12" fmla="*/ 202 w 2054"/>
                  <a:gd name="T13" fmla="*/ 922 h 2054"/>
                  <a:gd name="T14" fmla="*/ 31 w 2054"/>
                  <a:gd name="T15" fmla="*/ 1081 h 2054"/>
                  <a:gd name="T16" fmla="*/ 7 w 2054"/>
                  <a:gd name="T17" fmla="*/ 1119 h 2054"/>
                  <a:gd name="T18" fmla="*/ 65 w 2054"/>
                  <a:gd name="T19" fmla="*/ 1390 h 2054"/>
                  <a:gd name="T20" fmla="*/ 260 w 2054"/>
                  <a:gd name="T21" fmla="*/ 1349 h 2054"/>
                  <a:gd name="T22" fmla="*/ 192 w 2054"/>
                  <a:gd name="T23" fmla="*/ 1572 h 2054"/>
                  <a:gd name="T24" fmla="*/ 189 w 2054"/>
                  <a:gd name="T25" fmla="*/ 1617 h 2054"/>
                  <a:gd name="T26" fmla="*/ 376 w 2054"/>
                  <a:gd name="T27" fmla="*/ 1823 h 2054"/>
                  <a:gd name="T28" fmla="*/ 524 w 2054"/>
                  <a:gd name="T29" fmla="*/ 1689 h 2054"/>
                  <a:gd name="T30" fmla="*/ 576 w 2054"/>
                  <a:gd name="T31" fmla="*/ 1917 h 2054"/>
                  <a:gd name="T32" fmla="*/ 596 w 2054"/>
                  <a:gd name="T33" fmla="*/ 1957 h 2054"/>
                  <a:gd name="T34" fmla="*/ 861 w 2054"/>
                  <a:gd name="T35" fmla="*/ 2042 h 2054"/>
                  <a:gd name="T36" fmla="*/ 923 w 2054"/>
                  <a:gd name="T37" fmla="*/ 1852 h 2054"/>
                  <a:gd name="T38" fmla="*/ 1082 w 2054"/>
                  <a:gd name="T39" fmla="*/ 2023 h 2054"/>
                  <a:gd name="T40" fmla="*/ 1119 w 2054"/>
                  <a:gd name="T41" fmla="*/ 2048 h 2054"/>
                  <a:gd name="T42" fmla="*/ 1391 w 2054"/>
                  <a:gd name="T43" fmla="*/ 1990 h 2054"/>
                  <a:gd name="T44" fmla="*/ 1349 w 2054"/>
                  <a:gd name="T45" fmla="*/ 1794 h 2054"/>
                  <a:gd name="T46" fmla="*/ 1572 w 2054"/>
                  <a:gd name="T47" fmla="*/ 1863 h 2054"/>
                  <a:gd name="T48" fmla="*/ 1617 w 2054"/>
                  <a:gd name="T49" fmla="*/ 1865 h 2054"/>
                  <a:gd name="T50" fmla="*/ 1824 w 2054"/>
                  <a:gd name="T51" fmla="*/ 1679 h 2054"/>
                  <a:gd name="T52" fmla="*/ 1689 w 2054"/>
                  <a:gd name="T53" fmla="*/ 1530 h 2054"/>
                  <a:gd name="T54" fmla="*/ 1917 w 2054"/>
                  <a:gd name="T55" fmla="*/ 1478 h 2054"/>
                  <a:gd name="T56" fmla="*/ 1957 w 2054"/>
                  <a:gd name="T57" fmla="*/ 1458 h 2054"/>
                  <a:gd name="T58" fmla="*/ 2043 w 2054"/>
                  <a:gd name="T59" fmla="*/ 1193 h 2054"/>
                  <a:gd name="T60" fmla="*/ 1853 w 2054"/>
                  <a:gd name="T61" fmla="*/ 1132 h 2054"/>
                  <a:gd name="T62" fmla="*/ 2024 w 2054"/>
                  <a:gd name="T63" fmla="*/ 973 h 2054"/>
                  <a:gd name="T64" fmla="*/ 2048 w 2054"/>
                  <a:gd name="T65" fmla="*/ 935 h 2054"/>
                  <a:gd name="T66" fmla="*/ 1990 w 2054"/>
                  <a:gd name="T67" fmla="*/ 663 h 2054"/>
                  <a:gd name="T68" fmla="*/ 1794 w 2054"/>
                  <a:gd name="T69" fmla="*/ 705 h 2054"/>
                  <a:gd name="T70" fmla="*/ 1863 w 2054"/>
                  <a:gd name="T71" fmla="*/ 482 h 2054"/>
                  <a:gd name="T72" fmla="*/ 1865 w 2054"/>
                  <a:gd name="T73" fmla="*/ 437 h 2054"/>
                  <a:gd name="T74" fmla="*/ 1679 w 2054"/>
                  <a:gd name="T75" fmla="*/ 231 h 2054"/>
                  <a:gd name="T76" fmla="*/ 1531 w 2054"/>
                  <a:gd name="T77" fmla="*/ 365 h 2054"/>
                  <a:gd name="T78" fmla="*/ 1479 w 2054"/>
                  <a:gd name="T79" fmla="*/ 137 h 2054"/>
                  <a:gd name="T80" fmla="*/ 1458 w 2054"/>
                  <a:gd name="T81" fmla="*/ 97 h 2054"/>
                  <a:gd name="T82" fmla="*/ 1194 w 2054"/>
                  <a:gd name="T83" fmla="*/ 11 h 2054"/>
                  <a:gd name="T84" fmla="*/ 1132 w 2054"/>
                  <a:gd name="T85" fmla="*/ 201 h 2054"/>
                  <a:gd name="T86" fmla="*/ 973 w 2054"/>
                  <a:gd name="T87" fmla="*/ 31 h 2054"/>
                  <a:gd name="T88" fmla="*/ 936 w 2054"/>
                  <a:gd name="T89" fmla="*/ 6 h 2054"/>
                  <a:gd name="T90" fmla="*/ 664 w 2054"/>
                  <a:gd name="T91" fmla="*/ 64 h 2054"/>
                  <a:gd name="T92" fmla="*/ 705 w 2054"/>
                  <a:gd name="T93" fmla="*/ 260 h 2054"/>
                  <a:gd name="T94" fmla="*/ 482 w 2054"/>
                  <a:gd name="T95" fmla="*/ 191 h 2054"/>
                  <a:gd name="T96" fmla="*/ 438 w 2054"/>
                  <a:gd name="T97" fmla="*/ 189 h 2054"/>
                  <a:gd name="T98" fmla="*/ 231 w 2054"/>
                  <a:gd name="T99" fmla="*/ 375 h 2054"/>
                  <a:gd name="T100" fmla="*/ 365 w 2054"/>
                  <a:gd name="T101" fmla="*/ 524 h 2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54" h="2054">
                    <a:moveTo>
                      <a:pt x="803" y="779"/>
                    </a:moveTo>
                    <a:cubicBezTo>
                      <a:pt x="940" y="655"/>
                      <a:pt x="1152" y="666"/>
                      <a:pt x="1276" y="803"/>
                    </a:cubicBezTo>
                    <a:cubicBezTo>
                      <a:pt x="1399" y="940"/>
                      <a:pt x="1388" y="1152"/>
                      <a:pt x="1251" y="1275"/>
                    </a:cubicBezTo>
                    <a:cubicBezTo>
                      <a:pt x="1114" y="1399"/>
                      <a:pt x="903" y="1388"/>
                      <a:pt x="779" y="1251"/>
                    </a:cubicBezTo>
                    <a:cubicBezTo>
                      <a:pt x="655" y="1114"/>
                      <a:pt x="666" y="902"/>
                      <a:pt x="803" y="779"/>
                    </a:cubicBezTo>
                    <a:close/>
                    <a:moveTo>
                      <a:pt x="365" y="524"/>
                    </a:moveTo>
                    <a:cubicBezTo>
                      <a:pt x="340" y="557"/>
                      <a:pt x="317" y="592"/>
                      <a:pt x="298" y="628"/>
                    </a:cubicBezTo>
                    <a:lnTo>
                      <a:pt x="138" y="576"/>
                    </a:lnTo>
                    <a:lnTo>
                      <a:pt x="108" y="566"/>
                    </a:lnTo>
                    <a:lnTo>
                      <a:pt x="98" y="596"/>
                    </a:lnTo>
                    <a:lnTo>
                      <a:pt x="22" y="831"/>
                    </a:lnTo>
                    <a:lnTo>
                      <a:pt x="12" y="861"/>
                    </a:lnTo>
                    <a:lnTo>
                      <a:pt x="42" y="870"/>
                    </a:lnTo>
                    <a:lnTo>
                      <a:pt x="202" y="922"/>
                    </a:lnTo>
                    <a:cubicBezTo>
                      <a:pt x="197" y="964"/>
                      <a:pt x="195" y="1005"/>
                      <a:pt x="196" y="1046"/>
                    </a:cubicBezTo>
                    <a:lnTo>
                      <a:pt x="31" y="1081"/>
                    </a:lnTo>
                    <a:lnTo>
                      <a:pt x="0" y="1088"/>
                    </a:lnTo>
                    <a:lnTo>
                      <a:pt x="7" y="1119"/>
                    </a:lnTo>
                    <a:lnTo>
                      <a:pt x="58" y="1360"/>
                    </a:lnTo>
                    <a:lnTo>
                      <a:pt x="65" y="1390"/>
                    </a:lnTo>
                    <a:lnTo>
                      <a:pt x="96" y="1384"/>
                    </a:lnTo>
                    <a:lnTo>
                      <a:pt x="260" y="1349"/>
                    </a:lnTo>
                    <a:cubicBezTo>
                      <a:pt x="276" y="1387"/>
                      <a:pt x="295" y="1424"/>
                      <a:pt x="317" y="1459"/>
                    </a:cubicBezTo>
                    <a:lnTo>
                      <a:pt x="192" y="1572"/>
                    </a:lnTo>
                    <a:lnTo>
                      <a:pt x="168" y="1593"/>
                    </a:lnTo>
                    <a:lnTo>
                      <a:pt x="189" y="1617"/>
                    </a:lnTo>
                    <a:lnTo>
                      <a:pt x="354" y="1800"/>
                    </a:lnTo>
                    <a:lnTo>
                      <a:pt x="376" y="1823"/>
                    </a:lnTo>
                    <a:lnTo>
                      <a:pt x="399" y="1802"/>
                    </a:lnTo>
                    <a:lnTo>
                      <a:pt x="524" y="1689"/>
                    </a:lnTo>
                    <a:cubicBezTo>
                      <a:pt x="557" y="1714"/>
                      <a:pt x="592" y="1737"/>
                      <a:pt x="628" y="1757"/>
                    </a:cubicBezTo>
                    <a:lnTo>
                      <a:pt x="576" y="1917"/>
                    </a:lnTo>
                    <a:lnTo>
                      <a:pt x="566" y="1947"/>
                    </a:lnTo>
                    <a:lnTo>
                      <a:pt x="596" y="1957"/>
                    </a:lnTo>
                    <a:lnTo>
                      <a:pt x="831" y="2033"/>
                    </a:lnTo>
                    <a:lnTo>
                      <a:pt x="861" y="2042"/>
                    </a:lnTo>
                    <a:lnTo>
                      <a:pt x="871" y="2012"/>
                    </a:lnTo>
                    <a:lnTo>
                      <a:pt x="923" y="1852"/>
                    </a:lnTo>
                    <a:cubicBezTo>
                      <a:pt x="964" y="1858"/>
                      <a:pt x="1005" y="1860"/>
                      <a:pt x="1046" y="1859"/>
                    </a:cubicBezTo>
                    <a:lnTo>
                      <a:pt x="1082" y="2023"/>
                    </a:lnTo>
                    <a:lnTo>
                      <a:pt x="1088" y="2054"/>
                    </a:lnTo>
                    <a:lnTo>
                      <a:pt x="1119" y="2048"/>
                    </a:lnTo>
                    <a:lnTo>
                      <a:pt x="1360" y="1996"/>
                    </a:lnTo>
                    <a:lnTo>
                      <a:pt x="1391" y="1990"/>
                    </a:lnTo>
                    <a:lnTo>
                      <a:pt x="1384" y="1959"/>
                    </a:lnTo>
                    <a:lnTo>
                      <a:pt x="1349" y="1794"/>
                    </a:lnTo>
                    <a:cubicBezTo>
                      <a:pt x="1387" y="1778"/>
                      <a:pt x="1424" y="1759"/>
                      <a:pt x="1459" y="1737"/>
                    </a:cubicBezTo>
                    <a:lnTo>
                      <a:pt x="1572" y="1863"/>
                    </a:lnTo>
                    <a:lnTo>
                      <a:pt x="1594" y="1886"/>
                    </a:lnTo>
                    <a:lnTo>
                      <a:pt x="1617" y="1865"/>
                    </a:lnTo>
                    <a:lnTo>
                      <a:pt x="1800" y="1700"/>
                    </a:lnTo>
                    <a:lnTo>
                      <a:pt x="1824" y="1679"/>
                    </a:lnTo>
                    <a:lnTo>
                      <a:pt x="1802" y="1655"/>
                    </a:lnTo>
                    <a:lnTo>
                      <a:pt x="1689" y="1530"/>
                    </a:lnTo>
                    <a:cubicBezTo>
                      <a:pt x="1715" y="1497"/>
                      <a:pt x="1737" y="1462"/>
                      <a:pt x="1757" y="1426"/>
                    </a:cubicBezTo>
                    <a:lnTo>
                      <a:pt x="1917" y="1478"/>
                    </a:lnTo>
                    <a:lnTo>
                      <a:pt x="1947" y="1488"/>
                    </a:lnTo>
                    <a:lnTo>
                      <a:pt x="1957" y="1458"/>
                    </a:lnTo>
                    <a:lnTo>
                      <a:pt x="2033" y="1223"/>
                    </a:lnTo>
                    <a:lnTo>
                      <a:pt x="2043" y="1193"/>
                    </a:lnTo>
                    <a:lnTo>
                      <a:pt x="2013" y="1184"/>
                    </a:lnTo>
                    <a:lnTo>
                      <a:pt x="1853" y="1132"/>
                    </a:lnTo>
                    <a:cubicBezTo>
                      <a:pt x="1858" y="1091"/>
                      <a:pt x="1860" y="1049"/>
                      <a:pt x="1859" y="1008"/>
                    </a:cubicBezTo>
                    <a:lnTo>
                      <a:pt x="2024" y="973"/>
                    </a:lnTo>
                    <a:lnTo>
                      <a:pt x="2054" y="966"/>
                    </a:lnTo>
                    <a:lnTo>
                      <a:pt x="2048" y="935"/>
                    </a:lnTo>
                    <a:lnTo>
                      <a:pt x="1996" y="694"/>
                    </a:lnTo>
                    <a:lnTo>
                      <a:pt x="1990" y="663"/>
                    </a:lnTo>
                    <a:lnTo>
                      <a:pt x="1959" y="670"/>
                    </a:lnTo>
                    <a:lnTo>
                      <a:pt x="1794" y="705"/>
                    </a:lnTo>
                    <a:cubicBezTo>
                      <a:pt x="1779" y="667"/>
                      <a:pt x="1760" y="631"/>
                      <a:pt x="1738" y="595"/>
                    </a:cubicBezTo>
                    <a:lnTo>
                      <a:pt x="1863" y="482"/>
                    </a:lnTo>
                    <a:lnTo>
                      <a:pt x="1887" y="461"/>
                    </a:lnTo>
                    <a:lnTo>
                      <a:pt x="1865" y="437"/>
                    </a:lnTo>
                    <a:lnTo>
                      <a:pt x="1700" y="254"/>
                    </a:lnTo>
                    <a:lnTo>
                      <a:pt x="1679" y="231"/>
                    </a:lnTo>
                    <a:lnTo>
                      <a:pt x="1656" y="252"/>
                    </a:lnTo>
                    <a:lnTo>
                      <a:pt x="1531" y="365"/>
                    </a:lnTo>
                    <a:cubicBezTo>
                      <a:pt x="1497" y="339"/>
                      <a:pt x="1462" y="317"/>
                      <a:pt x="1427" y="297"/>
                    </a:cubicBezTo>
                    <a:lnTo>
                      <a:pt x="1479" y="137"/>
                    </a:lnTo>
                    <a:lnTo>
                      <a:pt x="1488" y="107"/>
                    </a:lnTo>
                    <a:lnTo>
                      <a:pt x="1458" y="97"/>
                    </a:lnTo>
                    <a:lnTo>
                      <a:pt x="1224" y="21"/>
                    </a:lnTo>
                    <a:lnTo>
                      <a:pt x="1194" y="11"/>
                    </a:lnTo>
                    <a:lnTo>
                      <a:pt x="1184" y="42"/>
                    </a:lnTo>
                    <a:lnTo>
                      <a:pt x="1132" y="201"/>
                    </a:lnTo>
                    <a:cubicBezTo>
                      <a:pt x="1091" y="196"/>
                      <a:pt x="1050" y="194"/>
                      <a:pt x="1008" y="195"/>
                    </a:cubicBezTo>
                    <a:lnTo>
                      <a:pt x="973" y="31"/>
                    </a:lnTo>
                    <a:lnTo>
                      <a:pt x="967" y="0"/>
                    </a:lnTo>
                    <a:lnTo>
                      <a:pt x="936" y="6"/>
                    </a:lnTo>
                    <a:lnTo>
                      <a:pt x="695" y="58"/>
                    </a:lnTo>
                    <a:lnTo>
                      <a:pt x="664" y="64"/>
                    </a:lnTo>
                    <a:lnTo>
                      <a:pt x="670" y="95"/>
                    </a:lnTo>
                    <a:lnTo>
                      <a:pt x="705" y="260"/>
                    </a:lnTo>
                    <a:cubicBezTo>
                      <a:pt x="668" y="276"/>
                      <a:pt x="631" y="295"/>
                      <a:pt x="595" y="316"/>
                    </a:cubicBezTo>
                    <a:lnTo>
                      <a:pt x="482" y="191"/>
                    </a:lnTo>
                    <a:lnTo>
                      <a:pt x="461" y="168"/>
                    </a:lnTo>
                    <a:lnTo>
                      <a:pt x="438" y="189"/>
                    </a:lnTo>
                    <a:lnTo>
                      <a:pt x="255" y="354"/>
                    </a:lnTo>
                    <a:lnTo>
                      <a:pt x="231" y="375"/>
                    </a:lnTo>
                    <a:lnTo>
                      <a:pt x="252" y="399"/>
                    </a:lnTo>
                    <a:lnTo>
                      <a:pt x="365" y="524"/>
                    </a:lnTo>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74" name="Freeform 94">
                <a:extLst>
                  <a:ext uri="{FF2B5EF4-FFF2-40B4-BE49-F238E27FC236}">
                    <a16:creationId xmlns:a16="http://schemas.microsoft.com/office/drawing/2014/main" id="{D5F9971C-94E0-4010-E0FA-780ACD3D4B53}"/>
                  </a:ext>
                </a:extLst>
              </p:cNvPr>
              <p:cNvSpPr>
                <a:spLocks noEditPoints="1"/>
              </p:cNvSpPr>
              <p:nvPr/>
            </p:nvSpPr>
            <p:spPr bwMode="auto">
              <a:xfrm>
                <a:off x="2210099" y="2263351"/>
                <a:ext cx="246754" cy="246754"/>
              </a:xfrm>
              <a:custGeom>
                <a:avLst/>
                <a:gdLst>
                  <a:gd name="T0" fmla="*/ 448 w 722"/>
                  <a:gd name="T1" fmla="*/ 282 h 721"/>
                  <a:gd name="T2" fmla="*/ 274 w 722"/>
                  <a:gd name="T3" fmla="*/ 439 h 721"/>
                  <a:gd name="T4" fmla="*/ 129 w 722"/>
                  <a:gd name="T5" fmla="*/ 184 h 721"/>
                  <a:gd name="T6" fmla="*/ 49 w 722"/>
                  <a:gd name="T7" fmla="*/ 202 h 721"/>
                  <a:gd name="T8" fmla="*/ 35 w 722"/>
                  <a:gd name="T9" fmla="*/ 210 h 721"/>
                  <a:gd name="T10" fmla="*/ 5 w 722"/>
                  <a:gd name="T11" fmla="*/ 302 h 721"/>
                  <a:gd name="T12" fmla="*/ 71 w 722"/>
                  <a:gd name="T13" fmla="*/ 324 h 721"/>
                  <a:gd name="T14" fmla="*/ 11 w 722"/>
                  <a:gd name="T15" fmla="*/ 380 h 721"/>
                  <a:gd name="T16" fmla="*/ 3 w 722"/>
                  <a:gd name="T17" fmla="*/ 393 h 721"/>
                  <a:gd name="T18" fmla="*/ 23 w 722"/>
                  <a:gd name="T19" fmla="*/ 488 h 721"/>
                  <a:gd name="T20" fmla="*/ 92 w 722"/>
                  <a:gd name="T21" fmla="*/ 474 h 721"/>
                  <a:gd name="T22" fmla="*/ 68 w 722"/>
                  <a:gd name="T23" fmla="*/ 552 h 721"/>
                  <a:gd name="T24" fmla="*/ 67 w 722"/>
                  <a:gd name="T25" fmla="*/ 568 h 721"/>
                  <a:gd name="T26" fmla="*/ 132 w 722"/>
                  <a:gd name="T27" fmla="*/ 640 h 721"/>
                  <a:gd name="T28" fmla="*/ 184 w 722"/>
                  <a:gd name="T29" fmla="*/ 593 h 721"/>
                  <a:gd name="T30" fmla="*/ 203 w 722"/>
                  <a:gd name="T31" fmla="*/ 673 h 721"/>
                  <a:gd name="T32" fmla="*/ 210 w 722"/>
                  <a:gd name="T33" fmla="*/ 687 h 721"/>
                  <a:gd name="T34" fmla="*/ 303 w 722"/>
                  <a:gd name="T35" fmla="*/ 717 h 721"/>
                  <a:gd name="T36" fmla="*/ 324 w 722"/>
                  <a:gd name="T37" fmla="*/ 651 h 721"/>
                  <a:gd name="T38" fmla="*/ 380 w 722"/>
                  <a:gd name="T39" fmla="*/ 711 h 721"/>
                  <a:gd name="T40" fmla="*/ 393 w 722"/>
                  <a:gd name="T41" fmla="*/ 719 h 721"/>
                  <a:gd name="T42" fmla="*/ 489 w 722"/>
                  <a:gd name="T43" fmla="*/ 699 h 721"/>
                  <a:gd name="T44" fmla="*/ 474 w 722"/>
                  <a:gd name="T45" fmla="*/ 630 h 721"/>
                  <a:gd name="T46" fmla="*/ 552 w 722"/>
                  <a:gd name="T47" fmla="*/ 654 h 721"/>
                  <a:gd name="T48" fmla="*/ 568 w 722"/>
                  <a:gd name="T49" fmla="*/ 655 h 721"/>
                  <a:gd name="T50" fmla="*/ 641 w 722"/>
                  <a:gd name="T51" fmla="*/ 590 h 721"/>
                  <a:gd name="T52" fmla="*/ 593 w 722"/>
                  <a:gd name="T53" fmla="*/ 537 h 721"/>
                  <a:gd name="T54" fmla="*/ 673 w 722"/>
                  <a:gd name="T55" fmla="*/ 519 h 721"/>
                  <a:gd name="T56" fmla="*/ 687 w 722"/>
                  <a:gd name="T57" fmla="*/ 512 h 721"/>
                  <a:gd name="T58" fmla="*/ 718 w 722"/>
                  <a:gd name="T59" fmla="*/ 419 h 721"/>
                  <a:gd name="T60" fmla="*/ 651 w 722"/>
                  <a:gd name="T61" fmla="*/ 398 h 721"/>
                  <a:gd name="T62" fmla="*/ 711 w 722"/>
                  <a:gd name="T63" fmla="*/ 342 h 721"/>
                  <a:gd name="T64" fmla="*/ 719 w 722"/>
                  <a:gd name="T65" fmla="*/ 329 h 721"/>
                  <a:gd name="T66" fmla="*/ 699 w 722"/>
                  <a:gd name="T67" fmla="*/ 233 h 721"/>
                  <a:gd name="T68" fmla="*/ 630 w 722"/>
                  <a:gd name="T69" fmla="*/ 248 h 721"/>
                  <a:gd name="T70" fmla="*/ 654 w 722"/>
                  <a:gd name="T71" fmla="*/ 169 h 721"/>
                  <a:gd name="T72" fmla="*/ 655 w 722"/>
                  <a:gd name="T73" fmla="*/ 154 h 721"/>
                  <a:gd name="T74" fmla="*/ 590 w 722"/>
                  <a:gd name="T75" fmla="*/ 81 h 721"/>
                  <a:gd name="T76" fmla="*/ 538 w 722"/>
                  <a:gd name="T77" fmla="*/ 128 h 721"/>
                  <a:gd name="T78" fmla="*/ 519 w 722"/>
                  <a:gd name="T79" fmla="*/ 48 h 721"/>
                  <a:gd name="T80" fmla="*/ 512 w 722"/>
                  <a:gd name="T81" fmla="*/ 34 h 721"/>
                  <a:gd name="T82" fmla="*/ 419 w 722"/>
                  <a:gd name="T83" fmla="*/ 4 h 721"/>
                  <a:gd name="T84" fmla="*/ 398 w 722"/>
                  <a:gd name="T85" fmla="*/ 71 h 721"/>
                  <a:gd name="T86" fmla="*/ 342 w 722"/>
                  <a:gd name="T87" fmla="*/ 11 h 721"/>
                  <a:gd name="T88" fmla="*/ 329 w 722"/>
                  <a:gd name="T89" fmla="*/ 3 h 721"/>
                  <a:gd name="T90" fmla="*/ 233 w 722"/>
                  <a:gd name="T91" fmla="*/ 23 h 721"/>
                  <a:gd name="T92" fmla="*/ 248 w 722"/>
                  <a:gd name="T93" fmla="*/ 91 h 721"/>
                  <a:gd name="T94" fmla="*/ 170 w 722"/>
                  <a:gd name="T95" fmla="*/ 67 h 721"/>
                  <a:gd name="T96" fmla="*/ 154 w 722"/>
                  <a:gd name="T97" fmla="*/ 67 h 721"/>
                  <a:gd name="T98" fmla="*/ 82 w 722"/>
                  <a:gd name="T99" fmla="*/ 132 h 721"/>
                  <a:gd name="T100" fmla="*/ 129 w 722"/>
                  <a:gd name="T101" fmla="*/ 18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2" h="721">
                    <a:moveTo>
                      <a:pt x="282" y="274"/>
                    </a:moveTo>
                    <a:cubicBezTo>
                      <a:pt x="331" y="230"/>
                      <a:pt x="405" y="234"/>
                      <a:pt x="448" y="282"/>
                    </a:cubicBezTo>
                    <a:cubicBezTo>
                      <a:pt x="492" y="330"/>
                      <a:pt x="488" y="405"/>
                      <a:pt x="440" y="448"/>
                    </a:cubicBezTo>
                    <a:cubicBezTo>
                      <a:pt x="392" y="491"/>
                      <a:pt x="317" y="487"/>
                      <a:pt x="274" y="439"/>
                    </a:cubicBezTo>
                    <a:cubicBezTo>
                      <a:pt x="231" y="391"/>
                      <a:pt x="234" y="317"/>
                      <a:pt x="282" y="274"/>
                    </a:cubicBezTo>
                    <a:close/>
                    <a:moveTo>
                      <a:pt x="129" y="184"/>
                    </a:moveTo>
                    <a:cubicBezTo>
                      <a:pt x="120" y="196"/>
                      <a:pt x="112" y="208"/>
                      <a:pt x="105" y="221"/>
                    </a:cubicBezTo>
                    <a:lnTo>
                      <a:pt x="49" y="202"/>
                    </a:lnTo>
                    <a:lnTo>
                      <a:pt x="38" y="199"/>
                    </a:lnTo>
                    <a:lnTo>
                      <a:pt x="35" y="210"/>
                    </a:lnTo>
                    <a:lnTo>
                      <a:pt x="8" y="292"/>
                    </a:lnTo>
                    <a:lnTo>
                      <a:pt x="5" y="302"/>
                    </a:lnTo>
                    <a:lnTo>
                      <a:pt x="15" y="306"/>
                    </a:lnTo>
                    <a:lnTo>
                      <a:pt x="71" y="324"/>
                    </a:lnTo>
                    <a:cubicBezTo>
                      <a:pt x="69" y="339"/>
                      <a:pt x="69" y="353"/>
                      <a:pt x="69" y="367"/>
                    </a:cubicBezTo>
                    <a:lnTo>
                      <a:pt x="11" y="380"/>
                    </a:lnTo>
                    <a:lnTo>
                      <a:pt x="0" y="382"/>
                    </a:lnTo>
                    <a:lnTo>
                      <a:pt x="3" y="393"/>
                    </a:lnTo>
                    <a:lnTo>
                      <a:pt x="21" y="478"/>
                    </a:lnTo>
                    <a:lnTo>
                      <a:pt x="23" y="488"/>
                    </a:lnTo>
                    <a:lnTo>
                      <a:pt x="34" y="486"/>
                    </a:lnTo>
                    <a:lnTo>
                      <a:pt x="92" y="474"/>
                    </a:lnTo>
                    <a:cubicBezTo>
                      <a:pt x="97" y="487"/>
                      <a:pt x="104" y="500"/>
                      <a:pt x="112" y="512"/>
                    </a:cubicBezTo>
                    <a:lnTo>
                      <a:pt x="68" y="552"/>
                    </a:lnTo>
                    <a:lnTo>
                      <a:pt x="59" y="560"/>
                    </a:lnTo>
                    <a:lnTo>
                      <a:pt x="67" y="568"/>
                    </a:lnTo>
                    <a:lnTo>
                      <a:pt x="125" y="632"/>
                    </a:lnTo>
                    <a:lnTo>
                      <a:pt x="132" y="640"/>
                    </a:lnTo>
                    <a:lnTo>
                      <a:pt x="140" y="633"/>
                    </a:lnTo>
                    <a:lnTo>
                      <a:pt x="184" y="593"/>
                    </a:lnTo>
                    <a:cubicBezTo>
                      <a:pt x="196" y="602"/>
                      <a:pt x="208" y="610"/>
                      <a:pt x="221" y="617"/>
                    </a:cubicBezTo>
                    <a:lnTo>
                      <a:pt x="203" y="673"/>
                    </a:lnTo>
                    <a:lnTo>
                      <a:pt x="199" y="684"/>
                    </a:lnTo>
                    <a:lnTo>
                      <a:pt x="210" y="687"/>
                    </a:lnTo>
                    <a:lnTo>
                      <a:pt x="292" y="714"/>
                    </a:lnTo>
                    <a:lnTo>
                      <a:pt x="303" y="717"/>
                    </a:lnTo>
                    <a:lnTo>
                      <a:pt x="306" y="707"/>
                    </a:lnTo>
                    <a:lnTo>
                      <a:pt x="324" y="651"/>
                    </a:lnTo>
                    <a:cubicBezTo>
                      <a:pt x="339" y="652"/>
                      <a:pt x="353" y="653"/>
                      <a:pt x="368" y="653"/>
                    </a:cubicBezTo>
                    <a:lnTo>
                      <a:pt x="380" y="711"/>
                    </a:lnTo>
                    <a:lnTo>
                      <a:pt x="382" y="721"/>
                    </a:lnTo>
                    <a:lnTo>
                      <a:pt x="393" y="719"/>
                    </a:lnTo>
                    <a:lnTo>
                      <a:pt x="478" y="701"/>
                    </a:lnTo>
                    <a:lnTo>
                      <a:pt x="489" y="699"/>
                    </a:lnTo>
                    <a:lnTo>
                      <a:pt x="486" y="688"/>
                    </a:lnTo>
                    <a:lnTo>
                      <a:pt x="474" y="630"/>
                    </a:lnTo>
                    <a:cubicBezTo>
                      <a:pt x="487" y="624"/>
                      <a:pt x="500" y="618"/>
                      <a:pt x="513" y="610"/>
                    </a:cubicBezTo>
                    <a:lnTo>
                      <a:pt x="552" y="654"/>
                    </a:lnTo>
                    <a:lnTo>
                      <a:pt x="560" y="662"/>
                    </a:lnTo>
                    <a:lnTo>
                      <a:pt x="568" y="655"/>
                    </a:lnTo>
                    <a:lnTo>
                      <a:pt x="632" y="597"/>
                    </a:lnTo>
                    <a:lnTo>
                      <a:pt x="641" y="590"/>
                    </a:lnTo>
                    <a:lnTo>
                      <a:pt x="633" y="581"/>
                    </a:lnTo>
                    <a:lnTo>
                      <a:pt x="593" y="537"/>
                    </a:lnTo>
                    <a:cubicBezTo>
                      <a:pt x="602" y="526"/>
                      <a:pt x="610" y="514"/>
                      <a:pt x="617" y="501"/>
                    </a:cubicBezTo>
                    <a:lnTo>
                      <a:pt x="673" y="519"/>
                    </a:lnTo>
                    <a:lnTo>
                      <a:pt x="684" y="523"/>
                    </a:lnTo>
                    <a:lnTo>
                      <a:pt x="687" y="512"/>
                    </a:lnTo>
                    <a:lnTo>
                      <a:pt x="714" y="430"/>
                    </a:lnTo>
                    <a:lnTo>
                      <a:pt x="718" y="419"/>
                    </a:lnTo>
                    <a:lnTo>
                      <a:pt x="707" y="416"/>
                    </a:lnTo>
                    <a:lnTo>
                      <a:pt x="651" y="398"/>
                    </a:lnTo>
                    <a:cubicBezTo>
                      <a:pt x="653" y="383"/>
                      <a:pt x="653" y="369"/>
                      <a:pt x="653" y="354"/>
                    </a:cubicBezTo>
                    <a:lnTo>
                      <a:pt x="711" y="342"/>
                    </a:lnTo>
                    <a:lnTo>
                      <a:pt x="722" y="339"/>
                    </a:lnTo>
                    <a:lnTo>
                      <a:pt x="719" y="329"/>
                    </a:lnTo>
                    <a:lnTo>
                      <a:pt x="701" y="244"/>
                    </a:lnTo>
                    <a:lnTo>
                      <a:pt x="699" y="233"/>
                    </a:lnTo>
                    <a:lnTo>
                      <a:pt x="688" y="235"/>
                    </a:lnTo>
                    <a:lnTo>
                      <a:pt x="630" y="248"/>
                    </a:lnTo>
                    <a:cubicBezTo>
                      <a:pt x="625" y="235"/>
                      <a:pt x="618" y="222"/>
                      <a:pt x="610" y="209"/>
                    </a:cubicBezTo>
                    <a:lnTo>
                      <a:pt x="654" y="169"/>
                    </a:lnTo>
                    <a:lnTo>
                      <a:pt x="663" y="162"/>
                    </a:lnTo>
                    <a:lnTo>
                      <a:pt x="655" y="154"/>
                    </a:lnTo>
                    <a:lnTo>
                      <a:pt x="597" y="90"/>
                    </a:lnTo>
                    <a:lnTo>
                      <a:pt x="590" y="81"/>
                    </a:lnTo>
                    <a:lnTo>
                      <a:pt x="582" y="89"/>
                    </a:lnTo>
                    <a:lnTo>
                      <a:pt x="538" y="128"/>
                    </a:lnTo>
                    <a:cubicBezTo>
                      <a:pt x="526" y="119"/>
                      <a:pt x="514" y="112"/>
                      <a:pt x="501" y="105"/>
                    </a:cubicBezTo>
                    <a:lnTo>
                      <a:pt x="519" y="48"/>
                    </a:lnTo>
                    <a:lnTo>
                      <a:pt x="523" y="38"/>
                    </a:lnTo>
                    <a:lnTo>
                      <a:pt x="512" y="34"/>
                    </a:lnTo>
                    <a:lnTo>
                      <a:pt x="430" y="8"/>
                    </a:lnTo>
                    <a:lnTo>
                      <a:pt x="419" y="4"/>
                    </a:lnTo>
                    <a:lnTo>
                      <a:pt x="416" y="15"/>
                    </a:lnTo>
                    <a:lnTo>
                      <a:pt x="398" y="71"/>
                    </a:lnTo>
                    <a:cubicBezTo>
                      <a:pt x="384" y="69"/>
                      <a:pt x="369" y="68"/>
                      <a:pt x="354" y="69"/>
                    </a:cubicBezTo>
                    <a:lnTo>
                      <a:pt x="342" y="11"/>
                    </a:lnTo>
                    <a:lnTo>
                      <a:pt x="340" y="0"/>
                    </a:lnTo>
                    <a:lnTo>
                      <a:pt x="329" y="3"/>
                    </a:lnTo>
                    <a:lnTo>
                      <a:pt x="244" y="21"/>
                    </a:lnTo>
                    <a:lnTo>
                      <a:pt x="233" y="23"/>
                    </a:lnTo>
                    <a:lnTo>
                      <a:pt x="236" y="34"/>
                    </a:lnTo>
                    <a:lnTo>
                      <a:pt x="248" y="91"/>
                    </a:lnTo>
                    <a:cubicBezTo>
                      <a:pt x="235" y="97"/>
                      <a:pt x="222" y="104"/>
                      <a:pt x="209" y="111"/>
                    </a:cubicBezTo>
                    <a:lnTo>
                      <a:pt x="170" y="67"/>
                    </a:lnTo>
                    <a:lnTo>
                      <a:pt x="162" y="59"/>
                    </a:lnTo>
                    <a:lnTo>
                      <a:pt x="154" y="67"/>
                    </a:lnTo>
                    <a:lnTo>
                      <a:pt x="90" y="125"/>
                    </a:lnTo>
                    <a:lnTo>
                      <a:pt x="82" y="132"/>
                    </a:lnTo>
                    <a:lnTo>
                      <a:pt x="89" y="140"/>
                    </a:lnTo>
                    <a:lnTo>
                      <a:pt x="129" y="184"/>
                    </a:lnTo>
                  </a:path>
                </a:pathLst>
              </a:custGeom>
              <a:solidFill>
                <a:srgbClr val="325C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5" name="Freeform 95">
                <a:extLst>
                  <a:ext uri="{FF2B5EF4-FFF2-40B4-BE49-F238E27FC236}">
                    <a16:creationId xmlns:a16="http://schemas.microsoft.com/office/drawing/2014/main" id="{C9871417-DB7F-576F-77A6-D68DDEA3D2CA}"/>
                  </a:ext>
                </a:extLst>
              </p:cNvPr>
              <p:cNvSpPr>
                <a:spLocks noEditPoints="1"/>
              </p:cNvSpPr>
              <p:nvPr/>
            </p:nvSpPr>
            <p:spPr bwMode="auto">
              <a:xfrm>
                <a:off x="1275417" y="1730314"/>
                <a:ext cx="193344" cy="193344"/>
              </a:xfrm>
              <a:custGeom>
                <a:avLst/>
                <a:gdLst>
                  <a:gd name="T0" fmla="*/ 351 w 565"/>
                  <a:gd name="T1" fmla="*/ 221 h 565"/>
                  <a:gd name="T2" fmla="*/ 214 w 565"/>
                  <a:gd name="T3" fmla="*/ 344 h 565"/>
                  <a:gd name="T4" fmla="*/ 100 w 565"/>
                  <a:gd name="T5" fmla="*/ 144 h 565"/>
                  <a:gd name="T6" fmla="*/ 38 w 565"/>
                  <a:gd name="T7" fmla="*/ 159 h 565"/>
                  <a:gd name="T8" fmla="*/ 27 w 565"/>
                  <a:gd name="T9" fmla="*/ 164 h 565"/>
                  <a:gd name="T10" fmla="*/ 3 w 565"/>
                  <a:gd name="T11" fmla="*/ 237 h 565"/>
                  <a:gd name="T12" fmla="*/ 55 w 565"/>
                  <a:gd name="T13" fmla="*/ 254 h 565"/>
                  <a:gd name="T14" fmla="*/ 8 w 565"/>
                  <a:gd name="T15" fmla="*/ 297 h 565"/>
                  <a:gd name="T16" fmla="*/ 2 w 565"/>
                  <a:gd name="T17" fmla="*/ 308 h 565"/>
                  <a:gd name="T18" fmla="*/ 18 w 565"/>
                  <a:gd name="T19" fmla="*/ 383 h 565"/>
                  <a:gd name="T20" fmla="*/ 71 w 565"/>
                  <a:gd name="T21" fmla="*/ 371 h 565"/>
                  <a:gd name="T22" fmla="*/ 53 w 565"/>
                  <a:gd name="T23" fmla="*/ 432 h 565"/>
                  <a:gd name="T24" fmla="*/ 52 w 565"/>
                  <a:gd name="T25" fmla="*/ 445 h 565"/>
                  <a:gd name="T26" fmla="*/ 103 w 565"/>
                  <a:gd name="T27" fmla="*/ 502 h 565"/>
                  <a:gd name="T28" fmla="*/ 144 w 565"/>
                  <a:gd name="T29" fmla="*/ 465 h 565"/>
                  <a:gd name="T30" fmla="*/ 158 w 565"/>
                  <a:gd name="T31" fmla="*/ 527 h 565"/>
                  <a:gd name="T32" fmla="*/ 164 w 565"/>
                  <a:gd name="T33" fmla="*/ 538 h 565"/>
                  <a:gd name="T34" fmla="*/ 237 w 565"/>
                  <a:gd name="T35" fmla="*/ 562 h 565"/>
                  <a:gd name="T36" fmla="*/ 254 w 565"/>
                  <a:gd name="T37" fmla="*/ 510 h 565"/>
                  <a:gd name="T38" fmla="*/ 297 w 565"/>
                  <a:gd name="T39" fmla="*/ 557 h 565"/>
                  <a:gd name="T40" fmla="*/ 308 w 565"/>
                  <a:gd name="T41" fmla="*/ 563 h 565"/>
                  <a:gd name="T42" fmla="*/ 382 w 565"/>
                  <a:gd name="T43" fmla="*/ 547 h 565"/>
                  <a:gd name="T44" fmla="*/ 371 w 565"/>
                  <a:gd name="T45" fmla="*/ 494 h 565"/>
                  <a:gd name="T46" fmla="*/ 432 w 565"/>
                  <a:gd name="T47" fmla="*/ 512 h 565"/>
                  <a:gd name="T48" fmla="*/ 445 w 565"/>
                  <a:gd name="T49" fmla="*/ 513 h 565"/>
                  <a:gd name="T50" fmla="*/ 501 w 565"/>
                  <a:gd name="T51" fmla="*/ 462 h 565"/>
                  <a:gd name="T52" fmla="*/ 464 w 565"/>
                  <a:gd name="T53" fmla="*/ 421 h 565"/>
                  <a:gd name="T54" fmla="*/ 527 w 565"/>
                  <a:gd name="T55" fmla="*/ 407 h 565"/>
                  <a:gd name="T56" fmla="*/ 538 w 565"/>
                  <a:gd name="T57" fmla="*/ 401 h 565"/>
                  <a:gd name="T58" fmla="*/ 562 w 565"/>
                  <a:gd name="T59" fmla="*/ 328 h 565"/>
                  <a:gd name="T60" fmla="*/ 509 w 565"/>
                  <a:gd name="T61" fmla="*/ 311 h 565"/>
                  <a:gd name="T62" fmla="*/ 556 w 565"/>
                  <a:gd name="T63" fmla="*/ 268 h 565"/>
                  <a:gd name="T64" fmla="*/ 563 w 565"/>
                  <a:gd name="T65" fmla="*/ 257 h 565"/>
                  <a:gd name="T66" fmla="*/ 547 w 565"/>
                  <a:gd name="T67" fmla="*/ 183 h 565"/>
                  <a:gd name="T68" fmla="*/ 493 w 565"/>
                  <a:gd name="T69" fmla="*/ 194 h 565"/>
                  <a:gd name="T70" fmla="*/ 512 w 565"/>
                  <a:gd name="T71" fmla="*/ 133 h 565"/>
                  <a:gd name="T72" fmla="*/ 513 w 565"/>
                  <a:gd name="T73" fmla="*/ 120 h 565"/>
                  <a:gd name="T74" fmla="*/ 462 w 565"/>
                  <a:gd name="T75" fmla="*/ 64 h 565"/>
                  <a:gd name="T76" fmla="*/ 421 w 565"/>
                  <a:gd name="T77" fmla="*/ 101 h 565"/>
                  <a:gd name="T78" fmla="*/ 406 w 565"/>
                  <a:gd name="T79" fmla="*/ 38 h 565"/>
                  <a:gd name="T80" fmla="*/ 401 w 565"/>
                  <a:gd name="T81" fmla="*/ 27 h 565"/>
                  <a:gd name="T82" fmla="*/ 328 w 565"/>
                  <a:gd name="T83" fmla="*/ 3 h 565"/>
                  <a:gd name="T84" fmla="*/ 311 w 565"/>
                  <a:gd name="T85" fmla="*/ 56 h 565"/>
                  <a:gd name="T86" fmla="*/ 268 w 565"/>
                  <a:gd name="T87" fmla="*/ 9 h 565"/>
                  <a:gd name="T88" fmla="*/ 257 w 565"/>
                  <a:gd name="T89" fmla="*/ 2 h 565"/>
                  <a:gd name="T90" fmla="*/ 182 w 565"/>
                  <a:gd name="T91" fmla="*/ 18 h 565"/>
                  <a:gd name="T92" fmla="*/ 194 w 565"/>
                  <a:gd name="T93" fmla="*/ 72 h 565"/>
                  <a:gd name="T94" fmla="*/ 133 w 565"/>
                  <a:gd name="T95" fmla="*/ 53 h 565"/>
                  <a:gd name="T96" fmla="*/ 120 w 565"/>
                  <a:gd name="T97" fmla="*/ 52 h 565"/>
                  <a:gd name="T98" fmla="*/ 63 w 565"/>
                  <a:gd name="T99" fmla="*/ 103 h 565"/>
                  <a:gd name="T100" fmla="*/ 100 w 565"/>
                  <a:gd name="T101" fmla="*/ 14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5" h="565">
                    <a:moveTo>
                      <a:pt x="221" y="214"/>
                    </a:moveTo>
                    <a:cubicBezTo>
                      <a:pt x="258" y="180"/>
                      <a:pt x="317" y="183"/>
                      <a:pt x="351" y="221"/>
                    </a:cubicBezTo>
                    <a:cubicBezTo>
                      <a:pt x="385" y="259"/>
                      <a:pt x="382" y="317"/>
                      <a:pt x="344" y="351"/>
                    </a:cubicBezTo>
                    <a:cubicBezTo>
                      <a:pt x="306" y="385"/>
                      <a:pt x="248" y="382"/>
                      <a:pt x="214" y="344"/>
                    </a:cubicBezTo>
                    <a:cubicBezTo>
                      <a:pt x="180" y="307"/>
                      <a:pt x="183" y="248"/>
                      <a:pt x="221" y="214"/>
                    </a:cubicBezTo>
                    <a:close/>
                    <a:moveTo>
                      <a:pt x="100" y="144"/>
                    </a:moveTo>
                    <a:cubicBezTo>
                      <a:pt x="93" y="153"/>
                      <a:pt x="87" y="163"/>
                      <a:pt x="82" y="173"/>
                    </a:cubicBezTo>
                    <a:lnTo>
                      <a:pt x="38" y="159"/>
                    </a:lnTo>
                    <a:lnTo>
                      <a:pt x="29" y="156"/>
                    </a:lnTo>
                    <a:lnTo>
                      <a:pt x="27" y="164"/>
                    </a:lnTo>
                    <a:lnTo>
                      <a:pt x="6" y="229"/>
                    </a:lnTo>
                    <a:lnTo>
                      <a:pt x="3" y="237"/>
                    </a:lnTo>
                    <a:lnTo>
                      <a:pt x="11" y="240"/>
                    </a:lnTo>
                    <a:lnTo>
                      <a:pt x="55" y="254"/>
                    </a:lnTo>
                    <a:cubicBezTo>
                      <a:pt x="54" y="265"/>
                      <a:pt x="53" y="277"/>
                      <a:pt x="54" y="288"/>
                    </a:cubicBezTo>
                    <a:lnTo>
                      <a:pt x="8" y="297"/>
                    </a:lnTo>
                    <a:lnTo>
                      <a:pt x="0" y="299"/>
                    </a:lnTo>
                    <a:lnTo>
                      <a:pt x="2" y="308"/>
                    </a:lnTo>
                    <a:lnTo>
                      <a:pt x="16" y="374"/>
                    </a:lnTo>
                    <a:lnTo>
                      <a:pt x="18" y="383"/>
                    </a:lnTo>
                    <a:lnTo>
                      <a:pt x="26" y="381"/>
                    </a:lnTo>
                    <a:lnTo>
                      <a:pt x="71" y="371"/>
                    </a:lnTo>
                    <a:cubicBezTo>
                      <a:pt x="76" y="382"/>
                      <a:pt x="81" y="392"/>
                      <a:pt x="87" y="401"/>
                    </a:cubicBezTo>
                    <a:lnTo>
                      <a:pt x="53" y="432"/>
                    </a:lnTo>
                    <a:lnTo>
                      <a:pt x="46" y="438"/>
                    </a:lnTo>
                    <a:lnTo>
                      <a:pt x="52" y="445"/>
                    </a:lnTo>
                    <a:lnTo>
                      <a:pt x="97" y="495"/>
                    </a:lnTo>
                    <a:lnTo>
                      <a:pt x="103" y="502"/>
                    </a:lnTo>
                    <a:lnTo>
                      <a:pt x="110" y="496"/>
                    </a:lnTo>
                    <a:lnTo>
                      <a:pt x="144" y="465"/>
                    </a:lnTo>
                    <a:cubicBezTo>
                      <a:pt x="153" y="472"/>
                      <a:pt x="163" y="478"/>
                      <a:pt x="173" y="483"/>
                    </a:cubicBezTo>
                    <a:lnTo>
                      <a:pt x="158" y="527"/>
                    </a:lnTo>
                    <a:lnTo>
                      <a:pt x="156" y="536"/>
                    </a:lnTo>
                    <a:lnTo>
                      <a:pt x="164" y="538"/>
                    </a:lnTo>
                    <a:lnTo>
                      <a:pt x="228" y="559"/>
                    </a:lnTo>
                    <a:lnTo>
                      <a:pt x="237" y="562"/>
                    </a:lnTo>
                    <a:lnTo>
                      <a:pt x="239" y="554"/>
                    </a:lnTo>
                    <a:lnTo>
                      <a:pt x="254" y="510"/>
                    </a:lnTo>
                    <a:cubicBezTo>
                      <a:pt x="265" y="511"/>
                      <a:pt x="276" y="512"/>
                      <a:pt x="288" y="511"/>
                    </a:cubicBezTo>
                    <a:lnTo>
                      <a:pt x="297" y="557"/>
                    </a:lnTo>
                    <a:lnTo>
                      <a:pt x="299" y="565"/>
                    </a:lnTo>
                    <a:lnTo>
                      <a:pt x="308" y="563"/>
                    </a:lnTo>
                    <a:lnTo>
                      <a:pt x="374" y="549"/>
                    </a:lnTo>
                    <a:lnTo>
                      <a:pt x="382" y="547"/>
                    </a:lnTo>
                    <a:lnTo>
                      <a:pt x="381" y="539"/>
                    </a:lnTo>
                    <a:lnTo>
                      <a:pt x="371" y="494"/>
                    </a:lnTo>
                    <a:cubicBezTo>
                      <a:pt x="381" y="489"/>
                      <a:pt x="391" y="484"/>
                      <a:pt x="401" y="478"/>
                    </a:cubicBezTo>
                    <a:lnTo>
                      <a:pt x="432" y="512"/>
                    </a:lnTo>
                    <a:lnTo>
                      <a:pt x="438" y="519"/>
                    </a:lnTo>
                    <a:lnTo>
                      <a:pt x="445" y="513"/>
                    </a:lnTo>
                    <a:lnTo>
                      <a:pt x="495" y="468"/>
                    </a:lnTo>
                    <a:lnTo>
                      <a:pt x="501" y="462"/>
                    </a:lnTo>
                    <a:lnTo>
                      <a:pt x="496" y="455"/>
                    </a:lnTo>
                    <a:lnTo>
                      <a:pt x="464" y="421"/>
                    </a:lnTo>
                    <a:cubicBezTo>
                      <a:pt x="471" y="412"/>
                      <a:pt x="478" y="402"/>
                      <a:pt x="483" y="392"/>
                    </a:cubicBezTo>
                    <a:lnTo>
                      <a:pt x="527" y="407"/>
                    </a:lnTo>
                    <a:lnTo>
                      <a:pt x="535" y="409"/>
                    </a:lnTo>
                    <a:lnTo>
                      <a:pt x="538" y="401"/>
                    </a:lnTo>
                    <a:lnTo>
                      <a:pt x="559" y="337"/>
                    </a:lnTo>
                    <a:lnTo>
                      <a:pt x="562" y="328"/>
                    </a:lnTo>
                    <a:lnTo>
                      <a:pt x="553" y="326"/>
                    </a:lnTo>
                    <a:lnTo>
                      <a:pt x="509" y="311"/>
                    </a:lnTo>
                    <a:cubicBezTo>
                      <a:pt x="511" y="300"/>
                      <a:pt x="511" y="289"/>
                      <a:pt x="511" y="277"/>
                    </a:cubicBezTo>
                    <a:lnTo>
                      <a:pt x="556" y="268"/>
                    </a:lnTo>
                    <a:lnTo>
                      <a:pt x="565" y="266"/>
                    </a:lnTo>
                    <a:lnTo>
                      <a:pt x="563" y="257"/>
                    </a:lnTo>
                    <a:lnTo>
                      <a:pt x="549" y="191"/>
                    </a:lnTo>
                    <a:lnTo>
                      <a:pt x="547" y="183"/>
                    </a:lnTo>
                    <a:lnTo>
                      <a:pt x="539" y="184"/>
                    </a:lnTo>
                    <a:lnTo>
                      <a:pt x="493" y="194"/>
                    </a:lnTo>
                    <a:cubicBezTo>
                      <a:pt x="489" y="184"/>
                      <a:pt x="484" y="174"/>
                      <a:pt x="478" y="164"/>
                    </a:cubicBezTo>
                    <a:lnTo>
                      <a:pt x="512" y="133"/>
                    </a:lnTo>
                    <a:lnTo>
                      <a:pt x="519" y="127"/>
                    </a:lnTo>
                    <a:lnTo>
                      <a:pt x="513" y="120"/>
                    </a:lnTo>
                    <a:lnTo>
                      <a:pt x="467" y="70"/>
                    </a:lnTo>
                    <a:lnTo>
                      <a:pt x="462" y="64"/>
                    </a:lnTo>
                    <a:lnTo>
                      <a:pt x="455" y="70"/>
                    </a:lnTo>
                    <a:lnTo>
                      <a:pt x="421" y="101"/>
                    </a:lnTo>
                    <a:cubicBezTo>
                      <a:pt x="412" y="94"/>
                      <a:pt x="402" y="87"/>
                      <a:pt x="392" y="82"/>
                    </a:cubicBezTo>
                    <a:lnTo>
                      <a:pt x="406" y="38"/>
                    </a:lnTo>
                    <a:lnTo>
                      <a:pt x="409" y="30"/>
                    </a:lnTo>
                    <a:lnTo>
                      <a:pt x="401" y="27"/>
                    </a:lnTo>
                    <a:lnTo>
                      <a:pt x="336" y="6"/>
                    </a:lnTo>
                    <a:lnTo>
                      <a:pt x="328" y="3"/>
                    </a:lnTo>
                    <a:lnTo>
                      <a:pt x="325" y="12"/>
                    </a:lnTo>
                    <a:lnTo>
                      <a:pt x="311" y="56"/>
                    </a:lnTo>
                    <a:cubicBezTo>
                      <a:pt x="300" y="54"/>
                      <a:pt x="289" y="54"/>
                      <a:pt x="277" y="54"/>
                    </a:cubicBezTo>
                    <a:lnTo>
                      <a:pt x="268" y="9"/>
                    </a:lnTo>
                    <a:lnTo>
                      <a:pt x="266" y="0"/>
                    </a:lnTo>
                    <a:lnTo>
                      <a:pt x="257" y="2"/>
                    </a:lnTo>
                    <a:lnTo>
                      <a:pt x="191" y="16"/>
                    </a:lnTo>
                    <a:lnTo>
                      <a:pt x="182" y="18"/>
                    </a:lnTo>
                    <a:lnTo>
                      <a:pt x="184" y="26"/>
                    </a:lnTo>
                    <a:lnTo>
                      <a:pt x="194" y="72"/>
                    </a:lnTo>
                    <a:cubicBezTo>
                      <a:pt x="184" y="76"/>
                      <a:pt x="173" y="81"/>
                      <a:pt x="164" y="87"/>
                    </a:cubicBezTo>
                    <a:lnTo>
                      <a:pt x="133" y="53"/>
                    </a:lnTo>
                    <a:lnTo>
                      <a:pt x="127" y="46"/>
                    </a:lnTo>
                    <a:lnTo>
                      <a:pt x="120" y="52"/>
                    </a:lnTo>
                    <a:lnTo>
                      <a:pt x="70" y="98"/>
                    </a:lnTo>
                    <a:lnTo>
                      <a:pt x="63" y="103"/>
                    </a:lnTo>
                    <a:lnTo>
                      <a:pt x="69" y="110"/>
                    </a:lnTo>
                    <a:lnTo>
                      <a:pt x="100" y="144"/>
                    </a:lnTo>
                  </a:path>
                </a:pathLst>
              </a:custGeom>
              <a:solidFill>
                <a:srgbClr val="AE2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6" name="Freeform 96">
                <a:extLst>
                  <a:ext uri="{FF2B5EF4-FFF2-40B4-BE49-F238E27FC236}">
                    <a16:creationId xmlns:a16="http://schemas.microsoft.com/office/drawing/2014/main" id="{A6D85BE5-60AE-1BB4-47A5-7F91FD7513E4}"/>
                  </a:ext>
                </a:extLst>
              </p:cNvPr>
              <p:cNvSpPr>
                <a:spLocks noEditPoints="1"/>
              </p:cNvSpPr>
              <p:nvPr/>
            </p:nvSpPr>
            <p:spPr bwMode="auto">
              <a:xfrm>
                <a:off x="1247644" y="3858166"/>
                <a:ext cx="284141" cy="285210"/>
              </a:xfrm>
              <a:custGeom>
                <a:avLst/>
                <a:gdLst>
                  <a:gd name="T0" fmla="*/ 515 w 830"/>
                  <a:gd name="T1" fmla="*/ 325 h 830"/>
                  <a:gd name="T2" fmla="*/ 315 w 830"/>
                  <a:gd name="T3" fmla="*/ 506 h 830"/>
                  <a:gd name="T4" fmla="*/ 148 w 830"/>
                  <a:gd name="T5" fmla="*/ 212 h 830"/>
                  <a:gd name="T6" fmla="*/ 56 w 830"/>
                  <a:gd name="T7" fmla="*/ 233 h 830"/>
                  <a:gd name="T8" fmla="*/ 40 w 830"/>
                  <a:gd name="T9" fmla="*/ 241 h 830"/>
                  <a:gd name="T10" fmla="*/ 5 w 830"/>
                  <a:gd name="T11" fmla="*/ 348 h 830"/>
                  <a:gd name="T12" fmla="*/ 82 w 830"/>
                  <a:gd name="T13" fmla="*/ 373 h 830"/>
                  <a:gd name="T14" fmla="*/ 13 w 830"/>
                  <a:gd name="T15" fmla="*/ 437 h 830"/>
                  <a:gd name="T16" fmla="*/ 3 w 830"/>
                  <a:gd name="T17" fmla="*/ 452 h 830"/>
                  <a:gd name="T18" fmla="*/ 26 w 830"/>
                  <a:gd name="T19" fmla="*/ 562 h 830"/>
                  <a:gd name="T20" fmla="*/ 105 w 830"/>
                  <a:gd name="T21" fmla="*/ 545 h 830"/>
                  <a:gd name="T22" fmla="*/ 78 w 830"/>
                  <a:gd name="T23" fmla="*/ 635 h 830"/>
                  <a:gd name="T24" fmla="*/ 77 w 830"/>
                  <a:gd name="T25" fmla="*/ 653 h 830"/>
                  <a:gd name="T26" fmla="*/ 152 w 830"/>
                  <a:gd name="T27" fmla="*/ 737 h 830"/>
                  <a:gd name="T28" fmla="*/ 212 w 830"/>
                  <a:gd name="T29" fmla="*/ 683 h 830"/>
                  <a:gd name="T30" fmla="*/ 233 w 830"/>
                  <a:gd name="T31" fmla="*/ 774 h 830"/>
                  <a:gd name="T32" fmla="*/ 241 w 830"/>
                  <a:gd name="T33" fmla="*/ 791 h 830"/>
                  <a:gd name="T34" fmla="*/ 348 w 830"/>
                  <a:gd name="T35" fmla="*/ 825 h 830"/>
                  <a:gd name="T36" fmla="*/ 373 w 830"/>
                  <a:gd name="T37" fmla="*/ 749 h 830"/>
                  <a:gd name="T38" fmla="*/ 437 w 830"/>
                  <a:gd name="T39" fmla="*/ 817 h 830"/>
                  <a:gd name="T40" fmla="*/ 452 w 830"/>
                  <a:gd name="T41" fmla="*/ 827 h 830"/>
                  <a:gd name="T42" fmla="*/ 562 w 830"/>
                  <a:gd name="T43" fmla="*/ 804 h 830"/>
                  <a:gd name="T44" fmla="*/ 545 w 830"/>
                  <a:gd name="T45" fmla="*/ 725 h 830"/>
                  <a:gd name="T46" fmla="*/ 635 w 830"/>
                  <a:gd name="T47" fmla="*/ 753 h 830"/>
                  <a:gd name="T48" fmla="*/ 653 w 830"/>
                  <a:gd name="T49" fmla="*/ 754 h 830"/>
                  <a:gd name="T50" fmla="*/ 737 w 830"/>
                  <a:gd name="T51" fmla="*/ 678 h 830"/>
                  <a:gd name="T52" fmla="*/ 682 w 830"/>
                  <a:gd name="T53" fmla="*/ 618 h 830"/>
                  <a:gd name="T54" fmla="*/ 774 w 830"/>
                  <a:gd name="T55" fmla="*/ 597 h 830"/>
                  <a:gd name="T56" fmla="*/ 790 w 830"/>
                  <a:gd name="T57" fmla="*/ 589 h 830"/>
                  <a:gd name="T58" fmla="*/ 825 w 830"/>
                  <a:gd name="T59" fmla="*/ 482 h 830"/>
                  <a:gd name="T60" fmla="*/ 748 w 830"/>
                  <a:gd name="T61" fmla="*/ 457 h 830"/>
                  <a:gd name="T62" fmla="*/ 817 w 830"/>
                  <a:gd name="T63" fmla="*/ 393 h 830"/>
                  <a:gd name="T64" fmla="*/ 827 w 830"/>
                  <a:gd name="T65" fmla="*/ 378 h 830"/>
                  <a:gd name="T66" fmla="*/ 804 w 830"/>
                  <a:gd name="T67" fmla="*/ 268 h 830"/>
                  <a:gd name="T68" fmla="*/ 725 w 830"/>
                  <a:gd name="T69" fmla="*/ 285 h 830"/>
                  <a:gd name="T70" fmla="*/ 753 w 830"/>
                  <a:gd name="T71" fmla="*/ 195 h 830"/>
                  <a:gd name="T72" fmla="*/ 753 w 830"/>
                  <a:gd name="T73" fmla="*/ 177 h 830"/>
                  <a:gd name="T74" fmla="*/ 678 w 830"/>
                  <a:gd name="T75" fmla="*/ 94 h 830"/>
                  <a:gd name="T76" fmla="*/ 618 w 830"/>
                  <a:gd name="T77" fmla="*/ 148 h 830"/>
                  <a:gd name="T78" fmla="*/ 597 w 830"/>
                  <a:gd name="T79" fmla="*/ 56 h 830"/>
                  <a:gd name="T80" fmla="*/ 589 w 830"/>
                  <a:gd name="T81" fmla="*/ 40 h 830"/>
                  <a:gd name="T82" fmla="*/ 482 w 830"/>
                  <a:gd name="T83" fmla="*/ 5 h 830"/>
                  <a:gd name="T84" fmla="*/ 457 w 830"/>
                  <a:gd name="T85" fmla="*/ 82 h 830"/>
                  <a:gd name="T86" fmla="*/ 393 w 830"/>
                  <a:gd name="T87" fmla="*/ 13 h 830"/>
                  <a:gd name="T88" fmla="*/ 378 w 830"/>
                  <a:gd name="T89" fmla="*/ 3 h 830"/>
                  <a:gd name="T90" fmla="*/ 268 w 830"/>
                  <a:gd name="T91" fmla="*/ 27 h 830"/>
                  <a:gd name="T92" fmla="*/ 285 w 830"/>
                  <a:gd name="T93" fmla="*/ 105 h 830"/>
                  <a:gd name="T94" fmla="*/ 195 w 830"/>
                  <a:gd name="T95" fmla="*/ 78 h 830"/>
                  <a:gd name="T96" fmla="*/ 177 w 830"/>
                  <a:gd name="T97" fmla="*/ 77 h 830"/>
                  <a:gd name="T98" fmla="*/ 94 w 830"/>
                  <a:gd name="T99" fmla="*/ 152 h 830"/>
                  <a:gd name="T100" fmla="*/ 148 w 830"/>
                  <a:gd name="T101" fmla="*/ 212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0" h="830">
                    <a:moveTo>
                      <a:pt x="325" y="315"/>
                    </a:moveTo>
                    <a:cubicBezTo>
                      <a:pt x="380" y="265"/>
                      <a:pt x="466" y="269"/>
                      <a:pt x="515" y="325"/>
                    </a:cubicBezTo>
                    <a:cubicBezTo>
                      <a:pt x="565" y="380"/>
                      <a:pt x="561" y="466"/>
                      <a:pt x="506" y="515"/>
                    </a:cubicBezTo>
                    <a:cubicBezTo>
                      <a:pt x="450" y="565"/>
                      <a:pt x="365" y="561"/>
                      <a:pt x="315" y="506"/>
                    </a:cubicBezTo>
                    <a:cubicBezTo>
                      <a:pt x="265" y="450"/>
                      <a:pt x="269" y="365"/>
                      <a:pt x="325" y="315"/>
                    </a:cubicBezTo>
                    <a:close/>
                    <a:moveTo>
                      <a:pt x="148" y="212"/>
                    </a:moveTo>
                    <a:cubicBezTo>
                      <a:pt x="137" y="225"/>
                      <a:pt x="128" y="239"/>
                      <a:pt x="120" y="254"/>
                    </a:cubicBezTo>
                    <a:lnTo>
                      <a:pt x="56" y="233"/>
                    </a:lnTo>
                    <a:lnTo>
                      <a:pt x="44" y="229"/>
                    </a:lnTo>
                    <a:lnTo>
                      <a:pt x="40" y="241"/>
                    </a:lnTo>
                    <a:lnTo>
                      <a:pt x="9" y="336"/>
                    </a:lnTo>
                    <a:lnTo>
                      <a:pt x="5" y="348"/>
                    </a:lnTo>
                    <a:lnTo>
                      <a:pt x="17" y="352"/>
                    </a:lnTo>
                    <a:lnTo>
                      <a:pt x="82" y="373"/>
                    </a:lnTo>
                    <a:cubicBezTo>
                      <a:pt x="80" y="390"/>
                      <a:pt x="79" y="406"/>
                      <a:pt x="79" y="423"/>
                    </a:cubicBezTo>
                    <a:lnTo>
                      <a:pt x="13" y="437"/>
                    </a:lnTo>
                    <a:lnTo>
                      <a:pt x="0" y="440"/>
                    </a:lnTo>
                    <a:lnTo>
                      <a:pt x="3" y="452"/>
                    </a:lnTo>
                    <a:lnTo>
                      <a:pt x="24" y="549"/>
                    </a:lnTo>
                    <a:lnTo>
                      <a:pt x="26" y="562"/>
                    </a:lnTo>
                    <a:lnTo>
                      <a:pt x="39" y="559"/>
                    </a:lnTo>
                    <a:lnTo>
                      <a:pt x="105" y="545"/>
                    </a:lnTo>
                    <a:cubicBezTo>
                      <a:pt x="112" y="560"/>
                      <a:pt x="119" y="575"/>
                      <a:pt x="128" y="590"/>
                    </a:cubicBezTo>
                    <a:lnTo>
                      <a:pt x="78" y="635"/>
                    </a:lnTo>
                    <a:lnTo>
                      <a:pt x="68" y="644"/>
                    </a:lnTo>
                    <a:lnTo>
                      <a:pt x="77" y="653"/>
                    </a:lnTo>
                    <a:lnTo>
                      <a:pt x="143" y="727"/>
                    </a:lnTo>
                    <a:lnTo>
                      <a:pt x="152" y="737"/>
                    </a:lnTo>
                    <a:lnTo>
                      <a:pt x="161" y="728"/>
                    </a:lnTo>
                    <a:lnTo>
                      <a:pt x="212" y="683"/>
                    </a:lnTo>
                    <a:cubicBezTo>
                      <a:pt x="225" y="693"/>
                      <a:pt x="239" y="702"/>
                      <a:pt x="254" y="710"/>
                    </a:cubicBezTo>
                    <a:lnTo>
                      <a:pt x="233" y="774"/>
                    </a:lnTo>
                    <a:lnTo>
                      <a:pt x="229" y="787"/>
                    </a:lnTo>
                    <a:lnTo>
                      <a:pt x="241" y="791"/>
                    </a:lnTo>
                    <a:lnTo>
                      <a:pt x="336" y="821"/>
                    </a:lnTo>
                    <a:lnTo>
                      <a:pt x="348" y="825"/>
                    </a:lnTo>
                    <a:lnTo>
                      <a:pt x="352" y="813"/>
                    </a:lnTo>
                    <a:lnTo>
                      <a:pt x="373" y="749"/>
                    </a:lnTo>
                    <a:cubicBezTo>
                      <a:pt x="389" y="751"/>
                      <a:pt x="406" y="751"/>
                      <a:pt x="423" y="751"/>
                    </a:cubicBezTo>
                    <a:lnTo>
                      <a:pt x="437" y="817"/>
                    </a:lnTo>
                    <a:lnTo>
                      <a:pt x="440" y="830"/>
                    </a:lnTo>
                    <a:lnTo>
                      <a:pt x="452" y="827"/>
                    </a:lnTo>
                    <a:lnTo>
                      <a:pt x="549" y="807"/>
                    </a:lnTo>
                    <a:lnTo>
                      <a:pt x="562" y="804"/>
                    </a:lnTo>
                    <a:lnTo>
                      <a:pt x="559" y="791"/>
                    </a:lnTo>
                    <a:lnTo>
                      <a:pt x="545" y="725"/>
                    </a:lnTo>
                    <a:cubicBezTo>
                      <a:pt x="560" y="718"/>
                      <a:pt x="575" y="711"/>
                      <a:pt x="590" y="702"/>
                    </a:cubicBezTo>
                    <a:lnTo>
                      <a:pt x="635" y="753"/>
                    </a:lnTo>
                    <a:lnTo>
                      <a:pt x="644" y="762"/>
                    </a:lnTo>
                    <a:lnTo>
                      <a:pt x="653" y="754"/>
                    </a:lnTo>
                    <a:lnTo>
                      <a:pt x="727" y="687"/>
                    </a:lnTo>
                    <a:lnTo>
                      <a:pt x="737" y="678"/>
                    </a:lnTo>
                    <a:lnTo>
                      <a:pt x="728" y="669"/>
                    </a:lnTo>
                    <a:lnTo>
                      <a:pt x="682" y="618"/>
                    </a:lnTo>
                    <a:cubicBezTo>
                      <a:pt x="693" y="605"/>
                      <a:pt x="702" y="591"/>
                      <a:pt x="710" y="576"/>
                    </a:cubicBezTo>
                    <a:lnTo>
                      <a:pt x="774" y="597"/>
                    </a:lnTo>
                    <a:lnTo>
                      <a:pt x="787" y="601"/>
                    </a:lnTo>
                    <a:lnTo>
                      <a:pt x="790" y="589"/>
                    </a:lnTo>
                    <a:lnTo>
                      <a:pt x="821" y="495"/>
                    </a:lnTo>
                    <a:lnTo>
                      <a:pt x="825" y="482"/>
                    </a:lnTo>
                    <a:lnTo>
                      <a:pt x="813" y="478"/>
                    </a:lnTo>
                    <a:lnTo>
                      <a:pt x="748" y="457"/>
                    </a:lnTo>
                    <a:cubicBezTo>
                      <a:pt x="750" y="441"/>
                      <a:pt x="751" y="424"/>
                      <a:pt x="751" y="408"/>
                    </a:cubicBezTo>
                    <a:lnTo>
                      <a:pt x="817" y="393"/>
                    </a:lnTo>
                    <a:lnTo>
                      <a:pt x="830" y="391"/>
                    </a:lnTo>
                    <a:lnTo>
                      <a:pt x="827" y="378"/>
                    </a:lnTo>
                    <a:lnTo>
                      <a:pt x="806" y="281"/>
                    </a:lnTo>
                    <a:lnTo>
                      <a:pt x="804" y="268"/>
                    </a:lnTo>
                    <a:lnTo>
                      <a:pt x="791" y="271"/>
                    </a:lnTo>
                    <a:lnTo>
                      <a:pt x="725" y="285"/>
                    </a:lnTo>
                    <a:cubicBezTo>
                      <a:pt x="718" y="270"/>
                      <a:pt x="711" y="255"/>
                      <a:pt x="702" y="241"/>
                    </a:cubicBezTo>
                    <a:lnTo>
                      <a:pt x="753" y="195"/>
                    </a:lnTo>
                    <a:lnTo>
                      <a:pt x="762" y="187"/>
                    </a:lnTo>
                    <a:lnTo>
                      <a:pt x="753" y="177"/>
                    </a:lnTo>
                    <a:lnTo>
                      <a:pt x="687" y="103"/>
                    </a:lnTo>
                    <a:lnTo>
                      <a:pt x="678" y="94"/>
                    </a:lnTo>
                    <a:lnTo>
                      <a:pt x="669" y="102"/>
                    </a:lnTo>
                    <a:lnTo>
                      <a:pt x="618" y="148"/>
                    </a:lnTo>
                    <a:cubicBezTo>
                      <a:pt x="605" y="138"/>
                      <a:pt x="591" y="128"/>
                      <a:pt x="576" y="120"/>
                    </a:cubicBezTo>
                    <a:lnTo>
                      <a:pt x="597" y="56"/>
                    </a:lnTo>
                    <a:lnTo>
                      <a:pt x="601" y="44"/>
                    </a:lnTo>
                    <a:lnTo>
                      <a:pt x="589" y="40"/>
                    </a:lnTo>
                    <a:lnTo>
                      <a:pt x="494" y="9"/>
                    </a:lnTo>
                    <a:lnTo>
                      <a:pt x="482" y="5"/>
                    </a:lnTo>
                    <a:lnTo>
                      <a:pt x="478" y="17"/>
                    </a:lnTo>
                    <a:lnTo>
                      <a:pt x="457" y="82"/>
                    </a:lnTo>
                    <a:cubicBezTo>
                      <a:pt x="441" y="80"/>
                      <a:pt x="424" y="79"/>
                      <a:pt x="407" y="79"/>
                    </a:cubicBezTo>
                    <a:lnTo>
                      <a:pt x="393" y="13"/>
                    </a:lnTo>
                    <a:lnTo>
                      <a:pt x="391" y="0"/>
                    </a:lnTo>
                    <a:lnTo>
                      <a:pt x="378" y="3"/>
                    </a:lnTo>
                    <a:lnTo>
                      <a:pt x="281" y="24"/>
                    </a:lnTo>
                    <a:lnTo>
                      <a:pt x="268" y="27"/>
                    </a:lnTo>
                    <a:lnTo>
                      <a:pt x="271" y="39"/>
                    </a:lnTo>
                    <a:lnTo>
                      <a:pt x="285" y="105"/>
                    </a:lnTo>
                    <a:cubicBezTo>
                      <a:pt x="270" y="112"/>
                      <a:pt x="255" y="119"/>
                      <a:pt x="241" y="128"/>
                    </a:cubicBezTo>
                    <a:lnTo>
                      <a:pt x="195" y="78"/>
                    </a:lnTo>
                    <a:lnTo>
                      <a:pt x="186" y="68"/>
                    </a:lnTo>
                    <a:lnTo>
                      <a:pt x="177" y="77"/>
                    </a:lnTo>
                    <a:lnTo>
                      <a:pt x="103" y="143"/>
                    </a:lnTo>
                    <a:lnTo>
                      <a:pt x="94" y="152"/>
                    </a:lnTo>
                    <a:lnTo>
                      <a:pt x="102" y="161"/>
                    </a:lnTo>
                    <a:lnTo>
                      <a:pt x="148" y="212"/>
                    </a:lnTo>
                  </a:path>
                </a:pathLst>
              </a:custGeom>
              <a:solidFill>
                <a:srgbClr val="43B02A"/>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77" name="Freeform 97">
                <a:extLst>
                  <a:ext uri="{FF2B5EF4-FFF2-40B4-BE49-F238E27FC236}">
                    <a16:creationId xmlns:a16="http://schemas.microsoft.com/office/drawing/2014/main" id="{E190E5E5-952A-B5E0-5C7C-F5AEFC07FC89}"/>
                  </a:ext>
                </a:extLst>
              </p:cNvPr>
              <p:cNvSpPr>
                <a:spLocks noEditPoints="1"/>
              </p:cNvSpPr>
              <p:nvPr/>
            </p:nvSpPr>
            <p:spPr bwMode="auto">
              <a:xfrm>
                <a:off x="898345" y="3359319"/>
                <a:ext cx="285210" cy="285210"/>
              </a:xfrm>
              <a:custGeom>
                <a:avLst/>
                <a:gdLst>
                  <a:gd name="T0" fmla="*/ 515 w 830"/>
                  <a:gd name="T1" fmla="*/ 325 h 830"/>
                  <a:gd name="T2" fmla="*/ 315 w 830"/>
                  <a:gd name="T3" fmla="*/ 506 h 830"/>
                  <a:gd name="T4" fmla="*/ 148 w 830"/>
                  <a:gd name="T5" fmla="*/ 212 h 830"/>
                  <a:gd name="T6" fmla="*/ 56 w 830"/>
                  <a:gd name="T7" fmla="*/ 233 h 830"/>
                  <a:gd name="T8" fmla="*/ 40 w 830"/>
                  <a:gd name="T9" fmla="*/ 241 h 830"/>
                  <a:gd name="T10" fmla="*/ 5 w 830"/>
                  <a:gd name="T11" fmla="*/ 348 h 830"/>
                  <a:gd name="T12" fmla="*/ 82 w 830"/>
                  <a:gd name="T13" fmla="*/ 373 h 830"/>
                  <a:gd name="T14" fmla="*/ 13 w 830"/>
                  <a:gd name="T15" fmla="*/ 437 h 830"/>
                  <a:gd name="T16" fmla="*/ 3 w 830"/>
                  <a:gd name="T17" fmla="*/ 452 h 830"/>
                  <a:gd name="T18" fmla="*/ 26 w 830"/>
                  <a:gd name="T19" fmla="*/ 562 h 830"/>
                  <a:gd name="T20" fmla="*/ 105 w 830"/>
                  <a:gd name="T21" fmla="*/ 545 h 830"/>
                  <a:gd name="T22" fmla="*/ 78 w 830"/>
                  <a:gd name="T23" fmla="*/ 635 h 830"/>
                  <a:gd name="T24" fmla="*/ 77 w 830"/>
                  <a:gd name="T25" fmla="*/ 653 h 830"/>
                  <a:gd name="T26" fmla="*/ 152 w 830"/>
                  <a:gd name="T27" fmla="*/ 737 h 830"/>
                  <a:gd name="T28" fmla="*/ 212 w 830"/>
                  <a:gd name="T29" fmla="*/ 683 h 830"/>
                  <a:gd name="T30" fmla="*/ 233 w 830"/>
                  <a:gd name="T31" fmla="*/ 774 h 830"/>
                  <a:gd name="T32" fmla="*/ 241 w 830"/>
                  <a:gd name="T33" fmla="*/ 790 h 830"/>
                  <a:gd name="T34" fmla="*/ 348 w 830"/>
                  <a:gd name="T35" fmla="*/ 825 h 830"/>
                  <a:gd name="T36" fmla="*/ 373 w 830"/>
                  <a:gd name="T37" fmla="*/ 748 h 830"/>
                  <a:gd name="T38" fmla="*/ 437 w 830"/>
                  <a:gd name="T39" fmla="*/ 817 h 830"/>
                  <a:gd name="T40" fmla="*/ 452 w 830"/>
                  <a:gd name="T41" fmla="*/ 827 h 830"/>
                  <a:gd name="T42" fmla="*/ 562 w 830"/>
                  <a:gd name="T43" fmla="*/ 804 h 830"/>
                  <a:gd name="T44" fmla="*/ 545 w 830"/>
                  <a:gd name="T45" fmla="*/ 725 h 830"/>
                  <a:gd name="T46" fmla="*/ 635 w 830"/>
                  <a:gd name="T47" fmla="*/ 753 h 830"/>
                  <a:gd name="T48" fmla="*/ 653 w 830"/>
                  <a:gd name="T49" fmla="*/ 754 h 830"/>
                  <a:gd name="T50" fmla="*/ 737 w 830"/>
                  <a:gd name="T51" fmla="*/ 678 h 830"/>
                  <a:gd name="T52" fmla="*/ 682 w 830"/>
                  <a:gd name="T53" fmla="*/ 618 h 830"/>
                  <a:gd name="T54" fmla="*/ 774 w 830"/>
                  <a:gd name="T55" fmla="*/ 597 h 830"/>
                  <a:gd name="T56" fmla="*/ 790 w 830"/>
                  <a:gd name="T57" fmla="*/ 589 h 830"/>
                  <a:gd name="T58" fmla="*/ 825 w 830"/>
                  <a:gd name="T59" fmla="*/ 482 h 830"/>
                  <a:gd name="T60" fmla="*/ 748 w 830"/>
                  <a:gd name="T61" fmla="*/ 457 h 830"/>
                  <a:gd name="T62" fmla="*/ 817 w 830"/>
                  <a:gd name="T63" fmla="*/ 393 h 830"/>
                  <a:gd name="T64" fmla="*/ 827 w 830"/>
                  <a:gd name="T65" fmla="*/ 378 h 830"/>
                  <a:gd name="T66" fmla="*/ 804 w 830"/>
                  <a:gd name="T67" fmla="*/ 268 h 830"/>
                  <a:gd name="T68" fmla="*/ 725 w 830"/>
                  <a:gd name="T69" fmla="*/ 285 h 830"/>
                  <a:gd name="T70" fmla="*/ 753 w 830"/>
                  <a:gd name="T71" fmla="*/ 195 h 830"/>
                  <a:gd name="T72" fmla="*/ 753 w 830"/>
                  <a:gd name="T73" fmla="*/ 177 h 830"/>
                  <a:gd name="T74" fmla="*/ 678 w 830"/>
                  <a:gd name="T75" fmla="*/ 94 h 830"/>
                  <a:gd name="T76" fmla="*/ 618 w 830"/>
                  <a:gd name="T77" fmla="*/ 148 h 830"/>
                  <a:gd name="T78" fmla="*/ 597 w 830"/>
                  <a:gd name="T79" fmla="*/ 56 h 830"/>
                  <a:gd name="T80" fmla="*/ 589 w 830"/>
                  <a:gd name="T81" fmla="*/ 40 h 830"/>
                  <a:gd name="T82" fmla="*/ 482 w 830"/>
                  <a:gd name="T83" fmla="*/ 5 h 830"/>
                  <a:gd name="T84" fmla="*/ 457 w 830"/>
                  <a:gd name="T85" fmla="*/ 82 h 830"/>
                  <a:gd name="T86" fmla="*/ 393 w 830"/>
                  <a:gd name="T87" fmla="*/ 13 h 830"/>
                  <a:gd name="T88" fmla="*/ 378 w 830"/>
                  <a:gd name="T89" fmla="*/ 3 h 830"/>
                  <a:gd name="T90" fmla="*/ 268 w 830"/>
                  <a:gd name="T91" fmla="*/ 26 h 830"/>
                  <a:gd name="T92" fmla="*/ 285 w 830"/>
                  <a:gd name="T93" fmla="*/ 105 h 830"/>
                  <a:gd name="T94" fmla="*/ 195 w 830"/>
                  <a:gd name="T95" fmla="*/ 78 h 830"/>
                  <a:gd name="T96" fmla="*/ 177 w 830"/>
                  <a:gd name="T97" fmla="*/ 77 h 830"/>
                  <a:gd name="T98" fmla="*/ 94 w 830"/>
                  <a:gd name="T99" fmla="*/ 152 h 830"/>
                  <a:gd name="T100" fmla="*/ 148 w 830"/>
                  <a:gd name="T101" fmla="*/ 212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0" h="830">
                    <a:moveTo>
                      <a:pt x="325" y="315"/>
                    </a:moveTo>
                    <a:cubicBezTo>
                      <a:pt x="380" y="265"/>
                      <a:pt x="466" y="269"/>
                      <a:pt x="515" y="325"/>
                    </a:cubicBezTo>
                    <a:cubicBezTo>
                      <a:pt x="565" y="380"/>
                      <a:pt x="561" y="466"/>
                      <a:pt x="506" y="515"/>
                    </a:cubicBezTo>
                    <a:cubicBezTo>
                      <a:pt x="450" y="565"/>
                      <a:pt x="365" y="561"/>
                      <a:pt x="315" y="506"/>
                    </a:cubicBezTo>
                    <a:cubicBezTo>
                      <a:pt x="265" y="450"/>
                      <a:pt x="269" y="365"/>
                      <a:pt x="325" y="315"/>
                    </a:cubicBezTo>
                    <a:close/>
                    <a:moveTo>
                      <a:pt x="148" y="212"/>
                    </a:moveTo>
                    <a:cubicBezTo>
                      <a:pt x="137" y="225"/>
                      <a:pt x="128" y="239"/>
                      <a:pt x="120" y="254"/>
                    </a:cubicBezTo>
                    <a:lnTo>
                      <a:pt x="56" y="233"/>
                    </a:lnTo>
                    <a:lnTo>
                      <a:pt x="44" y="229"/>
                    </a:lnTo>
                    <a:lnTo>
                      <a:pt x="40" y="241"/>
                    </a:lnTo>
                    <a:lnTo>
                      <a:pt x="9" y="336"/>
                    </a:lnTo>
                    <a:lnTo>
                      <a:pt x="5" y="348"/>
                    </a:lnTo>
                    <a:lnTo>
                      <a:pt x="17" y="352"/>
                    </a:lnTo>
                    <a:lnTo>
                      <a:pt x="82" y="373"/>
                    </a:lnTo>
                    <a:cubicBezTo>
                      <a:pt x="80" y="390"/>
                      <a:pt x="79" y="406"/>
                      <a:pt x="79" y="423"/>
                    </a:cubicBezTo>
                    <a:lnTo>
                      <a:pt x="13" y="437"/>
                    </a:lnTo>
                    <a:lnTo>
                      <a:pt x="0" y="440"/>
                    </a:lnTo>
                    <a:lnTo>
                      <a:pt x="3" y="452"/>
                    </a:lnTo>
                    <a:lnTo>
                      <a:pt x="24" y="549"/>
                    </a:lnTo>
                    <a:lnTo>
                      <a:pt x="26" y="562"/>
                    </a:lnTo>
                    <a:lnTo>
                      <a:pt x="39" y="559"/>
                    </a:lnTo>
                    <a:lnTo>
                      <a:pt x="105" y="545"/>
                    </a:lnTo>
                    <a:cubicBezTo>
                      <a:pt x="112" y="560"/>
                      <a:pt x="119" y="575"/>
                      <a:pt x="128" y="590"/>
                    </a:cubicBezTo>
                    <a:lnTo>
                      <a:pt x="78" y="635"/>
                    </a:lnTo>
                    <a:lnTo>
                      <a:pt x="68" y="644"/>
                    </a:lnTo>
                    <a:lnTo>
                      <a:pt x="77" y="653"/>
                    </a:lnTo>
                    <a:lnTo>
                      <a:pt x="143" y="727"/>
                    </a:lnTo>
                    <a:lnTo>
                      <a:pt x="152" y="737"/>
                    </a:lnTo>
                    <a:lnTo>
                      <a:pt x="161" y="728"/>
                    </a:lnTo>
                    <a:lnTo>
                      <a:pt x="212" y="683"/>
                    </a:lnTo>
                    <a:cubicBezTo>
                      <a:pt x="225" y="693"/>
                      <a:pt x="239" y="702"/>
                      <a:pt x="254" y="710"/>
                    </a:cubicBezTo>
                    <a:lnTo>
                      <a:pt x="233" y="774"/>
                    </a:lnTo>
                    <a:lnTo>
                      <a:pt x="229" y="787"/>
                    </a:lnTo>
                    <a:lnTo>
                      <a:pt x="241" y="790"/>
                    </a:lnTo>
                    <a:lnTo>
                      <a:pt x="336" y="821"/>
                    </a:lnTo>
                    <a:lnTo>
                      <a:pt x="348" y="825"/>
                    </a:lnTo>
                    <a:lnTo>
                      <a:pt x="352" y="813"/>
                    </a:lnTo>
                    <a:lnTo>
                      <a:pt x="373" y="748"/>
                    </a:lnTo>
                    <a:cubicBezTo>
                      <a:pt x="389" y="751"/>
                      <a:pt x="406" y="751"/>
                      <a:pt x="423" y="751"/>
                    </a:cubicBezTo>
                    <a:lnTo>
                      <a:pt x="437" y="817"/>
                    </a:lnTo>
                    <a:lnTo>
                      <a:pt x="440" y="830"/>
                    </a:lnTo>
                    <a:lnTo>
                      <a:pt x="452" y="827"/>
                    </a:lnTo>
                    <a:lnTo>
                      <a:pt x="549" y="806"/>
                    </a:lnTo>
                    <a:lnTo>
                      <a:pt x="562" y="804"/>
                    </a:lnTo>
                    <a:lnTo>
                      <a:pt x="559" y="791"/>
                    </a:lnTo>
                    <a:lnTo>
                      <a:pt x="545" y="725"/>
                    </a:lnTo>
                    <a:cubicBezTo>
                      <a:pt x="560" y="718"/>
                      <a:pt x="575" y="711"/>
                      <a:pt x="590" y="702"/>
                    </a:cubicBezTo>
                    <a:lnTo>
                      <a:pt x="635" y="753"/>
                    </a:lnTo>
                    <a:lnTo>
                      <a:pt x="644" y="762"/>
                    </a:lnTo>
                    <a:lnTo>
                      <a:pt x="653" y="754"/>
                    </a:lnTo>
                    <a:lnTo>
                      <a:pt x="727" y="687"/>
                    </a:lnTo>
                    <a:lnTo>
                      <a:pt x="737" y="678"/>
                    </a:lnTo>
                    <a:lnTo>
                      <a:pt x="728" y="669"/>
                    </a:lnTo>
                    <a:lnTo>
                      <a:pt x="682" y="618"/>
                    </a:lnTo>
                    <a:cubicBezTo>
                      <a:pt x="693" y="605"/>
                      <a:pt x="702" y="591"/>
                      <a:pt x="710" y="576"/>
                    </a:cubicBezTo>
                    <a:lnTo>
                      <a:pt x="774" y="597"/>
                    </a:lnTo>
                    <a:lnTo>
                      <a:pt x="787" y="601"/>
                    </a:lnTo>
                    <a:lnTo>
                      <a:pt x="790" y="589"/>
                    </a:lnTo>
                    <a:lnTo>
                      <a:pt x="821" y="494"/>
                    </a:lnTo>
                    <a:lnTo>
                      <a:pt x="825" y="482"/>
                    </a:lnTo>
                    <a:lnTo>
                      <a:pt x="813" y="478"/>
                    </a:lnTo>
                    <a:lnTo>
                      <a:pt x="748" y="457"/>
                    </a:lnTo>
                    <a:cubicBezTo>
                      <a:pt x="751" y="441"/>
                      <a:pt x="751" y="424"/>
                      <a:pt x="751" y="407"/>
                    </a:cubicBezTo>
                    <a:lnTo>
                      <a:pt x="817" y="393"/>
                    </a:lnTo>
                    <a:lnTo>
                      <a:pt x="830" y="391"/>
                    </a:lnTo>
                    <a:lnTo>
                      <a:pt x="827" y="378"/>
                    </a:lnTo>
                    <a:lnTo>
                      <a:pt x="806" y="281"/>
                    </a:lnTo>
                    <a:lnTo>
                      <a:pt x="804" y="268"/>
                    </a:lnTo>
                    <a:lnTo>
                      <a:pt x="791" y="271"/>
                    </a:lnTo>
                    <a:lnTo>
                      <a:pt x="725" y="285"/>
                    </a:lnTo>
                    <a:cubicBezTo>
                      <a:pt x="718" y="270"/>
                      <a:pt x="711" y="255"/>
                      <a:pt x="702" y="241"/>
                    </a:cubicBezTo>
                    <a:lnTo>
                      <a:pt x="753" y="195"/>
                    </a:lnTo>
                    <a:lnTo>
                      <a:pt x="762" y="186"/>
                    </a:lnTo>
                    <a:lnTo>
                      <a:pt x="753" y="177"/>
                    </a:lnTo>
                    <a:lnTo>
                      <a:pt x="687" y="103"/>
                    </a:lnTo>
                    <a:lnTo>
                      <a:pt x="678" y="94"/>
                    </a:lnTo>
                    <a:lnTo>
                      <a:pt x="669" y="102"/>
                    </a:lnTo>
                    <a:lnTo>
                      <a:pt x="618" y="148"/>
                    </a:lnTo>
                    <a:cubicBezTo>
                      <a:pt x="605" y="138"/>
                      <a:pt x="591" y="128"/>
                      <a:pt x="576" y="120"/>
                    </a:cubicBezTo>
                    <a:lnTo>
                      <a:pt x="597" y="56"/>
                    </a:lnTo>
                    <a:lnTo>
                      <a:pt x="601" y="44"/>
                    </a:lnTo>
                    <a:lnTo>
                      <a:pt x="589" y="40"/>
                    </a:lnTo>
                    <a:lnTo>
                      <a:pt x="494" y="9"/>
                    </a:lnTo>
                    <a:lnTo>
                      <a:pt x="482" y="5"/>
                    </a:lnTo>
                    <a:lnTo>
                      <a:pt x="478" y="17"/>
                    </a:lnTo>
                    <a:lnTo>
                      <a:pt x="457" y="82"/>
                    </a:lnTo>
                    <a:cubicBezTo>
                      <a:pt x="441" y="80"/>
                      <a:pt x="424" y="79"/>
                      <a:pt x="407" y="79"/>
                    </a:cubicBezTo>
                    <a:lnTo>
                      <a:pt x="393" y="13"/>
                    </a:lnTo>
                    <a:lnTo>
                      <a:pt x="391" y="0"/>
                    </a:lnTo>
                    <a:lnTo>
                      <a:pt x="378" y="3"/>
                    </a:lnTo>
                    <a:lnTo>
                      <a:pt x="281" y="24"/>
                    </a:lnTo>
                    <a:lnTo>
                      <a:pt x="268" y="26"/>
                    </a:lnTo>
                    <a:lnTo>
                      <a:pt x="271" y="39"/>
                    </a:lnTo>
                    <a:lnTo>
                      <a:pt x="285" y="105"/>
                    </a:lnTo>
                    <a:cubicBezTo>
                      <a:pt x="270" y="112"/>
                      <a:pt x="255" y="119"/>
                      <a:pt x="241" y="128"/>
                    </a:cubicBezTo>
                    <a:lnTo>
                      <a:pt x="195" y="78"/>
                    </a:lnTo>
                    <a:lnTo>
                      <a:pt x="186" y="68"/>
                    </a:lnTo>
                    <a:lnTo>
                      <a:pt x="177" y="77"/>
                    </a:lnTo>
                    <a:lnTo>
                      <a:pt x="103" y="143"/>
                    </a:lnTo>
                    <a:lnTo>
                      <a:pt x="94" y="152"/>
                    </a:lnTo>
                    <a:lnTo>
                      <a:pt x="102" y="161"/>
                    </a:lnTo>
                    <a:lnTo>
                      <a:pt x="148" y="212"/>
                    </a:lnTo>
                    <a:close/>
                  </a:path>
                </a:pathLst>
              </a:custGeom>
              <a:solidFill>
                <a:srgbClr val="F68D2E"/>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78" name="Freeform 98">
                <a:extLst>
                  <a:ext uri="{FF2B5EF4-FFF2-40B4-BE49-F238E27FC236}">
                    <a16:creationId xmlns:a16="http://schemas.microsoft.com/office/drawing/2014/main" id="{16BAB509-FF29-F4F7-CA05-36664D4D14AE}"/>
                  </a:ext>
                </a:extLst>
              </p:cNvPr>
              <p:cNvSpPr>
                <a:spLocks noEditPoints="1"/>
              </p:cNvSpPr>
              <p:nvPr/>
            </p:nvSpPr>
            <p:spPr bwMode="auto">
              <a:xfrm>
                <a:off x="1085278" y="2986517"/>
                <a:ext cx="284141" cy="285210"/>
              </a:xfrm>
              <a:custGeom>
                <a:avLst/>
                <a:gdLst>
                  <a:gd name="T0" fmla="*/ 515 w 829"/>
                  <a:gd name="T1" fmla="*/ 324 h 830"/>
                  <a:gd name="T2" fmla="*/ 314 w 829"/>
                  <a:gd name="T3" fmla="*/ 505 h 830"/>
                  <a:gd name="T4" fmla="*/ 147 w 829"/>
                  <a:gd name="T5" fmla="*/ 212 h 830"/>
                  <a:gd name="T6" fmla="*/ 55 w 829"/>
                  <a:gd name="T7" fmla="*/ 233 h 830"/>
                  <a:gd name="T8" fmla="*/ 39 w 829"/>
                  <a:gd name="T9" fmla="*/ 241 h 830"/>
                  <a:gd name="T10" fmla="*/ 5 w 829"/>
                  <a:gd name="T11" fmla="*/ 348 h 830"/>
                  <a:gd name="T12" fmla="*/ 81 w 829"/>
                  <a:gd name="T13" fmla="*/ 372 h 830"/>
                  <a:gd name="T14" fmla="*/ 12 w 829"/>
                  <a:gd name="T15" fmla="*/ 437 h 830"/>
                  <a:gd name="T16" fmla="*/ 3 w 829"/>
                  <a:gd name="T17" fmla="*/ 452 h 830"/>
                  <a:gd name="T18" fmla="*/ 26 w 829"/>
                  <a:gd name="T19" fmla="*/ 562 h 830"/>
                  <a:gd name="T20" fmla="*/ 105 w 829"/>
                  <a:gd name="T21" fmla="*/ 545 h 830"/>
                  <a:gd name="T22" fmla="*/ 77 w 829"/>
                  <a:gd name="T23" fmla="*/ 635 h 830"/>
                  <a:gd name="T24" fmla="*/ 76 w 829"/>
                  <a:gd name="T25" fmla="*/ 653 h 830"/>
                  <a:gd name="T26" fmla="*/ 152 w 829"/>
                  <a:gd name="T27" fmla="*/ 736 h 830"/>
                  <a:gd name="T28" fmla="*/ 212 w 829"/>
                  <a:gd name="T29" fmla="*/ 682 h 830"/>
                  <a:gd name="T30" fmla="*/ 233 w 829"/>
                  <a:gd name="T31" fmla="*/ 774 h 830"/>
                  <a:gd name="T32" fmla="*/ 241 w 829"/>
                  <a:gd name="T33" fmla="*/ 790 h 830"/>
                  <a:gd name="T34" fmla="*/ 348 w 829"/>
                  <a:gd name="T35" fmla="*/ 825 h 830"/>
                  <a:gd name="T36" fmla="*/ 372 w 829"/>
                  <a:gd name="T37" fmla="*/ 748 h 830"/>
                  <a:gd name="T38" fmla="*/ 437 w 829"/>
                  <a:gd name="T39" fmla="*/ 817 h 830"/>
                  <a:gd name="T40" fmla="*/ 452 w 829"/>
                  <a:gd name="T41" fmla="*/ 827 h 830"/>
                  <a:gd name="T42" fmla="*/ 562 w 829"/>
                  <a:gd name="T43" fmla="*/ 804 h 830"/>
                  <a:gd name="T44" fmla="*/ 545 w 829"/>
                  <a:gd name="T45" fmla="*/ 725 h 830"/>
                  <a:gd name="T46" fmla="*/ 635 w 829"/>
                  <a:gd name="T47" fmla="*/ 752 h 830"/>
                  <a:gd name="T48" fmla="*/ 653 w 829"/>
                  <a:gd name="T49" fmla="*/ 753 h 830"/>
                  <a:gd name="T50" fmla="*/ 736 w 829"/>
                  <a:gd name="T51" fmla="*/ 678 h 830"/>
                  <a:gd name="T52" fmla="*/ 682 w 829"/>
                  <a:gd name="T53" fmla="*/ 618 h 830"/>
                  <a:gd name="T54" fmla="*/ 774 w 829"/>
                  <a:gd name="T55" fmla="*/ 597 h 830"/>
                  <a:gd name="T56" fmla="*/ 790 w 829"/>
                  <a:gd name="T57" fmla="*/ 589 h 830"/>
                  <a:gd name="T58" fmla="*/ 825 w 829"/>
                  <a:gd name="T59" fmla="*/ 482 h 830"/>
                  <a:gd name="T60" fmla="*/ 748 w 829"/>
                  <a:gd name="T61" fmla="*/ 457 h 830"/>
                  <a:gd name="T62" fmla="*/ 817 w 829"/>
                  <a:gd name="T63" fmla="*/ 393 h 830"/>
                  <a:gd name="T64" fmla="*/ 827 w 829"/>
                  <a:gd name="T65" fmla="*/ 378 h 830"/>
                  <a:gd name="T66" fmla="*/ 803 w 829"/>
                  <a:gd name="T67" fmla="*/ 268 h 830"/>
                  <a:gd name="T68" fmla="*/ 724 w 829"/>
                  <a:gd name="T69" fmla="*/ 285 h 830"/>
                  <a:gd name="T70" fmla="*/ 752 w 829"/>
                  <a:gd name="T71" fmla="*/ 195 h 830"/>
                  <a:gd name="T72" fmla="*/ 753 w 829"/>
                  <a:gd name="T73" fmla="*/ 177 h 830"/>
                  <a:gd name="T74" fmla="*/ 678 w 829"/>
                  <a:gd name="T75" fmla="*/ 93 h 830"/>
                  <a:gd name="T76" fmla="*/ 618 w 829"/>
                  <a:gd name="T77" fmla="*/ 147 h 830"/>
                  <a:gd name="T78" fmla="*/ 597 w 829"/>
                  <a:gd name="T79" fmla="*/ 55 h 830"/>
                  <a:gd name="T80" fmla="*/ 589 w 829"/>
                  <a:gd name="T81" fmla="*/ 39 h 830"/>
                  <a:gd name="T82" fmla="*/ 482 w 829"/>
                  <a:gd name="T83" fmla="*/ 5 h 830"/>
                  <a:gd name="T84" fmla="*/ 457 w 829"/>
                  <a:gd name="T85" fmla="*/ 82 h 830"/>
                  <a:gd name="T86" fmla="*/ 393 w 829"/>
                  <a:gd name="T87" fmla="*/ 13 h 830"/>
                  <a:gd name="T88" fmla="*/ 378 w 829"/>
                  <a:gd name="T89" fmla="*/ 3 h 830"/>
                  <a:gd name="T90" fmla="*/ 268 w 829"/>
                  <a:gd name="T91" fmla="*/ 26 h 830"/>
                  <a:gd name="T92" fmla="*/ 285 w 829"/>
                  <a:gd name="T93" fmla="*/ 105 h 830"/>
                  <a:gd name="T94" fmla="*/ 195 w 829"/>
                  <a:gd name="T95" fmla="*/ 77 h 830"/>
                  <a:gd name="T96" fmla="*/ 177 w 829"/>
                  <a:gd name="T97" fmla="*/ 76 h 830"/>
                  <a:gd name="T98" fmla="*/ 93 w 829"/>
                  <a:gd name="T99" fmla="*/ 152 h 830"/>
                  <a:gd name="T100" fmla="*/ 147 w 829"/>
                  <a:gd name="T101" fmla="*/ 212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9" h="830">
                    <a:moveTo>
                      <a:pt x="324" y="315"/>
                    </a:moveTo>
                    <a:cubicBezTo>
                      <a:pt x="380" y="265"/>
                      <a:pt x="465" y="269"/>
                      <a:pt x="515" y="324"/>
                    </a:cubicBezTo>
                    <a:cubicBezTo>
                      <a:pt x="565" y="380"/>
                      <a:pt x="561" y="465"/>
                      <a:pt x="505" y="515"/>
                    </a:cubicBezTo>
                    <a:cubicBezTo>
                      <a:pt x="450" y="565"/>
                      <a:pt x="364" y="561"/>
                      <a:pt x="314" y="505"/>
                    </a:cubicBezTo>
                    <a:cubicBezTo>
                      <a:pt x="265" y="450"/>
                      <a:pt x="269" y="364"/>
                      <a:pt x="324" y="315"/>
                    </a:cubicBezTo>
                    <a:close/>
                    <a:moveTo>
                      <a:pt x="147" y="212"/>
                    </a:moveTo>
                    <a:cubicBezTo>
                      <a:pt x="137" y="225"/>
                      <a:pt x="128" y="239"/>
                      <a:pt x="120" y="254"/>
                    </a:cubicBezTo>
                    <a:lnTo>
                      <a:pt x="55" y="233"/>
                    </a:lnTo>
                    <a:lnTo>
                      <a:pt x="43" y="229"/>
                    </a:lnTo>
                    <a:lnTo>
                      <a:pt x="39" y="241"/>
                    </a:lnTo>
                    <a:lnTo>
                      <a:pt x="9" y="336"/>
                    </a:lnTo>
                    <a:lnTo>
                      <a:pt x="5" y="348"/>
                    </a:lnTo>
                    <a:lnTo>
                      <a:pt x="17" y="352"/>
                    </a:lnTo>
                    <a:lnTo>
                      <a:pt x="81" y="372"/>
                    </a:lnTo>
                    <a:cubicBezTo>
                      <a:pt x="79" y="389"/>
                      <a:pt x="78" y="406"/>
                      <a:pt x="79" y="423"/>
                    </a:cubicBezTo>
                    <a:lnTo>
                      <a:pt x="12" y="437"/>
                    </a:lnTo>
                    <a:lnTo>
                      <a:pt x="0" y="439"/>
                    </a:lnTo>
                    <a:lnTo>
                      <a:pt x="3" y="452"/>
                    </a:lnTo>
                    <a:lnTo>
                      <a:pt x="23" y="549"/>
                    </a:lnTo>
                    <a:lnTo>
                      <a:pt x="26" y="562"/>
                    </a:lnTo>
                    <a:lnTo>
                      <a:pt x="39" y="559"/>
                    </a:lnTo>
                    <a:lnTo>
                      <a:pt x="105" y="545"/>
                    </a:lnTo>
                    <a:cubicBezTo>
                      <a:pt x="111" y="560"/>
                      <a:pt x="119" y="575"/>
                      <a:pt x="128" y="589"/>
                    </a:cubicBezTo>
                    <a:lnTo>
                      <a:pt x="77" y="635"/>
                    </a:lnTo>
                    <a:lnTo>
                      <a:pt x="68" y="643"/>
                    </a:lnTo>
                    <a:lnTo>
                      <a:pt x="76" y="653"/>
                    </a:lnTo>
                    <a:lnTo>
                      <a:pt x="143" y="727"/>
                    </a:lnTo>
                    <a:lnTo>
                      <a:pt x="152" y="736"/>
                    </a:lnTo>
                    <a:lnTo>
                      <a:pt x="161" y="728"/>
                    </a:lnTo>
                    <a:lnTo>
                      <a:pt x="212" y="682"/>
                    </a:lnTo>
                    <a:cubicBezTo>
                      <a:pt x="225" y="692"/>
                      <a:pt x="239" y="701"/>
                      <a:pt x="253" y="709"/>
                    </a:cubicBezTo>
                    <a:lnTo>
                      <a:pt x="233" y="774"/>
                    </a:lnTo>
                    <a:lnTo>
                      <a:pt x="229" y="786"/>
                    </a:lnTo>
                    <a:lnTo>
                      <a:pt x="241" y="790"/>
                    </a:lnTo>
                    <a:lnTo>
                      <a:pt x="335" y="821"/>
                    </a:lnTo>
                    <a:lnTo>
                      <a:pt x="348" y="825"/>
                    </a:lnTo>
                    <a:lnTo>
                      <a:pt x="351" y="813"/>
                    </a:lnTo>
                    <a:lnTo>
                      <a:pt x="372" y="748"/>
                    </a:lnTo>
                    <a:cubicBezTo>
                      <a:pt x="389" y="750"/>
                      <a:pt x="406" y="751"/>
                      <a:pt x="422" y="751"/>
                    </a:cubicBezTo>
                    <a:lnTo>
                      <a:pt x="437" y="817"/>
                    </a:lnTo>
                    <a:lnTo>
                      <a:pt x="439" y="830"/>
                    </a:lnTo>
                    <a:lnTo>
                      <a:pt x="452" y="827"/>
                    </a:lnTo>
                    <a:lnTo>
                      <a:pt x="549" y="806"/>
                    </a:lnTo>
                    <a:lnTo>
                      <a:pt x="562" y="804"/>
                    </a:lnTo>
                    <a:lnTo>
                      <a:pt x="559" y="791"/>
                    </a:lnTo>
                    <a:lnTo>
                      <a:pt x="545" y="725"/>
                    </a:lnTo>
                    <a:cubicBezTo>
                      <a:pt x="560" y="718"/>
                      <a:pt x="575" y="710"/>
                      <a:pt x="589" y="702"/>
                    </a:cubicBezTo>
                    <a:lnTo>
                      <a:pt x="635" y="752"/>
                    </a:lnTo>
                    <a:lnTo>
                      <a:pt x="643" y="762"/>
                    </a:lnTo>
                    <a:lnTo>
                      <a:pt x="653" y="753"/>
                    </a:lnTo>
                    <a:lnTo>
                      <a:pt x="727" y="687"/>
                    </a:lnTo>
                    <a:lnTo>
                      <a:pt x="736" y="678"/>
                    </a:lnTo>
                    <a:lnTo>
                      <a:pt x="728" y="669"/>
                    </a:lnTo>
                    <a:lnTo>
                      <a:pt x="682" y="618"/>
                    </a:lnTo>
                    <a:cubicBezTo>
                      <a:pt x="692" y="605"/>
                      <a:pt x="701" y="591"/>
                      <a:pt x="709" y="576"/>
                    </a:cubicBezTo>
                    <a:lnTo>
                      <a:pt x="774" y="597"/>
                    </a:lnTo>
                    <a:lnTo>
                      <a:pt x="786" y="601"/>
                    </a:lnTo>
                    <a:lnTo>
                      <a:pt x="790" y="589"/>
                    </a:lnTo>
                    <a:lnTo>
                      <a:pt x="821" y="494"/>
                    </a:lnTo>
                    <a:lnTo>
                      <a:pt x="825" y="482"/>
                    </a:lnTo>
                    <a:lnTo>
                      <a:pt x="813" y="478"/>
                    </a:lnTo>
                    <a:lnTo>
                      <a:pt x="748" y="457"/>
                    </a:lnTo>
                    <a:cubicBezTo>
                      <a:pt x="750" y="441"/>
                      <a:pt x="751" y="424"/>
                      <a:pt x="751" y="407"/>
                    </a:cubicBezTo>
                    <a:lnTo>
                      <a:pt x="817" y="393"/>
                    </a:lnTo>
                    <a:lnTo>
                      <a:pt x="829" y="390"/>
                    </a:lnTo>
                    <a:lnTo>
                      <a:pt x="827" y="378"/>
                    </a:lnTo>
                    <a:lnTo>
                      <a:pt x="806" y="280"/>
                    </a:lnTo>
                    <a:lnTo>
                      <a:pt x="803" y="268"/>
                    </a:lnTo>
                    <a:lnTo>
                      <a:pt x="791" y="271"/>
                    </a:lnTo>
                    <a:lnTo>
                      <a:pt x="724" y="285"/>
                    </a:lnTo>
                    <a:cubicBezTo>
                      <a:pt x="718" y="270"/>
                      <a:pt x="710" y="255"/>
                      <a:pt x="702" y="240"/>
                    </a:cubicBezTo>
                    <a:lnTo>
                      <a:pt x="752" y="195"/>
                    </a:lnTo>
                    <a:lnTo>
                      <a:pt x="762" y="186"/>
                    </a:lnTo>
                    <a:lnTo>
                      <a:pt x="753" y="177"/>
                    </a:lnTo>
                    <a:lnTo>
                      <a:pt x="687" y="103"/>
                    </a:lnTo>
                    <a:lnTo>
                      <a:pt x="678" y="93"/>
                    </a:lnTo>
                    <a:lnTo>
                      <a:pt x="668" y="102"/>
                    </a:lnTo>
                    <a:lnTo>
                      <a:pt x="618" y="147"/>
                    </a:lnTo>
                    <a:cubicBezTo>
                      <a:pt x="604" y="137"/>
                      <a:pt x="590" y="128"/>
                      <a:pt x="576" y="120"/>
                    </a:cubicBezTo>
                    <a:lnTo>
                      <a:pt x="597" y="55"/>
                    </a:lnTo>
                    <a:lnTo>
                      <a:pt x="601" y="43"/>
                    </a:lnTo>
                    <a:lnTo>
                      <a:pt x="589" y="39"/>
                    </a:lnTo>
                    <a:lnTo>
                      <a:pt x="494" y="9"/>
                    </a:lnTo>
                    <a:lnTo>
                      <a:pt x="482" y="5"/>
                    </a:lnTo>
                    <a:lnTo>
                      <a:pt x="478" y="17"/>
                    </a:lnTo>
                    <a:lnTo>
                      <a:pt x="457" y="82"/>
                    </a:lnTo>
                    <a:cubicBezTo>
                      <a:pt x="441" y="79"/>
                      <a:pt x="424" y="79"/>
                      <a:pt x="407" y="79"/>
                    </a:cubicBezTo>
                    <a:lnTo>
                      <a:pt x="393" y="13"/>
                    </a:lnTo>
                    <a:lnTo>
                      <a:pt x="390" y="0"/>
                    </a:lnTo>
                    <a:lnTo>
                      <a:pt x="378" y="3"/>
                    </a:lnTo>
                    <a:lnTo>
                      <a:pt x="280" y="24"/>
                    </a:lnTo>
                    <a:lnTo>
                      <a:pt x="268" y="26"/>
                    </a:lnTo>
                    <a:lnTo>
                      <a:pt x="271" y="39"/>
                    </a:lnTo>
                    <a:lnTo>
                      <a:pt x="285" y="105"/>
                    </a:lnTo>
                    <a:cubicBezTo>
                      <a:pt x="270" y="111"/>
                      <a:pt x="255" y="119"/>
                      <a:pt x="240" y="128"/>
                    </a:cubicBezTo>
                    <a:lnTo>
                      <a:pt x="195" y="77"/>
                    </a:lnTo>
                    <a:lnTo>
                      <a:pt x="186" y="68"/>
                    </a:lnTo>
                    <a:lnTo>
                      <a:pt x="177" y="76"/>
                    </a:lnTo>
                    <a:lnTo>
                      <a:pt x="103" y="143"/>
                    </a:lnTo>
                    <a:lnTo>
                      <a:pt x="93" y="152"/>
                    </a:lnTo>
                    <a:lnTo>
                      <a:pt x="102" y="161"/>
                    </a:lnTo>
                    <a:lnTo>
                      <a:pt x="147" y="212"/>
                    </a:lnTo>
                  </a:path>
                </a:pathLst>
              </a:custGeom>
              <a:solidFill>
                <a:srgbClr val="F68D2E"/>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79" name="Freeform 99">
                <a:extLst>
                  <a:ext uri="{FF2B5EF4-FFF2-40B4-BE49-F238E27FC236}">
                    <a16:creationId xmlns:a16="http://schemas.microsoft.com/office/drawing/2014/main" id="{A218F7AD-1116-24D9-FA2D-C858FA16D29B}"/>
                  </a:ext>
                </a:extLst>
              </p:cNvPr>
              <p:cNvSpPr>
                <a:spLocks noEditPoints="1"/>
              </p:cNvSpPr>
              <p:nvPr/>
            </p:nvSpPr>
            <p:spPr bwMode="auto">
              <a:xfrm>
                <a:off x="2016748" y="2895719"/>
                <a:ext cx="181595" cy="181595"/>
              </a:xfrm>
              <a:custGeom>
                <a:avLst/>
                <a:gdLst>
                  <a:gd name="T0" fmla="*/ 329 w 530"/>
                  <a:gd name="T1" fmla="*/ 207 h 530"/>
                  <a:gd name="T2" fmla="*/ 201 w 530"/>
                  <a:gd name="T3" fmla="*/ 323 h 530"/>
                  <a:gd name="T4" fmla="*/ 94 w 530"/>
                  <a:gd name="T5" fmla="*/ 135 h 530"/>
                  <a:gd name="T6" fmla="*/ 35 w 530"/>
                  <a:gd name="T7" fmla="*/ 149 h 530"/>
                  <a:gd name="T8" fmla="*/ 25 w 530"/>
                  <a:gd name="T9" fmla="*/ 154 h 530"/>
                  <a:gd name="T10" fmla="*/ 3 w 530"/>
                  <a:gd name="T11" fmla="*/ 222 h 530"/>
                  <a:gd name="T12" fmla="*/ 52 w 530"/>
                  <a:gd name="T13" fmla="*/ 238 h 530"/>
                  <a:gd name="T14" fmla="*/ 8 w 530"/>
                  <a:gd name="T15" fmla="*/ 279 h 530"/>
                  <a:gd name="T16" fmla="*/ 2 w 530"/>
                  <a:gd name="T17" fmla="*/ 289 h 530"/>
                  <a:gd name="T18" fmla="*/ 17 w 530"/>
                  <a:gd name="T19" fmla="*/ 359 h 530"/>
                  <a:gd name="T20" fmla="*/ 67 w 530"/>
                  <a:gd name="T21" fmla="*/ 348 h 530"/>
                  <a:gd name="T22" fmla="*/ 49 w 530"/>
                  <a:gd name="T23" fmla="*/ 406 h 530"/>
                  <a:gd name="T24" fmla="*/ 49 w 530"/>
                  <a:gd name="T25" fmla="*/ 417 h 530"/>
                  <a:gd name="T26" fmla="*/ 97 w 530"/>
                  <a:gd name="T27" fmla="*/ 471 h 530"/>
                  <a:gd name="T28" fmla="*/ 135 w 530"/>
                  <a:gd name="T29" fmla="*/ 436 h 530"/>
                  <a:gd name="T30" fmla="*/ 149 w 530"/>
                  <a:gd name="T31" fmla="*/ 495 h 530"/>
                  <a:gd name="T32" fmla="*/ 154 w 530"/>
                  <a:gd name="T33" fmla="*/ 505 h 530"/>
                  <a:gd name="T34" fmla="*/ 222 w 530"/>
                  <a:gd name="T35" fmla="*/ 527 h 530"/>
                  <a:gd name="T36" fmla="*/ 238 w 530"/>
                  <a:gd name="T37" fmla="*/ 478 h 530"/>
                  <a:gd name="T38" fmla="*/ 279 w 530"/>
                  <a:gd name="T39" fmla="*/ 522 h 530"/>
                  <a:gd name="T40" fmla="*/ 289 w 530"/>
                  <a:gd name="T41" fmla="*/ 529 h 530"/>
                  <a:gd name="T42" fmla="*/ 359 w 530"/>
                  <a:gd name="T43" fmla="*/ 514 h 530"/>
                  <a:gd name="T44" fmla="*/ 348 w 530"/>
                  <a:gd name="T45" fmla="*/ 463 h 530"/>
                  <a:gd name="T46" fmla="*/ 406 w 530"/>
                  <a:gd name="T47" fmla="*/ 481 h 530"/>
                  <a:gd name="T48" fmla="*/ 417 w 530"/>
                  <a:gd name="T49" fmla="*/ 481 h 530"/>
                  <a:gd name="T50" fmla="*/ 471 w 530"/>
                  <a:gd name="T51" fmla="*/ 433 h 530"/>
                  <a:gd name="T52" fmla="*/ 436 w 530"/>
                  <a:gd name="T53" fmla="*/ 395 h 530"/>
                  <a:gd name="T54" fmla="*/ 495 w 530"/>
                  <a:gd name="T55" fmla="*/ 382 h 530"/>
                  <a:gd name="T56" fmla="*/ 505 w 530"/>
                  <a:gd name="T57" fmla="*/ 376 h 530"/>
                  <a:gd name="T58" fmla="*/ 527 w 530"/>
                  <a:gd name="T59" fmla="*/ 308 h 530"/>
                  <a:gd name="T60" fmla="*/ 478 w 530"/>
                  <a:gd name="T61" fmla="*/ 292 h 530"/>
                  <a:gd name="T62" fmla="*/ 522 w 530"/>
                  <a:gd name="T63" fmla="*/ 251 h 530"/>
                  <a:gd name="T64" fmla="*/ 529 w 530"/>
                  <a:gd name="T65" fmla="*/ 241 h 530"/>
                  <a:gd name="T66" fmla="*/ 514 w 530"/>
                  <a:gd name="T67" fmla="*/ 171 h 530"/>
                  <a:gd name="T68" fmla="*/ 463 w 530"/>
                  <a:gd name="T69" fmla="*/ 182 h 530"/>
                  <a:gd name="T70" fmla="*/ 481 w 530"/>
                  <a:gd name="T71" fmla="*/ 124 h 530"/>
                  <a:gd name="T72" fmla="*/ 481 w 530"/>
                  <a:gd name="T73" fmla="*/ 113 h 530"/>
                  <a:gd name="T74" fmla="*/ 433 w 530"/>
                  <a:gd name="T75" fmla="*/ 60 h 530"/>
                  <a:gd name="T76" fmla="*/ 395 w 530"/>
                  <a:gd name="T77" fmla="*/ 94 h 530"/>
                  <a:gd name="T78" fmla="*/ 382 w 530"/>
                  <a:gd name="T79" fmla="*/ 35 h 530"/>
                  <a:gd name="T80" fmla="*/ 376 w 530"/>
                  <a:gd name="T81" fmla="*/ 25 h 530"/>
                  <a:gd name="T82" fmla="*/ 308 w 530"/>
                  <a:gd name="T83" fmla="*/ 3 h 530"/>
                  <a:gd name="T84" fmla="*/ 292 w 530"/>
                  <a:gd name="T85" fmla="*/ 52 h 530"/>
                  <a:gd name="T86" fmla="*/ 251 w 530"/>
                  <a:gd name="T87" fmla="*/ 8 h 530"/>
                  <a:gd name="T88" fmla="*/ 241 w 530"/>
                  <a:gd name="T89" fmla="*/ 2 h 530"/>
                  <a:gd name="T90" fmla="*/ 171 w 530"/>
                  <a:gd name="T91" fmla="*/ 17 h 530"/>
                  <a:gd name="T92" fmla="*/ 182 w 530"/>
                  <a:gd name="T93" fmla="*/ 67 h 530"/>
                  <a:gd name="T94" fmla="*/ 124 w 530"/>
                  <a:gd name="T95" fmla="*/ 49 h 530"/>
                  <a:gd name="T96" fmla="*/ 113 w 530"/>
                  <a:gd name="T97" fmla="*/ 49 h 530"/>
                  <a:gd name="T98" fmla="*/ 60 w 530"/>
                  <a:gd name="T99" fmla="*/ 97 h 530"/>
                  <a:gd name="T100" fmla="*/ 94 w 530"/>
                  <a:gd name="T101" fmla="*/ 13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30" h="530">
                    <a:moveTo>
                      <a:pt x="207" y="201"/>
                    </a:moveTo>
                    <a:cubicBezTo>
                      <a:pt x="243" y="169"/>
                      <a:pt x="297" y="172"/>
                      <a:pt x="329" y="207"/>
                    </a:cubicBezTo>
                    <a:cubicBezTo>
                      <a:pt x="361" y="243"/>
                      <a:pt x="358" y="297"/>
                      <a:pt x="323" y="329"/>
                    </a:cubicBezTo>
                    <a:cubicBezTo>
                      <a:pt x="288" y="361"/>
                      <a:pt x="233" y="358"/>
                      <a:pt x="201" y="323"/>
                    </a:cubicBezTo>
                    <a:cubicBezTo>
                      <a:pt x="169" y="288"/>
                      <a:pt x="172" y="233"/>
                      <a:pt x="207" y="201"/>
                    </a:cubicBezTo>
                    <a:close/>
                    <a:moveTo>
                      <a:pt x="94" y="135"/>
                    </a:moveTo>
                    <a:cubicBezTo>
                      <a:pt x="88" y="144"/>
                      <a:pt x="82" y="153"/>
                      <a:pt x="77" y="162"/>
                    </a:cubicBezTo>
                    <a:lnTo>
                      <a:pt x="35" y="149"/>
                    </a:lnTo>
                    <a:lnTo>
                      <a:pt x="28" y="146"/>
                    </a:lnTo>
                    <a:lnTo>
                      <a:pt x="25" y="154"/>
                    </a:lnTo>
                    <a:lnTo>
                      <a:pt x="6" y="214"/>
                    </a:lnTo>
                    <a:lnTo>
                      <a:pt x="3" y="222"/>
                    </a:lnTo>
                    <a:lnTo>
                      <a:pt x="11" y="225"/>
                    </a:lnTo>
                    <a:lnTo>
                      <a:pt x="52" y="238"/>
                    </a:lnTo>
                    <a:cubicBezTo>
                      <a:pt x="51" y="249"/>
                      <a:pt x="50" y="259"/>
                      <a:pt x="50" y="270"/>
                    </a:cubicBezTo>
                    <a:lnTo>
                      <a:pt x="8" y="279"/>
                    </a:lnTo>
                    <a:lnTo>
                      <a:pt x="0" y="281"/>
                    </a:lnTo>
                    <a:lnTo>
                      <a:pt x="2" y="289"/>
                    </a:lnTo>
                    <a:lnTo>
                      <a:pt x="15" y="351"/>
                    </a:lnTo>
                    <a:lnTo>
                      <a:pt x="17" y="359"/>
                    </a:lnTo>
                    <a:lnTo>
                      <a:pt x="25" y="357"/>
                    </a:lnTo>
                    <a:lnTo>
                      <a:pt x="67" y="348"/>
                    </a:lnTo>
                    <a:cubicBezTo>
                      <a:pt x="71" y="358"/>
                      <a:pt x="76" y="368"/>
                      <a:pt x="82" y="377"/>
                    </a:cubicBezTo>
                    <a:lnTo>
                      <a:pt x="49" y="406"/>
                    </a:lnTo>
                    <a:lnTo>
                      <a:pt x="43" y="411"/>
                    </a:lnTo>
                    <a:lnTo>
                      <a:pt x="49" y="417"/>
                    </a:lnTo>
                    <a:lnTo>
                      <a:pt x="91" y="465"/>
                    </a:lnTo>
                    <a:lnTo>
                      <a:pt x="97" y="471"/>
                    </a:lnTo>
                    <a:lnTo>
                      <a:pt x="103" y="465"/>
                    </a:lnTo>
                    <a:lnTo>
                      <a:pt x="135" y="436"/>
                    </a:lnTo>
                    <a:cubicBezTo>
                      <a:pt x="144" y="442"/>
                      <a:pt x="153" y="448"/>
                      <a:pt x="162" y="453"/>
                    </a:cubicBezTo>
                    <a:lnTo>
                      <a:pt x="149" y="495"/>
                    </a:lnTo>
                    <a:lnTo>
                      <a:pt x="146" y="503"/>
                    </a:lnTo>
                    <a:lnTo>
                      <a:pt x="154" y="505"/>
                    </a:lnTo>
                    <a:lnTo>
                      <a:pt x="214" y="525"/>
                    </a:lnTo>
                    <a:lnTo>
                      <a:pt x="222" y="527"/>
                    </a:lnTo>
                    <a:lnTo>
                      <a:pt x="225" y="519"/>
                    </a:lnTo>
                    <a:lnTo>
                      <a:pt x="238" y="478"/>
                    </a:lnTo>
                    <a:cubicBezTo>
                      <a:pt x="249" y="480"/>
                      <a:pt x="259" y="480"/>
                      <a:pt x="270" y="480"/>
                    </a:cubicBezTo>
                    <a:lnTo>
                      <a:pt x="279" y="522"/>
                    </a:lnTo>
                    <a:lnTo>
                      <a:pt x="281" y="530"/>
                    </a:lnTo>
                    <a:lnTo>
                      <a:pt x="289" y="529"/>
                    </a:lnTo>
                    <a:lnTo>
                      <a:pt x="351" y="515"/>
                    </a:lnTo>
                    <a:lnTo>
                      <a:pt x="359" y="514"/>
                    </a:lnTo>
                    <a:lnTo>
                      <a:pt x="357" y="506"/>
                    </a:lnTo>
                    <a:lnTo>
                      <a:pt x="348" y="463"/>
                    </a:lnTo>
                    <a:cubicBezTo>
                      <a:pt x="358" y="459"/>
                      <a:pt x="368" y="454"/>
                      <a:pt x="377" y="448"/>
                    </a:cubicBezTo>
                    <a:lnTo>
                      <a:pt x="406" y="481"/>
                    </a:lnTo>
                    <a:lnTo>
                      <a:pt x="411" y="487"/>
                    </a:lnTo>
                    <a:lnTo>
                      <a:pt x="417" y="481"/>
                    </a:lnTo>
                    <a:lnTo>
                      <a:pt x="465" y="439"/>
                    </a:lnTo>
                    <a:lnTo>
                      <a:pt x="471" y="433"/>
                    </a:lnTo>
                    <a:lnTo>
                      <a:pt x="465" y="427"/>
                    </a:lnTo>
                    <a:lnTo>
                      <a:pt x="436" y="395"/>
                    </a:lnTo>
                    <a:cubicBezTo>
                      <a:pt x="443" y="386"/>
                      <a:pt x="448" y="377"/>
                      <a:pt x="454" y="368"/>
                    </a:cubicBezTo>
                    <a:lnTo>
                      <a:pt x="495" y="382"/>
                    </a:lnTo>
                    <a:lnTo>
                      <a:pt x="503" y="384"/>
                    </a:lnTo>
                    <a:lnTo>
                      <a:pt x="505" y="376"/>
                    </a:lnTo>
                    <a:lnTo>
                      <a:pt x="525" y="316"/>
                    </a:lnTo>
                    <a:lnTo>
                      <a:pt x="527" y="308"/>
                    </a:lnTo>
                    <a:lnTo>
                      <a:pt x="520" y="306"/>
                    </a:lnTo>
                    <a:lnTo>
                      <a:pt x="478" y="292"/>
                    </a:lnTo>
                    <a:cubicBezTo>
                      <a:pt x="480" y="282"/>
                      <a:pt x="480" y="271"/>
                      <a:pt x="480" y="260"/>
                    </a:cubicBezTo>
                    <a:lnTo>
                      <a:pt x="522" y="251"/>
                    </a:lnTo>
                    <a:lnTo>
                      <a:pt x="530" y="249"/>
                    </a:lnTo>
                    <a:lnTo>
                      <a:pt x="529" y="241"/>
                    </a:lnTo>
                    <a:lnTo>
                      <a:pt x="515" y="179"/>
                    </a:lnTo>
                    <a:lnTo>
                      <a:pt x="514" y="171"/>
                    </a:lnTo>
                    <a:lnTo>
                      <a:pt x="506" y="173"/>
                    </a:lnTo>
                    <a:lnTo>
                      <a:pt x="463" y="182"/>
                    </a:lnTo>
                    <a:cubicBezTo>
                      <a:pt x="459" y="172"/>
                      <a:pt x="454" y="163"/>
                      <a:pt x="449" y="154"/>
                    </a:cubicBezTo>
                    <a:lnTo>
                      <a:pt x="481" y="124"/>
                    </a:lnTo>
                    <a:lnTo>
                      <a:pt x="487" y="119"/>
                    </a:lnTo>
                    <a:lnTo>
                      <a:pt x="481" y="113"/>
                    </a:lnTo>
                    <a:lnTo>
                      <a:pt x="439" y="66"/>
                    </a:lnTo>
                    <a:lnTo>
                      <a:pt x="433" y="60"/>
                    </a:lnTo>
                    <a:lnTo>
                      <a:pt x="427" y="65"/>
                    </a:lnTo>
                    <a:lnTo>
                      <a:pt x="395" y="94"/>
                    </a:lnTo>
                    <a:cubicBezTo>
                      <a:pt x="386" y="88"/>
                      <a:pt x="377" y="82"/>
                      <a:pt x="368" y="77"/>
                    </a:cubicBezTo>
                    <a:lnTo>
                      <a:pt x="382" y="35"/>
                    </a:lnTo>
                    <a:lnTo>
                      <a:pt x="384" y="28"/>
                    </a:lnTo>
                    <a:lnTo>
                      <a:pt x="376" y="25"/>
                    </a:lnTo>
                    <a:lnTo>
                      <a:pt x="316" y="5"/>
                    </a:lnTo>
                    <a:lnTo>
                      <a:pt x="308" y="3"/>
                    </a:lnTo>
                    <a:lnTo>
                      <a:pt x="306" y="11"/>
                    </a:lnTo>
                    <a:lnTo>
                      <a:pt x="292" y="52"/>
                    </a:lnTo>
                    <a:cubicBezTo>
                      <a:pt x="282" y="51"/>
                      <a:pt x="271" y="50"/>
                      <a:pt x="260" y="50"/>
                    </a:cubicBezTo>
                    <a:lnTo>
                      <a:pt x="251" y="8"/>
                    </a:lnTo>
                    <a:lnTo>
                      <a:pt x="249" y="0"/>
                    </a:lnTo>
                    <a:lnTo>
                      <a:pt x="241" y="2"/>
                    </a:lnTo>
                    <a:lnTo>
                      <a:pt x="179" y="15"/>
                    </a:lnTo>
                    <a:lnTo>
                      <a:pt x="171" y="17"/>
                    </a:lnTo>
                    <a:lnTo>
                      <a:pt x="173" y="25"/>
                    </a:lnTo>
                    <a:lnTo>
                      <a:pt x="182" y="67"/>
                    </a:lnTo>
                    <a:cubicBezTo>
                      <a:pt x="172" y="71"/>
                      <a:pt x="163" y="76"/>
                      <a:pt x="154" y="82"/>
                    </a:cubicBezTo>
                    <a:lnTo>
                      <a:pt x="124" y="49"/>
                    </a:lnTo>
                    <a:lnTo>
                      <a:pt x="119" y="43"/>
                    </a:lnTo>
                    <a:lnTo>
                      <a:pt x="113" y="49"/>
                    </a:lnTo>
                    <a:lnTo>
                      <a:pt x="66" y="91"/>
                    </a:lnTo>
                    <a:lnTo>
                      <a:pt x="60" y="97"/>
                    </a:lnTo>
                    <a:lnTo>
                      <a:pt x="65" y="103"/>
                    </a:lnTo>
                    <a:lnTo>
                      <a:pt x="94" y="135"/>
                    </a:lnTo>
                  </a:path>
                </a:pathLst>
              </a:custGeom>
              <a:solidFill>
                <a:srgbClr val="F26D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0" name="Freeform 100">
                <a:extLst>
                  <a:ext uri="{FF2B5EF4-FFF2-40B4-BE49-F238E27FC236}">
                    <a16:creationId xmlns:a16="http://schemas.microsoft.com/office/drawing/2014/main" id="{CF763108-E1C9-8B76-E134-3C8941F734C0}"/>
                  </a:ext>
                </a:extLst>
              </p:cNvPr>
              <p:cNvSpPr>
                <a:spLocks noEditPoints="1"/>
              </p:cNvSpPr>
              <p:nvPr/>
            </p:nvSpPr>
            <p:spPr bwMode="auto">
              <a:xfrm>
                <a:off x="1328827" y="2620123"/>
                <a:ext cx="653738" cy="654806"/>
              </a:xfrm>
              <a:custGeom>
                <a:avLst/>
                <a:gdLst>
                  <a:gd name="T0" fmla="*/ 954 w 1908"/>
                  <a:gd name="T1" fmla="*/ 1363 h 1908"/>
                  <a:gd name="T2" fmla="*/ 545 w 1908"/>
                  <a:gd name="T3" fmla="*/ 954 h 1908"/>
                  <a:gd name="T4" fmla="*/ 954 w 1908"/>
                  <a:gd name="T5" fmla="*/ 545 h 1908"/>
                  <a:gd name="T6" fmla="*/ 1363 w 1908"/>
                  <a:gd name="T7" fmla="*/ 954 h 1908"/>
                  <a:gd name="T8" fmla="*/ 954 w 1908"/>
                  <a:gd name="T9" fmla="*/ 1363 h 1908"/>
                  <a:gd name="T10" fmla="*/ 1908 w 1908"/>
                  <a:gd name="T11" fmla="*/ 1090 h 1908"/>
                  <a:gd name="T12" fmla="*/ 1908 w 1908"/>
                  <a:gd name="T13" fmla="*/ 818 h 1908"/>
                  <a:gd name="T14" fmla="*/ 1622 w 1908"/>
                  <a:gd name="T15" fmla="*/ 818 h 1908"/>
                  <a:gd name="T16" fmla="*/ 1527 w 1908"/>
                  <a:gd name="T17" fmla="*/ 587 h 1908"/>
                  <a:gd name="T18" fmla="*/ 1732 w 1908"/>
                  <a:gd name="T19" fmla="*/ 382 h 1908"/>
                  <a:gd name="T20" fmla="*/ 1539 w 1908"/>
                  <a:gd name="T21" fmla="*/ 190 h 1908"/>
                  <a:gd name="T22" fmla="*/ 1338 w 1908"/>
                  <a:gd name="T23" fmla="*/ 391 h 1908"/>
                  <a:gd name="T24" fmla="*/ 1090 w 1908"/>
                  <a:gd name="T25" fmla="*/ 286 h 1908"/>
                  <a:gd name="T26" fmla="*/ 1090 w 1908"/>
                  <a:gd name="T27" fmla="*/ 0 h 1908"/>
                  <a:gd name="T28" fmla="*/ 818 w 1908"/>
                  <a:gd name="T29" fmla="*/ 0 h 1908"/>
                  <a:gd name="T30" fmla="*/ 818 w 1908"/>
                  <a:gd name="T31" fmla="*/ 286 h 1908"/>
                  <a:gd name="T32" fmla="*/ 578 w 1908"/>
                  <a:gd name="T33" fmla="*/ 386 h 1908"/>
                  <a:gd name="T34" fmla="*/ 382 w 1908"/>
                  <a:gd name="T35" fmla="*/ 190 h 1908"/>
                  <a:gd name="T36" fmla="*/ 190 w 1908"/>
                  <a:gd name="T37" fmla="*/ 382 h 1908"/>
                  <a:gd name="T38" fmla="*/ 386 w 1908"/>
                  <a:gd name="T39" fmla="*/ 578 h 1908"/>
                  <a:gd name="T40" fmla="*/ 286 w 1908"/>
                  <a:gd name="T41" fmla="*/ 818 h 1908"/>
                  <a:gd name="T42" fmla="*/ 0 w 1908"/>
                  <a:gd name="T43" fmla="*/ 818 h 1908"/>
                  <a:gd name="T44" fmla="*/ 0 w 1908"/>
                  <a:gd name="T45" fmla="*/ 1090 h 1908"/>
                  <a:gd name="T46" fmla="*/ 286 w 1908"/>
                  <a:gd name="T47" fmla="*/ 1090 h 1908"/>
                  <a:gd name="T48" fmla="*/ 391 w 1908"/>
                  <a:gd name="T49" fmla="*/ 1338 h 1908"/>
                  <a:gd name="T50" fmla="*/ 190 w 1908"/>
                  <a:gd name="T51" fmla="*/ 1539 h 1908"/>
                  <a:gd name="T52" fmla="*/ 383 w 1908"/>
                  <a:gd name="T53" fmla="*/ 1732 h 1908"/>
                  <a:gd name="T54" fmla="*/ 587 w 1908"/>
                  <a:gd name="T55" fmla="*/ 1527 h 1908"/>
                  <a:gd name="T56" fmla="*/ 818 w 1908"/>
                  <a:gd name="T57" fmla="*/ 1622 h 1908"/>
                  <a:gd name="T58" fmla="*/ 818 w 1908"/>
                  <a:gd name="T59" fmla="*/ 1908 h 1908"/>
                  <a:gd name="T60" fmla="*/ 1090 w 1908"/>
                  <a:gd name="T61" fmla="*/ 1908 h 1908"/>
                  <a:gd name="T62" fmla="*/ 1090 w 1908"/>
                  <a:gd name="T63" fmla="*/ 1622 h 1908"/>
                  <a:gd name="T64" fmla="*/ 1330 w 1908"/>
                  <a:gd name="T65" fmla="*/ 1522 h 1908"/>
                  <a:gd name="T66" fmla="*/ 1539 w 1908"/>
                  <a:gd name="T67" fmla="*/ 1732 h 1908"/>
                  <a:gd name="T68" fmla="*/ 1732 w 1908"/>
                  <a:gd name="T69" fmla="*/ 1539 h 1908"/>
                  <a:gd name="T70" fmla="*/ 1522 w 1908"/>
                  <a:gd name="T71" fmla="*/ 1329 h 1908"/>
                  <a:gd name="T72" fmla="*/ 1622 w 1908"/>
                  <a:gd name="T73" fmla="*/ 1090 h 1908"/>
                  <a:gd name="T74" fmla="*/ 1908 w 1908"/>
                  <a:gd name="T75" fmla="*/ 1090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08" h="1908">
                    <a:moveTo>
                      <a:pt x="954" y="1363"/>
                    </a:moveTo>
                    <a:cubicBezTo>
                      <a:pt x="728" y="1362"/>
                      <a:pt x="545" y="1179"/>
                      <a:pt x="545" y="954"/>
                    </a:cubicBezTo>
                    <a:cubicBezTo>
                      <a:pt x="546" y="728"/>
                      <a:pt x="728" y="545"/>
                      <a:pt x="954" y="545"/>
                    </a:cubicBezTo>
                    <a:cubicBezTo>
                      <a:pt x="1180" y="545"/>
                      <a:pt x="1362" y="728"/>
                      <a:pt x="1363" y="954"/>
                    </a:cubicBezTo>
                    <a:cubicBezTo>
                      <a:pt x="1362" y="1180"/>
                      <a:pt x="1180" y="1362"/>
                      <a:pt x="954" y="1363"/>
                    </a:cubicBezTo>
                    <a:close/>
                    <a:moveTo>
                      <a:pt x="1908" y="1090"/>
                    </a:moveTo>
                    <a:lnTo>
                      <a:pt x="1908" y="818"/>
                    </a:lnTo>
                    <a:lnTo>
                      <a:pt x="1622" y="818"/>
                    </a:lnTo>
                    <a:cubicBezTo>
                      <a:pt x="1605" y="734"/>
                      <a:pt x="1572" y="656"/>
                      <a:pt x="1527" y="587"/>
                    </a:cubicBezTo>
                    <a:lnTo>
                      <a:pt x="1732" y="382"/>
                    </a:lnTo>
                    <a:lnTo>
                      <a:pt x="1539" y="190"/>
                    </a:lnTo>
                    <a:lnTo>
                      <a:pt x="1338" y="391"/>
                    </a:lnTo>
                    <a:cubicBezTo>
                      <a:pt x="1264" y="341"/>
                      <a:pt x="1180" y="304"/>
                      <a:pt x="1090" y="286"/>
                    </a:cubicBezTo>
                    <a:lnTo>
                      <a:pt x="1090" y="0"/>
                    </a:lnTo>
                    <a:lnTo>
                      <a:pt x="818" y="0"/>
                    </a:lnTo>
                    <a:lnTo>
                      <a:pt x="818" y="286"/>
                    </a:lnTo>
                    <a:cubicBezTo>
                      <a:pt x="731" y="304"/>
                      <a:pt x="650" y="338"/>
                      <a:pt x="578" y="386"/>
                    </a:cubicBezTo>
                    <a:lnTo>
                      <a:pt x="382" y="190"/>
                    </a:lnTo>
                    <a:lnTo>
                      <a:pt x="190" y="382"/>
                    </a:lnTo>
                    <a:lnTo>
                      <a:pt x="386" y="578"/>
                    </a:lnTo>
                    <a:cubicBezTo>
                      <a:pt x="338" y="650"/>
                      <a:pt x="304" y="731"/>
                      <a:pt x="286" y="818"/>
                    </a:cubicBezTo>
                    <a:lnTo>
                      <a:pt x="0" y="818"/>
                    </a:lnTo>
                    <a:lnTo>
                      <a:pt x="0" y="1090"/>
                    </a:lnTo>
                    <a:lnTo>
                      <a:pt x="286" y="1090"/>
                    </a:lnTo>
                    <a:cubicBezTo>
                      <a:pt x="305" y="1180"/>
                      <a:pt x="341" y="1264"/>
                      <a:pt x="391" y="1338"/>
                    </a:cubicBezTo>
                    <a:lnTo>
                      <a:pt x="190" y="1539"/>
                    </a:lnTo>
                    <a:lnTo>
                      <a:pt x="383" y="1732"/>
                    </a:lnTo>
                    <a:lnTo>
                      <a:pt x="587" y="1527"/>
                    </a:lnTo>
                    <a:cubicBezTo>
                      <a:pt x="656" y="1572"/>
                      <a:pt x="734" y="1605"/>
                      <a:pt x="818" y="1622"/>
                    </a:cubicBezTo>
                    <a:lnTo>
                      <a:pt x="818" y="1908"/>
                    </a:lnTo>
                    <a:lnTo>
                      <a:pt x="1090" y="1908"/>
                    </a:lnTo>
                    <a:lnTo>
                      <a:pt x="1090" y="1622"/>
                    </a:lnTo>
                    <a:cubicBezTo>
                      <a:pt x="1177" y="1604"/>
                      <a:pt x="1258" y="1570"/>
                      <a:pt x="1330" y="1522"/>
                    </a:cubicBezTo>
                    <a:lnTo>
                      <a:pt x="1539" y="1732"/>
                    </a:lnTo>
                    <a:lnTo>
                      <a:pt x="1732" y="1539"/>
                    </a:lnTo>
                    <a:lnTo>
                      <a:pt x="1522" y="1329"/>
                    </a:lnTo>
                    <a:cubicBezTo>
                      <a:pt x="1570" y="1258"/>
                      <a:pt x="1604" y="1177"/>
                      <a:pt x="1622" y="1090"/>
                    </a:cubicBezTo>
                    <a:lnTo>
                      <a:pt x="1908" y="1090"/>
                    </a:lnTo>
                  </a:path>
                </a:pathLst>
              </a:custGeom>
              <a:solidFill>
                <a:srgbClr val="6D2077"/>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81" name="Freeform 101">
                <a:extLst>
                  <a:ext uri="{FF2B5EF4-FFF2-40B4-BE49-F238E27FC236}">
                    <a16:creationId xmlns:a16="http://schemas.microsoft.com/office/drawing/2014/main" id="{28AB6B1A-B4E8-3D57-61ED-F2A9E9DD8162}"/>
                  </a:ext>
                </a:extLst>
              </p:cNvPr>
              <p:cNvSpPr>
                <a:spLocks noEditPoints="1"/>
              </p:cNvSpPr>
              <p:nvPr/>
            </p:nvSpPr>
            <p:spPr bwMode="auto">
              <a:xfrm>
                <a:off x="1199576" y="3228996"/>
                <a:ext cx="653738" cy="653738"/>
              </a:xfrm>
              <a:custGeom>
                <a:avLst/>
                <a:gdLst>
                  <a:gd name="T0" fmla="*/ 954 w 1908"/>
                  <a:gd name="T1" fmla="*/ 1363 h 1908"/>
                  <a:gd name="T2" fmla="*/ 545 w 1908"/>
                  <a:gd name="T3" fmla="*/ 954 h 1908"/>
                  <a:gd name="T4" fmla="*/ 954 w 1908"/>
                  <a:gd name="T5" fmla="*/ 545 h 1908"/>
                  <a:gd name="T6" fmla="*/ 1363 w 1908"/>
                  <a:gd name="T7" fmla="*/ 954 h 1908"/>
                  <a:gd name="T8" fmla="*/ 954 w 1908"/>
                  <a:gd name="T9" fmla="*/ 1363 h 1908"/>
                  <a:gd name="T10" fmla="*/ 1908 w 1908"/>
                  <a:gd name="T11" fmla="*/ 1090 h 1908"/>
                  <a:gd name="T12" fmla="*/ 1908 w 1908"/>
                  <a:gd name="T13" fmla="*/ 818 h 1908"/>
                  <a:gd name="T14" fmla="*/ 1622 w 1908"/>
                  <a:gd name="T15" fmla="*/ 818 h 1908"/>
                  <a:gd name="T16" fmla="*/ 1528 w 1908"/>
                  <a:gd name="T17" fmla="*/ 587 h 1908"/>
                  <a:gd name="T18" fmla="*/ 1732 w 1908"/>
                  <a:gd name="T19" fmla="*/ 383 h 1908"/>
                  <a:gd name="T20" fmla="*/ 1539 w 1908"/>
                  <a:gd name="T21" fmla="*/ 190 h 1908"/>
                  <a:gd name="T22" fmla="*/ 1338 w 1908"/>
                  <a:gd name="T23" fmla="*/ 391 h 1908"/>
                  <a:gd name="T24" fmla="*/ 1090 w 1908"/>
                  <a:gd name="T25" fmla="*/ 286 h 1908"/>
                  <a:gd name="T26" fmla="*/ 1090 w 1908"/>
                  <a:gd name="T27" fmla="*/ 0 h 1908"/>
                  <a:gd name="T28" fmla="*/ 818 w 1908"/>
                  <a:gd name="T29" fmla="*/ 0 h 1908"/>
                  <a:gd name="T30" fmla="*/ 818 w 1908"/>
                  <a:gd name="T31" fmla="*/ 286 h 1908"/>
                  <a:gd name="T32" fmla="*/ 578 w 1908"/>
                  <a:gd name="T33" fmla="*/ 386 h 1908"/>
                  <a:gd name="T34" fmla="*/ 383 w 1908"/>
                  <a:gd name="T35" fmla="*/ 190 h 1908"/>
                  <a:gd name="T36" fmla="*/ 190 w 1908"/>
                  <a:gd name="T37" fmla="*/ 383 h 1908"/>
                  <a:gd name="T38" fmla="*/ 386 w 1908"/>
                  <a:gd name="T39" fmla="*/ 579 h 1908"/>
                  <a:gd name="T40" fmla="*/ 286 w 1908"/>
                  <a:gd name="T41" fmla="*/ 818 h 1908"/>
                  <a:gd name="T42" fmla="*/ 0 w 1908"/>
                  <a:gd name="T43" fmla="*/ 818 h 1908"/>
                  <a:gd name="T44" fmla="*/ 0 w 1908"/>
                  <a:gd name="T45" fmla="*/ 1090 h 1908"/>
                  <a:gd name="T46" fmla="*/ 286 w 1908"/>
                  <a:gd name="T47" fmla="*/ 1090 h 1908"/>
                  <a:gd name="T48" fmla="*/ 391 w 1908"/>
                  <a:gd name="T49" fmla="*/ 1338 h 1908"/>
                  <a:gd name="T50" fmla="*/ 190 w 1908"/>
                  <a:gd name="T51" fmla="*/ 1539 h 1908"/>
                  <a:gd name="T52" fmla="*/ 383 w 1908"/>
                  <a:gd name="T53" fmla="*/ 1732 h 1908"/>
                  <a:gd name="T54" fmla="*/ 587 w 1908"/>
                  <a:gd name="T55" fmla="*/ 1528 h 1908"/>
                  <a:gd name="T56" fmla="*/ 818 w 1908"/>
                  <a:gd name="T57" fmla="*/ 1622 h 1908"/>
                  <a:gd name="T58" fmla="*/ 818 w 1908"/>
                  <a:gd name="T59" fmla="*/ 1908 h 1908"/>
                  <a:gd name="T60" fmla="*/ 1090 w 1908"/>
                  <a:gd name="T61" fmla="*/ 1908 h 1908"/>
                  <a:gd name="T62" fmla="*/ 1090 w 1908"/>
                  <a:gd name="T63" fmla="*/ 1622 h 1908"/>
                  <a:gd name="T64" fmla="*/ 1330 w 1908"/>
                  <a:gd name="T65" fmla="*/ 1523 h 1908"/>
                  <a:gd name="T66" fmla="*/ 1539 w 1908"/>
                  <a:gd name="T67" fmla="*/ 1732 h 1908"/>
                  <a:gd name="T68" fmla="*/ 1732 w 1908"/>
                  <a:gd name="T69" fmla="*/ 1539 h 1908"/>
                  <a:gd name="T70" fmla="*/ 1523 w 1908"/>
                  <a:gd name="T71" fmla="*/ 1330 h 1908"/>
                  <a:gd name="T72" fmla="*/ 1622 w 1908"/>
                  <a:gd name="T73" fmla="*/ 1090 h 1908"/>
                  <a:gd name="T74" fmla="*/ 1908 w 1908"/>
                  <a:gd name="T75" fmla="*/ 1090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08" h="1908">
                    <a:moveTo>
                      <a:pt x="954" y="1363"/>
                    </a:moveTo>
                    <a:cubicBezTo>
                      <a:pt x="728" y="1363"/>
                      <a:pt x="546" y="1180"/>
                      <a:pt x="545" y="954"/>
                    </a:cubicBezTo>
                    <a:cubicBezTo>
                      <a:pt x="546" y="728"/>
                      <a:pt x="728" y="546"/>
                      <a:pt x="954" y="545"/>
                    </a:cubicBezTo>
                    <a:cubicBezTo>
                      <a:pt x="1180" y="546"/>
                      <a:pt x="1363" y="728"/>
                      <a:pt x="1363" y="954"/>
                    </a:cubicBezTo>
                    <a:cubicBezTo>
                      <a:pt x="1363" y="1180"/>
                      <a:pt x="1180" y="1363"/>
                      <a:pt x="954" y="1363"/>
                    </a:cubicBezTo>
                    <a:close/>
                    <a:moveTo>
                      <a:pt x="1908" y="1090"/>
                    </a:moveTo>
                    <a:lnTo>
                      <a:pt x="1908" y="818"/>
                    </a:lnTo>
                    <a:lnTo>
                      <a:pt x="1622" y="818"/>
                    </a:lnTo>
                    <a:cubicBezTo>
                      <a:pt x="1605" y="734"/>
                      <a:pt x="1572" y="656"/>
                      <a:pt x="1528" y="587"/>
                    </a:cubicBezTo>
                    <a:lnTo>
                      <a:pt x="1732" y="383"/>
                    </a:lnTo>
                    <a:lnTo>
                      <a:pt x="1539" y="190"/>
                    </a:lnTo>
                    <a:lnTo>
                      <a:pt x="1338" y="391"/>
                    </a:lnTo>
                    <a:cubicBezTo>
                      <a:pt x="1264" y="341"/>
                      <a:pt x="1181" y="305"/>
                      <a:pt x="1090" y="286"/>
                    </a:cubicBezTo>
                    <a:lnTo>
                      <a:pt x="1090" y="0"/>
                    </a:lnTo>
                    <a:lnTo>
                      <a:pt x="818" y="0"/>
                    </a:lnTo>
                    <a:lnTo>
                      <a:pt x="818" y="286"/>
                    </a:lnTo>
                    <a:cubicBezTo>
                      <a:pt x="731" y="304"/>
                      <a:pt x="650" y="339"/>
                      <a:pt x="578" y="386"/>
                    </a:cubicBezTo>
                    <a:lnTo>
                      <a:pt x="383" y="190"/>
                    </a:lnTo>
                    <a:lnTo>
                      <a:pt x="190" y="383"/>
                    </a:lnTo>
                    <a:lnTo>
                      <a:pt x="386" y="579"/>
                    </a:lnTo>
                    <a:cubicBezTo>
                      <a:pt x="338" y="650"/>
                      <a:pt x="304" y="731"/>
                      <a:pt x="286" y="818"/>
                    </a:cubicBezTo>
                    <a:lnTo>
                      <a:pt x="0" y="818"/>
                    </a:lnTo>
                    <a:lnTo>
                      <a:pt x="0" y="1090"/>
                    </a:lnTo>
                    <a:lnTo>
                      <a:pt x="286" y="1090"/>
                    </a:lnTo>
                    <a:cubicBezTo>
                      <a:pt x="305" y="1181"/>
                      <a:pt x="341" y="1264"/>
                      <a:pt x="391" y="1338"/>
                    </a:cubicBezTo>
                    <a:lnTo>
                      <a:pt x="190" y="1539"/>
                    </a:lnTo>
                    <a:lnTo>
                      <a:pt x="383" y="1732"/>
                    </a:lnTo>
                    <a:lnTo>
                      <a:pt x="587" y="1528"/>
                    </a:lnTo>
                    <a:cubicBezTo>
                      <a:pt x="657" y="1572"/>
                      <a:pt x="734" y="1605"/>
                      <a:pt x="818" y="1622"/>
                    </a:cubicBezTo>
                    <a:lnTo>
                      <a:pt x="818" y="1908"/>
                    </a:lnTo>
                    <a:lnTo>
                      <a:pt x="1090" y="1908"/>
                    </a:lnTo>
                    <a:lnTo>
                      <a:pt x="1090" y="1622"/>
                    </a:lnTo>
                    <a:cubicBezTo>
                      <a:pt x="1177" y="1604"/>
                      <a:pt x="1258" y="1570"/>
                      <a:pt x="1330" y="1523"/>
                    </a:cubicBezTo>
                    <a:lnTo>
                      <a:pt x="1539" y="1732"/>
                    </a:lnTo>
                    <a:lnTo>
                      <a:pt x="1732" y="1539"/>
                    </a:lnTo>
                    <a:lnTo>
                      <a:pt x="1523" y="1330"/>
                    </a:lnTo>
                    <a:cubicBezTo>
                      <a:pt x="1570" y="1258"/>
                      <a:pt x="1604" y="1177"/>
                      <a:pt x="1622" y="1090"/>
                    </a:cubicBezTo>
                    <a:lnTo>
                      <a:pt x="1908" y="1090"/>
                    </a:lnTo>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82" name="Freeform 102">
                <a:extLst>
                  <a:ext uri="{FF2B5EF4-FFF2-40B4-BE49-F238E27FC236}">
                    <a16:creationId xmlns:a16="http://schemas.microsoft.com/office/drawing/2014/main" id="{A5C04277-8A94-558E-009D-2C3B8A0B177B}"/>
                  </a:ext>
                </a:extLst>
              </p:cNvPr>
              <p:cNvSpPr>
                <a:spLocks noEditPoints="1"/>
              </p:cNvSpPr>
              <p:nvPr/>
            </p:nvSpPr>
            <p:spPr bwMode="auto">
              <a:xfrm>
                <a:off x="2520938" y="2184299"/>
                <a:ext cx="299096" cy="299096"/>
              </a:xfrm>
              <a:custGeom>
                <a:avLst/>
                <a:gdLst>
                  <a:gd name="T0" fmla="*/ 436 w 873"/>
                  <a:gd name="T1" fmla="*/ 623 h 873"/>
                  <a:gd name="T2" fmla="*/ 249 w 873"/>
                  <a:gd name="T3" fmla="*/ 436 h 873"/>
                  <a:gd name="T4" fmla="*/ 436 w 873"/>
                  <a:gd name="T5" fmla="*/ 249 h 873"/>
                  <a:gd name="T6" fmla="*/ 623 w 873"/>
                  <a:gd name="T7" fmla="*/ 436 h 873"/>
                  <a:gd name="T8" fmla="*/ 436 w 873"/>
                  <a:gd name="T9" fmla="*/ 623 h 873"/>
                  <a:gd name="T10" fmla="*/ 873 w 873"/>
                  <a:gd name="T11" fmla="*/ 499 h 873"/>
                  <a:gd name="T12" fmla="*/ 873 w 873"/>
                  <a:gd name="T13" fmla="*/ 374 h 873"/>
                  <a:gd name="T14" fmla="*/ 742 w 873"/>
                  <a:gd name="T15" fmla="*/ 374 h 873"/>
                  <a:gd name="T16" fmla="*/ 699 w 873"/>
                  <a:gd name="T17" fmla="*/ 268 h 873"/>
                  <a:gd name="T18" fmla="*/ 792 w 873"/>
                  <a:gd name="T19" fmla="*/ 175 h 873"/>
                  <a:gd name="T20" fmla="*/ 704 w 873"/>
                  <a:gd name="T21" fmla="*/ 87 h 873"/>
                  <a:gd name="T22" fmla="*/ 612 w 873"/>
                  <a:gd name="T23" fmla="*/ 179 h 873"/>
                  <a:gd name="T24" fmla="*/ 499 w 873"/>
                  <a:gd name="T25" fmla="*/ 131 h 873"/>
                  <a:gd name="T26" fmla="*/ 499 w 873"/>
                  <a:gd name="T27" fmla="*/ 0 h 873"/>
                  <a:gd name="T28" fmla="*/ 374 w 873"/>
                  <a:gd name="T29" fmla="*/ 0 h 873"/>
                  <a:gd name="T30" fmla="*/ 374 w 873"/>
                  <a:gd name="T31" fmla="*/ 131 h 873"/>
                  <a:gd name="T32" fmla="*/ 264 w 873"/>
                  <a:gd name="T33" fmla="*/ 176 h 873"/>
                  <a:gd name="T34" fmla="*/ 175 w 873"/>
                  <a:gd name="T35" fmla="*/ 87 h 873"/>
                  <a:gd name="T36" fmla="*/ 87 w 873"/>
                  <a:gd name="T37" fmla="*/ 175 h 873"/>
                  <a:gd name="T38" fmla="*/ 176 w 873"/>
                  <a:gd name="T39" fmla="*/ 265 h 873"/>
                  <a:gd name="T40" fmla="*/ 131 w 873"/>
                  <a:gd name="T41" fmla="*/ 374 h 873"/>
                  <a:gd name="T42" fmla="*/ 0 w 873"/>
                  <a:gd name="T43" fmla="*/ 374 h 873"/>
                  <a:gd name="T44" fmla="*/ 0 w 873"/>
                  <a:gd name="T45" fmla="*/ 499 h 873"/>
                  <a:gd name="T46" fmla="*/ 131 w 873"/>
                  <a:gd name="T47" fmla="*/ 499 h 873"/>
                  <a:gd name="T48" fmla="*/ 179 w 873"/>
                  <a:gd name="T49" fmla="*/ 612 h 873"/>
                  <a:gd name="T50" fmla="*/ 87 w 873"/>
                  <a:gd name="T51" fmla="*/ 704 h 873"/>
                  <a:gd name="T52" fmla="*/ 175 w 873"/>
                  <a:gd name="T53" fmla="*/ 792 h 873"/>
                  <a:gd name="T54" fmla="*/ 268 w 873"/>
                  <a:gd name="T55" fmla="*/ 699 h 873"/>
                  <a:gd name="T56" fmla="*/ 374 w 873"/>
                  <a:gd name="T57" fmla="*/ 742 h 873"/>
                  <a:gd name="T58" fmla="*/ 374 w 873"/>
                  <a:gd name="T59" fmla="*/ 873 h 873"/>
                  <a:gd name="T60" fmla="*/ 499 w 873"/>
                  <a:gd name="T61" fmla="*/ 873 h 873"/>
                  <a:gd name="T62" fmla="*/ 499 w 873"/>
                  <a:gd name="T63" fmla="*/ 742 h 873"/>
                  <a:gd name="T64" fmla="*/ 608 w 873"/>
                  <a:gd name="T65" fmla="*/ 696 h 873"/>
                  <a:gd name="T66" fmla="*/ 704 w 873"/>
                  <a:gd name="T67" fmla="*/ 792 h 873"/>
                  <a:gd name="T68" fmla="*/ 792 w 873"/>
                  <a:gd name="T69" fmla="*/ 704 h 873"/>
                  <a:gd name="T70" fmla="*/ 696 w 873"/>
                  <a:gd name="T71" fmla="*/ 608 h 873"/>
                  <a:gd name="T72" fmla="*/ 742 w 873"/>
                  <a:gd name="T73" fmla="*/ 499 h 873"/>
                  <a:gd name="T74" fmla="*/ 873 w 873"/>
                  <a:gd name="T75" fmla="*/ 499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73" h="873">
                    <a:moveTo>
                      <a:pt x="436" y="623"/>
                    </a:moveTo>
                    <a:cubicBezTo>
                      <a:pt x="333" y="623"/>
                      <a:pt x="249" y="540"/>
                      <a:pt x="249" y="436"/>
                    </a:cubicBezTo>
                    <a:cubicBezTo>
                      <a:pt x="249" y="333"/>
                      <a:pt x="333" y="249"/>
                      <a:pt x="436" y="249"/>
                    </a:cubicBezTo>
                    <a:cubicBezTo>
                      <a:pt x="540" y="249"/>
                      <a:pt x="623" y="333"/>
                      <a:pt x="623" y="436"/>
                    </a:cubicBezTo>
                    <a:cubicBezTo>
                      <a:pt x="623" y="540"/>
                      <a:pt x="540" y="623"/>
                      <a:pt x="436" y="623"/>
                    </a:cubicBezTo>
                    <a:close/>
                    <a:moveTo>
                      <a:pt x="873" y="499"/>
                    </a:moveTo>
                    <a:lnTo>
                      <a:pt x="873" y="374"/>
                    </a:lnTo>
                    <a:lnTo>
                      <a:pt x="742" y="374"/>
                    </a:lnTo>
                    <a:cubicBezTo>
                      <a:pt x="734" y="336"/>
                      <a:pt x="719" y="300"/>
                      <a:pt x="699" y="268"/>
                    </a:cubicBezTo>
                    <a:lnTo>
                      <a:pt x="792" y="175"/>
                    </a:lnTo>
                    <a:lnTo>
                      <a:pt x="704" y="87"/>
                    </a:lnTo>
                    <a:lnTo>
                      <a:pt x="612" y="179"/>
                    </a:lnTo>
                    <a:cubicBezTo>
                      <a:pt x="578" y="156"/>
                      <a:pt x="540" y="139"/>
                      <a:pt x="499" y="131"/>
                    </a:cubicBezTo>
                    <a:lnTo>
                      <a:pt x="499" y="0"/>
                    </a:lnTo>
                    <a:lnTo>
                      <a:pt x="374" y="0"/>
                    </a:lnTo>
                    <a:lnTo>
                      <a:pt x="374" y="131"/>
                    </a:lnTo>
                    <a:cubicBezTo>
                      <a:pt x="334" y="139"/>
                      <a:pt x="297" y="155"/>
                      <a:pt x="264" y="176"/>
                    </a:cubicBezTo>
                    <a:lnTo>
                      <a:pt x="175" y="87"/>
                    </a:lnTo>
                    <a:lnTo>
                      <a:pt x="87" y="175"/>
                    </a:lnTo>
                    <a:lnTo>
                      <a:pt x="176" y="265"/>
                    </a:lnTo>
                    <a:cubicBezTo>
                      <a:pt x="155" y="297"/>
                      <a:pt x="139" y="334"/>
                      <a:pt x="131" y="374"/>
                    </a:cubicBezTo>
                    <a:lnTo>
                      <a:pt x="0" y="374"/>
                    </a:lnTo>
                    <a:lnTo>
                      <a:pt x="0" y="499"/>
                    </a:lnTo>
                    <a:lnTo>
                      <a:pt x="131" y="499"/>
                    </a:lnTo>
                    <a:cubicBezTo>
                      <a:pt x="139" y="540"/>
                      <a:pt x="156" y="578"/>
                      <a:pt x="179" y="612"/>
                    </a:cubicBezTo>
                    <a:lnTo>
                      <a:pt x="87" y="704"/>
                    </a:lnTo>
                    <a:lnTo>
                      <a:pt x="175" y="792"/>
                    </a:lnTo>
                    <a:lnTo>
                      <a:pt x="268" y="699"/>
                    </a:lnTo>
                    <a:cubicBezTo>
                      <a:pt x="300" y="719"/>
                      <a:pt x="336" y="734"/>
                      <a:pt x="374" y="742"/>
                    </a:cubicBezTo>
                    <a:lnTo>
                      <a:pt x="374" y="873"/>
                    </a:lnTo>
                    <a:lnTo>
                      <a:pt x="499" y="873"/>
                    </a:lnTo>
                    <a:lnTo>
                      <a:pt x="499" y="742"/>
                    </a:lnTo>
                    <a:cubicBezTo>
                      <a:pt x="538" y="734"/>
                      <a:pt x="575" y="718"/>
                      <a:pt x="608" y="696"/>
                    </a:cubicBezTo>
                    <a:lnTo>
                      <a:pt x="704" y="792"/>
                    </a:lnTo>
                    <a:lnTo>
                      <a:pt x="792" y="704"/>
                    </a:lnTo>
                    <a:lnTo>
                      <a:pt x="696" y="608"/>
                    </a:lnTo>
                    <a:cubicBezTo>
                      <a:pt x="718" y="575"/>
                      <a:pt x="734" y="538"/>
                      <a:pt x="742" y="499"/>
                    </a:cubicBezTo>
                    <a:lnTo>
                      <a:pt x="873" y="499"/>
                    </a:lnTo>
                  </a:path>
                </a:pathLst>
              </a:custGeom>
              <a:solidFill>
                <a:srgbClr val="F68D2E"/>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83" name="Freeform 103">
                <a:extLst>
                  <a:ext uri="{FF2B5EF4-FFF2-40B4-BE49-F238E27FC236}">
                    <a16:creationId xmlns:a16="http://schemas.microsoft.com/office/drawing/2014/main" id="{04FFB9A9-99BE-D441-DD5B-E08AB56C6ABE}"/>
                  </a:ext>
                </a:extLst>
              </p:cNvPr>
              <p:cNvSpPr>
                <a:spLocks noEditPoints="1"/>
              </p:cNvSpPr>
              <p:nvPr/>
            </p:nvSpPr>
            <p:spPr bwMode="auto">
              <a:xfrm>
                <a:off x="972055" y="1882004"/>
                <a:ext cx="380279" cy="381347"/>
              </a:xfrm>
              <a:custGeom>
                <a:avLst/>
                <a:gdLst>
                  <a:gd name="T0" fmla="*/ 802 w 1111"/>
                  <a:gd name="T1" fmla="*/ 556 h 1112"/>
                  <a:gd name="T2" fmla="*/ 553 w 1111"/>
                  <a:gd name="T3" fmla="*/ 806 h 1112"/>
                  <a:gd name="T4" fmla="*/ 303 w 1111"/>
                  <a:gd name="T5" fmla="*/ 556 h 1112"/>
                  <a:gd name="T6" fmla="*/ 553 w 1111"/>
                  <a:gd name="T7" fmla="*/ 307 h 1112"/>
                  <a:gd name="T8" fmla="*/ 802 w 1111"/>
                  <a:gd name="T9" fmla="*/ 556 h 1112"/>
                  <a:gd name="T10" fmla="*/ 1094 w 1111"/>
                  <a:gd name="T11" fmla="*/ 680 h 1112"/>
                  <a:gd name="T12" fmla="*/ 1111 w 1111"/>
                  <a:gd name="T13" fmla="*/ 680 h 1112"/>
                  <a:gd name="T14" fmla="*/ 1111 w 1111"/>
                  <a:gd name="T15" fmla="*/ 439 h 1112"/>
                  <a:gd name="T16" fmla="*/ 954 w 1111"/>
                  <a:gd name="T17" fmla="*/ 439 h 1112"/>
                  <a:gd name="T18" fmla="*/ 920 w 1111"/>
                  <a:gd name="T19" fmla="*/ 357 h 1112"/>
                  <a:gd name="T20" fmla="*/ 1019 w 1111"/>
                  <a:gd name="T21" fmla="*/ 259 h 1112"/>
                  <a:gd name="T22" fmla="*/ 1032 w 1111"/>
                  <a:gd name="T23" fmla="*/ 246 h 1112"/>
                  <a:gd name="T24" fmla="*/ 1019 w 1111"/>
                  <a:gd name="T25" fmla="*/ 234 h 1112"/>
                  <a:gd name="T26" fmla="*/ 874 w 1111"/>
                  <a:gd name="T27" fmla="*/ 88 h 1112"/>
                  <a:gd name="T28" fmla="*/ 861 w 1111"/>
                  <a:gd name="T29" fmla="*/ 76 h 1112"/>
                  <a:gd name="T30" fmla="*/ 849 w 1111"/>
                  <a:gd name="T31" fmla="*/ 88 h 1112"/>
                  <a:gd name="T32" fmla="*/ 750 w 1111"/>
                  <a:gd name="T33" fmla="*/ 188 h 1112"/>
                  <a:gd name="T34" fmla="*/ 673 w 1111"/>
                  <a:gd name="T35" fmla="*/ 156 h 1112"/>
                  <a:gd name="T36" fmla="*/ 673 w 1111"/>
                  <a:gd name="T37" fmla="*/ 0 h 1112"/>
                  <a:gd name="T38" fmla="*/ 432 w 1111"/>
                  <a:gd name="T39" fmla="*/ 0 h 1112"/>
                  <a:gd name="T40" fmla="*/ 432 w 1111"/>
                  <a:gd name="T41" fmla="*/ 156 h 1112"/>
                  <a:gd name="T42" fmla="*/ 359 w 1111"/>
                  <a:gd name="T43" fmla="*/ 185 h 1112"/>
                  <a:gd name="T44" fmla="*/ 262 w 1111"/>
                  <a:gd name="T45" fmla="*/ 88 h 1112"/>
                  <a:gd name="T46" fmla="*/ 250 w 1111"/>
                  <a:gd name="T47" fmla="*/ 76 h 1112"/>
                  <a:gd name="T48" fmla="*/ 237 w 1111"/>
                  <a:gd name="T49" fmla="*/ 88 h 1112"/>
                  <a:gd name="T50" fmla="*/ 92 w 1111"/>
                  <a:gd name="T51" fmla="*/ 234 h 1112"/>
                  <a:gd name="T52" fmla="*/ 79 w 1111"/>
                  <a:gd name="T53" fmla="*/ 246 h 1112"/>
                  <a:gd name="T54" fmla="*/ 92 w 1111"/>
                  <a:gd name="T55" fmla="*/ 259 h 1112"/>
                  <a:gd name="T56" fmla="*/ 187 w 1111"/>
                  <a:gd name="T57" fmla="*/ 354 h 1112"/>
                  <a:gd name="T58" fmla="*/ 153 w 1111"/>
                  <a:gd name="T59" fmla="*/ 433 h 1112"/>
                  <a:gd name="T60" fmla="*/ 0 w 1111"/>
                  <a:gd name="T61" fmla="*/ 433 h 1112"/>
                  <a:gd name="T62" fmla="*/ 0 w 1111"/>
                  <a:gd name="T63" fmla="*/ 674 h 1112"/>
                  <a:gd name="T64" fmla="*/ 151 w 1111"/>
                  <a:gd name="T65" fmla="*/ 674 h 1112"/>
                  <a:gd name="T66" fmla="*/ 187 w 1111"/>
                  <a:gd name="T67" fmla="*/ 759 h 1112"/>
                  <a:gd name="T68" fmla="*/ 92 w 1111"/>
                  <a:gd name="T69" fmla="*/ 854 h 1112"/>
                  <a:gd name="T70" fmla="*/ 79 w 1111"/>
                  <a:gd name="T71" fmla="*/ 866 h 1112"/>
                  <a:gd name="T72" fmla="*/ 92 w 1111"/>
                  <a:gd name="T73" fmla="*/ 879 h 1112"/>
                  <a:gd name="T74" fmla="*/ 237 w 1111"/>
                  <a:gd name="T75" fmla="*/ 1024 h 1112"/>
                  <a:gd name="T76" fmla="*/ 250 w 1111"/>
                  <a:gd name="T77" fmla="*/ 1037 h 1112"/>
                  <a:gd name="T78" fmla="*/ 262 w 1111"/>
                  <a:gd name="T79" fmla="*/ 1024 h 1112"/>
                  <a:gd name="T80" fmla="*/ 359 w 1111"/>
                  <a:gd name="T81" fmla="*/ 927 h 1112"/>
                  <a:gd name="T82" fmla="*/ 438 w 1111"/>
                  <a:gd name="T83" fmla="*/ 958 h 1112"/>
                  <a:gd name="T84" fmla="*/ 438 w 1111"/>
                  <a:gd name="T85" fmla="*/ 1112 h 1112"/>
                  <a:gd name="T86" fmla="*/ 679 w 1111"/>
                  <a:gd name="T87" fmla="*/ 1112 h 1112"/>
                  <a:gd name="T88" fmla="*/ 679 w 1111"/>
                  <a:gd name="T89" fmla="*/ 955 h 1112"/>
                  <a:gd name="T90" fmla="*/ 750 w 1111"/>
                  <a:gd name="T91" fmla="*/ 925 h 1112"/>
                  <a:gd name="T92" fmla="*/ 849 w 1111"/>
                  <a:gd name="T93" fmla="*/ 1024 h 1112"/>
                  <a:gd name="T94" fmla="*/ 861 w 1111"/>
                  <a:gd name="T95" fmla="*/ 1037 h 1112"/>
                  <a:gd name="T96" fmla="*/ 874 w 1111"/>
                  <a:gd name="T97" fmla="*/ 1024 h 1112"/>
                  <a:gd name="T98" fmla="*/ 1019 w 1111"/>
                  <a:gd name="T99" fmla="*/ 879 h 1112"/>
                  <a:gd name="T100" fmla="*/ 1032 w 1111"/>
                  <a:gd name="T101" fmla="*/ 866 h 1112"/>
                  <a:gd name="T102" fmla="*/ 1019 w 1111"/>
                  <a:gd name="T103" fmla="*/ 854 h 1112"/>
                  <a:gd name="T104" fmla="*/ 920 w 1111"/>
                  <a:gd name="T105" fmla="*/ 755 h 1112"/>
                  <a:gd name="T106" fmla="*/ 952 w 1111"/>
                  <a:gd name="T107" fmla="*/ 680 h 1112"/>
                  <a:gd name="T108" fmla="*/ 1094 w 1111"/>
                  <a:gd name="T109" fmla="*/ 680 h 1112"/>
                  <a:gd name="T110" fmla="*/ 1094 w 1111"/>
                  <a:gd name="T111" fmla="*/ 68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1" h="1112">
                    <a:moveTo>
                      <a:pt x="802" y="556"/>
                    </a:moveTo>
                    <a:cubicBezTo>
                      <a:pt x="802" y="694"/>
                      <a:pt x="690" y="806"/>
                      <a:pt x="553" y="806"/>
                    </a:cubicBezTo>
                    <a:cubicBezTo>
                      <a:pt x="415" y="806"/>
                      <a:pt x="303" y="694"/>
                      <a:pt x="303" y="556"/>
                    </a:cubicBezTo>
                    <a:cubicBezTo>
                      <a:pt x="303" y="419"/>
                      <a:pt x="415" y="307"/>
                      <a:pt x="553" y="307"/>
                    </a:cubicBezTo>
                    <a:cubicBezTo>
                      <a:pt x="690" y="307"/>
                      <a:pt x="802" y="419"/>
                      <a:pt x="802" y="556"/>
                    </a:cubicBezTo>
                    <a:close/>
                    <a:moveTo>
                      <a:pt x="1094" y="680"/>
                    </a:moveTo>
                    <a:lnTo>
                      <a:pt x="1111" y="680"/>
                    </a:lnTo>
                    <a:lnTo>
                      <a:pt x="1111" y="439"/>
                    </a:lnTo>
                    <a:lnTo>
                      <a:pt x="954" y="439"/>
                    </a:lnTo>
                    <a:cubicBezTo>
                      <a:pt x="946" y="411"/>
                      <a:pt x="934" y="383"/>
                      <a:pt x="920" y="357"/>
                    </a:cubicBezTo>
                    <a:lnTo>
                      <a:pt x="1019" y="259"/>
                    </a:lnTo>
                    <a:lnTo>
                      <a:pt x="1032" y="246"/>
                    </a:lnTo>
                    <a:lnTo>
                      <a:pt x="1019" y="234"/>
                    </a:lnTo>
                    <a:lnTo>
                      <a:pt x="874" y="88"/>
                    </a:lnTo>
                    <a:lnTo>
                      <a:pt x="861" y="76"/>
                    </a:lnTo>
                    <a:lnTo>
                      <a:pt x="849" y="88"/>
                    </a:lnTo>
                    <a:lnTo>
                      <a:pt x="750" y="188"/>
                    </a:lnTo>
                    <a:cubicBezTo>
                      <a:pt x="725" y="174"/>
                      <a:pt x="699" y="164"/>
                      <a:pt x="673" y="156"/>
                    </a:cubicBezTo>
                    <a:lnTo>
                      <a:pt x="673" y="0"/>
                    </a:lnTo>
                    <a:lnTo>
                      <a:pt x="432" y="0"/>
                    </a:lnTo>
                    <a:lnTo>
                      <a:pt x="432" y="156"/>
                    </a:lnTo>
                    <a:cubicBezTo>
                      <a:pt x="407" y="163"/>
                      <a:pt x="383" y="173"/>
                      <a:pt x="359" y="185"/>
                    </a:cubicBezTo>
                    <a:lnTo>
                      <a:pt x="262" y="88"/>
                    </a:lnTo>
                    <a:lnTo>
                      <a:pt x="250" y="76"/>
                    </a:lnTo>
                    <a:lnTo>
                      <a:pt x="237" y="88"/>
                    </a:lnTo>
                    <a:lnTo>
                      <a:pt x="92" y="234"/>
                    </a:lnTo>
                    <a:lnTo>
                      <a:pt x="79" y="246"/>
                    </a:lnTo>
                    <a:lnTo>
                      <a:pt x="92" y="259"/>
                    </a:lnTo>
                    <a:lnTo>
                      <a:pt x="187" y="354"/>
                    </a:lnTo>
                    <a:cubicBezTo>
                      <a:pt x="173" y="379"/>
                      <a:pt x="161" y="405"/>
                      <a:pt x="153" y="433"/>
                    </a:cubicBezTo>
                    <a:lnTo>
                      <a:pt x="0" y="433"/>
                    </a:lnTo>
                    <a:lnTo>
                      <a:pt x="0" y="674"/>
                    </a:lnTo>
                    <a:lnTo>
                      <a:pt x="151" y="674"/>
                    </a:lnTo>
                    <a:cubicBezTo>
                      <a:pt x="160" y="703"/>
                      <a:pt x="172" y="732"/>
                      <a:pt x="187" y="759"/>
                    </a:cubicBezTo>
                    <a:lnTo>
                      <a:pt x="92" y="854"/>
                    </a:lnTo>
                    <a:lnTo>
                      <a:pt x="79" y="866"/>
                    </a:lnTo>
                    <a:lnTo>
                      <a:pt x="92" y="879"/>
                    </a:lnTo>
                    <a:lnTo>
                      <a:pt x="237" y="1024"/>
                    </a:lnTo>
                    <a:lnTo>
                      <a:pt x="250" y="1037"/>
                    </a:lnTo>
                    <a:lnTo>
                      <a:pt x="262" y="1024"/>
                    </a:lnTo>
                    <a:lnTo>
                      <a:pt x="359" y="927"/>
                    </a:lnTo>
                    <a:cubicBezTo>
                      <a:pt x="384" y="940"/>
                      <a:pt x="411" y="951"/>
                      <a:pt x="438" y="958"/>
                    </a:cubicBezTo>
                    <a:lnTo>
                      <a:pt x="438" y="1112"/>
                    </a:lnTo>
                    <a:lnTo>
                      <a:pt x="679" y="1112"/>
                    </a:lnTo>
                    <a:lnTo>
                      <a:pt x="679" y="955"/>
                    </a:lnTo>
                    <a:cubicBezTo>
                      <a:pt x="703" y="947"/>
                      <a:pt x="727" y="937"/>
                      <a:pt x="750" y="925"/>
                    </a:cubicBezTo>
                    <a:lnTo>
                      <a:pt x="849" y="1024"/>
                    </a:lnTo>
                    <a:lnTo>
                      <a:pt x="861" y="1037"/>
                    </a:lnTo>
                    <a:lnTo>
                      <a:pt x="874" y="1024"/>
                    </a:lnTo>
                    <a:lnTo>
                      <a:pt x="1019" y="879"/>
                    </a:lnTo>
                    <a:lnTo>
                      <a:pt x="1032" y="866"/>
                    </a:lnTo>
                    <a:lnTo>
                      <a:pt x="1019" y="854"/>
                    </a:lnTo>
                    <a:lnTo>
                      <a:pt x="920" y="755"/>
                    </a:lnTo>
                    <a:cubicBezTo>
                      <a:pt x="934" y="731"/>
                      <a:pt x="944" y="706"/>
                      <a:pt x="952" y="680"/>
                    </a:cubicBezTo>
                    <a:lnTo>
                      <a:pt x="1094" y="680"/>
                    </a:lnTo>
                    <a:lnTo>
                      <a:pt x="1094" y="680"/>
                    </a:lnTo>
                  </a:path>
                </a:pathLst>
              </a:custGeom>
              <a:solidFill>
                <a:srgbClr val="43B02A"/>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84" name="Freeform 104">
                <a:extLst>
                  <a:ext uri="{FF2B5EF4-FFF2-40B4-BE49-F238E27FC236}">
                    <a16:creationId xmlns:a16="http://schemas.microsoft.com/office/drawing/2014/main" id="{ABD1D6D9-B04D-3E0F-5AE2-92770B77324E}"/>
                  </a:ext>
                </a:extLst>
              </p:cNvPr>
              <p:cNvSpPr>
                <a:spLocks noEditPoints="1"/>
              </p:cNvSpPr>
              <p:nvPr/>
            </p:nvSpPr>
            <p:spPr bwMode="auto">
              <a:xfrm>
                <a:off x="1947315" y="2639350"/>
                <a:ext cx="222185" cy="222185"/>
              </a:xfrm>
              <a:custGeom>
                <a:avLst/>
                <a:gdLst>
                  <a:gd name="T0" fmla="*/ 469 w 649"/>
                  <a:gd name="T1" fmla="*/ 325 h 650"/>
                  <a:gd name="T2" fmla="*/ 323 w 649"/>
                  <a:gd name="T3" fmla="*/ 471 h 650"/>
                  <a:gd name="T4" fmla="*/ 177 w 649"/>
                  <a:gd name="T5" fmla="*/ 325 h 650"/>
                  <a:gd name="T6" fmla="*/ 323 w 649"/>
                  <a:gd name="T7" fmla="*/ 179 h 650"/>
                  <a:gd name="T8" fmla="*/ 469 w 649"/>
                  <a:gd name="T9" fmla="*/ 325 h 650"/>
                  <a:gd name="T10" fmla="*/ 639 w 649"/>
                  <a:gd name="T11" fmla="*/ 397 h 650"/>
                  <a:gd name="T12" fmla="*/ 649 w 649"/>
                  <a:gd name="T13" fmla="*/ 397 h 650"/>
                  <a:gd name="T14" fmla="*/ 649 w 649"/>
                  <a:gd name="T15" fmla="*/ 256 h 650"/>
                  <a:gd name="T16" fmla="*/ 557 w 649"/>
                  <a:gd name="T17" fmla="*/ 256 h 650"/>
                  <a:gd name="T18" fmla="*/ 538 w 649"/>
                  <a:gd name="T19" fmla="*/ 209 h 650"/>
                  <a:gd name="T20" fmla="*/ 595 w 649"/>
                  <a:gd name="T21" fmla="*/ 151 h 650"/>
                  <a:gd name="T22" fmla="*/ 603 w 649"/>
                  <a:gd name="T23" fmla="*/ 144 h 650"/>
                  <a:gd name="T24" fmla="*/ 595 w 649"/>
                  <a:gd name="T25" fmla="*/ 137 h 650"/>
                  <a:gd name="T26" fmla="*/ 511 w 649"/>
                  <a:gd name="T27" fmla="*/ 52 h 650"/>
                  <a:gd name="T28" fmla="*/ 503 w 649"/>
                  <a:gd name="T29" fmla="*/ 44 h 650"/>
                  <a:gd name="T30" fmla="*/ 496 w 649"/>
                  <a:gd name="T31" fmla="*/ 52 h 650"/>
                  <a:gd name="T32" fmla="*/ 438 w 649"/>
                  <a:gd name="T33" fmla="*/ 110 h 650"/>
                  <a:gd name="T34" fmla="*/ 393 w 649"/>
                  <a:gd name="T35" fmla="*/ 91 h 650"/>
                  <a:gd name="T36" fmla="*/ 393 w 649"/>
                  <a:gd name="T37" fmla="*/ 0 h 650"/>
                  <a:gd name="T38" fmla="*/ 253 w 649"/>
                  <a:gd name="T39" fmla="*/ 0 h 650"/>
                  <a:gd name="T40" fmla="*/ 253 w 649"/>
                  <a:gd name="T41" fmla="*/ 91 h 650"/>
                  <a:gd name="T42" fmla="*/ 210 w 649"/>
                  <a:gd name="T43" fmla="*/ 108 h 650"/>
                  <a:gd name="T44" fmla="*/ 153 w 649"/>
                  <a:gd name="T45" fmla="*/ 52 h 650"/>
                  <a:gd name="T46" fmla="*/ 146 w 649"/>
                  <a:gd name="T47" fmla="*/ 44 h 650"/>
                  <a:gd name="T48" fmla="*/ 139 w 649"/>
                  <a:gd name="T49" fmla="*/ 52 h 650"/>
                  <a:gd name="T50" fmla="*/ 54 w 649"/>
                  <a:gd name="T51" fmla="*/ 137 h 650"/>
                  <a:gd name="T52" fmla="*/ 46 w 649"/>
                  <a:gd name="T53" fmla="*/ 144 h 650"/>
                  <a:gd name="T54" fmla="*/ 54 w 649"/>
                  <a:gd name="T55" fmla="*/ 151 h 650"/>
                  <a:gd name="T56" fmla="*/ 109 w 649"/>
                  <a:gd name="T57" fmla="*/ 207 h 650"/>
                  <a:gd name="T58" fmla="*/ 89 w 649"/>
                  <a:gd name="T59" fmla="*/ 253 h 650"/>
                  <a:gd name="T60" fmla="*/ 0 w 649"/>
                  <a:gd name="T61" fmla="*/ 253 h 650"/>
                  <a:gd name="T62" fmla="*/ 0 w 649"/>
                  <a:gd name="T63" fmla="*/ 394 h 650"/>
                  <a:gd name="T64" fmla="*/ 88 w 649"/>
                  <a:gd name="T65" fmla="*/ 394 h 650"/>
                  <a:gd name="T66" fmla="*/ 109 w 649"/>
                  <a:gd name="T67" fmla="*/ 443 h 650"/>
                  <a:gd name="T68" fmla="*/ 54 w 649"/>
                  <a:gd name="T69" fmla="*/ 499 h 650"/>
                  <a:gd name="T70" fmla="*/ 46 w 649"/>
                  <a:gd name="T71" fmla="*/ 506 h 650"/>
                  <a:gd name="T72" fmla="*/ 54 w 649"/>
                  <a:gd name="T73" fmla="*/ 514 h 650"/>
                  <a:gd name="T74" fmla="*/ 139 w 649"/>
                  <a:gd name="T75" fmla="*/ 598 h 650"/>
                  <a:gd name="T76" fmla="*/ 146 w 649"/>
                  <a:gd name="T77" fmla="*/ 606 h 650"/>
                  <a:gd name="T78" fmla="*/ 153 w 649"/>
                  <a:gd name="T79" fmla="*/ 598 h 650"/>
                  <a:gd name="T80" fmla="*/ 210 w 649"/>
                  <a:gd name="T81" fmla="*/ 542 h 650"/>
                  <a:gd name="T82" fmla="*/ 256 w 649"/>
                  <a:gd name="T83" fmla="*/ 560 h 650"/>
                  <a:gd name="T84" fmla="*/ 256 w 649"/>
                  <a:gd name="T85" fmla="*/ 650 h 650"/>
                  <a:gd name="T86" fmla="*/ 397 w 649"/>
                  <a:gd name="T87" fmla="*/ 650 h 650"/>
                  <a:gd name="T88" fmla="*/ 397 w 649"/>
                  <a:gd name="T89" fmla="*/ 558 h 650"/>
                  <a:gd name="T90" fmla="*/ 438 w 649"/>
                  <a:gd name="T91" fmla="*/ 541 h 650"/>
                  <a:gd name="T92" fmla="*/ 496 w 649"/>
                  <a:gd name="T93" fmla="*/ 598 h 650"/>
                  <a:gd name="T94" fmla="*/ 503 w 649"/>
                  <a:gd name="T95" fmla="*/ 606 h 650"/>
                  <a:gd name="T96" fmla="*/ 511 w 649"/>
                  <a:gd name="T97" fmla="*/ 598 h 650"/>
                  <a:gd name="T98" fmla="*/ 595 w 649"/>
                  <a:gd name="T99" fmla="*/ 513 h 650"/>
                  <a:gd name="T100" fmla="*/ 603 w 649"/>
                  <a:gd name="T101" fmla="*/ 506 h 650"/>
                  <a:gd name="T102" fmla="*/ 595 w 649"/>
                  <a:gd name="T103" fmla="*/ 499 h 650"/>
                  <a:gd name="T104" fmla="*/ 538 w 649"/>
                  <a:gd name="T105" fmla="*/ 441 h 650"/>
                  <a:gd name="T106" fmla="*/ 556 w 649"/>
                  <a:gd name="T107" fmla="*/ 397 h 650"/>
                  <a:gd name="T108" fmla="*/ 639 w 649"/>
                  <a:gd name="T109" fmla="*/ 397 h 650"/>
                  <a:gd name="T110" fmla="*/ 639 w 649"/>
                  <a:gd name="T111" fmla="*/ 397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9" h="650">
                    <a:moveTo>
                      <a:pt x="469" y="325"/>
                    </a:moveTo>
                    <a:cubicBezTo>
                      <a:pt x="469" y="406"/>
                      <a:pt x="403" y="471"/>
                      <a:pt x="323" y="471"/>
                    </a:cubicBezTo>
                    <a:cubicBezTo>
                      <a:pt x="242" y="471"/>
                      <a:pt x="177" y="406"/>
                      <a:pt x="177" y="325"/>
                    </a:cubicBezTo>
                    <a:cubicBezTo>
                      <a:pt x="177" y="245"/>
                      <a:pt x="242" y="179"/>
                      <a:pt x="323" y="179"/>
                    </a:cubicBezTo>
                    <a:cubicBezTo>
                      <a:pt x="403" y="179"/>
                      <a:pt x="469" y="245"/>
                      <a:pt x="469" y="325"/>
                    </a:cubicBezTo>
                    <a:close/>
                    <a:moveTo>
                      <a:pt x="639" y="397"/>
                    </a:moveTo>
                    <a:lnTo>
                      <a:pt x="649" y="397"/>
                    </a:lnTo>
                    <a:lnTo>
                      <a:pt x="649" y="256"/>
                    </a:lnTo>
                    <a:lnTo>
                      <a:pt x="557" y="256"/>
                    </a:lnTo>
                    <a:cubicBezTo>
                      <a:pt x="553" y="240"/>
                      <a:pt x="546" y="224"/>
                      <a:pt x="538" y="209"/>
                    </a:cubicBezTo>
                    <a:lnTo>
                      <a:pt x="595" y="151"/>
                    </a:lnTo>
                    <a:lnTo>
                      <a:pt x="603" y="144"/>
                    </a:lnTo>
                    <a:lnTo>
                      <a:pt x="595" y="137"/>
                    </a:lnTo>
                    <a:lnTo>
                      <a:pt x="511" y="52"/>
                    </a:lnTo>
                    <a:lnTo>
                      <a:pt x="503" y="44"/>
                    </a:lnTo>
                    <a:lnTo>
                      <a:pt x="496" y="52"/>
                    </a:lnTo>
                    <a:lnTo>
                      <a:pt x="438" y="110"/>
                    </a:lnTo>
                    <a:cubicBezTo>
                      <a:pt x="424" y="102"/>
                      <a:pt x="409" y="96"/>
                      <a:pt x="393" y="91"/>
                    </a:cubicBezTo>
                    <a:lnTo>
                      <a:pt x="393" y="0"/>
                    </a:lnTo>
                    <a:lnTo>
                      <a:pt x="253" y="0"/>
                    </a:lnTo>
                    <a:lnTo>
                      <a:pt x="253" y="91"/>
                    </a:lnTo>
                    <a:cubicBezTo>
                      <a:pt x="238" y="96"/>
                      <a:pt x="224" y="101"/>
                      <a:pt x="210" y="108"/>
                    </a:cubicBezTo>
                    <a:lnTo>
                      <a:pt x="153" y="52"/>
                    </a:lnTo>
                    <a:lnTo>
                      <a:pt x="146" y="44"/>
                    </a:lnTo>
                    <a:lnTo>
                      <a:pt x="139" y="52"/>
                    </a:lnTo>
                    <a:lnTo>
                      <a:pt x="54" y="137"/>
                    </a:lnTo>
                    <a:lnTo>
                      <a:pt x="46" y="144"/>
                    </a:lnTo>
                    <a:lnTo>
                      <a:pt x="54" y="151"/>
                    </a:lnTo>
                    <a:lnTo>
                      <a:pt x="109" y="207"/>
                    </a:lnTo>
                    <a:cubicBezTo>
                      <a:pt x="101" y="221"/>
                      <a:pt x="94" y="237"/>
                      <a:pt x="89" y="253"/>
                    </a:cubicBezTo>
                    <a:lnTo>
                      <a:pt x="0" y="253"/>
                    </a:lnTo>
                    <a:lnTo>
                      <a:pt x="0" y="394"/>
                    </a:lnTo>
                    <a:lnTo>
                      <a:pt x="88" y="394"/>
                    </a:lnTo>
                    <a:cubicBezTo>
                      <a:pt x="93" y="411"/>
                      <a:pt x="100" y="428"/>
                      <a:pt x="109" y="443"/>
                    </a:cubicBezTo>
                    <a:lnTo>
                      <a:pt x="54" y="499"/>
                    </a:lnTo>
                    <a:lnTo>
                      <a:pt x="46" y="506"/>
                    </a:lnTo>
                    <a:lnTo>
                      <a:pt x="54" y="514"/>
                    </a:lnTo>
                    <a:lnTo>
                      <a:pt x="139" y="598"/>
                    </a:lnTo>
                    <a:lnTo>
                      <a:pt x="146" y="606"/>
                    </a:lnTo>
                    <a:lnTo>
                      <a:pt x="153" y="598"/>
                    </a:lnTo>
                    <a:lnTo>
                      <a:pt x="210" y="542"/>
                    </a:lnTo>
                    <a:cubicBezTo>
                      <a:pt x="225" y="549"/>
                      <a:pt x="240" y="556"/>
                      <a:pt x="256" y="560"/>
                    </a:cubicBezTo>
                    <a:lnTo>
                      <a:pt x="256" y="650"/>
                    </a:lnTo>
                    <a:lnTo>
                      <a:pt x="397" y="650"/>
                    </a:lnTo>
                    <a:lnTo>
                      <a:pt x="397" y="558"/>
                    </a:lnTo>
                    <a:cubicBezTo>
                      <a:pt x="411" y="554"/>
                      <a:pt x="425" y="548"/>
                      <a:pt x="438" y="541"/>
                    </a:cubicBezTo>
                    <a:lnTo>
                      <a:pt x="496" y="598"/>
                    </a:lnTo>
                    <a:lnTo>
                      <a:pt x="503" y="606"/>
                    </a:lnTo>
                    <a:lnTo>
                      <a:pt x="511" y="598"/>
                    </a:lnTo>
                    <a:lnTo>
                      <a:pt x="595" y="513"/>
                    </a:lnTo>
                    <a:lnTo>
                      <a:pt x="603" y="506"/>
                    </a:lnTo>
                    <a:lnTo>
                      <a:pt x="595" y="499"/>
                    </a:lnTo>
                    <a:lnTo>
                      <a:pt x="538" y="441"/>
                    </a:lnTo>
                    <a:cubicBezTo>
                      <a:pt x="545" y="427"/>
                      <a:pt x="552" y="412"/>
                      <a:pt x="556" y="397"/>
                    </a:cubicBezTo>
                    <a:lnTo>
                      <a:pt x="639" y="397"/>
                    </a:lnTo>
                    <a:lnTo>
                      <a:pt x="639" y="397"/>
                    </a:lnTo>
                  </a:path>
                </a:pathLst>
              </a:custGeom>
              <a:solidFill>
                <a:srgbClr val="AE2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5" name="Freeform 105">
                <a:extLst>
                  <a:ext uri="{FF2B5EF4-FFF2-40B4-BE49-F238E27FC236}">
                    <a16:creationId xmlns:a16="http://schemas.microsoft.com/office/drawing/2014/main" id="{217D1928-145C-A1E2-0038-ED9CAA896D2C}"/>
                  </a:ext>
                </a:extLst>
              </p:cNvPr>
              <p:cNvSpPr>
                <a:spLocks noEditPoints="1"/>
              </p:cNvSpPr>
              <p:nvPr/>
            </p:nvSpPr>
            <p:spPr bwMode="auto">
              <a:xfrm>
                <a:off x="2147067" y="1753815"/>
                <a:ext cx="223254" cy="222185"/>
              </a:xfrm>
              <a:custGeom>
                <a:avLst/>
                <a:gdLst>
                  <a:gd name="T0" fmla="*/ 469 w 650"/>
                  <a:gd name="T1" fmla="*/ 324 h 649"/>
                  <a:gd name="T2" fmla="*/ 324 w 650"/>
                  <a:gd name="T3" fmla="*/ 470 h 649"/>
                  <a:gd name="T4" fmla="*/ 178 w 650"/>
                  <a:gd name="T5" fmla="*/ 324 h 649"/>
                  <a:gd name="T6" fmla="*/ 324 w 650"/>
                  <a:gd name="T7" fmla="*/ 179 h 649"/>
                  <a:gd name="T8" fmla="*/ 469 w 650"/>
                  <a:gd name="T9" fmla="*/ 324 h 649"/>
                  <a:gd name="T10" fmla="*/ 640 w 650"/>
                  <a:gd name="T11" fmla="*/ 396 h 649"/>
                  <a:gd name="T12" fmla="*/ 650 w 650"/>
                  <a:gd name="T13" fmla="*/ 396 h 649"/>
                  <a:gd name="T14" fmla="*/ 650 w 650"/>
                  <a:gd name="T15" fmla="*/ 256 h 649"/>
                  <a:gd name="T16" fmla="*/ 558 w 650"/>
                  <a:gd name="T17" fmla="*/ 256 h 649"/>
                  <a:gd name="T18" fmla="*/ 538 w 650"/>
                  <a:gd name="T19" fmla="*/ 208 h 649"/>
                  <a:gd name="T20" fmla="*/ 596 w 650"/>
                  <a:gd name="T21" fmla="*/ 151 h 649"/>
                  <a:gd name="T22" fmla="*/ 603 w 650"/>
                  <a:gd name="T23" fmla="*/ 143 h 649"/>
                  <a:gd name="T24" fmla="*/ 596 w 650"/>
                  <a:gd name="T25" fmla="*/ 136 h 649"/>
                  <a:gd name="T26" fmla="*/ 511 w 650"/>
                  <a:gd name="T27" fmla="*/ 51 h 649"/>
                  <a:gd name="T28" fmla="*/ 504 w 650"/>
                  <a:gd name="T29" fmla="*/ 44 h 649"/>
                  <a:gd name="T30" fmla="*/ 497 w 650"/>
                  <a:gd name="T31" fmla="*/ 51 h 649"/>
                  <a:gd name="T32" fmla="*/ 439 w 650"/>
                  <a:gd name="T33" fmla="*/ 109 h 649"/>
                  <a:gd name="T34" fmla="*/ 394 w 650"/>
                  <a:gd name="T35" fmla="*/ 90 h 649"/>
                  <a:gd name="T36" fmla="*/ 394 w 650"/>
                  <a:gd name="T37" fmla="*/ 0 h 649"/>
                  <a:gd name="T38" fmla="*/ 253 w 650"/>
                  <a:gd name="T39" fmla="*/ 0 h 649"/>
                  <a:gd name="T40" fmla="*/ 253 w 650"/>
                  <a:gd name="T41" fmla="*/ 90 h 649"/>
                  <a:gd name="T42" fmla="*/ 211 w 650"/>
                  <a:gd name="T43" fmla="*/ 108 h 649"/>
                  <a:gd name="T44" fmla="*/ 154 w 650"/>
                  <a:gd name="T45" fmla="*/ 51 h 649"/>
                  <a:gd name="T46" fmla="*/ 147 w 650"/>
                  <a:gd name="T47" fmla="*/ 44 h 649"/>
                  <a:gd name="T48" fmla="*/ 139 w 650"/>
                  <a:gd name="T49" fmla="*/ 51 h 649"/>
                  <a:gd name="T50" fmla="*/ 54 w 650"/>
                  <a:gd name="T51" fmla="*/ 136 h 649"/>
                  <a:gd name="T52" fmla="*/ 47 w 650"/>
                  <a:gd name="T53" fmla="*/ 143 h 649"/>
                  <a:gd name="T54" fmla="*/ 54 w 650"/>
                  <a:gd name="T55" fmla="*/ 151 h 649"/>
                  <a:gd name="T56" fmla="*/ 110 w 650"/>
                  <a:gd name="T57" fmla="*/ 206 h 649"/>
                  <a:gd name="T58" fmla="*/ 90 w 650"/>
                  <a:gd name="T59" fmla="*/ 252 h 649"/>
                  <a:gd name="T60" fmla="*/ 0 w 650"/>
                  <a:gd name="T61" fmla="*/ 252 h 649"/>
                  <a:gd name="T62" fmla="*/ 0 w 650"/>
                  <a:gd name="T63" fmla="*/ 393 h 649"/>
                  <a:gd name="T64" fmla="*/ 89 w 650"/>
                  <a:gd name="T65" fmla="*/ 393 h 649"/>
                  <a:gd name="T66" fmla="*/ 110 w 650"/>
                  <a:gd name="T67" fmla="*/ 443 h 649"/>
                  <a:gd name="T68" fmla="*/ 54 w 650"/>
                  <a:gd name="T69" fmla="*/ 498 h 649"/>
                  <a:gd name="T70" fmla="*/ 47 w 650"/>
                  <a:gd name="T71" fmla="*/ 505 h 649"/>
                  <a:gd name="T72" fmla="*/ 54 w 650"/>
                  <a:gd name="T73" fmla="*/ 513 h 649"/>
                  <a:gd name="T74" fmla="*/ 139 w 650"/>
                  <a:gd name="T75" fmla="*/ 598 h 649"/>
                  <a:gd name="T76" fmla="*/ 147 w 650"/>
                  <a:gd name="T77" fmla="*/ 605 h 649"/>
                  <a:gd name="T78" fmla="*/ 154 w 650"/>
                  <a:gd name="T79" fmla="*/ 598 h 649"/>
                  <a:gd name="T80" fmla="*/ 211 w 650"/>
                  <a:gd name="T81" fmla="*/ 541 h 649"/>
                  <a:gd name="T82" fmla="*/ 257 w 650"/>
                  <a:gd name="T83" fmla="*/ 559 h 649"/>
                  <a:gd name="T84" fmla="*/ 257 w 650"/>
                  <a:gd name="T85" fmla="*/ 649 h 649"/>
                  <a:gd name="T86" fmla="*/ 397 w 650"/>
                  <a:gd name="T87" fmla="*/ 649 h 649"/>
                  <a:gd name="T88" fmla="*/ 397 w 650"/>
                  <a:gd name="T89" fmla="*/ 557 h 649"/>
                  <a:gd name="T90" fmla="*/ 439 w 650"/>
                  <a:gd name="T91" fmla="*/ 540 h 649"/>
                  <a:gd name="T92" fmla="*/ 497 w 650"/>
                  <a:gd name="T93" fmla="*/ 598 h 649"/>
                  <a:gd name="T94" fmla="*/ 504 w 650"/>
                  <a:gd name="T95" fmla="*/ 605 h 649"/>
                  <a:gd name="T96" fmla="*/ 511 w 650"/>
                  <a:gd name="T97" fmla="*/ 598 h 649"/>
                  <a:gd name="T98" fmla="*/ 596 w 650"/>
                  <a:gd name="T99" fmla="*/ 513 h 649"/>
                  <a:gd name="T100" fmla="*/ 603 w 650"/>
                  <a:gd name="T101" fmla="*/ 505 h 649"/>
                  <a:gd name="T102" fmla="*/ 596 w 650"/>
                  <a:gd name="T103" fmla="*/ 498 h 649"/>
                  <a:gd name="T104" fmla="*/ 538 w 650"/>
                  <a:gd name="T105" fmla="*/ 441 h 649"/>
                  <a:gd name="T106" fmla="*/ 557 w 650"/>
                  <a:gd name="T107" fmla="*/ 396 h 649"/>
                  <a:gd name="T108" fmla="*/ 640 w 650"/>
                  <a:gd name="T109" fmla="*/ 396 h 649"/>
                  <a:gd name="T110" fmla="*/ 640 w 650"/>
                  <a:gd name="T111" fmla="*/ 396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0" h="649">
                    <a:moveTo>
                      <a:pt x="469" y="324"/>
                    </a:moveTo>
                    <a:cubicBezTo>
                      <a:pt x="469" y="405"/>
                      <a:pt x="404" y="470"/>
                      <a:pt x="324" y="470"/>
                    </a:cubicBezTo>
                    <a:cubicBezTo>
                      <a:pt x="243" y="470"/>
                      <a:pt x="178" y="405"/>
                      <a:pt x="178" y="324"/>
                    </a:cubicBezTo>
                    <a:cubicBezTo>
                      <a:pt x="178" y="244"/>
                      <a:pt x="243" y="179"/>
                      <a:pt x="324" y="179"/>
                    </a:cubicBezTo>
                    <a:cubicBezTo>
                      <a:pt x="404" y="179"/>
                      <a:pt x="469" y="244"/>
                      <a:pt x="469" y="324"/>
                    </a:cubicBezTo>
                    <a:close/>
                    <a:moveTo>
                      <a:pt x="640" y="396"/>
                    </a:moveTo>
                    <a:lnTo>
                      <a:pt x="650" y="396"/>
                    </a:lnTo>
                    <a:lnTo>
                      <a:pt x="650" y="256"/>
                    </a:lnTo>
                    <a:lnTo>
                      <a:pt x="558" y="256"/>
                    </a:lnTo>
                    <a:cubicBezTo>
                      <a:pt x="553" y="239"/>
                      <a:pt x="547" y="223"/>
                      <a:pt x="538" y="208"/>
                    </a:cubicBezTo>
                    <a:lnTo>
                      <a:pt x="596" y="151"/>
                    </a:lnTo>
                    <a:lnTo>
                      <a:pt x="603" y="143"/>
                    </a:lnTo>
                    <a:lnTo>
                      <a:pt x="596" y="136"/>
                    </a:lnTo>
                    <a:lnTo>
                      <a:pt x="511" y="51"/>
                    </a:lnTo>
                    <a:lnTo>
                      <a:pt x="504" y="44"/>
                    </a:lnTo>
                    <a:lnTo>
                      <a:pt x="497" y="51"/>
                    </a:lnTo>
                    <a:lnTo>
                      <a:pt x="439" y="109"/>
                    </a:lnTo>
                    <a:cubicBezTo>
                      <a:pt x="424" y="101"/>
                      <a:pt x="409" y="95"/>
                      <a:pt x="394" y="90"/>
                    </a:cubicBezTo>
                    <a:lnTo>
                      <a:pt x="394" y="0"/>
                    </a:lnTo>
                    <a:lnTo>
                      <a:pt x="253" y="0"/>
                    </a:lnTo>
                    <a:lnTo>
                      <a:pt x="253" y="90"/>
                    </a:lnTo>
                    <a:cubicBezTo>
                      <a:pt x="238" y="95"/>
                      <a:pt x="224" y="101"/>
                      <a:pt x="211" y="108"/>
                    </a:cubicBezTo>
                    <a:lnTo>
                      <a:pt x="154" y="51"/>
                    </a:lnTo>
                    <a:lnTo>
                      <a:pt x="147" y="44"/>
                    </a:lnTo>
                    <a:lnTo>
                      <a:pt x="139" y="51"/>
                    </a:lnTo>
                    <a:lnTo>
                      <a:pt x="54" y="136"/>
                    </a:lnTo>
                    <a:lnTo>
                      <a:pt x="47" y="143"/>
                    </a:lnTo>
                    <a:lnTo>
                      <a:pt x="54" y="151"/>
                    </a:lnTo>
                    <a:lnTo>
                      <a:pt x="110" y="206"/>
                    </a:lnTo>
                    <a:cubicBezTo>
                      <a:pt x="102" y="221"/>
                      <a:pt x="95" y="236"/>
                      <a:pt x="90" y="252"/>
                    </a:cubicBezTo>
                    <a:lnTo>
                      <a:pt x="0" y="252"/>
                    </a:lnTo>
                    <a:lnTo>
                      <a:pt x="0" y="393"/>
                    </a:lnTo>
                    <a:lnTo>
                      <a:pt x="89" y="393"/>
                    </a:lnTo>
                    <a:cubicBezTo>
                      <a:pt x="94" y="410"/>
                      <a:pt x="101" y="427"/>
                      <a:pt x="110" y="443"/>
                    </a:cubicBezTo>
                    <a:lnTo>
                      <a:pt x="54" y="498"/>
                    </a:lnTo>
                    <a:lnTo>
                      <a:pt x="47" y="505"/>
                    </a:lnTo>
                    <a:lnTo>
                      <a:pt x="54" y="513"/>
                    </a:lnTo>
                    <a:lnTo>
                      <a:pt x="139" y="598"/>
                    </a:lnTo>
                    <a:lnTo>
                      <a:pt x="147" y="605"/>
                    </a:lnTo>
                    <a:lnTo>
                      <a:pt x="154" y="598"/>
                    </a:lnTo>
                    <a:lnTo>
                      <a:pt x="211" y="541"/>
                    </a:lnTo>
                    <a:cubicBezTo>
                      <a:pt x="225" y="549"/>
                      <a:pt x="241" y="555"/>
                      <a:pt x="257" y="559"/>
                    </a:cubicBezTo>
                    <a:lnTo>
                      <a:pt x="257" y="649"/>
                    </a:lnTo>
                    <a:lnTo>
                      <a:pt x="397" y="649"/>
                    </a:lnTo>
                    <a:lnTo>
                      <a:pt x="397" y="557"/>
                    </a:lnTo>
                    <a:cubicBezTo>
                      <a:pt x="412" y="553"/>
                      <a:pt x="425" y="547"/>
                      <a:pt x="439" y="540"/>
                    </a:cubicBezTo>
                    <a:lnTo>
                      <a:pt x="497" y="598"/>
                    </a:lnTo>
                    <a:lnTo>
                      <a:pt x="504" y="605"/>
                    </a:lnTo>
                    <a:lnTo>
                      <a:pt x="511" y="598"/>
                    </a:lnTo>
                    <a:lnTo>
                      <a:pt x="596" y="513"/>
                    </a:lnTo>
                    <a:lnTo>
                      <a:pt x="603" y="505"/>
                    </a:lnTo>
                    <a:lnTo>
                      <a:pt x="596" y="498"/>
                    </a:lnTo>
                    <a:lnTo>
                      <a:pt x="538" y="441"/>
                    </a:lnTo>
                    <a:cubicBezTo>
                      <a:pt x="546" y="426"/>
                      <a:pt x="552" y="412"/>
                      <a:pt x="557" y="396"/>
                    </a:cubicBezTo>
                    <a:lnTo>
                      <a:pt x="640" y="396"/>
                    </a:lnTo>
                    <a:lnTo>
                      <a:pt x="640" y="396"/>
                    </a:lnTo>
                  </a:path>
                </a:pathLst>
              </a:custGeom>
              <a:solidFill>
                <a:srgbClr val="F68D2E"/>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86" name="Freeform 106">
                <a:extLst>
                  <a:ext uri="{FF2B5EF4-FFF2-40B4-BE49-F238E27FC236}">
                    <a16:creationId xmlns:a16="http://schemas.microsoft.com/office/drawing/2014/main" id="{42D3CE48-6CEB-5092-0945-2E028D4F3EAD}"/>
                  </a:ext>
                </a:extLst>
              </p:cNvPr>
              <p:cNvSpPr>
                <a:spLocks noEditPoints="1"/>
              </p:cNvSpPr>
              <p:nvPr/>
            </p:nvSpPr>
            <p:spPr bwMode="auto">
              <a:xfrm>
                <a:off x="2093659" y="2483393"/>
                <a:ext cx="164503" cy="165571"/>
              </a:xfrm>
              <a:custGeom>
                <a:avLst/>
                <a:gdLst>
                  <a:gd name="T0" fmla="*/ 348 w 482"/>
                  <a:gd name="T1" fmla="*/ 241 h 482"/>
                  <a:gd name="T2" fmla="*/ 240 w 482"/>
                  <a:gd name="T3" fmla="*/ 349 h 482"/>
                  <a:gd name="T4" fmla="*/ 131 w 482"/>
                  <a:gd name="T5" fmla="*/ 241 h 482"/>
                  <a:gd name="T6" fmla="*/ 240 w 482"/>
                  <a:gd name="T7" fmla="*/ 133 h 482"/>
                  <a:gd name="T8" fmla="*/ 348 w 482"/>
                  <a:gd name="T9" fmla="*/ 241 h 482"/>
                  <a:gd name="T10" fmla="*/ 475 w 482"/>
                  <a:gd name="T11" fmla="*/ 295 h 482"/>
                  <a:gd name="T12" fmla="*/ 482 w 482"/>
                  <a:gd name="T13" fmla="*/ 295 h 482"/>
                  <a:gd name="T14" fmla="*/ 482 w 482"/>
                  <a:gd name="T15" fmla="*/ 190 h 482"/>
                  <a:gd name="T16" fmla="*/ 414 w 482"/>
                  <a:gd name="T17" fmla="*/ 190 h 482"/>
                  <a:gd name="T18" fmla="*/ 399 w 482"/>
                  <a:gd name="T19" fmla="*/ 155 h 482"/>
                  <a:gd name="T20" fmla="*/ 442 w 482"/>
                  <a:gd name="T21" fmla="*/ 112 h 482"/>
                  <a:gd name="T22" fmla="*/ 448 w 482"/>
                  <a:gd name="T23" fmla="*/ 106 h 482"/>
                  <a:gd name="T24" fmla="*/ 442 w 482"/>
                  <a:gd name="T25" fmla="*/ 101 h 482"/>
                  <a:gd name="T26" fmla="*/ 379 w 482"/>
                  <a:gd name="T27" fmla="*/ 38 h 482"/>
                  <a:gd name="T28" fmla="*/ 374 w 482"/>
                  <a:gd name="T29" fmla="*/ 33 h 482"/>
                  <a:gd name="T30" fmla="*/ 368 w 482"/>
                  <a:gd name="T31" fmla="*/ 38 h 482"/>
                  <a:gd name="T32" fmla="*/ 325 w 482"/>
                  <a:gd name="T33" fmla="*/ 81 h 482"/>
                  <a:gd name="T34" fmla="*/ 292 w 482"/>
                  <a:gd name="T35" fmla="*/ 67 h 482"/>
                  <a:gd name="T36" fmla="*/ 292 w 482"/>
                  <a:gd name="T37" fmla="*/ 0 h 482"/>
                  <a:gd name="T38" fmla="*/ 188 w 482"/>
                  <a:gd name="T39" fmla="*/ 0 h 482"/>
                  <a:gd name="T40" fmla="*/ 188 w 482"/>
                  <a:gd name="T41" fmla="*/ 67 h 482"/>
                  <a:gd name="T42" fmla="*/ 156 w 482"/>
                  <a:gd name="T43" fmla="*/ 80 h 482"/>
                  <a:gd name="T44" fmla="*/ 114 w 482"/>
                  <a:gd name="T45" fmla="*/ 38 h 482"/>
                  <a:gd name="T46" fmla="*/ 108 w 482"/>
                  <a:gd name="T47" fmla="*/ 33 h 482"/>
                  <a:gd name="T48" fmla="*/ 103 w 482"/>
                  <a:gd name="T49" fmla="*/ 38 h 482"/>
                  <a:gd name="T50" fmla="*/ 40 w 482"/>
                  <a:gd name="T51" fmla="*/ 101 h 482"/>
                  <a:gd name="T52" fmla="*/ 34 w 482"/>
                  <a:gd name="T53" fmla="*/ 106 h 482"/>
                  <a:gd name="T54" fmla="*/ 40 w 482"/>
                  <a:gd name="T55" fmla="*/ 112 h 482"/>
                  <a:gd name="T56" fmla="*/ 81 w 482"/>
                  <a:gd name="T57" fmla="*/ 153 h 482"/>
                  <a:gd name="T58" fmla="*/ 66 w 482"/>
                  <a:gd name="T59" fmla="*/ 187 h 482"/>
                  <a:gd name="T60" fmla="*/ 0 w 482"/>
                  <a:gd name="T61" fmla="*/ 187 h 482"/>
                  <a:gd name="T62" fmla="*/ 0 w 482"/>
                  <a:gd name="T63" fmla="*/ 292 h 482"/>
                  <a:gd name="T64" fmla="*/ 66 w 482"/>
                  <a:gd name="T65" fmla="*/ 292 h 482"/>
                  <a:gd name="T66" fmla="*/ 81 w 482"/>
                  <a:gd name="T67" fmla="*/ 329 h 482"/>
                  <a:gd name="T68" fmla="*/ 40 w 482"/>
                  <a:gd name="T69" fmla="*/ 370 h 482"/>
                  <a:gd name="T70" fmla="*/ 34 w 482"/>
                  <a:gd name="T71" fmla="*/ 376 h 482"/>
                  <a:gd name="T72" fmla="*/ 40 w 482"/>
                  <a:gd name="T73" fmla="*/ 381 h 482"/>
                  <a:gd name="T74" fmla="*/ 103 w 482"/>
                  <a:gd name="T75" fmla="*/ 444 h 482"/>
                  <a:gd name="T76" fmla="*/ 108 w 482"/>
                  <a:gd name="T77" fmla="*/ 449 h 482"/>
                  <a:gd name="T78" fmla="*/ 114 w 482"/>
                  <a:gd name="T79" fmla="*/ 444 h 482"/>
                  <a:gd name="T80" fmla="*/ 156 w 482"/>
                  <a:gd name="T81" fmla="*/ 402 h 482"/>
                  <a:gd name="T82" fmla="*/ 190 w 482"/>
                  <a:gd name="T83" fmla="*/ 416 h 482"/>
                  <a:gd name="T84" fmla="*/ 190 w 482"/>
                  <a:gd name="T85" fmla="*/ 482 h 482"/>
                  <a:gd name="T86" fmla="*/ 295 w 482"/>
                  <a:gd name="T87" fmla="*/ 482 h 482"/>
                  <a:gd name="T88" fmla="*/ 295 w 482"/>
                  <a:gd name="T89" fmla="*/ 414 h 482"/>
                  <a:gd name="T90" fmla="*/ 325 w 482"/>
                  <a:gd name="T91" fmla="*/ 401 h 482"/>
                  <a:gd name="T92" fmla="*/ 368 w 482"/>
                  <a:gd name="T93" fmla="*/ 444 h 482"/>
                  <a:gd name="T94" fmla="*/ 374 w 482"/>
                  <a:gd name="T95" fmla="*/ 449 h 482"/>
                  <a:gd name="T96" fmla="*/ 379 w 482"/>
                  <a:gd name="T97" fmla="*/ 444 h 482"/>
                  <a:gd name="T98" fmla="*/ 442 w 482"/>
                  <a:gd name="T99" fmla="*/ 381 h 482"/>
                  <a:gd name="T100" fmla="*/ 448 w 482"/>
                  <a:gd name="T101" fmla="*/ 376 h 482"/>
                  <a:gd name="T102" fmla="*/ 442 w 482"/>
                  <a:gd name="T103" fmla="*/ 370 h 482"/>
                  <a:gd name="T104" fmla="*/ 399 w 482"/>
                  <a:gd name="T105" fmla="*/ 327 h 482"/>
                  <a:gd name="T106" fmla="*/ 413 w 482"/>
                  <a:gd name="T107" fmla="*/ 295 h 482"/>
                  <a:gd name="T108" fmla="*/ 475 w 482"/>
                  <a:gd name="T109" fmla="*/ 295 h 482"/>
                  <a:gd name="T110" fmla="*/ 475 w 482"/>
                  <a:gd name="T111" fmla="*/ 295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2" h="482">
                    <a:moveTo>
                      <a:pt x="348" y="241"/>
                    </a:moveTo>
                    <a:cubicBezTo>
                      <a:pt x="348" y="301"/>
                      <a:pt x="299" y="349"/>
                      <a:pt x="240" y="349"/>
                    </a:cubicBezTo>
                    <a:cubicBezTo>
                      <a:pt x="180" y="349"/>
                      <a:pt x="131" y="301"/>
                      <a:pt x="131" y="241"/>
                    </a:cubicBezTo>
                    <a:cubicBezTo>
                      <a:pt x="131" y="181"/>
                      <a:pt x="180" y="133"/>
                      <a:pt x="240" y="133"/>
                    </a:cubicBezTo>
                    <a:cubicBezTo>
                      <a:pt x="299" y="133"/>
                      <a:pt x="348" y="181"/>
                      <a:pt x="348" y="241"/>
                    </a:cubicBezTo>
                    <a:close/>
                    <a:moveTo>
                      <a:pt x="475" y="295"/>
                    </a:moveTo>
                    <a:lnTo>
                      <a:pt x="482" y="295"/>
                    </a:lnTo>
                    <a:lnTo>
                      <a:pt x="482" y="190"/>
                    </a:lnTo>
                    <a:lnTo>
                      <a:pt x="414" y="190"/>
                    </a:lnTo>
                    <a:cubicBezTo>
                      <a:pt x="410" y="178"/>
                      <a:pt x="405" y="166"/>
                      <a:pt x="399" y="155"/>
                    </a:cubicBezTo>
                    <a:lnTo>
                      <a:pt x="442" y="112"/>
                    </a:lnTo>
                    <a:lnTo>
                      <a:pt x="448" y="106"/>
                    </a:lnTo>
                    <a:lnTo>
                      <a:pt x="442" y="101"/>
                    </a:lnTo>
                    <a:lnTo>
                      <a:pt x="379" y="38"/>
                    </a:lnTo>
                    <a:lnTo>
                      <a:pt x="374" y="33"/>
                    </a:lnTo>
                    <a:lnTo>
                      <a:pt x="368" y="38"/>
                    </a:lnTo>
                    <a:lnTo>
                      <a:pt x="325" y="81"/>
                    </a:lnTo>
                    <a:cubicBezTo>
                      <a:pt x="315" y="75"/>
                      <a:pt x="304" y="71"/>
                      <a:pt x="292" y="67"/>
                    </a:cubicBezTo>
                    <a:lnTo>
                      <a:pt x="292" y="0"/>
                    </a:lnTo>
                    <a:lnTo>
                      <a:pt x="188" y="0"/>
                    </a:lnTo>
                    <a:lnTo>
                      <a:pt x="188" y="67"/>
                    </a:lnTo>
                    <a:cubicBezTo>
                      <a:pt x="177" y="71"/>
                      <a:pt x="166" y="75"/>
                      <a:pt x="156" y="80"/>
                    </a:cubicBezTo>
                    <a:lnTo>
                      <a:pt x="114" y="38"/>
                    </a:lnTo>
                    <a:lnTo>
                      <a:pt x="108" y="33"/>
                    </a:lnTo>
                    <a:lnTo>
                      <a:pt x="103" y="38"/>
                    </a:lnTo>
                    <a:lnTo>
                      <a:pt x="40" y="101"/>
                    </a:lnTo>
                    <a:lnTo>
                      <a:pt x="34" y="106"/>
                    </a:lnTo>
                    <a:lnTo>
                      <a:pt x="40" y="112"/>
                    </a:lnTo>
                    <a:lnTo>
                      <a:pt x="81" y="153"/>
                    </a:lnTo>
                    <a:cubicBezTo>
                      <a:pt x="75" y="164"/>
                      <a:pt x="70" y="176"/>
                      <a:pt x="66" y="187"/>
                    </a:cubicBezTo>
                    <a:lnTo>
                      <a:pt x="0" y="187"/>
                    </a:lnTo>
                    <a:lnTo>
                      <a:pt x="0" y="292"/>
                    </a:lnTo>
                    <a:lnTo>
                      <a:pt x="66" y="292"/>
                    </a:lnTo>
                    <a:cubicBezTo>
                      <a:pt x="69" y="305"/>
                      <a:pt x="75" y="317"/>
                      <a:pt x="81" y="329"/>
                    </a:cubicBezTo>
                    <a:lnTo>
                      <a:pt x="40" y="370"/>
                    </a:lnTo>
                    <a:lnTo>
                      <a:pt x="34" y="376"/>
                    </a:lnTo>
                    <a:lnTo>
                      <a:pt x="40" y="381"/>
                    </a:lnTo>
                    <a:lnTo>
                      <a:pt x="103" y="444"/>
                    </a:lnTo>
                    <a:lnTo>
                      <a:pt x="108" y="449"/>
                    </a:lnTo>
                    <a:lnTo>
                      <a:pt x="114" y="444"/>
                    </a:lnTo>
                    <a:lnTo>
                      <a:pt x="156" y="402"/>
                    </a:lnTo>
                    <a:cubicBezTo>
                      <a:pt x="167" y="408"/>
                      <a:pt x="178" y="412"/>
                      <a:pt x="190" y="416"/>
                    </a:cubicBezTo>
                    <a:lnTo>
                      <a:pt x="190" y="482"/>
                    </a:lnTo>
                    <a:lnTo>
                      <a:pt x="295" y="482"/>
                    </a:lnTo>
                    <a:lnTo>
                      <a:pt x="295" y="414"/>
                    </a:lnTo>
                    <a:cubicBezTo>
                      <a:pt x="305" y="411"/>
                      <a:pt x="315" y="406"/>
                      <a:pt x="325" y="401"/>
                    </a:cubicBezTo>
                    <a:lnTo>
                      <a:pt x="368" y="444"/>
                    </a:lnTo>
                    <a:lnTo>
                      <a:pt x="374" y="449"/>
                    </a:lnTo>
                    <a:lnTo>
                      <a:pt x="379" y="444"/>
                    </a:lnTo>
                    <a:lnTo>
                      <a:pt x="442" y="381"/>
                    </a:lnTo>
                    <a:lnTo>
                      <a:pt x="448" y="376"/>
                    </a:lnTo>
                    <a:lnTo>
                      <a:pt x="442" y="370"/>
                    </a:lnTo>
                    <a:lnTo>
                      <a:pt x="399" y="327"/>
                    </a:lnTo>
                    <a:cubicBezTo>
                      <a:pt x="405" y="317"/>
                      <a:pt x="410" y="306"/>
                      <a:pt x="413" y="295"/>
                    </a:cubicBezTo>
                    <a:lnTo>
                      <a:pt x="475" y="295"/>
                    </a:lnTo>
                    <a:lnTo>
                      <a:pt x="475" y="295"/>
                    </a:lnTo>
                    <a:close/>
                  </a:path>
                </a:pathLst>
              </a:custGeom>
              <a:solidFill>
                <a:srgbClr val="94D1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7" name="Freeform 107">
                <a:extLst>
                  <a:ext uri="{FF2B5EF4-FFF2-40B4-BE49-F238E27FC236}">
                    <a16:creationId xmlns:a16="http://schemas.microsoft.com/office/drawing/2014/main" id="{F6C586B1-EC1A-188A-C3A3-EDA4468A0F55}"/>
                  </a:ext>
                </a:extLst>
              </p:cNvPr>
              <p:cNvSpPr>
                <a:spLocks noEditPoints="1"/>
              </p:cNvSpPr>
              <p:nvPr/>
            </p:nvSpPr>
            <p:spPr bwMode="auto">
              <a:xfrm>
                <a:off x="659068" y="2949129"/>
                <a:ext cx="130319" cy="130319"/>
              </a:xfrm>
              <a:custGeom>
                <a:avLst/>
                <a:gdLst>
                  <a:gd name="T0" fmla="*/ 274 w 380"/>
                  <a:gd name="T1" fmla="*/ 190 h 380"/>
                  <a:gd name="T2" fmla="*/ 189 w 380"/>
                  <a:gd name="T3" fmla="*/ 275 h 380"/>
                  <a:gd name="T4" fmla="*/ 103 w 380"/>
                  <a:gd name="T5" fmla="*/ 190 h 380"/>
                  <a:gd name="T6" fmla="*/ 189 w 380"/>
                  <a:gd name="T7" fmla="*/ 104 h 380"/>
                  <a:gd name="T8" fmla="*/ 274 w 380"/>
                  <a:gd name="T9" fmla="*/ 190 h 380"/>
                  <a:gd name="T10" fmla="*/ 374 w 380"/>
                  <a:gd name="T11" fmla="*/ 232 h 380"/>
                  <a:gd name="T12" fmla="*/ 380 w 380"/>
                  <a:gd name="T13" fmla="*/ 232 h 380"/>
                  <a:gd name="T14" fmla="*/ 380 w 380"/>
                  <a:gd name="T15" fmla="*/ 150 h 380"/>
                  <a:gd name="T16" fmla="*/ 326 w 380"/>
                  <a:gd name="T17" fmla="*/ 150 h 380"/>
                  <a:gd name="T18" fmla="*/ 315 w 380"/>
                  <a:gd name="T19" fmla="*/ 122 h 380"/>
                  <a:gd name="T20" fmla="*/ 348 w 380"/>
                  <a:gd name="T21" fmla="*/ 88 h 380"/>
                  <a:gd name="T22" fmla="*/ 353 w 380"/>
                  <a:gd name="T23" fmla="*/ 84 h 380"/>
                  <a:gd name="T24" fmla="*/ 348 w 380"/>
                  <a:gd name="T25" fmla="*/ 80 h 380"/>
                  <a:gd name="T26" fmla="*/ 299 w 380"/>
                  <a:gd name="T27" fmla="*/ 30 h 380"/>
                  <a:gd name="T28" fmla="*/ 294 w 380"/>
                  <a:gd name="T29" fmla="*/ 26 h 380"/>
                  <a:gd name="T30" fmla="*/ 290 w 380"/>
                  <a:gd name="T31" fmla="*/ 30 h 380"/>
                  <a:gd name="T32" fmla="*/ 256 w 380"/>
                  <a:gd name="T33" fmla="*/ 64 h 380"/>
                  <a:gd name="T34" fmla="*/ 230 w 380"/>
                  <a:gd name="T35" fmla="*/ 53 h 380"/>
                  <a:gd name="T36" fmla="*/ 230 w 380"/>
                  <a:gd name="T37" fmla="*/ 0 h 380"/>
                  <a:gd name="T38" fmla="*/ 148 w 380"/>
                  <a:gd name="T39" fmla="*/ 0 h 380"/>
                  <a:gd name="T40" fmla="*/ 148 w 380"/>
                  <a:gd name="T41" fmla="*/ 53 h 380"/>
                  <a:gd name="T42" fmla="*/ 123 w 380"/>
                  <a:gd name="T43" fmla="*/ 63 h 380"/>
                  <a:gd name="T44" fmla="*/ 89 w 380"/>
                  <a:gd name="T45" fmla="*/ 30 h 380"/>
                  <a:gd name="T46" fmla="*/ 85 w 380"/>
                  <a:gd name="T47" fmla="*/ 26 h 380"/>
                  <a:gd name="T48" fmla="*/ 81 w 380"/>
                  <a:gd name="T49" fmla="*/ 30 h 380"/>
                  <a:gd name="T50" fmla="*/ 31 w 380"/>
                  <a:gd name="T51" fmla="*/ 80 h 380"/>
                  <a:gd name="T52" fmla="*/ 27 w 380"/>
                  <a:gd name="T53" fmla="*/ 84 h 380"/>
                  <a:gd name="T54" fmla="*/ 31 w 380"/>
                  <a:gd name="T55" fmla="*/ 88 h 380"/>
                  <a:gd name="T56" fmla="*/ 64 w 380"/>
                  <a:gd name="T57" fmla="*/ 121 h 380"/>
                  <a:gd name="T58" fmla="*/ 52 w 380"/>
                  <a:gd name="T59" fmla="*/ 148 h 380"/>
                  <a:gd name="T60" fmla="*/ 0 w 380"/>
                  <a:gd name="T61" fmla="*/ 148 h 380"/>
                  <a:gd name="T62" fmla="*/ 0 w 380"/>
                  <a:gd name="T63" fmla="*/ 230 h 380"/>
                  <a:gd name="T64" fmla="*/ 52 w 380"/>
                  <a:gd name="T65" fmla="*/ 230 h 380"/>
                  <a:gd name="T66" fmla="*/ 64 w 380"/>
                  <a:gd name="T67" fmla="*/ 259 h 380"/>
                  <a:gd name="T68" fmla="*/ 31 w 380"/>
                  <a:gd name="T69" fmla="*/ 292 h 380"/>
                  <a:gd name="T70" fmla="*/ 27 w 380"/>
                  <a:gd name="T71" fmla="*/ 296 h 380"/>
                  <a:gd name="T72" fmla="*/ 31 w 380"/>
                  <a:gd name="T73" fmla="*/ 300 h 380"/>
                  <a:gd name="T74" fmla="*/ 81 w 380"/>
                  <a:gd name="T75" fmla="*/ 350 h 380"/>
                  <a:gd name="T76" fmla="*/ 85 w 380"/>
                  <a:gd name="T77" fmla="*/ 354 h 380"/>
                  <a:gd name="T78" fmla="*/ 89 w 380"/>
                  <a:gd name="T79" fmla="*/ 350 h 380"/>
                  <a:gd name="T80" fmla="*/ 123 w 380"/>
                  <a:gd name="T81" fmla="*/ 317 h 380"/>
                  <a:gd name="T82" fmla="*/ 150 w 380"/>
                  <a:gd name="T83" fmla="*/ 328 h 380"/>
                  <a:gd name="T84" fmla="*/ 150 w 380"/>
                  <a:gd name="T85" fmla="*/ 380 h 380"/>
                  <a:gd name="T86" fmla="*/ 232 w 380"/>
                  <a:gd name="T87" fmla="*/ 380 h 380"/>
                  <a:gd name="T88" fmla="*/ 232 w 380"/>
                  <a:gd name="T89" fmla="*/ 326 h 380"/>
                  <a:gd name="T90" fmla="*/ 256 w 380"/>
                  <a:gd name="T91" fmla="*/ 316 h 380"/>
                  <a:gd name="T92" fmla="*/ 290 w 380"/>
                  <a:gd name="T93" fmla="*/ 350 h 380"/>
                  <a:gd name="T94" fmla="*/ 294 w 380"/>
                  <a:gd name="T95" fmla="*/ 354 h 380"/>
                  <a:gd name="T96" fmla="*/ 299 w 380"/>
                  <a:gd name="T97" fmla="*/ 350 h 380"/>
                  <a:gd name="T98" fmla="*/ 348 w 380"/>
                  <a:gd name="T99" fmla="*/ 300 h 380"/>
                  <a:gd name="T100" fmla="*/ 353 w 380"/>
                  <a:gd name="T101" fmla="*/ 296 h 380"/>
                  <a:gd name="T102" fmla="*/ 348 w 380"/>
                  <a:gd name="T103" fmla="*/ 292 h 380"/>
                  <a:gd name="T104" fmla="*/ 315 w 380"/>
                  <a:gd name="T105" fmla="*/ 258 h 380"/>
                  <a:gd name="T106" fmla="*/ 326 w 380"/>
                  <a:gd name="T107" fmla="*/ 232 h 380"/>
                  <a:gd name="T108" fmla="*/ 374 w 380"/>
                  <a:gd name="T109" fmla="*/ 232 h 380"/>
                  <a:gd name="T110" fmla="*/ 374 w 380"/>
                  <a:gd name="T111" fmla="*/ 23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0" h="380">
                    <a:moveTo>
                      <a:pt x="274" y="190"/>
                    </a:moveTo>
                    <a:cubicBezTo>
                      <a:pt x="274" y="237"/>
                      <a:pt x="236" y="275"/>
                      <a:pt x="189" y="275"/>
                    </a:cubicBezTo>
                    <a:cubicBezTo>
                      <a:pt x="142" y="275"/>
                      <a:pt x="103" y="237"/>
                      <a:pt x="103" y="190"/>
                    </a:cubicBezTo>
                    <a:cubicBezTo>
                      <a:pt x="103" y="143"/>
                      <a:pt x="142" y="104"/>
                      <a:pt x="189" y="104"/>
                    </a:cubicBezTo>
                    <a:cubicBezTo>
                      <a:pt x="236" y="104"/>
                      <a:pt x="274" y="143"/>
                      <a:pt x="274" y="190"/>
                    </a:cubicBezTo>
                    <a:close/>
                    <a:moveTo>
                      <a:pt x="374" y="232"/>
                    </a:moveTo>
                    <a:lnTo>
                      <a:pt x="380" y="232"/>
                    </a:lnTo>
                    <a:lnTo>
                      <a:pt x="380" y="150"/>
                    </a:lnTo>
                    <a:lnTo>
                      <a:pt x="326" y="150"/>
                    </a:lnTo>
                    <a:cubicBezTo>
                      <a:pt x="323" y="140"/>
                      <a:pt x="319" y="131"/>
                      <a:pt x="315" y="122"/>
                    </a:cubicBezTo>
                    <a:lnTo>
                      <a:pt x="348" y="88"/>
                    </a:lnTo>
                    <a:lnTo>
                      <a:pt x="353" y="84"/>
                    </a:lnTo>
                    <a:lnTo>
                      <a:pt x="348" y="80"/>
                    </a:lnTo>
                    <a:lnTo>
                      <a:pt x="299" y="30"/>
                    </a:lnTo>
                    <a:lnTo>
                      <a:pt x="294" y="26"/>
                    </a:lnTo>
                    <a:lnTo>
                      <a:pt x="290" y="30"/>
                    </a:lnTo>
                    <a:lnTo>
                      <a:pt x="256" y="64"/>
                    </a:lnTo>
                    <a:cubicBezTo>
                      <a:pt x="248" y="59"/>
                      <a:pt x="239" y="56"/>
                      <a:pt x="230" y="53"/>
                    </a:cubicBezTo>
                    <a:lnTo>
                      <a:pt x="230" y="0"/>
                    </a:lnTo>
                    <a:lnTo>
                      <a:pt x="148" y="0"/>
                    </a:lnTo>
                    <a:lnTo>
                      <a:pt x="148" y="53"/>
                    </a:lnTo>
                    <a:cubicBezTo>
                      <a:pt x="139" y="55"/>
                      <a:pt x="131" y="59"/>
                      <a:pt x="123" y="63"/>
                    </a:cubicBezTo>
                    <a:lnTo>
                      <a:pt x="89" y="30"/>
                    </a:lnTo>
                    <a:lnTo>
                      <a:pt x="85" y="26"/>
                    </a:lnTo>
                    <a:lnTo>
                      <a:pt x="81" y="30"/>
                    </a:lnTo>
                    <a:lnTo>
                      <a:pt x="31" y="80"/>
                    </a:lnTo>
                    <a:lnTo>
                      <a:pt x="27" y="84"/>
                    </a:lnTo>
                    <a:lnTo>
                      <a:pt x="31" y="88"/>
                    </a:lnTo>
                    <a:lnTo>
                      <a:pt x="64" y="121"/>
                    </a:lnTo>
                    <a:cubicBezTo>
                      <a:pt x="59" y="129"/>
                      <a:pt x="55" y="138"/>
                      <a:pt x="52" y="148"/>
                    </a:cubicBezTo>
                    <a:lnTo>
                      <a:pt x="0" y="148"/>
                    </a:lnTo>
                    <a:lnTo>
                      <a:pt x="0" y="230"/>
                    </a:lnTo>
                    <a:lnTo>
                      <a:pt x="52" y="230"/>
                    </a:lnTo>
                    <a:cubicBezTo>
                      <a:pt x="54" y="240"/>
                      <a:pt x="59" y="250"/>
                      <a:pt x="64" y="259"/>
                    </a:cubicBezTo>
                    <a:lnTo>
                      <a:pt x="31" y="292"/>
                    </a:lnTo>
                    <a:lnTo>
                      <a:pt x="27" y="296"/>
                    </a:lnTo>
                    <a:lnTo>
                      <a:pt x="31" y="300"/>
                    </a:lnTo>
                    <a:lnTo>
                      <a:pt x="81" y="350"/>
                    </a:lnTo>
                    <a:lnTo>
                      <a:pt x="85" y="354"/>
                    </a:lnTo>
                    <a:lnTo>
                      <a:pt x="89" y="350"/>
                    </a:lnTo>
                    <a:lnTo>
                      <a:pt x="123" y="317"/>
                    </a:lnTo>
                    <a:cubicBezTo>
                      <a:pt x="131" y="321"/>
                      <a:pt x="140" y="325"/>
                      <a:pt x="150" y="328"/>
                    </a:cubicBezTo>
                    <a:lnTo>
                      <a:pt x="150" y="380"/>
                    </a:lnTo>
                    <a:lnTo>
                      <a:pt x="232" y="380"/>
                    </a:lnTo>
                    <a:lnTo>
                      <a:pt x="232" y="326"/>
                    </a:lnTo>
                    <a:cubicBezTo>
                      <a:pt x="240" y="324"/>
                      <a:pt x="249" y="320"/>
                      <a:pt x="256" y="316"/>
                    </a:cubicBezTo>
                    <a:lnTo>
                      <a:pt x="290" y="350"/>
                    </a:lnTo>
                    <a:lnTo>
                      <a:pt x="294" y="354"/>
                    </a:lnTo>
                    <a:lnTo>
                      <a:pt x="299" y="350"/>
                    </a:lnTo>
                    <a:lnTo>
                      <a:pt x="348" y="300"/>
                    </a:lnTo>
                    <a:lnTo>
                      <a:pt x="353" y="296"/>
                    </a:lnTo>
                    <a:lnTo>
                      <a:pt x="348" y="292"/>
                    </a:lnTo>
                    <a:lnTo>
                      <a:pt x="315" y="258"/>
                    </a:lnTo>
                    <a:cubicBezTo>
                      <a:pt x="319" y="250"/>
                      <a:pt x="323" y="241"/>
                      <a:pt x="326" y="232"/>
                    </a:cubicBezTo>
                    <a:lnTo>
                      <a:pt x="374" y="232"/>
                    </a:lnTo>
                    <a:lnTo>
                      <a:pt x="374" y="232"/>
                    </a:lnTo>
                  </a:path>
                </a:pathLst>
              </a:custGeom>
              <a:solidFill>
                <a:srgbClr val="F26D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8" name="Freeform 108">
                <a:extLst>
                  <a:ext uri="{FF2B5EF4-FFF2-40B4-BE49-F238E27FC236}">
                    <a16:creationId xmlns:a16="http://schemas.microsoft.com/office/drawing/2014/main" id="{06D58F30-7F0D-0DD2-3B36-8960B257B00E}"/>
                  </a:ext>
                </a:extLst>
              </p:cNvPr>
              <p:cNvSpPr>
                <a:spLocks noEditPoints="1"/>
              </p:cNvSpPr>
              <p:nvPr/>
            </p:nvSpPr>
            <p:spPr bwMode="auto">
              <a:xfrm>
                <a:off x="1821267" y="4219217"/>
                <a:ext cx="161298" cy="161298"/>
              </a:xfrm>
              <a:custGeom>
                <a:avLst/>
                <a:gdLst>
                  <a:gd name="T0" fmla="*/ 338 w 469"/>
                  <a:gd name="T1" fmla="*/ 235 h 470"/>
                  <a:gd name="T2" fmla="*/ 233 w 469"/>
                  <a:gd name="T3" fmla="*/ 340 h 470"/>
                  <a:gd name="T4" fmla="*/ 128 w 469"/>
                  <a:gd name="T5" fmla="*/ 235 h 470"/>
                  <a:gd name="T6" fmla="*/ 233 w 469"/>
                  <a:gd name="T7" fmla="*/ 130 h 470"/>
                  <a:gd name="T8" fmla="*/ 338 w 469"/>
                  <a:gd name="T9" fmla="*/ 235 h 470"/>
                  <a:gd name="T10" fmla="*/ 462 w 469"/>
                  <a:gd name="T11" fmla="*/ 287 h 470"/>
                  <a:gd name="T12" fmla="*/ 469 w 469"/>
                  <a:gd name="T13" fmla="*/ 287 h 470"/>
                  <a:gd name="T14" fmla="*/ 469 w 469"/>
                  <a:gd name="T15" fmla="*/ 185 h 470"/>
                  <a:gd name="T16" fmla="*/ 402 w 469"/>
                  <a:gd name="T17" fmla="*/ 185 h 470"/>
                  <a:gd name="T18" fmla="*/ 388 w 469"/>
                  <a:gd name="T19" fmla="*/ 151 h 470"/>
                  <a:gd name="T20" fmla="*/ 430 w 469"/>
                  <a:gd name="T21" fmla="*/ 109 h 470"/>
                  <a:gd name="T22" fmla="*/ 435 w 469"/>
                  <a:gd name="T23" fmla="*/ 104 h 470"/>
                  <a:gd name="T24" fmla="*/ 430 w 469"/>
                  <a:gd name="T25" fmla="*/ 99 h 470"/>
                  <a:gd name="T26" fmla="*/ 369 w 469"/>
                  <a:gd name="T27" fmla="*/ 37 h 470"/>
                  <a:gd name="T28" fmla="*/ 363 w 469"/>
                  <a:gd name="T29" fmla="*/ 32 h 470"/>
                  <a:gd name="T30" fmla="*/ 358 w 469"/>
                  <a:gd name="T31" fmla="*/ 37 h 470"/>
                  <a:gd name="T32" fmla="*/ 316 w 469"/>
                  <a:gd name="T33" fmla="*/ 79 h 470"/>
                  <a:gd name="T34" fmla="*/ 284 w 469"/>
                  <a:gd name="T35" fmla="*/ 66 h 470"/>
                  <a:gd name="T36" fmla="*/ 284 w 469"/>
                  <a:gd name="T37" fmla="*/ 0 h 470"/>
                  <a:gd name="T38" fmla="*/ 182 w 469"/>
                  <a:gd name="T39" fmla="*/ 0 h 470"/>
                  <a:gd name="T40" fmla="*/ 182 w 469"/>
                  <a:gd name="T41" fmla="*/ 66 h 470"/>
                  <a:gd name="T42" fmla="*/ 152 w 469"/>
                  <a:gd name="T43" fmla="*/ 78 h 470"/>
                  <a:gd name="T44" fmla="*/ 111 w 469"/>
                  <a:gd name="T45" fmla="*/ 37 h 470"/>
                  <a:gd name="T46" fmla="*/ 105 w 469"/>
                  <a:gd name="T47" fmla="*/ 32 h 470"/>
                  <a:gd name="T48" fmla="*/ 100 w 469"/>
                  <a:gd name="T49" fmla="*/ 37 h 470"/>
                  <a:gd name="T50" fmla="*/ 39 w 469"/>
                  <a:gd name="T51" fmla="*/ 99 h 470"/>
                  <a:gd name="T52" fmla="*/ 33 w 469"/>
                  <a:gd name="T53" fmla="*/ 104 h 470"/>
                  <a:gd name="T54" fmla="*/ 39 w 469"/>
                  <a:gd name="T55" fmla="*/ 109 h 470"/>
                  <a:gd name="T56" fmla="*/ 79 w 469"/>
                  <a:gd name="T57" fmla="*/ 149 h 470"/>
                  <a:gd name="T58" fmla="*/ 65 w 469"/>
                  <a:gd name="T59" fmla="*/ 183 h 470"/>
                  <a:gd name="T60" fmla="*/ 0 w 469"/>
                  <a:gd name="T61" fmla="*/ 183 h 470"/>
                  <a:gd name="T62" fmla="*/ 0 w 469"/>
                  <a:gd name="T63" fmla="*/ 284 h 470"/>
                  <a:gd name="T64" fmla="*/ 64 w 469"/>
                  <a:gd name="T65" fmla="*/ 284 h 470"/>
                  <a:gd name="T66" fmla="*/ 79 w 469"/>
                  <a:gd name="T67" fmla="*/ 320 h 470"/>
                  <a:gd name="T68" fmla="*/ 39 w 469"/>
                  <a:gd name="T69" fmla="*/ 360 h 470"/>
                  <a:gd name="T70" fmla="*/ 33 w 469"/>
                  <a:gd name="T71" fmla="*/ 366 h 470"/>
                  <a:gd name="T72" fmla="*/ 39 w 469"/>
                  <a:gd name="T73" fmla="*/ 371 h 470"/>
                  <a:gd name="T74" fmla="*/ 100 w 469"/>
                  <a:gd name="T75" fmla="*/ 432 h 470"/>
                  <a:gd name="T76" fmla="*/ 105 w 469"/>
                  <a:gd name="T77" fmla="*/ 438 h 470"/>
                  <a:gd name="T78" fmla="*/ 111 w 469"/>
                  <a:gd name="T79" fmla="*/ 432 h 470"/>
                  <a:gd name="T80" fmla="*/ 152 w 469"/>
                  <a:gd name="T81" fmla="*/ 391 h 470"/>
                  <a:gd name="T82" fmla="*/ 185 w 469"/>
                  <a:gd name="T83" fmla="*/ 405 h 470"/>
                  <a:gd name="T84" fmla="*/ 185 w 469"/>
                  <a:gd name="T85" fmla="*/ 470 h 470"/>
                  <a:gd name="T86" fmla="*/ 286 w 469"/>
                  <a:gd name="T87" fmla="*/ 470 h 470"/>
                  <a:gd name="T88" fmla="*/ 286 w 469"/>
                  <a:gd name="T89" fmla="*/ 403 h 470"/>
                  <a:gd name="T90" fmla="*/ 316 w 469"/>
                  <a:gd name="T91" fmla="*/ 391 h 470"/>
                  <a:gd name="T92" fmla="*/ 358 w 469"/>
                  <a:gd name="T93" fmla="*/ 432 h 470"/>
                  <a:gd name="T94" fmla="*/ 363 w 469"/>
                  <a:gd name="T95" fmla="*/ 438 h 470"/>
                  <a:gd name="T96" fmla="*/ 369 w 469"/>
                  <a:gd name="T97" fmla="*/ 432 h 470"/>
                  <a:gd name="T98" fmla="*/ 430 w 469"/>
                  <a:gd name="T99" fmla="*/ 371 h 470"/>
                  <a:gd name="T100" fmla="*/ 435 w 469"/>
                  <a:gd name="T101" fmla="*/ 366 h 470"/>
                  <a:gd name="T102" fmla="*/ 430 w 469"/>
                  <a:gd name="T103" fmla="*/ 360 h 470"/>
                  <a:gd name="T104" fmla="*/ 388 w 469"/>
                  <a:gd name="T105" fmla="*/ 319 h 470"/>
                  <a:gd name="T106" fmla="*/ 402 w 469"/>
                  <a:gd name="T107" fmla="*/ 287 h 470"/>
                  <a:gd name="T108" fmla="*/ 462 w 469"/>
                  <a:gd name="T109" fmla="*/ 287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9" h="470">
                    <a:moveTo>
                      <a:pt x="338" y="235"/>
                    </a:moveTo>
                    <a:cubicBezTo>
                      <a:pt x="338" y="293"/>
                      <a:pt x="291" y="340"/>
                      <a:pt x="233" y="340"/>
                    </a:cubicBezTo>
                    <a:cubicBezTo>
                      <a:pt x="175" y="340"/>
                      <a:pt x="128" y="293"/>
                      <a:pt x="128" y="235"/>
                    </a:cubicBezTo>
                    <a:cubicBezTo>
                      <a:pt x="128" y="177"/>
                      <a:pt x="175" y="130"/>
                      <a:pt x="233" y="130"/>
                    </a:cubicBezTo>
                    <a:cubicBezTo>
                      <a:pt x="291" y="130"/>
                      <a:pt x="338" y="177"/>
                      <a:pt x="338" y="235"/>
                    </a:cubicBezTo>
                    <a:close/>
                    <a:moveTo>
                      <a:pt x="462" y="287"/>
                    </a:moveTo>
                    <a:lnTo>
                      <a:pt x="469" y="287"/>
                    </a:lnTo>
                    <a:lnTo>
                      <a:pt x="469" y="185"/>
                    </a:lnTo>
                    <a:lnTo>
                      <a:pt x="402" y="185"/>
                    </a:lnTo>
                    <a:cubicBezTo>
                      <a:pt x="399" y="173"/>
                      <a:pt x="394" y="162"/>
                      <a:pt x="388" y="151"/>
                    </a:cubicBezTo>
                    <a:lnTo>
                      <a:pt x="430" y="109"/>
                    </a:lnTo>
                    <a:lnTo>
                      <a:pt x="435" y="104"/>
                    </a:lnTo>
                    <a:lnTo>
                      <a:pt x="430" y="99"/>
                    </a:lnTo>
                    <a:lnTo>
                      <a:pt x="369" y="37"/>
                    </a:lnTo>
                    <a:lnTo>
                      <a:pt x="363" y="32"/>
                    </a:lnTo>
                    <a:lnTo>
                      <a:pt x="358" y="37"/>
                    </a:lnTo>
                    <a:lnTo>
                      <a:pt x="316" y="79"/>
                    </a:lnTo>
                    <a:cubicBezTo>
                      <a:pt x="306" y="74"/>
                      <a:pt x="295" y="69"/>
                      <a:pt x="284" y="66"/>
                    </a:cubicBezTo>
                    <a:lnTo>
                      <a:pt x="284" y="0"/>
                    </a:lnTo>
                    <a:lnTo>
                      <a:pt x="182" y="0"/>
                    </a:lnTo>
                    <a:lnTo>
                      <a:pt x="182" y="66"/>
                    </a:lnTo>
                    <a:cubicBezTo>
                      <a:pt x="172" y="69"/>
                      <a:pt x="161" y="73"/>
                      <a:pt x="152" y="78"/>
                    </a:cubicBezTo>
                    <a:lnTo>
                      <a:pt x="111" y="37"/>
                    </a:lnTo>
                    <a:lnTo>
                      <a:pt x="105" y="32"/>
                    </a:lnTo>
                    <a:lnTo>
                      <a:pt x="100" y="37"/>
                    </a:lnTo>
                    <a:lnTo>
                      <a:pt x="39" y="99"/>
                    </a:lnTo>
                    <a:lnTo>
                      <a:pt x="33" y="104"/>
                    </a:lnTo>
                    <a:lnTo>
                      <a:pt x="39" y="109"/>
                    </a:lnTo>
                    <a:lnTo>
                      <a:pt x="79" y="149"/>
                    </a:lnTo>
                    <a:cubicBezTo>
                      <a:pt x="73" y="160"/>
                      <a:pt x="68" y="171"/>
                      <a:pt x="65" y="183"/>
                    </a:cubicBezTo>
                    <a:lnTo>
                      <a:pt x="0" y="183"/>
                    </a:lnTo>
                    <a:lnTo>
                      <a:pt x="0" y="284"/>
                    </a:lnTo>
                    <a:lnTo>
                      <a:pt x="64" y="284"/>
                    </a:lnTo>
                    <a:cubicBezTo>
                      <a:pt x="67" y="297"/>
                      <a:pt x="72" y="309"/>
                      <a:pt x="79" y="320"/>
                    </a:cubicBezTo>
                    <a:lnTo>
                      <a:pt x="39" y="360"/>
                    </a:lnTo>
                    <a:lnTo>
                      <a:pt x="33" y="366"/>
                    </a:lnTo>
                    <a:lnTo>
                      <a:pt x="39" y="371"/>
                    </a:lnTo>
                    <a:lnTo>
                      <a:pt x="100" y="432"/>
                    </a:lnTo>
                    <a:lnTo>
                      <a:pt x="105" y="438"/>
                    </a:lnTo>
                    <a:lnTo>
                      <a:pt x="111" y="432"/>
                    </a:lnTo>
                    <a:lnTo>
                      <a:pt x="152" y="391"/>
                    </a:lnTo>
                    <a:cubicBezTo>
                      <a:pt x="162" y="397"/>
                      <a:pt x="173" y="401"/>
                      <a:pt x="185" y="405"/>
                    </a:cubicBezTo>
                    <a:lnTo>
                      <a:pt x="185" y="470"/>
                    </a:lnTo>
                    <a:lnTo>
                      <a:pt x="286" y="470"/>
                    </a:lnTo>
                    <a:lnTo>
                      <a:pt x="286" y="403"/>
                    </a:lnTo>
                    <a:cubicBezTo>
                      <a:pt x="297" y="400"/>
                      <a:pt x="307" y="396"/>
                      <a:pt x="316" y="391"/>
                    </a:cubicBezTo>
                    <a:lnTo>
                      <a:pt x="358" y="432"/>
                    </a:lnTo>
                    <a:lnTo>
                      <a:pt x="363" y="438"/>
                    </a:lnTo>
                    <a:lnTo>
                      <a:pt x="369" y="432"/>
                    </a:lnTo>
                    <a:lnTo>
                      <a:pt x="430" y="371"/>
                    </a:lnTo>
                    <a:lnTo>
                      <a:pt x="435" y="366"/>
                    </a:lnTo>
                    <a:lnTo>
                      <a:pt x="430" y="360"/>
                    </a:lnTo>
                    <a:lnTo>
                      <a:pt x="388" y="319"/>
                    </a:lnTo>
                    <a:cubicBezTo>
                      <a:pt x="394" y="309"/>
                      <a:pt x="398" y="298"/>
                      <a:pt x="402" y="287"/>
                    </a:cubicBezTo>
                    <a:lnTo>
                      <a:pt x="462" y="287"/>
                    </a:lnTo>
                  </a:path>
                </a:pathLst>
              </a:custGeom>
              <a:solidFill>
                <a:srgbClr val="325C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9" name="Freeform 109">
                <a:extLst>
                  <a:ext uri="{FF2B5EF4-FFF2-40B4-BE49-F238E27FC236}">
                    <a16:creationId xmlns:a16="http://schemas.microsoft.com/office/drawing/2014/main" id="{9A0EB7CD-583D-B53D-49D6-D01AD64A8D67}"/>
                  </a:ext>
                </a:extLst>
              </p:cNvPr>
              <p:cNvSpPr>
                <a:spLocks noEditPoints="1"/>
              </p:cNvSpPr>
              <p:nvPr/>
            </p:nvSpPr>
            <p:spPr bwMode="auto">
              <a:xfrm>
                <a:off x="1621521" y="3817581"/>
                <a:ext cx="366393" cy="366393"/>
              </a:xfrm>
              <a:custGeom>
                <a:avLst/>
                <a:gdLst>
                  <a:gd name="T0" fmla="*/ 771 w 1068"/>
                  <a:gd name="T1" fmla="*/ 534 h 1068"/>
                  <a:gd name="T2" fmla="*/ 531 w 1068"/>
                  <a:gd name="T3" fmla="*/ 774 h 1068"/>
                  <a:gd name="T4" fmla="*/ 292 w 1068"/>
                  <a:gd name="T5" fmla="*/ 534 h 1068"/>
                  <a:gd name="T6" fmla="*/ 531 w 1068"/>
                  <a:gd name="T7" fmla="*/ 294 h 1068"/>
                  <a:gd name="T8" fmla="*/ 771 w 1068"/>
                  <a:gd name="T9" fmla="*/ 534 h 1068"/>
                  <a:gd name="T10" fmla="*/ 1051 w 1068"/>
                  <a:gd name="T11" fmla="*/ 653 h 1068"/>
                  <a:gd name="T12" fmla="*/ 1068 w 1068"/>
                  <a:gd name="T13" fmla="*/ 653 h 1068"/>
                  <a:gd name="T14" fmla="*/ 1068 w 1068"/>
                  <a:gd name="T15" fmla="*/ 421 h 1068"/>
                  <a:gd name="T16" fmla="*/ 917 w 1068"/>
                  <a:gd name="T17" fmla="*/ 421 h 1068"/>
                  <a:gd name="T18" fmla="*/ 884 w 1068"/>
                  <a:gd name="T19" fmla="*/ 343 h 1068"/>
                  <a:gd name="T20" fmla="*/ 979 w 1068"/>
                  <a:gd name="T21" fmla="*/ 248 h 1068"/>
                  <a:gd name="T22" fmla="*/ 991 w 1068"/>
                  <a:gd name="T23" fmla="*/ 237 h 1068"/>
                  <a:gd name="T24" fmla="*/ 979 w 1068"/>
                  <a:gd name="T25" fmla="*/ 225 h 1068"/>
                  <a:gd name="T26" fmla="*/ 840 w 1068"/>
                  <a:gd name="T27" fmla="*/ 85 h 1068"/>
                  <a:gd name="T28" fmla="*/ 828 w 1068"/>
                  <a:gd name="T29" fmla="*/ 73 h 1068"/>
                  <a:gd name="T30" fmla="*/ 816 w 1068"/>
                  <a:gd name="T31" fmla="*/ 85 h 1068"/>
                  <a:gd name="T32" fmla="*/ 721 w 1068"/>
                  <a:gd name="T33" fmla="*/ 180 h 1068"/>
                  <a:gd name="T34" fmla="*/ 647 w 1068"/>
                  <a:gd name="T35" fmla="*/ 150 h 1068"/>
                  <a:gd name="T36" fmla="*/ 647 w 1068"/>
                  <a:gd name="T37" fmla="*/ 0 h 1068"/>
                  <a:gd name="T38" fmla="*/ 416 w 1068"/>
                  <a:gd name="T39" fmla="*/ 0 h 1068"/>
                  <a:gd name="T40" fmla="*/ 416 w 1068"/>
                  <a:gd name="T41" fmla="*/ 150 h 1068"/>
                  <a:gd name="T42" fmla="*/ 346 w 1068"/>
                  <a:gd name="T43" fmla="*/ 178 h 1068"/>
                  <a:gd name="T44" fmla="*/ 252 w 1068"/>
                  <a:gd name="T45" fmla="*/ 85 h 1068"/>
                  <a:gd name="T46" fmla="*/ 240 w 1068"/>
                  <a:gd name="T47" fmla="*/ 73 h 1068"/>
                  <a:gd name="T48" fmla="*/ 228 w 1068"/>
                  <a:gd name="T49" fmla="*/ 85 h 1068"/>
                  <a:gd name="T50" fmla="*/ 89 w 1068"/>
                  <a:gd name="T51" fmla="*/ 225 h 1068"/>
                  <a:gd name="T52" fmla="*/ 77 w 1068"/>
                  <a:gd name="T53" fmla="*/ 237 h 1068"/>
                  <a:gd name="T54" fmla="*/ 89 w 1068"/>
                  <a:gd name="T55" fmla="*/ 248 h 1068"/>
                  <a:gd name="T56" fmla="*/ 180 w 1068"/>
                  <a:gd name="T57" fmla="*/ 340 h 1068"/>
                  <a:gd name="T58" fmla="*/ 148 w 1068"/>
                  <a:gd name="T59" fmla="*/ 416 h 1068"/>
                  <a:gd name="T60" fmla="*/ 0 w 1068"/>
                  <a:gd name="T61" fmla="*/ 416 h 1068"/>
                  <a:gd name="T62" fmla="*/ 0 w 1068"/>
                  <a:gd name="T63" fmla="*/ 647 h 1068"/>
                  <a:gd name="T64" fmla="*/ 146 w 1068"/>
                  <a:gd name="T65" fmla="*/ 647 h 1068"/>
                  <a:gd name="T66" fmla="*/ 180 w 1068"/>
                  <a:gd name="T67" fmla="*/ 729 h 1068"/>
                  <a:gd name="T68" fmla="*/ 89 w 1068"/>
                  <a:gd name="T69" fmla="*/ 820 h 1068"/>
                  <a:gd name="T70" fmla="*/ 77 w 1068"/>
                  <a:gd name="T71" fmla="*/ 832 h 1068"/>
                  <a:gd name="T72" fmla="*/ 89 w 1068"/>
                  <a:gd name="T73" fmla="*/ 844 h 1068"/>
                  <a:gd name="T74" fmla="*/ 228 w 1068"/>
                  <a:gd name="T75" fmla="*/ 983 h 1068"/>
                  <a:gd name="T76" fmla="*/ 240 w 1068"/>
                  <a:gd name="T77" fmla="*/ 995 h 1068"/>
                  <a:gd name="T78" fmla="*/ 252 w 1068"/>
                  <a:gd name="T79" fmla="*/ 983 h 1068"/>
                  <a:gd name="T80" fmla="*/ 346 w 1068"/>
                  <a:gd name="T81" fmla="*/ 890 h 1068"/>
                  <a:gd name="T82" fmla="*/ 421 w 1068"/>
                  <a:gd name="T83" fmla="*/ 920 h 1068"/>
                  <a:gd name="T84" fmla="*/ 421 w 1068"/>
                  <a:gd name="T85" fmla="*/ 1068 h 1068"/>
                  <a:gd name="T86" fmla="*/ 653 w 1068"/>
                  <a:gd name="T87" fmla="*/ 1068 h 1068"/>
                  <a:gd name="T88" fmla="*/ 653 w 1068"/>
                  <a:gd name="T89" fmla="*/ 917 h 1068"/>
                  <a:gd name="T90" fmla="*/ 721 w 1068"/>
                  <a:gd name="T91" fmla="*/ 888 h 1068"/>
                  <a:gd name="T92" fmla="*/ 816 w 1068"/>
                  <a:gd name="T93" fmla="*/ 983 h 1068"/>
                  <a:gd name="T94" fmla="*/ 828 w 1068"/>
                  <a:gd name="T95" fmla="*/ 995 h 1068"/>
                  <a:gd name="T96" fmla="*/ 840 w 1068"/>
                  <a:gd name="T97" fmla="*/ 983 h 1068"/>
                  <a:gd name="T98" fmla="*/ 979 w 1068"/>
                  <a:gd name="T99" fmla="*/ 844 h 1068"/>
                  <a:gd name="T100" fmla="*/ 991 w 1068"/>
                  <a:gd name="T101" fmla="*/ 832 h 1068"/>
                  <a:gd name="T102" fmla="*/ 979 w 1068"/>
                  <a:gd name="T103" fmla="*/ 820 h 1068"/>
                  <a:gd name="T104" fmla="*/ 884 w 1068"/>
                  <a:gd name="T105" fmla="*/ 725 h 1068"/>
                  <a:gd name="T106" fmla="*/ 915 w 1068"/>
                  <a:gd name="T107" fmla="*/ 653 h 1068"/>
                  <a:gd name="T108" fmla="*/ 1051 w 1068"/>
                  <a:gd name="T109" fmla="*/ 653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68" h="1068">
                    <a:moveTo>
                      <a:pt x="771" y="534"/>
                    </a:moveTo>
                    <a:cubicBezTo>
                      <a:pt x="771" y="666"/>
                      <a:pt x="663" y="774"/>
                      <a:pt x="531" y="774"/>
                    </a:cubicBezTo>
                    <a:cubicBezTo>
                      <a:pt x="399" y="774"/>
                      <a:pt x="292" y="666"/>
                      <a:pt x="292" y="534"/>
                    </a:cubicBezTo>
                    <a:cubicBezTo>
                      <a:pt x="292" y="402"/>
                      <a:pt x="399" y="294"/>
                      <a:pt x="531" y="294"/>
                    </a:cubicBezTo>
                    <a:cubicBezTo>
                      <a:pt x="663" y="294"/>
                      <a:pt x="771" y="402"/>
                      <a:pt x="771" y="534"/>
                    </a:cubicBezTo>
                    <a:close/>
                    <a:moveTo>
                      <a:pt x="1051" y="653"/>
                    </a:moveTo>
                    <a:lnTo>
                      <a:pt x="1068" y="653"/>
                    </a:lnTo>
                    <a:lnTo>
                      <a:pt x="1068" y="421"/>
                    </a:lnTo>
                    <a:lnTo>
                      <a:pt x="917" y="421"/>
                    </a:lnTo>
                    <a:cubicBezTo>
                      <a:pt x="909" y="394"/>
                      <a:pt x="898" y="368"/>
                      <a:pt x="884" y="343"/>
                    </a:cubicBezTo>
                    <a:lnTo>
                      <a:pt x="979" y="248"/>
                    </a:lnTo>
                    <a:lnTo>
                      <a:pt x="991" y="237"/>
                    </a:lnTo>
                    <a:lnTo>
                      <a:pt x="979" y="225"/>
                    </a:lnTo>
                    <a:lnTo>
                      <a:pt x="840" y="85"/>
                    </a:lnTo>
                    <a:lnTo>
                      <a:pt x="828" y="73"/>
                    </a:lnTo>
                    <a:lnTo>
                      <a:pt x="816" y="85"/>
                    </a:lnTo>
                    <a:lnTo>
                      <a:pt x="721" y="180"/>
                    </a:lnTo>
                    <a:cubicBezTo>
                      <a:pt x="697" y="168"/>
                      <a:pt x="672" y="157"/>
                      <a:pt x="647" y="150"/>
                    </a:cubicBezTo>
                    <a:lnTo>
                      <a:pt x="647" y="0"/>
                    </a:lnTo>
                    <a:lnTo>
                      <a:pt x="416" y="0"/>
                    </a:lnTo>
                    <a:lnTo>
                      <a:pt x="416" y="150"/>
                    </a:lnTo>
                    <a:cubicBezTo>
                      <a:pt x="391" y="157"/>
                      <a:pt x="368" y="167"/>
                      <a:pt x="346" y="178"/>
                    </a:cubicBezTo>
                    <a:lnTo>
                      <a:pt x="252" y="85"/>
                    </a:lnTo>
                    <a:lnTo>
                      <a:pt x="240" y="73"/>
                    </a:lnTo>
                    <a:lnTo>
                      <a:pt x="228" y="85"/>
                    </a:lnTo>
                    <a:lnTo>
                      <a:pt x="89" y="225"/>
                    </a:lnTo>
                    <a:lnTo>
                      <a:pt x="77" y="237"/>
                    </a:lnTo>
                    <a:lnTo>
                      <a:pt x="89" y="248"/>
                    </a:lnTo>
                    <a:lnTo>
                      <a:pt x="180" y="340"/>
                    </a:lnTo>
                    <a:cubicBezTo>
                      <a:pt x="167" y="364"/>
                      <a:pt x="156" y="389"/>
                      <a:pt x="148" y="416"/>
                    </a:cubicBezTo>
                    <a:lnTo>
                      <a:pt x="0" y="416"/>
                    </a:lnTo>
                    <a:lnTo>
                      <a:pt x="0" y="647"/>
                    </a:lnTo>
                    <a:lnTo>
                      <a:pt x="146" y="647"/>
                    </a:lnTo>
                    <a:cubicBezTo>
                      <a:pt x="154" y="675"/>
                      <a:pt x="166" y="703"/>
                      <a:pt x="180" y="729"/>
                    </a:cubicBezTo>
                    <a:lnTo>
                      <a:pt x="89" y="820"/>
                    </a:lnTo>
                    <a:lnTo>
                      <a:pt x="77" y="832"/>
                    </a:lnTo>
                    <a:lnTo>
                      <a:pt x="89" y="844"/>
                    </a:lnTo>
                    <a:lnTo>
                      <a:pt x="228" y="983"/>
                    </a:lnTo>
                    <a:lnTo>
                      <a:pt x="240" y="995"/>
                    </a:lnTo>
                    <a:lnTo>
                      <a:pt x="252" y="983"/>
                    </a:lnTo>
                    <a:lnTo>
                      <a:pt x="346" y="890"/>
                    </a:lnTo>
                    <a:cubicBezTo>
                      <a:pt x="370" y="903"/>
                      <a:pt x="395" y="913"/>
                      <a:pt x="421" y="920"/>
                    </a:cubicBezTo>
                    <a:lnTo>
                      <a:pt x="421" y="1068"/>
                    </a:lnTo>
                    <a:lnTo>
                      <a:pt x="653" y="1068"/>
                    </a:lnTo>
                    <a:lnTo>
                      <a:pt x="653" y="917"/>
                    </a:lnTo>
                    <a:cubicBezTo>
                      <a:pt x="676" y="910"/>
                      <a:pt x="699" y="900"/>
                      <a:pt x="721" y="888"/>
                    </a:cubicBezTo>
                    <a:lnTo>
                      <a:pt x="816" y="983"/>
                    </a:lnTo>
                    <a:lnTo>
                      <a:pt x="828" y="995"/>
                    </a:lnTo>
                    <a:lnTo>
                      <a:pt x="840" y="983"/>
                    </a:lnTo>
                    <a:lnTo>
                      <a:pt x="979" y="844"/>
                    </a:lnTo>
                    <a:lnTo>
                      <a:pt x="991" y="832"/>
                    </a:lnTo>
                    <a:lnTo>
                      <a:pt x="979" y="820"/>
                    </a:lnTo>
                    <a:lnTo>
                      <a:pt x="884" y="725"/>
                    </a:lnTo>
                    <a:cubicBezTo>
                      <a:pt x="897" y="702"/>
                      <a:pt x="907" y="678"/>
                      <a:pt x="915" y="653"/>
                    </a:cubicBezTo>
                    <a:lnTo>
                      <a:pt x="1051" y="653"/>
                    </a:lnTo>
                  </a:path>
                </a:pathLst>
              </a:custGeom>
              <a:solidFill>
                <a:srgbClr val="AE26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0" name="Freeform 110">
                <a:extLst>
                  <a:ext uri="{FF2B5EF4-FFF2-40B4-BE49-F238E27FC236}">
                    <a16:creationId xmlns:a16="http://schemas.microsoft.com/office/drawing/2014/main" id="{4EE94DAA-2C40-2B3E-1F4E-0C9EA19B406D}"/>
                  </a:ext>
                </a:extLst>
              </p:cNvPr>
              <p:cNvSpPr>
                <a:spLocks noEditPoints="1"/>
              </p:cNvSpPr>
              <p:nvPr/>
            </p:nvSpPr>
            <p:spPr bwMode="auto">
              <a:xfrm>
                <a:off x="1956931" y="4086761"/>
                <a:ext cx="181595" cy="182663"/>
              </a:xfrm>
              <a:custGeom>
                <a:avLst/>
                <a:gdLst>
                  <a:gd name="T0" fmla="*/ 383 w 531"/>
                  <a:gd name="T1" fmla="*/ 266 h 532"/>
                  <a:gd name="T2" fmla="*/ 264 w 531"/>
                  <a:gd name="T3" fmla="*/ 385 h 532"/>
                  <a:gd name="T4" fmla="*/ 145 w 531"/>
                  <a:gd name="T5" fmla="*/ 266 h 532"/>
                  <a:gd name="T6" fmla="*/ 264 w 531"/>
                  <a:gd name="T7" fmla="*/ 146 h 532"/>
                  <a:gd name="T8" fmla="*/ 383 w 531"/>
                  <a:gd name="T9" fmla="*/ 266 h 532"/>
                  <a:gd name="T10" fmla="*/ 523 w 531"/>
                  <a:gd name="T11" fmla="*/ 325 h 532"/>
                  <a:gd name="T12" fmla="*/ 531 w 531"/>
                  <a:gd name="T13" fmla="*/ 325 h 532"/>
                  <a:gd name="T14" fmla="*/ 531 w 531"/>
                  <a:gd name="T15" fmla="*/ 210 h 532"/>
                  <a:gd name="T16" fmla="*/ 456 w 531"/>
                  <a:gd name="T17" fmla="*/ 210 h 532"/>
                  <a:gd name="T18" fmla="*/ 440 w 531"/>
                  <a:gd name="T19" fmla="*/ 171 h 532"/>
                  <a:gd name="T20" fmla="*/ 487 w 531"/>
                  <a:gd name="T21" fmla="*/ 124 h 532"/>
                  <a:gd name="T22" fmla="*/ 493 w 531"/>
                  <a:gd name="T23" fmla="*/ 118 h 532"/>
                  <a:gd name="T24" fmla="*/ 487 w 531"/>
                  <a:gd name="T25" fmla="*/ 112 h 532"/>
                  <a:gd name="T26" fmla="*/ 418 w 531"/>
                  <a:gd name="T27" fmla="*/ 42 h 532"/>
                  <a:gd name="T28" fmla="*/ 412 w 531"/>
                  <a:gd name="T29" fmla="*/ 36 h 532"/>
                  <a:gd name="T30" fmla="*/ 406 w 531"/>
                  <a:gd name="T31" fmla="*/ 42 h 532"/>
                  <a:gd name="T32" fmla="*/ 358 w 531"/>
                  <a:gd name="T33" fmla="*/ 90 h 532"/>
                  <a:gd name="T34" fmla="*/ 322 w 531"/>
                  <a:gd name="T35" fmla="*/ 74 h 532"/>
                  <a:gd name="T36" fmla="*/ 322 w 531"/>
                  <a:gd name="T37" fmla="*/ 0 h 532"/>
                  <a:gd name="T38" fmla="*/ 207 w 531"/>
                  <a:gd name="T39" fmla="*/ 0 h 532"/>
                  <a:gd name="T40" fmla="*/ 207 w 531"/>
                  <a:gd name="T41" fmla="*/ 74 h 532"/>
                  <a:gd name="T42" fmla="*/ 172 w 531"/>
                  <a:gd name="T43" fmla="*/ 89 h 532"/>
                  <a:gd name="T44" fmla="*/ 125 w 531"/>
                  <a:gd name="T45" fmla="*/ 42 h 532"/>
                  <a:gd name="T46" fmla="*/ 119 w 531"/>
                  <a:gd name="T47" fmla="*/ 36 h 532"/>
                  <a:gd name="T48" fmla="*/ 113 w 531"/>
                  <a:gd name="T49" fmla="*/ 42 h 532"/>
                  <a:gd name="T50" fmla="*/ 44 w 531"/>
                  <a:gd name="T51" fmla="*/ 112 h 532"/>
                  <a:gd name="T52" fmla="*/ 38 w 531"/>
                  <a:gd name="T53" fmla="*/ 118 h 532"/>
                  <a:gd name="T54" fmla="*/ 44 w 531"/>
                  <a:gd name="T55" fmla="*/ 124 h 532"/>
                  <a:gd name="T56" fmla="*/ 89 w 531"/>
                  <a:gd name="T57" fmla="*/ 169 h 532"/>
                  <a:gd name="T58" fmla="*/ 73 w 531"/>
                  <a:gd name="T59" fmla="*/ 207 h 532"/>
                  <a:gd name="T60" fmla="*/ 0 w 531"/>
                  <a:gd name="T61" fmla="*/ 207 h 532"/>
                  <a:gd name="T62" fmla="*/ 0 w 531"/>
                  <a:gd name="T63" fmla="*/ 322 h 532"/>
                  <a:gd name="T64" fmla="*/ 72 w 531"/>
                  <a:gd name="T65" fmla="*/ 322 h 532"/>
                  <a:gd name="T66" fmla="*/ 89 w 531"/>
                  <a:gd name="T67" fmla="*/ 363 h 532"/>
                  <a:gd name="T68" fmla="*/ 44 w 531"/>
                  <a:gd name="T69" fmla="*/ 408 h 532"/>
                  <a:gd name="T70" fmla="*/ 38 w 531"/>
                  <a:gd name="T71" fmla="*/ 414 h 532"/>
                  <a:gd name="T72" fmla="*/ 44 w 531"/>
                  <a:gd name="T73" fmla="*/ 420 h 532"/>
                  <a:gd name="T74" fmla="*/ 113 w 531"/>
                  <a:gd name="T75" fmla="*/ 489 h 532"/>
                  <a:gd name="T76" fmla="*/ 119 w 531"/>
                  <a:gd name="T77" fmla="*/ 495 h 532"/>
                  <a:gd name="T78" fmla="*/ 125 w 531"/>
                  <a:gd name="T79" fmla="*/ 489 h 532"/>
                  <a:gd name="T80" fmla="*/ 172 w 531"/>
                  <a:gd name="T81" fmla="*/ 443 h 532"/>
                  <a:gd name="T82" fmla="*/ 209 w 531"/>
                  <a:gd name="T83" fmla="*/ 458 h 532"/>
                  <a:gd name="T84" fmla="*/ 209 w 531"/>
                  <a:gd name="T85" fmla="*/ 532 h 532"/>
                  <a:gd name="T86" fmla="*/ 324 w 531"/>
                  <a:gd name="T87" fmla="*/ 532 h 532"/>
                  <a:gd name="T88" fmla="*/ 324 w 531"/>
                  <a:gd name="T89" fmla="*/ 456 h 532"/>
                  <a:gd name="T90" fmla="*/ 358 w 531"/>
                  <a:gd name="T91" fmla="*/ 442 h 532"/>
                  <a:gd name="T92" fmla="*/ 406 w 531"/>
                  <a:gd name="T93" fmla="*/ 489 h 532"/>
                  <a:gd name="T94" fmla="*/ 412 w 531"/>
                  <a:gd name="T95" fmla="*/ 495 h 532"/>
                  <a:gd name="T96" fmla="*/ 418 w 531"/>
                  <a:gd name="T97" fmla="*/ 489 h 532"/>
                  <a:gd name="T98" fmla="*/ 487 w 531"/>
                  <a:gd name="T99" fmla="*/ 420 h 532"/>
                  <a:gd name="T100" fmla="*/ 493 w 531"/>
                  <a:gd name="T101" fmla="*/ 414 h 532"/>
                  <a:gd name="T102" fmla="*/ 487 w 531"/>
                  <a:gd name="T103" fmla="*/ 408 h 532"/>
                  <a:gd name="T104" fmla="*/ 440 w 531"/>
                  <a:gd name="T105" fmla="*/ 361 h 532"/>
                  <a:gd name="T106" fmla="*/ 455 w 531"/>
                  <a:gd name="T107" fmla="*/ 325 h 532"/>
                  <a:gd name="T108" fmla="*/ 523 w 531"/>
                  <a:gd name="T109" fmla="*/ 32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1" h="532">
                    <a:moveTo>
                      <a:pt x="383" y="266"/>
                    </a:moveTo>
                    <a:cubicBezTo>
                      <a:pt x="383" y="332"/>
                      <a:pt x="330" y="385"/>
                      <a:pt x="264" y="385"/>
                    </a:cubicBezTo>
                    <a:cubicBezTo>
                      <a:pt x="198" y="385"/>
                      <a:pt x="145" y="332"/>
                      <a:pt x="145" y="266"/>
                    </a:cubicBezTo>
                    <a:cubicBezTo>
                      <a:pt x="145" y="200"/>
                      <a:pt x="198" y="146"/>
                      <a:pt x="264" y="146"/>
                    </a:cubicBezTo>
                    <a:cubicBezTo>
                      <a:pt x="330" y="146"/>
                      <a:pt x="383" y="200"/>
                      <a:pt x="383" y="266"/>
                    </a:cubicBezTo>
                    <a:close/>
                    <a:moveTo>
                      <a:pt x="523" y="325"/>
                    </a:moveTo>
                    <a:lnTo>
                      <a:pt x="531" y="325"/>
                    </a:lnTo>
                    <a:lnTo>
                      <a:pt x="531" y="210"/>
                    </a:lnTo>
                    <a:lnTo>
                      <a:pt x="456" y="210"/>
                    </a:lnTo>
                    <a:cubicBezTo>
                      <a:pt x="452" y="196"/>
                      <a:pt x="447" y="183"/>
                      <a:pt x="440" y="171"/>
                    </a:cubicBezTo>
                    <a:lnTo>
                      <a:pt x="487" y="124"/>
                    </a:lnTo>
                    <a:lnTo>
                      <a:pt x="493" y="118"/>
                    </a:lnTo>
                    <a:lnTo>
                      <a:pt x="487" y="112"/>
                    </a:lnTo>
                    <a:lnTo>
                      <a:pt x="418" y="42"/>
                    </a:lnTo>
                    <a:lnTo>
                      <a:pt x="412" y="36"/>
                    </a:lnTo>
                    <a:lnTo>
                      <a:pt x="406" y="42"/>
                    </a:lnTo>
                    <a:lnTo>
                      <a:pt x="358" y="90"/>
                    </a:lnTo>
                    <a:cubicBezTo>
                      <a:pt x="347" y="83"/>
                      <a:pt x="334" y="78"/>
                      <a:pt x="322" y="74"/>
                    </a:cubicBezTo>
                    <a:lnTo>
                      <a:pt x="322" y="0"/>
                    </a:lnTo>
                    <a:lnTo>
                      <a:pt x="207" y="0"/>
                    </a:lnTo>
                    <a:lnTo>
                      <a:pt x="207" y="74"/>
                    </a:lnTo>
                    <a:cubicBezTo>
                      <a:pt x="195" y="78"/>
                      <a:pt x="183" y="83"/>
                      <a:pt x="172" y="89"/>
                    </a:cubicBezTo>
                    <a:lnTo>
                      <a:pt x="125" y="42"/>
                    </a:lnTo>
                    <a:lnTo>
                      <a:pt x="119" y="36"/>
                    </a:lnTo>
                    <a:lnTo>
                      <a:pt x="113" y="42"/>
                    </a:lnTo>
                    <a:lnTo>
                      <a:pt x="44" y="112"/>
                    </a:lnTo>
                    <a:lnTo>
                      <a:pt x="38" y="118"/>
                    </a:lnTo>
                    <a:lnTo>
                      <a:pt x="44" y="124"/>
                    </a:lnTo>
                    <a:lnTo>
                      <a:pt x="89" y="169"/>
                    </a:lnTo>
                    <a:cubicBezTo>
                      <a:pt x="83" y="181"/>
                      <a:pt x="77" y="194"/>
                      <a:pt x="73" y="207"/>
                    </a:cubicBezTo>
                    <a:lnTo>
                      <a:pt x="0" y="207"/>
                    </a:lnTo>
                    <a:lnTo>
                      <a:pt x="0" y="322"/>
                    </a:lnTo>
                    <a:lnTo>
                      <a:pt x="72" y="322"/>
                    </a:lnTo>
                    <a:cubicBezTo>
                      <a:pt x="76" y="336"/>
                      <a:pt x="82" y="350"/>
                      <a:pt x="89" y="363"/>
                    </a:cubicBezTo>
                    <a:lnTo>
                      <a:pt x="44" y="408"/>
                    </a:lnTo>
                    <a:lnTo>
                      <a:pt x="38" y="414"/>
                    </a:lnTo>
                    <a:lnTo>
                      <a:pt x="44" y="420"/>
                    </a:lnTo>
                    <a:lnTo>
                      <a:pt x="113" y="489"/>
                    </a:lnTo>
                    <a:lnTo>
                      <a:pt x="119" y="495"/>
                    </a:lnTo>
                    <a:lnTo>
                      <a:pt x="125" y="489"/>
                    </a:lnTo>
                    <a:lnTo>
                      <a:pt x="172" y="443"/>
                    </a:lnTo>
                    <a:cubicBezTo>
                      <a:pt x="184" y="449"/>
                      <a:pt x="196" y="454"/>
                      <a:pt x="209" y="458"/>
                    </a:cubicBezTo>
                    <a:lnTo>
                      <a:pt x="209" y="532"/>
                    </a:lnTo>
                    <a:lnTo>
                      <a:pt x="324" y="532"/>
                    </a:lnTo>
                    <a:lnTo>
                      <a:pt x="324" y="456"/>
                    </a:lnTo>
                    <a:cubicBezTo>
                      <a:pt x="336" y="453"/>
                      <a:pt x="348" y="448"/>
                      <a:pt x="358" y="442"/>
                    </a:cubicBezTo>
                    <a:lnTo>
                      <a:pt x="406" y="489"/>
                    </a:lnTo>
                    <a:lnTo>
                      <a:pt x="412" y="495"/>
                    </a:lnTo>
                    <a:lnTo>
                      <a:pt x="418" y="489"/>
                    </a:lnTo>
                    <a:lnTo>
                      <a:pt x="487" y="420"/>
                    </a:lnTo>
                    <a:lnTo>
                      <a:pt x="493" y="414"/>
                    </a:lnTo>
                    <a:lnTo>
                      <a:pt x="487" y="408"/>
                    </a:lnTo>
                    <a:lnTo>
                      <a:pt x="440" y="361"/>
                    </a:lnTo>
                    <a:cubicBezTo>
                      <a:pt x="446" y="349"/>
                      <a:pt x="451" y="337"/>
                      <a:pt x="455" y="325"/>
                    </a:cubicBezTo>
                    <a:lnTo>
                      <a:pt x="523" y="325"/>
                    </a:lnTo>
                  </a:path>
                </a:pathLst>
              </a:custGeom>
              <a:solidFill>
                <a:srgbClr val="573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1" name="Freeform 111">
                <a:extLst>
                  <a:ext uri="{FF2B5EF4-FFF2-40B4-BE49-F238E27FC236}">
                    <a16:creationId xmlns:a16="http://schemas.microsoft.com/office/drawing/2014/main" id="{AB75E3DB-F26A-182E-DFD6-77F277A7F932}"/>
                  </a:ext>
                </a:extLst>
              </p:cNvPr>
              <p:cNvSpPr>
                <a:spLocks noEditPoints="1"/>
              </p:cNvSpPr>
              <p:nvPr/>
            </p:nvSpPr>
            <p:spPr bwMode="auto">
              <a:xfrm>
                <a:off x="1383306" y="4203194"/>
                <a:ext cx="194412" cy="193344"/>
              </a:xfrm>
              <a:custGeom>
                <a:avLst/>
                <a:gdLst>
                  <a:gd name="T0" fmla="*/ 408 w 565"/>
                  <a:gd name="T1" fmla="*/ 282 h 564"/>
                  <a:gd name="T2" fmla="*/ 281 w 565"/>
                  <a:gd name="T3" fmla="*/ 409 h 564"/>
                  <a:gd name="T4" fmla="*/ 154 w 565"/>
                  <a:gd name="T5" fmla="*/ 282 h 564"/>
                  <a:gd name="T6" fmla="*/ 281 w 565"/>
                  <a:gd name="T7" fmla="*/ 155 h 564"/>
                  <a:gd name="T8" fmla="*/ 408 w 565"/>
                  <a:gd name="T9" fmla="*/ 282 h 564"/>
                  <a:gd name="T10" fmla="*/ 556 w 565"/>
                  <a:gd name="T11" fmla="*/ 345 h 564"/>
                  <a:gd name="T12" fmla="*/ 565 w 565"/>
                  <a:gd name="T13" fmla="*/ 345 h 564"/>
                  <a:gd name="T14" fmla="*/ 565 w 565"/>
                  <a:gd name="T15" fmla="*/ 222 h 564"/>
                  <a:gd name="T16" fmla="*/ 485 w 565"/>
                  <a:gd name="T17" fmla="*/ 222 h 564"/>
                  <a:gd name="T18" fmla="*/ 468 w 565"/>
                  <a:gd name="T19" fmla="*/ 181 h 564"/>
                  <a:gd name="T20" fmla="*/ 518 w 565"/>
                  <a:gd name="T21" fmla="*/ 131 h 564"/>
                  <a:gd name="T22" fmla="*/ 524 w 565"/>
                  <a:gd name="T23" fmla="*/ 125 h 564"/>
                  <a:gd name="T24" fmla="*/ 518 w 565"/>
                  <a:gd name="T25" fmla="*/ 118 h 564"/>
                  <a:gd name="T26" fmla="*/ 444 w 565"/>
                  <a:gd name="T27" fmla="*/ 44 h 564"/>
                  <a:gd name="T28" fmla="*/ 438 w 565"/>
                  <a:gd name="T29" fmla="*/ 38 h 564"/>
                  <a:gd name="T30" fmla="*/ 431 w 565"/>
                  <a:gd name="T31" fmla="*/ 44 h 564"/>
                  <a:gd name="T32" fmla="*/ 381 w 565"/>
                  <a:gd name="T33" fmla="*/ 95 h 564"/>
                  <a:gd name="T34" fmla="*/ 342 w 565"/>
                  <a:gd name="T35" fmla="*/ 79 h 564"/>
                  <a:gd name="T36" fmla="*/ 342 w 565"/>
                  <a:gd name="T37" fmla="*/ 0 h 564"/>
                  <a:gd name="T38" fmla="*/ 220 w 565"/>
                  <a:gd name="T39" fmla="*/ 0 h 564"/>
                  <a:gd name="T40" fmla="*/ 220 w 565"/>
                  <a:gd name="T41" fmla="*/ 79 h 564"/>
                  <a:gd name="T42" fmla="*/ 183 w 565"/>
                  <a:gd name="T43" fmla="*/ 94 h 564"/>
                  <a:gd name="T44" fmla="*/ 134 w 565"/>
                  <a:gd name="T45" fmla="*/ 44 h 564"/>
                  <a:gd name="T46" fmla="*/ 127 w 565"/>
                  <a:gd name="T47" fmla="*/ 38 h 564"/>
                  <a:gd name="T48" fmla="*/ 121 w 565"/>
                  <a:gd name="T49" fmla="*/ 44 h 564"/>
                  <a:gd name="T50" fmla="*/ 47 w 565"/>
                  <a:gd name="T51" fmla="*/ 118 h 564"/>
                  <a:gd name="T52" fmla="*/ 41 w 565"/>
                  <a:gd name="T53" fmla="*/ 125 h 564"/>
                  <a:gd name="T54" fmla="*/ 47 w 565"/>
                  <a:gd name="T55" fmla="*/ 131 h 564"/>
                  <a:gd name="T56" fmla="*/ 95 w 565"/>
                  <a:gd name="T57" fmla="*/ 179 h 564"/>
                  <a:gd name="T58" fmla="*/ 78 w 565"/>
                  <a:gd name="T59" fmla="*/ 219 h 564"/>
                  <a:gd name="T60" fmla="*/ 0 w 565"/>
                  <a:gd name="T61" fmla="*/ 219 h 564"/>
                  <a:gd name="T62" fmla="*/ 0 w 565"/>
                  <a:gd name="T63" fmla="*/ 342 h 564"/>
                  <a:gd name="T64" fmla="*/ 77 w 565"/>
                  <a:gd name="T65" fmla="*/ 342 h 564"/>
                  <a:gd name="T66" fmla="*/ 95 w 565"/>
                  <a:gd name="T67" fmla="*/ 385 h 564"/>
                  <a:gd name="T68" fmla="*/ 47 w 565"/>
                  <a:gd name="T69" fmla="*/ 433 h 564"/>
                  <a:gd name="T70" fmla="*/ 41 w 565"/>
                  <a:gd name="T71" fmla="*/ 439 h 564"/>
                  <a:gd name="T72" fmla="*/ 47 w 565"/>
                  <a:gd name="T73" fmla="*/ 446 h 564"/>
                  <a:gd name="T74" fmla="*/ 121 w 565"/>
                  <a:gd name="T75" fmla="*/ 519 h 564"/>
                  <a:gd name="T76" fmla="*/ 127 w 565"/>
                  <a:gd name="T77" fmla="*/ 526 h 564"/>
                  <a:gd name="T78" fmla="*/ 134 w 565"/>
                  <a:gd name="T79" fmla="*/ 519 h 564"/>
                  <a:gd name="T80" fmla="*/ 183 w 565"/>
                  <a:gd name="T81" fmla="*/ 470 h 564"/>
                  <a:gd name="T82" fmla="*/ 223 w 565"/>
                  <a:gd name="T83" fmla="*/ 486 h 564"/>
                  <a:gd name="T84" fmla="*/ 223 w 565"/>
                  <a:gd name="T85" fmla="*/ 564 h 564"/>
                  <a:gd name="T86" fmla="*/ 345 w 565"/>
                  <a:gd name="T87" fmla="*/ 564 h 564"/>
                  <a:gd name="T88" fmla="*/ 345 w 565"/>
                  <a:gd name="T89" fmla="*/ 484 h 564"/>
                  <a:gd name="T90" fmla="*/ 381 w 565"/>
                  <a:gd name="T91" fmla="*/ 469 h 564"/>
                  <a:gd name="T92" fmla="*/ 431 w 565"/>
                  <a:gd name="T93" fmla="*/ 519 h 564"/>
                  <a:gd name="T94" fmla="*/ 438 w 565"/>
                  <a:gd name="T95" fmla="*/ 526 h 564"/>
                  <a:gd name="T96" fmla="*/ 444 w 565"/>
                  <a:gd name="T97" fmla="*/ 519 h 564"/>
                  <a:gd name="T98" fmla="*/ 518 w 565"/>
                  <a:gd name="T99" fmla="*/ 446 h 564"/>
                  <a:gd name="T100" fmla="*/ 524 w 565"/>
                  <a:gd name="T101" fmla="*/ 439 h 564"/>
                  <a:gd name="T102" fmla="*/ 518 w 565"/>
                  <a:gd name="T103" fmla="*/ 433 h 564"/>
                  <a:gd name="T104" fmla="*/ 468 w 565"/>
                  <a:gd name="T105" fmla="*/ 383 h 564"/>
                  <a:gd name="T106" fmla="*/ 484 w 565"/>
                  <a:gd name="T107" fmla="*/ 345 h 564"/>
                  <a:gd name="T108" fmla="*/ 556 w 565"/>
                  <a:gd name="T109" fmla="*/ 34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5" h="564">
                    <a:moveTo>
                      <a:pt x="408" y="282"/>
                    </a:moveTo>
                    <a:cubicBezTo>
                      <a:pt x="408" y="352"/>
                      <a:pt x="351" y="409"/>
                      <a:pt x="281" y="409"/>
                    </a:cubicBezTo>
                    <a:cubicBezTo>
                      <a:pt x="211" y="409"/>
                      <a:pt x="154" y="352"/>
                      <a:pt x="154" y="282"/>
                    </a:cubicBezTo>
                    <a:cubicBezTo>
                      <a:pt x="154" y="212"/>
                      <a:pt x="211" y="155"/>
                      <a:pt x="281" y="155"/>
                    </a:cubicBezTo>
                    <a:cubicBezTo>
                      <a:pt x="351" y="155"/>
                      <a:pt x="408" y="212"/>
                      <a:pt x="408" y="282"/>
                    </a:cubicBezTo>
                    <a:close/>
                    <a:moveTo>
                      <a:pt x="556" y="345"/>
                    </a:moveTo>
                    <a:lnTo>
                      <a:pt x="565" y="345"/>
                    </a:lnTo>
                    <a:lnTo>
                      <a:pt x="565" y="222"/>
                    </a:lnTo>
                    <a:lnTo>
                      <a:pt x="485" y="222"/>
                    </a:lnTo>
                    <a:cubicBezTo>
                      <a:pt x="481" y="208"/>
                      <a:pt x="475" y="194"/>
                      <a:pt x="468" y="181"/>
                    </a:cubicBezTo>
                    <a:lnTo>
                      <a:pt x="518" y="131"/>
                    </a:lnTo>
                    <a:lnTo>
                      <a:pt x="524" y="125"/>
                    </a:lnTo>
                    <a:lnTo>
                      <a:pt x="518" y="118"/>
                    </a:lnTo>
                    <a:lnTo>
                      <a:pt x="444" y="44"/>
                    </a:lnTo>
                    <a:lnTo>
                      <a:pt x="438" y="38"/>
                    </a:lnTo>
                    <a:lnTo>
                      <a:pt x="431" y="44"/>
                    </a:lnTo>
                    <a:lnTo>
                      <a:pt x="381" y="95"/>
                    </a:lnTo>
                    <a:cubicBezTo>
                      <a:pt x="369" y="88"/>
                      <a:pt x="356" y="83"/>
                      <a:pt x="342" y="79"/>
                    </a:cubicBezTo>
                    <a:lnTo>
                      <a:pt x="342" y="0"/>
                    </a:lnTo>
                    <a:lnTo>
                      <a:pt x="220" y="0"/>
                    </a:lnTo>
                    <a:lnTo>
                      <a:pt x="220" y="79"/>
                    </a:lnTo>
                    <a:cubicBezTo>
                      <a:pt x="207" y="82"/>
                      <a:pt x="195" y="88"/>
                      <a:pt x="183" y="94"/>
                    </a:cubicBezTo>
                    <a:lnTo>
                      <a:pt x="134" y="44"/>
                    </a:lnTo>
                    <a:lnTo>
                      <a:pt x="127" y="38"/>
                    </a:lnTo>
                    <a:lnTo>
                      <a:pt x="121" y="44"/>
                    </a:lnTo>
                    <a:lnTo>
                      <a:pt x="47" y="118"/>
                    </a:lnTo>
                    <a:lnTo>
                      <a:pt x="41" y="125"/>
                    </a:lnTo>
                    <a:lnTo>
                      <a:pt x="47" y="131"/>
                    </a:lnTo>
                    <a:lnTo>
                      <a:pt x="95" y="179"/>
                    </a:lnTo>
                    <a:cubicBezTo>
                      <a:pt x="88" y="192"/>
                      <a:pt x="83" y="205"/>
                      <a:pt x="78" y="219"/>
                    </a:cubicBezTo>
                    <a:lnTo>
                      <a:pt x="0" y="219"/>
                    </a:lnTo>
                    <a:lnTo>
                      <a:pt x="0" y="342"/>
                    </a:lnTo>
                    <a:lnTo>
                      <a:pt x="77" y="342"/>
                    </a:lnTo>
                    <a:cubicBezTo>
                      <a:pt x="82" y="357"/>
                      <a:pt x="88" y="371"/>
                      <a:pt x="95" y="385"/>
                    </a:cubicBezTo>
                    <a:lnTo>
                      <a:pt x="47" y="433"/>
                    </a:lnTo>
                    <a:lnTo>
                      <a:pt x="41" y="439"/>
                    </a:lnTo>
                    <a:lnTo>
                      <a:pt x="47" y="446"/>
                    </a:lnTo>
                    <a:lnTo>
                      <a:pt x="121" y="519"/>
                    </a:lnTo>
                    <a:lnTo>
                      <a:pt x="127" y="526"/>
                    </a:lnTo>
                    <a:lnTo>
                      <a:pt x="134" y="519"/>
                    </a:lnTo>
                    <a:lnTo>
                      <a:pt x="183" y="470"/>
                    </a:lnTo>
                    <a:cubicBezTo>
                      <a:pt x="196" y="477"/>
                      <a:pt x="209" y="482"/>
                      <a:pt x="223" y="486"/>
                    </a:cubicBezTo>
                    <a:lnTo>
                      <a:pt x="223" y="564"/>
                    </a:lnTo>
                    <a:lnTo>
                      <a:pt x="345" y="564"/>
                    </a:lnTo>
                    <a:lnTo>
                      <a:pt x="345" y="484"/>
                    </a:lnTo>
                    <a:cubicBezTo>
                      <a:pt x="358" y="480"/>
                      <a:pt x="370" y="475"/>
                      <a:pt x="381" y="469"/>
                    </a:cubicBezTo>
                    <a:lnTo>
                      <a:pt x="431" y="519"/>
                    </a:lnTo>
                    <a:lnTo>
                      <a:pt x="438" y="526"/>
                    </a:lnTo>
                    <a:lnTo>
                      <a:pt x="444" y="519"/>
                    </a:lnTo>
                    <a:lnTo>
                      <a:pt x="518" y="446"/>
                    </a:lnTo>
                    <a:lnTo>
                      <a:pt x="524" y="439"/>
                    </a:lnTo>
                    <a:lnTo>
                      <a:pt x="518" y="433"/>
                    </a:lnTo>
                    <a:lnTo>
                      <a:pt x="468" y="383"/>
                    </a:lnTo>
                    <a:cubicBezTo>
                      <a:pt x="474" y="371"/>
                      <a:pt x="480" y="358"/>
                      <a:pt x="484" y="345"/>
                    </a:cubicBezTo>
                    <a:lnTo>
                      <a:pt x="556" y="345"/>
                    </a:lnTo>
                  </a:path>
                </a:pathLst>
              </a:custGeom>
              <a:solidFill>
                <a:srgbClr val="573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2" name="Freeform 112">
                <a:extLst>
                  <a:ext uri="{FF2B5EF4-FFF2-40B4-BE49-F238E27FC236}">
                    <a16:creationId xmlns:a16="http://schemas.microsoft.com/office/drawing/2014/main" id="{2892E997-79CC-AE31-0284-D3CEFBD30ED2}"/>
                  </a:ext>
                </a:extLst>
              </p:cNvPr>
              <p:cNvSpPr>
                <a:spLocks noEditPoints="1"/>
              </p:cNvSpPr>
              <p:nvPr/>
            </p:nvSpPr>
            <p:spPr bwMode="auto">
              <a:xfrm>
                <a:off x="2507058" y="3239686"/>
                <a:ext cx="261709" cy="261709"/>
              </a:xfrm>
              <a:custGeom>
                <a:avLst/>
                <a:gdLst>
                  <a:gd name="T0" fmla="*/ 371 w 765"/>
                  <a:gd name="T1" fmla="*/ 553 h 766"/>
                  <a:gd name="T2" fmla="*/ 391 w 765"/>
                  <a:gd name="T3" fmla="*/ 214 h 766"/>
                  <a:gd name="T4" fmla="*/ 744 w 765"/>
                  <a:gd name="T5" fmla="*/ 489 h 766"/>
                  <a:gd name="T6" fmla="*/ 756 w 765"/>
                  <a:gd name="T7" fmla="*/ 478 h 766"/>
                  <a:gd name="T8" fmla="*/ 765 w 765"/>
                  <a:gd name="T9" fmla="*/ 326 h 766"/>
                  <a:gd name="T10" fmla="*/ 658 w 765"/>
                  <a:gd name="T11" fmla="*/ 320 h 766"/>
                  <a:gd name="T12" fmla="*/ 710 w 765"/>
                  <a:gd name="T13" fmla="*/ 200 h 766"/>
                  <a:gd name="T14" fmla="*/ 711 w 765"/>
                  <a:gd name="T15" fmla="*/ 183 h 766"/>
                  <a:gd name="T16" fmla="*/ 610 w 765"/>
                  <a:gd name="T17" fmla="*/ 69 h 766"/>
                  <a:gd name="T18" fmla="*/ 530 w 765"/>
                  <a:gd name="T19" fmla="*/ 141 h 766"/>
                  <a:gd name="T20" fmla="*/ 484 w 765"/>
                  <a:gd name="T21" fmla="*/ 22 h 766"/>
                  <a:gd name="T22" fmla="*/ 473 w 765"/>
                  <a:gd name="T23" fmla="*/ 10 h 766"/>
                  <a:gd name="T24" fmla="*/ 321 w 765"/>
                  <a:gd name="T25" fmla="*/ 0 h 766"/>
                  <a:gd name="T26" fmla="*/ 315 w 765"/>
                  <a:gd name="T27" fmla="*/ 106 h 766"/>
                  <a:gd name="T28" fmla="*/ 202 w 765"/>
                  <a:gd name="T29" fmla="*/ 53 h 766"/>
                  <a:gd name="T30" fmla="*/ 185 w 765"/>
                  <a:gd name="T31" fmla="*/ 52 h 766"/>
                  <a:gd name="T32" fmla="*/ 72 w 765"/>
                  <a:gd name="T33" fmla="*/ 153 h 766"/>
                  <a:gd name="T34" fmla="*/ 140 w 765"/>
                  <a:gd name="T35" fmla="*/ 231 h 766"/>
                  <a:gd name="T36" fmla="*/ 22 w 765"/>
                  <a:gd name="T37" fmla="*/ 278 h 766"/>
                  <a:gd name="T38" fmla="*/ 9 w 765"/>
                  <a:gd name="T39" fmla="*/ 289 h 766"/>
                  <a:gd name="T40" fmla="*/ 0 w 765"/>
                  <a:gd name="T41" fmla="*/ 441 h 766"/>
                  <a:gd name="T42" fmla="*/ 103 w 765"/>
                  <a:gd name="T43" fmla="*/ 447 h 766"/>
                  <a:gd name="T44" fmla="*/ 56 w 765"/>
                  <a:gd name="T45" fmla="*/ 567 h 766"/>
                  <a:gd name="T46" fmla="*/ 54 w 765"/>
                  <a:gd name="T47" fmla="*/ 584 h 766"/>
                  <a:gd name="T48" fmla="*/ 155 w 765"/>
                  <a:gd name="T49" fmla="*/ 697 h 766"/>
                  <a:gd name="T50" fmla="*/ 234 w 765"/>
                  <a:gd name="T51" fmla="*/ 627 h 766"/>
                  <a:gd name="T52" fmla="*/ 281 w 765"/>
                  <a:gd name="T53" fmla="*/ 744 h 766"/>
                  <a:gd name="T54" fmla="*/ 292 w 765"/>
                  <a:gd name="T55" fmla="*/ 757 h 766"/>
                  <a:gd name="T56" fmla="*/ 444 w 765"/>
                  <a:gd name="T57" fmla="*/ 766 h 766"/>
                  <a:gd name="T58" fmla="*/ 450 w 765"/>
                  <a:gd name="T59" fmla="*/ 659 h 766"/>
                  <a:gd name="T60" fmla="*/ 563 w 765"/>
                  <a:gd name="T61" fmla="*/ 713 h 766"/>
                  <a:gd name="T62" fmla="*/ 580 w 765"/>
                  <a:gd name="T63" fmla="*/ 714 h 766"/>
                  <a:gd name="T64" fmla="*/ 694 w 765"/>
                  <a:gd name="T65" fmla="*/ 613 h 766"/>
                  <a:gd name="T66" fmla="*/ 623 w 765"/>
                  <a:gd name="T67" fmla="*/ 533 h 766"/>
                  <a:gd name="T68" fmla="*/ 744 w 765"/>
                  <a:gd name="T69" fmla="*/ 48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5" h="766">
                    <a:moveTo>
                      <a:pt x="550" y="393"/>
                    </a:moveTo>
                    <a:cubicBezTo>
                      <a:pt x="545" y="487"/>
                      <a:pt x="464" y="558"/>
                      <a:pt x="371" y="553"/>
                    </a:cubicBezTo>
                    <a:cubicBezTo>
                      <a:pt x="277" y="547"/>
                      <a:pt x="205" y="467"/>
                      <a:pt x="211" y="373"/>
                    </a:cubicBezTo>
                    <a:cubicBezTo>
                      <a:pt x="217" y="279"/>
                      <a:pt x="297" y="208"/>
                      <a:pt x="391" y="214"/>
                    </a:cubicBezTo>
                    <a:cubicBezTo>
                      <a:pt x="484" y="219"/>
                      <a:pt x="556" y="300"/>
                      <a:pt x="550" y="393"/>
                    </a:cubicBezTo>
                    <a:close/>
                    <a:moveTo>
                      <a:pt x="744" y="489"/>
                    </a:moveTo>
                    <a:lnTo>
                      <a:pt x="756" y="490"/>
                    </a:lnTo>
                    <a:lnTo>
                      <a:pt x="756" y="478"/>
                    </a:lnTo>
                    <a:lnTo>
                      <a:pt x="765" y="338"/>
                    </a:lnTo>
                    <a:lnTo>
                      <a:pt x="765" y="326"/>
                    </a:lnTo>
                    <a:lnTo>
                      <a:pt x="753" y="325"/>
                    </a:lnTo>
                    <a:lnTo>
                      <a:pt x="658" y="320"/>
                    </a:lnTo>
                    <a:cubicBezTo>
                      <a:pt x="654" y="300"/>
                      <a:pt x="647" y="281"/>
                      <a:pt x="639" y="263"/>
                    </a:cubicBezTo>
                    <a:lnTo>
                      <a:pt x="710" y="200"/>
                    </a:lnTo>
                    <a:lnTo>
                      <a:pt x="719" y="192"/>
                    </a:lnTo>
                    <a:lnTo>
                      <a:pt x="711" y="183"/>
                    </a:lnTo>
                    <a:lnTo>
                      <a:pt x="618" y="78"/>
                    </a:lnTo>
                    <a:lnTo>
                      <a:pt x="610" y="69"/>
                    </a:lnTo>
                    <a:lnTo>
                      <a:pt x="601" y="77"/>
                    </a:lnTo>
                    <a:lnTo>
                      <a:pt x="530" y="141"/>
                    </a:lnTo>
                    <a:cubicBezTo>
                      <a:pt x="514" y="131"/>
                      <a:pt x="497" y="122"/>
                      <a:pt x="479" y="116"/>
                    </a:cubicBezTo>
                    <a:lnTo>
                      <a:pt x="484" y="22"/>
                    </a:lnTo>
                    <a:lnTo>
                      <a:pt x="485" y="10"/>
                    </a:lnTo>
                    <a:lnTo>
                      <a:pt x="473" y="10"/>
                    </a:lnTo>
                    <a:lnTo>
                      <a:pt x="333" y="1"/>
                    </a:lnTo>
                    <a:lnTo>
                      <a:pt x="321" y="0"/>
                    </a:lnTo>
                    <a:lnTo>
                      <a:pt x="321" y="12"/>
                    </a:lnTo>
                    <a:lnTo>
                      <a:pt x="315" y="106"/>
                    </a:lnTo>
                    <a:cubicBezTo>
                      <a:pt x="298" y="110"/>
                      <a:pt x="281" y="116"/>
                      <a:pt x="264" y="123"/>
                    </a:cubicBezTo>
                    <a:lnTo>
                      <a:pt x="202" y="53"/>
                    </a:lnTo>
                    <a:lnTo>
                      <a:pt x="194" y="44"/>
                    </a:lnTo>
                    <a:lnTo>
                      <a:pt x="185" y="52"/>
                    </a:lnTo>
                    <a:lnTo>
                      <a:pt x="81" y="145"/>
                    </a:lnTo>
                    <a:lnTo>
                      <a:pt x="72" y="153"/>
                    </a:lnTo>
                    <a:lnTo>
                      <a:pt x="80" y="162"/>
                    </a:lnTo>
                    <a:lnTo>
                      <a:pt x="140" y="231"/>
                    </a:lnTo>
                    <a:cubicBezTo>
                      <a:pt x="130" y="247"/>
                      <a:pt x="121" y="265"/>
                      <a:pt x="114" y="283"/>
                    </a:cubicBezTo>
                    <a:lnTo>
                      <a:pt x="22" y="278"/>
                    </a:lnTo>
                    <a:lnTo>
                      <a:pt x="10" y="277"/>
                    </a:lnTo>
                    <a:lnTo>
                      <a:pt x="9" y="289"/>
                    </a:lnTo>
                    <a:lnTo>
                      <a:pt x="1" y="429"/>
                    </a:lnTo>
                    <a:lnTo>
                      <a:pt x="0" y="441"/>
                    </a:lnTo>
                    <a:lnTo>
                      <a:pt x="12" y="441"/>
                    </a:lnTo>
                    <a:lnTo>
                      <a:pt x="103" y="447"/>
                    </a:lnTo>
                    <a:cubicBezTo>
                      <a:pt x="108" y="467"/>
                      <a:pt x="115" y="487"/>
                      <a:pt x="124" y="506"/>
                    </a:cubicBezTo>
                    <a:lnTo>
                      <a:pt x="56" y="567"/>
                    </a:lnTo>
                    <a:lnTo>
                      <a:pt x="47" y="575"/>
                    </a:lnTo>
                    <a:lnTo>
                      <a:pt x="54" y="584"/>
                    </a:lnTo>
                    <a:lnTo>
                      <a:pt x="147" y="688"/>
                    </a:lnTo>
                    <a:lnTo>
                      <a:pt x="155" y="697"/>
                    </a:lnTo>
                    <a:lnTo>
                      <a:pt x="164" y="689"/>
                    </a:lnTo>
                    <a:lnTo>
                      <a:pt x="234" y="627"/>
                    </a:lnTo>
                    <a:cubicBezTo>
                      <a:pt x="251" y="637"/>
                      <a:pt x="268" y="645"/>
                      <a:pt x="287" y="652"/>
                    </a:cubicBezTo>
                    <a:lnTo>
                      <a:pt x="281" y="744"/>
                    </a:lnTo>
                    <a:lnTo>
                      <a:pt x="280" y="756"/>
                    </a:lnTo>
                    <a:lnTo>
                      <a:pt x="292" y="757"/>
                    </a:lnTo>
                    <a:lnTo>
                      <a:pt x="432" y="765"/>
                    </a:lnTo>
                    <a:lnTo>
                      <a:pt x="444" y="766"/>
                    </a:lnTo>
                    <a:lnTo>
                      <a:pt x="445" y="754"/>
                    </a:lnTo>
                    <a:lnTo>
                      <a:pt x="450" y="659"/>
                    </a:lnTo>
                    <a:cubicBezTo>
                      <a:pt x="467" y="655"/>
                      <a:pt x="484" y="649"/>
                      <a:pt x="500" y="642"/>
                    </a:cubicBezTo>
                    <a:lnTo>
                      <a:pt x="563" y="713"/>
                    </a:lnTo>
                    <a:lnTo>
                      <a:pt x="571" y="722"/>
                    </a:lnTo>
                    <a:lnTo>
                      <a:pt x="580" y="714"/>
                    </a:lnTo>
                    <a:lnTo>
                      <a:pt x="685" y="621"/>
                    </a:lnTo>
                    <a:lnTo>
                      <a:pt x="694" y="613"/>
                    </a:lnTo>
                    <a:lnTo>
                      <a:pt x="686" y="604"/>
                    </a:lnTo>
                    <a:lnTo>
                      <a:pt x="623" y="533"/>
                    </a:lnTo>
                    <a:cubicBezTo>
                      <a:pt x="633" y="517"/>
                      <a:pt x="641" y="501"/>
                      <a:pt x="647" y="483"/>
                    </a:cubicBezTo>
                    <a:lnTo>
                      <a:pt x="744" y="489"/>
                    </a:lnTo>
                  </a:path>
                </a:pathLst>
              </a:custGeom>
              <a:solidFill>
                <a:srgbClr val="F68D2E"/>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93" name="Freeform 113">
                <a:extLst>
                  <a:ext uri="{FF2B5EF4-FFF2-40B4-BE49-F238E27FC236}">
                    <a16:creationId xmlns:a16="http://schemas.microsoft.com/office/drawing/2014/main" id="{1DAB7D16-6CA3-08E2-ED81-2F122E14DD56}"/>
                  </a:ext>
                </a:extLst>
              </p:cNvPr>
              <p:cNvSpPr>
                <a:spLocks noEditPoints="1"/>
              </p:cNvSpPr>
              <p:nvPr/>
            </p:nvSpPr>
            <p:spPr bwMode="auto">
              <a:xfrm>
                <a:off x="1337380" y="1753815"/>
                <a:ext cx="867377" cy="866310"/>
              </a:xfrm>
              <a:custGeom>
                <a:avLst/>
                <a:gdLst>
                  <a:gd name="T0" fmla="*/ 1265 w 2530"/>
                  <a:gd name="T1" fmla="*/ 1976 h 2529"/>
                  <a:gd name="T2" fmla="*/ 554 w 2530"/>
                  <a:gd name="T3" fmla="*/ 1264 h 2529"/>
                  <a:gd name="T4" fmla="*/ 1265 w 2530"/>
                  <a:gd name="T5" fmla="*/ 553 h 2529"/>
                  <a:gd name="T6" fmla="*/ 1976 w 2530"/>
                  <a:gd name="T7" fmla="*/ 1264 h 2529"/>
                  <a:gd name="T8" fmla="*/ 1265 w 2530"/>
                  <a:gd name="T9" fmla="*/ 1976 h 2529"/>
                  <a:gd name="T10" fmla="*/ 2530 w 2530"/>
                  <a:gd name="T11" fmla="*/ 1422 h 2529"/>
                  <a:gd name="T12" fmla="*/ 2530 w 2530"/>
                  <a:gd name="T13" fmla="*/ 1106 h 2529"/>
                  <a:gd name="T14" fmla="*/ 2279 w 2530"/>
                  <a:gd name="T15" fmla="*/ 1106 h 2529"/>
                  <a:gd name="T16" fmla="*/ 2223 w 2530"/>
                  <a:gd name="T17" fmla="*/ 894 h 2529"/>
                  <a:gd name="T18" fmla="*/ 2439 w 2530"/>
                  <a:gd name="T19" fmla="*/ 769 h 2529"/>
                  <a:gd name="T20" fmla="*/ 2281 w 2530"/>
                  <a:gd name="T21" fmla="*/ 495 h 2529"/>
                  <a:gd name="T22" fmla="*/ 2065 w 2530"/>
                  <a:gd name="T23" fmla="*/ 620 h 2529"/>
                  <a:gd name="T24" fmla="*/ 1909 w 2530"/>
                  <a:gd name="T25" fmla="*/ 464 h 2529"/>
                  <a:gd name="T26" fmla="*/ 2034 w 2530"/>
                  <a:gd name="T27" fmla="*/ 248 h 2529"/>
                  <a:gd name="T28" fmla="*/ 1761 w 2530"/>
                  <a:gd name="T29" fmla="*/ 90 h 2529"/>
                  <a:gd name="T30" fmla="*/ 1635 w 2530"/>
                  <a:gd name="T31" fmla="*/ 307 h 2529"/>
                  <a:gd name="T32" fmla="*/ 1423 w 2530"/>
                  <a:gd name="T33" fmla="*/ 250 h 2529"/>
                  <a:gd name="T34" fmla="*/ 1423 w 2530"/>
                  <a:gd name="T35" fmla="*/ 0 h 2529"/>
                  <a:gd name="T36" fmla="*/ 1107 w 2530"/>
                  <a:gd name="T37" fmla="*/ 0 h 2529"/>
                  <a:gd name="T38" fmla="*/ 1107 w 2530"/>
                  <a:gd name="T39" fmla="*/ 250 h 2529"/>
                  <a:gd name="T40" fmla="*/ 895 w 2530"/>
                  <a:gd name="T41" fmla="*/ 307 h 2529"/>
                  <a:gd name="T42" fmla="*/ 770 w 2530"/>
                  <a:gd name="T43" fmla="*/ 90 h 2529"/>
                  <a:gd name="T44" fmla="*/ 496 w 2530"/>
                  <a:gd name="T45" fmla="*/ 248 h 2529"/>
                  <a:gd name="T46" fmla="*/ 621 w 2530"/>
                  <a:gd name="T47" fmla="*/ 464 h 2529"/>
                  <a:gd name="T48" fmla="*/ 465 w 2530"/>
                  <a:gd name="T49" fmla="*/ 620 h 2529"/>
                  <a:gd name="T50" fmla="*/ 249 w 2530"/>
                  <a:gd name="T51" fmla="*/ 495 h 2529"/>
                  <a:gd name="T52" fmla="*/ 91 w 2530"/>
                  <a:gd name="T53" fmla="*/ 769 h 2529"/>
                  <a:gd name="T54" fmla="*/ 308 w 2530"/>
                  <a:gd name="T55" fmla="*/ 894 h 2529"/>
                  <a:gd name="T56" fmla="*/ 251 w 2530"/>
                  <a:gd name="T57" fmla="*/ 1106 h 2529"/>
                  <a:gd name="T58" fmla="*/ 0 w 2530"/>
                  <a:gd name="T59" fmla="*/ 1106 h 2529"/>
                  <a:gd name="T60" fmla="*/ 0 w 2530"/>
                  <a:gd name="T61" fmla="*/ 1422 h 2529"/>
                  <a:gd name="T62" fmla="*/ 251 w 2530"/>
                  <a:gd name="T63" fmla="*/ 1422 h 2529"/>
                  <a:gd name="T64" fmla="*/ 308 w 2530"/>
                  <a:gd name="T65" fmla="*/ 1635 h 2529"/>
                  <a:gd name="T66" fmla="*/ 91 w 2530"/>
                  <a:gd name="T67" fmla="*/ 1760 h 2529"/>
                  <a:gd name="T68" fmla="*/ 249 w 2530"/>
                  <a:gd name="T69" fmla="*/ 2033 h 2529"/>
                  <a:gd name="T70" fmla="*/ 465 w 2530"/>
                  <a:gd name="T71" fmla="*/ 1909 h 2529"/>
                  <a:gd name="T72" fmla="*/ 621 w 2530"/>
                  <a:gd name="T73" fmla="*/ 2064 h 2529"/>
                  <a:gd name="T74" fmla="*/ 496 w 2530"/>
                  <a:gd name="T75" fmla="*/ 2280 h 2529"/>
                  <a:gd name="T76" fmla="*/ 770 w 2530"/>
                  <a:gd name="T77" fmla="*/ 2438 h 2529"/>
                  <a:gd name="T78" fmla="*/ 895 w 2530"/>
                  <a:gd name="T79" fmla="*/ 2222 h 2529"/>
                  <a:gd name="T80" fmla="*/ 1107 w 2530"/>
                  <a:gd name="T81" fmla="*/ 2278 h 2529"/>
                  <a:gd name="T82" fmla="*/ 1107 w 2530"/>
                  <a:gd name="T83" fmla="*/ 2529 h 2529"/>
                  <a:gd name="T84" fmla="*/ 1423 w 2530"/>
                  <a:gd name="T85" fmla="*/ 2529 h 2529"/>
                  <a:gd name="T86" fmla="*/ 1423 w 2530"/>
                  <a:gd name="T87" fmla="*/ 2278 h 2529"/>
                  <a:gd name="T88" fmla="*/ 1635 w 2530"/>
                  <a:gd name="T89" fmla="*/ 2222 h 2529"/>
                  <a:gd name="T90" fmla="*/ 1761 w 2530"/>
                  <a:gd name="T91" fmla="*/ 2438 h 2529"/>
                  <a:gd name="T92" fmla="*/ 2034 w 2530"/>
                  <a:gd name="T93" fmla="*/ 2280 h 2529"/>
                  <a:gd name="T94" fmla="*/ 1909 w 2530"/>
                  <a:gd name="T95" fmla="*/ 2064 h 2529"/>
                  <a:gd name="T96" fmla="*/ 2065 w 2530"/>
                  <a:gd name="T97" fmla="*/ 1908 h 2529"/>
                  <a:gd name="T98" fmla="*/ 2281 w 2530"/>
                  <a:gd name="T99" fmla="*/ 2033 h 2529"/>
                  <a:gd name="T100" fmla="*/ 2439 w 2530"/>
                  <a:gd name="T101" fmla="*/ 1760 h 2529"/>
                  <a:gd name="T102" fmla="*/ 2223 w 2530"/>
                  <a:gd name="T103" fmla="*/ 1635 h 2529"/>
                  <a:gd name="T104" fmla="*/ 2279 w 2530"/>
                  <a:gd name="T105" fmla="*/ 1422 h 2529"/>
                  <a:gd name="T106" fmla="*/ 2530 w 2530"/>
                  <a:gd name="T107" fmla="*/ 1422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30" h="2529">
                    <a:moveTo>
                      <a:pt x="1265" y="1976"/>
                    </a:moveTo>
                    <a:cubicBezTo>
                      <a:pt x="872" y="1976"/>
                      <a:pt x="554" y="1657"/>
                      <a:pt x="554" y="1264"/>
                    </a:cubicBezTo>
                    <a:cubicBezTo>
                      <a:pt x="554" y="871"/>
                      <a:pt x="872" y="553"/>
                      <a:pt x="1265" y="553"/>
                    </a:cubicBezTo>
                    <a:cubicBezTo>
                      <a:pt x="1658" y="553"/>
                      <a:pt x="1976" y="871"/>
                      <a:pt x="1976" y="1264"/>
                    </a:cubicBezTo>
                    <a:cubicBezTo>
                      <a:pt x="1976" y="1657"/>
                      <a:pt x="1658" y="1976"/>
                      <a:pt x="1265" y="1976"/>
                    </a:cubicBezTo>
                    <a:close/>
                    <a:moveTo>
                      <a:pt x="2530" y="1422"/>
                    </a:moveTo>
                    <a:lnTo>
                      <a:pt x="2530" y="1106"/>
                    </a:lnTo>
                    <a:lnTo>
                      <a:pt x="2279" y="1106"/>
                    </a:lnTo>
                    <a:cubicBezTo>
                      <a:pt x="2268" y="1032"/>
                      <a:pt x="2249" y="961"/>
                      <a:pt x="2223" y="894"/>
                    </a:cubicBezTo>
                    <a:lnTo>
                      <a:pt x="2439" y="769"/>
                    </a:lnTo>
                    <a:lnTo>
                      <a:pt x="2281" y="495"/>
                    </a:lnTo>
                    <a:lnTo>
                      <a:pt x="2065" y="620"/>
                    </a:lnTo>
                    <a:cubicBezTo>
                      <a:pt x="2019" y="563"/>
                      <a:pt x="1967" y="511"/>
                      <a:pt x="1909" y="464"/>
                    </a:cubicBezTo>
                    <a:lnTo>
                      <a:pt x="2034" y="248"/>
                    </a:lnTo>
                    <a:lnTo>
                      <a:pt x="1761" y="90"/>
                    </a:lnTo>
                    <a:lnTo>
                      <a:pt x="1635" y="307"/>
                    </a:lnTo>
                    <a:cubicBezTo>
                      <a:pt x="1568" y="280"/>
                      <a:pt x="1497" y="261"/>
                      <a:pt x="1423" y="250"/>
                    </a:cubicBezTo>
                    <a:lnTo>
                      <a:pt x="1423" y="0"/>
                    </a:lnTo>
                    <a:lnTo>
                      <a:pt x="1107" y="0"/>
                    </a:lnTo>
                    <a:lnTo>
                      <a:pt x="1107" y="250"/>
                    </a:lnTo>
                    <a:cubicBezTo>
                      <a:pt x="1033" y="261"/>
                      <a:pt x="962" y="281"/>
                      <a:pt x="895" y="307"/>
                    </a:cubicBezTo>
                    <a:lnTo>
                      <a:pt x="770" y="90"/>
                    </a:lnTo>
                    <a:lnTo>
                      <a:pt x="496" y="248"/>
                    </a:lnTo>
                    <a:lnTo>
                      <a:pt x="621" y="464"/>
                    </a:lnTo>
                    <a:cubicBezTo>
                      <a:pt x="564" y="511"/>
                      <a:pt x="511" y="563"/>
                      <a:pt x="465" y="620"/>
                    </a:cubicBezTo>
                    <a:lnTo>
                      <a:pt x="249" y="495"/>
                    </a:lnTo>
                    <a:lnTo>
                      <a:pt x="91" y="769"/>
                    </a:lnTo>
                    <a:lnTo>
                      <a:pt x="308" y="894"/>
                    </a:lnTo>
                    <a:cubicBezTo>
                      <a:pt x="281" y="961"/>
                      <a:pt x="262" y="1032"/>
                      <a:pt x="251" y="1106"/>
                    </a:cubicBezTo>
                    <a:lnTo>
                      <a:pt x="0" y="1106"/>
                    </a:lnTo>
                    <a:lnTo>
                      <a:pt x="0" y="1422"/>
                    </a:lnTo>
                    <a:lnTo>
                      <a:pt x="251" y="1422"/>
                    </a:lnTo>
                    <a:cubicBezTo>
                      <a:pt x="262" y="1496"/>
                      <a:pt x="281" y="1567"/>
                      <a:pt x="308" y="1635"/>
                    </a:cubicBezTo>
                    <a:lnTo>
                      <a:pt x="91" y="1760"/>
                    </a:lnTo>
                    <a:lnTo>
                      <a:pt x="249" y="2033"/>
                    </a:lnTo>
                    <a:lnTo>
                      <a:pt x="465" y="1909"/>
                    </a:lnTo>
                    <a:cubicBezTo>
                      <a:pt x="511" y="1966"/>
                      <a:pt x="564" y="2018"/>
                      <a:pt x="621" y="2064"/>
                    </a:cubicBezTo>
                    <a:lnTo>
                      <a:pt x="496" y="2280"/>
                    </a:lnTo>
                    <a:lnTo>
                      <a:pt x="770" y="2438"/>
                    </a:lnTo>
                    <a:lnTo>
                      <a:pt x="895" y="2222"/>
                    </a:lnTo>
                    <a:cubicBezTo>
                      <a:pt x="962" y="2248"/>
                      <a:pt x="1033" y="2267"/>
                      <a:pt x="1107" y="2278"/>
                    </a:cubicBezTo>
                    <a:lnTo>
                      <a:pt x="1107" y="2529"/>
                    </a:lnTo>
                    <a:lnTo>
                      <a:pt x="1423" y="2529"/>
                    </a:lnTo>
                    <a:lnTo>
                      <a:pt x="1423" y="2278"/>
                    </a:lnTo>
                    <a:cubicBezTo>
                      <a:pt x="1497" y="2267"/>
                      <a:pt x="1568" y="2248"/>
                      <a:pt x="1635" y="2222"/>
                    </a:cubicBezTo>
                    <a:lnTo>
                      <a:pt x="1761" y="2438"/>
                    </a:lnTo>
                    <a:lnTo>
                      <a:pt x="2034" y="2280"/>
                    </a:lnTo>
                    <a:lnTo>
                      <a:pt x="1909" y="2064"/>
                    </a:lnTo>
                    <a:cubicBezTo>
                      <a:pt x="1967" y="2018"/>
                      <a:pt x="2019" y="1966"/>
                      <a:pt x="2065" y="1908"/>
                    </a:cubicBezTo>
                    <a:lnTo>
                      <a:pt x="2281" y="2033"/>
                    </a:lnTo>
                    <a:lnTo>
                      <a:pt x="2439" y="1760"/>
                    </a:lnTo>
                    <a:lnTo>
                      <a:pt x="2223" y="1635"/>
                    </a:lnTo>
                    <a:cubicBezTo>
                      <a:pt x="2249" y="1567"/>
                      <a:pt x="2268" y="1496"/>
                      <a:pt x="2279" y="1422"/>
                    </a:cubicBezTo>
                    <a:lnTo>
                      <a:pt x="2530" y="1422"/>
                    </a:lnTo>
                  </a:path>
                </a:pathLst>
              </a:custGeom>
              <a:solidFill>
                <a:srgbClr val="00A3A1"/>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94" name="Oval 114">
                <a:extLst>
                  <a:ext uri="{FF2B5EF4-FFF2-40B4-BE49-F238E27FC236}">
                    <a16:creationId xmlns:a16="http://schemas.microsoft.com/office/drawing/2014/main" id="{577F6D58-61EA-D124-3D9D-D0711F6D45DB}"/>
                  </a:ext>
                </a:extLst>
              </p:cNvPr>
              <p:cNvSpPr>
                <a:spLocks noChangeArrowheads="1"/>
              </p:cNvSpPr>
              <p:nvPr/>
            </p:nvSpPr>
            <p:spPr bwMode="auto">
              <a:xfrm>
                <a:off x="1647157" y="2063598"/>
                <a:ext cx="247823" cy="246754"/>
              </a:xfrm>
              <a:prstGeom prst="ellipse">
                <a:avLst/>
              </a:prstGeom>
              <a:solidFill>
                <a:srgbClr val="00A3A1"/>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95" name="Freeform 115">
                <a:extLst>
                  <a:ext uri="{FF2B5EF4-FFF2-40B4-BE49-F238E27FC236}">
                    <a16:creationId xmlns:a16="http://schemas.microsoft.com/office/drawing/2014/main" id="{B654E6D1-34AD-F01B-F4FB-C3D2C6898721}"/>
                  </a:ext>
                </a:extLst>
              </p:cNvPr>
              <p:cNvSpPr>
                <a:spLocks noEditPoints="1"/>
              </p:cNvSpPr>
              <p:nvPr/>
            </p:nvSpPr>
            <p:spPr bwMode="auto">
              <a:xfrm>
                <a:off x="2217568" y="2483393"/>
                <a:ext cx="745603" cy="745603"/>
              </a:xfrm>
              <a:custGeom>
                <a:avLst/>
                <a:gdLst>
                  <a:gd name="T0" fmla="*/ 1122 w 2174"/>
                  <a:gd name="T1" fmla="*/ 1694 h 2174"/>
                  <a:gd name="T2" fmla="*/ 480 w 2174"/>
                  <a:gd name="T3" fmla="*/ 1121 h 2174"/>
                  <a:gd name="T4" fmla="*/ 1053 w 2174"/>
                  <a:gd name="T5" fmla="*/ 480 h 2174"/>
                  <a:gd name="T6" fmla="*/ 1694 w 2174"/>
                  <a:gd name="T7" fmla="*/ 1053 h 2174"/>
                  <a:gd name="T8" fmla="*/ 1122 w 2174"/>
                  <a:gd name="T9" fmla="*/ 1694 h 2174"/>
                  <a:gd name="T10" fmla="*/ 2174 w 2174"/>
                  <a:gd name="T11" fmla="*/ 1161 h 2174"/>
                  <a:gd name="T12" fmla="*/ 2159 w 2174"/>
                  <a:gd name="T13" fmla="*/ 891 h 2174"/>
                  <a:gd name="T14" fmla="*/ 1945 w 2174"/>
                  <a:gd name="T15" fmla="*/ 903 h 2174"/>
                  <a:gd name="T16" fmla="*/ 1887 w 2174"/>
                  <a:gd name="T17" fmla="*/ 724 h 2174"/>
                  <a:gd name="T18" fmla="*/ 2066 w 2174"/>
                  <a:gd name="T19" fmla="*/ 607 h 2174"/>
                  <a:gd name="T20" fmla="*/ 1917 w 2174"/>
                  <a:gd name="T21" fmla="*/ 381 h 2174"/>
                  <a:gd name="T22" fmla="*/ 1739 w 2174"/>
                  <a:gd name="T23" fmla="*/ 498 h 2174"/>
                  <a:gd name="T24" fmla="*/ 1599 w 2174"/>
                  <a:gd name="T25" fmla="*/ 373 h 2174"/>
                  <a:gd name="T26" fmla="*/ 1695 w 2174"/>
                  <a:gd name="T27" fmla="*/ 182 h 2174"/>
                  <a:gd name="T28" fmla="*/ 1453 w 2174"/>
                  <a:gd name="T29" fmla="*/ 61 h 2174"/>
                  <a:gd name="T30" fmla="*/ 1357 w 2174"/>
                  <a:gd name="T31" fmla="*/ 252 h 2174"/>
                  <a:gd name="T32" fmla="*/ 1173 w 2174"/>
                  <a:gd name="T33" fmla="*/ 214 h 2174"/>
                  <a:gd name="T34" fmla="*/ 1161 w 2174"/>
                  <a:gd name="T35" fmla="*/ 0 h 2174"/>
                  <a:gd name="T36" fmla="*/ 891 w 2174"/>
                  <a:gd name="T37" fmla="*/ 15 h 2174"/>
                  <a:gd name="T38" fmla="*/ 903 w 2174"/>
                  <a:gd name="T39" fmla="*/ 229 h 2174"/>
                  <a:gd name="T40" fmla="*/ 725 w 2174"/>
                  <a:gd name="T41" fmla="*/ 287 h 2174"/>
                  <a:gd name="T42" fmla="*/ 608 w 2174"/>
                  <a:gd name="T43" fmla="*/ 109 h 2174"/>
                  <a:gd name="T44" fmla="*/ 381 w 2174"/>
                  <a:gd name="T45" fmla="*/ 257 h 2174"/>
                  <a:gd name="T46" fmla="*/ 498 w 2174"/>
                  <a:gd name="T47" fmla="*/ 435 h 2174"/>
                  <a:gd name="T48" fmla="*/ 373 w 2174"/>
                  <a:gd name="T49" fmla="*/ 576 h 2174"/>
                  <a:gd name="T50" fmla="*/ 183 w 2174"/>
                  <a:gd name="T51" fmla="*/ 479 h 2174"/>
                  <a:gd name="T52" fmla="*/ 61 w 2174"/>
                  <a:gd name="T53" fmla="*/ 721 h 2174"/>
                  <a:gd name="T54" fmla="*/ 252 w 2174"/>
                  <a:gd name="T55" fmla="*/ 817 h 2174"/>
                  <a:gd name="T56" fmla="*/ 214 w 2174"/>
                  <a:gd name="T57" fmla="*/ 1001 h 2174"/>
                  <a:gd name="T58" fmla="*/ 0 w 2174"/>
                  <a:gd name="T59" fmla="*/ 1013 h 2174"/>
                  <a:gd name="T60" fmla="*/ 15 w 2174"/>
                  <a:gd name="T61" fmla="*/ 1283 h 2174"/>
                  <a:gd name="T62" fmla="*/ 229 w 2174"/>
                  <a:gd name="T63" fmla="*/ 1271 h 2174"/>
                  <a:gd name="T64" fmla="*/ 288 w 2174"/>
                  <a:gd name="T65" fmla="*/ 1449 h 2174"/>
                  <a:gd name="T66" fmla="*/ 109 w 2174"/>
                  <a:gd name="T67" fmla="*/ 1567 h 2174"/>
                  <a:gd name="T68" fmla="*/ 257 w 2174"/>
                  <a:gd name="T69" fmla="*/ 1793 h 2174"/>
                  <a:gd name="T70" fmla="*/ 436 w 2174"/>
                  <a:gd name="T71" fmla="*/ 1676 h 2174"/>
                  <a:gd name="T72" fmla="*/ 576 w 2174"/>
                  <a:gd name="T73" fmla="*/ 1801 h 2174"/>
                  <a:gd name="T74" fmla="*/ 480 w 2174"/>
                  <a:gd name="T75" fmla="*/ 1992 h 2174"/>
                  <a:gd name="T76" fmla="*/ 721 w 2174"/>
                  <a:gd name="T77" fmla="*/ 2113 h 2174"/>
                  <a:gd name="T78" fmla="*/ 818 w 2174"/>
                  <a:gd name="T79" fmla="*/ 1922 h 2174"/>
                  <a:gd name="T80" fmla="*/ 1001 w 2174"/>
                  <a:gd name="T81" fmla="*/ 1960 h 2174"/>
                  <a:gd name="T82" fmla="*/ 1013 w 2174"/>
                  <a:gd name="T83" fmla="*/ 2174 h 2174"/>
                  <a:gd name="T84" fmla="*/ 1283 w 2174"/>
                  <a:gd name="T85" fmla="*/ 2159 h 2174"/>
                  <a:gd name="T86" fmla="*/ 1271 w 2174"/>
                  <a:gd name="T87" fmla="*/ 1945 h 2174"/>
                  <a:gd name="T88" fmla="*/ 1450 w 2174"/>
                  <a:gd name="T89" fmla="*/ 1886 h 2174"/>
                  <a:gd name="T90" fmla="*/ 1567 w 2174"/>
                  <a:gd name="T91" fmla="*/ 2065 h 2174"/>
                  <a:gd name="T92" fmla="*/ 1793 w 2174"/>
                  <a:gd name="T93" fmla="*/ 1917 h 2174"/>
                  <a:gd name="T94" fmla="*/ 1676 w 2174"/>
                  <a:gd name="T95" fmla="*/ 1739 h 2174"/>
                  <a:gd name="T96" fmla="*/ 1801 w 2174"/>
                  <a:gd name="T97" fmla="*/ 1598 h 2174"/>
                  <a:gd name="T98" fmla="*/ 1992 w 2174"/>
                  <a:gd name="T99" fmla="*/ 1694 h 2174"/>
                  <a:gd name="T100" fmla="*/ 2113 w 2174"/>
                  <a:gd name="T101" fmla="*/ 1453 h 2174"/>
                  <a:gd name="T102" fmla="*/ 1923 w 2174"/>
                  <a:gd name="T103" fmla="*/ 1357 h 2174"/>
                  <a:gd name="T104" fmla="*/ 1961 w 2174"/>
                  <a:gd name="T105" fmla="*/ 1173 h 2174"/>
                  <a:gd name="T106" fmla="*/ 2174 w 2174"/>
                  <a:gd name="T107" fmla="*/ 1161 h 2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74" h="2174">
                    <a:moveTo>
                      <a:pt x="1122" y="1694"/>
                    </a:moveTo>
                    <a:cubicBezTo>
                      <a:pt x="786" y="1713"/>
                      <a:pt x="499" y="1457"/>
                      <a:pt x="480" y="1121"/>
                    </a:cubicBezTo>
                    <a:cubicBezTo>
                      <a:pt x="461" y="786"/>
                      <a:pt x="718" y="499"/>
                      <a:pt x="1053" y="480"/>
                    </a:cubicBezTo>
                    <a:cubicBezTo>
                      <a:pt x="1388" y="461"/>
                      <a:pt x="1675" y="717"/>
                      <a:pt x="1694" y="1053"/>
                    </a:cubicBezTo>
                    <a:cubicBezTo>
                      <a:pt x="1713" y="1388"/>
                      <a:pt x="1457" y="1675"/>
                      <a:pt x="1122" y="1694"/>
                    </a:cubicBezTo>
                    <a:close/>
                    <a:moveTo>
                      <a:pt x="2174" y="1161"/>
                    </a:moveTo>
                    <a:lnTo>
                      <a:pt x="2159" y="891"/>
                    </a:lnTo>
                    <a:lnTo>
                      <a:pt x="1945" y="903"/>
                    </a:lnTo>
                    <a:cubicBezTo>
                      <a:pt x="1932" y="841"/>
                      <a:pt x="1912" y="781"/>
                      <a:pt x="1887" y="724"/>
                    </a:cubicBezTo>
                    <a:lnTo>
                      <a:pt x="2066" y="607"/>
                    </a:lnTo>
                    <a:lnTo>
                      <a:pt x="1917" y="381"/>
                    </a:lnTo>
                    <a:lnTo>
                      <a:pt x="1739" y="498"/>
                    </a:lnTo>
                    <a:cubicBezTo>
                      <a:pt x="1697" y="452"/>
                      <a:pt x="1650" y="410"/>
                      <a:pt x="1599" y="373"/>
                    </a:cubicBezTo>
                    <a:lnTo>
                      <a:pt x="1695" y="182"/>
                    </a:lnTo>
                    <a:lnTo>
                      <a:pt x="1453" y="61"/>
                    </a:lnTo>
                    <a:lnTo>
                      <a:pt x="1357" y="252"/>
                    </a:lnTo>
                    <a:cubicBezTo>
                      <a:pt x="1298" y="232"/>
                      <a:pt x="1237" y="220"/>
                      <a:pt x="1173" y="214"/>
                    </a:cubicBezTo>
                    <a:lnTo>
                      <a:pt x="1161" y="0"/>
                    </a:lnTo>
                    <a:lnTo>
                      <a:pt x="891" y="15"/>
                    </a:lnTo>
                    <a:lnTo>
                      <a:pt x="903" y="229"/>
                    </a:lnTo>
                    <a:cubicBezTo>
                      <a:pt x="841" y="242"/>
                      <a:pt x="781" y="262"/>
                      <a:pt x="725" y="287"/>
                    </a:cubicBezTo>
                    <a:lnTo>
                      <a:pt x="608" y="109"/>
                    </a:lnTo>
                    <a:lnTo>
                      <a:pt x="381" y="257"/>
                    </a:lnTo>
                    <a:lnTo>
                      <a:pt x="498" y="435"/>
                    </a:lnTo>
                    <a:cubicBezTo>
                      <a:pt x="452" y="478"/>
                      <a:pt x="410" y="525"/>
                      <a:pt x="373" y="576"/>
                    </a:cubicBezTo>
                    <a:lnTo>
                      <a:pt x="183" y="479"/>
                    </a:lnTo>
                    <a:lnTo>
                      <a:pt x="61" y="721"/>
                    </a:lnTo>
                    <a:lnTo>
                      <a:pt x="252" y="817"/>
                    </a:lnTo>
                    <a:cubicBezTo>
                      <a:pt x="233" y="876"/>
                      <a:pt x="220" y="938"/>
                      <a:pt x="214" y="1001"/>
                    </a:cubicBezTo>
                    <a:lnTo>
                      <a:pt x="0" y="1013"/>
                    </a:lnTo>
                    <a:lnTo>
                      <a:pt x="15" y="1283"/>
                    </a:lnTo>
                    <a:lnTo>
                      <a:pt x="229" y="1271"/>
                    </a:lnTo>
                    <a:cubicBezTo>
                      <a:pt x="242" y="1333"/>
                      <a:pt x="262" y="1393"/>
                      <a:pt x="288" y="1449"/>
                    </a:cubicBezTo>
                    <a:lnTo>
                      <a:pt x="109" y="1567"/>
                    </a:lnTo>
                    <a:lnTo>
                      <a:pt x="257" y="1793"/>
                    </a:lnTo>
                    <a:lnTo>
                      <a:pt x="436" y="1676"/>
                    </a:lnTo>
                    <a:cubicBezTo>
                      <a:pt x="478" y="1722"/>
                      <a:pt x="525" y="1764"/>
                      <a:pt x="576" y="1801"/>
                    </a:cubicBezTo>
                    <a:lnTo>
                      <a:pt x="480" y="1992"/>
                    </a:lnTo>
                    <a:lnTo>
                      <a:pt x="721" y="2113"/>
                    </a:lnTo>
                    <a:lnTo>
                      <a:pt x="818" y="1922"/>
                    </a:lnTo>
                    <a:cubicBezTo>
                      <a:pt x="877" y="1941"/>
                      <a:pt x="938" y="1954"/>
                      <a:pt x="1001" y="1960"/>
                    </a:cubicBezTo>
                    <a:lnTo>
                      <a:pt x="1013" y="2174"/>
                    </a:lnTo>
                    <a:lnTo>
                      <a:pt x="1283" y="2159"/>
                    </a:lnTo>
                    <a:lnTo>
                      <a:pt x="1271" y="1945"/>
                    </a:lnTo>
                    <a:cubicBezTo>
                      <a:pt x="1334" y="1932"/>
                      <a:pt x="1393" y="1912"/>
                      <a:pt x="1450" y="1886"/>
                    </a:cubicBezTo>
                    <a:lnTo>
                      <a:pt x="1567" y="2065"/>
                    </a:lnTo>
                    <a:lnTo>
                      <a:pt x="1793" y="1917"/>
                    </a:lnTo>
                    <a:lnTo>
                      <a:pt x="1676" y="1739"/>
                    </a:lnTo>
                    <a:cubicBezTo>
                      <a:pt x="1723" y="1696"/>
                      <a:pt x="1764" y="1649"/>
                      <a:pt x="1801" y="1598"/>
                    </a:cubicBezTo>
                    <a:lnTo>
                      <a:pt x="1992" y="1694"/>
                    </a:lnTo>
                    <a:lnTo>
                      <a:pt x="2113" y="1453"/>
                    </a:lnTo>
                    <a:lnTo>
                      <a:pt x="1923" y="1357"/>
                    </a:lnTo>
                    <a:cubicBezTo>
                      <a:pt x="1942" y="1298"/>
                      <a:pt x="1954" y="1236"/>
                      <a:pt x="1961" y="1173"/>
                    </a:cubicBezTo>
                    <a:lnTo>
                      <a:pt x="2174" y="1161"/>
                    </a:lnTo>
                  </a:path>
                </a:pathLst>
              </a:custGeom>
              <a:solidFill>
                <a:srgbClr val="369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6" name="Freeform 116">
                <a:extLst>
                  <a:ext uri="{FF2B5EF4-FFF2-40B4-BE49-F238E27FC236}">
                    <a16:creationId xmlns:a16="http://schemas.microsoft.com/office/drawing/2014/main" id="{A4A74D08-C3E2-BA4B-4C69-3E7B84217DB6}"/>
                  </a:ext>
                </a:extLst>
              </p:cNvPr>
              <p:cNvSpPr>
                <a:spLocks/>
              </p:cNvSpPr>
              <p:nvPr/>
            </p:nvSpPr>
            <p:spPr bwMode="auto">
              <a:xfrm>
                <a:off x="2481420" y="2747246"/>
                <a:ext cx="217913" cy="217913"/>
              </a:xfrm>
              <a:custGeom>
                <a:avLst/>
                <a:gdLst>
                  <a:gd name="T0" fmla="*/ 336 w 636"/>
                  <a:gd name="T1" fmla="*/ 626 h 636"/>
                  <a:gd name="T2" fmla="*/ 10 w 636"/>
                  <a:gd name="T3" fmla="*/ 335 h 636"/>
                  <a:gd name="T4" fmla="*/ 301 w 636"/>
                  <a:gd name="T5" fmla="*/ 10 h 636"/>
                  <a:gd name="T6" fmla="*/ 627 w 636"/>
                  <a:gd name="T7" fmla="*/ 300 h 636"/>
                  <a:gd name="T8" fmla="*/ 336 w 636"/>
                  <a:gd name="T9" fmla="*/ 626 h 636"/>
                </a:gdLst>
                <a:ahLst/>
                <a:cxnLst>
                  <a:cxn ang="0">
                    <a:pos x="T0" y="T1"/>
                  </a:cxn>
                  <a:cxn ang="0">
                    <a:pos x="T2" y="T3"/>
                  </a:cxn>
                  <a:cxn ang="0">
                    <a:pos x="T4" y="T5"/>
                  </a:cxn>
                  <a:cxn ang="0">
                    <a:pos x="T6" y="T7"/>
                  </a:cxn>
                  <a:cxn ang="0">
                    <a:pos x="T8" y="T9"/>
                  </a:cxn>
                </a:cxnLst>
                <a:rect l="0" t="0" r="r" b="b"/>
                <a:pathLst>
                  <a:path w="636" h="636">
                    <a:moveTo>
                      <a:pt x="336" y="626"/>
                    </a:moveTo>
                    <a:cubicBezTo>
                      <a:pt x="165" y="636"/>
                      <a:pt x="19" y="506"/>
                      <a:pt x="10" y="335"/>
                    </a:cubicBezTo>
                    <a:cubicBezTo>
                      <a:pt x="0" y="165"/>
                      <a:pt x="130" y="19"/>
                      <a:pt x="301" y="10"/>
                    </a:cubicBezTo>
                    <a:cubicBezTo>
                      <a:pt x="471" y="0"/>
                      <a:pt x="617" y="130"/>
                      <a:pt x="627" y="300"/>
                    </a:cubicBezTo>
                    <a:cubicBezTo>
                      <a:pt x="636" y="471"/>
                      <a:pt x="506" y="617"/>
                      <a:pt x="336" y="626"/>
                    </a:cubicBezTo>
                  </a:path>
                </a:pathLst>
              </a:custGeom>
              <a:solidFill>
                <a:srgbClr val="369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7" name="Freeform 117">
                <a:extLst>
                  <a:ext uri="{FF2B5EF4-FFF2-40B4-BE49-F238E27FC236}">
                    <a16:creationId xmlns:a16="http://schemas.microsoft.com/office/drawing/2014/main" id="{9A9A8E90-702A-AEB2-A9A0-150510829C12}"/>
                  </a:ext>
                </a:extLst>
              </p:cNvPr>
              <p:cNvSpPr>
                <a:spLocks noEditPoints="1"/>
              </p:cNvSpPr>
              <p:nvPr/>
            </p:nvSpPr>
            <p:spPr bwMode="auto">
              <a:xfrm>
                <a:off x="724234" y="3015362"/>
                <a:ext cx="349301" cy="349301"/>
              </a:xfrm>
              <a:custGeom>
                <a:avLst/>
                <a:gdLst>
                  <a:gd name="T0" fmla="*/ 524 w 1017"/>
                  <a:gd name="T1" fmla="*/ 792 h 1017"/>
                  <a:gd name="T2" fmla="*/ 224 w 1017"/>
                  <a:gd name="T3" fmla="*/ 524 h 1017"/>
                  <a:gd name="T4" fmla="*/ 492 w 1017"/>
                  <a:gd name="T5" fmla="*/ 224 h 1017"/>
                  <a:gd name="T6" fmla="*/ 792 w 1017"/>
                  <a:gd name="T7" fmla="*/ 492 h 1017"/>
                  <a:gd name="T8" fmla="*/ 524 w 1017"/>
                  <a:gd name="T9" fmla="*/ 792 h 1017"/>
                  <a:gd name="T10" fmla="*/ 1017 w 1017"/>
                  <a:gd name="T11" fmla="*/ 543 h 1017"/>
                  <a:gd name="T12" fmla="*/ 1010 w 1017"/>
                  <a:gd name="T13" fmla="*/ 416 h 1017"/>
                  <a:gd name="T14" fmla="*/ 910 w 1017"/>
                  <a:gd name="T15" fmla="*/ 422 h 1017"/>
                  <a:gd name="T16" fmla="*/ 882 w 1017"/>
                  <a:gd name="T17" fmla="*/ 338 h 1017"/>
                  <a:gd name="T18" fmla="*/ 966 w 1017"/>
                  <a:gd name="T19" fmla="*/ 284 h 1017"/>
                  <a:gd name="T20" fmla="*/ 897 w 1017"/>
                  <a:gd name="T21" fmla="*/ 178 h 1017"/>
                  <a:gd name="T22" fmla="*/ 813 w 1017"/>
                  <a:gd name="T23" fmla="*/ 233 h 1017"/>
                  <a:gd name="T24" fmla="*/ 747 w 1017"/>
                  <a:gd name="T25" fmla="*/ 174 h 1017"/>
                  <a:gd name="T26" fmla="*/ 793 w 1017"/>
                  <a:gd name="T27" fmla="*/ 85 h 1017"/>
                  <a:gd name="T28" fmla="*/ 680 w 1017"/>
                  <a:gd name="T29" fmla="*/ 28 h 1017"/>
                  <a:gd name="T30" fmla="*/ 635 w 1017"/>
                  <a:gd name="T31" fmla="*/ 117 h 1017"/>
                  <a:gd name="T32" fmla="*/ 548 w 1017"/>
                  <a:gd name="T33" fmla="*/ 100 h 1017"/>
                  <a:gd name="T34" fmla="*/ 543 w 1017"/>
                  <a:gd name="T35" fmla="*/ 0 h 1017"/>
                  <a:gd name="T36" fmla="*/ 417 w 1017"/>
                  <a:gd name="T37" fmla="*/ 7 h 1017"/>
                  <a:gd name="T38" fmla="*/ 422 w 1017"/>
                  <a:gd name="T39" fmla="*/ 107 h 1017"/>
                  <a:gd name="T40" fmla="*/ 339 w 1017"/>
                  <a:gd name="T41" fmla="*/ 134 h 1017"/>
                  <a:gd name="T42" fmla="*/ 284 w 1017"/>
                  <a:gd name="T43" fmla="*/ 50 h 1017"/>
                  <a:gd name="T44" fmla="*/ 178 w 1017"/>
                  <a:gd name="T45" fmla="*/ 120 h 1017"/>
                  <a:gd name="T46" fmla="*/ 233 w 1017"/>
                  <a:gd name="T47" fmla="*/ 203 h 1017"/>
                  <a:gd name="T48" fmla="*/ 174 w 1017"/>
                  <a:gd name="T49" fmla="*/ 269 h 1017"/>
                  <a:gd name="T50" fmla="*/ 85 w 1017"/>
                  <a:gd name="T51" fmla="*/ 224 h 1017"/>
                  <a:gd name="T52" fmla="*/ 28 w 1017"/>
                  <a:gd name="T53" fmla="*/ 337 h 1017"/>
                  <a:gd name="T54" fmla="*/ 118 w 1017"/>
                  <a:gd name="T55" fmla="*/ 382 h 1017"/>
                  <a:gd name="T56" fmla="*/ 100 w 1017"/>
                  <a:gd name="T57" fmla="*/ 468 h 1017"/>
                  <a:gd name="T58" fmla="*/ 0 w 1017"/>
                  <a:gd name="T59" fmla="*/ 474 h 1017"/>
                  <a:gd name="T60" fmla="*/ 7 w 1017"/>
                  <a:gd name="T61" fmla="*/ 600 h 1017"/>
                  <a:gd name="T62" fmla="*/ 107 w 1017"/>
                  <a:gd name="T63" fmla="*/ 594 h 1017"/>
                  <a:gd name="T64" fmla="*/ 134 w 1017"/>
                  <a:gd name="T65" fmla="*/ 678 h 1017"/>
                  <a:gd name="T66" fmla="*/ 51 w 1017"/>
                  <a:gd name="T67" fmla="*/ 732 h 1017"/>
                  <a:gd name="T68" fmla="*/ 120 w 1017"/>
                  <a:gd name="T69" fmla="*/ 838 h 1017"/>
                  <a:gd name="T70" fmla="*/ 204 w 1017"/>
                  <a:gd name="T71" fmla="*/ 783 h 1017"/>
                  <a:gd name="T72" fmla="*/ 269 w 1017"/>
                  <a:gd name="T73" fmla="*/ 842 h 1017"/>
                  <a:gd name="T74" fmla="*/ 224 w 1017"/>
                  <a:gd name="T75" fmla="*/ 931 h 1017"/>
                  <a:gd name="T76" fmla="*/ 337 w 1017"/>
                  <a:gd name="T77" fmla="*/ 988 h 1017"/>
                  <a:gd name="T78" fmla="*/ 382 w 1017"/>
                  <a:gd name="T79" fmla="*/ 899 h 1017"/>
                  <a:gd name="T80" fmla="*/ 468 w 1017"/>
                  <a:gd name="T81" fmla="*/ 917 h 1017"/>
                  <a:gd name="T82" fmla="*/ 474 w 1017"/>
                  <a:gd name="T83" fmla="*/ 1017 h 1017"/>
                  <a:gd name="T84" fmla="*/ 600 w 1017"/>
                  <a:gd name="T85" fmla="*/ 1009 h 1017"/>
                  <a:gd name="T86" fmla="*/ 594 w 1017"/>
                  <a:gd name="T87" fmla="*/ 909 h 1017"/>
                  <a:gd name="T88" fmla="*/ 678 w 1017"/>
                  <a:gd name="T89" fmla="*/ 882 h 1017"/>
                  <a:gd name="T90" fmla="*/ 733 w 1017"/>
                  <a:gd name="T91" fmla="*/ 966 h 1017"/>
                  <a:gd name="T92" fmla="*/ 839 w 1017"/>
                  <a:gd name="T93" fmla="*/ 896 h 1017"/>
                  <a:gd name="T94" fmla="*/ 784 w 1017"/>
                  <a:gd name="T95" fmla="*/ 813 h 1017"/>
                  <a:gd name="T96" fmla="*/ 842 w 1017"/>
                  <a:gd name="T97" fmla="*/ 747 h 1017"/>
                  <a:gd name="T98" fmla="*/ 931 w 1017"/>
                  <a:gd name="T99" fmla="*/ 792 h 1017"/>
                  <a:gd name="T100" fmla="*/ 988 w 1017"/>
                  <a:gd name="T101" fmla="*/ 679 h 1017"/>
                  <a:gd name="T102" fmla="*/ 899 w 1017"/>
                  <a:gd name="T103" fmla="*/ 634 h 1017"/>
                  <a:gd name="T104" fmla="*/ 917 w 1017"/>
                  <a:gd name="T105" fmla="*/ 548 h 1017"/>
                  <a:gd name="T106" fmla="*/ 1017 w 1017"/>
                  <a:gd name="T107" fmla="*/ 54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1017">
                    <a:moveTo>
                      <a:pt x="524" y="792"/>
                    </a:moveTo>
                    <a:cubicBezTo>
                      <a:pt x="368" y="801"/>
                      <a:pt x="233" y="681"/>
                      <a:pt x="224" y="524"/>
                    </a:cubicBezTo>
                    <a:cubicBezTo>
                      <a:pt x="215" y="367"/>
                      <a:pt x="335" y="233"/>
                      <a:pt x="492" y="224"/>
                    </a:cubicBezTo>
                    <a:cubicBezTo>
                      <a:pt x="649" y="215"/>
                      <a:pt x="783" y="335"/>
                      <a:pt x="792" y="492"/>
                    </a:cubicBezTo>
                    <a:cubicBezTo>
                      <a:pt x="801" y="649"/>
                      <a:pt x="681" y="783"/>
                      <a:pt x="524" y="792"/>
                    </a:cubicBezTo>
                    <a:close/>
                    <a:moveTo>
                      <a:pt x="1017" y="543"/>
                    </a:moveTo>
                    <a:lnTo>
                      <a:pt x="1010" y="416"/>
                    </a:lnTo>
                    <a:lnTo>
                      <a:pt x="910" y="422"/>
                    </a:lnTo>
                    <a:cubicBezTo>
                      <a:pt x="903" y="393"/>
                      <a:pt x="894" y="365"/>
                      <a:pt x="882" y="338"/>
                    </a:cubicBezTo>
                    <a:lnTo>
                      <a:pt x="966" y="284"/>
                    </a:lnTo>
                    <a:lnTo>
                      <a:pt x="897" y="178"/>
                    </a:lnTo>
                    <a:lnTo>
                      <a:pt x="813" y="233"/>
                    </a:lnTo>
                    <a:cubicBezTo>
                      <a:pt x="793" y="211"/>
                      <a:pt x="771" y="191"/>
                      <a:pt x="747" y="174"/>
                    </a:cubicBezTo>
                    <a:lnTo>
                      <a:pt x="793" y="85"/>
                    </a:lnTo>
                    <a:lnTo>
                      <a:pt x="680" y="28"/>
                    </a:lnTo>
                    <a:lnTo>
                      <a:pt x="635" y="117"/>
                    </a:lnTo>
                    <a:cubicBezTo>
                      <a:pt x="607" y="108"/>
                      <a:pt x="578" y="102"/>
                      <a:pt x="548" y="100"/>
                    </a:cubicBezTo>
                    <a:lnTo>
                      <a:pt x="543" y="0"/>
                    </a:lnTo>
                    <a:lnTo>
                      <a:pt x="417" y="7"/>
                    </a:lnTo>
                    <a:lnTo>
                      <a:pt x="422" y="107"/>
                    </a:lnTo>
                    <a:cubicBezTo>
                      <a:pt x="393" y="113"/>
                      <a:pt x="365" y="122"/>
                      <a:pt x="339" y="134"/>
                    </a:cubicBezTo>
                    <a:lnTo>
                      <a:pt x="284" y="50"/>
                    </a:lnTo>
                    <a:lnTo>
                      <a:pt x="178" y="120"/>
                    </a:lnTo>
                    <a:lnTo>
                      <a:pt x="233" y="203"/>
                    </a:lnTo>
                    <a:cubicBezTo>
                      <a:pt x="211" y="223"/>
                      <a:pt x="192" y="245"/>
                      <a:pt x="174" y="269"/>
                    </a:cubicBezTo>
                    <a:lnTo>
                      <a:pt x="85" y="224"/>
                    </a:lnTo>
                    <a:lnTo>
                      <a:pt x="28" y="337"/>
                    </a:lnTo>
                    <a:lnTo>
                      <a:pt x="118" y="382"/>
                    </a:lnTo>
                    <a:cubicBezTo>
                      <a:pt x="109" y="409"/>
                      <a:pt x="103" y="438"/>
                      <a:pt x="100" y="468"/>
                    </a:cubicBezTo>
                    <a:lnTo>
                      <a:pt x="0" y="474"/>
                    </a:lnTo>
                    <a:lnTo>
                      <a:pt x="7" y="600"/>
                    </a:lnTo>
                    <a:lnTo>
                      <a:pt x="107" y="594"/>
                    </a:lnTo>
                    <a:cubicBezTo>
                      <a:pt x="113" y="623"/>
                      <a:pt x="122" y="651"/>
                      <a:pt x="134" y="678"/>
                    </a:cubicBezTo>
                    <a:lnTo>
                      <a:pt x="51" y="732"/>
                    </a:lnTo>
                    <a:lnTo>
                      <a:pt x="120" y="838"/>
                    </a:lnTo>
                    <a:lnTo>
                      <a:pt x="204" y="783"/>
                    </a:lnTo>
                    <a:cubicBezTo>
                      <a:pt x="223" y="805"/>
                      <a:pt x="245" y="825"/>
                      <a:pt x="269" y="842"/>
                    </a:cubicBezTo>
                    <a:lnTo>
                      <a:pt x="224" y="931"/>
                    </a:lnTo>
                    <a:lnTo>
                      <a:pt x="337" y="988"/>
                    </a:lnTo>
                    <a:lnTo>
                      <a:pt x="382" y="899"/>
                    </a:lnTo>
                    <a:cubicBezTo>
                      <a:pt x="410" y="908"/>
                      <a:pt x="439" y="914"/>
                      <a:pt x="468" y="917"/>
                    </a:cubicBezTo>
                    <a:lnTo>
                      <a:pt x="474" y="1017"/>
                    </a:lnTo>
                    <a:lnTo>
                      <a:pt x="600" y="1009"/>
                    </a:lnTo>
                    <a:lnTo>
                      <a:pt x="594" y="909"/>
                    </a:lnTo>
                    <a:cubicBezTo>
                      <a:pt x="624" y="903"/>
                      <a:pt x="652" y="894"/>
                      <a:pt x="678" y="882"/>
                    </a:cubicBezTo>
                    <a:lnTo>
                      <a:pt x="733" y="966"/>
                    </a:lnTo>
                    <a:lnTo>
                      <a:pt x="839" y="896"/>
                    </a:lnTo>
                    <a:lnTo>
                      <a:pt x="784" y="813"/>
                    </a:lnTo>
                    <a:cubicBezTo>
                      <a:pt x="806" y="793"/>
                      <a:pt x="825" y="771"/>
                      <a:pt x="842" y="747"/>
                    </a:cubicBezTo>
                    <a:lnTo>
                      <a:pt x="931" y="792"/>
                    </a:lnTo>
                    <a:lnTo>
                      <a:pt x="988" y="679"/>
                    </a:lnTo>
                    <a:lnTo>
                      <a:pt x="899" y="634"/>
                    </a:lnTo>
                    <a:cubicBezTo>
                      <a:pt x="908" y="607"/>
                      <a:pt x="914" y="578"/>
                      <a:pt x="917" y="548"/>
                    </a:cubicBezTo>
                    <a:lnTo>
                      <a:pt x="1017" y="543"/>
                    </a:lnTo>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98" name="Freeform 118">
                <a:extLst>
                  <a:ext uri="{FF2B5EF4-FFF2-40B4-BE49-F238E27FC236}">
                    <a16:creationId xmlns:a16="http://schemas.microsoft.com/office/drawing/2014/main" id="{30BBE1FB-7E47-4AEE-9B20-888AB9CCAD55}"/>
                  </a:ext>
                </a:extLst>
              </p:cNvPr>
              <p:cNvSpPr>
                <a:spLocks/>
              </p:cNvSpPr>
              <p:nvPr/>
            </p:nvSpPr>
            <p:spPr bwMode="auto">
              <a:xfrm>
                <a:off x="848145" y="3139274"/>
                <a:ext cx="101480" cy="101480"/>
              </a:xfrm>
              <a:custGeom>
                <a:avLst/>
                <a:gdLst>
                  <a:gd name="T0" fmla="*/ 157 w 297"/>
                  <a:gd name="T1" fmla="*/ 293 h 298"/>
                  <a:gd name="T2" fmla="*/ 4 w 297"/>
                  <a:gd name="T3" fmla="*/ 157 h 298"/>
                  <a:gd name="T4" fmla="*/ 140 w 297"/>
                  <a:gd name="T5" fmla="*/ 5 h 298"/>
                  <a:gd name="T6" fmla="*/ 293 w 297"/>
                  <a:gd name="T7" fmla="*/ 141 h 298"/>
                  <a:gd name="T8" fmla="*/ 157 w 297"/>
                  <a:gd name="T9" fmla="*/ 293 h 298"/>
                </a:gdLst>
                <a:ahLst/>
                <a:cxnLst>
                  <a:cxn ang="0">
                    <a:pos x="T0" y="T1"/>
                  </a:cxn>
                  <a:cxn ang="0">
                    <a:pos x="T2" y="T3"/>
                  </a:cxn>
                  <a:cxn ang="0">
                    <a:pos x="T4" y="T5"/>
                  </a:cxn>
                  <a:cxn ang="0">
                    <a:pos x="T6" y="T7"/>
                  </a:cxn>
                  <a:cxn ang="0">
                    <a:pos x="T8" y="T9"/>
                  </a:cxn>
                </a:cxnLst>
                <a:rect l="0" t="0" r="r" b="b"/>
                <a:pathLst>
                  <a:path w="297" h="298">
                    <a:moveTo>
                      <a:pt x="157" y="293"/>
                    </a:moveTo>
                    <a:cubicBezTo>
                      <a:pt x="77" y="298"/>
                      <a:pt x="9" y="237"/>
                      <a:pt x="4" y="157"/>
                    </a:cubicBezTo>
                    <a:cubicBezTo>
                      <a:pt x="0" y="78"/>
                      <a:pt x="61" y="9"/>
                      <a:pt x="140" y="5"/>
                    </a:cubicBezTo>
                    <a:cubicBezTo>
                      <a:pt x="220" y="0"/>
                      <a:pt x="288" y="61"/>
                      <a:pt x="293" y="141"/>
                    </a:cubicBezTo>
                    <a:cubicBezTo>
                      <a:pt x="297" y="220"/>
                      <a:pt x="236" y="289"/>
                      <a:pt x="157" y="293"/>
                    </a:cubicBezTo>
                    <a:close/>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599" name="Freeform 119">
                <a:extLst>
                  <a:ext uri="{FF2B5EF4-FFF2-40B4-BE49-F238E27FC236}">
                    <a16:creationId xmlns:a16="http://schemas.microsoft.com/office/drawing/2014/main" id="{E7EAB2D9-A028-0969-D51F-E45CC46F5FF4}"/>
                  </a:ext>
                </a:extLst>
              </p:cNvPr>
              <p:cNvSpPr>
                <a:spLocks noEditPoints="1"/>
              </p:cNvSpPr>
              <p:nvPr/>
            </p:nvSpPr>
            <p:spPr bwMode="auto">
              <a:xfrm>
                <a:off x="1994323" y="3772716"/>
                <a:ext cx="320460" cy="320460"/>
              </a:xfrm>
              <a:custGeom>
                <a:avLst/>
                <a:gdLst>
                  <a:gd name="T0" fmla="*/ 483 w 935"/>
                  <a:gd name="T1" fmla="*/ 729 h 935"/>
                  <a:gd name="T2" fmla="*/ 207 w 935"/>
                  <a:gd name="T3" fmla="*/ 483 h 935"/>
                  <a:gd name="T4" fmla="*/ 453 w 935"/>
                  <a:gd name="T5" fmla="*/ 207 h 935"/>
                  <a:gd name="T6" fmla="*/ 729 w 935"/>
                  <a:gd name="T7" fmla="*/ 453 h 935"/>
                  <a:gd name="T8" fmla="*/ 483 w 935"/>
                  <a:gd name="T9" fmla="*/ 729 h 935"/>
                  <a:gd name="T10" fmla="*/ 935 w 935"/>
                  <a:gd name="T11" fmla="*/ 499 h 935"/>
                  <a:gd name="T12" fmla="*/ 929 w 935"/>
                  <a:gd name="T13" fmla="*/ 383 h 935"/>
                  <a:gd name="T14" fmla="*/ 837 w 935"/>
                  <a:gd name="T15" fmla="*/ 389 h 935"/>
                  <a:gd name="T16" fmla="*/ 812 w 935"/>
                  <a:gd name="T17" fmla="*/ 312 h 935"/>
                  <a:gd name="T18" fmla="*/ 888 w 935"/>
                  <a:gd name="T19" fmla="*/ 262 h 935"/>
                  <a:gd name="T20" fmla="*/ 825 w 935"/>
                  <a:gd name="T21" fmla="*/ 164 h 935"/>
                  <a:gd name="T22" fmla="*/ 748 w 935"/>
                  <a:gd name="T23" fmla="*/ 215 h 935"/>
                  <a:gd name="T24" fmla="*/ 688 w 935"/>
                  <a:gd name="T25" fmla="*/ 161 h 935"/>
                  <a:gd name="T26" fmla="*/ 729 w 935"/>
                  <a:gd name="T27" fmla="*/ 79 h 935"/>
                  <a:gd name="T28" fmla="*/ 625 w 935"/>
                  <a:gd name="T29" fmla="*/ 27 h 935"/>
                  <a:gd name="T30" fmla="*/ 584 w 935"/>
                  <a:gd name="T31" fmla="*/ 109 h 935"/>
                  <a:gd name="T32" fmla="*/ 505 w 935"/>
                  <a:gd name="T33" fmla="*/ 92 h 935"/>
                  <a:gd name="T34" fmla="*/ 500 w 935"/>
                  <a:gd name="T35" fmla="*/ 0 h 935"/>
                  <a:gd name="T36" fmla="*/ 384 w 935"/>
                  <a:gd name="T37" fmla="*/ 7 h 935"/>
                  <a:gd name="T38" fmla="*/ 389 w 935"/>
                  <a:gd name="T39" fmla="*/ 99 h 935"/>
                  <a:gd name="T40" fmla="*/ 312 w 935"/>
                  <a:gd name="T41" fmla="*/ 124 h 935"/>
                  <a:gd name="T42" fmla="*/ 262 w 935"/>
                  <a:gd name="T43" fmla="*/ 47 h 935"/>
                  <a:gd name="T44" fmla="*/ 165 w 935"/>
                  <a:gd name="T45" fmla="*/ 111 h 935"/>
                  <a:gd name="T46" fmla="*/ 215 w 935"/>
                  <a:gd name="T47" fmla="*/ 188 h 935"/>
                  <a:gd name="T48" fmla="*/ 161 w 935"/>
                  <a:gd name="T49" fmla="*/ 248 h 935"/>
                  <a:gd name="T50" fmla="*/ 79 w 935"/>
                  <a:gd name="T51" fmla="*/ 207 h 935"/>
                  <a:gd name="T52" fmla="*/ 27 w 935"/>
                  <a:gd name="T53" fmla="*/ 310 h 935"/>
                  <a:gd name="T54" fmla="*/ 109 w 935"/>
                  <a:gd name="T55" fmla="*/ 352 h 935"/>
                  <a:gd name="T56" fmla="*/ 93 w 935"/>
                  <a:gd name="T57" fmla="*/ 431 h 935"/>
                  <a:gd name="T58" fmla="*/ 0 w 935"/>
                  <a:gd name="T59" fmla="*/ 436 h 935"/>
                  <a:gd name="T60" fmla="*/ 7 w 935"/>
                  <a:gd name="T61" fmla="*/ 552 h 935"/>
                  <a:gd name="T62" fmla="*/ 99 w 935"/>
                  <a:gd name="T63" fmla="*/ 547 h 935"/>
                  <a:gd name="T64" fmla="*/ 124 w 935"/>
                  <a:gd name="T65" fmla="*/ 624 h 935"/>
                  <a:gd name="T66" fmla="*/ 47 w 935"/>
                  <a:gd name="T67" fmla="*/ 674 h 935"/>
                  <a:gd name="T68" fmla="*/ 111 w 935"/>
                  <a:gd name="T69" fmla="*/ 771 h 935"/>
                  <a:gd name="T70" fmla="*/ 188 w 935"/>
                  <a:gd name="T71" fmla="*/ 721 h 935"/>
                  <a:gd name="T72" fmla="*/ 248 w 935"/>
                  <a:gd name="T73" fmla="*/ 775 h 935"/>
                  <a:gd name="T74" fmla="*/ 207 w 935"/>
                  <a:gd name="T75" fmla="*/ 857 h 935"/>
                  <a:gd name="T76" fmla="*/ 311 w 935"/>
                  <a:gd name="T77" fmla="*/ 909 h 935"/>
                  <a:gd name="T78" fmla="*/ 352 w 935"/>
                  <a:gd name="T79" fmla="*/ 827 h 935"/>
                  <a:gd name="T80" fmla="*/ 431 w 935"/>
                  <a:gd name="T81" fmla="*/ 843 h 935"/>
                  <a:gd name="T82" fmla="*/ 436 w 935"/>
                  <a:gd name="T83" fmla="*/ 935 h 935"/>
                  <a:gd name="T84" fmla="*/ 552 w 935"/>
                  <a:gd name="T85" fmla="*/ 929 h 935"/>
                  <a:gd name="T86" fmla="*/ 547 w 935"/>
                  <a:gd name="T87" fmla="*/ 837 h 935"/>
                  <a:gd name="T88" fmla="*/ 624 w 935"/>
                  <a:gd name="T89" fmla="*/ 811 h 935"/>
                  <a:gd name="T90" fmla="*/ 674 w 935"/>
                  <a:gd name="T91" fmla="*/ 888 h 935"/>
                  <a:gd name="T92" fmla="*/ 771 w 935"/>
                  <a:gd name="T93" fmla="*/ 825 h 935"/>
                  <a:gd name="T94" fmla="*/ 721 w 935"/>
                  <a:gd name="T95" fmla="*/ 748 h 935"/>
                  <a:gd name="T96" fmla="*/ 775 w 935"/>
                  <a:gd name="T97" fmla="*/ 688 h 935"/>
                  <a:gd name="T98" fmla="*/ 857 w 935"/>
                  <a:gd name="T99" fmla="*/ 729 h 935"/>
                  <a:gd name="T100" fmla="*/ 909 w 935"/>
                  <a:gd name="T101" fmla="*/ 625 h 935"/>
                  <a:gd name="T102" fmla="*/ 827 w 935"/>
                  <a:gd name="T103" fmla="*/ 584 h 935"/>
                  <a:gd name="T104" fmla="*/ 843 w 935"/>
                  <a:gd name="T105" fmla="*/ 505 h 935"/>
                  <a:gd name="T106" fmla="*/ 935 w 935"/>
                  <a:gd name="T107" fmla="*/ 499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5" h="935">
                    <a:moveTo>
                      <a:pt x="483" y="729"/>
                    </a:moveTo>
                    <a:cubicBezTo>
                      <a:pt x="339" y="737"/>
                      <a:pt x="215" y="627"/>
                      <a:pt x="207" y="483"/>
                    </a:cubicBezTo>
                    <a:cubicBezTo>
                      <a:pt x="199" y="338"/>
                      <a:pt x="309" y="215"/>
                      <a:pt x="453" y="207"/>
                    </a:cubicBezTo>
                    <a:cubicBezTo>
                      <a:pt x="597" y="199"/>
                      <a:pt x="721" y="309"/>
                      <a:pt x="729" y="453"/>
                    </a:cubicBezTo>
                    <a:cubicBezTo>
                      <a:pt x="737" y="597"/>
                      <a:pt x="627" y="721"/>
                      <a:pt x="483" y="729"/>
                    </a:cubicBezTo>
                    <a:close/>
                    <a:moveTo>
                      <a:pt x="935" y="499"/>
                    </a:moveTo>
                    <a:lnTo>
                      <a:pt x="929" y="383"/>
                    </a:lnTo>
                    <a:lnTo>
                      <a:pt x="837" y="389"/>
                    </a:lnTo>
                    <a:cubicBezTo>
                      <a:pt x="831" y="362"/>
                      <a:pt x="823" y="336"/>
                      <a:pt x="812" y="312"/>
                    </a:cubicBezTo>
                    <a:lnTo>
                      <a:pt x="888" y="262"/>
                    </a:lnTo>
                    <a:lnTo>
                      <a:pt x="825" y="164"/>
                    </a:lnTo>
                    <a:lnTo>
                      <a:pt x="748" y="215"/>
                    </a:lnTo>
                    <a:cubicBezTo>
                      <a:pt x="730" y="195"/>
                      <a:pt x="710" y="177"/>
                      <a:pt x="688" y="161"/>
                    </a:cubicBezTo>
                    <a:lnTo>
                      <a:pt x="729" y="79"/>
                    </a:lnTo>
                    <a:lnTo>
                      <a:pt x="625" y="27"/>
                    </a:lnTo>
                    <a:lnTo>
                      <a:pt x="584" y="109"/>
                    </a:lnTo>
                    <a:cubicBezTo>
                      <a:pt x="559" y="100"/>
                      <a:pt x="532" y="95"/>
                      <a:pt x="505" y="92"/>
                    </a:cubicBezTo>
                    <a:lnTo>
                      <a:pt x="500" y="0"/>
                    </a:lnTo>
                    <a:lnTo>
                      <a:pt x="384" y="7"/>
                    </a:lnTo>
                    <a:lnTo>
                      <a:pt x="389" y="99"/>
                    </a:lnTo>
                    <a:cubicBezTo>
                      <a:pt x="362" y="105"/>
                      <a:pt x="336" y="113"/>
                      <a:pt x="312" y="124"/>
                    </a:cubicBezTo>
                    <a:lnTo>
                      <a:pt x="262" y="47"/>
                    </a:lnTo>
                    <a:lnTo>
                      <a:pt x="165" y="111"/>
                    </a:lnTo>
                    <a:lnTo>
                      <a:pt x="215" y="188"/>
                    </a:lnTo>
                    <a:cubicBezTo>
                      <a:pt x="195" y="206"/>
                      <a:pt x="177" y="226"/>
                      <a:pt x="161" y="248"/>
                    </a:cubicBezTo>
                    <a:lnTo>
                      <a:pt x="79" y="207"/>
                    </a:lnTo>
                    <a:lnTo>
                      <a:pt x="27" y="310"/>
                    </a:lnTo>
                    <a:lnTo>
                      <a:pt x="109" y="352"/>
                    </a:lnTo>
                    <a:cubicBezTo>
                      <a:pt x="101" y="377"/>
                      <a:pt x="95" y="404"/>
                      <a:pt x="93" y="431"/>
                    </a:cubicBezTo>
                    <a:lnTo>
                      <a:pt x="0" y="436"/>
                    </a:lnTo>
                    <a:lnTo>
                      <a:pt x="7" y="552"/>
                    </a:lnTo>
                    <a:lnTo>
                      <a:pt x="99" y="547"/>
                    </a:lnTo>
                    <a:cubicBezTo>
                      <a:pt x="105" y="574"/>
                      <a:pt x="113" y="599"/>
                      <a:pt x="124" y="624"/>
                    </a:cubicBezTo>
                    <a:lnTo>
                      <a:pt x="47" y="674"/>
                    </a:lnTo>
                    <a:lnTo>
                      <a:pt x="111" y="771"/>
                    </a:lnTo>
                    <a:lnTo>
                      <a:pt x="188" y="721"/>
                    </a:lnTo>
                    <a:cubicBezTo>
                      <a:pt x="206" y="741"/>
                      <a:pt x="226" y="759"/>
                      <a:pt x="248" y="775"/>
                    </a:cubicBezTo>
                    <a:lnTo>
                      <a:pt x="207" y="857"/>
                    </a:lnTo>
                    <a:lnTo>
                      <a:pt x="311" y="909"/>
                    </a:lnTo>
                    <a:lnTo>
                      <a:pt x="352" y="827"/>
                    </a:lnTo>
                    <a:cubicBezTo>
                      <a:pt x="377" y="835"/>
                      <a:pt x="404" y="841"/>
                      <a:pt x="431" y="843"/>
                    </a:cubicBezTo>
                    <a:lnTo>
                      <a:pt x="436" y="935"/>
                    </a:lnTo>
                    <a:lnTo>
                      <a:pt x="552" y="929"/>
                    </a:lnTo>
                    <a:lnTo>
                      <a:pt x="547" y="837"/>
                    </a:lnTo>
                    <a:cubicBezTo>
                      <a:pt x="574" y="831"/>
                      <a:pt x="599" y="823"/>
                      <a:pt x="624" y="811"/>
                    </a:cubicBezTo>
                    <a:lnTo>
                      <a:pt x="674" y="888"/>
                    </a:lnTo>
                    <a:lnTo>
                      <a:pt x="771" y="825"/>
                    </a:lnTo>
                    <a:lnTo>
                      <a:pt x="721" y="748"/>
                    </a:lnTo>
                    <a:cubicBezTo>
                      <a:pt x="741" y="730"/>
                      <a:pt x="759" y="710"/>
                      <a:pt x="775" y="688"/>
                    </a:cubicBezTo>
                    <a:lnTo>
                      <a:pt x="857" y="729"/>
                    </a:lnTo>
                    <a:lnTo>
                      <a:pt x="909" y="625"/>
                    </a:lnTo>
                    <a:lnTo>
                      <a:pt x="827" y="584"/>
                    </a:lnTo>
                    <a:cubicBezTo>
                      <a:pt x="835" y="558"/>
                      <a:pt x="841" y="532"/>
                      <a:pt x="843" y="505"/>
                    </a:cubicBezTo>
                    <a:lnTo>
                      <a:pt x="935" y="499"/>
                    </a:lnTo>
                  </a:path>
                </a:pathLst>
              </a:custGeom>
              <a:solidFill>
                <a:srgbClr val="F68D2E"/>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600" name="Freeform 120">
                <a:extLst>
                  <a:ext uri="{FF2B5EF4-FFF2-40B4-BE49-F238E27FC236}">
                    <a16:creationId xmlns:a16="http://schemas.microsoft.com/office/drawing/2014/main" id="{B665CE6E-AF4C-6CA3-30A9-2A3DFCA1968D}"/>
                  </a:ext>
                </a:extLst>
              </p:cNvPr>
              <p:cNvSpPr>
                <a:spLocks/>
              </p:cNvSpPr>
              <p:nvPr/>
            </p:nvSpPr>
            <p:spPr bwMode="auto">
              <a:xfrm>
                <a:off x="2107550" y="3885946"/>
                <a:ext cx="94001" cy="94001"/>
              </a:xfrm>
              <a:custGeom>
                <a:avLst/>
                <a:gdLst>
                  <a:gd name="T0" fmla="*/ 144 w 274"/>
                  <a:gd name="T1" fmla="*/ 269 h 273"/>
                  <a:gd name="T2" fmla="*/ 4 w 274"/>
                  <a:gd name="T3" fmla="*/ 144 h 273"/>
                  <a:gd name="T4" fmla="*/ 129 w 274"/>
                  <a:gd name="T5" fmla="*/ 4 h 273"/>
                  <a:gd name="T6" fmla="*/ 269 w 274"/>
                  <a:gd name="T7" fmla="*/ 129 h 273"/>
                  <a:gd name="T8" fmla="*/ 144 w 274"/>
                  <a:gd name="T9" fmla="*/ 269 h 273"/>
                </a:gdLst>
                <a:ahLst/>
                <a:cxnLst>
                  <a:cxn ang="0">
                    <a:pos x="T0" y="T1"/>
                  </a:cxn>
                  <a:cxn ang="0">
                    <a:pos x="T2" y="T3"/>
                  </a:cxn>
                  <a:cxn ang="0">
                    <a:pos x="T4" y="T5"/>
                  </a:cxn>
                  <a:cxn ang="0">
                    <a:pos x="T6" y="T7"/>
                  </a:cxn>
                  <a:cxn ang="0">
                    <a:pos x="T8" y="T9"/>
                  </a:cxn>
                </a:cxnLst>
                <a:rect l="0" t="0" r="r" b="b"/>
                <a:pathLst>
                  <a:path w="274" h="273">
                    <a:moveTo>
                      <a:pt x="144" y="269"/>
                    </a:moveTo>
                    <a:cubicBezTo>
                      <a:pt x="71" y="273"/>
                      <a:pt x="8" y="217"/>
                      <a:pt x="4" y="144"/>
                    </a:cubicBezTo>
                    <a:cubicBezTo>
                      <a:pt x="0" y="71"/>
                      <a:pt x="56" y="8"/>
                      <a:pt x="129" y="4"/>
                    </a:cubicBezTo>
                    <a:cubicBezTo>
                      <a:pt x="203" y="0"/>
                      <a:pt x="265" y="56"/>
                      <a:pt x="269" y="129"/>
                    </a:cubicBezTo>
                    <a:cubicBezTo>
                      <a:pt x="274" y="202"/>
                      <a:pt x="218" y="265"/>
                      <a:pt x="144" y="269"/>
                    </a:cubicBezTo>
                    <a:close/>
                  </a:path>
                </a:pathLst>
              </a:custGeom>
              <a:solidFill>
                <a:srgbClr val="F68D2E"/>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601" name="Freeform 121">
                <a:extLst>
                  <a:ext uri="{FF2B5EF4-FFF2-40B4-BE49-F238E27FC236}">
                    <a16:creationId xmlns:a16="http://schemas.microsoft.com/office/drawing/2014/main" id="{D0DB4FE1-4A38-7CBD-8826-CAF19477F12F}"/>
                  </a:ext>
                </a:extLst>
              </p:cNvPr>
              <p:cNvSpPr>
                <a:spLocks noEditPoints="1"/>
              </p:cNvSpPr>
              <p:nvPr/>
            </p:nvSpPr>
            <p:spPr bwMode="auto">
              <a:xfrm>
                <a:off x="2281667" y="3720370"/>
                <a:ext cx="131390" cy="132456"/>
              </a:xfrm>
              <a:custGeom>
                <a:avLst/>
                <a:gdLst>
                  <a:gd name="T0" fmla="*/ 199 w 385"/>
                  <a:gd name="T1" fmla="*/ 301 h 386"/>
                  <a:gd name="T2" fmla="*/ 85 w 385"/>
                  <a:gd name="T3" fmla="*/ 199 h 386"/>
                  <a:gd name="T4" fmla="*/ 186 w 385"/>
                  <a:gd name="T5" fmla="*/ 85 h 386"/>
                  <a:gd name="T6" fmla="*/ 300 w 385"/>
                  <a:gd name="T7" fmla="*/ 187 h 386"/>
                  <a:gd name="T8" fmla="*/ 199 w 385"/>
                  <a:gd name="T9" fmla="*/ 301 h 386"/>
                  <a:gd name="T10" fmla="*/ 385 w 385"/>
                  <a:gd name="T11" fmla="*/ 206 h 386"/>
                  <a:gd name="T12" fmla="*/ 383 w 385"/>
                  <a:gd name="T13" fmla="*/ 158 h 386"/>
                  <a:gd name="T14" fmla="*/ 345 w 385"/>
                  <a:gd name="T15" fmla="*/ 160 h 386"/>
                  <a:gd name="T16" fmla="*/ 334 w 385"/>
                  <a:gd name="T17" fmla="*/ 129 h 386"/>
                  <a:gd name="T18" fmla="*/ 366 w 385"/>
                  <a:gd name="T19" fmla="*/ 108 h 386"/>
                  <a:gd name="T20" fmla="*/ 340 w 385"/>
                  <a:gd name="T21" fmla="*/ 68 h 386"/>
                  <a:gd name="T22" fmla="*/ 308 w 385"/>
                  <a:gd name="T23" fmla="*/ 88 h 386"/>
                  <a:gd name="T24" fmla="*/ 283 w 385"/>
                  <a:gd name="T25" fmla="*/ 66 h 386"/>
                  <a:gd name="T26" fmla="*/ 300 w 385"/>
                  <a:gd name="T27" fmla="*/ 32 h 386"/>
                  <a:gd name="T28" fmla="*/ 257 w 385"/>
                  <a:gd name="T29" fmla="*/ 11 h 386"/>
                  <a:gd name="T30" fmla="*/ 240 w 385"/>
                  <a:gd name="T31" fmla="*/ 45 h 386"/>
                  <a:gd name="T32" fmla="*/ 208 w 385"/>
                  <a:gd name="T33" fmla="*/ 38 h 386"/>
                  <a:gd name="T34" fmla="*/ 206 w 385"/>
                  <a:gd name="T35" fmla="*/ 0 h 386"/>
                  <a:gd name="T36" fmla="*/ 158 w 385"/>
                  <a:gd name="T37" fmla="*/ 3 h 386"/>
                  <a:gd name="T38" fmla="*/ 160 w 385"/>
                  <a:gd name="T39" fmla="*/ 41 h 386"/>
                  <a:gd name="T40" fmla="*/ 128 w 385"/>
                  <a:gd name="T41" fmla="*/ 51 h 386"/>
                  <a:gd name="T42" fmla="*/ 107 w 385"/>
                  <a:gd name="T43" fmla="*/ 19 h 386"/>
                  <a:gd name="T44" fmla="*/ 67 w 385"/>
                  <a:gd name="T45" fmla="*/ 46 h 386"/>
                  <a:gd name="T46" fmla="*/ 88 w 385"/>
                  <a:gd name="T47" fmla="*/ 77 h 386"/>
                  <a:gd name="T48" fmla="*/ 66 w 385"/>
                  <a:gd name="T49" fmla="*/ 102 h 386"/>
                  <a:gd name="T50" fmla="*/ 32 w 385"/>
                  <a:gd name="T51" fmla="*/ 85 h 386"/>
                  <a:gd name="T52" fmla="*/ 10 w 385"/>
                  <a:gd name="T53" fmla="*/ 128 h 386"/>
                  <a:gd name="T54" fmla="*/ 44 w 385"/>
                  <a:gd name="T55" fmla="*/ 145 h 386"/>
                  <a:gd name="T56" fmla="*/ 38 w 385"/>
                  <a:gd name="T57" fmla="*/ 178 h 386"/>
                  <a:gd name="T58" fmla="*/ 0 w 385"/>
                  <a:gd name="T59" fmla="*/ 180 h 386"/>
                  <a:gd name="T60" fmla="*/ 2 w 385"/>
                  <a:gd name="T61" fmla="*/ 228 h 386"/>
                  <a:gd name="T62" fmla="*/ 40 w 385"/>
                  <a:gd name="T63" fmla="*/ 226 h 386"/>
                  <a:gd name="T64" fmla="*/ 51 w 385"/>
                  <a:gd name="T65" fmla="*/ 257 h 386"/>
                  <a:gd name="T66" fmla="*/ 19 w 385"/>
                  <a:gd name="T67" fmla="*/ 278 h 386"/>
                  <a:gd name="T68" fmla="*/ 45 w 385"/>
                  <a:gd name="T69" fmla="*/ 318 h 386"/>
                  <a:gd name="T70" fmla="*/ 77 w 385"/>
                  <a:gd name="T71" fmla="*/ 297 h 386"/>
                  <a:gd name="T72" fmla="*/ 102 w 385"/>
                  <a:gd name="T73" fmla="*/ 320 h 386"/>
                  <a:gd name="T74" fmla="*/ 85 w 385"/>
                  <a:gd name="T75" fmla="*/ 353 h 386"/>
                  <a:gd name="T76" fmla="*/ 128 w 385"/>
                  <a:gd name="T77" fmla="*/ 375 h 386"/>
                  <a:gd name="T78" fmla="*/ 145 w 385"/>
                  <a:gd name="T79" fmla="*/ 341 h 386"/>
                  <a:gd name="T80" fmla="*/ 177 w 385"/>
                  <a:gd name="T81" fmla="*/ 348 h 386"/>
                  <a:gd name="T82" fmla="*/ 179 w 385"/>
                  <a:gd name="T83" fmla="*/ 386 h 386"/>
                  <a:gd name="T84" fmla="*/ 227 w 385"/>
                  <a:gd name="T85" fmla="*/ 383 h 386"/>
                  <a:gd name="T86" fmla="*/ 225 w 385"/>
                  <a:gd name="T87" fmla="*/ 345 h 386"/>
                  <a:gd name="T88" fmla="*/ 257 w 385"/>
                  <a:gd name="T89" fmla="*/ 335 h 386"/>
                  <a:gd name="T90" fmla="*/ 278 w 385"/>
                  <a:gd name="T91" fmla="*/ 366 h 386"/>
                  <a:gd name="T92" fmla="*/ 318 w 385"/>
                  <a:gd name="T93" fmla="*/ 340 h 386"/>
                  <a:gd name="T94" fmla="*/ 297 w 385"/>
                  <a:gd name="T95" fmla="*/ 308 h 386"/>
                  <a:gd name="T96" fmla="*/ 319 w 385"/>
                  <a:gd name="T97" fmla="*/ 284 h 386"/>
                  <a:gd name="T98" fmla="*/ 353 w 385"/>
                  <a:gd name="T99" fmla="*/ 301 h 386"/>
                  <a:gd name="T100" fmla="*/ 375 w 385"/>
                  <a:gd name="T101" fmla="*/ 258 h 386"/>
                  <a:gd name="T102" fmla="*/ 341 w 385"/>
                  <a:gd name="T103" fmla="*/ 241 h 386"/>
                  <a:gd name="T104" fmla="*/ 347 w 385"/>
                  <a:gd name="T105" fmla="*/ 208 h 386"/>
                  <a:gd name="T106" fmla="*/ 385 w 385"/>
                  <a:gd name="T107" fmla="*/ 20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5" h="386">
                    <a:moveTo>
                      <a:pt x="199" y="301"/>
                    </a:moveTo>
                    <a:cubicBezTo>
                      <a:pt x="139" y="304"/>
                      <a:pt x="88" y="258"/>
                      <a:pt x="85" y="199"/>
                    </a:cubicBezTo>
                    <a:cubicBezTo>
                      <a:pt x="81" y="139"/>
                      <a:pt x="127" y="88"/>
                      <a:pt x="186" y="85"/>
                    </a:cubicBezTo>
                    <a:cubicBezTo>
                      <a:pt x="246" y="82"/>
                      <a:pt x="297" y="127"/>
                      <a:pt x="300" y="187"/>
                    </a:cubicBezTo>
                    <a:cubicBezTo>
                      <a:pt x="304" y="246"/>
                      <a:pt x="258" y="297"/>
                      <a:pt x="199" y="301"/>
                    </a:cubicBezTo>
                    <a:close/>
                    <a:moveTo>
                      <a:pt x="385" y="206"/>
                    </a:moveTo>
                    <a:lnTo>
                      <a:pt x="383" y="158"/>
                    </a:lnTo>
                    <a:lnTo>
                      <a:pt x="345" y="160"/>
                    </a:lnTo>
                    <a:cubicBezTo>
                      <a:pt x="342" y="149"/>
                      <a:pt x="339" y="139"/>
                      <a:pt x="334" y="129"/>
                    </a:cubicBezTo>
                    <a:lnTo>
                      <a:pt x="366" y="108"/>
                    </a:lnTo>
                    <a:lnTo>
                      <a:pt x="340" y="68"/>
                    </a:lnTo>
                    <a:lnTo>
                      <a:pt x="308" y="88"/>
                    </a:lnTo>
                    <a:cubicBezTo>
                      <a:pt x="301" y="80"/>
                      <a:pt x="292" y="73"/>
                      <a:pt x="283" y="66"/>
                    </a:cubicBezTo>
                    <a:lnTo>
                      <a:pt x="300" y="32"/>
                    </a:lnTo>
                    <a:lnTo>
                      <a:pt x="257" y="11"/>
                    </a:lnTo>
                    <a:lnTo>
                      <a:pt x="240" y="45"/>
                    </a:lnTo>
                    <a:cubicBezTo>
                      <a:pt x="230" y="41"/>
                      <a:pt x="219" y="39"/>
                      <a:pt x="208" y="38"/>
                    </a:cubicBezTo>
                    <a:lnTo>
                      <a:pt x="206" y="0"/>
                    </a:lnTo>
                    <a:lnTo>
                      <a:pt x="158" y="3"/>
                    </a:lnTo>
                    <a:lnTo>
                      <a:pt x="160" y="41"/>
                    </a:lnTo>
                    <a:cubicBezTo>
                      <a:pt x="149" y="43"/>
                      <a:pt x="138" y="46"/>
                      <a:pt x="128" y="51"/>
                    </a:cubicBezTo>
                    <a:lnTo>
                      <a:pt x="107" y="19"/>
                    </a:lnTo>
                    <a:lnTo>
                      <a:pt x="67" y="46"/>
                    </a:lnTo>
                    <a:lnTo>
                      <a:pt x="88" y="77"/>
                    </a:lnTo>
                    <a:cubicBezTo>
                      <a:pt x="80" y="85"/>
                      <a:pt x="72" y="93"/>
                      <a:pt x="66" y="102"/>
                    </a:cubicBezTo>
                    <a:lnTo>
                      <a:pt x="32" y="85"/>
                    </a:lnTo>
                    <a:lnTo>
                      <a:pt x="10" y="128"/>
                    </a:lnTo>
                    <a:lnTo>
                      <a:pt x="44" y="145"/>
                    </a:lnTo>
                    <a:cubicBezTo>
                      <a:pt x="41" y="155"/>
                      <a:pt x="39" y="166"/>
                      <a:pt x="38" y="178"/>
                    </a:cubicBezTo>
                    <a:lnTo>
                      <a:pt x="0" y="180"/>
                    </a:lnTo>
                    <a:lnTo>
                      <a:pt x="2" y="228"/>
                    </a:lnTo>
                    <a:lnTo>
                      <a:pt x="40" y="226"/>
                    </a:lnTo>
                    <a:cubicBezTo>
                      <a:pt x="43" y="237"/>
                      <a:pt x="46" y="247"/>
                      <a:pt x="51" y="257"/>
                    </a:cubicBezTo>
                    <a:lnTo>
                      <a:pt x="19" y="278"/>
                    </a:lnTo>
                    <a:lnTo>
                      <a:pt x="45" y="318"/>
                    </a:lnTo>
                    <a:lnTo>
                      <a:pt x="77" y="297"/>
                    </a:lnTo>
                    <a:cubicBezTo>
                      <a:pt x="84" y="306"/>
                      <a:pt x="93" y="313"/>
                      <a:pt x="102" y="320"/>
                    </a:cubicBezTo>
                    <a:lnTo>
                      <a:pt x="85" y="353"/>
                    </a:lnTo>
                    <a:lnTo>
                      <a:pt x="128" y="375"/>
                    </a:lnTo>
                    <a:lnTo>
                      <a:pt x="145" y="341"/>
                    </a:lnTo>
                    <a:cubicBezTo>
                      <a:pt x="155" y="345"/>
                      <a:pt x="166" y="347"/>
                      <a:pt x="177" y="348"/>
                    </a:cubicBezTo>
                    <a:lnTo>
                      <a:pt x="179" y="386"/>
                    </a:lnTo>
                    <a:lnTo>
                      <a:pt x="227" y="383"/>
                    </a:lnTo>
                    <a:lnTo>
                      <a:pt x="225" y="345"/>
                    </a:lnTo>
                    <a:cubicBezTo>
                      <a:pt x="236" y="343"/>
                      <a:pt x="247" y="339"/>
                      <a:pt x="257" y="335"/>
                    </a:cubicBezTo>
                    <a:lnTo>
                      <a:pt x="278" y="366"/>
                    </a:lnTo>
                    <a:lnTo>
                      <a:pt x="318" y="340"/>
                    </a:lnTo>
                    <a:lnTo>
                      <a:pt x="297" y="308"/>
                    </a:lnTo>
                    <a:cubicBezTo>
                      <a:pt x="305" y="301"/>
                      <a:pt x="313" y="293"/>
                      <a:pt x="319" y="284"/>
                    </a:cubicBezTo>
                    <a:lnTo>
                      <a:pt x="353" y="301"/>
                    </a:lnTo>
                    <a:lnTo>
                      <a:pt x="375" y="258"/>
                    </a:lnTo>
                    <a:lnTo>
                      <a:pt x="341" y="241"/>
                    </a:lnTo>
                    <a:cubicBezTo>
                      <a:pt x="344" y="230"/>
                      <a:pt x="346" y="219"/>
                      <a:pt x="347" y="208"/>
                    </a:cubicBezTo>
                    <a:lnTo>
                      <a:pt x="385" y="206"/>
                    </a:lnTo>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602" name="Freeform 122">
                <a:extLst>
                  <a:ext uri="{FF2B5EF4-FFF2-40B4-BE49-F238E27FC236}">
                    <a16:creationId xmlns:a16="http://schemas.microsoft.com/office/drawing/2014/main" id="{DD90E01E-1B5E-593B-18C4-0EA869E81E33}"/>
                  </a:ext>
                </a:extLst>
              </p:cNvPr>
              <p:cNvSpPr>
                <a:spLocks/>
              </p:cNvSpPr>
              <p:nvPr/>
            </p:nvSpPr>
            <p:spPr bwMode="auto">
              <a:xfrm>
                <a:off x="2327600" y="3767374"/>
                <a:ext cx="39524" cy="38455"/>
              </a:xfrm>
              <a:custGeom>
                <a:avLst/>
                <a:gdLst>
                  <a:gd name="T0" fmla="*/ 60 w 113"/>
                  <a:gd name="T1" fmla="*/ 112 h 113"/>
                  <a:gd name="T2" fmla="*/ 2 w 113"/>
                  <a:gd name="T3" fmla="*/ 60 h 113"/>
                  <a:gd name="T4" fmla="*/ 53 w 113"/>
                  <a:gd name="T5" fmla="*/ 2 h 113"/>
                  <a:gd name="T6" fmla="*/ 111 w 113"/>
                  <a:gd name="T7" fmla="*/ 54 h 113"/>
                  <a:gd name="T8" fmla="*/ 60 w 113"/>
                  <a:gd name="T9" fmla="*/ 112 h 113"/>
                </a:gdLst>
                <a:ahLst/>
                <a:cxnLst>
                  <a:cxn ang="0">
                    <a:pos x="T0" y="T1"/>
                  </a:cxn>
                  <a:cxn ang="0">
                    <a:pos x="T2" y="T3"/>
                  </a:cxn>
                  <a:cxn ang="0">
                    <a:pos x="T4" y="T5"/>
                  </a:cxn>
                  <a:cxn ang="0">
                    <a:pos x="T6" y="T7"/>
                  </a:cxn>
                  <a:cxn ang="0">
                    <a:pos x="T8" y="T9"/>
                  </a:cxn>
                </a:cxnLst>
                <a:rect l="0" t="0" r="r" b="b"/>
                <a:pathLst>
                  <a:path w="113" h="113">
                    <a:moveTo>
                      <a:pt x="60" y="112"/>
                    </a:moveTo>
                    <a:cubicBezTo>
                      <a:pt x="29" y="113"/>
                      <a:pt x="3" y="90"/>
                      <a:pt x="2" y="60"/>
                    </a:cubicBezTo>
                    <a:cubicBezTo>
                      <a:pt x="0" y="30"/>
                      <a:pt x="23" y="4"/>
                      <a:pt x="53" y="2"/>
                    </a:cubicBezTo>
                    <a:cubicBezTo>
                      <a:pt x="84" y="0"/>
                      <a:pt x="109" y="24"/>
                      <a:pt x="111" y="54"/>
                    </a:cubicBezTo>
                    <a:cubicBezTo>
                      <a:pt x="113" y="84"/>
                      <a:pt x="90" y="110"/>
                      <a:pt x="60" y="112"/>
                    </a:cubicBezTo>
                    <a:close/>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603" name="Freeform 123">
                <a:extLst>
                  <a:ext uri="{FF2B5EF4-FFF2-40B4-BE49-F238E27FC236}">
                    <a16:creationId xmlns:a16="http://schemas.microsoft.com/office/drawing/2014/main" id="{D6FEB042-BC0A-2981-2C3B-B7B99FA4BEDE}"/>
                  </a:ext>
                </a:extLst>
              </p:cNvPr>
              <p:cNvSpPr>
                <a:spLocks noEditPoints="1"/>
              </p:cNvSpPr>
              <p:nvPr/>
            </p:nvSpPr>
            <p:spPr bwMode="auto">
              <a:xfrm>
                <a:off x="2063748" y="4250195"/>
                <a:ext cx="148480" cy="147411"/>
              </a:xfrm>
              <a:custGeom>
                <a:avLst/>
                <a:gdLst>
                  <a:gd name="T0" fmla="*/ 224 w 433"/>
                  <a:gd name="T1" fmla="*/ 337 h 432"/>
                  <a:gd name="T2" fmla="*/ 96 w 433"/>
                  <a:gd name="T3" fmla="*/ 223 h 432"/>
                  <a:gd name="T4" fmla="*/ 210 w 433"/>
                  <a:gd name="T5" fmla="*/ 95 h 432"/>
                  <a:gd name="T6" fmla="*/ 338 w 433"/>
                  <a:gd name="T7" fmla="*/ 209 h 432"/>
                  <a:gd name="T8" fmla="*/ 224 w 433"/>
                  <a:gd name="T9" fmla="*/ 337 h 432"/>
                  <a:gd name="T10" fmla="*/ 433 w 433"/>
                  <a:gd name="T11" fmla="*/ 231 h 432"/>
                  <a:gd name="T12" fmla="*/ 430 w 433"/>
                  <a:gd name="T13" fmla="*/ 177 h 432"/>
                  <a:gd name="T14" fmla="*/ 387 w 433"/>
                  <a:gd name="T15" fmla="*/ 179 h 432"/>
                  <a:gd name="T16" fmla="*/ 376 w 433"/>
                  <a:gd name="T17" fmla="*/ 144 h 432"/>
                  <a:gd name="T18" fmla="*/ 411 w 433"/>
                  <a:gd name="T19" fmla="*/ 121 h 432"/>
                  <a:gd name="T20" fmla="*/ 382 w 433"/>
                  <a:gd name="T21" fmla="*/ 76 h 432"/>
                  <a:gd name="T22" fmla="*/ 346 w 433"/>
                  <a:gd name="T23" fmla="*/ 99 h 432"/>
                  <a:gd name="T24" fmla="*/ 318 w 433"/>
                  <a:gd name="T25" fmla="*/ 74 h 432"/>
                  <a:gd name="T26" fmla="*/ 338 w 433"/>
                  <a:gd name="T27" fmla="*/ 36 h 432"/>
                  <a:gd name="T28" fmla="*/ 290 w 433"/>
                  <a:gd name="T29" fmla="*/ 12 h 432"/>
                  <a:gd name="T30" fmla="*/ 270 w 433"/>
                  <a:gd name="T31" fmla="*/ 50 h 432"/>
                  <a:gd name="T32" fmla="*/ 234 w 433"/>
                  <a:gd name="T33" fmla="*/ 42 h 432"/>
                  <a:gd name="T34" fmla="*/ 231 w 433"/>
                  <a:gd name="T35" fmla="*/ 0 h 432"/>
                  <a:gd name="T36" fmla="*/ 178 w 433"/>
                  <a:gd name="T37" fmla="*/ 3 h 432"/>
                  <a:gd name="T38" fmla="*/ 180 w 433"/>
                  <a:gd name="T39" fmla="*/ 45 h 432"/>
                  <a:gd name="T40" fmla="*/ 145 w 433"/>
                  <a:gd name="T41" fmla="*/ 57 h 432"/>
                  <a:gd name="T42" fmla="*/ 121 w 433"/>
                  <a:gd name="T43" fmla="*/ 21 h 432"/>
                  <a:gd name="T44" fmla="*/ 76 w 433"/>
                  <a:gd name="T45" fmla="*/ 51 h 432"/>
                  <a:gd name="T46" fmla="*/ 100 w 433"/>
                  <a:gd name="T47" fmla="*/ 86 h 432"/>
                  <a:gd name="T48" fmla="*/ 75 w 433"/>
                  <a:gd name="T49" fmla="*/ 114 h 432"/>
                  <a:gd name="T50" fmla="*/ 37 w 433"/>
                  <a:gd name="T51" fmla="*/ 95 h 432"/>
                  <a:gd name="T52" fmla="*/ 13 w 433"/>
                  <a:gd name="T53" fmla="*/ 143 h 432"/>
                  <a:gd name="T54" fmla="*/ 51 w 433"/>
                  <a:gd name="T55" fmla="*/ 162 h 432"/>
                  <a:gd name="T56" fmla="*/ 43 w 433"/>
                  <a:gd name="T57" fmla="*/ 199 h 432"/>
                  <a:gd name="T58" fmla="*/ 0 w 433"/>
                  <a:gd name="T59" fmla="*/ 201 h 432"/>
                  <a:gd name="T60" fmla="*/ 4 w 433"/>
                  <a:gd name="T61" fmla="*/ 255 h 432"/>
                  <a:gd name="T62" fmla="*/ 46 w 433"/>
                  <a:gd name="T63" fmla="*/ 253 h 432"/>
                  <a:gd name="T64" fmla="*/ 58 w 433"/>
                  <a:gd name="T65" fmla="*/ 288 h 432"/>
                  <a:gd name="T66" fmla="*/ 22 w 433"/>
                  <a:gd name="T67" fmla="*/ 311 h 432"/>
                  <a:gd name="T68" fmla="*/ 52 w 433"/>
                  <a:gd name="T69" fmla="*/ 356 h 432"/>
                  <a:gd name="T70" fmla="*/ 87 w 433"/>
                  <a:gd name="T71" fmla="*/ 333 h 432"/>
                  <a:gd name="T72" fmla="*/ 115 w 433"/>
                  <a:gd name="T73" fmla="*/ 358 h 432"/>
                  <a:gd name="T74" fmla="*/ 96 w 433"/>
                  <a:gd name="T75" fmla="*/ 396 h 432"/>
                  <a:gd name="T76" fmla="*/ 144 w 433"/>
                  <a:gd name="T77" fmla="*/ 420 h 432"/>
                  <a:gd name="T78" fmla="*/ 163 w 433"/>
                  <a:gd name="T79" fmla="*/ 382 h 432"/>
                  <a:gd name="T80" fmla="*/ 200 w 433"/>
                  <a:gd name="T81" fmla="*/ 390 h 432"/>
                  <a:gd name="T82" fmla="*/ 202 w 433"/>
                  <a:gd name="T83" fmla="*/ 432 h 432"/>
                  <a:gd name="T84" fmla="*/ 256 w 433"/>
                  <a:gd name="T85" fmla="*/ 429 h 432"/>
                  <a:gd name="T86" fmla="*/ 253 w 433"/>
                  <a:gd name="T87" fmla="*/ 387 h 432"/>
                  <a:gd name="T88" fmla="*/ 289 w 433"/>
                  <a:gd name="T89" fmla="*/ 375 h 432"/>
                  <a:gd name="T90" fmla="*/ 312 w 433"/>
                  <a:gd name="T91" fmla="*/ 411 h 432"/>
                  <a:gd name="T92" fmla="*/ 357 w 433"/>
                  <a:gd name="T93" fmla="*/ 381 h 432"/>
                  <a:gd name="T94" fmla="*/ 334 w 433"/>
                  <a:gd name="T95" fmla="*/ 346 h 432"/>
                  <a:gd name="T96" fmla="*/ 359 w 433"/>
                  <a:gd name="T97" fmla="*/ 318 h 432"/>
                  <a:gd name="T98" fmla="*/ 397 w 433"/>
                  <a:gd name="T99" fmla="*/ 337 h 432"/>
                  <a:gd name="T100" fmla="*/ 421 w 433"/>
                  <a:gd name="T101" fmla="*/ 289 h 432"/>
                  <a:gd name="T102" fmla="*/ 383 w 433"/>
                  <a:gd name="T103" fmla="*/ 270 h 432"/>
                  <a:gd name="T104" fmla="*/ 390 w 433"/>
                  <a:gd name="T105" fmla="*/ 233 h 432"/>
                  <a:gd name="T106" fmla="*/ 433 w 433"/>
                  <a:gd name="T107" fmla="*/ 231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3" h="432">
                    <a:moveTo>
                      <a:pt x="224" y="337"/>
                    </a:moveTo>
                    <a:cubicBezTo>
                      <a:pt x="157" y="341"/>
                      <a:pt x="100" y="289"/>
                      <a:pt x="96" y="223"/>
                    </a:cubicBezTo>
                    <a:cubicBezTo>
                      <a:pt x="92" y="156"/>
                      <a:pt x="143" y="99"/>
                      <a:pt x="210" y="95"/>
                    </a:cubicBezTo>
                    <a:cubicBezTo>
                      <a:pt x="277" y="91"/>
                      <a:pt x="334" y="142"/>
                      <a:pt x="338" y="209"/>
                    </a:cubicBezTo>
                    <a:cubicBezTo>
                      <a:pt x="341" y="276"/>
                      <a:pt x="290" y="333"/>
                      <a:pt x="224" y="337"/>
                    </a:cubicBezTo>
                    <a:close/>
                    <a:moveTo>
                      <a:pt x="433" y="231"/>
                    </a:moveTo>
                    <a:lnTo>
                      <a:pt x="430" y="177"/>
                    </a:lnTo>
                    <a:lnTo>
                      <a:pt x="387" y="179"/>
                    </a:lnTo>
                    <a:cubicBezTo>
                      <a:pt x="385" y="167"/>
                      <a:pt x="381" y="155"/>
                      <a:pt x="376" y="144"/>
                    </a:cubicBezTo>
                    <a:lnTo>
                      <a:pt x="411" y="121"/>
                    </a:lnTo>
                    <a:lnTo>
                      <a:pt x="382" y="76"/>
                    </a:lnTo>
                    <a:lnTo>
                      <a:pt x="346" y="99"/>
                    </a:lnTo>
                    <a:cubicBezTo>
                      <a:pt x="338" y="90"/>
                      <a:pt x="329" y="81"/>
                      <a:pt x="318" y="74"/>
                    </a:cubicBezTo>
                    <a:lnTo>
                      <a:pt x="338" y="36"/>
                    </a:lnTo>
                    <a:lnTo>
                      <a:pt x="290" y="12"/>
                    </a:lnTo>
                    <a:lnTo>
                      <a:pt x="270" y="50"/>
                    </a:lnTo>
                    <a:cubicBezTo>
                      <a:pt x="259" y="46"/>
                      <a:pt x="246" y="43"/>
                      <a:pt x="234" y="42"/>
                    </a:cubicBezTo>
                    <a:lnTo>
                      <a:pt x="231" y="0"/>
                    </a:lnTo>
                    <a:lnTo>
                      <a:pt x="178" y="3"/>
                    </a:lnTo>
                    <a:lnTo>
                      <a:pt x="180" y="45"/>
                    </a:lnTo>
                    <a:cubicBezTo>
                      <a:pt x="168" y="48"/>
                      <a:pt x="156" y="52"/>
                      <a:pt x="145" y="57"/>
                    </a:cubicBezTo>
                    <a:lnTo>
                      <a:pt x="121" y="21"/>
                    </a:lnTo>
                    <a:lnTo>
                      <a:pt x="76" y="51"/>
                    </a:lnTo>
                    <a:lnTo>
                      <a:pt x="100" y="86"/>
                    </a:lnTo>
                    <a:cubicBezTo>
                      <a:pt x="90" y="95"/>
                      <a:pt x="82" y="104"/>
                      <a:pt x="75" y="114"/>
                    </a:cubicBezTo>
                    <a:lnTo>
                      <a:pt x="37" y="95"/>
                    </a:lnTo>
                    <a:lnTo>
                      <a:pt x="13" y="143"/>
                    </a:lnTo>
                    <a:lnTo>
                      <a:pt x="51" y="162"/>
                    </a:lnTo>
                    <a:cubicBezTo>
                      <a:pt x="47" y="174"/>
                      <a:pt x="44" y="186"/>
                      <a:pt x="43" y="199"/>
                    </a:cubicBezTo>
                    <a:lnTo>
                      <a:pt x="0" y="201"/>
                    </a:lnTo>
                    <a:lnTo>
                      <a:pt x="4" y="255"/>
                    </a:lnTo>
                    <a:lnTo>
                      <a:pt x="46" y="253"/>
                    </a:lnTo>
                    <a:cubicBezTo>
                      <a:pt x="49" y="265"/>
                      <a:pt x="53" y="277"/>
                      <a:pt x="58" y="288"/>
                    </a:cubicBezTo>
                    <a:lnTo>
                      <a:pt x="22" y="311"/>
                    </a:lnTo>
                    <a:lnTo>
                      <a:pt x="52" y="356"/>
                    </a:lnTo>
                    <a:lnTo>
                      <a:pt x="87" y="333"/>
                    </a:lnTo>
                    <a:cubicBezTo>
                      <a:pt x="96" y="342"/>
                      <a:pt x="105" y="351"/>
                      <a:pt x="115" y="358"/>
                    </a:cubicBezTo>
                    <a:lnTo>
                      <a:pt x="96" y="396"/>
                    </a:lnTo>
                    <a:lnTo>
                      <a:pt x="144" y="420"/>
                    </a:lnTo>
                    <a:lnTo>
                      <a:pt x="163" y="382"/>
                    </a:lnTo>
                    <a:cubicBezTo>
                      <a:pt x="175" y="386"/>
                      <a:pt x="187" y="388"/>
                      <a:pt x="200" y="390"/>
                    </a:cubicBezTo>
                    <a:lnTo>
                      <a:pt x="202" y="432"/>
                    </a:lnTo>
                    <a:lnTo>
                      <a:pt x="256" y="429"/>
                    </a:lnTo>
                    <a:lnTo>
                      <a:pt x="253" y="387"/>
                    </a:lnTo>
                    <a:cubicBezTo>
                      <a:pt x="266" y="384"/>
                      <a:pt x="278" y="380"/>
                      <a:pt x="289" y="375"/>
                    </a:cubicBezTo>
                    <a:lnTo>
                      <a:pt x="312" y="411"/>
                    </a:lnTo>
                    <a:lnTo>
                      <a:pt x="357" y="381"/>
                    </a:lnTo>
                    <a:lnTo>
                      <a:pt x="334" y="346"/>
                    </a:lnTo>
                    <a:cubicBezTo>
                      <a:pt x="343" y="337"/>
                      <a:pt x="351" y="328"/>
                      <a:pt x="359" y="318"/>
                    </a:cubicBezTo>
                    <a:lnTo>
                      <a:pt x="397" y="337"/>
                    </a:lnTo>
                    <a:lnTo>
                      <a:pt x="421" y="289"/>
                    </a:lnTo>
                    <a:lnTo>
                      <a:pt x="383" y="270"/>
                    </a:lnTo>
                    <a:cubicBezTo>
                      <a:pt x="387" y="258"/>
                      <a:pt x="389" y="246"/>
                      <a:pt x="390" y="233"/>
                    </a:cubicBezTo>
                    <a:lnTo>
                      <a:pt x="433" y="231"/>
                    </a:lnTo>
                    <a:close/>
                  </a:path>
                </a:pathLst>
              </a:custGeom>
              <a:solidFill>
                <a:srgbClr val="369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04" name="Freeform 124">
                <a:extLst>
                  <a:ext uri="{FF2B5EF4-FFF2-40B4-BE49-F238E27FC236}">
                    <a16:creationId xmlns:a16="http://schemas.microsoft.com/office/drawing/2014/main" id="{29595559-2F5E-4BD0-1BD6-53EA95EF933F}"/>
                  </a:ext>
                </a:extLst>
              </p:cNvPr>
              <p:cNvSpPr>
                <a:spLocks/>
              </p:cNvSpPr>
              <p:nvPr/>
            </p:nvSpPr>
            <p:spPr bwMode="auto">
              <a:xfrm>
                <a:off x="2116089" y="4302538"/>
                <a:ext cx="43796" cy="42728"/>
              </a:xfrm>
              <a:custGeom>
                <a:avLst/>
                <a:gdLst>
                  <a:gd name="T0" fmla="*/ 67 w 127"/>
                  <a:gd name="T1" fmla="*/ 124 h 126"/>
                  <a:gd name="T2" fmla="*/ 2 w 127"/>
                  <a:gd name="T3" fmla="*/ 66 h 126"/>
                  <a:gd name="T4" fmla="*/ 60 w 127"/>
                  <a:gd name="T5" fmla="*/ 2 h 126"/>
                  <a:gd name="T6" fmla="*/ 125 w 127"/>
                  <a:gd name="T7" fmla="*/ 59 h 126"/>
                  <a:gd name="T8" fmla="*/ 67 w 127"/>
                  <a:gd name="T9" fmla="*/ 124 h 126"/>
                </a:gdLst>
                <a:ahLst/>
                <a:cxnLst>
                  <a:cxn ang="0">
                    <a:pos x="T0" y="T1"/>
                  </a:cxn>
                  <a:cxn ang="0">
                    <a:pos x="T2" y="T3"/>
                  </a:cxn>
                  <a:cxn ang="0">
                    <a:pos x="T4" y="T5"/>
                  </a:cxn>
                  <a:cxn ang="0">
                    <a:pos x="T6" y="T7"/>
                  </a:cxn>
                  <a:cxn ang="0">
                    <a:pos x="T8" y="T9"/>
                  </a:cxn>
                </a:cxnLst>
                <a:rect l="0" t="0" r="r" b="b"/>
                <a:pathLst>
                  <a:path w="127" h="126">
                    <a:moveTo>
                      <a:pt x="67" y="124"/>
                    </a:moveTo>
                    <a:cubicBezTo>
                      <a:pt x="33" y="126"/>
                      <a:pt x="4" y="100"/>
                      <a:pt x="2" y="66"/>
                    </a:cubicBezTo>
                    <a:cubicBezTo>
                      <a:pt x="0" y="33"/>
                      <a:pt x="26" y="4"/>
                      <a:pt x="60" y="2"/>
                    </a:cubicBezTo>
                    <a:cubicBezTo>
                      <a:pt x="94" y="0"/>
                      <a:pt x="123" y="26"/>
                      <a:pt x="125" y="59"/>
                    </a:cubicBezTo>
                    <a:cubicBezTo>
                      <a:pt x="127" y="93"/>
                      <a:pt x="101" y="122"/>
                      <a:pt x="67" y="124"/>
                    </a:cubicBezTo>
                    <a:close/>
                  </a:path>
                </a:pathLst>
              </a:custGeom>
              <a:solidFill>
                <a:srgbClr val="369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05" name="Freeform 125">
                <a:extLst>
                  <a:ext uri="{FF2B5EF4-FFF2-40B4-BE49-F238E27FC236}">
                    <a16:creationId xmlns:a16="http://schemas.microsoft.com/office/drawing/2014/main" id="{E76711CE-0D9F-12E6-9D5D-75531E7556F5}"/>
                  </a:ext>
                </a:extLst>
              </p:cNvPr>
              <p:cNvSpPr>
                <a:spLocks noEditPoints="1"/>
              </p:cNvSpPr>
              <p:nvPr/>
            </p:nvSpPr>
            <p:spPr bwMode="auto">
              <a:xfrm>
                <a:off x="1515762" y="4055782"/>
                <a:ext cx="122844" cy="122844"/>
              </a:xfrm>
              <a:custGeom>
                <a:avLst/>
                <a:gdLst>
                  <a:gd name="T0" fmla="*/ 184 w 357"/>
                  <a:gd name="T1" fmla="*/ 278 h 357"/>
                  <a:gd name="T2" fmla="*/ 79 w 357"/>
                  <a:gd name="T3" fmla="*/ 184 h 357"/>
                  <a:gd name="T4" fmla="*/ 173 w 357"/>
                  <a:gd name="T5" fmla="*/ 79 h 357"/>
                  <a:gd name="T6" fmla="*/ 278 w 357"/>
                  <a:gd name="T7" fmla="*/ 173 h 357"/>
                  <a:gd name="T8" fmla="*/ 184 w 357"/>
                  <a:gd name="T9" fmla="*/ 278 h 357"/>
                  <a:gd name="T10" fmla="*/ 357 w 357"/>
                  <a:gd name="T11" fmla="*/ 190 h 357"/>
                  <a:gd name="T12" fmla="*/ 355 w 357"/>
                  <a:gd name="T13" fmla="*/ 146 h 357"/>
                  <a:gd name="T14" fmla="*/ 320 w 357"/>
                  <a:gd name="T15" fmla="*/ 148 h 357"/>
                  <a:gd name="T16" fmla="*/ 310 w 357"/>
                  <a:gd name="T17" fmla="*/ 119 h 357"/>
                  <a:gd name="T18" fmla="*/ 339 w 357"/>
                  <a:gd name="T19" fmla="*/ 100 h 357"/>
                  <a:gd name="T20" fmla="*/ 315 w 357"/>
                  <a:gd name="T21" fmla="*/ 62 h 357"/>
                  <a:gd name="T22" fmla="*/ 286 w 357"/>
                  <a:gd name="T23" fmla="*/ 82 h 357"/>
                  <a:gd name="T24" fmla="*/ 263 w 357"/>
                  <a:gd name="T25" fmla="*/ 61 h 357"/>
                  <a:gd name="T26" fmla="*/ 278 w 357"/>
                  <a:gd name="T27" fmla="*/ 30 h 357"/>
                  <a:gd name="T28" fmla="*/ 239 w 357"/>
                  <a:gd name="T29" fmla="*/ 10 h 357"/>
                  <a:gd name="T30" fmla="*/ 223 w 357"/>
                  <a:gd name="T31" fmla="*/ 41 h 357"/>
                  <a:gd name="T32" fmla="*/ 193 w 357"/>
                  <a:gd name="T33" fmla="*/ 35 h 357"/>
                  <a:gd name="T34" fmla="*/ 191 w 357"/>
                  <a:gd name="T35" fmla="*/ 0 h 357"/>
                  <a:gd name="T36" fmla="*/ 147 w 357"/>
                  <a:gd name="T37" fmla="*/ 2 h 357"/>
                  <a:gd name="T38" fmla="*/ 149 w 357"/>
                  <a:gd name="T39" fmla="*/ 37 h 357"/>
                  <a:gd name="T40" fmla="*/ 119 w 357"/>
                  <a:gd name="T41" fmla="*/ 47 h 357"/>
                  <a:gd name="T42" fmla="*/ 100 w 357"/>
                  <a:gd name="T43" fmla="*/ 18 h 357"/>
                  <a:gd name="T44" fmla="*/ 63 w 357"/>
                  <a:gd name="T45" fmla="*/ 42 h 357"/>
                  <a:gd name="T46" fmla="*/ 82 w 357"/>
                  <a:gd name="T47" fmla="*/ 71 h 357"/>
                  <a:gd name="T48" fmla="*/ 62 w 357"/>
                  <a:gd name="T49" fmla="*/ 94 h 357"/>
                  <a:gd name="T50" fmla="*/ 30 w 357"/>
                  <a:gd name="T51" fmla="*/ 79 h 357"/>
                  <a:gd name="T52" fmla="*/ 10 w 357"/>
                  <a:gd name="T53" fmla="*/ 118 h 357"/>
                  <a:gd name="T54" fmla="*/ 42 w 357"/>
                  <a:gd name="T55" fmla="*/ 134 h 357"/>
                  <a:gd name="T56" fmla="*/ 35 w 357"/>
                  <a:gd name="T57" fmla="*/ 164 h 357"/>
                  <a:gd name="T58" fmla="*/ 0 w 357"/>
                  <a:gd name="T59" fmla="*/ 166 h 357"/>
                  <a:gd name="T60" fmla="*/ 3 w 357"/>
                  <a:gd name="T61" fmla="*/ 211 h 357"/>
                  <a:gd name="T62" fmla="*/ 38 w 357"/>
                  <a:gd name="T63" fmla="*/ 209 h 357"/>
                  <a:gd name="T64" fmla="*/ 47 w 357"/>
                  <a:gd name="T65" fmla="*/ 238 h 357"/>
                  <a:gd name="T66" fmla="*/ 18 w 357"/>
                  <a:gd name="T67" fmla="*/ 257 h 357"/>
                  <a:gd name="T68" fmla="*/ 42 w 357"/>
                  <a:gd name="T69" fmla="*/ 294 h 357"/>
                  <a:gd name="T70" fmla="*/ 72 w 357"/>
                  <a:gd name="T71" fmla="*/ 275 h 357"/>
                  <a:gd name="T72" fmla="*/ 95 w 357"/>
                  <a:gd name="T73" fmla="*/ 296 h 357"/>
                  <a:gd name="T74" fmla="*/ 79 w 357"/>
                  <a:gd name="T75" fmla="*/ 327 h 357"/>
                  <a:gd name="T76" fmla="*/ 119 w 357"/>
                  <a:gd name="T77" fmla="*/ 347 h 357"/>
                  <a:gd name="T78" fmla="*/ 134 w 357"/>
                  <a:gd name="T79" fmla="*/ 315 h 357"/>
                  <a:gd name="T80" fmla="*/ 165 w 357"/>
                  <a:gd name="T81" fmla="*/ 322 h 357"/>
                  <a:gd name="T82" fmla="*/ 167 w 357"/>
                  <a:gd name="T83" fmla="*/ 357 h 357"/>
                  <a:gd name="T84" fmla="*/ 211 w 357"/>
                  <a:gd name="T85" fmla="*/ 354 h 357"/>
                  <a:gd name="T86" fmla="*/ 209 w 357"/>
                  <a:gd name="T87" fmla="*/ 319 h 357"/>
                  <a:gd name="T88" fmla="*/ 238 w 357"/>
                  <a:gd name="T89" fmla="*/ 310 h 357"/>
                  <a:gd name="T90" fmla="*/ 257 w 357"/>
                  <a:gd name="T91" fmla="*/ 339 h 357"/>
                  <a:gd name="T92" fmla="*/ 295 w 357"/>
                  <a:gd name="T93" fmla="*/ 315 h 357"/>
                  <a:gd name="T94" fmla="*/ 275 w 357"/>
                  <a:gd name="T95" fmla="*/ 285 h 357"/>
                  <a:gd name="T96" fmla="*/ 296 w 357"/>
                  <a:gd name="T97" fmla="*/ 262 h 357"/>
                  <a:gd name="T98" fmla="*/ 327 w 357"/>
                  <a:gd name="T99" fmla="*/ 278 h 357"/>
                  <a:gd name="T100" fmla="*/ 347 w 357"/>
                  <a:gd name="T101" fmla="*/ 238 h 357"/>
                  <a:gd name="T102" fmla="*/ 316 w 357"/>
                  <a:gd name="T103" fmla="*/ 223 h 357"/>
                  <a:gd name="T104" fmla="*/ 322 w 357"/>
                  <a:gd name="T105" fmla="*/ 192 h 357"/>
                  <a:gd name="T106" fmla="*/ 357 w 357"/>
                  <a:gd name="T107" fmla="*/ 19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7" h="357">
                    <a:moveTo>
                      <a:pt x="184" y="278"/>
                    </a:moveTo>
                    <a:cubicBezTo>
                      <a:pt x="129" y="281"/>
                      <a:pt x="82" y="239"/>
                      <a:pt x="79" y="184"/>
                    </a:cubicBezTo>
                    <a:cubicBezTo>
                      <a:pt x="76" y="129"/>
                      <a:pt x="118" y="82"/>
                      <a:pt x="173" y="79"/>
                    </a:cubicBezTo>
                    <a:cubicBezTo>
                      <a:pt x="228" y="75"/>
                      <a:pt x="275" y="118"/>
                      <a:pt x="278" y="173"/>
                    </a:cubicBezTo>
                    <a:cubicBezTo>
                      <a:pt x="282" y="228"/>
                      <a:pt x="239" y="275"/>
                      <a:pt x="184" y="278"/>
                    </a:cubicBezTo>
                    <a:close/>
                    <a:moveTo>
                      <a:pt x="357" y="190"/>
                    </a:moveTo>
                    <a:lnTo>
                      <a:pt x="355" y="146"/>
                    </a:lnTo>
                    <a:lnTo>
                      <a:pt x="320" y="148"/>
                    </a:lnTo>
                    <a:cubicBezTo>
                      <a:pt x="317" y="138"/>
                      <a:pt x="314" y="128"/>
                      <a:pt x="310" y="119"/>
                    </a:cubicBezTo>
                    <a:lnTo>
                      <a:pt x="339" y="100"/>
                    </a:lnTo>
                    <a:lnTo>
                      <a:pt x="315" y="62"/>
                    </a:lnTo>
                    <a:lnTo>
                      <a:pt x="286" y="82"/>
                    </a:lnTo>
                    <a:cubicBezTo>
                      <a:pt x="279" y="74"/>
                      <a:pt x="271" y="67"/>
                      <a:pt x="263" y="61"/>
                    </a:cubicBezTo>
                    <a:lnTo>
                      <a:pt x="278" y="30"/>
                    </a:lnTo>
                    <a:lnTo>
                      <a:pt x="239" y="10"/>
                    </a:lnTo>
                    <a:lnTo>
                      <a:pt x="223" y="41"/>
                    </a:lnTo>
                    <a:cubicBezTo>
                      <a:pt x="213" y="38"/>
                      <a:pt x="203" y="36"/>
                      <a:pt x="193" y="35"/>
                    </a:cubicBezTo>
                    <a:lnTo>
                      <a:pt x="191" y="0"/>
                    </a:lnTo>
                    <a:lnTo>
                      <a:pt x="147" y="2"/>
                    </a:lnTo>
                    <a:lnTo>
                      <a:pt x="149" y="37"/>
                    </a:lnTo>
                    <a:cubicBezTo>
                      <a:pt x="138" y="40"/>
                      <a:pt x="129" y="43"/>
                      <a:pt x="119" y="47"/>
                    </a:cubicBezTo>
                    <a:lnTo>
                      <a:pt x="100" y="18"/>
                    </a:lnTo>
                    <a:lnTo>
                      <a:pt x="63" y="42"/>
                    </a:lnTo>
                    <a:lnTo>
                      <a:pt x="82" y="71"/>
                    </a:lnTo>
                    <a:cubicBezTo>
                      <a:pt x="74" y="78"/>
                      <a:pt x="68" y="86"/>
                      <a:pt x="62" y="94"/>
                    </a:cubicBezTo>
                    <a:lnTo>
                      <a:pt x="30" y="79"/>
                    </a:lnTo>
                    <a:lnTo>
                      <a:pt x="10" y="118"/>
                    </a:lnTo>
                    <a:lnTo>
                      <a:pt x="42" y="134"/>
                    </a:lnTo>
                    <a:cubicBezTo>
                      <a:pt x="38" y="144"/>
                      <a:pt x="36" y="154"/>
                      <a:pt x="35" y="164"/>
                    </a:cubicBezTo>
                    <a:lnTo>
                      <a:pt x="0" y="166"/>
                    </a:lnTo>
                    <a:lnTo>
                      <a:pt x="3" y="211"/>
                    </a:lnTo>
                    <a:lnTo>
                      <a:pt x="38" y="209"/>
                    </a:lnTo>
                    <a:cubicBezTo>
                      <a:pt x="40" y="219"/>
                      <a:pt x="43" y="229"/>
                      <a:pt x="47" y="238"/>
                    </a:cubicBezTo>
                    <a:lnTo>
                      <a:pt x="18" y="257"/>
                    </a:lnTo>
                    <a:lnTo>
                      <a:pt x="42" y="294"/>
                    </a:lnTo>
                    <a:lnTo>
                      <a:pt x="72" y="275"/>
                    </a:lnTo>
                    <a:cubicBezTo>
                      <a:pt x="79" y="283"/>
                      <a:pt x="86" y="290"/>
                      <a:pt x="95" y="296"/>
                    </a:cubicBezTo>
                    <a:lnTo>
                      <a:pt x="79" y="327"/>
                    </a:lnTo>
                    <a:lnTo>
                      <a:pt x="119" y="347"/>
                    </a:lnTo>
                    <a:lnTo>
                      <a:pt x="134" y="315"/>
                    </a:lnTo>
                    <a:cubicBezTo>
                      <a:pt x="144" y="319"/>
                      <a:pt x="154" y="321"/>
                      <a:pt x="165" y="322"/>
                    </a:cubicBezTo>
                    <a:lnTo>
                      <a:pt x="167" y="357"/>
                    </a:lnTo>
                    <a:lnTo>
                      <a:pt x="211" y="354"/>
                    </a:lnTo>
                    <a:lnTo>
                      <a:pt x="209" y="319"/>
                    </a:lnTo>
                    <a:cubicBezTo>
                      <a:pt x="219" y="317"/>
                      <a:pt x="229" y="314"/>
                      <a:pt x="238" y="310"/>
                    </a:cubicBezTo>
                    <a:lnTo>
                      <a:pt x="257" y="339"/>
                    </a:lnTo>
                    <a:lnTo>
                      <a:pt x="295" y="315"/>
                    </a:lnTo>
                    <a:lnTo>
                      <a:pt x="275" y="285"/>
                    </a:lnTo>
                    <a:cubicBezTo>
                      <a:pt x="283" y="278"/>
                      <a:pt x="290" y="271"/>
                      <a:pt x="296" y="262"/>
                    </a:cubicBezTo>
                    <a:lnTo>
                      <a:pt x="327" y="278"/>
                    </a:lnTo>
                    <a:lnTo>
                      <a:pt x="347" y="238"/>
                    </a:lnTo>
                    <a:lnTo>
                      <a:pt x="316" y="223"/>
                    </a:lnTo>
                    <a:cubicBezTo>
                      <a:pt x="319" y="213"/>
                      <a:pt x="321" y="203"/>
                      <a:pt x="322" y="192"/>
                    </a:cubicBezTo>
                    <a:lnTo>
                      <a:pt x="357" y="190"/>
                    </a:lnTo>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606" name="Freeform 126">
                <a:extLst>
                  <a:ext uri="{FF2B5EF4-FFF2-40B4-BE49-F238E27FC236}">
                    <a16:creationId xmlns:a16="http://schemas.microsoft.com/office/drawing/2014/main" id="{C7EDA85E-9CDF-95EF-1E44-C237C00F6A4B}"/>
                  </a:ext>
                </a:extLst>
              </p:cNvPr>
              <p:cNvSpPr>
                <a:spLocks/>
              </p:cNvSpPr>
              <p:nvPr/>
            </p:nvSpPr>
            <p:spPr bwMode="auto">
              <a:xfrm>
                <a:off x="1559565" y="4099585"/>
                <a:ext cx="35250" cy="35250"/>
              </a:xfrm>
              <a:custGeom>
                <a:avLst/>
                <a:gdLst>
                  <a:gd name="T0" fmla="*/ 56 w 105"/>
                  <a:gd name="T1" fmla="*/ 103 h 105"/>
                  <a:gd name="T2" fmla="*/ 2 w 105"/>
                  <a:gd name="T3" fmla="*/ 55 h 105"/>
                  <a:gd name="T4" fmla="*/ 50 w 105"/>
                  <a:gd name="T5" fmla="*/ 2 h 105"/>
                  <a:gd name="T6" fmla="*/ 103 w 105"/>
                  <a:gd name="T7" fmla="*/ 49 h 105"/>
                  <a:gd name="T8" fmla="*/ 56 w 105"/>
                  <a:gd name="T9" fmla="*/ 103 h 105"/>
                </a:gdLst>
                <a:ahLst/>
                <a:cxnLst>
                  <a:cxn ang="0">
                    <a:pos x="T0" y="T1"/>
                  </a:cxn>
                  <a:cxn ang="0">
                    <a:pos x="T2" y="T3"/>
                  </a:cxn>
                  <a:cxn ang="0">
                    <a:pos x="T4" y="T5"/>
                  </a:cxn>
                  <a:cxn ang="0">
                    <a:pos x="T6" y="T7"/>
                  </a:cxn>
                  <a:cxn ang="0">
                    <a:pos x="T8" y="T9"/>
                  </a:cxn>
                </a:cxnLst>
                <a:rect l="0" t="0" r="r" b="b"/>
                <a:pathLst>
                  <a:path w="105" h="105">
                    <a:moveTo>
                      <a:pt x="56" y="103"/>
                    </a:moveTo>
                    <a:cubicBezTo>
                      <a:pt x="28" y="105"/>
                      <a:pt x="4" y="83"/>
                      <a:pt x="2" y="55"/>
                    </a:cubicBezTo>
                    <a:cubicBezTo>
                      <a:pt x="0" y="27"/>
                      <a:pt x="22" y="3"/>
                      <a:pt x="50" y="2"/>
                    </a:cubicBezTo>
                    <a:cubicBezTo>
                      <a:pt x="78" y="0"/>
                      <a:pt x="102" y="21"/>
                      <a:pt x="103" y="49"/>
                    </a:cubicBezTo>
                    <a:cubicBezTo>
                      <a:pt x="105" y="77"/>
                      <a:pt x="84" y="101"/>
                      <a:pt x="56" y="103"/>
                    </a:cubicBezTo>
                    <a:close/>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607" name="Freeform 127">
                <a:extLst>
                  <a:ext uri="{FF2B5EF4-FFF2-40B4-BE49-F238E27FC236}">
                    <a16:creationId xmlns:a16="http://schemas.microsoft.com/office/drawing/2014/main" id="{85E85D6F-39F7-C1EA-B23D-7E53DCC1E0C5}"/>
                  </a:ext>
                </a:extLst>
              </p:cNvPr>
              <p:cNvSpPr>
                <a:spLocks noEditPoints="1"/>
              </p:cNvSpPr>
              <p:nvPr/>
            </p:nvSpPr>
            <p:spPr bwMode="auto">
              <a:xfrm>
                <a:off x="1094892" y="3623162"/>
                <a:ext cx="162366" cy="163434"/>
              </a:xfrm>
              <a:custGeom>
                <a:avLst/>
                <a:gdLst>
                  <a:gd name="T0" fmla="*/ 245 w 474"/>
                  <a:gd name="T1" fmla="*/ 370 h 475"/>
                  <a:gd name="T2" fmla="*/ 105 w 474"/>
                  <a:gd name="T3" fmla="*/ 245 h 475"/>
                  <a:gd name="T4" fmla="*/ 230 w 474"/>
                  <a:gd name="T5" fmla="*/ 105 h 475"/>
                  <a:gd name="T6" fmla="*/ 370 w 474"/>
                  <a:gd name="T7" fmla="*/ 230 h 475"/>
                  <a:gd name="T8" fmla="*/ 245 w 474"/>
                  <a:gd name="T9" fmla="*/ 370 h 475"/>
                  <a:gd name="T10" fmla="*/ 474 w 474"/>
                  <a:gd name="T11" fmla="*/ 254 h 475"/>
                  <a:gd name="T12" fmla="*/ 471 w 474"/>
                  <a:gd name="T13" fmla="*/ 195 h 475"/>
                  <a:gd name="T14" fmla="*/ 424 w 474"/>
                  <a:gd name="T15" fmla="*/ 197 h 475"/>
                  <a:gd name="T16" fmla="*/ 412 w 474"/>
                  <a:gd name="T17" fmla="*/ 159 h 475"/>
                  <a:gd name="T18" fmla="*/ 451 w 474"/>
                  <a:gd name="T19" fmla="*/ 133 h 475"/>
                  <a:gd name="T20" fmla="*/ 418 w 474"/>
                  <a:gd name="T21" fmla="*/ 84 h 475"/>
                  <a:gd name="T22" fmla="*/ 379 w 474"/>
                  <a:gd name="T23" fmla="*/ 109 h 475"/>
                  <a:gd name="T24" fmla="*/ 349 w 474"/>
                  <a:gd name="T25" fmla="*/ 82 h 475"/>
                  <a:gd name="T26" fmla="*/ 370 w 474"/>
                  <a:gd name="T27" fmla="*/ 40 h 475"/>
                  <a:gd name="T28" fmla="*/ 317 w 474"/>
                  <a:gd name="T29" fmla="*/ 14 h 475"/>
                  <a:gd name="T30" fmla="*/ 296 w 474"/>
                  <a:gd name="T31" fmla="*/ 55 h 475"/>
                  <a:gd name="T32" fmla="*/ 256 w 474"/>
                  <a:gd name="T33" fmla="*/ 47 h 475"/>
                  <a:gd name="T34" fmla="*/ 253 w 474"/>
                  <a:gd name="T35" fmla="*/ 0 h 475"/>
                  <a:gd name="T36" fmla="*/ 194 w 474"/>
                  <a:gd name="T37" fmla="*/ 4 h 475"/>
                  <a:gd name="T38" fmla="*/ 197 w 474"/>
                  <a:gd name="T39" fmla="*/ 50 h 475"/>
                  <a:gd name="T40" fmla="*/ 158 w 474"/>
                  <a:gd name="T41" fmla="*/ 63 h 475"/>
                  <a:gd name="T42" fmla="*/ 133 w 474"/>
                  <a:gd name="T43" fmla="*/ 24 h 475"/>
                  <a:gd name="T44" fmla="*/ 83 w 474"/>
                  <a:gd name="T45" fmla="*/ 57 h 475"/>
                  <a:gd name="T46" fmla="*/ 109 w 474"/>
                  <a:gd name="T47" fmla="*/ 96 h 475"/>
                  <a:gd name="T48" fmla="*/ 82 w 474"/>
                  <a:gd name="T49" fmla="*/ 126 h 475"/>
                  <a:gd name="T50" fmla="*/ 40 w 474"/>
                  <a:gd name="T51" fmla="*/ 105 h 475"/>
                  <a:gd name="T52" fmla="*/ 13 w 474"/>
                  <a:gd name="T53" fmla="*/ 158 h 475"/>
                  <a:gd name="T54" fmla="*/ 55 w 474"/>
                  <a:gd name="T55" fmla="*/ 179 h 475"/>
                  <a:gd name="T56" fmla="*/ 47 w 474"/>
                  <a:gd name="T57" fmla="*/ 219 h 475"/>
                  <a:gd name="T58" fmla="*/ 0 w 474"/>
                  <a:gd name="T59" fmla="*/ 222 h 475"/>
                  <a:gd name="T60" fmla="*/ 3 w 474"/>
                  <a:gd name="T61" fmla="*/ 280 h 475"/>
                  <a:gd name="T62" fmla="*/ 50 w 474"/>
                  <a:gd name="T63" fmla="*/ 278 h 475"/>
                  <a:gd name="T64" fmla="*/ 63 w 474"/>
                  <a:gd name="T65" fmla="*/ 317 h 475"/>
                  <a:gd name="T66" fmla="*/ 24 w 474"/>
                  <a:gd name="T67" fmla="*/ 342 h 475"/>
                  <a:gd name="T68" fmla="*/ 56 w 474"/>
                  <a:gd name="T69" fmla="*/ 392 h 475"/>
                  <a:gd name="T70" fmla="*/ 95 w 474"/>
                  <a:gd name="T71" fmla="*/ 366 h 475"/>
                  <a:gd name="T72" fmla="*/ 126 w 474"/>
                  <a:gd name="T73" fmla="*/ 393 h 475"/>
                  <a:gd name="T74" fmla="*/ 105 w 474"/>
                  <a:gd name="T75" fmla="*/ 435 h 475"/>
                  <a:gd name="T76" fmla="*/ 157 w 474"/>
                  <a:gd name="T77" fmla="*/ 461 h 475"/>
                  <a:gd name="T78" fmla="*/ 178 w 474"/>
                  <a:gd name="T79" fmla="*/ 420 h 475"/>
                  <a:gd name="T80" fmla="*/ 218 w 474"/>
                  <a:gd name="T81" fmla="*/ 428 h 475"/>
                  <a:gd name="T82" fmla="*/ 221 w 474"/>
                  <a:gd name="T83" fmla="*/ 475 h 475"/>
                  <a:gd name="T84" fmla="*/ 280 w 474"/>
                  <a:gd name="T85" fmla="*/ 471 h 475"/>
                  <a:gd name="T86" fmla="*/ 277 w 474"/>
                  <a:gd name="T87" fmla="*/ 425 h 475"/>
                  <a:gd name="T88" fmla="*/ 316 w 474"/>
                  <a:gd name="T89" fmla="*/ 412 h 475"/>
                  <a:gd name="T90" fmla="*/ 342 w 474"/>
                  <a:gd name="T91" fmla="*/ 451 h 475"/>
                  <a:gd name="T92" fmla="*/ 391 w 474"/>
                  <a:gd name="T93" fmla="*/ 419 h 475"/>
                  <a:gd name="T94" fmla="*/ 366 w 474"/>
                  <a:gd name="T95" fmla="*/ 380 h 475"/>
                  <a:gd name="T96" fmla="*/ 393 w 474"/>
                  <a:gd name="T97" fmla="*/ 349 h 475"/>
                  <a:gd name="T98" fmla="*/ 434 w 474"/>
                  <a:gd name="T99" fmla="*/ 370 h 475"/>
                  <a:gd name="T100" fmla="*/ 461 w 474"/>
                  <a:gd name="T101" fmla="*/ 317 h 475"/>
                  <a:gd name="T102" fmla="*/ 419 w 474"/>
                  <a:gd name="T103" fmla="*/ 296 h 475"/>
                  <a:gd name="T104" fmla="*/ 428 w 474"/>
                  <a:gd name="T105" fmla="*/ 256 h 475"/>
                  <a:gd name="T106" fmla="*/ 474 w 474"/>
                  <a:gd name="T107" fmla="*/ 254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4" h="475">
                    <a:moveTo>
                      <a:pt x="245" y="370"/>
                    </a:moveTo>
                    <a:cubicBezTo>
                      <a:pt x="172" y="374"/>
                      <a:pt x="109" y="318"/>
                      <a:pt x="105" y="245"/>
                    </a:cubicBezTo>
                    <a:cubicBezTo>
                      <a:pt x="101" y="172"/>
                      <a:pt x="157" y="109"/>
                      <a:pt x="230" y="105"/>
                    </a:cubicBezTo>
                    <a:cubicBezTo>
                      <a:pt x="303" y="101"/>
                      <a:pt x="365" y="157"/>
                      <a:pt x="370" y="230"/>
                    </a:cubicBezTo>
                    <a:cubicBezTo>
                      <a:pt x="374" y="303"/>
                      <a:pt x="318" y="366"/>
                      <a:pt x="245" y="370"/>
                    </a:cubicBezTo>
                    <a:close/>
                    <a:moveTo>
                      <a:pt x="474" y="254"/>
                    </a:moveTo>
                    <a:lnTo>
                      <a:pt x="471" y="195"/>
                    </a:lnTo>
                    <a:lnTo>
                      <a:pt x="424" y="197"/>
                    </a:lnTo>
                    <a:cubicBezTo>
                      <a:pt x="421" y="184"/>
                      <a:pt x="417" y="171"/>
                      <a:pt x="412" y="159"/>
                    </a:cubicBezTo>
                    <a:lnTo>
                      <a:pt x="451" y="133"/>
                    </a:lnTo>
                    <a:lnTo>
                      <a:pt x="418" y="84"/>
                    </a:lnTo>
                    <a:lnTo>
                      <a:pt x="379" y="109"/>
                    </a:lnTo>
                    <a:cubicBezTo>
                      <a:pt x="370" y="99"/>
                      <a:pt x="360" y="90"/>
                      <a:pt x="349" y="82"/>
                    </a:cubicBezTo>
                    <a:lnTo>
                      <a:pt x="370" y="40"/>
                    </a:lnTo>
                    <a:lnTo>
                      <a:pt x="317" y="14"/>
                    </a:lnTo>
                    <a:lnTo>
                      <a:pt x="296" y="55"/>
                    </a:lnTo>
                    <a:cubicBezTo>
                      <a:pt x="283" y="51"/>
                      <a:pt x="270" y="48"/>
                      <a:pt x="256" y="47"/>
                    </a:cubicBezTo>
                    <a:lnTo>
                      <a:pt x="253" y="0"/>
                    </a:lnTo>
                    <a:lnTo>
                      <a:pt x="194" y="4"/>
                    </a:lnTo>
                    <a:lnTo>
                      <a:pt x="197" y="50"/>
                    </a:lnTo>
                    <a:cubicBezTo>
                      <a:pt x="184" y="53"/>
                      <a:pt x="171" y="58"/>
                      <a:pt x="158" y="63"/>
                    </a:cubicBezTo>
                    <a:lnTo>
                      <a:pt x="133" y="24"/>
                    </a:lnTo>
                    <a:lnTo>
                      <a:pt x="83" y="57"/>
                    </a:lnTo>
                    <a:lnTo>
                      <a:pt x="109" y="96"/>
                    </a:lnTo>
                    <a:cubicBezTo>
                      <a:pt x="99" y="105"/>
                      <a:pt x="89" y="115"/>
                      <a:pt x="82" y="126"/>
                    </a:cubicBezTo>
                    <a:lnTo>
                      <a:pt x="40" y="105"/>
                    </a:lnTo>
                    <a:lnTo>
                      <a:pt x="13" y="158"/>
                    </a:lnTo>
                    <a:lnTo>
                      <a:pt x="55" y="179"/>
                    </a:lnTo>
                    <a:cubicBezTo>
                      <a:pt x="51" y="192"/>
                      <a:pt x="48" y="205"/>
                      <a:pt x="47" y="219"/>
                    </a:cubicBezTo>
                    <a:lnTo>
                      <a:pt x="0" y="222"/>
                    </a:lnTo>
                    <a:lnTo>
                      <a:pt x="3" y="280"/>
                    </a:lnTo>
                    <a:lnTo>
                      <a:pt x="50" y="278"/>
                    </a:lnTo>
                    <a:cubicBezTo>
                      <a:pt x="53" y="291"/>
                      <a:pt x="57" y="304"/>
                      <a:pt x="63" y="317"/>
                    </a:cubicBezTo>
                    <a:lnTo>
                      <a:pt x="24" y="342"/>
                    </a:lnTo>
                    <a:lnTo>
                      <a:pt x="56" y="392"/>
                    </a:lnTo>
                    <a:lnTo>
                      <a:pt x="95" y="366"/>
                    </a:lnTo>
                    <a:cubicBezTo>
                      <a:pt x="104" y="376"/>
                      <a:pt x="115" y="385"/>
                      <a:pt x="126" y="393"/>
                    </a:cubicBezTo>
                    <a:lnTo>
                      <a:pt x="105" y="435"/>
                    </a:lnTo>
                    <a:lnTo>
                      <a:pt x="157" y="461"/>
                    </a:lnTo>
                    <a:lnTo>
                      <a:pt x="178" y="420"/>
                    </a:lnTo>
                    <a:cubicBezTo>
                      <a:pt x="191" y="424"/>
                      <a:pt x="205" y="427"/>
                      <a:pt x="218" y="428"/>
                    </a:cubicBezTo>
                    <a:lnTo>
                      <a:pt x="221" y="475"/>
                    </a:lnTo>
                    <a:lnTo>
                      <a:pt x="280" y="471"/>
                    </a:lnTo>
                    <a:lnTo>
                      <a:pt x="277" y="425"/>
                    </a:lnTo>
                    <a:cubicBezTo>
                      <a:pt x="291" y="422"/>
                      <a:pt x="304" y="418"/>
                      <a:pt x="316" y="412"/>
                    </a:cubicBezTo>
                    <a:lnTo>
                      <a:pt x="342" y="451"/>
                    </a:lnTo>
                    <a:lnTo>
                      <a:pt x="391" y="419"/>
                    </a:lnTo>
                    <a:lnTo>
                      <a:pt x="366" y="380"/>
                    </a:lnTo>
                    <a:cubicBezTo>
                      <a:pt x="376" y="370"/>
                      <a:pt x="385" y="360"/>
                      <a:pt x="393" y="349"/>
                    </a:cubicBezTo>
                    <a:lnTo>
                      <a:pt x="434" y="370"/>
                    </a:lnTo>
                    <a:lnTo>
                      <a:pt x="461" y="317"/>
                    </a:lnTo>
                    <a:lnTo>
                      <a:pt x="419" y="296"/>
                    </a:lnTo>
                    <a:cubicBezTo>
                      <a:pt x="424" y="284"/>
                      <a:pt x="426" y="270"/>
                      <a:pt x="428" y="256"/>
                    </a:cubicBezTo>
                    <a:lnTo>
                      <a:pt x="474" y="254"/>
                    </a:lnTo>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608" name="Freeform 128">
                <a:extLst>
                  <a:ext uri="{FF2B5EF4-FFF2-40B4-BE49-F238E27FC236}">
                    <a16:creationId xmlns:a16="http://schemas.microsoft.com/office/drawing/2014/main" id="{2264EC6D-D946-5658-42A3-EB980412F506}"/>
                  </a:ext>
                </a:extLst>
              </p:cNvPr>
              <p:cNvSpPr>
                <a:spLocks/>
              </p:cNvSpPr>
              <p:nvPr/>
            </p:nvSpPr>
            <p:spPr bwMode="auto">
              <a:xfrm>
                <a:off x="1152575" y="3680844"/>
                <a:ext cx="47001" cy="48070"/>
              </a:xfrm>
              <a:custGeom>
                <a:avLst/>
                <a:gdLst>
                  <a:gd name="T0" fmla="*/ 73 w 139"/>
                  <a:gd name="T1" fmla="*/ 137 h 139"/>
                  <a:gd name="T2" fmla="*/ 2 w 139"/>
                  <a:gd name="T3" fmla="*/ 73 h 139"/>
                  <a:gd name="T4" fmla="*/ 65 w 139"/>
                  <a:gd name="T5" fmla="*/ 2 h 139"/>
                  <a:gd name="T6" fmla="*/ 136 w 139"/>
                  <a:gd name="T7" fmla="*/ 66 h 139"/>
                  <a:gd name="T8" fmla="*/ 73 w 139"/>
                  <a:gd name="T9" fmla="*/ 137 h 139"/>
                </a:gdLst>
                <a:ahLst/>
                <a:cxnLst>
                  <a:cxn ang="0">
                    <a:pos x="T0" y="T1"/>
                  </a:cxn>
                  <a:cxn ang="0">
                    <a:pos x="T2" y="T3"/>
                  </a:cxn>
                  <a:cxn ang="0">
                    <a:pos x="T4" y="T5"/>
                  </a:cxn>
                  <a:cxn ang="0">
                    <a:pos x="T6" y="T7"/>
                  </a:cxn>
                  <a:cxn ang="0">
                    <a:pos x="T8" y="T9"/>
                  </a:cxn>
                </a:cxnLst>
                <a:rect l="0" t="0" r="r" b="b"/>
                <a:pathLst>
                  <a:path w="139" h="139">
                    <a:moveTo>
                      <a:pt x="73" y="137"/>
                    </a:moveTo>
                    <a:cubicBezTo>
                      <a:pt x="36" y="139"/>
                      <a:pt x="4" y="111"/>
                      <a:pt x="2" y="73"/>
                    </a:cubicBezTo>
                    <a:cubicBezTo>
                      <a:pt x="0" y="36"/>
                      <a:pt x="28" y="4"/>
                      <a:pt x="65" y="2"/>
                    </a:cubicBezTo>
                    <a:cubicBezTo>
                      <a:pt x="102" y="0"/>
                      <a:pt x="134" y="29"/>
                      <a:pt x="136" y="66"/>
                    </a:cubicBezTo>
                    <a:cubicBezTo>
                      <a:pt x="139" y="103"/>
                      <a:pt x="110" y="135"/>
                      <a:pt x="73" y="137"/>
                    </a:cubicBezTo>
                  </a:path>
                </a:pathLst>
              </a:custGeom>
              <a:solidFill>
                <a:srgbClr val="483698"/>
              </a:solidFill>
              <a:ln>
                <a:noFill/>
              </a:ln>
            </p:spPr>
            <p:txBody>
              <a:bodyPr vert="horz" wrap="square" lIns="91440" tIns="45720" rIns="91440" bIns="45720"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3614552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C3A4-74B7-4786-9E94-354EBC352B12}"/>
              </a:ext>
            </a:extLst>
          </p:cNvPr>
          <p:cNvSpPr>
            <a:spLocks noGrp="1"/>
          </p:cNvSpPr>
          <p:nvPr>
            <p:ph type="title"/>
          </p:nvPr>
        </p:nvSpPr>
        <p:spPr>
          <a:xfrm>
            <a:off x="624482" y="260350"/>
            <a:ext cx="10610202" cy="571360"/>
          </a:xfrm>
        </p:spPr>
        <p:txBody>
          <a:bodyPr/>
          <a:lstStyle/>
          <a:p>
            <a:r>
              <a:rPr lang="en-US"/>
              <a:t>Our IAM Consulting Services Coverage</a:t>
            </a:r>
          </a:p>
        </p:txBody>
      </p:sp>
      <p:sp>
        <p:nvSpPr>
          <p:cNvPr id="9" name="TextBox 8">
            <a:extLst>
              <a:ext uri="{FF2B5EF4-FFF2-40B4-BE49-F238E27FC236}">
                <a16:creationId xmlns:a16="http://schemas.microsoft.com/office/drawing/2014/main" id="{00E1C2C7-908F-4E4C-893A-15A7D3CB0FA1}"/>
              </a:ext>
            </a:extLst>
          </p:cNvPr>
          <p:cNvSpPr txBox="1"/>
          <p:nvPr/>
        </p:nvSpPr>
        <p:spPr>
          <a:xfrm>
            <a:off x="373974" y="2236767"/>
            <a:ext cx="2200168" cy="1769139"/>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600" b="1" i="0" u="none" strike="noStrike" kern="1200" cap="none" spc="0" normalizeH="0" baseline="0" noProof="0">
                <a:ln>
                  <a:noFill/>
                </a:ln>
                <a:solidFill>
                  <a:schemeClr val="tx2"/>
                </a:solidFill>
                <a:effectLst/>
                <a:uLnTx/>
                <a:uFillTx/>
                <a:latin typeface="Arial"/>
                <a:ea typeface="+mn-ea"/>
                <a:cs typeface="+mn-cs"/>
              </a:rPr>
              <a:t>IAM Assessments</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Arial"/>
                <a:ea typeface="+mn-ea"/>
                <a:cs typeface="+mn-cs"/>
              </a:rPr>
              <a:t>Review of current IAM state </a:t>
            </a:r>
          </a:p>
          <a:p>
            <a:pPr marR="0" lvl="0" algn="l" defTabSz="914400" rtl="0" eaLnBrk="1" fontAlgn="auto" latinLnBrk="0" hangingPunct="1">
              <a:lnSpc>
                <a:spcPct val="110000"/>
              </a:lnSpc>
              <a:spcBef>
                <a:spcPts val="0"/>
              </a:spcBef>
              <a:spcAft>
                <a:spcPts val="300"/>
              </a:spcAft>
              <a:buClrTx/>
              <a:buSzTx/>
              <a:tabLst/>
              <a:defRPr/>
            </a:pPr>
            <a:r>
              <a:rPr kumimoji="0" lang="en-US" sz="1100" b="0" i="0" u="none" strike="noStrike" kern="1200" cap="none" spc="0" normalizeH="0" baseline="0" noProof="0">
                <a:ln>
                  <a:noFill/>
                </a:ln>
                <a:solidFill>
                  <a:schemeClr val="tx2"/>
                </a:solidFill>
                <a:effectLst/>
                <a:uLnTx/>
                <a:uFillTx/>
                <a:latin typeface="Arial"/>
                <a:ea typeface="+mn-ea"/>
                <a:cs typeface="+mn-cs"/>
              </a:rPr>
              <a:t>(Technology, People, Processes)</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solidFill>
                <a:effectLst/>
                <a:uLnTx/>
                <a:uFillTx/>
                <a:latin typeface="Arial"/>
                <a:ea typeface="+mn-ea"/>
                <a:cs typeface="+mn-cs"/>
              </a:rPr>
              <a:t>Challenges</a:t>
            </a:r>
            <a:r>
              <a:rPr kumimoji="0" lang="en-US" sz="1100" b="0" i="0" u="none" strike="noStrike" kern="1200" cap="none" spc="0" normalizeH="0" baseline="0" noProof="0">
                <a:ln>
                  <a:noFill/>
                </a:ln>
                <a:solidFill>
                  <a:schemeClr val="tx2"/>
                </a:solidFill>
                <a:effectLst/>
                <a:uLnTx/>
                <a:uFillTx/>
                <a:latin typeface="Arial"/>
                <a:ea typeface="+mn-ea"/>
                <a:cs typeface="+mn-cs"/>
              </a:rPr>
              <a:t>, opportunities</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Arial"/>
                <a:ea typeface="+mn-ea"/>
                <a:cs typeface="+mn-cs"/>
              </a:rPr>
              <a:t>Recommendations</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GB" sz="1100" b="0" i="0" u="none" strike="noStrike" kern="1200" cap="none" spc="0" normalizeH="0" baseline="0" noProof="0">
                <a:ln>
                  <a:noFill/>
                </a:ln>
                <a:solidFill>
                  <a:schemeClr val="tx2"/>
                </a:solidFill>
                <a:effectLst/>
                <a:uLnTx/>
                <a:uFillTx/>
                <a:latin typeface="Arial"/>
                <a:ea typeface="+mn-ea"/>
                <a:cs typeface="+mn-cs"/>
              </a:rPr>
              <a:t>AS IS Gap Assessment report along with Maturity ratings and important recommendations </a:t>
            </a:r>
          </a:p>
        </p:txBody>
      </p:sp>
      <p:cxnSp>
        <p:nvCxnSpPr>
          <p:cNvPr id="10" name="Connector: Elbow 9">
            <a:extLst>
              <a:ext uri="{FF2B5EF4-FFF2-40B4-BE49-F238E27FC236}">
                <a16:creationId xmlns:a16="http://schemas.microsoft.com/office/drawing/2014/main" id="{1B54563C-E321-46D7-8896-436642CF41A4}"/>
              </a:ext>
            </a:extLst>
          </p:cNvPr>
          <p:cNvCxnSpPr>
            <a:cxnSpLocks/>
          </p:cNvCxnSpPr>
          <p:nvPr/>
        </p:nvCxnSpPr>
        <p:spPr>
          <a:xfrm>
            <a:off x="1922190" y="1726275"/>
            <a:ext cx="1298899" cy="2009256"/>
          </a:xfrm>
          <a:prstGeom prst="bentConnector3">
            <a:avLst>
              <a:gd name="adj1" fmla="val 50000"/>
            </a:avLst>
          </a:prstGeom>
          <a:ln w="25400" cap="rnd">
            <a:solidFill>
              <a:schemeClr val="tx2"/>
            </a:solidFill>
            <a:round/>
            <a:tailEnd type="arrow"/>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271D34F1-CDF3-410C-8E2C-4B6A35DEA58B}"/>
              </a:ext>
            </a:extLst>
          </p:cNvPr>
          <p:cNvCxnSpPr>
            <a:cxnSpLocks/>
          </p:cNvCxnSpPr>
          <p:nvPr/>
        </p:nvCxnSpPr>
        <p:spPr>
          <a:xfrm rot="5400000" flipH="1" flipV="1">
            <a:off x="2837155" y="1979159"/>
            <a:ext cx="2140306" cy="580438"/>
          </a:xfrm>
          <a:prstGeom prst="bentConnector2">
            <a:avLst/>
          </a:prstGeom>
          <a:ln w="25400" cap="rnd">
            <a:solidFill>
              <a:schemeClr val="tx2"/>
            </a:solidFill>
            <a:round/>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ED9702-3317-44F1-B9CC-6CA03F888AF0}"/>
              </a:ext>
            </a:extLst>
          </p:cNvPr>
          <p:cNvSpPr txBox="1"/>
          <p:nvPr/>
        </p:nvSpPr>
        <p:spPr>
          <a:xfrm>
            <a:off x="2753475" y="4237586"/>
            <a:ext cx="3135200" cy="1116652"/>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600" b="1" i="0" u="none" strike="noStrike" kern="1200" cap="none" spc="0" normalizeH="0" baseline="0" noProof="0">
                <a:ln>
                  <a:noFill/>
                </a:ln>
                <a:solidFill>
                  <a:schemeClr val="tx2"/>
                </a:solidFill>
                <a:effectLst/>
                <a:uLnTx/>
                <a:uFillTx/>
                <a:latin typeface="Arial"/>
                <a:ea typeface="+mn-ea"/>
                <a:cs typeface="+mn-cs"/>
              </a:rPr>
              <a:t>IAM Vision and Roadmap</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lang="en-GB" sz="1100">
                <a:solidFill>
                  <a:schemeClr val="tx2"/>
                </a:solidFill>
                <a:latin typeface="Arial"/>
              </a:rPr>
              <a:t>Developing IAM vision, roadmap and strategy </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lang="en-GB" sz="1100">
                <a:solidFill>
                  <a:schemeClr val="tx2"/>
                </a:solidFill>
                <a:latin typeface="Arial"/>
              </a:rPr>
              <a:t>Defining IAM processes and access controls , which are aligned to IAM best practices.</a:t>
            </a:r>
          </a:p>
          <a:p>
            <a:pPr marL="171450" indent="-171450">
              <a:lnSpc>
                <a:spcPct val="110000"/>
              </a:lnSpc>
              <a:spcAft>
                <a:spcPts val="300"/>
              </a:spcAft>
              <a:buFont typeface="Arial" panose="020B0604020202020204" pitchFamily="34" charset="0"/>
              <a:buChar char="•"/>
              <a:defRPr/>
            </a:pPr>
            <a:r>
              <a:rPr lang="en-GB" sz="1100">
                <a:solidFill>
                  <a:schemeClr val="tx2"/>
                </a:solidFill>
                <a:latin typeface="Arial"/>
              </a:rPr>
              <a:t>Documenting RFPs</a:t>
            </a:r>
          </a:p>
        </p:txBody>
      </p:sp>
      <p:sp>
        <p:nvSpPr>
          <p:cNvPr id="13" name="TextBox 12">
            <a:extLst>
              <a:ext uri="{FF2B5EF4-FFF2-40B4-BE49-F238E27FC236}">
                <a16:creationId xmlns:a16="http://schemas.microsoft.com/office/drawing/2014/main" id="{E58103FF-2ABF-48E1-82CE-A2ECB9461BA9}"/>
              </a:ext>
            </a:extLst>
          </p:cNvPr>
          <p:cNvSpPr txBox="1"/>
          <p:nvPr/>
        </p:nvSpPr>
        <p:spPr>
          <a:xfrm>
            <a:off x="3953709" y="1612821"/>
            <a:ext cx="2318463" cy="891975"/>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600" b="1" i="0" u="none" strike="noStrike" kern="1200" cap="none" spc="0" normalizeH="0" baseline="0" noProof="0">
                <a:ln>
                  <a:noFill/>
                </a:ln>
                <a:solidFill>
                  <a:schemeClr val="tx2"/>
                </a:solidFill>
                <a:effectLst/>
                <a:uLnTx/>
                <a:uFillTx/>
                <a:latin typeface="Arial"/>
                <a:ea typeface="+mn-ea"/>
                <a:cs typeface="+mn-cs"/>
              </a:rPr>
              <a:t>IAM Vendor Selection </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GB" sz="1100" b="0" i="0" u="none" strike="noStrike" kern="1200" cap="none" spc="0" normalizeH="0" baseline="0" noProof="0">
                <a:ln>
                  <a:noFill/>
                </a:ln>
                <a:solidFill>
                  <a:schemeClr val="tx2"/>
                </a:solidFill>
                <a:effectLst/>
                <a:uLnTx/>
                <a:uFillTx/>
                <a:latin typeface="Arial"/>
                <a:ea typeface="+mn-ea"/>
                <a:cs typeface="+mn-cs"/>
              </a:rPr>
              <a:t>Detailed solution vendor assessment, selections</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GB" sz="1100" b="0" i="0" u="none" strike="noStrike" kern="1200" cap="none" spc="0" normalizeH="0" baseline="0" noProof="0">
                <a:ln>
                  <a:noFill/>
                </a:ln>
                <a:solidFill>
                  <a:schemeClr val="tx2"/>
                </a:solidFill>
                <a:effectLst/>
                <a:uLnTx/>
                <a:uFillTx/>
                <a:latin typeface="Arial"/>
                <a:ea typeface="+mn-ea"/>
                <a:cs typeface="+mn-cs"/>
              </a:rPr>
              <a:t>Driving POCs. </a:t>
            </a:r>
          </a:p>
        </p:txBody>
      </p:sp>
      <p:cxnSp>
        <p:nvCxnSpPr>
          <p:cNvPr id="14" name="Connector: Elbow 13">
            <a:extLst>
              <a:ext uri="{FF2B5EF4-FFF2-40B4-BE49-F238E27FC236}">
                <a16:creationId xmlns:a16="http://schemas.microsoft.com/office/drawing/2014/main" id="{F59122A0-9140-4278-B622-18B7B4056824}"/>
              </a:ext>
            </a:extLst>
          </p:cNvPr>
          <p:cNvCxnSpPr>
            <a:cxnSpLocks/>
          </p:cNvCxnSpPr>
          <p:nvPr/>
        </p:nvCxnSpPr>
        <p:spPr>
          <a:xfrm>
            <a:off x="4989527" y="1199225"/>
            <a:ext cx="1648109" cy="1718527"/>
          </a:xfrm>
          <a:prstGeom prst="bentConnector2">
            <a:avLst/>
          </a:prstGeom>
          <a:ln w="25400" cap="rnd">
            <a:solidFill>
              <a:schemeClr val="tx2"/>
            </a:solidFill>
            <a:round/>
            <a:tailEnd type="arrow"/>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8EE02722-0F35-4B94-974C-329FC5871934}"/>
              </a:ext>
            </a:extLst>
          </p:cNvPr>
          <p:cNvCxnSpPr>
            <a:cxnSpLocks/>
          </p:cNvCxnSpPr>
          <p:nvPr/>
        </p:nvCxnSpPr>
        <p:spPr>
          <a:xfrm flipV="1">
            <a:off x="7033636" y="1449308"/>
            <a:ext cx="1146642" cy="1864444"/>
          </a:xfrm>
          <a:prstGeom prst="bentConnector3">
            <a:avLst>
              <a:gd name="adj1" fmla="val 50000"/>
            </a:avLst>
          </a:prstGeom>
          <a:ln w="25400" cap="rnd">
            <a:solidFill>
              <a:schemeClr val="tx2"/>
            </a:solidFill>
            <a:round/>
            <a:tailEnd type="arrow"/>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40E982-6022-4F86-80EB-6A39B4AB156E}"/>
              </a:ext>
            </a:extLst>
          </p:cNvPr>
          <p:cNvSpPr txBox="1"/>
          <p:nvPr/>
        </p:nvSpPr>
        <p:spPr>
          <a:xfrm>
            <a:off x="6209555" y="3765384"/>
            <a:ext cx="5759563" cy="1379801"/>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600" b="1" i="0" u="none" strike="noStrike" kern="1200" cap="none" spc="0" normalizeH="0" baseline="0" noProof="0">
                <a:ln>
                  <a:noFill/>
                </a:ln>
                <a:solidFill>
                  <a:schemeClr val="tx2"/>
                </a:solidFill>
                <a:effectLst/>
                <a:uLnTx/>
                <a:uFillTx/>
                <a:latin typeface="Arial"/>
                <a:ea typeface="+mn-ea"/>
                <a:cs typeface="+mn-cs"/>
              </a:rPr>
              <a:t>IAM Design &amp; Implementation</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Arial"/>
                <a:ea typeface="+mn-ea"/>
                <a:cs typeface="+mn-cs"/>
              </a:rPr>
              <a:t>Business and technical requirements gathering</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Arial"/>
                <a:ea typeface="+mn-ea"/>
                <a:cs typeface="+mn-cs"/>
              </a:rPr>
              <a:t>Design and Architecture </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Arial"/>
                <a:ea typeface="+mn-ea"/>
                <a:cs typeface="+mn-cs"/>
              </a:rPr>
              <a:t>Solution development, customization and configurations</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Arial"/>
                <a:ea typeface="+mn-ea"/>
                <a:cs typeface="+mn-cs"/>
              </a:rPr>
              <a:t>Testing (Unit, SIT and UAT)</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Arial"/>
                <a:ea typeface="+mn-ea"/>
                <a:cs typeface="+mn-cs"/>
              </a:rPr>
              <a:t>Deployment  strategies and Go-live planning and execution</a:t>
            </a:r>
          </a:p>
        </p:txBody>
      </p:sp>
      <p:sp>
        <p:nvSpPr>
          <p:cNvPr id="17" name="TextBox 16">
            <a:extLst>
              <a:ext uri="{FF2B5EF4-FFF2-40B4-BE49-F238E27FC236}">
                <a16:creationId xmlns:a16="http://schemas.microsoft.com/office/drawing/2014/main" id="{26F91CBF-1585-4DA5-A8C5-828BF658903E}"/>
              </a:ext>
            </a:extLst>
          </p:cNvPr>
          <p:cNvSpPr txBox="1"/>
          <p:nvPr/>
        </p:nvSpPr>
        <p:spPr>
          <a:xfrm>
            <a:off x="9003704" y="905896"/>
            <a:ext cx="3322343" cy="160447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GB" sz="1600" b="1" i="0" u="none" strike="noStrike" kern="1200" cap="none" spc="0" normalizeH="0" baseline="0" noProof="0">
                <a:ln>
                  <a:noFill/>
                </a:ln>
                <a:solidFill>
                  <a:schemeClr val="tx2"/>
                </a:solidFill>
                <a:effectLst/>
                <a:uLnTx/>
                <a:uFillTx/>
                <a:latin typeface="Arial"/>
                <a:ea typeface="+mn-ea"/>
                <a:cs typeface="+mn-cs"/>
              </a:rPr>
              <a:t>IAM Support Services</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lang="en-US" sz="1100">
                <a:solidFill>
                  <a:schemeClr val="tx2"/>
                </a:solidFill>
                <a:latin typeface="Arial"/>
              </a:rPr>
              <a:t>Monitoring and sustenance</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lang="en-US" sz="1100">
                <a:solidFill>
                  <a:schemeClr val="tx2"/>
                </a:solidFill>
                <a:latin typeface="Arial"/>
              </a:rPr>
              <a:t>Change Management</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lang="en-US" sz="1100">
                <a:solidFill>
                  <a:schemeClr val="tx2"/>
                </a:solidFill>
                <a:latin typeface="Arial"/>
              </a:rPr>
              <a:t>Troubleshooting &amp; issue resolution</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lang="en-US" sz="1100">
                <a:solidFill>
                  <a:schemeClr val="tx2"/>
                </a:solidFill>
                <a:latin typeface="Arial"/>
              </a:rPr>
              <a:t>Performance tuning and health checks</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lang="en-US" sz="1100">
                <a:solidFill>
                  <a:schemeClr val="tx2"/>
                </a:solidFill>
                <a:latin typeface="Arial"/>
              </a:rPr>
              <a:t>On-going integration and application on-boarding</a:t>
            </a:r>
          </a:p>
          <a:p>
            <a:pPr marL="171450" marR="0" lvl="0" indent="-171450" algn="l" defTabSz="914400" rtl="0" eaLnBrk="1" fontAlgn="auto" latinLnBrk="0" hangingPunct="1">
              <a:lnSpc>
                <a:spcPct val="110000"/>
              </a:lnSpc>
              <a:spcBef>
                <a:spcPts val="0"/>
              </a:spcBef>
              <a:spcAft>
                <a:spcPts val="300"/>
              </a:spcAft>
              <a:buClrTx/>
              <a:buSzTx/>
              <a:buFont typeface="Arial" panose="020B0604020202020204" pitchFamily="34" charset="0"/>
              <a:buChar char="•"/>
              <a:tabLst/>
              <a:defRPr/>
            </a:pPr>
            <a:r>
              <a:rPr lang="en-US" sz="1100">
                <a:solidFill>
                  <a:schemeClr val="tx2"/>
                </a:solidFill>
                <a:latin typeface="Arial"/>
              </a:rPr>
              <a:t>Status reports and documentation</a:t>
            </a:r>
            <a:r>
              <a:rPr lang="en-GB" sz="1100">
                <a:solidFill>
                  <a:schemeClr val="tx2"/>
                </a:solidFill>
                <a:latin typeface="Arial"/>
              </a:rPr>
              <a:t>.</a:t>
            </a:r>
            <a:endParaRPr kumimoji="0" lang="en-GB" sz="1100" b="0" i="0" u="none" strike="noStrike" kern="1200" cap="none" spc="0" normalizeH="0" baseline="0" noProof="0">
              <a:ln>
                <a:noFill/>
              </a:ln>
              <a:solidFill>
                <a:schemeClr val="tx2"/>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5242ED3F-FE36-4623-9389-BF12CD6ABA7C}"/>
              </a:ext>
            </a:extLst>
          </p:cNvPr>
          <p:cNvGrpSpPr/>
          <p:nvPr/>
        </p:nvGrpSpPr>
        <p:grpSpPr>
          <a:xfrm>
            <a:off x="1130190" y="1330275"/>
            <a:ext cx="792000" cy="792000"/>
            <a:chOff x="1530350" y="1861640"/>
            <a:chExt cx="792000" cy="792000"/>
          </a:xfrm>
        </p:grpSpPr>
        <p:sp>
          <p:nvSpPr>
            <p:cNvPr id="19" name="Oval 18">
              <a:extLst>
                <a:ext uri="{FF2B5EF4-FFF2-40B4-BE49-F238E27FC236}">
                  <a16:creationId xmlns:a16="http://schemas.microsoft.com/office/drawing/2014/main" id="{82BF7CD2-2F77-4A86-AF92-118EDB01A775}"/>
                </a:ext>
              </a:extLst>
            </p:cNvPr>
            <p:cNvSpPr/>
            <p:nvPr/>
          </p:nvSpPr>
          <p:spPr>
            <a:xfrm>
              <a:off x="1530350" y="1861640"/>
              <a:ext cx="792000" cy="79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0" name="Graphic 11" descr="Bank with solid fill">
              <a:extLst>
                <a:ext uri="{FF2B5EF4-FFF2-40B4-BE49-F238E27FC236}">
                  <a16:creationId xmlns:a16="http://schemas.microsoft.com/office/drawing/2014/main" id="{A3876EF4-D2BE-4637-8261-8CD7BC6DC8FC}"/>
                </a:ext>
              </a:extLst>
            </p:cNvPr>
            <p:cNvSpPr/>
            <p:nvPr/>
          </p:nvSpPr>
          <p:spPr>
            <a:xfrm>
              <a:off x="1754866" y="2095182"/>
              <a:ext cx="342968" cy="324916"/>
            </a:xfrm>
            <a:custGeom>
              <a:avLst/>
              <a:gdLst>
                <a:gd name="connsiteX0" fmla="*/ 502367 w 553332"/>
                <a:gd name="connsiteY0" fmla="*/ 458683 h 524209"/>
                <a:gd name="connsiteX1" fmla="*/ 502367 w 553332"/>
                <a:gd name="connsiteY1" fmla="*/ 444122 h 524209"/>
                <a:gd name="connsiteX2" fmla="*/ 473245 w 553332"/>
                <a:gd name="connsiteY2" fmla="*/ 444122 h 524209"/>
                <a:gd name="connsiteX3" fmla="*/ 473245 w 553332"/>
                <a:gd name="connsiteY3" fmla="*/ 196579 h 524209"/>
                <a:gd name="connsiteX4" fmla="*/ 502367 w 553332"/>
                <a:gd name="connsiteY4" fmla="*/ 196579 h 524209"/>
                <a:gd name="connsiteX5" fmla="*/ 502367 w 553332"/>
                <a:gd name="connsiteY5" fmla="*/ 182017 h 524209"/>
                <a:gd name="connsiteX6" fmla="*/ 524210 w 553332"/>
                <a:gd name="connsiteY6" fmla="*/ 182017 h 524209"/>
                <a:gd name="connsiteX7" fmla="*/ 524210 w 553332"/>
                <a:gd name="connsiteY7" fmla="*/ 138333 h 524209"/>
                <a:gd name="connsiteX8" fmla="*/ 502367 w 553332"/>
                <a:gd name="connsiteY8" fmla="*/ 138333 h 524209"/>
                <a:gd name="connsiteX9" fmla="*/ 276666 w 553332"/>
                <a:gd name="connsiteY9" fmla="*/ 0 h 524209"/>
                <a:gd name="connsiteX10" fmla="*/ 50965 w 553332"/>
                <a:gd name="connsiteY10" fmla="*/ 138333 h 524209"/>
                <a:gd name="connsiteX11" fmla="*/ 29123 w 553332"/>
                <a:gd name="connsiteY11" fmla="*/ 138333 h 524209"/>
                <a:gd name="connsiteX12" fmla="*/ 29123 w 553332"/>
                <a:gd name="connsiteY12" fmla="*/ 182017 h 524209"/>
                <a:gd name="connsiteX13" fmla="*/ 50965 w 553332"/>
                <a:gd name="connsiteY13" fmla="*/ 182017 h 524209"/>
                <a:gd name="connsiteX14" fmla="*/ 50965 w 553332"/>
                <a:gd name="connsiteY14" fmla="*/ 196579 h 524209"/>
                <a:gd name="connsiteX15" fmla="*/ 80088 w 553332"/>
                <a:gd name="connsiteY15" fmla="*/ 196579 h 524209"/>
                <a:gd name="connsiteX16" fmla="*/ 80088 w 553332"/>
                <a:gd name="connsiteY16" fmla="*/ 444122 h 524209"/>
                <a:gd name="connsiteX17" fmla="*/ 50965 w 553332"/>
                <a:gd name="connsiteY17" fmla="*/ 444122 h 524209"/>
                <a:gd name="connsiteX18" fmla="*/ 50965 w 553332"/>
                <a:gd name="connsiteY18" fmla="*/ 458683 h 524209"/>
                <a:gd name="connsiteX19" fmla="*/ 0 w 553332"/>
                <a:gd name="connsiteY19" fmla="*/ 495087 h 524209"/>
                <a:gd name="connsiteX20" fmla="*/ 0 w 553332"/>
                <a:gd name="connsiteY20" fmla="*/ 524210 h 524209"/>
                <a:gd name="connsiteX21" fmla="*/ 276666 w 553332"/>
                <a:gd name="connsiteY21" fmla="*/ 524210 h 524209"/>
                <a:gd name="connsiteX22" fmla="*/ 553332 w 553332"/>
                <a:gd name="connsiteY22" fmla="*/ 524210 h 524209"/>
                <a:gd name="connsiteX23" fmla="*/ 553332 w 553332"/>
                <a:gd name="connsiteY23" fmla="*/ 495087 h 524209"/>
                <a:gd name="connsiteX24" fmla="*/ 502367 w 553332"/>
                <a:gd name="connsiteY24" fmla="*/ 458683 h 524209"/>
                <a:gd name="connsiteX25" fmla="*/ 167456 w 553332"/>
                <a:gd name="connsiteY25" fmla="*/ 444122 h 524209"/>
                <a:gd name="connsiteX26" fmla="*/ 123772 w 553332"/>
                <a:gd name="connsiteY26" fmla="*/ 444122 h 524209"/>
                <a:gd name="connsiteX27" fmla="*/ 123772 w 553332"/>
                <a:gd name="connsiteY27" fmla="*/ 196579 h 524209"/>
                <a:gd name="connsiteX28" fmla="*/ 167456 w 553332"/>
                <a:gd name="connsiteY28" fmla="*/ 196579 h 524209"/>
                <a:gd name="connsiteX29" fmla="*/ 167456 w 553332"/>
                <a:gd name="connsiteY29" fmla="*/ 444122 h 524209"/>
                <a:gd name="connsiteX30" fmla="*/ 254824 w 553332"/>
                <a:gd name="connsiteY30" fmla="*/ 444122 h 524209"/>
                <a:gd name="connsiteX31" fmla="*/ 211140 w 553332"/>
                <a:gd name="connsiteY31" fmla="*/ 444122 h 524209"/>
                <a:gd name="connsiteX32" fmla="*/ 211140 w 553332"/>
                <a:gd name="connsiteY32" fmla="*/ 196579 h 524209"/>
                <a:gd name="connsiteX33" fmla="*/ 254824 w 553332"/>
                <a:gd name="connsiteY33" fmla="*/ 196579 h 524209"/>
                <a:gd name="connsiteX34" fmla="*/ 254824 w 553332"/>
                <a:gd name="connsiteY34" fmla="*/ 444122 h 524209"/>
                <a:gd name="connsiteX35" fmla="*/ 269385 w 553332"/>
                <a:gd name="connsiteY35" fmla="*/ 123772 h 524209"/>
                <a:gd name="connsiteX36" fmla="*/ 240263 w 553332"/>
                <a:gd name="connsiteY36" fmla="*/ 94649 h 524209"/>
                <a:gd name="connsiteX37" fmla="*/ 269385 w 553332"/>
                <a:gd name="connsiteY37" fmla="*/ 65526 h 524209"/>
                <a:gd name="connsiteX38" fmla="*/ 298508 w 553332"/>
                <a:gd name="connsiteY38" fmla="*/ 94649 h 524209"/>
                <a:gd name="connsiteX39" fmla="*/ 269385 w 553332"/>
                <a:gd name="connsiteY39" fmla="*/ 123772 h 524209"/>
                <a:gd name="connsiteX40" fmla="*/ 342192 w 553332"/>
                <a:gd name="connsiteY40" fmla="*/ 444122 h 524209"/>
                <a:gd name="connsiteX41" fmla="*/ 298508 w 553332"/>
                <a:gd name="connsiteY41" fmla="*/ 444122 h 524209"/>
                <a:gd name="connsiteX42" fmla="*/ 298508 w 553332"/>
                <a:gd name="connsiteY42" fmla="*/ 196579 h 524209"/>
                <a:gd name="connsiteX43" fmla="*/ 342192 w 553332"/>
                <a:gd name="connsiteY43" fmla="*/ 196579 h 524209"/>
                <a:gd name="connsiteX44" fmla="*/ 342192 w 553332"/>
                <a:gd name="connsiteY44" fmla="*/ 444122 h 524209"/>
                <a:gd name="connsiteX45" fmla="*/ 429561 w 553332"/>
                <a:gd name="connsiteY45" fmla="*/ 444122 h 524209"/>
                <a:gd name="connsiteX46" fmla="*/ 385876 w 553332"/>
                <a:gd name="connsiteY46" fmla="*/ 444122 h 524209"/>
                <a:gd name="connsiteX47" fmla="*/ 385876 w 553332"/>
                <a:gd name="connsiteY47" fmla="*/ 196579 h 524209"/>
                <a:gd name="connsiteX48" fmla="*/ 429561 w 553332"/>
                <a:gd name="connsiteY48" fmla="*/ 196579 h 524209"/>
                <a:gd name="connsiteX49" fmla="*/ 429561 w 553332"/>
                <a:gd name="connsiteY49" fmla="*/ 444122 h 52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53332" h="524209">
                  <a:moveTo>
                    <a:pt x="502367" y="458683"/>
                  </a:moveTo>
                  <a:lnTo>
                    <a:pt x="502367" y="444122"/>
                  </a:lnTo>
                  <a:lnTo>
                    <a:pt x="473245" y="444122"/>
                  </a:lnTo>
                  <a:lnTo>
                    <a:pt x="473245" y="196579"/>
                  </a:lnTo>
                  <a:lnTo>
                    <a:pt x="502367" y="196579"/>
                  </a:lnTo>
                  <a:lnTo>
                    <a:pt x="502367" y="182017"/>
                  </a:lnTo>
                  <a:lnTo>
                    <a:pt x="524210" y="182017"/>
                  </a:lnTo>
                  <a:lnTo>
                    <a:pt x="524210" y="138333"/>
                  </a:lnTo>
                  <a:lnTo>
                    <a:pt x="502367" y="138333"/>
                  </a:lnTo>
                  <a:lnTo>
                    <a:pt x="276666" y="0"/>
                  </a:lnTo>
                  <a:lnTo>
                    <a:pt x="50965" y="138333"/>
                  </a:lnTo>
                  <a:lnTo>
                    <a:pt x="29123" y="138333"/>
                  </a:lnTo>
                  <a:lnTo>
                    <a:pt x="29123" y="182017"/>
                  </a:lnTo>
                  <a:lnTo>
                    <a:pt x="50965" y="182017"/>
                  </a:lnTo>
                  <a:lnTo>
                    <a:pt x="50965" y="196579"/>
                  </a:lnTo>
                  <a:lnTo>
                    <a:pt x="80088" y="196579"/>
                  </a:lnTo>
                  <a:lnTo>
                    <a:pt x="80088" y="444122"/>
                  </a:lnTo>
                  <a:lnTo>
                    <a:pt x="50965" y="444122"/>
                  </a:lnTo>
                  <a:lnTo>
                    <a:pt x="50965" y="458683"/>
                  </a:lnTo>
                  <a:lnTo>
                    <a:pt x="0" y="495087"/>
                  </a:lnTo>
                  <a:lnTo>
                    <a:pt x="0" y="524210"/>
                  </a:lnTo>
                  <a:lnTo>
                    <a:pt x="276666" y="524210"/>
                  </a:lnTo>
                  <a:lnTo>
                    <a:pt x="553332" y="524210"/>
                  </a:lnTo>
                  <a:lnTo>
                    <a:pt x="553332" y="495087"/>
                  </a:lnTo>
                  <a:lnTo>
                    <a:pt x="502367" y="458683"/>
                  </a:lnTo>
                  <a:close/>
                  <a:moveTo>
                    <a:pt x="167456" y="444122"/>
                  </a:moveTo>
                  <a:lnTo>
                    <a:pt x="123772" y="444122"/>
                  </a:lnTo>
                  <a:lnTo>
                    <a:pt x="123772" y="196579"/>
                  </a:lnTo>
                  <a:lnTo>
                    <a:pt x="167456" y="196579"/>
                  </a:lnTo>
                  <a:lnTo>
                    <a:pt x="167456" y="444122"/>
                  </a:lnTo>
                  <a:close/>
                  <a:moveTo>
                    <a:pt x="254824" y="444122"/>
                  </a:moveTo>
                  <a:lnTo>
                    <a:pt x="211140" y="444122"/>
                  </a:lnTo>
                  <a:lnTo>
                    <a:pt x="211140" y="196579"/>
                  </a:lnTo>
                  <a:lnTo>
                    <a:pt x="254824" y="196579"/>
                  </a:lnTo>
                  <a:lnTo>
                    <a:pt x="254824" y="444122"/>
                  </a:lnTo>
                  <a:close/>
                  <a:moveTo>
                    <a:pt x="269385" y="123772"/>
                  </a:moveTo>
                  <a:cubicBezTo>
                    <a:pt x="253368" y="123772"/>
                    <a:pt x="240263" y="110666"/>
                    <a:pt x="240263" y="94649"/>
                  </a:cubicBezTo>
                  <a:cubicBezTo>
                    <a:pt x="240263" y="78631"/>
                    <a:pt x="253368" y="65526"/>
                    <a:pt x="269385" y="65526"/>
                  </a:cubicBezTo>
                  <a:cubicBezTo>
                    <a:pt x="285403" y="65526"/>
                    <a:pt x="298508" y="78631"/>
                    <a:pt x="298508" y="94649"/>
                  </a:cubicBezTo>
                  <a:cubicBezTo>
                    <a:pt x="298508" y="110666"/>
                    <a:pt x="285403" y="123772"/>
                    <a:pt x="269385" y="123772"/>
                  </a:cubicBezTo>
                  <a:close/>
                  <a:moveTo>
                    <a:pt x="342192" y="444122"/>
                  </a:moveTo>
                  <a:lnTo>
                    <a:pt x="298508" y="444122"/>
                  </a:lnTo>
                  <a:lnTo>
                    <a:pt x="298508" y="196579"/>
                  </a:lnTo>
                  <a:lnTo>
                    <a:pt x="342192" y="196579"/>
                  </a:lnTo>
                  <a:lnTo>
                    <a:pt x="342192" y="444122"/>
                  </a:lnTo>
                  <a:close/>
                  <a:moveTo>
                    <a:pt x="429561" y="444122"/>
                  </a:moveTo>
                  <a:lnTo>
                    <a:pt x="385876" y="444122"/>
                  </a:lnTo>
                  <a:lnTo>
                    <a:pt x="385876" y="196579"/>
                  </a:lnTo>
                  <a:lnTo>
                    <a:pt x="429561" y="196579"/>
                  </a:lnTo>
                  <a:lnTo>
                    <a:pt x="429561" y="444122"/>
                  </a:lnTo>
                  <a:close/>
                </a:path>
              </a:pathLst>
            </a:custGeom>
            <a:solidFill>
              <a:schemeClr val="bg1"/>
            </a:solidFill>
            <a:ln w="7243"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BCDC5965-7301-4F35-8CB1-6CC7D83B91D4}"/>
              </a:ext>
            </a:extLst>
          </p:cNvPr>
          <p:cNvGrpSpPr/>
          <p:nvPr/>
        </p:nvGrpSpPr>
        <p:grpSpPr>
          <a:xfrm>
            <a:off x="6241636" y="2917752"/>
            <a:ext cx="792000" cy="792000"/>
            <a:chOff x="6641796" y="3449117"/>
            <a:chExt cx="792000" cy="792000"/>
          </a:xfrm>
        </p:grpSpPr>
        <p:sp>
          <p:nvSpPr>
            <p:cNvPr id="22" name="Oval 21">
              <a:extLst>
                <a:ext uri="{FF2B5EF4-FFF2-40B4-BE49-F238E27FC236}">
                  <a16:creationId xmlns:a16="http://schemas.microsoft.com/office/drawing/2014/main" id="{5F40E10C-7FF3-4F5F-806D-91E5EC8D2AA0}"/>
                </a:ext>
              </a:extLst>
            </p:cNvPr>
            <p:cNvSpPr/>
            <p:nvPr/>
          </p:nvSpPr>
          <p:spPr>
            <a:xfrm>
              <a:off x="6641796" y="3449117"/>
              <a:ext cx="792000" cy="79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nvGrpSpPr>
            <p:cNvPr id="23" name="Group 22" descr="Icon address book">
              <a:extLst>
                <a:ext uri="{FF2B5EF4-FFF2-40B4-BE49-F238E27FC236}">
                  <a16:creationId xmlns:a16="http://schemas.microsoft.com/office/drawing/2014/main" id="{871277F8-93F4-40FC-A85B-BE74D111FE12}"/>
                </a:ext>
              </a:extLst>
            </p:cNvPr>
            <p:cNvGrpSpPr/>
            <p:nvPr/>
          </p:nvGrpSpPr>
          <p:grpSpPr>
            <a:xfrm>
              <a:off x="6903878" y="3682659"/>
              <a:ext cx="267836" cy="324916"/>
              <a:chOff x="6524311" y="1621955"/>
              <a:chExt cx="444122" cy="538770"/>
            </a:xfrm>
            <a:solidFill>
              <a:schemeClr val="bg1"/>
            </a:solidFill>
          </p:grpSpPr>
          <p:sp>
            <p:nvSpPr>
              <p:cNvPr id="24" name="Freeform: Shape 23">
                <a:extLst>
                  <a:ext uri="{FF2B5EF4-FFF2-40B4-BE49-F238E27FC236}">
                    <a16:creationId xmlns:a16="http://schemas.microsoft.com/office/drawing/2014/main" id="{CCD5BF74-768E-4504-91D2-EFBC43886C63}"/>
                  </a:ext>
                </a:extLst>
              </p:cNvPr>
              <p:cNvSpPr/>
              <p:nvPr/>
            </p:nvSpPr>
            <p:spPr>
              <a:xfrm>
                <a:off x="6924749" y="1621955"/>
                <a:ext cx="43684" cy="538770"/>
              </a:xfrm>
              <a:custGeom>
                <a:avLst/>
                <a:gdLst>
                  <a:gd name="connsiteX0" fmla="*/ 0 w 43684"/>
                  <a:gd name="connsiteY0" fmla="*/ 0 h 538770"/>
                  <a:gd name="connsiteX1" fmla="*/ 43684 w 43684"/>
                  <a:gd name="connsiteY1" fmla="*/ 0 h 538770"/>
                  <a:gd name="connsiteX2" fmla="*/ 43684 w 43684"/>
                  <a:gd name="connsiteY2" fmla="*/ 538771 h 538770"/>
                  <a:gd name="connsiteX3" fmla="*/ 0 w 43684"/>
                  <a:gd name="connsiteY3" fmla="*/ 538771 h 538770"/>
                </a:gdLst>
                <a:ahLst/>
                <a:cxnLst>
                  <a:cxn ang="0">
                    <a:pos x="connsiteX0" y="connsiteY0"/>
                  </a:cxn>
                  <a:cxn ang="0">
                    <a:pos x="connsiteX1" y="connsiteY1"/>
                  </a:cxn>
                  <a:cxn ang="0">
                    <a:pos x="connsiteX2" y="connsiteY2"/>
                  </a:cxn>
                  <a:cxn ang="0">
                    <a:pos x="connsiteX3" y="connsiteY3"/>
                  </a:cxn>
                </a:cxnLst>
                <a:rect l="l" t="t" r="r" b="b"/>
                <a:pathLst>
                  <a:path w="43684" h="538770">
                    <a:moveTo>
                      <a:pt x="0" y="0"/>
                    </a:moveTo>
                    <a:lnTo>
                      <a:pt x="43684" y="0"/>
                    </a:lnTo>
                    <a:lnTo>
                      <a:pt x="43684" y="538771"/>
                    </a:lnTo>
                    <a:lnTo>
                      <a:pt x="0" y="538771"/>
                    </a:lnTo>
                    <a:close/>
                  </a:path>
                </a:pathLst>
              </a:custGeom>
              <a:grpFill/>
              <a:ln w="724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BEAC9E3-EB18-4E80-BCF3-0FE8CB940930}"/>
                  </a:ext>
                </a:extLst>
              </p:cNvPr>
              <p:cNvSpPr/>
              <p:nvPr/>
            </p:nvSpPr>
            <p:spPr>
              <a:xfrm>
                <a:off x="6524311" y="1621955"/>
                <a:ext cx="371315" cy="538770"/>
              </a:xfrm>
              <a:custGeom>
                <a:avLst/>
                <a:gdLst>
                  <a:gd name="connsiteX0" fmla="*/ 0 w 371315"/>
                  <a:gd name="connsiteY0" fmla="*/ 29123 h 538770"/>
                  <a:gd name="connsiteX1" fmla="*/ 0 w 371315"/>
                  <a:gd name="connsiteY1" fmla="*/ 509648 h 538770"/>
                  <a:gd name="connsiteX2" fmla="*/ 29123 w 371315"/>
                  <a:gd name="connsiteY2" fmla="*/ 538771 h 538770"/>
                  <a:gd name="connsiteX3" fmla="*/ 371315 w 371315"/>
                  <a:gd name="connsiteY3" fmla="*/ 538771 h 538770"/>
                  <a:gd name="connsiteX4" fmla="*/ 371315 w 371315"/>
                  <a:gd name="connsiteY4" fmla="*/ 0 h 538770"/>
                  <a:gd name="connsiteX5" fmla="*/ 29123 w 371315"/>
                  <a:gd name="connsiteY5" fmla="*/ 0 h 538770"/>
                  <a:gd name="connsiteX6" fmla="*/ 0 w 371315"/>
                  <a:gd name="connsiteY6" fmla="*/ 29123 h 538770"/>
                  <a:gd name="connsiteX7" fmla="*/ 191482 w 371315"/>
                  <a:gd name="connsiteY7" fmla="*/ 259921 h 538770"/>
                  <a:gd name="connsiteX8" fmla="*/ 136149 w 371315"/>
                  <a:gd name="connsiteY8" fmla="*/ 204587 h 538770"/>
                  <a:gd name="connsiteX9" fmla="*/ 191482 w 371315"/>
                  <a:gd name="connsiteY9" fmla="*/ 149254 h 538770"/>
                  <a:gd name="connsiteX10" fmla="*/ 246815 w 371315"/>
                  <a:gd name="connsiteY10" fmla="*/ 204587 h 538770"/>
                  <a:gd name="connsiteX11" fmla="*/ 191482 w 371315"/>
                  <a:gd name="connsiteY11" fmla="*/ 259921 h 538770"/>
                  <a:gd name="connsiteX12" fmla="*/ 80088 w 371315"/>
                  <a:gd name="connsiteY12" fmla="*/ 330543 h 538770"/>
                  <a:gd name="connsiteX13" fmla="*/ 91009 w 371315"/>
                  <a:gd name="connsiteY13" fmla="*/ 307973 h 538770"/>
                  <a:gd name="connsiteX14" fmla="*/ 145614 w 371315"/>
                  <a:gd name="connsiteY14" fmla="*/ 281763 h 538770"/>
                  <a:gd name="connsiteX15" fmla="*/ 191482 w 371315"/>
                  <a:gd name="connsiteY15" fmla="*/ 274482 h 538770"/>
                  <a:gd name="connsiteX16" fmla="*/ 237350 w 371315"/>
                  <a:gd name="connsiteY16" fmla="*/ 281763 h 538770"/>
                  <a:gd name="connsiteX17" fmla="*/ 291956 w 371315"/>
                  <a:gd name="connsiteY17" fmla="*/ 307973 h 538770"/>
                  <a:gd name="connsiteX18" fmla="*/ 302877 w 371315"/>
                  <a:gd name="connsiteY18" fmla="*/ 330543 h 538770"/>
                  <a:gd name="connsiteX19" fmla="*/ 302877 w 371315"/>
                  <a:gd name="connsiteY19" fmla="*/ 385876 h 538770"/>
                  <a:gd name="connsiteX20" fmla="*/ 80088 w 371315"/>
                  <a:gd name="connsiteY20" fmla="*/ 385876 h 538770"/>
                  <a:gd name="connsiteX21" fmla="*/ 80088 w 371315"/>
                  <a:gd name="connsiteY21" fmla="*/ 330543 h 53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1315" h="538770">
                    <a:moveTo>
                      <a:pt x="0" y="29123"/>
                    </a:moveTo>
                    <a:lnTo>
                      <a:pt x="0" y="509648"/>
                    </a:lnTo>
                    <a:cubicBezTo>
                      <a:pt x="0" y="525666"/>
                      <a:pt x="13105" y="538771"/>
                      <a:pt x="29123" y="538771"/>
                    </a:cubicBezTo>
                    <a:lnTo>
                      <a:pt x="371315" y="538771"/>
                    </a:lnTo>
                    <a:lnTo>
                      <a:pt x="371315" y="0"/>
                    </a:lnTo>
                    <a:lnTo>
                      <a:pt x="29123" y="0"/>
                    </a:lnTo>
                    <a:cubicBezTo>
                      <a:pt x="13105" y="0"/>
                      <a:pt x="0" y="13105"/>
                      <a:pt x="0" y="29123"/>
                    </a:cubicBezTo>
                    <a:close/>
                    <a:moveTo>
                      <a:pt x="191482" y="259921"/>
                    </a:moveTo>
                    <a:cubicBezTo>
                      <a:pt x="160903" y="259921"/>
                      <a:pt x="136149" y="235166"/>
                      <a:pt x="136149" y="204587"/>
                    </a:cubicBezTo>
                    <a:cubicBezTo>
                      <a:pt x="136149" y="174008"/>
                      <a:pt x="160903" y="149254"/>
                      <a:pt x="191482" y="149254"/>
                    </a:cubicBezTo>
                    <a:cubicBezTo>
                      <a:pt x="222061" y="149254"/>
                      <a:pt x="246815" y="174008"/>
                      <a:pt x="246815" y="204587"/>
                    </a:cubicBezTo>
                    <a:cubicBezTo>
                      <a:pt x="246815" y="235894"/>
                      <a:pt x="222061" y="259921"/>
                      <a:pt x="191482" y="259921"/>
                    </a:cubicBezTo>
                    <a:close/>
                    <a:moveTo>
                      <a:pt x="80088" y="330543"/>
                    </a:moveTo>
                    <a:cubicBezTo>
                      <a:pt x="80088" y="321806"/>
                      <a:pt x="84456" y="313070"/>
                      <a:pt x="91009" y="307973"/>
                    </a:cubicBezTo>
                    <a:cubicBezTo>
                      <a:pt x="107754" y="295596"/>
                      <a:pt x="125956" y="286859"/>
                      <a:pt x="145614" y="281763"/>
                    </a:cubicBezTo>
                    <a:cubicBezTo>
                      <a:pt x="160175" y="276666"/>
                      <a:pt x="176193" y="274482"/>
                      <a:pt x="191482" y="274482"/>
                    </a:cubicBezTo>
                    <a:cubicBezTo>
                      <a:pt x="206772" y="275210"/>
                      <a:pt x="222061" y="277394"/>
                      <a:pt x="237350" y="281763"/>
                    </a:cubicBezTo>
                    <a:cubicBezTo>
                      <a:pt x="257008" y="286859"/>
                      <a:pt x="275210" y="296324"/>
                      <a:pt x="291956" y="307973"/>
                    </a:cubicBezTo>
                    <a:cubicBezTo>
                      <a:pt x="298508" y="313798"/>
                      <a:pt x="302877" y="321806"/>
                      <a:pt x="302877" y="330543"/>
                    </a:cubicBezTo>
                    <a:lnTo>
                      <a:pt x="302877" y="385876"/>
                    </a:lnTo>
                    <a:lnTo>
                      <a:pt x="80088" y="385876"/>
                    </a:lnTo>
                    <a:lnTo>
                      <a:pt x="80088" y="330543"/>
                    </a:lnTo>
                    <a:close/>
                  </a:path>
                </a:pathLst>
              </a:custGeom>
              <a:grpFill/>
              <a:ln w="7243" cap="flat">
                <a:noFill/>
                <a:prstDash val="solid"/>
                <a:miter/>
              </a:ln>
            </p:spPr>
            <p:txBody>
              <a:bodyPr rtlCol="0" anchor="ctr"/>
              <a:lstStyle/>
              <a:p>
                <a:endParaRPr lang="en-US"/>
              </a:p>
            </p:txBody>
          </p:sp>
        </p:grpSp>
      </p:grpSp>
      <p:grpSp>
        <p:nvGrpSpPr>
          <p:cNvPr id="26" name="Group 25">
            <a:extLst>
              <a:ext uri="{FF2B5EF4-FFF2-40B4-BE49-F238E27FC236}">
                <a16:creationId xmlns:a16="http://schemas.microsoft.com/office/drawing/2014/main" id="{02A0A614-33CF-4389-B5AF-F991182E1388}"/>
              </a:ext>
            </a:extLst>
          </p:cNvPr>
          <p:cNvGrpSpPr/>
          <p:nvPr/>
        </p:nvGrpSpPr>
        <p:grpSpPr>
          <a:xfrm>
            <a:off x="3221089" y="3339531"/>
            <a:ext cx="792000" cy="792000"/>
            <a:chOff x="3621249" y="3870896"/>
            <a:chExt cx="792000" cy="792000"/>
          </a:xfrm>
        </p:grpSpPr>
        <p:sp>
          <p:nvSpPr>
            <p:cNvPr id="27" name="Oval 26">
              <a:extLst>
                <a:ext uri="{FF2B5EF4-FFF2-40B4-BE49-F238E27FC236}">
                  <a16:creationId xmlns:a16="http://schemas.microsoft.com/office/drawing/2014/main" id="{919FFF3B-355A-421B-B9EE-CCCF70C8E4CB}"/>
                </a:ext>
              </a:extLst>
            </p:cNvPr>
            <p:cNvSpPr/>
            <p:nvPr/>
          </p:nvSpPr>
          <p:spPr>
            <a:xfrm>
              <a:off x="3621249" y="3870896"/>
              <a:ext cx="792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nvGrpSpPr>
            <p:cNvPr id="28" name="Group 27">
              <a:extLst>
                <a:ext uri="{FF2B5EF4-FFF2-40B4-BE49-F238E27FC236}">
                  <a16:creationId xmlns:a16="http://schemas.microsoft.com/office/drawing/2014/main" id="{3B52D6CD-0B0D-4793-BFE0-846BA2BF54BF}"/>
                </a:ext>
              </a:extLst>
            </p:cNvPr>
            <p:cNvGrpSpPr/>
            <p:nvPr/>
          </p:nvGrpSpPr>
          <p:grpSpPr>
            <a:xfrm>
              <a:off x="3855945" y="4126763"/>
              <a:ext cx="322608" cy="280266"/>
              <a:chOff x="765945" y="7535993"/>
              <a:chExt cx="582455" cy="506008"/>
            </a:xfrm>
            <a:solidFill>
              <a:schemeClr val="bg1"/>
            </a:solidFill>
          </p:grpSpPr>
          <p:sp>
            <p:nvSpPr>
              <p:cNvPr id="29" name="Freeform: Shape 28">
                <a:extLst>
                  <a:ext uri="{FF2B5EF4-FFF2-40B4-BE49-F238E27FC236}">
                    <a16:creationId xmlns:a16="http://schemas.microsoft.com/office/drawing/2014/main" id="{D7A98763-2183-4F5E-829B-69E2E1362128}"/>
                  </a:ext>
                </a:extLst>
              </p:cNvPr>
              <p:cNvSpPr/>
              <p:nvPr/>
            </p:nvSpPr>
            <p:spPr>
              <a:xfrm>
                <a:off x="765945" y="7809019"/>
                <a:ext cx="582455" cy="232982"/>
              </a:xfrm>
              <a:custGeom>
                <a:avLst/>
                <a:gdLst>
                  <a:gd name="connsiteX0" fmla="*/ 334912 w 582455"/>
                  <a:gd name="connsiteY0" fmla="*/ 14561 h 232982"/>
                  <a:gd name="connsiteX1" fmla="*/ 305789 w 582455"/>
                  <a:gd name="connsiteY1" fmla="*/ 43684 h 232982"/>
                  <a:gd name="connsiteX2" fmla="*/ 276666 w 582455"/>
                  <a:gd name="connsiteY2" fmla="*/ 43684 h 232982"/>
                  <a:gd name="connsiteX3" fmla="*/ 247543 w 582455"/>
                  <a:gd name="connsiteY3" fmla="*/ 14561 h 232982"/>
                  <a:gd name="connsiteX4" fmla="*/ 247543 w 582455"/>
                  <a:gd name="connsiteY4" fmla="*/ 0 h 232982"/>
                  <a:gd name="connsiteX5" fmla="*/ 0 w 582455"/>
                  <a:gd name="connsiteY5" fmla="*/ 0 h 232982"/>
                  <a:gd name="connsiteX6" fmla="*/ 0 w 582455"/>
                  <a:gd name="connsiteY6" fmla="*/ 203859 h 232982"/>
                  <a:gd name="connsiteX7" fmla="*/ 29123 w 582455"/>
                  <a:gd name="connsiteY7" fmla="*/ 232982 h 232982"/>
                  <a:gd name="connsiteX8" fmla="*/ 553332 w 582455"/>
                  <a:gd name="connsiteY8" fmla="*/ 232982 h 232982"/>
                  <a:gd name="connsiteX9" fmla="*/ 582455 w 582455"/>
                  <a:gd name="connsiteY9" fmla="*/ 203859 h 232982"/>
                  <a:gd name="connsiteX10" fmla="*/ 582455 w 582455"/>
                  <a:gd name="connsiteY10" fmla="*/ 0 h 232982"/>
                  <a:gd name="connsiteX11" fmla="*/ 334912 w 582455"/>
                  <a:gd name="connsiteY11" fmla="*/ 0 h 232982"/>
                  <a:gd name="connsiteX12" fmla="*/ 334912 w 582455"/>
                  <a:gd name="connsiteY12" fmla="*/ 14561 h 23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2455" h="232982">
                    <a:moveTo>
                      <a:pt x="334912" y="14561"/>
                    </a:moveTo>
                    <a:cubicBezTo>
                      <a:pt x="334912" y="30579"/>
                      <a:pt x="321806" y="43684"/>
                      <a:pt x="305789" y="43684"/>
                    </a:cubicBezTo>
                    <a:lnTo>
                      <a:pt x="276666" y="43684"/>
                    </a:lnTo>
                    <a:cubicBezTo>
                      <a:pt x="260649" y="43684"/>
                      <a:pt x="247543" y="30579"/>
                      <a:pt x="247543" y="14561"/>
                    </a:cubicBezTo>
                    <a:lnTo>
                      <a:pt x="247543" y="0"/>
                    </a:lnTo>
                    <a:lnTo>
                      <a:pt x="0" y="0"/>
                    </a:lnTo>
                    <a:lnTo>
                      <a:pt x="0" y="203859"/>
                    </a:lnTo>
                    <a:cubicBezTo>
                      <a:pt x="0" y="219877"/>
                      <a:pt x="13105" y="232982"/>
                      <a:pt x="29123" y="232982"/>
                    </a:cubicBezTo>
                    <a:lnTo>
                      <a:pt x="553332" y="232982"/>
                    </a:lnTo>
                    <a:cubicBezTo>
                      <a:pt x="569350" y="232982"/>
                      <a:pt x="582455" y="219877"/>
                      <a:pt x="582455" y="203859"/>
                    </a:cubicBezTo>
                    <a:lnTo>
                      <a:pt x="582455" y="0"/>
                    </a:lnTo>
                    <a:lnTo>
                      <a:pt x="334912" y="0"/>
                    </a:lnTo>
                    <a:lnTo>
                      <a:pt x="334912" y="14561"/>
                    </a:lnTo>
                    <a:close/>
                  </a:path>
                </a:pathLst>
              </a:custGeom>
              <a:grpFill/>
              <a:ln w="724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522FDB6-13EE-40C5-A2F3-64FB7AEFAF8F}"/>
                  </a:ext>
                </a:extLst>
              </p:cNvPr>
              <p:cNvSpPr/>
              <p:nvPr/>
            </p:nvSpPr>
            <p:spPr>
              <a:xfrm>
                <a:off x="765945" y="7535993"/>
                <a:ext cx="582455" cy="243903"/>
              </a:xfrm>
              <a:custGeom>
                <a:avLst/>
                <a:gdLst>
                  <a:gd name="connsiteX0" fmla="*/ 553332 w 582455"/>
                  <a:gd name="connsiteY0" fmla="*/ 98289 h 243903"/>
                  <a:gd name="connsiteX1" fmla="*/ 407719 w 582455"/>
                  <a:gd name="connsiteY1" fmla="*/ 98289 h 243903"/>
                  <a:gd name="connsiteX2" fmla="*/ 407719 w 582455"/>
                  <a:gd name="connsiteY2" fmla="*/ 50965 h 243903"/>
                  <a:gd name="connsiteX3" fmla="*/ 356754 w 582455"/>
                  <a:gd name="connsiteY3" fmla="*/ 0 h 243903"/>
                  <a:gd name="connsiteX4" fmla="*/ 225701 w 582455"/>
                  <a:gd name="connsiteY4" fmla="*/ 0 h 243903"/>
                  <a:gd name="connsiteX5" fmla="*/ 174737 w 582455"/>
                  <a:gd name="connsiteY5" fmla="*/ 50965 h 243903"/>
                  <a:gd name="connsiteX6" fmla="*/ 174737 w 582455"/>
                  <a:gd name="connsiteY6" fmla="*/ 98289 h 243903"/>
                  <a:gd name="connsiteX7" fmla="*/ 29123 w 582455"/>
                  <a:gd name="connsiteY7" fmla="*/ 98289 h 243903"/>
                  <a:gd name="connsiteX8" fmla="*/ 0 w 582455"/>
                  <a:gd name="connsiteY8" fmla="*/ 127412 h 243903"/>
                  <a:gd name="connsiteX9" fmla="*/ 0 w 582455"/>
                  <a:gd name="connsiteY9" fmla="*/ 243903 h 243903"/>
                  <a:gd name="connsiteX10" fmla="*/ 247543 w 582455"/>
                  <a:gd name="connsiteY10" fmla="*/ 243903 h 243903"/>
                  <a:gd name="connsiteX11" fmla="*/ 247543 w 582455"/>
                  <a:gd name="connsiteY11" fmla="*/ 229342 h 243903"/>
                  <a:gd name="connsiteX12" fmla="*/ 334912 w 582455"/>
                  <a:gd name="connsiteY12" fmla="*/ 229342 h 243903"/>
                  <a:gd name="connsiteX13" fmla="*/ 334912 w 582455"/>
                  <a:gd name="connsiteY13" fmla="*/ 243903 h 243903"/>
                  <a:gd name="connsiteX14" fmla="*/ 582455 w 582455"/>
                  <a:gd name="connsiteY14" fmla="*/ 243903 h 243903"/>
                  <a:gd name="connsiteX15" fmla="*/ 582455 w 582455"/>
                  <a:gd name="connsiteY15" fmla="*/ 127412 h 243903"/>
                  <a:gd name="connsiteX16" fmla="*/ 553332 w 582455"/>
                  <a:gd name="connsiteY16" fmla="*/ 98289 h 243903"/>
                  <a:gd name="connsiteX17" fmla="*/ 218421 w 582455"/>
                  <a:gd name="connsiteY17" fmla="*/ 98289 h 243903"/>
                  <a:gd name="connsiteX18" fmla="*/ 218421 w 582455"/>
                  <a:gd name="connsiteY18" fmla="*/ 50965 h 243903"/>
                  <a:gd name="connsiteX19" fmla="*/ 225701 w 582455"/>
                  <a:gd name="connsiteY19" fmla="*/ 43684 h 243903"/>
                  <a:gd name="connsiteX20" fmla="*/ 356754 w 582455"/>
                  <a:gd name="connsiteY20" fmla="*/ 43684 h 243903"/>
                  <a:gd name="connsiteX21" fmla="*/ 364034 w 582455"/>
                  <a:gd name="connsiteY21" fmla="*/ 50965 h 243903"/>
                  <a:gd name="connsiteX22" fmla="*/ 364034 w 582455"/>
                  <a:gd name="connsiteY22" fmla="*/ 98289 h 243903"/>
                  <a:gd name="connsiteX23" fmla="*/ 218421 w 582455"/>
                  <a:gd name="connsiteY23" fmla="*/ 98289 h 24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2455" h="243903">
                    <a:moveTo>
                      <a:pt x="553332" y="98289"/>
                    </a:moveTo>
                    <a:lnTo>
                      <a:pt x="407719" y="98289"/>
                    </a:lnTo>
                    <a:lnTo>
                      <a:pt x="407719" y="50965"/>
                    </a:lnTo>
                    <a:cubicBezTo>
                      <a:pt x="407719" y="22570"/>
                      <a:pt x="385148" y="0"/>
                      <a:pt x="356754" y="0"/>
                    </a:cubicBezTo>
                    <a:lnTo>
                      <a:pt x="225701" y="0"/>
                    </a:lnTo>
                    <a:cubicBezTo>
                      <a:pt x="197307" y="0"/>
                      <a:pt x="174737" y="22570"/>
                      <a:pt x="174737" y="50965"/>
                    </a:cubicBezTo>
                    <a:lnTo>
                      <a:pt x="174737" y="98289"/>
                    </a:lnTo>
                    <a:lnTo>
                      <a:pt x="29123" y="98289"/>
                    </a:lnTo>
                    <a:cubicBezTo>
                      <a:pt x="13105" y="98289"/>
                      <a:pt x="0" y="111395"/>
                      <a:pt x="0" y="127412"/>
                    </a:cubicBezTo>
                    <a:lnTo>
                      <a:pt x="0" y="243903"/>
                    </a:lnTo>
                    <a:lnTo>
                      <a:pt x="247543" y="243903"/>
                    </a:lnTo>
                    <a:lnTo>
                      <a:pt x="247543" y="229342"/>
                    </a:lnTo>
                    <a:lnTo>
                      <a:pt x="334912" y="229342"/>
                    </a:lnTo>
                    <a:lnTo>
                      <a:pt x="334912" y="243903"/>
                    </a:lnTo>
                    <a:lnTo>
                      <a:pt x="582455" y="243903"/>
                    </a:lnTo>
                    <a:lnTo>
                      <a:pt x="582455" y="127412"/>
                    </a:lnTo>
                    <a:cubicBezTo>
                      <a:pt x="582455" y="111395"/>
                      <a:pt x="569350" y="98289"/>
                      <a:pt x="553332" y="98289"/>
                    </a:cubicBezTo>
                    <a:moveTo>
                      <a:pt x="218421" y="98289"/>
                    </a:moveTo>
                    <a:lnTo>
                      <a:pt x="218421" y="50965"/>
                    </a:lnTo>
                    <a:cubicBezTo>
                      <a:pt x="218421" y="46596"/>
                      <a:pt x="221333" y="43684"/>
                      <a:pt x="225701" y="43684"/>
                    </a:cubicBezTo>
                    <a:lnTo>
                      <a:pt x="356754" y="43684"/>
                    </a:lnTo>
                    <a:cubicBezTo>
                      <a:pt x="361122" y="43684"/>
                      <a:pt x="364034" y="46596"/>
                      <a:pt x="364034" y="50965"/>
                    </a:cubicBezTo>
                    <a:lnTo>
                      <a:pt x="364034" y="98289"/>
                    </a:lnTo>
                    <a:lnTo>
                      <a:pt x="218421" y="98289"/>
                    </a:lnTo>
                    <a:close/>
                  </a:path>
                </a:pathLst>
              </a:custGeom>
              <a:grpFill/>
              <a:ln w="7243" cap="flat">
                <a:noFill/>
                <a:prstDash val="solid"/>
                <a:miter/>
              </a:ln>
            </p:spPr>
            <p:txBody>
              <a:bodyPr rtlCol="0" anchor="ctr"/>
              <a:lstStyle/>
              <a:p>
                <a:endParaRPr lang="en-US"/>
              </a:p>
            </p:txBody>
          </p:sp>
        </p:grpSp>
      </p:grpSp>
      <p:grpSp>
        <p:nvGrpSpPr>
          <p:cNvPr id="31" name="Group 30">
            <a:extLst>
              <a:ext uri="{FF2B5EF4-FFF2-40B4-BE49-F238E27FC236}">
                <a16:creationId xmlns:a16="http://schemas.microsoft.com/office/drawing/2014/main" id="{21B3291F-E2A4-40E2-B56B-7BBE3D285F3C}"/>
              </a:ext>
            </a:extLst>
          </p:cNvPr>
          <p:cNvGrpSpPr/>
          <p:nvPr/>
        </p:nvGrpSpPr>
        <p:grpSpPr>
          <a:xfrm>
            <a:off x="4197527" y="803225"/>
            <a:ext cx="792000" cy="792000"/>
            <a:chOff x="4597687" y="1334590"/>
            <a:chExt cx="792000" cy="792000"/>
          </a:xfrm>
        </p:grpSpPr>
        <p:sp>
          <p:nvSpPr>
            <p:cNvPr id="32" name="Oval 31">
              <a:extLst>
                <a:ext uri="{FF2B5EF4-FFF2-40B4-BE49-F238E27FC236}">
                  <a16:creationId xmlns:a16="http://schemas.microsoft.com/office/drawing/2014/main" id="{7DE7BC75-2CBD-43DF-83ED-6A084B5AD85F}"/>
                </a:ext>
              </a:extLst>
            </p:cNvPr>
            <p:cNvSpPr/>
            <p:nvPr/>
          </p:nvSpPr>
          <p:spPr>
            <a:xfrm>
              <a:off x="4597687" y="1334590"/>
              <a:ext cx="792000" cy="79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nvGrpSpPr>
            <p:cNvPr id="33" name="Group 32">
              <a:extLst>
                <a:ext uri="{FF2B5EF4-FFF2-40B4-BE49-F238E27FC236}">
                  <a16:creationId xmlns:a16="http://schemas.microsoft.com/office/drawing/2014/main" id="{B03C8703-4165-412A-A450-2779A2AE3050}"/>
                </a:ext>
              </a:extLst>
            </p:cNvPr>
            <p:cNvGrpSpPr/>
            <p:nvPr/>
          </p:nvGrpSpPr>
          <p:grpSpPr>
            <a:xfrm>
              <a:off x="4830603" y="1567506"/>
              <a:ext cx="326168" cy="326168"/>
              <a:chOff x="2178173" y="7523647"/>
              <a:chExt cx="495086" cy="495086"/>
            </a:xfrm>
            <a:solidFill>
              <a:schemeClr val="bg1"/>
            </a:solidFill>
          </p:grpSpPr>
          <p:sp>
            <p:nvSpPr>
              <p:cNvPr id="34" name="Freeform: Shape 33">
                <a:extLst>
                  <a:ext uri="{FF2B5EF4-FFF2-40B4-BE49-F238E27FC236}">
                    <a16:creationId xmlns:a16="http://schemas.microsoft.com/office/drawing/2014/main" id="{E7E41F6A-6086-4536-978F-A3267DB587EB}"/>
                  </a:ext>
                </a:extLst>
              </p:cNvPr>
              <p:cNvSpPr/>
              <p:nvPr/>
            </p:nvSpPr>
            <p:spPr>
              <a:xfrm>
                <a:off x="2178173" y="7523647"/>
                <a:ext cx="495086" cy="495086"/>
              </a:xfrm>
              <a:custGeom>
                <a:avLst/>
                <a:gdLst>
                  <a:gd name="connsiteX0" fmla="*/ 43684 w 495086"/>
                  <a:gd name="connsiteY0" fmla="*/ 0 h 495086"/>
                  <a:gd name="connsiteX1" fmla="*/ 0 w 495086"/>
                  <a:gd name="connsiteY1" fmla="*/ 0 h 495086"/>
                  <a:gd name="connsiteX2" fmla="*/ 0 w 495086"/>
                  <a:gd name="connsiteY2" fmla="*/ 495087 h 495086"/>
                  <a:gd name="connsiteX3" fmla="*/ 495087 w 495086"/>
                  <a:gd name="connsiteY3" fmla="*/ 495087 h 495086"/>
                  <a:gd name="connsiteX4" fmla="*/ 495087 w 495086"/>
                  <a:gd name="connsiteY4" fmla="*/ 451403 h 495086"/>
                  <a:gd name="connsiteX5" fmla="*/ 43684 w 495086"/>
                  <a:gd name="connsiteY5" fmla="*/ 451403 h 49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086" h="495086">
                    <a:moveTo>
                      <a:pt x="43684" y="0"/>
                    </a:moveTo>
                    <a:lnTo>
                      <a:pt x="0" y="0"/>
                    </a:lnTo>
                    <a:lnTo>
                      <a:pt x="0" y="495087"/>
                    </a:lnTo>
                    <a:lnTo>
                      <a:pt x="495087" y="495087"/>
                    </a:lnTo>
                    <a:lnTo>
                      <a:pt x="495087" y="451403"/>
                    </a:lnTo>
                    <a:lnTo>
                      <a:pt x="43684" y="451403"/>
                    </a:lnTo>
                    <a:close/>
                  </a:path>
                </a:pathLst>
              </a:custGeom>
              <a:grpFill/>
              <a:ln w="7243"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F0B88E7-4888-46D2-A332-330279D603F0}"/>
                  </a:ext>
                </a:extLst>
              </p:cNvPr>
              <p:cNvSpPr/>
              <p:nvPr/>
            </p:nvSpPr>
            <p:spPr>
              <a:xfrm>
                <a:off x="2265541" y="7676542"/>
                <a:ext cx="80087" cy="254824"/>
              </a:xfrm>
              <a:custGeom>
                <a:avLst/>
                <a:gdLst>
                  <a:gd name="connsiteX0" fmla="*/ 0 w 80087"/>
                  <a:gd name="connsiteY0" fmla="*/ 0 h 254824"/>
                  <a:gd name="connsiteX1" fmla="*/ 80088 w 80087"/>
                  <a:gd name="connsiteY1" fmla="*/ 0 h 254824"/>
                  <a:gd name="connsiteX2" fmla="*/ 80088 w 80087"/>
                  <a:gd name="connsiteY2" fmla="*/ 254824 h 254824"/>
                  <a:gd name="connsiteX3" fmla="*/ 0 w 80087"/>
                  <a:gd name="connsiteY3" fmla="*/ 254824 h 254824"/>
                </a:gdLst>
                <a:ahLst/>
                <a:cxnLst>
                  <a:cxn ang="0">
                    <a:pos x="connsiteX0" y="connsiteY0"/>
                  </a:cxn>
                  <a:cxn ang="0">
                    <a:pos x="connsiteX1" y="connsiteY1"/>
                  </a:cxn>
                  <a:cxn ang="0">
                    <a:pos x="connsiteX2" y="connsiteY2"/>
                  </a:cxn>
                  <a:cxn ang="0">
                    <a:pos x="connsiteX3" y="connsiteY3"/>
                  </a:cxn>
                </a:cxnLst>
                <a:rect l="l" t="t" r="r" b="b"/>
                <a:pathLst>
                  <a:path w="80087" h="254824">
                    <a:moveTo>
                      <a:pt x="0" y="0"/>
                    </a:moveTo>
                    <a:lnTo>
                      <a:pt x="80088" y="0"/>
                    </a:lnTo>
                    <a:lnTo>
                      <a:pt x="80088" y="254824"/>
                    </a:lnTo>
                    <a:lnTo>
                      <a:pt x="0" y="254824"/>
                    </a:lnTo>
                    <a:close/>
                  </a:path>
                </a:pathLst>
              </a:custGeom>
              <a:grpFill/>
              <a:ln w="724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ED82F1E-EEA4-4B2C-95CE-1D3E042284FE}"/>
                  </a:ext>
                </a:extLst>
              </p:cNvPr>
              <p:cNvSpPr/>
              <p:nvPr/>
            </p:nvSpPr>
            <p:spPr>
              <a:xfrm>
                <a:off x="2374752" y="7523647"/>
                <a:ext cx="80087" cy="407718"/>
              </a:xfrm>
              <a:custGeom>
                <a:avLst/>
                <a:gdLst>
                  <a:gd name="connsiteX0" fmla="*/ 0 w 80087"/>
                  <a:gd name="connsiteY0" fmla="*/ 0 h 407718"/>
                  <a:gd name="connsiteX1" fmla="*/ 80088 w 80087"/>
                  <a:gd name="connsiteY1" fmla="*/ 0 h 407718"/>
                  <a:gd name="connsiteX2" fmla="*/ 80088 w 80087"/>
                  <a:gd name="connsiteY2" fmla="*/ 407719 h 407718"/>
                  <a:gd name="connsiteX3" fmla="*/ 0 w 80087"/>
                  <a:gd name="connsiteY3" fmla="*/ 407719 h 407718"/>
                </a:gdLst>
                <a:ahLst/>
                <a:cxnLst>
                  <a:cxn ang="0">
                    <a:pos x="connsiteX0" y="connsiteY0"/>
                  </a:cxn>
                  <a:cxn ang="0">
                    <a:pos x="connsiteX1" y="connsiteY1"/>
                  </a:cxn>
                  <a:cxn ang="0">
                    <a:pos x="connsiteX2" y="connsiteY2"/>
                  </a:cxn>
                  <a:cxn ang="0">
                    <a:pos x="connsiteX3" y="connsiteY3"/>
                  </a:cxn>
                </a:cxnLst>
                <a:rect l="l" t="t" r="r" b="b"/>
                <a:pathLst>
                  <a:path w="80087" h="407718">
                    <a:moveTo>
                      <a:pt x="0" y="0"/>
                    </a:moveTo>
                    <a:lnTo>
                      <a:pt x="80088" y="0"/>
                    </a:lnTo>
                    <a:lnTo>
                      <a:pt x="80088" y="407719"/>
                    </a:lnTo>
                    <a:lnTo>
                      <a:pt x="0" y="407719"/>
                    </a:lnTo>
                    <a:close/>
                  </a:path>
                </a:pathLst>
              </a:custGeom>
              <a:grpFill/>
              <a:ln w="724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19658AC-1EC3-4C6D-B6F1-9860DE558D22}"/>
                  </a:ext>
                </a:extLst>
              </p:cNvPr>
              <p:cNvSpPr/>
              <p:nvPr/>
            </p:nvSpPr>
            <p:spPr>
              <a:xfrm>
                <a:off x="2483962" y="7676542"/>
                <a:ext cx="80087" cy="254824"/>
              </a:xfrm>
              <a:custGeom>
                <a:avLst/>
                <a:gdLst>
                  <a:gd name="connsiteX0" fmla="*/ 0 w 80087"/>
                  <a:gd name="connsiteY0" fmla="*/ 0 h 254824"/>
                  <a:gd name="connsiteX1" fmla="*/ 80088 w 80087"/>
                  <a:gd name="connsiteY1" fmla="*/ 0 h 254824"/>
                  <a:gd name="connsiteX2" fmla="*/ 80088 w 80087"/>
                  <a:gd name="connsiteY2" fmla="*/ 254824 h 254824"/>
                  <a:gd name="connsiteX3" fmla="*/ 0 w 80087"/>
                  <a:gd name="connsiteY3" fmla="*/ 254824 h 254824"/>
                </a:gdLst>
                <a:ahLst/>
                <a:cxnLst>
                  <a:cxn ang="0">
                    <a:pos x="connsiteX0" y="connsiteY0"/>
                  </a:cxn>
                  <a:cxn ang="0">
                    <a:pos x="connsiteX1" y="connsiteY1"/>
                  </a:cxn>
                  <a:cxn ang="0">
                    <a:pos x="connsiteX2" y="connsiteY2"/>
                  </a:cxn>
                  <a:cxn ang="0">
                    <a:pos x="connsiteX3" y="connsiteY3"/>
                  </a:cxn>
                </a:cxnLst>
                <a:rect l="l" t="t" r="r" b="b"/>
                <a:pathLst>
                  <a:path w="80087" h="254824">
                    <a:moveTo>
                      <a:pt x="0" y="0"/>
                    </a:moveTo>
                    <a:lnTo>
                      <a:pt x="80088" y="0"/>
                    </a:lnTo>
                    <a:lnTo>
                      <a:pt x="80088" y="254824"/>
                    </a:lnTo>
                    <a:lnTo>
                      <a:pt x="0" y="254824"/>
                    </a:lnTo>
                    <a:close/>
                  </a:path>
                </a:pathLst>
              </a:custGeom>
              <a:grpFill/>
              <a:ln w="724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919DC71-D2B2-4526-93C7-A99B6E722EE4}"/>
                  </a:ext>
                </a:extLst>
              </p:cNvPr>
              <p:cNvSpPr/>
              <p:nvPr/>
            </p:nvSpPr>
            <p:spPr>
              <a:xfrm>
                <a:off x="2593172" y="7800313"/>
                <a:ext cx="80087" cy="131052"/>
              </a:xfrm>
              <a:custGeom>
                <a:avLst/>
                <a:gdLst>
                  <a:gd name="connsiteX0" fmla="*/ 0 w 80087"/>
                  <a:gd name="connsiteY0" fmla="*/ 0 h 131052"/>
                  <a:gd name="connsiteX1" fmla="*/ 80088 w 80087"/>
                  <a:gd name="connsiteY1" fmla="*/ 0 h 131052"/>
                  <a:gd name="connsiteX2" fmla="*/ 80088 w 80087"/>
                  <a:gd name="connsiteY2" fmla="*/ 131052 h 131052"/>
                  <a:gd name="connsiteX3" fmla="*/ 0 w 80087"/>
                  <a:gd name="connsiteY3" fmla="*/ 131052 h 131052"/>
                </a:gdLst>
                <a:ahLst/>
                <a:cxnLst>
                  <a:cxn ang="0">
                    <a:pos x="connsiteX0" y="connsiteY0"/>
                  </a:cxn>
                  <a:cxn ang="0">
                    <a:pos x="connsiteX1" y="connsiteY1"/>
                  </a:cxn>
                  <a:cxn ang="0">
                    <a:pos x="connsiteX2" y="connsiteY2"/>
                  </a:cxn>
                  <a:cxn ang="0">
                    <a:pos x="connsiteX3" y="connsiteY3"/>
                  </a:cxn>
                </a:cxnLst>
                <a:rect l="l" t="t" r="r" b="b"/>
                <a:pathLst>
                  <a:path w="80087" h="131052">
                    <a:moveTo>
                      <a:pt x="0" y="0"/>
                    </a:moveTo>
                    <a:lnTo>
                      <a:pt x="80088" y="0"/>
                    </a:lnTo>
                    <a:lnTo>
                      <a:pt x="80088" y="131052"/>
                    </a:lnTo>
                    <a:lnTo>
                      <a:pt x="0" y="131052"/>
                    </a:lnTo>
                    <a:close/>
                  </a:path>
                </a:pathLst>
              </a:custGeom>
              <a:grpFill/>
              <a:ln w="7243" cap="flat">
                <a:noFill/>
                <a:prstDash val="solid"/>
                <a:miter/>
              </a:ln>
            </p:spPr>
            <p:txBody>
              <a:bodyPr rtlCol="0" anchor="ctr"/>
              <a:lstStyle/>
              <a:p>
                <a:endParaRPr lang="en-US"/>
              </a:p>
            </p:txBody>
          </p:sp>
        </p:grpSp>
      </p:grpSp>
      <p:grpSp>
        <p:nvGrpSpPr>
          <p:cNvPr id="39" name="Group 38">
            <a:extLst>
              <a:ext uri="{FF2B5EF4-FFF2-40B4-BE49-F238E27FC236}">
                <a16:creationId xmlns:a16="http://schemas.microsoft.com/office/drawing/2014/main" id="{6117DC93-E786-4354-A4FA-24435B2CF00A}"/>
              </a:ext>
            </a:extLst>
          </p:cNvPr>
          <p:cNvGrpSpPr/>
          <p:nvPr/>
        </p:nvGrpSpPr>
        <p:grpSpPr>
          <a:xfrm>
            <a:off x="8180278" y="1053308"/>
            <a:ext cx="792000" cy="792000"/>
            <a:chOff x="8580438" y="1584673"/>
            <a:chExt cx="792000" cy="792000"/>
          </a:xfrm>
        </p:grpSpPr>
        <p:sp>
          <p:nvSpPr>
            <p:cNvPr id="40" name="Oval 39">
              <a:extLst>
                <a:ext uri="{FF2B5EF4-FFF2-40B4-BE49-F238E27FC236}">
                  <a16:creationId xmlns:a16="http://schemas.microsoft.com/office/drawing/2014/main" id="{51CBA38C-64D8-439D-9007-D96C2B2C66BF}"/>
                </a:ext>
              </a:extLst>
            </p:cNvPr>
            <p:cNvSpPr/>
            <p:nvPr/>
          </p:nvSpPr>
          <p:spPr>
            <a:xfrm>
              <a:off x="8580438" y="1584673"/>
              <a:ext cx="792000" cy="792000"/>
            </a:xfrm>
            <a:prstGeom prst="ellipse">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nvGrpSpPr>
            <p:cNvPr id="41" name="Group 40">
              <a:extLst>
                <a:ext uri="{FF2B5EF4-FFF2-40B4-BE49-F238E27FC236}">
                  <a16:creationId xmlns:a16="http://schemas.microsoft.com/office/drawing/2014/main" id="{AA9BE13F-BA20-45C5-9D89-735D556D6784}"/>
                </a:ext>
              </a:extLst>
            </p:cNvPr>
            <p:cNvGrpSpPr/>
            <p:nvPr/>
          </p:nvGrpSpPr>
          <p:grpSpPr>
            <a:xfrm>
              <a:off x="8783789" y="1785793"/>
              <a:ext cx="385298" cy="389760"/>
              <a:chOff x="2054226" y="9445625"/>
              <a:chExt cx="1233488" cy="1247775"/>
            </a:xfrm>
            <a:solidFill>
              <a:schemeClr val="bg1"/>
            </a:solidFill>
          </p:grpSpPr>
          <p:sp>
            <p:nvSpPr>
              <p:cNvPr id="42" name="Freeform 15">
                <a:extLst>
                  <a:ext uri="{FF2B5EF4-FFF2-40B4-BE49-F238E27FC236}">
                    <a16:creationId xmlns:a16="http://schemas.microsoft.com/office/drawing/2014/main" id="{7966D3AE-6B11-4B86-A725-0E583C1B3A66}"/>
                  </a:ext>
                </a:extLst>
              </p:cNvPr>
              <p:cNvSpPr>
                <a:spLocks noEditPoints="1"/>
              </p:cNvSpPr>
              <p:nvPr/>
            </p:nvSpPr>
            <p:spPr bwMode="auto">
              <a:xfrm>
                <a:off x="2054226" y="9445625"/>
                <a:ext cx="1233488" cy="1247775"/>
              </a:xfrm>
              <a:custGeom>
                <a:avLst/>
                <a:gdLst>
                  <a:gd name="T0" fmla="*/ 0 w 1166"/>
                  <a:gd name="T1" fmla="*/ 583 h 1167"/>
                  <a:gd name="T2" fmla="*/ 1166 w 1166"/>
                  <a:gd name="T3" fmla="*/ 583 h 1167"/>
                  <a:gd name="T4" fmla="*/ 583 w 1166"/>
                  <a:gd name="T5" fmla="*/ 1083 h 1167"/>
                  <a:gd name="T6" fmla="*/ 139 w 1166"/>
                  <a:gd name="T7" fmla="*/ 354 h 1167"/>
                  <a:gd name="T8" fmla="*/ 271 w 1166"/>
                  <a:gd name="T9" fmla="*/ 193 h 1167"/>
                  <a:gd name="T10" fmla="*/ 728 w 1166"/>
                  <a:gd name="T11" fmla="*/ 105 h 1167"/>
                  <a:gd name="T12" fmla="*/ 708 w 1166"/>
                  <a:gd name="T13" fmla="*/ 167 h 1167"/>
                  <a:gd name="T14" fmla="*/ 604 w 1166"/>
                  <a:gd name="T15" fmla="*/ 146 h 1167"/>
                  <a:gd name="T16" fmla="*/ 500 w 1166"/>
                  <a:gd name="T17" fmla="*/ 292 h 1167"/>
                  <a:gd name="T18" fmla="*/ 541 w 1166"/>
                  <a:gd name="T19" fmla="*/ 271 h 1167"/>
                  <a:gd name="T20" fmla="*/ 604 w 1166"/>
                  <a:gd name="T21" fmla="*/ 250 h 1167"/>
                  <a:gd name="T22" fmla="*/ 583 w 1166"/>
                  <a:gd name="T23" fmla="*/ 333 h 1167"/>
                  <a:gd name="T24" fmla="*/ 541 w 1166"/>
                  <a:gd name="T25" fmla="*/ 313 h 1167"/>
                  <a:gd name="T26" fmla="*/ 416 w 1166"/>
                  <a:gd name="T27" fmla="*/ 396 h 1167"/>
                  <a:gd name="T28" fmla="*/ 354 w 1166"/>
                  <a:gd name="T29" fmla="*/ 479 h 1167"/>
                  <a:gd name="T30" fmla="*/ 437 w 1166"/>
                  <a:gd name="T31" fmla="*/ 458 h 1167"/>
                  <a:gd name="T32" fmla="*/ 541 w 1166"/>
                  <a:gd name="T33" fmla="*/ 500 h 1167"/>
                  <a:gd name="T34" fmla="*/ 625 w 1166"/>
                  <a:gd name="T35" fmla="*/ 479 h 1167"/>
                  <a:gd name="T36" fmla="*/ 666 w 1166"/>
                  <a:gd name="T37" fmla="*/ 542 h 1167"/>
                  <a:gd name="T38" fmla="*/ 458 w 1166"/>
                  <a:gd name="T39" fmla="*/ 500 h 1167"/>
                  <a:gd name="T40" fmla="*/ 354 w 1166"/>
                  <a:gd name="T41" fmla="*/ 521 h 1167"/>
                  <a:gd name="T42" fmla="*/ 312 w 1166"/>
                  <a:gd name="T43" fmla="*/ 646 h 1167"/>
                  <a:gd name="T44" fmla="*/ 458 w 1166"/>
                  <a:gd name="T45" fmla="*/ 750 h 1167"/>
                  <a:gd name="T46" fmla="*/ 541 w 1166"/>
                  <a:gd name="T47" fmla="*/ 896 h 1167"/>
                  <a:gd name="T48" fmla="*/ 583 w 1166"/>
                  <a:gd name="T49" fmla="*/ 1042 h 1167"/>
                  <a:gd name="T50" fmla="*/ 687 w 1166"/>
                  <a:gd name="T51" fmla="*/ 792 h 1167"/>
                  <a:gd name="T52" fmla="*/ 771 w 1166"/>
                  <a:gd name="T53" fmla="*/ 667 h 1167"/>
                  <a:gd name="T54" fmla="*/ 708 w 1166"/>
                  <a:gd name="T55" fmla="*/ 542 h 1167"/>
                  <a:gd name="T56" fmla="*/ 854 w 1166"/>
                  <a:gd name="T57" fmla="*/ 583 h 1167"/>
                  <a:gd name="T58" fmla="*/ 812 w 1166"/>
                  <a:gd name="T59" fmla="*/ 542 h 1167"/>
                  <a:gd name="T60" fmla="*/ 916 w 1166"/>
                  <a:gd name="T61" fmla="*/ 500 h 1167"/>
                  <a:gd name="T62" fmla="*/ 979 w 1166"/>
                  <a:gd name="T63" fmla="*/ 583 h 1167"/>
                  <a:gd name="T64" fmla="*/ 1083 w 1166"/>
                  <a:gd name="T65" fmla="*/ 583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6" h="1167">
                    <a:moveTo>
                      <a:pt x="583" y="0"/>
                    </a:moveTo>
                    <a:cubicBezTo>
                      <a:pt x="261" y="0"/>
                      <a:pt x="0" y="261"/>
                      <a:pt x="0" y="583"/>
                    </a:cubicBezTo>
                    <a:cubicBezTo>
                      <a:pt x="0" y="906"/>
                      <a:pt x="261" y="1167"/>
                      <a:pt x="583" y="1167"/>
                    </a:cubicBezTo>
                    <a:cubicBezTo>
                      <a:pt x="905" y="1167"/>
                      <a:pt x="1166" y="906"/>
                      <a:pt x="1166" y="583"/>
                    </a:cubicBezTo>
                    <a:cubicBezTo>
                      <a:pt x="1166" y="261"/>
                      <a:pt x="905" y="0"/>
                      <a:pt x="583" y="0"/>
                    </a:cubicBezTo>
                    <a:moveTo>
                      <a:pt x="583" y="1083"/>
                    </a:moveTo>
                    <a:cubicBezTo>
                      <a:pt x="307" y="1083"/>
                      <a:pt x="83" y="859"/>
                      <a:pt x="83" y="583"/>
                    </a:cubicBezTo>
                    <a:cubicBezTo>
                      <a:pt x="83" y="501"/>
                      <a:pt x="103" y="423"/>
                      <a:pt x="139" y="354"/>
                    </a:cubicBezTo>
                    <a:cubicBezTo>
                      <a:pt x="271" y="354"/>
                      <a:pt x="271" y="354"/>
                      <a:pt x="271" y="354"/>
                    </a:cubicBezTo>
                    <a:cubicBezTo>
                      <a:pt x="271" y="193"/>
                      <a:pt x="271" y="193"/>
                      <a:pt x="271" y="193"/>
                    </a:cubicBezTo>
                    <a:cubicBezTo>
                      <a:pt x="356" y="125"/>
                      <a:pt x="465" y="83"/>
                      <a:pt x="583" y="83"/>
                    </a:cubicBezTo>
                    <a:cubicBezTo>
                      <a:pt x="634" y="83"/>
                      <a:pt x="682" y="91"/>
                      <a:pt x="728" y="105"/>
                    </a:cubicBezTo>
                    <a:cubicBezTo>
                      <a:pt x="687" y="146"/>
                      <a:pt x="687" y="146"/>
                      <a:pt x="687" y="146"/>
                    </a:cubicBezTo>
                    <a:cubicBezTo>
                      <a:pt x="708" y="167"/>
                      <a:pt x="708" y="167"/>
                      <a:pt x="708" y="167"/>
                    </a:cubicBezTo>
                    <a:cubicBezTo>
                      <a:pt x="666" y="208"/>
                      <a:pt x="666" y="208"/>
                      <a:pt x="666" y="208"/>
                    </a:cubicBezTo>
                    <a:cubicBezTo>
                      <a:pt x="604" y="146"/>
                      <a:pt x="604" y="146"/>
                      <a:pt x="604" y="146"/>
                    </a:cubicBezTo>
                    <a:cubicBezTo>
                      <a:pt x="500" y="250"/>
                      <a:pt x="500" y="250"/>
                      <a:pt x="500" y="250"/>
                    </a:cubicBezTo>
                    <a:cubicBezTo>
                      <a:pt x="500" y="292"/>
                      <a:pt x="500" y="292"/>
                      <a:pt x="500" y="292"/>
                    </a:cubicBezTo>
                    <a:cubicBezTo>
                      <a:pt x="541" y="292"/>
                      <a:pt x="541" y="292"/>
                      <a:pt x="541" y="292"/>
                    </a:cubicBezTo>
                    <a:cubicBezTo>
                      <a:pt x="541" y="271"/>
                      <a:pt x="541" y="271"/>
                      <a:pt x="541" y="271"/>
                    </a:cubicBezTo>
                    <a:cubicBezTo>
                      <a:pt x="583" y="229"/>
                      <a:pt x="583" y="229"/>
                      <a:pt x="583" y="229"/>
                    </a:cubicBezTo>
                    <a:cubicBezTo>
                      <a:pt x="604" y="250"/>
                      <a:pt x="604" y="250"/>
                      <a:pt x="604" y="250"/>
                    </a:cubicBezTo>
                    <a:cubicBezTo>
                      <a:pt x="583" y="271"/>
                      <a:pt x="583" y="271"/>
                      <a:pt x="583" y="271"/>
                    </a:cubicBezTo>
                    <a:cubicBezTo>
                      <a:pt x="583" y="333"/>
                      <a:pt x="583" y="333"/>
                      <a:pt x="583" y="333"/>
                    </a:cubicBezTo>
                    <a:cubicBezTo>
                      <a:pt x="541" y="333"/>
                      <a:pt x="541" y="333"/>
                      <a:pt x="541" y="333"/>
                    </a:cubicBezTo>
                    <a:cubicBezTo>
                      <a:pt x="541" y="313"/>
                      <a:pt x="541" y="313"/>
                      <a:pt x="541" y="313"/>
                    </a:cubicBezTo>
                    <a:cubicBezTo>
                      <a:pt x="500" y="313"/>
                      <a:pt x="500" y="313"/>
                      <a:pt x="500" y="313"/>
                    </a:cubicBezTo>
                    <a:cubicBezTo>
                      <a:pt x="416" y="396"/>
                      <a:pt x="416" y="396"/>
                      <a:pt x="416" y="396"/>
                    </a:cubicBezTo>
                    <a:cubicBezTo>
                      <a:pt x="354" y="396"/>
                      <a:pt x="354" y="396"/>
                      <a:pt x="354" y="396"/>
                    </a:cubicBezTo>
                    <a:cubicBezTo>
                      <a:pt x="354" y="479"/>
                      <a:pt x="354" y="479"/>
                      <a:pt x="354" y="479"/>
                    </a:cubicBezTo>
                    <a:cubicBezTo>
                      <a:pt x="437" y="479"/>
                      <a:pt x="437" y="479"/>
                      <a:pt x="437" y="479"/>
                    </a:cubicBezTo>
                    <a:cubicBezTo>
                      <a:pt x="437" y="458"/>
                      <a:pt x="437" y="458"/>
                      <a:pt x="437" y="458"/>
                    </a:cubicBezTo>
                    <a:cubicBezTo>
                      <a:pt x="541" y="458"/>
                      <a:pt x="541" y="458"/>
                      <a:pt x="541" y="458"/>
                    </a:cubicBezTo>
                    <a:cubicBezTo>
                      <a:pt x="541" y="500"/>
                      <a:pt x="541" y="500"/>
                      <a:pt x="541" y="500"/>
                    </a:cubicBezTo>
                    <a:cubicBezTo>
                      <a:pt x="625" y="500"/>
                      <a:pt x="625" y="500"/>
                      <a:pt x="625" y="500"/>
                    </a:cubicBezTo>
                    <a:cubicBezTo>
                      <a:pt x="625" y="479"/>
                      <a:pt x="625" y="479"/>
                      <a:pt x="625" y="479"/>
                    </a:cubicBezTo>
                    <a:cubicBezTo>
                      <a:pt x="666" y="479"/>
                      <a:pt x="666" y="479"/>
                      <a:pt x="666" y="479"/>
                    </a:cubicBezTo>
                    <a:cubicBezTo>
                      <a:pt x="666" y="542"/>
                      <a:pt x="666" y="542"/>
                      <a:pt x="666" y="542"/>
                    </a:cubicBezTo>
                    <a:cubicBezTo>
                      <a:pt x="458" y="542"/>
                      <a:pt x="458" y="542"/>
                      <a:pt x="458" y="542"/>
                    </a:cubicBezTo>
                    <a:cubicBezTo>
                      <a:pt x="458" y="500"/>
                      <a:pt x="458" y="500"/>
                      <a:pt x="458" y="500"/>
                    </a:cubicBezTo>
                    <a:cubicBezTo>
                      <a:pt x="354" y="500"/>
                      <a:pt x="354" y="500"/>
                      <a:pt x="354" y="500"/>
                    </a:cubicBezTo>
                    <a:cubicBezTo>
                      <a:pt x="354" y="521"/>
                      <a:pt x="354" y="521"/>
                      <a:pt x="354" y="521"/>
                    </a:cubicBezTo>
                    <a:cubicBezTo>
                      <a:pt x="312" y="521"/>
                      <a:pt x="312" y="521"/>
                      <a:pt x="312" y="521"/>
                    </a:cubicBezTo>
                    <a:cubicBezTo>
                      <a:pt x="312" y="646"/>
                      <a:pt x="312" y="646"/>
                      <a:pt x="312" y="646"/>
                    </a:cubicBezTo>
                    <a:cubicBezTo>
                      <a:pt x="416" y="750"/>
                      <a:pt x="416" y="750"/>
                      <a:pt x="416" y="750"/>
                    </a:cubicBezTo>
                    <a:cubicBezTo>
                      <a:pt x="458" y="750"/>
                      <a:pt x="458" y="750"/>
                      <a:pt x="458" y="750"/>
                    </a:cubicBezTo>
                    <a:cubicBezTo>
                      <a:pt x="458" y="813"/>
                      <a:pt x="458" y="813"/>
                      <a:pt x="458" y="813"/>
                    </a:cubicBezTo>
                    <a:cubicBezTo>
                      <a:pt x="541" y="896"/>
                      <a:pt x="541" y="896"/>
                      <a:pt x="541" y="896"/>
                    </a:cubicBezTo>
                    <a:cubicBezTo>
                      <a:pt x="541" y="1042"/>
                      <a:pt x="541" y="1042"/>
                      <a:pt x="541" y="1042"/>
                    </a:cubicBezTo>
                    <a:cubicBezTo>
                      <a:pt x="583" y="1042"/>
                      <a:pt x="583" y="1042"/>
                      <a:pt x="583" y="1042"/>
                    </a:cubicBezTo>
                    <a:cubicBezTo>
                      <a:pt x="687" y="938"/>
                      <a:pt x="687" y="938"/>
                      <a:pt x="687" y="938"/>
                    </a:cubicBezTo>
                    <a:cubicBezTo>
                      <a:pt x="687" y="792"/>
                      <a:pt x="687" y="792"/>
                      <a:pt x="687" y="792"/>
                    </a:cubicBezTo>
                    <a:cubicBezTo>
                      <a:pt x="812" y="667"/>
                      <a:pt x="812" y="667"/>
                      <a:pt x="812" y="667"/>
                    </a:cubicBezTo>
                    <a:cubicBezTo>
                      <a:pt x="771" y="667"/>
                      <a:pt x="771" y="667"/>
                      <a:pt x="771" y="667"/>
                    </a:cubicBezTo>
                    <a:cubicBezTo>
                      <a:pt x="687" y="563"/>
                      <a:pt x="687" y="563"/>
                      <a:pt x="687" y="563"/>
                    </a:cubicBezTo>
                    <a:cubicBezTo>
                      <a:pt x="708" y="542"/>
                      <a:pt x="708" y="542"/>
                      <a:pt x="708" y="542"/>
                    </a:cubicBezTo>
                    <a:cubicBezTo>
                      <a:pt x="791" y="646"/>
                      <a:pt x="791" y="646"/>
                      <a:pt x="791" y="646"/>
                    </a:cubicBezTo>
                    <a:cubicBezTo>
                      <a:pt x="854" y="583"/>
                      <a:pt x="854" y="583"/>
                      <a:pt x="854" y="583"/>
                    </a:cubicBezTo>
                    <a:cubicBezTo>
                      <a:pt x="854" y="542"/>
                      <a:pt x="854" y="542"/>
                      <a:pt x="854" y="542"/>
                    </a:cubicBezTo>
                    <a:cubicBezTo>
                      <a:pt x="812" y="542"/>
                      <a:pt x="812" y="542"/>
                      <a:pt x="812" y="542"/>
                    </a:cubicBezTo>
                    <a:cubicBezTo>
                      <a:pt x="771" y="500"/>
                      <a:pt x="771" y="500"/>
                      <a:pt x="771" y="500"/>
                    </a:cubicBezTo>
                    <a:cubicBezTo>
                      <a:pt x="916" y="500"/>
                      <a:pt x="916" y="500"/>
                      <a:pt x="916" y="500"/>
                    </a:cubicBezTo>
                    <a:cubicBezTo>
                      <a:pt x="916" y="583"/>
                      <a:pt x="916" y="583"/>
                      <a:pt x="916" y="583"/>
                    </a:cubicBezTo>
                    <a:cubicBezTo>
                      <a:pt x="979" y="583"/>
                      <a:pt x="979" y="583"/>
                      <a:pt x="979" y="583"/>
                    </a:cubicBezTo>
                    <a:cubicBezTo>
                      <a:pt x="1074" y="488"/>
                      <a:pt x="1074" y="488"/>
                      <a:pt x="1074" y="488"/>
                    </a:cubicBezTo>
                    <a:cubicBezTo>
                      <a:pt x="1080" y="519"/>
                      <a:pt x="1083" y="551"/>
                      <a:pt x="1083" y="583"/>
                    </a:cubicBezTo>
                    <a:cubicBezTo>
                      <a:pt x="1083" y="859"/>
                      <a:pt x="859" y="1083"/>
                      <a:pt x="583" y="1083"/>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16">
                <a:extLst>
                  <a:ext uri="{FF2B5EF4-FFF2-40B4-BE49-F238E27FC236}">
                    <a16:creationId xmlns:a16="http://schemas.microsoft.com/office/drawing/2014/main" id="{E3BE3578-923A-49A5-A75E-D743357C5E8D}"/>
                  </a:ext>
                </a:extLst>
              </p:cNvPr>
              <p:cNvSpPr>
                <a:spLocks/>
              </p:cNvSpPr>
              <p:nvPr/>
            </p:nvSpPr>
            <p:spPr bwMode="auto">
              <a:xfrm>
                <a:off x="2495551" y="9734550"/>
                <a:ext cx="44450" cy="88900"/>
              </a:xfrm>
              <a:custGeom>
                <a:avLst/>
                <a:gdLst>
                  <a:gd name="T0" fmla="*/ 28 w 28"/>
                  <a:gd name="T1" fmla="*/ 0 h 56"/>
                  <a:gd name="T2" fmla="*/ 0 w 28"/>
                  <a:gd name="T3" fmla="*/ 0 h 56"/>
                  <a:gd name="T4" fmla="*/ 0 w 28"/>
                  <a:gd name="T5" fmla="*/ 56 h 56"/>
                  <a:gd name="T6" fmla="*/ 28 w 28"/>
                  <a:gd name="T7" fmla="*/ 29 h 56"/>
                  <a:gd name="T8" fmla="*/ 28 w 28"/>
                  <a:gd name="T9" fmla="*/ 0 h 56"/>
                </a:gdLst>
                <a:ahLst/>
                <a:cxnLst>
                  <a:cxn ang="0">
                    <a:pos x="T0" y="T1"/>
                  </a:cxn>
                  <a:cxn ang="0">
                    <a:pos x="T2" y="T3"/>
                  </a:cxn>
                  <a:cxn ang="0">
                    <a:pos x="T4" y="T5"/>
                  </a:cxn>
                  <a:cxn ang="0">
                    <a:pos x="T6" y="T7"/>
                  </a:cxn>
                  <a:cxn ang="0">
                    <a:pos x="T8" y="T9"/>
                  </a:cxn>
                </a:cxnLst>
                <a:rect l="0" t="0" r="r" b="b"/>
                <a:pathLst>
                  <a:path w="28" h="56">
                    <a:moveTo>
                      <a:pt x="28" y="0"/>
                    </a:moveTo>
                    <a:lnTo>
                      <a:pt x="0" y="0"/>
                    </a:lnTo>
                    <a:lnTo>
                      <a:pt x="0" y="56"/>
                    </a:lnTo>
                    <a:lnTo>
                      <a:pt x="28" y="29"/>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cxnSp>
        <p:nvCxnSpPr>
          <p:cNvPr id="51" name="Straight Connector 50">
            <a:extLst>
              <a:ext uri="{FF2B5EF4-FFF2-40B4-BE49-F238E27FC236}">
                <a16:creationId xmlns:a16="http://schemas.microsoft.com/office/drawing/2014/main" id="{4A021634-EF24-E154-A070-EBAED2584D37}"/>
              </a:ext>
            </a:extLst>
          </p:cNvPr>
          <p:cNvCxnSpPr>
            <a:cxnSpLocks/>
          </p:cNvCxnSpPr>
          <p:nvPr/>
        </p:nvCxnSpPr>
        <p:spPr>
          <a:xfrm>
            <a:off x="379670" y="5464577"/>
            <a:ext cx="11412355" cy="0"/>
          </a:xfrm>
          <a:prstGeom prst="line">
            <a:avLst/>
          </a:prstGeom>
          <a:ln w="19050">
            <a:solidFill>
              <a:srgbClr val="C6007E"/>
            </a:solidFill>
            <a:prstDash val="dash"/>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BE3621F-A8AC-6F53-B657-FBE624F70212}"/>
              </a:ext>
            </a:extLst>
          </p:cNvPr>
          <p:cNvSpPr/>
          <p:nvPr/>
        </p:nvSpPr>
        <p:spPr>
          <a:xfrm>
            <a:off x="639161" y="5496080"/>
            <a:ext cx="1282830" cy="451984"/>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59" name="Rectangle 58">
            <a:extLst>
              <a:ext uri="{FF2B5EF4-FFF2-40B4-BE49-F238E27FC236}">
                <a16:creationId xmlns:a16="http://schemas.microsoft.com/office/drawing/2014/main" id="{AC0ABD60-01EB-61D7-9C9D-9984700D0A04}"/>
              </a:ext>
            </a:extLst>
          </p:cNvPr>
          <p:cNvSpPr/>
          <p:nvPr/>
        </p:nvSpPr>
        <p:spPr>
          <a:xfrm>
            <a:off x="2002366" y="5486859"/>
            <a:ext cx="2066417" cy="451984"/>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1" name="Rectangle 60">
            <a:extLst>
              <a:ext uri="{FF2B5EF4-FFF2-40B4-BE49-F238E27FC236}">
                <a16:creationId xmlns:a16="http://schemas.microsoft.com/office/drawing/2014/main" id="{E7A8D4A7-8C81-379C-F59B-058AF873B305}"/>
              </a:ext>
            </a:extLst>
          </p:cNvPr>
          <p:cNvSpPr/>
          <p:nvPr/>
        </p:nvSpPr>
        <p:spPr>
          <a:xfrm>
            <a:off x="639161" y="6002233"/>
            <a:ext cx="3429621" cy="451984"/>
          </a:xfrm>
          <a:prstGeom prst="rect">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4" name="Rectangle 63">
            <a:extLst>
              <a:ext uri="{FF2B5EF4-FFF2-40B4-BE49-F238E27FC236}">
                <a16:creationId xmlns:a16="http://schemas.microsoft.com/office/drawing/2014/main" id="{4768E640-12FE-97CF-3BED-C8EB1E50D1AC}"/>
              </a:ext>
            </a:extLst>
          </p:cNvPr>
          <p:cNvSpPr/>
          <p:nvPr/>
        </p:nvSpPr>
        <p:spPr>
          <a:xfrm>
            <a:off x="4363514" y="5486859"/>
            <a:ext cx="946522" cy="4519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6" name="Rectangle 65">
            <a:extLst>
              <a:ext uri="{FF2B5EF4-FFF2-40B4-BE49-F238E27FC236}">
                <a16:creationId xmlns:a16="http://schemas.microsoft.com/office/drawing/2014/main" id="{1445032B-C77E-5AE0-0811-D8B77942C163}"/>
              </a:ext>
            </a:extLst>
          </p:cNvPr>
          <p:cNvSpPr/>
          <p:nvPr/>
        </p:nvSpPr>
        <p:spPr>
          <a:xfrm>
            <a:off x="5376261" y="5486804"/>
            <a:ext cx="1282830" cy="451984"/>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8" name="Rectangle 67">
            <a:extLst>
              <a:ext uri="{FF2B5EF4-FFF2-40B4-BE49-F238E27FC236}">
                <a16:creationId xmlns:a16="http://schemas.microsoft.com/office/drawing/2014/main" id="{81E08033-F790-C96A-398A-F2AE0AAA2B1C}"/>
              </a:ext>
            </a:extLst>
          </p:cNvPr>
          <p:cNvSpPr/>
          <p:nvPr/>
        </p:nvSpPr>
        <p:spPr>
          <a:xfrm>
            <a:off x="6725317" y="5486804"/>
            <a:ext cx="1074028" cy="451984"/>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0" name="Rectangle 69">
            <a:extLst>
              <a:ext uri="{FF2B5EF4-FFF2-40B4-BE49-F238E27FC236}">
                <a16:creationId xmlns:a16="http://schemas.microsoft.com/office/drawing/2014/main" id="{FC67E52F-788D-4F6D-497F-90D7A32E30C9}"/>
              </a:ext>
            </a:extLst>
          </p:cNvPr>
          <p:cNvSpPr/>
          <p:nvPr/>
        </p:nvSpPr>
        <p:spPr>
          <a:xfrm>
            <a:off x="4363513" y="5989350"/>
            <a:ext cx="1389172" cy="451984"/>
          </a:xfrm>
          <a:prstGeom prst="rect">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2" name="Rectangle 71">
            <a:extLst>
              <a:ext uri="{FF2B5EF4-FFF2-40B4-BE49-F238E27FC236}">
                <a16:creationId xmlns:a16="http://schemas.microsoft.com/office/drawing/2014/main" id="{A4DBA7F2-E6BE-2FF7-F3CD-E8516AB55F3A}"/>
              </a:ext>
            </a:extLst>
          </p:cNvPr>
          <p:cNvSpPr/>
          <p:nvPr/>
        </p:nvSpPr>
        <p:spPr>
          <a:xfrm>
            <a:off x="5818912" y="5993011"/>
            <a:ext cx="1980432" cy="451984"/>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3" name="Rectangle 72">
            <a:extLst>
              <a:ext uri="{FF2B5EF4-FFF2-40B4-BE49-F238E27FC236}">
                <a16:creationId xmlns:a16="http://schemas.microsoft.com/office/drawing/2014/main" id="{97BD6DA0-CB02-BB40-8FE7-15FA7392283E}"/>
              </a:ext>
            </a:extLst>
          </p:cNvPr>
          <p:cNvSpPr/>
          <p:nvPr/>
        </p:nvSpPr>
        <p:spPr>
          <a:xfrm>
            <a:off x="8068277" y="6002233"/>
            <a:ext cx="1074028" cy="451984"/>
          </a:xfrm>
          <a:prstGeom prst="rect">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4" name="Rectangle 73">
            <a:extLst>
              <a:ext uri="{FF2B5EF4-FFF2-40B4-BE49-F238E27FC236}">
                <a16:creationId xmlns:a16="http://schemas.microsoft.com/office/drawing/2014/main" id="{21C51F30-1280-4DFF-11B9-AE9D30D49A1E}"/>
              </a:ext>
            </a:extLst>
          </p:cNvPr>
          <p:cNvSpPr/>
          <p:nvPr/>
        </p:nvSpPr>
        <p:spPr>
          <a:xfrm>
            <a:off x="9214625" y="6002178"/>
            <a:ext cx="1149229" cy="451984"/>
          </a:xfrm>
          <a:prstGeom prst="rect">
            <a:avLst/>
          </a:prstGeom>
          <a:solidFill>
            <a:srgbClr val="C6007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5" name="Rectangle 74">
            <a:extLst>
              <a:ext uri="{FF2B5EF4-FFF2-40B4-BE49-F238E27FC236}">
                <a16:creationId xmlns:a16="http://schemas.microsoft.com/office/drawing/2014/main" id="{D3238117-5199-C686-2613-246A1E9D6511}"/>
              </a:ext>
            </a:extLst>
          </p:cNvPr>
          <p:cNvSpPr/>
          <p:nvPr/>
        </p:nvSpPr>
        <p:spPr>
          <a:xfrm>
            <a:off x="10430080" y="6002178"/>
            <a:ext cx="1074028" cy="451984"/>
          </a:xfrm>
          <a:prstGeom prst="rect">
            <a:avLst/>
          </a:prstGeom>
          <a:solidFill>
            <a:srgbClr val="753F19"/>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6" name="Rectangle 75">
            <a:extLst>
              <a:ext uri="{FF2B5EF4-FFF2-40B4-BE49-F238E27FC236}">
                <a16:creationId xmlns:a16="http://schemas.microsoft.com/office/drawing/2014/main" id="{F4C55438-13D0-3162-1B96-A006CE0C50B7}"/>
              </a:ext>
            </a:extLst>
          </p:cNvPr>
          <p:cNvSpPr/>
          <p:nvPr/>
        </p:nvSpPr>
        <p:spPr>
          <a:xfrm>
            <a:off x="8059425" y="5483142"/>
            <a:ext cx="1389172" cy="451984"/>
          </a:xfrm>
          <a:prstGeom prst="rect">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7" name="Rectangle 76">
            <a:extLst>
              <a:ext uri="{FF2B5EF4-FFF2-40B4-BE49-F238E27FC236}">
                <a16:creationId xmlns:a16="http://schemas.microsoft.com/office/drawing/2014/main" id="{ECDA9A7C-7B7F-E3F1-888A-32F690F9E3A1}"/>
              </a:ext>
            </a:extLst>
          </p:cNvPr>
          <p:cNvSpPr/>
          <p:nvPr/>
        </p:nvSpPr>
        <p:spPr>
          <a:xfrm>
            <a:off x="9528972" y="5486804"/>
            <a:ext cx="1966284" cy="451984"/>
          </a:xfrm>
          <a:prstGeom prst="rect">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8" name="TextBox 77">
            <a:extLst>
              <a:ext uri="{FF2B5EF4-FFF2-40B4-BE49-F238E27FC236}">
                <a16:creationId xmlns:a16="http://schemas.microsoft.com/office/drawing/2014/main" id="{47BFC33A-2592-E3E3-53A6-9544EC9F7AEF}"/>
              </a:ext>
            </a:extLst>
          </p:cNvPr>
          <p:cNvSpPr txBox="1"/>
          <p:nvPr/>
        </p:nvSpPr>
        <p:spPr>
          <a:xfrm>
            <a:off x="683777" y="5575416"/>
            <a:ext cx="1193595"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Banking</a:t>
            </a:r>
          </a:p>
        </p:txBody>
      </p:sp>
      <p:sp>
        <p:nvSpPr>
          <p:cNvPr id="79" name="TextBox 78">
            <a:extLst>
              <a:ext uri="{FF2B5EF4-FFF2-40B4-BE49-F238E27FC236}">
                <a16:creationId xmlns:a16="http://schemas.microsoft.com/office/drawing/2014/main" id="{31435E32-F07C-DD3F-BB1D-CAED70F119AB}"/>
              </a:ext>
            </a:extLst>
          </p:cNvPr>
          <p:cNvSpPr txBox="1"/>
          <p:nvPr/>
        </p:nvSpPr>
        <p:spPr>
          <a:xfrm>
            <a:off x="2147412" y="5566194"/>
            <a:ext cx="1770010"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Telecommunication</a:t>
            </a:r>
          </a:p>
        </p:txBody>
      </p:sp>
      <p:sp>
        <p:nvSpPr>
          <p:cNvPr id="80" name="TextBox 79">
            <a:extLst>
              <a:ext uri="{FF2B5EF4-FFF2-40B4-BE49-F238E27FC236}">
                <a16:creationId xmlns:a16="http://schemas.microsoft.com/office/drawing/2014/main" id="{17F41D48-A117-AC9C-76E8-CED2648021BC}"/>
              </a:ext>
            </a:extLst>
          </p:cNvPr>
          <p:cNvSpPr txBox="1"/>
          <p:nvPr/>
        </p:nvSpPr>
        <p:spPr>
          <a:xfrm>
            <a:off x="1136873" y="6072402"/>
            <a:ext cx="2420899"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Television &amp; Broadcasting</a:t>
            </a:r>
          </a:p>
        </p:txBody>
      </p:sp>
      <p:sp>
        <p:nvSpPr>
          <p:cNvPr id="81" name="TextBox 80">
            <a:extLst>
              <a:ext uri="{FF2B5EF4-FFF2-40B4-BE49-F238E27FC236}">
                <a16:creationId xmlns:a16="http://schemas.microsoft.com/office/drawing/2014/main" id="{F4DD153E-B591-A4AD-1376-16335B9346DC}"/>
              </a:ext>
            </a:extLst>
          </p:cNvPr>
          <p:cNvSpPr txBox="1"/>
          <p:nvPr/>
        </p:nvSpPr>
        <p:spPr>
          <a:xfrm>
            <a:off x="4252080" y="5569910"/>
            <a:ext cx="1193595"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FMCG</a:t>
            </a:r>
          </a:p>
        </p:txBody>
      </p:sp>
      <p:sp>
        <p:nvSpPr>
          <p:cNvPr id="82" name="TextBox 81">
            <a:extLst>
              <a:ext uri="{FF2B5EF4-FFF2-40B4-BE49-F238E27FC236}">
                <a16:creationId xmlns:a16="http://schemas.microsoft.com/office/drawing/2014/main" id="{5DFAD769-8603-28B2-F18B-0733BCE81DB7}"/>
              </a:ext>
            </a:extLst>
          </p:cNvPr>
          <p:cNvSpPr txBox="1"/>
          <p:nvPr/>
        </p:nvSpPr>
        <p:spPr>
          <a:xfrm>
            <a:off x="4461301" y="5985690"/>
            <a:ext cx="1193595"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Financial Services</a:t>
            </a:r>
          </a:p>
        </p:txBody>
      </p:sp>
      <p:sp>
        <p:nvSpPr>
          <p:cNvPr id="83" name="TextBox 82">
            <a:extLst>
              <a:ext uri="{FF2B5EF4-FFF2-40B4-BE49-F238E27FC236}">
                <a16:creationId xmlns:a16="http://schemas.microsoft.com/office/drawing/2014/main" id="{F4018D94-6DF7-C41F-B2C3-E8CE19426A9D}"/>
              </a:ext>
            </a:extLst>
          </p:cNvPr>
          <p:cNvSpPr txBox="1"/>
          <p:nvPr/>
        </p:nvSpPr>
        <p:spPr>
          <a:xfrm>
            <a:off x="6072760" y="6072402"/>
            <a:ext cx="1472735"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Capital Markets</a:t>
            </a:r>
          </a:p>
        </p:txBody>
      </p:sp>
      <p:sp>
        <p:nvSpPr>
          <p:cNvPr id="84" name="TextBox 83">
            <a:extLst>
              <a:ext uri="{FF2B5EF4-FFF2-40B4-BE49-F238E27FC236}">
                <a16:creationId xmlns:a16="http://schemas.microsoft.com/office/drawing/2014/main" id="{72D331AF-5003-762D-6AA8-49BDED399C82}"/>
              </a:ext>
            </a:extLst>
          </p:cNvPr>
          <p:cNvSpPr txBox="1"/>
          <p:nvPr/>
        </p:nvSpPr>
        <p:spPr>
          <a:xfrm>
            <a:off x="5267467" y="5492473"/>
            <a:ext cx="1500416"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Media &amp; Entertainment</a:t>
            </a:r>
          </a:p>
        </p:txBody>
      </p:sp>
      <p:sp>
        <p:nvSpPr>
          <p:cNvPr id="85" name="TextBox 84">
            <a:extLst>
              <a:ext uri="{FF2B5EF4-FFF2-40B4-BE49-F238E27FC236}">
                <a16:creationId xmlns:a16="http://schemas.microsoft.com/office/drawing/2014/main" id="{20288F35-1933-E327-0831-E05D8276D66F}"/>
              </a:ext>
            </a:extLst>
          </p:cNvPr>
          <p:cNvSpPr txBox="1"/>
          <p:nvPr/>
        </p:nvSpPr>
        <p:spPr>
          <a:xfrm>
            <a:off x="6850515" y="5569910"/>
            <a:ext cx="837539"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Oil</a:t>
            </a:r>
          </a:p>
        </p:txBody>
      </p:sp>
      <p:sp>
        <p:nvSpPr>
          <p:cNvPr id="86" name="TextBox 85">
            <a:extLst>
              <a:ext uri="{FF2B5EF4-FFF2-40B4-BE49-F238E27FC236}">
                <a16:creationId xmlns:a16="http://schemas.microsoft.com/office/drawing/2014/main" id="{3E3601D8-E6E1-FB5D-2052-B33F067C5183}"/>
              </a:ext>
            </a:extLst>
          </p:cNvPr>
          <p:cNvSpPr txBox="1"/>
          <p:nvPr/>
        </p:nvSpPr>
        <p:spPr>
          <a:xfrm>
            <a:off x="8123972" y="6081623"/>
            <a:ext cx="962639"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Oil</a:t>
            </a:r>
          </a:p>
        </p:txBody>
      </p:sp>
      <p:sp>
        <p:nvSpPr>
          <p:cNvPr id="87" name="TextBox 86">
            <a:extLst>
              <a:ext uri="{FF2B5EF4-FFF2-40B4-BE49-F238E27FC236}">
                <a16:creationId xmlns:a16="http://schemas.microsoft.com/office/drawing/2014/main" id="{07325912-DD97-0738-76C6-8899CFEB66DB}"/>
              </a:ext>
            </a:extLst>
          </p:cNvPr>
          <p:cNvSpPr txBox="1"/>
          <p:nvPr/>
        </p:nvSpPr>
        <p:spPr>
          <a:xfrm>
            <a:off x="9761905" y="5476252"/>
            <a:ext cx="1500416"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Multinational Conglomerate</a:t>
            </a:r>
          </a:p>
        </p:txBody>
      </p:sp>
      <p:sp>
        <p:nvSpPr>
          <p:cNvPr id="88" name="TextBox 87">
            <a:extLst>
              <a:ext uri="{FF2B5EF4-FFF2-40B4-BE49-F238E27FC236}">
                <a16:creationId xmlns:a16="http://schemas.microsoft.com/office/drawing/2014/main" id="{63FCDB68-FE7A-2BF6-E69E-61EB3544F5E6}"/>
              </a:ext>
            </a:extLst>
          </p:cNvPr>
          <p:cNvSpPr txBox="1"/>
          <p:nvPr/>
        </p:nvSpPr>
        <p:spPr>
          <a:xfrm>
            <a:off x="8009136" y="5568558"/>
            <a:ext cx="1500416"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Capital Markets</a:t>
            </a:r>
          </a:p>
        </p:txBody>
      </p:sp>
      <p:sp>
        <p:nvSpPr>
          <p:cNvPr id="89" name="TextBox 88">
            <a:extLst>
              <a:ext uri="{FF2B5EF4-FFF2-40B4-BE49-F238E27FC236}">
                <a16:creationId xmlns:a16="http://schemas.microsoft.com/office/drawing/2014/main" id="{83574EEA-7F48-A5EA-C617-A594F7B462B5}"/>
              </a:ext>
            </a:extLst>
          </p:cNvPr>
          <p:cNvSpPr txBox="1"/>
          <p:nvPr/>
        </p:nvSpPr>
        <p:spPr>
          <a:xfrm>
            <a:off x="9304873" y="6081626"/>
            <a:ext cx="962639"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Retail</a:t>
            </a:r>
          </a:p>
        </p:txBody>
      </p:sp>
      <p:sp>
        <p:nvSpPr>
          <p:cNvPr id="90" name="TextBox 89">
            <a:extLst>
              <a:ext uri="{FF2B5EF4-FFF2-40B4-BE49-F238E27FC236}">
                <a16:creationId xmlns:a16="http://schemas.microsoft.com/office/drawing/2014/main" id="{890B1021-5E8F-C209-A440-35FBA3670CD0}"/>
              </a:ext>
            </a:extLst>
          </p:cNvPr>
          <p:cNvSpPr txBox="1"/>
          <p:nvPr/>
        </p:nvSpPr>
        <p:spPr>
          <a:xfrm>
            <a:off x="10534066" y="6076008"/>
            <a:ext cx="944837" cy="304322"/>
          </a:xfrm>
          <a:prstGeom prst="rect">
            <a:avLst/>
          </a:prstGeom>
          <a:noFill/>
          <a:ln>
            <a:noFill/>
          </a:ln>
        </p:spPr>
        <p:txBody>
          <a:bodyPr wrap="square" lIns="54610" tIns="54610" rIns="54610" bIns="54610" rtlCol="0">
            <a:noAutofit/>
          </a:bodyPr>
          <a:lstStyle/>
          <a:p>
            <a:pPr algn="ctr">
              <a:spcAft>
                <a:spcPts val="600"/>
              </a:spcAft>
            </a:pPr>
            <a:r>
              <a:rPr lang="en-US" sz="1200" b="1">
                <a:solidFill>
                  <a:schemeClr val="bg1"/>
                </a:solidFill>
              </a:rPr>
              <a:t>Mining</a:t>
            </a:r>
          </a:p>
        </p:txBody>
      </p:sp>
    </p:spTree>
    <p:extLst>
      <p:ext uri="{BB962C8B-B14F-4D97-AF65-F5344CB8AC3E}">
        <p14:creationId xmlns:p14="http://schemas.microsoft.com/office/powerpoint/2010/main" val="2101552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F4A21647-860F-4CE9-AF24-7511B05E07B7}"/>
              </a:ext>
            </a:extLst>
          </p:cNvPr>
          <p:cNvGrpSpPr/>
          <p:nvPr/>
        </p:nvGrpSpPr>
        <p:grpSpPr>
          <a:xfrm>
            <a:off x="8511280" y="1417381"/>
            <a:ext cx="3447949" cy="416042"/>
            <a:chOff x="2229730" y="3189162"/>
            <a:chExt cx="3998980" cy="331522"/>
          </a:xfrm>
          <a:solidFill>
            <a:srgbClr val="7030A0"/>
          </a:solidFill>
        </p:grpSpPr>
        <p:sp>
          <p:nvSpPr>
            <p:cNvPr id="36" name="Isosceles Triangle 35">
              <a:extLst>
                <a:ext uri="{FF2B5EF4-FFF2-40B4-BE49-F238E27FC236}">
                  <a16:creationId xmlns:a16="http://schemas.microsoft.com/office/drawing/2014/main" id="{8CD18791-9B96-4A28-8226-8F6941D55D32}"/>
                </a:ext>
              </a:extLst>
            </p:cNvPr>
            <p:cNvSpPr/>
            <p:nvPr/>
          </p:nvSpPr>
          <p:spPr>
            <a:xfrm rot="10800000">
              <a:off x="2229730" y="3189162"/>
              <a:ext cx="3998980" cy="331522"/>
            </a:xfrm>
            <a:prstGeom prst="triangle">
              <a:avLst>
                <a:gd name="adj" fmla="val 50000"/>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4370" tIns="44370" rIns="44370" bIns="44370" rtlCol="0" anchor="ctr"/>
            <a:lstStyle/>
            <a:p>
              <a:pPr defTabSz="914423">
                <a:defRPr/>
              </a:pPr>
              <a:endParaRPr lang="en-US" sz="1218">
                <a:solidFill>
                  <a:prstClr val="white"/>
                </a:solidFill>
                <a:latin typeface="Arial"/>
              </a:endParaRPr>
            </a:p>
          </p:txBody>
        </p:sp>
        <p:sp>
          <p:nvSpPr>
            <p:cNvPr id="37" name="TextBox 36">
              <a:extLst>
                <a:ext uri="{FF2B5EF4-FFF2-40B4-BE49-F238E27FC236}">
                  <a16:creationId xmlns:a16="http://schemas.microsoft.com/office/drawing/2014/main" id="{D22ED548-FA2E-4881-9C74-3FBE447FD8EF}"/>
                </a:ext>
              </a:extLst>
            </p:cNvPr>
            <p:cNvSpPr txBox="1"/>
            <p:nvPr/>
          </p:nvSpPr>
          <p:spPr>
            <a:xfrm>
              <a:off x="3540932" y="3196351"/>
              <a:ext cx="1383240" cy="211516"/>
            </a:xfrm>
            <a:prstGeom prst="rect">
              <a:avLst/>
            </a:prstGeom>
            <a:grpFill/>
          </p:spPr>
          <p:txBody>
            <a:bodyPr wrap="square" lIns="44370" tIns="44370" rIns="44370" bIns="44370" rtlCol="0">
              <a:noAutofit/>
            </a:bodyPr>
            <a:lstStyle/>
            <a:p>
              <a:pPr algn="ctr" defTabSz="914423">
                <a:spcAft>
                  <a:spcPts val="489"/>
                </a:spcAft>
                <a:defRPr/>
              </a:pPr>
              <a:r>
                <a:rPr lang="en-US" sz="1050" b="1">
                  <a:solidFill>
                    <a:prstClr val="white"/>
                  </a:solidFill>
                </a:rPr>
                <a:t>Indicative Stages</a:t>
              </a:r>
            </a:p>
          </p:txBody>
        </p:sp>
      </p:grpSp>
      <p:sp>
        <p:nvSpPr>
          <p:cNvPr id="3" name="Rectangle 17">
            <a:extLst>
              <a:ext uri="{FF2B5EF4-FFF2-40B4-BE49-F238E27FC236}">
                <a16:creationId xmlns:a16="http://schemas.microsoft.com/office/drawing/2014/main" id="{1D5D9298-EB23-DDC5-4A04-29D788F878B1}"/>
              </a:ext>
            </a:extLst>
          </p:cNvPr>
          <p:cNvSpPr>
            <a:spLocks noChangeArrowheads="1"/>
          </p:cNvSpPr>
          <p:nvPr/>
        </p:nvSpPr>
        <p:spPr bwMode="auto">
          <a:xfrm>
            <a:off x="647772" y="1905418"/>
            <a:ext cx="3491203" cy="4320720"/>
          </a:xfrm>
          <a:prstGeom prst="rect">
            <a:avLst/>
          </a:prstGeom>
          <a:noFill/>
          <a:ln w="19050">
            <a:solidFill>
              <a:srgbClr val="C0C0C0"/>
            </a:solidFill>
            <a:miter lim="800000"/>
            <a:headEnd/>
            <a:tailEnd/>
          </a:ln>
          <a:effectLst/>
        </p:spPr>
        <p:txBody>
          <a:bodyPr lIns="90000" tIns="90000" rIns="90000" bIns="90000"/>
          <a:lstStyle/>
          <a:p>
            <a:pPr marL="0" lvl="2" eaLnBrk="0" fontAlgn="base" hangingPunct="0">
              <a:lnSpc>
                <a:spcPct val="90000"/>
              </a:lnSpc>
              <a:spcBef>
                <a:spcPct val="30000"/>
              </a:spcBef>
              <a:spcAft>
                <a:spcPct val="0"/>
              </a:spcAft>
              <a:buClr>
                <a:srgbClr val="00B0F0"/>
              </a:buClr>
              <a:buSzPct val="100000"/>
            </a:pPr>
            <a:endParaRPr lang="en-US" sz="500">
              <a:solidFill>
                <a:srgbClr val="000000"/>
              </a:solidFill>
            </a:endParaRPr>
          </a:p>
        </p:txBody>
      </p:sp>
      <p:grpSp>
        <p:nvGrpSpPr>
          <p:cNvPr id="18" name="Group 17">
            <a:extLst>
              <a:ext uri="{FF2B5EF4-FFF2-40B4-BE49-F238E27FC236}">
                <a16:creationId xmlns:a16="http://schemas.microsoft.com/office/drawing/2014/main" id="{0596BAA4-5AF4-4EB2-9481-6F1726D34366}"/>
              </a:ext>
            </a:extLst>
          </p:cNvPr>
          <p:cNvGrpSpPr/>
          <p:nvPr/>
        </p:nvGrpSpPr>
        <p:grpSpPr>
          <a:xfrm>
            <a:off x="518160" y="686433"/>
            <a:ext cx="11441068" cy="700258"/>
            <a:chOff x="-426595" y="487939"/>
            <a:chExt cx="11016683" cy="1680222"/>
          </a:xfrm>
        </p:grpSpPr>
        <p:sp>
          <p:nvSpPr>
            <p:cNvPr id="19" name="Flowchart: Manual Input 18">
              <a:extLst>
                <a:ext uri="{FF2B5EF4-FFF2-40B4-BE49-F238E27FC236}">
                  <a16:creationId xmlns:a16="http://schemas.microsoft.com/office/drawing/2014/main" id="{F322D4FD-F8A5-4CA3-BD78-C0F81AB12610}"/>
                </a:ext>
              </a:extLst>
            </p:cNvPr>
            <p:cNvSpPr/>
            <p:nvPr/>
          </p:nvSpPr>
          <p:spPr>
            <a:xfrm>
              <a:off x="-301790" y="487939"/>
              <a:ext cx="10891878" cy="1680222"/>
            </a:xfrm>
            <a:prstGeom prst="flowChartManualInput">
              <a:avLst/>
            </a:prstGeom>
            <a:gradFill flip="none" rotWithShape="1">
              <a:gsLst>
                <a:gs pos="0">
                  <a:srgbClr val="22488B">
                    <a:shade val="30000"/>
                    <a:satMod val="115000"/>
                  </a:srgbClr>
                </a:gs>
                <a:gs pos="25000">
                  <a:srgbClr val="22488B">
                    <a:shade val="67500"/>
                    <a:satMod val="115000"/>
                  </a:srgbClr>
                </a:gs>
                <a:gs pos="100000">
                  <a:srgbClr val="22488B">
                    <a:shade val="100000"/>
                    <a:satMod val="11500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lvl="1" defTabSz="333370">
                <a:defRPr/>
              </a:pPr>
              <a:r>
                <a:rPr lang="en-US" sz="1400" b="1" i="0">
                  <a:effectLst/>
                  <a:latin typeface="Roboto" panose="02000000000000000000" pitchFamily="2" charset="0"/>
                </a:rPr>
                <a:t>TMF Group wants to </a:t>
              </a:r>
              <a:r>
                <a:rPr lang="en-US" sz="1400" b="1">
                  <a:solidFill>
                    <a:srgbClr val="FFFF00"/>
                  </a:solidFill>
                  <a:latin typeface="Roboto" panose="02000000000000000000" pitchFamily="2" charset="0"/>
                </a:rPr>
                <a:t>either</a:t>
              </a:r>
              <a:r>
                <a:rPr lang="en-US" sz="1400" b="1" i="0">
                  <a:effectLst/>
                  <a:latin typeface="Roboto" panose="02000000000000000000" pitchFamily="2" charset="0"/>
                </a:rPr>
                <a:t> </a:t>
              </a:r>
              <a:r>
                <a:rPr lang="en-US" sz="1400" b="1" i="0">
                  <a:solidFill>
                    <a:srgbClr val="FFFFFF"/>
                  </a:solidFill>
                  <a:effectLst/>
                  <a:latin typeface="Arial" panose="020B0604020202020204" pitchFamily="34" charset="0"/>
                </a:rPr>
                <a:t>u</a:t>
              </a:r>
              <a:r>
                <a:rPr lang="en-US" sz="1400" b="1">
                  <a:solidFill>
                    <a:srgbClr val="FFFFFF"/>
                  </a:solidFill>
                  <a:latin typeface="Arial" panose="020B0604020202020204" pitchFamily="34" charset="0"/>
                </a:rPr>
                <a:t>pgrade their on-prem CyberArk solution v11.7 to on-prem CyberArk PAM v13.2 </a:t>
              </a:r>
              <a:r>
                <a:rPr lang="en-US" sz="1400" b="1">
                  <a:solidFill>
                    <a:srgbClr val="FFFF00"/>
                  </a:solidFill>
                  <a:latin typeface="Arial" panose="020B0604020202020204" pitchFamily="34" charset="0"/>
                </a:rPr>
                <a:t>or</a:t>
              </a:r>
              <a:r>
                <a:rPr lang="en-US" sz="1400" b="1">
                  <a:solidFill>
                    <a:srgbClr val="FFFFFF"/>
                  </a:solidFill>
                  <a:latin typeface="Arial" panose="020B0604020202020204" pitchFamily="34" charset="0"/>
                </a:rPr>
                <a:t> migrate to latest version of CyberArk Privilege Cloud </a:t>
              </a:r>
              <a:r>
                <a:rPr lang="en-US" sz="1400" b="1">
                  <a:solidFill>
                    <a:srgbClr val="FFFF00"/>
                  </a:solidFill>
                  <a:latin typeface="Arial" panose="020B0604020202020204" pitchFamily="34" charset="0"/>
                </a:rPr>
                <a:t>and</a:t>
              </a:r>
              <a:r>
                <a:rPr lang="en-US" sz="1400" b="1">
                  <a:solidFill>
                    <a:srgbClr val="FFFFFF"/>
                  </a:solidFill>
                  <a:latin typeface="Arial" panose="020B0604020202020204" pitchFamily="34" charset="0"/>
                </a:rPr>
                <a:t> to bring transformation to mature their PAM solution. </a:t>
              </a:r>
              <a:r>
                <a:rPr lang="en-US" sz="1400" b="1">
                  <a:solidFill>
                    <a:srgbClr val="FFFF00"/>
                  </a:solidFill>
                  <a:latin typeface="Arial" panose="020B0604020202020204" pitchFamily="34" charset="0"/>
                </a:rPr>
                <a:t>Plus</a:t>
              </a:r>
              <a:r>
                <a:rPr lang="en-US" sz="1400" b="1">
                  <a:solidFill>
                    <a:srgbClr val="FFFFFF"/>
                  </a:solidFill>
                  <a:latin typeface="Arial" panose="020B0604020202020204" pitchFamily="34" charset="0"/>
                </a:rPr>
                <a:t>, support their PAM solution for 1 year</a:t>
              </a:r>
            </a:p>
          </p:txBody>
        </p:sp>
        <p:sp>
          <p:nvSpPr>
            <p:cNvPr id="20" name="Rectangle 19">
              <a:extLst>
                <a:ext uri="{FF2B5EF4-FFF2-40B4-BE49-F238E27FC236}">
                  <a16:creationId xmlns:a16="http://schemas.microsoft.com/office/drawing/2014/main" id="{9ED0119E-A7CF-4A8E-AA2B-56F3C8941F78}"/>
                </a:ext>
              </a:extLst>
            </p:cNvPr>
            <p:cNvSpPr/>
            <p:nvPr/>
          </p:nvSpPr>
          <p:spPr>
            <a:xfrm flipV="1">
              <a:off x="-426595" y="1449316"/>
              <a:ext cx="10761561" cy="429527"/>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900">
                <a:solidFill>
                  <a:schemeClr val="bg1"/>
                </a:solidFill>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999765A1-188E-4889-BD2A-373881B9D9C4}"/>
              </a:ext>
            </a:extLst>
          </p:cNvPr>
          <p:cNvGrpSpPr/>
          <p:nvPr/>
        </p:nvGrpSpPr>
        <p:grpSpPr>
          <a:xfrm>
            <a:off x="678245" y="1408614"/>
            <a:ext cx="7844525" cy="427312"/>
            <a:chOff x="2229730" y="3169284"/>
            <a:chExt cx="3998980" cy="351400"/>
          </a:xfrm>
          <a:solidFill>
            <a:srgbClr val="FD349C"/>
          </a:solidFill>
        </p:grpSpPr>
        <p:sp>
          <p:nvSpPr>
            <p:cNvPr id="33" name="Isosceles Triangle 32">
              <a:extLst>
                <a:ext uri="{FF2B5EF4-FFF2-40B4-BE49-F238E27FC236}">
                  <a16:creationId xmlns:a16="http://schemas.microsoft.com/office/drawing/2014/main" id="{BD53B60A-604E-48FA-A6AD-B4593B134C5A}"/>
                </a:ext>
              </a:extLst>
            </p:cNvPr>
            <p:cNvSpPr/>
            <p:nvPr/>
          </p:nvSpPr>
          <p:spPr>
            <a:xfrm rot="10800000">
              <a:off x="2229730" y="3189162"/>
              <a:ext cx="3998980" cy="331522"/>
            </a:xfrm>
            <a:prstGeom prst="triangle">
              <a:avLst>
                <a:gd name="adj" fmla="val 50000"/>
              </a:avLst>
            </a:prstGeom>
            <a:solidFill>
              <a:srgbClr val="098E7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4370" tIns="44370" rIns="44370" bIns="44370" rtlCol="0" anchor="ctr"/>
            <a:lstStyle/>
            <a:p>
              <a:pPr defTabSz="914423">
                <a:defRPr/>
              </a:pPr>
              <a:endParaRPr lang="en-US" sz="1218">
                <a:solidFill>
                  <a:prstClr val="white"/>
                </a:solidFill>
                <a:latin typeface="Arial"/>
              </a:endParaRPr>
            </a:p>
          </p:txBody>
        </p:sp>
        <p:sp>
          <p:nvSpPr>
            <p:cNvPr id="34" name="TextBox 33">
              <a:extLst>
                <a:ext uri="{FF2B5EF4-FFF2-40B4-BE49-F238E27FC236}">
                  <a16:creationId xmlns:a16="http://schemas.microsoft.com/office/drawing/2014/main" id="{7F9D22FB-1883-46D9-A546-43384CA90798}"/>
                </a:ext>
              </a:extLst>
            </p:cNvPr>
            <p:cNvSpPr txBox="1"/>
            <p:nvPr/>
          </p:nvSpPr>
          <p:spPr>
            <a:xfrm>
              <a:off x="3534270" y="3169284"/>
              <a:ext cx="1389901" cy="217077"/>
            </a:xfrm>
            <a:prstGeom prst="rect">
              <a:avLst/>
            </a:prstGeom>
            <a:noFill/>
          </p:spPr>
          <p:txBody>
            <a:bodyPr wrap="square" lIns="44370" tIns="44370" rIns="44370" bIns="44370" rtlCol="0">
              <a:noAutofit/>
            </a:bodyPr>
            <a:lstStyle/>
            <a:p>
              <a:pPr algn="ctr" defTabSz="914423">
                <a:spcAft>
                  <a:spcPts val="489"/>
                </a:spcAft>
                <a:defRPr/>
              </a:pPr>
              <a:r>
                <a:rPr lang="en-US" sz="1050" b="1">
                  <a:solidFill>
                    <a:prstClr val="white"/>
                  </a:solidFill>
                </a:rPr>
                <a:t>SCOPE OF WORK</a:t>
              </a:r>
            </a:p>
          </p:txBody>
        </p:sp>
      </p:grpSp>
      <p:sp>
        <p:nvSpPr>
          <p:cNvPr id="31" name="TextBox 30">
            <a:extLst>
              <a:ext uri="{FF2B5EF4-FFF2-40B4-BE49-F238E27FC236}">
                <a16:creationId xmlns:a16="http://schemas.microsoft.com/office/drawing/2014/main" id="{F3DD626C-322B-48BF-BF99-A8FEABC892A8}"/>
              </a:ext>
            </a:extLst>
          </p:cNvPr>
          <p:cNvSpPr txBox="1"/>
          <p:nvPr/>
        </p:nvSpPr>
        <p:spPr>
          <a:xfrm>
            <a:off x="9133072" y="3097880"/>
            <a:ext cx="2722295" cy="1036467"/>
          </a:xfrm>
          <a:prstGeom prst="rect">
            <a:avLst/>
          </a:prstGeom>
          <a:noFill/>
        </p:spPr>
        <p:txBody>
          <a:bodyPr wrap="square" lIns="44370" tIns="44370" rIns="44370" bIns="44370" rtlCol="0">
            <a:noAutofit/>
          </a:bodyPr>
          <a:lstStyle/>
          <a:p>
            <a:pPr defTabSz="914423">
              <a:spcAft>
                <a:spcPts val="489"/>
              </a:spcAft>
              <a:defRPr/>
            </a:pPr>
            <a:endParaRPr lang="en-US" sz="1000">
              <a:solidFill>
                <a:schemeClr val="bg1"/>
              </a:solidFill>
            </a:endParaRPr>
          </a:p>
        </p:txBody>
      </p:sp>
      <p:sp>
        <p:nvSpPr>
          <p:cNvPr id="51" name="Rectangle 50">
            <a:extLst>
              <a:ext uri="{FF2B5EF4-FFF2-40B4-BE49-F238E27FC236}">
                <a16:creationId xmlns:a16="http://schemas.microsoft.com/office/drawing/2014/main" id="{14E90CBF-40CA-4654-B191-3DE3FB5E8C29}"/>
              </a:ext>
            </a:extLst>
          </p:cNvPr>
          <p:cNvSpPr/>
          <p:nvPr/>
        </p:nvSpPr>
        <p:spPr>
          <a:xfrm>
            <a:off x="8986234" y="1904280"/>
            <a:ext cx="3106449" cy="4320720"/>
          </a:xfrm>
          <a:prstGeom prst="rect">
            <a:avLst/>
          </a:prstGeom>
          <a:solidFill>
            <a:schemeClr val="accent5">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horz" wrap="square" lIns="74295" tIns="37148" rIns="74295" bIns="37148" numCol="1" spcCol="0" rtlCol="0" fromWordArt="0" anchor="ctr" anchorCtr="0" forceAA="0" compatLnSpc="1">
            <a:prstTxWarp prst="textNoShape">
              <a:avLst/>
            </a:prstTxWarp>
            <a:noAutofit/>
          </a:bodyPr>
          <a:lstStyle/>
          <a:p>
            <a:pPr defTabSz="742969">
              <a:lnSpc>
                <a:spcPct val="107000"/>
              </a:lnSpc>
              <a:spcAft>
                <a:spcPts val="650"/>
              </a:spcAft>
              <a:defRPr/>
            </a:pPr>
            <a:endParaRPr lang="en-US" sz="894" kern="0">
              <a:solidFill>
                <a:sysClr val="window" lastClr="FFFFFF"/>
              </a:solidFill>
              <a:latin typeface="Arial" panose="020B0604020202020204" pitchFamily="34" charset="0"/>
              <a:ea typeface="Calibri" panose="020F0502020204030204" pitchFamily="34" charset="0"/>
              <a:cs typeface="Arial" panose="020B0604020202020204" pitchFamily="34" charset="0"/>
            </a:endParaRPr>
          </a:p>
        </p:txBody>
      </p:sp>
      <p:grpSp>
        <p:nvGrpSpPr>
          <p:cNvPr id="52" name="Group 51">
            <a:extLst>
              <a:ext uri="{FF2B5EF4-FFF2-40B4-BE49-F238E27FC236}">
                <a16:creationId xmlns:a16="http://schemas.microsoft.com/office/drawing/2014/main" id="{BA4035F7-7787-4698-A9A0-8E9726F04C6B}"/>
              </a:ext>
            </a:extLst>
          </p:cNvPr>
          <p:cNvGrpSpPr/>
          <p:nvPr/>
        </p:nvGrpSpPr>
        <p:grpSpPr>
          <a:xfrm>
            <a:off x="11084365" y="1356587"/>
            <a:ext cx="863376" cy="623827"/>
            <a:chOff x="10448124" y="4132139"/>
            <a:chExt cx="509845" cy="333781"/>
          </a:xfrm>
        </p:grpSpPr>
        <p:sp>
          <p:nvSpPr>
            <p:cNvPr id="53" name="Oval 52">
              <a:extLst>
                <a:ext uri="{FF2B5EF4-FFF2-40B4-BE49-F238E27FC236}">
                  <a16:creationId xmlns:a16="http://schemas.microsoft.com/office/drawing/2014/main" id="{72D73495-D17E-4549-89CC-7BB927E0A745}"/>
                </a:ext>
              </a:extLst>
            </p:cNvPr>
            <p:cNvSpPr/>
            <p:nvPr/>
          </p:nvSpPr>
          <p:spPr>
            <a:xfrm>
              <a:off x="10448124" y="4132139"/>
              <a:ext cx="509845" cy="333781"/>
            </a:xfrm>
            <a:prstGeom prst="ellipse">
              <a:avLst/>
            </a:prstGeom>
            <a:solidFill>
              <a:schemeClr val="bg1"/>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horz" wrap="square" lIns="74295" tIns="37148" rIns="74295" bIns="37148" numCol="1" spcCol="0" rtlCol="0" fromWordArt="0" anchor="ctr" anchorCtr="0" forceAA="0" compatLnSpc="1">
              <a:prstTxWarp prst="textNoShape">
                <a:avLst/>
              </a:prstTxWarp>
              <a:noAutofit/>
            </a:bodyPr>
            <a:lstStyle/>
            <a:p>
              <a:pPr defTabSz="742969">
                <a:defRPr/>
              </a:pPr>
              <a:endParaRPr lang="en-US" sz="1463" kern="0">
                <a:solidFill>
                  <a:sysClr val="window" lastClr="FFFFFF"/>
                </a:solidFill>
                <a:latin typeface="Arial" panose="020B0604020202020204" pitchFamily="34" charset="0"/>
              </a:endParaRPr>
            </a:p>
          </p:txBody>
        </p:sp>
        <p:sp>
          <p:nvSpPr>
            <p:cNvPr id="54" name="Freeform 682">
              <a:extLst>
                <a:ext uri="{FF2B5EF4-FFF2-40B4-BE49-F238E27FC236}">
                  <a16:creationId xmlns:a16="http://schemas.microsoft.com/office/drawing/2014/main" id="{D9B8CA05-D02C-4860-AF46-61E77153CE09}"/>
                </a:ext>
              </a:extLst>
            </p:cNvPr>
            <p:cNvSpPr>
              <a:spLocks noEditPoints="1"/>
            </p:cNvSpPr>
            <p:nvPr/>
          </p:nvSpPr>
          <p:spPr bwMode="auto">
            <a:xfrm>
              <a:off x="10516450" y="4143152"/>
              <a:ext cx="360106" cy="310196"/>
            </a:xfrm>
            <a:custGeom>
              <a:avLst/>
              <a:gdLst>
                <a:gd name="T0" fmla="*/ 69 w 96"/>
                <a:gd name="T1" fmla="*/ 34 h 97"/>
                <a:gd name="T2" fmla="*/ 55 w 96"/>
                <a:gd name="T3" fmla="*/ 47 h 97"/>
                <a:gd name="T4" fmla="*/ 56 w 96"/>
                <a:gd name="T5" fmla="*/ 49 h 97"/>
                <a:gd name="T6" fmla="*/ 48 w 96"/>
                <a:gd name="T7" fmla="*/ 57 h 97"/>
                <a:gd name="T8" fmla="*/ 41 w 96"/>
                <a:gd name="T9" fmla="*/ 53 h 97"/>
                <a:gd name="T10" fmla="*/ 30 w 96"/>
                <a:gd name="T11" fmla="*/ 53 h 97"/>
                <a:gd name="T12" fmla="*/ 28 w 96"/>
                <a:gd name="T13" fmla="*/ 50 h 97"/>
                <a:gd name="T14" fmla="*/ 28 w 96"/>
                <a:gd name="T15" fmla="*/ 47 h 97"/>
                <a:gd name="T16" fmla="*/ 30 w 96"/>
                <a:gd name="T17" fmla="*/ 45 h 97"/>
                <a:gd name="T18" fmla="*/ 41 w 96"/>
                <a:gd name="T19" fmla="*/ 45 h 97"/>
                <a:gd name="T20" fmla="*/ 48 w 96"/>
                <a:gd name="T21" fmla="*/ 40 h 97"/>
                <a:gd name="T22" fmla="*/ 50 w 96"/>
                <a:gd name="T23" fmla="*/ 41 h 97"/>
                <a:gd name="T24" fmla="*/ 63 w 96"/>
                <a:gd name="T25" fmla="*/ 28 h 97"/>
                <a:gd name="T26" fmla="*/ 66 w 96"/>
                <a:gd name="T27" fmla="*/ 28 h 97"/>
                <a:gd name="T28" fmla="*/ 69 w 96"/>
                <a:gd name="T29" fmla="*/ 31 h 97"/>
                <a:gd name="T30" fmla="*/ 69 w 96"/>
                <a:gd name="T31" fmla="*/ 34 h 97"/>
                <a:gd name="T32" fmla="*/ 95 w 96"/>
                <a:gd name="T33" fmla="*/ 57 h 97"/>
                <a:gd name="T34" fmla="*/ 96 w 96"/>
                <a:gd name="T35" fmla="*/ 48 h 97"/>
                <a:gd name="T36" fmla="*/ 48 w 96"/>
                <a:gd name="T37" fmla="*/ 0 h 97"/>
                <a:gd name="T38" fmla="*/ 0 w 96"/>
                <a:gd name="T39" fmla="*/ 48 h 97"/>
                <a:gd name="T40" fmla="*/ 48 w 96"/>
                <a:gd name="T41" fmla="*/ 96 h 97"/>
                <a:gd name="T42" fmla="*/ 48 w 96"/>
                <a:gd name="T43" fmla="*/ 96 h 97"/>
                <a:gd name="T44" fmla="*/ 74 w 96"/>
                <a:gd name="T45" fmla="*/ 89 h 97"/>
                <a:gd name="T46" fmla="*/ 74 w 96"/>
                <a:gd name="T47" fmla="*/ 88 h 97"/>
                <a:gd name="T48" fmla="*/ 80 w 96"/>
                <a:gd name="T49" fmla="*/ 97 h 97"/>
                <a:gd name="T50" fmla="*/ 82 w 96"/>
                <a:gd name="T51" fmla="*/ 96 h 97"/>
                <a:gd name="T52" fmla="*/ 91 w 96"/>
                <a:gd name="T53" fmla="*/ 71 h 97"/>
                <a:gd name="T54" fmla="*/ 89 w 96"/>
                <a:gd name="T55" fmla="*/ 69 h 97"/>
                <a:gd name="T56" fmla="*/ 62 w 96"/>
                <a:gd name="T57" fmla="*/ 69 h 97"/>
                <a:gd name="T58" fmla="*/ 61 w 96"/>
                <a:gd name="T59" fmla="*/ 70 h 97"/>
                <a:gd name="T60" fmla="*/ 67 w 96"/>
                <a:gd name="T61" fmla="*/ 79 h 97"/>
                <a:gd name="T62" fmla="*/ 48 w 96"/>
                <a:gd name="T63" fmla="*/ 84 h 97"/>
                <a:gd name="T64" fmla="*/ 48 w 96"/>
                <a:gd name="T65" fmla="*/ 84 h 97"/>
                <a:gd name="T66" fmla="*/ 12 w 96"/>
                <a:gd name="T67" fmla="*/ 48 h 97"/>
                <a:gd name="T68" fmla="*/ 48 w 96"/>
                <a:gd name="T69" fmla="*/ 12 h 97"/>
                <a:gd name="T70" fmla="*/ 84 w 96"/>
                <a:gd name="T71" fmla="*/ 48 h 97"/>
                <a:gd name="T72" fmla="*/ 83 w 96"/>
                <a:gd name="T73" fmla="*/ 57 h 97"/>
                <a:gd name="T74" fmla="*/ 95 w 96"/>
                <a:gd name="T75"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7">
                  <a:moveTo>
                    <a:pt x="69" y="34"/>
                  </a:moveTo>
                  <a:cubicBezTo>
                    <a:pt x="55" y="47"/>
                    <a:pt x="55" y="47"/>
                    <a:pt x="55" y="47"/>
                  </a:cubicBezTo>
                  <a:cubicBezTo>
                    <a:pt x="56" y="47"/>
                    <a:pt x="56" y="48"/>
                    <a:pt x="56" y="49"/>
                  </a:cubicBezTo>
                  <a:cubicBezTo>
                    <a:pt x="56" y="53"/>
                    <a:pt x="52" y="57"/>
                    <a:pt x="48" y="57"/>
                  </a:cubicBezTo>
                  <a:cubicBezTo>
                    <a:pt x="45" y="57"/>
                    <a:pt x="42" y="55"/>
                    <a:pt x="41" y="53"/>
                  </a:cubicBezTo>
                  <a:cubicBezTo>
                    <a:pt x="30" y="53"/>
                    <a:pt x="30" y="53"/>
                    <a:pt x="30" y="53"/>
                  </a:cubicBezTo>
                  <a:cubicBezTo>
                    <a:pt x="29" y="53"/>
                    <a:pt x="28" y="52"/>
                    <a:pt x="28" y="50"/>
                  </a:cubicBezTo>
                  <a:cubicBezTo>
                    <a:pt x="28" y="47"/>
                    <a:pt x="28" y="47"/>
                    <a:pt x="28" y="47"/>
                  </a:cubicBezTo>
                  <a:cubicBezTo>
                    <a:pt x="28" y="46"/>
                    <a:pt x="29" y="45"/>
                    <a:pt x="30" y="45"/>
                  </a:cubicBezTo>
                  <a:cubicBezTo>
                    <a:pt x="41" y="45"/>
                    <a:pt x="41" y="45"/>
                    <a:pt x="41" y="45"/>
                  </a:cubicBezTo>
                  <a:cubicBezTo>
                    <a:pt x="42" y="43"/>
                    <a:pt x="45" y="40"/>
                    <a:pt x="48" y="40"/>
                  </a:cubicBezTo>
                  <a:cubicBezTo>
                    <a:pt x="49" y="40"/>
                    <a:pt x="49" y="41"/>
                    <a:pt x="50" y="41"/>
                  </a:cubicBezTo>
                  <a:cubicBezTo>
                    <a:pt x="63" y="28"/>
                    <a:pt x="63" y="28"/>
                    <a:pt x="63" y="28"/>
                  </a:cubicBezTo>
                  <a:cubicBezTo>
                    <a:pt x="64" y="27"/>
                    <a:pt x="65" y="27"/>
                    <a:pt x="66" y="28"/>
                  </a:cubicBezTo>
                  <a:cubicBezTo>
                    <a:pt x="69" y="31"/>
                    <a:pt x="69" y="31"/>
                    <a:pt x="69" y="31"/>
                  </a:cubicBezTo>
                  <a:cubicBezTo>
                    <a:pt x="69" y="32"/>
                    <a:pt x="69" y="33"/>
                    <a:pt x="69" y="34"/>
                  </a:cubicBezTo>
                  <a:close/>
                  <a:moveTo>
                    <a:pt x="95" y="57"/>
                  </a:moveTo>
                  <a:cubicBezTo>
                    <a:pt x="95" y="53"/>
                    <a:pt x="96" y="51"/>
                    <a:pt x="96" y="48"/>
                  </a:cubicBezTo>
                  <a:cubicBezTo>
                    <a:pt x="96" y="22"/>
                    <a:pt x="74" y="0"/>
                    <a:pt x="48" y="0"/>
                  </a:cubicBezTo>
                  <a:cubicBezTo>
                    <a:pt x="21" y="0"/>
                    <a:pt x="0" y="22"/>
                    <a:pt x="0" y="48"/>
                  </a:cubicBezTo>
                  <a:cubicBezTo>
                    <a:pt x="0" y="75"/>
                    <a:pt x="20" y="96"/>
                    <a:pt x="48" y="96"/>
                  </a:cubicBezTo>
                  <a:cubicBezTo>
                    <a:pt x="48" y="96"/>
                    <a:pt x="48" y="96"/>
                    <a:pt x="48" y="96"/>
                  </a:cubicBezTo>
                  <a:cubicBezTo>
                    <a:pt x="56" y="96"/>
                    <a:pt x="66" y="94"/>
                    <a:pt x="74" y="89"/>
                  </a:cubicBezTo>
                  <a:cubicBezTo>
                    <a:pt x="74" y="88"/>
                    <a:pt x="74" y="88"/>
                    <a:pt x="74" y="88"/>
                  </a:cubicBezTo>
                  <a:cubicBezTo>
                    <a:pt x="80" y="97"/>
                    <a:pt x="80" y="97"/>
                    <a:pt x="80" y="97"/>
                  </a:cubicBezTo>
                  <a:cubicBezTo>
                    <a:pt x="81" y="97"/>
                    <a:pt x="81" y="97"/>
                    <a:pt x="82" y="96"/>
                  </a:cubicBezTo>
                  <a:cubicBezTo>
                    <a:pt x="91" y="71"/>
                    <a:pt x="91" y="71"/>
                    <a:pt x="91" y="71"/>
                  </a:cubicBezTo>
                  <a:cubicBezTo>
                    <a:pt x="91" y="69"/>
                    <a:pt x="90" y="69"/>
                    <a:pt x="89" y="69"/>
                  </a:cubicBezTo>
                  <a:cubicBezTo>
                    <a:pt x="62" y="69"/>
                    <a:pt x="62" y="69"/>
                    <a:pt x="62" y="69"/>
                  </a:cubicBezTo>
                  <a:cubicBezTo>
                    <a:pt x="61" y="69"/>
                    <a:pt x="60" y="69"/>
                    <a:pt x="61" y="70"/>
                  </a:cubicBezTo>
                  <a:cubicBezTo>
                    <a:pt x="67" y="79"/>
                    <a:pt x="67" y="79"/>
                    <a:pt x="67" y="79"/>
                  </a:cubicBezTo>
                  <a:cubicBezTo>
                    <a:pt x="61" y="82"/>
                    <a:pt x="56" y="84"/>
                    <a:pt x="48" y="84"/>
                  </a:cubicBezTo>
                  <a:cubicBezTo>
                    <a:pt x="48" y="84"/>
                    <a:pt x="48" y="84"/>
                    <a:pt x="48" y="84"/>
                  </a:cubicBezTo>
                  <a:cubicBezTo>
                    <a:pt x="28" y="84"/>
                    <a:pt x="12" y="68"/>
                    <a:pt x="12" y="48"/>
                  </a:cubicBezTo>
                  <a:cubicBezTo>
                    <a:pt x="12" y="29"/>
                    <a:pt x="28" y="12"/>
                    <a:pt x="48" y="12"/>
                  </a:cubicBezTo>
                  <a:cubicBezTo>
                    <a:pt x="68" y="12"/>
                    <a:pt x="84" y="29"/>
                    <a:pt x="84" y="48"/>
                  </a:cubicBezTo>
                  <a:cubicBezTo>
                    <a:pt x="84" y="51"/>
                    <a:pt x="83" y="53"/>
                    <a:pt x="83" y="57"/>
                  </a:cubicBezTo>
                  <a:lnTo>
                    <a:pt x="95" y="57"/>
                  </a:lnTo>
                  <a:close/>
                </a:path>
              </a:pathLst>
            </a:custGeom>
            <a:solidFill>
              <a:srgbClr val="3248E4"/>
            </a:solidFill>
            <a:ln>
              <a:noFill/>
            </a:ln>
          </p:spPr>
          <p:txBody>
            <a:bodyPr vert="horz" wrap="square" lIns="68580" tIns="34290" rIns="68580" bIns="34290" numCol="1" anchor="t" anchorCtr="0" compatLnSpc="1">
              <a:prstTxWarp prst="textNoShape">
                <a:avLst/>
              </a:prstTxWarp>
            </a:bodyPr>
            <a:lstStyle/>
            <a:p>
              <a:pPr defTabSz="742969">
                <a:defRPr/>
              </a:pPr>
              <a:endParaRPr lang="en-US" sz="1463" kern="0">
                <a:solidFill>
                  <a:sysClr val="windowText" lastClr="000000"/>
                </a:solidFill>
                <a:latin typeface="Arial"/>
              </a:endParaRPr>
            </a:p>
          </p:txBody>
        </p:sp>
      </p:grpSp>
      <p:sp>
        <p:nvSpPr>
          <p:cNvPr id="57" name="TextBox 56">
            <a:extLst>
              <a:ext uri="{FF2B5EF4-FFF2-40B4-BE49-F238E27FC236}">
                <a16:creationId xmlns:a16="http://schemas.microsoft.com/office/drawing/2014/main" id="{E596AD16-AD30-479A-BCC5-1657F297C0B5}"/>
              </a:ext>
            </a:extLst>
          </p:cNvPr>
          <p:cNvSpPr txBox="1"/>
          <p:nvPr/>
        </p:nvSpPr>
        <p:spPr>
          <a:xfrm>
            <a:off x="8974746" y="1906475"/>
            <a:ext cx="3177531" cy="4255011"/>
          </a:xfrm>
          <a:prstGeom prst="rect">
            <a:avLst/>
          </a:prstGeom>
          <a:noFill/>
        </p:spPr>
        <p:txBody>
          <a:bodyPr wrap="square">
            <a:spAutoFit/>
          </a:bodyPr>
          <a:lstStyle/>
          <a:p>
            <a:pPr>
              <a:spcAft>
                <a:spcPts val="300"/>
              </a:spcAft>
            </a:pPr>
            <a:r>
              <a:rPr lang="en-US" sz="1100" b="1" u="sng">
                <a:solidFill>
                  <a:schemeClr val="bg1"/>
                </a:solidFill>
                <a:highlight>
                  <a:srgbClr val="800080"/>
                </a:highlight>
              </a:rPr>
              <a:t>PHASE 1</a:t>
            </a:r>
          </a:p>
          <a:p>
            <a:pPr lvl="1">
              <a:spcAft>
                <a:spcPts val="300"/>
              </a:spcAft>
            </a:pPr>
            <a:r>
              <a:rPr lang="en-US" sz="1050" b="1" u="sng">
                <a:solidFill>
                  <a:schemeClr val="bg1"/>
                </a:solidFill>
                <a:highlight>
                  <a:srgbClr val="800080"/>
                </a:highlight>
              </a:rPr>
              <a:t>Option 1 – Upgrade (2-3 months)</a:t>
            </a:r>
          </a:p>
          <a:p>
            <a:pPr lvl="1">
              <a:spcAft>
                <a:spcPts val="300"/>
              </a:spcAft>
            </a:pPr>
            <a:r>
              <a:rPr lang="en-US" sz="1050" b="1" u="sng">
                <a:solidFill>
                  <a:schemeClr val="bg1"/>
                </a:solidFill>
                <a:highlight>
                  <a:srgbClr val="800080"/>
                </a:highlight>
              </a:rPr>
              <a:t>Option 2 – Migrate  (4-5 months)</a:t>
            </a:r>
          </a:p>
          <a:p>
            <a:pPr>
              <a:spcAft>
                <a:spcPts val="300"/>
              </a:spcAft>
            </a:pPr>
            <a:r>
              <a:rPr lang="en-US" sz="900" b="1" i="1" u="sng">
                <a:solidFill>
                  <a:prstClr val="white"/>
                </a:solidFill>
              </a:rPr>
              <a:t>Stage</a:t>
            </a:r>
            <a:r>
              <a:rPr lang="en-US" sz="900" b="1" i="1" u="sng">
                <a:solidFill>
                  <a:schemeClr val="bg1"/>
                </a:solidFill>
              </a:rPr>
              <a:t> 1</a:t>
            </a:r>
            <a:endParaRPr lang="en-US" sz="900" b="1" i="0" u="none" strike="noStrike" baseline="0">
              <a:solidFill>
                <a:schemeClr val="bg1"/>
              </a:solidFill>
            </a:endParaRPr>
          </a:p>
          <a:p>
            <a:pPr marL="358775" indent="-171450" algn="l">
              <a:spcAft>
                <a:spcPts val="300"/>
              </a:spcAft>
              <a:buFont typeface="Wingdings" panose="05000000000000000000" pitchFamily="2" charset="2"/>
              <a:buChar char="ü"/>
            </a:pPr>
            <a:r>
              <a:rPr lang="en-US" sz="900" b="1">
                <a:solidFill>
                  <a:schemeClr val="bg1"/>
                </a:solidFill>
              </a:rPr>
              <a:t>Environment analysis and doc review and pre-requisite Fulfillment</a:t>
            </a:r>
          </a:p>
          <a:p>
            <a:pPr>
              <a:spcAft>
                <a:spcPts val="300"/>
              </a:spcAft>
            </a:pPr>
            <a:r>
              <a:rPr lang="en-US" sz="900" b="1" i="1" u="sng">
                <a:solidFill>
                  <a:prstClr val="white"/>
                </a:solidFill>
              </a:rPr>
              <a:t>Stage</a:t>
            </a:r>
            <a:r>
              <a:rPr lang="en-US" sz="900" b="1" i="1" u="sng">
                <a:solidFill>
                  <a:schemeClr val="bg1"/>
                </a:solidFill>
              </a:rPr>
              <a:t> 2 </a:t>
            </a:r>
            <a:r>
              <a:rPr lang="en-US" sz="900" b="1" i="1">
                <a:solidFill>
                  <a:schemeClr val="bg1"/>
                </a:solidFill>
              </a:rPr>
              <a:t>  </a:t>
            </a:r>
          </a:p>
          <a:p>
            <a:pPr marL="358775" indent="-171450">
              <a:spcAft>
                <a:spcPts val="300"/>
              </a:spcAft>
              <a:buFont typeface="Wingdings" panose="05000000000000000000" pitchFamily="2" charset="2"/>
              <a:buChar char="ü"/>
            </a:pPr>
            <a:r>
              <a:rPr lang="en-US" sz="900" b="1" i="1">
                <a:solidFill>
                  <a:schemeClr val="bg1"/>
                </a:solidFill>
              </a:rPr>
              <a:t> </a:t>
            </a:r>
            <a:r>
              <a:rPr lang="en-US" sz="900" b="1">
                <a:solidFill>
                  <a:schemeClr val="bg1"/>
                </a:solidFill>
              </a:rPr>
              <a:t>Pre –Upgrade / Migrate Plan </a:t>
            </a:r>
          </a:p>
          <a:p>
            <a:pPr>
              <a:spcAft>
                <a:spcPts val="300"/>
              </a:spcAft>
            </a:pPr>
            <a:r>
              <a:rPr lang="en-US" sz="900" b="1" i="1" u="sng">
                <a:solidFill>
                  <a:schemeClr val="bg1"/>
                </a:solidFill>
              </a:rPr>
              <a:t>Stage 3</a:t>
            </a:r>
          </a:p>
          <a:p>
            <a:pPr marL="358775" indent="-171450" algn="l">
              <a:spcAft>
                <a:spcPts val="300"/>
              </a:spcAft>
              <a:buFont typeface="Wingdings" panose="05000000000000000000" pitchFamily="2" charset="2"/>
              <a:buChar char="ü"/>
            </a:pPr>
            <a:r>
              <a:rPr lang="en-US" sz="900" b="1">
                <a:solidFill>
                  <a:schemeClr val="bg1"/>
                </a:solidFill>
              </a:rPr>
              <a:t>Upgrade / Migrate</a:t>
            </a:r>
            <a:r>
              <a:rPr lang="en-US" sz="900" b="1" i="0" u="none" strike="noStrike" baseline="0">
                <a:solidFill>
                  <a:schemeClr val="bg1"/>
                </a:solidFill>
              </a:rPr>
              <a:t> </a:t>
            </a:r>
            <a:r>
              <a:rPr lang="en-US" sz="900" b="1">
                <a:solidFill>
                  <a:schemeClr val="bg1"/>
                </a:solidFill>
              </a:rPr>
              <a:t>OnPrem</a:t>
            </a:r>
            <a:r>
              <a:rPr lang="en-US" sz="900" b="1" i="0" u="none" strike="noStrike" baseline="0">
                <a:solidFill>
                  <a:schemeClr val="bg1"/>
                </a:solidFill>
              </a:rPr>
              <a:t>-PAM Suite</a:t>
            </a:r>
            <a:endParaRPr lang="en-US" sz="900" b="1">
              <a:solidFill>
                <a:schemeClr val="bg1"/>
              </a:solidFill>
            </a:endParaRPr>
          </a:p>
          <a:p>
            <a:pPr marL="538163" lvl="1" indent="-171450">
              <a:spcAft>
                <a:spcPts val="300"/>
              </a:spcAft>
              <a:buFont typeface="Arial" panose="020B0604020202020204" pitchFamily="34" charset="0"/>
              <a:buChar char="•"/>
            </a:pPr>
            <a:r>
              <a:rPr lang="en-US" sz="900" b="1">
                <a:solidFill>
                  <a:schemeClr val="bg1"/>
                </a:solidFill>
              </a:rPr>
              <a:t>SCNA DR site from v11.7 to v13.2</a:t>
            </a:r>
          </a:p>
          <a:p>
            <a:pPr marL="538163" lvl="1" indent="-171450">
              <a:spcAft>
                <a:spcPts val="300"/>
              </a:spcAft>
              <a:buFont typeface="Arial" panose="020B0604020202020204" pitchFamily="34" charset="0"/>
              <a:buChar char="•"/>
            </a:pPr>
            <a:r>
              <a:rPr lang="en-US" sz="900" b="1">
                <a:solidFill>
                  <a:schemeClr val="bg1"/>
                </a:solidFill>
              </a:rPr>
              <a:t>EMEA DC vault, component servers &amp; DR vault from v11.7 to v13.2</a:t>
            </a:r>
          </a:p>
          <a:p>
            <a:pPr marL="538163" lvl="1" indent="-171450">
              <a:spcAft>
                <a:spcPts val="300"/>
              </a:spcAft>
              <a:buFont typeface="Arial" panose="020B0604020202020204" pitchFamily="34" charset="0"/>
              <a:buChar char="•"/>
            </a:pPr>
            <a:r>
              <a:rPr lang="en-US" sz="900" b="1">
                <a:solidFill>
                  <a:schemeClr val="bg1"/>
                </a:solidFill>
              </a:rPr>
              <a:t>APAC DR site from v11.7 to v13.2</a:t>
            </a:r>
          </a:p>
          <a:p>
            <a:pPr>
              <a:spcAft>
                <a:spcPts val="300"/>
              </a:spcAft>
            </a:pPr>
            <a:r>
              <a:rPr lang="en-US" sz="900" b="1" i="1" u="sng">
                <a:solidFill>
                  <a:prstClr val="white"/>
                </a:solidFill>
              </a:rPr>
              <a:t>Stage</a:t>
            </a:r>
            <a:r>
              <a:rPr lang="en-US" sz="900" b="1" i="1" u="sng">
                <a:solidFill>
                  <a:schemeClr val="bg1"/>
                </a:solidFill>
              </a:rPr>
              <a:t> 4 </a:t>
            </a:r>
            <a:endParaRPr lang="en-US" sz="900" b="1" i="0" u="none" strike="noStrike" baseline="0">
              <a:solidFill>
                <a:schemeClr val="bg1"/>
              </a:solidFill>
            </a:endParaRPr>
          </a:p>
          <a:p>
            <a:pPr marL="358775" indent="-171450" algn="l">
              <a:spcAft>
                <a:spcPts val="300"/>
              </a:spcAft>
              <a:buFont typeface="Wingdings" panose="05000000000000000000" pitchFamily="2" charset="2"/>
              <a:buChar char="ü"/>
            </a:pPr>
            <a:r>
              <a:rPr lang="en-US" sz="900" b="1">
                <a:solidFill>
                  <a:schemeClr val="bg1"/>
                </a:solidFill>
              </a:rPr>
              <a:t>Post Upgrade / Migrate Testing </a:t>
            </a:r>
          </a:p>
          <a:p>
            <a:pPr marL="538163" lvl="1" indent="-171450">
              <a:spcAft>
                <a:spcPts val="300"/>
              </a:spcAft>
              <a:buFont typeface="Arial" panose="020B0604020202020204" pitchFamily="34" charset="0"/>
              <a:buChar char="•"/>
            </a:pPr>
            <a:r>
              <a:rPr lang="en-US" sz="900" b="1">
                <a:solidFill>
                  <a:schemeClr val="bg1"/>
                </a:solidFill>
              </a:rPr>
              <a:t>Health check of vault &amp; all components of DC &amp; DR sites</a:t>
            </a:r>
          </a:p>
          <a:p>
            <a:pPr marL="538163" lvl="1" indent="-171450">
              <a:spcAft>
                <a:spcPts val="300"/>
              </a:spcAft>
              <a:buFont typeface="Arial" panose="020B0604020202020204" pitchFamily="34" charset="0"/>
              <a:buChar char="•"/>
            </a:pPr>
            <a:r>
              <a:rPr lang="en-US" sz="900" b="1">
                <a:solidFill>
                  <a:schemeClr val="bg1"/>
                </a:solidFill>
              </a:rPr>
              <a:t>User Acceptance &amp; SIT Testing </a:t>
            </a:r>
          </a:p>
          <a:p>
            <a:pPr>
              <a:spcAft>
                <a:spcPts val="300"/>
              </a:spcAft>
            </a:pPr>
            <a:r>
              <a:rPr lang="en-US" sz="1100" b="1" u="sng">
                <a:solidFill>
                  <a:schemeClr val="bg1"/>
                </a:solidFill>
                <a:highlight>
                  <a:srgbClr val="800080"/>
                </a:highlight>
              </a:rPr>
              <a:t>PHASE 2</a:t>
            </a:r>
          </a:p>
          <a:p>
            <a:pPr marL="358775" indent="-171450">
              <a:spcAft>
                <a:spcPts val="300"/>
              </a:spcAft>
              <a:buFont typeface="Wingdings" panose="05000000000000000000" pitchFamily="2" charset="2"/>
              <a:buChar char="ü"/>
            </a:pPr>
            <a:r>
              <a:rPr lang="en-US" sz="900" b="1">
                <a:solidFill>
                  <a:schemeClr val="bg1"/>
                </a:solidFill>
                <a:highlight>
                  <a:srgbClr val="800080"/>
                </a:highlight>
              </a:rPr>
              <a:t>PAM BAU support  (12 Months)</a:t>
            </a:r>
            <a:endParaRPr lang="en-US" sz="900" b="1">
              <a:solidFill>
                <a:schemeClr val="bg1"/>
              </a:solidFill>
            </a:endParaRPr>
          </a:p>
          <a:p>
            <a:pPr marL="358775" indent="-171450">
              <a:spcAft>
                <a:spcPts val="300"/>
              </a:spcAft>
              <a:buFont typeface="Arial" panose="020B0604020202020204" pitchFamily="34" charset="0"/>
              <a:buChar char="•"/>
            </a:pPr>
            <a:r>
              <a:rPr lang="en-US" sz="900" b="1">
                <a:solidFill>
                  <a:schemeClr val="bg1"/>
                </a:solidFill>
              </a:rPr>
              <a:t>   16 x 5 L2, L3, 24 x7 on call support for P1 issues  </a:t>
            </a:r>
          </a:p>
          <a:p>
            <a:pPr marL="358775" indent="-171450">
              <a:spcAft>
                <a:spcPts val="300"/>
              </a:spcAft>
              <a:buFont typeface="Wingdings" panose="05000000000000000000" pitchFamily="2" charset="2"/>
              <a:buChar char="ü"/>
            </a:pPr>
            <a:r>
              <a:rPr lang="en-US" sz="900" b="1">
                <a:solidFill>
                  <a:schemeClr val="bg1"/>
                </a:solidFill>
                <a:highlight>
                  <a:srgbClr val="800080"/>
                </a:highlight>
              </a:rPr>
              <a:t>Transforming PAM Maturity (4-5  Months)</a:t>
            </a:r>
          </a:p>
        </p:txBody>
      </p:sp>
      <p:sp>
        <p:nvSpPr>
          <p:cNvPr id="38" name="Title 1">
            <a:extLst>
              <a:ext uri="{FF2B5EF4-FFF2-40B4-BE49-F238E27FC236}">
                <a16:creationId xmlns:a16="http://schemas.microsoft.com/office/drawing/2014/main" id="{14458EC6-2DD6-421B-B565-748C7F1AF94C}"/>
              </a:ext>
            </a:extLst>
          </p:cNvPr>
          <p:cNvSpPr txBox="1">
            <a:spLocks/>
          </p:cNvSpPr>
          <p:nvPr/>
        </p:nvSpPr>
        <p:spPr>
          <a:xfrm>
            <a:off x="601868" y="253312"/>
            <a:ext cx="10204450" cy="533400"/>
          </a:xfrm>
          <a:prstGeom prst="rect">
            <a:avLst/>
          </a:prstGeom>
        </p:spPr>
        <p:txBody>
          <a:bodyPr vert="horz" lIns="0" tIns="0" rIns="0" bIns="0" rtlCol="0" anchor="ctr" anchorCtr="0">
            <a:noAutofit/>
          </a:bodyPr>
          <a:lstStyle>
            <a:lvl1pPr algn="l" defTabSz="914400" rtl="0" eaLnBrk="1" latinLnBrk="0" hangingPunct="1">
              <a:lnSpc>
                <a:spcPct val="70000"/>
              </a:lnSpc>
              <a:spcBef>
                <a:spcPct val="0"/>
              </a:spcBef>
              <a:buNone/>
              <a:defRPr sz="4400" kern="1200">
                <a:solidFill>
                  <a:schemeClr val="accent2"/>
                </a:solidFill>
                <a:latin typeface="Arial" panose="020B0604020202020204" pitchFamily="34" charset="0"/>
                <a:ea typeface="+mj-ea"/>
                <a:cs typeface="+mj-cs"/>
              </a:defRPr>
            </a:lvl1pPr>
          </a:lstStyle>
          <a:p>
            <a:r>
              <a:rPr lang="en-US">
                <a:latin typeface="+mj-lt"/>
              </a:rPr>
              <a:t>We have understood your engagement objectives and scope</a:t>
            </a:r>
          </a:p>
        </p:txBody>
      </p:sp>
      <p:sp>
        <p:nvSpPr>
          <p:cNvPr id="2" name="TextBox 1">
            <a:extLst>
              <a:ext uri="{FF2B5EF4-FFF2-40B4-BE49-F238E27FC236}">
                <a16:creationId xmlns:a16="http://schemas.microsoft.com/office/drawing/2014/main" id="{A9AED929-D05A-479F-8CD7-ECEDC24BD6F4}"/>
              </a:ext>
            </a:extLst>
          </p:cNvPr>
          <p:cNvSpPr txBox="1"/>
          <p:nvPr/>
        </p:nvSpPr>
        <p:spPr>
          <a:xfrm>
            <a:off x="1090288" y="2233820"/>
            <a:ext cx="2856206" cy="1171322"/>
          </a:xfrm>
          <a:prstGeom prst="rect">
            <a:avLst/>
          </a:prstGeom>
        </p:spPr>
        <p:txBody>
          <a:bodyPr vert="horz" wrap="square" lIns="0" tIns="0" rIns="0" bIns="0" rtlCol="0" anchor="t" anchorCtr="0">
            <a:noAutofit/>
          </a:bodyPr>
          <a:lstStyle/>
          <a:p>
            <a:pPr algn="l">
              <a:spcAft>
                <a:spcPts val="600"/>
              </a:spcAft>
            </a:pPr>
            <a:endParaRPr lang="en-US" sz="1500" b="1">
              <a:solidFill>
                <a:schemeClr val="tx2"/>
              </a:solidFill>
            </a:endParaRPr>
          </a:p>
        </p:txBody>
      </p:sp>
      <p:sp>
        <p:nvSpPr>
          <p:cNvPr id="5" name="TextBox 4">
            <a:extLst>
              <a:ext uri="{FF2B5EF4-FFF2-40B4-BE49-F238E27FC236}">
                <a16:creationId xmlns:a16="http://schemas.microsoft.com/office/drawing/2014/main" id="{F32B201A-5E84-4A56-9EE8-B853D4250B5F}"/>
              </a:ext>
            </a:extLst>
          </p:cNvPr>
          <p:cNvSpPr txBox="1"/>
          <p:nvPr/>
        </p:nvSpPr>
        <p:spPr>
          <a:xfrm>
            <a:off x="678244" y="2023182"/>
            <a:ext cx="3255105" cy="4148385"/>
          </a:xfrm>
          <a:prstGeom prst="rect">
            <a:avLst/>
          </a:prstGeom>
        </p:spPr>
        <p:txBody>
          <a:bodyPr vert="horz" wrap="square" lIns="0" tIns="0" rIns="0" bIns="0" rtlCol="0" anchor="t" anchorCtr="0">
            <a:noAutofit/>
          </a:bodyPr>
          <a:lstStyle/>
          <a:p>
            <a:pPr marL="171450" indent="-171450" algn="l">
              <a:spcAft>
                <a:spcPts val="500"/>
              </a:spcAft>
              <a:buClr>
                <a:schemeClr val="tx1"/>
              </a:buClr>
              <a:buFont typeface="Arial" panose="020B0604020202020204" pitchFamily="34" charset="0"/>
              <a:buChar char="•"/>
            </a:pPr>
            <a:r>
              <a:rPr lang="en-US" sz="900">
                <a:solidFill>
                  <a:schemeClr val="tx2"/>
                </a:solidFill>
              </a:rPr>
              <a:t>Client desires to upgrade their existing on-prem CyberArk PAM Solution v11.7 to CyberArk PAM v13.2.</a:t>
            </a:r>
          </a:p>
          <a:p>
            <a:pPr marL="171450" indent="-171450" algn="l">
              <a:spcAft>
                <a:spcPts val="500"/>
              </a:spcAft>
              <a:buClr>
                <a:schemeClr val="tx1"/>
              </a:buClr>
              <a:buFont typeface="Arial" panose="020B0604020202020204" pitchFamily="34" charset="0"/>
              <a:buChar char="•"/>
            </a:pPr>
            <a:r>
              <a:rPr lang="en-US" sz="900">
                <a:solidFill>
                  <a:schemeClr val="tx2"/>
                </a:solidFill>
              </a:rPr>
              <a:t>Client desires to have pre migration planning before upgrade :</a:t>
            </a:r>
          </a:p>
          <a:p>
            <a:pPr marL="628650" lvl="1" indent="-171450">
              <a:spcAft>
                <a:spcPts val="500"/>
              </a:spcAft>
              <a:buClr>
                <a:schemeClr val="tx1"/>
              </a:buClr>
              <a:buFont typeface="Arial" panose="020B0604020202020204" pitchFamily="34" charset="0"/>
              <a:buChar char="•"/>
            </a:pPr>
            <a:r>
              <a:rPr lang="en-US" sz="900">
                <a:solidFill>
                  <a:schemeClr val="tx2"/>
                </a:solidFill>
              </a:rPr>
              <a:t>Review existing architecture</a:t>
            </a:r>
          </a:p>
          <a:p>
            <a:pPr marL="628650" lvl="1" indent="-171450">
              <a:spcAft>
                <a:spcPts val="500"/>
              </a:spcAft>
              <a:buClr>
                <a:schemeClr val="tx1"/>
              </a:buClr>
              <a:buFont typeface="Arial" panose="020B0604020202020204" pitchFamily="34" charset="0"/>
              <a:buChar char="•"/>
            </a:pPr>
            <a:r>
              <a:rPr lang="en-US" sz="900">
                <a:solidFill>
                  <a:schemeClr val="tx2"/>
                </a:solidFill>
              </a:rPr>
              <a:t>Backup process</a:t>
            </a:r>
          </a:p>
          <a:p>
            <a:pPr marL="628650" lvl="1" indent="-171450">
              <a:spcAft>
                <a:spcPts val="500"/>
              </a:spcAft>
              <a:buClr>
                <a:schemeClr val="tx1"/>
              </a:buClr>
              <a:buFont typeface="Arial" panose="020B0604020202020204" pitchFamily="34" charset="0"/>
              <a:buChar char="•"/>
            </a:pPr>
            <a:r>
              <a:rPr lang="en-US" sz="900">
                <a:solidFill>
                  <a:schemeClr val="tx2"/>
                </a:solidFill>
              </a:rPr>
              <a:t>Recovery Plan</a:t>
            </a:r>
          </a:p>
          <a:p>
            <a:pPr marL="628650" lvl="1" indent="-171450">
              <a:spcAft>
                <a:spcPts val="500"/>
              </a:spcAft>
              <a:buClr>
                <a:schemeClr val="tx1"/>
              </a:buClr>
              <a:buFont typeface="Arial" panose="020B0604020202020204" pitchFamily="34" charset="0"/>
              <a:buChar char="•"/>
            </a:pPr>
            <a:r>
              <a:rPr lang="en-US" sz="900">
                <a:solidFill>
                  <a:schemeClr val="tx2"/>
                </a:solidFill>
              </a:rPr>
              <a:t>Upgradation Plan</a:t>
            </a:r>
          </a:p>
          <a:p>
            <a:pPr marL="628650" lvl="1" indent="-171450">
              <a:spcAft>
                <a:spcPts val="500"/>
              </a:spcAft>
              <a:buClr>
                <a:schemeClr val="tx1"/>
              </a:buClr>
              <a:buFont typeface="Arial" panose="020B0604020202020204" pitchFamily="34" charset="0"/>
              <a:buChar char="•"/>
            </a:pPr>
            <a:r>
              <a:rPr lang="en-US" sz="900">
                <a:solidFill>
                  <a:schemeClr val="tx2"/>
                </a:solidFill>
              </a:rPr>
              <a:t>Health Check</a:t>
            </a:r>
          </a:p>
          <a:p>
            <a:pPr marL="171450" indent="-171450" algn="l">
              <a:spcAft>
                <a:spcPts val="500"/>
              </a:spcAft>
              <a:buClr>
                <a:schemeClr val="tx1"/>
              </a:buClr>
              <a:buFont typeface="Arial" panose="020B0604020202020204" pitchFamily="34" charset="0"/>
              <a:buChar char="•"/>
            </a:pPr>
            <a:r>
              <a:rPr lang="en-US" sz="900">
                <a:solidFill>
                  <a:schemeClr val="tx2"/>
                </a:solidFill>
              </a:rPr>
              <a:t>Landscape includes total Active Users – 463 with total accounts onboarded – 25000 with different flavors like Windows, Linux/Unix, security applications &amp; Web Application are on-boarded in 3 environments</a:t>
            </a:r>
          </a:p>
          <a:p>
            <a:pPr marL="171450" indent="-171450" algn="l">
              <a:spcAft>
                <a:spcPts val="500"/>
              </a:spcAft>
              <a:buClr>
                <a:schemeClr val="tx1"/>
              </a:buClr>
              <a:buFont typeface="Arial" panose="020B0604020202020204" pitchFamily="34" charset="0"/>
              <a:buChar char="•"/>
            </a:pPr>
            <a:r>
              <a:rPr lang="en-US" sz="900">
                <a:solidFill>
                  <a:srgbClr val="00338D"/>
                </a:solidFill>
              </a:rPr>
              <a:t>Client also requires minimal downtime &amp; zero data loss during the upgrade process</a:t>
            </a:r>
          </a:p>
          <a:p>
            <a:pPr marL="171450" indent="-171450" algn="l">
              <a:spcAft>
                <a:spcPts val="500"/>
              </a:spcAft>
              <a:buClr>
                <a:schemeClr val="tx1"/>
              </a:buClr>
              <a:buFont typeface="Arial" panose="020B0604020202020204" pitchFamily="34" charset="0"/>
              <a:buChar char="•"/>
            </a:pPr>
            <a:r>
              <a:rPr lang="en-US" sz="900">
                <a:solidFill>
                  <a:schemeClr val="tx2"/>
                </a:solidFill>
              </a:rPr>
              <a:t>Client intend to have post upgrade SIT Testing of PAM vault &amp; other components which include Health check of vault and services running on all PAM components post version upgrade</a:t>
            </a:r>
          </a:p>
          <a:p>
            <a:pPr marL="171450" indent="-171450" algn="l">
              <a:spcAft>
                <a:spcPts val="500"/>
              </a:spcAft>
              <a:buClr>
                <a:schemeClr val="tx1"/>
              </a:buClr>
              <a:buFont typeface="Arial" panose="020B0604020202020204" pitchFamily="34" charset="0"/>
              <a:buChar char="•"/>
            </a:pPr>
            <a:r>
              <a:rPr lang="en-US" sz="900">
                <a:solidFill>
                  <a:schemeClr val="tx2"/>
                </a:solidFill>
              </a:rPr>
              <a:t>Meet Security &amp; Audit Compliance for PAM solution via upgrade</a:t>
            </a:r>
          </a:p>
          <a:p>
            <a:pPr marL="171450" indent="-171450" algn="l">
              <a:spcAft>
                <a:spcPts val="500"/>
              </a:spcAft>
              <a:buClr>
                <a:schemeClr val="tx1"/>
              </a:buClr>
              <a:buFont typeface="Arial" panose="020B0604020202020204" pitchFamily="34" charset="0"/>
              <a:buChar char="•"/>
            </a:pPr>
            <a:r>
              <a:rPr lang="en-US" sz="900">
                <a:solidFill>
                  <a:schemeClr val="tx2"/>
                </a:solidFill>
              </a:rPr>
              <a:t>Improve user experience via new upgraded PAM platform</a:t>
            </a:r>
          </a:p>
          <a:p>
            <a:pPr marL="171450" indent="-171450" algn="l">
              <a:spcAft>
                <a:spcPts val="500"/>
              </a:spcAft>
              <a:buClr>
                <a:schemeClr val="tx1"/>
              </a:buClr>
              <a:buFont typeface="Arial" panose="020B0604020202020204" pitchFamily="34" charset="0"/>
              <a:buChar char="•"/>
            </a:pPr>
            <a:r>
              <a:rPr lang="en-US" sz="900">
                <a:solidFill>
                  <a:schemeClr val="tx2"/>
                </a:solidFill>
              </a:rPr>
              <a:t>Support the upgraded on-prem CyberArk v13.2 solution for 1 year with support window of 18 x 5</a:t>
            </a:r>
          </a:p>
          <a:p>
            <a:pPr algn="l">
              <a:spcAft>
                <a:spcPts val="600"/>
              </a:spcAft>
            </a:pPr>
            <a:endParaRPr lang="en-US" sz="900">
              <a:solidFill>
                <a:schemeClr val="tx2"/>
              </a:solidFill>
            </a:endParaRPr>
          </a:p>
        </p:txBody>
      </p:sp>
      <p:sp>
        <p:nvSpPr>
          <p:cNvPr id="71" name="TextBox 70">
            <a:extLst>
              <a:ext uri="{FF2B5EF4-FFF2-40B4-BE49-F238E27FC236}">
                <a16:creationId xmlns:a16="http://schemas.microsoft.com/office/drawing/2014/main" id="{DF9BC301-DA0B-4EFA-8DDD-4A3D6BCC6B43}"/>
              </a:ext>
            </a:extLst>
          </p:cNvPr>
          <p:cNvSpPr txBox="1"/>
          <p:nvPr/>
        </p:nvSpPr>
        <p:spPr>
          <a:xfrm>
            <a:off x="4831105" y="1927023"/>
            <a:ext cx="4143641" cy="4847481"/>
          </a:xfrm>
          <a:prstGeom prst="rect">
            <a:avLst/>
          </a:prstGeom>
          <a:noFill/>
        </p:spPr>
        <p:txBody>
          <a:bodyPr wrap="square">
            <a:spAutoFit/>
          </a:bodyPr>
          <a:lstStyle/>
          <a:p>
            <a:pPr>
              <a:spcAft>
                <a:spcPts val="600"/>
              </a:spcAft>
            </a:pPr>
            <a:r>
              <a:rPr lang="en-US" sz="1100" b="1">
                <a:solidFill>
                  <a:schemeClr val="bg1"/>
                </a:solidFill>
                <a:highlight>
                  <a:srgbClr val="00338D"/>
                </a:highlight>
              </a:rPr>
              <a:t>PHASE 1</a:t>
            </a:r>
          </a:p>
          <a:p>
            <a:pPr>
              <a:spcAft>
                <a:spcPts val="600"/>
              </a:spcAft>
            </a:pPr>
            <a:r>
              <a:rPr lang="en-US" sz="1000" b="1">
                <a:solidFill>
                  <a:schemeClr val="bg1"/>
                </a:solidFill>
                <a:highlight>
                  <a:srgbClr val="008080"/>
                </a:highlight>
              </a:rPr>
              <a:t>Option 1: Upgrade – On-prem v 11.7 to On-prem v 13.2</a:t>
            </a:r>
          </a:p>
          <a:p>
            <a:pPr marL="171450" indent="-171450">
              <a:spcAft>
                <a:spcPts val="600"/>
              </a:spcAft>
              <a:buFont typeface="Arial" panose="020B0604020202020204" pitchFamily="34" charset="0"/>
              <a:buChar char="•"/>
            </a:pPr>
            <a:r>
              <a:rPr lang="en-US" sz="900">
                <a:solidFill>
                  <a:schemeClr val="tx2"/>
                </a:solidFill>
              </a:rPr>
              <a:t>Upgrade CyberArk v11.7 to intermediate v12.6 and then upgrade to v13.2</a:t>
            </a:r>
            <a:endParaRPr lang="en-US" sz="900">
              <a:solidFill>
                <a:srgbClr val="FF0000"/>
              </a:solidFill>
            </a:endParaRPr>
          </a:p>
          <a:p>
            <a:pPr marL="171450" indent="-171450">
              <a:spcAft>
                <a:spcPts val="600"/>
              </a:spcAft>
              <a:buFont typeface="Arial" panose="020B0604020202020204" pitchFamily="34" charset="0"/>
              <a:buChar char="•"/>
            </a:pPr>
            <a:r>
              <a:rPr lang="en-US" sz="900">
                <a:solidFill>
                  <a:schemeClr val="tx2">
                    <a:lumMod val="75000"/>
                  </a:schemeClr>
                </a:solidFill>
              </a:rPr>
              <a:t>Upgrade SCNA region DR vault and its components to v12.6 and further upgrade v12.6 to v13.2</a:t>
            </a:r>
          </a:p>
          <a:p>
            <a:pPr marL="171450" indent="-171450">
              <a:spcAft>
                <a:spcPts val="600"/>
              </a:spcAft>
              <a:buFont typeface="Arial" panose="020B0604020202020204" pitchFamily="34" charset="0"/>
              <a:buChar char="•"/>
            </a:pPr>
            <a:r>
              <a:rPr lang="en-US" sz="900">
                <a:solidFill>
                  <a:schemeClr val="tx2">
                    <a:lumMod val="75000"/>
                  </a:schemeClr>
                </a:solidFill>
              </a:rPr>
              <a:t>Upgrade EMEA region (Production) DC vault, its components &amp; DR vault to v12.6 &amp; further upgrade v12.6 to v13.2</a:t>
            </a:r>
          </a:p>
          <a:p>
            <a:pPr marL="171450" indent="-171450">
              <a:spcAft>
                <a:spcPts val="600"/>
              </a:spcAft>
              <a:buFont typeface="Arial" panose="020B0604020202020204" pitchFamily="34" charset="0"/>
              <a:buChar char="•"/>
            </a:pPr>
            <a:r>
              <a:rPr lang="en-US" sz="900">
                <a:solidFill>
                  <a:schemeClr val="tx2">
                    <a:lumMod val="75000"/>
                  </a:schemeClr>
                </a:solidFill>
              </a:rPr>
              <a:t>Upgrade APAC region DR vault &amp; its components to v12.6 and further upgrade v12.6 to v13.2</a:t>
            </a:r>
          </a:p>
          <a:p>
            <a:pPr marL="171450" indent="-171450">
              <a:spcAft>
                <a:spcPts val="600"/>
              </a:spcAft>
              <a:buFont typeface="Arial" panose="020B0604020202020204" pitchFamily="34" charset="0"/>
              <a:buChar char="•"/>
            </a:pPr>
            <a:r>
              <a:rPr lang="en-US" sz="900">
                <a:solidFill>
                  <a:schemeClr val="tx2"/>
                </a:solidFill>
              </a:rPr>
              <a:t>Health check of Primary DC &amp; DR vault, component servers on all regions and user acceptance test</a:t>
            </a:r>
          </a:p>
          <a:p>
            <a:pPr marL="171450" indent="-171450">
              <a:spcAft>
                <a:spcPts val="600"/>
              </a:spcAft>
              <a:buFont typeface="Arial" panose="020B0604020202020204" pitchFamily="34" charset="0"/>
              <a:buChar char="•"/>
            </a:pPr>
            <a:r>
              <a:rPr lang="en-US" sz="900">
                <a:solidFill>
                  <a:schemeClr val="tx2"/>
                </a:solidFill>
              </a:rPr>
              <a:t>Testing the upgraded environment with minimal downtime</a:t>
            </a:r>
          </a:p>
          <a:p>
            <a:pPr>
              <a:spcAft>
                <a:spcPts val="600"/>
              </a:spcAft>
            </a:pPr>
            <a:r>
              <a:rPr lang="en-US" sz="1000" b="1">
                <a:solidFill>
                  <a:schemeClr val="bg1"/>
                </a:solidFill>
                <a:highlight>
                  <a:srgbClr val="008080"/>
                </a:highlight>
              </a:rPr>
              <a:t>Option 2: Migrate - On Prem v 11.7 to Privilege Cloud v 13.2</a:t>
            </a:r>
          </a:p>
          <a:p>
            <a:pPr marL="171450" indent="-171450">
              <a:spcAft>
                <a:spcPts val="600"/>
              </a:spcAft>
              <a:buFont typeface="Arial" panose="020B0604020202020204" pitchFamily="34" charset="0"/>
              <a:buChar char="•"/>
            </a:pPr>
            <a:r>
              <a:rPr lang="en-US" sz="900">
                <a:solidFill>
                  <a:schemeClr val="tx2"/>
                </a:solidFill>
              </a:rPr>
              <a:t>Migrate CyberArk v11.7 from SCNA, EMEA and APAC to Privilege Cloud</a:t>
            </a:r>
          </a:p>
          <a:p>
            <a:pPr>
              <a:spcAft>
                <a:spcPts val="600"/>
              </a:spcAft>
            </a:pPr>
            <a:r>
              <a:rPr lang="en-US" sz="1100" b="1">
                <a:solidFill>
                  <a:schemeClr val="bg1"/>
                </a:solidFill>
                <a:highlight>
                  <a:srgbClr val="00338D"/>
                </a:highlight>
              </a:rPr>
              <a:t>PHASE 2</a:t>
            </a:r>
          </a:p>
          <a:p>
            <a:pPr marL="171450" indent="-171450">
              <a:spcAft>
                <a:spcPts val="600"/>
              </a:spcAft>
              <a:buFont typeface="Arial" panose="020B0604020202020204" pitchFamily="34" charset="0"/>
              <a:buChar char="•"/>
            </a:pPr>
            <a:r>
              <a:rPr lang="en-US" sz="900" b="1">
                <a:solidFill>
                  <a:schemeClr val="bg1"/>
                </a:solidFill>
                <a:highlight>
                  <a:srgbClr val="008080"/>
                </a:highlight>
              </a:rPr>
              <a:t>Phase 2 A: PAM BAU Support</a:t>
            </a:r>
          </a:p>
          <a:p>
            <a:pPr>
              <a:spcAft>
                <a:spcPts val="600"/>
              </a:spcAft>
            </a:pPr>
            <a:r>
              <a:rPr lang="en-US" sz="900">
                <a:solidFill>
                  <a:schemeClr val="tx2">
                    <a:lumMod val="75000"/>
                  </a:schemeClr>
                </a:solidFill>
              </a:rPr>
              <a:t>      16 x 5 L2, L3 PAM support, 24 x7 on call support for P1 issues for 1 Year</a:t>
            </a:r>
          </a:p>
          <a:p>
            <a:pPr marL="171450" indent="-171450">
              <a:spcAft>
                <a:spcPts val="600"/>
              </a:spcAft>
              <a:buFont typeface="Arial" panose="020B0604020202020204" pitchFamily="34" charset="0"/>
              <a:buChar char="•"/>
            </a:pPr>
            <a:r>
              <a:rPr lang="en-US" sz="900" b="1">
                <a:solidFill>
                  <a:schemeClr val="bg1"/>
                </a:solidFill>
                <a:highlight>
                  <a:srgbClr val="008080"/>
                </a:highlight>
              </a:rPr>
              <a:t>Phase 2 B: Transforming PAM Maturity</a:t>
            </a:r>
            <a:endParaRPr lang="en-US" sz="900">
              <a:solidFill>
                <a:schemeClr val="bg1"/>
              </a:solidFill>
              <a:highlight>
                <a:srgbClr val="008080"/>
              </a:highlight>
            </a:endParaRPr>
          </a:p>
          <a:p>
            <a:pPr>
              <a:spcAft>
                <a:spcPts val="600"/>
              </a:spcAft>
            </a:pPr>
            <a:r>
              <a:rPr lang="en-US" sz="900">
                <a:solidFill>
                  <a:schemeClr val="tx2">
                    <a:lumMod val="75000"/>
                  </a:schemeClr>
                </a:solidFill>
              </a:rPr>
              <a:t>     - Privileged Account Discovery &amp; Onboarding </a:t>
            </a:r>
          </a:p>
          <a:p>
            <a:pPr>
              <a:spcAft>
                <a:spcPts val="600"/>
              </a:spcAft>
            </a:pPr>
            <a:r>
              <a:rPr lang="en-US" sz="900">
                <a:solidFill>
                  <a:schemeClr val="tx2">
                    <a:lumMod val="75000"/>
                  </a:schemeClr>
                </a:solidFill>
              </a:rPr>
              <a:t>     - Password Compliance &amp; Reconciliation</a:t>
            </a:r>
          </a:p>
          <a:p>
            <a:pPr>
              <a:spcAft>
                <a:spcPts val="600"/>
              </a:spcAft>
            </a:pPr>
            <a:r>
              <a:rPr lang="en-US" sz="900">
                <a:solidFill>
                  <a:schemeClr val="tx2">
                    <a:lumMod val="75000"/>
                  </a:schemeClr>
                </a:solidFill>
              </a:rPr>
              <a:t>     - Session Management of Privileged Accounts</a:t>
            </a:r>
          </a:p>
          <a:p>
            <a:pPr>
              <a:spcAft>
                <a:spcPts val="600"/>
              </a:spcAft>
            </a:pPr>
            <a:endParaRPr lang="en-US" sz="900">
              <a:solidFill>
                <a:schemeClr val="tx2">
                  <a:lumMod val="75000"/>
                </a:schemeClr>
              </a:solidFill>
            </a:endParaRPr>
          </a:p>
          <a:p>
            <a:pPr>
              <a:spcAft>
                <a:spcPts val="600"/>
              </a:spcAft>
            </a:pPr>
            <a:r>
              <a:rPr lang="en-US" sz="900">
                <a:solidFill>
                  <a:schemeClr val="tx2">
                    <a:lumMod val="75000"/>
                  </a:schemeClr>
                </a:solidFill>
              </a:rPr>
              <a:t> </a:t>
            </a:r>
          </a:p>
        </p:txBody>
      </p:sp>
      <p:grpSp>
        <p:nvGrpSpPr>
          <p:cNvPr id="13" name="Group 12">
            <a:extLst>
              <a:ext uri="{FF2B5EF4-FFF2-40B4-BE49-F238E27FC236}">
                <a16:creationId xmlns:a16="http://schemas.microsoft.com/office/drawing/2014/main" id="{32FC43D4-9070-84DF-066B-4F44D0940980}"/>
              </a:ext>
            </a:extLst>
          </p:cNvPr>
          <p:cNvGrpSpPr/>
          <p:nvPr/>
        </p:nvGrpSpPr>
        <p:grpSpPr>
          <a:xfrm>
            <a:off x="866603" y="1733380"/>
            <a:ext cx="8029153" cy="4482216"/>
            <a:chOff x="1196170" y="2747827"/>
            <a:chExt cx="7521724" cy="3165310"/>
          </a:xfrm>
        </p:grpSpPr>
        <p:sp>
          <p:nvSpPr>
            <p:cNvPr id="24" name="Rectangle 23">
              <a:extLst>
                <a:ext uri="{FF2B5EF4-FFF2-40B4-BE49-F238E27FC236}">
                  <a16:creationId xmlns:a16="http://schemas.microsoft.com/office/drawing/2014/main" id="{26610523-A697-C026-67FE-9034398F6C23}"/>
                </a:ext>
              </a:extLst>
            </p:cNvPr>
            <p:cNvSpPr/>
            <p:nvPr/>
          </p:nvSpPr>
          <p:spPr>
            <a:xfrm>
              <a:off x="1196170" y="2747827"/>
              <a:ext cx="2337165" cy="127284"/>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i="1">
                  <a:solidFill>
                    <a:schemeClr val="tx1"/>
                  </a:solidFill>
                </a:rPr>
                <a:t>TMF Objective</a:t>
              </a:r>
            </a:p>
          </p:txBody>
        </p:sp>
        <p:grpSp>
          <p:nvGrpSpPr>
            <p:cNvPr id="17" name="Group 16">
              <a:extLst>
                <a:ext uri="{FF2B5EF4-FFF2-40B4-BE49-F238E27FC236}">
                  <a16:creationId xmlns:a16="http://schemas.microsoft.com/office/drawing/2014/main" id="{6DDA21E0-565F-57B2-C165-87B9D90BEE01}"/>
                </a:ext>
              </a:extLst>
            </p:cNvPr>
            <p:cNvGrpSpPr/>
            <p:nvPr/>
          </p:nvGrpSpPr>
          <p:grpSpPr>
            <a:xfrm>
              <a:off x="4717491" y="2750876"/>
              <a:ext cx="4000403" cy="3162261"/>
              <a:chOff x="4717491" y="2750876"/>
              <a:chExt cx="4000403" cy="3162261"/>
            </a:xfrm>
          </p:grpSpPr>
          <p:sp>
            <p:nvSpPr>
              <p:cNvPr id="21" name="Rectangle 17">
                <a:extLst>
                  <a:ext uri="{FF2B5EF4-FFF2-40B4-BE49-F238E27FC236}">
                    <a16:creationId xmlns:a16="http://schemas.microsoft.com/office/drawing/2014/main" id="{936880E3-B312-D7E3-A9EB-8A1867F80137}"/>
                  </a:ext>
                </a:extLst>
              </p:cNvPr>
              <p:cNvSpPr>
                <a:spLocks noChangeArrowheads="1"/>
              </p:cNvSpPr>
              <p:nvPr/>
            </p:nvSpPr>
            <p:spPr bwMode="auto">
              <a:xfrm>
                <a:off x="4717491" y="2875110"/>
                <a:ext cx="4000403" cy="3038027"/>
              </a:xfrm>
              <a:prstGeom prst="rect">
                <a:avLst/>
              </a:prstGeom>
              <a:noFill/>
              <a:ln w="19050">
                <a:solidFill>
                  <a:srgbClr val="C0C0C0"/>
                </a:solidFill>
                <a:miter lim="800000"/>
                <a:headEnd/>
                <a:tailEnd/>
              </a:ln>
              <a:effectLst/>
            </p:spPr>
            <p:txBody>
              <a:bodyPr lIns="90000" tIns="90000" rIns="90000" bIns="90000"/>
              <a:lstStyle/>
              <a:p>
                <a:pPr marL="0" lvl="2" eaLnBrk="0" fontAlgn="base" hangingPunct="0">
                  <a:lnSpc>
                    <a:spcPct val="90000"/>
                  </a:lnSpc>
                  <a:spcBef>
                    <a:spcPct val="30000"/>
                  </a:spcBef>
                  <a:spcAft>
                    <a:spcPct val="0"/>
                  </a:spcAft>
                  <a:buClr>
                    <a:srgbClr val="00B0F0"/>
                  </a:buClr>
                  <a:buSzPct val="100000"/>
                </a:pPr>
                <a:endParaRPr lang="en-US" sz="500">
                  <a:solidFill>
                    <a:srgbClr val="000000"/>
                  </a:solidFill>
                </a:endParaRPr>
              </a:p>
            </p:txBody>
          </p:sp>
          <p:sp>
            <p:nvSpPr>
              <p:cNvPr id="22" name="Rectangle 21">
                <a:extLst>
                  <a:ext uri="{FF2B5EF4-FFF2-40B4-BE49-F238E27FC236}">
                    <a16:creationId xmlns:a16="http://schemas.microsoft.com/office/drawing/2014/main" id="{FDAD257A-B970-B143-6FDA-F47D0E95088A}"/>
                  </a:ext>
                </a:extLst>
              </p:cNvPr>
              <p:cNvSpPr/>
              <p:nvPr/>
            </p:nvSpPr>
            <p:spPr>
              <a:xfrm>
                <a:off x="5060927" y="2750876"/>
                <a:ext cx="2910126" cy="123342"/>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200" b="1" i="1">
                    <a:solidFill>
                      <a:schemeClr val="tx1"/>
                    </a:solidFill>
                  </a:rPr>
                  <a:t>KPMG Scope of Work</a:t>
                </a:r>
              </a:p>
            </p:txBody>
          </p:sp>
        </p:grpSp>
      </p:grpSp>
      <p:grpSp>
        <p:nvGrpSpPr>
          <p:cNvPr id="25" name="Group 24">
            <a:extLst>
              <a:ext uri="{FF2B5EF4-FFF2-40B4-BE49-F238E27FC236}">
                <a16:creationId xmlns:a16="http://schemas.microsoft.com/office/drawing/2014/main" id="{20F867C4-BCDB-EB37-0513-38FAFB111CBB}"/>
              </a:ext>
            </a:extLst>
          </p:cNvPr>
          <p:cNvGrpSpPr/>
          <p:nvPr/>
        </p:nvGrpSpPr>
        <p:grpSpPr>
          <a:xfrm>
            <a:off x="3865204" y="2456346"/>
            <a:ext cx="946505" cy="944665"/>
            <a:chOff x="3779369" y="3083480"/>
            <a:chExt cx="1296000" cy="1296000"/>
          </a:xfrm>
        </p:grpSpPr>
        <p:sp>
          <p:nvSpPr>
            <p:cNvPr id="26" name="Oval 20">
              <a:extLst>
                <a:ext uri="{FF2B5EF4-FFF2-40B4-BE49-F238E27FC236}">
                  <a16:creationId xmlns:a16="http://schemas.microsoft.com/office/drawing/2014/main" id="{71B2234A-FD19-54CB-6D50-0DC67BF13F7F}"/>
                </a:ext>
              </a:extLst>
            </p:cNvPr>
            <p:cNvSpPr>
              <a:spLocks noChangeArrowheads="1"/>
            </p:cNvSpPr>
            <p:nvPr/>
          </p:nvSpPr>
          <p:spPr bwMode="gray">
            <a:xfrm>
              <a:off x="3779369" y="3083480"/>
              <a:ext cx="1296000" cy="1296000"/>
            </a:xfrm>
            <a:prstGeom prst="ellipse">
              <a:avLst/>
            </a:prstGeom>
            <a:solidFill>
              <a:srgbClr val="FFFFFF"/>
            </a:solidFill>
            <a:ln w="19050" algn="ctr">
              <a:solidFill>
                <a:srgbClr val="C0C0C0"/>
              </a:solidFill>
              <a:round/>
              <a:headEnd/>
              <a:tailEnd/>
            </a:ln>
            <a:effectLst/>
          </p:spPr>
          <p:txBody>
            <a:bodyPr wrap="none" lIns="89984" tIns="82785" rIns="89984" bIns="46030" anchor="ctr"/>
            <a:lstStyle/>
            <a:p>
              <a:pPr algn="ctr" defTabSz="873125" fontAlgn="base">
                <a:spcBef>
                  <a:spcPct val="0"/>
                </a:spcBef>
                <a:spcAft>
                  <a:spcPct val="0"/>
                </a:spcAft>
                <a:buClr>
                  <a:srgbClr val="808080"/>
                </a:buClr>
                <a:buSzPct val="75000"/>
                <a:buFont typeface="Arial" charset="0"/>
                <a:buNone/>
              </a:pPr>
              <a:endParaRPr lang="en-US" sz="400">
                <a:solidFill>
                  <a:srgbClr val="808080"/>
                </a:solidFill>
              </a:endParaRPr>
            </a:p>
          </p:txBody>
        </p:sp>
        <p:sp>
          <p:nvSpPr>
            <p:cNvPr id="27" name="Oval 21">
              <a:extLst>
                <a:ext uri="{FF2B5EF4-FFF2-40B4-BE49-F238E27FC236}">
                  <a16:creationId xmlns:a16="http://schemas.microsoft.com/office/drawing/2014/main" id="{FBDE3AD3-1C67-9BA6-4910-0A243D71BAA7}"/>
                </a:ext>
              </a:extLst>
            </p:cNvPr>
            <p:cNvSpPr>
              <a:spLocks noChangeArrowheads="1"/>
            </p:cNvSpPr>
            <p:nvPr/>
          </p:nvSpPr>
          <p:spPr bwMode="gray">
            <a:xfrm>
              <a:off x="3817220" y="3176242"/>
              <a:ext cx="1205035" cy="1116285"/>
            </a:xfrm>
            <a:prstGeom prst="ellipse">
              <a:avLst/>
            </a:prstGeom>
            <a:solidFill>
              <a:srgbClr val="00338D"/>
            </a:solidFill>
            <a:ln w="9525" algn="ctr">
              <a:solidFill>
                <a:schemeClr val="bg1"/>
              </a:solidFill>
              <a:round/>
              <a:headEnd/>
              <a:tailEnd/>
            </a:ln>
            <a:effectLst/>
          </p:spPr>
          <p:txBody>
            <a:bodyPr wrap="none" lIns="78885" tIns="41020" rIns="78885" bIns="41020" anchor="ctr"/>
            <a:lstStyle/>
            <a:p>
              <a:pPr algn="ctr" defTabSz="873125" fontAlgn="base">
                <a:spcBef>
                  <a:spcPct val="0"/>
                </a:spcBef>
                <a:spcAft>
                  <a:spcPct val="0"/>
                </a:spcAft>
                <a:buClr>
                  <a:srgbClr val="808080"/>
                </a:buClr>
                <a:buSzPct val="75000"/>
                <a:buFont typeface="Arial" charset="0"/>
                <a:buNone/>
              </a:pPr>
              <a:r>
                <a:rPr lang="en-US" sz="1400" b="1" i="1">
                  <a:solidFill>
                    <a:schemeClr val="bg1"/>
                  </a:solidFill>
                </a:rPr>
                <a:t>Upgrade</a:t>
              </a:r>
            </a:p>
            <a:p>
              <a:pPr algn="ctr" defTabSz="873125" fontAlgn="base">
                <a:spcBef>
                  <a:spcPct val="0"/>
                </a:spcBef>
                <a:spcAft>
                  <a:spcPct val="0"/>
                </a:spcAft>
                <a:buClr>
                  <a:srgbClr val="808080"/>
                </a:buClr>
                <a:buSzPct val="75000"/>
                <a:buFont typeface="Arial" charset="0"/>
                <a:buNone/>
              </a:pPr>
              <a:r>
                <a:rPr lang="en-US" sz="1400" b="1" i="1">
                  <a:solidFill>
                    <a:schemeClr val="bg1"/>
                  </a:solidFill>
                </a:rPr>
                <a:t>Or </a:t>
              </a:r>
            </a:p>
            <a:p>
              <a:pPr algn="ctr" defTabSz="873125" fontAlgn="base">
                <a:spcBef>
                  <a:spcPct val="0"/>
                </a:spcBef>
                <a:spcAft>
                  <a:spcPct val="0"/>
                </a:spcAft>
                <a:buClr>
                  <a:srgbClr val="808080"/>
                </a:buClr>
                <a:buSzPct val="75000"/>
                <a:buFont typeface="Arial" charset="0"/>
                <a:buNone/>
              </a:pPr>
              <a:r>
                <a:rPr lang="en-US" sz="1400" b="1" i="1">
                  <a:solidFill>
                    <a:schemeClr val="bg1"/>
                  </a:solidFill>
                </a:rPr>
                <a:t>Migrate</a:t>
              </a:r>
            </a:p>
          </p:txBody>
        </p:sp>
      </p:grpSp>
      <p:grpSp>
        <p:nvGrpSpPr>
          <p:cNvPr id="4" name="Group 3">
            <a:extLst>
              <a:ext uri="{FF2B5EF4-FFF2-40B4-BE49-F238E27FC236}">
                <a16:creationId xmlns:a16="http://schemas.microsoft.com/office/drawing/2014/main" id="{EED7A203-4288-0E65-C590-EEE0C67536C1}"/>
              </a:ext>
            </a:extLst>
          </p:cNvPr>
          <p:cNvGrpSpPr/>
          <p:nvPr/>
        </p:nvGrpSpPr>
        <p:grpSpPr>
          <a:xfrm>
            <a:off x="3892848" y="5004444"/>
            <a:ext cx="1016784" cy="1062354"/>
            <a:chOff x="3779369" y="3083481"/>
            <a:chExt cx="1296000" cy="1296000"/>
          </a:xfrm>
        </p:grpSpPr>
        <p:sp>
          <p:nvSpPr>
            <p:cNvPr id="6" name="Oval 20">
              <a:extLst>
                <a:ext uri="{FF2B5EF4-FFF2-40B4-BE49-F238E27FC236}">
                  <a16:creationId xmlns:a16="http://schemas.microsoft.com/office/drawing/2014/main" id="{A5122925-EFC3-5DC5-8686-E2F7F70F2948}"/>
                </a:ext>
              </a:extLst>
            </p:cNvPr>
            <p:cNvSpPr>
              <a:spLocks noChangeArrowheads="1"/>
            </p:cNvSpPr>
            <p:nvPr/>
          </p:nvSpPr>
          <p:spPr bwMode="gray">
            <a:xfrm>
              <a:off x="3779369" y="3083481"/>
              <a:ext cx="1296000" cy="1296000"/>
            </a:xfrm>
            <a:prstGeom prst="ellipse">
              <a:avLst/>
            </a:prstGeom>
            <a:solidFill>
              <a:srgbClr val="FFFFFF"/>
            </a:solidFill>
            <a:ln w="19050" algn="ctr">
              <a:solidFill>
                <a:srgbClr val="C0C0C0"/>
              </a:solidFill>
              <a:round/>
              <a:headEnd/>
              <a:tailEnd/>
            </a:ln>
            <a:effectLst/>
          </p:spPr>
          <p:txBody>
            <a:bodyPr wrap="none" lIns="89984" tIns="82785" rIns="89984" bIns="46030" anchor="ctr"/>
            <a:lstStyle/>
            <a:p>
              <a:pPr algn="ctr" defTabSz="873125" fontAlgn="base">
                <a:spcBef>
                  <a:spcPct val="0"/>
                </a:spcBef>
                <a:spcAft>
                  <a:spcPct val="0"/>
                </a:spcAft>
                <a:buClr>
                  <a:srgbClr val="808080"/>
                </a:buClr>
                <a:buSzPct val="75000"/>
                <a:buFont typeface="Arial" charset="0"/>
                <a:buNone/>
              </a:pPr>
              <a:endParaRPr lang="en-US" sz="300">
                <a:solidFill>
                  <a:srgbClr val="FFFF00"/>
                </a:solidFill>
              </a:endParaRPr>
            </a:p>
          </p:txBody>
        </p:sp>
        <p:sp>
          <p:nvSpPr>
            <p:cNvPr id="7" name="Oval 21">
              <a:extLst>
                <a:ext uri="{FF2B5EF4-FFF2-40B4-BE49-F238E27FC236}">
                  <a16:creationId xmlns:a16="http://schemas.microsoft.com/office/drawing/2014/main" id="{9E71BB50-99BB-28F9-F73F-2CB74D596125}"/>
                </a:ext>
              </a:extLst>
            </p:cNvPr>
            <p:cNvSpPr>
              <a:spLocks noChangeArrowheads="1"/>
            </p:cNvSpPr>
            <p:nvPr/>
          </p:nvSpPr>
          <p:spPr bwMode="gray">
            <a:xfrm>
              <a:off x="3817220" y="3176242"/>
              <a:ext cx="1205035" cy="1116285"/>
            </a:xfrm>
            <a:prstGeom prst="ellipse">
              <a:avLst/>
            </a:prstGeom>
            <a:solidFill>
              <a:srgbClr val="00338D"/>
            </a:solidFill>
            <a:ln w="9525" algn="ctr">
              <a:solidFill>
                <a:schemeClr val="bg1"/>
              </a:solidFill>
              <a:round/>
              <a:headEnd/>
              <a:tailEnd/>
            </a:ln>
            <a:effectLst/>
          </p:spPr>
          <p:txBody>
            <a:bodyPr wrap="none" lIns="78885" tIns="41020" rIns="78885" bIns="41020" anchor="ctr"/>
            <a:lstStyle/>
            <a:p>
              <a:pPr algn="ctr" defTabSz="873125" fontAlgn="base">
                <a:spcBef>
                  <a:spcPct val="0"/>
                </a:spcBef>
                <a:spcAft>
                  <a:spcPct val="0"/>
                </a:spcAft>
                <a:buClr>
                  <a:srgbClr val="808080"/>
                </a:buClr>
                <a:buSzPct val="75000"/>
                <a:buFont typeface="Arial" charset="0"/>
                <a:buNone/>
              </a:pPr>
              <a:r>
                <a:rPr lang="en-US" sz="1200" b="1" i="1">
                  <a:solidFill>
                    <a:srgbClr val="FFFF00"/>
                  </a:solidFill>
                </a:rPr>
                <a:t>Transform</a:t>
              </a:r>
            </a:p>
          </p:txBody>
        </p:sp>
      </p:grpSp>
      <p:grpSp>
        <p:nvGrpSpPr>
          <p:cNvPr id="8" name="Group 7">
            <a:extLst>
              <a:ext uri="{FF2B5EF4-FFF2-40B4-BE49-F238E27FC236}">
                <a16:creationId xmlns:a16="http://schemas.microsoft.com/office/drawing/2014/main" id="{499906F0-DE85-BBE3-C386-1A1FD024B09E}"/>
              </a:ext>
            </a:extLst>
          </p:cNvPr>
          <p:cNvGrpSpPr/>
          <p:nvPr/>
        </p:nvGrpSpPr>
        <p:grpSpPr>
          <a:xfrm>
            <a:off x="3850042" y="3852030"/>
            <a:ext cx="1016784" cy="1062354"/>
            <a:chOff x="3779369" y="3083481"/>
            <a:chExt cx="1296000" cy="1296000"/>
          </a:xfrm>
        </p:grpSpPr>
        <p:sp>
          <p:nvSpPr>
            <p:cNvPr id="9" name="Oval 20">
              <a:extLst>
                <a:ext uri="{FF2B5EF4-FFF2-40B4-BE49-F238E27FC236}">
                  <a16:creationId xmlns:a16="http://schemas.microsoft.com/office/drawing/2014/main" id="{7FC46CEF-A61C-79B3-9512-4D5A048DB5F8}"/>
                </a:ext>
              </a:extLst>
            </p:cNvPr>
            <p:cNvSpPr>
              <a:spLocks noChangeArrowheads="1"/>
            </p:cNvSpPr>
            <p:nvPr/>
          </p:nvSpPr>
          <p:spPr bwMode="gray">
            <a:xfrm>
              <a:off x="3779369" y="3083481"/>
              <a:ext cx="1296000" cy="1296000"/>
            </a:xfrm>
            <a:prstGeom prst="ellipse">
              <a:avLst/>
            </a:prstGeom>
            <a:solidFill>
              <a:srgbClr val="FFFFFF"/>
            </a:solidFill>
            <a:ln w="19050" algn="ctr">
              <a:solidFill>
                <a:srgbClr val="C0C0C0"/>
              </a:solidFill>
              <a:round/>
              <a:headEnd/>
              <a:tailEnd/>
            </a:ln>
            <a:effectLst/>
          </p:spPr>
          <p:txBody>
            <a:bodyPr wrap="none" lIns="89984" tIns="82785" rIns="89984" bIns="46030" anchor="ctr"/>
            <a:lstStyle/>
            <a:p>
              <a:pPr algn="ctr" defTabSz="873125" fontAlgn="base">
                <a:spcBef>
                  <a:spcPct val="0"/>
                </a:spcBef>
                <a:spcAft>
                  <a:spcPct val="0"/>
                </a:spcAft>
                <a:buClr>
                  <a:srgbClr val="808080"/>
                </a:buClr>
                <a:buSzPct val="75000"/>
                <a:buFont typeface="Arial" charset="0"/>
                <a:buNone/>
              </a:pPr>
              <a:endParaRPr lang="en-US" sz="400">
                <a:solidFill>
                  <a:srgbClr val="808080"/>
                </a:solidFill>
              </a:endParaRPr>
            </a:p>
          </p:txBody>
        </p:sp>
        <p:sp>
          <p:nvSpPr>
            <p:cNvPr id="10" name="Oval 21">
              <a:extLst>
                <a:ext uri="{FF2B5EF4-FFF2-40B4-BE49-F238E27FC236}">
                  <a16:creationId xmlns:a16="http://schemas.microsoft.com/office/drawing/2014/main" id="{AC797DD8-98DF-9FE8-2A34-076753A938A0}"/>
                </a:ext>
              </a:extLst>
            </p:cNvPr>
            <p:cNvSpPr>
              <a:spLocks noChangeArrowheads="1"/>
            </p:cNvSpPr>
            <p:nvPr/>
          </p:nvSpPr>
          <p:spPr bwMode="gray">
            <a:xfrm>
              <a:off x="3817220" y="3176242"/>
              <a:ext cx="1205035" cy="1116285"/>
            </a:xfrm>
            <a:prstGeom prst="ellipse">
              <a:avLst/>
            </a:prstGeom>
            <a:solidFill>
              <a:srgbClr val="00338D"/>
            </a:solidFill>
            <a:ln w="9525" algn="ctr">
              <a:solidFill>
                <a:schemeClr val="bg1"/>
              </a:solidFill>
              <a:round/>
              <a:headEnd/>
              <a:tailEnd/>
            </a:ln>
            <a:effectLst/>
          </p:spPr>
          <p:txBody>
            <a:bodyPr wrap="none" lIns="78885" tIns="41020" rIns="78885" bIns="41020" anchor="ctr"/>
            <a:lstStyle/>
            <a:p>
              <a:pPr algn="ctr" defTabSz="873125" fontAlgn="base">
                <a:spcBef>
                  <a:spcPct val="0"/>
                </a:spcBef>
                <a:spcAft>
                  <a:spcPct val="0"/>
                </a:spcAft>
                <a:buClr>
                  <a:srgbClr val="808080"/>
                </a:buClr>
                <a:buSzPct val="75000"/>
                <a:buFont typeface="Arial" charset="0"/>
                <a:buNone/>
              </a:pPr>
              <a:r>
                <a:rPr lang="en-US" sz="1400" b="1" i="1">
                  <a:solidFill>
                    <a:schemeClr val="bg1"/>
                  </a:solidFill>
                </a:rPr>
                <a:t>Support</a:t>
              </a:r>
            </a:p>
          </p:txBody>
        </p:sp>
      </p:grpSp>
      <p:grpSp>
        <p:nvGrpSpPr>
          <p:cNvPr id="11" name="Group 10">
            <a:extLst>
              <a:ext uri="{FF2B5EF4-FFF2-40B4-BE49-F238E27FC236}">
                <a16:creationId xmlns:a16="http://schemas.microsoft.com/office/drawing/2014/main" id="{22BB5D93-AC37-D92E-9F9D-A46BBC3DFBF1}"/>
              </a:ext>
            </a:extLst>
          </p:cNvPr>
          <p:cNvGrpSpPr/>
          <p:nvPr/>
        </p:nvGrpSpPr>
        <p:grpSpPr>
          <a:xfrm>
            <a:off x="3874546" y="2456425"/>
            <a:ext cx="946505" cy="944665"/>
            <a:chOff x="3779369" y="3083480"/>
            <a:chExt cx="1296000" cy="1296000"/>
          </a:xfrm>
        </p:grpSpPr>
        <p:sp>
          <p:nvSpPr>
            <p:cNvPr id="12" name="Oval 20">
              <a:extLst>
                <a:ext uri="{FF2B5EF4-FFF2-40B4-BE49-F238E27FC236}">
                  <a16:creationId xmlns:a16="http://schemas.microsoft.com/office/drawing/2014/main" id="{25BF2040-827F-6D8B-5D2F-7875F87FF941}"/>
                </a:ext>
              </a:extLst>
            </p:cNvPr>
            <p:cNvSpPr>
              <a:spLocks noChangeArrowheads="1"/>
            </p:cNvSpPr>
            <p:nvPr/>
          </p:nvSpPr>
          <p:spPr bwMode="gray">
            <a:xfrm>
              <a:off x="3779369" y="3083480"/>
              <a:ext cx="1296000" cy="1296000"/>
            </a:xfrm>
            <a:prstGeom prst="ellipse">
              <a:avLst/>
            </a:prstGeom>
            <a:solidFill>
              <a:srgbClr val="FFFFFF"/>
            </a:solidFill>
            <a:ln w="19050" algn="ctr">
              <a:solidFill>
                <a:srgbClr val="C0C0C0"/>
              </a:solidFill>
              <a:round/>
              <a:headEnd/>
              <a:tailEnd/>
            </a:ln>
            <a:effectLst/>
          </p:spPr>
          <p:txBody>
            <a:bodyPr wrap="none" lIns="89984" tIns="82785" rIns="89984" bIns="46030" anchor="ctr"/>
            <a:lstStyle/>
            <a:p>
              <a:pPr algn="ctr" defTabSz="873125" fontAlgn="base">
                <a:spcBef>
                  <a:spcPct val="0"/>
                </a:spcBef>
                <a:spcAft>
                  <a:spcPct val="0"/>
                </a:spcAft>
                <a:buClr>
                  <a:srgbClr val="808080"/>
                </a:buClr>
                <a:buSzPct val="75000"/>
                <a:buFont typeface="Arial" charset="0"/>
                <a:buNone/>
              </a:pPr>
              <a:endParaRPr lang="en-US" sz="300">
                <a:solidFill>
                  <a:srgbClr val="FFFF00"/>
                </a:solidFill>
              </a:endParaRPr>
            </a:p>
          </p:txBody>
        </p:sp>
        <p:sp>
          <p:nvSpPr>
            <p:cNvPr id="14" name="Oval 21">
              <a:extLst>
                <a:ext uri="{FF2B5EF4-FFF2-40B4-BE49-F238E27FC236}">
                  <a16:creationId xmlns:a16="http://schemas.microsoft.com/office/drawing/2014/main" id="{655D35BB-88BE-CE9E-6C9C-7F2D59D604FC}"/>
                </a:ext>
              </a:extLst>
            </p:cNvPr>
            <p:cNvSpPr>
              <a:spLocks noChangeArrowheads="1"/>
            </p:cNvSpPr>
            <p:nvPr/>
          </p:nvSpPr>
          <p:spPr bwMode="gray">
            <a:xfrm>
              <a:off x="3817220" y="3176242"/>
              <a:ext cx="1205035" cy="1116285"/>
            </a:xfrm>
            <a:prstGeom prst="ellipse">
              <a:avLst/>
            </a:prstGeom>
            <a:solidFill>
              <a:srgbClr val="00338D"/>
            </a:solidFill>
            <a:ln w="9525" algn="ctr">
              <a:solidFill>
                <a:schemeClr val="bg1"/>
              </a:solidFill>
              <a:round/>
              <a:headEnd/>
              <a:tailEnd/>
            </a:ln>
            <a:effectLst/>
          </p:spPr>
          <p:txBody>
            <a:bodyPr wrap="none" lIns="78885" tIns="41020" rIns="78885" bIns="41020" anchor="ctr"/>
            <a:lstStyle/>
            <a:p>
              <a:pPr algn="ctr" defTabSz="873125" fontAlgn="base">
                <a:spcBef>
                  <a:spcPct val="0"/>
                </a:spcBef>
                <a:spcAft>
                  <a:spcPct val="0"/>
                </a:spcAft>
                <a:buClr>
                  <a:srgbClr val="808080"/>
                </a:buClr>
                <a:buSzPct val="75000"/>
                <a:buFont typeface="Arial" charset="0"/>
                <a:buNone/>
              </a:pPr>
              <a:r>
                <a:rPr lang="en-US" sz="1200" b="1" i="1">
                  <a:solidFill>
                    <a:srgbClr val="FFFF00"/>
                  </a:solidFill>
                </a:rPr>
                <a:t>Upgrade</a:t>
              </a:r>
            </a:p>
            <a:p>
              <a:pPr algn="ctr" defTabSz="873125" fontAlgn="base">
                <a:spcBef>
                  <a:spcPct val="0"/>
                </a:spcBef>
                <a:spcAft>
                  <a:spcPct val="0"/>
                </a:spcAft>
                <a:buClr>
                  <a:srgbClr val="808080"/>
                </a:buClr>
                <a:buSzPct val="75000"/>
                <a:buFont typeface="Arial" charset="0"/>
                <a:buNone/>
              </a:pPr>
              <a:r>
                <a:rPr lang="en-US" sz="1200" b="1" i="1">
                  <a:solidFill>
                    <a:srgbClr val="FFFF00"/>
                  </a:solidFill>
                </a:rPr>
                <a:t>Or </a:t>
              </a:r>
            </a:p>
            <a:p>
              <a:pPr algn="ctr" defTabSz="873125" fontAlgn="base">
                <a:spcBef>
                  <a:spcPct val="0"/>
                </a:spcBef>
                <a:spcAft>
                  <a:spcPct val="0"/>
                </a:spcAft>
                <a:buClr>
                  <a:srgbClr val="808080"/>
                </a:buClr>
                <a:buSzPct val="75000"/>
                <a:buFont typeface="Arial" charset="0"/>
                <a:buNone/>
              </a:pPr>
              <a:r>
                <a:rPr lang="en-US" sz="1200" b="1" i="1">
                  <a:solidFill>
                    <a:srgbClr val="FFFF00"/>
                  </a:solidFill>
                </a:rPr>
                <a:t>Migrate</a:t>
              </a:r>
            </a:p>
          </p:txBody>
        </p:sp>
      </p:grpSp>
      <p:grpSp>
        <p:nvGrpSpPr>
          <p:cNvPr id="15" name="Group 14">
            <a:extLst>
              <a:ext uri="{FF2B5EF4-FFF2-40B4-BE49-F238E27FC236}">
                <a16:creationId xmlns:a16="http://schemas.microsoft.com/office/drawing/2014/main" id="{A4ADC2AB-9EE9-5F81-0315-7C3989968CDE}"/>
              </a:ext>
            </a:extLst>
          </p:cNvPr>
          <p:cNvGrpSpPr/>
          <p:nvPr/>
        </p:nvGrpSpPr>
        <p:grpSpPr>
          <a:xfrm>
            <a:off x="3859384" y="3852109"/>
            <a:ext cx="1016784" cy="1062354"/>
            <a:chOff x="3779369" y="3083481"/>
            <a:chExt cx="1296000" cy="1296000"/>
          </a:xfrm>
        </p:grpSpPr>
        <p:sp>
          <p:nvSpPr>
            <p:cNvPr id="16" name="Oval 20">
              <a:extLst>
                <a:ext uri="{FF2B5EF4-FFF2-40B4-BE49-F238E27FC236}">
                  <a16:creationId xmlns:a16="http://schemas.microsoft.com/office/drawing/2014/main" id="{7706F87C-0B0E-E0B2-A0AC-CEE45E8735BB}"/>
                </a:ext>
              </a:extLst>
            </p:cNvPr>
            <p:cNvSpPr>
              <a:spLocks noChangeArrowheads="1"/>
            </p:cNvSpPr>
            <p:nvPr/>
          </p:nvSpPr>
          <p:spPr bwMode="gray">
            <a:xfrm>
              <a:off x="3779369" y="3083481"/>
              <a:ext cx="1296000" cy="1296000"/>
            </a:xfrm>
            <a:prstGeom prst="ellipse">
              <a:avLst/>
            </a:prstGeom>
            <a:solidFill>
              <a:srgbClr val="FFFFFF"/>
            </a:solidFill>
            <a:ln w="19050" algn="ctr">
              <a:solidFill>
                <a:srgbClr val="C0C0C0"/>
              </a:solidFill>
              <a:round/>
              <a:headEnd/>
              <a:tailEnd/>
            </a:ln>
            <a:effectLst/>
          </p:spPr>
          <p:txBody>
            <a:bodyPr wrap="none" lIns="89984" tIns="82785" rIns="89984" bIns="46030" anchor="ctr"/>
            <a:lstStyle/>
            <a:p>
              <a:pPr algn="ctr" defTabSz="873125" fontAlgn="base">
                <a:spcBef>
                  <a:spcPct val="0"/>
                </a:spcBef>
                <a:spcAft>
                  <a:spcPct val="0"/>
                </a:spcAft>
                <a:buClr>
                  <a:srgbClr val="808080"/>
                </a:buClr>
                <a:buSzPct val="75000"/>
                <a:buFont typeface="Arial" charset="0"/>
                <a:buNone/>
              </a:pPr>
              <a:endParaRPr lang="en-US" sz="300">
                <a:solidFill>
                  <a:srgbClr val="FFFF00"/>
                </a:solidFill>
              </a:endParaRPr>
            </a:p>
          </p:txBody>
        </p:sp>
        <p:sp>
          <p:nvSpPr>
            <p:cNvPr id="23" name="Oval 21">
              <a:extLst>
                <a:ext uri="{FF2B5EF4-FFF2-40B4-BE49-F238E27FC236}">
                  <a16:creationId xmlns:a16="http://schemas.microsoft.com/office/drawing/2014/main" id="{6D66C023-5C43-1AAE-C74E-7C5502A492C0}"/>
                </a:ext>
              </a:extLst>
            </p:cNvPr>
            <p:cNvSpPr>
              <a:spLocks noChangeArrowheads="1"/>
            </p:cNvSpPr>
            <p:nvPr/>
          </p:nvSpPr>
          <p:spPr bwMode="gray">
            <a:xfrm>
              <a:off x="3817220" y="3176242"/>
              <a:ext cx="1205035" cy="1116285"/>
            </a:xfrm>
            <a:prstGeom prst="ellipse">
              <a:avLst/>
            </a:prstGeom>
            <a:solidFill>
              <a:srgbClr val="00338D"/>
            </a:solidFill>
            <a:ln w="9525" algn="ctr">
              <a:solidFill>
                <a:schemeClr val="bg1"/>
              </a:solidFill>
              <a:round/>
              <a:headEnd/>
              <a:tailEnd/>
            </a:ln>
            <a:effectLst/>
          </p:spPr>
          <p:txBody>
            <a:bodyPr wrap="none" lIns="78885" tIns="41020" rIns="78885" bIns="41020" anchor="ctr"/>
            <a:lstStyle/>
            <a:p>
              <a:pPr algn="ctr" defTabSz="873125" fontAlgn="base">
                <a:spcBef>
                  <a:spcPct val="0"/>
                </a:spcBef>
                <a:spcAft>
                  <a:spcPct val="0"/>
                </a:spcAft>
                <a:buClr>
                  <a:srgbClr val="808080"/>
                </a:buClr>
                <a:buSzPct val="75000"/>
                <a:buFont typeface="Arial" charset="0"/>
                <a:buNone/>
              </a:pPr>
              <a:r>
                <a:rPr lang="en-US" sz="1200" b="1" i="1">
                  <a:solidFill>
                    <a:srgbClr val="FFFF00"/>
                  </a:solidFill>
                </a:rPr>
                <a:t>Support</a:t>
              </a:r>
            </a:p>
          </p:txBody>
        </p:sp>
      </p:grpSp>
    </p:spTree>
    <p:extLst>
      <p:ext uri="{BB962C8B-B14F-4D97-AF65-F5344CB8AC3E}">
        <p14:creationId xmlns:p14="http://schemas.microsoft.com/office/powerpoint/2010/main" val="890850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F259784D-728A-3579-4A8D-1400A39F7BE8}"/>
              </a:ext>
            </a:extLst>
          </p:cNvPr>
          <p:cNvSpPr/>
          <p:nvPr/>
        </p:nvSpPr>
        <p:spPr>
          <a:xfrm>
            <a:off x="5649565" y="5341025"/>
            <a:ext cx="2637703" cy="627971"/>
          </a:xfrm>
          <a:prstGeom prst="rect">
            <a:avLst/>
          </a:prstGeom>
          <a:solidFill>
            <a:srgbClr val="1E49E2"/>
          </a:solidFill>
          <a:ln>
            <a:solidFill>
              <a:srgbClr val="1E49E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36" name="Rectangle 35">
            <a:extLst>
              <a:ext uri="{FF2B5EF4-FFF2-40B4-BE49-F238E27FC236}">
                <a16:creationId xmlns:a16="http://schemas.microsoft.com/office/drawing/2014/main" id="{B943DB71-EA80-3F10-0677-0F3FD5B6850A}"/>
              </a:ext>
            </a:extLst>
          </p:cNvPr>
          <p:cNvSpPr/>
          <p:nvPr/>
        </p:nvSpPr>
        <p:spPr>
          <a:xfrm>
            <a:off x="8849781" y="965531"/>
            <a:ext cx="2671058" cy="582570"/>
          </a:xfrm>
          <a:prstGeom prst="rect">
            <a:avLst/>
          </a:prstGeom>
          <a:solidFill>
            <a:srgbClr val="7213EA"/>
          </a:solidFill>
          <a:ln>
            <a:solidFill>
              <a:srgbClr val="7213EA"/>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35" name="Rectangle 34">
            <a:extLst>
              <a:ext uri="{FF2B5EF4-FFF2-40B4-BE49-F238E27FC236}">
                <a16:creationId xmlns:a16="http://schemas.microsoft.com/office/drawing/2014/main" id="{62B73C0E-4501-DDDC-7DB0-D82E0C98F475}"/>
              </a:ext>
            </a:extLst>
          </p:cNvPr>
          <p:cNvSpPr/>
          <p:nvPr/>
        </p:nvSpPr>
        <p:spPr>
          <a:xfrm>
            <a:off x="715043" y="965531"/>
            <a:ext cx="2514095" cy="560720"/>
          </a:xfrm>
          <a:prstGeom prst="rect">
            <a:avLst/>
          </a:prstGeom>
          <a:solidFill>
            <a:srgbClr val="AEEAFF"/>
          </a:solidFill>
          <a:ln>
            <a:solidFill>
              <a:srgbClr val="AEEAFF"/>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 name="Title 1">
            <a:extLst>
              <a:ext uri="{FF2B5EF4-FFF2-40B4-BE49-F238E27FC236}">
                <a16:creationId xmlns:a16="http://schemas.microsoft.com/office/drawing/2014/main" id="{93AAC3A4-74B7-4786-9E94-354EBC352B12}"/>
              </a:ext>
            </a:extLst>
          </p:cNvPr>
          <p:cNvSpPr>
            <a:spLocks noGrp="1"/>
          </p:cNvSpPr>
          <p:nvPr>
            <p:ph type="title"/>
          </p:nvPr>
        </p:nvSpPr>
        <p:spPr>
          <a:xfrm>
            <a:off x="624482" y="260349"/>
            <a:ext cx="10610202" cy="571360"/>
          </a:xfrm>
        </p:spPr>
        <p:txBody>
          <a:bodyPr/>
          <a:lstStyle/>
          <a:p>
            <a:r>
              <a:rPr lang="en-US"/>
              <a:t>Our Technology Alliances</a:t>
            </a:r>
          </a:p>
        </p:txBody>
      </p:sp>
      <p:sp>
        <p:nvSpPr>
          <p:cNvPr id="3" name="TextBox 2">
            <a:extLst>
              <a:ext uri="{FF2B5EF4-FFF2-40B4-BE49-F238E27FC236}">
                <a16:creationId xmlns:a16="http://schemas.microsoft.com/office/drawing/2014/main" id="{EC2A7C2F-B4CF-430F-02FF-D717897CF6EE}"/>
              </a:ext>
            </a:extLst>
          </p:cNvPr>
          <p:cNvSpPr txBox="1"/>
          <p:nvPr/>
        </p:nvSpPr>
        <p:spPr>
          <a:xfrm flipH="1">
            <a:off x="671161" y="950048"/>
            <a:ext cx="2446868" cy="488147"/>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GB" sz="1500" b="1" i="1" u="none" strike="noStrike" kern="1200" cap="none" spc="0" normalizeH="0" baseline="0" noProof="0">
                <a:ln>
                  <a:noFill/>
                </a:ln>
                <a:solidFill>
                  <a:schemeClr val="tx2"/>
                </a:solidFill>
                <a:effectLst/>
                <a:uLnTx/>
                <a:uFillTx/>
                <a:latin typeface="Arial"/>
                <a:ea typeface="+mn-ea"/>
                <a:cs typeface="+mn-cs"/>
              </a:rPr>
              <a:t>Identity Governance &amp; Administration</a:t>
            </a:r>
            <a:r>
              <a:rPr kumimoji="0" lang="en-GB" sz="1000" b="0" i="0" u="none" strike="noStrike" kern="1200" cap="none" spc="0" normalizeH="0" baseline="0" noProof="0">
                <a:ln>
                  <a:noFill/>
                </a:ln>
                <a:solidFill>
                  <a:schemeClr val="tx2"/>
                </a:solidFill>
                <a:effectLst/>
                <a:uLnTx/>
                <a:uFillTx/>
                <a:latin typeface="Arial"/>
                <a:ea typeface="+mn-ea"/>
                <a:cs typeface="+mn-cs"/>
              </a:rPr>
              <a:t>.</a:t>
            </a:r>
          </a:p>
        </p:txBody>
      </p:sp>
      <p:sp>
        <p:nvSpPr>
          <p:cNvPr id="4" name="TextBox 3">
            <a:extLst>
              <a:ext uri="{FF2B5EF4-FFF2-40B4-BE49-F238E27FC236}">
                <a16:creationId xmlns:a16="http://schemas.microsoft.com/office/drawing/2014/main" id="{36FC0722-FDBE-668F-2256-414A7006A9A1}"/>
              </a:ext>
            </a:extLst>
          </p:cNvPr>
          <p:cNvSpPr txBox="1"/>
          <p:nvPr/>
        </p:nvSpPr>
        <p:spPr>
          <a:xfrm flipH="1">
            <a:off x="5840400" y="5413233"/>
            <a:ext cx="2446868" cy="702436"/>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GB" sz="1500" b="1" i="1" u="none" strike="noStrike" kern="1200" cap="none" spc="0" normalizeH="0" baseline="0" noProof="0">
                <a:ln>
                  <a:noFill/>
                </a:ln>
                <a:solidFill>
                  <a:schemeClr val="bg1"/>
                </a:solidFill>
                <a:effectLst/>
                <a:uLnTx/>
                <a:uFillTx/>
                <a:latin typeface="Arial"/>
                <a:ea typeface="+mn-ea"/>
                <a:cs typeface="+mn-cs"/>
              </a:rPr>
              <a:t>Privileged Access Management</a:t>
            </a:r>
          </a:p>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GB" sz="1000" b="0" i="0" u="none" strike="noStrike" kern="1200" cap="none" spc="0" normalizeH="0" baseline="0" noProof="0">
                <a:ln>
                  <a:noFill/>
                </a:ln>
                <a:solidFill>
                  <a:schemeClr val="tx2"/>
                </a:solidFill>
                <a:effectLst/>
                <a:uLnTx/>
                <a:uFillTx/>
                <a:latin typeface="Arial"/>
                <a:ea typeface="+mn-ea"/>
                <a:cs typeface="+mn-cs"/>
              </a:rPr>
              <a:t>.</a:t>
            </a:r>
          </a:p>
        </p:txBody>
      </p:sp>
      <p:sp>
        <p:nvSpPr>
          <p:cNvPr id="5" name="TextBox 4">
            <a:extLst>
              <a:ext uri="{FF2B5EF4-FFF2-40B4-BE49-F238E27FC236}">
                <a16:creationId xmlns:a16="http://schemas.microsoft.com/office/drawing/2014/main" id="{3FADEE7A-3994-D38C-61B1-9EDBF340BF98}"/>
              </a:ext>
            </a:extLst>
          </p:cNvPr>
          <p:cNvSpPr txBox="1"/>
          <p:nvPr/>
        </p:nvSpPr>
        <p:spPr>
          <a:xfrm flipH="1">
            <a:off x="8916456" y="1175106"/>
            <a:ext cx="2446868" cy="234231"/>
          </a:xfrm>
          <a:prstGeom prst="rect">
            <a:avLst/>
          </a:prstGeom>
          <a:noFill/>
        </p:spPr>
        <p:txBody>
          <a:bodyPr wrap="square" lIns="0" tIns="0" rIns="0" bIns="0" rtlCol="0">
            <a:spAutoFit/>
          </a:bodyPr>
          <a:lstStyle/>
          <a:p>
            <a:pPr marL="0" marR="0" lvl="0" indent="0" algn="ctr" defTabSz="914400" rtl="0" eaLnBrk="1" fontAlgn="auto" latinLnBrk="0" hangingPunct="1">
              <a:lnSpc>
                <a:spcPct val="110000"/>
              </a:lnSpc>
              <a:spcBef>
                <a:spcPts val="0"/>
              </a:spcBef>
              <a:spcAft>
                <a:spcPts val="300"/>
              </a:spcAft>
              <a:buClrTx/>
              <a:buSzTx/>
              <a:buFontTx/>
              <a:buNone/>
              <a:tabLst/>
              <a:defRPr/>
            </a:pPr>
            <a:r>
              <a:rPr kumimoji="0" lang="en-GB" sz="1500" b="1" i="1" u="none" strike="noStrike" kern="1200" cap="none" spc="0" normalizeH="0" baseline="0" noProof="0">
                <a:ln>
                  <a:noFill/>
                </a:ln>
                <a:solidFill>
                  <a:schemeClr val="bg1"/>
                </a:solidFill>
                <a:effectLst/>
                <a:uLnTx/>
                <a:uFillTx/>
                <a:latin typeface="Arial"/>
                <a:ea typeface="+mn-ea"/>
                <a:cs typeface="+mn-cs"/>
              </a:rPr>
              <a:t>Single Sign On Federation</a:t>
            </a:r>
            <a:endParaRPr kumimoji="0" lang="en-GB" sz="1000" b="0" i="1" u="none" strike="noStrike" kern="1200" cap="none" spc="0" normalizeH="0" baseline="0" noProof="0">
              <a:ln>
                <a:noFill/>
              </a:ln>
              <a:solidFill>
                <a:schemeClr val="bg1"/>
              </a:solidFill>
              <a:effectLst/>
              <a:uLnTx/>
              <a:uFillTx/>
              <a:latin typeface="Arial"/>
              <a:ea typeface="+mn-ea"/>
              <a:cs typeface="+mn-cs"/>
            </a:endParaRPr>
          </a:p>
        </p:txBody>
      </p:sp>
      <p:grpSp>
        <p:nvGrpSpPr>
          <p:cNvPr id="7" name="Group 6">
            <a:extLst>
              <a:ext uri="{FF2B5EF4-FFF2-40B4-BE49-F238E27FC236}">
                <a16:creationId xmlns:a16="http://schemas.microsoft.com/office/drawing/2014/main" id="{EBAE7180-4E52-8DA5-335E-859DE68C7D9C}"/>
              </a:ext>
            </a:extLst>
          </p:cNvPr>
          <p:cNvGrpSpPr/>
          <p:nvPr/>
        </p:nvGrpSpPr>
        <p:grpSpPr>
          <a:xfrm>
            <a:off x="4264092" y="1366656"/>
            <a:ext cx="3393739" cy="3891144"/>
            <a:chOff x="3763669" y="2058205"/>
            <a:chExt cx="3983037" cy="4230687"/>
          </a:xfrm>
        </p:grpSpPr>
        <p:sp>
          <p:nvSpPr>
            <p:cNvPr id="8" name="Freeform 5">
              <a:extLst>
                <a:ext uri="{FF2B5EF4-FFF2-40B4-BE49-F238E27FC236}">
                  <a16:creationId xmlns:a16="http://schemas.microsoft.com/office/drawing/2014/main" id="{10C3B7AD-BD35-86FD-FCBA-FAC0E2FCDAB2}"/>
                </a:ext>
              </a:extLst>
            </p:cNvPr>
            <p:cNvSpPr>
              <a:spLocks/>
            </p:cNvSpPr>
            <p:nvPr/>
          </p:nvSpPr>
          <p:spPr bwMode="auto">
            <a:xfrm>
              <a:off x="6505281" y="4087030"/>
              <a:ext cx="1143000" cy="523875"/>
            </a:xfrm>
            <a:custGeom>
              <a:avLst/>
              <a:gdLst>
                <a:gd name="T0" fmla="*/ 720 w 720"/>
                <a:gd name="T1" fmla="*/ 0 h 330"/>
                <a:gd name="T2" fmla="*/ 430 w 720"/>
                <a:gd name="T3" fmla="*/ 117 h 330"/>
                <a:gd name="T4" fmla="*/ 189 w 720"/>
                <a:gd name="T5" fmla="*/ 295 h 330"/>
                <a:gd name="T6" fmla="*/ 87 w 720"/>
                <a:gd name="T7" fmla="*/ 148 h 330"/>
                <a:gd name="T8" fmla="*/ 0 w 720"/>
                <a:gd name="T9" fmla="*/ 233 h 330"/>
                <a:gd name="T10" fmla="*/ 160 w 720"/>
                <a:gd name="T11" fmla="*/ 330 h 330"/>
                <a:gd name="T12" fmla="*/ 297 w 720"/>
                <a:gd name="T13" fmla="*/ 319 h 330"/>
                <a:gd name="T14" fmla="*/ 720 w 720"/>
                <a:gd name="T15" fmla="*/ 0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330">
                  <a:moveTo>
                    <a:pt x="720" y="0"/>
                  </a:moveTo>
                  <a:lnTo>
                    <a:pt x="430" y="117"/>
                  </a:lnTo>
                  <a:lnTo>
                    <a:pt x="189" y="295"/>
                  </a:lnTo>
                  <a:lnTo>
                    <a:pt x="87" y="148"/>
                  </a:lnTo>
                  <a:lnTo>
                    <a:pt x="0" y="233"/>
                  </a:lnTo>
                  <a:lnTo>
                    <a:pt x="160" y="330"/>
                  </a:lnTo>
                  <a:lnTo>
                    <a:pt x="297" y="319"/>
                  </a:lnTo>
                  <a:lnTo>
                    <a:pt x="720" y="0"/>
                  </a:lnTo>
                  <a:close/>
                </a:path>
              </a:pathLst>
            </a:custGeom>
            <a:solidFill>
              <a:srgbClr val="009A46"/>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9" name="Freeform 6">
              <a:extLst>
                <a:ext uri="{FF2B5EF4-FFF2-40B4-BE49-F238E27FC236}">
                  <a16:creationId xmlns:a16="http://schemas.microsoft.com/office/drawing/2014/main" id="{91671E25-EA2B-7F50-6DD9-60DCBEB415A7}"/>
                </a:ext>
              </a:extLst>
            </p:cNvPr>
            <p:cNvSpPr>
              <a:spLocks/>
            </p:cNvSpPr>
            <p:nvPr/>
          </p:nvSpPr>
          <p:spPr bwMode="auto">
            <a:xfrm>
              <a:off x="4870156" y="2388405"/>
              <a:ext cx="884237" cy="598487"/>
            </a:xfrm>
            <a:custGeom>
              <a:avLst/>
              <a:gdLst>
                <a:gd name="T0" fmla="*/ 0 w 557"/>
                <a:gd name="T1" fmla="*/ 0 h 377"/>
                <a:gd name="T2" fmla="*/ 0 w 557"/>
                <a:gd name="T3" fmla="*/ 87 h 377"/>
                <a:gd name="T4" fmla="*/ 384 w 557"/>
                <a:gd name="T5" fmla="*/ 259 h 377"/>
                <a:gd name="T6" fmla="*/ 404 w 557"/>
                <a:gd name="T7" fmla="*/ 377 h 377"/>
                <a:gd name="T8" fmla="*/ 557 w 557"/>
                <a:gd name="T9" fmla="*/ 306 h 377"/>
                <a:gd name="T10" fmla="*/ 556 w 557"/>
                <a:gd name="T11" fmla="*/ 235 h 377"/>
                <a:gd name="T12" fmla="*/ 0 w 557"/>
                <a:gd name="T13" fmla="*/ 0 h 377"/>
              </a:gdLst>
              <a:ahLst/>
              <a:cxnLst>
                <a:cxn ang="0">
                  <a:pos x="T0" y="T1"/>
                </a:cxn>
                <a:cxn ang="0">
                  <a:pos x="T2" y="T3"/>
                </a:cxn>
                <a:cxn ang="0">
                  <a:pos x="T4" y="T5"/>
                </a:cxn>
                <a:cxn ang="0">
                  <a:pos x="T6" y="T7"/>
                </a:cxn>
                <a:cxn ang="0">
                  <a:pos x="T8" y="T9"/>
                </a:cxn>
                <a:cxn ang="0">
                  <a:pos x="T10" y="T11"/>
                </a:cxn>
                <a:cxn ang="0">
                  <a:pos x="T12" y="T13"/>
                </a:cxn>
              </a:cxnLst>
              <a:rect l="0" t="0" r="r" b="b"/>
              <a:pathLst>
                <a:path w="557" h="377">
                  <a:moveTo>
                    <a:pt x="0" y="0"/>
                  </a:moveTo>
                  <a:lnTo>
                    <a:pt x="0" y="87"/>
                  </a:lnTo>
                  <a:lnTo>
                    <a:pt x="384" y="259"/>
                  </a:lnTo>
                  <a:lnTo>
                    <a:pt x="404" y="377"/>
                  </a:lnTo>
                  <a:lnTo>
                    <a:pt x="557" y="306"/>
                  </a:lnTo>
                  <a:lnTo>
                    <a:pt x="556" y="235"/>
                  </a:lnTo>
                  <a:lnTo>
                    <a:pt x="0"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0" name="Freeform 8">
              <a:extLst>
                <a:ext uri="{FF2B5EF4-FFF2-40B4-BE49-F238E27FC236}">
                  <a16:creationId xmlns:a16="http://schemas.microsoft.com/office/drawing/2014/main" id="{349BA6A9-5783-9D61-FE27-94CE14E53015}"/>
                </a:ext>
              </a:extLst>
            </p:cNvPr>
            <p:cNvSpPr>
              <a:spLocks/>
            </p:cNvSpPr>
            <p:nvPr/>
          </p:nvSpPr>
          <p:spPr bwMode="auto">
            <a:xfrm>
              <a:off x="4712209" y="4410880"/>
              <a:ext cx="334160" cy="1244600"/>
            </a:xfrm>
            <a:custGeom>
              <a:avLst/>
              <a:gdLst>
                <a:gd name="T0" fmla="*/ 24 w 212"/>
                <a:gd name="T1" fmla="*/ 784 h 784"/>
                <a:gd name="T2" fmla="*/ 212 w 212"/>
                <a:gd name="T3" fmla="*/ 685 h 784"/>
                <a:gd name="T4" fmla="*/ 170 w 212"/>
                <a:gd name="T5" fmla="*/ 0 h 784"/>
                <a:gd name="T6" fmla="*/ 0 w 212"/>
                <a:gd name="T7" fmla="*/ 97 h 784"/>
                <a:gd name="T8" fmla="*/ 24 w 212"/>
                <a:gd name="T9" fmla="*/ 784 h 784"/>
                <a:gd name="connsiteX0" fmla="*/ 1061 w 9929"/>
                <a:gd name="connsiteY0" fmla="*/ 10000 h 10000"/>
                <a:gd name="connsiteX1" fmla="*/ 9929 w 9929"/>
                <a:gd name="connsiteY1" fmla="*/ 8737 h 10000"/>
                <a:gd name="connsiteX2" fmla="*/ 7948 w 9929"/>
                <a:gd name="connsiteY2" fmla="*/ 0 h 10000"/>
                <a:gd name="connsiteX3" fmla="*/ 0 w 9929"/>
                <a:gd name="connsiteY3" fmla="*/ 1141 h 10000"/>
                <a:gd name="connsiteX4" fmla="*/ 1061 w 9929"/>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9" h="10000">
                  <a:moveTo>
                    <a:pt x="1061" y="10000"/>
                  </a:moveTo>
                  <a:lnTo>
                    <a:pt x="9929" y="8737"/>
                  </a:lnTo>
                  <a:lnTo>
                    <a:pt x="7948" y="0"/>
                  </a:lnTo>
                  <a:lnTo>
                    <a:pt x="0" y="1141"/>
                  </a:lnTo>
                  <a:lnTo>
                    <a:pt x="1061" y="1000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1" name="Freeform 9">
              <a:extLst>
                <a:ext uri="{FF2B5EF4-FFF2-40B4-BE49-F238E27FC236}">
                  <a16:creationId xmlns:a16="http://schemas.microsoft.com/office/drawing/2014/main" id="{35EBA374-330D-FAA6-310D-B8C34C524739}"/>
                </a:ext>
              </a:extLst>
            </p:cNvPr>
            <p:cNvSpPr>
              <a:spLocks/>
            </p:cNvSpPr>
            <p:nvPr/>
          </p:nvSpPr>
          <p:spPr bwMode="auto">
            <a:xfrm>
              <a:off x="4633619" y="2799567"/>
              <a:ext cx="1012825" cy="1639887"/>
            </a:xfrm>
            <a:custGeom>
              <a:avLst/>
              <a:gdLst>
                <a:gd name="T0" fmla="*/ 35 w 638"/>
                <a:gd name="T1" fmla="*/ 1033 h 1033"/>
                <a:gd name="T2" fmla="*/ 164 w 638"/>
                <a:gd name="T3" fmla="*/ 973 h 1033"/>
                <a:gd name="T4" fmla="*/ 150 w 638"/>
                <a:gd name="T5" fmla="*/ 366 h 1033"/>
                <a:gd name="T6" fmla="*/ 638 w 638"/>
                <a:gd name="T7" fmla="*/ 85 h 1033"/>
                <a:gd name="T8" fmla="*/ 638 w 638"/>
                <a:gd name="T9" fmla="*/ 0 h 1033"/>
                <a:gd name="T10" fmla="*/ 0 w 638"/>
                <a:gd name="T11" fmla="*/ 268 h 1033"/>
                <a:gd name="T12" fmla="*/ 35 w 638"/>
                <a:gd name="T13" fmla="*/ 1033 h 1033"/>
              </a:gdLst>
              <a:ahLst/>
              <a:cxnLst>
                <a:cxn ang="0">
                  <a:pos x="T0" y="T1"/>
                </a:cxn>
                <a:cxn ang="0">
                  <a:pos x="T2" y="T3"/>
                </a:cxn>
                <a:cxn ang="0">
                  <a:pos x="T4" y="T5"/>
                </a:cxn>
                <a:cxn ang="0">
                  <a:pos x="T6" y="T7"/>
                </a:cxn>
                <a:cxn ang="0">
                  <a:pos x="T8" y="T9"/>
                </a:cxn>
                <a:cxn ang="0">
                  <a:pos x="T10" y="T11"/>
                </a:cxn>
                <a:cxn ang="0">
                  <a:pos x="T12" y="T13"/>
                </a:cxn>
              </a:cxnLst>
              <a:rect l="0" t="0" r="r" b="b"/>
              <a:pathLst>
                <a:path w="638" h="1033">
                  <a:moveTo>
                    <a:pt x="35" y="1033"/>
                  </a:moveTo>
                  <a:lnTo>
                    <a:pt x="164" y="973"/>
                  </a:lnTo>
                  <a:lnTo>
                    <a:pt x="150" y="366"/>
                  </a:lnTo>
                  <a:lnTo>
                    <a:pt x="638" y="85"/>
                  </a:lnTo>
                  <a:lnTo>
                    <a:pt x="638" y="0"/>
                  </a:lnTo>
                  <a:lnTo>
                    <a:pt x="0" y="268"/>
                  </a:lnTo>
                  <a:lnTo>
                    <a:pt x="35" y="1033"/>
                  </a:lnTo>
                  <a:close/>
                </a:path>
              </a:pathLst>
            </a:custGeom>
            <a:solidFill>
              <a:srgbClr val="00B8F5"/>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2" name="Freeform 10">
              <a:extLst>
                <a:ext uri="{FF2B5EF4-FFF2-40B4-BE49-F238E27FC236}">
                  <a16:creationId xmlns:a16="http://schemas.microsoft.com/office/drawing/2014/main" id="{394928E7-3BEA-90CC-B7D4-BA0F31F5F934}"/>
                </a:ext>
              </a:extLst>
            </p:cNvPr>
            <p:cNvSpPr>
              <a:spLocks/>
            </p:cNvSpPr>
            <p:nvPr/>
          </p:nvSpPr>
          <p:spPr bwMode="auto">
            <a:xfrm>
              <a:off x="6713244" y="4555342"/>
              <a:ext cx="150812" cy="1100137"/>
            </a:xfrm>
            <a:custGeom>
              <a:avLst/>
              <a:gdLst>
                <a:gd name="T0" fmla="*/ 58 w 95"/>
                <a:gd name="T1" fmla="*/ 0 h 693"/>
                <a:gd name="T2" fmla="*/ 0 w 95"/>
                <a:gd name="T3" fmla="*/ 275 h 693"/>
                <a:gd name="T4" fmla="*/ 29 w 95"/>
                <a:gd name="T5" fmla="*/ 693 h 693"/>
                <a:gd name="T6" fmla="*/ 95 w 95"/>
                <a:gd name="T7" fmla="*/ 275 h 693"/>
                <a:gd name="T8" fmla="*/ 58 w 95"/>
                <a:gd name="T9" fmla="*/ 0 h 693"/>
              </a:gdLst>
              <a:ahLst/>
              <a:cxnLst>
                <a:cxn ang="0">
                  <a:pos x="T0" y="T1"/>
                </a:cxn>
                <a:cxn ang="0">
                  <a:pos x="T2" y="T3"/>
                </a:cxn>
                <a:cxn ang="0">
                  <a:pos x="T4" y="T5"/>
                </a:cxn>
                <a:cxn ang="0">
                  <a:pos x="T6" y="T7"/>
                </a:cxn>
                <a:cxn ang="0">
                  <a:pos x="T8" y="T9"/>
                </a:cxn>
              </a:cxnLst>
              <a:rect l="0" t="0" r="r" b="b"/>
              <a:pathLst>
                <a:path w="95" h="693">
                  <a:moveTo>
                    <a:pt x="58" y="0"/>
                  </a:moveTo>
                  <a:lnTo>
                    <a:pt x="0" y="275"/>
                  </a:lnTo>
                  <a:lnTo>
                    <a:pt x="29" y="693"/>
                  </a:lnTo>
                  <a:lnTo>
                    <a:pt x="95" y="275"/>
                  </a:lnTo>
                  <a:lnTo>
                    <a:pt x="58" y="0"/>
                  </a:lnTo>
                  <a:close/>
                </a:path>
              </a:pathLst>
            </a:custGeom>
            <a:solidFill>
              <a:srgbClr val="009A46"/>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3" name="Freeform 11">
              <a:extLst>
                <a:ext uri="{FF2B5EF4-FFF2-40B4-BE49-F238E27FC236}">
                  <a16:creationId xmlns:a16="http://schemas.microsoft.com/office/drawing/2014/main" id="{FA584A6E-DFB9-E60F-80CC-6CFC46582FF7}"/>
                </a:ext>
              </a:extLst>
            </p:cNvPr>
            <p:cNvSpPr>
              <a:spLocks/>
            </p:cNvSpPr>
            <p:nvPr/>
          </p:nvSpPr>
          <p:spPr bwMode="auto">
            <a:xfrm>
              <a:off x="6362406" y="4393417"/>
              <a:ext cx="442912" cy="1262062"/>
            </a:xfrm>
            <a:custGeom>
              <a:avLst/>
              <a:gdLst>
                <a:gd name="T0" fmla="*/ 279 w 279"/>
                <a:gd name="T1" fmla="*/ 102 h 795"/>
                <a:gd name="T2" fmla="*/ 82 w 279"/>
                <a:gd name="T3" fmla="*/ 0 h 795"/>
                <a:gd name="T4" fmla="*/ 0 w 279"/>
                <a:gd name="T5" fmla="*/ 29 h 795"/>
                <a:gd name="T6" fmla="*/ 24 w 279"/>
                <a:gd name="T7" fmla="*/ 151 h 795"/>
                <a:gd name="T8" fmla="*/ 113 w 279"/>
                <a:gd name="T9" fmla="*/ 199 h 795"/>
                <a:gd name="T10" fmla="*/ 199 w 279"/>
                <a:gd name="T11" fmla="*/ 769 h 795"/>
                <a:gd name="T12" fmla="*/ 250 w 279"/>
                <a:gd name="T13" fmla="*/ 795 h 795"/>
                <a:gd name="T14" fmla="*/ 279 w 279"/>
                <a:gd name="T15" fmla="*/ 102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795">
                  <a:moveTo>
                    <a:pt x="279" y="102"/>
                  </a:moveTo>
                  <a:lnTo>
                    <a:pt x="82" y="0"/>
                  </a:lnTo>
                  <a:lnTo>
                    <a:pt x="0" y="29"/>
                  </a:lnTo>
                  <a:lnTo>
                    <a:pt x="24" y="151"/>
                  </a:lnTo>
                  <a:lnTo>
                    <a:pt x="113" y="199"/>
                  </a:lnTo>
                  <a:lnTo>
                    <a:pt x="199" y="769"/>
                  </a:lnTo>
                  <a:lnTo>
                    <a:pt x="250" y="795"/>
                  </a:lnTo>
                  <a:lnTo>
                    <a:pt x="279" y="10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4" name="Freeform 12">
              <a:extLst>
                <a:ext uri="{FF2B5EF4-FFF2-40B4-BE49-F238E27FC236}">
                  <a16:creationId xmlns:a16="http://schemas.microsoft.com/office/drawing/2014/main" id="{34C34A07-E498-EF35-4A1A-3DF25385BF5C}"/>
                </a:ext>
              </a:extLst>
            </p:cNvPr>
            <p:cNvSpPr>
              <a:spLocks/>
            </p:cNvSpPr>
            <p:nvPr/>
          </p:nvSpPr>
          <p:spPr bwMode="auto">
            <a:xfrm>
              <a:off x="5746456" y="2388405"/>
              <a:ext cx="892175" cy="573087"/>
            </a:xfrm>
            <a:custGeom>
              <a:avLst/>
              <a:gdLst>
                <a:gd name="T0" fmla="*/ 4 w 562"/>
                <a:gd name="T1" fmla="*/ 235 h 361"/>
                <a:gd name="T2" fmla="*/ 562 w 562"/>
                <a:gd name="T3" fmla="*/ 0 h 361"/>
                <a:gd name="T4" fmla="*/ 562 w 562"/>
                <a:gd name="T5" fmla="*/ 66 h 361"/>
                <a:gd name="T6" fmla="*/ 111 w 562"/>
                <a:gd name="T7" fmla="*/ 259 h 361"/>
                <a:gd name="T8" fmla="*/ 115 w 562"/>
                <a:gd name="T9" fmla="*/ 361 h 361"/>
                <a:gd name="T10" fmla="*/ 0 w 562"/>
                <a:gd name="T11" fmla="*/ 335 h 361"/>
                <a:gd name="T12" fmla="*/ 4 w 562"/>
                <a:gd name="T13" fmla="*/ 235 h 361"/>
              </a:gdLst>
              <a:ahLst/>
              <a:cxnLst>
                <a:cxn ang="0">
                  <a:pos x="T0" y="T1"/>
                </a:cxn>
                <a:cxn ang="0">
                  <a:pos x="T2" y="T3"/>
                </a:cxn>
                <a:cxn ang="0">
                  <a:pos x="T4" y="T5"/>
                </a:cxn>
                <a:cxn ang="0">
                  <a:pos x="T6" y="T7"/>
                </a:cxn>
                <a:cxn ang="0">
                  <a:pos x="T8" y="T9"/>
                </a:cxn>
                <a:cxn ang="0">
                  <a:pos x="T10" y="T11"/>
                </a:cxn>
                <a:cxn ang="0">
                  <a:pos x="T12" y="T13"/>
                </a:cxn>
              </a:cxnLst>
              <a:rect l="0" t="0" r="r" b="b"/>
              <a:pathLst>
                <a:path w="562" h="361">
                  <a:moveTo>
                    <a:pt x="4" y="235"/>
                  </a:moveTo>
                  <a:lnTo>
                    <a:pt x="562" y="0"/>
                  </a:lnTo>
                  <a:lnTo>
                    <a:pt x="562" y="66"/>
                  </a:lnTo>
                  <a:lnTo>
                    <a:pt x="111" y="259"/>
                  </a:lnTo>
                  <a:lnTo>
                    <a:pt x="115" y="361"/>
                  </a:lnTo>
                  <a:lnTo>
                    <a:pt x="0" y="335"/>
                  </a:lnTo>
                  <a:lnTo>
                    <a:pt x="4" y="235"/>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5" name="Freeform 13">
              <a:extLst>
                <a:ext uri="{FF2B5EF4-FFF2-40B4-BE49-F238E27FC236}">
                  <a16:creationId xmlns:a16="http://schemas.microsoft.com/office/drawing/2014/main" id="{3C00C250-1F07-6EB4-4724-4E6330FD46B3}"/>
                </a:ext>
              </a:extLst>
            </p:cNvPr>
            <p:cNvSpPr>
              <a:spLocks/>
            </p:cNvSpPr>
            <p:nvPr/>
          </p:nvSpPr>
          <p:spPr bwMode="auto">
            <a:xfrm>
              <a:off x="4790781" y="4474380"/>
              <a:ext cx="1922462" cy="677862"/>
            </a:xfrm>
            <a:custGeom>
              <a:avLst/>
              <a:gdLst>
                <a:gd name="T0" fmla="*/ 0 w 1211"/>
                <a:gd name="T1" fmla="*/ 86 h 427"/>
                <a:gd name="T2" fmla="*/ 148 w 1211"/>
                <a:gd name="T3" fmla="*/ 0 h 427"/>
                <a:gd name="T4" fmla="*/ 1131 w 1211"/>
                <a:gd name="T5" fmla="*/ 44 h 427"/>
                <a:gd name="T6" fmla="*/ 1211 w 1211"/>
                <a:gd name="T7" fmla="*/ 86 h 427"/>
                <a:gd name="T8" fmla="*/ 607 w 1211"/>
                <a:gd name="T9" fmla="*/ 427 h 427"/>
                <a:gd name="T10" fmla="*/ 0 w 1211"/>
                <a:gd name="T11" fmla="*/ 86 h 427"/>
              </a:gdLst>
              <a:ahLst/>
              <a:cxnLst>
                <a:cxn ang="0">
                  <a:pos x="T0" y="T1"/>
                </a:cxn>
                <a:cxn ang="0">
                  <a:pos x="T2" y="T3"/>
                </a:cxn>
                <a:cxn ang="0">
                  <a:pos x="T4" y="T5"/>
                </a:cxn>
                <a:cxn ang="0">
                  <a:pos x="T6" y="T7"/>
                </a:cxn>
                <a:cxn ang="0">
                  <a:pos x="T8" y="T9"/>
                </a:cxn>
                <a:cxn ang="0">
                  <a:pos x="T10" y="T11"/>
                </a:cxn>
              </a:cxnLst>
              <a:rect l="0" t="0" r="r" b="b"/>
              <a:pathLst>
                <a:path w="1211" h="427">
                  <a:moveTo>
                    <a:pt x="0" y="86"/>
                  </a:moveTo>
                  <a:lnTo>
                    <a:pt x="148" y="0"/>
                  </a:lnTo>
                  <a:lnTo>
                    <a:pt x="1131" y="44"/>
                  </a:lnTo>
                  <a:lnTo>
                    <a:pt x="1211" y="86"/>
                  </a:lnTo>
                  <a:lnTo>
                    <a:pt x="607" y="427"/>
                  </a:lnTo>
                  <a:lnTo>
                    <a:pt x="0" y="86"/>
                  </a:lnTo>
                  <a:close/>
                </a:path>
              </a:pathLst>
            </a:custGeom>
            <a:solidFill>
              <a:srgbClr val="1E4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6" name="Freeform 14">
              <a:extLst>
                <a:ext uri="{FF2B5EF4-FFF2-40B4-BE49-F238E27FC236}">
                  <a16:creationId xmlns:a16="http://schemas.microsoft.com/office/drawing/2014/main" id="{90B7B417-F188-4AD0-6835-A46575E55140}"/>
                </a:ext>
              </a:extLst>
            </p:cNvPr>
            <p:cNvSpPr>
              <a:spLocks/>
            </p:cNvSpPr>
            <p:nvPr/>
          </p:nvSpPr>
          <p:spPr bwMode="auto">
            <a:xfrm>
              <a:off x="6603706" y="3901292"/>
              <a:ext cx="1044575" cy="654050"/>
            </a:xfrm>
            <a:custGeom>
              <a:avLst/>
              <a:gdLst>
                <a:gd name="T0" fmla="*/ 658 w 658"/>
                <a:gd name="T1" fmla="*/ 117 h 412"/>
                <a:gd name="T2" fmla="*/ 445 w 658"/>
                <a:gd name="T3" fmla="*/ 0 h 412"/>
                <a:gd name="T4" fmla="*/ 0 w 658"/>
                <a:gd name="T5" fmla="*/ 175 h 412"/>
                <a:gd name="T6" fmla="*/ 58 w 658"/>
                <a:gd name="T7" fmla="*/ 378 h 412"/>
                <a:gd name="T8" fmla="*/ 127 w 658"/>
                <a:gd name="T9" fmla="*/ 412 h 412"/>
                <a:gd name="T10" fmla="*/ 658 w 658"/>
                <a:gd name="T11" fmla="*/ 117 h 412"/>
              </a:gdLst>
              <a:ahLst/>
              <a:cxnLst>
                <a:cxn ang="0">
                  <a:pos x="T0" y="T1"/>
                </a:cxn>
                <a:cxn ang="0">
                  <a:pos x="T2" y="T3"/>
                </a:cxn>
                <a:cxn ang="0">
                  <a:pos x="T4" y="T5"/>
                </a:cxn>
                <a:cxn ang="0">
                  <a:pos x="T6" y="T7"/>
                </a:cxn>
                <a:cxn ang="0">
                  <a:pos x="T8" y="T9"/>
                </a:cxn>
                <a:cxn ang="0">
                  <a:pos x="T10" y="T11"/>
                </a:cxn>
              </a:cxnLst>
              <a:rect l="0" t="0" r="r" b="b"/>
              <a:pathLst>
                <a:path w="658" h="412">
                  <a:moveTo>
                    <a:pt x="658" y="117"/>
                  </a:moveTo>
                  <a:lnTo>
                    <a:pt x="445" y="0"/>
                  </a:lnTo>
                  <a:lnTo>
                    <a:pt x="0" y="175"/>
                  </a:lnTo>
                  <a:lnTo>
                    <a:pt x="58" y="378"/>
                  </a:lnTo>
                  <a:lnTo>
                    <a:pt x="127" y="412"/>
                  </a:lnTo>
                  <a:lnTo>
                    <a:pt x="658" y="117"/>
                  </a:ln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7" name="Freeform 15">
              <a:extLst>
                <a:ext uri="{FF2B5EF4-FFF2-40B4-BE49-F238E27FC236}">
                  <a16:creationId xmlns:a16="http://schemas.microsoft.com/office/drawing/2014/main" id="{4D1A374C-5BA7-0E85-D002-FE9D885AF308}"/>
                </a:ext>
              </a:extLst>
            </p:cNvPr>
            <p:cNvSpPr>
              <a:spLocks/>
            </p:cNvSpPr>
            <p:nvPr/>
          </p:nvSpPr>
          <p:spPr bwMode="auto">
            <a:xfrm>
              <a:off x="3887494" y="3904467"/>
              <a:ext cx="949325" cy="650875"/>
            </a:xfrm>
            <a:custGeom>
              <a:avLst/>
              <a:gdLst>
                <a:gd name="T0" fmla="*/ 0 w 598"/>
                <a:gd name="T1" fmla="*/ 109 h 410"/>
                <a:gd name="T2" fmla="*/ 204 w 598"/>
                <a:gd name="T3" fmla="*/ 0 h 410"/>
                <a:gd name="T4" fmla="*/ 525 w 598"/>
                <a:gd name="T5" fmla="*/ 331 h 410"/>
                <a:gd name="T6" fmla="*/ 598 w 598"/>
                <a:gd name="T7" fmla="*/ 297 h 410"/>
                <a:gd name="T8" fmla="*/ 598 w 598"/>
                <a:gd name="T9" fmla="*/ 371 h 410"/>
                <a:gd name="T10" fmla="*/ 530 w 598"/>
                <a:gd name="T11" fmla="*/ 410 h 410"/>
                <a:gd name="T12" fmla="*/ 0 w 598"/>
                <a:gd name="T13" fmla="*/ 109 h 410"/>
                <a:gd name="connsiteX0" fmla="*/ 0 w 10000"/>
                <a:gd name="connsiteY0" fmla="*/ 2659 h 10000"/>
                <a:gd name="connsiteX1" fmla="*/ 3411 w 10000"/>
                <a:gd name="connsiteY1" fmla="*/ 0 h 10000"/>
                <a:gd name="connsiteX2" fmla="*/ 8729 w 10000"/>
                <a:gd name="connsiteY2" fmla="*/ 7963 h 10000"/>
                <a:gd name="connsiteX3" fmla="*/ 10000 w 10000"/>
                <a:gd name="connsiteY3" fmla="*/ 7244 h 10000"/>
                <a:gd name="connsiteX4" fmla="*/ 10000 w 10000"/>
                <a:gd name="connsiteY4" fmla="*/ 9049 h 10000"/>
                <a:gd name="connsiteX5" fmla="*/ 8863 w 10000"/>
                <a:gd name="connsiteY5" fmla="*/ 10000 h 10000"/>
                <a:gd name="connsiteX6" fmla="*/ 0 w 10000"/>
                <a:gd name="connsiteY6" fmla="*/ 2659 h 10000"/>
                <a:gd name="connsiteX0" fmla="*/ 0 w 10000"/>
                <a:gd name="connsiteY0" fmla="*/ 2659 h 10000"/>
                <a:gd name="connsiteX1" fmla="*/ 3411 w 10000"/>
                <a:gd name="connsiteY1" fmla="*/ 0 h 10000"/>
                <a:gd name="connsiteX2" fmla="*/ 8729 w 10000"/>
                <a:gd name="connsiteY2" fmla="*/ 7963 h 10000"/>
                <a:gd name="connsiteX3" fmla="*/ 10000 w 10000"/>
                <a:gd name="connsiteY3" fmla="*/ 7171 h 10000"/>
                <a:gd name="connsiteX4" fmla="*/ 10000 w 10000"/>
                <a:gd name="connsiteY4" fmla="*/ 9049 h 10000"/>
                <a:gd name="connsiteX5" fmla="*/ 8863 w 10000"/>
                <a:gd name="connsiteY5" fmla="*/ 10000 h 10000"/>
                <a:gd name="connsiteX6" fmla="*/ 0 w 10000"/>
                <a:gd name="connsiteY6" fmla="*/ 265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0" y="2659"/>
                  </a:moveTo>
                  <a:lnTo>
                    <a:pt x="3411" y="0"/>
                  </a:lnTo>
                  <a:lnTo>
                    <a:pt x="8729" y="7963"/>
                  </a:lnTo>
                  <a:lnTo>
                    <a:pt x="10000" y="7171"/>
                  </a:lnTo>
                  <a:lnTo>
                    <a:pt x="10000" y="9049"/>
                  </a:lnTo>
                  <a:lnTo>
                    <a:pt x="8863" y="10000"/>
                  </a:lnTo>
                  <a:lnTo>
                    <a:pt x="0" y="2659"/>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3D1619D1-9862-CE22-A04F-D11B2A5BB878}"/>
                </a:ext>
              </a:extLst>
            </p:cNvPr>
            <p:cNvSpPr>
              <a:spLocks/>
            </p:cNvSpPr>
            <p:nvPr/>
          </p:nvSpPr>
          <p:spPr bwMode="auto">
            <a:xfrm>
              <a:off x="3887495" y="4075918"/>
              <a:ext cx="862306" cy="1573996"/>
            </a:xfrm>
            <a:custGeom>
              <a:avLst/>
              <a:gdLst>
                <a:gd name="T0" fmla="*/ 45 w 554"/>
                <a:gd name="T1" fmla="*/ 669 h 988"/>
                <a:gd name="T2" fmla="*/ 554 w 554"/>
                <a:gd name="T3" fmla="*/ 988 h 988"/>
                <a:gd name="T4" fmla="*/ 530 w 554"/>
                <a:gd name="T5" fmla="*/ 301 h 988"/>
                <a:gd name="T6" fmla="*/ 0 w 554"/>
                <a:gd name="T7" fmla="*/ 0 h 988"/>
                <a:gd name="T8" fmla="*/ 45 w 554"/>
                <a:gd name="T9" fmla="*/ 669 h 988"/>
                <a:gd name="connsiteX0" fmla="*/ 812 w 10000"/>
                <a:gd name="connsiteY0" fmla="*/ 6771 h 10000"/>
                <a:gd name="connsiteX1" fmla="*/ 10000 w 10000"/>
                <a:gd name="connsiteY1" fmla="*/ 10000 h 10000"/>
                <a:gd name="connsiteX2" fmla="*/ 9677 w 10000"/>
                <a:gd name="connsiteY2" fmla="*/ 2986 h 10000"/>
                <a:gd name="connsiteX3" fmla="*/ 0 w 10000"/>
                <a:gd name="connsiteY3" fmla="*/ 0 h 10000"/>
                <a:gd name="connsiteX4" fmla="*/ 812 w 10000"/>
                <a:gd name="connsiteY4" fmla="*/ 6771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812" y="6771"/>
                  </a:moveTo>
                  <a:lnTo>
                    <a:pt x="10000" y="10000"/>
                  </a:lnTo>
                  <a:cubicBezTo>
                    <a:pt x="9892" y="7662"/>
                    <a:pt x="9785" y="5324"/>
                    <a:pt x="9677" y="2986"/>
                  </a:cubicBezTo>
                  <a:lnTo>
                    <a:pt x="0" y="0"/>
                  </a:lnTo>
                  <a:cubicBezTo>
                    <a:pt x="271" y="2257"/>
                    <a:pt x="541" y="4514"/>
                    <a:pt x="812" y="6771"/>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4CA4F05F-A0EE-67FF-8AB0-E533774D95EE}"/>
                </a:ext>
              </a:extLst>
            </p:cNvPr>
            <p:cNvSpPr>
              <a:spLocks/>
            </p:cNvSpPr>
            <p:nvPr/>
          </p:nvSpPr>
          <p:spPr bwMode="auto">
            <a:xfrm>
              <a:off x="3771606" y="2793217"/>
              <a:ext cx="938212" cy="1631950"/>
            </a:xfrm>
            <a:custGeom>
              <a:avLst/>
              <a:gdLst>
                <a:gd name="T0" fmla="*/ 53 w 591"/>
                <a:gd name="T1" fmla="*/ 731 h 1028"/>
                <a:gd name="T2" fmla="*/ 591 w 591"/>
                <a:gd name="T3" fmla="*/ 1028 h 1028"/>
                <a:gd name="T4" fmla="*/ 556 w 591"/>
                <a:gd name="T5" fmla="*/ 263 h 1028"/>
                <a:gd name="T6" fmla="*/ 0 w 591"/>
                <a:gd name="T7" fmla="*/ 0 h 1028"/>
                <a:gd name="T8" fmla="*/ 53 w 591"/>
                <a:gd name="T9" fmla="*/ 731 h 1028"/>
              </a:gdLst>
              <a:ahLst/>
              <a:cxnLst>
                <a:cxn ang="0">
                  <a:pos x="T0" y="T1"/>
                </a:cxn>
                <a:cxn ang="0">
                  <a:pos x="T2" y="T3"/>
                </a:cxn>
                <a:cxn ang="0">
                  <a:pos x="T4" y="T5"/>
                </a:cxn>
                <a:cxn ang="0">
                  <a:pos x="T6" y="T7"/>
                </a:cxn>
                <a:cxn ang="0">
                  <a:pos x="T8" y="T9"/>
                </a:cxn>
              </a:cxnLst>
              <a:rect l="0" t="0" r="r" b="b"/>
              <a:pathLst>
                <a:path w="591" h="1028">
                  <a:moveTo>
                    <a:pt x="53" y="731"/>
                  </a:moveTo>
                  <a:lnTo>
                    <a:pt x="591" y="1028"/>
                  </a:lnTo>
                  <a:lnTo>
                    <a:pt x="556" y="263"/>
                  </a:lnTo>
                  <a:lnTo>
                    <a:pt x="0" y="0"/>
                  </a:lnTo>
                  <a:lnTo>
                    <a:pt x="53" y="731"/>
                  </a:lnTo>
                  <a:close/>
                </a:path>
              </a:pathLst>
            </a:custGeom>
            <a:solidFill>
              <a:srgbClr val="76D2FF"/>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0" name="Freeform 19">
              <a:extLst>
                <a:ext uri="{FF2B5EF4-FFF2-40B4-BE49-F238E27FC236}">
                  <a16:creationId xmlns:a16="http://schemas.microsoft.com/office/drawing/2014/main" id="{BCB2489F-4513-B880-74C1-9252FF4671C1}"/>
                </a:ext>
              </a:extLst>
            </p:cNvPr>
            <p:cNvSpPr>
              <a:spLocks/>
            </p:cNvSpPr>
            <p:nvPr/>
          </p:nvSpPr>
          <p:spPr bwMode="auto">
            <a:xfrm>
              <a:off x="5855994" y="2807505"/>
              <a:ext cx="1008062" cy="1631950"/>
            </a:xfrm>
            <a:custGeom>
              <a:avLst/>
              <a:gdLst>
                <a:gd name="T0" fmla="*/ 0 w 635"/>
                <a:gd name="T1" fmla="*/ 0 h 1028"/>
                <a:gd name="T2" fmla="*/ 0 w 635"/>
                <a:gd name="T3" fmla="*/ 88 h 1028"/>
                <a:gd name="T4" fmla="*/ 503 w 635"/>
                <a:gd name="T5" fmla="*/ 310 h 1028"/>
                <a:gd name="T6" fmla="*/ 503 w 635"/>
                <a:gd name="T7" fmla="*/ 988 h 1028"/>
                <a:gd name="T8" fmla="*/ 598 w 635"/>
                <a:gd name="T9" fmla="*/ 1028 h 1028"/>
                <a:gd name="T10" fmla="*/ 635 w 635"/>
                <a:gd name="T11" fmla="*/ 265 h 1028"/>
                <a:gd name="T12" fmla="*/ 0 w 635"/>
                <a:gd name="T13" fmla="*/ 0 h 1028"/>
              </a:gdLst>
              <a:ahLst/>
              <a:cxnLst>
                <a:cxn ang="0">
                  <a:pos x="T0" y="T1"/>
                </a:cxn>
                <a:cxn ang="0">
                  <a:pos x="T2" y="T3"/>
                </a:cxn>
                <a:cxn ang="0">
                  <a:pos x="T4" y="T5"/>
                </a:cxn>
                <a:cxn ang="0">
                  <a:pos x="T6" y="T7"/>
                </a:cxn>
                <a:cxn ang="0">
                  <a:pos x="T8" y="T9"/>
                </a:cxn>
                <a:cxn ang="0">
                  <a:pos x="T10" y="T11"/>
                </a:cxn>
                <a:cxn ang="0">
                  <a:pos x="T12" y="T13"/>
                </a:cxn>
              </a:cxnLst>
              <a:rect l="0" t="0" r="r" b="b"/>
              <a:pathLst>
                <a:path w="635" h="1028">
                  <a:moveTo>
                    <a:pt x="0" y="0"/>
                  </a:moveTo>
                  <a:lnTo>
                    <a:pt x="0" y="88"/>
                  </a:lnTo>
                  <a:lnTo>
                    <a:pt x="503" y="310"/>
                  </a:lnTo>
                  <a:lnTo>
                    <a:pt x="503" y="988"/>
                  </a:lnTo>
                  <a:lnTo>
                    <a:pt x="598" y="1028"/>
                  </a:lnTo>
                  <a:lnTo>
                    <a:pt x="635" y="265"/>
                  </a:ln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1" name="Freeform 20">
              <a:extLst>
                <a:ext uri="{FF2B5EF4-FFF2-40B4-BE49-F238E27FC236}">
                  <a16:creationId xmlns:a16="http://schemas.microsoft.com/office/drawing/2014/main" id="{C9B69043-E008-CDF2-111C-15D41B1C809D}"/>
                </a:ext>
              </a:extLst>
            </p:cNvPr>
            <p:cNvSpPr>
              <a:spLocks/>
            </p:cNvSpPr>
            <p:nvPr/>
          </p:nvSpPr>
          <p:spPr bwMode="auto">
            <a:xfrm>
              <a:off x="4747919" y="3274230"/>
              <a:ext cx="1006475" cy="1741487"/>
            </a:xfrm>
            <a:custGeom>
              <a:avLst/>
              <a:gdLst>
                <a:gd name="T0" fmla="*/ 0 w 634"/>
                <a:gd name="T1" fmla="*/ 0 h 1097"/>
                <a:gd name="T2" fmla="*/ 27 w 634"/>
                <a:gd name="T3" fmla="*/ 767 h 1097"/>
                <a:gd name="T4" fmla="*/ 634 w 634"/>
                <a:gd name="T5" fmla="*/ 1097 h 1097"/>
                <a:gd name="T6" fmla="*/ 634 w 634"/>
                <a:gd name="T7" fmla="*/ 300 h 1097"/>
                <a:gd name="T8" fmla="*/ 0 w 634"/>
                <a:gd name="T9" fmla="*/ 0 h 1097"/>
              </a:gdLst>
              <a:ahLst/>
              <a:cxnLst>
                <a:cxn ang="0">
                  <a:pos x="T0" y="T1"/>
                </a:cxn>
                <a:cxn ang="0">
                  <a:pos x="T2" y="T3"/>
                </a:cxn>
                <a:cxn ang="0">
                  <a:pos x="T4" y="T5"/>
                </a:cxn>
                <a:cxn ang="0">
                  <a:pos x="T6" y="T7"/>
                </a:cxn>
                <a:cxn ang="0">
                  <a:pos x="T8" y="T9"/>
                </a:cxn>
              </a:cxnLst>
              <a:rect l="0" t="0" r="r" b="b"/>
              <a:pathLst>
                <a:path w="634" h="1097">
                  <a:moveTo>
                    <a:pt x="0" y="0"/>
                  </a:moveTo>
                  <a:lnTo>
                    <a:pt x="27" y="767"/>
                  </a:lnTo>
                  <a:lnTo>
                    <a:pt x="634" y="1097"/>
                  </a:lnTo>
                  <a:lnTo>
                    <a:pt x="634" y="300"/>
                  </a:lnTo>
                  <a:lnTo>
                    <a:pt x="0" y="0"/>
                  </a:lnTo>
                  <a:close/>
                </a:path>
              </a:pathLst>
            </a:custGeom>
            <a:solidFill>
              <a:srgbClr val="E5E5E5"/>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2" name="Freeform 21">
              <a:extLst>
                <a:ext uri="{FF2B5EF4-FFF2-40B4-BE49-F238E27FC236}">
                  <a16:creationId xmlns:a16="http://schemas.microsoft.com/office/drawing/2014/main" id="{DD1615F2-50C4-B76E-66D6-4C9A79524244}"/>
                </a:ext>
              </a:extLst>
            </p:cNvPr>
            <p:cNvSpPr>
              <a:spLocks/>
            </p:cNvSpPr>
            <p:nvPr/>
          </p:nvSpPr>
          <p:spPr bwMode="auto">
            <a:xfrm>
              <a:off x="4790781" y="4610905"/>
              <a:ext cx="963612" cy="1677987"/>
            </a:xfrm>
            <a:custGeom>
              <a:avLst/>
              <a:gdLst>
                <a:gd name="T0" fmla="*/ 607 w 607"/>
                <a:gd name="T1" fmla="*/ 1057 h 1057"/>
                <a:gd name="T2" fmla="*/ 607 w 607"/>
                <a:gd name="T3" fmla="*/ 341 h 1057"/>
                <a:gd name="T4" fmla="*/ 0 w 607"/>
                <a:gd name="T5" fmla="*/ 0 h 1057"/>
                <a:gd name="T6" fmla="*/ 30 w 607"/>
                <a:gd name="T7" fmla="*/ 693 h 1057"/>
                <a:gd name="T8" fmla="*/ 607 w 607"/>
                <a:gd name="T9" fmla="*/ 1057 h 1057"/>
              </a:gdLst>
              <a:ahLst/>
              <a:cxnLst>
                <a:cxn ang="0">
                  <a:pos x="T0" y="T1"/>
                </a:cxn>
                <a:cxn ang="0">
                  <a:pos x="T2" y="T3"/>
                </a:cxn>
                <a:cxn ang="0">
                  <a:pos x="T4" y="T5"/>
                </a:cxn>
                <a:cxn ang="0">
                  <a:pos x="T6" y="T7"/>
                </a:cxn>
                <a:cxn ang="0">
                  <a:pos x="T8" y="T9"/>
                </a:cxn>
              </a:cxnLst>
              <a:rect l="0" t="0" r="r" b="b"/>
              <a:pathLst>
                <a:path w="607" h="1057">
                  <a:moveTo>
                    <a:pt x="607" y="1057"/>
                  </a:moveTo>
                  <a:lnTo>
                    <a:pt x="607" y="341"/>
                  </a:lnTo>
                  <a:lnTo>
                    <a:pt x="0" y="0"/>
                  </a:lnTo>
                  <a:lnTo>
                    <a:pt x="30" y="693"/>
                  </a:lnTo>
                  <a:lnTo>
                    <a:pt x="607" y="1057"/>
                  </a:lnTo>
                  <a:close/>
                </a:path>
              </a:pathLst>
            </a:custGeom>
            <a:solidFill>
              <a:srgbClr val="1E4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35E3E786-D883-0DC3-4100-7E2912D16C53}"/>
                </a:ext>
              </a:extLst>
            </p:cNvPr>
            <p:cNvSpPr>
              <a:spLocks/>
            </p:cNvSpPr>
            <p:nvPr/>
          </p:nvSpPr>
          <p:spPr bwMode="auto">
            <a:xfrm>
              <a:off x="5754394" y="4610905"/>
              <a:ext cx="958850" cy="1677987"/>
            </a:xfrm>
            <a:custGeom>
              <a:avLst/>
              <a:gdLst>
                <a:gd name="T0" fmla="*/ 0 w 604"/>
                <a:gd name="T1" fmla="*/ 341 h 1057"/>
                <a:gd name="T2" fmla="*/ 604 w 604"/>
                <a:gd name="T3" fmla="*/ 0 h 1057"/>
                <a:gd name="T4" fmla="*/ 580 w 604"/>
                <a:gd name="T5" fmla="*/ 693 h 1057"/>
                <a:gd name="T6" fmla="*/ 0 w 604"/>
                <a:gd name="T7" fmla="*/ 1057 h 1057"/>
                <a:gd name="T8" fmla="*/ 0 w 604"/>
                <a:gd name="T9" fmla="*/ 341 h 1057"/>
              </a:gdLst>
              <a:ahLst/>
              <a:cxnLst>
                <a:cxn ang="0">
                  <a:pos x="T0" y="T1"/>
                </a:cxn>
                <a:cxn ang="0">
                  <a:pos x="T2" y="T3"/>
                </a:cxn>
                <a:cxn ang="0">
                  <a:pos x="T4" y="T5"/>
                </a:cxn>
                <a:cxn ang="0">
                  <a:pos x="T6" y="T7"/>
                </a:cxn>
                <a:cxn ang="0">
                  <a:pos x="T8" y="T9"/>
                </a:cxn>
              </a:cxnLst>
              <a:rect l="0" t="0" r="r" b="b"/>
              <a:pathLst>
                <a:path w="604" h="1057">
                  <a:moveTo>
                    <a:pt x="0" y="341"/>
                  </a:moveTo>
                  <a:lnTo>
                    <a:pt x="604" y="0"/>
                  </a:lnTo>
                  <a:lnTo>
                    <a:pt x="580" y="693"/>
                  </a:lnTo>
                  <a:lnTo>
                    <a:pt x="0" y="1057"/>
                  </a:lnTo>
                  <a:lnTo>
                    <a:pt x="0" y="341"/>
                  </a:lnTo>
                  <a:close/>
                </a:path>
              </a:pathLst>
            </a:custGeom>
            <a:solidFill>
              <a:srgbClr val="1E49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D5E5EF06-8358-B183-649F-DA51C1F994D4}"/>
                </a:ext>
              </a:extLst>
            </p:cNvPr>
            <p:cNvSpPr>
              <a:spLocks/>
            </p:cNvSpPr>
            <p:nvPr/>
          </p:nvSpPr>
          <p:spPr bwMode="auto">
            <a:xfrm>
              <a:off x="5754394" y="3274230"/>
              <a:ext cx="1004887" cy="1741487"/>
            </a:xfrm>
            <a:custGeom>
              <a:avLst/>
              <a:gdLst>
                <a:gd name="T0" fmla="*/ 0 w 633"/>
                <a:gd name="T1" fmla="*/ 300 h 1097"/>
                <a:gd name="T2" fmla="*/ 633 w 633"/>
                <a:gd name="T3" fmla="*/ 0 h 1097"/>
                <a:gd name="T4" fmla="*/ 604 w 633"/>
                <a:gd name="T5" fmla="*/ 767 h 1097"/>
                <a:gd name="T6" fmla="*/ 0 w 633"/>
                <a:gd name="T7" fmla="*/ 1097 h 1097"/>
                <a:gd name="T8" fmla="*/ 0 w 633"/>
                <a:gd name="T9" fmla="*/ 300 h 1097"/>
              </a:gdLst>
              <a:ahLst/>
              <a:cxnLst>
                <a:cxn ang="0">
                  <a:pos x="T0" y="T1"/>
                </a:cxn>
                <a:cxn ang="0">
                  <a:pos x="T2" y="T3"/>
                </a:cxn>
                <a:cxn ang="0">
                  <a:pos x="T4" y="T5"/>
                </a:cxn>
                <a:cxn ang="0">
                  <a:pos x="T6" y="T7"/>
                </a:cxn>
                <a:cxn ang="0">
                  <a:pos x="T8" y="T9"/>
                </a:cxn>
              </a:cxnLst>
              <a:rect l="0" t="0" r="r" b="b"/>
              <a:pathLst>
                <a:path w="633" h="1097">
                  <a:moveTo>
                    <a:pt x="0" y="300"/>
                  </a:moveTo>
                  <a:lnTo>
                    <a:pt x="633" y="0"/>
                  </a:lnTo>
                  <a:lnTo>
                    <a:pt x="604" y="767"/>
                  </a:lnTo>
                  <a:lnTo>
                    <a:pt x="0" y="1097"/>
                  </a:lnTo>
                  <a:lnTo>
                    <a:pt x="0" y="30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CE457249-6405-1AF7-63AB-43F0834C093D}"/>
                </a:ext>
              </a:extLst>
            </p:cNvPr>
            <p:cNvSpPr>
              <a:spLocks/>
            </p:cNvSpPr>
            <p:nvPr/>
          </p:nvSpPr>
          <p:spPr bwMode="auto">
            <a:xfrm>
              <a:off x="6799761" y="2807505"/>
              <a:ext cx="941387" cy="1631950"/>
            </a:xfrm>
            <a:custGeom>
              <a:avLst/>
              <a:gdLst>
                <a:gd name="T0" fmla="*/ 37 w 593"/>
                <a:gd name="T1" fmla="*/ 265 h 1028"/>
                <a:gd name="T2" fmla="*/ 0 w 593"/>
                <a:gd name="T3" fmla="*/ 1028 h 1028"/>
                <a:gd name="T4" fmla="*/ 538 w 593"/>
                <a:gd name="T5" fmla="*/ 729 h 1028"/>
                <a:gd name="T6" fmla="*/ 593 w 593"/>
                <a:gd name="T7" fmla="*/ 0 h 1028"/>
                <a:gd name="T8" fmla="*/ 37 w 593"/>
                <a:gd name="T9" fmla="*/ 265 h 1028"/>
              </a:gdLst>
              <a:ahLst/>
              <a:cxnLst>
                <a:cxn ang="0">
                  <a:pos x="T0" y="T1"/>
                </a:cxn>
                <a:cxn ang="0">
                  <a:pos x="T2" y="T3"/>
                </a:cxn>
                <a:cxn ang="0">
                  <a:pos x="T4" y="T5"/>
                </a:cxn>
                <a:cxn ang="0">
                  <a:pos x="T6" y="T7"/>
                </a:cxn>
                <a:cxn ang="0">
                  <a:pos x="T8" y="T9"/>
                </a:cxn>
              </a:cxnLst>
              <a:rect l="0" t="0" r="r" b="b"/>
              <a:pathLst>
                <a:path w="593" h="1028">
                  <a:moveTo>
                    <a:pt x="37" y="265"/>
                  </a:moveTo>
                  <a:lnTo>
                    <a:pt x="0" y="1028"/>
                  </a:lnTo>
                  <a:lnTo>
                    <a:pt x="538" y="729"/>
                  </a:lnTo>
                  <a:lnTo>
                    <a:pt x="593" y="0"/>
                  </a:lnTo>
                  <a:lnTo>
                    <a:pt x="37" y="265"/>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B2DDD3F3-7DEA-99B6-4A49-EDD3666A8077}"/>
                </a:ext>
              </a:extLst>
            </p:cNvPr>
            <p:cNvSpPr>
              <a:spLocks/>
            </p:cNvSpPr>
            <p:nvPr/>
          </p:nvSpPr>
          <p:spPr bwMode="auto">
            <a:xfrm>
              <a:off x="6759281" y="4087030"/>
              <a:ext cx="889000" cy="1568450"/>
            </a:xfrm>
            <a:custGeom>
              <a:avLst/>
              <a:gdLst>
                <a:gd name="T0" fmla="*/ 0 w 560"/>
                <a:gd name="T1" fmla="*/ 988 h 988"/>
                <a:gd name="T2" fmla="*/ 29 w 560"/>
                <a:gd name="T3" fmla="*/ 295 h 988"/>
                <a:gd name="T4" fmla="*/ 560 w 560"/>
                <a:gd name="T5" fmla="*/ 0 h 988"/>
                <a:gd name="T6" fmla="*/ 511 w 560"/>
                <a:gd name="T7" fmla="*/ 665 h 988"/>
                <a:gd name="T8" fmla="*/ 0 w 560"/>
                <a:gd name="T9" fmla="*/ 988 h 988"/>
              </a:gdLst>
              <a:ahLst/>
              <a:cxnLst>
                <a:cxn ang="0">
                  <a:pos x="T0" y="T1"/>
                </a:cxn>
                <a:cxn ang="0">
                  <a:pos x="T2" y="T3"/>
                </a:cxn>
                <a:cxn ang="0">
                  <a:pos x="T4" y="T5"/>
                </a:cxn>
                <a:cxn ang="0">
                  <a:pos x="T6" y="T7"/>
                </a:cxn>
                <a:cxn ang="0">
                  <a:pos x="T8" y="T9"/>
                </a:cxn>
              </a:cxnLst>
              <a:rect l="0" t="0" r="r" b="b"/>
              <a:pathLst>
                <a:path w="560" h="988">
                  <a:moveTo>
                    <a:pt x="0" y="988"/>
                  </a:moveTo>
                  <a:lnTo>
                    <a:pt x="29" y="295"/>
                  </a:lnTo>
                  <a:lnTo>
                    <a:pt x="560" y="0"/>
                  </a:lnTo>
                  <a:lnTo>
                    <a:pt x="511" y="665"/>
                  </a:lnTo>
                  <a:lnTo>
                    <a:pt x="0" y="988"/>
                  </a:lnTo>
                  <a:close/>
                </a:path>
              </a:pathLst>
            </a:custGeom>
            <a:solidFill>
              <a:schemeClr val="bg1">
                <a:lumMod val="85000"/>
              </a:schemeClr>
            </a:solidFill>
            <a:ln>
              <a:solidFill>
                <a:schemeClr val="bg2"/>
              </a:solid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0120547F-F8AF-B4FF-BB3D-4048FFBF0456}"/>
                </a:ext>
              </a:extLst>
            </p:cNvPr>
            <p:cNvSpPr>
              <a:spLocks/>
            </p:cNvSpPr>
            <p:nvPr/>
          </p:nvSpPr>
          <p:spPr bwMode="auto">
            <a:xfrm>
              <a:off x="4747919" y="2845605"/>
              <a:ext cx="2011362" cy="904875"/>
            </a:xfrm>
            <a:custGeom>
              <a:avLst/>
              <a:gdLst>
                <a:gd name="T0" fmla="*/ 0 w 1267"/>
                <a:gd name="T1" fmla="*/ 270 h 570"/>
                <a:gd name="T2" fmla="*/ 634 w 1267"/>
                <a:gd name="T3" fmla="*/ 0 h 570"/>
                <a:gd name="T4" fmla="*/ 1267 w 1267"/>
                <a:gd name="T5" fmla="*/ 270 h 570"/>
                <a:gd name="T6" fmla="*/ 634 w 1267"/>
                <a:gd name="T7" fmla="*/ 570 h 570"/>
                <a:gd name="T8" fmla="*/ 0 w 1267"/>
                <a:gd name="T9" fmla="*/ 270 h 570"/>
              </a:gdLst>
              <a:ahLst/>
              <a:cxnLst>
                <a:cxn ang="0">
                  <a:pos x="T0" y="T1"/>
                </a:cxn>
                <a:cxn ang="0">
                  <a:pos x="T2" y="T3"/>
                </a:cxn>
                <a:cxn ang="0">
                  <a:pos x="T4" y="T5"/>
                </a:cxn>
                <a:cxn ang="0">
                  <a:pos x="T6" y="T7"/>
                </a:cxn>
                <a:cxn ang="0">
                  <a:pos x="T8" y="T9"/>
                </a:cxn>
              </a:cxnLst>
              <a:rect l="0" t="0" r="r" b="b"/>
              <a:pathLst>
                <a:path w="1267" h="570">
                  <a:moveTo>
                    <a:pt x="0" y="270"/>
                  </a:moveTo>
                  <a:lnTo>
                    <a:pt x="634" y="0"/>
                  </a:lnTo>
                  <a:lnTo>
                    <a:pt x="1267" y="270"/>
                  </a:lnTo>
                  <a:lnTo>
                    <a:pt x="634" y="570"/>
                  </a:lnTo>
                  <a:lnTo>
                    <a:pt x="0" y="270"/>
                  </a:lnTo>
                  <a:close/>
                </a:path>
              </a:pathLst>
            </a:custGeom>
            <a:solidFill>
              <a:srgbClr val="CFCECE"/>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7ADC3983-E197-6584-BB35-A972E225E1FD}"/>
                </a:ext>
              </a:extLst>
            </p:cNvPr>
            <p:cNvSpPr>
              <a:spLocks/>
            </p:cNvSpPr>
            <p:nvPr/>
          </p:nvSpPr>
          <p:spPr bwMode="auto">
            <a:xfrm>
              <a:off x="3763669" y="2426505"/>
              <a:ext cx="1895475" cy="798512"/>
            </a:xfrm>
            <a:custGeom>
              <a:avLst/>
              <a:gdLst>
                <a:gd name="T0" fmla="*/ 0 w 1194"/>
                <a:gd name="T1" fmla="*/ 240 h 503"/>
                <a:gd name="T2" fmla="*/ 631 w 1194"/>
                <a:gd name="T3" fmla="*/ 0 h 503"/>
                <a:gd name="T4" fmla="*/ 1194 w 1194"/>
                <a:gd name="T5" fmla="*/ 235 h 503"/>
                <a:gd name="T6" fmla="*/ 556 w 1194"/>
                <a:gd name="T7" fmla="*/ 503 h 503"/>
                <a:gd name="T8" fmla="*/ 0 w 1194"/>
                <a:gd name="T9" fmla="*/ 240 h 503"/>
              </a:gdLst>
              <a:ahLst/>
              <a:cxnLst>
                <a:cxn ang="0">
                  <a:pos x="T0" y="T1"/>
                </a:cxn>
                <a:cxn ang="0">
                  <a:pos x="T2" y="T3"/>
                </a:cxn>
                <a:cxn ang="0">
                  <a:pos x="T4" y="T5"/>
                </a:cxn>
                <a:cxn ang="0">
                  <a:pos x="T6" y="T7"/>
                </a:cxn>
                <a:cxn ang="0">
                  <a:pos x="T8" y="T9"/>
                </a:cxn>
              </a:cxnLst>
              <a:rect l="0" t="0" r="r" b="b"/>
              <a:pathLst>
                <a:path w="1194" h="503">
                  <a:moveTo>
                    <a:pt x="0" y="240"/>
                  </a:moveTo>
                  <a:lnTo>
                    <a:pt x="631" y="0"/>
                  </a:lnTo>
                  <a:lnTo>
                    <a:pt x="1194" y="235"/>
                  </a:lnTo>
                  <a:lnTo>
                    <a:pt x="556" y="503"/>
                  </a:lnTo>
                  <a:lnTo>
                    <a:pt x="0" y="240"/>
                  </a:lnTo>
                  <a:close/>
                </a:path>
              </a:pathLst>
            </a:custGeom>
            <a:solidFill>
              <a:srgbClr val="ACEAFF"/>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29" name="Freeform 28">
              <a:extLst>
                <a:ext uri="{FF2B5EF4-FFF2-40B4-BE49-F238E27FC236}">
                  <a16:creationId xmlns:a16="http://schemas.microsoft.com/office/drawing/2014/main" id="{ABB6E137-9EF6-DB77-5BFA-B2A4BDE04805}"/>
                </a:ext>
              </a:extLst>
            </p:cNvPr>
            <p:cNvSpPr>
              <a:spLocks/>
            </p:cNvSpPr>
            <p:nvPr/>
          </p:nvSpPr>
          <p:spPr bwMode="auto">
            <a:xfrm>
              <a:off x="5855994" y="2426505"/>
              <a:ext cx="1890712" cy="801687"/>
            </a:xfrm>
            <a:custGeom>
              <a:avLst/>
              <a:gdLst>
                <a:gd name="T0" fmla="*/ 635 w 1191"/>
                <a:gd name="T1" fmla="*/ 505 h 505"/>
                <a:gd name="T2" fmla="*/ 0 w 1191"/>
                <a:gd name="T3" fmla="*/ 240 h 505"/>
                <a:gd name="T4" fmla="*/ 564 w 1191"/>
                <a:gd name="T5" fmla="*/ 0 h 505"/>
                <a:gd name="T6" fmla="*/ 1191 w 1191"/>
                <a:gd name="T7" fmla="*/ 240 h 505"/>
                <a:gd name="T8" fmla="*/ 635 w 1191"/>
                <a:gd name="T9" fmla="*/ 505 h 505"/>
              </a:gdLst>
              <a:ahLst/>
              <a:cxnLst>
                <a:cxn ang="0">
                  <a:pos x="T0" y="T1"/>
                </a:cxn>
                <a:cxn ang="0">
                  <a:pos x="T2" y="T3"/>
                </a:cxn>
                <a:cxn ang="0">
                  <a:pos x="T4" y="T5"/>
                </a:cxn>
                <a:cxn ang="0">
                  <a:pos x="T6" y="T7"/>
                </a:cxn>
                <a:cxn ang="0">
                  <a:pos x="T8" y="T9"/>
                </a:cxn>
              </a:cxnLst>
              <a:rect l="0" t="0" r="r" b="b"/>
              <a:pathLst>
                <a:path w="1191" h="505">
                  <a:moveTo>
                    <a:pt x="635" y="505"/>
                  </a:moveTo>
                  <a:lnTo>
                    <a:pt x="0" y="240"/>
                  </a:lnTo>
                  <a:lnTo>
                    <a:pt x="564" y="0"/>
                  </a:lnTo>
                  <a:lnTo>
                    <a:pt x="1191" y="240"/>
                  </a:lnTo>
                  <a:lnTo>
                    <a:pt x="635" y="505"/>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30" name="Freeform 29">
              <a:extLst>
                <a:ext uri="{FF2B5EF4-FFF2-40B4-BE49-F238E27FC236}">
                  <a16:creationId xmlns:a16="http://schemas.microsoft.com/office/drawing/2014/main" id="{796B310C-5613-D15F-CA70-FE21D894A49F}"/>
                </a:ext>
              </a:extLst>
            </p:cNvPr>
            <p:cNvSpPr>
              <a:spLocks/>
            </p:cNvSpPr>
            <p:nvPr/>
          </p:nvSpPr>
          <p:spPr bwMode="auto">
            <a:xfrm>
              <a:off x="4863806" y="2058205"/>
              <a:ext cx="1782762" cy="706437"/>
            </a:xfrm>
            <a:custGeom>
              <a:avLst/>
              <a:gdLst>
                <a:gd name="T0" fmla="*/ 560 w 1123"/>
                <a:gd name="T1" fmla="*/ 0 h 445"/>
                <a:gd name="T2" fmla="*/ 1123 w 1123"/>
                <a:gd name="T3" fmla="*/ 208 h 445"/>
                <a:gd name="T4" fmla="*/ 560 w 1123"/>
                <a:gd name="T5" fmla="*/ 445 h 445"/>
                <a:gd name="T6" fmla="*/ 0 w 1123"/>
                <a:gd name="T7" fmla="*/ 208 h 445"/>
                <a:gd name="T8" fmla="*/ 560 w 1123"/>
                <a:gd name="T9" fmla="*/ 0 h 445"/>
              </a:gdLst>
              <a:ahLst/>
              <a:cxnLst>
                <a:cxn ang="0">
                  <a:pos x="T0" y="T1"/>
                </a:cxn>
                <a:cxn ang="0">
                  <a:pos x="T2" y="T3"/>
                </a:cxn>
                <a:cxn ang="0">
                  <a:pos x="T4" y="T5"/>
                </a:cxn>
                <a:cxn ang="0">
                  <a:pos x="T6" y="T7"/>
                </a:cxn>
                <a:cxn ang="0">
                  <a:pos x="T8" y="T9"/>
                </a:cxn>
              </a:cxnLst>
              <a:rect l="0" t="0" r="r" b="b"/>
              <a:pathLst>
                <a:path w="1123" h="445">
                  <a:moveTo>
                    <a:pt x="560" y="0"/>
                  </a:moveTo>
                  <a:lnTo>
                    <a:pt x="1123" y="208"/>
                  </a:lnTo>
                  <a:lnTo>
                    <a:pt x="560" y="445"/>
                  </a:lnTo>
                  <a:lnTo>
                    <a:pt x="0" y="208"/>
                  </a:lnTo>
                  <a:lnTo>
                    <a:pt x="560" y="0"/>
                  </a:lnTo>
                  <a:close/>
                </a:path>
              </a:pathLst>
            </a:custGeom>
            <a:solidFill>
              <a:srgbClr val="CF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sp>
        <p:nvSpPr>
          <p:cNvPr id="31" name="Freeform: Shape 30">
            <a:extLst>
              <a:ext uri="{FF2B5EF4-FFF2-40B4-BE49-F238E27FC236}">
                <a16:creationId xmlns:a16="http://schemas.microsoft.com/office/drawing/2014/main" id="{E45A4CA5-06EB-F4FC-A309-8A9F2D50314E}"/>
              </a:ext>
            </a:extLst>
          </p:cNvPr>
          <p:cNvSpPr/>
          <p:nvPr/>
        </p:nvSpPr>
        <p:spPr>
          <a:xfrm>
            <a:off x="3229138" y="1192291"/>
            <a:ext cx="1318091" cy="499235"/>
          </a:xfrm>
          <a:custGeom>
            <a:avLst/>
            <a:gdLst>
              <a:gd name="connsiteX0" fmla="*/ 1303020 w 1303020"/>
              <a:gd name="connsiteY0" fmla="*/ 419100 h 419100"/>
              <a:gd name="connsiteX1" fmla="*/ 883920 w 1303020"/>
              <a:gd name="connsiteY1" fmla="*/ 0 h 419100"/>
              <a:gd name="connsiteX2" fmla="*/ 0 w 1303020"/>
              <a:gd name="connsiteY2" fmla="*/ 0 h 419100"/>
            </a:gdLst>
            <a:ahLst/>
            <a:cxnLst>
              <a:cxn ang="0">
                <a:pos x="connsiteX0" y="connsiteY0"/>
              </a:cxn>
              <a:cxn ang="0">
                <a:pos x="connsiteX1" y="connsiteY1"/>
              </a:cxn>
              <a:cxn ang="0">
                <a:pos x="connsiteX2" y="connsiteY2"/>
              </a:cxn>
            </a:cxnLst>
            <a:rect l="l" t="t" r="r" b="b"/>
            <a:pathLst>
              <a:path w="1303020" h="419100">
                <a:moveTo>
                  <a:pt x="1303020" y="419100"/>
                </a:moveTo>
                <a:lnTo>
                  <a:pt x="883920" y="0"/>
                </a:lnTo>
                <a:lnTo>
                  <a:pt x="0" y="0"/>
                </a:lnTo>
              </a:path>
            </a:pathLst>
          </a:custGeom>
          <a:noFill/>
          <a:ln w="6350">
            <a:solidFill>
              <a:srgbClr val="989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eform: Shape 31">
            <a:extLst>
              <a:ext uri="{FF2B5EF4-FFF2-40B4-BE49-F238E27FC236}">
                <a16:creationId xmlns:a16="http://schemas.microsoft.com/office/drawing/2014/main" id="{CB135362-E8F8-035C-1DF2-0070578BFAD8}"/>
              </a:ext>
            </a:extLst>
          </p:cNvPr>
          <p:cNvSpPr/>
          <p:nvPr/>
        </p:nvSpPr>
        <p:spPr>
          <a:xfrm flipV="1">
            <a:off x="5868307" y="5022558"/>
            <a:ext cx="405865" cy="330174"/>
          </a:xfrm>
          <a:custGeom>
            <a:avLst/>
            <a:gdLst>
              <a:gd name="connsiteX0" fmla="*/ 1303020 w 1303020"/>
              <a:gd name="connsiteY0" fmla="*/ 419100 h 419100"/>
              <a:gd name="connsiteX1" fmla="*/ 883920 w 1303020"/>
              <a:gd name="connsiteY1" fmla="*/ 0 h 419100"/>
              <a:gd name="connsiteX2" fmla="*/ 0 w 1303020"/>
              <a:gd name="connsiteY2" fmla="*/ 0 h 419100"/>
            </a:gdLst>
            <a:ahLst/>
            <a:cxnLst>
              <a:cxn ang="0">
                <a:pos x="connsiteX0" y="connsiteY0"/>
              </a:cxn>
              <a:cxn ang="0">
                <a:pos x="connsiteX1" y="connsiteY1"/>
              </a:cxn>
              <a:cxn ang="0">
                <a:pos x="connsiteX2" y="connsiteY2"/>
              </a:cxn>
            </a:cxnLst>
            <a:rect l="l" t="t" r="r" b="b"/>
            <a:pathLst>
              <a:path w="1303020" h="419100">
                <a:moveTo>
                  <a:pt x="1303020" y="419100"/>
                </a:moveTo>
                <a:lnTo>
                  <a:pt x="883920" y="0"/>
                </a:lnTo>
                <a:lnTo>
                  <a:pt x="0" y="0"/>
                </a:lnTo>
              </a:path>
            </a:pathLst>
          </a:custGeom>
          <a:noFill/>
          <a:ln w="6350">
            <a:solidFill>
              <a:srgbClr val="989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eform: Shape 32">
            <a:extLst>
              <a:ext uri="{FF2B5EF4-FFF2-40B4-BE49-F238E27FC236}">
                <a16:creationId xmlns:a16="http://schemas.microsoft.com/office/drawing/2014/main" id="{BBCAF2A7-3B87-87AB-45CE-546873580C85}"/>
              </a:ext>
            </a:extLst>
          </p:cNvPr>
          <p:cNvSpPr/>
          <p:nvPr/>
        </p:nvSpPr>
        <p:spPr>
          <a:xfrm flipH="1">
            <a:off x="7421726" y="1317013"/>
            <a:ext cx="1428055" cy="495808"/>
          </a:xfrm>
          <a:custGeom>
            <a:avLst/>
            <a:gdLst>
              <a:gd name="connsiteX0" fmla="*/ 1303020 w 1303020"/>
              <a:gd name="connsiteY0" fmla="*/ 419100 h 419100"/>
              <a:gd name="connsiteX1" fmla="*/ 883920 w 1303020"/>
              <a:gd name="connsiteY1" fmla="*/ 0 h 419100"/>
              <a:gd name="connsiteX2" fmla="*/ 0 w 1303020"/>
              <a:gd name="connsiteY2" fmla="*/ 0 h 419100"/>
            </a:gdLst>
            <a:ahLst/>
            <a:cxnLst>
              <a:cxn ang="0">
                <a:pos x="connsiteX0" y="connsiteY0"/>
              </a:cxn>
              <a:cxn ang="0">
                <a:pos x="connsiteX1" y="connsiteY1"/>
              </a:cxn>
              <a:cxn ang="0">
                <a:pos x="connsiteX2" y="connsiteY2"/>
              </a:cxn>
            </a:cxnLst>
            <a:rect l="l" t="t" r="r" b="b"/>
            <a:pathLst>
              <a:path w="1303020" h="419100">
                <a:moveTo>
                  <a:pt x="1303020" y="419100"/>
                </a:moveTo>
                <a:lnTo>
                  <a:pt x="883920" y="0"/>
                </a:lnTo>
                <a:lnTo>
                  <a:pt x="0" y="0"/>
                </a:lnTo>
              </a:path>
            </a:pathLst>
          </a:custGeom>
          <a:noFill/>
          <a:ln w="6350">
            <a:solidFill>
              <a:srgbClr val="9898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 name="Picture 46">
            <a:extLst>
              <a:ext uri="{FF2B5EF4-FFF2-40B4-BE49-F238E27FC236}">
                <a16:creationId xmlns:a16="http://schemas.microsoft.com/office/drawing/2014/main" id="{93A1AE97-93F3-362B-894C-57D5C9707A22}"/>
              </a:ext>
            </a:extLst>
          </p:cNvPr>
          <p:cNvPicPr>
            <a:picLocks noChangeAspect="1"/>
          </p:cNvPicPr>
          <p:nvPr/>
        </p:nvPicPr>
        <p:blipFill rotWithShape="1">
          <a:blip r:embed="rId2">
            <a:extLst>
              <a:ext uri="{28A0092B-C50C-407E-A947-70E740481C1C}">
                <a14:useLocalDpi xmlns:a14="http://schemas.microsoft.com/office/drawing/2010/main" val="0"/>
              </a:ext>
            </a:extLst>
          </a:blip>
          <a:srcRect t="28708" b="26179"/>
          <a:stretch/>
        </p:blipFill>
        <p:spPr>
          <a:xfrm>
            <a:off x="9029572" y="1706315"/>
            <a:ext cx="1428055" cy="304332"/>
          </a:xfrm>
          <a:prstGeom prst="rect">
            <a:avLst/>
          </a:prstGeom>
        </p:spPr>
      </p:pic>
      <p:pic>
        <p:nvPicPr>
          <p:cNvPr id="48" name="Picture 47">
            <a:extLst>
              <a:ext uri="{FF2B5EF4-FFF2-40B4-BE49-F238E27FC236}">
                <a16:creationId xmlns:a16="http://schemas.microsoft.com/office/drawing/2014/main" id="{CE9AF0D8-3D10-6ACE-A890-37633D1AD50B}"/>
              </a:ext>
            </a:extLst>
          </p:cNvPr>
          <p:cNvPicPr>
            <a:picLocks noChangeAspect="1"/>
          </p:cNvPicPr>
          <p:nvPr/>
        </p:nvPicPr>
        <p:blipFill rotWithShape="1">
          <a:blip r:embed="rId2">
            <a:extLst>
              <a:ext uri="{28A0092B-C50C-407E-A947-70E740481C1C}">
                <a14:useLocalDpi xmlns:a14="http://schemas.microsoft.com/office/drawing/2010/main" val="0"/>
              </a:ext>
            </a:extLst>
          </a:blip>
          <a:srcRect t="28708" b="26179"/>
          <a:stretch/>
        </p:blipFill>
        <p:spPr>
          <a:xfrm>
            <a:off x="3200484" y="4803667"/>
            <a:ext cx="2088472" cy="445073"/>
          </a:xfrm>
          <a:prstGeom prst="rect">
            <a:avLst/>
          </a:prstGeom>
        </p:spPr>
      </p:pic>
      <p:pic>
        <p:nvPicPr>
          <p:cNvPr id="49" name="Picture 48">
            <a:extLst>
              <a:ext uri="{FF2B5EF4-FFF2-40B4-BE49-F238E27FC236}">
                <a16:creationId xmlns:a16="http://schemas.microsoft.com/office/drawing/2014/main" id="{68F6F4B1-0A36-C413-88E2-4A0F398D3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9235" y="2250890"/>
            <a:ext cx="756001" cy="222258"/>
          </a:xfrm>
          <a:prstGeom prst="rect">
            <a:avLst/>
          </a:prstGeom>
        </p:spPr>
      </p:pic>
      <p:pic>
        <p:nvPicPr>
          <p:cNvPr id="53" name="Picture 52">
            <a:extLst>
              <a:ext uri="{FF2B5EF4-FFF2-40B4-BE49-F238E27FC236}">
                <a16:creationId xmlns:a16="http://schemas.microsoft.com/office/drawing/2014/main" id="{29BF2372-9F8D-0399-902C-469FD798B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8551" y="1884589"/>
            <a:ext cx="1428055" cy="408990"/>
          </a:xfrm>
          <a:prstGeom prst="rect">
            <a:avLst/>
          </a:prstGeom>
        </p:spPr>
      </p:pic>
      <p:pic>
        <p:nvPicPr>
          <p:cNvPr id="54" name="Picture 53">
            <a:extLst>
              <a:ext uri="{FF2B5EF4-FFF2-40B4-BE49-F238E27FC236}">
                <a16:creationId xmlns:a16="http://schemas.microsoft.com/office/drawing/2014/main" id="{55F958CF-574B-97F1-3FA0-8C1A87481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4146" y="5933241"/>
            <a:ext cx="1198816" cy="281649"/>
          </a:xfrm>
          <a:prstGeom prst="rect">
            <a:avLst/>
          </a:prstGeom>
        </p:spPr>
      </p:pic>
      <p:pic>
        <p:nvPicPr>
          <p:cNvPr id="58" name="Picture 57">
            <a:extLst>
              <a:ext uri="{FF2B5EF4-FFF2-40B4-BE49-F238E27FC236}">
                <a16:creationId xmlns:a16="http://schemas.microsoft.com/office/drawing/2014/main" id="{8DF78D9B-D417-2D3F-2DD1-6BF25D96666C}"/>
              </a:ext>
            </a:extLst>
          </p:cNvPr>
          <p:cNvPicPr>
            <a:picLocks noChangeAspect="1"/>
          </p:cNvPicPr>
          <p:nvPr/>
        </p:nvPicPr>
        <p:blipFill>
          <a:blip r:embed="rId6"/>
          <a:stretch>
            <a:fillRect/>
          </a:stretch>
        </p:blipFill>
        <p:spPr>
          <a:xfrm>
            <a:off x="1620195" y="2439478"/>
            <a:ext cx="1232086" cy="408991"/>
          </a:xfrm>
          <a:prstGeom prst="rect">
            <a:avLst/>
          </a:prstGeom>
        </p:spPr>
      </p:pic>
      <p:pic>
        <p:nvPicPr>
          <p:cNvPr id="60" name="Picture 59">
            <a:extLst>
              <a:ext uri="{FF2B5EF4-FFF2-40B4-BE49-F238E27FC236}">
                <a16:creationId xmlns:a16="http://schemas.microsoft.com/office/drawing/2014/main" id="{1727EAF1-0A04-34F3-41D2-25A4EE442CC4}"/>
              </a:ext>
            </a:extLst>
          </p:cNvPr>
          <p:cNvPicPr>
            <a:picLocks noChangeAspect="1"/>
          </p:cNvPicPr>
          <p:nvPr/>
        </p:nvPicPr>
        <p:blipFill>
          <a:blip r:embed="rId7"/>
          <a:stretch>
            <a:fillRect/>
          </a:stretch>
        </p:blipFill>
        <p:spPr>
          <a:xfrm>
            <a:off x="9114605" y="2674129"/>
            <a:ext cx="1290109" cy="546630"/>
          </a:xfrm>
          <a:prstGeom prst="rect">
            <a:avLst/>
          </a:prstGeom>
        </p:spPr>
      </p:pic>
      <p:sp>
        <p:nvSpPr>
          <p:cNvPr id="52" name="TextBox 51">
            <a:extLst>
              <a:ext uri="{FF2B5EF4-FFF2-40B4-BE49-F238E27FC236}">
                <a16:creationId xmlns:a16="http://schemas.microsoft.com/office/drawing/2014/main" id="{0C73DEC2-B430-1F14-73DE-471CE130D9BB}"/>
              </a:ext>
            </a:extLst>
          </p:cNvPr>
          <p:cNvSpPr txBox="1"/>
          <p:nvPr/>
        </p:nvSpPr>
        <p:spPr>
          <a:xfrm>
            <a:off x="1349045" y="1941935"/>
            <a:ext cx="599193" cy="488147"/>
          </a:xfrm>
          <a:prstGeom prst="rect">
            <a:avLst/>
          </a:prstGeom>
        </p:spPr>
        <p:txBody>
          <a:bodyPr vert="horz" wrap="square" lIns="0" tIns="0" rIns="0" bIns="0" rtlCol="0" anchor="t" anchorCtr="0">
            <a:noAutofit/>
          </a:bodyPr>
          <a:lstStyle/>
          <a:p>
            <a:pPr algn="l">
              <a:spcAft>
                <a:spcPts val="600"/>
              </a:spcAft>
            </a:pPr>
            <a:r>
              <a:rPr lang="en-US" sz="2000" b="1">
                <a:solidFill>
                  <a:srgbClr val="FF0000"/>
                </a:solidFill>
              </a:rPr>
              <a:t>1</a:t>
            </a:r>
          </a:p>
        </p:txBody>
      </p:sp>
      <p:sp>
        <p:nvSpPr>
          <p:cNvPr id="56" name="TextBox 55">
            <a:extLst>
              <a:ext uri="{FF2B5EF4-FFF2-40B4-BE49-F238E27FC236}">
                <a16:creationId xmlns:a16="http://schemas.microsoft.com/office/drawing/2014/main" id="{DBCE66A0-9648-5987-8A35-50877166226F}"/>
              </a:ext>
            </a:extLst>
          </p:cNvPr>
          <p:cNvSpPr txBox="1"/>
          <p:nvPr/>
        </p:nvSpPr>
        <p:spPr>
          <a:xfrm>
            <a:off x="1375605" y="2459616"/>
            <a:ext cx="599193" cy="488147"/>
          </a:xfrm>
          <a:prstGeom prst="rect">
            <a:avLst/>
          </a:prstGeom>
        </p:spPr>
        <p:txBody>
          <a:bodyPr vert="horz" wrap="square" lIns="0" tIns="0" rIns="0" bIns="0" rtlCol="0" anchor="t" anchorCtr="0">
            <a:noAutofit/>
          </a:bodyPr>
          <a:lstStyle/>
          <a:p>
            <a:pPr algn="l">
              <a:spcAft>
                <a:spcPts val="600"/>
              </a:spcAft>
            </a:pPr>
            <a:r>
              <a:rPr lang="en-US" sz="2000" b="1">
                <a:solidFill>
                  <a:srgbClr val="FF0000"/>
                </a:solidFill>
              </a:rPr>
              <a:t>2</a:t>
            </a:r>
          </a:p>
        </p:txBody>
      </p:sp>
      <p:pic>
        <p:nvPicPr>
          <p:cNvPr id="59" name="Picture 58">
            <a:extLst>
              <a:ext uri="{FF2B5EF4-FFF2-40B4-BE49-F238E27FC236}">
                <a16:creationId xmlns:a16="http://schemas.microsoft.com/office/drawing/2014/main" id="{B3ADCD06-847B-E523-8556-3B7B7AE0A38E}"/>
              </a:ext>
            </a:extLst>
          </p:cNvPr>
          <p:cNvPicPr>
            <a:picLocks noChangeAspect="1"/>
          </p:cNvPicPr>
          <p:nvPr/>
        </p:nvPicPr>
        <p:blipFill>
          <a:blip r:embed="rId8"/>
          <a:stretch>
            <a:fillRect/>
          </a:stretch>
        </p:blipFill>
        <p:spPr>
          <a:xfrm>
            <a:off x="3416692" y="5357036"/>
            <a:ext cx="599193" cy="496106"/>
          </a:xfrm>
          <a:prstGeom prst="rect">
            <a:avLst/>
          </a:prstGeom>
        </p:spPr>
      </p:pic>
      <p:sp>
        <p:nvSpPr>
          <p:cNvPr id="61" name="TextBox 60">
            <a:extLst>
              <a:ext uri="{FF2B5EF4-FFF2-40B4-BE49-F238E27FC236}">
                <a16:creationId xmlns:a16="http://schemas.microsoft.com/office/drawing/2014/main" id="{5C104923-9F57-71F1-CA46-84B4CF676706}"/>
              </a:ext>
            </a:extLst>
          </p:cNvPr>
          <p:cNvSpPr txBox="1"/>
          <p:nvPr/>
        </p:nvSpPr>
        <p:spPr>
          <a:xfrm>
            <a:off x="8657493" y="1724546"/>
            <a:ext cx="599193" cy="488147"/>
          </a:xfrm>
          <a:prstGeom prst="rect">
            <a:avLst/>
          </a:prstGeom>
        </p:spPr>
        <p:txBody>
          <a:bodyPr vert="horz" wrap="square" lIns="0" tIns="0" rIns="0" bIns="0" rtlCol="0" anchor="t" anchorCtr="0">
            <a:noAutofit/>
          </a:bodyPr>
          <a:lstStyle/>
          <a:p>
            <a:pPr algn="l">
              <a:spcAft>
                <a:spcPts val="600"/>
              </a:spcAft>
            </a:pPr>
            <a:r>
              <a:rPr lang="en-US" sz="2000" b="1">
                <a:solidFill>
                  <a:srgbClr val="FF0000"/>
                </a:solidFill>
              </a:rPr>
              <a:t>3</a:t>
            </a:r>
          </a:p>
        </p:txBody>
      </p:sp>
      <p:sp>
        <p:nvSpPr>
          <p:cNvPr id="62" name="TextBox 61">
            <a:extLst>
              <a:ext uri="{FF2B5EF4-FFF2-40B4-BE49-F238E27FC236}">
                <a16:creationId xmlns:a16="http://schemas.microsoft.com/office/drawing/2014/main" id="{C030DAEC-C088-9062-9778-C6B1D62F87B9}"/>
              </a:ext>
            </a:extLst>
          </p:cNvPr>
          <p:cNvSpPr txBox="1"/>
          <p:nvPr/>
        </p:nvSpPr>
        <p:spPr>
          <a:xfrm>
            <a:off x="8687313" y="2850307"/>
            <a:ext cx="599193" cy="283190"/>
          </a:xfrm>
          <a:prstGeom prst="rect">
            <a:avLst/>
          </a:prstGeom>
        </p:spPr>
        <p:txBody>
          <a:bodyPr vert="horz" wrap="square" lIns="0" tIns="0" rIns="0" bIns="0" rtlCol="0" anchor="t" anchorCtr="0">
            <a:noAutofit/>
          </a:bodyPr>
          <a:lstStyle/>
          <a:p>
            <a:pPr algn="l">
              <a:spcAft>
                <a:spcPts val="600"/>
              </a:spcAft>
            </a:pPr>
            <a:r>
              <a:rPr lang="en-US" sz="2000" b="1">
                <a:solidFill>
                  <a:srgbClr val="FF0000"/>
                </a:solidFill>
              </a:rPr>
              <a:t>5</a:t>
            </a:r>
          </a:p>
        </p:txBody>
      </p:sp>
      <p:sp>
        <p:nvSpPr>
          <p:cNvPr id="63" name="TextBox 62">
            <a:extLst>
              <a:ext uri="{FF2B5EF4-FFF2-40B4-BE49-F238E27FC236}">
                <a16:creationId xmlns:a16="http://schemas.microsoft.com/office/drawing/2014/main" id="{9B201965-9A7E-BA0F-63E0-8B85FA30B8DE}"/>
              </a:ext>
            </a:extLst>
          </p:cNvPr>
          <p:cNvSpPr txBox="1"/>
          <p:nvPr/>
        </p:nvSpPr>
        <p:spPr>
          <a:xfrm>
            <a:off x="8667777" y="2267891"/>
            <a:ext cx="599193" cy="134169"/>
          </a:xfrm>
          <a:prstGeom prst="rect">
            <a:avLst/>
          </a:prstGeom>
        </p:spPr>
        <p:txBody>
          <a:bodyPr vert="horz" wrap="square" lIns="0" tIns="0" rIns="0" bIns="0" rtlCol="0" anchor="t" anchorCtr="0">
            <a:noAutofit/>
          </a:bodyPr>
          <a:lstStyle/>
          <a:p>
            <a:pPr algn="l">
              <a:spcAft>
                <a:spcPts val="600"/>
              </a:spcAft>
            </a:pPr>
            <a:r>
              <a:rPr lang="en-US" sz="2000" b="1">
                <a:solidFill>
                  <a:srgbClr val="FF0000"/>
                </a:solidFill>
              </a:rPr>
              <a:t>4</a:t>
            </a:r>
          </a:p>
        </p:txBody>
      </p:sp>
      <p:sp>
        <p:nvSpPr>
          <p:cNvPr id="64" name="TextBox 63">
            <a:extLst>
              <a:ext uri="{FF2B5EF4-FFF2-40B4-BE49-F238E27FC236}">
                <a16:creationId xmlns:a16="http://schemas.microsoft.com/office/drawing/2014/main" id="{C588733C-5827-977D-057F-4ACD49A8A942}"/>
              </a:ext>
            </a:extLst>
          </p:cNvPr>
          <p:cNvSpPr txBox="1"/>
          <p:nvPr/>
        </p:nvSpPr>
        <p:spPr>
          <a:xfrm>
            <a:off x="3043628" y="4880259"/>
            <a:ext cx="599193" cy="488147"/>
          </a:xfrm>
          <a:prstGeom prst="rect">
            <a:avLst/>
          </a:prstGeom>
        </p:spPr>
        <p:txBody>
          <a:bodyPr vert="horz" wrap="square" lIns="0" tIns="0" rIns="0" bIns="0" rtlCol="0" anchor="t" anchorCtr="0">
            <a:noAutofit/>
          </a:bodyPr>
          <a:lstStyle/>
          <a:p>
            <a:pPr algn="l">
              <a:spcAft>
                <a:spcPts val="600"/>
              </a:spcAft>
            </a:pPr>
            <a:r>
              <a:rPr lang="en-US" sz="2000" b="1">
                <a:solidFill>
                  <a:srgbClr val="FF0000"/>
                </a:solidFill>
              </a:rPr>
              <a:t>7</a:t>
            </a:r>
          </a:p>
        </p:txBody>
      </p:sp>
      <p:sp>
        <p:nvSpPr>
          <p:cNvPr id="65" name="TextBox 64">
            <a:extLst>
              <a:ext uri="{FF2B5EF4-FFF2-40B4-BE49-F238E27FC236}">
                <a16:creationId xmlns:a16="http://schemas.microsoft.com/office/drawing/2014/main" id="{5609315C-4771-92A4-4092-C0AEC65D5785}"/>
              </a:ext>
            </a:extLst>
          </p:cNvPr>
          <p:cNvSpPr txBox="1"/>
          <p:nvPr/>
        </p:nvSpPr>
        <p:spPr>
          <a:xfrm>
            <a:off x="3078207" y="6002820"/>
            <a:ext cx="599193" cy="283190"/>
          </a:xfrm>
          <a:prstGeom prst="rect">
            <a:avLst/>
          </a:prstGeom>
        </p:spPr>
        <p:txBody>
          <a:bodyPr vert="horz" wrap="square" lIns="0" tIns="0" rIns="0" bIns="0" rtlCol="0" anchor="t" anchorCtr="0">
            <a:noAutofit/>
          </a:bodyPr>
          <a:lstStyle/>
          <a:p>
            <a:pPr algn="l">
              <a:spcAft>
                <a:spcPts val="600"/>
              </a:spcAft>
            </a:pPr>
            <a:r>
              <a:rPr lang="en-US" sz="2000" b="1">
                <a:solidFill>
                  <a:srgbClr val="FF0000"/>
                </a:solidFill>
              </a:rPr>
              <a:t>9</a:t>
            </a:r>
          </a:p>
        </p:txBody>
      </p:sp>
      <p:sp>
        <p:nvSpPr>
          <p:cNvPr id="66" name="TextBox 65">
            <a:extLst>
              <a:ext uri="{FF2B5EF4-FFF2-40B4-BE49-F238E27FC236}">
                <a16:creationId xmlns:a16="http://schemas.microsoft.com/office/drawing/2014/main" id="{230AF876-01FC-CBA7-3CC5-8BA0FA1FD2D8}"/>
              </a:ext>
            </a:extLst>
          </p:cNvPr>
          <p:cNvSpPr txBox="1"/>
          <p:nvPr/>
        </p:nvSpPr>
        <p:spPr>
          <a:xfrm>
            <a:off x="3055636" y="5528876"/>
            <a:ext cx="599193" cy="134169"/>
          </a:xfrm>
          <a:prstGeom prst="rect">
            <a:avLst/>
          </a:prstGeom>
        </p:spPr>
        <p:txBody>
          <a:bodyPr vert="horz" wrap="square" lIns="0" tIns="0" rIns="0" bIns="0" rtlCol="0" anchor="t" anchorCtr="0">
            <a:noAutofit/>
          </a:bodyPr>
          <a:lstStyle/>
          <a:p>
            <a:pPr algn="l">
              <a:spcAft>
                <a:spcPts val="600"/>
              </a:spcAft>
            </a:pPr>
            <a:r>
              <a:rPr lang="en-US" sz="2000" b="1">
                <a:solidFill>
                  <a:srgbClr val="FF0000"/>
                </a:solidFill>
              </a:rPr>
              <a:t>8</a:t>
            </a:r>
          </a:p>
        </p:txBody>
      </p:sp>
      <p:pic>
        <p:nvPicPr>
          <p:cNvPr id="68" name="Picture 67">
            <a:extLst>
              <a:ext uri="{FF2B5EF4-FFF2-40B4-BE49-F238E27FC236}">
                <a16:creationId xmlns:a16="http://schemas.microsoft.com/office/drawing/2014/main" id="{3ADE33F8-ABF7-35A8-3806-CA1089E79A59}"/>
              </a:ext>
            </a:extLst>
          </p:cNvPr>
          <p:cNvPicPr>
            <a:picLocks noChangeAspect="1"/>
          </p:cNvPicPr>
          <p:nvPr/>
        </p:nvPicPr>
        <p:blipFill>
          <a:blip r:embed="rId9"/>
          <a:stretch>
            <a:fillRect/>
          </a:stretch>
        </p:blipFill>
        <p:spPr>
          <a:xfrm>
            <a:off x="9183089" y="3456648"/>
            <a:ext cx="753413" cy="540655"/>
          </a:xfrm>
          <a:prstGeom prst="rect">
            <a:avLst/>
          </a:prstGeom>
        </p:spPr>
      </p:pic>
      <p:sp>
        <p:nvSpPr>
          <p:cNvPr id="69" name="TextBox 68">
            <a:extLst>
              <a:ext uri="{FF2B5EF4-FFF2-40B4-BE49-F238E27FC236}">
                <a16:creationId xmlns:a16="http://schemas.microsoft.com/office/drawing/2014/main" id="{64A8CA01-3366-0D5B-92EB-B08B688D6D46}"/>
              </a:ext>
            </a:extLst>
          </p:cNvPr>
          <p:cNvSpPr txBox="1"/>
          <p:nvPr/>
        </p:nvSpPr>
        <p:spPr>
          <a:xfrm>
            <a:off x="8687313" y="3555431"/>
            <a:ext cx="599193" cy="283190"/>
          </a:xfrm>
          <a:prstGeom prst="rect">
            <a:avLst/>
          </a:prstGeom>
        </p:spPr>
        <p:txBody>
          <a:bodyPr vert="horz" wrap="square" lIns="0" tIns="0" rIns="0" bIns="0" rtlCol="0" anchor="t" anchorCtr="0">
            <a:noAutofit/>
          </a:bodyPr>
          <a:lstStyle/>
          <a:p>
            <a:pPr algn="l">
              <a:spcAft>
                <a:spcPts val="600"/>
              </a:spcAft>
            </a:pPr>
            <a:r>
              <a:rPr lang="en-US" sz="2000" b="1">
                <a:solidFill>
                  <a:srgbClr val="FF0000"/>
                </a:solidFill>
              </a:rPr>
              <a:t>6</a:t>
            </a:r>
          </a:p>
        </p:txBody>
      </p:sp>
    </p:spTree>
    <p:extLst>
      <p:ext uri="{BB962C8B-B14F-4D97-AF65-F5344CB8AC3E}">
        <p14:creationId xmlns:p14="http://schemas.microsoft.com/office/powerpoint/2010/main" val="4193179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Title 3">
            <a:extLst>
              <a:ext uri="{FF2B5EF4-FFF2-40B4-BE49-F238E27FC236}">
                <a16:creationId xmlns:a16="http://schemas.microsoft.com/office/drawing/2014/main" id="{3486A43A-335E-4F08-8B41-819F54D1343A}"/>
              </a:ext>
            </a:extLst>
          </p:cNvPr>
          <p:cNvSpPr>
            <a:spLocks noGrp="1"/>
          </p:cNvSpPr>
          <p:nvPr>
            <p:ph type="title"/>
          </p:nvPr>
        </p:nvSpPr>
        <p:spPr>
          <a:xfrm>
            <a:off x="649084" y="246868"/>
            <a:ext cx="10195200" cy="533400"/>
          </a:xfrm>
        </p:spPr>
        <p:txBody>
          <a:bodyPr/>
          <a:lstStyle/>
          <a:p>
            <a:r>
              <a:rPr lang="en-US" sz="4000">
                <a:solidFill>
                  <a:schemeClr val="accent2"/>
                </a:solidFill>
                <a:latin typeface="+mj-lt"/>
                <a:cs typeface="+mj-cs"/>
              </a:rPr>
              <a:t>Our Team Competencies</a:t>
            </a:r>
          </a:p>
        </p:txBody>
      </p:sp>
      <p:sp>
        <p:nvSpPr>
          <p:cNvPr id="487" name="Rectangle 486">
            <a:extLst>
              <a:ext uri="{FF2B5EF4-FFF2-40B4-BE49-F238E27FC236}">
                <a16:creationId xmlns:a16="http://schemas.microsoft.com/office/drawing/2014/main" id="{5ABB48D7-DCD3-4329-B74E-43EDDA05D4CE}"/>
              </a:ext>
            </a:extLst>
          </p:cNvPr>
          <p:cNvSpPr/>
          <p:nvPr/>
        </p:nvSpPr>
        <p:spPr bwMode="gray">
          <a:xfrm>
            <a:off x="998401" y="999835"/>
            <a:ext cx="9720000" cy="42256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00" b="1"/>
              <a:t>KPMG team has obtained the training and certifications that vendors offers for sales / presales, and also those specialized in the implementation and development of the solutions.</a:t>
            </a:r>
          </a:p>
        </p:txBody>
      </p:sp>
      <p:sp>
        <p:nvSpPr>
          <p:cNvPr id="488" name="Text Placeholder 4">
            <a:extLst>
              <a:ext uri="{FF2B5EF4-FFF2-40B4-BE49-F238E27FC236}">
                <a16:creationId xmlns:a16="http://schemas.microsoft.com/office/drawing/2014/main" id="{2C7C0EE3-47EE-4C6F-853A-335F069C2D80}"/>
              </a:ext>
            </a:extLst>
          </p:cNvPr>
          <p:cNvSpPr txBox="1">
            <a:spLocks/>
          </p:cNvSpPr>
          <p:nvPr/>
        </p:nvSpPr>
        <p:spPr>
          <a:xfrm>
            <a:off x="998400" y="1549360"/>
            <a:ext cx="5294000" cy="4572307"/>
          </a:xfrm>
          <a:prstGeom prst="rect">
            <a:avLst/>
          </a:prstGeom>
        </p:spPr>
        <p:txBody>
          <a:bodyPr/>
          <a:lstStyle>
            <a:lvl1pPr marL="0" indent="0" algn="l" defTabSz="737434" rtl="0" eaLnBrk="1" latinLnBrk="0" hangingPunct="1">
              <a:lnSpc>
                <a:spcPct val="100000"/>
              </a:lnSpc>
              <a:spcBef>
                <a:spcPts val="0"/>
              </a:spcBef>
              <a:spcAft>
                <a:spcPts val="484"/>
              </a:spcAft>
              <a:buFontTx/>
              <a:buNone/>
              <a:defRPr sz="900" b="1" kern="1200">
                <a:solidFill>
                  <a:schemeClr val="tx2"/>
                </a:solidFill>
                <a:latin typeface="Univers 45 Light" pitchFamily="2" charset="0"/>
                <a:ea typeface="+mn-ea"/>
                <a:cs typeface="+mn-cs"/>
              </a:defRPr>
            </a:lvl1pPr>
            <a:lvl2pPr marL="0" indent="0" algn="l" defTabSz="737434" rtl="0" eaLnBrk="1" latinLnBrk="0" hangingPunct="1">
              <a:lnSpc>
                <a:spcPct val="100000"/>
              </a:lnSpc>
              <a:spcBef>
                <a:spcPts val="0"/>
              </a:spcBef>
              <a:spcAft>
                <a:spcPts val="484"/>
              </a:spcAft>
              <a:buFontTx/>
              <a:buNone/>
              <a:defRPr sz="900" kern="1200">
                <a:solidFill>
                  <a:schemeClr val="tx2"/>
                </a:solidFill>
                <a:latin typeface="Univers 45 Light" pitchFamily="2" charset="0"/>
                <a:ea typeface="+mn-ea"/>
                <a:cs typeface="+mn-cs"/>
              </a:defRPr>
            </a:lvl2pPr>
            <a:lvl3pPr marL="174197" indent="-174197"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3pPr>
            <a:lvl4pPr marL="290329" indent="-116131"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4pPr>
            <a:lvl5pPr marL="464525" indent="-174197"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baseline="0">
                <a:solidFill>
                  <a:schemeClr val="tx2"/>
                </a:solidFill>
                <a:latin typeface="Univers 45 Light" pitchFamily="2" charset="0"/>
                <a:ea typeface="+mn-ea"/>
                <a:cs typeface="+mn-cs"/>
              </a:defRPr>
            </a:lvl5pPr>
            <a:lvl6pPr marL="580657" indent="-116131"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6pPr>
            <a:lvl7pPr marL="754854" indent="-174197"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7pPr>
            <a:lvl8pPr marL="870985" indent="-116131"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8pPr>
            <a:lvl9pPr marL="3134095" indent="-184359" algn="l" defTabSz="737434" rtl="0" eaLnBrk="1" latinLnBrk="0" hangingPunct="1">
              <a:lnSpc>
                <a:spcPct val="90000"/>
              </a:lnSpc>
              <a:spcBef>
                <a:spcPts val="403"/>
              </a:spcBef>
              <a:buFont typeface="Arial" panose="020B0604020202020204" pitchFamily="34" charset="0"/>
              <a:buChar char="•"/>
              <a:defRPr sz="1452" kern="1200">
                <a:solidFill>
                  <a:schemeClr val="tx1"/>
                </a:solidFill>
                <a:latin typeface="+mn-lt"/>
                <a:ea typeface="+mn-ea"/>
                <a:cs typeface="+mn-cs"/>
              </a:defRPr>
            </a:lvl9pPr>
          </a:lstStyle>
          <a:p>
            <a:pPr marL="228600" indent="-228600">
              <a:spcAft>
                <a:spcPts val="0"/>
              </a:spcAft>
              <a:buFont typeface="+mj-lt"/>
              <a:buAutoNum type="arabicPeriod"/>
            </a:pPr>
            <a:r>
              <a:rPr lang="en-SG" sz="1050">
                <a:solidFill>
                  <a:srgbClr val="002060"/>
                </a:solidFill>
                <a:latin typeface="+mn-lt"/>
              </a:rPr>
              <a:t>SailPoint</a:t>
            </a:r>
          </a:p>
          <a:p>
            <a:pPr marL="452438" lvl="2" indent="-228600">
              <a:spcAft>
                <a:spcPts val="0"/>
              </a:spcAft>
              <a:buFont typeface="+mj-lt"/>
              <a:buAutoNum type="alphaLcParenR"/>
            </a:pPr>
            <a:r>
              <a:rPr lang="en-SG" sz="1050" b="0">
                <a:solidFill>
                  <a:srgbClr val="002060"/>
                </a:solidFill>
                <a:latin typeface="+mn-lt"/>
              </a:rPr>
              <a:t>SailPoint IdentityIQ Fundamental Training</a:t>
            </a:r>
          </a:p>
          <a:p>
            <a:pPr marL="452438" lvl="2" indent="-228600">
              <a:spcAft>
                <a:spcPts val="0"/>
              </a:spcAft>
              <a:buFont typeface="+mj-lt"/>
              <a:buAutoNum type="alphaLcParenR"/>
            </a:pPr>
            <a:r>
              <a:rPr lang="en-SG" sz="1050" b="0">
                <a:solidFill>
                  <a:srgbClr val="002060"/>
                </a:solidFill>
                <a:latin typeface="+mn-lt"/>
              </a:rPr>
              <a:t>SailPoint IdentityIQ Provisioning Training</a:t>
            </a:r>
          </a:p>
          <a:p>
            <a:pPr marL="452438" lvl="2" indent="-228600">
              <a:spcAft>
                <a:spcPts val="0"/>
              </a:spcAft>
              <a:buFont typeface="+mj-lt"/>
              <a:buAutoNum type="alphaLcParenR"/>
            </a:pPr>
            <a:r>
              <a:rPr lang="en-SG" sz="1050" b="0">
                <a:solidFill>
                  <a:srgbClr val="002060"/>
                </a:solidFill>
                <a:latin typeface="+mn-lt"/>
              </a:rPr>
              <a:t>SailPoint IdentityIQ Advanced Provisioning Training</a:t>
            </a:r>
          </a:p>
          <a:p>
            <a:pPr marL="452438" lvl="2" indent="-228600">
              <a:spcAft>
                <a:spcPts val="0"/>
              </a:spcAft>
              <a:buFont typeface="+mj-lt"/>
              <a:buAutoNum type="alphaLcParenR"/>
            </a:pPr>
            <a:r>
              <a:rPr lang="en-SG" sz="1050" b="0">
                <a:solidFill>
                  <a:srgbClr val="002060"/>
                </a:solidFill>
                <a:latin typeface="+mn-lt"/>
              </a:rPr>
              <a:t>SailPoint SecurityIQ Implementer Training</a:t>
            </a:r>
          </a:p>
          <a:p>
            <a:pPr marL="452438" lvl="2" indent="-228600">
              <a:spcAft>
                <a:spcPts val="0"/>
              </a:spcAft>
              <a:buFont typeface="+mj-lt"/>
              <a:buAutoNum type="alphaLcParenR"/>
            </a:pPr>
            <a:r>
              <a:rPr lang="en-SG" sz="1050" b="0">
                <a:solidFill>
                  <a:srgbClr val="002060"/>
                </a:solidFill>
                <a:latin typeface="+mn-lt"/>
              </a:rPr>
              <a:t>SailPoint IdentityIIQ Introduction Training</a:t>
            </a:r>
          </a:p>
          <a:p>
            <a:pPr marL="452438" lvl="2" indent="-228600">
              <a:spcAft>
                <a:spcPts val="0"/>
              </a:spcAft>
              <a:buFont typeface="+mj-lt"/>
              <a:buAutoNum type="alphaLcParenR"/>
            </a:pPr>
            <a:r>
              <a:rPr lang="en-SG" sz="1050" b="0">
                <a:solidFill>
                  <a:srgbClr val="002060"/>
                </a:solidFill>
                <a:latin typeface="+mn-lt"/>
              </a:rPr>
              <a:t>SailPoint IdentityIIQ Implementation and Administration: Essentials Training</a:t>
            </a:r>
          </a:p>
          <a:p>
            <a:pPr marL="223838" lvl="2" indent="0">
              <a:spcAft>
                <a:spcPts val="0"/>
              </a:spcAft>
              <a:buNone/>
            </a:pPr>
            <a:endParaRPr lang="en-SG" sz="1050" b="0">
              <a:solidFill>
                <a:srgbClr val="002060"/>
              </a:solidFill>
              <a:latin typeface="+mn-lt"/>
            </a:endParaRPr>
          </a:p>
          <a:p>
            <a:pPr marL="228600" indent="-228600">
              <a:spcAft>
                <a:spcPts val="0"/>
              </a:spcAft>
              <a:buFont typeface="+mj-lt"/>
              <a:buAutoNum type="arabicPeriod"/>
            </a:pPr>
            <a:r>
              <a:rPr lang="en-SG" sz="1050">
                <a:solidFill>
                  <a:srgbClr val="002060"/>
                </a:solidFill>
                <a:latin typeface="+mn-lt"/>
              </a:rPr>
              <a:t>Saviynt</a:t>
            </a:r>
          </a:p>
          <a:p>
            <a:pPr marL="452438" lvl="2" indent="-228600">
              <a:spcAft>
                <a:spcPts val="0"/>
              </a:spcAft>
              <a:buFont typeface="+mj-lt"/>
              <a:buAutoNum type="alphaLcParenR"/>
            </a:pPr>
            <a:r>
              <a:rPr lang="en-SG" sz="1050">
                <a:solidFill>
                  <a:srgbClr val="002060"/>
                </a:solidFill>
                <a:latin typeface="+mn-lt"/>
              </a:rPr>
              <a:t>Saviynt IGA Level 100</a:t>
            </a:r>
          </a:p>
          <a:p>
            <a:pPr marL="452438" lvl="2" indent="-228600">
              <a:spcAft>
                <a:spcPts val="0"/>
              </a:spcAft>
              <a:buFont typeface="+mj-lt"/>
              <a:buAutoNum type="alphaLcParenR"/>
            </a:pPr>
            <a:r>
              <a:rPr lang="en-SG" sz="1050">
                <a:solidFill>
                  <a:srgbClr val="002060"/>
                </a:solidFill>
                <a:latin typeface="+mn-lt"/>
              </a:rPr>
              <a:t>Saviynt IGA Level 200</a:t>
            </a:r>
          </a:p>
          <a:p>
            <a:pPr marL="452438" lvl="2" indent="-228600">
              <a:spcAft>
                <a:spcPts val="0"/>
              </a:spcAft>
              <a:buFont typeface="+mj-lt"/>
              <a:buAutoNum type="alphaLcParenR"/>
            </a:pPr>
            <a:r>
              <a:rPr lang="en-SG" sz="1050">
                <a:solidFill>
                  <a:srgbClr val="002060"/>
                </a:solidFill>
                <a:latin typeface="+mn-lt"/>
              </a:rPr>
              <a:t>Saviynt IGA Professional </a:t>
            </a:r>
          </a:p>
          <a:p>
            <a:pPr marL="223838" lvl="2" indent="0">
              <a:spcAft>
                <a:spcPts val="0"/>
              </a:spcAft>
              <a:buNone/>
            </a:pPr>
            <a:endParaRPr lang="en-SG" sz="1050">
              <a:solidFill>
                <a:srgbClr val="002060"/>
              </a:solidFill>
              <a:latin typeface="+mn-lt"/>
            </a:endParaRPr>
          </a:p>
          <a:p>
            <a:pPr marL="228600" indent="-228600">
              <a:spcAft>
                <a:spcPts val="0"/>
              </a:spcAft>
              <a:buFont typeface="+mj-lt"/>
              <a:buAutoNum type="arabicPeriod"/>
            </a:pPr>
            <a:r>
              <a:rPr lang="en-SG" sz="1050">
                <a:solidFill>
                  <a:srgbClr val="002060"/>
                </a:solidFill>
                <a:latin typeface="+mn-lt"/>
              </a:rPr>
              <a:t>Okta</a:t>
            </a:r>
          </a:p>
          <a:p>
            <a:pPr marL="452438" lvl="2" indent="-228600">
              <a:spcAft>
                <a:spcPts val="0"/>
              </a:spcAft>
              <a:buFont typeface="+mj-lt"/>
              <a:buAutoNum type="alphaLcParenR"/>
            </a:pPr>
            <a:r>
              <a:rPr lang="en-SG" sz="1050">
                <a:solidFill>
                  <a:srgbClr val="002060"/>
                </a:solidFill>
                <a:latin typeface="+mn-lt"/>
              </a:rPr>
              <a:t>Okta Certified Consultant</a:t>
            </a:r>
          </a:p>
          <a:p>
            <a:pPr marL="452438" lvl="2" indent="-228600">
              <a:spcAft>
                <a:spcPts val="0"/>
              </a:spcAft>
              <a:buFont typeface="+mj-lt"/>
              <a:buAutoNum type="alphaLcParenR"/>
            </a:pPr>
            <a:r>
              <a:rPr lang="en-SG" sz="1050">
                <a:solidFill>
                  <a:srgbClr val="002060"/>
                </a:solidFill>
                <a:latin typeface="+mn-lt"/>
              </a:rPr>
              <a:t>Okta Certified Administrator</a:t>
            </a:r>
          </a:p>
          <a:p>
            <a:pPr marL="452438" lvl="2" indent="-228600">
              <a:spcAft>
                <a:spcPts val="0"/>
              </a:spcAft>
              <a:buFont typeface="+mj-lt"/>
              <a:buAutoNum type="alphaLcParenR"/>
            </a:pPr>
            <a:r>
              <a:rPr lang="en-SG" sz="1050">
                <a:solidFill>
                  <a:srgbClr val="002060"/>
                </a:solidFill>
                <a:latin typeface="+mn-lt"/>
              </a:rPr>
              <a:t>Consultant Bootcamp</a:t>
            </a:r>
          </a:p>
          <a:p>
            <a:pPr marL="452438" lvl="2" indent="-228600">
              <a:spcAft>
                <a:spcPts val="0"/>
              </a:spcAft>
              <a:buFont typeface="+mj-lt"/>
              <a:buAutoNum type="alphaLcParenR"/>
            </a:pPr>
            <a:r>
              <a:rPr lang="en-SG" sz="1050">
                <a:solidFill>
                  <a:srgbClr val="002060"/>
                </a:solidFill>
                <a:latin typeface="+mn-lt"/>
              </a:rPr>
              <a:t>Developer Bootcamp</a:t>
            </a:r>
          </a:p>
          <a:p>
            <a:pPr marL="223838" lvl="2" indent="0">
              <a:spcAft>
                <a:spcPts val="0"/>
              </a:spcAft>
              <a:buNone/>
            </a:pPr>
            <a:endParaRPr lang="en-SG" sz="1050">
              <a:solidFill>
                <a:srgbClr val="002060"/>
              </a:solidFill>
              <a:latin typeface="+mn-lt"/>
            </a:endParaRPr>
          </a:p>
          <a:p>
            <a:pPr marL="228600" indent="-228600">
              <a:spcAft>
                <a:spcPts val="0"/>
              </a:spcAft>
              <a:buFont typeface="+mj-lt"/>
              <a:buAutoNum type="arabicPeriod"/>
            </a:pPr>
            <a:r>
              <a:rPr lang="en-SG" sz="1050">
                <a:solidFill>
                  <a:srgbClr val="002060"/>
                </a:solidFill>
                <a:latin typeface="+mn-lt"/>
              </a:rPr>
              <a:t>One Identity</a:t>
            </a:r>
          </a:p>
          <a:p>
            <a:pPr marL="452438" lvl="2" indent="-228600">
              <a:spcAft>
                <a:spcPts val="0"/>
              </a:spcAft>
              <a:buFont typeface="+mj-lt"/>
              <a:buAutoNum type="alphaLcParenR"/>
            </a:pPr>
            <a:r>
              <a:rPr lang="en-SG" sz="1050">
                <a:solidFill>
                  <a:srgbClr val="002060"/>
                </a:solidFill>
                <a:latin typeface="+mn-lt"/>
              </a:rPr>
              <a:t>One Identity Manager – Technical Specialist</a:t>
            </a:r>
          </a:p>
          <a:p>
            <a:pPr marL="452438" lvl="2" indent="-228600">
              <a:spcAft>
                <a:spcPts val="0"/>
              </a:spcAft>
              <a:buFont typeface="+mj-lt"/>
              <a:buAutoNum type="alphaLcParenR"/>
            </a:pPr>
            <a:r>
              <a:rPr lang="en-SG" sz="1050">
                <a:solidFill>
                  <a:srgbClr val="002060"/>
                </a:solidFill>
                <a:latin typeface="+mn-lt"/>
              </a:rPr>
              <a:t>One Identity Manager Basics</a:t>
            </a:r>
          </a:p>
          <a:p>
            <a:pPr marL="223838" lvl="2" indent="0">
              <a:spcAft>
                <a:spcPts val="0"/>
              </a:spcAft>
              <a:buNone/>
            </a:pPr>
            <a:endParaRPr lang="en-SG" sz="1050">
              <a:solidFill>
                <a:srgbClr val="002060"/>
              </a:solidFill>
              <a:latin typeface="+mn-lt"/>
            </a:endParaRPr>
          </a:p>
          <a:p>
            <a:pPr marL="228600" indent="-228600">
              <a:spcAft>
                <a:spcPts val="0"/>
              </a:spcAft>
              <a:buFont typeface="+mj-lt"/>
              <a:buAutoNum type="arabicPeriod"/>
            </a:pPr>
            <a:r>
              <a:rPr lang="en-SG" sz="1050">
                <a:solidFill>
                  <a:srgbClr val="002060"/>
                </a:solidFill>
                <a:latin typeface="+mn-lt"/>
              </a:rPr>
              <a:t>CyberArk</a:t>
            </a:r>
          </a:p>
          <a:p>
            <a:pPr marL="452438" lvl="2" indent="-228600">
              <a:spcAft>
                <a:spcPts val="0"/>
              </a:spcAft>
              <a:buFont typeface="+mj-lt"/>
              <a:buAutoNum type="alphaLcParenR"/>
            </a:pPr>
            <a:r>
              <a:rPr lang="en-SG" sz="1050">
                <a:solidFill>
                  <a:srgbClr val="002060"/>
                </a:solidFill>
                <a:latin typeface="+mn-lt"/>
              </a:rPr>
              <a:t>CyberArk Certified Sales Professional, Pre - sales professionals</a:t>
            </a:r>
          </a:p>
          <a:p>
            <a:pPr marL="452438" lvl="2" indent="-228600">
              <a:spcAft>
                <a:spcPts val="0"/>
              </a:spcAft>
              <a:buFont typeface="+mj-lt"/>
              <a:buAutoNum type="alphaLcParenR"/>
            </a:pPr>
            <a:r>
              <a:rPr lang="en-SG" sz="1050">
                <a:solidFill>
                  <a:srgbClr val="002060"/>
                </a:solidFill>
                <a:latin typeface="+mn-lt"/>
              </a:rPr>
              <a:t>CyberArk - Technical Essentials</a:t>
            </a:r>
          </a:p>
          <a:p>
            <a:pPr marL="452438" lvl="2" indent="-228600">
              <a:spcAft>
                <a:spcPts val="0"/>
              </a:spcAft>
              <a:buFont typeface="+mj-lt"/>
              <a:buAutoNum type="alphaLcParenR"/>
            </a:pPr>
            <a:r>
              <a:rPr lang="en-SG" sz="1050">
                <a:solidFill>
                  <a:srgbClr val="002060"/>
                </a:solidFill>
                <a:latin typeface="+mn-lt"/>
              </a:rPr>
              <a:t>CyberArk - Privileged Accounts Security (PAS) Fundamentals</a:t>
            </a:r>
          </a:p>
        </p:txBody>
      </p:sp>
      <p:grpSp>
        <p:nvGrpSpPr>
          <p:cNvPr id="2" name="Group 1">
            <a:extLst>
              <a:ext uri="{FF2B5EF4-FFF2-40B4-BE49-F238E27FC236}">
                <a16:creationId xmlns:a16="http://schemas.microsoft.com/office/drawing/2014/main" id="{61ACA2F1-CF5D-4DF0-B529-EFC06FF537BE}"/>
              </a:ext>
            </a:extLst>
          </p:cNvPr>
          <p:cNvGrpSpPr/>
          <p:nvPr/>
        </p:nvGrpSpPr>
        <p:grpSpPr>
          <a:xfrm>
            <a:off x="6816069" y="1637957"/>
            <a:ext cx="3902332" cy="4395113"/>
            <a:chOff x="6878764" y="1623741"/>
            <a:chExt cx="3902332" cy="4395113"/>
          </a:xfrm>
        </p:grpSpPr>
        <p:grpSp>
          <p:nvGrpSpPr>
            <p:cNvPr id="7" name="Group 6">
              <a:extLst>
                <a:ext uri="{FF2B5EF4-FFF2-40B4-BE49-F238E27FC236}">
                  <a16:creationId xmlns:a16="http://schemas.microsoft.com/office/drawing/2014/main" id="{3BAE70C2-EEE4-4B08-981E-357479A214DA}"/>
                </a:ext>
              </a:extLst>
            </p:cNvPr>
            <p:cNvGrpSpPr/>
            <p:nvPr/>
          </p:nvGrpSpPr>
          <p:grpSpPr>
            <a:xfrm>
              <a:off x="6905932" y="1744717"/>
              <a:ext cx="3875164" cy="4274137"/>
              <a:chOff x="4911743" y="2104569"/>
              <a:chExt cx="3401227" cy="3655225"/>
            </a:xfrm>
          </p:grpSpPr>
          <p:pic>
            <p:nvPicPr>
              <p:cNvPr id="8" name="Picture 7">
                <a:extLst>
                  <a:ext uri="{FF2B5EF4-FFF2-40B4-BE49-F238E27FC236}">
                    <a16:creationId xmlns:a16="http://schemas.microsoft.com/office/drawing/2014/main" id="{FF1EBDD4-89C5-4156-8EAB-C0180AFB1D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11743" y="3264480"/>
                <a:ext cx="1620013" cy="1217107"/>
              </a:xfrm>
              <a:prstGeom prst="rect">
                <a:avLst/>
              </a:prstGeom>
            </p:spPr>
          </p:pic>
          <p:pic>
            <p:nvPicPr>
              <p:cNvPr id="9" name="Picture 8">
                <a:extLst>
                  <a:ext uri="{FF2B5EF4-FFF2-40B4-BE49-F238E27FC236}">
                    <a16:creationId xmlns:a16="http://schemas.microsoft.com/office/drawing/2014/main" id="{6FD0B54D-BBC1-4C75-A48E-C1850AA07A32}"/>
                  </a:ext>
                </a:extLst>
              </p:cNvPr>
              <p:cNvPicPr/>
              <p:nvPr/>
            </p:nvPicPr>
            <p:blipFill>
              <a:blip r:embed="rId3" cstate="email">
                <a:extLst>
                  <a:ext uri="{28A0092B-C50C-407E-A947-70E740481C1C}">
                    <a14:useLocalDpi xmlns:a14="http://schemas.microsoft.com/office/drawing/2010/main"/>
                  </a:ext>
                </a:extLst>
              </a:blip>
              <a:srcRect/>
              <a:stretch>
                <a:fillRect/>
              </a:stretch>
            </p:blipFill>
            <p:spPr bwMode="auto">
              <a:xfrm>
                <a:off x="4940593" y="4653586"/>
                <a:ext cx="1562312" cy="1106208"/>
              </a:xfrm>
              <a:prstGeom prst="rect">
                <a:avLst/>
              </a:prstGeom>
              <a:noFill/>
              <a:ln>
                <a:noFill/>
              </a:ln>
            </p:spPr>
          </p:pic>
          <p:pic>
            <p:nvPicPr>
              <p:cNvPr id="10" name="Picture 5">
                <a:extLst>
                  <a:ext uri="{FF2B5EF4-FFF2-40B4-BE49-F238E27FC236}">
                    <a16:creationId xmlns:a16="http://schemas.microsoft.com/office/drawing/2014/main" id="{885A8E83-FFE1-4ABF-B460-CBEB0205E6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28031" y="3264479"/>
                <a:ext cx="1584939" cy="1217108"/>
              </a:xfrm>
              <a:prstGeom prst="rect">
                <a:avLst/>
              </a:prstGeom>
            </p:spPr>
          </p:pic>
          <p:pic>
            <p:nvPicPr>
              <p:cNvPr id="11" name="Picture 10">
                <a:extLst>
                  <a:ext uri="{FF2B5EF4-FFF2-40B4-BE49-F238E27FC236}">
                    <a16:creationId xmlns:a16="http://schemas.microsoft.com/office/drawing/2014/main" id="{0BB51EFC-0327-4986-BB50-7AB5834DE8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28030" y="4499306"/>
                <a:ext cx="1584940" cy="1224858"/>
              </a:xfrm>
              <a:prstGeom prst="rect">
                <a:avLst/>
              </a:prstGeom>
            </p:spPr>
          </p:pic>
          <p:pic>
            <p:nvPicPr>
              <p:cNvPr id="12" name="Picture 11">
                <a:extLst>
                  <a:ext uri="{FF2B5EF4-FFF2-40B4-BE49-F238E27FC236}">
                    <a16:creationId xmlns:a16="http://schemas.microsoft.com/office/drawing/2014/main" id="{B3E05DA8-B837-4146-9484-FFBAC17E149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39344" y="2104569"/>
                <a:ext cx="1562312" cy="1110659"/>
              </a:xfrm>
              <a:prstGeom prst="rect">
                <a:avLst/>
              </a:prstGeom>
            </p:spPr>
          </p:pic>
        </p:grpSp>
        <p:pic>
          <p:nvPicPr>
            <p:cNvPr id="13" name="Picture 12">
              <a:extLst>
                <a:ext uri="{FF2B5EF4-FFF2-40B4-BE49-F238E27FC236}">
                  <a16:creationId xmlns:a16="http://schemas.microsoft.com/office/drawing/2014/main" id="{989BB72B-A7A9-4603-B5DF-5F708C63AD33}"/>
                </a:ext>
              </a:extLst>
            </p:cNvPr>
            <p:cNvPicPr>
              <a:picLocks noChangeAspect="1"/>
            </p:cNvPicPr>
            <p:nvPr/>
          </p:nvPicPr>
          <p:blipFill>
            <a:blip r:embed="rId7"/>
            <a:stretch>
              <a:fillRect/>
            </a:stretch>
          </p:blipFill>
          <p:spPr>
            <a:xfrm>
              <a:off x="6878764" y="1623741"/>
              <a:ext cx="1870600" cy="1441758"/>
            </a:xfrm>
            <a:prstGeom prst="rect">
              <a:avLst/>
            </a:prstGeom>
          </p:spPr>
        </p:pic>
      </p:grpSp>
    </p:spTree>
    <p:extLst>
      <p:ext uri="{BB962C8B-B14F-4D97-AF65-F5344CB8AC3E}">
        <p14:creationId xmlns:p14="http://schemas.microsoft.com/office/powerpoint/2010/main" val="1054805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C3A4-74B7-4786-9E94-354EBC352B12}"/>
              </a:ext>
            </a:extLst>
          </p:cNvPr>
          <p:cNvSpPr>
            <a:spLocks noGrp="1"/>
          </p:cNvSpPr>
          <p:nvPr>
            <p:ph type="title"/>
          </p:nvPr>
        </p:nvSpPr>
        <p:spPr>
          <a:xfrm>
            <a:off x="598475" y="228018"/>
            <a:ext cx="11631332" cy="533400"/>
          </a:xfrm>
        </p:spPr>
        <p:txBody>
          <a:bodyPr vert="horz" lIns="0" tIns="0" rIns="0" bIns="0" rtlCol="0" anchor="ctr" anchorCtr="0">
            <a:noAutofit/>
          </a:bodyPr>
          <a:lstStyle/>
          <a:p>
            <a:r>
              <a:rPr lang="en-US" sz="4400" spc="-5"/>
              <a:t>Our Cyber Security Practice Named Leader Of Forrester Wave™ </a:t>
            </a:r>
          </a:p>
        </p:txBody>
      </p:sp>
      <p:sp>
        <p:nvSpPr>
          <p:cNvPr id="3" name="Rectangle 2">
            <a:extLst>
              <a:ext uri="{FF2B5EF4-FFF2-40B4-BE49-F238E27FC236}">
                <a16:creationId xmlns:a16="http://schemas.microsoft.com/office/drawing/2014/main" id="{ED743EB2-EE79-4FD6-AB00-AF58C11ACF47}"/>
              </a:ext>
            </a:extLst>
          </p:cNvPr>
          <p:cNvSpPr/>
          <p:nvPr/>
        </p:nvSpPr>
        <p:spPr bwMode="gray">
          <a:xfrm>
            <a:off x="279202" y="999835"/>
            <a:ext cx="11148483" cy="42256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000"/>
              <a:t>Our Cyber Security practice has gained an international reputation for its technical expertise and strong security skills in strategy, design, implementation, and assessment services. </a:t>
            </a:r>
          </a:p>
          <a:p>
            <a:pPr algn="l"/>
            <a:endParaRPr lang="en-US" sz="1000"/>
          </a:p>
        </p:txBody>
      </p:sp>
      <p:sp>
        <p:nvSpPr>
          <p:cNvPr id="4" name="Text Placeholder 4">
            <a:extLst>
              <a:ext uri="{FF2B5EF4-FFF2-40B4-BE49-F238E27FC236}">
                <a16:creationId xmlns:a16="http://schemas.microsoft.com/office/drawing/2014/main" id="{BA993C7D-01D2-4D19-9830-D4D77F34B7FA}"/>
              </a:ext>
            </a:extLst>
          </p:cNvPr>
          <p:cNvSpPr txBox="1">
            <a:spLocks/>
          </p:cNvSpPr>
          <p:nvPr/>
        </p:nvSpPr>
        <p:spPr>
          <a:xfrm>
            <a:off x="4976270" y="2012924"/>
            <a:ext cx="5043181" cy="3394383"/>
          </a:xfrm>
          <a:prstGeom prst="rect">
            <a:avLst/>
          </a:prstGeom>
        </p:spPr>
        <p:txBody>
          <a:bodyPr/>
          <a:lstStyle>
            <a:lvl1pPr marL="0" indent="0" algn="l" defTabSz="737434" rtl="0" eaLnBrk="1" latinLnBrk="0" hangingPunct="1">
              <a:lnSpc>
                <a:spcPct val="100000"/>
              </a:lnSpc>
              <a:spcBef>
                <a:spcPts val="0"/>
              </a:spcBef>
              <a:spcAft>
                <a:spcPts val="484"/>
              </a:spcAft>
              <a:buFontTx/>
              <a:buNone/>
              <a:defRPr sz="900" b="1" kern="1200">
                <a:solidFill>
                  <a:schemeClr val="tx2"/>
                </a:solidFill>
                <a:latin typeface="Univers 45 Light" pitchFamily="2" charset="0"/>
                <a:ea typeface="+mn-ea"/>
                <a:cs typeface="+mn-cs"/>
              </a:defRPr>
            </a:lvl1pPr>
            <a:lvl2pPr marL="0" indent="0" algn="l" defTabSz="737434" rtl="0" eaLnBrk="1" latinLnBrk="0" hangingPunct="1">
              <a:lnSpc>
                <a:spcPct val="100000"/>
              </a:lnSpc>
              <a:spcBef>
                <a:spcPts val="0"/>
              </a:spcBef>
              <a:spcAft>
                <a:spcPts val="484"/>
              </a:spcAft>
              <a:buFontTx/>
              <a:buNone/>
              <a:defRPr sz="900" kern="1200">
                <a:solidFill>
                  <a:schemeClr val="tx2"/>
                </a:solidFill>
                <a:latin typeface="Univers 45 Light" pitchFamily="2" charset="0"/>
                <a:ea typeface="+mn-ea"/>
                <a:cs typeface="+mn-cs"/>
              </a:defRPr>
            </a:lvl2pPr>
            <a:lvl3pPr marL="174197" indent="-174197"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3pPr>
            <a:lvl4pPr marL="290329" indent="-116131"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4pPr>
            <a:lvl5pPr marL="464525" indent="-174197"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baseline="0">
                <a:solidFill>
                  <a:schemeClr val="tx2"/>
                </a:solidFill>
                <a:latin typeface="Univers 45 Light" pitchFamily="2" charset="0"/>
                <a:ea typeface="+mn-ea"/>
                <a:cs typeface="+mn-cs"/>
              </a:defRPr>
            </a:lvl5pPr>
            <a:lvl6pPr marL="580657" indent="-116131"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6pPr>
            <a:lvl7pPr marL="754854" indent="-174197"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7pPr>
            <a:lvl8pPr marL="870985" indent="-116131" algn="l" defTabSz="737434" rtl="0" eaLnBrk="1" latinLnBrk="0" hangingPunct="1">
              <a:lnSpc>
                <a:spcPct val="100000"/>
              </a:lnSpc>
              <a:spcBef>
                <a:spcPts val="0"/>
              </a:spcBef>
              <a:spcAft>
                <a:spcPts val="484"/>
              </a:spcAft>
              <a:buClr>
                <a:schemeClr val="tx2"/>
              </a:buClr>
              <a:buFont typeface="Arial" panose="020B0604020202020204" pitchFamily="34" charset="0"/>
              <a:buChar char="-"/>
              <a:defRPr sz="900" kern="1200">
                <a:solidFill>
                  <a:schemeClr val="tx2"/>
                </a:solidFill>
                <a:latin typeface="Univers 45 Light" pitchFamily="2" charset="0"/>
                <a:ea typeface="+mn-ea"/>
                <a:cs typeface="+mn-cs"/>
              </a:defRPr>
            </a:lvl8pPr>
            <a:lvl9pPr marL="3134095" indent="-184359" algn="l" defTabSz="737434" rtl="0" eaLnBrk="1" latinLnBrk="0" hangingPunct="1">
              <a:lnSpc>
                <a:spcPct val="90000"/>
              </a:lnSpc>
              <a:spcBef>
                <a:spcPts val="403"/>
              </a:spcBef>
              <a:buFont typeface="Arial" panose="020B0604020202020204" pitchFamily="34" charset="0"/>
              <a:buChar char="•"/>
              <a:defRPr sz="1452" kern="1200">
                <a:solidFill>
                  <a:schemeClr val="tx1"/>
                </a:solidFill>
                <a:latin typeface="+mn-lt"/>
                <a:ea typeface="+mn-ea"/>
                <a:cs typeface="+mn-cs"/>
              </a:defRPr>
            </a:lvl9pPr>
          </a:lstStyle>
          <a:p>
            <a:pPr>
              <a:spcAft>
                <a:spcPts val="0"/>
              </a:spcAft>
            </a:pPr>
            <a:r>
              <a:rPr lang="en-SG" sz="1050" b="0">
                <a:solidFill>
                  <a:srgbClr val="002060"/>
                </a:solidFill>
                <a:latin typeface="+mn-lt"/>
              </a:rPr>
              <a:t>We are the best positioned consulting firm to help achieve our client’s goals because it is our core competency, and we have a sound record of providing these services to our clients with similar needs.</a:t>
            </a:r>
          </a:p>
          <a:p>
            <a:pPr>
              <a:spcAft>
                <a:spcPts val="0"/>
              </a:spcAft>
            </a:pPr>
            <a:endParaRPr lang="en-SG" sz="1050" b="0">
              <a:solidFill>
                <a:srgbClr val="002060"/>
              </a:solidFill>
              <a:latin typeface="+mn-lt"/>
            </a:endParaRPr>
          </a:p>
          <a:p>
            <a:pPr>
              <a:spcAft>
                <a:spcPts val="0"/>
              </a:spcAft>
            </a:pPr>
            <a:r>
              <a:rPr lang="en-SG" sz="1050" b="0">
                <a:solidFill>
                  <a:srgbClr val="002060"/>
                </a:solidFill>
                <a:latin typeface="+mn-lt"/>
              </a:rPr>
              <a:t>Our Cyber Security practice has gained an international reputation for its technical expertise and strong security skills in strategy, design, implementation, and assessment services</a:t>
            </a:r>
            <a:r>
              <a:rPr lang="en-SG" sz="1050" b="0">
                <a:solidFill>
                  <a:srgbClr val="00338D"/>
                </a:solidFill>
                <a:latin typeface="+mn-lt"/>
              </a:rPr>
              <a:t>. </a:t>
            </a:r>
          </a:p>
          <a:p>
            <a:pPr>
              <a:spcAft>
                <a:spcPts val="0"/>
              </a:spcAft>
            </a:pPr>
            <a:endParaRPr lang="en-SG" sz="1050" b="0">
              <a:solidFill>
                <a:srgbClr val="00338D"/>
              </a:solidFill>
              <a:latin typeface="+mn-lt"/>
            </a:endParaRPr>
          </a:p>
          <a:p>
            <a:endParaRPr lang="en-SG" sz="1050" b="0">
              <a:solidFill>
                <a:srgbClr val="00338D"/>
              </a:solidFill>
              <a:latin typeface="+mn-lt"/>
            </a:endParaRPr>
          </a:p>
          <a:p>
            <a:r>
              <a:rPr lang="en-SG" sz="1050">
                <a:solidFill>
                  <a:srgbClr val="00338D"/>
                </a:solidFill>
                <a:latin typeface="+mn-lt"/>
              </a:rPr>
              <a:t>Forrester 2021 says about KPMG:</a:t>
            </a:r>
          </a:p>
          <a:p>
            <a:pPr>
              <a:lnSpc>
                <a:spcPct val="130000"/>
              </a:lnSpc>
              <a:spcAft>
                <a:spcPts val="0"/>
              </a:spcAft>
            </a:pPr>
            <a:r>
              <a:rPr lang="en-US" sz="1050" b="0">
                <a:solidFill>
                  <a:srgbClr val="002060"/>
                </a:solidFill>
                <a:latin typeface="+mn-lt"/>
              </a:rPr>
              <a:t>KPMG stands out with clear, concise, executive-level engagement abilities. KPMG consistently advances three messages: </a:t>
            </a:r>
          </a:p>
          <a:p>
            <a:pPr marL="257175" indent="-257175">
              <a:lnSpc>
                <a:spcPct val="130000"/>
              </a:lnSpc>
              <a:spcAft>
                <a:spcPts val="0"/>
              </a:spcAft>
              <a:buFont typeface="+mj-lt"/>
              <a:buAutoNum type="arabicPeriod"/>
            </a:pPr>
            <a:r>
              <a:rPr lang="en-US" sz="1050" b="0">
                <a:solidFill>
                  <a:srgbClr val="002060"/>
                </a:solidFill>
                <a:latin typeface="+mn-lt"/>
              </a:rPr>
              <a:t>Cyber security helps businesses grow;</a:t>
            </a:r>
          </a:p>
          <a:p>
            <a:pPr marL="257175" indent="-257175">
              <a:lnSpc>
                <a:spcPct val="130000"/>
              </a:lnSpc>
              <a:spcAft>
                <a:spcPts val="0"/>
              </a:spcAft>
              <a:buFont typeface="+mj-lt"/>
              <a:buAutoNum type="arabicPeriod"/>
            </a:pPr>
            <a:r>
              <a:rPr lang="en-US" sz="1050" b="0">
                <a:solidFill>
                  <a:srgbClr val="002060"/>
                </a:solidFill>
                <a:latin typeface="+mn-lt"/>
              </a:rPr>
              <a:t>Cyber security problems now require multidisciplinary expertise</a:t>
            </a:r>
          </a:p>
          <a:p>
            <a:pPr marL="257175" indent="-257175">
              <a:lnSpc>
                <a:spcPct val="130000"/>
              </a:lnSpc>
              <a:spcAft>
                <a:spcPts val="0"/>
              </a:spcAft>
              <a:buFont typeface="+mj-lt"/>
              <a:buAutoNum type="arabicPeriod"/>
            </a:pPr>
            <a:r>
              <a:rPr lang="en-US" sz="1050" b="0">
                <a:solidFill>
                  <a:srgbClr val="002060"/>
                </a:solidFill>
                <a:latin typeface="+mn-lt"/>
              </a:rPr>
              <a:t>Cyber security protects core business functions. </a:t>
            </a:r>
          </a:p>
          <a:p>
            <a:pPr>
              <a:lnSpc>
                <a:spcPct val="130000"/>
              </a:lnSpc>
              <a:spcAft>
                <a:spcPts val="0"/>
              </a:spcAft>
            </a:pPr>
            <a:r>
              <a:rPr lang="en-US" sz="1050" b="0">
                <a:solidFill>
                  <a:srgbClr val="002060"/>
                </a:solidFill>
                <a:latin typeface="+mn-lt"/>
              </a:rPr>
              <a:t>and KPMG doesn’t just say those things in its marketing; it infuses those themes into its cyber security services portfolio.”</a:t>
            </a:r>
          </a:p>
        </p:txBody>
      </p:sp>
      <p:pic>
        <p:nvPicPr>
          <p:cNvPr id="7" name="Picture 6">
            <a:extLst>
              <a:ext uri="{FF2B5EF4-FFF2-40B4-BE49-F238E27FC236}">
                <a16:creationId xmlns:a16="http://schemas.microsoft.com/office/drawing/2014/main" id="{4163CDE3-94BE-4817-955A-630BF4157FF8}"/>
              </a:ext>
            </a:extLst>
          </p:cNvPr>
          <p:cNvPicPr>
            <a:picLocks noChangeAspect="1"/>
          </p:cNvPicPr>
          <p:nvPr/>
        </p:nvPicPr>
        <p:blipFill>
          <a:blip r:embed="rId2"/>
          <a:stretch>
            <a:fillRect/>
          </a:stretch>
        </p:blipFill>
        <p:spPr>
          <a:xfrm>
            <a:off x="598475" y="1536090"/>
            <a:ext cx="4377795" cy="4675797"/>
          </a:xfrm>
          <a:prstGeom prst="rect">
            <a:avLst/>
          </a:prstGeom>
        </p:spPr>
      </p:pic>
    </p:spTree>
    <p:extLst>
      <p:ext uri="{BB962C8B-B14F-4D97-AF65-F5344CB8AC3E}">
        <p14:creationId xmlns:p14="http://schemas.microsoft.com/office/powerpoint/2010/main" val="1540848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CDC0F0-685A-4B3A-A4A4-57728D4DFACB}"/>
              </a:ext>
            </a:extLst>
          </p:cNvPr>
          <p:cNvSpPr/>
          <p:nvPr/>
        </p:nvSpPr>
        <p:spPr>
          <a:xfrm>
            <a:off x="50861" y="1036586"/>
            <a:ext cx="7926750" cy="373833"/>
          </a:xfrm>
          <a:prstGeom prst="rect">
            <a:avLst/>
          </a:prstGeom>
          <a:ln>
            <a:solidFill>
              <a:srgbClr val="0091DA"/>
            </a:solid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algn="l"/>
            <a:r>
              <a:rPr lang="en-AU" sz="1400" b="1">
                <a:solidFill>
                  <a:schemeClr val="bg1"/>
                </a:solidFill>
              </a:rPr>
              <a:t>Our Key Global IAM Presence</a:t>
            </a:r>
          </a:p>
        </p:txBody>
      </p:sp>
      <p:grpSp>
        <p:nvGrpSpPr>
          <p:cNvPr id="326" name="Group 325">
            <a:extLst>
              <a:ext uri="{FF2B5EF4-FFF2-40B4-BE49-F238E27FC236}">
                <a16:creationId xmlns:a16="http://schemas.microsoft.com/office/drawing/2014/main" id="{6FF7907A-E619-40B9-AFEB-82AD1CDB018A}"/>
              </a:ext>
            </a:extLst>
          </p:cNvPr>
          <p:cNvGrpSpPr/>
          <p:nvPr/>
        </p:nvGrpSpPr>
        <p:grpSpPr>
          <a:xfrm>
            <a:off x="8075876" y="1528080"/>
            <a:ext cx="3887449" cy="830623"/>
            <a:chOff x="652549" y="1539187"/>
            <a:chExt cx="4003198" cy="1022305"/>
          </a:xfrm>
        </p:grpSpPr>
        <p:pic>
          <p:nvPicPr>
            <p:cNvPr id="327" name="Picture 8">
              <a:extLst>
                <a:ext uri="{FF2B5EF4-FFF2-40B4-BE49-F238E27FC236}">
                  <a16:creationId xmlns:a16="http://schemas.microsoft.com/office/drawing/2014/main" id="{869231FE-9A0F-4938-BF5C-85B5A7FE41AD}"/>
                </a:ext>
              </a:extLst>
            </p:cNvPr>
            <p:cNvPicPr>
              <a:picLocks noChangeAspect="1" noChangeArrowheads="1"/>
            </p:cNvPicPr>
            <p:nvPr/>
          </p:nvPicPr>
          <p:blipFill>
            <a:blip r:embed="rId2" cstate="print">
              <a:clrChange>
                <a:clrFrom>
                  <a:srgbClr val="FFFFFF"/>
                </a:clrFrom>
                <a:clrTo>
                  <a:srgbClr val="FFFFFF">
                    <a:alpha val="0"/>
                  </a:srgbClr>
                </a:clrTo>
              </a:clrChange>
              <a:duotone>
                <a:srgbClr val="1F497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93027" y="1539187"/>
              <a:ext cx="579045" cy="579045"/>
            </a:xfrm>
            <a:prstGeom prst="rect">
              <a:avLst/>
            </a:prstGeom>
            <a:noFill/>
            <a:extLst>
              <a:ext uri="{909E8E84-426E-40DD-AFC4-6F175D3DCCD1}">
                <a14:hiddenFill xmlns:a14="http://schemas.microsoft.com/office/drawing/2010/main">
                  <a:solidFill>
                    <a:srgbClr val="FFFFFF"/>
                  </a:solidFill>
                </a14:hiddenFill>
              </a:ext>
            </a:extLst>
          </p:spPr>
        </p:pic>
        <p:sp>
          <p:nvSpPr>
            <p:cNvPr id="328" name="Rectangle 327">
              <a:extLst>
                <a:ext uri="{FF2B5EF4-FFF2-40B4-BE49-F238E27FC236}">
                  <a16:creationId xmlns:a16="http://schemas.microsoft.com/office/drawing/2014/main" id="{7863DC78-0BB4-4E72-A009-EBB59B5A40E3}"/>
                </a:ext>
              </a:extLst>
            </p:cNvPr>
            <p:cNvSpPr/>
            <p:nvPr/>
          </p:nvSpPr>
          <p:spPr bwMode="gray">
            <a:xfrm>
              <a:off x="652549" y="2129492"/>
              <a:ext cx="1260000" cy="432000"/>
            </a:xfrm>
            <a:prstGeom prst="rect">
              <a:avLst/>
            </a:prstGeom>
            <a:noFill/>
            <a:ln w="25400" cap="flat" cmpd="sng" algn="ctr">
              <a:noFill/>
              <a:prstDash val="solid"/>
            </a:ln>
            <a:effectLst/>
          </p:spPr>
          <p:txBody>
            <a:bodyPr lIns="29250" tIns="29250" rIns="29250" bIns="29250" rtlCol="0" anchor="ctr"/>
            <a:lstStyle/>
            <a:p>
              <a:pPr algn="ctr" defTabSz="742950">
                <a:defRPr/>
              </a:pPr>
              <a:r>
                <a:rPr lang="en-IN" sz="902" kern="0">
                  <a:solidFill>
                    <a:prstClr val="black"/>
                  </a:solidFill>
                  <a:cs typeface="Calibri" pitchFamily="34" charset="0"/>
                </a:rPr>
                <a:t>Global delivery model</a:t>
              </a:r>
            </a:p>
          </p:txBody>
        </p:sp>
        <p:pic>
          <p:nvPicPr>
            <p:cNvPr id="329" name="Picture 10">
              <a:extLst>
                <a:ext uri="{FF2B5EF4-FFF2-40B4-BE49-F238E27FC236}">
                  <a16:creationId xmlns:a16="http://schemas.microsoft.com/office/drawing/2014/main" id="{6CDA054F-9614-4E79-8BBF-C2A365C42AD7}"/>
                </a:ext>
              </a:extLst>
            </p:cNvPr>
            <p:cNvPicPr>
              <a:picLocks noChangeAspect="1" noChangeArrowheads="1"/>
            </p:cNvPicPr>
            <p:nvPr/>
          </p:nvPicPr>
          <p:blipFill>
            <a:blip r:embed="rId3" cstate="print">
              <a:duotone>
                <a:srgbClr val="1F497D">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767217" y="1549178"/>
              <a:ext cx="517060" cy="517061"/>
            </a:xfrm>
            <a:prstGeom prst="rect">
              <a:avLst/>
            </a:prstGeom>
            <a:noFill/>
            <a:extLst>
              <a:ext uri="{909E8E84-426E-40DD-AFC4-6F175D3DCCD1}">
                <a14:hiddenFill xmlns:a14="http://schemas.microsoft.com/office/drawing/2010/main">
                  <a:solidFill>
                    <a:srgbClr val="FFFFFF"/>
                  </a:solidFill>
                </a14:hiddenFill>
              </a:ext>
            </a:extLst>
          </p:spPr>
        </p:pic>
        <p:sp>
          <p:nvSpPr>
            <p:cNvPr id="330" name="Rectangle 329">
              <a:extLst>
                <a:ext uri="{FF2B5EF4-FFF2-40B4-BE49-F238E27FC236}">
                  <a16:creationId xmlns:a16="http://schemas.microsoft.com/office/drawing/2014/main" id="{CB876125-6D89-49A8-A12D-57192866B1EF}"/>
                </a:ext>
              </a:extLst>
            </p:cNvPr>
            <p:cNvSpPr/>
            <p:nvPr/>
          </p:nvSpPr>
          <p:spPr bwMode="gray">
            <a:xfrm>
              <a:off x="3395747" y="2129492"/>
              <a:ext cx="1260000" cy="432000"/>
            </a:xfrm>
            <a:prstGeom prst="rect">
              <a:avLst/>
            </a:prstGeom>
            <a:noFill/>
            <a:ln w="25400" cap="flat" cmpd="sng" algn="ctr">
              <a:noFill/>
              <a:prstDash val="solid"/>
            </a:ln>
            <a:effectLst/>
          </p:spPr>
          <p:txBody>
            <a:bodyPr lIns="29250" tIns="29250" rIns="29250" bIns="29250" rtlCol="0" anchor="ctr"/>
            <a:lstStyle/>
            <a:p>
              <a:pPr algn="ctr" defTabSz="742950">
                <a:defRPr/>
              </a:pPr>
              <a:r>
                <a:rPr lang="en-IN" sz="902" kern="0">
                  <a:solidFill>
                    <a:prstClr val="black"/>
                  </a:solidFill>
                  <a:cs typeface="Calibri" pitchFamily="34" charset="0"/>
                </a:rPr>
                <a:t>Global talent availability </a:t>
              </a:r>
            </a:p>
          </p:txBody>
        </p:sp>
        <p:sp>
          <p:nvSpPr>
            <p:cNvPr id="331" name="Rectangle 330">
              <a:extLst>
                <a:ext uri="{FF2B5EF4-FFF2-40B4-BE49-F238E27FC236}">
                  <a16:creationId xmlns:a16="http://schemas.microsoft.com/office/drawing/2014/main" id="{974F3986-183B-4CC4-95E4-E4F7E1CC0A5B}"/>
                </a:ext>
              </a:extLst>
            </p:cNvPr>
            <p:cNvSpPr/>
            <p:nvPr/>
          </p:nvSpPr>
          <p:spPr bwMode="gray">
            <a:xfrm>
              <a:off x="2024148" y="2129492"/>
              <a:ext cx="1260000" cy="432000"/>
            </a:xfrm>
            <a:prstGeom prst="rect">
              <a:avLst/>
            </a:prstGeom>
            <a:noFill/>
            <a:ln w="25400" cap="flat" cmpd="sng" algn="ctr">
              <a:noFill/>
              <a:prstDash val="solid"/>
            </a:ln>
            <a:effectLst/>
          </p:spPr>
          <p:txBody>
            <a:bodyPr lIns="29250" tIns="29250" rIns="29250" bIns="29250" rtlCol="0" anchor="ctr"/>
            <a:lstStyle/>
            <a:p>
              <a:pPr algn="ctr" defTabSz="742950">
                <a:defRPr/>
              </a:pPr>
              <a:r>
                <a:rPr lang="en-IN" sz="902" kern="0">
                  <a:solidFill>
                    <a:prstClr val="black"/>
                  </a:solidFill>
                  <a:cs typeface="Calibri" pitchFamily="34" charset="0"/>
                </a:rPr>
                <a:t>Talent pool available across technologies</a:t>
              </a:r>
            </a:p>
          </p:txBody>
        </p:sp>
        <p:pic>
          <p:nvPicPr>
            <p:cNvPr id="332" name="Picture 12">
              <a:extLst>
                <a:ext uri="{FF2B5EF4-FFF2-40B4-BE49-F238E27FC236}">
                  <a16:creationId xmlns:a16="http://schemas.microsoft.com/office/drawing/2014/main" id="{80B1A56F-F3AE-436E-B083-AD5C5315FE2E}"/>
                </a:ext>
              </a:extLst>
            </p:cNvPr>
            <p:cNvPicPr>
              <a:picLocks noChangeAspect="1" noChangeArrowheads="1"/>
            </p:cNvPicPr>
            <p:nvPr/>
          </p:nvPicPr>
          <p:blipFill rotWithShape="1">
            <a:blip r:embed="rId4" cstate="print">
              <a:duotone>
                <a:srgbClr val="1F497D">
                  <a:shade val="45000"/>
                  <a:satMod val="135000"/>
                </a:srgbClr>
                <a:prstClr val="white"/>
              </a:duotone>
              <a:extLst>
                <a:ext uri="{28A0092B-C50C-407E-A947-70E740481C1C}">
                  <a14:useLocalDpi xmlns:a14="http://schemas.microsoft.com/office/drawing/2010/main" val="0"/>
                </a:ext>
              </a:extLst>
            </a:blip>
            <a:srcRect/>
            <a:stretch/>
          </p:blipFill>
          <p:spPr bwMode="auto">
            <a:xfrm>
              <a:off x="2325448" y="1549820"/>
              <a:ext cx="659005" cy="5346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3" name="Group 332">
            <a:extLst>
              <a:ext uri="{FF2B5EF4-FFF2-40B4-BE49-F238E27FC236}">
                <a16:creationId xmlns:a16="http://schemas.microsoft.com/office/drawing/2014/main" id="{BA534936-E8A3-4DD7-A2A3-5BB64ACDD707}"/>
              </a:ext>
            </a:extLst>
          </p:cNvPr>
          <p:cNvGrpSpPr/>
          <p:nvPr/>
        </p:nvGrpSpPr>
        <p:grpSpPr>
          <a:xfrm>
            <a:off x="8095754" y="1068409"/>
            <a:ext cx="3928624" cy="460944"/>
            <a:chOff x="334021" y="928028"/>
            <a:chExt cx="4399898" cy="567316"/>
          </a:xfrm>
        </p:grpSpPr>
        <p:cxnSp>
          <p:nvCxnSpPr>
            <p:cNvPr id="334" name="Straight Connector 333">
              <a:extLst>
                <a:ext uri="{FF2B5EF4-FFF2-40B4-BE49-F238E27FC236}">
                  <a16:creationId xmlns:a16="http://schemas.microsoft.com/office/drawing/2014/main" id="{47726EE9-A78B-4167-8C22-2F7A8829AF97}"/>
                </a:ext>
              </a:extLst>
            </p:cNvPr>
            <p:cNvCxnSpPr/>
            <p:nvPr/>
          </p:nvCxnSpPr>
          <p:spPr>
            <a:xfrm>
              <a:off x="334021" y="928028"/>
              <a:ext cx="4388404" cy="0"/>
            </a:xfrm>
            <a:prstGeom prst="line">
              <a:avLst/>
            </a:prstGeom>
            <a:ln w="6350">
              <a:solidFill>
                <a:srgbClr val="747678"/>
              </a:solidFill>
              <a:prstDash val="dash"/>
            </a:ln>
          </p:spPr>
          <p:style>
            <a:lnRef idx="1">
              <a:schemeClr val="accent1"/>
            </a:lnRef>
            <a:fillRef idx="0">
              <a:schemeClr val="accent1"/>
            </a:fillRef>
            <a:effectRef idx="0">
              <a:schemeClr val="accent1"/>
            </a:effectRef>
            <a:fontRef idx="minor">
              <a:schemeClr val="tx1"/>
            </a:fontRef>
          </p:style>
        </p:cxnSp>
        <p:sp>
          <p:nvSpPr>
            <p:cNvPr id="335" name="TextBox 334">
              <a:extLst>
                <a:ext uri="{FF2B5EF4-FFF2-40B4-BE49-F238E27FC236}">
                  <a16:creationId xmlns:a16="http://schemas.microsoft.com/office/drawing/2014/main" id="{E3FD4426-28FA-4B45-BD3D-5160917CB38E}"/>
                </a:ext>
              </a:extLst>
            </p:cNvPr>
            <p:cNvSpPr txBox="1"/>
            <p:nvPr/>
          </p:nvSpPr>
          <p:spPr>
            <a:xfrm>
              <a:off x="353087" y="943292"/>
              <a:ext cx="4368800" cy="552052"/>
            </a:xfrm>
            <a:prstGeom prst="rect">
              <a:avLst/>
            </a:prstGeom>
            <a:noFill/>
          </p:spPr>
          <p:txBody>
            <a:bodyPr wrap="none" lIns="58500" tIns="58500" rIns="58500" bIns="58500" rtlCol="0">
              <a:noAutofit/>
            </a:bodyPr>
            <a:lstStyle/>
            <a:p>
              <a:pPr algn="ctr"/>
              <a:r>
                <a:rPr lang="en-US" sz="1400">
                  <a:solidFill>
                    <a:srgbClr val="00338D"/>
                  </a:solidFill>
                  <a:cs typeface="Arial" pitchFamily="34" charset="0"/>
                </a:rPr>
                <a:t>Global IAM CoE</a:t>
              </a:r>
            </a:p>
            <a:p>
              <a:pPr algn="ctr"/>
              <a:endParaRPr lang="en-US" sz="1400">
                <a:solidFill>
                  <a:srgbClr val="00338D"/>
                </a:solidFill>
                <a:cs typeface="Arial" pitchFamily="34" charset="0"/>
              </a:endParaRPr>
            </a:p>
          </p:txBody>
        </p:sp>
        <p:cxnSp>
          <p:nvCxnSpPr>
            <p:cNvPr id="336" name="Straight Connector 335">
              <a:extLst>
                <a:ext uri="{FF2B5EF4-FFF2-40B4-BE49-F238E27FC236}">
                  <a16:creationId xmlns:a16="http://schemas.microsoft.com/office/drawing/2014/main" id="{B63DE781-1039-4FC7-8229-CC113A042EE8}"/>
                </a:ext>
              </a:extLst>
            </p:cNvPr>
            <p:cNvCxnSpPr/>
            <p:nvPr/>
          </p:nvCxnSpPr>
          <p:spPr>
            <a:xfrm>
              <a:off x="345515" y="1366752"/>
              <a:ext cx="4388404" cy="0"/>
            </a:xfrm>
            <a:prstGeom prst="line">
              <a:avLst/>
            </a:prstGeom>
            <a:ln w="6350">
              <a:solidFill>
                <a:srgbClr val="747678"/>
              </a:solidFill>
              <a:prstDash val="dash"/>
            </a:ln>
          </p:spPr>
          <p:style>
            <a:lnRef idx="1">
              <a:schemeClr val="accent1"/>
            </a:lnRef>
            <a:fillRef idx="0">
              <a:schemeClr val="accent1"/>
            </a:fillRef>
            <a:effectRef idx="0">
              <a:schemeClr val="accent1"/>
            </a:effectRef>
            <a:fontRef idx="minor">
              <a:schemeClr val="tx1"/>
            </a:fontRef>
          </p:style>
        </p:cxnSp>
      </p:grpSp>
      <p:sp>
        <p:nvSpPr>
          <p:cNvPr id="337" name="Rectangle 336">
            <a:extLst>
              <a:ext uri="{FF2B5EF4-FFF2-40B4-BE49-F238E27FC236}">
                <a16:creationId xmlns:a16="http://schemas.microsoft.com/office/drawing/2014/main" id="{C88A0E4F-2484-4BE8-A5D6-CB6B57D3255B}"/>
              </a:ext>
            </a:extLst>
          </p:cNvPr>
          <p:cNvSpPr/>
          <p:nvPr/>
        </p:nvSpPr>
        <p:spPr>
          <a:xfrm>
            <a:off x="8075876" y="3657160"/>
            <a:ext cx="3948503" cy="1155303"/>
          </a:xfrm>
          <a:prstGeom prst="rect">
            <a:avLst/>
          </a:prstGeom>
          <a:solidFill>
            <a:srgbClr val="F8F8F8"/>
          </a:solidFill>
          <a:ln w="3175" cap="flat" cmpd="sng" algn="ctr">
            <a:solidFill>
              <a:srgbClr val="595959"/>
            </a:solidFill>
            <a:prstDash val="solid"/>
          </a:ln>
          <a:effectLst/>
        </p:spPr>
        <p:txBody>
          <a:bodyPr rtlCol="0" anchor="t"/>
          <a:lstStyle/>
          <a:p>
            <a:pPr marL="139303" indent="-139303">
              <a:buFont typeface="Wingdings" panose="05000000000000000000" pitchFamily="2" charset="2"/>
              <a:buChar char="§"/>
            </a:pPr>
            <a:r>
              <a:rPr lang="en-US" altLang="en-US" sz="1000" kern="0"/>
              <a:t>Ability to scale up and </a:t>
            </a:r>
            <a:r>
              <a:rPr lang="en-US" altLang="en-US" sz="1000" kern="0">
                <a:solidFill>
                  <a:prstClr val="black"/>
                </a:solidFill>
              </a:rPr>
              <a:t>down across the expertise of business, technology, process and system consulting skills</a:t>
            </a:r>
          </a:p>
          <a:p>
            <a:endParaRPr lang="en-US" sz="1000" kern="0">
              <a:solidFill>
                <a:prstClr val="black"/>
              </a:solidFill>
            </a:endParaRPr>
          </a:p>
          <a:p>
            <a:pPr marL="139303" indent="-139303" defTabSz="742950">
              <a:spcAft>
                <a:spcPts val="488"/>
              </a:spcAft>
              <a:buFont typeface="Wingdings" panose="05000000000000000000" pitchFamily="2" charset="2"/>
              <a:buChar char="§"/>
              <a:defRPr/>
            </a:pPr>
            <a:r>
              <a:rPr lang="en-US" sz="1000" kern="0">
                <a:solidFill>
                  <a:prstClr val="black"/>
                </a:solidFill>
              </a:rPr>
              <a:t>Change project team strength dynamically as per requirements</a:t>
            </a:r>
          </a:p>
        </p:txBody>
      </p:sp>
      <p:sp>
        <p:nvSpPr>
          <p:cNvPr id="338" name="Rectangle 337">
            <a:extLst>
              <a:ext uri="{FF2B5EF4-FFF2-40B4-BE49-F238E27FC236}">
                <a16:creationId xmlns:a16="http://schemas.microsoft.com/office/drawing/2014/main" id="{8E3974F9-E54D-42B3-83B6-F58A36FE6965}"/>
              </a:ext>
            </a:extLst>
          </p:cNvPr>
          <p:cNvSpPr/>
          <p:nvPr/>
        </p:nvSpPr>
        <p:spPr>
          <a:xfrm>
            <a:off x="8007945" y="3361498"/>
            <a:ext cx="3740740" cy="267446"/>
          </a:xfrm>
          <a:prstGeom prst="rect">
            <a:avLst/>
          </a:prstGeom>
        </p:spPr>
        <p:txBody>
          <a:bodyPr wrap="square">
            <a:spAutoFit/>
          </a:bodyPr>
          <a:lstStyle/>
          <a:p>
            <a:pPr defTabSz="990477"/>
            <a:r>
              <a:rPr lang="en-US" sz="1138" b="1" cap="all">
                <a:solidFill>
                  <a:srgbClr val="1F88C2"/>
                </a:solidFill>
              </a:rPr>
              <a:t>GLOBAL Capabilities</a:t>
            </a:r>
          </a:p>
        </p:txBody>
      </p:sp>
      <p:grpSp>
        <p:nvGrpSpPr>
          <p:cNvPr id="527" name="Group 526">
            <a:extLst>
              <a:ext uri="{FF2B5EF4-FFF2-40B4-BE49-F238E27FC236}">
                <a16:creationId xmlns:a16="http://schemas.microsoft.com/office/drawing/2014/main" id="{163D7A4F-BDDE-4850-90DC-43A7E2C555D2}"/>
              </a:ext>
            </a:extLst>
          </p:cNvPr>
          <p:cNvGrpSpPr/>
          <p:nvPr/>
        </p:nvGrpSpPr>
        <p:grpSpPr>
          <a:xfrm>
            <a:off x="8075090" y="2474861"/>
            <a:ext cx="3949288" cy="910117"/>
            <a:chOff x="3614734" y="1240267"/>
            <a:chExt cx="3165474" cy="910117"/>
          </a:xfrm>
        </p:grpSpPr>
        <p:grpSp>
          <p:nvGrpSpPr>
            <p:cNvPr id="528" name="Group 527">
              <a:extLst>
                <a:ext uri="{FF2B5EF4-FFF2-40B4-BE49-F238E27FC236}">
                  <a16:creationId xmlns:a16="http://schemas.microsoft.com/office/drawing/2014/main" id="{DA2E2AF8-0319-4F94-8BE6-A587852D7079}"/>
                </a:ext>
              </a:extLst>
            </p:cNvPr>
            <p:cNvGrpSpPr/>
            <p:nvPr/>
          </p:nvGrpSpPr>
          <p:grpSpPr>
            <a:xfrm>
              <a:off x="6008792" y="1240267"/>
              <a:ext cx="771416" cy="720866"/>
              <a:chOff x="6008792" y="1240267"/>
              <a:chExt cx="771416" cy="720866"/>
            </a:xfrm>
          </p:grpSpPr>
          <p:sp>
            <p:nvSpPr>
              <p:cNvPr id="531" name="Rectangle 530">
                <a:extLst>
                  <a:ext uri="{FF2B5EF4-FFF2-40B4-BE49-F238E27FC236}">
                    <a16:creationId xmlns:a16="http://schemas.microsoft.com/office/drawing/2014/main" id="{8DFE35F0-AF49-4908-9770-0485A637D4D9}"/>
                  </a:ext>
                </a:extLst>
              </p:cNvPr>
              <p:cNvSpPr/>
              <p:nvPr/>
            </p:nvSpPr>
            <p:spPr>
              <a:xfrm>
                <a:off x="6008792" y="1711875"/>
                <a:ext cx="154004" cy="249258"/>
              </a:xfrm>
              <a:prstGeom prst="rect">
                <a:avLst/>
              </a:prstGeom>
              <a:solidFill>
                <a:srgbClr val="EBB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GB" sz="1038">
                  <a:solidFill>
                    <a:srgbClr val="000000">
                      <a:lumMod val="75000"/>
                      <a:lumOff val="25000"/>
                    </a:srgbClr>
                  </a:solidFill>
                </a:endParaRPr>
              </a:p>
            </p:txBody>
          </p:sp>
          <p:sp>
            <p:nvSpPr>
              <p:cNvPr id="532" name="Rectangle 531">
                <a:extLst>
                  <a:ext uri="{FF2B5EF4-FFF2-40B4-BE49-F238E27FC236}">
                    <a16:creationId xmlns:a16="http://schemas.microsoft.com/office/drawing/2014/main" id="{DFC47EEA-00C1-4A25-924D-84AB43AC0AF7}"/>
                  </a:ext>
                </a:extLst>
              </p:cNvPr>
              <p:cNvSpPr/>
              <p:nvPr/>
            </p:nvSpPr>
            <p:spPr>
              <a:xfrm>
                <a:off x="6215517" y="1609880"/>
                <a:ext cx="145642" cy="348196"/>
              </a:xfrm>
              <a:prstGeom prst="rect">
                <a:avLst/>
              </a:prstGeom>
              <a:solidFill>
                <a:srgbClr val="C84E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GB" sz="1038">
                  <a:solidFill>
                    <a:srgbClr val="000000">
                      <a:lumMod val="75000"/>
                      <a:lumOff val="25000"/>
                    </a:srgbClr>
                  </a:solidFill>
                </a:endParaRPr>
              </a:p>
            </p:txBody>
          </p:sp>
          <p:sp>
            <p:nvSpPr>
              <p:cNvPr id="533" name="Rectangle 532">
                <a:extLst>
                  <a:ext uri="{FF2B5EF4-FFF2-40B4-BE49-F238E27FC236}">
                    <a16:creationId xmlns:a16="http://schemas.microsoft.com/office/drawing/2014/main" id="{8D2E73E7-8C18-47EE-9053-8FD8E6D03630}"/>
                  </a:ext>
                </a:extLst>
              </p:cNvPr>
              <p:cNvSpPr/>
              <p:nvPr/>
            </p:nvSpPr>
            <p:spPr>
              <a:xfrm>
                <a:off x="6422245" y="1432723"/>
                <a:ext cx="149642" cy="525354"/>
              </a:xfrm>
              <a:prstGeom prst="rect">
                <a:avLst/>
              </a:prstGeom>
              <a:solidFill>
                <a:srgbClr val="A79E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GB" sz="1038">
                  <a:solidFill>
                    <a:srgbClr val="000000">
                      <a:lumMod val="75000"/>
                      <a:lumOff val="25000"/>
                    </a:srgbClr>
                  </a:solidFill>
                </a:endParaRPr>
              </a:p>
            </p:txBody>
          </p:sp>
          <p:sp>
            <p:nvSpPr>
              <p:cNvPr id="534" name="Rectangle 533">
                <a:extLst>
                  <a:ext uri="{FF2B5EF4-FFF2-40B4-BE49-F238E27FC236}">
                    <a16:creationId xmlns:a16="http://schemas.microsoft.com/office/drawing/2014/main" id="{B691E657-A02E-409C-B36F-2B723C35DC2E}"/>
                  </a:ext>
                </a:extLst>
              </p:cNvPr>
              <p:cNvSpPr/>
              <p:nvPr/>
            </p:nvSpPr>
            <p:spPr>
              <a:xfrm>
                <a:off x="6626203" y="1240267"/>
                <a:ext cx="154005" cy="710467"/>
              </a:xfrm>
              <a:prstGeom prst="rect">
                <a:avLst/>
              </a:prstGeom>
              <a:solidFill>
                <a:srgbClr val="98C6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3305" tIns="31652" rIns="63305" bIns="31652" numCol="1" spcCol="0" rtlCol="0" fromWordArt="0" anchor="ctr" anchorCtr="0" forceAA="0" compatLnSpc="1">
                <a:prstTxWarp prst="textNoShape">
                  <a:avLst/>
                </a:prstTxWarp>
                <a:noAutofit/>
              </a:bodyPr>
              <a:lstStyle/>
              <a:p>
                <a:pPr algn="ctr"/>
                <a:endParaRPr lang="en-GB" sz="1038">
                  <a:solidFill>
                    <a:srgbClr val="000000">
                      <a:lumMod val="75000"/>
                      <a:lumOff val="25000"/>
                    </a:srgbClr>
                  </a:solidFill>
                </a:endParaRPr>
              </a:p>
            </p:txBody>
          </p:sp>
        </p:grpSp>
        <p:sp>
          <p:nvSpPr>
            <p:cNvPr id="529" name="TextBox 528">
              <a:extLst>
                <a:ext uri="{FF2B5EF4-FFF2-40B4-BE49-F238E27FC236}">
                  <a16:creationId xmlns:a16="http://schemas.microsoft.com/office/drawing/2014/main" id="{D72BAB7D-9B2C-4BDA-AB92-7F1EA62365C3}"/>
                </a:ext>
              </a:extLst>
            </p:cNvPr>
            <p:cNvSpPr txBox="1"/>
            <p:nvPr/>
          </p:nvSpPr>
          <p:spPr>
            <a:xfrm>
              <a:off x="4797049" y="1908908"/>
              <a:ext cx="737976" cy="241476"/>
            </a:xfrm>
            <a:prstGeom prst="rect">
              <a:avLst/>
            </a:prstGeom>
            <a:noFill/>
          </p:spPr>
          <p:txBody>
            <a:bodyPr wrap="square" rtlCol="0">
              <a:spAutoFit/>
            </a:bodyPr>
            <a:lstStyle/>
            <a:p>
              <a:r>
                <a:rPr lang="en-GB" sz="969" b="1">
                  <a:solidFill>
                    <a:srgbClr val="005EB8"/>
                  </a:solidFill>
                </a:rPr>
                <a:t>      </a:t>
              </a:r>
            </a:p>
          </p:txBody>
        </p:sp>
        <p:sp>
          <p:nvSpPr>
            <p:cNvPr id="530" name="Rectangle 529">
              <a:extLst>
                <a:ext uri="{FF2B5EF4-FFF2-40B4-BE49-F238E27FC236}">
                  <a16:creationId xmlns:a16="http://schemas.microsoft.com/office/drawing/2014/main" id="{CE0C6088-F408-4DC4-9AF3-18012A523E3D}"/>
                </a:ext>
              </a:extLst>
            </p:cNvPr>
            <p:cNvSpPr/>
            <p:nvPr/>
          </p:nvSpPr>
          <p:spPr>
            <a:xfrm>
              <a:off x="3614734" y="1494399"/>
              <a:ext cx="2409006" cy="553998"/>
            </a:xfrm>
            <a:prstGeom prst="rect">
              <a:avLst/>
            </a:prstGeom>
            <a:noFill/>
          </p:spPr>
          <p:txBody>
            <a:bodyPr wrap="square" rtlCol="0">
              <a:spAutoFit/>
            </a:bodyPr>
            <a:lstStyle/>
            <a:p>
              <a:r>
                <a:rPr lang="en-IN" sz="1000">
                  <a:solidFill>
                    <a:srgbClr val="000000">
                      <a:lumMod val="75000"/>
                      <a:lumOff val="25000"/>
                    </a:srgbClr>
                  </a:solidFill>
                </a:rPr>
                <a:t>Forrester Research has named KPMG a </a:t>
              </a:r>
              <a:r>
                <a:rPr lang="en-IN" sz="1000" b="1">
                  <a:solidFill>
                    <a:srgbClr val="000000">
                      <a:lumMod val="75000"/>
                      <a:lumOff val="25000"/>
                    </a:srgbClr>
                  </a:solidFill>
                </a:rPr>
                <a:t>Leader</a:t>
              </a:r>
              <a:r>
                <a:rPr lang="en-IN" sz="1000">
                  <a:solidFill>
                    <a:srgbClr val="000000">
                      <a:lumMod val="75000"/>
                      <a:lumOff val="25000"/>
                    </a:srgbClr>
                  </a:solidFill>
                </a:rPr>
                <a:t> in The Forrester Wave </a:t>
              </a:r>
              <a:r>
                <a:rPr lang="en-IN" sz="1000" b="1">
                  <a:solidFill>
                    <a:srgbClr val="000000">
                      <a:lumMod val="75000"/>
                      <a:lumOff val="25000"/>
                    </a:srgbClr>
                  </a:solidFill>
                </a:rPr>
                <a:t>Information Security Consulting Services</a:t>
              </a:r>
              <a:r>
                <a:rPr lang="en-IN" sz="1000">
                  <a:solidFill>
                    <a:srgbClr val="000000">
                      <a:lumMod val="75000"/>
                      <a:lumOff val="25000"/>
                    </a:srgbClr>
                  </a:solidFill>
                </a:rPr>
                <a:t>, for the third time in a row</a:t>
              </a:r>
              <a:endParaRPr lang="en-US" sz="1000">
                <a:solidFill>
                  <a:srgbClr val="000000">
                    <a:lumMod val="75000"/>
                    <a:lumOff val="25000"/>
                  </a:srgbClr>
                </a:solidFill>
              </a:endParaRPr>
            </a:p>
          </p:txBody>
        </p:sp>
      </p:grpSp>
      <p:sp>
        <p:nvSpPr>
          <p:cNvPr id="536" name="Rectangle 535">
            <a:extLst>
              <a:ext uri="{FF2B5EF4-FFF2-40B4-BE49-F238E27FC236}">
                <a16:creationId xmlns:a16="http://schemas.microsoft.com/office/drawing/2014/main" id="{70FAAA46-A899-4758-9E41-05CCA2DB9C48}"/>
              </a:ext>
            </a:extLst>
          </p:cNvPr>
          <p:cNvSpPr/>
          <p:nvPr/>
        </p:nvSpPr>
        <p:spPr>
          <a:xfrm>
            <a:off x="8088141" y="4912905"/>
            <a:ext cx="3948503" cy="1194512"/>
          </a:xfrm>
          <a:prstGeom prst="rect">
            <a:avLst/>
          </a:prstGeom>
          <a:solidFill>
            <a:srgbClr val="ECF1F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537" name="Rectangle 536">
            <a:extLst>
              <a:ext uri="{FF2B5EF4-FFF2-40B4-BE49-F238E27FC236}">
                <a16:creationId xmlns:a16="http://schemas.microsoft.com/office/drawing/2014/main" id="{CF7C07FD-1CB1-4092-B124-FD0BB8E8687A}"/>
              </a:ext>
            </a:extLst>
          </p:cNvPr>
          <p:cNvSpPr/>
          <p:nvPr/>
        </p:nvSpPr>
        <p:spPr>
          <a:xfrm>
            <a:off x="8078236" y="5209468"/>
            <a:ext cx="3840392" cy="838691"/>
          </a:xfrm>
          <a:prstGeom prst="rect">
            <a:avLst/>
          </a:prstGeom>
        </p:spPr>
        <p:txBody>
          <a:bodyPr wrap="square">
            <a:spAutoFit/>
          </a:bodyPr>
          <a:lstStyle/>
          <a:p>
            <a:pPr marL="171450" lvl="0" indent="-171450" defTabSz="622300">
              <a:lnSpc>
                <a:spcPct val="90000"/>
              </a:lnSpc>
              <a:spcBef>
                <a:spcPct val="0"/>
              </a:spcBef>
              <a:spcAft>
                <a:spcPct val="35000"/>
              </a:spcAft>
              <a:buFont typeface="Wingdings" panose="05000000000000000000" pitchFamily="2" charset="2"/>
              <a:buChar char="q"/>
              <a:defRPr/>
            </a:pPr>
            <a:r>
              <a:rPr lang="en-IN" sz="1000" b="1" kern="0"/>
              <a:t>Custom adapters </a:t>
            </a:r>
            <a:r>
              <a:rPr lang="en-IN" sz="1000" kern="0"/>
              <a:t>for IAM to integrate with over 80 legacy and niche business applications</a:t>
            </a:r>
          </a:p>
          <a:p>
            <a:pPr marL="171450" indent="-171450" defTabSz="622300">
              <a:lnSpc>
                <a:spcPct val="90000"/>
              </a:lnSpc>
              <a:spcBef>
                <a:spcPct val="0"/>
              </a:spcBef>
              <a:spcAft>
                <a:spcPct val="35000"/>
              </a:spcAft>
              <a:buFont typeface="Wingdings" panose="05000000000000000000" pitchFamily="2" charset="2"/>
              <a:buChar char="q"/>
              <a:defRPr/>
            </a:pPr>
            <a:r>
              <a:rPr lang="en-US" sz="1000" kern="0"/>
              <a:t>Enhancement Factory comprises of </a:t>
            </a:r>
            <a:r>
              <a:rPr lang="en-US" sz="1000" b="1" kern="0"/>
              <a:t>pre-built solutions and frameworks</a:t>
            </a:r>
            <a:r>
              <a:rPr lang="en-US" sz="1000" kern="0"/>
              <a:t> for speedy execution of projects with the ability to </a:t>
            </a:r>
            <a:r>
              <a:rPr lang="en-US" sz="1000" b="1" kern="0"/>
              <a:t>simulate</a:t>
            </a:r>
            <a:r>
              <a:rPr lang="en-US" sz="1000" kern="0"/>
              <a:t> use cases and proof of concepts</a:t>
            </a:r>
            <a:endParaRPr lang="en-US" altLang="en-US" sz="1000">
              <a:ea typeface="MS PGothic" panose="020B0600070205080204" pitchFamily="34" charset="-128"/>
            </a:endParaRPr>
          </a:p>
        </p:txBody>
      </p:sp>
      <p:sp>
        <p:nvSpPr>
          <p:cNvPr id="538" name="TextBox 537">
            <a:extLst>
              <a:ext uri="{FF2B5EF4-FFF2-40B4-BE49-F238E27FC236}">
                <a16:creationId xmlns:a16="http://schemas.microsoft.com/office/drawing/2014/main" id="{4BCB17A7-5238-40E4-8D49-BFC567DB084C}"/>
              </a:ext>
            </a:extLst>
          </p:cNvPr>
          <p:cNvSpPr txBox="1"/>
          <p:nvPr/>
        </p:nvSpPr>
        <p:spPr>
          <a:xfrm>
            <a:off x="8101567" y="4900186"/>
            <a:ext cx="2243094" cy="338693"/>
          </a:xfrm>
          <a:prstGeom prst="rect">
            <a:avLst/>
          </a:prstGeom>
          <a:noFill/>
        </p:spPr>
        <p:txBody>
          <a:bodyPr wrap="square" lIns="54610" tIns="54610" rIns="54610" bIns="54610" rtlCol="0">
            <a:noAutofit/>
          </a:bodyPr>
          <a:lstStyle/>
          <a:p>
            <a:pPr>
              <a:spcAft>
                <a:spcPts val="600"/>
              </a:spcAft>
            </a:pPr>
            <a:r>
              <a:rPr lang="en-US" sz="1200" b="1">
                <a:solidFill>
                  <a:schemeClr val="tx2"/>
                </a:solidFill>
              </a:rPr>
              <a:t>Deployment Accelerators:</a:t>
            </a:r>
          </a:p>
        </p:txBody>
      </p:sp>
      <p:sp>
        <p:nvSpPr>
          <p:cNvPr id="351" name="Title 1">
            <a:extLst>
              <a:ext uri="{FF2B5EF4-FFF2-40B4-BE49-F238E27FC236}">
                <a16:creationId xmlns:a16="http://schemas.microsoft.com/office/drawing/2014/main" id="{36577603-E045-434C-95B1-EB2262CC37CF}"/>
              </a:ext>
            </a:extLst>
          </p:cNvPr>
          <p:cNvSpPr txBox="1">
            <a:spLocks/>
          </p:cNvSpPr>
          <p:nvPr/>
        </p:nvSpPr>
        <p:spPr>
          <a:xfrm>
            <a:off x="170799" y="138482"/>
            <a:ext cx="10195200" cy="533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8400" b="0" i="0" kern="1200">
                <a:solidFill>
                  <a:schemeClr val="bg1"/>
                </a:solidFill>
                <a:latin typeface="KPMG Extralight"/>
                <a:ea typeface="+mj-ea"/>
                <a:cs typeface="KPMG Extralight"/>
              </a:defRPr>
            </a:lvl1pPr>
          </a:lstStyle>
          <a:p>
            <a:r>
              <a:rPr lang="en-GB" sz="5400"/>
              <a:t>Our Global IAM Presence</a:t>
            </a:r>
          </a:p>
        </p:txBody>
      </p:sp>
      <p:grpSp>
        <p:nvGrpSpPr>
          <p:cNvPr id="349" name="Group 348">
            <a:extLst>
              <a:ext uri="{FF2B5EF4-FFF2-40B4-BE49-F238E27FC236}">
                <a16:creationId xmlns:a16="http://schemas.microsoft.com/office/drawing/2014/main" id="{10CE7756-7085-489D-AA47-E845F986936C}"/>
              </a:ext>
            </a:extLst>
          </p:cNvPr>
          <p:cNvGrpSpPr/>
          <p:nvPr/>
        </p:nvGrpSpPr>
        <p:grpSpPr>
          <a:xfrm>
            <a:off x="146405" y="1604041"/>
            <a:ext cx="7693146" cy="4595281"/>
            <a:chOff x="998400" y="1528241"/>
            <a:chExt cx="7693146" cy="4325112"/>
          </a:xfrm>
        </p:grpSpPr>
        <p:grpSp>
          <p:nvGrpSpPr>
            <p:cNvPr id="350" name="Group 349">
              <a:extLst>
                <a:ext uri="{FF2B5EF4-FFF2-40B4-BE49-F238E27FC236}">
                  <a16:creationId xmlns:a16="http://schemas.microsoft.com/office/drawing/2014/main" id="{C0E8A28B-9372-4F55-8A50-2089279E2C3F}"/>
                </a:ext>
              </a:extLst>
            </p:cNvPr>
            <p:cNvGrpSpPr/>
            <p:nvPr/>
          </p:nvGrpSpPr>
          <p:grpSpPr>
            <a:xfrm>
              <a:off x="998400" y="1528241"/>
              <a:ext cx="7042518" cy="4325112"/>
              <a:chOff x="457134" y="1446425"/>
              <a:chExt cx="8228404" cy="4150008"/>
            </a:xfrm>
            <a:solidFill>
              <a:schemeClr val="bg2">
                <a:lumMod val="90000"/>
              </a:schemeClr>
            </a:solidFill>
          </p:grpSpPr>
          <p:sp>
            <p:nvSpPr>
              <p:cNvPr id="364" name="Freeform 3">
                <a:extLst>
                  <a:ext uri="{FF2B5EF4-FFF2-40B4-BE49-F238E27FC236}">
                    <a16:creationId xmlns:a16="http://schemas.microsoft.com/office/drawing/2014/main" id="{CB7419A0-57EF-4E7C-8A23-B97DB4342D44}"/>
                  </a:ext>
                </a:extLst>
              </p:cNvPr>
              <p:cNvSpPr>
                <a:spLocks noChangeAspect="1"/>
              </p:cNvSpPr>
              <p:nvPr/>
            </p:nvSpPr>
            <p:spPr bwMode="gray">
              <a:xfrm>
                <a:off x="4243749" y="4036030"/>
                <a:ext cx="102567" cy="132801"/>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65" name="Freeform 4">
                <a:extLst>
                  <a:ext uri="{FF2B5EF4-FFF2-40B4-BE49-F238E27FC236}">
                    <a16:creationId xmlns:a16="http://schemas.microsoft.com/office/drawing/2014/main" id="{639AD760-EC16-4369-946F-6E3C7911BFAF}"/>
                  </a:ext>
                </a:extLst>
              </p:cNvPr>
              <p:cNvSpPr>
                <a:spLocks noChangeAspect="1"/>
              </p:cNvSpPr>
              <p:nvPr/>
            </p:nvSpPr>
            <p:spPr bwMode="gray">
              <a:xfrm>
                <a:off x="4197699" y="3956719"/>
                <a:ext cx="173737" cy="11435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66" name="Freeform 5">
                <a:extLst>
                  <a:ext uri="{FF2B5EF4-FFF2-40B4-BE49-F238E27FC236}">
                    <a16:creationId xmlns:a16="http://schemas.microsoft.com/office/drawing/2014/main" id="{23A258A6-5462-4258-B177-95E1C7E9E4D4}"/>
                  </a:ext>
                </a:extLst>
              </p:cNvPr>
              <p:cNvSpPr>
                <a:spLocks noChangeAspect="1"/>
              </p:cNvSpPr>
              <p:nvPr/>
            </p:nvSpPr>
            <p:spPr bwMode="gray">
              <a:xfrm>
                <a:off x="4509587" y="4002830"/>
                <a:ext cx="175830" cy="226867"/>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67" name="Freeform 6">
                <a:extLst>
                  <a:ext uri="{FF2B5EF4-FFF2-40B4-BE49-F238E27FC236}">
                    <a16:creationId xmlns:a16="http://schemas.microsoft.com/office/drawing/2014/main" id="{6B21D2BA-A4B1-4E1C-A640-144AED2328D3}"/>
                  </a:ext>
                </a:extLst>
              </p:cNvPr>
              <p:cNvSpPr>
                <a:spLocks noChangeAspect="1"/>
              </p:cNvSpPr>
              <p:nvPr/>
            </p:nvSpPr>
            <p:spPr bwMode="gray">
              <a:xfrm>
                <a:off x="4333758" y="4010207"/>
                <a:ext cx="69076" cy="125422"/>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68" name="Freeform 7">
                <a:extLst>
                  <a:ext uri="{FF2B5EF4-FFF2-40B4-BE49-F238E27FC236}">
                    <a16:creationId xmlns:a16="http://schemas.microsoft.com/office/drawing/2014/main" id="{41892C5D-7F04-4BF4-B3F0-5D523B618078}"/>
                  </a:ext>
                </a:extLst>
              </p:cNvPr>
              <p:cNvSpPr>
                <a:spLocks noChangeAspect="1"/>
              </p:cNvSpPr>
              <p:nvPr/>
            </p:nvSpPr>
            <p:spPr bwMode="gray">
              <a:xfrm>
                <a:off x="4622620" y="3777808"/>
                <a:ext cx="246999" cy="333845"/>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69" name="Freeform 8">
                <a:extLst>
                  <a:ext uri="{FF2B5EF4-FFF2-40B4-BE49-F238E27FC236}">
                    <a16:creationId xmlns:a16="http://schemas.microsoft.com/office/drawing/2014/main" id="{EF01B67A-5B1D-4251-9DE4-F9F375B934B7}"/>
                  </a:ext>
                </a:extLst>
              </p:cNvPr>
              <p:cNvSpPr>
                <a:spLocks noChangeAspect="1"/>
              </p:cNvSpPr>
              <p:nvPr/>
            </p:nvSpPr>
            <p:spPr bwMode="gray">
              <a:xfrm>
                <a:off x="5154295" y="3892163"/>
                <a:ext cx="150711" cy="119889"/>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0" name="Freeform 9">
                <a:extLst>
                  <a:ext uri="{FF2B5EF4-FFF2-40B4-BE49-F238E27FC236}">
                    <a16:creationId xmlns:a16="http://schemas.microsoft.com/office/drawing/2014/main" id="{8FF36E9F-4EC4-4556-9D79-DF85630070CD}"/>
                  </a:ext>
                </a:extLst>
              </p:cNvPr>
              <p:cNvSpPr>
                <a:spLocks noChangeAspect="1"/>
              </p:cNvSpPr>
              <p:nvPr/>
            </p:nvSpPr>
            <p:spPr bwMode="gray">
              <a:xfrm>
                <a:off x="4038615" y="3742762"/>
                <a:ext cx="372592" cy="313556"/>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1" name="Freeform 10">
                <a:extLst>
                  <a:ext uri="{FF2B5EF4-FFF2-40B4-BE49-F238E27FC236}">
                    <a16:creationId xmlns:a16="http://schemas.microsoft.com/office/drawing/2014/main" id="{86B127BF-E2A3-4259-B621-42EF91610002}"/>
                  </a:ext>
                </a:extLst>
              </p:cNvPr>
              <p:cNvSpPr>
                <a:spLocks noChangeAspect="1"/>
              </p:cNvSpPr>
              <p:nvPr/>
            </p:nvSpPr>
            <p:spPr bwMode="gray">
              <a:xfrm>
                <a:off x="4484469" y="3451339"/>
                <a:ext cx="92100" cy="171534"/>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2" name="Freeform 11">
                <a:extLst>
                  <a:ext uri="{FF2B5EF4-FFF2-40B4-BE49-F238E27FC236}">
                    <a16:creationId xmlns:a16="http://schemas.microsoft.com/office/drawing/2014/main" id="{7B9B9EAC-F5BE-473E-A846-2400C0781A0B}"/>
                  </a:ext>
                </a:extLst>
              </p:cNvPr>
              <p:cNvSpPr>
                <a:spLocks noChangeAspect="1"/>
              </p:cNvSpPr>
              <p:nvPr/>
            </p:nvSpPr>
            <p:spPr bwMode="gray">
              <a:xfrm>
                <a:off x="4880085" y="3591518"/>
                <a:ext cx="257466" cy="22317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3" name="Freeform 12">
                <a:extLst>
                  <a:ext uri="{FF2B5EF4-FFF2-40B4-BE49-F238E27FC236}">
                    <a16:creationId xmlns:a16="http://schemas.microsoft.com/office/drawing/2014/main" id="{DE353661-E50C-4B86-B279-7E56A30B1D80}"/>
                  </a:ext>
                </a:extLst>
              </p:cNvPr>
              <p:cNvSpPr>
                <a:spLocks noChangeAspect="1"/>
              </p:cNvSpPr>
              <p:nvPr/>
            </p:nvSpPr>
            <p:spPr bwMode="gray">
              <a:xfrm>
                <a:off x="4120249" y="3456872"/>
                <a:ext cx="464692" cy="41684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4" name="Freeform 13">
                <a:extLst>
                  <a:ext uri="{FF2B5EF4-FFF2-40B4-BE49-F238E27FC236}">
                    <a16:creationId xmlns:a16="http://schemas.microsoft.com/office/drawing/2014/main" id="{6B8947B9-9C2B-49EE-B692-2E078EE3FE39}"/>
                  </a:ext>
                </a:extLst>
              </p:cNvPr>
              <p:cNvSpPr>
                <a:spLocks noChangeAspect="1"/>
              </p:cNvSpPr>
              <p:nvPr/>
            </p:nvSpPr>
            <p:spPr bwMode="gray">
              <a:xfrm>
                <a:off x="3927675" y="3692963"/>
                <a:ext cx="276304" cy="269290"/>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5" name="Freeform 14">
                <a:extLst>
                  <a:ext uri="{FF2B5EF4-FFF2-40B4-BE49-F238E27FC236}">
                    <a16:creationId xmlns:a16="http://schemas.microsoft.com/office/drawing/2014/main" id="{E4A3ADA5-AA4B-495F-9625-F9CF39888376}"/>
                  </a:ext>
                </a:extLst>
              </p:cNvPr>
              <p:cNvSpPr>
                <a:spLocks noChangeAspect="1"/>
              </p:cNvSpPr>
              <p:nvPr/>
            </p:nvSpPr>
            <p:spPr bwMode="gray">
              <a:xfrm>
                <a:off x="4019777" y="3488229"/>
                <a:ext cx="274210" cy="193667"/>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6" name="Freeform 15">
                <a:extLst>
                  <a:ext uri="{FF2B5EF4-FFF2-40B4-BE49-F238E27FC236}">
                    <a16:creationId xmlns:a16="http://schemas.microsoft.com/office/drawing/2014/main" id="{3E437F40-49FC-4197-B158-F776C73474A4}"/>
                  </a:ext>
                </a:extLst>
              </p:cNvPr>
              <p:cNvSpPr>
                <a:spLocks noChangeAspect="1"/>
              </p:cNvSpPr>
              <p:nvPr/>
            </p:nvSpPr>
            <p:spPr bwMode="gray">
              <a:xfrm>
                <a:off x="5258956" y="4021274"/>
                <a:ext cx="234439" cy="272979"/>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7" name="Freeform 16">
                <a:extLst>
                  <a:ext uri="{FF2B5EF4-FFF2-40B4-BE49-F238E27FC236}">
                    <a16:creationId xmlns:a16="http://schemas.microsoft.com/office/drawing/2014/main" id="{E70E2350-F00E-463D-AA5E-D787C4053179}"/>
                  </a:ext>
                </a:extLst>
              </p:cNvPr>
              <p:cNvSpPr>
                <a:spLocks noChangeAspect="1"/>
              </p:cNvSpPr>
              <p:nvPr/>
            </p:nvSpPr>
            <p:spPr bwMode="gray">
              <a:xfrm>
                <a:off x="4819382" y="3785185"/>
                <a:ext cx="378871" cy="403935"/>
              </a:xfrm>
              <a:custGeom>
                <a:avLst/>
                <a:gdLst/>
                <a:ahLst/>
                <a:cxnLst>
                  <a:cxn ang="0">
                    <a:pos x="118" y="375"/>
                  </a:cxn>
                  <a:cxn ang="0">
                    <a:pos x="72" y="426"/>
                  </a:cxn>
                  <a:cxn ang="0">
                    <a:pos x="55" y="449"/>
                  </a:cxn>
                  <a:cxn ang="0">
                    <a:pos x="23" y="508"/>
                  </a:cxn>
                  <a:cxn ang="0">
                    <a:pos x="14" y="527"/>
                  </a:cxn>
                  <a:cxn ang="0">
                    <a:pos x="7" y="564"/>
                  </a:cxn>
                  <a:cxn ang="0">
                    <a:pos x="3" y="596"/>
                  </a:cxn>
                  <a:cxn ang="0">
                    <a:pos x="28" y="623"/>
                  </a:cxn>
                  <a:cxn ang="0">
                    <a:pos x="51" y="667"/>
                  </a:cxn>
                  <a:cxn ang="0">
                    <a:pos x="55" y="703"/>
                  </a:cxn>
                  <a:cxn ang="0">
                    <a:pos x="88" y="777"/>
                  </a:cxn>
                  <a:cxn ang="0">
                    <a:pos x="109" y="817"/>
                  </a:cxn>
                  <a:cxn ang="0">
                    <a:pos x="161" y="840"/>
                  </a:cxn>
                  <a:cxn ang="0">
                    <a:pos x="179" y="869"/>
                  </a:cxn>
                  <a:cxn ang="0">
                    <a:pos x="229" y="914"/>
                  </a:cxn>
                  <a:cxn ang="0">
                    <a:pos x="256" y="950"/>
                  </a:cxn>
                  <a:cxn ang="0">
                    <a:pos x="303" y="993"/>
                  </a:cxn>
                  <a:cxn ang="0">
                    <a:pos x="329" y="1031"/>
                  </a:cxn>
                  <a:cxn ang="0">
                    <a:pos x="369" y="1055"/>
                  </a:cxn>
                  <a:cxn ang="0">
                    <a:pos x="426" y="1042"/>
                  </a:cxn>
                  <a:cxn ang="0">
                    <a:pos x="484" y="1091"/>
                  </a:cxn>
                  <a:cxn ang="0">
                    <a:pos x="517" y="1090"/>
                  </a:cxn>
                  <a:cxn ang="0">
                    <a:pos x="556" y="1097"/>
                  </a:cxn>
                  <a:cxn ang="0">
                    <a:pos x="616" y="1089"/>
                  </a:cxn>
                  <a:cxn ang="0">
                    <a:pos x="662" y="1071"/>
                  </a:cxn>
                  <a:cxn ang="0">
                    <a:pos x="731" y="1046"/>
                  </a:cxn>
                  <a:cxn ang="0">
                    <a:pos x="767" y="1011"/>
                  </a:cxn>
                  <a:cxn ang="0">
                    <a:pos x="727" y="988"/>
                  </a:cxn>
                  <a:cxn ang="0">
                    <a:pos x="702" y="930"/>
                  </a:cxn>
                  <a:cxn ang="0">
                    <a:pos x="665" y="891"/>
                  </a:cxn>
                  <a:cxn ang="0">
                    <a:pos x="629" y="874"/>
                  </a:cxn>
                  <a:cxn ang="0">
                    <a:pos x="614" y="855"/>
                  </a:cxn>
                  <a:cxn ang="0">
                    <a:pos x="652" y="834"/>
                  </a:cxn>
                  <a:cxn ang="0">
                    <a:pos x="672" y="763"/>
                  </a:cxn>
                  <a:cxn ang="0">
                    <a:pos x="676" y="719"/>
                  </a:cxn>
                  <a:cxn ang="0">
                    <a:pos x="697" y="697"/>
                  </a:cxn>
                  <a:cxn ang="0">
                    <a:pos x="723" y="651"/>
                  </a:cxn>
                  <a:cxn ang="0">
                    <a:pos x="783" y="582"/>
                  </a:cxn>
                  <a:cxn ang="0">
                    <a:pos x="798" y="473"/>
                  </a:cxn>
                  <a:cxn ang="0">
                    <a:pos x="821" y="387"/>
                  </a:cxn>
                  <a:cxn ang="0">
                    <a:pos x="842" y="348"/>
                  </a:cxn>
                  <a:cxn ang="0">
                    <a:pos x="885" y="323"/>
                  </a:cxn>
                  <a:cxn ang="0">
                    <a:pos x="904" y="284"/>
                  </a:cxn>
                  <a:cxn ang="0">
                    <a:pos x="887" y="270"/>
                  </a:cxn>
                  <a:cxn ang="0">
                    <a:pos x="852" y="252"/>
                  </a:cxn>
                  <a:cxn ang="0">
                    <a:pos x="837" y="157"/>
                  </a:cxn>
                  <a:cxn ang="0">
                    <a:pos x="821" y="94"/>
                  </a:cxn>
                  <a:cxn ang="0">
                    <a:pos x="798" y="44"/>
                  </a:cxn>
                  <a:cxn ang="0">
                    <a:pos x="749" y="0"/>
                  </a:cxn>
                  <a:cxn ang="0">
                    <a:pos x="672" y="53"/>
                  </a:cxn>
                  <a:cxn ang="0">
                    <a:pos x="522" y="65"/>
                  </a:cxn>
                  <a:cxn ang="0">
                    <a:pos x="519" y="53"/>
                  </a:cxn>
                  <a:cxn ang="0">
                    <a:pos x="379" y="65"/>
                  </a:cxn>
                  <a:cxn ang="0">
                    <a:pos x="170" y="65"/>
                  </a:cxn>
                  <a:cxn ang="0">
                    <a:pos x="118" y="210"/>
                  </a:cxn>
                </a:cxnLst>
                <a:rect l="0" t="0" r="r" b="b"/>
                <a:pathLst>
                  <a:path w="907" h="1097">
                    <a:moveTo>
                      <a:pt x="118" y="210"/>
                    </a:moveTo>
                    <a:lnTo>
                      <a:pt x="118" y="266"/>
                    </a:lnTo>
                    <a:lnTo>
                      <a:pt x="118" y="320"/>
                    </a:lnTo>
                    <a:lnTo>
                      <a:pt x="118" y="375"/>
                    </a:lnTo>
                    <a:lnTo>
                      <a:pt x="116" y="424"/>
                    </a:lnTo>
                    <a:lnTo>
                      <a:pt x="110" y="425"/>
                    </a:lnTo>
                    <a:lnTo>
                      <a:pt x="81" y="425"/>
                    </a:lnTo>
                    <a:lnTo>
                      <a:pt x="72" y="426"/>
                    </a:lnTo>
                    <a:lnTo>
                      <a:pt x="60" y="428"/>
                    </a:lnTo>
                    <a:lnTo>
                      <a:pt x="59" y="429"/>
                    </a:lnTo>
                    <a:lnTo>
                      <a:pt x="56" y="438"/>
                    </a:lnTo>
                    <a:lnTo>
                      <a:pt x="55" y="449"/>
                    </a:lnTo>
                    <a:lnTo>
                      <a:pt x="51" y="460"/>
                    </a:lnTo>
                    <a:lnTo>
                      <a:pt x="39" y="477"/>
                    </a:lnTo>
                    <a:lnTo>
                      <a:pt x="23" y="495"/>
                    </a:lnTo>
                    <a:lnTo>
                      <a:pt x="23" y="508"/>
                    </a:lnTo>
                    <a:lnTo>
                      <a:pt x="24" y="516"/>
                    </a:lnTo>
                    <a:lnTo>
                      <a:pt x="23" y="521"/>
                    </a:lnTo>
                    <a:lnTo>
                      <a:pt x="22" y="522"/>
                    </a:lnTo>
                    <a:lnTo>
                      <a:pt x="14" y="527"/>
                    </a:lnTo>
                    <a:lnTo>
                      <a:pt x="11" y="531"/>
                    </a:lnTo>
                    <a:lnTo>
                      <a:pt x="9" y="541"/>
                    </a:lnTo>
                    <a:lnTo>
                      <a:pt x="9" y="555"/>
                    </a:lnTo>
                    <a:lnTo>
                      <a:pt x="7" y="564"/>
                    </a:lnTo>
                    <a:lnTo>
                      <a:pt x="1" y="575"/>
                    </a:lnTo>
                    <a:lnTo>
                      <a:pt x="0" y="580"/>
                    </a:lnTo>
                    <a:lnTo>
                      <a:pt x="0" y="596"/>
                    </a:lnTo>
                    <a:lnTo>
                      <a:pt x="3" y="596"/>
                    </a:lnTo>
                    <a:lnTo>
                      <a:pt x="8" y="595"/>
                    </a:lnTo>
                    <a:lnTo>
                      <a:pt x="24" y="591"/>
                    </a:lnTo>
                    <a:lnTo>
                      <a:pt x="23" y="607"/>
                    </a:lnTo>
                    <a:lnTo>
                      <a:pt x="28" y="623"/>
                    </a:lnTo>
                    <a:lnTo>
                      <a:pt x="40" y="657"/>
                    </a:lnTo>
                    <a:lnTo>
                      <a:pt x="41" y="659"/>
                    </a:lnTo>
                    <a:lnTo>
                      <a:pt x="48" y="662"/>
                    </a:lnTo>
                    <a:lnTo>
                      <a:pt x="51" y="667"/>
                    </a:lnTo>
                    <a:lnTo>
                      <a:pt x="54" y="676"/>
                    </a:lnTo>
                    <a:lnTo>
                      <a:pt x="54" y="684"/>
                    </a:lnTo>
                    <a:lnTo>
                      <a:pt x="45" y="688"/>
                    </a:lnTo>
                    <a:lnTo>
                      <a:pt x="55" y="703"/>
                    </a:lnTo>
                    <a:lnTo>
                      <a:pt x="72" y="722"/>
                    </a:lnTo>
                    <a:lnTo>
                      <a:pt x="88" y="743"/>
                    </a:lnTo>
                    <a:lnTo>
                      <a:pt x="93" y="759"/>
                    </a:lnTo>
                    <a:lnTo>
                      <a:pt x="88" y="777"/>
                    </a:lnTo>
                    <a:lnTo>
                      <a:pt x="86" y="793"/>
                    </a:lnTo>
                    <a:lnTo>
                      <a:pt x="88" y="806"/>
                    </a:lnTo>
                    <a:lnTo>
                      <a:pt x="98" y="816"/>
                    </a:lnTo>
                    <a:lnTo>
                      <a:pt x="109" y="817"/>
                    </a:lnTo>
                    <a:lnTo>
                      <a:pt x="122" y="821"/>
                    </a:lnTo>
                    <a:lnTo>
                      <a:pt x="127" y="836"/>
                    </a:lnTo>
                    <a:lnTo>
                      <a:pt x="138" y="840"/>
                    </a:lnTo>
                    <a:lnTo>
                      <a:pt x="161" y="840"/>
                    </a:lnTo>
                    <a:lnTo>
                      <a:pt x="169" y="847"/>
                    </a:lnTo>
                    <a:lnTo>
                      <a:pt x="179" y="854"/>
                    </a:lnTo>
                    <a:lnTo>
                      <a:pt x="180" y="859"/>
                    </a:lnTo>
                    <a:lnTo>
                      <a:pt x="179" y="869"/>
                    </a:lnTo>
                    <a:lnTo>
                      <a:pt x="185" y="880"/>
                    </a:lnTo>
                    <a:lnTo>
                      <a:pt x="204" y="892"/>
                    </a:lnTo>
                    <a:lnTo>
                      <a:pt x="222" y="904"/>
                    </a:lnTo>
                    <a:lnTo>
                      <a:pt x="229" y="914"/>
                    </a:lnTo>
                    <a:lnTo>
                      <a:pt x="240" y="920"/>
                    </a:lnTo>
                    <a:lnTo>
                      <a:pt x="245" y="930"/>
                    </a:lnTo>
                    <a:lnTo>
                      <a:pt x="249" y="941"/>
                    </a:lnTo>
                    <a:lnTo>
                      <a:pt x="256" y="950"/>
                    </a:lnTo>
                    <a:lnTo>
                      <a:pt x="258" y="961"/>
                    </a:lnTo>
                    <a:lnTo>
                      <a:pt x="267" y="964"/>
                    </a:lnTo>
                    <a:lnTo>
                      <a:pt x="297" y="984"/>
                    </a:lnTo>
                    <a:lnTo>
                      <a:pt x="303" y="993"/>
                    </a:lnTo>
                    <a:lnTo>
                      <a:pt x="304" y="1004"/>
                    </a:lnTo>
                    <a:lnTo>
                      <a:pt x="310" y="1011"/>
                    </a:lnTo>
                    <a:lnTo>
                      <a:pt x="317" y="1022"/>
                    </a:lnTo>
                    <a:lnTo>
                      <a:pt x="329" y="1031"/>
                    </a:lnTo>
                    <a:lnTo>
                      <a:pt x="335" y="1039"/>
                    </a:lnTo>
                    <a:lnTo>
                      <a:pt x="340" y="1049"/>
                    </a:lnTo>
                    <a:lnTo>
                      <a:pt x="363" y="1058"/>
                    </a:lnTo>
                    <a:lnTo>
                      <a:pt x="369" y="1055"/>
                    </a:lnTo>
                    <a:lnTo>
                      <a:pt x="376" y="1047"/>
                    </a:lnTo>
                    <a:lnTo>
                      <a:pt x="403" y="1053"/>
                    </a:lnTo>
                    <a:lnTo>
                      <a:pt x="414" y="1052"/>
                    </a:lnTo>
                    <a:lnTo>
                      <a:pt x="426" y="1042"/>
                    </a:lnTo>
                    <a:lnTo>
                      <a:pt x="437" y="1048"/>
                    </a:lnTo>
                    <a:lnTo>
                      <a:pt x="461" y="1074"/>
                    </a:lnTo>
                    <a:lnTo>
                      <a:pt x="475" y="1082"/>
                    </a:lnTo>
                    <a:lnTo>
                      <a:pt x="484" y="1091"/>
                    </a:lnTo>
                    <a:lnTo>
                      <a:pt x="490" y="1096"/>
                    </a:lnTo>
                    <a:lnTo>
                      <a:pt x="496" y="1096"/>
                    </a:lnTo>
                    <a:lnTo>
                      <a:pt x="503" y="1091"/>
                    </a:lnTo>
                    <a:lnTo>
                      <a:pt x="517" y="1090"/>
                    </a:lnTo>
                    <a:lnTo>
                      <a:pt x="528" y="1093"/>
                    </a:lnTo>
                    <a:lnTo>
                      <a:pt x="538" y="1091"/>
                    </a:lnTo>
                    <a:lnTo>
                      <a:pt x="550" y="1090"/>
                    </a:lnTo>
                    <a:lnTo>
                      <a:pt x="556" y="1097"/>
                    </a:lnTo>
                    <a:lnTo>
                      <a:pt x="573" y="1093"/>
                    </a:lnTo>
                    <a:lnTo>
                      <a:pt x="587" y="1092"/>
                    </a:lnTo>
                    <a:lnTo>
                      <a:pt x="600" y="1087"/>
                    </a:lnTo>
                    <a:lnTo>
                      <a:pt x="616" y="1089"/>
                    </a:lnTo>
                    <a:lnTo>
                      <a:pt x="635" y="1089"/>
                    </a:lnTo>
                    <a:lnTo>
                      <a:pt x="662" y="1071"/>
                    </a:lnTo>
                    <a:lnTo>
                      <a:pt x="662" y="1068"/>
                    </a:lnTo>
                    <a:lnTo>
                      <a:pt x="662" y="1071"/>
                    </a:lnTo>
                    <a:lnTo>
                      <a:pt x="678" y="1052"/>
                    </a:lnTo>
                    <a:lnTo>
                      <a:pt x="690" y="1044"/>
                    </a:lnTo>
                    <a:lnTo>
                      <a:pt x="701" y="1043"/>
                    </a:lnTo>
                    <a:lnTo>
                      <a:pt x="731" y="1046"/>
                    </a:lnTo>
                    <a:lnTo>
                      <a:pt x="744" y="1046"/>
                    </a:lnTo>
                    <a:lnTo>
                      <a:pt x="765" y="1043"/>
                    </a:lnTo>
                    <a:lnTo>
                      <a:pt x="766" y="1021"/>
                    </a:lnTo>
                    <a:lnTo>
                      <a:pt x="767" y="1011"/>
                    </a:lnTo>
                    <a:lnTo>
                      <a:pt x="766" y="1004"/>
                    </a:lnTo>
                    <a:lnTo>
                      <a:pt x="759" y="999"/>
                    </a:lnTo>
                    <a:lnTo>
                      <a:pt x="735" y="994"/>
                    </a:lnTo>
                    <a:lnTo>
                      <a:pt x="727" y="988"/>
                    </a:lnTo>
                    <a:lnTo>
                      <a:pt x="722" y="979"/>
                    </a:lnTo>
                    <a:lnTo>
                      <a:pt x="712" y="952"/>
                    </a:lnTo>
                    <a:lnTo>
                      <a:pt x="707" y="940"/>
                    </a:lnTo>
                    <a:lnTo>
                      <a:pt x="702" y="930"/>
                    </a:lnTo>
                    <a:lnTo>
                      <a:pt x="680" y="917"/>
                    </a:lnTo>
                    <a:lnTo>
                      <a:pt x="673" y="909"/>
                    </a:lnTo>
                    <a:lnTo>
                      <a:pt x="667" y="901"/>
                    </a:lnTo>
                    <a:lnTo>
                      <a:pt x="665" y="891"/>
                    </a:lnTo>
                    <a:lnTo>
                      <a:pt x="657" y="881"/>
                    </a:lnTo>
                    <a:lnTo>
                      <a:pt x="648" y="876"/>
                    </a:lnTo>
                    <a:lnTo>
                      <a:pt x="637" y="872"/>
                    </a:lnTo>
                    <a:lnTo>
                      <a:pt x="629" y="874"/>
                    </a:lnTo>
                    <a:lnTo>
                      <a:pt x="621" y="867"/>
                    </a:lnTo>
                    <a:lnTo>
                      <a:pt x="615" y="867"/>
                    </a:lnTo>
                    <a:lnTo>
                      <a:pt x="609" y="863"/>
                    </a:lnTo>
                    <a:lnTo>
                      <a:pt x="614" y="855"/>
                    </a:lnTo>
                    <a:lnTo>
                      <a:pt x="620" y="850"/>
                    </a:lnTo>
                    <a:lnTo>
                      <a:pt x="620" y="836"/>
                    </a:lnTo>
                    <a:lnTo>
                      <a:pt x="630" y="832"/>
                    </a:lnTo>
                    <a:lnTo>
                      <a:pt x="652" y="834"/>
                    </a:lnTo>
                    <a:lnTo>
                      <a:pt x="663" y="829"/>
                    </a:lnTo>
                    <a:lnTo>
                      <a:pt x="670" y="823"/>
                    </a:lnTo>
                    <a:lnTo>
                      <a:pt x="672" y="808"/>
                    </a:lnTo>
                    <a:lnTo>
                      <a:pt x="672" y="763"/>
                    </a:lnTo>
                    <a:lnTo>
                      <a:pt x="676" y="747"/>
                    </a:lnTo>
                    <a:lnTo>
                      <a:pt x="678" y="736"/>
                    </a:lnTo>
                    <a:lnTo>
                      <a:pt x="676" y="730"/>
                    </a:lnTo>
                    <a:lnTo>
                      <a:pt x="676" y="719"/>
                    </a:lnTo>
                    <a:lnTo>
                      <a:pt x="680" y="721"/>
                    </a:lnTo>
                    <a:lnTo>
                      <a:pt x="683" y="714"/>
                    </a:lnTo>
                    <a:lnTo>
                      <a:pt x="690" y="702"/>
                    </a:lnTo>
                    <a:lnTo>
                      <a:pt x="697" y="697"/>
                    </a:lnTo>
                    <a:lnTo>
                      <a:pt x="708" y="697"/>
                    </a:lnTo>
                    <a:lnTo>
                      <a:pt x="713" y="692"/>
                    </a:lnTo>
                    <a:lnTo>
                      <a:pt x="718" y="665"/>
                    </a:lnTo>
                    <a:lnTo>
                      <a:pt x="723" y="651"/>
                    </a:lnTo>
                    <a:lnTo>
                      <a:pt x="758" y="602"/>
                    </a:lnTo>
                    <a:lnTo>
                      <a:pt x="767" y="592"/>
                    </a:lnTo>
                    <a:lnTo>
                      <a:pt x="776" y="590"/>
                    </a:lnTo>
                    <a:lnTo>
                      <a:pt x="783" y="582"/>
                    </a:lnTo>
                    <a:lnTo>
                      <a:pt x="801" y="525"/>
                    </a:lnTo>
                    <a:lnTo>
                      <a:pt x="801" y="509"/>
                    </a:lnTo>
                    <a:lnTo>
                      <a:pt x="798" y="493"/>
                    </a:lnTo>
                    <a:lnTo>
                      <a:pt x="798" y="473"/>
                    </a:lnTo>
                    <a:lnTo>
                      <a:pt x="802" y="456"/>
                    </a:lnTo>
                    <a:lnTo>
                      <a:pt x="809" y="442"/>
                    </a:lnTo>
                    <a:lnTo>
                      <a:pt x="818" y="408"/>
                    </a:lnTo>
                    <a:lnTo>
                      <a:pt x="821" y="387"/>
                    </a:lnTo>
                    <a:lnTo>
                      <a:pt x="821" y="379"/>
                    </a:lnTo>
                    <a:lnTo>
                      <a:pt x="825" y="358"/>
                    </a:lnTo>
                    <a:lnTo>
                      <a:pt x="829" y="349"/>
                    </a:lnTo>
                    <a:lnTo>
                      <a:pt x="842" y="348"/>
                    </a:lnTo>
                    <a:lnTo>
                      <a:pt x="851" y="343"/>
                    </a:lnTo>
                    <a:lnTo>
                      <a:pt x="856" y="336"/>
                    </a:lnTo>
                    <a:lnTo>
                      <a:pt x="877" y="326"/>
                    </a:lnTo>
                    <a:lnTo>
                      <a:pt x="885" y="323"/>
                    </a:lnTo>
                    <a:lnTo>
                      <a:pt x="898" y="317"/>
                    </a:lnTo>
                    <a:lnTo>
                      <a:pt x="905" y="302"/>
                    </a:lnTo>
                    <a:lnTo>
                      <a:pt x="907" y="293"/>
                    </a:lnTo>
                    <a:lnTo>
                      <a:pt x="904" y="284"/>
                    </a:lnTo>
                    <a:lnTo>
                      <a:pt x="899" y="284"/>
                    </a:lnTo>
                    <a:lnTo>
                      <a:pt x="896" y="280"/>
                    </a:lnTo>
                    <a:lnTo>
                      <a:pt x="891" y="282"/>
                    </a:lnTo>
                    <a:lnTo>
                      <a:pt x="887" y="270"/>
                    </a:lnTo>
                    <a:lnTo>
                      <a:pt x="880" y="264"/>
                    </a:lnTo>
                    <a:lnTo>
                      <a:pt x="873" y="263"/>
                    </a:lnTo>
                    <a:lnTo>
                      <a:pt x="858" y="257"/>
                    </a:lnTo>
                    <a:lnTo>
                      <a:pt x="852" y="252"/>
                    </a:lnTo>
                    <a:lnTo>
                      <a:pt x="847" y="245"/>
                    </a:lnTo>
                    <a:lnTo>
                      <a:pt x="840" y="214"/>
                    </a:lnTo>
                    <a:lnTo>
                      <a:pt x="837" y="191"/>
                    </a:lnTo>
                    <a:lnTo>
                      <a:pt x="837" y="157"/>
                    </a:lnTo>
                    <a:lnTo>
                      <a:pt x="836" y="117"/>
                    </a:lnTo>
                    <a:lnTo>
                      <a:pt x="839" y="118"/>
                    </a:lnTo>
                    <a:lnTo>
                      <a:pt x="836" y="111"/>
                    </a:lnTo>
                    <a:lnTo>
                      <a:pt x="821" y="94"/>
                    </a:lnTo>
                    <a:lnTo>
                      <a:pt x="820" y="81"/>
                    </a:lnTo>
                    <a:lnTo>
                      <a:pt x="819" y="65"/>
                    </a:lnTo>
                    <a:lnTo>
                      <a:pt x="808" y="49"/>
                    </a:lnTo>
                    <a:lnTo>
                      <a:pt x="798" y="44"/>
                    </a:lnTo>
                    <a:lnTo>
                      <a:pt x="787" y="31"/>
                    </a:lnTo>
                    <a:lnTo>
                      <a:pt x="776" y="25"/>
                    </a:lnTo>
                    <a:lnTo>
                      <a:pt x="761" y="19"/>
                    </a:lnTo>
                    <a:lnTo>
                      <a:pt x="749" y="0"/>
                    </a:lnTo>
                    <a:lnTo>
                      <a:pt x="727" y="20"/>
                    </a:lnTo>
                    <a:lnTo>
                      <a:pt x="713" y="15"/>
                    </a:lnTo>
                    <a:lnTo>
                      <a:pt x="701" y="46"/>
                    </a:lnTo>
                    <a:lnTo>
                      <a:pt x="672" y="53"/>
                    </a:lnTo>
                    <a:lnTo>
                      <a:pt x="664" y="78"/>
                    </a:lnTo>
                    <a:lnTo>
                      <a:pt x="637" y="80"/>
                    </a:lnTo>
                    <a:lnTo>
                      <a:pt x="619" y="67"/>
                    </a:lnTo>
                    <a:lnTo>
                      <a:pt x="522" y="65"/>
                    </a:lnTo>
                    <a:lnTo>
                      <a:pt x="527" y="54"/>
                    </a:lnTo>
                    <a:lnTo>
                      <a:pt x="524" y="54"/>
                    </a:lnTo>
                    <a:lnTo>
                      <a:pt x="522" y="53"/>
                    </a:lnTo>
                    <a:lnTo>
                      <a:pt x="519" y="53"/>
                    </a:lnTo>
                    <a:lnTo>
                      <a:pt x="512" y="65"/>
                    </a:lnTo>
                    <a:lnTo>
                      <a:pt x="484" y="65"/>
                    </a:lnTo>
                    <a:lnTo>
                      <a:pt x="431" y="65"/>
                    </a:lnTo>
                    <a:lnTo>
                      <a:pt x="379" y="65"/>
                    </a:lnTo>
                    <a:lnTo>
                      <a:pt x="326" y="65"/>
                    </a:lnTo>
                    <a:lnTo>
                      <a:pt x="275" y="65"/>
                    </a:lnTo>
                    <a:lnTo>
                      <a:pt x="223" y="65"/>
                    </a:lnTo>
                    <a:lnTo>
                      <a:pt x="170" y="65"/>
                    </a:lnTo>
                    <a:lnTo>
                      <a:pt x="170" y="118"/>
                    </a:lnTo>
                    <a:lnTo>
                      <a:pt x="170" y="177"/>
                    </a:lnTo>
                    <a:lnTo>
                      <a:pt x="118" y="177"/>
                    </a:lnTo>
                    <a:lnTo>
                      <a:pt x="118" y="21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8" name="Freeform 17">
                <a:extLst>
                  <a:ext uri="{FF2B5EF4-FFF2-40B4-BE49-F238E27FC236}">
                    <a16:creationId xmlns:a16="http://schemas.microsoft.com/office/drawing/2014/main" id="{71F71CEA-AD57-4389-B8CE-5F4FC0C91EC9}"/>
                  </a:ext>
                </a:extLst>
              </p:cNvPr>
              <p:cNvSpPr>
                <a:spLocks noChangeAspect="1"/>
              </p:cNvSpPr>
              <p:nvPr/>
            </p:nvSpPr>
            <p:spPr bwMode="gray">
              <a:xfrm>
                <a:off x="4319104" y="3774118"/>
                <a:ext cx="364219" cy="250845"/>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79" name="Freeform 18">
                <a:extLst>
                  <a:ext uri="{FF2B5EF4-FFF2-40B4-BE49-F238E27FC236}">
                    <a16:creationId xmlns:a16="http://schemas.microsoft.com/office/drawing/2014/main" id="{6E56528A-B583-4DA6-87AC-5527970258EF}"/>
                  </a:ext>
                </a:extLst>
              </p:cNvPr>
              <p:cNvSpPr>
                <a:spLocks noChangeAspect="1"/>
              </p:cNvSpPr>
              <p:nvPr/>
            </p:nvSpPr>
            <p:spPr bwMode="gray">
              <a:xfrm>
                <a:off x="5074753" y="3960408"/>
                <a:ext cx="345379" cy="230557"/>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80" name="Freeform 19">
                <a:extLst>
                  <a:ext uri="{FF2B5EF4-FFF2-40B4-BE49-F238E27FC236}">
                    <a16:creationId xmlns:a16="http://schemas.microsoft.com/office/drawing/2014/main" id="{5A18556E-091C-4382-BA1C-C2B251D6B093}"/>
                  </a:ext>
                </a:extLst>
              </p:cNvPr>
              <p:cNvSpPr>
                <a:spLocks noChangeAspect="1"/>
              </p:cNvSpPr>
              <p:nvPr/>
            </p:nvSpPr>
            <p:spPr bwMode="gray">
              <a:xfrm>
                <a:off x="4526332" y="3554628"/>
                <a:ext cx="364219" cy="308024"/>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81" name="Freeform 20">
                <a:extLst>
                  <a:ext uri="{FF2B5EF4-FFF2-40B4-BE49-F238E27FC236}">
                    <a16:creationId xmlns:a16="http://schemas.microsoft.com/office/drawing/2014/main" id="{69974334-FCD4-4956-8CD3-B0E9E6436EBC}"/>
                  </a:ext>
                </a:extLst>
              </p:cNvPr>
              <p:cNvSpPr>
                <a:spLocks noChangeAspect="1"/>
              </p:cNvSpPr>
              <p:nvPr/>
            </p:nvSpPr>
            <p:spPr bwMode="gray">
              <a:xfrm>
                <a:off x="3927675" y="3681895"/>
                <a:ext cx="192576" cy="147555"/>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82" name="Freeform 21">
                <a:extLst>
                  <a:ext uri="{FF2B5EF4-FFF2-40B4-BE49-F238E27FC236}">
                    <a16:creationId xmlns:a16="http://schemas.microsoft.com/office/drawing/2014/main" id="{31894664-D889-42C8-AFA8-7F0195AF0317}"/>
                  </a:ext>
                </a:extLst>
              </p:cNvPr>
              <p:cNvSpPr>
                <a:spLocks noChangeAspect="1"/>
              </p:cNvSpPr>
              <p:nvPr/>
            </p:nvSpPr>
            <p:spPr bwMode="gray">
              <a:xfrm>
                <a:off x="5024516" y="4797786"/>
                <a:ext cx="27211" cy="33200"/>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83" name="Freeform 22">
                <a:extLst>
                  <a:ext uri="{FF2B5EF4-FFF2-40B4-BE49-F238E27FC236}">
                    <a16:creationId xmlns:a16="http://schemas.microsoft.com/office/drawing/2014/main" id="{D7A2529E-26AC-474D-A53C-65840D63E04A}"/>
                  </a:ext>
                </a:extLst>
              </p:cNvPr>
              <p:cNvSpPr>
                <a:spLocks noChangeAspect="1"/>
              </p:cNvSpPr>
              <p:nvPr/>
            </p:nvSpPr>
            <p:spPr bwMode="gray">
              <a:xfrm>
                <a:off x="4693790" y="4716631"/>
                <a:ext cx="376777" cy="291423"/>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84" name="Freeform 23">
                <a:extLst>
                  <a:ext uri="{FF2B5EF4-FFF2-40B4-BE49-F238E27FC236}">
                    <a16:creationId xmlns:a16="http://schemas.microsoft.com/office/drawing/2014/main" id="{99891D4C-5EAF-4143-90B0-36623F3BFBAA}"/>
                  </a:ext>
                </a:extLst>
              </p:cNvPr>
              <p:cNvSpPr>
                <a:spLocks noChangeAspect="1"/>
              </p:cNvSpPr>
              <p:nvPr/>
            </p:nvSpPr>
            <p:spPr bwMode="gray">
              <a:xfrm>
                <a:off x="5068474" y="4451031"/>
                <a:ext cx="73262" cy="160467"/>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85" name="Freeform 24">
                <a:extLst>
                  <a:ext uri="{FF2B5EF4-FFF2-40B4-BE49-F238E27FC236}">
                    <a16:creationId xmlns:a16="http://schemas.microsoft.com/office/drawing/2014/main" id="{A78B6202-B259-422C-AE38-F70C59411A49}"/>
                  </a:ext>
                </a:extLst>
              </p:cNvPr>
              <p:cNvSpPr>
                <a:spLocks noChangeAspect="1"/>
              </p:cNvSpPr>
              <p:nvPr/>
            </p:nvSpPr>
            <p:spPr bwMode="gray">
              <a:xfrm>
                <a:off x="5307100" y="4508209"/>
                <a:ext cx="163271" cy="287735"/>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386" name="Group 25">
                <a:extLst>
                  <a:ext uri="{FF2B5EF4-FFF2-40B4-BE49-F238E27FC236}">
                    <a16:creationId xmlns:a16="http://schemas.microsoft.com/office/drawing/2014/main" id="{BC789AC2-94B4-479E-8D34-36BC1D2C38D5}"/>
                  </a:ext>
                </a:extLst>
              </p:cNvPr>
              <p:cNvGrpSpPr>
                <a:grpSpLocks noChangeAspect="1"/>
              </p:cNvGrpSpPr>
              <p:nvPr/>
            </p:nvGrpSpPr>
            <p:grpSpPr bwMode="auto">
              <a:xfrm>
                <a:off x="4582849" y="4351431"/>
                <a:ext cx="288863" cy="278512"/>
                <a:chOff x="2643" y="2535"/>
                <a:chExt cx="138" cy="151"/>
              </a:xfrm>
              <a:grpFill/>
            </p:grpSpPr>
            <p:sp>
              <p:nvSpPr>
                <p:cNvPr id="720" name="Freeform 26">
                  <a:extLst>
                    <a:ext uri="{FF2B5EF4-FFF2-40B4-BE49-F238E27FC236}">
                      <a16:creationId xmlns:a16="http://schemas.microsoft.com/office/drawing/2014/main" id="{73848DE8-4FC0-4502-83CE-ADEB388AE3BC}"/>
                    </a:ext>
                  </a:extLst>
                </p:cNvPr>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21" name="Freeform 27">
                  <a:extLst>
                    <a:ext uri="{FF2B5EF4-FFF2-40B4-BE49-F238E27FC236}">
                      <a16:creationId xmlns:a16="http://schemas.microsoft.com/office/drawing/2014/main" id="{9A572C15-5986-4372-ACA6-0D2B8F3B465D}"/>
                    </a:ext>
                  </a:extLst>
                </p:cNvPr>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387" name="Freeform 28">
                <a:extLst>
                  <a:ext uri="{FF2B5EF4-FFF2-40B4-BE49-F238E27FC236}">
                    <a16:creationId xmlns:a16="http://schemas.microsoft.com/office/drawing/2014/main" id="{7F526D4E-1AE8-4248-A518-B69CA277F6EA}"/>
                  </a:ext>
                </a:extLst>
              </p:cNvPr>
              <p:cNvSpPr>
                <a:spLocks noChangeAspect="1"/>
              </p:cNvSpPr>
              <p:nvPr/>
            </p:nvSpPr>
            <p:spPr bwMode="gray">
              <a:xfrm>
                <a:off x="4938695" y="4860498"/>
                <a:ext cx="52329" cy="47956"/>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88" name="Freeform 29">
                <a:extLst>
                  <a:ext uri="{FF2B5EF4-FFF2-40B4-BE49-F238E27FC236}">
                    <a16:creationId xmlns:a16="http://schemas.microsoft.com/office/drawing/2014/main" id="{0356F0B5-CCFE-4F86-AD47-BD4173E36662}"/>
                  </a:ext>
                </a:extLst>
              </p:cNvPr>
              <p:cNvSpPr>
                <a:spLocks noChangeAspect="1"/>
              </p:cNvSpPr>
              <p:nvPr/>
            </p:nvSpPr>
            <p:spPr bwMode="gray">
              <a:xfrm>
                <a:off x="4821475" y="4427052"/>
                <a:ext cx="267931" cy="202890"/>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89" name="Freeform 30">
                <a:extLst>
                  <a:ext uri="{FF2B5EF4-FFF2-40B4-BE49-F238E27FC236}">
                    <a16:creationId xmlns:a16="http://schemas.microsoft.com/office/drawing/2014/main" id="{0FEF4A98-F6DF-4DFD-9179-AAA0181350FC}"/>
                  </a:ext>
                </a:extLst>
              </p:cNvPr>
              <p:cNvSpPr>
                <a:spLocks noChangeAspect="1"/>
              </p:cNvSpPr>
              <p:nvPr/>
            </p:nvSpPr>
            <p:spPr bwMode="gray">
              <a:xfrm>
                <a:off x="4894737" y="4580142"/>
                <a:ext cx="177924" cy="149400"/>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0" name="Freeform 31">
                <a:extLst>
                  <a:ext uri="{FF2B5EF4-FFF2-40B4-BE49-F238E27FC236}">
                    <a16:creationId xmlns:a16="http://schemas.microsoft.com/office/drawing/2014/main" id="{99AC81A1-32C8-42AB-B780-933A190391EF}"/>
                  </a:ext>
                </a:extLst>
              </p:cNvPr>
              <p:cNvSpPr>
                <a:spLocks noChangeAspect="1"/>
              </p:cNvSpPr>
              <p:nvPr/>
            </p:nvSpPr>
            <p:spPr bwMode="gray">
              <a:xfrm>
                <a:off x="4582849" y="4605964"/>
                <a:ext cx="307701" cy="267445"/>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1" name="Freeform 32">
                <a:extLst>
                  <a:ext uri="{FF2B5EF4-FFF2-40B4-BE49-F238E27FC236}">
                    <a16:creationId xmlns:a16="http://schemas.microsoft.com/office/drawing/2014/main" id="{0E4B76C2-A735-4B5E-91C1-DCFDC2328ECA}"/>
                  </a:ext>
                </a:extLst>
              </p:cNvPr>
              <p:cNvSpPr>
                <a:spLocks noChangeAspect="1"/>
              </p:cNvSpPr>
              <p:nvPr/>
            </p:nvSpPr>
            <p:spPr bwMode="gray">
              <a:xfrm>
                <a:off x="5005678" y="4475009"/>
                <a:ext cx="244905" cy="344911"/>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2" name="Freeform 33">
                <a:extLst>
                  <a:ext uri="{FF2B5EF4-FFF2-40B4-BE49-F238E27FC236}">
                    <a16:creationId xmlns:a16="http://schemas.microsoft.com/office/drawing/2014/main" id="{8D698D1B-265E-4EEB-8780-E69CF30E5991}"/>
                  </a:ext>
                </a:extLst>
              </p:cNvPr>
              <p:cNvSpPr>
                <a:spLocks noChangeAspect="1"/>
              </p:cNvSpPr>
              <p:nvPr/>
            </p:nvSpPr>
            <p:spPr bwMode="gray">
              <a:xfrm>
                <a:off x="4771238" y="4624408"/>
                <a:ext cx="217695" cy="197356"/>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3" name="Freeform 34">
                <a:extLst>
                  <a:ext uri="{FF2B5EF4-FFF2-40B4-BE49-F238E27FC236}">
                    <a16:creationId xmlns:a16="http://schemas.microsoft.com/office/drawing/2014/main" id="{8E373A21-CC50-4596-A559-F61ADB7D6F4C}"/>
                  </a:ext>
                </a:extLst>
              </p:cNvPr>
              <p:cNvSpPr>
                <a:spLocks noChangeAspect="1"/>
              </p:cNvSpPr>
              <p:nvPr/>
            </p:nvSpPr>
            <p:spPr bwMode="gray">
              <a:xfrm>
                <a:off x="3971632" y="4004674"/>
                <a:ext cx="169549" cy="112512"/>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4" name="Freeform 35">
                <a:extLst>
                  <a:ext uri="{FF2B5EF4-FFF2-40B4-BE49-F238E27FC236}">
                    <a16:creationId xmlns:a16="http://schemas.microsoft.com/office/drawing/2014/main" id="{3E5E50B3-06E5-4F5E-A880-6EEEB9A16745}"/>
                  </a:ext>
                </a:extLst>
              </p:cNvPr>
              <p:cNvSpPr>
                <a:spLocks noChangeAspect="1"/>
              </p:cNvSpPr>
              <p:nvPr/>
            </p:nvSpPr>
            <p:spPr bwMode="gray">
              <a:xfrm>
                <a:off x="4647738" y="4037875"/>
                <a:ext cx="301422" cy="167844"/>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5" name="Freeform 36">
                <a:extLst>
                  <a:ext uri="{FF2B5EF4-FFF2-40B4-BE49-F238E27FC236}">
                    <a16:creationId xmlns:a16="http://schemas.microsoft.com/office/drawing/2014/main" id="{BAD57A3E-A0F6-43C0-9030-B7021FE9D825}"/>
                  </a:ext>
                </a:extLst>
              </p:cNvPr>
              <p:cNvSpPr>
                <a:spLocks noChangeAspect="1"/>
              </p:cNvSpPr>
              <p:nvPr/>
            </p:nvSpPr>
            <p:spPr bwMode="gray">
              <a:xfrm>
                <a:off x="4517959" y="4214941"/>
                <a:ext cx="127685" cy="127267"/>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6" name="Freeform 37">
                <a:extLst>
                  <a:ext uri="{FF2B5EF4-FFF2-40B4-BE49-F238E27FC236}">
                    <a16:creationId xmlns:a16="http://schemas.microsoft.com/office/drawing/2014/main" id="{5F7972CB-96B9-447F-8C55-924387330F18}"/>
                  </a:ext>
                </a:extLst>
              </p:cNvPr>
              <p:cNvSpPr>
                <a:spLocks noChangeAspect="1"/>
              </p:cNvSpPr>
              <p:nvPr/>
            </p:nvSpPr>
            <p:spPr bwMode="gray">
              <a:xfrm>
                <a:off x="3929768" y="3980697"/>
                <a:ext cx="71169" cy="16600"/>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7" name="Freeform 38">
                <a:extLst>
                  <a:ext uri="{FF2B5EF4-FFF2-40B4-BE49-F238E27FC236}">
                    <a16:creationId xmlns:a16="http://schemas.microsoft.com/office/drawing/2014/main" id="{930F6297-7E25-4799-A087-B9BDF98AC46D}"/>
                  </a:ext>
                </a:extLst>
              </p:cNvPr>
              <p:cNvSpPr>
                <a:spLocks noChangeAspect="1"/>
              </p:cNvSpPr>
              <p:nvPr/>
            </p:nvSpPr>
            <p:spPr bwMode="gray">
              <a:xfrm>
                <a:off x="3931862" y="4004673"/>
                <a:ext cx="73262" cy="35045"/>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8" name="Freeform 39">
                <a:extLst>
                  <a:ext uri="{FF2B5EF4-FFF2-40B4-BE49-F238E27FC236}">
                    <a16:creationId xmlns:a16="http://schemas.microsoft.com/office/drawing/2014/main" id="{0112059B-2A2A-4775-A195-2DDE71EE1D3F}"/>
                  </a:ext>
                </a:extLst>
              </p:cNvPr>
              <p:cNvSpPr>
                <a:spLocks noChangeAspect="1"/>
              </p:cNvSpPr>
              <p:nvPr/>
            </p:nvSpPr>
            <p:spPr bwMode="gray">
              <a:xfrm>
                <a:off x="4053267" y="4089519"/>
                <a:ext cx="94194" cy="84844"/>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399" name="Freeform 40">
                <a:extLst>
                  <a:ext uri="{FF2B5EF4-FFF2-40B4-BE49-F238E27FC236}">
                    <a16:creationId xmlns:a16="http://schemas.microsoft.com/office/drawing/2014/main" id="{A51B86DF-C991-4B1E-92DF-840AFC7490B6}"/>
                  </a:ext>
                </a:extLst>
              </p:cNvPr>
              <p:cNvSpPr>
                <a:spLocks noChangeAspect="1"/>
              </p:cNvSpPr>
              <p:nvPr/>
            </p:nvSpPr>
            <p:spPr bwMode="gray">
              <a:xfrm>
                <a:off x="4377714" y="3980697"/>
                <a:ext cx="270024" cy="197356"/>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0" name="Freeform 41">
                <a:extLst>
                  <a:ext uri="{FF2B5EF4-FFF2-40B4-BE49-F238E27FC236}">
                    <a16:creationId xmlns:a16="http://schemas.microsoft.com/office/drawing/2014/main" id="{D9A5AFD1-9998-47DF-BE5A-5D82D8B4655D}"/>
                  </a:ext>
                </a:extLst>
              </p:cNvPr>
              <p:cNvSpPr>
                <a:spLocks noChangeAspect="1"/>
              </p:cNvSpPr>
              <p:nvPr/>
            </p:nvSpPr>
            <p:spPr bwMode="gray">
              <a:xfrm>
                <a:off x="4570289" y="4187274"/>
                <a:ext cx="175830" cy="177067"/>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1" name="Freeform 42">
                <a:extLst>
                  <a:ext uri="{FF2B5EF4-FFF2-40B4-BE49-F238E27FC236}">
                    <a16:creationId xmlns:a16="http://schemas.microsoft.com/office/drawing/2014/main" id="{4D71B1F3-A2B5-4F21-BAF0-9EBA68D4CA87}"/>
                  </a:ext>
                </a:extLst>
              </p:cNvPr>
              <p:cNvSpPr>
                <a:spLocks noChangeAspect="1"/>
              </p:cNvSpPr>
              <p:nvPr/>
            </p:nvSpPr>
            <p:spPr bwMode="gray">
              <a:xfrm>
                <a:off x="4530518" y="4216786"/>
                <a:ext cx="43957" cy="25823"/>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2" name="Freeform 43">
                <a:extLst>
                  <a:ext uri="{FF2B5EF4-FFF2-40B4-BE49-F238E27FC236}">
                    <a16:creationId xmlns:a16="http://schemas.microsoft.com/office/drawing/2014/main" id="{7270B7C9-C74D-4B4A-9538-008FD2E62FB7}"/>
                  </a:ext>
                </a:extLst>
              </p:cNvPr>
              <p:cNvSpPr>
                <a:spLocks noChangeAspect="1"/>
              </p:cNvSpPr>
              <p:nvPr/>
            </p:nvSpPr>
            <p:spPr bwMode="gray">
              <a:xfrm>
                <a:off x="4986838" y="4309009"/>
                <a:ext cx="37678" cy="40578"/>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3" name="Freeform 44">
                <a:extLst>
                  <a:ext uri="{FF2B5EF4-FFF2-40B4-BE49-F238E27FC236}">
                    <a16:creationId xmlns:a16="http://schemas.microsoft.com/office/drawing/2014/main" id="{656B7C24-A9B4-46ED-B9F3-B91738B426CD}"/>
                  </a:ext>
                </a:extLst>
              </p:cNvPr>
              <p:cNvSpPr>
                <a:spLocks noChangeAspect="1"/>
              </p:cNvSpPr>
              <p:nvPr/>
            </p:nvSpPr>
            <p:spPr bwMode="gray">
              <a:xfrm>
                <a:off x="4999398" y="4178052"/>
                <a:ext cx="121406" cy="112512"/>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4" name="Freeform 45">
                <a:extLst>
                  <a:ext uri="{FF2B5EF4-FFF2-40B4-BE49-F238E27FC236}">
                    <a16:creationId xmlns:a16="http://schemas.microsoft.com/office/drawing/2014/main" id="{93969946-EC97-4207-BFB3-C7C419932EA1}"/>
                  </a:ext>
                </a:extLst>
              </p:cNvPr>
              <p:cNvSpPr>
                <a:spLocks noChangeAspect="1"/>
              </p:cNvSpPr>
              <p:nvPr/>
            </p:nvSpPr>
            <p:spPr bwMode="gray">
              <a:xfrm>
                <a:off x="4982652" y="4283186"/>
                <a:ext cx="43957" cy="35045"/>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5" name="Freeform 46">
                <a:extLst>
                  <a:ext uri="{FF2B5EF4-FFF2-40B4-BE49-F238E27FC236}">
                    <a16:creationId xmlns:a16="http://schemas.microsoft.com/office/drawing/2014/main" id="{37C59BE8-906B-4688-980B-85CE5E5DEBCF}"/>
                  </a:ext>
                </a:extLst>
              </p:cNvPr>
              <p:cNvSpPr>
                <a:spLocks noChangeAspect="1"/>
              </p:cNvSpPr>
              <p:nvPr/>
            </p:nvSpPr>
            <p:spPr bwMode="gray">
              <a:xfrm>
                <a:off x="5095685" y="4168830"/>
                <a:ext cx="182110" cy="186290"/>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6" name="Freeform 47">
                <a:extLst>
                  <a:ext uri="{FF2B5EF4-FFF2-40B4-BE49-F238E27FC236}">
                    <a16:creationId xmlns:a16="http://schemas.microsoft.com/office/drawing/2014/main" id="{A7B797B0-13C0-4CF7-BD09-DE84CDF0573E}"/>
                  </a:ext>
                </a:extLst>
              </p:cNvPr>
              <p:cNvSpPr>
                <a:spLocks noChangeAspect="1"/>
              </p:cNvSpPr>
              <p:nvPr/>
            </p:nvSpPr>
            <p:spPr bwMode="gray">
              <a:xfrm>
                <a:off x="3915114" y="3921674"/>
                <a:ext cx="142339" cy="9037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7" name="Freeform 48">
                <a:extLst>
                  <a:ext uri="{FF2B5EF4-FFF2-40B4-BE49-F238E27FC236}">
                    <a16:creationId xmlns:a16="http://schemas.microsoft.com/office/drawing/2014/main" id="{F850A542-E6BE-40D8-87DC-95175AFADA52}"/>
                  </a:ext>
                </a:extLst>
              </p:cNvPr>
              <p:cNvSpPr>
                <a:spLocks noChangeAspect="1"/>
              </p:cNvSpPr>
              <p:nvPr/>
            </p:nvSpPr>
            <p:spPr bwMode="gray">
              <a:xfrm>
                <a:off x="4997304" y="4281341"/>
                <a:ext cx="251186" cy="21764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8" name="Freeform 49">
                <a:extLst>
                  <a:ext uri="{FF2B5EF4-FFF2-40B4-BE49-F238E27FC236}">
                    <a16:creationId xmlns:a16="http://schemas.microsoft.com/office/drawing/2014/main" id="{49316C9B-FF58-465E-9A29-AC35389E3D1B}"/>
                  </a:ext>
                </a:extLst>
              </p:cNvPr>
              <p:cNvSpPr>
                <a:spLocks noChangeAspect="1"/>
              </p:cNvSpPr>
              <p:nvPr/>
            </p:nvSpPr>
            <p:spPr bwMode="gray">
              <a:xfrm>
                <a:off x="4011403" y="4060007"/>
                <a:ext cx="69076" cy="60866"/>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09" name="Freeform 50">
                <a:extLst>
                  <a:ext uri="{FF2B5EF4-FFF2-40B4-BE49-F238E27FC236}">
                    <a16:creationId xmlns:a16="http://schemas.microsoft.com/office/drawing/2014/main" id="{6A831C1F-C00D-4B32-ADA0-1E69D557F9EA}"/>
                  </a:ext>
                </a:extLst>
              </p:cNvPr>
              <p:cNvSpPr>
                <a:spLocks noChangeAspect="1"/>
              </p:cNvSpPr>
              <p:nvPr/>
            </p:nvSpPr>
            <p:spPr bwMode="gray">
              <a:xfrm>
                <a:off x="4120249" y="4045251"/>
                <a:ext cx="140245" cy="129111"/>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0" name="Freeform 51">
                <a:extLst>
                  <a:ext uri="{FF2B5EF4-FFF2-40B4-BE49-F238E27FC236}">
                    <a16:creationId xmlns:a16="http://schemas.microsoft.com/office/drawing/2014/main" id="{544BE9FB-A0C8-4497-8611-668B778C2BAD}"/>
                  </a:ext>
                </a:extLst>
              </p:cNvPr>
              <p:cNvSpPr>
                <a:spLocks noChangeAspect="1"/>
              </p:cNvSpPr>
              <p:nvPr/>
            </p:nvSpPr>
            <p:spPr bwMode="gray">
              <a:xfrm>
                <a:off x="4312825" y="4036030"/>
                <a:ext cx="50237" cy="105133"/>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1" name="Freeform 52">
                <a:extLst>
                  <a:ext uri="{FF2B5EF4-FFF2-40B4-BE49-F238E27FC236}">
                    <a16:creationId xmlns:a16="http://schemas.microsoft.com/office/drawing/2014/main" id="{E38DDCA1-2A1F-4E92-BEF4-45FAECC95B78}"/>
                  </a:ext>
                </a:extLst>
              </p:cNvPr>
              <p:cNvSpPr>
                <a:spLocks noChangeAspect="1"/>
              </p:cNvSpPr>
              <p:nvPr/>
            </p:nvSpPr>
            <p:spPr bwMode="gray">
              <a:xfrm>
                <a:off x="4597502" y="4155920"/>
                <a:ext cx="437481" cy="376267"/>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2" name="Freeform 53">
                <a:extLst>
                  <a:ext uri="{FF2B5EF4-FFF2-40B4-BE49-F238E27FC236}">
                    <a16:creationId xmlns:a16="http://schemas.microsoft.com/office/drawing/2014/main" id="{D53ED4C8-1DD4-4909-A55E-773C912B50F2}"/>
                  </a:ext>
                </a:extLst>
              </p:cNvPr>
              <p:cNvSpPr>
                <a:spLocks noChangeAspect="1"/>
              </p:cNvSpPr>
              <p:nvPr/>
            </p:nvSpPr>
            <p:spPr bwMode="gray">
              <a:xfrm>
                <a:off x="7638934" y="5159299"/>
                <a:ext cx="83729" cy="79311"/>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3" name="Freeform 54">
                <a:extLst>
                  <a:ext uri="{FF2B5EF4-FFF2-40B4-BE49-F238E27FC236}">
                    <a16:creationId xmlns:a16="http://schemas.microsoft.com/office/drawing/2014/main" id="{12D8059E-8D5F-481B-AD6D-0C498979B550}"/>
                  </a:ext>
                </a:extLst>
              </p:cNvPr>
              <p:cNvSpPr>
                <a:spLocks noChangeAspect="1"/>
              </p:cNvSpPr>
              <p:nvPr/>
            </p:nvSpPr>
            <p:spPr bwMode="gray">
              <a:xfrm>
                <a:off x="6912591" y="4478697"/>
                <a:ext cx="929385" cy="640024"/>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4" name="Freeform 55">
                <a:extLst>
                  <a:ext uri="{FF2B5EF4-FFF2-40B4-BE49-F238E27FC236}">
                    <a16:creationId xmlns:a16="http://schemas.microsoft.com/office/drawing/2014/main" id="{E56667FD-8A42-469F-8EDD-9282423DE34D}"/>
                  </a:ext>
                </a:extLst>
              </p:cNvPr>
              <p:cNvSpPr>
                <a:spLocks noChangeAspect="1"/>
              </p:cNvSpPr>
              <p:nvPr/>
            </p:nvSpPr>
            <p:spPr bwMode="gray">
              <a:xfrm>
                <a:off x="8137119" y="5157455"/>
                <a:ext cx="177924" cy="169689"/>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5" name="Freeform 56">
                <a:extLst>
                  <a:ext uri="{FF2B5EF4-FFF2-40B4-BE49-F238E27FC236}">
                    <a16:creationId xmlns:a16="http://schemas.microsoft.com/office/drawing/2014/main" id="{63E2805A-1492-46FF-A5D6-9DB996158813}"/>
                  </a:ext>
                </a:extLst>
              </p:cNvPr>
              <p:cNvSpPr>
                <a:spLocks noChangeAspect="1"/>
              </p:cNvSpPr>
              <p:nvPr/>
            </p:nvSpPr>
            <p:spPr bwMode="gray">
              <a:xfrm>
                <a:off x="8279457" y="5000676"/>
                <a:ext cx="131872" cy="182601"/>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6" name="Freeform 57">
                <a:extLst>
                  <a:ext uri="{FF2B5EF4-FFF2-40B4-BE49-F238E27FC236}">
                    <a16:creationId xmlns:a16="http://schemas.microsoft.com/office/drawing/2014/main" id="{9764618C-32B7-4A0F-9B76-441A4F87D1EE}"/>
                  </a:ext>
                </a:extLst>
              </p:cNvPr>
              <p:cNvSpPr>
                <a:spLocks noChangeAspect="1"/>
              </p:cNvSpPr>
              <p:nvPr/>
            </p:nvSpPr>
            <p:spPr bwMode="gray">
              <a:xfrm>
                <a:off x="8078508" y="4677898"/>
                <a:ext cx="66982" cy="47956"/>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7" name="Freeform 58">
                <a:extLst>
                  <a:ext uri="{FF2B5EF4-FFF2-40B4-BE49-F238E27FC236}">
                    <a16:creationId xmlns:a16="http://schemas.microsoft.com/office/drawing/2014/main" id="{C3259C01-878C-4CBC-AAEB-402992A084AA}"/>
                  </a:ext>
                </a:extLst>
              </p:cNvPr>
              <p:cNvSpPr>
                <a:spLocks noChangeAspect="1"/>
              </p:cNvSpPr>
              <p:nvPr/>
            </p:nvSpPr>
            <p:spPr bwMode="gray">
              <a:xfrm>
                <a:off x="5905756" y="3294562"/>
                <a:ext cx="253279" cy="106978"/>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8" name="Freeform 59">
                <a:extLst>
                  <a:ext uri="{FF2B5EF4-FFF2-40B4-BE49-F238E27FC236}">
                    <a16:creationId xmlns:a16="http://schemas.microsoft.com/office/drawing/2014/main" id="{FE95B7C0-4D5F-4DB3-A680-9BEDFDD9E70A}"/>
                  </a:ext>
                </a:extLst>
              </p:cNvPr>
              <p:cNvSpPr>
                <a:spLocks noChangeAspect="1"/>
              </p:cNvSpPr>
              <p:nvPr/>
            </p:nvSpPr>
            <p:spPr bwMode="gray">
              <a:xfrm>
                <a:off x="5863894" y="3353583"/>
                <a:ext cx="173737" cy="11435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19" name="Freeform 60">
                <a:extLst>
                  <a:ext uri="{FF2B5EF4-FFF2-40B4-BE49-F238E27FC236}">
                    <a16:creationId xmlns:a16="http://schemas.microsoft.com/office/drawing/2014/main" id="{8A364E13-FCCB-42A5-AC22-1B9D0DA69AD2}"/>
                  </a:ext>
                </a:extLst>
              </p:cNvPr>
              <p:cNvSpPr>
                <a:spLocks noChangeAspect="1"/>
              </p:cNvSpPr>
              <p:nvPr/>
            </p:nvSpPr>
            <p:spPr bwMode="gray">
              <a:xfrm>
                <a:off x="5945527" y="3377561"/>
                <a:ext cx="6280" cy="7379"/>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20" name="Freeform 61">
                <a:extLst>
                  <a:ext uri="{FF2B5EF4-FFF2-40B4-BE49-F238E27FC236}">
                    <a16:creationId xmlns:a16="http://schemas.microsoft.com/office/drawing/2014/main" id="{C855CC44-A412-4BA8-8333-BB138C93597E}"/>
                  </a:ext>
                </a:extLst>
              </p:cNvPr>
              <p:cNvSpPr>
                <a:spLocks noChangeAspect="1"/>
              </p:cNvSpPr>
              <p:nvPr/>
            </p:nvSpPr>
            <p:spPr bwMode="gray">
              <a:xfrm>
                <a:off x="5960180" y="3381251"/>
                <a:ext cx="6280" cy="3689"/>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21" name="Freeform 62">
                <a:extLst>
                  <a:ext uri="{FF2B5EF4-FFF2-40B4-BE49-F238E27FC236}">
                    <a16:creationId xmlns:a16="http://schemas.microsoft.com/office/drawing/2014/main" id="{4F2148FC-CEB7-43F4-B389-67777B03743C}"/>
                  </a:ext>
                </a:extLst>
              </p:cNvPr>
              <p:cNvSpPr>
                <a:spLocks noChangeAspect="1"/>
              </p:cNvSpPr>
              <p:nvPr/>
            </p:nvSpPr>
            <p:spPr bwMode="gray">
              <a:xfrm>
                <a:off x="5935062" y="3384940"/>
                <a:ext cx="4186" cy="3689"/>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22" name="Freeform 63">
                <a:extLst>
                  <a:ext uri="{FF2B5EF4-FFF2-40B4-BE49-F238E27FC236}">
                    <a16:creationId xmlns:a16="http://schemas.microsoft.com/office/drawing/2014/main" id="{355B28CE-EEC9-4612-8124-B3D4C638973C}"/>
                  </a:ext>
                </a:extLst>
              </p:cNvPr>
              <p:cNvSpPr>
                <a:spLocks noChangeAspect="1"/>
              </p:cNvSpPr>
              <p:nvPr/>
            </p:nvSpPr>
            <p:spPr bwMode="gray">
              <a:xfrm>
                <a:off x="5704810" y="3421829"/>
                <a:ext cx="330727" cy="221333"/>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23" name="Freeform 64">
                <a:extLst>
                  <a:ext uri="{FF2B5EF4-FFF2-40B4-BE49-F238E27FC236}">
                    <a16:creationId xmlns:a16="http://schemas.microsoft.com/office/drawing/2014/main" id="{432168C6-FD28-4BC8-9808-3CEC3B093400}"/>
                  </a:ext>
                </a:extLst>
              </p:cNvPr>
              <p:cNvSpPr>
                <a:spLocks noChangeAspect="1"/>
              </p:cNvSpPr>
              <p:nvPr/>
            </p:nvSpPr>
            <p:spPr bwMode="gray">
              <a:xfrm>
                <a:off x="6504415" y="4148541"/>
                <a:ext cx="249092" cy="232400"/>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24" name="Freeform 65">
                <a:extLst>
                  <a:ext uri="{FF2B5EF4-FFF2-40B4-BE49-F238E27FC236}">
                    <a16:creationId xmlns:a16="http://schemas.microsoft.com/office/drawing/2014/main" id="{8F269669-1B27-46B7-BF7F-6C3A3DEA2FBB}"/>
                  </a:ext>
                </a:extLst>
              </p:cNvPr>
              <p:cNvSpPr>
                <a:spLocks noChangeAspect="1"/>
              </p:cNvSpPr>
              <p:nvPr/>
            </p:nvSpPr>
            <p:spPr bwMode="gray">
              <a:xfrm>
                <a:off x="6734668" y="4380941"/>
                <a:ext cx="211414" cy="59022"/>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25" name="Freeform 66">
                <a:extLst>
                  <a:ext uri="{FF2B5EF4-FFF2-40B4-BE49-F238E27FC236}">
                    <a16:creationId xmlns:a16="http://schemas.microsoft.com/office/drawing/2014/main" id="{8242B682-D486-46F4-9581-6B74E8729C89}"/>
                  </a:ext>
                </a:extLst>
              </p:cNvPr>
              <p:cNvSpPr>
                <a:spLocks noChangeAspect="1"/>
              </p:cNvSpPr>
              <p:nvPr/>
            </p:nvSpPr>
            <p:spPr bwMode="gray">
              <a:xfrm>
                <a:off x="6818396" y="4174363"/>
                <a:ext cx="228160" cy="171534"/>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26" name="Freeform 67">
                <a:extLst>
                  <a:ext uri="{FF2B5EF4-FFF2-40B4-BE49-F238E27FC236}">
                    <a16:creationId xmlns:a16="http://schemas.microsoft.com/office/drawing/2014/main" id="{4E9D9BA6-523C-43F5-9671-90F91318655B}"/>
                  </a:ext>
                </a:extLst>
              </p:cNvPr>
              <p:cNvSpPr>
                <a:spLocks noChangeAspect="1"/>
              </p:cNvSpPr>
              <p:nvPr/>
            </p:nvSpPr>
            <p:spPr bwMode="gray">
              <a:xfrm>
                <a:off x="7724757" y="4345897"/>
                <a:ext cx="92100" cy="44267"/>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27" name="Freeform 68">
                <a:extLst>
                  <a:ext uri="{FF2B5EF4-FFF2-40B4-BE49-F238E27FC236}">
                    <a16:creationId xmlns:a16="http://schemas.microsoft.com/office/drawing/2014/main" id="{B5F3490C-4C05-4FE3-BA96-D42302687FC6}"/>
                  </a:ext>
                </a:extLst>
              </p:cNvPr>
              <p:cNvSpPr>
                <a:spLocks noChangeAspect="1"/>
              </p:cNvSpPr>
              <p:nvPr/>
            </p:nvSpPr>
            <p:spPr bwMode="gray">
              <a:xfrm>
                <a:off x="7555206" y="4314542"/>
                <a:ext cx="228160" cy="164156"/>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428" name="Group 69">
                <a:extLst>
                  <a:ext uri="{FF2B5EF4-FFF2-40B4-BE49-F238E27FC236}">
                    <a16:creationId xmlns:a16="http://schemas.microsoft.com/office/drawing/2014/main" id="{209B73E6-6494-4EA5-A4EA-E407B42B4A2E}"/>
                  </a:ext>
                </a:extLst>
              </p:cNvPr>
              <p:cNvGrpSpPr>
                <a:grpSpLocks noChangeAspect="1"/>
              </p:cNvGrpSpPr>
              <p:nvPr/>
            </p:nvGrpSpPr>
            <p:grpSpPr bwMode="auto">
              <a:xfrm>
                <a:off x="7008877" y="3881096"/>
                <a:ext cx="213507" cy="269290"/>
                <a:chOff x="3802" y="2280"/>
                <a:chExt cx="102" cy="146"/>
              </a:xfrm>
              <a:grpFill/>
            </p:grpSpPr>
            <p:sp>
              <p:nvSpPr>
                <p:cNvPr id="709" name="Freeform 70">
                  <a:extLst>
                    <a:ext uri="{FF2B5EF4-FFF2-40B4-BE49-F238E27FC236}">
                      <a16:creationId xmlns:a16="http://schemas.microsoft.com/office/drawing/2014/main" id="{68A84F91-A24E-422D-8278-CA52CF03037A}"/>
                    </a:ext>
                  </a:extLst>
                </p:cNvPr>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0" name="Freeform 71">
                  <a:extLst>
                    <a:ext uri="{FF2B5EF4-FFF2-40B4-BE49-F238E27FC236}">
                      <a16:creationId xmlns:a16="http://schemas.microsoft.com/office/drawing/2014/main" id="{DC565079-0533-4DCC-9D04-7F5923D3C132}"/>
                    </a:ext>
                  </a:extLst>
                </p:cNvPr>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1" name="Freeform 72">
                  <a:extLst>
                    <a:ext uri="{FF2B5EF4-FFF2-40B4-BE49-F238E27FC236}">
                      <a16:creationId xmlns:a16="http://schemas.microsoft.com/office/drawing/2014/main" id="{6F3493C1-65B0-4CF2-96BC-C8316A1EB8C7}"/>
                    </a:ext>
                  </a:extLst>
                </p:cNvPr>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2" name="Freeform 73">
                  <a:extLst>
                    <a:ext uri="{FF2B5EF4-FFF2-40B4-BE49-F238E27FC236}">
                      <a16:creationId xmlns:a16="http://schemas.microsoft.com/office/drawing/2014/main" id="{431C49B7-1A29-463A-ABB4-EC66BEBC46A9}"/>
                    </a:ext>
                  </a:extLst>
                </p:cNvPr>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3" name="Freeform 74">
                  <a:extLst>
                    <a:ext uri="{FF2B5EF4-FFF2-40B4-BE49-F238E27FC236}">
                      <a16:creationId xmlns:a16="http://schemas.microsoft.com/office/drawing/2014/main" id="{BC0C1775-96D0-4AE6-B768-31CAB251E5FC}"/>
                    </a:ext>
                  </a:extLst>
                </p:cNvPr>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4" name="Freeform 75">
                  <a:extLst>
                    <a:ext uri="{FF2B5EF4-FFF2-40B4-BE49-F238E27FC236}">
                      <a16:creationId xmlns:a16="http://schemas.microsoft.com/office/drawing/2014/main" id="{35E40F8F-3C30-4051-ACB6-50191FCBBA7A}"/>
                    </a:ext>
                  </a:extLst>
                </p:cNvPr>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5" name="Freeform 76">
                  <a:extLst>
                    <a:ext uri="{FF2B5EF4-FFF2-40B4-BE49-F238E27FC236}">
                      <a16:creationId xmlns:a16="http://schemas.microsoft.com/office/drawing/2014/main" id="{802ED5EF-3D5C-42EA-AD54-FC620C3B3D47}"/>
                    </a:ext>
                  </a:extLst>
                </p:cNvPr>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6" name="Freeform 77">
                  <a:extLst>
                    <a:ext uri="{FF2B5EF4-FFF2-40B4-BE49-F238E27FC236}">
                      <a16:creationId xmlns:a16="http://schemas.microsoft.com/office/drawing/2014/main" id="{595C2BA2-10B5-4D22-A5CF-8A99E3F15466}"/>
                    </a:ext>
                  </a:extLst>
                </p:cNvPr>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7" name="Freeform 78">
                  <a:extLst>
                    <a:ext uri="{FF2B5EF4-FFF2-40B4-BE49-F238E27FC236}">
                      <a16:creationId xmlns:a16="http://schemas.microsoft.com/office/drawing/2014/main" id="{19613C5A-C659-48CB-BDF0-3EC8A5BE22B8}"/>
                    </a:ext>
                  </a:extLst>
                </p:cNvPr>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8" name="Freeform 79">
                  <a:extLst>
                    <a:ext uri="{FF2B5EF4-FFF2-40B4-BE49-F238E27FC236}">
                      <a16:creationId xmlns:a16="http://schemas.microsoft.com/office/drawing/2014/main" id="{0FCC9F9C-B600-4D86-A13F-8A0A94A137D7}"/>
                    </a:ext>
                  </a:extLst>
                </p:cNvPr>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19" name="Freeform 80">
                  <a:extLst>
                    <a:ext uri="{FF2B5EF4-FFF2-40B4-BE49-F238E27FC236}">
                      <a16:creationId xmlns:a16="http://schemas.microsoft.com/office/drawing/2014/main" id="{E4DD23B2-AABD-4250-9B20-D69DB81DF2BA}"/>
                    </a:ext>
                  </a:extLst>
                </p:cNvPr>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429" name="Freeform 81">
                <a:extLst>
                  <a:ext uri="{FF2B5EF4-FFF2-40B4-BE49-F238E27FC236}">
                    <a16:creationId xmlns:a16="http://schemas.microsoft.com/office/drawing/2014/main" id="{55C3F385-2B94-4A2B-B30E-05F07C76A93F}"/>
                  </a:ext>
                </a:extLst>
              </p:cNvPr>
              <p:cNvSpPr>
                <a:spLocks noChangeAspect="1"/>
              </p:cNvSpPr>
              <p:nvPr/>
            </p:nvSpPr>
            <p:spPr bwMode="gray">
              <a:xfrm>
                <a:off x="6933523" y="4159607"/>
                <a:ext cx="31399" cy="22134"/>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0" name="Freeform 82">
                <a:extLst>
                  <a:ext uri="{FF2B5EF4-FFF2-40B4-BE49-F238E27FC236}">
                    <a16:creationId xmlns:a16="http://schemas.microsoft.com/office/drawing/2014/main" id="{687A9A52-FF58-4BA8-8AB9-7DE86F18D19D}"/>
                  </a:ext>
                </a:extLst>
              </p:cNvPr>
              <p:cNvSpPr>
                <a:spLocks noChangeAspect="1"/>
              </p:cNvSpPr>
              <p:nvPr/>
            </p:nvSpPr>
            <p:spPr bwMode="gray">
              <a:xfrm>
                <a:off x="6981666" y="4327453"/>
                <a:ext cx="6280" cy="16600"/>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1" name="Freeform 83">
                <a:extLst>
                  <a:ext uri="{FF2B5EF4-FFF2-40B4-BE49-F238E27FC236}">
                    <a16:creationId xmlns:a16="http://schemas.microsoft.com/office/drawing/2014/main" id="{C69E8270-A3DE-4A84-9035-C23A81C5C91F}"/>
                  </a:ext>
                </a:extLst>
              </p:cNvPr>
              <p:cNvSpPr>
                <a:spLocks noChangeAspect="1"/>
              </p:cNvSpPr>
              <p:nvPr/>
            </p:nvSpPr>
            <p:spPr bwMode="gray">
              <a:xfrm>
                <a:off x="7180521" y="4430742"/>
                <a:ext cx="56516" cy="22134"/>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2" name="Freeform 84">
                <a:extLst>
                  <a:ext uri="{FF2B5EF4-FFF2-40B4-BE49-F238E27FC236}">
                    <a16:creationId xmlns:a16="http://schemas.microsoft.com/office/drawing/2014/main" id="{F0E94DCB-463A-411B-9A1F-42D92E058A90}"/>
                  </a:ext>
                </a:extLst>
              </p:cNvPr>
              <p:cNvSpPr>
                <a:spLocks noChangeAspect="1"/>
              </p:cNvSpPr>
              <p:nvPr/>
            </p:nvSpPr>
            <p:spPr bwMode="gray">
              <a:xfrm>
                <a:off x="7153310" y="4445497"/>
                <a:ext cx="35585" cy="25823"/>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3" name="Freeform 85">
                <a:extLst>
                  <a:ext uri="{FF2B5EF4-FFF2-40B4-BE49-F238E27FC236}">
                    <a16:creationId xmlns:a16="http://schemas.microsoft.com/office/drawing/2014/main" id="{3C6FAEAA-54E7-48D1-96F5-41D086673122}"/>
                  </a:ext>
                </a:extLst>
              </p:cNvPr>
              <p:cNvSpPr>
                <a:spLocks noChangeAspect="1"/>
              </p:cNvSpPr>
              <p:nvPr/>
            </p:nvSpPr>
            <p:spPr bwMode="gray">
              <a:xfrm>
                <a:off x="7253784" y="4318231"/>
                <a:ext cx="66982" cy="22134"/>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4" name="Freeform 86">
                <a:extLst>
                  <a:ext uri="{FF2B5EF4-FFF2-40B4-BE49-F238E27FC236}">
                    <a16:creationId xmlns:a16="http://schemas.microsoft.com/office/drawing/2014/main" id="{E1FB2528-AF82-42A4-BCF2-FBA13AB790D1}"/>
                  </a:ext>
                </a:extLst>
              </p:cNvPr>
              <p:cNvSpPr>
                <a:spLocks noChangeAspect="1"/>
              </p:cNvSpPr>
              <p:nvPr/>
            </p:nvSpPr>
            <p:spPr bwMode="gray">
              <a:xfrm>
                <a:off x="7046555" y="4227851"/>
                <a:ext cx="144432" cy="149400"/>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5" name="Freeform 87">
                <a:extLst>
                  <a:ext uri="{FF2B5EF4-FFF2-40B4-BE49-F238E27FC236}">
                    <a16:creationId xmlns:a16="http://schemas.microsoft.com/office/drawing/2014/main" id="{31DD2D60-B238-4FCD-9E62-E91F1717858A}"/>
                  </a:ext>
                </a:extLst>
              </p:cNvPr>
              <p:cNvSpPr>
                <a:spLocks noChangeAspect="1"/>
              </p:cNvSpPr>
              <p:nvPr/>
            </p:nvSpPr>
            <p:spPr bwMode="gray">
              <a:xfrm>
                <a:off x="7241225" y="4216786"/>
                <a:ext cx="33491" cy="62711"/>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6" name="Freeform 88">
                <a:extLst>
                  <a:ext uri="{FF2B5EF4-FFF2-40B4-BE49-F238E27FC236}">
                    <a16:creationId xmlns:a16="http://schemas.microsoft.com/office/drawing/2014/main" id="{8A712263-E1C5-49EC-851E-07F2339B76D1}"/>
                  </a:ext>
                </a:extLst>
              </p:cNvPr>
              <p:cNvSpPr>
                <a:spLocks noChangeAspect="1"/>
              </p:cNvSpPr>
              <p:nvPr/>
            </p:nvSpPr>
            <p:spPr bwMode="gray">
              <a:xfrm>
                <a:off x="7322858" y="4270274"/>
                <a:ext cx="238626" cy="177067"/>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7" name="Freeform 89">
                <a:extLst>
                  <a:ext uri="{FF2B5EF4-FFF2-40B4-BE49-F238E27FC236}">
                    <a16:creationId xmlns:a16="http://schemas.microsoft.com/office/drawing/2014/main" id="{87B94298-DC35-40EE-8BDC-2FD0CC544A91}"/>
                  </a:ext>
                </a:extLst>
              </p:cNvPr>
              <p:cNvSpPr>
                <a:spLocks noChangeAspect="1"/>
              </p:cNvSpPr>
              <p:nvPr/>
            </p:nvSpPr>
            <p:spPr bwMode="gray">
              <a:xfrm>
                <a:off x="7781273" y="4314542"/>
                <a:ext cx="54423" cy="44267"/>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8" name="Freeform 90">
                <a:extLst>
                  <a:ext uri="{FF2B5EF4-FFF2-40B4-BE49-F238E27FC236}">
                    <a16:creationId xmlns:a16="http://schemas.microsoft.com/office/drawing/2014/main" id="{4EC7EFB9-DA31-4D27-9C58-FC0D43769EBE}"/>
                  </a:ext>
                </a:extLst>
              </p:cNvPr>
              <p:cNvSpPr>
                <a:spLocks noChangeAspect="1"/>
              </p:cNvSpPr>
              <p:nvPr/>
            </p:nvSpPr>
            <p:spPr bwMode="gray">
              <a:xfrm>
                <a:off x="6661405" y="3783340"/>
                <a:ext cx="165363" cy="306179"/>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39" name="Freeform 91">
                <a:extLst>
                  <a:ext uri="{FF2B5EF4-FFF2-40B4-BE49-F238E27FC236}">
                    <a16:creationId xmlns:a16="http://schemas.microsoft.com/office/drawing/2014/main" id="{2B84935C-BBB5-46F2-B1FF-45C95075FC7D}"/>
                  </a:ext>
                </a:extLst>
              </p:cNvPr>
              <p:cNvSpPr>
                <a:spLocks noChangeAspect="1"/>
              </p:cNvSpPr>
              <p:nvPr/>
            </p:nvSpPr>
            <p:spPr bwMode="gray">
              <a:xfrm>
                <a:off x="6833048" y="4122719"/>
                <a:ext cx="221881" cy="121734"/>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0" name="Freeform 92">
                <a:extLst>
                  <a:ext uri="{FF2B5EF4-FFF2-40B4-BE49-F238E27FC236}">
                    <a16:creationId xmlns:a16="http://schemas.microsoft.com/office/drawing/2014/main" id="{AD618F55-2D67-4687-A052-52838F8FC4BB}"/>
                  </a:ext>
                </a:extLst>
              </p:cNvPr>
              <p:cNvSpPr>
                <a:spLocks noChangeAspect="1"/>
              </p:cNvSpPr>
              <p:nvPr/>
            </p:nvSpPr>
            <p:spPr bwMode="gray">
              <a:xfrm>
                <a:off x="6617448" y="4126407"/>
                <a:ext cx="94194" cy="10882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1" name="Freeform 93">
                <a:extLst>
                  <a:ext uri="{FF2B5EF4-FFF2-40B4-BE49-F238E27FC236}">
                    <a16:creationId xmlns:a16="http://schemas.microsoft.com/office/drawing/2014/main" id="{5B65F79C-8DBF-452F-B5B4-E7ED25901108}"/>
                  </a:ext>
                </a:extLst>
              </p:cNvPr>
              <p:cNvSpPr>
                <a:spLocks noChangeAspect="1"/>
              </p:cNvSpPr>
              <p:nvPr/>
            </p:nvSpPr>
            <p:spPr bwMode="gray">
              <a:xfrm>
                <a:off x="6558837" y="3836829"/>
                <a:ext cx="180016" cy="311712"/>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2" name="Freeform 94">
                <a:extLst>
                  <a:ext uri="{FF2B5EF4-FFF2-40B4-BE49-F238E27FC236}">
                    <a16:creationId xmlns:a16="http://schemas.microsoft.com/office/drawing/2014/main" id="{20725F74-662B-4D45-B48D-CC54634CDC29}"/>
                  </a:ext>
                </a:extLst>
              </p:cNvPr>
              <p:cNvSpPr>
                <a:spLocks noChangeAspect="1"/>
              </p:cNvSpPr>
              <p:nvPr/>
            </p:nvSpPr>
            <p:spPr bwMode="gray">
              <a:xfrm>
                <a:off x="6435337" y="3668986"/>
                <a:ext cx="203042" cy="387334"/>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3" name="Freeform 95">
                <a:extLst>
                  <a:ext uri="{FF2B5EF4-FFF2-40B4-BE49-F238E27FC236}">
                    <a16:creationId xmlns:a16="http://schemas.microsoft.com/office/drawing/2014/main" id="{F4BE4360-3F11-4EE6-AD05-C4ECBBE98507}"/>
                  </a:ext>
                </a:extLst>
              </p:cNvPr>
              <p:cNvSpPr>
                <a:spLocks noChangeAspect="1"/>
              </p:cNvSpPr>
              <p:nvPr/>
            </p:nvSpPr>
            <p:spPr bwMode="gray">
              <a:xfrm>
                <a:off x="6665591" y="3964096"/>
                <a:ext cx="121406" cy="86689"/>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4" name="Freeform 96">
                <a:extLst>
                  <a:ext uri="{FF2B5EF4-FFF2-40B4-BE49-F238E27FC236}">
                    <a16:creationId xmlns:a16="http://schemas.microsoft.com/office/drawing/2014/main" id="{C1406F91-AB40-404B-8B5B-CDBAEC8CD71E}"/>
                  </a:ext>
                </a:extLst>
              </p:cNvPr>
              <p:cNvSpPr>
                <a:spLocks noChangeAspect="1"/>
              </p:cNvSpPr>
              <p:nvPr/>
            </p:nvSpPr>
            <p:spPr bwMode="gray">
              <a:xfrm>
                <a:off x="6617448" y="3798096"/>
                <a:ext cx="165363" cy="180756"/>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5" name="Freeform 98">
                <a:extLst>
                  <a:ext uri="{FF2B5EF4-FFF2-40B4-BE49-F238E27FC236}">
                    <a16:creationId xmlns:a16="http://schemas.microsoft.com/office/drawing/2014/main" id="{D063B039-EAFA-4150-BBA8-6707F5356F14}"/>
                  </a:ext>
                </a:extLst>
              </p:cNvPr>
              <p:cNvSpPr>
                <a:spLocks noChangeAspect="1"/>
              </p:cNvSpPr>
              <p:nvPr/>
            </p:nvSpPr>
            <p:spPr bwMode="gray">
              <a:xfrm>
                <a:off x="6395568" y="3792562"/>
                <a:ext cx="6280" cy="9223"/>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6" name="Freeform 99">
                <a:extLst>
                  <a:ext uri="{FF2B5EF4-FFF2-40B4-BE49-F238E27FC236}">
                    <a16:creationId xmlns:a16="http://schemas.microsoft.com/office/drawing/2014/main" id="{9F20E235-3C75-4E03-AE33-9A363DBE4282}"/>
                  </a:ext>
                </a:extLst>
              </p:cNvPr>
              <p:cNvSpPr>
                <a:spLocks noChangeAspect="1"/>
              </p:cNvSpPr>
              <p:nvPr/>
            </p:nvSpPr>
            <p:spPr bwMode="gray">
              <a:xfrm>
                <a:off x="5878546" y="3486384"/>
                <a:ext cx="674013" cy="612357"/>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7" name="Freeform 100">
                <a:extLst>
                  <a:ext uri="{FF2B5EF4-FFF2-40B4-BE49-F238E27FC236}">
                    <a16:creationId xmlns:a16="http://schemas.microsoft.com/office/drawing/2014/main" id="{31357595-0D35-4ED6-A099-F89A95DF8072}"/>
                  </a:ext>
                </a:extLst>
              </p:cNvPr>
              <p:cNvSpPr>
                <a:spLocks noChangeAspect="1"/>
              </p:cNvSpPr>
              <p:nvPr/>
            </p:nvSpPr>
            <p:spPr bwMode="gray">
              <a:xfrm>
                <a:off x="5712880" y="3460319"/>
                <a:ext cx="385452" cy="310109"/>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8" name="Freeform 101">
                <a:extLst>
                  <a:ext uri="{FF2B5EF4-FFF2-40B4-BE49-F238E27FC236}">
                    <a16:creationId xmlns:a16="http://schemas.microsoft.com/office/drawing/2014/main" id="{B2416E97-6B70-4221-B114-9DA00DC463D2}"/>
                  </a:ext>
                </a:extLst>
              </p:cNvPr>
              <p:cNvSpPr>
                <a:spLocks noChangeAspect="1"/>
              </p:cNvSpPr>
              <p:nvPr/>
            </p:nvSpPr>
            <p:spPr bwMode="gray">
              <a:xfrm>
                <a:off x="6353704" y="3668985"/>
                <a:ext cx="77449" cy="36888"/>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49" name="Freeform 102">
                <a:extLst>
                  <a:ext uri="{FF2B5EF4-FFF2-40B4-BE49-F238E27FC236}">
                    <a16:creationId xmlns:a16="http://schemas.microsoft.com/office/drawing/2014/main" id="{AE71FFEB-85A8-4153-AFB7-4EEB1534FCA2}"/>
                  </a:ext>
                </a:extLst>
              </p:cNvPr>
              <p:cNvSpPr>
                <a:spLocks noChangeAspect="1"/>
              </p:cNvSpPr>
              <p:nvPr/>
            </p:nvSpPr>
            <p:spPr bwMode="gray">
              <a:xfrm>
                <a:off x="6154849" y="3622873"/>
                <a:ext cx="184202" cy="90378"/>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50" name="Freeform 103">
                <a:extLst>
                  <a:ext uri="{FF2B5EF4-FFF2-40B4-BE49-F238E27FC236}">
                    <a16:creationId xmlns:a16="http://schemas.microsoft.com/office/drawing/2014/main" id="{0C9ABE42-3F1E-47D4-A4DD-DE5F76827B69}"/>
                  </a:ext>
                </a:extLst>
              </p:cNvPr>
              <p:cNvSpPr>
                <a:spLocks noChangeAspect="1"/>
              </p:cNvSpPr>
              <p:nvPr/>
            </p:nvSpPr>
            <p:spPr bwMode="gray">
              <a:xfrm>
                <a:off x="6332771" y="3709563"/>
                <a:ext cx="108847" cy="12357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51" name="Freeform 104">
                <a:extLst>
                  <a:ext uri="{FF2B5EF4-FFF2-40B4-BE49-F238E27FC236}">
                    <a16:creationId xmlns:a16="http://schemas.microsoft.com/office/drawing/2014/main" id="{7A78F426-BCDE-49D6-8B4C-CD3E315C89C1}"/>
                  </a:ext>
                </a:extLst>
              </p:cNvPr>
              <p:cNvSpPr>
                <a:spLocks noChangeAspect="1"/>
              </p:cNvSpPr>
              <p:nvPr/>
            </p:nvSpPr>
            <p:spPr bwMode="gray">
              <a:xfrm>
                <a:off x="6146476" y="4063696"/>
                <a:ext cx="48144" cy="79311"/>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52" name="Freeform 105">
                <a:extLst>
                  <a:ext uri="{FF2B5EF4-FFF2-40B4-BE49-F238E27FC236}">
                    <a16:creationId xmlns:a16="http://schemas.microsoft.com/office/drawing/2014/main" id="{D5FB7641-3311-4B3F-B500-A2F9194D4A05}"/>
                  </a:ext>
                </a:extLst>
              </p:cNvPr>
              <p:cNvSpPr>
                <a:spLocks noChangeAspect="1"/>
              </p:cNvSpPr>
              <p:nvPr/>
            </p:nvSpPr>
            <p:spPr bwMode="gray">
              <a:xfrm>
                <a:off x="7073768" y="3737229"/>
                <a:ext cx="39771" cy="73778"/>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453" name="Group 106">
                <a:extLst>
                  <a:ext uri="{FF2B5EF4-FFF2-40B4-BE49-F238E27FC236}">
                    <a16:creationId xmlns:a16="http://schemas.microsoft.com/office/drawing/2014/main" id="{1F8FA2DE-61AC-4C3A-9D73-CC69184EA321}"/>
                  </a:ext>
                </a:extLst>
              </p:cNvPr>
              <p:cNvGrpSpPr>
                <a:grpSpLocks noChangeAspect="1"/>
              </p:cNvGrpSpPr>
              <p:nvPr/>
            </p:nvGrpSpPr>
            <p:grpSpPr bwMode="auto">
              <a:xfrm>
                <a:off x="7293554" y="3233696"/>
                <a:ext cx="372592" cy="372579"/>
                <a:chOff x="3938" y="1929"/>
                <a:chExt cx="178" cy="202"/>
              </a:xfrm>
              <a:grpFill/>
            </p:grpSpPr>
            <p:sp>
              <p:nvSpPr>
                <p:cNvPr id="705" name="Freeform 107">
                  <a:extLst>
                    <a:ext uri="{FF2B5EF4-FFF2-40B4-BE49-F238E27FC236}">
                      <a16:creationId xmlns:a16="http://schemas.microsoft.com/office/drawing/2014/main" id="{B6D9DF6E-2588-4D35-83B9-162D2EF264DD}"/>
                    </a:ext>
                  </a:extLst>
                </p:cNvPr>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06" name="Freeform 108">
                  <a:extLst>
                    <a:ext uri="{FF2B5EF4-FFF2-40B4-BE49-F238E27FC236}">
                      <a16:creationId xmlns:a16="http://schemas.microsoft.com/office/drawing/2014/main" id="{A1E1C96B-50BF-494A-A3CA-C818A2EDD4BD}"/>
                    </a:ext>
                  </a:extLst>
                </p:cNvPr>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07" name="Freeform 109">
                  <a:extLst>
                    <a:ext uri="{FF2B5EF4-FFF2-40B4-BE49-F238E27FC236}">
                      <a16:creationId xmlns:a16="http://schemas.microsoft.com/office/drawing/2014/main" id="{BF6105F2-1C7F-4CF8-872A-09C8BF802734}"/>
                    </a:ext>
                  </a:extLst>
                </p:cNvPr>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08" name="Freeform 110">
                  <a:extLst>
                    <a:ext uri="{FF2B5EF4-FFF2-40B4-BE49-F238E27FC236}">
                      <a16:creationId xmlns:a16="http://schemas.microsoft.com/office/drawing/2014/main" id="{30EB51C6-451A-42AD-B96E-6064E3A18EC3}"/>
                    </a:ext>
                  </a:extLst>
                </p:cNvPr>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454" name="Freeform 111">
                <a:extLst>
                  <a:ext uri="{FF2B5EF4-FFF2-40B4-BE49-F238E27FC236}">
                    <a16:creationId xmlns:a16="http://schemas.microsoft.com/office/drawing/2014/main" id="{7E3C7574-F4FC-4A5D-8675-93D659739A91}"/>
                  </a:ext>
                </a:extLst>
              </p:cNvPr>
              <p:cNvSpPr>
                <a:spLocks noChangeAspect="1"/>
              </p:cNvSpPr>
              <p:nvPr/>
            </p:nvSpPr>
            <p:spPr bwMode="gray">
              <a:xfrm>
                <a:off x="7211920" y="3421829"/>
                <a:ext cx="79542" cy="105133"/>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55" name="Freeform 112">
                <a:extLst>
                  <a:ext uri="{FF2B5EF4-FFF2-40B4-BE49-F238E27FC236}">
                    <a16:creationId xmlns:a16="http://schemas.microsoft.com/office/drawing/2014/main" id="{5A8454FF-6691-4A4A-B6B7-5F142ED540FB}"/>
                  </a:ext>
                </a:extLst>
              </p:cNvPr>
              <p:cNvSpPr>
                <a:spLocks noChangeAspect="1"/>
              </p:cNvSpPr>
              <p:nvPr/>
            </p:nvSpPr>
            <p:spPr bwMode="gray">
              <a:xfrm>
                <a:off x="6332772" y="3027117"/>
                <a:ext cx="726344" cy="313556"/>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56" name="Freeform 113">
                <a:extLst>
                  <a:ext uri="{FF2B5EF4-FFF2-40B4-BE49-F238E27FC236}">
                    <a16:creationId xmlns:a16="http://schemas.microsoft.com/office/drawing/2014/main" id="{8407A6C6-56BC-4966-9E0D-8372AD3C4367}"/>
                  </a:ext>
                </a:extLst>
              </p:cNvPr>
              <p:cNvSpPr>
                <a:spLocks noChangeAspect="1"/>
              </p:cNvSpPr>
              <p:nvPr/>
            </p:nvSpPr>
            <p:spPr bwMode="gray">
              <a:xfrm>
                <a:off x="6810024" y="3847896"/>
                <a:ext cx="54423" cy="42422"/>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57" name="Freeform 114">
                <a:extLst>
                  <a:ext uri="{FF2B5EF4-FFF2-40B4-BE49-F238E27FC236}">
                    <a16:creationId xmlns:a16="http://schemas.microsoft.com/office/drawing/2014/main" id="{BC85CEA7-EBCD-4B06-B19F-2EF9435D0E66}"/>
                  </a:ext>
                </a:extLst>
              </p:cNvPr>
              <p:cNvSpPr>
                <a:spLocks noChangeAspect="1"/>
              </p:cNvSpPr>
              <p:nvPr/>
            </p:nvSpPr>
            <p:spPr bwMode="gray">
              <a:xfrm>
                <a:off x="6006231" y="2984694"/>
                <a:ext cx="1406637" cy="861357"/>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58" name="Freeform 115">
                <a:extLst>
                  <a:ext uri="{FF2B5EF4-FFF2-40B4-BE49-F238E27FC236}">
                    <a16:creationId xmlns:a16="http://schemas.microsoft.com/office/drawing/2014/main" id="{FF2BC32C-3C0A-4416-8F2B-17BA3ED9EEBE}"/>
                  </a:ext>
                </a:extLst>
              </p:cNvPr>
              <p:cNvSpPr>
                <a:spLocks noChangeAspect="1"/>
              </p:cNvSpPr>
              <p:nvPr/>
            </p:nvSpPr>
            <p:spPr bwMode="gray">
              <a:xfrm>
                <a:off x="7172148" y="3303784"/>
                <a:ext cx="144432" cy="140178"/>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459" name="Group 116">
                <a:extLst>
                  <a:ext uri="{FF2B5EF4-FFF2-40B4-BE49-F238E27FC236}">
                    <a16:creationId xmlns:a16="http://schemas.microsoft.com/office/drawing/2014/main" id="{19C266D0-FB6F-4D27-95CD-C53C97F78C91}"/>
                  </a:ext>
                </a:extLst>
              </p:cNvPr>
              <p:cNvGrpSpPr>
                <a:grpSpLocks noChangeAspect="1"/>
              </p:cNvGrpSpPr>
              <p:nvPr/>
            </p:nvGrpSpPr>
            <p:grpSpPr bwMode="auto">
              <a:xfrm>
                <a:off x="4764957" y="1446425"/>
                <a:ext cx="3920581" cy="1903470"/>
                <a:chOff x="2730" y="960"/>
                <a:chExt cx="1873" cy="1032"/>
              </a:xfrm>
              <a:grpFill/>
            </p:grpSpPr>
            <p:grpSp>
              <p:nvGrpSpPr>
                <p:cNvPr id="688" name="Group 117">
                  <a:extLst>
                    <a:ext uri="{FF2B5EF4-FFF2-40B4-BE49-F238E27FC236}">
                      <a16:creationId xmlns:a16="http://schemas.microsoft.com/office/drawing/2014/main" id="{C6C305BD-EFD1-4FBE-9096-9E1C687696D7}"/>
                    </a:ext>
                  </a:extLst>
                </p:cNvPr>
                <p:cNvGrpSpPr>
                  <a:grpSpLocks noChangeAspect="1"/>
                </p:cNvGrpSpPr>
                <p:nvPr/>
              </p:nvGrpSpPr>
              <p:grpSpPr bwMode="auto">
                <a:xfrm>
                  <a:off x="3044" y="960"/>
                  <a:ext cx="1473" cy="481"/>
                  <a:chOff x="3044" y="960"/>
                  <a:chExt cx="1473" cy="481"/>
                </a:xfrm>
                <a:grpFill/>
              </p:grpSpPr>
              <p:sp>
                <p:nvSpPr>
                  <p:cNvPr id="692" name="Freeform 118">
                    <a:extLst>
                      <a:ext uri="{FF2B5EF4-FFF2-40B4-BE49-F238E27FC236}">
                        <a16:creationId xmlns:a16="http://schemas.microsoft.com/office/drawing/2014/main" id="{97DCEE9D-DF63-4C6A-AF3C-E5BD1F00CEEF}"/>
                      </a:ext>
                    </a:extLst>
                  </p:cNvPr>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93" name="Freeform 119">
                    <a:extLst>
                      <a:ext uri="{FF2B5EF4-FFF2-40B4-BE49-F238E27FC236}">
                        <a16:creationId xmlns:a16="http://schemas.microsoft.com/office/drawing/2014/main" id="{7C7A2C9F-453D-43DD-99CF-F31C86568E12}"/>
                      </a:ext>
                    </a:extLst>
                  </p:cNvPr>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94" name="Freeform 120">
                    <a:extLst>
                      <a:ext uri="{FF2B5EF4-FFF2-40B4-BE49-F238E27FC236}">
                        <a16:creationId xmlns:a16="http://schemas.microsoft.com/office/drawing/2014/main" id="{D414B4BE-DFBC-48C5-B308-FEA8941534DA}"/>
                      </a:ext>
                    </a:extLst>
                  </p:cNvPr>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95" name="Freeform 121">
                    <a:extLst>
                      <a:ext uri="{FF2B5EF4-FFF2-40B4-BE49-F238E27FC236}">
                        <a16:creationId xmlns:a16="http://schemas.microsoft.com/office/drawing/2014/main" id="{A106B75C-B3DB-4C36-B9B4-4DFB6C1565CC}"/>
                      </a:ext>
                    </a:extLst>
                  </p:cNvPr>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96" name="Freeform 122">
                    <a:extLst>
                      <a:ext uri="{FF2B5EF4-FFF2-40B4-BE49-F238E27FC236}">
                        <a16:creationId xmlns:a16="http://schemas.microsoft.com/office/drawing/2014/main" id="{BDCEF5B0-EDF2-471D-A976-94B288C07724}"/>
                      </a:ext>
                    </a:extLst>
                  </p:cNvPr>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97" name="Freeform 123">
                    <a:extLst>
                      <a:ext uri="{FF2B5EF4-FFF2-40B4-BE49-F238E27FC236}">
                        <a16:creationId xmlns:a16="http://schemas.microsoft.com/office/drawing/2014/main" id="{B996ABDB-C15A-4103-889D-1B28CC743F1D}"/>
                      </a:ext>
                    </a:extLst>
                  </p:cNvPr>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98" name="Freeform 124">
                    <a:extLst>
                      <a:ext uri="{FF2B5EF4-FFF2-40B4-BE49-F238E27FC236}">
                        <a16:creationId xmlns:a16="http://schemas.microsoft.com/office/drawing/2014/main" id="{6EB13C73-47A7-4B2D-8241-17690FC427DD}"/>
                      </a:ext>
                    </a:extLst>
                  </p:cNvPr>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99" name="Freeform 125">
                    <a:extLst>
                      <a:ext uri="{FF2B5EF4-FFF2-40B4-BE49-F238E27FC236}">
                        <a16:creationId xmlns:a16="http://schemas.microsoft.com/office/drawing/2014/main" id="{AB1D16AB-8187-40C6-A9ED-5C40C060AFF9}"/>
                      </a:ext>
                    </a:extLst>
                  </p:cNvPr>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00" name="Freeform 126">
                    <a:extLst>
                      <a:ext uri="{FF2B5EF4-FFF2-40B4-BE49-F238E27FC236}">
                        <a16:creationId xmlns:a16="http://schemas.microsoft.com/office/drawing/2014/main" id="{5D09E25E-AF0A-4368-B875-DB144E184A7E}"/>
                      </a:ext>
                    </a:extLst>
                  </p:cNvPr>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01" name="Freeform 127">
                    <a:extLst>
                      <a:ext uri="{FF2B5EF4-FFF2-40B4-BE49-F238E27FC236}">
                        <a16:creationId xmlns:a16="http://schemas.microsoft.com/office/drawing/2014/main" id="{BDA2BE37-F692-4467-95E0-E00035C6724F}"/>
                      </a:ext>
                    </a:extLst>
                  </p:cNvPr>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02" name="Freeform 128">
                    <a:extLst>
                      <a:ext uri="{FF2B5EF4-FFF2-40B4-BE49-F238E27FC236}">
                        <a16:creationId xmlns:a16="http://schemas.microsoft.com/office/drawing/2014/main" id="{75B8D820-F5AF-4012-AAC9-AF32096596E8}"/>
                      </a:ext>
                    </a:extLst>
                  </p:cNvPr>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03" name="Freeform 129">
                    <a:extLst>
                      <a:ext uri="{FF2B5EF4-FFF2-40B4-BE49-F238E27FC236}">
                        <a16:creationId xmlns:a16="http://schemas.microsoft.com/office/drawing/2014/main" id="{BB489338-3117-4ECC-80F8-8376DB87DD5A}"/>
                      </a:ext>
                    </a:extLst>
                  </p:cNvPr>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704" name="Freeform 130">
                    <a:extLst>
                      <a:ext uri="{FF2B5EF4-FFF2-40B4-BE49-F238E27FC236}">
                        <a16:creationId xmlns:a16="http://schemas.microsoft.com/office/drawing/2014/main" id="{B5CEBAC4-6A15-4AFD-BEEA-858B0ED4C104}"/>
                      </a:ext>
                    </a:extLst>
                  </p:cNvPr>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689" name="Freeform 131">
                  <a:extLst>
                    <a:ext uri="{FF2B5EF4-FFF2-40B4-BE49-F238E27FC236}">
                      <a16:creationId xmlns:a16="http://schemas.microsoft.com/office/drawing/2014/main" id="{935A327F-5F29-4111-8B76-B349E093AF72}"/>
                    </a:ext>
                  </a:extLst>
                </p:cNvPr>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90" name="Freeform 132">
                  <a:extLst>
                    <a:ext uri="{FF2B5EF4-FFF2-40B4-BE49-F238E27FC236}">
                      <a16:creationId xmlns:a16="http://schemas.microsoft.com/office/drawing/2014/main" id="{95C91ADB-28E1-4A3A-903B-93FF57E027FE}"/>
                    </a:ext>
                  </a:extLst>
                </p:cNvPr>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91" name="Freeform 133">
                  <a:extLst>
                    <a:ext uri="{FF2B5EF4-FFF2-40B4-BE49-F238E27FC236}">
                      <a16:creationId xmlns:a16="http://schemas.microsoft.com/office/drawing/2014/main" id="{BF7543F3-76B5-4A0B-94A6-BB8A1CDC9C5E}"/>
                    </a:ext>
                  </a:extLst>
                </p:cNvPr>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460" name="Freeform 134">
                <a:extLst>
                  <a:ext uri="{FF2B5EF4-FFF2-40B4-BE49-F238E27FC236}">
                    <a16:creationId xmlns:a16="http://schemas.microsoft.com/office/drawing/2014/main" id="{E99F4A9B-98DE-4E5B-9936-A5D88C945469}"/>
                  </a:ext>
                </a:extLst>
              </p:cNvPr>
              <p:cNvSpPr>
                <a:spLocks noChangeAspect="1"/>
              </p:cNvSpPr>
              <p:nvPr/>
            </p:nvSpPr>
            <p:spPr bwMode="gray">
              <a:xfrm>
                <a:off x="5277795" y="4002830"/>
                <a:ext cx="33491" cy="38734"/>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461" name="Group 135">
                <a:extLst>
                  <a:ext uri="{FF2B5EF4-FFF2-40B4-BE49-F238E27FC236}">
                    <a16:creationId xmlns:a16="http://schemas.microsoft.com/office/drawing/2014/main" id="{ADC59850-0855-40D2-AE2F-13F4CE64E97D}"/>
                  </a:ext>
                </a:extLst>
              </p:cNvPr>
              <p:cNvGrpSpPr>
                <a:grpSpLocks noChangeAspect="1"/>
              </p:cNvGrpSpPr>
              <p:nvPr/>
            </p:nvGrpSpPr>
            <p:grpSpPr bwMode="auto">
              <a:xfrm>
                <a:off x="4915669" y="3325918"/>
                <a:ext cx="854030" cy="680601"/>
                <a:chOff x="2802" y="1979"/>
                <a:chExt cx="408" cy="369"/>
              </a:xfrm>
              <a:grpFill/>
            </p:grpSpPr>
            <p:sp>
              <p:nvSpPr>
                <p:cNvPr id="659" name="Freeform 136">
                  <a:extLst>
                    <a:ext uri="{FF2B5EF4-FFF2-40B4-BE49-F238E27FC236}">
                      <a16:creationId xmlns:a16="http://schemas.microsoft.com/office/drawing/2014/main" id="{B8F798CA-BA57-49CE-9FCB-9F6BC42C90A7}"/>
                    </a:ext>
                  </a:extLst>
                </p:cNvPr>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660" name="Group 137">
                  <a:extLst>
                    <a:ext uri="{FF2B5EF4-FFF2-40B4-BE49-F238E27FC236}">
                      <a16:creationId xmlns:a16="http://schemas.microsoft.com/office/drawing/2014/main" id="{6AB95CA6-5F29-4BAE-A62E-B02611196845}"/>
                    </a:ext>
                  </a:extLst>
                </p:cNvPr>
                <p:cNvGrpSpPr>
                  <a:grpSpLocks noChangeAspect="1"/>
                </p:cNvGrpSpPr>
                <p:nvPr/>
              </p:nvGrpSpPr>
              <p:grpSpPr bwMode="auto">
                <a:xfrm>
                  <a:off x="2889" y="2101"/>
                  <a:ext cx="17" cy="51"/>
                  <a:chOff x="2889" y="2101"/>
                  <a:chExt cx="17" cy="51"/>
                </a:xfrm>
                <a:grpFill/>
              </p:grpSpPr>
              <p:sp>
                <p:nvSpPr>
                  <p:cNvPr id="685" name="Freeform 138">
                    <a:extLst>
                      <a:ext uri="{FF2B5EF4-FFF2-40B4-BE49-F238E27FC236}">
                        <a16:creationId xmlns:a16="http://schemas.microsoft.com/office/drawing/2014/main" id="{FE4D06C2-16EE-4D8A-BD54-877E2FAB09E7}"/>
                      </a:ext>
                    </a:extLst>
                  </p:cNvPr>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86" name="Freeform 139">
                    <a:extLst>
                      <a:ext uri="{FF2B5EF4-FFF2-40B4-BE49-F238E27FC236}">
                        <a16:creationId xmlns:a16="http://schemas.microsoft.com/office/drawing/2014/main" id="{F3A0786A-A475-43B2-A3E5-4F67655ED89F}"/>
                      </a:ext>
                    </a:extLst>
                  </p:cNvPr>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87" name="Freeform 140">
                    <a:extLst>
                      <a:ext uri="{FF2B5EF4-FFF2-40B4-BE49-F238E27FC236}">
                        <a16:creationId xmlns:a16="http://schemas.microsoft.com/office/drawing/2014/main" id="{D0AFD1FD-F497-4244-A40B-24BC0FFEC9B0}"/>
                      </a:ext>
                    </a:extLst>
                  </p:cNvPr>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661" name="Freeform 141">
                  <a:extLst>
                    <a:ext uri="{FF2B5EF4-FFF2-40B4-BE49-F238E27FC236}">
                      <a16:creationId xmlns:a16="http://schemas.microsoft.com/office/drawing/2014/main" id="{67C0E481-8FFA-404F-9BB9-45BB067B51E3}"/>
                    </a:ext>
                  </a:extLst>
                </p:cNvPr>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662" name="Group 142">
                  <a:extLst>
                    <a:ext uri="{FF2B5EF4-FFF2-40B4-BE49-F238E27FC236}">
                      <a16:creationId xmlns:a16="http://schemas.microsoft.com/office/drawing/2014/main" id="{28878770-7979-413C-AEE5-5C93CD50EA5A}"/>
                    </a:ext>
                  </a:extLst>
                </p:cNvPr>
                <p:cNvGrpSpPr>
                  <a:grpSpLocks noChangeAspect="1"/>
                </p:cNvGrpSpPr>
                <p:nvPr/>
              </p:nvGrpSpPr>
              <p:grpSpPr bwMode="auto">
                <a:xfrm>
                  <a:off x="2896" y="2116"/>
                  <a:ext cx="231" cy="189"/>
                  <a:chOff x="2896" y="2116"/>
                  <a:chExt cx="231" cy="189"/>
                </a:xfrm>
                <a:grpFill/>
              </p:grpSpPr>
              <p:sp>
                <p:nvSpPr>
                  <p:cNvPr id="683" name="Freeform 143">
                    <a:extLst>
                      <a:ext uri="{FF2B5EF4-FFF2-40B4-BE49-F238E27FC236}">
                        <a16:creationId xmlns:a16="http://schemas.microsoft.com/office/drawing/2014/main" id="{F4781B25-AAC0-42DC-9162-E29715CD1817}"/>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84" name="Freeform 144">
                    <a:extLst>
                      <a:ext uri="{FF2B5EF4-FFF2-40B4-BE49-F238E27FC236}">
                        <a16:creationId xmlns:a16="http://schemas.microsoft.com/office/drawing/2014/main" id="{5097FA3B-EE1F-45E4-8531-B19802A9353F}"/>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grpSp>
              <p:nvGrpSpPr>
                <p:cNvPr id="663" name="Group 145">
                  <a:extLst>
                    <a:ext uri="{FF2B5EF4-FFF2-40B4-BE49-F238E27FC236}">
                      <a16:creationId xmlns:a16="http://schemas.microsoft.com/office/drawing/2014/main" id="{1E7D5CF8-5D90-4D86-9CE8-0CD61A531479}"/>
                    </a:ext>
                  </a:extLst>
                </p:cNvPr>
                <p:cNvGrpSpPr>
                  <a:grpSpLocks noChangeAspect="1"/>
                </p:cNvGrpSpPr>
                <p:nvPr/>
              </p:nvGrpSpPr>
              <p:grpSpPr bwMode="auto">
                <a:xfrm>
                  <a:off x="2984" y="2276"/>
                  <a:ext cx="114" cy="72"/>
                  <a:chOff x="2984" y="2276"/>
                  <a:chExt cx="114" cy="72"/>
                </a:xfrm>
                <a:grpFill/>
              </p:grpSpPr>
              <p:sp>
                <p:nvSpPr>
                  <p:cNvPr id="681" name="Freeform 146">
                    <a:extLst>
                      <a:ext uri="{FF2B5EF4-FFF2-40B4-BE49-F238E27FC236}">
                        <a16:creationId xmlns:a16="http://schemas.microsoft.com/office/drawing/2014/main" id="{E6DCAF4B-CFEC-44A1-B717-83B80A64E9F8}"/>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82" name="Freeform 147">
                    <a:extLst>
                      <a:ext uri="{FF2B5EF4-FFF2-40B4-BE49-F238E27FC236}">
                        <a16:creationId xmlns:a16="http://schemas.microsoft.com/office/drawing/2014/main" id="{D292C676-3856-4F5A-852A-FC84A5A9C787}"/>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664" name="Freeform 148">
                  <a:extLst>
                    <a:ext uri="{FF2B5EF4-FFF2-40B4-BE49-F238E27FC236}">
                      <a16:creationId xmlns:a16="http://schemas.microsoft.com/office/drawing/2014/main" id="{3CEEEE23-0470-4C9A-850D-A2F1EFB814BF}"/>
                    </a:ext>
                  </a:extLst>
                </p:cNvPr>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665" name="Group 149">
                  <a:extLst>
                    <a:ext uri="{FF2B5EF4-FFF2-40B4-BE49-F238E27FC236}">
                      <a16:creationId xmlns:a16="http://schemas.microsoft.com/office/drawing/2014/main" id="{9B57A706-2C2C-425C-81E9-5E1BB63F3456}"/>
                    </a:ext>
                  </a:extLst>
                </p:cNvPr>
                <p:cNvGrpSpPr>
                  <a:grpSpLocks noChangeAspect="1"/>
                </p:cNvGrpSpPr>
                <p:nvPr/>
              </p:nvGrpSpPr>
              <p:grpSpPr bwMode="auto">
                <a:xfrm>
                  <a:off x="3086" y="2189"/>
                  <a:ext cx="85" cy="114"/>
                  <a:chOff x="3086" y="2189"/>
                  <a:chExt cx="85" cy="114"/>
                </a:xfrm>
                <a:grpFill/>
              </p:grpSpPr>
              <p:sp>
                <p:nvSpPr>
                  <p:cNvPr id="679" name="Freeform 150">
                    <a:extLst>
                      <a:ext uri="{FF2B5EF4-FFF2-40B4-BE49-F238E27FC236}">
                        <a16:creationId xmlns:a16="http://schemas.microsoft.com/office/drawing/2014/main" id="{25E4FAD0-25A5-49B7-8741-701D34F797C4}"/>
                      </a:ext>
                    </a:extLst>
                  </p:cNvPr>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80" name="Freeform 151">
                    <a:extLst>
                      <a:ext uri="{FF2B5EF4-FFF2-40B4-BE49-F238E27FC236}">
                        <a16:creationId xmlns:a16="http://schemas.microsoft.com/office/drawing/2014/main" id="{05888577-9C57-4E88-8684-F9DC12669946}"/>
                      </a:ext>
                    </a:extLst>
                  </p:cNvPr>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666" name="Freeform 152">
                  <a:extLst>
                    <a:ext uri="{FF2B5EF4-FFF2-40B4-BE49-F238E27FC236}">
                      <a16:creationId xmlns:a16="http://schemas.microsoft.com/office/drawing/2014/main" id="{92D9E38F-4431-4967-9FEA-E60C53FD466C}"/>
                    </a:ext>
                  </a:extLst>
                </p:cNvPr>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667" name="Group 153">
                  <a:extLst>
                    <a:ext uri="{FF2B5EF4-FFF2-40B4-BE49-F238E27FC236}">
                      <a16:creationId xmlns:a16="http://schemas.microsoft.com/office/drawing/2014/main" id="{CD4FEE27-98D4-402B-938B-B710ED54142F}"/>
                    </a:ext>
                  </a:extLst>
                </p:cNvPr>
                <p:cNvGrpSpPr>
                  <a:grpSpLocks noChangeAspect="1"/>
                </p:cNvGrpSpPr>
                <p:nvPr/>
              </p:nvGrpSpPr>
              <p:grpSpPr bwMode="auto">
                <a:xfrm>
                  <a:off x="3000" y="2012"/>
                  <a:ext cx="210" cy="192"/>
                  <a:chOff x="3000" y="2012"/>
                  <a:chExt cx="210" cy="192"/>
                </a:xfrm>
                <a:grpFill/>
              </p:grpSpPr>
              <p:sp>
                <p:nvSpPr>
                  <p:cNvPr id="677" name="Freeform 154">
                    <a:extLst>
                      <a:ext uri="{FF2B5EF4-FFF2-40B4-BE49-F238E27FC236}">
                        <a16:creationId xmlns:a16="http://schemas.microsoft.com/office/drawing/2014/main" id="{EF5EC726-AD62-4A80-A1C6-A8DC14CE6642}"/>
                      </a:ext>
                    </a:extLst>
                  </p:cNvPr>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78" name="Freeform 155">
                    <a:extLst>
                      <a:ext uri="{FF2B5EF4-FFF2-40B4-BE49-F238E27FC236}">
                        <a16:creationId xmlns:a16="http://schemas.microsoft.com/office/drawing/2014/main" id="{7E85C428-4DFB-4BD1-BAAE-FA2AE59F6C95}"/>
                      </a:ext>
                    </a:extLst>
                  </p:cNvPr>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668" name="Freeform 156">
                  <a:extLst>
                    <a:ext uri="{FF2B5EF4-FFF2-40B4-BE49-F238E27FC236}">
                      <a16:creationId xmlns:a16="http://schemas.microsoft.com/office/drawing/2014/main" id="{B3637DBA-A506-451A-B6F2-22962F3D49F5}"/>
                    </a:ext>
                  </a:extLst>
                </p:cNvPr>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69" name="Freeform 157">
                  <a:extLst>
                    <a:ext uri="{FF2B5EF4-FFF2-40B4-BE49-F238E27FC236}">
                      <a16:creationId xmlns:a16="http://schemas.microsoft.com/office/drawing/2014/main" id="{C636975B-F599-4202-8451-3CC767590CD7}"/>
                    </a:ext>
                  </a:extLst>
                </p:cNvPr>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70" name="Freeform 158">
                  <a:extLst>
                    <a:ext uri="{FF2B5EF4-FFF2-40B4-BE49-F238E27FC236}">
                      <a16:creationId xmlns:a16="http://schemas.microsoft.com/office/drawing/2014/main" id="{8CA35D5B-47B1-4E6A-B4D7-3BC08D77DE3E}"/>
                    </a:ext>
                  </a:extLst>
                </p:cNvPr>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671" name="Group 159">
                  <a:extLst>
                    <a:ext uri="{FF2B5EF4-FFF2-40B4-BE49-F238E27FC236}">
                      <a16:creationId xmlns:a16="http://schemas.microsoft.com/office/drawing/2014/main" id="{1A7F5A91-84E9-4DC2-9E61-6B7EE8E3EF5B}"/>
                    </a:ext>
                  </a:extLst>
                </p:cNvPr>
                <p:cNvGrpSpPr>
                  <a:grpSpLocks noChangeAspect="1"/>
                </p:cNvGrpSpPr>
                <p:nvPr/>
              </p:nvGrpSpPr>
              <p:grpSpPr bwMode="auto">
                <a:xfrm>
                  <a:off x="2802" y="1979"/>
                  <a:ext cx="205" cy="88"/>
                  <a:chOff x="2802" y="1979"/>
                  <a:chExt cx="205" cy="88"/>
                </a:xfrm>
                <a:grpFill/>
              </p:grpSpPr>
              <p:sp>
                <p:nvSpPr>
                  <p:cNvPr id="675" name="Freeform 160">
                    <a:extLst>
                      <a:ext uri="{FF2B5EF4-FFF2-40B4-BE49-F238E27FC236}">
                        <a16:creationId xmlns:a16="http://schemas.microsoft.com/office/drawing/2014/main" id="{5BC76FE4-E6CC-4A68-A384-F952B5EC4145}"/>
                      </a:ext>
                    </a:extLst>
                  </p:cNvPr>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76" name="Freeform 161">
                    <a:extLst>
                      <a:ext uri="{FF2B5EF4-FFF2-40B4-BE49-F238E27FC236}">
                        <a16:creationId xmlns:a16="http://schemas.microsoft.com/office/drawing/2014/main" id="{A92235C5-39AB-4732-9CB5-8CD304139727}"/>
                      </a:ext>
                    </a:extLst>
                  </p:cNvPr>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672" name="Freeform 162">
                  <a:extLst>
                    <a:ext uri="{FF2B5EF4-FFF2-40B4-BE49-F238E27FC236}">
                      <a16:creationId xmlns:a16="http://schemas.microsoft.com/office/drawing/2014/main" id="{E9B55DF3-97D8-4FC2-B171-A00FEDF15658}"/>
                    </a:ext>
                  </a:extLst>
                </p:cNvPr>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73" name="Freeform 163">
                  <a:extLst>
                    <a:ext uri="{FF2B5EF4-FFF2-40B4-BE49-F238E27FC236}">
                      <a16:creationId xmlns:a16="http://schemas.microsoft.com/office/drawing/2014/main" id="{C96C4BA4-F702-4DEE-A0EB-1F513FF04188}"/>
                    </a:ext>
                  </a:extLst>
                </p:cNvPr>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74" name="Freeform 164">
                  <a:extLst>
                    <a:ext uri="{FF2B5EF4-FFF2-40B4-BE49-F238E27FC236}">
                      <a16:creationId xmlns:a16="http://schemas.microsoft.com/office/drawing/2014/main" id="{5B59C5F4-70FC-425C-B889-3E84AE227644}"/>
                    </a:ext>
                  </a:extLst>
                </p:cNvPr>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462" name="Freeform 165">
                <a:extLst>
                  <a:ext uri="{FF2B5EF4-FFF2-40B4-BE49-F238E27FC236}">
                    <a16:creationId xmlns:a16="http://schemas.microsoft.com/office/drawing/2014/main" id="{4C94451D-CF00-4551-8B31-2C49E2B64FF0}"/>
                  </a:ext>
                </a:extLst>
              </p:cNvPr>
              <p:cNvSpPr>
                <a:spLocks noChangeAspect="1"/>
              </p:cNvSpPr>
              <p:nvPr/>
            </p:nvSpPr>
            <p:spPr bwMode="gray">
              <a:xfrm>
                <a:off x="5313380" y="3346207"/>
                <a:ext cx="71169" cy="64556"/>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63" name="Freeform 166">
                <a:extLst>
                  <a:ext uri="{FF2B5EF4-FFF2-40B4-BE49-F238E27FC236}">
                    <a16:creationId xmlns:a16="http://schemas.microsoft.com/office/drawing/2014/main" id="{60445CA7-2430-4B17-92D3-104C5C93BC9A}"/>
                  </a:ext>
                </a:extLst>
              </p:cNvPr>
              <p:cNvSpPr>
                <a:spLocks noChangeAspect="1"/>
              </p:cNvSpPr>
              <p:nvPr/>
            </p:nvSpPr>
            <p:spPr bwMode="gray">
              <a:xfrm>
                <a:off x="5384548" y="2914606"/>
                <a:ext cx="933571" cy="438978"/>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64" name="Freeform 167">
                <a:extLst>
                  <a:ext uri="{FF2B5EF4-FFF2-40B4-BE49-F238E27FC236}">
                    <a16:creationId xmlns:a16="http://schemas.microsoft.com/office/drawing/2014/main" id="{57020D14-5A2C-4A86-8558-592B1C128954}"/>
                  </a:ext>
                </a:extLst>
              </p:cNvPr>
              <p:cNvSpPr>
                <a:spLocks noChangeAspect="1"/>
              </p:cNvSpPr>
              <p:nvPr/>
            </p:nvSpPr>
            <p:spPr bwMode="gray">
              <a:xfrm>
                <a:off x="5231744" y="3285339"/>
                <a:ext cx="154897" cy="6640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65" name="Freeform 168">
                <a:extLst>
                  <a:ext uri="{FF2B5EF4-FFF2-40B4-BE49-F238E27FC236}">
                    <a16:creationId xmlns:a16="http://schemas.microsoft.com/office/drawing/2014/main" id="{6B844F1A-3B60-4128-A260-B501F5B3A352}"/>
                  </a:ext>
                </a:extLst>
              </p:cNvPr>
              <p:cNvSpPr>
                <a:spLocks noChangeAspect="1"/>
              </p:cNvSpPr>
              <p:nvPr/>
            </p:nvSpPr>
            <p:spPr bwMode="gray">
              <a:xfrm>
                <a:off x="5602241" y="3228162"/>
                <a:ext cx="393524" cy="225024"/>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66" name="Freeform 169">
                <a:extLst>
                  <a:ext uri="{FF2B5EF4-FFF2-40B4-BE49-F238E27FC236}">
                    <a16:creationId xmlns:a16="http://schemas.microsoft.com/office/drawing/2014/main" id="{DE168FF5-D914-4C05-88EC-5D8384E17DA6}"/>
                  </a:ext>
                </a:extLst>
              </p:cNvPr>
              <p:cNvSpPr>
                <a:spLocks noChangeAspect="1"/>
              </p:cNvSpPr>
              <p:nvPr/>
            </p:nvSpPr>
            <p:spPr bwMode="gray">
              <a:xfrm>
                <a:off x="5520605" y="3305628"/>
                <a:ext cx="326541" cy="199201"/>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467" name="Group 170">
                <a:extLst>
                  <a:ext uri="{FF2B5EF4-FFF2-40B4-BE49-F238E27FC236}">
                    <a16:creationId xmlns:a16="http://schemas.microsoft.com/office/drawing/2014/main" id="{67FA5A96-301C-4030-BF24-3208B2655F35}"/>
                  </a:ext>
                </a:extLst>
              </p:cNvPr>
              <p:cNvGrpSpPr>
                <a:grpSpLocks noChangeAspect="1"/>
              </p:cNvGrpSpPr>
              <p:nvPr/>
            </p:nvGrpSpPr>
            <p:grpSpPr bwMode="auto">
              <a:xfrm>
                <a:off x="5344777" y="3331451"/>
                <a:ext cx="127685" cy="90378"/>
                <a:chOff x="3007" y="1982"/>
                <a:chExt cx="61" cy="49"/>
              </a:xfrm>
              <a:grpFill/>
            </p:grpSpPr>
            <p:sp>
              <p:nvSpPr>
                <p:cNvPr id="657" name="Freeform 171">
                  <a:extLst>
                    <a:ext uri="{FF2B5EF4-FFF2-40B4-BE49-F238E27FC236}">
                      <a16:creationId xmlns:a16="http://schemas.microsoft.com/office/drawing/2014/main" id="{38EB698E-A0C8-4EA7-AACB-3E973C2CA005}"/>
                    </a:ext>
                  </a:extLst>
                </p:cNvPr>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58" name="Freeform 172">
                  <a:extLst>
                    <a:ext uri="{FF2B5EF4-FFF2-40B4-BE49-F238E27FC236}">
                      <a16:creationId xmlns:a16="http://schemas.microsoft.com/office/drawing/2014/main" id="{4A7BA190-1E7F-44F4-814E-FD4C29C26034}"/>
                    </a:ext>
                  </a:extLst>
                </p:cNvPr>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468" name="Freeform 154">
                <a:extLst>
                  <a:ext uri="{FF2B5EF4-FFF2-40B4-BE49-F238E27FC236}">
                    <a16:creationId xmlns:a16="http://schemas.microsoft.com/office/drawing/2014/main" id="{34B8546A-DF19-43FF-86B9-35E565F75784}"/>
                  </a:ext>
                </a:extLst>
              </p:cNvPr>
              <p:cNvSpPr>
                <a:spLocks noChangeAspect="1"/>
              </p:cNvSpPr>
              <p:nvPr/>
            </p:nvSpPr>
            <p:spPr bwMode="gray">
              <a:xfrm>
                <a:off x="3753937" y="2447960"/>
                <a:ext cx="251186" cy="15124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69" name="Freeform 175">
                <a:extLst>
                  <a:ext uri="{FF2B5EF4-FFF2-40B4-BE49-F238E27FC236}">
                    <a16:creationId xmlns:a16="http://schemas.microsoft.com/office/drawing/2014/main" id="{3EEA42B6-9B48-453C-AFA9-AF210589AD37}"/>
                  </a:ext>
                </a:extLst>
              </p:cNvPr>
              <p:cNvSpPr>
                <a:spLocks noChangeAspect="1"/>
              </p:cNvSpPr>
              <p:nvPr/>
            </p:nvSpPr>
            <p:spPr bwMode="gray">
              <a:xfrm>
                <a:off x="4532612" y="3128561"/>
                <a:ext cx="175830" cy="75622"/>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70" name="Freeform 176">
                <a:extLst>
                  <a:ext uri="{FF2B5EF4-FFF2-40B4-BE49-F238E27FC236}">
                    <a16:creationId xmlns:a16="http://schemas.microsoft.com/office/drawing/2014/main" id="{12D1F60F-CA9A-43FA-8F23-7839EBB74B85}"/>
                  </a:ext>
                </a:extLst>
              </p:cNvPr>
              <p:cNvSpPr>
                <a:spLocks noChangeAspect="1"/>
              </p:cNvSpPr>
              <p:nvPr/>
            </p:nvSpPr>
            <p:spPr bwMode="gray">
              <a:xfrm>
                <a:off x="4348409" y="3313006"/>
                <a:ext cx="10466" cy="5534"/>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71" name="Freeform 177">
                <a:extLst>
                  <a:ext uri="{FF2B5EF4-FFF2-40B4-BE49-F238E27FC236}">
                    <a16:creationId xmlns:a16="http://schemas.microsoft.com/office/drawing/2014/main" id="{6444E708-1DD5-4617-B23D-049A46FF62EB}"/>
                  </a:ext>
                </a:extLst>
              </p:cNvPr>
              <p:cNvSpPr>
                <a:spLocks noChangeAspect="1"/>
              </p:cNvSpPr>
              <p:nvPr/>
            </p:nvSpPr>
            <p:spPr bwMode="gray">
              <a:xfrm>
                <a:off x="4534704" y="3176518"/>
                <a:ext cx="6280" cy="11066"/>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472" name="Group 178">
                <a:extLst>
                  <a:ext uri="{FF2B5EF4-FFF2-40B4-BE49-F238E27FC236}">
                    <a16:creationId xmlns:a16="http://schemas.microsoft.com/office/drawing/2014/main" id="{EA51343B-D414-4BA0-AD99-1386864D429E}"/>
                  </a:ext>
                </a:extLst>
              </p:cNvPr>
              <p:cNvGrpSpPr>
                <a:grpSpLocks noChangeAspect="1"/>
              </p:cNvGrpSpPr>
              <p:nvPr/>
            </p:nvGrpSpPr>
            <p:grpSpPr bwMode="auto">
              <a:xfrm>
                <a:off x="4469815" y="3185739"/>
                <a:ext cx="270024" cy="282199"/>
                <a:chOff x="2589" y="1903"/>
                <a:chExt cx="129" cy="153"/>
              </a:xfrm>
              <a:grpFill/>
            </p:grpSpPr>
            <p:sp>
              <p:nvSpPr>
                <p:cNvPr id="654" name="Freeform 179">
                  <a:extLst>
                    <a:ext uri="{FF2B5EF4-FFF2-40B4-BE49-F238E27FC236}">
                      <a16:creationId xmlns:a16="http://schemas.microsoft.com/office/drawing/2014/main" id="{0DA7AE89-44E3-4FE5-9128-32A397CAF4A1}"/>
                    </a:ext>
                  </a:extLst>
                </p:cNvPr>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55" name="Freeform 180">
                  <a:extLst>
                    <a:ext uri="{FF2B5EF4-FFF2-40B4-BE49-F238E27FC236}">
                      <a16:creationId xmlns:a16="http://schemas.microsoft.com/office/drawing/2014/main" id="{A8B2A1E8-5D91-473E-9ECB-76F633ACBB28}"/>
                    </a:ext>
                  </a:extLst>
                </p:cNvPr>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56" name="Freeform 181">
                  <a:extLst>
                    <a:ext uri="{FF2B5EF4-FFF2-40B4-BE49-F238E27FC236}">
                      <a16:creationId xmlns:a16="http://schemas.microsoft.com/office/drawing/2014/main" id="{8A58DA96-6342-4E10-947E-43EB18E38CE9}"/>
                    </a:ext>
                  </a:extLst>
                </p:cNvPr>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473" name="Freeform 182">
                <a:extLst>
                  <a:ext uri="{FF2B5EF4-FFF2-40B4-BE49-F238E27FC236}">
                    <a16:creationId xmlns:a16="http://schemas.microsoft.com/office/drawing/2014/main" id="{C496918C-15A5-44B2-A713-03F356E3A879}"/>
                  </a:ext>
                </a:extLst>
              </p:cNvPr>
              <p:cNvSpPr>
                <a:spLocks noChangeAspect="1"/>
              </p:cNvSpPr>
              <p:nvPr/>
            </p:nvSpPr>
            <p:spPr bwMode="gray">
              <a:xfrm>
                <a:off x="4446789" y="3091672"/>
                <a:ext cx="14651" cy="20289"/>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74" name="Freeform 183">
                <a:extLst>
                  <a:ext uri="{FF2B5EF4-FFF2-40B4-BE49-F238E27FC236}">
                    <a16:creationId xmlns:a16="http://schemas.microsoft.com/office/drawing/2014/main" id="{377244CC-5777-47C2-8274-3AF9CFA491C1}"/>
                  </a:ext>
                </a:extLst>
              </p:cNvPr>
              <p:cNvSpPr>
                <a:spLocks noChangeAspect="1"/>
              </p:cNvSpPr>
              <p:nvPr/>
            </p:nvSpPr>
            <p:spPr bwMode="gray">
              <a:xfrm>
                <a:off x="4453069" y="3169139"/>
                <a:ext cx="102567" cy="51646"/>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75" name="Freeform 184">
                <a:extLst>
                  <a:ext uri="{FF2B5EF4-FFF2-40B4-BE49-F238E27FC236}">
                    <a16:creationId xmlns:a16="http://schemas.microsoft.com/office/drawing/2014/main" id="{31B85FA3-C160-4096-B826-0F2F1DAD08AC}"/>
                  </a:ext>
                </a:extLst>
              </p:cNvPr>
              <p:cNvSpPr>
                <a:spLocks noChangeAspect="1"/>
              </p:cNvSpPr>
              <p:nvPr/>
            </p:nvSpPr>
            <p:spPr bwMode="gray">
              <a:xfrm>
                <a:off x="4381900" y="3051095"/>
                <a:ext cx="77449" cy="59022"/>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76" name="Freeform 185">
                <a:extLst>
                  <a:ext uri="{FF2B5EF4-FFF2-40B4-BE49-F238E27FC236}">
                    <a16:creationId xmlns:a16="http://schemas.microsoft.com/office/drawing/2014/main" id="{E2CDF637-5EDC-4CA3-87DC-6C9E4B6E3B05}"/>
                  </a:ext>
                </a:extLst>
              </p:cNvPr>
              <p:cNvSpPr>
                <a:spLocks noChangeAspect="1"/>
              </p:cNvSpPr>
              <p:nvPr/>
            </p:nvSpPr>
            <p:spPr bwMode="gray">
              <a:xfrm>
                <a:off x="4107690" y="3281651"/>
                <a:ext cx="286770" cy="201044"/>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77" name="Freeform 186">
                <a:extLst>
                  <a:ext uri="{FF2B5EF4-FFF2-40B4-BE49-F238E27FC236}">
                    <a16:creationId xmlns:a16="http://schemas.microsoft.com/office/drawing/2014/main" id="{654FE3A5-BC5E-4A18-B2A7-B13F86B172E9}"/>
                  </a:ext>
                </a:extLst>
              </p:cNvPr>
              <p:cNvSpPr>
                <a:spLocks noChangeAspect="1"/>
              </p:cNvSpPr>
              <p:nvPr/>
            </p:nvSpPr>
            <p:spPr bwMode="gray">
              <a:xfrm>
                <a:off x="4396552" y="2984694"/>
                <a:ext cx="83729" cy="88534"/>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78" name="Freeform 187">
                <a:extLst>
                  <a:ext uri="{FF2B5EF4-FFF2-40B4-BE49-F238E27FC236}">
                    <a16:creationId xmlns:a16="http://schemas.microsoft.com/office/drawing/2014/main" id="{E833D842-398E-4280-927F-C260626BEF33}"/>
                  </a:ext>
                </a:extLst>
              </p:cNvPr>
              <p:cNvSpPr>
                <a:spLocks noChangeAspect="1"/>
              </p:cNvSpPr>
              <p:nvPr/>
            </p:nvSpPr>
            <p:spPr bwMode="gray">
              <a:xfrm>
                <a:off x="4103504" y="3327761"/>
                <a:ext cx="73262" cy="130956"/>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79" name="Freeform 188">
                <a:extLst>
                  <a:ext uri="{FF2B5EF4-FFF2-40B4-BE49-F238E27FC236}">
                    <a16:creationId xmlns:a16="http://schemas.microsoft.com/office/drawing/2014/main" id="{836FF48D-587F-4297-9B57-A4A04314F5F5}"/>
                  </a:ext>
                </a:extLst>
              </p:cNvPr>
              <p:cNvSpPr>
                <a:spLocks noChangeAspect="1"/>
              </p:cNvSpPr>
              <p:nvPr/>
            </p:nvSpPr>
            <p:spPr bwMode="gray">
              <a:xfrm>
                <a:off x="4453069" y="2934894"/>
                <a:ext cx="205134" cy="241622"/>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480" name="Group 189">
                <a:extLst>
                  <a:ext uri="{FF2B5EF4-FFF2-40B4-BE49-F238E27FC236}">
                    <a16:creationId xmlns:a16="http://schemas.microsoft.com/office/drawing/2014/main" id="{626717C7-9C2E-45FE-94AF-79212F1057B9}"/>
                  </a:ext>
                </a:extLst>
              </p:cNvPr>
              <p:cNvGrpSpPr>
                <a:grpSpLocks noChangeAspect="1"/>
              </p:cNvGrpSpPr>
              <p:nvPr/>
            </p:nvGrpSpPr>
            <p:grpSpPr bwMode="auto">
              <a:xfrm>
                <a:off x="4210257" y="3062161"/>
                <a:ext cx="326541" cy="284045"/>
                <a:chOff x="2465" y="1836"/>
                <a:chExt cx="156" cy="154"/>
              </a:xfrm>
              <a:grpFill/>
            </p:grpSpPr>
            <p:sp>
              <p:nvSpPr>
                <p:cNvPr id="652" name="Freeform 190">
                  <a:extLst>
                    <a:ext uri="{FF2B5EF4-FFF2-40B4-BE49-F238E27FC236}">
                      <a16:creationId xmlns:a16="http://schemas.microsoft.com/office/drawing/2014/main" id="{32BEE0EF-3C61-4026-930B-C56CA5903CD1}"/>
                    </a:ext>
                  </a:extLst>
                </p:cNvPr>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53" name="Freeform 191">
                  <a:extLst>
                    <a:ext uri="{FF2B5EF4-FFF2-40B4-BE49-F238E27FC236}">
                      <a16:creationId xmlns:a16="http://schemas.microsoft.com/office/drawing/2014/main" id="{9BB05007-D55C-4C40-B0E9-F0AF9DB48C97}"/>
                    </a:ext>
                  </a:extLst>
                </p:cNvPr>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grpSp>
            <p:nvGrpSpPr>
              <p:cNvPr id="481" name="Group 192">
                <a:extLst>
                  <a:ext uri="{FF2B5EF4-FFF2-40B4-BE49-F238E27FC236}">
                    <a16:creationId xmlns:a16="http://schemas.microsoft.com/office/drawing/2014/main" id="{AB9047A2-38B1-457B-B909-B74A6A3A9562}"/>
                  </a:ext>
                </a:extLst>
              </p:cNvPr>
              <p:cNvGrpSpPr>
                <a:grpSpLocks noChangeAspect="1"/>
              </p:cNvGrpSpPr>
              <p:nvPr/>
            </p:nvGrpSpPr>
            <p:grpSpPr bwMode="auto">
              <a:xfrm>
                <a:off x="4132807" y="2796561"/>
                <a:ext cx="226067" cy="300645"/>
                <a:chOff x="2428" y="1692"/>
                <a:chExt cx="108" cy="163"/>
              </a:xfrm>
              <a:grpFill/>
            </p:grpSpPr>
            <p:sp>
              <p:nvSpPr>
                <p:cNvPr id="650" name="Freeform 193">
                  <a:extLst>
                    <a:ext uri="{FF2B5EF4-FFF2-40B4-BE49-F238E27FC236}">
                      <a16:creationId xmlns:a16="http://schemas.microsoft.com/office/drawing/2014/main" id="{B8471BE4-B192-4B2D-893A-E6C6E80F1A4C}"/>
                    </a:ext>
                  </a:extLst>
                </p:cNvPr>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51" name="Freeform 194">
                  <a:extLst>
                    <a:ext uri="{FF2B5EF4-FFF2-40B4-BE49-F238E27FC236}">
                      <a16:creationId xmlns:a16="http://schemas.microsoft.com/office/drawing/2014/main" id="{6BF76D54-3A2D-4829-B098-0B68ABEE4443}"/>
                    </a:ext>
                  </a:extLst>
                </p:cNvPr>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482" name="Freeform 195">
                <a:extLst>
                  <a:ext uri="{FF2B5EF4-FFF2-40B4-BE49-F238E27FC236}">
                    <a16:creationId xmlns:a16="http://schemas.microsoft.com/office/drawing/2014/main" id="{01541481-BBB3-4531-A972-1CFEADB8BBE4}"/>
                  </a:ext>
                </a:extLst>
              </p:cNvPr>
              <p:cNvSpPr>
                <a:spLocks noChangeAspect="1"/>
              </p:cNvSpPr>
              <p:nvPr/>
            </p:nvSpPr>
            <p:spPr bwMode="gray">
              <a:xfrm>
                <a:off x="4080478" y="2923828"/>
                <a:ext cx="98382" cy="127267"/>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83" name="Freeform 196">
                <a:extLst>
                  <a:ext uri="{FF2B5EF4-FFF2-40B4-BE49-F238E27FC236}">
                    <a16:creationId xmlns:a16="http://schemas.microsoft.com/office/drawing/2014/main" id="{A158D478-04A8-4AF1-B3D5-88C669C15174}"/>
                  </a:ext>
                </a:extLst>
              </p:cNvPr>
              <p:cNvSpPr>
                <a:spLocks noChangeAspect="1"/>
              </p:cNvSpPr>
              <p:nvPr/>
            </p:nvSpPr>
            <p:spPr bwMode="gray">
              <a:xfrm>
                <a:off x="4823568" y="3019739"/>
                <a:ext cx="416549" cy="243467"/>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84" name="Freeform 197">
                <a:extLst>
                  <a:ext uri="{FF2B5EF4-FFF2-40B4-BE49-F238E27FC236}">
                    <a16:creationId xmlns:a16="http://schemas.microsoft.com/office/drawing/2014/main" id="{249927B9-9D7B-4906-8505-9796497DACCB}"/>
                  </a:ext>
                </a:extLst>
              </p:cNvPr>
              <p:cNvSpPr>
                <a:spLocks noChangeAspect="1"/>
              </p:cNvSpPr>
              <p:nvPr/>
            </p:nvSpPr>
            <p:spPr bwMode="gray">
              <a:xfrm>
                <a:off x="4926134" y="3143316"/>
                <a:ext cx="79542" cy="88534"/>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85" name="Freeform 198">
                <a:extLst>
                  <a:ext uri="{FF2B5EF4-FFF2-40B4-BE49-F238E27FC236}">
                    <a16:creationId xmlns:a16="http://schemas.microsoft.com/office/drawing/2014/main" id="{D2A16FA3-E503-4416-AA9E-9B54CE006CA1}"/>
                  </a:ext>
                </a:extLst>
              </p:cNvPr>
              <p:cNvSpPr>
                <a:spLocks noChangeAspect="1"/>
              </p:cNvSpPr>
              <p:nvPr/>
            </p:nvSpPr>
            <p:spPr bwMode="gray">
              <a:xfrm>
                <a:off x="4846593" y="2888783"/>
                <a:ext cx="223974" cy="166000"/>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486" name="Group 199">
                <a:extLst>
                  <a:ext uri="{FF2B5EF4-FFF2-40B4-BE49-F238E27FC236}">
                    <a16:creationId xmlns:a16="http://schemas.microsoft.com/office/drawing/2014/main" id="{7E981614-4852-40B0-9D48-8EA2A8950979}"/>
                  </a:ext>
                </a:extLst>
              </p:cNvPr>
              <p:cNvGrpSpPr>
                <a:grpSpLocks noChangeAspect="1"/>
              </p:cNvGrpSpPr>
              <p:nvPr/>
            </p:nvGrpSpPr>
            <p:grpSpPr bwMode="auto">
              <a:xfrm>
                <a:off x="4677044" y="3235539"/>
                <a:ext cx="90006" cy="79311"/>
                <a:chOff x="2688" y="1930"/>
                <a:chExt cx="43" cy="43"/>
              </a:xfrm>
              <a:grpFill/>
            </p:grpSpPr>
            <p:sp>
              <p:nvSpPr>
                <p:cNvPr id="648" name="Freeform 200">
                  <a:extLst>
                    <a:ext uri="{FF2B5EF4-FFF2-40B4-BE49-F238E27FC236}">
                      <a16:creationId xmlns:a16="http://schemas.microsoft.com/office/drawing/2014/main" id="{A33A445E-B19E-4AC7-B901-B4F7BACDC5E5}"/>
                    </a:ext>
                  </a:extLst>
                </p:cNvPr>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49" name="Freeform 201">
                  <a:extLst>
                    <a:ext uri="{FF2B5EF4-FFF2-40B4-BE49-F238E27FC236}">
                      <a16:creationId xmlns:a16="http://schemas.microsoft.com/office/drawing/2014/main" id="{EEBEB668-E944-42A2-B090-ED5AA578FEAF}"/>
                    </a:ext>
                  </a:extLst>
                </p:cNvPr>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487" name="Freeform 202">
                <a:extLst>
                  <a:ext uri="{FF2B5EF4-FFF2-40B4-BE49-F238E27FC236}">
                    <a16:creationId xmlns:a16="http://schemas.microsoft.com/office/drawing/2014/main" id="{512268C3-B0DE-4AFF-8FD1-E56413CA42CD}"/>
                  </a:ext>
                </a:extLst>
              </p:cNvPr>
              <p:cNvSpPr>
                <a:spLocks noChangeAspect="1"/>
              </p:cNvSpPr>
              <p:nvPr/>
            </p:nvSpPr>
            <p:spPr bwMode="gray">
              <a:xfrm>
                <a:off x="4802635" y="3427362"/>
                <a:ext cx="52329" cy="47956"/>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88" name="Freeform 203">
                <a:extLst>
                  <a:ext uri="{FF2B5EF4-FFF2-40B4-BE49-F238E27FC236}">
                    <a16:creationId xmlns:a16="http://schemas.microsoft.com/office/drawing/2014/main" id="{758C91CA-464E-435B-8D09-CBFD944A3B48}"/>
                  </a:ext>
                </a:extLst>
              </p:cNvPr>
              <p:cNvSpPr>
                <a:spLocks noChangeAspect="1"/>
              </p:cNvSpPr>
              <p:nvPr/>
            </p:nvSpPr>
            <p:spPr bwMode="gray">
              <a:xfrm>
                <a:off x="4779609" y="3335140"/>
                <a:ext cx="146525" cy="10882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89" name="Freeform 204">
                <a:extLst>
                  <a:ext uri="{FF2B5EF4-FFF2-40B4-BE49-F238E27FC236}">
                    <a16:creationId xmlns:a16="http://schemas.microsoft.com/office/drawing/2014/main" id="{364DF083-AD4F-4D1E-9D3C-69BDBF47F78C}"/>
                  </a:ext>
                </a:extLst>
              </p:cNvPr>
              <p:cNvSpPr>
                <a:spLocks noChangeAspect="1"/>
              </p:cNvSpPr>
              <p:nvPr/>
            </p:nvSpPr>
            <p:spPr bwMode="gray">
              <a:xfrm>
                <a:off x="4685416" y="3141473"/>
                <a:ext cx="154897" cy="81156"/>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90" name="Freeform 205">
                <a:extLst>
                  <a:ext uri="{FF2B5EF4-FFF2-40B4-BE49-F238E27FC236}">
                    <a16:creationId xmlns:a16="http://schemas.microsoft.com/office/drawing/2014/main" id="{C45964A9-C190-4329-A6A8-DD7B9DDCC0E2}"/>
                  </a:ext>
                </a:extLst>
              </p:cNvPr>
              <p:cNvSpPr>
                <a:spLocks noChangeAspect="1"/>
              </p:cNvSpPr>
              <p:nvPr/>
            </p:nvSpPr>
            <p:spPr bwMode="gray">
              <a:xfrm>
                <a:off x="4639366" y="2934894"/>
                <a:ext cx="228160" cy="189978"/>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91" name="Freeform 206">
                <a:extLst>
                  <a:ext uri="{FF2B5EF4-FFF2-40B4-BE49-F238E27FC236}">
                    <a16:creationId xmlns:a16="http://schemas.microsoft.com/office/drawing/2014/main" id="{EB923571-2E08-455E-B54C-28B0592C8662}"/>
                  </a:ext>
                </a:extLst>
              </p:cNvPr>
              <p:cNvSpPr>
                <a:spLocks noChangeAspect="1"/>
              </p:cNvSpPr>
              <p:nvPr/>
            </p:nvSpPr>
            <p:spPr bwMode="gray">
              <a:xfrm>
                <a:off x="4796356" y="2818693"/>
                <a:ext cx="169549" cy="88534"/>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92" name="Freeform 207">
                <a:extLst>
                  <a:ext uri="{FF2B5EF4-FFF2-40B4-BE49-F238E27FC236}">
                    <a16:creationId xmlns:a16="http://schemas.microsoft.com/office/drawing/2014/main" id="{77C1A018-6FD6-4187-B715-9C3040FC2357}"/>
                  </a:ext>
                </a:extLst>
              </p:cNvPr>
              <p:cNvSpPr>
                <a:spLocks noChangeAspect="1"/>
              </p:cNvSpPr>
              <p:nvPr/>
            </p:nvSpPr>
            <p:spPr bwMode="gray">
              <a:xfrm>
                <a:off x="4589127" y="3060317"/>
                <a:ext cx="159084" cy="83000"/>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93" name="Freeform 208">
                <a:extLst>
                  <a:ext uri="{FF2B5EF4-FFF2-40B4-BE49-F238E27FC236}">
                    <a16:creationId xmlns:a16="http://schemas.microsoft.com/office/drawing/2014/main" id="{1007074C-3585-497E-A070-A09FA0F17BF5}"/>
                  </a:ext>
                </a:extLst>
              </p:cNvPr>
              <p:cNvSpPr>
                <a:spLocks noChangeAspect="1"/>
              </p:cNvSpPr>
              <p:nvPr/>
            </p:nvSpPr>
            <p:spPr bwMode="gray">
              <a:xfrm>
                <a:off x="4829848" y="3268740"/>
                <a:ext cx="144432" cy="79311"/>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94" name="Freeform 209">
                <a:extLst>
                  <a:ext uri="{FF2B5EF4-FFF2-40B4-BE49-F238E27FC236}">
                    <a16:creationId xmlns:a16="http://schemas.microsoft.com/office/drawing/2014/main" id="{A3D05FA1-6D3A-4D95-BA56-DE9C2B581179}"/>
                  </a:ext>
                </a:extLst>
              </p:cNvPr>
              <p:cNvSpPr>
                <a:spLocks noChangeAspect="1"/>
              </p:cNvSpPr>
              <p:nvPr/>
            </p:nvSpPr>
            <p:spPr bwMode="gray">
              <a:xfrm>
                <a:off x="4626805" y="3200495"/>
                <a:ext cx="133966" cy="101445"/>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95" name="Freeform 210">
                <a:extLst>
                  <a:ext uri="{FF2B5EF4-FFF2-40B4-BE49-F238E27FC236}">
                    <a16:creationId xmlns:a16="http://schemas.microsoft.com/office/drawing/2014/main" id="{ABBDB3B0-9E93-4D37-B3E8-5AB20BF0FE42}"/>
                  </a:ext>
                </a:extLst>
              </p:cNvPr>
              <p:cNvSpPr>
                <a:spLocks noChangeAspect="1"/>
              </p:cNvSpPr>
              <p:nvPr/>
            </p:nvSpPr>
            <p:spPr bwMode="gray">
              <a:xfrm>
                <a:off x="4758679" y="3311162"/>
                <a:ext cx="41865" cy="79311"/>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96" name="Freeform 211">
                <a:extLst>
                  <a:ext uri="{FF2B5EF4-FFF2-40B4-BE49-F238E27FC236}">
                    <a16:creationId xmlns:a16="http://schemas.microsoft.com/office/drawing/2014/main" id="{2A2E6141-D4F0-421B-A4EF-816EFC78E6DF}"/>
                  </a:ext>
                </a:extLst>
              </p:cNvPr>
              <p:cNvSpPr>
                <a:spLocks noChangeAspect="1"/>
              </p:cNvSpPr>
              <p:nvPr/>
            </p:nvSpPr>
            <p:spPr bwMode="gray">
              <a:xfrm>
                <a:off x="4798450" y="2877716"/>
                <a:ext cx="131872" cy="88534"/>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97" name="Freeform 212">
                <a:extLst>
                  <a:ext uri="{FF2B5EF4-FFF2-40B4-BE49-F238E27FC236}">
                    <a16:creationId xmlns:a16="http://schemas.microsoft.com/office/drawing/2014/main" id="{43D5C162-1532-43E0-B8B5-9FCB85C492C3}"/>
                  </a:ext>
                </a:extLst>
              </p:cNvPr>
              <p:cNvSpPr>
                <a:spLocks noChangeAspect="1"/>
              </p:cNvSpPr>
              <p:nvPr/>
            </p:nvSpPr>
            <p:spPr bwMode="gray">
              <a:xfrm>
                <a:off x="4739838" y="3209716"/>
                <a:ext cx="100474" cy="123577"/>
              </a:xfrm>
              <a:custGeom>
                <a:avLst/>
                <a:gdLst/>
                <a:ahLst/>
                <a:cxnLst>
                  <a:cxn ang="0">
                    <a:pos x="23" y="33"/>
                  </a:cxn>
                  <a:cxn ang="0">
                    <a:pos x="24" y="42"/>
                  </a:cxn>
                  <a:cxn ang="0">
                    <a:pos x="25" y="49"/>
                  </a:cxn>
                  <a:cxn ang="0">
                    <a:pos x="32" y="49"/>
                  </a:cxn>
                  <a:cxn ang="0">
                    <a:pos x="29" y="53"/>
                  </a:cxn>
                  <a:cxn ang="0">
                    <a:pos x="27" y="60"/>
                  </a:cxn>
                  <a:cxn ang="0">
                    <a:pos x="32" y="64"/>
                  </a:cxn>
                  <a:cxn ang="0">
                    <a:pos x="42" y="67"/>
                  </a:cxn>
                  <a:cxn ang="0">
                    <a:pos x="52" y="70"/>
                  </a:cxn>
                  <a:cxn ang="0">
                    <a:pos x="45" y="73"/>
                  </a:cxn>
                  <a:cxn ang="0">
                    <a:pos x="37" y="78"/>
                  </a:cxn>
                  <a:cxn ang="0">
                    <a:pos x="39" y="92"/>
                  </a:cxn>
                  <a:cxn ang="0">
                    <a:pos x="52" y="100"/>
                  </a:cxn>
                  <a:cxn ang="0">
                    <a:pos x="46" y="115"/>
                  </a:cxn>
                  <a:cxn ang="0">
                    <a:pos x="39" y="130"/>
                  </a:cxn>
                  <a:cxn ang="0">
                    <a:pos x="39" y="145"/>
                  </a:cxn>
                  <a:cxn ang="0">
                    <a:pos x="48" y="146"/>
                  </a:cxn>
                  <a:cxn ang="0">
                    <a:pos x="54" y="156"/>
                  </a:cxn>
                  <a:cxn ang="0">
                    <a:pos x="58" y="159"/>
                  </a:cxn>
                  <a:cxn ang="0">
                    <a:pos x="66" y="166"/>
                  </a:cxn>
                  <a:cxn ang="0">
                    <a:pos x="48" y="167"/>
                  </a:cxn>
                  <a:cxn ang="0">
                    <a:pos x="46" y="171"/>
                  </a:cxn>
                  <a:cxn ang="0">
                    <a:pos x="61" y="188"/>
                  </a:cxn>
                  <a:cxn ang="0">
                    <a:pos x="56" y="199"/>
                  </a:cxn>
                  <a:cxn ang="0">
                    <a:pos x="48" y="201"/>
                  </a:cxn>
                  <a:cxn ang="0">
                    <a:pos x="37" y="205"/>
                  </a:cxn>
                  <a:cxn ang="0">
                    <a:pos x="31" y="202"/>
                  </a:cxn>
                  <a:cxn ang="0">
                    <a:pos x="32" y="210"/>
                  </a:cxn>
                  <a:cxn ang="0">
                    <a:pos x="35" y="223"/>
                  </a:cxn>
                  <a:cxn ang="0">
                    <a:pos x="30" y="223"/>
                  </a:cxn>
                  <a:cxn ang="0">
                    <a:pos x="23" y="217"/>
                  </a:cxn>
                  <a:cxn ang="0">
                    <a:pos x="11" y="232"/>
                  </a:cxn>
                  <a:cxn ang="0">
                    <a:pos x="4" y="242"/>
                  </a:cxn>
                  <a:cxn ang="0">
                    <a:pos x="0" y="254"/>
                  </a:cxn>
                  <a:cxn ang="0">
                    <a:pos x="5" y="265"/>
                  </a:cxn>
                  <a:cxn ang="0">
                    <a:pos x="0" y="285"/>
                  </a:cxn>
                  <a:cxn ang="0">
                    <a:pos x="36" y="314"/>
                  </a:cxn>
                  <a:cxn ang="0">
                    <a:pos x="53" y="315"/>
                  </a:cxn>
                  <a:cxn ang="0">
                    <a:pos x="63" y="285"/>
                  </a:cxn>
                  <a:cxn ang="0">
                    <a:pos x="91" y="284"/>
                  </a:cxn>
                  <a:cxn ang="0">
                    <a:pos x="120" y="315"/>
                  </a:cxn>
                  <a:cxn ang="0">
                    <a:pos x="129" y="314"/>
                  </a:cxn>
                  <a:cxn ang="0">
                    <a:pos x="150" y="301"/>
                  </a:cxn>
                  <a:cxn ang="0">
                    <a:pos x="159" y="303"/>
                  </a:cxn>
                  <a:cxn ang="0">
                    <a:pos x="186" y="298"/>
                  </a:cxn>
                  <a:cxn ang="0">
                    <a:pos x="218" y="302"/>
                  </a:cxn>
                  <a:cxn ang="0">
                    <a:pos x="241" y="241"/>
                  </a:cxn>
                  <a:cxn ang="0">
                    <a:pos x="215" y="188"/>
                  </a:cxn>
                  <a:cxn ang="0">
                    <a:pos x="225" y="157"/>
                  </a:cxn>
                  <a:cxn ang="0">
                    <a:pos x="220" y="119"/>
                  </a:cxn>
                  <a:cxn ang="0">
                    <a:pos x="166" y="105"/>
                  </a:cxn>
                  <a:cxn ang="0">
                    <a:pos x="154" y="76"/>
                  </a:cxn>
                  <a:cxn ang="0">
                    <a:pos x="129" y="42"/>
                  </a:cxn>
                  <a:cxn ang="0">
                    <a:pos x="99" y="11"/>
                  </a:cxn>
                  <a:cxn ang="0">
                    <a:pos x="78" y="5"/>
                  </a:cxn>
                  <a:cxn ang="0">
                    <a:pos x="35" y="16"/>
                  </a:cxn>
                </a:cxnLst>
                <a:rect l="0" t="0" r="r" b="b"/>
                <a:pathLst>
                  <a:path w="241" h="331">
                    <a:moveTo>
                      <a:pt x="14" y="22"/>
                    </a:moveTo>
                    <a:lnTo>
                      <a:pt x="23" y="29"/>
                    </a:lnTo>
                    <a:lnTo>
                      <a:pt x="23" y="33"/>
                    </a:lnTo>
                    <a:lnTo>
                      <a:pt x="21" y="35"/>
                    </a:lnTo>
                    <a:lnTo>
                      <a:pt x="24" y="38"/>
                    </a:lnTo>
                    <a:lnTo>
                      <a:pt x="24" y="42"/>
                    </a:lnTo>
                    <a:lnTo>
                      <a:pt x="21" y="45"/>
                    </a:lnTo>
                    <a:lnTo>
                      <a:pt x="21" y="48"/>
                    </a:lnTo>
                    <a:lnTo>
                      <a:pt x="25" y="49"/>
                    </a:lnTo>
                    <a:lnTo>
                      <a:pt x="27" y="46"/>
                    </a:lnTo>
                    <a:lnTo>
                      <a:pt x="29" y="46"/>
                    </a:lnTo>
                    <a:lnTo>
                      <a:pt x="32" y="49"/>
                    </a:lnTo>
                    <a:lnTo>
                      <a:pt x="32" y="51"/>
                    </a:lnTo>
                    <a:lnTo>
                      <a:pt x="30" y="53"/>
                    </a:lnTo>
                    <a:lnTo>
                      <a:pt x="29" y="53"/>
                    </a:lnTo>
                    <a:lnTo>
                      <a:pt x="27" y="55"/>
                    </a:lnTo>
                    <a:lnTo>
                      <a:pt x="29" y="56"/>
                    </a:lnTo>
                    <a:lnTo>
                      <a:pt x="27" y="60"/>
                    </a:lnTo>
                    <a:lnTo>
                      <a:pt x="27" y="61"/>
                    </a:lnTo>
                    <a:lnTo>
                      <a:pt x="29" y="64"/>
                    </a:lnTo>
                    <a:lnTo>
                      <a:pt x="32" y="64"/>
                    </a:lnTo>
                    <a:lnTo>
                      <a:pt x="34" y="65"/>
                    </a:lnTo>
                    <a:lnTo>
                      <a:pt x="37" y="67"/>
                    </a:lnTo>
                    <a:lnTo>
                      <a:pt x="42" y="67"/>
                    </a:lnTo>
                    <a:lnTo>
                      <a:pt x="46" y="70"/>
                    </a:lnTo>
                    <a:lnTo>
                      <a:pt x="50" y="69"/>
                    </a:lnTo>
                    <a:lnTo>
                      <a:pt x="52" y="70"/>
                    </a:lnTo>
                    <a:lnTo>
                      <a:pt x="52" y="72"/>
                    </a:lnTo>
                    <a:lnTo>
                      <a:pt x="48" y="75"/>
                    </a:lnTo>
                    <a:lnTo>
                      <a:pt x="45" y="73"/>
                    </a:lnTo>
                    <a:lnTo>
                      <a:pt x="41" y="72"/>
                    </a:lnTo>
                    <a:lnTo>
                      <a:pt x="39" y="73"/>
                    </a:lnTo>
                    <a:lnTo>
                      <a:pt x="37" y="78"/>
                    </a:lnTo>
                    <a:lnTo>
                      <a:pt x="35" y="81"/>
                    </a:lnTo>
                    <a:lnTo>
                      <a:pt x="37" y="91"/>
                    </a:lnTo>
                    <a:lnTo>
                      <a:pt x="39" y="92"/>
                    </a:lnTo>
                    <a:lnTo>
                      <a:pt x="37" y="97"/>
                    </a:lnTo>
                    <a:lnTo>
                      <a:pt x="50" y="97"/>
                    </a:lnTo>
                    <a:lnTo>
                      <a:pt x="52" y="100"/>
                    </a:lnTo>
                    <a:lnTo>
                      <a:pt x="51" y="104"/>
                    </a:lnTo>
                    <a:lnTo>
                      <a:pt x="51" y="108"/>
                    </a:lnTo>
                    <a:lnTo>
                      <a:pt x="46" y="115"/>
                    </a:lnTo>
                    <a:lnTo>
                      <a:pt x="41" y="126"/>
                    </a:lnTo>
                    <a:lnTo>
                      <a:pt x="39" y="128"/>
                    </a:lnTo>
                    <a:lnTo>
                      <a:pt x="39" y="130"/>
                    </a:lnTo>
                    <a:lnTo>
                      <a:pt x="40" y="132"/>
                    </a:lnTo>
                    <a:lnTo>
                      <a:pt x="36" y="137"/>
                    </a:lnTo>
                    <a:lnTo>
                      <a:pt x="39" y="145"/>
                    </a:lnTo>
                    <a:lnTo>
                      <a:pt x="42" y="145"/>
                    </a:lnTo>
                    <a:lnTo>
                      <a:pt x="45" y="147"/>
                    </a:lnTo>
                    <a:lnTo>
                      <a:pt x="48" y="146"/>
                    </a:lnTo>
                    <a:lnTo>
                      <a:pt x="50" y="148"/>
                    </a:lnTo>
                    <a:lnTo>
                      <a:pt x="51" y="152"/>
                    </a:lnTo>
                    <a:lnTo>
                      <a:pt x="54" y="156"/>
                    </a:lnTo>
                    <a:lnTo>
                      <a:pt x="58" y="156"/>
                    </a:lnTo>
                    <a:lnTo>
                      <a:pt x="58" y="157"/>
                    </a:lnTo>
                    <a:lnTo>
                      <a:pt x="58" y="159"/>
                    </a:lnTo>
                    <a:lnTo>
                      <a:pt x="63" y="162"/>
                    </a:lnTo>
                    <a:lnTo>
                      <a:pt x="66" y="163"/>
                    </a:lnTo>
                    <a:lnTo>
                      <a:pt x="66" y="166"/>
                    </a:lnTo>
                    <a:lnTo>
                      <a:pt x="62" y="171"/>
                    </a:lnTo>
                    <a:lnTo>
                      <a:pt x="53" y="171"/>
                    </a:lnTo>
                    <a:lnTo>
                      <a:pt x="48" y="167"/>
                    </a:lnTo>
                    <a:lnTo>
                      <a:pt x="46" y="167"/>
                    </a:lnTo>
                    <a:lnTo>
                      <a:pt x="45" y="169"/>
                    </a:lnTo>
                    <a:lnTo>
                      <a:pt x="46" y="171"/>
                    </a:lnTo>
                    <a:lnTo>
                      <a:pt x="52" y="178"/>
                    </a:lnTo>
                    <a:lnTo>
                      <a:pt x="58" y="186"/>
                    </a:lnTo>
                    <a:lnTo>
                      <a:pt x="61" y="188"/>
                    </a:lnTo>
                    <a:lnTo>
                      <a:pt x="59" y="195"/>
                    </a:lnTo>
                    <a:lnTo>
                      <a:pt x="58" y="198"/>
                    </a:lnTo>
                    <a:lnTo>
                      <a:pt x="56" y="199"/>
                    </a:lnTo>
                    <a:lnTo>
                      <a:pt x="53" y="198"/>
                    </a:lnTo>
                    <a:lnTo>
                      <a:pt x="51" y="198"/>
                    </a:lnTo>
                    <a:lnTo>
                      <a:pt x="48" y="201"/>
                    </a:lnTo>
                    <a:lnTo>
                      <a:pt x="43" y="204"/>
                    </a:lnTo>
                    <a:lnTo>
                      <a:pt x="40" y="204"/>
                    </a:lnTo>
                    <a:lnTo>
                      <a:pt x="37" y="205"/>
                    </a:lnTo>
                    <a:lnTo>
                      <a:pt x="35" y="205"/>
                    </a:lnTo>
                    <a:lnTo>
                      <a:pt x="34" y="202"/>
                    </a:lnTo>
                    <a:lnTo>
                      <a:pt x="31" y="202"/>
                    </a:lnTo>
                    <a:lnTo>
                      <a:pt x="27" y="206"/>
                    </a:lnTo>
                    <a:lnTo>
                      <a:pt x="29" y="209"/>
                    </a:lnTo>
                    <a:lnTo>
                      <a:pt x="32" y="210"/>
                    </a:lnTo>
                    <a:lnTo>
                      <a:pt x="34" y="215"/>
                    </a:lnTo>
                    <a:lnTo>
                      <a:pt x="35" y="218"/>
                    </a:lnTo>
                    <a:lnTo>
                      <a:pt x="35" y="223"/>
                    </a:lnTo>
                    <a:lnTo>
                      <a:pt x="34" y="226"/>
                    </a:lnTo>
                    <a:lnTo>
                      <a:pt x="31" y="226"/>
                    </a:lnTo>
                    <a:lnTo>
                      <a:pt x="30" y="223"/>
                    </a:lnTo>
                    <a:lnTo>
                      <a:pt x="29" y="218"/>
                    </a:lnTo>
                    <a:lnTo>
                      <a:pt x="26" y="217"/>
                    </a:lnTo>
                    <a:lnTo>
                      <a:pt x="23" y="217"/>
                    </a:lnTo>
                    <a:lnTo>
                      <a:pt x="14" y="225"/>
                    </a:lnTo>
                    <a:lnTo>
                      <a:pt x="13" y="229"/>
                    </a:lnTo>
                    <a:lnTo>
                      <a:pt x="11" y="232"/>
                    </a:lnTo>
                    <a:lnTo>
                      <a:pt x="11" y="239"/>
                    </a:lnTo>
                    <a:lnTo>
                      <a:pt x="9" y="242"/>
                    </a:lnTo>
                    <a:lnTo>
                      <a:pt x="4" y="242"/>
                    </a:lnTo>
                    <a:lnTo>
                      <a:pt x="2" y="244"/>
                    </a:lnTo>
                    <a:lnTo>
                      <a:pt x="2" y="253"/>
                    </a:lnTo>
                    <a:lnTo>
                      <a:pt x="0" y="254"/>
                    </a:lnTo>
                    <a:lnTo>
                      <a:pt x="0" y="258"/>
                    </a:lnTo>
                    <a:lnTo>
                      <a:pt x="3" y="263"/>
                    </a:lnTo>
                    <a:lnTo>
                      <a:pt x="5" y="265"/>
                    </a:lnTo>
                    <a:lnTo>
                      <a:pt x="5" y="270"/>
                    </a:lnTo>
                    <a:lnTo>
                      <a:pt x="0" y="277"/>
                    </a:lnTo>
                    <a:lnTo>
                      <a:pt x="0" y="285"/>
                    </a:lnTo>
                    <a:lnTo>
                      <a:pt x="16" y="297"/>
                    </a:lnTo>
                    <a:lnTo>
                      <a:pt x="27" y="308"/>
                    </a:lnTo>
                    <a:lnTo>
                      <a:pt x="36" y="314"/>
                    </a:lnTo>
                    <a:lnTo>
                      <a:pt x="42" y="326"/>
                    </a:lnTo>
                    <a:lnTo>
                      <a:pt x="48" y="331"/>
                    </a:lnTo>
                    <a:lnTo>
                      <a:pt x="53" y="315"/>
                    </a:lnTo>
                    <a:lnTo>
                      <a:pt x="51" y="304"/>
                    </a:lnTo>
                    <a:lnTo>
                      <a:pt x="56" y="290"/>
                    </a:lnTo>
                    <a:lnTo>
                      <a:pt x="63" y="285"/>
                    </a:lnTo>
                    <a:lnTo>
                      <a:pt x="69" y="275"/>
                    </a:lnTo>
                    <a:lnTo>
                      <a:pt x="77" y="282"/>
                    </a:lnTo>
                    <a:lnTo>
                      <a:pt x="91" y="284"/>
                    </a:lnTo>
                    <a:lnTo>
                      <a:pt x="97" y="295"/>
                    </a:lnTo>
                    <a:lnTo>
                      <a:pt x="107" y="299"/>
                    </a:lnTo>
                    <a:lnTo>
                      <a:pt x="120" y="315"/>
                    </a:lnTo>
                    <a:lnTo>
                      <a:pt x="121" y="317"/>
                    </a:lnTo>
                    <a:lnTo>
                      <a:pt x="126" y="317"/>
                    </a:lnTo>
                    <a:lnTo>
                      <a:pt x="129" y="314"/>
                    </a:lnTo>
                    <a:lnTo>
                      <a:pt x="129" y="306"/>
                    </a:lnTo>
                    <a:lnTo>
                      <a:pt x="147" y="299"/>
                    </a:lnTo>
                    <a:lnTo>
                      <a:pt x="150" y="301"/>
                    </a:lnTo>
                    <a:lnTo>
                      <a:pt x="156" y="308"/>
                    </a:lnTo>
                    <a:lnTo>
                      <a:pt x="159" y="308"/>
                    </a:lnTo>
                    <a:lnTo>
                      <a:pt x="159" y="303"/>
                    </a:lnTo>
                    <a:lnTo>
                      <a:pt x="166" y="298"/>
                    </a:lnTo>
                    <a:lnTo>
                      <a:pt x="182" y="302"/>
                    </a:lnTo>
                    <a:lnTo>
                      <a:pt x="186" y="298"/>
                    </a:lnTo>
                    <a:lnTo>
                      <a:pt x="201" y="301"/>
                    </a:lnTo>
                    <a:lnTo>
                      <a:pt x="212" y="299"/>
                    </a:lnTo>
                    <a:lnTo>
                      <a:pt x="218" y="302"/>
                    </a:lnTo>
                    <a:lnTo>
                      <a:pt x="218" y="277"/>
                    </a:lnTo>
                    <a:lnTo>
                      <a:pt x="230" y="253"/>
                    </a:lnTo>
                    <a:lnTo>
                      <a:pt x="241" y="241"/>
                    </a:lnTo>
                    <a:lnTo>
                      <a:pt x="226" y="225"/>
                    </a:lnTo>
                    <a:lnTo>
                      <a:pt x="218" y="210"/>
                    </a:lnTo>
                    <a:lnTo>
                      <a:pt x="215" y="188"/>
                    </a:lnTo>
                    <a:lnTo>
                      <a:pt x="218" y="167"/>
                    </a:lnTo>
                    <a:lnTo>
                      <a:pt x="235" y="159"/>
                    </a:lnTo>
                    <a:lnTo>
                      <a:pt x="225" y="157"/>
                    </a:lnTo>
                    <a:lnTo>
                      <a:pt x="218" y="141"/>
                    </a:lnTo>
                    <a:lnTo>
                      <a:pt x="228" y="130"/>
                    </a:lnTo>
                    <a:lnTo>
                      <a:pt x="220" y="119"/>
                    </a:lnTo>
                    <a:lnTo>
                      <a:pt x="209" y="128"/>
                    </a:lnTo>
                    <a:lnTo>
                      <a:pt x="181" y="118"/>
                    </a:lnTo>
                    <a:lnTo>
                      <a:pt x="166" y="105"/>
                    </a:lnTo>
                    <a:lnTo>
                      <a:pt x="165" y="91"/>
                    </a:lnTo>
                    <a:lnTo>
                      <a:pt x="163" y="81"/>
                    </a:lnTo>
                    <a:lnTo>
                      <a:pt x="154" y="76"/>
                    </a:lnTo>
                    <a:lnTo>
                      <a:pt x="143" y="73"/>
                    </a:lnTo>
                    <a:lnTo>
                      <a:pt x="134" y="60"/>
                    </a:lnTo>
                    <a:lnTo>
                      <a:pt x="129" y="42"/>
                    </a:lnTo>
                    <a:lnTo>
                      <a:pt x="124" y="29"/>
                    </a:lnTo>
                    <a:lnTo>
                      <a:pt x="113" y="17"/>
                    </a:lnTo>
                    <a:lnTo>
                      <a:pt x="99" y="11"/>
                    </a:lnTo>
                    <a:lnTo>
                      <a:pt x="94" y="7"/>
                    </a:lnTo>
                    <a:lnTo>
                      <a:pt x="90" y="0"/>
                    </a:lnTo>
                    <a:lnTo>
                      <a:pt x="78" y="5"/>
                    </a:lnTo>
                    <a:lnTo>
                      <a:pt x="66" y="5"/>
                    </a:lnTo>
                    <a:lnTo>
                      <a:pt x="50" y="16"/>
                    </a:lnTo>
                    <a:lnTo>
                      <a:pt x="35" y="16"/>
                    </a:lnTo>
                    <a:lnTo>
                      <a:pt x="29" y="21"/>
                    </a:lnTo>
                    <a:lnTo>
                      <a:pt x="14" y="2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srgbClr val="FF0000"/>
                  </a:solidFill>
                </a:endParaRPr>
              </a:p>
            </p:txBody>
          </p:sp>
          <p:sp>
            <p:nvSpPr>
              <p:cNvPr id="498" name="Freeform 213">
                <a:extLst>
                  <a:ext uri="{FF2B5EF4-FFF2-40B4-BE49-F238E27FC236}">
                    <a16:creationId xmlns:a16="http://schemas.microsoft.com/office/drawing/2014/main" id="{2828BA0A-5C85-42E3-A648-84C84FDEDF8A}"/>
                  </a:ext>
                </a:extLst>
              </p:cNvPr>
              <p:cNvSpPr>
                <a:spLocks noChangeAspect="1"/>
              </p:cNvSpPr>
              <p:nvPr/>
            </p:nvSpPr>
            <p:spPr bwMode="gray">
              <a:xfrm>
                <a:off x="4704255" y="3110116"/>
                <a:ext cx="125592" cy="55334"/>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499" name="Freeform 214">
                <a:extLst>
                  <a:ext uri="{FF2B5EF4-FFF2-40B4-BE49-F238E27FC236}">
                    <a16:creationId xmlns:a16="http://schemas.microsoft.com/office/drawing/2014/main" id="{AA87B7A9-358C-45C7-99A2-A1E4FC58F305}"/>
                  </a:ext>
                </a:extLst>
              </p:cNvPr>
              <p:cNvSpPr>
                <a:spLocks noChangeAspect="1"/>
              </p:cNvSpPr>
              <p:nvPr/>
            </p:nvSpPr>
            <p:spPr bwMode="gray">
              <a:xfrm>
                <a:off x="4624713" y="3191271"/>
                <a:ext cx="71169" cy="46112"/>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00" name="Freeform 215">
                <a:extLst>
                  <a:ext uri="{FF2B5EF4-FFF2-40B4-BE49-F238E27FC236}">
                    <a16:creationId xmlns:a16="http://schemas.microsoft.com/office/drawing/2014/main" id="{B56FBD09-7B99-4CA7-9FF5-DA9EC36D1EA1}"/>
                  </a:ext>
                </a:extLst>
              </p:cNvPr>
              <p:cNvSpPr>
                <a:spLocks noChangeAspect="1"/>
              </p:cNvSpPr>
              <p:nvPr/>
            </p:nvSpPr>
            <p:spPr bwMode="gray">
              <a:xfrm>
                <a:off x="4787984" y="3320384"/>
                <a:ext cx="54423" cy="38734"/>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01" name="Freeform 216">
                <a:extLst>
                  <a:ext uri="{FF2B5EF4-FFF2-40B4-BE49-F238E27FC236}">
                    <a16:creationId xmlns:a16="http://schemas.microsoft.com/office/drawing/2014/main" id="{C291AB8C-8463-414A-8D4C-D30E0E2F1341}"/>
                  </a:ext>
                </a:extLst>
              </p:cNvPr>
              <p:cNvSpPr>
                <a:spLocks noChangeAspect="1"/>
              </p:cNvSpPr>
              <p:nvPr/>
            </p:nvSpPr>
            <p:spPr bwMode="gray">
              <a:xfrm>
                <a:off x="4779610" y="3148850"/>
                <a:ext cx="217695" cy="134644"/>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02" name="Freeform 217">
                <a:extLst>
                  <a:ext uri="{FF2B5EF4-FFF2-40B4-BE49-F238E27FC236}">
                    <a16:creationId xmlns:a16="http://schemas.microsoft.com/office/drawing/2014/main" id="{0FBC4614-09AE-4082-86B7-0B8121AF4091}"/>
                  </a:ext>
                </a:extLst>
              </p:cNvPr>
              <p:cNvSpPr>
                <a:spLocks noChangeAspect="1"/>
              </p:cNvSpPr>
              <p:nvPr/>
            </p:nvSpPr>
            <p:spPr bwMode="gray">
              <a:xfrm>
                <a:off x="4852872" y="2757827"/>
                <a:ext cx="113034" cy="81156"/>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03" name="Freeform 218">
                <a:extLst>
                  <a:ext uri="{FF2B5EF4-FFF2-40B4-BE49-F238E27FC236}">
                    <a16:creationId xmlns:a16="http://schemas.microsoft.com/office/drawing/2014/main" id="{B6C6F50E-DF2D-4D91-8630-8F34D00BADAB}"/>
                  </a:ext>
                </a:extLst>
              </p:cNvPr>
              <p:cNvSpPr>
                <a:spLocks noChangeAspect="1"/>
              </p:cNvSpPr>
              <p:nvPr/>
            </p:nvSpPr>
            <p:spPr bwMode="gray">
              <a:xfrm>
                <a:off x="4787984" y="2254292"/>
                <a:ext cx="249092" cy="494312"/>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04" name="Freeform 219">
                <a:extLst>
                  <a:ext uri="{FF2B5EF4-FFF2-40B4-BE49-F238E27FC236}">
                    <a16:creationId xmlns:a16="http://schemas.microsoft.com/office/drawing/2014/main" id="{D756C28D-8C3D-4434-9CAA-4772575122AC}"/>
                  </a:ext>
                </a:extLst>
              </p:cNvPr>
              <p:cNvSpPr>
                <a:spLocks noChangeAspect="1"/>
              </p:cNvSpPr>
              <p:nvPr/>
            </p:nvSpPr>
            <p:spPr bwMode="gray">
              <a:xfrm>
                <a:off x="4501213" y="2831605"/>
                <a:ext cx="64890" cy="105133"/>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05" name="Freeform 220">
                <a:extLst>
                  <a:ext uri="{FF2B5EF4-FFF2-40B4-BE49-F238E27FC236}">
                    <a16:creationId xmlns:a16="http://schemas.microsoft.com/office/drawing/2014/main" id="{80BE60B8-906D-4977-A4C6-B14E0CFE8919}"/>
                  </a:ext>
                </a:extLst>
              </p:cNvPr>
              <p:cNvSpPr>
                <a:spLocks noChangeAspect="1"/>
              </p:cNvSpPr>
              <p:nvPr/>
            </p:nvSpPr>
            <p:spPr bwMode="gray">
              <a:xfrm>
                <a:off x="4432139" y="2193427"/>
                <a:ext cx="596565" cy="627112"/>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06" name="Freeform 221">
                <a:extLst>
                  <a:ext uri="{FF2B5EF4-FFF2-40B4-BE49-F238E27FC236}">
                    <a16:creationId xmlns:a16="http://schemas.microsoft.com/office/drawing/2014/main" id="{BAF83619-7439-4A26-8881-E07C3FC4884F}"/>
                  </a:ext>
                </a:extLst>
              </p:cNvPr>
              <p:cNvSpPr>
                <a:spLocks noChangeAspect="1"/>
              </p:cNvSpPr>
              <p:nvPr/>
            </p:nvSpPr>
            <p:spPr bwMode="gray">
              <a:xfrm>
                <a:off x="4570290" y="2311471"/>
                <a:ext cx="299329" cy="604978"/>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507" name="Group 222">
                <a:extLst>
                  <a:ext uri="{FF2B5EF4-FFF2-40B4-BE49-F238E27FC236}">
                    <a16:creationId xmlns:a16="http://schemas.microsoft.com/office/drawing/2014/main" id="{8E771FC6-5432-4019-8501-CA91BBFF5DA1}"/>
                  </a:ext>
                </a:extLst>
              </p:cNvPr>
              <p:cNvGrpSpPr>
                <a:grpSpLocks noChangeAspect="1"/>
              </p:cNvGrpSpPr>
              <p:nvPr/>
            </p:nvGrpSpPr>
            <p:grpSpPr bwMode="auto">
              <a:xfrm>
                <a:off x="4561918" y="1446425"/>
                <a:ext cx="378871" cy="344911"/>
                <a:chOff x="3202" y="1036"/>
                <a:chExt cx="181" cy="187"/>
              </a:xfrm>
              <a:grpFill/>
            </p:grpSpPr>
            <p:sp>
              <p:nvSpPr>
                <p:cNvPr id="642" name="Freeform 223">
                  <a:extLst>
                    <a:ext uri="{FF2B5EF4-FFF2-40B4-BE49-F238E27FC236}">
                      <a16:creationId xmlns:a16="http://schemas.microsoft.com/office/drawing/2014/main" id="{B22B6B74-034D-452C-A437-8FC3D02C7651}"/>
                    </a:ext>
                  </a:extLst>
                </p:cNvPr>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43" name="Freeform 224">
                  <a:extLst>
                    <a:ext uri="{FF2B5EF4-FFF2-40B4-BE49-F238E27FC236}">
                      <a16:creationId xmlns:a16="http://schemas.microsoft.com/office/drawing/2014/main" id="{7B486A77-CE4D-4E02-9108-67B352442A42}"/>
                    </a:ext>
                  </a:extLst>
                </p:cNvPr>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44" name="Freeform 225">
                  <a:extLst>
                    <a:ext uri="{FF2B5EF4-FFF2-40B4-BE49-F238E27FC236}">
                      <a16:creationId xmlns:a16="http://schemas.microsoft.com/office/drawing/2014/main" id="{BBE7D869-72F5-4C26-BC58-92E8956BFCA0}"/>
                    </a:ext>
                  </a:extLst>
                </p:cNvPr>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45" name="Freeform 226">
                  <a:extLst>
                    <a:ext uri="{FF2B5EF4-FFF2-40B4-BE49-F238E27FC236}">
                      <a16:creationId xmlns:a16="http://schemas.microsoft.com/office/drawing/2014/main" id="{62A35BFD-EA04-405C-ADE9-88BB1A124412}"/>
                    </a:ext>
                  </a:extLst>
                </p:cNvPr>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46" name="Freeform 227">
                  <a:extLst>
                    <a:ext uri="{FF2B5EF4-FFF2-40B4-BE49-F238E27FC236}">
                      <a16:creationId xmlns:a16="http://schemas.microsoft.com/office/drawing/2014/main" id="{D49CED2E-769E-4EB1-A328-95227C5B50E1}"/>
                    </a:ext>
                  </a:extLst>
                </p:cNvPr>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47" name="Freeform 228">
                  <a:extLst>
                    <a:ext uri="{FF2B5EF4-FFF2-40B4-BE49-F238E27FC236}">
                      <a16:creationId xmlns:a16="http://schemas.microsoft.com/office/drawing/2014/main" id="{2BC89C81-AF38-4AB8-AC69-0BC12DDAAB33}"/>
                    </a:ext>
                  </a:extLst>
                </p:cNvPr>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508" name="Freeform 229">
                <a:extLst>
                  <a:ext uri="{FF2B5EF4-FFF2-40B4-BE49-F238E27FC236}">
                    <a16:creationId xmlns:a16="http://schemas.microsoft.com/office/drawing/2014/main" id="{036C19DD-96AC-45F8-92C7-88A92433646C}"/>
                  </a:ext>
                </a:extLst>
              </p:cNvPr>
              <p:cNvSpPr>
                <a:spLocks noChangeAspect="1"/>
              </p:cNvSpPr>
              <p:nvPr/>
            </p:nvSpPr>
            <p:spPr bwMode="gray">
              <a:xfrm>
                <a:off x="3305991" y="2744915"/>
                <a:ext cx="8373" cy="7379"/>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09" name="Freeform 230">
                <a:extLst>
                  <a:ext uri="{FF2B5EF4-FFF2-40B4-BE49-F238E27FC236}">
                    <a16:creationId xmlns:a16="http://schemas.microsoft.com/office/drawing/2014/main" id="{7C089ECA-DC5B-42C1-9518-498E3D3906B9}"/>
                  </a:ext>
                </a:extLst>
              </p:cNvPr>
              <p:cNvSpPr>
                <a:spLocks noChangeAspect="1"/>
              </p:cNvSpPr>
              <p:nvPr/>
            </p:nvSpPr>
            <p:spPr bwMode="gray">
              <a:xfrm>
                <a:off x="3751844" y="2075382"/>
                <a:ext cx="60704" cy="51646"/>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10" name="Freeform 231">
                <a:extLst>
                  <a:ext uri="{FF2B5EF4-FFF2-40B4-BE49-F238E27FC236}">
                    <a16:creationId xmlns:a16="http://schemas.microsoft.com/office/drawing/2014/main" id="{F0E01240-99C5-4C56-BC87-AB70BFE165F4}"/>
                  </a:ext>
                </a:extLst>
              </p:cNvPr>
              <p:cNvSpPr>
                <a:spLocks noChangeAspect="1"/>
              </p:cNvSpPr>
              <p:nvPr/>
            </p:nvSpPr>
            <p:spPr bwMode="gray">
              <a:xfrm>
                <a:off x="3672304" y="2195270"/>
                <a:ext cx="60704" cy="36888"/>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11" name="Freeform 232">
                <a:extLst>
                  <a:ext uri="{FF2B5EF4-FFF2-40B4-BE49-F238E27FC236}">
                    <a16:creationId xmlns:a16="http://schemas.microsoft.com/office/drawing/2014/main" id="{AEEFCCD9-2B37-4484-BB92-03A2590F0453}"/>
                  </a:ext>
                </a:extLst>
              </p:cNvPr>
              <p:cNvSpPr>
                <a:spLocks noChangeAspect="1"/>
              </p:cNvSpPr>
              <p:nvPr/>
            </p:nvSpPr>
            <p:spPr bwMode="gray">
              <a:xfrm>
                <a:off x="3308084" y="2739383"/>
                <a:ext cx="18839" cy="5534"/>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14" name="Freeform 233">
                <a:extLst>
                  <a:ext uri="{FF2B5EF4-FFF2-40B4-BE49-F238E27FC236}">
                    <a16:creationId xmlns:a16="http://schemas.microsoft.com/office/drawing/2014/main" id="{9EFE8420-F90E-4965-A276-16A4B8FC9F8B}"/>
                  </a:ext>
                </a:extLst>
              </p:cNvPr>
              <p:cNvSpPr>
                <a:spLocks noChangeAspect="1"/>
              </p:cNvSpPr>
              <p:nvPr/>
            </p:nvSpPr>
            <p:spPr bwMode="gray">
              <a:xfrm>
                <a:off x="2642446" y="1446425"/>
                <a:ext cx="1270579" cy="1294803"/>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15" name="Freeform 234">
                <a:extLst>
                  <a:ext uri="{FF2B5EF4-FFF2-40B4-BE49-F238E27FC236}">
                    <a16:creationId xmlns:a16="http://schemas.microsoft.com/office/drawing/2014/main" id="{2F66B622-5EAD-4252-8AB0-D3DE910E4A33}"/>
                  </a:ext>
                </a:extLst>
              </p:cNvPr>
              <p:cNvSpPr>
                <a:spLocks noChangeAspect="1"/>
              </p:cNvSpPr>
              <p:nvPr/>
            </p:nvSpPr>
            <p:spPr bwMode="gray">
              <a:xfrm>
                <a:off x="3056901" y="2239537"/>
                <a:ext cx="69076" cy="60866"/>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16" name="Freeform 235">
                <a:extLst>
                  <a:ext uri="{FF2B5EF4-FFF2-40B4-BE49-F238E27FC236}">
                    <a16:creationId xmlns:a16="http://schemas.microsoft.com/office/drawing/2014/main" id="{97F6E753-D43B-4DAB-9CE2-8DA0EC6652A6}"/>
                  </a:ext>
                </a:extLst>
              </p:cNvPr>
              <p:cNvSpPr>
                <a:spLocks noChangeAspect="1"/>
              </p:cNvSpPr>
              <p:nvPr/>
            </p:nvSpPr>
            <p:spPr bwMode="gray">
              <a:xfrm>
                <a:off x="2734546" y="1715715"/>
                <a:ext cx="69076" cy="22134"/>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517" name="Group 236">
                <a:extLst>
                  <a:ext uri="{FF2B5EF4-FFF2-40B4-BE49-F238E27FC236}">
                    <a16:creationId xmlns:a16="http://schemas.microsoft.com/office/drawing/2014/main" id="{FA608210-7F27-4F28-816C-B6650D2894AF}"/>
                  </a:ext>
                </a:extLst>
              </p:cNvPr>
              <p:cNvGrpSpPr>
                <a:grpSpLocks noChangeAspect="1"/>
              </p:cNvGrpSpPr>
              <p:nvPr/>
            </p:nvGrpSpPr>
            <p:grpSpPr bwMode="auto">
              <a:xfrm>
                <a:off x="2449870" y="4010208"/>
                <a:ext cx="1065443" cy="1586225"/>
                <a:chOff x="1624" y="2350"/>
                <a:chExt cx="509" cy="860"/>
              </a:xfrm>
              <a:grpFill/>
            </p:grpSpPr>
            <p:sp>
              <p:nvSpPr>
                <p:cNvPr id="617" name="Freeform 237">
                  <a:extLst>
                    <a:ext uri="{FF2B5EF4-FFF2-40B4-BE49-F238E27FC236}">
                      <a16:creationId xmlns:a16="http://schemas.microsoft.com/office/drawing/2014/main" id="{F10F4922-338B-478C-86A2-4D340A2C318A}"/>
                    </a:ext>
                  </a:extLst>
                </p:cNvPr>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18" name="Freeform 238">
                  <a:extLst>
                    <a:ext uri="{FF2B5EF4-FFF2-40B4-BE49-F238E27FC236}">
                      <a16:creationId xmlns:a16="http://schemas.microsoft.com/office/drawing/2014/main" id="{3EAA32C3-234A-40F4-91FA-C60C28F7D77E}"/>
                    </a:ext>
                  </a:extLst>
                </p:cNvPr>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19" name="Freeform 239">
                  <a:extLst>
                    <a:ext uri="{FF2B5EF4-FFF2-40B4-BE49-F238E27FC236}">
                      <a16:creationId xmlns:a16="http://schemas.microsoft.com/office/drawing/2014/main" id="{6825CC2B-9196-4D23-A242-58C3A667D0DE}"/>
                    </a:ext>
                  </a:extLst>
                </p:cNvPr>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0" name="Freeform 240">
                  <a:extLst>
                    <a:ext uri="{FF2B5EF4-FFF2-40B4-BE49-F238E27FC236}">
                      <a16:creationId xmlns:a16="http://schemas.microsoft.com/office/drawing/2014/main" id="{7BD51782-4410-4B5E-8755-83F5325DAE6B}"/>
                    </a:ext>
                  </a:extLst>
                </p:cNvPr>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1" name="Freeform 241">
                  <a:extLst>
                    <a:ext uri="{FF2B5EF4-FFF2-40B4-BE49-F238E27FC236}">
                      <a16:creationId xmlns:a16="http://schemas.microsoft.com/office/drawing/2014/main" id="{C701342A-46D8-40EF-A23B-3914F2AD0915}"/>
                    </a:ext>
                  </a:extLst>
                </p:cNvPr>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2" name="Freeform 242">
                  <a:extLst>
                    <a:ext uri="{FF2B5EF4-FFF2-40B4-BE49-F238E27FC236}">
                      <a16:creationId xmlns:a16="http://schemas.microsoft.com/office/drawing/2014/main" id="{7A4EDD77-FAE4-41F0-AF44-2F0AB89681B8}"/>
                    </a:ext>
                  </a:extLst>
                </p:cNvPr>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3" name="Freeform 243">
                  <a:extLst>
                    <a:ext uri="{FF2B5EF4-FFF2-40B4-BE49-F238E27FC236}">
                      <a16:creationId xmlns:a16="http://schemas.microsoft.com/office/drawing/2014/main" id="{726916BC-8322-422C-B103-79FEC42764AD}"/>
                    </a:ext>
                  </a:extLst>
                </p:cNvPr>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4" name="Freeform 244">
                  <a:extLst>
                    <a:ext uri="{FF2B5EF4-FFF2-40B4-BE49-F238E27FC236}">
                      <a16:creationId xmlns:a16="http://schemas.microsoft.com/office/drawing/2014/main" id="{3EC5091C-180E-40DB-B98F-7A0508F7BBB4}"/>
                    </a:ext>
                  </a:extLst>
                </p:cNvPr>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5" name="Freeform 245">
                  <a:extLst>
                    <a:ext uri="{FF2B5EF4-FFF2-40B4-BE49-F238E27FC236}">
                      <a16:creationId xmlns:a16="http://schemas.microsoft.com/office/drawing/2014/main" id="{2A539C97-EB1D-4F70-8491-14B57971F3D4}"/>
                    </a:ext>
                  </a:extLst>
                </p:cNvPr>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6" name="Freeform 246">
                  <a:extLst>
                    <a:ext uri="{FF2B5EF4-FFF2-40B4-BE49-F238E27FC236}">
                      <a16:creationId xmlns:a16="http://schemas.microsoft.com/office/drawing/2014/main" id="{668DDCC7-56B1-4E36-8E96-2520DFF33B8C}"/>
                    </a:ext>
                  </a:extLst>
                </p:cNvPr>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7" name="Freeform 247">
                  <a:extLst>
                    <a:ext uri="{FF2B5EF4-FFF2-40B4-BE49-F238E27FC236}">
                      <a16:creationId xmlns:a16="http://schemas.microsoft.com/office/drawing/2014/main" id="{FE6318D2-10C0-4FB2-9645-9529A95AF876}"/>
                    </a:ext>
                  </a:extLst>
                </p:cNvPr>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8" name="Freeform 248">
                  <a:extLst>
                    <a:ext uri="{FF2B5EF4-FFF2-40B4-BE49-F238E27FC236}">
                      <a16:creationId xmlns:a16="http://schemas.microsoft.com/office/drawing/2014/main" id="{CE6FE12F-E03D-4B9E-A176-37FAC72D9BE3}"/>
                    </a:ext>
                  </a:extLst>
                </p:cNvPr>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29" name="Freeform 249">
                  <a:extLst>
                    <a:ext uri="{FF2B5EF4-FFF2-40B4-BE49-F238E27FC236}">
                      <a16:creationId xmlns:a16="http://schemas.microsoft.com/office/drawing/2014/main" id="{91F97C14-D0D5-4020-85DB-F3B84B1305C6}"/>
                    </a:ext>
                  </a:extLst>
                </p:cNvPr>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0" name="Freeform 250">
                  <a:extLst>
                    <a:ext uri="{FF2B5EF4-FFF2-40B4-BE49-F238E27FC236}">
                      <a16:creationId xmlns:a16="http://schemas.microsoft.com/office/drawing/2014/main" id="{1F9058C1-B0E0-45B8-B7E3-4F2AA4192717}"/>
                    </a:ext>
                  </a:extLst>
                </p:cNvPr>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1" name="Freeform 251">
                  <a:extLst>
                    <a:ext uri="{FF2B5EF4-FFF2-40B4-BE49-F238E27FC236}">
                      <a16:creationId xmlns:a16="http://schemas.microsoft.com/office/drawing/2014/main" id="{B70F90AC-270B-4D8E-B78E-4234B7478CF1}"/>
                    </a:ext>
                  </a:extLst>
                </p:cNvPr>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2" name="Freeform 252">
                  <a:extLst>
                    <a:ext uri="{FF2B5EF4-FFF2-40B4-BE49-F238E27FC236}">
                      <a16:creationId xmlns:a16="http://schemas.microsoft.com/office/drawing/2014/main" id="{D9B9BF18-C22B-4F77-AF95-1384DF860BF8}"/>
                    </a:ext>
                  </a:extLst>
                </p:cNvPr>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3" name="Freeform 253">
                  <a:extLst>
                    <a:ext uri="{FF2B5EF4-FFF2-40B4-BE49-F238E27FC236}">
                      <a16:creationId xmlns:a16="http://schemas.microsoft.com/office/drawing/2014/main" id="{6B595738-E444-41E6-9601-18453CD8BB9F}"/>
                    </a:ext>
                  </a:extLst>
                </p:cNvPr>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4" name="Freeform 254">
                  <a:extLst>
                    <a:ext uri="{FF2B5EF4-FFF2-40B4-BE49-F238E27FC236}">
                      <a16:creationId xmlns:a16="http://schemas.microsoft.com/office/drawing/2014/main" id="{E41A7438-591A-4E72-BE22-BC1E3977733A}"/>
                    </a:ext>
                  </a:extLst>
                </p:cNvPr>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5" name="Freeform 255">
                  <a:extLst>
                    <a:ext uri="{FF2B5EF4-FFF2-40B4-BE49-F238E27FC236}">
                      <a16:creationId xmlns:a16="http://schemas.microsoft.com/office/drawing/2014/main" id="{5106AA0A-144B-44EC-9961-A4313C778949}"/>
                    </a:ext>
                  </a:extLst>
                </p:cNvPr>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6" name="Freeform 256">
                  <a:extLst>
                    <a:ext uri="{FF2B5EF4-FFF2-40B4-BE49-F238E27FC236}">
                      <a16:creationId xmlns:a16="http://schemas.microsoft.com/office/drawing/2014/main" id="{46550886-EA93-4BDC-9B29-2E8A1CA1E926}"/>
                    </a:ext>
                  </a:extLst>
                </p:cNvPr>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7" name="Freeform 257">
                  <a:extLst>
                    <a:ext uri="{FF2B5EF4-FFF2-40B4-BE49-F238E27FC236}">
                      <a16:creationId xmlns:a16="http://schemas.microsoft.com/office/drawing/2014/main" id="{05339B15-4DE1-4C0C-A04C-2E91EEBD9F5C}"/>
                    </a:ext>
                  </a:extLst>
                </p:cNvPr>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8" name="Freeform 258">
                  <a:extLst>
                    <a:ext uri="{FF2B5EF4-FFF2-40B4-BE49-F238E27FC236}">
                      <a16:creationId xmlns:a16="http://schemas.microsoft.com/office/drawing/2014/main" id="{E6B83011-127B-4628-8C61-DED09D08DF7D}"/>
                    </a:ext>
                  </a:extLst>
                </p:cNvPr>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39" name="Freeform 259">
                  <a:extLst>
                    <a:ext uri="{FF2B5EF4-FFF2-40B4-BE49-F238E27FC236}">
                      <a16:creationId xmlns:a16="http://schemas.microsoft.com/office/drawing/2014/main" id="{74B397FF-7836-4620-B89D-DCFB837EF6DF}"/>
                    </a:ext>
                  </a:extLst>
                </p:cNvPr>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40" name="Freeform 260">
                  <a:extLst>
                    <a:ext uri="{FF2B5EF4-FFF2-40B4-BE49-F238E27FC236}">
                      <a16:creationId xmlns:a16="http://schemas.microsoft.com/office/drawing/2014/main" id="{C07D906D-0472-4792-ACC7-02C2A546E418}"/>
                    </a:ext>
                  </a:extLst>
                </p:cNvPr>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41" name="Freeform 261">
                  <a:extLst>
                    <a:ext uri="{FF2B5EF4-FFF2-40B4-BE49-F238E27FC236}">
                      <a16:creationId xmlns:a16="http://schemas.microsoft.com/office/drawing/2014/main" id="{48494CEA-CEC4-40D3-BA58-C902E9A48552}"/>
                    </a:ext>
                  </a:extLst>
                </p:cNvPr>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518" name="Freeform 262">
                <a:extLst>
                  <a:ext uri="{FF2B5EF4-FFF2-40B4-BE49-F238E27FC236}">
                    <a16:creationId xmlns:a16="http://schemas.microsoft.com/office/drawing/2014/main" id="{24011E0E-9036-4E73-8E7E-57754D2E719E}"/>
                  </a:ext>
                </a:extLst>
              </p:cNvPr>
              <p:cNvSpPr>
                <a:spLocks noChangeAspect="1"/>
              </p:cNvSpPr>
              <p:nvPr/>
            </p:nvSpPr>
            <p:spPr bwMode="gray">
              <a:xfrm>
                <a:off x="2280319" y="3934585"/>
                <a:ext cx="123500" cy="10882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19" name="Freeform 263">
                <a:extLst>
                  <a:ext uri="{FF2B5EF4-FFF2-40B4-BE49-F238E27FC236}">
                    <a16:creationId xmlns:a16="http://schemas.microsoft.com/office/drawing/2014/main" id="{2DD8F3E7-45C1-4897-AFC6-1649FB35C125}"/>
                  </a:ext>
                </a:extLst>
              </p:cNvPr>
              <p:cNvSpPr>
                <a:spLocks noChangeAspect="1"/>
              </p:cNvSpPr>
              <p:nvPr/>
            </p:nvSpPr>
            <p:spPr bwMode="gray">
              <a:xfrm>
                <a:off x="2410098" y="4067386"/>
                <a:ext cx="133966" cy="49801"/>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20" name="Freeform 264">
                <a:extLst>
                  <a:ext uri="{FF2B5EF4-FFF2-40B4-BE49-F238E27FC236}">
                    <a16:creationId xmlns:a16="http://schemas.microsoft.com/office/drawing/2014/main" id="{EE93D87B-FF02-446B-8E07-B6A5AED21DFC}"/>
                  </a:ext>
                </a:extLst>
              </p:cNvPr>
              <p:cNvSpPr>
                <a:spLocks noChangeAspect="1"/>
              </p:cNvSpPr>
              <p:nvPr/>
            </p:nvSpPr>
            <p:spPr bwMode="gray">
              <a:xfrm>
                <a:off x="2198685" y="3897696"/>
                <a:ext cx="90007" cy="86689"/>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21" name="Freeform 265">
                <a:extLst>
                  <a:ext uri="{FF2B5EF4-FFF2-40B4-BE49-F238E27FC236}">
                    <a16:creationId xmlns:a16="http://schemas.microsoft.com/office/drawing/2014/main" id="{DF744DFC-EA20-4B1E-B220-9BB1C19B9CE8}"/>
                  </a:ext>
                </a:extLst>
              </p:cNvPr>
              <p:cNvSpPr>
                <a:spLocks noChangeAspect="1"/>
              </p:cNvSpPr>
              <p:nvPr/>
            </p:nvSpPr>
            <p:spPr bwMode="gray">
              <a:xfrm>
                <a:off x="2267760" y="3884784"/>
                <a:ext cx="25119" cy="53489"/>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22" name="Freeform 266">
                <a:extLst>
                  <a:ext uri="{FF2B5EF4-FFF2-40B4-BE49-F238E27FC236}">
                    <a16:creationId xmlns:a16="http://schemas.microsoft.com/office/drawing/2014/main" id="{17DC1D81-71C2-4A19-B2DE-5ADB83CFE83B}"/>
                  </a:ext>
                </a:extLst>
              </p:cNvPr>
              <p:cNvSpPr>
                <a:spLocks noChangeAspect="1"/>
              </p:cNvSpPr>
              <p:nvPr/>
            </p:nvSpPr>
            <p:spPr bwMode="gray">
              <a:xfrm>
                <a:off x="2248921" y="3969630"/>
                <a:ext cx="52329" cy="25823"/>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23" name="Freeform 267">
                <a:extLst>
                  <a:ext uri="{FF2B5EF4-FFF2-40B4-BE49-F238E27FC236}">
                    <a16:creationId xmlns:a16="http://schemas.microsoft.com/office/drawing/2014/main" id="{B4A2A04D-62D7-401B-A18E-4F4DC9C5A3B6}"/>
                  </a:ext>
                </a:extLst>
              </p:cNvPr>
              <p:cNvSpPr>
                <a:spLocks noChangeAspect="1"/>
              </p:cNvSpPr>
              <p:nvPr/>
            </p:nvSpPr>
            <p:spPr bwMode="gray">
              <a:xfrm>
                <a:off x="2345208" y="4036030"/>
                <a:ext cx="75356" cy="59022"/>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24" name="Freeform 268">
                <a:extLst>
                  <a:ext uri="{FF2B5EF4-FFF2-40B4-BE49-F238E27FC236}">
                    <a16:creationId xmlns:a16="http://schemas.microsoft.com/office/drawing/2014/main" id="{40E70B7B-0830-4BFA-84C8-0DDA29EC95B5}"/>
                  </a:ext>
                </a:extLst>
              </p:cNvPr>
              <p:cNvSpPr>
                <a:spLocks noChangeAspect="1"/>
              </p:cNvSpPr>
              <p:nvPr/>
            </p:nvSpPr>
            <p:spPr bwMode="gray">
              <a:xfrm>
                <a:off x="2263573" y="3936430"/>
                <a:ext cx="140245" cy="62711"/>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25" name="Freeform 269">
                <a:extLst>
                  <a:ext uri="{FF2B5EF4-FFF2-40B4-BE49-F238E27FC236}">
                    <a16:creationId xmlns:a16="http://schemas.microsoft.com/office/drawing/2014/main" id="{94FB201B-0544-4AAC-ACFA-CFF4BFF952E6}"/>
                  </a:ext>
                </a:extLst>
              </p:cNvPr>
              <p:cNvSpPr>
                <a:spLocks noChangeAspect="1"/>
              </p:cNvSpPr>
              <p:nvPr/>
            </p:nvSpPr>
            <p:spPr bwMode="gray">
              <a:xfrm>
                <a:off x="1629331" y="3567540"/>
                <a:ext cx="692853" cy="398401"/>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526" name="Group 271">
                <a:extLst>
                  <a:ext uri="{FF2B5EF4-FFF2-40B4-BE49-F238E27FC236}">
                    <a16:creationId xmlns:a16="http://schemas.microsoft.com/office/drawing/2014/main" id="{27608EBB-5502-4E05-BA4D-2EE0F8BE53F8}"/>
                  </a:ext>
                </a:extLst>
              </p:cNvPr>
              <p:cNvGrpSpPr>
                <a:grpSpLocks noChangeAspect="1"/>
              </p:cNvGrpSpPr>
              <p:nvPr/>
            </p:nvGrpSpPr>
            <p:grpSpPr bwMode="auto">
              <a:xfrm>
                <a:off x="457134" y="2176827"/>
                <a:ext cx="874963" cy="761756"/>
                <a:chOff x="672" y="1356"/>
                <a:chExt cx="418" cy="413"/>
              </a:xfrm>
              <a:grpFill/>
            </p:grpSpPr>
            <p:sp>
              <p:nvSpPr>
                <p:cNvPr id="612" name="Freeform 272">
                  <a:extLst>
                    <a:ext uri="{FF2B5EF4-FFF2-40B4-BE49-F238E27FC236}">
                      <a16:creationId xmlns:a16="http://schemas.microsoft.com/office/drawing/2014/main" id="{1D167A55-8BCB-4E8B-92FD-9F28568F462A}"/>
                    </a:ext>
                  </a:extLst>
                </p:cNvPr>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13" name="Freeform 273">
                  <a:extLst>
                    <a:ext uri="{FF2B5EF4-FFF2-40B4-BE49-F238E27FC236}">
                      <a16:creationId xmlns:a16="http://schemas.microsoft.com/office/drawing/2014/main" id="{FEEC20B7-335B-41CD-A355-CBCC9DBFBA8E}"/>
                    </a:ext>
                  </a:extLst>
                </p:cNvPr>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14" name="Freeform 274">
                  <a:extLst>
                    <a:ext uri="{FF2B5EF4-FFF2-40B4-BE49-F238E27FC236}">
                      <a16:creationId xmlns:a16="http://schemas.microsoft.com/office/drawing/2014/main" id="{A72553D5-9FC9-4E54-9E29-22D1B8D5265E}"/>
                    </a:ext>
                  </a:extLst>
                </p:cNvPr>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15" name="Freeform 275">
                  <a:extLst>
                    <a:ext uri="{FF2B5EF4-FFF2-40B4-BE49-F238E27FC236}">
                      <a16:creationId xmlns:a16="http://schemas.microsoft.com/office/drawing/2014/main" id="{6414A36A-1839-47E4-8345-214AF7DD11A2}"/>
                    </a:ext>
                  </a:extLst>
                </p:cNvPr>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16" name="Freeform 276">
                  <a:extLst>
                    <a:ext uri="{FF2B5EF4-FFF2-40B4-BE49-F238E27FC236}">
                      <a16:creationId xmlns:a16="http://schemas.microsoft.com/office/drawing/2014/main" id="{2856D2B4-3015-4EF4-9C63-26B0EAC65A0A}"/>
                    </a:ext>
                  </a:extLst>
                </p:cNvPr>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grpSp>
            <p:nvGrpSpPr>
              <p:cNvPr id="535" name="Group 277">
                <a:extLst>
                  <a:ext uri="{FF2B5EF4-FFF2-40B4-BE49-F238E27FC236}">
                    <a16:creationId xmlns:a16="http://schemas.microsoft.com/office/drawing/2014/main" id="{936A843C-7DD1-4DCE-9286-7EBAB44618F7}"/>
                  </a:ext>
                </a:extLst>
              </p:cNvPr>
              <p:cNvGrpSpPr>
                <a:grpSpLocks noChangeAspect="1"/>
              </p:cNvGrpSpPr>
              <p:nvPr/>
            </p:nvGrpSpPr>
            <p:grpSpPr bwMode="auto">
              <a:xfrm>
                <a:off x="1455595" y="3115650"/>
                <a:ext cx="1329189" cy="625268"/>
                <a:chOff x="1149" y="1865"/>
                <a:chExt cx="635" cy="339"/>
              </a:xfrm>
              <a:grpFill/>
            </p:grpSpPr>
            <p:sp>
              <p:nvSpPr>
                <p:cNvPr id="607" name="Freeform 278">
                  <a:extLst>
                    <a:ext uri="{FF2B5EF4-FFF2-40B4-BE49-F238E27FC236}">
                      <a16:creationId xmlns:a16="http://schemas.microsoft.com/office/drawing/2014/main" id="{06307E64-9ECF-491B-8068-175C311CD1B7}"/>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08" name="Freeform 279">
                  <a:extLst>
                    <a:ext uri="{FF2B5EF4-FFF2-40B4-BE49-F238E27FC236}">
                      <a16:creationId xmlns:a16="http://schemas.microsoft.com/office/drawing/2014/main" id="{B9C9F371-1E48-4B0F-8A5D-5605334587C0}"/>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09" name="Freeform 280">
                  <a:extLst>
                    <a:ext uri="{FF2B5EF4-FFF2-40B4-BE49-F238E27FC236}">
                      <a16:creationId xmlns:a16="http://schemas.microsoft.com/office/drawing/2014/main" id="{E6584679-5321-4ADC-A5DB-02BE05B22DB3}"/>
                    </a:ext>
                  </a:extLst>
                </p:cNvPr>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10" name="Freeform 281">
                  <a:extLst>
                    <a:ext uri="{FF2B5EF4-FFF2-40B4-BE49-F238E27FC236}">
                      <a16:creationId xmlns:a16="http://schemas.microsoft.com/office/drawing/2014/main" id="{4B7C8CCE-1181-42A5-8F5C-A8B6BEB10264}"/>
                    </a:ext>
                  </a:extLst>
                </p:cNvPr>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11" name="Freeform 282">
                  <a:extLst>
                    <a:ext uri="{FF2B5EF4-FFF2-40B4-BE49-F238E27FC236}">
                      <a16:creationId xmlns:a16="http://schemas.microsoft.com/office/drawing/2014/main" id="{D550A570-68FA-4B6D-9075-ABB795E2F333}"/>
                    </a:ext>
                  </a:extLst>
                </p:cNvPr>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539" name="Freeform 284">
                <a:extLst>
                  <a:ext uri="{FF2B5EF4-FFF2-40B4-BE49-F238E27FC236}">
                    <a16:creationId xmlns:a16="http://schemas.microsoft.com/office/drawing/2014/main" id="{FDCEB309-2ECA-4A41-B4B3-1D001FA7100D}"/>
                  </a:ext>
                </a:extLst>
              </p:cNvPr>
              <p:cNvSpPr>
                <a:spLocks noChangeAspect="1"/>
              </p:cNvSpPr>
              <p:nvPr/>
            </p:nvSpPr>
            <p:spPr bwMode="gray">
              <a:xfrm>
                <a:off x="3033875" y="2979162"/>
                <a:ext cx="2094" cy="1844"/>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0" name="Freeform 285">
                <a:extLst>
                  <a:ext uri="{FF2B5EF4-FFF2-40B4-BE49-F238E27FC236}">
                    <a16:creationId xmlns:a16="http://schemas.microsoft.com/office/drawing/2014/main" id="{0A2EF1C9-80B8-4979-BC81-BE8671657263}"/>
                  </a:ext>
                </a:extLst>
              </p:cNvPr>
              <p:cNvSpPr>
                <a:spLocks noChangeAspect="1"/>
              </p:cNvSpPr>
              <p:nvPr/>
            </p:nvSpPr>
            <p:spPr bwMode="gray">
              <a:xfrm>
                <a:off x="2954333" y="3043717"/>
                <a:ext cx="152805" cy="15493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1" name="Freeform 286">
                <a:extLst>
                  <a:ext uri="{FF2B5EF4-FFF2-40B4-BE49-F238E27FC236}">
                    <a16:creationId xmlns:a16="http://schemas.microsoft.com/office/drawing/2014/main" id="{97EE630C-E069-482E-A706-97CB81CC597B}"/>
                  </a:ext>
                </a:extLst>
              </p:cNvPr>
              <p:cNvSpPr>
                <a:spLocks noChangeAspect="1"/>
              </p:cNvSpPr>
              <p:nvPr/>
            </p:nvSpPr>
            <p:spPr bwMode="gray">
              <a:xfrm>
                <a:off x="1369774" y="3067694"/>
                <a:ext cx="115127" cy="79311"/>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2" name="Freeform 287">
                <a:extLst>
                  <a:ext uri="{FF2B5EF4-FFF2-40B4-BE49-F238E27FC236}">
                    <a16:creationId xmlns:a16="http://schemas.microsoft.com/office/drawing/2014/main" id="{D6A09EC0-B5B5-4588-9AB3-F91BCF355FC9}"/>
                  </a:ext>
                </a:extLst>
              </p:cNvPr>
              <p:cNvSpPr>
                <a:spLocks noChangeAspect="1"/>
              </p:cNvSpPr>
              <p:nvPr/>
            </p:nvSpPr>
            <p:spPr bwMode="gray">
              <a:xfrm>
                <a:off x="2033320" y="2265361"/>
                <a:ext cx="98382" cy="81156"/>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3" name="Freeform 288">
                <a:extLst>
                  <a:ext uri="{FF2B5EF4-FFF2-40B4-BE49-F238E27FC236}">
                    <a16:creationId xmlns:a16="http://schemas.microsoft.com/office/drawing/2014/main" id="{264535B7-D13A-4CB7-8FAC-ED3B78C99870}"/>
                  </a:ext>
                </a:extLst>
              </p:cNvPr>
              <p:cNvSpPr>
                <a:spLocks noChangeAspect="1"/>
              </p:cNvSpPr>
              <p:nvPr/>
            </p:nvSpPr>
            <p:spPr bwMode="gray">
              <a:xfrm>
                <a:off x="1424195" y="1951803"/>
                <a:ext cx="244906" cy="239778"/>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4" name="Freeform 289">
                <a:extLst>
                  <a:ext uri="{FF2B5EF4-FFF2-40B4-BE49-F238E27FC236}">
                    <a16:creationId xmlns:a16="http://schemas.microsoft.com/office/drawing/2014/main" id="{A24ECE41-88A3-4E20-A306-6B5A690F6504}"/>
                  </a:ext>
                </a:extLst>
              </p:cNvPr>
              <p:cNvSpPr>
                <a:spLocks noChangeAspect="1"/>
              </p:cNvSpPr>
              <p:nvPr/>
            </p:nvSpPr>
            <p:spPr bwMode="gray">
              <a:xfrm>
                <a:off x="1583281" y="2042181"/>
                <a:ext cx="418642" cy="302490"/>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5" name="Freeform 290">
                <a:extLst>
                  <a:ext uri="{FF2B5EF4-FFF2-40B4-BE49-F238E27FC236}">
                    <a16:creationId xmlns:a16="http://schemas.microsoft.com/office/drawing/2014/main" id="{16C4CB6A-5272-4DBC-9041-5517161C16D2}"/>
                  </a:ext>
                </a:extLst>
              </p:cNvPr>
              <p:cNvSpPr>
                <a:spLocks noChangeAspect="1"/>
              </p:cNvSpPr>
              <p:nvPr/>
            </p:nvSpPr>
            <p:spPr bwMode="gray">
              <a:xfrm>
                <a:off x="1859585" y="2012670"/>
                <a:ext cx="56517" cy="62711"/>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6" name="Freeform 291">
                <a:extLst>
                  <a:ext uri="{FF2B5EF4-FFF2-40B4-BE49-F238E27FC236}">
                    <a16:creationId xmlns:a16="http://schemas.microsoft.com/office/drawing/2014/main" id="{B736B1C9-2406-41CE-B4E5-094E82DC1199}"/>
                  </a:ext>
                </a:extLst>
              </p:cNvPr>
              <p:cNvSpPr>
                <a:spLocks noChangeAspect="1"/>
              </p:cNvSpPr>
              <p:nvPr/>
            </p:nvSpPr>
            <p:spPr bwMode="gray">
              <a:xfrm>
                <a:off x="1964245" y="2003449"/>
                <a:ext cx="140245" cy="178911"/>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7" name="Freeform 292">
                <a:extLst>
                  <a:ext uri="{FF2B5EF4-FFF2-40B4-BE49-F238E27FC236}">
                    <a16:creationId xmlns:a16="http://schemas.microsoft.com/office/drawing/2014/main" id="{4D137D36-3735-4AE6-BA21-7B2F3BD39C6C}"/>
                  </a:ext>
                </a:extLst>
              </p:cNvPr>
              <p:cNvSpPr>
                <a:spLocks noChangeAspect="1"/>
              </p:cNvSpPr>
              <p:nvPr/>
            </p:nvSpPr>
            <p:spPr bwMode="gray">
              <a:xfrm>
                <a:off x="1955871" y="1780270"/>
                <a:ext cx="123500" cy="140178"/>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8" name="Freeform 293">
                <a:extLst>
                  <a:ext uri="{FF2B5EF4-FFF2-40B4-BE49-F238E27FC236}">
                    <a16:creationId xmlns:a16="http://schemas.microsoft.com/office/drawing/2014/main" id="{3259561E-0DE0-4B53-A5FA-96CD08CCD1E8}"/>
                  </a:ext>
                </a:extLst>
              </p:cNvPr>
              <p:cNvSpPr>
                <a:spLocks noChangeAspect="1"/>
              </p:cNvSpPr>
              <p:nvPr/>
            </p:nvSpPr>
            <p:spPr bwMode="gray">
              <a:xfrm>
                <a:off x="1614679" y="1765514"/>
                <a:ext cx="280490" cy="197356"/>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49" name="Freeform 294">
                <a:extLst>
                  <a:ext uri="{FF2B5EF4-FFF2-40B4-BE49-F238E27FC236}">
                    <a16:creationId xmlns:a16="http://schemas.microsoft.com/office/drawing/2014/main" id="{92DE787D-C955-4B4F-A4EA-90B8A5F30CC9}"/>
                  </a:ext>
                </a:extLst>
              </p:cNvPr>
              <p:cNvSpPr>
                <a:spLocks noChangeAspect="1"/>
              </p:cNvSpPr>
              <p:nvPr/>
            </p:nvSpPr>
            <p:spPr bwMode="gray">
              <a:xfrm>
                <a:off x="1495366" y="1702802"/>
                <a:ext cx="167456" cy="151245"/>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0" name="Freeform 295">
                <a:extLst>
                  <a:ext uri="{FF2B5EF4-FFF2-40B4-BE49-F238E27FC236}">
                    <a16:creationId xmlns:a16="http://schemas.microsoft.com/office/drawing/2014/main" id="{C5028993-440F-4B79-A14F-9D1427B826BA}"/>
                  </a:ext>
                </a:extLst>
              </p:cNvPr>
              <p:cNvSpPr>
                <a:spLocks noChangeAspect="1"/>
              </p:cNvSpPr>
              <p:nvPr/>
            </p:nvSpPr>
            <p:spPr bwMode="gray">
              <a:xfrm>
                <a:off x="1710966" y="1649315"/>
                <a:ext cx="83729" cy="71934"/>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1" name="Freeform 296">
                <a:extLst>
                  <a:ext uri="{FF2B5EF4-FFF2-40B4-BE49-F238E27FC236}">
                    <a16:creationId xmlns:a16="http://schemas.microsoft.com/office/drawing/2014/main" id="{AD36E479-BAF1-47B7-A741-32DF9B10137B}"/>
                  </a:ext>
                </a:extLst>
              </p:cNvPr>
              <p:cNvSpPr>
                <a:spLocks noChangeAspect="1"/>
              </p:cNvSpPr>
              <p:nvPr/>
            </p:nvSpPr>
            <p:spPr bwMode="gray">
              <a:xfrm>
                <a:off x="1710967" y="1584758"/>
                <a:ext cx="92101" cy="4795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2" name="Freeform 297">
                <a:extLst>
                  <a:ext uri="{FF2B5EF4-FFF2-40B4-BE49-F238E27FC236}">
                    <a16:creationId xmlns:a16="http://schemas.microsoft.com/office/drawing/2014/main" id="{49D1B346-86A1-400E-ACEC-FB709FC675F1}"/>
                  </a:ext>
                </a:extLst>
              </p:cNvPr>
              <p:cNvSpPr>
                <a:spLocks noChangeAspect="1"/>
              </p:cNvSpPr>
              <p:nvPr/>
            </p:nvSpPr>
            <p:spPr bwMode="gray">
              <a:xfrm>
                <a:off x="2108677" y="1678825"/>
                <a:ext cx="69076" cy="38734"/>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3" name="Freeform 298">
                <a:extLst>
                  <a:ext uri="{FF2B5EF4-FFF2-40B4-BE49-F238E27FC236}">
                    <a16:creationId xmlns:a16="http://schemas.microsoft.com/office/drawing/2014/main" id="{C3902335-B185-45F1-B022-AE35EAB85D25}"/>
                  </a:ext>
                </a:extLst>
              </p:cNvPr>
              <p:cNvSpPr>
                <a:spLocks noChangeAspect="1"/>
              </p:cNvSpPr>
              <p:nvPr/>
            </p:nvSpPr>
            <p:spPr bwMode="gray">
              <a:xfrm>
                <a:off x="2089838" y="1743381"/>
                <a:ext cx="395617" cy="219490"/>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4" name="Freeform 299">
                <a:extLst>
                  <a:ext uri="{FF2B5EF4-FFF2-40B4-BE49-F238E27FC236}">
                    <a16:creationId xmlns:a16="http://schemas.microsoft.com/office/drawing/2014/main" id="{148E9528-4A33-44DA-A22C-35E54B2E6C53}"/>
                  </a:ext>
                </a:extLst>
              </p:cNvPr>
              <p:cNvSpPr>
                <a:spLocks noChangeAspect="1"/>
              </p:cNvSpPr>
              <p:nvPr/>
            </p:nvSpPr>
            <p:spPr bwMode="gray">
              <a:xfrm>
                <a:off x="2100303" y="1865115"/>
                <a:ext cx="69076" cy="84844"/>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5" name="Freeform 300">
                <a:extLst>
                  <a:ext uri="{FF2B5EF4-FFF2-40B4-BE49-F238E27FC236}">
                    <a16:creationId xmlns:a16="http://schemas.microsoft.com/office/drawing/2014/main" id="{6F814820-17AD-4907-A95C-3CA0E226EAB7}"/>
                  </a:ext>
                </a:extLst>
              </p:cNvPr>
              <p:cNvSpPr>
                <a:spLocks noChangeAspect="1"/>
              </p:cNvSpPr>
              <p:nvPr/>
            </p:nvSpPr>
            <p:spPr bwMode="gray">
              <a:xfrm>
                <a:off x="2313811" y="2479316"/>
                <a:ext cx="161177" cy="129111"/>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6" name="Freeform 301">
                <a:extLst>
                  <a:ext uri="{FF2B5EF4-FFF2-40B4-BE49-F238E27FC236}">
                    <a16:creationId xmlns:a16="http://schemas.microsoft.com/office/drawing/2014/main" id="{DF1808C5-0E9B-4D74-97B2-C93AE44E15E0}"/>
                  </a:ext>
                </a:extLst>
              </p:cNvPr>
              <p:cNvSpPr>
                <a:spLocks noChangeAspect="1"/>
              </p:cNvSpPr>
              <p:nvPr/>
            </p:nvSpPr>
            <p:spPr bwMode="gray">
              <a:xfrm>
                <a:off x="2541971" y="2353894"/>
                <a:ext cx="50237" cy="5902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7" name="Freeform 302">
                <a:extLst>
                  <a:ext uri="{FF2B5EF4-FFF2-40B4-BE49-F238E27FC236}">
                    <a16:creationId xmlns:a16="http://schemas.microsoft.com/office/drawing/2014/main" id="{9A9D11FF-C18D-4FCA-A8E1-4CC21545B9FF}"/>
                  </a:ext>
                </a:extLst>
              </p:cNvPr>
              <p:cNvSpPr>
                <a:spLocks noChangeAspect="1"/>
              </p:cNvSpPr>
              <p:nvPr/>
            </p:nvSpPr>
            <p:spPr bwMode="gray">
              <a:xfrm>
                <a:off x="2458243" y="2018204"/>
                <a:ext cx="110940" cy="70090"/>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8" name="Freeform 303">
                <a:extLst>
                  <a:ext uri="{FF2B5EF4-FFF2-40B4-BE49-F238E27FC236}">
                    <a16:creationId xmlns:a16="http://schemas.microsoft.com/office/drawing/2014/main" id="{A12CBED6-0EDF-4213-AD1B-E542261FA90D}"/>
                  </a:ext>
                </a:extLst>
              </p:cNvPr>
              <p:cNvSpPr>
                <a:spLocks noChangeAspect="1"/>
              </p:cNvSpPr>
              <p:nvPr/>
            </p:nvSpPr>
            <p:spPr bwMode="gray">
              <a:xfrm>
                <a:off x="2246828" y="2008982"/>
                <a:ext cx="661455" cy="656623"/>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59" name="Freeform 304">
                <a:extLst>
                  <a:ext uri="{FF2B5EF4-FFF2-40B4-BE49-F238E27FC236}">
                    <a16:creationId xmlns:a16="http://schemas.microsoft.com/office/drawing/2014/main" id="{B1D00FAF-2626-460B-B7A1-6A7D505B911F}"/>
                  </a:ext>
                </a:extLst>
              </p:cNvPr>
              <p:cNvSpPr>
                <a:spLocks noChangeAspect="1"/>
              </p:cNvSpPr>
              <p:nvPr/>
            </p:nvSpPr>
            <p:spPr bwMode="gray">
              <a:xfrm>
                <a:off x="1078818" y="2136248"/>
                <a:ext cx="1961338" cy="1195202"/>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0" name="Freeform 305">
                <a:extLst>
                  <a:ext uri="{FF2B5EF4-FFF2-40B4-BE49-F238E27FC236}">
                    <a16:creationId xmlns:a16="http://schemas.microsoft.com/office/drawing/2014/main" id="{4DF511A1-2116-4678-94D1-0CB08B8E45D5}"/>
                  </a:ext>
                </a:extLst>
              </p:cNvPr>
              <p:cNvSpPr>
                <a:spLocks noChangeAspect="1"/>
              </p:cNvSpPr>
              <p:nvPr/>
            </p:nvSpPr>
            <p:spPr bwMode="gray">
              <a:xfrm>
                <a:off x="2058439" y="1566314"/>
                <a:ext cx="81635" cy="116201"/>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1" name="Freeform 306">
                <a:extLst>
                  <a:ext uri="{FF2B5EF4-FFF2-40B4-BE49-F238E27FC236}">
                    <a16:creationId xmlns:a16="http://schemas.microsoft.com/office/drawing/2014/main" id="{67D3ECBE-4050-4E8E-A00E-09BA48E5109F}"/>
                  </a:ext>
                </a:extLst>
              </p:cNvPr>
              <p:cNvSpPr>
                <a:spLocks noChangeAspect="1"/>
              </p:cNvSpPr>
              <p:nvPr/>
            </p:nvSpPr>
            <p:spPr bwMode="gray">
              <a:xfrm>
                <a:off x="1888890" y="1520203"/>
                <a:ext cx="154897" cy="158622"/>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2" name="Freeform 307">
                <a:extLst>
                  <a:ext uri="{FF2B5EF4-FFF2-40B4-BE49-F238E27FC236}">
                    <a16:creationId xmlns:a16="http://schemas.microsoft.com/office/drawing/2014/main" id="{711FC33B-3E6E-43DB-ADE4-D4FD2ED5F481}"/>
                  </a:ext>
                </a:extLst>
              </p:cNvPr>
              <p:cNvSpPr>
                <a:spLocks noChangeAspect="1"/>
              </p:cNvSpPr>
              <p:nvPr/>
            </p:nvSpPr>
            <p:spPr bwMode="gray">
              <a:xfrm>
                <a:off x="2110771" y="1446425"/>
                <a:ext cx="253279" cy="206578"/>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3" name="Freeform 308">
                <a:extLst>
                  <a:ext uri="{FF2B5EF4-FFF2-40B4-BE49-F238E27FC236}">
                    <a16:creationId xmlns:a16="http://schemas.microsoft.com/office/drawing/2014/main" id="{7236A364-92D7-4347-8561-21C0A4D1FEB7}"/>
                  </a:ext>
                </a:extLst>
              </p:cNvPr>
              <p:cNvSpPr>
                <a:spLocks noChangeAspect="1"/>
              </p:cNvSpPr>
              <p:nvPr/>
            </p:nvSpPr>
            <p:spPr bwMode="gray">
              <a:xfrm>
                <a:off x="2257294" y="1446425"/>
                <a:ext cx="431202" cy="381801"/>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4" name="Freeform 309">
                <a:extLst>
                  <a:ext uri="{FF2B5EF4-FFF2-40B4-BE49-F238E27FC236}">
                    <a16:creationId xmlns:a16="http://schemas.microsoft.com/office/drawing/2014/main" id="{A1B52FED-9B48-4382-9460-37BF0D624DD5}"/>
                  </a:ext>
                </a:extLst>
              </p:cNvPr>
              <p:cNvSpPr>
                <a:spLocks noChangeAspect="1"/>
              </p:cNvSpPr>
              <p:nvPr/>
            </p:nvSpPr>
            <p:spPr bwMode="gray">
              <a:xfrm>
                <a:off x="2324277" y="1802404"/>
                <a:ext cx="12560" cy="1106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5" name="Freeform 310">
                <a:extLst>
                  <a:ext uri="{FF2B5EF4-FFF2-40B4-BE49-F238E27FC236}">
                    <a16:creationId xmlns:a16="http://schemas.microsoft.com/office/drawing/2014/main" id="{196BD488-8C73-4F57-9919-D3AD7C40DBDE}"/>
                  </a:ext>
                </a:extLst>
              </p:cNvPr>
              <p:cNvSpPr>
                <a:spLocks noChangeAspect="1"/>
              </p:cNvSpPr>
              <p:nvPr/>
            </p:nvSpPr>
            <p:spPr bwMode="gray">
              <a:xfrm>
                <a:off x="2324277" y="1791337"/>
                <a:ext cx="2094" cy="1106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6" name="Freeform 311">
                <a:extLst>
                  <a:ext uri="{FF2B5EF4-FFF2-40B4-BE49-F238E27FC236}">
                    <a16:creationId xmlns:a16="http://schemas.microsoft.com/office/drawing/2014/main" id="{6F091D74-CB73-4410-A2FD-19B834D0D637}"/>
                  </a:ext>
                </a:extLst>
              </p:cNvPr>
              <p:cNvSpPr>
                <a:spLocks noChangeAspect="1"/>
              </p:cNvSpPr>
              <p:nvPr/>
            </p:nvSpPr>
            <p:spPr bwMode="gray">
              <a:xfrm>
                <a:off x="1208596" y="2272736"/>
                <a:ext cx="35585" cy="42422"/>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7" name="Freeform 312">
                <a:extLst>
                  <a:ext uri="{FF2B5EF4-FFF2-40B4-BE49-F238E27FC236}">
                    <a16:creationId xmlns:a16="http://schemas.microsoft.com/office/drawing/2014/main" id="{CAFAF32E-8E17-4BDB-BA7A-9B282CD81BEC}"/>
                  </a:ext>
                </a:extLst>
              </p:cNvPr>
              <p:cNvSpPr>
                <a:spLocks noChangeAspect="1"/>
              </p:cNvSpPr>
              <p:nvPr/>
            </p:nvSpPr>
            <p:spPr bwMode="gray">
              <a:xfrm>
                <a:off x="1193945" y="2300404"/>
                <a:ext cx="23026" cy="20289"/>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8" name="Freeform 313">
                <a:extLst>
                  <a:ext uri="{FF2B5EF4-FFF2-40B4-BE49-F238E27FC236}">
                    <a16:creationId xmlns:a16="http://schemas.microsoft.com/office/drawing/2014/main" id="{8B8ED58D-571F-4C29-B61A-E643CDEDC119}"/>
                  </a:ext>
                </a:extLst>
              </p:cNvPr>
              <p:cNvSpPr>
                <a:spLocks noChangeAspect="1"/>
              </p:cNvSpPr>
              <p:nvPr/>
            </p:nvSpPr>
            <p:spPr bwMode="gray">
              <a:xfrm rot="21085610">
                <a:off x="2523134" y="3674515"/>
                <a:ext cx="16745" cy="7379"/>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69" name="Freeform 314">
                <a:extLst>
                  <a:ext uri="{FF2B5EF4-FFF2-40B4-BE49-F238E27FC236}">
                    <a16:creationId xmlns:a16="http://schemas.microsoft.com/office/drawing/2014/main" id="{4A07928E-6C02-4228-962E-FE677D0BA672}"/>
                  </a:ext>
                </a:extLst>
              </p:cNvPr>
              <p:cNvSpPr>
                <a:spLocks noChangeAspect="1"/>
              </p:cNvSpPr>
              <p:nvPr/>
            </p:nvSpPr>
            <p:spPr bwMode="gray">
              <a:xfrm rot="21085610">
                <a:off x="2550344" y="3676361"/>
                <a:ext cx="2094" cy="1844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0" name="Freeform 315">
                <a:extLst>
                  <a:ext uri="{FF2B5EF4-FFF2-40B4-BE49-F238E27FC236}">
                    <a16:creationId xmlns:a16="http://schemas.microsoft.com/office/drawing/2014/main" id="{76A825F8-5728-4AC3-9440-AD30A7B96927}"/>
                  </a:ext>
                </a:extLst>
              </p:cNvPr>
              <p:cNvSpPr>
                <a:spLocks noChangeAspect="1"/>
              </p:cNvSpPr>
              <p:nvPr/>
            </p:nvSpPr>
            <p:spPr bwMode="gray">
              <a:xfrm rot="21085610">
                <a:off x="2550345" y="3718785"/>
                <a:ext cx="4186" cy="1844"/>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1" name="Freeform 316">
                <a:extLst>
                  <a:ext uri="{FF2B5EF4-FFF2-40B4-BE49-F238E27FC236}">
                    <a16:creationId xmlns:a16="http://schemas.microsoft.com/office/drawing/2014/main" id="{5D5C6CEA-0FD4-40C2-801C-F85D4F83654B}"/>
                  </a:ext>
                </a:extLst>
              </p:cNvPr>
              <p:cNvSpPr>
                <a:spLocks noChangeAspect="1"/>
              </p:cNvSpPr>
              <p:nvPr/>
            </p:nvSpPr>
            <p:spPr bwMode="gray">
              <a:xfrm rot="21085610">
                <a:off x="2539880" y="3716940"/>
                <a:ext cx="8373" cy="22134"/>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2" name="Freeform 317">
                <a:extLst>
                  <a:ext uri="{FF2B5EF4-FFF2-40B4-BE49-F238E27FC236}">
                    <a16:creationId xmlns:a16="http://schemas.microsoft.com/office/drawing/2014/main" id="{290D5018-A489-4D8E-823B-C277204BCB2F}"/>
                  </a:ext>
                </a:extLst>
              </p:cNvPr>
              <p:cNvSpPr>
                <a:spLocks noChangeAspect="1"/>
              </p:cNvSpPr>
              <p:nvPr/>
            </p:nvSpPr>
            <p:spPr bwMode="gray">
              <a:xfrm rot="21085610">
                <a:off x="2550344" y="3742763"/>
                <a:ext cx="2094" cy="11066"/>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3" name="Freeform 318">
                <a:extLst>
                  <a:ext uri="{FF2B5EF4-FFF2-40B4-BE49-F238E27FC236}">
                    <a16:creationId xmlns:a16="http://schemas.microsoft.com/office/drawing/2014/main" id="{A38A3AE5-FFBD-4366-86B0-CAEB37E3709B}"/>
                  </a:ext>
                </a:extLst>
              </p:cNvPr>
              <p:cNvSpPr>
                <a:spLocks noChangeAspect="1"/>
              </p:cNvSpPr>
              <p:nvPr/>
            </p:nvSpPr>
            <p:spPr bwMode="gray">
              <a:xfrm rot="21085610">
                <a:off x="2569184" y="3711404"/>
                <a:ext cx="2094" cy="14756"/>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4" name="Freeform 319">
                <a:extLst>
                  <a:ext uri="{FF2B5EF4-FFF2-40B4-BE49-F238E27FC236}">
                    <a16:creationId xmlns:a16="http://schemas.microsoft.com/office/drawing/2014/main" id="{F818DC7C-CCA8-458C-B7BF-34B27CD59F64}"/>
                  </a:ext>
                </a:extLst>
              </p:cNvPr>
              <p:cNvSpPr>
                <a:spLocks noChangeAspect="1"/>
              </p:cNvSpPr>
              <p:nvPr/>
            </p:nvSpPr>
            <p:spPr bwMode="gray">
              <a:xfrm rot="21085610">
                <a:off x="2579649" y="3724316"/>
                <a:ext cx="6280" cy="16600"/>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5" name="Freeform 320">
                <a:extLst>
                  <a:ext uri="{FF2B5EF4-FFF2-40B4-BE49-F238E27FC236}">
                    <a16:creationId xmlns:a16="http://schemas.microsoft.com/office/drawing/2014/main" id="{E40011E1-0FEE-4950-9555-7E79868C6B69}"/>
                  </a:ext>
                </a:extLst>
              </p:cNvPr>
              <p:cNvSpPr>
                <a:spLocks noChangeAspect="1"/>
              </p:cNvSpPr>
              <p:nvPr/>
            </p:nvSpPr>
            <p:spPr bwMode="gray">
              <a:xfrm rot="21085610">
                <a:off x="2598490" y="3737227"/>
                <a:ext cx="4186" cy="3689"/>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6" name="Freeform 321">
                <a:extLst>
                  <a:ext uri="{FF2B5EF4-FFF2-40B4-BE49-F238E27FC236}">
                    <a16:creationId xmlns:a16="http://schemas.microsoft.com/office/drawing/2014/main" id="{C876E14D-2759-4BF3-996E-521EDB90CA1D}"/>
                  </a:ext>
                </a:extLst>
              </p:cNvPr>
              <p:cNvSpPr>
                <a:spLocks noChangeAspect="1"/>
              </p:cNvSpPr>
              <p:nvPr/>
            </p:nvSpPr>
            <p:spPr bwMode="gray">
              <a:xfrm rot="21085610">
                <a:off x="2590114" y="3753828"/>
                <a:ext cx="6280" cy="1844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7" name="Freeform 322">
                <a:extLst>
                  <a:ext uri="{FF2B5EF4-FFF2-40B4-BE49-F238E27FC236}">
                    <a16:creationId xmlns:a16="http://schemas.microsoft.com/office/drawing/2014/main" id="{94F15B1B-205A-4C7C-86DC-50FA40F7C641}"/>
                  </a:ext>
                </a:extLst>
              </p:cNvPr>
              <p:cNvSpPr>
                <a:spLocks noChangeAspect="1"/>
              </p:cNvSpPr>
              <p:nvPr/>
            </p:nvSpPr>
            <p:spPr bwMode="gray">
              <a:xfrm rot="21085610">
                <a:off x="2608955" y="3770427"/>
                <a:ext cx="6280" cy="16600"/>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8" name="Freeform 323">
                <a:extLst>
                  <a:ext uri="{FF2B5EF4-FFF2-40B4-BE49-F238E27FC236}">
                    <a16:creationId xmlns:a16="http://schemas.microsoft.com/office/drawing/2014/main" id="{F79EADF7-535A-4EDE-8553-214C761334C8}"/>
                  </a:ext>
                </a:extLst>
              </p:cNvPr>
              <p:cNvSpPr>
                <a:spLocks noChangeAspect="1"/>
              </p:cNvSpPr>
              <p:nvPr/>
            </p:nvSpPr>
            <p:spPr bwMode="gray">
              <a:xfrm rot="21085610">
                <a:off x="2625699" y="3781494"/>
                <a:ext cx="6280" cy="1844"/>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79" name="Freeform 324">
                <a:extLst>
                  <a:ext uri="{FF2B5EF4-FFF2-40B4-BE49-F238E27FC236}">
                    <a16:creationId xmlns:a16="http://schemas.microsoft.com/office/drawing/2014/main" id="{286B714B-335C-469C-A39E-89B0D58BA2DC}"/>
                  </a:ext>
                </a:extLst>
              </p:cNvPr>
              <p:cNvSpPr>
                <a:spLocks noChangeAspect="1"/>
              </p:cNvSpPr>
              <p:nvPr/>
            </p:nvSpPr>
            <p:spPr bwMode="gray">
              <a:xfrm rot="21085610">
                <a:off x="2640354" y="3788871"/>
                <a:ext cx="12560" cy="7379"/>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0" name="Freeform 325">
                <a:extLst>
                  <a:ext uri="{FF2B5EF4-FFF2-40B4-BE49-F238E27FC236}">
                    <a16:creationId xmlns:a16="http://schemas.microsoft.com/office/drawing/2014/main" id="{A1ADF937-5E45-4532-8099-F5475BA35C4D}"/>
                  </a:ext>
                </a:extLst>
              </p:cNvPr>
              <p:cNvSpPr>
                <a:spLocks noChangeAspect="1"/>
              </p:cNvSpPr>
              <p:nvPr/>
            </p:nvSpPr>
            <p:spPr bwMode="gray">
              <a:xfrm rot="21085610">
                <a:off x="2623608" y="3809160"/>
                <a:ext cx="8373" cy="11066"/>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1" name="Freeform 326">
                <a:extLst>
                  <a:ext uri="{FF2B5EF4-FFF2-40B4-BE49-F238E27FC236}">
                    <a16:creationId xmlns:a16="http://schemas.microsoft.com/office/drawing/2014/main" id="{8B406CEF-0D2C-41CA-97C4-DABD18670C81}"/>
                  </a:ext>
                </a:extLst>
              </p:cNvPr>
              <p:cNvSpPr>
                <a:spLocks noChangeAspect="1"/>
              </p:cNvSpPr>
              <p:nvPr/>
            </p:nvSpPr>
            <p:spPr bwMode="gray">
              <a:xfrm rot="21085610">
                <a:off x="2548253" y="3740916"/>
                <a:ext cx="4186" cy="5534"/>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2" name="Freeform 327">
                <a:extLst>
                  <a:ext uri="{FF2B5EF4-FFF2-40B4-BE49-F238E27FC236}">
                    <a16:creationId xmlns:a16="http://schemas.microsoft.com/office/drawing/2014/main" id="{4B6D51C5-20BB-48A5-92E2-B0DBAC3E55D3}"/>
                  </a:ext>
                </a:extLst>
              </p:cNvPr>
              <p:cNvSpPr>
                <a:spLocks noChangeAspect="1"/>
              </p:cNvSpPr>
              <p:nvPr/>
            </p:nvSpPr>
            <p:spPr bwMode="gray">
              <a:xfrm rot="21085610">
                <a:off x="2506388" y="3722472"/>
                <a:ext cx="2094" cy="7379"/>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3" name="Freeform 328">
                <a:extLst>
                  <a:ext uri="{FF2B5EF4-FFF2-40B4-BE49-F238E27FC236}">
                    <a16:creationId xmlns:a16="http://schemas.microsoft.com/office/drawing/2014/main" id="{E1D62162-9F9F-4A96-B9CF-6FE9307AC65A}"/>
                  </a:ext>
                </a:extLst>
              </p:cNvPr>
              <p:cNvSpPr>
                <a:spLocks noChangeAspect="1"/>
              </p:cNvSpPr>
              <p:nvPr/>
            </p:nvSpPr>
            <p:spPr bwMode="gray">
              <a:xfrm rot="21085610">
                <a:off x="2502203" y="3731693"/>
                <a:ext cx="4186" cy="3689"/>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4" name="Freeform 329">
                <a:extLst>
                  <a:ext uri="{FF2B5EF4-FFF2-40B4-BE49-F238E27FC236}">
                    <a16:creationId xmlns:a16="http://schemas.microsoft.com/office/drawing/2014/main" id="{0B693B7C-3E0A-4BD7-AC96-F5741902E31C}"/>
                  </a:ext>
                </a:extLst>
              </p:cNvPr>
              <p:cNvSpPr>
                <a:spLocks noChangeAspect="1"/>
              </p:cNvSpPr>
              <p:nvPr/>
            </p:nvSpPr>
            <p:spPr bwMode="gray">
              <a:xfrm rot="21085610">
                <a:off x="2489643" y="3735379"/>
                <a:ext cx="8373" cy="7379"/>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5" name="Freeform 330">
                <a:extLst>
                  <a:ext uri="{FF2B5EF4-FFF2-40B4-BE49-F238E27FC236}">
                    <a16:creationId xmlns:a16="http://schemas.microsoft.com/office/drawing/2014/main" id="{09E13586-4F39-4437-AE95-71106FE563C7}"/>
                  </a:ext>
                </a:extLst>
              </p:cNvPr>
              <p:cNvSpPr>
                <a:spLocks noChangeAspect="1"/>
              </p:cNvSpPr>
              <p:nvPr/>
            </p:nvSpPr>
            <p:spPr bwMode="gray">
              <a:xfrm rot="20552049">
                <a:off x="2546159" y="3894002"/>
                <a:ext cx="31399" cy="20289"/>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6" name="Freeform 331">
                <a:extLst>
                  <a:ext uri="{FF2B5EF4-FFF2-40B4-BE49-F238E27FC236}">
                    <a16:creationId xmlns:a16="http://schemas.microsoft.com/office/drawing/2014/main" id="{EF99D414-8CF3-48ED-9D87-99B8DBDC7B53}"/>
                  </a:ext>
                </a:extLst>
              </p:cNvPr>
              <p:cNvSpPr>
                <a:spLocks noChangeAspect="1"/>
              </p:cNvSpPr>
              <p:nvPr/>
            </p:nvSpPr>
            <p:spPr bwMode="gray">
              <a:xfrm rot="20552049">
                <a:off x="2631980" y="3827602"/>
                <a:ext cx="50237" cy="60866"/>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7" name="Freeform 332">
                <a:extLst>
                  <a:ext uri="{FF2B5EF4-FFF2-40B4-BE49-F238E27FC236}">
                    <a16:creationId xmlns:a16="http://schemas.microsoft.com/office/drawing/2014/main" id="{3BB9AEE0-5252-4A56-AC42-A60A829A5875}"/>
                  </a:ext>
                </a:extLst>
              </p:cNvPr>
              <p:cNvSpPr>
                <a:spLocks noChangeAspect="1"/>
              </p:cNvSpPr>
              <p:nvPr/>
            </p:nvSpPr>
            <p:spPr bwMode="gray">
              <a:xfrm rot="20552049">
                <a:off x="2782691" y="3864492"/>
                <a:ext cx="2094" cy="1844"/>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8" name="Freeform 333">
                <a:extLst>
                  <a:ext uri="{FF2B5EF4-FFF2-40B4-BE49-F238E27FC236}">
                    <a16:creationId xmlns:a16="http://schemas.microsoft.com/office/drawing/2014/main" id="{963F6C47-43E3-4137-A01D-6DE77C181CB9}"/>
                  </a:ext>
                </a:extLst>
              </p:cNvPr>
              <p:cNvSpPr>
                <a:spLocks noChangeAspect="1"/>
              </p:cNvSpPr>
              <p:nvPr/>
            </p:nvSpPr>
            <p:spPr bwMode="gray">
              <a:xfrm rot="20552049">
                <a:off x="2811997" y="3914292"/>
                <a:ext cx="4186" cy="12911"/>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89" name="Freeform 334">
                <a:extLst>
                  <a:ext uri="{FF2B5EF4-FFF2-40B4-BE49-F238E27FC236}">
                    <a16:creationId xmlns:a16="http://schemas.microsoft.com/office/drawing/2014/main" id="{6158BED8-549A-4653-9D09-D3AFA564035F}"/>
                  </a:ext>
                </a:extLst>
              </p:cNvPr>
              <p:cNvSpPr>
                <a:spLocks noChangeAspect="1"/>
              </p:cNvSpPr>
              <p:nvPr/>
            </p:nvSpPr>
            <p:spPr bwMode="gray">
              <a:xfrm rot="20552049">
                <a:off x="2843395" y="4004668"/>
                <a:ext cx="4186" cy="5534"/>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90" name="Freeform 335">
                <a:extLst>
                  <a:ext uri="{FF2B5EF4-FFF2-40B4-BE49-F238E27FC236}">
                    <a16:creationId xmlns:a16="http://schemas.microsoft.com/office/drawing/2014/main" id="{56CDB47E-B918-4765-8376-3000C1C00247}"/>
                  </a:ext>
                </a:extLst>
              </p:cNvPr>
              <p:cNvSpPr>
                <a:spLocks noChangeAspect="1"/>
              </p:cNvSpPr>
              <p:nvPr/>
            </p:nvSpPr>
            <p:spPr bwMode="gray">
              <a:xfrm rot="20552049">
                <a:off x="2835024" y="4021265"/>
                <a:ext cx="12560" cy="1844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91" name="Freeform 336">
                <a:extLst>
                  <a:ext uri="{FF2B5EF4-FFF2-40B4-BE49-F238E27FC236}">
                    <a16:creationId xmlns:a16="http://schemas.microsoft.com/office/drawing/2014/main" id="{DB892F5D-F557-46F6-BBE8-88D11E55E037}"/>
                  </a:ext>
                </a:extLst>
              </p:cNvPr>
              <p:cNvSpPr>
                <a:spLocks noChangeAspect="1"/>
              </p:cNvSpPr>
              <p:nvPr/>
            </p:nvSpPr>
            <p:spPr bwMode="gray">
              <a:xfrm rot="20552049">
                <a:off x="2606864" y="3834977"/>
                <a:ext cx="2094" cy="3689"/>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nvGrpSpPr>
              <p:cNvPr id="592" name="Group 337">
                <a:extLst>
                  <a:ext uri="{FF2B5EF4-FFF2-40B4-BE49-F238E27FC236}">
                    <a16:creationId xmlns:a16="http://schemas.microsoft.com/office/drawing/2014/main" id="{99B69411-6685-431E-9D26-93E638FD6167}"/>
                  </a:ext>
                </a:extLst>
              </p:cNvPr>
              <p:cNvGrpSpPr>
                <a:grpSpLocks noChangeAspect="1"/>
              </p:cNvGrpSpPr>
              <p:nvPr/>
            </p:nvGrpSpPr>
            <p:grpSpPr bwMode="auto">
              <a:xfrm>
                <a:off x="2596398" y="3838666"/>
                <a:ext cx="37678" cy="51646"/>
                <a:chOff x="1694" y="2257"/>
                <a:chExt cx="18" cy="28"/>
              </a:xfrm>
              <a:grpFill/>
            </p:grpSpPr>
            <p:sp>
              <p:nvSpPr>
                <p:cNvPr id="605" name="Freeform 338">
                  <a:extLst>
                    <a:ext uri="{FF2B5EF4-FFF2-40B4-BE49-F238E27FC236}">
                      <a16:creationId xmlns:a16="http://schemas.microsoft.com/office/drawing/2014/main" id="{2FB79EFE-2B16-42BF-8ACE-D75C07CEA3FE}"/>
                    </a:ext>
                  </a:extLst>
                </p:cNvPr>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06" name="Freeform 339">
                  <a:extLst>
                    <a:ext uri="{FF2B5EF4-FFF2-40B4-BE49-F238E27FC236}">
                      <a16:creationId xmlns:a16="http://schemas.microsoft.com/office/drawing/2014/main" id="{17955096-6932-4CB6-BCF8-CED6AEE296C5}"/>
                    </a:ext>
                  </a:extLst>
                </p:cNvPr>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593" name="Freeform 340">
                <a:extLst>
                  <a:ext uri="{FF2B5EF4-FFF2-40B4-BE49-F238E27FC236}">
                    <a16:creationId xmlns:a16="http://schemas.microsoft.com/office/drawing/2014/main" id="{F7761260-AFC4-467E-B61E-1708600A0C59}"/>
                  </a:ext>
                </a:extLst>
              </p:cNvPr>
              <p:cNvSpPr>
                <a:spLocks noChangeAspect="1"/>
              </p:cNvSpPr>
              <p:nvPr/>
            </p:nvSpPr>
            <p:spPr bwMode="gray">
              <a:xfrm rot="20552049">
                <a:off x="2698965" y="3849731"/>
                <a:ext cx="20933" cy="14756"/>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94" name="Freeform 341">
                <a:extLst>
                  <a:ext uri="{FF2B5EF4-FFF2-40B4-BE49-F238E27FC236}">
                    <a16:creationId xmlns:a16="http://schemas.microsoft.com/office/drawing/2014/main" id="{016BAD40-487E-4A21-BC0E-1F453D99B6EB}"/>
                  </a:ext>
                </a:extLst>
              </p:cNvPr>
              <p:cNvSpPr>
                <a:spLocks noChangeAspect="1"/>
              </p:cNvSpPr>
              <p:nvPr/>
            </p:nvSpPr>
            <p:spPr bwMode="gray">
              <a:xfrm rot="20552049">
                <a:off x="2826651" y="3956711"/>
                <a:ext cx="0" cy="5534"/>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95" name="Freeform 342">
                <a:extLst>
                  <a:ext uri="{FF2B5EF4-FFF2-40B4-BE49-F238E27FC236}">
                    <a16:creationId xmlns:a16="http://schemas.microsoft.com/office/drawing/2014/main" id="{EE61ECDA-61AE-4EE7-B035-7DEFF8FE0C7D}"/>
                  </a:ext>
                </a:extLst>
              </p:cNvPr>
              <p:cNvSpPr>
                <a:spLocks noChangeAspect="1"/>
              </p:cNvSpPr>
              <p:nvPr/>
            </p:nvSpPr>
            <p:spPr bwMode="gray">
              <a:xfrm rot="20552049">
                <a:off x="2791066" y="3879243"/>
                <a:ext cx="6280" cy="12911"/>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96" name="Freeform 343">
                <a:extLst>
                  <a:ext uri="{FF2B5EF4-FFF2-40B4-BE49-F238E27FC236}">
                    <a16:creationId xmlns:a16="http://schemas.microsoft.com/office/drawing/2014/main" id="{8D63C16E-BD73-42F1-9D00-F74AC2AF81E9}"/>
                  </a:ext>
                </a:extLst>
              </p:cNvPr>
              <p:cNvSpPr>
                <a:spLocks noChangeAspect="1"/>
              </p:cNvSpPr>
              <p:nvPr/>
            </p:nvSpPr>
            <p:spPr bwMode="gray">
              <a:xfrm rot="20552049">
                <a:off x="2730362" y="3846045"/>
                <a:ext cx="0" cy="1844"/>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97" name="Freeform 344">
                <a:extLst>
                  <a:ext uri="{FF2B5EF4-FFF2-40B4-BE49-F238E27FC236}">
                    <a16:creationId xmlns:a16="http://schemas.microsoft.com/office/drawing/2014/main" id="{EE47E29D-C31F-4F62-A8F6-95E3A3218DC1}"/>
                  </a:ext>
                </a:extLst>
              </p:cNvPr>
              <p:cNvSpPr>
                <a:spLocks noChangeAspect="1"/>
              </p:cNvSpPr>
              <p:nvPr/>
            </p:nvSpPr>
            <p:spPr bwMode="gray">
              <a:xfrm rot="20552049">
                <a:off x="2734550" y="3860799"/>
                <a:ext cx="2094" cy="3689"/>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98" name="Freeform 345">
                <a:extLst>
                  <a:ext uri="{FF2B5EF4-FFF2-40B4-BE49-F238E27FC236}">
                    <a16:creationId xmlns:a16="http://schemas.microsoft.com/office/drawing/2014/main" id="{CE572515-2F43-4A00-BAD3-6C1ADAEEBB81}"/>
                  </a:ext>
                </a:extLst>
              </p:cNvPr>
              <p:cNvSpPr>
                <a:spLocks noChangeAspect="1"/>
              </p:cNvSpPr>
              <p:nvPr/>
            </p:nvSpPr>
            <p:spPr bwMode="gray">
              <a:xfrm rot="20552049">
                <a:off x="2801532" y="3899532"/>
                <a:ext cx="4186" cy="9223"/>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599" name="Freeform 346">
                <a:extLst>
                  <a:ext uri="{FF2B5EF4-FFF2-40B4-BE49-F238E27FC236}">
                    <a16:creationId xmlns:a16="http://schemas.microsoft.com/office/drawing/2014/main" id="{B4ACF22E-5B9F-4D29-9831-CA9E8BDFEA1B}"/>
                  </a:ext>
                </a:extLst>
              </p:cNvPr>
              <p:cNvSpPr>
                <a:spLocks noChangeAspect="1"/>
              </p:cNvSpPr>
              <p:nvPr/>
            </p:nvSpPr>
            <p:spPr bwMode="gray">
              <a:xfrm rot="20552049">
                <a:off x="2826650" y="3986225"/>
                <a:ext cx="2094" cy="5534"/>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00" name="Freeform 347">
                <a:extLst>
                  <a:ext uri="{FF2B5EF4-FFF2-40B4-BE49-F238E27FC236}">
                    <a16:creationId xmlns:a16="http://schemas.microsoft.com/office/drawing/2014/main" id="{258EA81C-07A1-4D3C-B113-61B68885BBC4}"/>
                  </a:ext>
                </a:extLst>
              </p:cNvPr>
              <p:cNvSpPr>
                <a:spLocks noChangeAspect="1"/>
              </p:cNvSpPr>
              <p:nvPr/>
            </p:nvSpPr>
            <p:spPr bwMode="gray">
              <a:xfrm rot="20552049">
                <a:off x="2424751" y="3783330"/>
                <a:ext cx="154897" cy="90377"/>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01" name="Freeform 348">
                <a:extLst>
                  <a:ext uri="{FF2B5EF4-FFF2-40B4-BE49-F238E27FC236}">
                    <a16:creationId xmlns:a16="http://schemas.microsoft.com/office/drawing/2014/main" id="{43BE0748-0887-4B2E-881F-11688FE1F44A}"/>
                  </a:ext>
                </a:extLst>
              </p:cNvPr>
              <p:cNvSpPr>
                <a:spLocks noChangeAspect="1"/>
              </p:cNvSpPr>
              <p:nvPr/>
            </p:nvSpPr>
            <p:spPr bwMode="gray">
              <a:xfrm rot="20552049">
                <a:off x="2449871" y="3831286"/>
                <a:ext cx="6280" cy="11066"/>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02" name="Freeform 349">
                <a:extLst>
                  <a:ext uri="{FF2B5EF4-FFF2-40B4-BE49-F238E27FC236}">
                    <a16:creationId xmlns:a16="http://schemas.microsoft.com/office/drawing/2014/main" id="{B9BDED52-BCD1-4990-9D31-2FDD7ECF0CD9}"/>
                  </a:ext>
                </a:extLst>
              </p:cNvPr>
              <p:cNvSpPr>
                <a:spLocks noChangeAspect="1"/>
              </p:cNvSpPr>
              <p:nvPr/>
            </p:nvSpPr>
            <p:spPr bwMode="gray">
              <a:xfrm rot="20552049">
                <a:off x="2506389" y="3794389"/>
                <a:ext cx="14651" cy="16600"/>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03" name="Freeform 350">
                <a:extLst>
                  <a:ext uri="{FF2B5EF4-FFF2-40B4-BE49-F238E27FC236}">
                    <a16:creationId xmlns:a16="http://schemas.microsoft.com/office/drawing/2014/main" id="{A9EBDFDD-E6F9-4076-B44D-EFFCCBA71888}"/>
                  </a:ext>
                </a:extLst>
              </p:cNvPr>
              <p:cNvSpPr>
                <a:spLocks noChangeAspect="1"/>
              </p:cNvSpPr>
              <p:nvPr/>
            </p:nvSpPr>
            <p:spPr bwMode="gray">
              <a:xfrm rot="20552049">
                <a:off x="2768054" y="3860789"/>
                <a:ext cx="0" cy="5534"/>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sp>
            <p:nvSpPr>
              <p:cNvPr id="604" name="Freeform 351">
                <a:extLst>
                  <a:ext uri="{FF2B5EF4-FFF2-40B4-BE49-F238E27FC236}">
                    <a16:creationId xmlns:a16="http://schemas.microsoft.com/office/drawing/2014/main" id="{C60277F7-E172-4165-A81B-D2EAA8417F11}"/>
                  </a:ext>
                </a:extLst>
              </p:cNvPr>
              <p:cNvSpPr>
                <a:spLocks noChangeAspect="1"/>
              </p:cNvSpPr>
              <p:nvPr/>
            </p:nvSpPr>
            <p:spPr bwMode="gray">
              <a:xfrm rot="20552049">
                <a:off x="2822870" y="3938319"/>
                <a:ext cx="2094" cy="7379"/>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sz="1350">
                  <a:solidFill>
                    <a:prstClr val="black"/>
                  </a:solidFill>
                </a:endParaRPr>
              </a:p>
            </p:txBody>
          </p:sp>
        </p:grpSp>
        <p:sp>
          <p:nvSpPr>
            <p:cNvPr id="352" name="Oval 351">
              <a:extLst>
                <a:ext uri="{FF2B5EF4-FFF2-40B4-BE49-F238E27FC236}">
                  <a16:creationId xmlns:a16="http://schemas.microsoft.com/office/drawing/2014/main" id="{05E7CB31-F6E2-4D41-8065-9AAA257DA9E9}"/>
                </a:ext>
              </a:extLst>
            </p:cNvPr>
            <p:cNvSpPr/>
            <p:nvPr/>
          </p:nvSpPr>
          <p:spPr>
            <a:xfrm>
              <a:off x="6950058" y="4833105"/>
              <a:ext cx="117559" cy="11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0957" tIns="40957" rIns="40957" bIns="40957" rtlCol="0" anchor="ctr"/>
            <a:lstStyle/>
            <a:p>
              <a:pPr algn="l"/>
              <a:endParaRPr lang="en-US" sz="800">
                <a:solidFill>
                  <a:schemeClr val="bg1"/>
                </a:solidFill>
              </a:endParaRPr>
            </a:p>
          </p:txBody>
        </p:sp>
        <p:sp>
          <p:nvSpPr>
            <p:cNvPr id="353" name="TextBox 32">
              <a:extLst>
                <a:ext uri="{FF2B5EF4-FFF2-40B4-BE49-F238E27FC236}">
                  <a16:creationId xmlns:a16="http://schemas.microsoft.com/office/drawing/2014/main" id="{64EE42ED-B889-4044-BB0B-703A8984C875}"/>
                </a:ext>
              </a:extLst>
            </p:cNvPr>
            <p:cNvSpPr txBox="1"/>
            <p:nvPr/>
          </p:nvSpPr>
          <p:spPr>
            <a:xfrm>
              <a:off x="7021245" y="4587177"/>
              <a:ext cx="1670301" cy="687215"/>
            </a:xfrm>
            <a:prstGeom prst="rect">
              <a:avLst/>
            </a:prstGeom>
            <a:noFill/>
            <a:ln>
              <a:noFill/>
            </a:ln>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rPr>
                <a:t>KPMG Australia</a:t>
              </a:r>
            </a:p>
            <a:p>
              <a:pPr marL="58500" indent="-58500">
                <a:buFont typeface="Arial" panose="020B0604020202020204" pitchFamily="34" charset="0"/>
                <a:buChar char="•"/>
              </a:pPr>
              <a:r>
                <a:rPr lang="en-US" sz="900">
                  <a:solidFill>
                    <a:schemeClr val="tx2"/>
                  </a:solidFill>
                </a:rPr>
                <a:t>Size:</a:t>
              </a:r>
              <a:r>
                <a:rPr lang="en-US" sz="900" b="1">
                  <a:solidFill>
                    <a:schemeClr val="tx2"/>
                  </a:solidFill>
                </a:rPr>
                <a:t> 30+ consultants</a:t>
              </a:r>
            </a:p>
            <a:p>
              <a:pPr marL="58500" indent="-58500">
                <a:buFont typeface="Arial" panose="020B0604020202020204" pitchFamily="34" charset="0"/>
                <a:buChar char="•"/>
              </a:pPr>
              <a:r>
                <a:rPr lang="en-US" sz="900">
                  <a:solidFill>
                    <a:schemeClr val="tx2"/>
                  </a:solidFill>
                </a:rPr>
                <a:t>Major projects: </a:t>
              </a:r>
              <a:r>
                <a:rPr lang="en-US" sz="900" b="1">
                  <a:solidFill>
                    <a:schemeClr val="tx2"/>
                  </a:solidFill>
                </a:rPr>
                <a:t>Westpac, NAB, </a:t>
              </a:r>
              <a:r>
                <a:rPr lang="en-AU" sz="900" b="1">
                  <a:solidFill>
                    <a:schemeClr val="tx2"/>
                  </a:solidFill>
                </a:rPr>
                <a:t>Suncorp, ASB Bank, AustralianSuper, ME Bank, Sunsuper, and Sydney Trains.</a:t>
              </a:r>
              <a:endParaRPr lang="en-US" sz="900" b="1">
                <a:solidFill>
                  <a:schemeClr val="tx2"/>
                </a:solidFill>
              </a:endParaRPr>
            </a:p>
          </p:txBody>
        </p:sp>
        <p:sp>
          <p:nvSpPr>
            <p:cNvPr id="354" name="TextBox 32">
              <a:extLst>
                <a:ext uri="{FF2B5EF4-FFF2-40B4-BE49-F238E27FC236}">
                  <a16:creationId xmlns:a16="http://schemas.microsoft.com/office/drawing/2014/main" id="{17CEE066-07A4-4577-9800-DE8BF7156ABB}"/>
                </a:ext>
              </a:extLst>
            </p:cNvPr>
            <p:cNvSpPr txBox="1"/>
            <p:nvPr/>
          </p:nvSpPr>
          <p:spPr>
            <a:xfrm>
              <a:off x="4787719" y="3830466"/>
              <a:ext cx="1426069" cy="667043"/>
            </a:xfrm>
            <a:prstGeom prst="rect">
              <a:avLst/>
            </a:prstGeom>
            <a:noFill/>
            <a:ln>
              <a:noFill/>
            </a:ln>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rPr>
                <a:t> KPMG in India</a:t>
              </a:r>
            </a:p>
            <a:p>
              <a:pPr marL="58500" indent="-58500">
                <a:buFont typeface="Arial" panose="020B0604020202020204" pitchFamily="34" charset="0"/>
                <a:buChar char="•"/>
              </a:pPr>
              <a:r>
                <a:rPr lang="en-US" sz="900">
                  <a:solidFill>
                    <a:schemeClr val="tx2"/>
                  </a:solidFill>
                </a:rPr>
                <a:t>Size: </a:t>
              </a:r>
              <a:r>
                <a:rPr lang="en-US" sz="900" b="1">
                  <a:solidFill>
                    <a:schemeClr val="tx2"/>
                  </a:solidFill>
                </a:rPr>
                <a:t>40+ consultants</a:t>
              </a:r>
            </a:p>
            <a:p>
              <a:pPr marL="58500" indent="-58500">
                <a:buFont typeface="Arial" panose="020B0604020202020204" pitchFamily="34" charset="0"/>
                <a:buChar char="•"/>
              </a:pPr>
              <a:r>
                <a:rPr lang="en-US" sz="900">
                  <a:solidFill>
                    <a:schemeClr val="tx2"/>
                  </a:solidFill>
                </a:rPr>
                <a:t>Major Projects</a:t>
              </a:r>
              <a:r>
                <a:rPr lang="en-US" sz="900" b="1">
                  <a:solidFill>
                    <a:schemeClr val="tx2"/>
                  </a:solidFill>
                </a:rPr>
                <a:t>: Zee Entertainment, Godfrey Philips,</a:t>
              </a:r>
            </a:p>
            <a:p>
              <a:r>
                <a:rPr lang="en-US" sz="900" b="1">
                  <a:solidFill>
                    <a:schemeClr val="tx2"/>
                  </a:solidFill>
                </a:rPr>
                <a:t>  Vedanta, BMCSL,SCB,HSBC, Macquarie Group </a:t>
              </a:r>
            </a:p>
            <a:p>
              <a:pPr marL="58500" indent="-58500">
                <a:buFont typeface="Arial" panose="020B0604020202020204" pitchFamily="34" charset="0"/>
                <a:buChar char="•"/>
              </a:pPr>
              <a:endParaRPr lang="en-US" sz="900" b="1">
                <a:solidFill>
                  <a:schemeClr val="tx2"/>
                </a:solidFill>
              </a:endParaRPr>
            </a:p>
          </p:txBody>
        </p:sp>
        <p:sp>
          <p:nvSpPr>
            <p:cNvPr id="355" name="TextBox 32">
              <a:extLst>
                <a:ext uri="{FF2B5EF4-FFF2-40B4-BE49-F238E27FC236}">
                  <a16:creationId xmlns:a16="http://schemas.microsoft.com/office/drawing/2014/main" id="{A0B7295D-2A73-4AB2-A062-44D4CDD5D71E}"/>
                </a:ext>
              </a:extLst>
            </p:cNvPr>
            <p:cNvSpPr txBox="1"/>
            <p:nvPr/>
          </p:nvSpPr>
          <p:spPr>
            <a:xfrm>
              <a:off x="6088187" y="3703315"/>
              <a:ext cx="1843136" cy="415499"/>
            </a:xfrm>
            <a:prstGeom prst="rect">
              <a:avLst/>
            </a:prstGeom>
            <a:noFill/>
            <a:ln>
              <a:noFill/>
            </a:ln>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rPr>
                <a:t>KPMG Singapore</a:t>
              </a:r>
            </a:p>
            <a:p>
              <a:pPr marL="58500" indent="-58500">
                <a:buFont typeface="Arial" panose="020B0604020202020204" pitchFamily="34" charset="0"/>
                <a:buChar char="•"/>
              </a:pPr>
              <a:r>
                <a:rPr lang="en-US" sz="900">
                  <a:solidFill>
                    <a:schemeClr val="tx2"/>
                  </a:solidFill>
                </a:rPr>
                <a:t>Size:</a:t>
              </a:r>
              <a:r>
                <a:rPr lang="en-US" sz="900" b="1">
                  <a:solidFill>
                    <a:schemeClr val="tx2"/>
                  </a:solidFill>
                </a:rPr>
                <a:t> 12 consultants</a:t>
              </a:r>
            </a:p>
            <a:p>
              <a:pPr marL="58500" indent="-58500">
                <a:buFont typeface="Arial" panose="020B0604020202020204" pitchFamily="34" charset="0"/>
                <a:buChar char="•"/>
              </a:pPr>
              <a:r>
                <a:rPr lang="en-US" sz="900">
                  <a:solidFill>
                    <a:schemeClr val="tx2"/>
                  </a:solidFill>
                </a:rPr>
                <a:t>Major projects: </a:t>
              </a:r>
              <a:r>
                <a:rPr lang="en-US" sz="900" b="1">
                  <a:solidFill>
                    <a:schemeClr val="tx2"/>
                  </a:solidFill>
                </a:rPr>
                <a:t>Marina Bay Sands, NUS, GIC, DBS Bank, and MUFG Bank.</a:t>
              </a:r>
            </a:p>
          </p:txBody>
        </p:sp>
        <p:sp>
          <p:nvSpPr>
            <p:cNvPr id="356" name="Oval 355">
              <a:extLst>
                <a:ext uri="{FF2B5EF4-FFF2-40B4-BE49-F238E27FC236}">
                  <a16:creationId xmlns:a16="http://schemas.microsoft.com/office/drawing/2014/main" id="{16B7893D-06A6-4392-B542-F753D7AC6E0E}"/>
                </a:ext>
              </a:extLst>
            </p:cNvPr>
            <p:cNvSpPr/>
            <p:nvPr/>
          </p:nvSpPr>
          <p:spPr>
            <a:xfrm>
              <a:off x="5777658" y="3915255"/>
              <a:ext cx="117559" cy="11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0957" tIns="40957" rIns="40957" bIns="40957" rtlCol="0" anchor="ctr"/>
            <a:lstStyle/>
            <a:p>
              <a:pPr algn="l"/>
              <a:endParaRPr lang="en-US" sz="800">
                <a:solidFill>
                  <a:schemeClr val="bg1"/>
                </a:solidFill>
              </a:endParaRPr>
            </a:p>
          </p:txBody>
        </p:sp>
        <p:sp>
          <p:nvSpPr>
            <p:cNvPr id="357" name="Oval 356">
              <a:extLst>
                <a:ext uri="{FF2B5EF4-FFF2-40B4-BE49-F238E27FC236}">
                  <a16:creationId xmlns:a16="http://schemas.microsoft.com/office/drawing/2014/main" id="{5E359B65-DF9F-4383-B6D5-42522DA503FC}"/>
                </a:ext>
              </a:extLst>
            </p:cNvPr>
            <p:cNvSpPr/>
            <p:nvPr/>
          </p:nvSpPr>
          <p:spPr>
            <a:xfrm>
              <a:off x="6269222" y="4422480"/>
              <a:ext cx="117559" cy="11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0957" tIns="40957" rIns="40957" bIns="40957" rtlCol="0" anchor="ctr"/>
            <a:lstStyle/>
            <a:p>
              <a:pPr algn="l"/>
              <a:endParaRPr lang="en-US" sz="800">
                <a:solidFill>
                  <a:schemeClr val="bg1"/>
                </a:solidFill>
              </a:endParaRPr>
            </a:p>
          </p:txBody>
        </p:sp>
        <p:sp>
          <p:nvSpPr>
            <p:cNvPr id="358" name="TextBox 32">
              <a:extLst>
                <a:ext uri="{FF2B5EF4-FFF2-40B4-BE49-F238E27FC236}">
                  <a16:creationId xmlns:a16="http://schemas.microsoft.com/office/drawing/2014/main" id="{A93115E0-490C-40A1-8E5F-A675BD2DDCE1}"/>
                </a:ext>
              </a:extLst>
            </p:cNvPr>
            <p:cNvSpPr txBox="1"/>
            <p:nvPr/>
          </p:nvSpPr>
          <p:spPr>
            <a:xfrm>
              <a:off x="1218485" y="3013703"/>
              <a:ext cx="1740420" cy="1034784"/>
            </a:xfrm>
            <a:prstGeom prst="rect">
              <a:avLst/>
            </a:prstGeom>
            <a:noFill/>
            <a:ln>
              <a:noFill/>
            </a:ln>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rPr>
                <a:t>KPMG Americas</a:t>
              </a:r>
            </a:p>
            <a:p>
              <a:pPr marL="58500" indent="-58500">
                <a:buFont typeface="Arial" panose="020B0604020202020204" pitchFamily="34" charset="0"/>
                <a:buChar char="•"/>
              </a:pPr>
              <a:r>
                <a:rPr lang="en-US" sz="900">
                  <a:solidFill>
                    <a:schemeClr val="tx2"/>
                  </a:solidFill>
                </a:rPr>
                <a:t>Size: </a:t>
              </a:r>
              <a:r>
                <a:rPr lang="en-US" sz="900" b="1">
                  <a:solidFill>
                    <a:schemeClr val="tx2"/>
                  </a:solidFill>
                </a:rPr>
                <a:t>150+ consultants</a:t>
              </a:r>
            </a:p>
            <a:p>
              <a:pPr marL="58500" indent="-58500">
                <a:buFont typeface="Arial" panose="020B0604020202020204" pitchFamily="34" charset="0"/>
                <a:buChar char="•"/>
              </a:pPr>
              <a:r>
                <a:rPr lang="en-US" sz="900">
                  <a:solidFill>
                    <a:schemeClr val="tx2"/>
                  </a:solidFill>
                </a:rPr>
                <a:t>Major projects</a:t>
              </a:r>
              <a:r>
                <a:rPr lang="en-US" sz="900" b="1">
                  <a:solidFill>
                    <a:schemeClr val="tx2"/>
                  </a:solidFill>
                </a:rPr>
                <a:t>: State Street, Charles Schwab, Zurich Insurance, Santander Holdings USA, JP Morgan, Goldman Sachs, T-Mobile, and Paypal.</a:t>
              </a:r>
              <a:endParaRPr lang="en-US" sz="900">
                <a:solidFill>
                  <a:schemeClr val="tx2"/>
                </a:solidFill>
              </a:endParaRPr>
            </a:p>
          </p:txBody>
        </p:sp>
        <p:sp>
          <p:nvSpPr>
            <p:cNvPr id="359" name="Oval 358">
              <a:extLst>
                <a:ext uri="{FF2B5EF4-FFF2-40B4-BE49-F238E27FC236}">
                  <a16:creationId xmlns:a16="http://schemas.microsoft.com/office/drawing/2014/main" id="{5E2D9171-0CC3-41AC-81D3-887AAADB8E29}"/>
                </a:ext>
              </a:extLst>
            </p:cNvPr>
            <p:cNvSpPr/>
            <p:nvPr/>
          </p:nvSpPr>
          <p:spPr>
            <a:xfrm>
              <a:off x="1980843" y="2955785"/>
              <a:ext cx="117559" cy="11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0957" tIns="40957" rIns="40957" bIns="40957" rtlCol="0" anchor="ctr"/>
            <a:lstStyle/>
            <a:p>
              <a:pPr algn="l"/>
              <a:endParaRPr lang="en-US" sz="800">
                <a:solidFill>
                  <a:schemeClr val="bg1"/>
                </a:solidFill>
              </a:endParaRPr>
            </a:p>
          </p:txBody>
        </p:sp>
        <p:sp>
          <p:nvSpPr>
            <p:cNvPr id="360" name="Oval 359">
              <a:extLst>
                <a:ext uri="{FF2B5EF4-FFF2-40B4-BE49-F238E27FC236}">
                  <a16:creationId xmlns:a16="http://schemas.microsoft.com/office/drawing/2014/main" id="{3D1CA60A-BD57-4DFC-8BC2-2F9C5590657F}"/>
                </a:ext>
              </a:extLst>
            </p:cNvPr>
            <p:cNvSpPr/>
            <p:nvPr/>
          </p:nvSpPr>
          <p:spPr>
            <a:xfrm>
              <a:off x="4560310" y="2660730"/>
              <a:ext cx="117559" cy="11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0957" tIns="40957" rIns="40957" bIns="40957" rtlCol="0" anchor="ctr"/>
            <a:lstStyle/>
            <a:p>
              <a:pPr algn="l"/>
              <a:endParaRPr lang="en-US" sz="800">
                <a:solidFill>
                  <a:schemeClr val="bg1"/>
                </a:solidFill>
              </a:endParaRPr>
            </a:p>
          </p:txBody>
        </p:sp>
        <p:sp>
          <p:nvSpPr>
            <p:cNvPr id="361" name="TextBox 32">
              <a:extLst>
                <a:ext uri="{FF2B5EF4-FFF2-40B4-BE49-F238E27FC236}">
                  <a16:creationId xmlns:a16="http://schemas.microsoft.com/office/drawing/2014/main" id="{38FC546C-28EC-443E-8C4A-C235D8FA0946}"/>
                </a:ext>
              </a:extLst>
            </p:cNvPr>
            <p:cNvSpPr txBox="1"/>
            <p:nvPr/>
          </p:nvSpPr>
          <p:spPr>
            <a:xfrm>
              <a:off x="4638753" y="2478501"/>
              <a:ext cx="1732456" cy="507692"/>
            </a:xfrm>
            <a:prstGeom prst="rect">
              <a:avLst/>
            </a:prstGeom>
            <a:noFill/>
            <a:ln>
              <a:noFill/>
            </a:ln>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solidFill>
                    <a:schemeClr val="tx2"/>
                  </a:solidFill>
                </a:rPr>
                <a:t>KPMG Nordic</a:t>
              </a:r>
            </a:p>
            <a:p>
              <a:pPr marL="58500" indent="-58500">
                <a:buFont typeface="Arial" panose="020B0604020202020204" pitchFamily="34" charset="0"/>
                <a:buChar char="•"/>
              </a:pPr>
              <a:r>
                <a:rPr lang="en-US" sz="900">
                  <a:solidFill>
                    <a:schemeClr val="tx2"/>
                  </a:solidFill>
                </a:rPr>
                <a:t>Size:</a:t>
              </a:r>
              <a:r>
                <a:rPr lang="en-US" sz="900" b="1">
                  <a:solidFill>
                    <a:schemeClr val="tx2"/>
                  </a:solidFill>
                </a:rPr>
                <a:t> 50 consultants</a:t>
              </a:r>
            </a:p>
            <a:p>
              <a:pPr marL="58500" indent="-58500">
                <a:buFont typeface="Arial" panose="020B0604020202020204" pitchFamily="34" charset="0"/>
                <a:buChar char="•"/>
              </a:pPr>
              <a:r>
                <a:rPr lang="en-US" sz="900">
                  <a:solidFill>
                    <a:schemeClr val="tx2"/>
                  </a:solidFill>
                </a:rPr>
                <a:t>Major projects: </a:t>
              </a:r>
              <a:r>
                <a:rPr lang="en-AU" sz="900" b="1">
                  <a:solidFill>
                    <a:schemeClr val="tx2"/>
                  </a:solidFill>
                </a:rPr>
                <a:t>Aktia Bank, OP Group, &amp; Arek pension insurance.</a:t>
              </a:r>
            </a:p>
            <a:p>
              <a:pPr marL="58500" indent="-58500">
                <a:buFont typeface="Arial" panose="020B0604020202020204" pitchFamily="34" charset="0"/>
                <a:buChar char="•"/>
              </a:pPr>
              <a:endParaRPr lang="en-US" sz="900" b="1">
                <a:solidFill>
                  <a:schemeClr val="tx2"/>
                </a:solidFill>
              </a:endParaRPr>
            </a:p>
          </p:txBody>
        </p:sp>
        <p:sp>
          <p:nvSpPr>
            <p:cNvPr id="362" name="Oval 361">
              <a:extLst>
                <a:ext uri="{FF2B5EF4-FFF2-40B4-BE49-F238E27FC236}">
                  <a16:creationId xmlns:a16="http://schemas.microsoft.com/office/drawing/2014/main" id="{7450F5BA-CBF5-4E78-BA19-F1EB5365203F}"/>
                </a:ext>
              </a:extLst>
            </p:cNvPr>
            <p:cNvSpPr/>
            <p:nvPr/>
          </p:nvSpPr>
          <p:spPr>
            <a:xfrm>
              <a:off x="4254358" y="3096113"/>
              <a:ext cx="117559" cy="11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0957" tIns="40957" rIns="40957" bIns="40957" rtlCol="0" anchor="ctr"/>
            <a:lstStyle/>
            <a:p>
              <a:pPr algn="l"/>
              <a:endParaRPr lang="en-US" sz="800">
                <a:solidFill>
                  <a:schemeClr val="bg1"/>
                </a:solidFill>
              </a:endParaRPr>
            </a:p>
          </p:txBody>
        </p:sp>
        <p:sp>
          <p:nvSpPr>
            <p:cNvPr id="363" name="TextBox 32">
              <a:extLst>
                <a:ext uri="{FF2B5EF4-FFF2-40B4-BE49-F238E27FC236}">
                  <a16:creationId xmlns:a16="http://schemas.microsoft.com/office/drawing/2014/main" id="{33A1023B-62FA-44AC-A3B0-6C574DCA7199}"/>
                </a:ext>
              </a:extLst>
            </p:cNvPr>
            <p:cNvSpPr txBox="1"/>
            <p:nvPr/>
          </p:nvSpPr>
          <p:spPr>
            <a:xfrm>
              <a:off x="3354561" y="3120943"/>
              <a:ext cx="1722435" cy="1570477"/>
            </a:xfrm>
            <a:prstGeom prst="rect">
              <a:avLst/>
            </a:prstGeom>
            <a:noFill/>
            <a:ln>
              <a:noFill/>
            </a:ln>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900" b="1">
                  <a:solidFill>
                    <a:schemeClr val="tx2"/>
                  </a:solidFill>
                </a:rPr>
                <a:t> KPMG UK</a:t>
              </a:r>
            </a:p>
            <a:p>
              <a:pPr marL="58500" indent="-58500">
                <a:buFont typeface="Arial" panose="020B0604020202020204" pitchFamily="34" charset="0"/>
                <a:buChar char="•"/>
              </a:pPr>
              <a:r>
                <a:rPr lang="en-US" sz="900">
                  <a:solidFill>
                    <a:schemeClr val="tx2"/>
                  </a:solidFill>
                </a:rPr>
                <a:t>Size:</a:t>
              </a:r>
              <a:r>
                <a:rPr lang="en-US" sz="900" b="1">
                  <a:solidFill>
                    <a:schemeClr val="tx2"/>
                  </a:solidFill>
                </a:rPr>
                <a:t> 45 consultants </a:t>
              </a:r>
            </a:p>
            <a:p>
              <a:pPr marL="58500" indent="-58500">
                <a:buFont typeface="Arial" panose="020B0604020202020204" pitchFamily="34" charset="0"/>
                <a:buChar char="•"/>
              </a:pPr>
              <a:r>
                <a:rPr lang="en-US" sz="900">
                  <a:solidFill>
                    <a:schemeClr val="tx2"/>
                  </a:solidFill>
                </a:rPr>
                <a:t>Major projects: </a:t>
              </a:r>
              <a:r>
                <a:rPr lang="en-US" sz="900" b="1">
                  <a:solidFill>
                    <a:schemeClr val="tx2"/>
                  </a:solidFill>
                </a:rPr>
                <a:t>UBS, RBS, JP Morgan, HSBC, Zurich Insurance, National Grid, Vodafone, and Burberry.</a:t>
              </a:r>
            </a:p>
          </p:txBody>
        </p:sp>
      </p:grpSp>
      <p:sp>
        <p:nvSpPr>
          <p:cNvPr id="513" name="Title 1">
            <a:extLst>
              <a:ext uri="{FF2B5EF4-FFF2-40B4-BE49-F238E27FC236}">
                <a16:creationId xmlns:a16="http://schemas.microsoft.com/office/drawing/2014/main" id="{90826DF0-04AA-4C6C-85EE-9B8A0575AA7B}"/>
              </a:ext>
            </a:extLst>
          </p:cNvPr>
          <p:cNvSpPr>
            <a:spLocks noGrp="1"/>
          </p:cNvSpPr>
          <p:nvPr>
            <p:ph type="title"/>
          </p:nvPr>
        </p:nvSpPr>
        <p:spPr>
          <a:xfrm>
            <a:off x="622606" y="242524"/>
            <a:ext cx="11631332" cy="533400"/>
          </a:xfrm>
        </p:spPr>
        <p:txBody>
          <a:bodyPr vert="horz" lIns="0" tIns="0" rIns="0" bIns="0" rtlCol="0" anchor="ctr" anchorCtr="0">
            <a:noAutofit/>
          </a:bodyPr>
          <a:lstStyle/>
          <a:p>
            <a:r>
              <a:rPr lang="en-US" sz="4400" spc="-5"/>
              <a:t>Our Global Presence</a:t>
            </a:r>
          </a:p>
        </p:txBody>
      </p:sp>
    </p:spTree>
    <p:extLst>
      <p:ext uri="{BB962C8B-B14F-4D97-AF65-F5344CB8AC3E}">
        <p14:creationId xmlns:p14="http://schemas.microsoft.com/office/powerpoint/2010/main" val="12309811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pPr>
              <a:lnSpc>
                <a:spcPts val="4000"/>
              </a:lnSpc>
            </a:pPr>
            <a:br>
              <a:rPr lang="en-GB" sz="6000"/>
            </a:br>
            <a:r>
              <a:rPr lang="en-US" sz="6000"/>
              <a:t>CyberArk Advanced</a:t>
            </a:r>
            <a:br>
              <a:rPr lang="en-US" sz="6000"/>
            </a:br>
            <a:br>
              <a:rPr lang="en-US" sz="6000"/>
            </a:br>
            <a:r>
              <a:rPr lang="en-US" sz="6000"/>
              <a:t> Solution offerings</a:t>
            </a:r>
            <a:br>
              <a:rPr lang="en-US" sz="6000" b="1">
                <a:solidFill>
                  <a:schemeClr val="tx1"/>
                </a:solidFill>
                <a:latin typeface="KPMG Extralight" panose="020B0303030202040204" pitchFamily="34" charset="0"/>
                <a:cs typeface="Arial" panose="020B0604020202020204" pitchFamily="34" charset="0"/>
              </a:rPr>
            </a:br>
            <a:endParaRPr lang="en-GB" sz="6000">
              <a:latin typeface="KPMG Bold"/>
              <a:cs typeface="Arial"/>
            </a:endParaRPr>
          </a:p>
        </p:txBody>
      </p:sp>
    </p:spTree>
    <p:extLst>
      <p:ext uri="{BB962C8B-B14F-4D97-AF65-F5344CB8AC3E}">
        <p14:creationId xmlns:p14="http://schemas.microsoft.com/office/powerpoint/2010/main" val="1199248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D032AF-0D82-6D06-2602-1DF8C7567A3E}"/>
              </a:ext>
            </a:extLst>
          </p:cNvPr>
          <p:cNvSpPr>
            <a:spLocks noGrp="1"/>
          </p:cNvSpPr>
          <p:nvPr>
            <p:ph idx="1"/>
          </p:nvPr>
        </p:nvSpPr>
        <p:spPr>
          <a:xfrm>
            <a:off x="85725" y="853383"/>
            <a:ext cx="11919147" cy="6004618"/>
          </a:xfrm>
        </p:spPr>
        <p:txBody>
          <a:bodyPr/>
          <a:lstStyle/>
          <a:p>
            <a:pPr>
              <a:spcAft>
                <a:spcPts val="600"/>
              </a:spcAft>
            </a:pPr>
            <a:endParaRPr lang="en-US" sz="1400" dirty="0">
              <a:solidFill>
                <a:schemeClr val="tx2">
                  <a:lumMod val="50000"/>
                </a:schemeClr>
              </a:solidFill>
              <a:latin typeface="Calibri" panose="020F0502020204030204" pitchFamily="34" charset="0"/>
              <a:cs typeface="Calibri" panose="020F0502020204030204" pitchFamily="34" charset="0"/>
            </a:endParaRPr>
          </a:p>
          <a:p>
            <a:pPr>
              <a:spcAft>
                <a:spcPts val="600"/>
              </a:spcAft>
            </a:pPr>
            <a:endParaRPr lang="en-US" sz="1400" dirty="0">
              <a:solidFill>
                <a:schemeClr val="tx2">
                  <a:lumMod val="50000"/>
                </a:schemeClr>
              </a:solidFill>
              <a:latin typeface="Calibri" panose="020F0502020204030204" pitchFamily="34" charset="0"/>
              <a:cs typeface="Calibri" panose="020F0502020204030204" pitchFamily="34" charset="0"/>
            </a:endParaRPr>
          </a:p>
          <a:p>
            <a:pPr>
              <a:spcAft>
                <a:spcPts val="600"/>
              </a:spcAft>
            </a:pPr>
            <a:endParaRPr lang="en-US" sz="1400" dirty="0">
              <a:solidFill>
                <a:schemeClr val="tx2">
                  <a:lumMod val="50000"/>
                </a:schemeClr>
              </a:solidFill>
              <a:latin typeface="Calibri" panose="020F0502020204030204" pitchFamily="34" charset="0"/>
              <a:cs typeface="Calibri" panose="020F0502020204030204" pitchFamily="34" charset="0"/>
            </a:endParaRPr>
          </a:p>
          <a:p>
            <a:pPr>
              <a:spcAft>
                <a:spcPts val="600"/>
              </a:spcAft>
            </a:pPr>
            <a:endParaRPr lang="en-US" sz="1400" dirty="0">
              <a:solidFill>
                <a:schemeClr val="tx2">
                  <a:lumMod val="50000"/>
                </a:schemeClr>
              </a:solidFill>
              <a:latin typeface="Calibri" panose="020F0502020204030204" pitchFamily="34" charset="0"/>
              <a:cs typeface="Calibri" panose="020F0502020204030204" pitchFamily="34" charset="0"/>
            </a:endParaRPr>
          </a:p>
          <a:p>
            <a:pPr>
              <a:spcAft>
                <a:spcPts val="600"/>
              </a:spcAft>
            </a:pPr>
            <a:endParaRPr lang="en-US" sz="1400" dirty="0">
              <a:solidFill>
                <a:schemeClr val="tx2">
                  <a:lumMod val="50000"/>
                </a:schemeClr>
              </a:solidFill>
              <a:latin typeface="Calibri" panose="020F0502020204030204" pitchFamily="34" charset="0"/>
              <a:cs typeface="Calibri" panose="020F0502020204030204" pitchFamily="34" charset="0"/>
            </a:endParaRPr>
          </a:p>
          <a:p>
            <a:pPr>
              <a:spcAft>
                <a:spcPts val="600"/>
              </a:spcAft>
            </a:pPr>
            <a:endParaRPr lang="en-US" sz="1400" dirty="0">
              <a:solidFill>
                <a:schemeClr val="tx2">
                  <a:lumMod val="50000"/>
                </a:schemeClr>
              </a:solidFill>
              <a:latin typeface="Calibri" panose="020F0502020204030204" pitchFamily="34" charset="0"/>
              <a:cs typeface="Calibri" panose="020F0502020204030204" pitchFamily="34" charset="0"/>
            </a:endParaRPr>
          </a:p>
          <a:p>
            <a:endParaRPr lang="en-US" sz="1400" b="0" dirty="0">
              <a:latin typeface="Calibri" panose="020F0502020204030204" pitchFamily="34" charset="0"/>
              <a:cs typeface="Calibri" panose="020F0502020204030204" pitchFamily="34" charset="0"/>
            </a:endParaRPr>
          </a:p>
          <a:p>
            <a:r>
              <a:rPr lang="en-US" sz="1600" dirty="0">
                <a:solidFill>
                  <a:schemeClr val="tx2">
                    <a:lumMod val="50000"/>
                  </a:schemeClr>
                </a:solidFill>
                <a:latin typeface="Calibri" panose="020F0502020204030204" pitchFamily="34" charset="0"/>
                <a:cs typeface="Calibri" panose="020F0502020204030204" pitchFamily="34" charset="0"/>
              </a:rPr>
              <a:t>      </a:t>
            </a:r>
          </a:p>
          <a:p>
            <a:r>
              <a:rPr lang="en-US" sz="1600" dirty="0">
                <a:solidFill>
                  <a:schemeClr val="tx2">
                    <a:lumMod val="50000"/>
                  </a:schemeClr>
                </a:solidFill>
                <a:latin typeface="Calibri" panose="020F0502020204030204" pitchFamily="34" charset="0"/>
                <a:cs typeface="Calibri" panose="020F0502020204030204" pitchFamily="34" charset="0"/>
              </a:rPr>
              <a:t>     </a:t>
            </a:r>
          </a:p>
          <a:p>
            <a:endParaRPr lang="en-US" sz="1600" dirty="0">
              <a:solidFill>
                <a:schemeClr val="tx2">
                  <a:lumMod val="50000"/>
                </a:schemeClr>
              </a:solidFill>
              <a:latin typeface="Calibri" panose="020F0502020204030204" pitchFamily="34" charset="0"/>
              <a:cs typeface="Calibri" panose="020F0502020204030204" pitchFamily="34" charset="0"/>
            </a:endParaRPr>
          </a:p>
          <a:p>
            <a:r>
              <a:rPr lang="en-US" sz="1600" dirty="0">
                <a:solidFill>
                  <a:schemeClr val="tx2">
                    <a:lumMod val="50000"/>
                  </a:schemeClr>
                </a:solidFill>
                <a:latin typeface="Calibri" panose="020F0502020204030204" pitchFamily="34" charset="0"/>
                <a:cs typeface="Calibri" panose="020F0502020204030204" pitchFamily="34" charset="0"/>
              </a:rPr>
              <a:t>    </a:t>
            </a:r>
          </a:p>
        </p:txBody>
      </p:sp>
      <p:sp>
        <p:nvSpPr>
          <p:cNvPr id="6" name="Rectangle 5">
            <a:extLst>
              <a:ext uri="{FF2B5EF4-FFF2-40B4-BE49-F238E27FC236}">
                <a16:creationId xmlns:a16="http://schemas.microsoft.com/office/drawing/2014/main" id="{9662AA78-E778-1B14-C2CA-C172E2DE0B34}"/>
              </a:ext>
            </a:extLst>
          </p:cNvPr>
          <p:cNvSpPr/>
          <p:nvPr/>
        </p:nvSpPr>
        <p:spPr>
          <a:xfrm>
            <a:off x="187128" y="843857"/>
            <a:ext cx="11525250" cy="338554"/>
          </a:xfrm>
          <a:prstGeom prst="rect">
            <a:avLst/>
          </a:prstGeom>
          <a:solidFill>
            <a:schemeClr val="bg2"/>
          </a:solidFill>
        </p:spPr>
        <p:txBody>
          <a:bodyPr wrap="square">
            <a:spAutoFit/>
          </a:bodyPr>
          <a:lstStyle/>
          <a:p>
            <a:pPr algn="ctr"/>
            <a:r>
              <a:rPr lang="en-US" sz="1600">
                <a:latin typeface="Calibri" panose="020F0502020204030204" pitchFamily="34" charset="0"/>
                <a:cs typeface="Calibri" panose="020F0502020204030204" pitchFamily="34" charset="0"/>
              </a:rPr>
              <a:t>Our recommendation to protect Endpoints is “CyberArk Endpoint Privilege Manager”, based on fitment, credibility, and ease of scalability </a:t>
            </a:r>
            <a:endParaRPr lang="en-US" sz="1600" b="1" i="0">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1BA84A31-474F-0B56-37D8-D32E3870F64D}"/>
              </a:ext>
            </a:extLst>
          </p:cNvPr>
          <p:cNvSpPr/>
          <p:nvPr/>
        </p:nvSpPr>
        <p:spPr>
          <a:xfrm>
            <a:off x="187128" y="1244685"/>
            <a:ext cx="11525250" cy="1587891"/>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spcAft>
                <a:spcPts val="600"/>
              </a:spcAft>
            </a:pPr>
            <a:r>
              <a:rPr lang="en-US" sz="1500" b="1" dirty="0">
                <a:solidFill>
                  <a:schemeClr val="bg1"/>
                </a:solidFill>
                <a:latin typeface="Calibri" panose="020F0502020204030204" pitchFamily="34" charset="0"/>
                <a:cs typeface="Calibri" panose="020F0502020204030204" pitchFamily="34" charset="0"/>
              </a:rPr>
              <a:t>CyberArk Endpoint Privilege Manager</a:t>
            </a:r>
            <a:endParaRPr lang="en-US" sz="1500" b="1" i="0" dirty="0">
              <a:solidFill>
                <a:schemeClr val="bg1"/>
              </a:solidFill>
              <a:effectLst/>
              <a:latin typeface="Calibri" panose="020F0502020204030204" pitchFamily="34" charset="0"/>
              <a:cs typeface="Calibri" panose="020F0502020204030204" pitchFamily="34" charset="0"/>
            </a:endParaRPr>
          </a:p>
          <a:p>
            <a:r>
              <a:rPr lang="en-US" sz="1450" b="0" dirty="0">
                <a:solidFill>
                  <a:schemeClr val="bg1"/>
                </a:solidFill>
                <a:latin typeface="Calibri" panose="020F0502020204030204" pitchFamily="34" charset="0"/>
                <a:cs typeface="Calibri" panose="020F0502020204030204" pitchFamily="34" charset="0"/>
              </a:rPr>
              <a:t>CyberArk Endpoint Privilege Manager  (EPM) solution is designed to protect endpoints against different Cyber Attacks &amp; potential threats.</a:t>
            </a:r>
          </a:p>
          <a:p>
            <a:r>
              <a:rPr lang="en-US" sz="1450" b="0" dirty="0">
                <a:solidFill>
                  <a:schemeClr val="bg1"/>
                </a:solidFill>
                <a:latin typeface="Calibri" panose="020F0502020204030204" pitchFamily="34" charset="0"/>
                <a:cs typeface="Calibri" panose="020F0502020204030204" pitchFamily="34" charset="0"/>
              </a:rPr>
              <a:t>EPM has capabilities like least privilege access, privilege security, application control and credential theft prevention which enables organizations to block </a:t>
            </a:r>
            <a:r>
              <a:rPr lang="en-US" sz="1450" dirty="0">
                <a:solidFill>
                  <a:schemeClr val="bg1"/>
                </a:solidFill>
                <a:latin typeface="Calibri" panose="020F0502020204030204" pitchFamily="34" charset="0"/>
                <a:cs typeface="Calibri" panose="020F0502020204030204" pitchFamily="34" charset="0"/>
              </a:rPr>
              <a:t>&amp; protect against different types of </a:t>
            </a:r>
            <a:r>
              <a:rPr lang="en-US" sz="1450" b="0" dirty="0">
                <a:solidFill>
                  <a:schemeClr val="bg1"/>
                </a:solidFill>
                <a:latin typeface="Calibri" panose="020F0502020204030204" pitchFamily="34" charset="0"/>
                <a:cs typeface="Calibri" panose="020F0502020204030204" pitchFamily="34" charset="0"/>
              </a:rPr>
              <a:t>attacks on endpoint computers which results into better </a:t>
            </a:r>
            <a:r>
              <a:rPr lang="en-US" sz="1450" dirty="0">
                <a:solidFill>
                  <a:schemeClr val="bg1"/>
                </a:solidFill>
                <a:latin typeface="Calibri" panose="020F0502020204030204" pitchFamily="34" charset="0"/>
                <a:cs typeface="Calibri" panose="020F0502020204030204" pitchFamily="34" charset="0"/>
              </a:rPr>
              <a:t>security &amp; efficiency of endpoints.</a:t>
            </a:r>
            <a:endParaRPr lang="en-US" sz="1400" dirty="0">
              <a:solidFill>
                <a:schemeClr val="bg1"/>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EBD155B0-FD3B-0BF7-A294-310456B56B7C}"/>
              </a:ext>
            </a:extLst>
          </p:cNvPr>
          <p:cNvPicPr>
            <a:picLocks noChangeAspect="1"/>
          </p:cNvPicPr>
          <p:nvPr/>
        </p:nvPicPr>
        <p:blipFill>
          <a:blip r:embed="rId2"/>
          <a:stretch>
            <a:fillRect/>
          </a:stretch>
        </p:blipFill>
        <p:spPr>
          <a:xfrm>
            <a:off x="285751" y="3539658"/>
            <a:ext cx="619124" cy="522816"/>
          </a:xfrm>
          <a:prstGeom prst="rect">
            <a:avLst/>
          </a:prstGeom>
        </p:spPr>
      </p:pic>
      <p:sp>
        <p:nvSpPr>
          <p:cNvPr id="13" name="Rectangle: Rounded Corners 12">
            <a:extLst>
              <a:ext uri="{FF2B5EF4-FFF2-40B4-BE49-F238E27FC236}">
                <a16:creationId xmlns:a16="http://schemas.microsoft.com/office/drawing/2014/main" id="{4C6F41B5-D71B-0B08-E233-8FEBD2EC40BB}"/>
              </a:ext>
            </a:extLst>
          </p:cNvPr>
          <p:cNvSpPr/>
          <p:nvPr/>
        </p:nvSpPr>
        <p:spPr>
          <a:xfrm>
            <a:off x="1190624" y="3429001"/>
            <a:ext cx="10496551" cy="7010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400" dirty="0">
              <a:solidFill>
                <a:schemeClr val="tx1"/>
              </a:solidFill>
              <a:latin typeface="Calibri" panose="020F0502020204030204" pitchFamily="34" charset="0"/>
              <a:cs typeface="Calibri" panose="020F0502020204030204" pitchFamily="34" charset="0"/>
            </a:endParaRPr>
          </a:p>
          <a:p>
            <a:r>
              <a:rPr lang="en-US" sz="1400" b="1" dirty="0">
                <a:solidFill>
                  <a:schemeClr val="tx1"/>
                </a:solidFill>
                <a:latin typeface="Calibri" panose="020F0502020204030204" pitchFamily="34" charset="0"/>
                <a:cs typeface="Calibri" panose="020F0502020204030204" pitchFamily="34" charset="0"/>
              </a:rPr>
              <a:t>Lost business productivity </a:t>
            </a:r>
            <a:r>
              <a:rPr lang="en-US" sz="1400" dirty="0">
                <a:solidFill>
                  <a:schemeClr val="tx1"/>
                </a:solidFill>
                <a:latin typeface="Calibri" panose="020F0502020204030204" pitchFamily="34" charset="0"/>
                <a:cs typeface="Calibri" panose="020F0502020204030204" pitchFamily="34" charset="0"/>
              </a:rPr>
              <a:t>–When organizations eliminate all privileges from business users, users may no longer be able to carry out certain tasks or use certain applications needed for their day-to-day roles. Inflexible privilege policies can bring the business to a halt. </a:t>
            </a:r>
          </a:p>
          <a:p>
            <a:pPr algn="l"/>
            <a:endParaRPr lang="en-US" sz="1400" dirty="0">
              <a:solidFill>
                <a:schemeClr val="tx1"/>
              </a:solidFill>
            </a:endParaRPr>
          </a:p>
        </p:txBody>
      </p:sp>
      <p:pic>
        <p:nvPicPr>
          <p:cNvPr id="15" name="Picture 14">
            <a:extLst>
              <a:ext uri="{FF2B5EF4-FFF2-40B4-BE49-F238E27FC236}">
                <a16:creationId xmlns:a16="http://schemas.microsoft.com/office/drawing/2014/main" id="{1BFD9E7E-2E56-A48C-46D6-82204E712811}"/>
              </a:ext>
            </a:extLst>
          </p:cNvPr>
          <p:cNvPicPr>
            <a:picLocks noChangeAspect="1"/>
          </p:cNvPicPr>
          <p:nvPr/>
        </p:nvPicPr>
        <p:blipFill>
          <a:blip r:embed="rId3"/>
          <a:stretch>
            <a:fillRect/>
          </a:stretch>
        </p:blipFill>
        <p:spPr>
          <a:xfrm>
            <a:off x="304942" y="4310490"/>
            <a:ext cx="593188" cy="522816"/>
          </a:xfrm>
          <a:prstGeom prst="rect">
            <a:avLst/>
          </a:prstGeom>
        </p:spPr>
      </p:pic>
      <p:sp>
        <p:nvSpPr>
          <p:cNvPr id="17" name="Rectangle: Rounded Corners 16">
            <a:extLst>
              <a:ext uri="{FF2B5EF4-FFF2-40B4-BE49-F238E27FC236}">
                <a16:creationId xmlns:a16="http://schemas.microsoft.com/office/drawing/2014/main" id="{CC356392-C228-87F8-940C-CCDC63A567C1}"/>
              </a:ext>
            </a:extLst>
          </p:cNvPr>
          <p:cNvSpPr/>
          <p:nvPr/>
        </p:nvSpPr>
        <p:spPr>
          <a:xfrm>
            <a:off x="1190625" y="4140952"/>
            <a:ext cx="10496550" cy="70101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r>
              <a:rPr lang="en-US" sz="1400" b="1" dirty="0">
                <a:solidFill>
                  <a:schemeClr val="tx1"/>
                </a:solidFill>
                <a:latin typeface="Calibri" panose="020F0502020204030204" pitchFamily="34" charset="0"/>
                <a:cs typeface="Calibri" panose="020F0502020204030204" pitchFamily="34" charset="0"/>
              </a:rPr>
              <a:t>High help desk costs- </a:t>
            </a:r>
            <a:r>
              <a:rPr lang="en-US" sz="1400" dirty="0">
                <a:solidFill>
                  <a:schemeClr val="tx1"/>
                </a:solidFill>
                <a:latin typeface="Calibri" panose="020F0502020204030204" pitchFamily="34" charset="0"/>
                <a:cs typeface="Calibri" panose="020F0502020204030204" pitchFamily="34" charset="0"/>
              </a:rPr>
              <a:t>When IT policies prevent business users from carrying out necessary, day-to-day tasks, users must call the help desk to restore necessary permissions. This can significantly drive-up IT costs and overwhelm the support team</a:t>
            </a:r>
          </a:p>
        </p:txBody>
      </p:sp>
      <p:pic>
        <p:nvPicPr>
          <p:cNvPr id="19" name="Picture 18">
            <a:extLst>
              <a:ext uri="{FF2B5EF4-FFF2-40B4-BE49-F238E27FC236}">
                <a16:creationId xmlns:a16="http://schemas.microsoft.com/office/drawing/2014/main" id="{49A0E8E6-B702-BE80-EAC0-DB2D22C24A61}"/>
              </a:ext>
            </a:extLst>
          </p:cNvPr>
          <p:cNvPicPr>
            <a:picLocks noChangeAspect="1"/>
          </p:cNvPicPr>
          <p:nvPr/>
        </p:nvPicPr>
        <p:blipFill>
          <a:blip r:embed="rId4"/>
          <a:stretch>
            <a:fillRect/>
          </a:stretch>
        </p:blipFill>
        <p:spPr>
          <a:xfrm>
            <a:off x="298937" y="4997973"/>
            <a:ext cx="592752" cy="474201"/>
          </a:xfrm>
          <a:prstGeom prst="rect">
            <a:avLst/>
          </a:prstGeom>
        </p:spPr>
      </p:pic>
      <p:sp>
        <p:nvSpPr>
          <p:cNvPr id="20" name="Rectangle: Rounded Corners 19">
            <a:extLst>
              <a:ext uri="{FF2B5EF4-FFF2-40B4-BE49-F238E27FC236}">
                <a16:creationId xmlns:a16="http://schemas.microsoft.com/office/drawing/2014/main" id="{F5EC726B-C299-02D6-25FC-2BB578616079}"/>
              </a:ext>
            </a:extLst>
          </p:cNvPr>
          <p:cNvSpPr/>
          <p:nvPr/>
        </p:nvSpPr>
        <p:spPr>
          <a:xfrm>
            <a:off x="1213048" y="4851488"/>
            <a:ext cx="10502702" cy="66429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400">
              <a:solidFill>
                <a:schemeClr val="tx1"/>
              </a:solidFill>
              <a:latin typeface="Calibri" panose="020F0502020204030204" pitchFamily="34" charset="0"/>
              <a:cs typeface="Calibri" panose="020F0502020204030204" pitchFamily="34" charset="0"/>
            </a:endParaRPr>
          </a:p>
          <a:p>
            <a:r>
              <a:rPr lang="en-US" sz="1400" b="1">
                <a:solidFill>
                  <a:schemeClr val="tx1"/>
                </a:solidFill>
                <a:latin typeface="Calibri" panose="020F0502020204030204" pitchFamily="34" charset="0"/>
                <a:cs typeface="Calibri" panose="020F0502020204030204" pitchFamily="34" charset="0"/>
              </a:rPr>
              <a:t>Increased Security risks due to ‘privilege creep</a:t>
            </a:r>
            <a:r>
              <a:rPr lang="en-US" sz="1400">
                <a:solidFill>
                  <a:schemeClr val="tx1"/>
                </a:solidFill>
                <a:latin typeface="Calibri" panose="020F0502020204030204" pitchFamily="34" charset="0"/>
                <a:cs typeface="Calibri" panose="020F0502020204030204" pitchFamily="34" charset="0"/>
              </a:rPr>
              <a:t>’- When organizations remove all privileges from business users, the IT team will occasionally need to re-grant privileges for specific tasks. However, once privileges are re-granted, they are rarely revoked which reopens the security loophole associated with excessive administrative rights. </a:t>
            </a:r>
          </a:p>
          <a:p>
            <a:pPr algn="l"/>
            <a:endParaRPr lang="en-US" sz="1400">
              <a:solidFill>
                <a:schemeClr val="tx1"/>
              </a:solidFill>
            </a:endParaRPr>
          </a:p>
        </p:txBody>
      </p:sp>
      <p:pic>
        <p:nvPicPr>
          <p:cNvPr id="22" name="Picture 21">
            <a:extLst>
              <a:ext uri="{FF2B5EF4-FFF2-40B4-BE49-F238E27FC236}">
                <a16:creationId xmlns:a16="http://schemas.microsoft.com/office/drawing/2014/main" id="{4382EE8F-04CB-CD32-0C28-AD9220239028}"/>
              </a:ext>
            </a:extLst>
          </p:cNvPr>
          <p:cNvPicPr>
            <a:picLocks noChangeAspect="1"/>
          </p:cNvPicPr>
          <p:nvPr/>
        </p:nvPicPr>
        <p:blipFill>
          <a:blip r:embed="rId5"/>
          <a:stretch>
            <a:fillRect/>
          </a:stretch>
        </p:blipFill>
        <p:spPr>
          <a:xfrm>
            <a:off x="312123" y="5720280"/>
            <a:ext cx="592752" cy="480525"/>
          </a:xfrm>
          <a:prstGeom prst="rect">
            <a:avLst/>
          </a:prstGeom>
        </p:spPr>
      </p:pic>
      <p:sp>
        <p:nvSpPr>
          <p:cNvPr id="23" name="Rectangle: Rounded Corners 22">
            <a:extLst>
              <a:ext uri="{FF2B5EF4-FFF2-40B4-BE49-F238E27FC236}">
                <a16:creationId xmlns:a16="http://schemas.microsoft.com/office/drawing/2014/main" id="{5961515D-9C1E-2915-B3BE-E2E269444637}"/>
              </a:ext>
            </a:extLst>
          </p:cNvPr>
          <p:cNvSpPr/>
          <p:nvPr/>
        </p:nvSpPr>
        <p:spPr>
          <a:xfrm>
            <a:off x="1222574" y="5626350"/>
            <a:ext cx="10483650" cy="6683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400" b="1" dirty="0">
              <a:solidFill>
                <a:schemeClr val="tx1"/>
              </a:solidFill>
              <a:latin typeface="Calibri" panose="020F0502020204030204" pitchFamily="34" charset="0"/>
              <a:cs typeface="Calibri" panose="020F0502020204030204" pitchFamily="34" charset="0"/>
            </a:endParaRPr>
          </a:p>
          <a:p>
            <a:r>
              <a:rPr lang="en-US" sz="1400" b="1" dirty="0">
                <a:solidFill>
                  <a:schemeClr val="tx1"/>
                </a:solidFill>
                <a:latin typeface="Calibri" panose="020F0502020204030204" pitchFamily="34" charset="0"/>
                <a:cs typeface="Calibri" panose="020F0502020204030204" pitchFamily="34" charset="0"/>
              </a:rPr>
              <a:t>Increased risk of successful malware-based attacks. </a:t>
            </a:r>
            <a:r>
              <a:rPr lang="en-US" sz="1400" b="0" dirty="0">
                <a:solidFill>
                  <a:schemeClr val="tx1"/>
                </a:solidFill>
                <a:latin typeface="Calibri" panose="020F0502020204030204" pitchFamily="34" charset="0"/>
                <a:cs typeface="Calibri" panose="020F0502020204030204" pitchFamily="34" charset="0"/>
              </a:rPr>
              <a:t>- Organizations that minimize user privileges on Windows and macOS devices can still be vulnerable to malware that does not need privileges to run. Without complementary tools in place to control which applications are permitted to run and protect the attacker's main goal, attackers can successfully use malware-based attacks to gain a foothold into the organization.</a:t>
            </a:r>
          </a:p>
          <a:p>
            <a:pPr algn="l"/>
            <a:endParaRPr lang="en-US" sz="1400" dirty="0">
              <a:solidFill>
                <a:schemeClr val="tx1"/>
              </a:solidFill>
            </a:endParaRPr>
          </a:p>
        </p:txBody>
      </p:sp>
      <p:sp>
        <p:nvSpPr>
          <p:cNvPr id="24" name="Rectangle 23">
            <a:extLst>
              <a:ext uri="{FF2B5EF4-FFF2-40B4-BE49-F238E27FC236}">
                <a16:creationId xmlns:a16="http://schemas.microsoft.com/office/drawing/2014/main" id="{119C2ADB-BFE8-8B9F-5C31-D93865187429}"/>
              </a:ext>
            </a:extLst>
          </p:cNvPr>
          <p:cNvSpPr/>
          <p:nvPr/>
        </p:nvSpPr>
        <p:spPr>
          <a:xfrm>
            <a:off x="285750" y="3023751"/>
            <a:ext cx="4008847" cy="227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b="1" u="sng">
                <a:solidFill>
                  <a:schemeClr val="tx1"/>
                </a:solidFill>
                <a:latin typeface="Calibri" panose="020F0502020204030204" pitchFamily="34" charset="0"/>
                <a:cs typeface="Calibri" panose="020F0502020204030204" pitchFamily="34" charset="0"/>
              </a:rPr>
              <a:t>The Problems we face to protect Endpoints</a:t>
            </a:r>
          </a:p>
        </p:txBody>
      </p:sp>
      <p:sp>
        <p:nvSpPr>
          <p:cNvPr id="10" name="Title 1">
            <a:extLst>
              <a:ext uri="{FF2B5EF4-FFF2-40B4-BE49-F238E27FC236}">
                <a16:creationId xmlns:a16="http://schemas.microsoft.com/office/drawing/2014/main" id="{0486C652-9794-386D-BDCB-7A3BB9E0BAED}"/>
              </a:ext>
            </a:extLst>
          </p:cNvPr>
          <p:cNvSpPr>
            <a:spLocks noGrp="1"/>
          </p:cNvSpPr>
          <p:nvPr>
            <p:ph type="title"/>
          </p:nvPr>
        </p:nvSpPr>
        <p:spPr>
          <a:xfrm>
            <a:off x="595313" y="232600"/>
            <a:ext cx="10185600" cy="518400"/>
          </a:xfrm>
        </p:spPr>
        <p:txBody>
          <a:bodyPr/>
          <a:lstStyle/>
          <a:p>
            <a:r>
              <a:rPr lang="en-US" b="1"/>
              <a:t>Endpoint Privilege Manager (EPM) – 1/2</a:t>
            </a:r>
            <a:br>
              <a:rPr lang="en-US" b="1"/>
            </a:br>
            <a:endParaRPr lang="en-US"/>
          </a:p>
        </p:txBody>
      </p:sp>
    </p:spTree>
    <p:extLst>
      <p:ext uri="{BB962C8B-B14F-4D97-AF65-F5344CB8AC3E}">
        <p14:creationId xmlns:p14="http://schemas.microsoft.com/office/powerpoint/2010/main" val="32183270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23A0-504C-45BD-8CA6-4026871F88CA}"/>
              </a:ext>
            </a:extLst>
          </p:cNvPr>
          <p:cNvSpPr>
            <a:spLocks noGrp="1"/>
          </p:cNvSpPr>
          <p:nvPr>
            <p:ph type="title"/>
          </p:nvPr>
        </p:nvSpPr>
        <p:spPr>
          <a:xfrm>
            <a:off x="699139" y="273314"/>
            <a:ext cx="10185600" cy="518400"/>
          </a:xfrm>
        </p:spPr>
        <p:txBody>
          <a:bodyPr/>
          <a:lstStyle/>
          <a:p>
            <a:r>
              <a:rPr lang="en-US" b="1"/>
              <a:t>Our Approach – 2/2</a:t>
            </a:r>
            <a:endParaRPr lang="en-GB" b="1"/>
          </a:p>
        </p:txBody>
      </p:sp>
      <p:sp>
        <p:nvSpPr>
          <p:cNvPr id="3" name="TextBox 2">
            <a:extLst>
              <a:ext uri="{FF2B5EF4-FFF2-40B4-BE49-F238E27FC236}">
                <a16:creationId xmlns:a16="http://schemas.microsoft.com/office/drawing/2014/main" id="{0FC5AF21-F0FB-46DC-8B9F-AD64BF8DD41D}"/>
              </a:ext>
            </a:extLst>
          </p:cNvPr>
          <p:cNvSpPr txBox="1"/>
          <p:nvPr/>
        </p:nvSpPr>
        <p:spPr>
          <a:xfrm>
            <a:off x="1008812" y="1330325"/>
            <a:ext cx="7497762" cy="230832"/>
          </a:xfrm>
          <a:prstGeom prst="rect">
            <a:avLst/>
          </a:prstGeom>
          <a:noFill/>
        </p:spPr>
        <p:txBody>
          <a:bodyPr wrap="square" lIns="0" tIns="0" rIns="0" bIns="0" rtlCol="0">
            <a:spAutoFit/>
          </a:bodyPr>
          <a:lstStyle/>
          <a:p>
            <a:pPr>
              <a:spcAft>
                <a:spcPts val="600"/>
              </a:spcAft>
            </a:pPr>
            <a:r>
              <a:rPr lang="en-GB" sz="1500" dirty="0">
                <a:solidFill>
                  <a:schemeClr val="tx2"/>
                </a:solidFill>
              </a:rPr>
              <a:t>Implementation workflow to protect End points</a:t>
            </a:r>
            <a:endParaRPr kumimoji="0" lang="en-GB" sz="1500" b="0" i="0" u="none" strike="noStrike" kern="1200" cap="none" spc="0" normalizeH="0" baseline="0" noProof="0" dirty="0">
              <a:ln>
                <a:noFill/>
              </a:ln>
              <a:solidFill>
                <a:schemeClr val="tx2"/>
              </a:solidFill>
              <a:effectLst/>
              <a:uLnTx/>
              <a:uFillTx/>
              <a:ea typeface="+mn-ea"/>
              <a:cs typeface="+mn-cs"/>
            </a:endParaRPr>
          </a:p>
        </p:txBody>
      </p:sp>
      <p:sp>
        <p:nvSpPr>
          <p:cNvPr id="26" name="Text Placeholder 94">
            <a:extLst>
              <a:ext uri="{FF2B5EF4-FFF2-40B4-BE49-F238E27FC236}">
                <a16:creationId xmlns:a16="http://schemas.microsoft.com/office/drawing/2014/main" id="{BF5A311A-D9AD-45B5-AAD7-B83F66C8A799}"/>
              </a:ext>
            </a:extLst>
          </p:cNvPr>
          <p:cNvSpPr txBox="1">
            <a:spLocks/>
          </p:cNvSpPr>
          <p:nvPr/>
        </p:nvSpPr>
        <p:spPr>
          <a:xfrm>
            <a:off x="8359844" y="1868817"/>
            <a:ext cx="2239115" cy="2071582"/>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GB">
                <a:solidFill>
                  <a:schemeClr val="accent1"/>
                </a:solidFill>
              </a:rPr>
              <a:t>Configure Policies for Endpoints &amp; Provision access to Users</a:t>
            </a:r>
          </a:p>
          <a:p>
            <a:pPr marL="285750" indent="-285750">
              <a:buFont typeface="Arial" panose="020B0604020202020204" pitchFamily="34" charset="0"/>
              <a:buChar char="•"/>
            </a:pPr>
            <a:r>
              <a:rPr lang="en-GB" sz="1300"/>
              <a:t>Configure Policies &amp; Sets, to protect End Points </a:t>
            </a:r>
          </a:p>
          <a:p>
            <a:pPr marL="285750" indent="-285750">
              <a:buFont typeface="Arial" panose="020B0604020202020204" pitchFamily="34" charset="0"/>
              <a:buChar char="•"/>
            </a:pPr>
            <a:r>
              <a:rPr lang="en-GB" sz="1300"/>
              <a:t>Access provision to users according to roles &amp; responsibilities</a:t>
            </a:r>
          </a:p>
        </p:txBody>
      </p:sp>
      <p:sp>
        <p:nvSpPr>
          <p:cNvPr id="27" name="Text Placeholder 94">
            <a:extLst>
              <a:ext uri="{FF2B5EF4-FFF2-40B4-BE49-F238E27FC236}">
                <a16:creationId xmlns:a16="http://schemas.microsoft.com/office/drawing/2014/main" id="{8EC6624E-9C45-470C-9AFC-09A21526221A}"/>
              </a:ext>
            </a:extLst>
          </p:cNvPr>
          <p:cNvSpPr txBox="1">
            <a:spLocks/>
          </p:cNvSpPr>
          <p:nvPr/>
        </p:nvSpPr>
        <p:spPr>
          <a:xfrm>
            <a:off x="1736848" y="1989138"/>
            <a:ext cx="2196174" cy="1733926"/>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GB">
                <a:solidFill>
                  <a:schemeClr val="accent1"/>
                </a:solidFill>
              </a:rPr>
              <a:t>Identify End Point machines to deploy EPM</a:t>
            </a:r>
          </a:p>
          <a:p>
            <a:r>
              <a:rPr lang="en-GB" sz="1300"/>
              <a:t>Identity the different flavours of devices (windows, Linux, etc) on which EPM needs to Deploy</a:t>
            </a:r>
          </a:p>
        </p:txBody>
      </p:sp>
      <p:sp>
        <p:nvSpPr>
          <p:cNvPr id="28" name="Text Placeholder 94">
            <a:extLst>
              <a:ext uri="{FF2B5EF4-FFF2-40B4-BE49-F238E27FC236}">
                <a16:creationId xmlns:a16="http://schemas.microsoft.com/office/drawing/2014/main" id="{FAFF5A6F-600F-40C8-AF4B-694F93C8DA5A}"/>
              </a:ext>
            </a:extLst>
          </p:cNvPr>
          <p:cNvSpPr txBox="1">
            <a:spLocks/>
          </p:cNvSpPr>
          <p:nvPr/>
        </p:nvSpPr>
        <p:spPr>
          <a:xfrm>
            <a:off x="1718992" y="4227454"/>
            <a:ext cx="2196174" cy="1533525"/>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solidFill>
                  <a:schemeClr val="accent1"/>
                </a:solidFill>
              </a:rPr>
              <a:t>Detect &amp; collect events</a:t>
            </a:r>
          </a:p>
          <a:p>
            <a:r>
              <a:rPr lang="en-US" sz="1300"/>
              <a:t>Manage End Point Security by detecting &amp; collecting different security events to mitigate risks against potential threats &amp; attacks</a:t>
            </a:r>
          </a:p>
          <a:p>
            <a:endParaRPr lang="en-US" sz="1800">
              <a:effectLst/>
              <a:latin typeface="Calibri" panose="020F0502020204030204" pitchFamily="34" charset="0"/>
            </a:endParaRPr>
          </a:p>
        </p:txBody>
      </p:sp>
      <p:sp>
        <p:nvSpPr>
          <p:cNvPr id="29" name="Text Placeholder 94">
            <a:extLst>
              <a:ext uri="{FF2B5EF4-FFF2-40B4-BE49-F238E27FC236}">
                <a16:creationId xmlns:a16="http://schemas.microsoft.com/office/drawing/2014/main" id="{C5B46842-D97B-4775-BCBC-625142589A8F}"/>
              </a:ext>
            </a:extLst>
          </p:cNvPr>
          <p:cNvSpPr txBox="1">
            <a:spLocks/>
          </p:cNvSpPr>
          <p:nvPr/>
        </p:nvSpPr>
        <p:spPr>
          <a:xfrm>
            <a:off x="8359844" y="4227689"/>
            <a:ext cx="2196174" cy="1533525"/>
          </a:xfrm>
          <a:prstGeom prst="rect">
            <a:avLst/>
          </a:prstGeom>
        </p:spPr>
        <p:txBody>
          <a:bodyPr lIns="0" tIns="0" rIns="0" bIns="0"/>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solidFill>
                  <a:schemeClr val="accent1"/>
                </a:solidFill>
              </a:rPr>
              <a:t>Deploy EPM agent on end machines</a:t>
            </a:r>
          </a:p>
          <a:p>
            <a:r>
              <a:rPr lang="en-US" sz="1300"/>
              <a:t>Deploy EPM agent on  identified devices &amp; check its functionality as per configured policy</a:t>
            </a:r>
            <a:endParaRPr lang="en-GB" sz="1300"/>
          </a:p>
        </p:txBody>
      </p:sp>
      <p:grpSp>
        <p:nvGrpSpPr>
          <p:cNvPr id="30" name="Group 29">
            <a:extLst>
              <a:ext uri="{FF2B5EF4-FFF2-40B4-BE49-F238E27FC236}">
                <a16:creationId xmlns:a16="http://schemas.microsoft.com/office/drawing/2014/main" id="{67895AA1-BEF7-4DFA-A756-244B63F3FA40}"/>
              </a:ext>
            </a:extLst>
          </p:cNvPr>
          <p:cNvGrpSpPr/>
          <p:nvPr/>
        </p:nvGrpSpPr>
        <p:grpSpPr>
          <a:xfrm>
            <a:off x="4149650" y="1989137"/>
            <a:ext cx="3892698" cy="3887788"/>
            <a:chOff x="3827023" y="1827365"/>
            <a:chExt cx="4418182" cy="4412609"/>
          </a:xfrm>
        </p:grpSpPr>
        <p:grpSp>
          <p:nvGrpSpPr>
            <p:cNvPr id="31" name="Group 4">
              <a:extLst>
                <a:ext uri="{FF2B5EF4-FFF2-40B4-BE49-F238E27FC236}">
                  <a16:creationId xmlns:a16="http://schemas.microsoft.com/office/drawing/2014/main" id="{9044321B-2D67-499C-84FD-F117CB06A235}"/>
                </a:ext>
              </a:extLst>
            </p:cNvPr>
            <p:cNvGrpSpPr>
              <a:grpSpLocks noChangeAspect="1"/>
            </p:cNvGrpSpPr>
            <p:nvPr/>
          </p:nvGrpSpPr>
          <p:grpSpPr bwMode="auto">
            <a:xfrm>
              <a:off x="3827023" y="1827365"/>
              <a:ext cx="4418182" cy="4412609"/>
              <a:chOff x="2352" y="804"/>
              <a:chExt cx="3170" cy="3166"/>
            </a:xfrm>
          </p:grpSpPr>
          <p:sp>
            <p:nvSpPr>
              <p:cNvPr id="36" name="Freeform 53">
                <a:extLst>
                  <a:ext uri="{FF2B5EF4-FFF2-40B4-BE49-F238E27FC236}">
                    <a16:creationId xmlns:a16="http://schemas.microsoft.com/office/drawing/2014/main" id="{D6D7EE78-1BFA-42A7-A16C-1E93AF989B1F}"/>
                  </a:ext>
                </a:extLst>
              </p:cNvPr>
              <p:cNvSpPr>
                <a:spLocks/>
              </p:cNvSpPr>
              <p:nvPr/>
            </p:nvSpPr>
            <p:spPr bwMode="auto">
              <a:xfrm>
                <a:off x="2584" y="2386"/>
                <a:ext cx="1353" cy="1353"/>
              </a:xfrm>
              <a:custGeom>
                <a:avLst/>
                <a:gdLst>
                  <a:gd name="T0" fmla="*/ 327 w 327"/>
                  <a:gd name="T1" fmla="*/ 327 h 327"/>
                  <a:gd name="T2" fmla="*/ 327 w 327"/>
                  <a:gd name="T3" fmla="*/ 216 h 327"/>
                  <a:gd name="T4" fmla="*/ 110 w 327"/>
                  <a:gd name="T5" fmla="*/ 0 h 327"/>
                  <a:gd name="T6" fmla="*/ 0 w 327"/>
                  <a:gd name="T7" fmla="*/ 0 h 327"/>
                  <a:gd name="T8" fmla="*/ 327 w 327"/>
                  <a:gd name="T9" fmla="*/ 327 h 327"/>
                </a:gdLst>
                <a:ahLst/>
                <a:cxnLst>
                  <a:cxn ang="0">
                    <a:pos x="T0" y="T1"/>
                  </a:cxn>
                  <a:cxn ang="0">
                    <a:pos x="T2" y="T3"/>
                  </a:cxn>
                  <a:cxn ang="0">
                    <a:pos x="T4" y="T5"/>
                  </a:cxn>
                  <a:cxn ang="0">
                    <a:pos x="T6" y="T7"/>
                  </a:cxn>
                  <a:cxn ang="0">
                    <a:pos x="T8" y="T9"/>
                  </a:cxn>
                </a:cxnLst>
                <a:rect l="0" t="0" r="r" b="b"/>
                <a:pathLst>
                  <a:path w="327" h="327">
                    <a:moveTo>
                      <a:pt x="327" y="327"/>
                    </a:moveTo>
                    <a:cubicBezTo>
                      <a:pt x="327" y="216"/>
                      <a:pt x="327" y="216"/>
                      <a:pt x="327" y="216"/>
                    </a:cubicBezTo>
                    <a:cubicBezTo>
                      <a:pt x="208" y="216"/>
                      <a:pt x="110" y="119"/>
                      <a:pt x="110" y="0"/>
                    </a:cubicBezTo>
                    <a:cubicBezTo>
                      <a:pt x="0" y="0"/>
                      <a:pt x="0" y="0"/>
                      <a:pt x="0" y="0"/>
                    </a:cubicBezTo>
                    <a:cubicBezTo>
                      <a:pt x="0" y="180"/>
                      <a:pt x="147" y="327"/>
                      <a:pt x="327" y="32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37" name="Freeform 54">
                <a:extLst>
                  <a:ext uri="{FF2B5EF4-FFF2-40B4-BE49-F238E27FC236}">
                    <a16:creationId xmlns:a16="http://schemas.microsoft.com/office/drawing/2014/main" id="{AA49B5E2-90FD-4688-970D-25AC16BAE992}"/>
                  </a:ext>
                </a:extLst>
              </p:cNvPr>
              <p:cNvSpPr>
                <a:spLocks/>
              </p:cNvSpPr>
              <p:nvPr/>
            </p:nvSpPr>
            <p:spPr bwMode="auto">
              <a:xfrm>
                <a:off x="2584" y="1040"/>
                <a:ext cx="1353" cy="1353"/>
              </a:xfrm>
              <a:custGeom>
                <a:avLst/>
                <a:gdLst>
                  <a:gd name="T0" fmla="*/ 0 w 327"/>
                  <a:gd name="T1" fmla="*/ 327 h 327"/>
                  <a:gd name="T2" fmla="*/ 110 w 327"/>
                  <a:gd name="T3" fmla="*/ 327 h 327"/>
                  <a:gd name="T4" fmla="*/ 327 w 327"/>
                  <a:gd name="T5" fmla="*/ 110 h 327"/>
                  <a:gd name="T6" fmla="*/ 327 w 327"/>
                  <a:gd name="T7" fmla="*/ 0 h 327"/>
                  <a:gd name="T8" fmla="*/ 0 w 327"/>
                  <a:gd name="T9" fmla="*/ 327 h 327"/>
                </a:gdLst>
                <a:ahLst/>
                <a:cxnLst>
                  <a:cxn ang="0">
                    <a:pos x="T0" y="T1"/>
                  </a:cxn>
                  <a:cxn ang="0">
                    <a:pos x="T2" y="T3"/>
                  </a:cxn>
                  <a:cxn ang="0">
                    <a:pos x="T4" y="T5"/>
                  </a:cxn>
                  <a:cxn ang="0">
                    <a:pos x="T6" y="T7"/>
                  </a:cxn>
                  <a:cxn ang="0">
                    <a:pos x="T8" y="T9"/>
                  </a:cxn>
                </a:cxnLst>
                <a:rect l="0" t="0" r="r" b="b"/>
                <a:pathLst>
                  <a:path w="327" h="327">
                    <a:moveTo>
                      <a:pt x="0" y="327"/>
                    </a:moveTo>
                    <a:cubicBezTo>
                      <a:pt x="110" y="327"/>
                      <a:pt x="110" y="327"/>
                      <a:pt x="110" y="327"/>
                    </a:cubicBezTo>
                    <a:cubicBezTo>
                      <a:pt x="110" y="207"/>
                      <a:pt x="208" y="110"/>
                      <a:pt x="327" y="110"/>
                    </a:cubicBezTo>
                    <a:cubicBezTo>
                      <a:pt x="327" y="0"/>
                      <a:pt x="327" y="0"/>
                      <a:pt x="327" y="0"/>
                    </a:cubicBezTo>
                    <a:cubicBezTo>
                      <a:pt x="147" y="0"/>
                      <a:pt x="0" y="146"/>
                      <a:pt x="0" y="327"/>
                    </a:cubicBezTo>
                  </a:path>
                </a:pathLst>
              </a:custGeom>
              <a:solidFill>
                <a:srgbClr val="A6A5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38" name="Freeform 55">
                <a:extLst>
                  <a:ext uri="{FF2B5EF4-FFF2-40B4-BE49-F238E27FC236}">
                    <a16:creationId xmlns:a16="http://schemas.microsoft.com/office/drawing/2014/main" id="{50A2DB19-9375-4E70-9671-CE4BBE512105}"/>
                  </a:ext>
                </a:extLst>
              </p:cNvPr>
              <p:cNvSpPr>
                <a:spLocks/>
              </p:cNvSpPr>
              <p:nvPr/>
            </p:nvSpPr>
            <p:spPr bwMode="auto">
              <a:xfrm>
                <a:off x="2601" y="1040"/>
                <a:ext cx="1266" cy="1179"/>
              </a:xfrm>
              <a:custGeom>
                <a:avLst/>
                <a:gdLst>
                  <a:gd name="T0" fmla="*/ 306 w 306"/>
                  <a:gd name="T1" fmla="*/ 0 h 285"/>
                  <a:gd name="T2" fmla="*/ 0 w 306"/>
                  <a:gd name="T3" fmla="*/ 276 h 285"/>
                  <a:gd name="T4" fmla="*/ 51 w 306"/>
                  <a:gd name="T5" fmla="*/ 221 h 285"/>
                  <a:gd name="T6" fmla="*/ 110 w 306"/>
                  <a:gd name="T7" fmla="*/ 285 h 285"/>
                  <a:gd name="T8" fmla="*/ 306 w 306"/>
                  <a:gd name="T9" fmla="*/ 111 h 285"/>
                  <a:gd name="T10" fmla="*/ 306 w 306"/>
                  <a:gd name="T11" fmla="*/ 55 h 285"/>
                  <a:gd name="T12" fmla="*/ 306 w 306"/>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306" h="285">
                    <a:moveTo>
                      <a:pt x="306" y="0"/>
                    </a:moveTo>
                    <a:cubicBezTo>
                      <a:pt x="151" y="8"/>
                      <a:pt x="23" y="125"/>
                      <a:pt x="0" y="276"/>
                    </a:cubicBezTo>
                    <a:cubicBezTo>
                      <a:pt x="51" y="221"/>
                      <a:pt x="51" y="221"/>
                      <a:pt x="51" y="221"/>
                    </a:cubicBezTo>
                    <a:cubicBezTo>
                      <a:pt x="110" y="285"/>
                      <a:pt x="110" y="285"/>
                      <a:pt x="110" y="285"/>
                    </a:cubicBezTo>
                    <a:cubicBezTo>
                      <a:pt x="129" y="191"/>
                      <a:pt x="208" y="118"/>
                      <a:pt x="306" y="111"/>
                    </a:cubicBezTo>
                    <a:cubicBezTo>
                      <a:pt x="306" y="55"/>
                      <a:pt x="306" y="55"/>
                      <a:pt x="306" y="55"/>
                    </a:cubicBezTo>
                    <a:cubicBezTo>
                      <a:pt x="306" y="0"/>
                      <a:pt x="306" y="0"/>
                      <a:pt x="306"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39" name="Freeform 56">
                <a:extLst>
                  <a:ext uri="{FF2B5EF4-FFF2-40B4-BE49-F238E27FC236}">
                    <a16:creationId xmlns:a16="http://schemas.microsoft.com/office/drawing/2014/main" id="{A6FA8646-0A46-4419-B6F6-D158242EEB1B}"/>
                  </a:ext>
                </a:extLst>
              </p:cNvPr>
              <p:cNvSpPr>
                <a:spLocks/>
              </p:cNvSpPr>
              <p:nvPr/>
            </p:nvSpPr>
            <p:spPr bwMode="auto">
              <a:xfrm>
                <a:off x="3499" y="3047"/>
                <a:ext cx="500" cy="923"/>
              </a:xfrm>
              <a:custGeom>
                <a:avLst/>
                <a:gdLst>
                  <a:gd name="T0" fmla="*/ 0 w 500"/>
                  <a:gd name="T1" fmla="*/ 464 h 923"/>
                  <a:gd name="T2" fmla="*/ 500 w 500"/>
                  <a:gd name="T3" fmla="*/ 923 h 923"/>
                  <a:gd name="T4" fmla="*/ 500 w 500"/>
                  <a:gd name="T5" fmla="*/ 464 h 923"/>
                  <a:gd name="T6" fmla="*/ 500 w 500"/>
                  <a:gd name="T7" fmla="*/ 0 h 923"/>
                  <a:gd name="T8" fmla="*/ 0 w 500"/>
                  <a:gd name="T9" fmla="*/ 464 h 923"/>
                </a:gdLst>
                <a:ahLst/>
                <a:cxnLst>
                  <a:cxn ang="0">
                    <a:pos x="T0" y="T1"/>
                  </a:cxn>
                  <a:cxn ang="0">
                    <a:pos x="T2" y="T3"/>
                  </a:cxn>
                  <a:cxn ang="0">
                    <a:pos x="T4" y="T5"/>
                  </a:cxn>
                  <a:cxn ang="0">
                    <a:pos x="T6" y="T7"/>
                  </a:cxn>
                  <a:cxn ang="0">
                    <a:pos x="T8" y="T9"/>
                  </a:cxn>
                </a:cxnLst>
                <a:rect l="0" t="0" r="r" b="b"/>
                <a:pathLst>
                  <a:path w="500" h="923">
                    <a:moveTo>
                      <a:pt x="0" y="464"/>
                    </a:moveTo>
                    <a:lnTo>
                      <a:pt x="500" y="923"/>
                    </a:lnTo>
                    <a:lnTo>
                      <a:pt x="500" y="464"/>
                    </a:lnTo>
                    <a:lnTo>
                      <a:pt x="500" y="0"/>
                    </a:lnTo>
                    <a:lnTo>
                      <a:pt x="0" y="46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0" name="Freeform 57">
                <a:extLst>
                  <a:ext uri="{FF2B5EF4-FFF2-40B4-BE49-F238E27FC236}">
                    <a16:creationId xmlns:a16="http://schemas.microsoft.com/office/drawing/2014/main" id="{0A7ECC00-8C40-43D0-BB1C-527ABC8BF617}"/>
                  </a:ext>
                </a:extLst>
              </p:cNvPr>
              <p:cNvSpPr>
                <a:spLocks/>
              </p:cNvSpPr>
              <p:nvPr/>
            </p:nvSpPr>
            <p:spPr bwMode="auto">
              <a:xfrm>
                <a:off x="3499" y="3047"/>
                <a:ext cx="500" cy="923"/>
              </a:xfrm>
              <a:custGeom>
                <a:avLst/>
                <a:gdLst>
                  <a:gd name="T0" fmla="*/ 0 w 500"/>
                  <a:gd name="T1" fmla="*/ 464 h 923"/>
                  <a:gd name="T2" fmla="*/ 500 w 500"/>
                  <a:gd name="T3" fmla="*/ 923 h 923"/>
                  <a:gd name="T4" fmla="*/ 500 w 500"/>
                  <a:gd name="T5" fmla="*/ 464 h 923"/>
                  <a:gd name="T6" fmla="*/ 500 w 500"/>
                  <a:gd name="T7" fmla="*/ 0 h 923"/>
                  <a:gd name="T8" fmla="*/ 0 w 500"/>
                  <a:gd name="T9" fmla="*/ 464 h 923"/>
                </a:gdLst>
                <a:ahLst/>
                <a:cxnLst>
                  <a:cxn ang="0">
                    <a:pos x="T0" y="T1"/>
                  </a:cxn>
                  <a:cxn ang="0">
                    <a:pos x="T2" y="T3"/>
                  </a:cxn>
                  <a:cxn ang="0">
                    <a:pos x="T4" y="T5"/>
                  </a:cxn>
                  <a:cxn ang="0">
                    <a:pos x="T6" y="T7"/>
                  </a:cxn>
                  <a:cxn ang="0">
                    <a:pos x="T8" y="T9"/>
                  </a:cxn>
                </a:cxnLst>
                <a:rect l="0" t="0" r="r" b="b"/>
                <a:pathLst>
                  <a:path w="500" h="923">
                    <a:moveTo>
                      <a:pt x="0" y="464"/>
                    </a:moveTo>
                    <a:lnTo>
                      <a:pt x="500" y="923"/>
                    </a:lnTo>
                    <a:lnTo>
                      <a:pt x="500" y="464"/>
                    </a:lnTo>
                    <a:lnTo>
                      <a:pt x="500" y="0"/>
                    </a:lnTo>
                    <a:lnTo>
                      <a:pt x="0" y="4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1" name="Freeform 58">
                <a:extLst>
                  <a:ext uri="{FF2B5EF4-FFF2-40B4-BE49-F238E27FC236}">
                    <a16:creationId xmlns:a16="http://schemas.microsoft.com/office/drawing/2014/main" id="{3C11F28D-8F19-4AD1-95EA-72174B45E9E1}"/>
                  </a:ext>
                </a:extLst>
              </p:cNvPr>
              <p:cNvSpPr>
                <a:spLocks/>
              </p:cNvSpPr>
              <p:nvPr/>
            </p:nvSpPr>
            <p:spPr bwMode="auto">
              <a:xfrm>
                <a:off x="3998" y="2550"/>
                <a:ext cx="1267" cy="1179"/>
              </a:xfrm>
              <a:custGeom>
                <a:avLst/>
                <a:gdLst>
                  <a:gd name="T0" fmla="*/ 196 w 306"/>
                  <a:gd name="T1" fmla="*/ 0 h 285"/>
                  <a:gd name="T2" fmla="*/ 0 w 306"/>
                  <a:gd name="T3" fmla="*/ 175 h 285"/>
                  <a:gd name="T4" fmla="*/ 0 w 306"/>
                  <a:gd name="T5" fmla="*/ 231 h 285"/>
                  <a:gd name="T6" fmla="*/ 0 w 306"/>
                  <a:gd name="T7" fmla="*/ 285 h 285"/>
                  <a:gd name="T8" fmla="*/ 306 w 306"/>
                  <a:gd name="T9" fmla="*/ 9 h 285"/>
                  <a:gd name="T10" fmla="*/ 255 w 306"/>
                  <a:gd name="T11" fmla="*/ 65 h 285"/>
                  <a:gd name="T12" fmla="*/ 196 w 306"/>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306" h="285">
                    <a:moveTo>
                      <a:pt x="196" y="0"/>
                    </a:moveTo>
                    <a:cubicBezTo>
                      <a:pt x="177" y="95"/>
                      <a:pt x="98" y="167"/>
                      <a:pt x="0" y="175"/>
                    </a:cubicBezTo>
                    <a:cubicBezTo>
                      <a:pt x="0" y="231"/>
                      <a:pt x="0" y="231"/>
                      <a:pt x="0" y="231"/>
                    </a:cubicBezTo>
                    <a:cubicBezTo>
                      <a:pt x="0" y="285"/>
                      <a:pt x="0" y="285"/>
                      <a:pt x="0" y="285"/>
                    </a:cubicBezTo>
                    <a:cubicBezTo>
                      <a:pt x="156" y="277"/>
                      <a:pt x="283" y="160"/>
                      <a:pt x="306" y="9"/>
                    </a:cubicBezTo>
                    <a:cubicBezTo>
                      <a:pt x="255" y="65"/>
                      <a:pt x="255" y="65"/>
                      <a:pt x="255" y="65"/>
                    </a:cubicBezTo>
                    <a:cubicBezTo>
                      <a:pt x="196" y="0"/>
                      <a:pt x="196" y="0"/>
                      <a:pt x="196" y="0"/>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2" name="Freeform 59">
                <a:extLst>
                  <a:ext uri="{FF2B5EF4-FFF2-40B4-BE49-F238E27FC236}">
                    <a16:creationId xmlns:a16="http://schemas.microsoft.com/office/drawing/2014/main" id="{5D1B059B-947C-4859-8F61-F52B2F9E0482}"/>
                  </a:ext>
                </a:extLst>
              </p:cNvPr>
              <p:cNvSpPr>
                <a:spLocks/>
              </p:cNvSpPr>
              <p:nvPr/>
            </p:nvSpPr>
            <p:spPr bwMode="auto">
              <a:xfrm>
                <a:off x="4599" y="2321"/>
                <a:ext cx="923" cy="501"/>
              </a:xfrm>
              <a:custGeom>
                <a:avLst/>
                <a:gdLst>
                  <a:gd name="T0" fmla="*/ 460 w 923"/>
                  <a:gd name="T1" fmla="*/ 501 h 501"/>
                  <a:gd name="T2" fmla="*/ 923 w 923"/>
                  <a:gd name="T3" fmla="*/ 0 h 501"/>
                  <a:gd name="T4" fmla="*/ 460 w 923"/>
                  <a:gd name="T5" fmla="*/ 0 h 501"/>
                  <a:gd name="T6" fmla="*/ 0 w 923"/>
                  <a:gd name="T7" fmla="*/ 0 h 501"/>
                  <a:gd name="T8" fmla="*/ 460 w 923"/>
                  <a:gd name="T9" fmla="*/ 501 h 501"/>
                </a:gdLst>
                <a:ahLst/>
                <a:cxnLst>
                  <a:cxn ang="0">
                    <a:pos x="T0" y="T1"/>
                  </a:cxn>
                  <a:cxn ang="0">
                    <a:pos x="T2" y="T3"/>
                  </a:cxn>
                  <a:cxn ang="0">
                    <a:pos x="T4" y="T5"/>
                  </a:cxn>
                  <a:cxn ang="0">
                    <a:pos x="T6" y="T7"/>
                  </a:cxn>
                  <a:cxn ang="0">
                    <a:pos x="T8" y="T9"/>
                  </a:cxn>
                </a:cxnLst>
                <a:rect l="0" t="0" r="r" b="b"/>
                <a:pathLst>
                  <a:path w="923" h="501">
                    <a:moveTo>
                      <a:pt x="460" y="501"/>
                    </a:moveTo>
                    <a:lnTo>
                      <a:pt x="923" y="0"/>
                    </a:lnTo>
                    <a:lnTo>
                      <a:pt x="460" y="0"/>
                    </a:lnTo>
                    <a:lnTo>
                      <a:pt x="0" y="0"/>
                    </a:lnTo>
                    <a:lnTo>
                      <a:pt x="460" y="50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3" name="Freeform 60">
                <a:extLst>
                  <a:ext uri="{FF2B5EF4-FFF2-40B4-BE49-F238E27FC236}">
                    <a16:creationId xmlns:a16="http://schemas.microsoft.com/office/drawing/2014/main" id="{73326082-1BDA-4886-AB32-B1B50BC9B05C}"/>
                  </a:ext>
                </a:extLst>
              </p:cNvPr>
              <p:cNvSpPr>
                <a:spLocks/>
              </p:cNvSpPr>
              <p:nvPr/>
            </p:nvSpPr>
            <p:spPr bwMode="auto">
              <a:xfrm>
                <a:off x="4595" y="2323"/>
                <a:ext cx="923" cy="501"/>
              </a:xfrm>
              <a:custGeom>
                <a:avLst/>
                <a:gdLst>
                  <a:gd name="T0" fmla="*/ 460 w 923"/>
                  <a:gd name="T1" fmla="*/ 501 h 501"/>
                  <a:gd name="T2" fmla="*/ 923 w 923"/>
                  <a:gd name="T3" fmla="*/ 0 h 501"/>
                  <a:gd name="T4" fmla="*/ 460 w 923"/>
                  <a:gd name="T5" fmla="*/ 0 h 501"/>
                  <a:gd name="T6" fmla="*/ 0 w 923"/>
                  <a:gd name="T7" fmla="*/ 0 h 501"/>
                  <a:gd name="T8" fmla="*/ 460 w 923"/>
                  <a:gd name="T9" fmla="*/ 501 h 501"/>
                </a:gdLst>
                <a:ahLst/>
                <a:cxnLst>
                  <a:cxn ang="0">
                    <a:pos x="T0" y="T1"/>
                  </a:cxn>
                  <a:cxn ang="0">
                    <a:pos x="T2" y="T3"/>
                  </a:cxn>
                  <a:cxn ang="0">
                    <a:pos x="T4" y="T5"/>
                  </a:cxn>
                  <a:cxn ang="0">
                    <a:pos x="T6" y="T7"/>
                  </a:cxn>
                  <a:cxn ang="0">
                    <a:pos x="T8" y="T9"/>
                  </a:cxn>
                </a:cxnLst>
                <a:rect l="0" t="0" r="r" b="b"/>
                <a:pathLst>
                  <a:path w="923" h="501">
                    <a:moveTo>
                      <a:pt x="460" y="501"/>
                    </a:moveTo>
                    <a:lnTo>
                      <a:pt x="923" y="0"/>
                    </a:lnTo>
                    <a:lnTo>
                      <a:pt x="460" y="0"/>
                    </a:lnTo>
                    <a:lnTo>
                      <a:pt x="0" y="0"/>
                    </a:lnTo>
                    <a:lnTo>
                      <a:pt x="460" y="50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4" name="Freeform 61">
                <a:extLst>
                  <a:ext uri="{FF2B5EF4-FFF2-40B4-BE49-F238E27FC236}">
                    <a16:creationId xmlns:a16="http://schemas.microsoft.com/office/drawing/2014/main" id="{40E23092-08EB-4328-BE75-BBE617796378}"/>
                  </a:ext>
                </a:extLst>
              </p:cNvPr>
              <p:cNvSpPr>
                <a:spLocks/>
              </p:cNvSpPr>
              <p:nvPr/>
            </p:nvSpPr>
            <p:spPr bwMode="auto">
              <a:xfrm>
                <a:off x="4103" y="1057"/>
                <a:ext cx="1179" cy="1266"/>
              </a:xfrm>
              <a:custGeom>
                <a:avLst/>
                <a:gdLst>
                  <a:gd name="T0" fmla="*/ 8 w 285"/>
                  <a:gd name="T1" fmla="*/ 0 h 306"/>
                  <a:gd name="T2" fmla="*/ 64 w 285"/>
                  <a:gd name="T3" fmla="*/ 51 h 306"/>
                  <a:gd name="T4" fmla="*/ 0 w 285"/>
                  <a:gd name="T5" fmla="*/ 110 h 306"/>
                  <a:gd name="T6" fmla="*/ 174 w 285"/>
                  <a:gd name="T7" fmla="*/ 306 h 306"/>
                  <a:gd name="T8" fmla="*/ 230 w 285"/>
                  <a:gd name="T9" fmla="*/ 306 h 306"/>
                  <a:gd name="T10" fmla="*/ 285 w 285"/>
                  <a:gd name="T11" fmla="*/ 306 h 306"/>
                  <a:gd name="T12" fmla="*/ 8 w 285"/>
                  <a:gd name="T13" fmla="*/ 0 h 306"/>
                </a:gdLst>
                <a:ahLst/>
                <a:cxnLst>
                  <a:cxn ang="0">
                    <a:pos x="T0" y="T1"/>
                  </a:cxn>
                  <a:cxn ang="0">
                    <a:pos x="T2" y="T3"/>
                  </a:cxn>
                  <a:cxn ang="0">
                    <a:pos x="T4" y="T5"/>
                  </a:cxn>
                  <a:cxn ang="0">
                    <a:pos x="T6" y="T7"/>
                  </a:cxn>
                  <a:cxn ang="0">
                    <a:pos x="T8" y="T9"/>
                  </a:cxn>
                  <a:cxn ang="0">
                    <a:pos x="T10" y="T11"/>
                  </a:cxn>
                  <a:cxn ang="0">
                    <a:pos x="T12" y="T13"/>
                  </a:cxn>
                </a:cxnLst>
                <a:rect l="0" t="0" r="r" b="b"/>
                <a:pathLst>
                  <a:path w="285" h="306">
                    <a:moveTo>
                      <a:pt x="8" y="0"/>
                    </a:moveTo>
                    <a:cubicBezTo>
                      <a:pt x="64" y="51"/>
                      <a:pt x="64" y="51"/>
                      <a:pt x="64" y="51"/>
                    </a:cubicBezTo>
                    <a:cubicBezTo>
                      <a:pt x="0" y="110"/>
                      <a:pt x="0" y="110"/>
                      <a:pt x="0" y="110"/>
                    </a:cubicBezTo>
                    <a:cubicBezTo>
                      <a:pt x="94" y="128"/>
                      <a:pt x="166" y="208"/>
                      <a:pt x="174" y="306"/>
                    </a:cubicBezTo>
                    <a:cubicBezTo>
                      <a:pt x="230" y="306"/>
                      <a:pt x="230" y="306"/>
                      <a:pt x="230" y="306"/>
                    </a:cubicBezTo>
                    <a:cubicBezTo>
                      <a:pt x="285" y="306"/>
                      <a:pt x="285" y="306"/>
                      <a:pt x="285" y="306"/>
                    </a:cubicBezTo>
                    <a:cubicBezTo>
                      <a:pt x="277" y="150"/>
                      <a:pt x="160" y="23"/>
                      <a:pt x="8"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5" name="Freeform 62">
                <a:extLst>
                  <a:ext uri="{FF2B5EF4-FFF2-40B4-BE49-F238E27FC236}">
                    <a16:creationId xmlns:a16="http://schemas.microsoft.com/office/drawing/2014/main" id="{2423F374-AA60-44B6-BA2A-501A7DEAEA23}"/>
                  </a:ext>
                </a:extLst>
              </p:cNvPr>
              <p:cNvSpPr>
                <a:spLocks/>
              </p:cNvSpPr>
              <p:nvPr/>
            </p:nvSpPr>
            <p:spPr bwMode="auto">
              <a:xfrm>
                <a:off x="2352" y="1955"/>
                <a:ext cx="923" cy="500"/>
              </a:xfrm>
              <a:custGeom>
                <a:avLst/>
                <a:gdLst>
                  <a:gd name="T0" fmla="*/ 460 w 923"/>
                  <a:gd name="T1" fmla="*/ 0 h 500"/>
                  <a:gd name="T2" fmla="*/ 0 w 923"/>
                  <a:gd name="T3" fmla="*/ 500 h 500"/>
                  <a:gd name="T4" fmla="*/ 460 w 923"/>
                  <a:gd name="T5" fmla="*/ 500 h 500"/>
                  <a:gd name="T6" fmla="*/ 923 w 923"/>
                  <a:gd name="T7" fmla="*/ 500 h 500"/>
                  <a:gd name="T8" fmla="*/ 460 w 923"/>
                  <a:gd name="T9" fmla="*/ 0 h 500"/>
                </a:gdLst>
                <a:ahLst/>
                <a:cxnLst>
                  <a:cxn ang="0">
                    <a:pos x="T0" y="T1"/>
                  </a:cxn>
                  <a:cxn ang="0">
                    <a:pos x="T2" y="T3"/>
                  </a:cxn>
                  <a:cxn ang="0">
                    <a:pos x="T4" y="T5"/>
                  </a:cxn>
                  <a:cxn ang="0">
                    <a:pos x="T6" y="T7"/>
                  </a:cxn>
                  <a:cxn ang="0">
                    <a:pos x="T8" y="T9"/>
                  </a:cxn>
                </a:cxnLst>
                <a:rect l="0" t="0" r="r" b="b"/>
                <a:pathLst>
                  <a:path w="923" h="500">
                    <a:moveTo>
                      <a:pt x="460" y="0"/>
                    </a:moveTo>
                    <a:lnTo>
                      <a:pt x="0" y="500"/>
                    </a:lnTo>
                    <a:lnTo>
                      <a:pt x="460" y="500"/>
                    </a:lnTo>
                    <a:lnTo>
                      <a:pt x="923" y="500"/>
                    </a:lnTo>
                    <a:lnTo>
                      <a:pt x="46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6" name="Freeform 63">
                <a:extLst>
                  <a:ext uri="{FF2B5EF4-FFF2-40B4-BE49-F238E27FC236}">
                    <a16:creationId xmlns:a16="http://schemas.microsoft.com/office/drawing/2014/main" id="{64A28A50-C27C-44A0-B2C1-6877A640A0AE}"/>
                  </a:ext>
                </a:extLst>
              </p:cNvPr>
              <p:cNvSpPr>
                <a:spLocks/>
              </p:cNvSpPr>
              <p:nvPr/>
            </p:nvSpPr>
            <p:spPr bwMode="auto">
              <a:xfrm>
                <a:off x="2352" y="1955"/>
                <a:ext cx="923" cy="500"/>
              </a:xfrm>
              <a:custGeom>
                <a:avLst/>
                <a:gdLst>
                  <a:gd name="T0" fmla="*/ 460 w 923"/>
                  <a:gd name="T1" fmla="*/ 0 h 500"/>
                  <a:gd name="T2" fmla="*/ 0 w 923"/>
                  <a:gd name="T3" fmla="*/ 500 h 500"/>
                  <a:gd name="T4" fmla="*/ 460 w 923"/>
                  <a:gd name="T5" fmla="*/ 500 h 500"/>
                  <a:gd name="T6" fmla="*/ 923 w 923"/>
                  <a:gd name="T7" fmla="*/ 500 h 500"/>
                  <a:gd name="T8" fmla="*/ 460 w 923"/>
                  <a:gd name="T9" fmla="*/ 0 h 500"/>
                </a:gdLst>
                <a:ahLst/>
                <a:cxnLst>
                  <a:cxn ang="0">
                    <a:pos x="T0" y="T1"/>
                  </a:cxn>
                  <a:cxn ang="0">
                    <a:pos x="T2" y="T3"/>
                  </a:cxn>
                  <a:cxn ang="0">
                    <a:pos x="T4" y="T5"/>
                  </a:cxn>
                  <a:cxn ang="0">
                    <a:pos x="T6" y="T7"/>
                  </a:cxn>
                  <a:cxn ang="0">
                    <a:pos x="T8" y="T9"/>
                  </a:cxn>
                </a:cxnLst>
                <a:rect l="0" t="0" r="r" b="b"/>
                <a:pathLst>
                  <a:path w="923" h="500">
                    <a:moveTo>
                      <a:pt x="460" y="0"/>
                    </a:moveTo>
                    <a:lnTo>
                      <a:pt x="0" y="500"/>
                    </a:lnTo>
                    <a:lnTo>
                      <a:pt x="460" y="500"/>
                    </a:lnTo>
                    <a:lnTo>
                      <a:pt x="923" y="500"/>
                    </a:lnTo>
                    <a:lnTo>
                      <a:pt x="4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7" name="Freeform 64">
                <a:extLst>
                  <a:ext uri="{FF2B5EF4-FFF2-40B4-BE49-F238E27FC236}">
                    <a16:creationId xmlns:a16="http://schemas.microsoft.com/office/drawing/2014/main" id="{91C8F6BD-669E-4F68-AE73-E7C16494A626}"/>
                  </a:ext>
                </a:extLst>
              </p:cNvPr>
              <p:cNvSpPr>
                <a:spLocks/>
              </p:cNvSpPr>
              <p:nvPr/>
            </p:nvSpPr>
            <p:spPr bwMode="auto">
              <a:xfrm>
                <a:off x="3867" y="804"/>
                <a:ext cx="501" cy="923"/>
              </a:xfrm>
              <a:custGeom>
                <a:avLst/>
                <a:gdLst>
                  <a:gd name="T0" fmla="*/ 501 w 501"/>
                  <a:gd name="T1" fmla="*/ 464 h 923"/>
                  <a:gd name="T2" fmla="*/ 0 w 501"/>
                  <a:gd name="T3" fmla="*/ 0 h 923"/>
                  <a:gd name="T4" fmla="*/ 0 w 501"/>
                  <a:gd name="T5" fmla="*/ 464 h 923"/>
                  <a:gd name="T6" fmla="*/ 0 w 501"/>
                  <a:gd name="T7" fmla="*/ 923 h 923"/>
                  <a:gd name="T8" fmla="*/ 501 w 501"/>
                  <a:gd name="T9" fmla="*/ 464 h 923"/>
                </a:gdLst>
                <a:ahLst/>
                <a:cxnLst>
                  <a:cxn ang="0">
                    <a:pos x="T0" y="T1"/>
                  </a:cxn>
                  <a:cxn ang="0">
                    <a:pos x="T2" y="T3"/>
                  </a:cxn>
                  <a:cxn ang="0">
                    <a:pos x="T4" y="T5"/>
                  </a:cxn>
                  <a:cxn ang="0">
                    <a:pos x="T6" y="T7"/>
                  </a:cxn>
                  <a:cxn ang="0">
                    <a:pos x="T8" y="T9"/>
                  </a:cxn>
                </a:cxnLst>
                <a:rect l="0" t="0" r="r" b="b"/>
                <a:pathLst>
                  <a:path w="501" h="923">
                    <a:moveTo>
                      <a:pt x="501" y="464"/>
                    </a:moveTo>
                    <a:lnTo>
                      <a:pt x="0" y="0"/>
                    </a:lnTo>
                    <a:lnTo>
                      <a:pt x="0" y="464"/>
                    </a:lnTo>
                    <a:lnTo>
                      <a:pt x="0" y="923"/>
                    </a:lnTo>
                    <a:lnTo>
                      <a:pt x="501" y="46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8" name="Freeform 65">
                <a:extLst>
                  <a:ext uri="{FF2B5EF4-FFF2-40B4-BE49-F238E27FC236}">
                    <a16:creationId xmlns:a16="http://schemas.microsoft.com/office/drawing/2014/main" id="{34A89347-21C4-4045-92F1-6DFF00B694E5}"/>
                  </a:ext>
                </a:extLst>
              </p:cNvPr>
              <p:cNvSpPr>
                <a:spLocks/>
              </p:cNvSpPr>
              <p:nvPr/>
            </p:nvSpPr>
            <p:spPr bwMode="auto">
              <a:xfrm>
                <a:off x="3867" y="804"/>
                <a:ext cx="501" cy="923"/>
              </a:xfrm>
              <a:custGeom>
                <a:avLst/>
                <a:gdLst>
                  <a:gd name="T0" fmla="*/ 501 w 501"/>
                  <a:gd name="T1" fmla="*/ 464 h 923"/>
                  <a:gd name="T2" fmla="*/ 0 w 501"/>
                  <a:gd name="T3" fmla="*/ 0 h 923"/>
                  <a:gd name="T4" fmla="*/ 0 w 501"/>
                  <a:gd name="T5" fmla="*/ 464 h 923"/>
                  <a:gd name="T6" fmla="*/ 0 w 501"/>
                  <a:gd name="T7" fmla="*/ 923 h 923"/>
                  <a:gd name="T8" fmla="*/ 501 w 501"/>
                  <a:gd name="T9" fmla="*/ 464 h 923"/>
                </a:gdLst>
                <a:ahLst/>
                <a:cxnLst>
                  <a:cxn ang="0">
                    <a:pos x="T0" y="T1"/>
                  </a:cxn>
                  <a:cxn ang="0">
                    <a:pos x="T2" y="T3"/>
                  </a:cxn>
                  <a:cxn ang="0">
                    <a:pos x="T4" y="T5"/>
                  </a:cxn>
                  <a:cxn ang="0">
                    <a:pos x="T6" y="T7"/>
                  </a:cxn>
                  <a:cxn ang="0">
                    <a:pos x="T8" y="T9"/>
                  </a:cxn>
                </a:cxnLst>
                <a:rect l="0" t="0" r="r" b="b"/>
                <a:pathLst>
                  <a:path w="501" h="923">
                    <a:moveTo>
                      <a:pt x="501" y="464"/>
                    </a:moveTo>
                    <a:lnTo>
                      <a:pt x="0" y="0"/>
                    </a:lnTo>
                    <a:lnTo>
                      <a:pt x="0" y="464"/>
                    </a:lnTo>
                    <a:lnTo>
                      <a:pt x="0" y="923"/>
                    </a:lnTo>
                    <a:lnTo>
                      <a:pt x="501" y="4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49" name="Freeform 66">
                <a:extLst>
                  <a:ext uri="{FF2B5EF4-FFF2-40B4-BE49-F238E27FC236}">
                    <a16:creationId xmlns:a16="http://schemas.microsoft.com/office/drawing/2014/main" id="{B68E919D-D682-47FB-9C2E-3A7F85A5A6BE}"/>
                  </a:ext>
                </a:extLst>
              </p:cNvPr>
              <p:cNvSpPr>
                <a:spLocks/>
              </p:cNvSpPr>
              <p:nvPr/>
            </p:nvSpPr>
            <p:spPr bwMode="auto">
              <a:xfrm>
                <a:off x="2352" y="1955"/>
                <a:ext cx="923" cy="500"/>
              </a:xfrm>
              <a:custGeom>
                <a:avLst/>
                <a:gdLst>
                  <a:gd name="T0" fmla="*/ 460 w 923"/>
                  <a:gd name="T1" fmla="*/ 0 h 500"/>
                  <a:gd name="T2" fmla="*/ 0 w 923"/>
                  <a:gd name="T3" fmla="*/ 500 h 500"/>
                  <a:gd name="T4" fmla="*/ 460 w 923"/>
                  <a:gd name="T5" fmla="*/ 500 h 500"/>
                  <a:gd name="T6" fmla="*/ 923 w 923"/>
                  <a:gd name="T7" fmla="*/ 500 h 500"/>
                  <a:gd name="T8" fmla="*/ 460 w 923"/>
                  <a:gd name="T9" fmla="*/ 0 h 500"/>
                </a:gdLst>
                <a:ahLst/>
                <a:cxnLst>
                  <a:cxn ang="0">
                    <a:pos x="T0" y="T1"/>
                  </a:cxn>
                  <a:cxn ang="0">
                    <a:pos x="T2" y="T3"/>
                  </a:cxn>
                  <a:cxn ang="0">
                    <a:pos x="T4" y="T5"/>
                  </a:cxn>
                  <a:cxn ang="0">
                    <a:pos x="T6" y="T7"/>
                  </a:cxn>
                  <a:cxn ang="0">
                    <a:pos x="T8" y="T9"/>
                  </a:cxn>
                </a:cxnLst>
                <a:rect l="0" t="0" r="r" b="b"/>
                <a:pathLst>
                  <a:path w="923" h="500">
                    <a:moveTo>
                      <a:pt x="460" y="0"/>
                    </a:moveTo>
                    <a:lnTo>
                      <a:pt x="0" y="500"/>
                    </a:lnTo>
                    <a:lnTo>
                      <a:pt x="460" y="500"/>
                    </a:lnTo>
                    <a:lnTo>
                      <a:pt x="923" y="500"/>
                    </a:lnTo>
                    <a:lnTo>
                      <a:pt x="4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sp>
            <p:nvSpPr>
              <p:cNvPr id="50" name="Freeform 67">
                <a:extLst>
                  <a:ext uri="{FF2B5EF4-FFF2-40B4-BE49-F238E27FC236}">
                    <a16:creationId xmlns:a16="http://schemas.microsoft.com/office/drawing/2014/main" id="{4E847D81-9821-4954-A4B3-9EBAFB61CFAE}"/>
                  </a:ext>
                </a:extLst>
              </p:cNvPr>
              <p:cNvSpPr>
                <a:spLocks/>
              </p:cNvSpPr>
              <p:nvPr/>
            </p:nvSpPr>
            <p:spPr bwMode="auto">
              <a:xfrm>
                <a:off x="3867" y="804"/>
                <a:ext cx="501" cy="923"/>
              </a:xfrm>
              <a:custGeom>
                <a:avLst/>
                <a:gdLst>
                  <a:gd name="T0" fmla="*/ 0 w 501"/>
                  <a:gd name="T1" fmla="*/ 0 h 923"/>
                  <a:gd name="T2" fmla="*/ 0 w 501"/>
                  <a:gd name="T3" fmla="*/ 464 h 923"/>
                  <a:gd name="T4" fmla="*/ 0 w 501"/>
                  <a:gd name="T5" fmla="*/ 923 h 923"/>
                  <a:gd name="T6" fmla="*/ 501 w 501"/>
                  <a:gd name="T7" fmla="*/ 464 h 923"/>
                  <a:gd name="T8" fmla="*/ 0 w 501"/>
                  <a:gd name="T9" fmla="*/ 0 h 923"/>
                </a:gdLst>
                <a:ahLst/>
                <a:cxnLst>
                  <a:cxn ang="0">
                    <a:pos x="T0" y="T1"/>
                  </a:cxn>
                  <a:cxn ang="0">
                    <a:pos x="T2" y="T3"/>
                  </a:cxn>
                  <a:cxn ang="0">
                    <a:pos x="T4" y="T5"/>
                  </a:cxn>
                  <a:cxn ang="0">
                    <a:pos x="T6" y="T7"/>
                  </a:cxn>
                  <a:cxn ang="0">
                    <a:pos x="T8" y="T9"/>
                  </a:cxn>
                </a:cxnLst>
                <a:rect l="0" t="0" r="r" b="b"/>
                <a:pathLst>
                  <a:path w="501" h="923">
                    <a:moveTo>
                      <a:pt x="0" y="0"/>
                    </a:moveTo>
                    <a:lnTo>
                      <a:pt x="0" y="464"/>
                    </a:lnTo>
                    <a:lnTo>
                      <a:pt x="0" y="923"/>
                    </a:lnTo>
                    <a:lnTo>
                      <a:pt x="501" y="46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400" b="1">
                  <a:cs typeface="Arial" panose="020B0604020202020204" pitchFamily="34" charset="0"/>
                </a:endParaRPr>
              </a:p>
            </p:txBody>
          </p:sp>
        </p:grpSp>
        <p:sp>
          <p:nvSpPr>
            <p:cNvPr id="32" name="Rectangle 31">
              <a:extLst>
                <a:ext uri="{FF2B5EF4-FFF2-40B4-BE49-F238E27FC236}">
                  <a16:creationId xmlns:a16="http://schemas.microsoft.com/office/drawing/2014/main" id="{243A02AB-DB62-4BFF-8A3E-25DC24878D37}"/>
                </a:ext>
              </a:extLst>
            </p:cNvPr>
            <p:cNvSpPr/>
            <p:nvPr/>
          </p:nvSpPr>
          <p:spPr>
            <a:xfrm rot="3540536">
              <a:off x="5947501" y="3030273"/>
              <a:ext cx="2054587" cy="1013847"/>
            </a:xfrm>
            <a:prstGeom prst="rect">
              <a:avLst/>
            </a:prstGeom>
            <a:noFill/>
          </p:spPr>
          <p:txBody>
            <a:bodyPr spcFirstLastPara="1" wrap="none" lIns="0" tIns="0" rIns="0" bIns="0" numCol="1">
              <a:prstTxWarp prst="textArchUp">
                <a:avLst>
                  <a:gd name="adj" fmla="val 12958580"/>
                </a:avLst>
              </a:prstTxWarp>
              <a:spAutoFit/>
            </a:bodyPr>
            <a:lstStyle/>
            <a:p>
              <a:pPr algn="ctr"/>
              <a:r>
                <a:rPr lang="en-US" sz="1400" b="1">
                  <a:ln w="0"/>
                  <a:solidFill>
                    <a:schemeClr val="bg1"/>
                  </a:solidFill>
                  <a:cs typeface="Arial" panose="020B0604020202020204" pitchFamily="34" charset="0"/>
                </a:rPr>
                <a:t>Configure</a:t>
              </a:r>
            </a:p>
          </p:txBody>
        </p:sp>
        <p:sp>
          <p:nvSpPr>
            <p:cNvPr id="33" name="Rectangle 32">
              <a:extLst>
                <a:ext uri="{FF2B5EF4-FFF2-40B4-BE49-F238E27FC236}">
                  <a16:creationId xmlns:a16="http://schemas.microsoft.com/office/drawing/2014/main" id="{BD4BDD00-EBE8-4170-898C-308EF0DB07E9}"/>
                </a:ext>
              </a:extLst>
            </p:cNvPr>
            <p:cNvSpPr/>
            <p:nvPr/>
          </p:nvSpPr>
          <p:spPr>
            <a:xfrm rot="19266055">
              <a:off x="4342151" y="2753503"/>
              <a:ext cx="2092456" cy="1013847"/>
            </a:xfrm>
            <a:prstGeom prst="rect">
              <a:avLst/>
            </a:prstGeom>
            <a:noFill/>
          </p:spPr>
          <p:txBody>
            <a:bodyPr spcFirstLastPara="1" wrap="none" lIns="0" tIns="0" rIns="0" bIns="0" numCol="1">
              <a:prstTxWarp prst="textArchUp">
                <a:avLst>
                  <a:gd name="adj" fmla="val 12478990"/>
                </a:avLst>
              </a:prstTxWarp>
              <a:spAutoFit/>
            </a:bodyPr>
            <a:lstStyle/>
            <a:p>
              <a:pPr algn="ctr"/>
              <a:r>
                <a:rPr lang="en-US" sz="1400" b="1">
                  <a:ln w="0"/>
                  <a:solidFill>
                    <a:schemeClr val="bg1"/>
                  </a:solidFill>
                  <a:cs typeface="Arial" panose="020B0604020202020204" pitchFamily="34" charset="0"/>
                </a:rPr>
                <a:t>Identify</a:t>
              </a:r>
            </a:p>
          </p:txBody>
        </p:sp>
        <p:sp>
          <p:nvSpPr>
            <p:cNvPr id="34" name="Rectangle 33">
              <a:extLst>
                <a:ext uri="{FF2B5EF4-FFF2-40B4-BE49-F238E27FC236}">
                  <a16:creationId xmlns:a16="http://schemas.microsoft.com/office/drawing/2014/main" id="{5DDE834B-A90A-4763-9449-A5DD38C9058D}"/>
                </a:ext>
              </a:extLst>
            </p:cNvPr>
            <p:cNvSpPr/>
            <p:nvPr/>
          </p:nvSpPr>
          <p:spPr>
            <a:xfrm rot="14231688" flipH="1" flipV="1">
              <a:off x="4250840" y="4271692"/>
              <a:ext cx="1560435" cy="783264"/>
            </a:xfrm>
            <a:prstGeom prst="rect">
              <a:avLst/>
            </a:prstGeom>
            <a:noFill/>
          </p:spPr>
          <p:txBody>
            <a:bodyPr spcFirstLastPara="1" wrap="none" lIns="0" tIns="0" rIns="0" bIns="0" numCol="1">
              <a:prstTxWarp prst="textArchDown">
                <a:avLst/>
              </a:prstTxWarp>
              <a:spAutoFit/>
            </a:bodyPr>
            <a:lstStyle/>
            <a:p>
              <a:pPr algn="ctr"/>
              <a:r>
                <a:rPr lang="en-US" sz="1400" b="1">
                  <a:ln w="0"/>
                  <a:solidFill>
                    <a:schemeClr val="bg1"/>
                  </a:solidFill>
                  <a:cs typeface="Arial" panose="020B0604020202020204" pitchFamily="34" charset="0"/>
                </a:rPr>
                <a:t> Detect &amp; Collect</a:t>
              </a:r>
            </a:p>
          </p:txBody>
        </p:sp>
        <p:sp>
          <p:nvSpPr>
            <p:cNvPr id="35" name="Rectangle 34">
              <a:extLst>
                <a:ext uri="{FF2B5EF4-FFF2-40B4-BE49-F238E27FC236}">
                  <a16:creationId xmlns:a16="http://schemas.microsoft.com/office/drawing/2014/main" id="{628953D7-4265-4CE6-864E-B3C5A710859D}"/>
                </a:ext>
              </a:extLst>
            </p:cNvPr>
            <p:cNvSpPr/>
            <p:nvPr/>
          </p:nvSpPr>
          <p:spPr>
            <a:xfrm rot="8567239" flipH="1" flipV="1">
              <a:off x="5949809" y="4695110"/>
              <a:ext cx="1546822" cy="686518"/>
            </a:xfrm>
            <a:prstGeom prst="rect">
              <a:avLst/>
            </a:prstGeom>
            <a:noFill/>
          </p:spPr>
          <p:txBody>
            <a:bodyPr spcFirstLastPara="1" wrap="none" lIns="0" tIns="0" rIns="0" bIns="0" numCol="1">
              <a:prstTxWarp prst="textArchDown">
                <a:avLst/>
              </a:prstTxWarp>
              <a:spAutoFit/>
            </a:bodyPr>
            <a:lstStyle/>
            <a:p>
              <a:pPr algn="ctr"/>
              <a:r>
                <a:rPr lang="en-US" sz="1400" b="1">
                  <a:ln w="0"/>
                  <a:solidFill>
                    <a:schemeClr val="bg1"/>
                  </a:solidFill>
                  <a:cs typeface="Arial" panose="020B0604020202020204" pitchFamily="34" charset="0"/>
                </a:rPr>
                <a:t>Deploy</a:t>
              </a:r>
            </a:p>
          </p:txBody>
        </p:sp>
      </p:grpSp>
      <p:grpSp>
        <p:nvGrpSpPr>
          <p:cNvPr id="51" name="Group 22">
            <a:extLst>
              <a:ext uri="{FF2B5EF4-FFF2-40B4-BE49-F238E27FC236}">
                <a16:creationId xmlns:a16="http://schemas.microsoft.com/office/drawing/2014/main" id="{57E85305-13F8-4ADF-8CF1-F61BCE8F0834}"/>
              </a:ext>
            </a:extLst>
          </p:cNvPr>
          <p:cNvGrpSpPr>
            <a:grpSpLocks noChangeAspect="1"/>
          </p:cNvGrpSpPr>
          <p:nvPr/>
        </p:nvGrpSpPr>
        <p:grpSpPr bwMode="auto">
          <a:xfrm>
            <a:off x="1037927" y="2061076"/>
            <a:ext cx="499846" cy="420010"/>
            <a:chOff x="4092" y="3320"/>
            <a:chExt cx="432" cy="363"/>
          </a:xfrm>
          <a:solidFill>
            <a:schemeClr val="accent1"/>
          </a:solidFill>
        </p:grpSpPr>
        <p:sp>
          <p:nvSpPr>
            <p:cNvPr id="52" name="Freeform 23">
              <a:extLst>
                <a:ext uri="{FF2B5EF4-FFF2-40B4-BE49-F238E27FC236}">
                  <a16:creationId xmlns:a16="http://schemas.microsoft.com/office/drawing/2014/main" id="{838DA74C-2891-4F79-BB8D-ECC1F7C33D4C}"/>
                </a:ext>
              </a:extLst>
            </p:cNvPr>
            <p:cNvSpPr>
              <a:spLocks/>
            </p:cNvSpPr>
            <p:nvPr/>
          </p:nvSpPr>
          <p:spPr bwMode="auto">
            <a:xfrm>
              <a:off x="4200" y="3365"/>
              <a:ext cx="214" cy="12"/>
            </a:xfrm>
            <a:custGeom>
              <a:avLst/>
              <a:gdLst>
                <a:gd name="T0" fmla="*/ 86 w 89"/>
                <a:gd name="T1" fmla="*/ 5 h 5"/>
                <a:gd name="T2" fmla="*/ 3 w 89"/>
                <a:gd name="T3" fmla="*/ 5 h 5"/>
                <a:gd name="T4" fmla="*/ 0 w 89"/>
                <a:gd name="T5" fmla="*/ 2 h 5"/>
                <a:gd name="T6" fmla="*/ 3 w 89"/>
                <a:gd name="T7" fmla="*/ 0 h 5"/>
                <a:gd name="T8" fmla="*/ 86 w 89"/>
                <a:gd name="T9" fmla="*/ 0 h 5"/>
                <a:gd name="T10" fmla="*/ 89 w 89"/>
                <a:gd name="T11" fmla="*/ 2 h 5"/>
                <a:gd name="T12" fmla="*/ 86 w 8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9" h="5">
                  <a:moveTo>
                    <a:pt x="86" y="5"/>
                  </a:moveTo>
                  <a:cubicBezTo>
                    <a:pt x="3" y="5"/>
                    <a:pt x="3" y="5"/>
                    <a:pt x="3" y="5"/>
                  </a:cubicBezTo>
                  <a:cubicBezTo>
                    <a:pt x="2" y="5"/>
                    <a:pt x="0" y="4"/>
                    <a:pt x="0" y="2"/>
                  </a:cubicBezTo>
                  <a:cubicBezTo>
                    <a:pt x="0" y="1"/>
                    <a:pt x="2" y="0"/>
                    <a:pt x="3" y="0"/>
                  </a:cubicBezTo>
                  <a:cubicBezTo>
                    <a:pt x="86" y="0"/>
                    <a:pt x="86" y="0"/>
                    <a:pt x="86" y="0"/>
                  </a:cubicBezTo>
                  <a:cubicBezTo>
                    <a:pt x="87" y="0"/>
                    <a:pt x="89" y="1"/>
                    <a:pt x="89" y="2"/>
                  </a:cubicBezTo>
                  <a:cubicBezTo>
                    <a:pt x="89" y="4"/>
                    <a:pt x="87" y="5"/>
                    <a:pt x="8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53" name="Line 24">
              <a:extLst>
                <a:ext uri="{FF2B5EF4-FFF2-40B4-BE49-F238E27FC236}">
                  <a16:creationId xmlns:a16="http://schemas.microsoft.com/office/drawing/2014/main" id="{9F6F0067-212D-489B-918E-6A68A266225D}"/>
                </a:ext>
              </a:extLst>
            </p:cNvPr>
            <p:cNvSpPr>
              <a:spLocks noChangeShapeType="1"/>
            </p:cNvSpPr>
            <p:nvPr/>
          </p:nvSpPr>
          <p:spPr bwMode="auto">
            <a:xfrm>
              <a:off x="4407"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54" name="Line 25">
              <a:extLst>
                <a:ext uri="{FF2B5EF4-FFF2-40B4-BE49-F238E27FC236}">
                  <a16:creationId xmlns:a16="http://schemas.microsoft.com/office/drawing/2014/main" id="{1A744F35-C0EE-4579-A9BC-849EF9998AD0}"/>
                </a:ext>
              </a:extLst>
            </p:cNvPr>
            <p:cNvSpPr>
              <a:spLocks noChangeShapeType="1"/>
            </p:cNvSpPr>
            <p:nvPr/>
          </p:nvSpPr>
          <p:spPr bwMode="auto">
            <a:xfrm>
              <a:off x="4407"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58" name="Line 26">
              <a:extLst>
                <a:ext uri="{FF2B5EF4-FFF2-40B4-BE49-F238E27FC236}">
                  <a16:creationId xmlns:a16="http://schemas.microsoft.com/office/drawing/2014/main" id="{C9C7890F-DB30-48FF-ACB9-7279FBFCF850}"/>
                </a:ext>
              </a:extLst>
            </p:cNvPr>
            <p:cNvSpPr>
              <a:spLocks noChangeShapeType="1"/>
            </p:cNvSpPr>
            <p:nvPr/>
          </p:nvSpPr>
          <p:spPr bwMode="auto">
            <a:xfrm>
              <a:off x="4208"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59" name="Line 27">
              <a:extLst>
                <a:ext uri="{FF2B5EF4-FFF2-40B4-BE49-F238E27FC236}">
                  <a16:creationId xmlns:a16="http://schemas.microsoft.com/office/drawing/2014/main" id="{11C24AFD-2E32-4E68-8663-A65C07980EC3}"/>
                </a:ext>
              </a:extLst>
            </p:cNvPr>
            <p:cNvSpPr>
              <a:spLocks noChangeShapeType="1"/>
            </p:cNvSpPr>
            <p:nvPr/>
          </p:nvSpPr>
          <p:spPr bwMode="auto">
            <a:xfrm>
              <a:off x="4208" y="3387"/>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63" name="Freeform 28">
              <a:extLst>
                <a:ext uri="{FF2B5EF4-FFF2-40B4-BE49-F238E27FC236}">
                  <a16:creationId xmlns:a16="http://schemas.microsoft.com/office/drawing/2014/main" id="{A43AF2D8-E2E0-42F4-B483-97A32F903920}"/>
                </a:ext>
              </a:extLst>
            </p:cNvPr>
            <p:cNvSpPr>
              <a:spLocks/>
            </p:cNvSpPr>
            <p:nvPr/>
          </p:nvSpPr>
          <p:spPr bwMode="auto">
            <a:xfrm>
              <a:off x="4200" y="3413"/>
              <a:ext cx="214" cy="12"/>
            </a:xfrm>
            <a:custGeom>
              <a:avLst/>
              <a:gdLst>
                <a:gd name="T0" fmla="*/ 86 w 89"/>
                <a:gd name="T1" fmla="*/ 5 h 5"/>
                <a:gd name="T2" fmla="*/ 3 w 89"/>
                <a:gd name="T3" fmla="*/ 5 h 5"/>
                <a:gd name="T4" fmla="*/ 0 w 89"/>
                <a:gd name="T5" fmla="*/ 3 h 5"/>
                <a:gd name="T6" fmla="*/ 3 w 89"/>
                <a:gd name="T7" fmla="*/ 0 h 5"/>
                <a:gd name="T8" fmla="*/ 86 w 89"/>
                <a:gd name="T9" fmla="*/ 0 h 5"/>
                <a:gd name="T10" fmla="*/ 89 w 89"/>
                <a:gd name="T11" fmla="*/ 3 h 5"/>
                <a:gd name="T12" fmla="*/ 86 w 89"/>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9" h="5">
                  <a:moveTo>
                    <a:pt x="86" y="5"/>
                  </a:moveTo>
                  <a:cubicBezTo>
                    <a:pt x="3" y="5"/>
                    <a:pt x="3" y="5"/>
                    <a:pt x="3" y="5"/>
                  </a:cubicBezTo>
                  <a:cubicBezTo>
                    <a:pt x="2" y="5"/>
                    <a:pt x="0" y="4"/>
                    <a:pt x="0" y="3"/>
                  </a:cubicBezTo>
                  <a:cubicBezTo>
                    <a:pt x="0" y="1"/>
                    <a:pt x="2" y="0"/>
                    <a:pt x="3" y="0"/>
                  </a:cubicBezTo>
                  <a:cubicBezTo>
                    <a:pt x="86" y="0"/>
                    <a:pt x="86" y="0"/>
                    <a:pt x="86" y="0"/>
                  </a:cubicBezTo>
                  <a:cubicBezTo>
                    <a:pt x="87" y="0"/>
                    <a:pt x="89" y="1"/>
                    <a:pt x="89" y="3"/>
                  </a:cubicBezTo>
                  <a:cubicBezTo>
                    <a:pt x="89" y="4"/>
                    <a:pt x="87" y="5"/>
                    <a:pt x="8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79" name="Line 29">
              <a:extLst>
                <a:ext uri="{FF2B5EF4-FFF2-40B4-BE49-F238E27FC236}">
                  <a16:creationId xmlns:a16="http://schemas.microsoft.com/office/drawing/2014/main" id="{32502409-66CC-49FD-8A49-B85E607E7276}"/>
                </a:ext>
              </a:extLst>
            </p:cNvPr>
            <p:cNvSpPr>
              <a:spLocks noChangeShapeType="1"/>
            </p:cNvSpPr>
            <p:nvPr/>
          </p:nvSpPr>
          <p:spPr bwMode="auto">
            <a:xfrm>
              <a:off x="4407"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0" name="Line 30">
              <a:extLst>
                <a:ext uri="{FF2B5EF4-FFF2-40B4-BE49-F238E27FC236}">
                  <a16:creationId xmlns:a16="http://schemas.microsoft.com/office/drawing/2014/main" id="{2A1866EF-26CE-4174-A0C8-22F75994DB1C}"/>
                </a:ext>
              </a:extLst>
            </p:cNvPr>
            <p:cNvSpPr>
              <a:spLocks noChangeShapeType="1"/>
            </p:cNvSpPr>
            <p:nvPr/>
          </p:nvSpPr>
          <p:spPr bwMode="auto">
            <a:xfrm>
              <a:off x="4407"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1" name="Line 31">
              <a:extLst>
                <a:ext uri="{FF2B5EF4-FFF2-40B4-BE49-F238E27FC236}">
                  <a16:creationId xmlns:a16="http://schemas.microsoft.com/office/drawing/2014/main" id="{0B0AA8D3-B8EF-41D9-BE86-D0575BB1FF8A}"/>
                </a:ext>
              </a:extLst>
            </p:cNvPr>
            <p:cNvSpPr>
              <a:spLocks noChangeShapeType="1"/>
            </p:cNvSpPr>
            <p:nvPr/>
          </p:nvSpPr>
          <p:spPr bwMode="auto">
            <a:xfrm>
              <a:off x="4208"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2" name="Line 32">
              <a:extLst>
                <a:ext uri="{FF2B5EF4-FFF2-40B4-BE49-F238E27FC236}">
                  <a16:creationId xmlns:a16="http://schemas.microsoft.com/office/drawing/2014/main" id="{CD2387D5-3772-43C6-BF1D-DFFAF7278767}"/>
                </a:ext>
              </a:extLst>
            </p:cNvPr>
            <p:cNvSpPr>
              <a:spLocks noChangeShapeType="1"/>
            </p:cNvSpPr>
            <p:nvPr/>
          </p:nvSpPr>
          <p:spPr bwMode="auto">
            <a:xfrm>
              <a:off x="4208" y="345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3" name="Freeform 33">
              <a:extLst>
                <a:ext uri="{FF2B5EF4-FFF2-40B4-BE49-F238E27FC236}">
                  <a16:creationId xmlns:a16="http://schemas.microsoft.com/office/drawing/2014/main" id="{43D228CB-20F2-47CB-9D69-2FF12F97A7E8}"/>
                </a:ext>
              </a:extLst>
            </p:cNvPr>
            <p:cNvSpPr>
              <a:spLocks/>
            </p:cNvSpPr>
            <p:nvPr/>
          </p:nvSpPr>
          <p:spPr bwMode="auto">
            <a:xfrm>
              <a:off x="4162" y="3320"/>
              <a:ext cx="290" cy="146"/>
            </a:xfrm>
            <a:custGeom>
              <a:avLst/>
              <a:gdLst>
                <a:gd name="T0" fmla="*/ 117 w 121"/>
                <a:gd name="T1" fmla="*/ 61 h 61"/>
                <a:gd name="T2" fmla="*/ 114 w 121"/>
                <a:gd name="T3" fmla="*/ 58 h 61"/>
                <a:gd name="T4" fmla="*/ 114 w 121"/>
                <a:gd name="T5" fmla="*/ 10 h 61"/>
                <a:gd name="T6" fmla="*/ 110 w 121"/>
                <a:gd name="T7" fmla="*/ 7 h 61"/>
                <a:gd name="T8" fmla="*/ 11 w 121"/>
                <a:gd name="T9" fmla="*/ 7 h 61"/>
                <a:gd name="T10" fmla="*/ 7 w 121"/>
                <a:gd name="T11" fmla="*/ 10 h 61"/>
                <a:gd name="T12" fmla="*/ 7 w 121"/>
                <a:gd name="T13" fmla="*/ 58 h 61"/>
                <a:gd name="T14" fmla="*/ 4 w 121"/>
                <a:gd name="T15" fmla="*/ 61 h 61"/>
                <a:gd name="T16" fmla="*/ 0 w 121"/>
                <a:gd name="T17" fmla="*/ 58 h 61"/>
                <a:gd name="T18" fmla="*/ 0 w 121"/>
                <a:gd name="T19" fmla="*/ 10 h 61"/>
                <a:gd name="T20" fmla="*/ 11 w 121"/>
                <a:gd name="T21" fmla="*/ 0 h 61"/>
                <a:gd name="T22" fmla="*/ 110 w 121"/>
                <a:gd name="T23" fmla="*/ 0 h 61"/>
                <a:gd name="T24" fmla="*/ 121 w 121"/>
                <a:gd name="T25" fmla="*/ 10 h 61"/>
                <a:gd name="T26" fmla="*/ 121 w 121"/>
                <a:gd name="T27" fmla="*/ 58 h 61"/>
                <a:gd name="T28" fmla="*/ 117 w 121"/>
                <a:gd name="T2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61">
                  <a:moveTo>
                    <a:pt x="117" y="61"/>
                  </a:moveTo>
                  <a:cubicBezTo>
                    <a:pt x="115" y="61"/>
                    <a:pt x="114" y="60"/>
                    <a:pt x="114" y="58"/>
                  </a:cubicBezTo>
                  <a:cubicBezTo>
                    <a:pt x="114" y="10"/>
                    <a:pt x="114" y="10"/>
                    <a:pt x="114" y="10"/>
                  </a:cubicBezTo>
                  <a:cubicBezTo>
                    <a:pt x="114" y="8"/>
                    <a:pt x="112" y="7"/>
                    <a:pt x="110" y="7"/>
                  </a:cubicBezTo>
                  <a:cubicBezTo>
                    <a:pt x="11" y="7"/>
                    <a:pt x="11" y="7"/>
                    <a:pt x="11" y="7"/>
                  </a:cubicBezTo>
                  <a:cubicBezTo>
                    <a:pt x="9" y="7"/>
                    <a:pt x="7" y="8"/>
                    <a:pt x="7" y="10"/>
                  </a:cubicBezTo>
                  <a:cubicBezTo>
                    <a:pt x="7" y="58"/>
                    <a:pt x="7" y="58"/>
                    <a:pt x="7" y="58"/>
                  </a:cubicBezTo>
                  <a:cubicBezTo>
                    <a:pt x="7" y="60"/>
                    <a:pt x="6" y="61"/>
                    <a:pt x="4" y="61"/>
                  </a:cubicBezTo>
                  <a:cubicBezTo>
                    <a:pt x="2" y="61"/>
                    <a:pt x="0" y="60"/>
                    <a:pt x="0" y="58"/>
                  </a:cubicBezTo>
                  <a:cubicBezTo>
                    <a:pt x="0" y="10"/>
                    <a:pt x="0" y="10"/>
                    <a:pt x="0" y="10"/>
                  </a:cubicBezTo>
                  <a:cubicBezTo>
                    <a:pt x="0" y="4"/>
                    <a:pt x="5" y="0"/>
                    <a:pt x="11" y="0"/>
                  </a:cubicBezTo>
                  <a:cubicBezTo>
                    <a:pt x="110" y="0"/>
                    <a:pt x="110" y="0"/>
                    <a:pt x="110" y="0"/>
                  </a:cubicBezTo>
                  <a:cubicBezTo>
                    <a:pt x="116" y="0"/>
                    <a:pt x="121" y="4"/>
                    <a:pt x="121" y="10"/>
                  </a:cubicBezTo>
                  <a:cubicBezTo>
                    <a:pt x="121" y="58"/>
                    <a:pt x="121" y="58"/>
                    <a:pt x="121" y="58"/>
                  </a:cubicBezTo>
                  <a:cubicBezTo>
                    <a:pt x="121" y="60"/>
                    <a:pt x="119" y="61"/>
                    <a:pt x="117"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4" name="Freeform 34">
              <a:extLst>
                <a:ext uri="{FF2B5EF4-FFF2-40B4-BE49-F238E27FC236}">
                  <a16:creationId xmlns:a16="http://schemas.microsoft.com/office/drawing/2014/main" id="{254B6902-4861-4280-8C9B-46FDF9499E3A}"/>
                </a:ext>
              </a:extLst>
            </p:cNvPr>
            <p:cNvSpPr>
              <a:spLocks/>
            </p:cNvSpPr>
            <p:nvPr/>
          </p:nvSpPr>
          <p:spPr bwMode="auto">
            <a:xfrm>
              <a:off x="4095" y="3368"/>
              <a:ext cx="57" cy="82"/>
            </a:xfrm>
            <a:custGeom>
              <a:avLst/>
              <a:gdLst>
                <a:gd name="T0" fmla="*/ 0 w 24"/>
                <a:gd name="T1" fmla="*/ 16 h 34"/>
                <a:gd name="T2" fmla="*/ 21 w 24"/>
                <a:gd name="T3" fmla="*/ 0 h 34"/>
                <a:gd name="T4" fmla="*/ 24 w 24"/>
                <a:gd name="T5" fmla="*/ 1 h 34"/>
                <a:gd name="T6" fmla="*/ 24 w 24"/>
                <a:gd name="T7" fmla="*/ 33 h 34"/>
                <a:gd name="T8" fmla="*/ 21 w 24"/>
                <a:gd name="T9" fmla="*/ 34 h 34"/>
                <a:gd name="T10" fmla="*/ 0 w 24"/>
                <a:gd name="T11" fmla="*/ 18 h 34"/>
                <a:gd name="T12" fmla="*/ 0 w 24"/>
                <a:gd name="T13" fmla="*/ 16 h 34"/>
              </a:gdLst>
              <a:ahLst/>
              <a:cxnLst>
                <a:cxn ang="0">
                  <a:pos x="T0" y="T1"/>
                </a:cxn>
                <a:cxn ang="0">
                  <a:pos x="T2" y="T3"/>
                </a:cxn>
                <a:cxn ang="0">
                  <a:pos x="T4" y="T5"/>
                </a:cxn>
                <a:cxn ang="0">
                  <a:pos x="T6" y="T7"/>
                </a:cxn>
                <a:cxn ang="0">
                  <a:pos x="T8" y="T9"/>
                </a:cxn>
                <a:cxn ang="0">
                  <a:pos x="T10" y="T11"/>
                </a:cxn>
                <a:cxn ang="0">
                  <a:pos x="T12" y="T13"/>
                </a:cxn>
              </a:cxnLst>
              <a:rect l="0" t="0" r="r" b="b"/>
              <a:pathLst>
                <a:path w="24" h="34">
                  <a:moveTo>
                    <a:pt x="0" y="16"/>
                  </a:moveTo>
                  <a:cubicBezTo>
                    <a:pt x="21" y="0"/>
                    <a:pt x="21" y="0"/>
                    <a:pt x="21" y="0"/>
                  </a:cubicBezTo>
                  <a:cubicBezTo>
                    <a:pt x="22" y="0"/>
                    <a:pt x="24" y="0"/>
                    <a:pt x="24" y="1"/>
                  </a:cubicBezTo>
                  <a:cubicBezTo>
                    <a:pt x="24" y="33"/>
                    <a:pt x="24" y="33"/>
                    <a:pt x="24" y="33"/>
                  </a:cubicBezTo>
                  <a:cubicBezTo>
                    <a:pt x="24" y="34"/>
                    <a:pt x="22" y="34"/>
                    <a:pt x="21" y="34"/>
                  </a:cubicBezTo>
                  <a:cubicBezTo>
                    <a:pt x="0" y="18"/>
                    <a:pt x="0" y="18"/>
                    <a:pt x="0" y="18"/>
                  </a:cubicBezTo>
                  <a:cubicBezTo>
                    <a:pt x="0" y="18"/>
                    <a:pt x="0" y="1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5" name="Freeform 35">
              <a:extLst>
                <a:ext uri="{FF2B5EF4-FFF2-40B4-BE49-F238E27FC236}">
                  <a16:creationId xmlns:a16="http://schemas.microsoft.com/office/drawing/2014/main" id="{809ACD13-04A4-4A20-8E3B-CBA3430E8B31}"/>
                </a:ext>
              </a:extLst>
            </p:cNvPr>
            <p:cNvSpPr>
              <a:spLocks/>
            </p:cNvSpPr>
            <p:nvPr/>
          </p:nvSpPr>
          <p:spPr bwMode="auto">
            <a:xfrm>
              <a:off x="4464" y="3370"/>
              <a:ext cx="58" cy="80"/>
            </a:xfrm>
            <a:custGeom>
              <a:avLst/>
              <a:gdLst>
                <a:gd name="T0" fmla="*/ 2 w 24"/>
                <a:gd name="T1" fmla="*/ 0 h 33"/>
                <a:gd name="T2" fmla="*/ 23 w 24"/>
                <a:gd name="T3" fmla="*/ 15 h 33"/>
                <a:gd name="T4" fmla="*/ 23 w 24"/>
                <a:gd name="T5" fmla="*/ 17 h 33"/>
                <a:gd name="T6" fmla="*/ 2 w 24"/>
                <a:gd name="T7" fmla="*/ 33 h 33"/>
                <a:gd name="T8" fmla="*/ 0 w 24"/>
                <a:gd name="T9" fmla="*/ 32 h 33"/>
                <a:gd name="T10" fmla="*/ 0 w 24"/>
                <a:gd name="T11" fmla="*/ 2 h 33"/>
                <a:gd name="T12" fmla="*/ 2 w 24"/>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4" h="33">
                  <a:moveTo>
                    <a:pt x="2" y="0"/>
                  </a:moveTo>
                  <a:cubicBezTo>
                    <a:pt x="23" y="15"/>
                    <a:pt x="23" y="15"/>
                    <a:pt x="23" y="15"/>
                  </a:cubicBezTo>
                  <a:cubicBezTo>
                    <a:pt x="24" y="16"/>
                    <a:pt x="24" y="17"/>
                    <a:pt x="23" y="17"/>
                  </a:cubicBezTo>
                  <a:cubicBezTo>
                    <a:pt x="2" y="33"/>
                    <a:pt x="2" y="33"/>
                    <a:pt x="2" y="33"/>
                  </a:cubicBezTo>
                  <a:cubicBezTo>
                    <a:pt x="1" y="33"/>
                    <a:pt x="0" y="33"/>
                    <a:pt x="0" y="32"/>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6" name="Freeform 36">
              <a:extLst>
                <a:ext uri="{FF2B5EF4-FFF2-40B4-BE49-F238E27FC236}">
                  <a16:creationId xmlns:a16="http://schemas.microsoft.com/office/drawing/2014/main" id="{BEF46BED-4A8A-4F2B-8952-141D3D8F3A98}"/>
                </a:ext>
              </a:extLst>
            </p:cNvPr>
            <p:cNvSpPr>
              <a:spLocks/>
            </p:cNvSpPr>
            <p:nvPr/>
          </p:nvSpPr>
          <p:spPr bwMode="auto">
            <a:xfrm>
              <a:off x="4092" y="3430"/>
              <a:ext cx="140" cy="248"/>
            </a:xfrm>
            <a:custGeom>
              <a:avLst/>
              <a:gdLst>
                <a:gd name="T0" fmla="*/ 0 w 58"/>
                <a:gd name="T1" fmla="*/ 2 h 103"/>
                <a:gd name="T2" fmla="*/ 0 w 58"/>
                <a:gd name="T3" fmla="*/ 101 h 103"/>
                <a:gd name="T4" fmla="*/ 2 w 58"/>
                <a:gd name="T5" fmla="*/ 102 h 103"/>
                <a:gd name="T6" fmla="*/ 58 w 58"/>
                <a:gd name="T7" fmla="*/ 44 h 103"/>
                <a:gd name="T8" fmla="*/ 57 w 58"/>
                <a:gd name="T9" fmla="*/ 42 h 103"/>
                <a:gd name="T10" fmla="*/ 2 w 58"/>
                <a:gd name="T11" fmla="*/ 1 h 103"/>
                <a:gd name="T12" fmla="*/ 0 w 58"/>
                <a:gd name="T13" fmla="*/ 2 h 103"/>
              </a:gdLst>
              <a:ahLst/>
              <a:cxnLst>
                <a:cxn ang="0">
                  <a:pos x="T0" y="T1"/>
                </a:cxn>
                <a:cxn ang="0">
                  <a:pos x="T2" y="T3"/>
                </a:cxn>
                <a:cxn ang="0">
                  <a:pos x="T4" y="T5"/>
                </a:cxn>
                <a:cxn ang="0">
                  <a:pos x="T6" y="T7"/>
                </a:cxn>
                <a:cxn ang="0">
                  <a:pos x="T8" y="T9"/>
                </a:cxn>
                <a:cxn ang="0">
                  <a:pos x="T10" y="T11"/>
                </a:cxn>
                <a:cxn ang="0">
                  <a:pos x="T12" y="T13"/>
                </a:cxn>
              </a:cxnLst>
              <a:rect l="0" t="0" r="r" b="b"/>
              <a:pathLst>
                <a:path w="58" h="103">
                  <a:moveTo>
                    <a:pt x="0" y="2"/>
                  </a:moveTo>
                  <a:cubicBezTo>
                    <a:pt x="0" y="101"/>
                    <a:pt x="0" y="101"/>
                    <a:pt x="0" y="101"/>
                  </a:cubicBezTo>
                  <a:cubicBezTo>
                    <a:pt x="0" y="102"/>
                    <a:pt x="1" y="103"/>
                    <a:pt x="2" y="102"/>
                  </a:cubicBezTo>
                  <a:cubicBezTo>
                    <a:pt x="58" y="44"/>
                    <a:pt x="58" y="44"/>
                    <a:pt x="58" y="44"/>
                  </a:cubicBezTo>
                  <a:cubicBezTo>
                    <a:pt x="58" y="43"/>
                    <a:pt x="58" y="42"/>
                    <a:pt x="57" y="42"/>
                  </a:cubicBezTo>
                  <a:cubicBezTo>
                    <a:pt x="2" y="1"/>
                    <a:pt x="2" y="1"/>
                    <a:pt x="2" y="1"/>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7" name="Freeform 37">
              <a:extLst>
                <a:ext uri="{FF2B5EF4-FFF2-40B4-BE49-F238E27FC236}">
                  <a16:creationId xmlns:a16="http://schemas.microsoft.com/office/drawing/2014/main" id="{EC73292C-3686-42DF-9E90-1B0A9350946F}"/>
                </a:ext>
              </a:extLst>
            </p:cNvPr>
            <p:cNvSpPr>
              <a:spLocks/>
            </p:cNvSpPr>
            <p:nvPr/>
          </p:nvSpPr>
          <p:spPr bwMode="auto">
            <a:xfrm>
              <a:off x="4383" y="3430"/>
              <a:ext cx="141" cy="248"/>
            </a:xfrm>
            <a:custGeom>
              <a:avLst/>
              <a:gdLst>
                <a:gd name="T0" fmla="*/ 59 w 59"/>
                <a:gd name="T1" fmla="*/ 2 h 103"/>
                <a:gd name="T2" fmla="*/ 59 w 59"/>
                <a:gd name="T3" fmla="*/ 101 h 103"/>
                <a:gd name="T4" fmla="*/ 56 w 59"/>
                <a:gd name="T5" fmla="*/ 102 h 103"/>
                <a:gd name="T6" fmla="*/ 1 w 59"/>
                <a:gd name="T7" fmla="*/ 44 h 103"/>
                <a:gd name="T8" fmla="*/ 1 w 59"/>
                <a:gd name="T9" fmla="*/ 42 h 103"/>
                <a:gd name="T10" fmla="*/ 56 w 59"/>
                <a:gd name="T11" fmla="*/ 1 h 103"/>
                <a:gd name="T12" fmla="*/ 59 w 59"/>
                <a:gd name="T13" fmla="*/ 2 h 103"/>
              </a:gdLst>
              <a:ahLst/>
              <a:cxnLst>
                <a:cxn ang="0">
                  <a:pos x="T0" y="T1"/>
                </a:cxn>
                <a:cxn ang="0">
                  <a:pos x="T2" y="T3"/>
                </a:cxn>
                <a:cxn ang="0">
                  <a:pos x="T4" y="T5"/>
                </a:cxn>
                <a:cxn ang="0">
                  <a:pos x="T6" y="T7"/>
                </a:cxn>
                <a:cxn ang="0">
                  <a:pos x="T8" y="T9"/>
                </a:cxn>
                <a:cxn ang="0">
                  <a:pos x="T10" y="T11"/>
                </a:cxn>
                <a:cxn ang="0">
                  <a:pos x="T12" y="T13"/>
                </a:cxn>
              </a:cxnLst>
              <a:rect l="0" t="0" r="r" b="b"/>
              <a:pathLst>
                <a:path w="59" h="103">
                  <a:moveTo>
                    <a:pt x="59" y="2"/>
                  </a:moveTo>
                  <a:cubicBezTo>
                    <a:pt x="59" y="101"/>
                    <a:pt x="59" y="101"/>
                    <a:pt x="59" y="101"/>
                  </a:cubicBezTo>
                  <a:cubicBezTo>
                    <a:pt x="59" y="102"/>
                    <a:pt x="57" y="103"/>
                    <a:pt x="56" y="102"/>
                  </a:cubicBezTo>
                  <a:cubicBezTo>
                    <a:pt x="1" y="44"/>
                    <a:pt x="1" y="44"/>
                    <a:pt x="1" y="44"/>
                  </a:cubicBezTo>
                  <a:cubicBezTo>
                    <a:pt x="0" y="43"/>
                    <a:pt x="0" y="42"/>
                    <a:pt x="1" y="42"/>
                  </a:cubicBezTo>
                  <a:cubicBezTo>
                    <a:pt x="56" y="1"/>
                    <a:pt x="56" y="1"/>
                    <a:pt x="56" y="1"/>
                  </a:cubicBezTo>
                  <a:cubicBezTo>
                    <a:pt x="57" y="0"/>
                    <a:pt x="59" y="1"/>
                    <a:pt x="5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8" name="Line 38">
              <a:extLst>
                <a:ext uri="{FF2B5EF4-FFF2-40B4-BE49-F238E27FC236}">
                  <a16:creationId xmlns:a16="http://schemas.microsoft.com/office/drawing/2014/main" id="{DED0BE6C-9F08-4207-B592-896EFBC309F7}"/>
                </a:ext>
              </a:extLst>
            </p:cNvPr>
            <p:cNvSpPr>
              <a:spLocks noChangeShapeType="1"/>
            </p:cNvSpPr>
            <p:nvPr/>
          </p:nvSpPr>
          <p:spPr bwMode="auto">
            <a:xfrm>
              <a:off x="4112" y="368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89" name="Line 39">
              <a:extLst>
                <a:ext uri="{FF2B5EF4-FFF2-40B4-BE49-F238E27FC236}">
                  <a16:creationId xmlns:a16="http://schemas.microsoft.com/office/drawing/2014/main" id="{2DFAD6F4-C6EF-4DC7-9584-8EDB575F9B18}"/>
                </a:ext>
              </a:extLst>
            </p:cNvPr>
            <p:cNvSpPr>
              <a:spLocks noChangeShapeType="1"/>
            </p:cNvSpPr>
            <p:nvPr/>
          </p:nvSpPr>
          <p:spPr bwMode="auto">
            <a:xfrm>
              <a:off x="4112" y="368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90" name="Freeform 40">
              <a:extLst>
                <a:ext uri="{FF2B5EF4-FFF2-40B4-BE49-F238E27FC236}">
                  <a16:creationId xmlns:a16="http://schemas.microsoft.com/office/drawing/2014/main" id="{490A4E91-2B0C-44AA-9145-1F36D426D723}"/>
                </a:ext>
              </a:extLst>
            </p:cNvPr>
            <p:cNvSpPr>
              <a:spLocks/>
            </p:cNvSpPr>
            <p:nvPr/>
          </p:nvSpPr>
          <p:spPr bwMode="auto">
            <a:xfrm>
              <a:off x="4116" y="3481"/>
              <a:ext cx="380" cy="202"/>
            </a:xfrm>
            <a:custGeom>
              <a:avLst/>
              <a:gdLst>
                <a:gd name="T0" fmla="*/ 78 w 158"/>
                <a:gd name="T1" fmla="*/ 0 h 84"/>
                <a:gd name="T2" fmla="*/ 0 w 158"/>
                <a:gd name="T3" fmla="*/ 81 h 84"/>
                <a:gd name="T4" fmla="*/ 2 w 158"/>
                <a:gd name="T5" fmla="*/ 84 h 84"/>
                <a:gd name="T6" fmla="*/ 156 w 158"/>
                <a:gd name="T7" fmla="*/ 84 h 84"/>
                <a:gd name="T8" fmla="*/ 158 w 158"/>
                <a:gd name="T9" fmla="*/ 81 h 84"/>
                <a:gd name="T10" fmla="*/ 80 w 158"/>
                <a:gd name="T11" fmla="*/ 0 h 84"/>
                <a:gd name="T12" fmla="*/ 78 w 158"/>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158" h="84">
                  <a:moveTo>
                    <a:pt x="78" y="0"/>
                  </a:moveTo>
                  <a:cubicBezTo>
                    <a:pt x="0" y="81"/>
                    <a:pt x="0" y="81"/>
                    <a:pt x="0" y="81"/>
                  </a:cubicBezTo>
                  <a:cubicBezTo>
                    <a:pt x="0" y="82"/>
                    <a:pt x="0" y="84"/>
                    <a:pt x="2" y="84"/>
                  </a:cubicBezTo>
                  <a:cubicBezTo>
                    <a:pt x="156" y="84"/>
                    <a:pt x="156" y="84"/>
                    <a:pt x="156" y="84"/>
                  </a:cubicBezTo>
                  <a:cubicBezTo>
                    <a:pt x="158" y="84"/>
                    <a:pt x="158" y="82"/>
                    <a:pt x="158" y="81"/>
                  </a:cubicBezTo>
                  <a:cubicBezTo>
                    <a:pt x="80" y="0"/>
                    <a:pt x="80" y="0"/>
                    <a:pt x="80" y="0"/>
                  </a:cubicBezTo>
                  <a:cubicBezTo>
                    <a:pt x="80" y="0"/>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sp>
        <p:nvSpPr>
          <p:cNvPr id="91" name="Freeform 5">
            <a:extLst>
              <a:ext uri="{FF2B5EF4-FFF2-40B4-BE49-F238E27FC236}">
                <a16:creationId xmlns:a16="http://schemas.microsoft.com/office/drawing/2014/main" id="{CD295A1C-8B15-4718-9BD1-F3413C1B156D}"/>
              </a:ext>
            </a:extLst>
          </p:cNvPr>
          <p:cNvSpPr>
            <a:spLocks noEditPoints="1"/>
          </p:cNvSpPr>
          <p:nvPr/>
        </p:nvSpPr>
        <p:spPr bwMode="auto">
          <a:xfrm>
            <a:off x="969874" y="4173841"/>
            <a:ext cx="532243" cy="533400"/>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22 w 192"/>
              <a:gd name="T11" fmla="*/ 133 h 192"/>
              <a:gd name="T12" fmla="*/ 101 w 192"/>
              <a:gd name="T13" fmla="*/ 142 h 192"/>
              <a:gd name="T14" fmla="*/ 101 w 192"/>
              <a:gd name="T15" fmla="*/ 156 h 192"/>
              <a:gd name="T16" fmla="*/ 96 w 192"/>
              <a:gd name="T17" fmla="*/ 156 h 192"/>
              <a:gd name="T18" fmla="*/ 90 w 192"/>
              <a:gd name="T19" fmla="*/ 156 h 192"/>
              <a:gd name="T20" fmla="*/ 90 w 192"/>
              <a:gd name="T21" fmla="*/ 143 h 192"/>
              <a:gd name="T22" fmla="*/ 62 w 192"/>
              <a:gd name="T23" fmla="*/ 117 h 192"/>
              <a:gd name="T24" fmla="*/ 80 w 192"/>
              <a:gd name="T25" fmla="*/ 112 h 192"/>
              <a:gd name="T26" fmla="*/ 96 w 192"/>
              <a:gd name="T27" fmla="*/ 127 h 192"/>
              <a:gd name="T28" fmla="*/ 96 w 192"/>
              <a:gd name="T29" fmla="*/ 127 h 192"/>
              <a:gd name="T30" fmla="*/ 106 w 192"/>
              <a:gd name="T31" fmla="*/ 124 h 192"/>
              <a:gd name="T32" fmla="*/ 109 w 192"/>
              <a:gd name="T33" fmla="*/ 116 h 192"/>
              <a:gd name="T34" fmla="*/ 106 w 192"/>
              <a:gd name="T35" fmla="*/ 109 h 192"/>
              <a:gd name="T36" fmla="*/ 96 w 192"/>
              <a:gd name="T37" fmla="*/ 104 h 192"/>
              <a:gd name="T38" fmla="*/ 92 w 192"/>
              <a:gd name="T39" fmla="*/ 103 h 192"/>
              <a:gd name="T40" fmla="*/ 77 w 192"/>
              <a:gd name="T41" fmla="*/ 96 h 192"/>
              <a:gd name="T42" fmla="*/ 69 w 192"/>
              <a:gd name="T43" fmla="*/ 88 h 192"/>
              <a:gd name="T44" fmla="*/ 66 w 192"/>
              <a:gd name="T45" fmla="*/ 74 h 192"/>
              <a:gd name="T46" fmla="*/ 72 w 192"/>
              <a:gd name="T47" fmla="*/ 56 h 192"/>
              <a:gd name="T48" fmla="*/ 90 w 192"/>
              <a:gd name="T49" fmla="*/ 47 h 192"/>
              <a:gd name="T50" fmla="*/ 90 w 192"/>
              <a:gd name="T51" fmla="*/ 36 h 192"/>
              <a:gd name="T52" fmla="*/ 96 w 192"/>
              <a:gd name="T53" fmla="*/ 36 h 192"/>
              <a:gd name="T54" fmla="*/ 101 w 192"/>
              <a:gd name="T55" fmla="*/ 36 h 192"/>
              <a:gd name="T56" fmla="*/ 101 w 192"/>
              <a:gd name="T57" fmla="*/ 47 h 192"/>
              <a:gd name="T58" fmla="*/ 126 w 192"/>
              <a:gd name="T59" fmla="*/ 68 h 192"/>
              <a:gd name="T60" fmla="*/ 110 w 192"/>
              <a:gd name="T61" fmla="*/ 75 h 192"/>
              <a:gd name="T62" fmla="*/ 96 w 192"/>
              <a:gd name="T63" fmla="*/ 61 h 192"/>
              <a:gd name="T64" fmla="*/ 96 w 192"/>
              <a:gd name="T65" fmla="*/ 61 h 192"/>
              <a:gd name="T66" fmla="*/ 88 w 192"/>
              <a:gd name="T67" fmla="*/ 64 h 192"/>
              <a:gd name="T68" fmla="*/ 86 w 192"/>
              <a:gd name="T69" fmla="*/ 71 h 192"/>
              <a:gd name="T70" fmla="*/ 88 w 192"/>
              <a:gd name="T71" fmla="*/ 78 h 192"/>
              <a:gd name="T72" fmla="*/ 96 w 192"/>
              <a:gd name="T73" fmla="*/ 82 h 192"/>
              <a:gd name="T74" fmla="*/ 100 w 192"/>
              <a:gd name="T75" fmla="*/ 84 h 192"/>
              <a:gd name="T76" fmla="*/ 116 w 192"/>
              <a:gd name="T77" fmla="*/ 91 h 192"/>
              <a:gd name="T78" fmla="*/ 125 w 192"/>
              <a:gd name="T79" fmla="*/ 100 h 192"/>
              <a:gd name="T80" fmla="*/ 129 w 192"/>
              <a:gd name="T81" fmla="*/ 113 h 192"/>
              <a:gd name="T82" fmla="*/ 122 w 192"/>
              <a:gd name="T83" fmla="*/ 13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22" y="133"/>
                </a:moveTo>
                <a:cubicBezTo>
                  <a:pt x="117" y="138"/>
                  <a:pt x="110" y="142"/>
                  <a:pt x="101" y="142"/>
                </a:cubicBezTo>
                <a:cubicBezTo>
                  <a:pt x="101" y="156"/>
                  <a:pt x="101" y="156"/>
                  <a:pt x="101" y="156"/>
                </a:cubicBezTo>
                <a:cubicBezTo>
                  <a:pt x="96" y="156"/>
                  <a:pt x="96" y="156"/>
                  <a:pt x="96" y="156"/>
                </a:cubicBezTo>
                <a:cubicBezTo>
                  <a:pt x="90" y="156"/>
                  <a:pt x="90" y="156"/>
                  <a:pt x="90" y="156"/>
                </a:cubicBezTo>
                <a:cubicBezTo>
                  <a:pt x="90" y="143"/>
                  <a:pt x="90" y="143"/>
                  <a:pt x="90" y="143"/>
                </a:cubicBezTo>
                <a:cubicBezTo>
                  <a:pt x="75" y="141"/>
                  <a:pt x="66" y="132"/>
                  <a:pt x="62" y="117"/>
                </a:cubicBezTo>
                <a:cubicBezTo>
                  <a:pt x="80" y="112"/>
                  <a:pt x="80" y="112"/>
                  <a:pt x="80" y="112"/>
                </a:cubicBezTo>
                <a:cubicBezTo>
                  <a:pt x="82" y="122"/>
                  <a:pt x="87" y="127"/>
                  <a:pt x="96" y="127"/>
                </a:cubicBezTo>
                <a:cubicBezTo>
                  <a:pt x="96" y="127"/>
                  <a:pt x="96" y="127"/>
                  <a:pt x="96" y="127"/>
                </a:cubicBezTo>
                <a:cubicBezTo>
                  <a:pt x="100" y="127"/>
                  <a:pt x="104" y="126"/>
                  <a:pt x="106" y="124"/>
                </a:cubicBezTo>
                <a:cubicBezTo>
                  <a:pt x="108" y="122"/>
                  <a:pt x="109" y="119"/>
                  <a:pt x="109" y="116"/>
                </a:cubicBezTo>
                <a:cubicBezTo>
                  <a:pt x="109" y="113"/>
                  <a:pt x="108" y="111"/>
                  <a:pt x="106" y="109"/>
                </a:cubicBezTo>
                <a:cubicBezTo>
                  <a:pt x="104" y="108"/>
                  <a:pt x="101" y="106"/>
                  <a:pt x="96" y="104"/>
                </a:cubicBezTo>
                <a:cubicBezTo>
                  <a:pt x="95" y="104"/>
                  <a:pt x="93" y="103"/>
                  <a:pt x="92" y="103"/>
                </a:cubicBezTo>
                <a:cubicBezTo>
                  <a:pt x="86" y="101"/>
                  <a:pt x="81" y="99"/>
                  <a:pt x="77" y="96"/>
                </a:cubicBezTo>
                <a:cubicBezTo>
                  <a:pt x="74" y="94"/>
                  <a:pt x="71" y="91"/>
                  <a:pt x="69" y="88"/>
                </a:cubicBezTo>
                <a:cubicBezTo>
                  <a:pt x="67" y="84"/>
                  <a:pt x="66" y="79"/>
                  <a:pt x="66" y="74"/>
                </a:cubicBezTo>
                <a:cubicBezTo>
                  <a:pt x="66" y="68"/>
                  <a:pt x="68" y="62"/>
                  <a:pt x="72" y="56"/>
                </a:cubicBezTo>
                <a:cubicBezTo>
                  <a:pt x="75" y="51"/>
                  <a:pt x="82" y="48"/>
                  <a:pt x="90" y="47"/>
                </a:cubicBezTo>
                <a:cubicBezTo>
                  <a:pt x="90" y="36"/>
                  <a:pt x="90" y="36"/>
                  <a:pt x="90" y="36"/>
                </a:cubicBezTo>
                <a:cubicBezTo>
                  <a:pt x="96" y="36"/>
                  <a:pt x="96" y="36"/>
                  <a:pt x="96" y="36"/>
                </a:cubicBezTo>
                <a:cubicBezTo>
                  <a:pt x="101" y="36"/>
                  <a:pt x="101" y="36"/>
                  <a:pt x="101" y="36"/>
                </a:cubicBezTo>
                <a:cubicBezTo>
                  <a:pt x="101" y="47"/>
                  <a:pt x="101" y="47"/>
                  <a:pt x="101" y="47"/>
                </a:cubicBezTo>
                <a:cubicBezTo>
                  <a:pt x="114" y="48"/>
                  <a:pt x="122" y="55"/>
                  <a:pt x="126" y="68"/>
                </a:cubicBezTo>
                <a:cubicBezTo>
                  <a:pt x="110" y="75"/>
                  <a:pt x="110" y="75"/>
                  <a:pt x="110" y="75"/>
                </a:cubicBezTo>
                <a:cubicBezTo>
                  <a:pt x="107" y="66"/>
                  <a:pt x="103" y="61"/>
                  <a:pt x="96" y="61"/>
                </a:cubicBezTo>
                <a:cubicBezTo>
                  <a:pt x="96" y="61"/>
                  <a:pt x="96" y="61"/>
                  <a:pt x="96" y="61"/>
                </a:cubicBezTo>
                <a:cubicBezTo>
                  <a:pt x="93" y="61"/>
                  <a:pt x="90" y="62"/>
                  <a:pt x="88" y="64"/>
                </a:cubicBezTo>
                <a:cubicBezTo>
                  <a:pt x="87" y="66"/>
                  <a:pt x="86" y="69"/>
                  <a:pt x="86" y="71"/>
                </a:cubicBezTo>
                <a:cubicBezTo>
                  <a:pt x="86" y="74"/>
                  <a:pt x="87" y="76"/>
                  <a:pt x="88" y="78"/>
                </a:cubicBezTo>
                <a:cubicBezTo>
                  <a:pt x="90" y="79"/>
                  <a:pt x="92" y="80"/>
                  <a:pt x="96" y="82"/>
                </a:cubicBezTo>
                <a:cubicBezTo>
                  <a:pt x="97" y="82"/>
                  <a:pt x="99" y="83"/>
                  <a:pt x="100" y="84"/>
                </a:cubicBezTo>
                <a:cubicBezTo>
                  <a:pt x="107" y="86"/>
                  <a:pt x="112" y="88"/>
                  <a:pt x="116" y="91"/>
                </a:cubicBezTo>
                <a:cubicBezTo>
                  <a:pt x="120" y="93"/>
                  <a:pt x="123" y="96"/>
                  <a:pt x="125" y="100"/>
                </a:cubicBezTo>
                <a:cubicBezTo>
                  <a:pt x="128" y="104"/>
                  <a:pt x="129" y="108"/>
                  <a:pt x="129" y="113"/>
                </a:cubicBezTo>
                <a:cubicBezTo>
                  <a:pt x="129" y="121"/>
                  <a:pt x="127" y="128"/>
                  <a:pt x="122" y="1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nvGrpSpPr>
          <p:cNvPr id="92" name="Group 47">
            <a:extLst>
              <a:ext uri="{FF2B5EF4-FFF2-40B4-BE49-F238E27FC236}">
                <a16:creationId xmlns:a16="http://schemas.microsoft.com/office/drawing/2014/main" id="{DBD18920-CDA7-41F7-9E9D-AD561FFC2E97}"/>
              </a:ext>
            </a:extLst>
          </p:cNvPr>
          <p:cNvGrpSpPr>
            <a:grpSpLocks noChangeAspect="1"/>
          </p:cNvGrpSpPr>
          <p:nvPr/>
        </p:nvGrpSpPr>
        <p:grpSpPr bwMode="auto">
          <a:xfrm>
            <a:off x="10624403" y="1908361"/>
            <a:ext cx="543813" cy="474393"/>
            <a:chOff x="6040" y="3231"/>
            <a:chExt cx="470" cy="410"/>
          </a:xfrm>
          <a:solidFill>
            <a:schemeClr val="accent4"/>
          </a:solidFill>
        </p:grpSpPr>
        <p:sp>
          <p:nvSpPr>
            <p:cNvPr id="93" name="Rectangle 48">
              <a:extLst>
                <a:ext uri="{FF2B5EF4-FFF2-40B4-BE49-F238E27FC236}">
                  <a16:creationId xmlns:a16="http://schemas.microsoft.com/office/drawing/2014/main" id="{6672935E-0B9C-4927-A756-E532963A1460}"/>
                </a:ext>
              </a:extLst>
            </p:cNvPr>
            <p:cNvSpPr>
              <a:spLocks noChangeArrowheads="1"/>
            </p:cNvSpPr>
            <p:nvPr/>
          </p:nvSpPr>
          <p:spPr bwMode="auto">
            <a:xfrm>
              <a:off x="6040" y="3313"/>
              <a:ext cx="225"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94" name="Rectangle 49">
              <a:extLst>
                <a:ext uri="{FF2B5EF4-FFF2-40B4-BE49-F238E27FC236}">
                  <a16:creationId xmlns:a16="http://schemas.microsoft.com/office/drawing/2014/main" id="{CAD9017D-C095-4EFC-AF73-2E94EB424F7C}"/>
                </a:ext>
              </a:extLst>
            </p:cNvPr>
            <p:cNvSpPr>
              <a:spLocks noChangeArrowheads="1"/>
            </p:cNvSpPr>
            <p:nvPr/>
          </p:nvSpPr>
          <p:spPr bwMode="auto">
            <a:xfrm>
              <a:off x="6287" y="3313"/>
              <a:ext cx="223" cy="9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95" name="Rectangle 50">
              <a:extLst>
                <a:ext uri="{FF2B5EF4-FFF2-40B4-BE49-F238E27FC236}">
                  <a16:creationId xmlns:a16="http://schemas.microsoft.com/office/drawing/2014/main" id="{5134950C-E345-4417-A300-F712B5C9371E}"/>
                </a:ext>
              </a:extLst>
            </p:cNvPr>
            <p:cNvSpPr>
              <a:spLocks noChangeArrowheads="1"/>
            </p:cNvSpPr>
            <p:nvPr/>
          </p:nvSpPr>
          <p:spPr bwMode="auto">
            <a:xfrm>
              <a:off x="6085" y="3424"/>
              <a:ext cx="180" cy="2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96" name="Rectangle 51">
              <a:extLst>
                <a:ext uri="{FF2B5EF4-FFF2-40B4-BE49-F238E27FC236}">
                  <a16:creationId xmlns:a16="http://schemas.microsoft.com/office/drawing/2014/main" id="{F69FBCE7-8D13-47DA-B916-15F31441EC21}"/>
                </a:ext>
              </a:extLst>
            </p:cNvPr>
            <p:cNvSpPr>
              <a:spLocks noChangeArrowheads="1"/>
            </p:cNvSpPr>
            <p:nvPr/>
          </p:nvSpPr>
          <p:spPr bwMode="auto">
            <a:xfrm>
              <a:off x="6287" y="3424"/>
              <a:ext cx="180" cy="2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97" name="Freeform 52">
              <a:extLst>
                <a:ext uri="{FF2B5EF4-FFF2-40B4-BE49-F238E27FC236}">
                  <a16:creationId xmlns:a16="http://schemas.microsoft.com/office/drawing/2014/main" id="{6971B87C-AA6F-427A-82B7-13801BB06112}"/>
                </a:ext>
              </a:extLst>
            </p:cNvPr>
            <p:cNvSpPr>
              <a:spLocks/>
            </p:cNvSpPr>
            <p:nvPr/>
          </p:nvSpPr>
          <p:spPr bwMode="auto">
            <a:xfrm>
              <a:off x="6282" y="3231"/>
              <a:ext cx="108" cy="63"/>
            </a:xfrm>
            <a:custGeom>
              <a:avLst/>
              <a:gdLst>
                <a:gd name="T0" fmla="*/ 25 w 45"/>
                <a:gd name="T1" fmla="*/ 0 h 26"/>
                <a:gd name="T2" fmla="*/ 0 w 45"/>
                <a:gd name="T3" fmla="*/ 26 h 26"/>
                <a:gd name="T4" fmla="*/ 45 w 45"/>
                <a:gd name="T5" fmla="*/ 26 h 26"/>
                <a:gd name="T6" fmla="*/ 25 w 45"/>
                <a:gd name="T7" fmla="*/ 0 h 26"/>
              </a:gdLst>
              <a:ahLst/>
              <a:cxnLst>
                <a:cxn ang="0">
                  <a:pos x="T0" y="T1"/>
                </a:cxn>
                <a:cxn ang="0">
                  <a:pos x="T2" y="T3"/>
                </a:cxn>
                <a:cxn ang="0">
                  <a:pos x="T4" y="T5"/>
                </a:cxn>
                <a:cxn ang="0">
                  <a:pos x="T6" y="T7"/>
                </a:cxn>
              </a:cxnLst>
              <a:rect l="0" t="0" r="r" b="b"/>
              <a:pathLst>
                <a:path w="45" h="26">
                  <a:moveTo>
                    <a:pt x="25" y="0"/>
                  </a:moveTo>
                  <a:cubicBezTo>
                    <a:pt x="11" y="0"/>
                    <a:pt x="0" y="26"/>
                    <a:pt x="0" y="26"/>
                  </a:cubicBezTo>
                  <a:cubicBezTo>
                    <a:pt x="45" y="26"/>
                    <a:pt x="45" y="26"/>
                    <a:pt x="45" y="26"/>
                  </a:cubicBezTo>
                  <a:cubicBezTo>
                    <a:pt x="45" y="12"/>
                    <a:pt x="38"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98" name="Freeform 53">
              <a:extLst>
                <a:ext uri="{FF2B5EF4-FFF2-40B4-BE49-F238E27FC236}">
                  <a16:creationId xmlns:a16="http://schemas.microsoft.com/office/drawing/2014/main" id="{890C8A95-6768-43CC-8AEF-02BCAA1931C2}"/>
                </a:ext>
              </a:extLst>
            </p:cNvPr>
            <p:cNvSpPr>
              <a:spLocks/>
            </p:cNvSpPr>
            <p:nvPr/>
          </p:nvSpPr>
          <p:spPr bwMode="auto">
            <a:xfrm>
              <a:off x="6162" y="3231"/>
              <a:ext cx="108" cy="63"/>
            </a:xfrm>
            <a:custGeom>
              <a:avLst/>
              <a:gdLst>
                <a:gd name="T0" fmla="*/ 20 w 45"/>
                <a:gd name="T1" fmla="*/ 0 h 26"/>
                <a:gd name="T2" fmla="*/ 0 w 45"/>
                <a:gd name="T3" fmla="*/ 26 h 26"/>
                <a:gd name="T4" fmla="*/ 45 w 45"/>
                <a:gd name="T5" fmla="*/ 26 h 26"/>
                <a:gd name="T6" fmla="*/ 20 w 45"/>
                <a:gd name="T7" fmla="*/ 0 h 26"/>
              </a:gdLst>
              <a:ahLst/>
              <a:cxnLst>
                <a:cxn ang="0">
                  <a:pos x="T0" y="T1"/>
                </a:cxn>
                <a:cxn ang="0">
                  <a:pos x="T2" y="T3"/>
                </a:cxn>
                <a:cxn ang="0">
                  <a:pos x="T4" y="T5"/>
                </a:cxn>
                <a:cxn ang="0">
                  <a:pos x="T6" y="T7"/>
                </a:cxn>
              </a:cxnLst>
              <a:rect l="0" t="0" r="r" b="b"/>
              <a:pathLst>
                <a:path w="45" h="26">
                  <a:moveTo>
                    <a:pt x="20" y="0"/>
                  </a:moveTo>
                  <a:cubicBezTo>
                    <a:pt x="6" y="0"/>
                    <a:pt x="0" y="12"/>
                    <a:pt x="0" y="26"/>
                  </a:cubicBezTo>
                  <a:cubicBezTo>
                    <a:pt x="45" y="26"/>
                    <a:pt x="45" y="26"/>
                    <a:pt x="45" y="26"/>
                  </a:cubicBezTo>
                  <a:cubicBezTo>
                    <a:pt x="45" y="26"/>
                    <a:pt x="34"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grpSp>
        <p:nvGrpSpPr>
          <p:cNvPr id="99" name="Group 8">
            <a:extLst>
              <a:ext uri="{FF2B5EF4-FFF2-40B4-BE49-F238E27FC236}">
                <a16:creationId xmlns:a16="http://schemas.microsoft.com/office/drawing/2014/main" id="{7CE56EF8-69EC-4D22-B99B-DEE632DB58FE}"/>
              </a:ext>
            </a:extLst>
          </p:cNvPr>
          <p:cNvGrpSpPr>
            <a:grpSpLocks noChangeAspect="1"/>
          </p:cNvGrpSpPr>
          <p:nvPr/>
        </p:nvGrpSpPr>
        <p:grpSpPr bwMode="auto">
          <a:xfrm>
            <a:off x="10682269" y="4175387"/>
            <a:ext cx="569268" cy="568112"/>
            <a:chOff x="2183" y="3253"/>
            <a:chExt cx="492" cy="491"/>
          </a:xfrm>
          <a:solidFill>
            <a:schemeClr val="accent5"/>
          </a:solidFill>
        </p:grpSpPr>
        <p:sp>
          <p:nvSpPr>
            <p:cNvPr id="100" name="Freeform 9">
              <a:extLst>
                <a:ext uri="{FF2B5EF4-FFF2-40B4-BE49-F238E27FC236}">
                  <a16:creationId xmlns:a16="http://schemas.microsoft.com/office/drawing/2014/main" id="{CD47FF16-E005-4568-BFAF-586924492D9B}"/>
                </a:ext>
              </a:extLst>
            </p:cNvPr>
            <p:cNvSpPr>
              <a:spLocks noEditPoints="1"/>
            </p:cNvSpPr>
            <p:nvPr/>
          </p:nvSpPr>
          <p:spPr bwMode="auto">
            <a:xfrm>
              <a:off x="2183" y="3298"/>
              <a:ext cx="444" cy="446"/>
            </a:xfrm>
            <a:custGeom>
              <a:avLst/>
              <a:gdLst>
                <a:gd name="T0" fmla="*/ 93 w 185"/>
                <a:gd name="T1" fmla="*/ 186 h 186"/>
                <a:gd name="T2" fmla="*/ 185 w 185"/>
                <a:gd name="T3" fmla="*/ 93 h 186"/>
                <a:gd name="T4" fmla="*/ 175 w 185"/>
                <a:gd name="T5" fmla="*/ 49 h 186"/>
                <a:gd name="T6" fmla="*/ 172 w 185"/>
                <a:gd name="T7" fmla="*/ 49 h 186"/>
                <a:gd name="T8" fmla="*/ 171 w 185"/>
                <a:gd name="T9" fmla="*/ 49 h 186"/>
                <a:gd name="T10" fmla="*/ 159 w 185"/>
                <a:gd name="T11" fmla="*/ 48 h 186"/>
                <a:gd name="T12" fmla="*/ 151 w 185"/>
                <a:gd name="T13" fmla="*/ 57 h 186"/>
                <a:gd name="T14" fmla="*/ 161 w 185"/>
                <a:gd name="T15" fmla="*/ 93 h 186"/>
                <a:gd name="T16" fmla="*/ 93 w 185"/>
                <a:gd name="T17" fmla="*/ 161 h 186"/>
                <a:gd name="T18" fmla="*/ 25 w 185"/>
                <a:gd name="T19" fmla="*/ 93 h 186"/>
                <a:gd name="T20" fmla="*/ 93 w 185"/>
                <a:gd name="T21" fmla="*/ 25 h 186"/>
                <a:gd name="T22" fmla="*/ 129 w 185"/>
                <a:gd name="T23" fmla="*/ 35 h 186"/>
                <a:gd name="T24" fmla="*/ 136 w 185"/>
                <a:gd name="T25" fmla="*/ 27 h 186"/>
                <a:gd name="T26" fmla="*/ 135 w 185"/>
                <a:gd name="T27" fmla="*/ 14 h 186"/>
                <a:gd name="T28" fmla="*/ 135 w 185"/>
                <a:gd name="T29" fmla="*/ 11 h 186"/>
                <a:gd name="T30" fmla="*/ 93 w 185"/>
                <a:gd name="T31" fmla="*/ 0 h 186"/>
                <a:gd name="T32" fmla="*/ 0 w 185"/>
                <a:gd name="T33" fmla="*/ 93 h 186"/>
                <a:gd name="T34" fmla="*/ 93 w 185"/>
                <a:gd name="T35" fmla="*/ 186 h 186"/>
                <a:gd name="T36" fmla="*/ 93 w 185"/>
                <a:gd name="T37" fmla="*/ 186 h 186"/>
                <a:gd name="T38" fmla="*/ 93 w 185"/>
                <a:gd name="T39"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186">
                  <a:moveTo>
                    <a:pt x="93" y="186"/>
                  </a:moveTo>
                  <a:cubicBezTo>
                    <a:pt x="144" y="186"/>
                    <a:pt x="185" y="144"/>
                    <a:pt x="185" y="93"/>
                  </a:cubicBezTo>
                  <a:cubicBezTo>
                    <a:pt x="185" y="77"/>
                    <a:pt x="181" y="62"/>
                    <a:pt x="175" y="49"/>
                  </a:cubicBezTo>
                  <a:cubicBezTo>
                    <a:pt x="174" y="49"/>
                    <a:pt x="173" y="49"/>
                    <a:pt x="172" y="49"/>
                  </a:cubicBezTo>
                  <a:cubicBezTo>
                    <a:pt x="172" y="49"/>
                    <a:pt x="171" y="49"/>
                    <a:pt x="171" y="49"/>
                  </a:cubicBezTo>
                  <a:cubicBezTo>
                    <a:pt x="159" y="48"/>
                    <a:pt x="159" y="48"/>
                    <a:pt x="159" y="48"/>
                  </a:cubicBezTo>
                  <a:cubicBezTo>
                    <a:pt x="151" y="57"/>
                    <a:pt x="151" y="57"/>
                    <a:pt x="151" y="57"/>
                  </a:cubicBezTo>
                  <a:cubicBezTo>
                    <a:pt x="157" y="67"/>
                    <a:pt x="161" y="80"/>
                    <a:pt x="161" y="93"/>
                  </a:cubicBezTo>
                  <a:cubicBezTo>
                    <a:pt x="161" y="130"/>
                    <a:pt x="130" y="161"/>
                    <a:pt x="93" y="161"/>
                  </a:cubicBezTo>
                  <a:cubicBezTo>
                    <a:pt x="55" y="161"/>
                    <a:pt x="25" y="130"/>
                    <a:pt x="25" y="93"/>
                  </a:cubicBezTo>
                  <a:cubicBezTo>
                    <a:pt x="25" y="55"/>
                    <a:pt x="55" y="25"/>
                    <a:pt x="93" y="25"/>
                  </a:cubicBezTo>
                  <a:cubicBezTo>
                    <a:pt x="106" y="25"/>
                    <a:pt x="118" y="28"/>
                    <a:pt x="129" y="35"/>
                  </a:cubicBezTo>
                  <a:cubicBezTo>
                    <a:pt x="136" y="27"/>
                    <a:pt x="136" y="27"/>
                    <a:pt x="136" y="27"/>
                  </a:cubicBezTo>
                  <a:cubicBezTo>
                    <a:pt x="135" y="14"/>
                    <a:pt x="135" y="14"/>
                    <a:pt x="135" y="14"/>
                  </a:cubicBezTo>
                  <a:cubicBezTo>
                    <a:pt x="135" y="13"/>
                    <a:pt x="135" y="12"/>
                    <a:pt x="135" y="11"/>
                  </a:cubicBezTo>
                  <a:cubicBezTo>
                    <a:pt x="123" y="4"/>
                    <a:pt x="108" y="0"/>
                    <a:pt x="93" y="0"/>
                  </a:cubicBezTo>
                  <a:cubicBezTo>
                    <a:pt x="41" y="0"/>
                    <a:pt x="0" y="42"/>
                    <a:pt x="0" y="93"/>
                  </a:cubicBezTo>
                  <a:cubicBezTo>
                    <a:pt x="0" y="144"/>
                    <a:pt x="41" y="186"/>
                    <a:pt x="93" y="186"/>
                  </a:cubicBezTo>
                  <a:close/>
                  <a:moveTo>
                    <a:pt x="93" y="186"/>
                  </a:moveTo>
                  <a:cubicBezTo>
                    <a:pt x="93" y="186"/>
                    <a:pt x="93" y="186"/>
                    <a:pt x="93" y="18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01" name="Freeform 10">
              <a:extLst>
                <a:ext uri="{FF2B5EF4-FFF2-40B4-BE49-F238E27FC236}">
                  <a16:creationId xmlns:a16="http://schemas.microsoft.com/office/drawing/2014/main" id="{1DF6A8C1-A165-4FDA-9AD9-E47BECA97991}"/>
                </a:ext>
              </a:extLst>
            </p:cNvPr>
            <p:cNvSpPr>
              <a:spLocks noEditPoints="1"/>
            </p:cNvSpPr>
            <p:nvPr/>
          </p:nvSpPr>
          <p:spPr bwMode="auto">
            <a:xfrm>
              <a:off x="2296" y="3411"/>
              <a:ext cx="218" cy="218"/>
            </a:xfrm>
            <a:custGeom>
              <a:avLst/>
              <a:gdLst>
                <a:gd name="T0" fmla="*/ 46 w 91"/>
                <a:gd name="T1" fmla="*/ 22 h 91"/>
                <a:gd name="T2" fmla="*/ 48 w 91"/>
                <a:gd name="T3" fmla="*/ 22 h 91"/>
                <a:gd name="T4" fmla="*/ 65 w 91"/>
                <a:gd name="T5" fmla="*/ 5 h 91"/>
                <a:gd name="T6" fmla="*/ 65 w 91"/>
                <a:gd name="T7" fmla="*/ 4 h 91"/>
                <a:gd name="T8" fmla="*/ 46 w 91"/>
                <a:gd name="T9" fmla="*/ 0 h 91"/>
                <a:gd name="T10" fmla="*/ 0 w 91"/>
                <a:gd name="T11" fmla="*/ 46 h 91"/>
                <a:gd name="T12" fmla="*/ 46 w 91"/>
                <a:gd name="T13" fmla="*/ 91 h 91"/>
                <a:gd name="T14" fmla="*/ 91 w 91"/>
                <a:gd name="T15" fmla="*/ 46 h 91"/>
                <a:gd name="T16" fmla="*/ 87 w 91"/>
                <a:gd name="T17" fmla="*/ 27 h 91"/>
                <a:gd name="T18" fmla="*/ 87 w 91"/>
                <a:gd name="T19" fmla="*/ 27 h 91"/>
                <a:gd name="T20" fmla="*/ 70 w 91"/>
                <a:gd name="T21" fmla="*/ 44 h 91"/>
                <a:gd name="T22" fmla="*/ 70 w 91"/>
                <a:gd name="T23" fmla="*/ 46 h 91"/>
                <a:gd name="T24" fmla="*/ 46 w 91"/>
                <a:gd name="T25" fmla="*/ 70 h 91"/>
                <a:gd name="T26" fmla="*/ 22 w 91"/>
                <a:gd name="T27" fmla="*/ 46 h 91"/>
                <a:gd name="T28" fmla="*/ 46 w 91"/>
                <a:gd name="T29" fmla="*/ 22 h 91"/>
                <a:gd name="T30" fmla="*/ 46 w 91"/>
                <a:gd name="T31" fmla="*/ 22 h 91"/>
                <a:gd name="T32" fmla="*/ 46 w 91"/>
                <a:gd name="T33" fmla="*/ 2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91">
                  <a:moveTo>
                    <a:pt x="46" y="22"/>
                  </a:moveTo>
                  <a:cubicBezTo>
                    <a:pt x="46" y="22"/>
                    <a:pt x="47" y="22"/>
                    <a:pt x="48" y="22"/>
                  </a:cubicBezTo>
                  <a:cubicBezTo>
                    <a:pt x="65" y="5"/>
                    <a:pt x="65" y="5"/>
                    <a:pt x="65" y="5"/>
                  </a:cubicBezTo>
                  <a:cubicBezTo>
                    <a:pt x="65" y="4"/>
                    <a:pt x="65" y="4"/>
                    <a:pt x="65" y="4"/>
                  </a:cubicBezTo>
                  <a:cubicBezTo>
                    <a:pt x="59" y="2"/>
                    <a:pt x="53" y="0"/>
                    <a:pt x="46" y="0"/>
                  </a:cubicBezTo>
                  <a:cubicBezTo>
                    <a:pt x="20" y="0"/>
                    <a:pt x="0" y="21"/>
                    <a:pt x="0" y="46"/>
                  </a:cubicBezTo>
                  <a:cubicBezTo>
                    <a:pt x="0" y="71"/>
                    <a:pt x="20" y="91"/>
                    <a:pt x="46" y="91"/>
                  </a:cubicBezTo>
                  <a:cubicBezTo>
                    <a:pt x="71" y="91"/>
                    <a:pt x="91" y="71"/>
                    <a:pt x="91" y="46"/>
                  </a:cubicBezTo>
                  <a:cubicBezTo>
                    <a:pt x="91" y="39"/>
                    <a:pt x="90" y="32"/>
                    <a:pt x="87" y="27"/>
                  </a:cubicBezTo>
                  <a:cubicBezTo>
                    <a:pt x="87" y="27"/>
                    <a:pt x="87" y="27"/>
                    <a:pt x="87" y="27"/>
                  </a:cubicBezTo>
                  <a:cubicBezTo>
                    <a:pt x="70" y="44"/>
                    <a:pt x="70" y="44"/>
                    <a:pt x="70" y="44"/>
                  </a:cubicBezTo>
                  <a:cubicBezTo>
                    <a:pt x="70" y="45"/>
                    <a:pt x="70" y="45"/>
                    <a:pt x="70" y="46"/>
                  </a:cubicBezTo>
                  <a:cubicBezTo>
                    <a:pt x="70" y="59"/>
                    <a:pt x="59" y="70"/>
                    <a:pt x="46" y="70"/>
                  </a:cubicBezTo>
                  <a:cubicBezTo>
                    <a:pt x="32" y="70"/>
                    <a:pt x="22" y="59"/>
                    <a:pt x="22" y="46"/>
                  </a:cubicBezTo>
                  <a:cubicBezTo>
                    <a:pt x="22" y="33"/>
                    <a:pt x="32" y="22"/>
                    <a:pt x="46" y="22"/>
                  </a:cubicBezTo>
                  <a:close/>
                  <a:moveTo>
                    <a:pt x="46" y="22"/>
                  </a:moveTo>
                  <a:cubicBezTo>
                    <a:pt x="46" y="22"/>
                    <a:pt x="46" y="22"/>
                    <a:pt x="46"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sp>
          <p:nvSpPr>
            <p:cNvPr id="102" name="Freeform 11">
              <a:extLst>
                <a:ext uri="{FF2B5EF4-FFF2-40B4-BE49-F238E27FC236}">
                  <a16:creationId xmlns:a16="http://schemas.microsoft.com/office/drawing/2014/main" id="{3E32EC17-F98A-4D5A-8760-408425FE6B5E}"/>
                </a:ext>
              </a:extLst>
            </p:cNvPr>
            <p:cNvSpPr>
              <a:spLocks noEditPoints="1"/>
            </p:cNvSpPr>
            <p:nvPr/>
          </p:nvSpPr>
          <p:spPr bwMode="auto">
            <a:xfrm>
              <a:off x="2425" y="3253"/>
              <a:ext cx="250" cy="246"/>
            </a:xfrm>
            <a:custGeom>
              <a:avLst/>
              <a:gdLst>
                <a:gd name="T0" fmla="*/ 87 w 104"/>
                <a:gd name="T1" fmla="*/ 28 h 103"/>
                <a:gd name="T2" fmla="*/ 92 w 104"/>
                <a:gd name="T3" fmla="*/ 23 h 103"/>
                <a:gd name="T4" fmla="*/ 92 w 104"/>
                <a:gd name="T5" fmla="*/ 14 h 103"/>
                <a:gd name="T6" fmla="*/ 89 w 104"/>
                <a:gd name="T7" fmla="*/ 11 h 103"/>
                <a:gd name="T8" fmla="*/ 85 w 104"/>
                <a:gd name="T9" fmla="*/ 9 h 103"/>
                <a:gd name="T10" fmla="*/ 81 w 104"/>
                <a:gd name="T11" fmla="*/ 11 h 103"/>
                <a:gd name="T12" fmla="*/ 75 w 104"/>
                <a:gd name="T13" fmla="*/ 17 h 103"/>
                <a:gd name="T14" fmla="*/ 74 w 104"/>
                <a:gd name="T15" fmla="*/ 1 h 103"/>
                <a:gd name="T16" fmla="*/ 72 w 104"/>
                <a:gd name="T17" fmla="*/ 0 h 103"/>
                <a:gd name="T18" fmla="*/ 70 w 104"/>
                <a:gd name="T19" fmla="*/ 0 h 103"/>
                <a:gd name="T20" fmla="*/ 48 w 104"/>
                <a:gd name="T21" fmla="*/ 23 h 103"/>
                <a:gd name="T22" fmla="*/ 45 w 104"/>
                <a:gd name="T23" fmla="*/ 31 h 103"/>
                <a:gd name="T24" fmla="*/ 45 w 104"/>
                <a:gd name="T25" fmla="*/ 31 h 103"/>
                <a:gd name="T26" fmla="*/ 46 w 104"/>
                <a:gd name="T27" fmla="*/ 46 h 103"/>
                <a:gd name="T28" fmla="*/ 38 w 104"/>
                <a:gd name="T29" fmla="*/ 54 h 103"/>
                <a:gd name="T30" fmla="*/ 23 w 104"/>
                <a:gd name="T31" fmla="*/ 68 h 103"/>
                <a:gd name="T32" fmla="*/ 23 w 104"/>
                <a:gd name="T33" fmla="*/ 69 h 103"/>
                <a:gd name="T34" fmla="*/ 9 w 104"/>
                <a:gd name="T35" fmla="*/ 83 h 103"/>
                <a:gd name="T36" fmla="*/ 2 w 104"/>
                <a:gd name="T37" fmla="*/ 89 h 103"/>
                <a:gd name="T38" fmla="*/ 1 w 104"/>
                <a:gd name="T39" fmla="*/ 92 h 103"/>
                <a:gd name="T40" fmla="*/ 1 w 104"/>
                <a:gd name="T41" fmla="*/ 97 h 103"/>
                <a:gd name="T42" fmla="*/ 5 w 104"/>
                <a:gd name="T43" fmla="*/ 103 h 103"/>
                <a:gd name="T44" fmla="*/ 6 w 104"/>
                <a:gd name="T45" fmla="*/ 103 h 103"/>
                <a:gd name="T46" fmla="*/ 11 w 104"/>
                <a:gd name="T47" fmla="*/ 102 h 103"/>
                <a:gd name="T48" fmla="*/ 14 w 104"/>
                <a:gd name="T49" fmla="*/ 101 h 103"/>
                <a:gd name="T50" fmla="*/ 59 w 104"/>
                <a:gd name="T51" fmla="*/ 57 h 103"/>
                <a:gd name="T52" fmla="*/ 72 w 104"/>
                <a:gd name="T53" fmla="*/ 58 h 103"/>
                <a:gd name="T54" fmla="*/ 72 w 104"/>
                <a:gd name="T55" fmla="*/ 58 h 103"/>
                <a:gd name="T56" fmla="*/ 73 w 104"/>
                <a:gd name="T57" fmla="*/ 58 h 103"/>
                <a:gd name="T58" fmla="*/ 80 w 104"/>
                <a:gd name="T59" fmla="*/ 55 h 103"/>
                <a:gd name="T60" fmla="*/ 102 w 104"/>
                <a:gd name="T61" fmla="*/ 32 h 103"/>
                <a:gd name="T62" fmla="*/ 101 w 104"/>
                <a:gd name="T63" fmla="*/ 29 h 103"/>
                <a:gd name="T64" fmla="*/ 87 w 104"/>
                <a:gd name="T65" fmla="*/ 28 h 103"/>
                <a:gd name="T66" fmla="*/ 87 w 104"/>
                <a:gd name="T67" fmla="*/ 28 h 103"/>
                <a:gd name="T68" fmla="*/ 87 w 104"/>
                <a:gd name="T69" fmla="*/ 2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103">
                  <a:moveTo>
                    <a:pt x="87" y="28"/>
                  </a:moveTo>
                  <a:cubicBezTo>
                    <a:pt x="92" y="23"/>
                    <a:pt x="92" y="23"/>
                    <a:pt x="92" y="23"/>
                  </a:cubicBezTo>
                  <a:cubicBezTo>
                    <a:pt x="95" y="20"/>
                    <a:pt x="95" y="17"/>
                    <a:pt x="92" y="14"/>
                  </a:cubicBezTo>
                  <a:cubicBezTo>
                    <a:pt x="89" y="11"/>
                    <a:pt x="89" y="11"/>
                    <a:pt x="89" y="11"/>
                  </a:cubicBezTo>
                  <a:cubicBezTo>
                    <a:pt x="88" y="10"/>
                    <a:pt x="86" y="9"/>
                    <a:pt x="85" y="9"/>
                  </a:cubicBezTo>
                  <a:cubicBezTo>
                    <a:pt x="83" y="9"/>
                    <a:pt x="82" y="10"/>
                    <a:pt x="81" y="11"/>
                  </a:cubicBezTo>
                  <a:cubicBezTo>
                    <a:pt x="75" y="17"/>
                    <a:pt x="75" y="17"/>
                    <a:pt x="75" y="17"/>
                  </a:cubicBezTo>
                  <a:cubicBezTo>
                    <a:pt x="74" y="1"/>
                    <a:pt x="74" y="1"/>
                    <a:pt x="74" y="1"/>
                  </a:cubicBezTo>
                  <a:cubicBezTo>
                    <a:pt x="74" y="0"/>
                    <a:pt x="73" y="0"/>
                    <a:pt x="72" y="0"/>
                  </a:cubicBezTo>
                  <a:cubicBezTo>
                    <a:pt x="71" y="0"/>
                    <a:pt x="71" y="0"/>
                    <a:pt x="70" y="0"/>
                  </a:cubicBezTo>
                  <a:cubicBezTo>
                    <a:pt x="48" y="23"/>
                    <a:pt x="48" y="23"/>
                    <a:pt x="48" y="23"/>
                  </a:cubicBezTo>
                  <a:cubicBezTo>
                    <a:pt x="46" y="25"/>
                    <a:pt x="45" y="28"/>
                    <a:pt x="45" y="31"/>
                  </a:cubicBezTo>
                  <a:cubicBezTo>
                    <a:pt x="45" y="31"/>
                    <a:pt x="45" y="31"/>
                    <a:pt x="45" y="31"/>
                  </a:cubicBezTo>
                  <a:cubicBezTo>
                    <a:pt x="46" y="46"/>
                    <a:pt x="46" y="46"/>
                    <a:pt x="46" y="46"/>
                  </a:cubicBezTo>
                  <a:cubicBezTo>
                    <a:pt x="38" y="54"/>
                    <a:pt x="38" y="54"/>
                    <a:pt x="38" y="54"/>
                  </a:cubicBezTo>
                  <a:cubicBezTo>
                    <a:pt x="23" y="68"/>
                    <a:pt x="23" y="68"/>
                    <a:pt x="23" y="68"/>
                  </a:cubicBezTo>
                  <a:cubicBezTo>
                    <a:pt x="23" y="69"/>
                    <a:pt x="23" y="69"/>
                    <a:pt x="23" y="69"/>
                  </a:cubicBezTo>
                  <a:cubicBezTo>
                    <a:pt x="9" y="83"/>
                    <a:pt x="9" y="83"/>
                    <a:pt x="9" y="83"/>
                  </a:cubicBezTo>
                  <a:cubicBezTo>
                    <a:pt x="2" y="89"/>
                    <a:pt x="2" y="89"/>
                    <a:pt x="2" y="89"/>
                  </a:cubicBezTo>
                  <a:cubicBezTo>
                    <a:pt x="2" y="90"/>
                    <a:pt x="1" y="91"/>
                    <a:pt x="1" y="92"/>
                  </a:cubicBezTo>
                  <a:cubicBezTo>
                    <a:pt x="1" y="97"/>
                    <a:pt x="1" y="97"/>
                    <a:pt x="1" y="97"/>
                  </a:cubicBezTo>
                  <a:cubicBezTo>
                    <a:pt x="0" y="100"/>
                    <a:pt x="3" y="103"/>
                    <a:pt x="5" y="103"/>
                  </a:cubicBezTo>
                  <a:cubicBezTo>
                    <a:pt x="6" y="103"/>
                    <a:pt x="6" y="103"/>
                    <a:pt x="6" y="103"/>
                  </a:cubicBezTo>
                  <a:cubicBezTo>
                    <a:pt x="11" y="102"/>
                    <a:pt x="11" y="102"/>
                    <a:pt x="11" y="102"/>
                  </a:cubicBezTo>
                  <a:cubicBezTo>
                    <a:pt x="12" y="102"/>
                    <a:pt x="13" y="102"/>
                    <a:pt x="14" y="101"/>
                  </a:cubicBezTo>
                  <a:cubicBezTo>
                    <a:pt x="59" y="57"/>
                    <a:pt x="59" y="57"/>
                    <a:pt x="59" y="57"/>
                  </a:cubicBezTo>
                  <a:cubicBezTo>
                    <a:pt x="72" y="58"/>
                    <a:pt x="72" y="58"/>
                    <a:pt x="72" y="58"/>
                  </a:cubicBezTo>
                  <a:cubicBezTo>
                    <a:pt x="72" y="58"/>
                    <a:pt x="72" y="58"/>
                    <a:pt x="72" y="58"/>
                  </a:cubicBezTo>
                  <a:cubicBezTo>
                    <a:pt x="72" y="58"/>
                    <a:pt x="73" y="58"/>
                    <a:pt x="73" y="58"/>
                  </a:cubicBezTo>
                  <a:cubicBezTo>
                    <a:pt x="75" y="58"/>
                    <a:pt x="78" y="57"/>
                    <a:pt x="80" y="55"/>
                  </a:cubicBezTo>
                  <a:cubicBezTo>
                    <a:pt x="102" y="32"/>
                    <a:pt x="102" y="32"/>
                    <a:pt x="102" y="32"/>
                  </a:cubicBezTo>
                  <a:cubicBezTo>
                    <a:pt x="104" y="31"/>
                    <a:pt x="103" y="29"/>
                    <a:pt x="101" y="29"/>
                  </a:cubicBezTo>
                  <a:lnTo>
                    <a:pt x="87" y="28"/>
                  </a:lnTo>
                  <a:close/>
                  <a:moveTo>
                    <a:pt x="87" y="28"/>
                  </a:moveTo>
                  <a:cubicBezTo>
                    <a:pt x="87" y="28"/>
                    <a:pt x="87" y="28"/>
                    <a:pt x="87"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latin typeface="Arial" panose="020B0604020202020204" pitchFamily="34" charset="0"/>
                <a:cs typeface="Arial" panose="020B0604020202020204" pitchFamily="34" charset="0"/>
              </a:endParaRPr>
            </a:p>
          </p:txBody>
        </p:sp>
      </p:grpSp>
    </p:spTree>
    <p:custDataLst>
      <p:custData r:id="rId1"/>
      <p:custData r:id="rId2"/>
    </p:custDataLst>
    <p:extLst>
      <p:ext uri="{BB962C8B-B14F-4D97-AF65-F5344CB8AC3E}">
        <p14:creationId xmlns:p14="http://schemas.microsoft.com/office/powerpoint/2010/main" val="840025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C8017BA4-CA70-57F0-6AC2-BE06A0B1D8F2}"/>
              </a:ext>
            </a:extLst>
          </p:cNvPr>
          <p:cNvSpPr/>
          <p:nvPr/>
        </p:nvSpPr>
        <p:spPr>
          <a:xfrm>
            <a:off x="726975" y="1023899"/>
            <a:ext cx="10614225" cy="176220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285750" indent="-285750">
              <a:buFont typeface="Arial" panose="020B0604020202020204" pitchFamily="34" charset="0"/>
              <a:buChar char="•"/>
            </a:pPr>
            <a:endParaRPr lang="en-US" sz="1400" b="0" i="0">
              <a:solidFill>
                <a:schemeClr val="bg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500" b="0" i="0">
                <a:solidFill>
                  <a:schemeClr val="bg1"/>
                </a:solidFill>
                <a:effectLst/>
                <a:latin typeface="Calibri" panose="020F0502020204030204" pitchFamily="34" charset="0"/>
                <a:cs typeface="Calibri" panose="020F0502020204030204" pitchFamily="34" charset="0"/>
              </a:rPr>
              <a:t>Cloud Entitlements Manager is a SaaS solution that reduces risk by implementing the principle of least privilege in multi-cloud environments</a:t>
            </a:r>
          </a:p>
          <a:p>
            <a:pPr marL="285750" indent="-285750">
              <a:buFont typeface="Arial" panose="020B0604020202020204" pitchFamily="34" charset="0"/>
              <a:buChar char="•"/>
            </a:pPr>
            <a:r>
              <a:rPr lang="en-US" sz="1500" b="0" i="0">
                <a:solidFill>
                  <a:schemeClr val="bg1"/>
                </a:solidFill>
                <a:effectLst/>
                <a:latin typeface="Calibri" panose="020F0502020204030204" pitchFamily="34" charset="0"/>
                <a:cs typeface="Calibri" panose="020F0502020204030204" pitchFamily="34" charset="0"/>
              </a:rPr>
              <a:t>It provides deployable remediations based on the principle of Least Privilege to strategically remove excessive permissions</a:t>
            </a:r>
          </a:p>
          <a:p>
            <a:pPr marL="285750" indent="-285750">
              <a:buFont typeface="Arial" panose="020B0604020202020204" pitchFamily="34" charset="0"/>
              <a:buChar char="•"/>
            </a:pPr>
            <a:r>
              <a:rPr lang="en-US" sz="1500" b="0" i="0">
                <a:solidFill>
                  <a:schemeClr val="bg1"/>
                </a:solidFill>
                <a:effectLst/>
                <a:latin typeface="Calibri" panose="020F0502020204030204" pitchFamily="34" charset="0"/>
                <a:cs typeface="Calibri" panose="020F0502020204030204" pitchFamily="34" charset="0"/>
              </a:rPr>
              <a:t>Cloud Entitlements Manager collects data and applies artificial intelligence to assign an exposure level score for each connected cloud environment.</a:t>
            </a:r>
          </a:p>
          <a:p>
            <a:pPr marL="285750" indent="-285750">
              <a:buFont typeface="Arial" panose="020B0604020202020204" pitchFamily="34" charset="0"/>
              <a:buChar char="•"/>
            </a:pPr>
            <a:r>
              <a:rPr lang="en-US" sz="1500" b="0" i="0">
                <a:solidFill>
                  <a:schemeClr val="bg1"/>
                </a:solidFill>
                <a:effectLst/>
                <a:latin typeface="Calibri" panose="020F0502020204030204" pitchFamily="34" charset="0"/>
                <a:cs typeface="Calibri" panose="020F0502020204030204" pitchFamily="34" charset="0"/>
              </a:rPr>
              <a:t>It centralizes visibility and control of permissions across an organization’s cloud estate </a:t>
            </a:r>
          </a:p>
          <a:p>
            <a:pPr algn="l"/>
            <a:endParaRPr lang="en-US" sz="1500">
              <a:solidFill>
                <a:schemeClr val="bg1"/>
              </a:solidFill>
            </a:endParaRPr>
          </a:p>
        </p:txBody>
      </p:sp>
      <p:pic>
        <p:nvPicPr>
          <p:cNvPr id="32" name="Picture 31" descr="A diagram of a document&#10;&#10;Description automatically generated">
            <a:extLst>
              <a:ext uri="{FF2B5EF4-FFF2-40B4-BE49-F238E27FC236}">
                <a16:creationId xmlns:a16="http://schemas.microsoft.com/office/drawing/2014/main" id="{CCE19603-506E-47EC-A304-FC7460C972E9}"/>
              </a:ext>
            </a:extLst>
          </p:cNvPr>
          <p:cNvPicPr>
            <a:picLocks noChangeAspect="1"/>
          </p:cNvPicPr>
          <p:nvPr/>
        </p:nvPicPr>
        <p:blipFill>
          <a:blip r:embed="rId2"/>
          <a:stretch>
            <a:fillRect/>
          </a:stretch>
        </p:blipFill>
        <p:spPr>
          <a:xfrm>
            <a:off x="4305300" y="3114673"/>
            <a:ext cx="7035900" cy="3310320"/>
          </a:xfrm>
          <a:prstGeom prst="rect">
            <a:avLst/>
          </a:prstGeom>
          <a:noFill/>
        </p:spPr>
      </p:pic>
      <p:pic>
        <p:nvPicPr>
          <p:cNvPr id="34" name="Picture 33">
            <a:extLst>
              <a:ext uri="{FF2B5EF4-FFF2-40B4-BE49-F238E27FC236}">
                <a16:creationId xmlns:a16="http://schemas.microsoft.com/office/drawing/2014/main" id="{D904E7BE-83B9-EF5B-2A10-EEDCB5F30B97}"/>
              </a:ext>
            </a:extLst>
          </p:cNvPr>
          <p:cNvPicPr>
            <a:picLocks noChangeAspect="1"/>
          </p:cNvPicPr>
          <p:nvPr/>
        </p:nvPicPr>
        <p:blipFill>
          <a:blip r:embed="rId3"/>
          <a:stretch>
            <a:fillRect/>
          </a:stretch>
        </p:blipFill>
        <p:spPr>
          <a:xfrm>
            <a:off x="726975" y="3114674"/>
            <a:ext cx="3311625" cy="3343275"/>
          </a:xfrm>
          <a:prstGeom prst="rect">
            <a:avLst/>
          </a:prstGeom>
        </p:spPr>
      </p:pic>
      <p:sp>
        <p:nvSpPr>
          <p:cNvPr id="2" name="Title 1">
            <a:extLst>
              <a:ext uri="{FF2B5EF4-FFF2-40B4-BE49-F238E27FC236}">
                <a16:creationId xmlns:a16="http://schemas.microsoft.com/office/drawing/2014/main" id="{7DF11D95-8AEB-50DA-113A-C19FADE273B4}"/>
              </a:ext>
            </a:extLst>
          </p:cNvPr>
          <p:cNvSpPr txBox="1">
            <a:spLocks/>
          </p:cNvSpPr>
          <p:nvPr/>
        </p:nvSpPr>
        <p:spPr>
          <a:xfrm>
            <a:off x="628917" y="305390"/>
            <a:ext cx="10404672" cy="482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r>
              <a:rPr lang="en-US" sz="4400" b="1"/>
              <a:t>Cloud Entitlements Manager </a:t>
            </a:r>
          </a:p>
        </p:txBody>
      </p:sp>
    </p:spTree>
    <p:extLst>
      <p:ext uri="{BB962C8B-B14F-4D97-AF65-F5344CB8AC3E}">
        <p14:creationId xmlns:p14="http://schemas.microsoft.com/office/powerpoint/2010/main" val="21979339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83285CB-ACAA-4B0A-9905-CCE1CAE96C14}"/>
              </a:ext>
            </a:extLst>
          </p:cNvPr>
          <p:cNvSpPr>
            <a:spLocks noGrp="1"/>
          </p:cNvSpPr>
          <p:nvPr>
            <p:ph type="title"/>
          </p:nvPr>
        </p:nvSpPr>
        <p:spPr>
          <a:xfrm>
            <a:off x="633550" y="277623"/>
            <a:ext cx="9964819" cy="533400"/>
          </a:xfrm>
        </p:spPr>
        <p:txBody>
          <a:bodyPr/>
          <a:lstStyle/>
          <a:p>
            <a:r>
              <a:rPr lang="en-US" b="1"/>
              <a:t>CyberArk CEM capabilities</a:t>
            </a:r>
            <a:endParaRPr lang="en-GB" b="1"/>
          </a:p>
        </p:txBody>
      </p:sp>
      <p:sp>
        <p:nvSpPr>
          <p:cNvPr id="5" name="TextBox 4">
            <a:extLst>
              <a:ext uri="{FF2B5EF4-FFF2-40B4-BE49-F238E27FC236}">
                <a16:creationId xmlns:a16="http://schemas.microsoft.com/office/drawing/2014/main" id="{728FD7AE-8025-445D-A955-3F642A998B8E}"/>
              </a:ext>
            </a:extLst>
          </p:cNvPr>
          <p:cNvSpPr txBox="1"/>
          <p:nvPr/>
        </p:nvSpPr>
        <p:spPr>
          <a:xfrm>
            <a:off x="1909637" y="1322388"/>
            <a:ext cx="3926084" cy="836576"/>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500" b="1" i="0" u="none" strike="noStrike" kern="1200" cap="none" spc="0" normalizeH="0" baseline="0" noProof="0">
                <a:ln>
                  <a:noFill/>
                </a:ln>
                <a:solidFill>
                  <a:srgbClr val="003294"/>
                </a:solidFill>
                <a:effectLst/>
                <a:uLnTx/>
                <a:uFillTx/>
                <a:ea typeface="+mn-ea"/>
                <a:cs typeface="+mn-cs"/>
              </a:rPr>
              <a:t>Reduce excessive​ permissions</a:t>
            </a:r>
          </a:p>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100" b="1" i="0" u="none" strike="noStrike" kern="1200" cap="none" spc="0" normalizeH="0" baseline="0" noProof="0">
                <a:ln>
                  <a:noFill/>
                </a:ln>
                <a:solidFill>
                  <a:srgbClr val="003294"/>
                </a:solidFill>
                <a:effectLst/>
                <a:uLnTx/>
                <a:uFillTx/>
                <a:ea typeface="+mn-ea"/>
                <a:cs typeface="+mn-cs"/>
              </a:rPr>
              <a:t>​</a:t>
            </a:r>
            <a:r>
              <a:rPr kumimoji="0" lang="en-US" sz="1100" b="0" i="0" u="none" strike="noStrike" kern="1200" cap="none" spc="0" normalizeH="0" baseline="0" noProof="0">
                <a:ln>
                  <a:noFill/>
                </a:ln>
                <a:solidFill>
                  <a:srgbClr val="003294"/>
                </a:solidFill>
                <a:effectLst/>
                <a:uLnTx/>
                <a:uFillTx/>
                <a:ea typeface="+mn-ea"/>
                <a:cs typeface="+mn-cs"/>
              </a:rPr>
              <a:t>Excessive permissions can give attackers unauthorized access to cloud resources and help organizations identify and remove excessive permissions, reducing the risk of a data breach.​</a:t>
            </a:r>
            <a:endParaRPr kumimoji="0" lang="en-GB" sz="1100" b="0" i="0" u="none" strike="noStrike" kern="1200" cap="none" spc="0" normalizeH="0" baseline="0" noProof="0">
              <a:ln>
                <a:noFill/>
              </a:ln>
              <a:solidFill>
                <a:srgbClr val="003294"/>
              </a:solidFill>
              <a:effectLst/>
              <a:uLnTx/>
              <a:uFillTx/>
              <a:ea typeface="+mn-ea"/>
              <a:cs typeface="+mn-cs"/>
            </a:endParaRPr>
          </a:p>
        </p:txBody>
      </p:sp>
      <p:sp>
        <p:nvSpPr>
          <p:cNvPr id="6" name="TextBox 5">
            <a:extLst>
              <a:ext uri="{FF2B5EF4-FFF2-40B4-BE49-F238E27FC236}">
                <a16:creationId xmlns:a16="http://schemas.microsoft.com/office/drawing/2014/main" id="{7C09A53E-DE96-4B67-A529-8616E43C2137}"/>
              </a:ext>
            </a:extLst>
          </p:cNvPr>
          <p:cNvSpPr txBox="1"/>
          <p:nvPr/>
        </p:nvSpPr>
        <p:spPr>
          <a:xfrm>
            <a:off x="1909637" y="2913753"/>
            <a:ext cx="3926084" cy="102278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500" b="1" i="0" u="none" strike="noStrike" kern="1200" cap="none" spc="0" normalizeH="0" baseline="0" noProof="0">
                <a:ln>
                  <a:noFill/>
                </a:ln>
                <a:solidFill>
                  <a:srgbClr val="003294"/>
                </a:solidFill>
                <a:effectLst/>
                <a:uLnTx/>
                <a:uFillTx/>
                <a:ea typeface="+mn-ea"/>
                <a:cs typeface="+mn-cs"/>
              </a:rPr>
              <a:t>Protect against cloud-related threats​</a:t>
            </a:r>
            <a:endParaRPr kumimoji="0" lang="en-GB" sz="1500" b="1" i="0" u="none" strike="noStrike" kern="1200" cap="none" spc="0" normalizeH="0" baseline="0" noProof="0">
              <a:ln>
                <a:noFill/>
              </a:ln>
              <a:solidFill>
                <a:srgbClr val="003294"/>
              </a:solidFill>
              <a:effectLst/>
              <a:uLnTx/>
              <a:uFillTx/>
              <a:ea typeface="+mn-ea"/>
              <a:cs typeface="+mn-cs"/>
            </a:endParaRPr>
          </a:p>
          <a:p>
            <a:pPr>
              <a:lnSpc>
                <a:spcPct val="110000"/>
              </a:lnSpc>
              <a:spcAft>
                <a:spcPts val="600"/>
              </a:spcAft>
              <a:defRPr/>
            </a:pPr>
            <a:r>
              <a:rPr kumimoji="0" lang="en-US" sz="1100" b="0" i="0" u="none" strike="noStrike" kern="1200" cap="none" spc="0" normalizeH="0" baseline="0" noProof="0">
                <a:ln>
                  <a:noFill/>
                </a:ln>
                <a:solidFill>
                  <a:srgbClr val="003294"/>
                </a:solidFill>
                <a:effectLst/>
                <a:uLnTx/>
                <a:uFillTx/>
                <a:ea typeface="+mn-ea"/>
                <a:cs typeface="+mn-cs"/>
              </a:rPr>
              <a:t>Cloud environments are a target for attackers and CyberArk Entitlement can help​ organizations protect against cloud-related threats by reducing the attack surface and proactively defending against attacks.​</a:t>
            </a:r>
            <a:endParaRPr kumimoji="0" lang="en-GB" sz="1100" b="0" i="0" u="none" strike="noStrike" kern="1200" cap="none" spc="0" normalizeH="0" baseline="0" noProof="0">
              <a:ln>
                <a:noFill/>
              </a:ln>
              <a:solidFill>
                <a:srgbClr val="003294"/>
              </a:solidFill>
              <a:effectLst/>
              <a:uLnTx/>
              <a:uFillTx/>
              <a:ea typeface="+mn-ea"/>
              <a:cs typeface="+mn-cs"/>
            </a:endParaRPr>
          </a:p>
        </p:txBody>
      </p:sp>
      <p:sp>
        <p:nvSpPr>
          <p:cNvPr id="7" name="TextBox 6">
            <a:extLst>
              <a:ext uri="{FF2B5EF4-FFF2-40B4-BE49-F238E27FC236}">
                <a16:creationId xmlns:a16="http://schemas.microsoft.com/office/drawing/2014/main" id="{C24EC5F5-FCF1-4E20-9A77-A72747E8E2D5}"/>
              </a:ext>
            </a:extLst>
          </p:cNvPr>
          <p:cNvSpPr txBox="1"/>
          <p:nvPr/>
        </p:nvSpPr>
        <p:spPr>
          <a:xfrm>
            <a:off x="1909637" y="4864708"/>
            <a:ext cx="4027614" cy="1022780"/>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500" b="1" i="0" u="none" strike="noStrike" kern="1200" cap="none" spc="0" normalizeH="0" baseline="0" noProof="0">
                <a:ln>
                  <a:noFill/>
                </a:ln>
                <a:solidFill>
                  <a:srgbClr val="003294"/>
                </a:solidFill>
                <a:effectLst/>
                <a:uLnTx/>
                <a:uFillTx/>
                <a:ea typeface="+mn-ea"/>
                <a:cs typeface="+mn-cs"/>
              </a:rPr>
              <a:t>Improve operational efficiency​</a:t>
            </a:r>
            <a:endParaRPr kumimoji="0" lang="en-GB" sz="1500" b="1" i="0" u="none" strike="noStrike" kern="1200" cap="none" spc="0" normalizeH="0" baseline="0" noProof="0">
              <a:ln>
                <a:noFill/>
              </a:ln>
              <a:solidFill>
                <a:srgbClr val="003294"/>
              </a:solidFill>
              <a:effectLst/>
              <a:uLnTx/>
              <a:uFillTx/>
              <a:ea typeface="+mn-ea"/>
              <a:cs typeface="+mn-cs"/>
            </a:endParaRPr>
          </a:p>
          <a:p>
            <a:pPr>
              <a:lnSpc>
                <a:spcPct val="110000"/>
              </a:lnSpc>
              <a:spcAft>
                <a:spcPts val="600"/>
              </a:spcAft>
              <a:defRPr/>
            </a:pPr>
            <a:r>
              <a:rPr kumimoji="0" lang="en-US" sz="1100" b="0" i="0" u="none" strike="noStrike" kern="1200" cap="none" spc="0" normalizeH="0" baseline="0" noProof="0">
                <a:ln>
                  <a:noFill/>
                </a:ln>
                <a:solidFill>
                  <a:srgbClr val="003294"/>
                </a:solidFill>
                <a:effectLst/>
                <a:uLnTx/>
                <a:uFillTx/>
                <a:ea typeface="+mn-ea"/>
                <a:cs typeface="+mn-cs"/>
              </a:rPr>
              <a:t>Managing cloud permissions can be a time-consuming and complex task. CEM can help organizations reduce the time and effort required to manage cloud permissions, freeing up resources for other tasks​</a:t>
            </a:r>
            <a:endParaRPr kumimoji="0" lang="en-GB" sz="1100" b="0" i="0" u="none" strike="noStrike" kern="1200" cap="none" spc="0" normalizeH="0" baseline="0" noProof="0">
              <a:ln>
                <a:noFill/>
              </a:ln>
              <a:solidFill>
                <a:srgbClr val="003294"/>
              </a:solidFill>
              <a:effectLst/>
              <a:uLnTx/>
              <a:uFillTx/>
              <a:ea typeface="+mn-ea"/>
              <a:cs typeface="+mn-cs"/>
            </a:endParaRPr>
          </a:p>
        </p:txBody>
      </p:sp>
      <p:sp>
        <p:nvSpPr>
          <p:cNvPr id="8" name="TextBox 7">
            <a:extLst>
              <a:ext uri="{FF2B5EF4-FFF2-40B4-BE49-F238E27FC236}">
                <a16:creationId xmlns:a16="http://schemas.microsoft.com/office/drawing/2014/main" id="{9F5F3863-592E-4CDF-9366-C6690B540E93}"/>
              </a:ext>
            </a:extLst>
          </p:cNvPr>
          <p:cNvSpPr txBox="1"/>
          <p:nvPr/>
        </p:nvSpPr>
        <p:spPr>
          <a:xfrm>
            <a:off x="7650627" y="1322388"/>
            <a:ext cx="3825607" cy="1170513"/>
          </a:xfrm>
          <a:prstGeom prst="rect">
            <a:avLst/>
          </a:prstGeom>
          <a:noFill/>
        </p:spPr>
        <p:txBody>
          <a:bodyPr wrap="square" lIns="0" tIns="0" rIns="0" bIns="0" rtlCol="0">
            <a:spAutoFit/>
          </a:bodyPr>
          <a:lstStyle/>
          <a:p>
            <a:pPr>
              <a:lnSpc>
                <a:spcPct val="110000"/>
              </a:lnSpc>
              <a:spcAft>
                <a:spcPts val="600"/>
              </a:spcAft>
              <a:defRPr/>
            </a:pPr>
            <a:r>
              <a:rPr kumimoji="0" lang="en-US" sz="1500" b="1" i="0" u="none" strike="noStrike" kern="1200" cap="none" spc="0" normalizeH="0" baseline="0" noProof="0">
                <a:ln>
                  <a:noFill/>
                </a:ln>
                <a:solidFill>
                  <a:srgbClr val="003294"/>
                </a:solidFill>
                <a:effectLst/>
                <a:uLnTx/>
                <a:uFillTx/>
                <a:ea typeface="+mn-ea"/>
                <a:cs typeface="+mn-cs"/>
              </a:rPr>
              <a:t>Build and enforce ​least privilege access </a:t>
            </a:r>
            <a:r>
              <a:rPr kumimoji="0" lang="en-US" sz="1100" b="0" i="0" u="none" strike="noStrike" kern="1200" cap="none" spc="0" normalizeH="0" baseline="0" noProof="0">
                <a:ln>
                  <a:noFill/>
                </a:ln>
                <a:solidFill>
                  <a:srgbClr val="003294"/>
                </a:solidFill>
                <a:effectLst/>
                <a:uLnTx/>
                <a:uFillTx/>
                <a:ea typeface="+mn-ea"/>
                <a:cs typeface="+mn-cs"/>
              </a:rPr>
              <a:t>Least privilege access means that users and applications only have the permissions they need to do their jobs and help to implement least privilege access across all cloud resources, making it more difficult for attackers to gain access to sensitive data​</a:t>
            </a:r>
            <a:endParaRPr kumimoji="0" lang="en-GB" sz="1100" b="0" i="0" u="none" strike="noStrike" kern="1200" cap="none" spc="0" normalizeH="0" baseline="0" noProof="0">
              <a:ln>
                <a:noFill/>
              </a:ln>
              <a:solidFill>
                <a:srgbClr val="003294"/>
              </a:solidFill>
              <a:effectLst/>
              <a:uLnTx/>
              <a:uFillTx/>
              <a:ea typeface="+mn-ea"/>
              <a:cs typeface="+mn-cs"/>
            </a:endParaRPr>
          </a:p>
        </p:txBody>
      </p:sp>
      <p:sp>
        <p:nvSpPr>
          <p:cNvPr id="9" name="TextBox 8">
            <a:extLst>
              <a:ext uri="{FF2B5EF4-FFF2-40B4-BE49-F238E27FC236}">
                <a16:creationId xmlns:a16="http://schemas.microsoft.com/office/drawing/2014/main" id="{B452AC60-52FB-4C11-B415-FD4397266AEC}"/>
              </a:ext>
            </a:extLst>
          </p:cNvPr>
          <p:cNvSpPr txBox="1"/>
          <p:nvPr/>
        </p:nvSpPr>
        <p:spPr>
          <a:xfrm>
            <a:off x="7650627" y="2913753"/>
            <a:ext cx="3681769" cy="1208985"/>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500" b="1" i="0" u="none" strike="noStrike" kern="1200" cap="none" spc="0" normalizeH="0" baseline="0" noProof="0">
                <a:ln>
                  <a:noFill/>
                </a:ln>
                <a:solidFill>
                  <a:srgbClr val="003294"/>
                </a:solidFill>
                <a:effectLst/>
                <a:uLnTx/>
                <a:uFillTx/>
                <a:ea typeface="+mn-ea"/>
                <a:cs typeface="+mn-cs"/>
              </a:rPr>
              <a:t>Adhere to compliance regulations​</a:t>
            </a:r>
            <a:endParaRPr kumimoji="0" lang="en-GB" sz="1500" b="1" i="0" u="none" strike="noStrike" kern="1200" cap="none" spc="0" normalizeH="0" baseline="0" noProof="0">
              <a:ln>
                <a:noFill/>
              </a:ln>
              <a:solidFill>
                <a:srgbClr val="003294"/>
              </a:solidFill>
              <a:effectLst/>
              <a:uLnTx/>
              <a:uFillTx/>
              <a:ea typeface="+mn-ea"/>
              <a:cs typeface="+mn-cs"/>
            </a:endParaRPr>
          </a:p>
          <a:p>
            <a:pPr>
              <a:lnSpc>
                <a:spcPct val="110000"/>
              </a:lnSpc>
              <a:spcAft>
                <a:spcPts val="600"/>
              </a:spcAft>
              <a:defRPr/>
            </a:pPr>
            <a:r>
              <a:rPr kumimoji="0" lang="en-US" sz="1100" b="0" i="0" u="none" strike="noStrike" kern="1200" cap="none" spc="0" normalizeH="0" baseline="0" noProof="0">
                <a:ln>
                  <a:noFill/>
                </a:ln>
                <a:solidFill>
                  <a:srgbClr val="003294"/>
                </a:solidFill>
                <a:effectLst/>
                <a:uLnTx/>
                <a:uFillTx/>
                <a:ea typeface="+mn-ea"/>
                <a:cs typeface="+mn-cs"/>
              </a:rPr>
              <a:t>Regulations that require organizations to implement strong security controls and CEM can help organizations comply with these regulations by providing visibility into cloud permissions and helping organizations to implement least privilege access.​</a:t>
            </a:r>
            <a:endParaRPr kumimoji="0" lang="en-GB" sz="1100" b="0" i="0" u="none" strike="noStrike" kern="1200" cap="none" spc="0" normalizeH="0" baseline="0" noProof="0">
              <a:ln>
                <a:noFill/>
              </a:ln>
              <a:solidFill>
                <a:srgbClr val="003294"/>
              </a:solidFill>
              <a:effectLst/>
              <a:uLnTx/>
              <a:uFillTx/>
              <a:ea typeface="+mn-ea"/>
              <a:cs typeface="+mn-cs"/>
            </a:endParaRPr>
          </a:p>
        </p:txBody>
      </p:sp>
      <p:grpSp>
        <p:nvGrpSpPr>
          <p:cNvPr id="11" name="Group 10">
            <a:extLst>
              <a:ext uri="{FF2B5EF4-FFF2-40B4-BE49-F238E27FC236}">
                <a16:creationId xmlns:a16="http://schemas.microsoft.com/office/drawing/2014/main" id="{87BEC81B-F043-4ED0-B2C2-02A50DA008C5}"/>
              </a:ext>
            </a:extLst>
          </p:cNvPr>
          <p:cNvGrpSpPr/>
          <p:nvPr/>
        </p:nvGrpSpPr>
        <p:grpSpPr>
          <a:xfrm>
            <a:off x="515519" y="1322388"/>
            <a:ext cx="1210174" cy="1080000"/>
            <a:chOff x="998400" y="1322388"/>
            <a:chExt cx="1210174" cy="1080000"/>
          </a:xfrm>
          <a:solidFill>
            <a:schemeClr val="accent2"/>
          </a:solidFill>
        </p:grpSpPr>
        <p:sp>
          <p:nvSpPr>
            <p:cNvPr id="12" name="Rectangle 11">
              <a:extLst>
                <a:ext uri="{FF2B5EF4-FFF2-40B4-BE49-F238E27FC236}">
                  <a16:creationId xmlns:a16="http://schemas.microsoft.com/office/drawing/2014/main" id="{ACBFC886-4D53-4490-9ABF-104DF3043A97}"/>
                </a:ext>
              </a:extLst>
            </p:cNvPr>
            <p:cNvSpPr/>
            <p:nvPr/>
          </p:nvSpPr>
          <p:spPr>
            <a:xfrm>
              <a:off x="998400" y="1322388"/>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70000"/>
                </a:lnSpc>
                <a:spcAft>
                  <a:spcPts val="600"/>
                </a:spcAft>
              </a:pPr>
              <a:r>
                <a:rPr lang="en-GB" sz="4000">
                  <a:solidFill>
                    <a:schemeClr val="bg1"/>
                  </a:solidFill>
                  <a:latin typeface="+mj-lt"/>
                </a:rPr>
                <a:t>01</a:t>
              </a:r>
            </a:p>
          </p:txBody>
        </p:sp>
        <p:sp>
          <p:nvSpPr>
            <p:cNvPr id="13" name="Isosceles Triangle 12">
              <a:extLst>
                <a:ext uri="{FF2B5EF4-FFF2-40B4-BE49-F238E27FC236}">
                  <a16:creationId xmlns:a16="http://schemas.microsoft.com/office/drawing/2014/main" id="{4492A153-A105-4EBA-98CC-7964E4C22E63}"/>
                </a:ext>
              </a:extLst>
            </p:cNvPr>
            <p:cNvSpPr/>
            <p:nvPr/>
          </p:nvSpPr>
          <p:spPr>
            <a:xfrm rot="5400000">
              <a:off x="2010188" y="1786587"/>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grpSp>
      <p:grpSp>
        <p:nvGrpSpPr>
          <p:cNvPr id="14" name="Group 13">
            <a:extLst>
              <a:ext uri="{FF2B5EF4-FFF2-40B4-BE49-F238E27FC236}">
                <a16:creationId xmlns:a16="http://schemas.microsoft.com/office/drawing/2014/main" id="{1D32BAA6-5F08-4A11-913F-D05DDA6D932F}"/>
              </a:ext>
            </a:extLst>
          </p:cNvPr>
          <p:cNvGrpSpPr/>
          <p:nvPr/>
        </p:nvGrpSpPr>
        <p:grpSpPr>
          <a:xfrm>
            <a:off x="515519" y="2913753"/>
            <a:ext cx="1210174" cy="1080000"/>
            <a:chOff x="998400" y="2913753"/>
            <a:chExt cx="1210174" cy="1080000"/>
          </a:xfrm>
          <a:solidFill>
            <a:schemeClr val="accent1"/>
          </a:solidFill>
        </p:grpSpPr>
        <p:sp>
          <p:nvSpPr>
            <p:cNvPr id="15" name="Rectangle 14">
              <a:extLst>
                <a:ext uri="{FF2B5EF4-FFF2-40B4-BE49-F238E27FC236}">
                  <a16:creationId xmlns:a16="http://schemas.microsoft.com/office/drawing/2014/main" id="{569A0E05-AFB5-4E98-A78F-4B5B71F2440C}"/>
                </a:ext>
              </a:extLst>
            </p:cNvPr>
            <p:cNvSpPr/>
            <p:nvPr/>
          </p:nvSpPr>
          <p:spPr>
            <a:xfrm>
              <a:off x="998400" y="2913753"/>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70000"/>
                </a:lnSpc>
                <a:spcAft>
                  <a:spcPts val="600"/>
                </a:spcAft>
              </a:pPr>
              <a:r>
                <a:rPr lang="en-GB" sz="4000">
                  <a:solidFill>
                    <a:schemeClr val="bg1"/>
                  </a:solidFill>
                  <a:latin typeface="+mj-lt"/>
                </a:rPr>
                <a:t>03</a:t>
              </a:r>
            </a:p>
          </p:txBody>
        </p:sp>
        <p:sp>
          <p:nvSpPr>
            <p:cNvPr id="16" name="Isosceles Triangle 15">
              <a:extLst>
                <a:ext uri="{FF2B5EF4-FFF2-40B4-BE49-F238E27FC236}">
                  <a16:creationId xmlns:a16="http://schemas.microsoft.com/office/drawing/2014/main" id="{158C0A61-58BE-4632-9C04-8D0300D9CCE0}"/>
                </a:ext>
              </a:extLst>
            </p:cNvPr>
            <p:cNvSpPr/>
            <p:nvPr/>
          </p:nvSpPr>
          <p:spPr>
            <a:xfrm rot="5400000">
              <a:off x="2010188" y="3377950"/>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grpSp>
      <p:grpSp>
        <p:nvGrpSpPr>
          <p:cNvPr id="17" name="Group 16">
            <a:extLst>
              <a:ext uri="{FF2B5EF4-FFF2-40B4-BE49-F238E27FC236}">
                <a16:creationId xmlns:a16="http://schemas.microsoft.com/office/drawing/2014/main" id="{BA17225B-72E8-4E11-8D14-38FA101B71C7}"/>
              </a:ext>
            </a:extLst>
          </p:cNvPr>
          <p:cNvGrpSpPr/>
          <p:nvPr/>
        </p:nvGrpSpPr>
        <p:grpSpPr>
          <a:xfrm>
            <a:off x="515519" y="4864708"/>
            <a:ext cx="1210174" cy="1080000"/>
            <a:chOff x="998400" y="4505118"/>
            <a:chExt cx="1210174" cy="1080000"/>
          </a:xfrm>
          <a:solidFill>
            <a:schemeClr val="accent3"/>
          </a:solidFill>
        </p:grpSpPr>
        <p:sp>
          <p:nvSpPr>
            <p:cNvPr id="18" name="Rectangle 17">
              <a:extLst>
                <a:ext uri="{FF2B5EF4-FFF2-40B4-BE49-F238E27FC236}">
                  <a16:creationId xmlns:a16="http://schemas.microsoft.com/office/drawing/2014/main" id="{A8476F38-CDE6-4E04-B3E4-FEE46B4E049D}"/>
                </a:ext>
              </a:extLst>
            </p:cNvPr>
            <p:cNvSpPr/>
            <p:nvPr/>
          </p:nvSpPr>
          <p:spPr>
            <a:xfrm>
              <a:off x="998400" y="4505118"/>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70000"/>
                </a:lnSpc>
                <a:spcAft>
                  <a:spcPts val="600"/>
                </a:spcAft>
              </a:pPr>
              <a:r>
                <a:rPr lang="en-GB" sz="4000">
                  <a:solidFill>
                    <a:schemeClr val="bg1"/>
                  </a:solidFill>
                  <a:latin typeface="+mj-lt"/>
                </a:rPr>
                <a:t>05</a:t>
              </a:r>
            </a:p>
          </p:txBody>
        </p:sp>
        <p:sp>
          <p:nvSpPr>
            <p:cNvPr id="19" name="Isosceles Triangle 18">
              <a:extLst>
                <a:ext uri="{FF2B5EF4-FFF2-40B4-BE49-F238E27FC236}">
                  <a16:creationId xmlns:a16="http://schemas.microsoft.com/office/drawing/2014/main" id="{4409CD41-1FC4-4378-B44B-61DDB95BEF8C}"/>
                </a:ext>
              </a:extLst>
            </p:cNvPr>
            <p:cNvSpPr/>
            <p:nvPr/>
          </p:nvSpPr>
          <p:spPr>
            <a:xfrm rot="5400000">
              <a:off x="2010188" y="4968666"/>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grpSp>
      <p:grpSp>
        <p:nvGrpSpPr>
          <p:cNvPr id="20" name="Group 19">
            <a:extLst>
              <a:ext uri="{FF2B5EF4-FFF2-40B4-BE49-F238E27FC236}">
                <a16:creationId xmlns:a16="http://schemas.microsoft.com/office/drawing/2014/main" id="{D679B6DF-5551-4787-B902-91D155B7E212}"/>
              </a:ext>
            </a:extLst>
          </p:cNvPr>
          <p:cNvGrpSpPr/>
          <p:nvPr/>
        </p:nvGrpSpPr>
        <p:grpSpPr>
          <a:xfrm>
            <a:off x="6254750" y="1322388"/>
            <a:ext cx="1211933" cy="1080000"/>
            <a:chOff x="6254750" y="1322388"/>
            <a:chExt cx="1211933" cy="1080000"/>
          </a:xfrm>
          <a:solidFill>
            <a:schemeClr val="accent4"/>
          </a:solidFill>
        </p:grpSpPr>
        <p:sp>
          <p:nvSpPr>
            <p:cNvPr id="21" name="Rectangle 20">
              <a:extLst>
                <a:ext uri="{FF2B5EF4-FFF2-40B4-BE49-F238E27FC236}">
                  <a16:creationId xmlns:a16="http://schemas.microsoft.com/office/drawing/2014/main" id="{8F104613-46D4-4940-8F1F-1CE5E403472F}"/>
                </a:ext>
              </a:extLst>
            </p:cNvPr>
            <p:cNvSpPr/>
            <p:nvPr/>
          </p:nvSpPr>
          <p:spPr>
            <a:xfrm>
              <a:off x="6254750" y="1322388"/>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70000"/>
                </a:lnSpc>
                <a:spcAft>
                  <a:spcPts val="600"/>
                </a:spcAft>
              </a:pPr>
              <a:r>
                <a:rPr lang="en-GB" sz="4000">
                  <a:solidFill>
                    <a:schemeClr val="bg1"/>
                  </a:solidFill>
                  <a:latin typeface="+mj-lt"/>
                </a:rPr>
                <a:t>02</a:t>
              </a:r>
            </a:p>
          </p:txBody>
        </p:sp>
        <p:sp>
          <p:nvSpPr>
            <p:cNvPr id="22" name="Isosceles Triangle 21">
              <a:extLst>
                <a:ext uri="{FF2B5EF4-FFF2-40B4-BE49-F238E27FC236}">
                  <a16:creationId xmlns:a16="http://schemas.microsoft.com/office/drawing/2014/main" id="{5EC03E5C-C6AB-4305-83C3-FDFA81E5739A}"/>
                </a:ext>
              </a:extLst>
            </p:cNvPr>
            <p:cNvSpPr/>
            <p:nvPr/>
          </p:nvSpPr>
          <p:spPr>
            <a:xfrm rot="5400000">
              <a:off x="7268297" y="1786588"/>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grpSp>
      <p:grpSp>
        <p:nvGrpSpPr>
          <p:cNvPr id="23" name="Group 22">
            <a:extLst>
              <a:ext uri="{FF2B5EF4-FFF2-40B4-BE49-F238E27FC236}">
                <a16:creationId xmlns:a16="http://schemas.microsoft.com/office/drawing/2014/main" id="{D0D1E999-01DE-4181-B9E1-7C2E8F693B9D}"/>
              </a:ext>
            </a:extLst>
          </p:cNvPr>
          <p:cNvGrpSpPr/>
          <p:nvPr/>
        </p:nvGrpSpPr>
        <p:grpSpPr>
          <a:xfrm>
            <a:off x="6254750" y="2913753"/>
            <a:ext cx="1211933" cy="1080000"/>
            <a:chOff x="6254750" y="2913753"/>
            <a:chExt cx="1211933" cy="1080000"/>
          </a:xfrm>
          <a:solidFill>
            <a:schemeClr val="accent5"/>
          </a:solidFill>
        </p:grpSpPr>
        <p:sp>
          <p:nvSpPr>
            <p:cNvPr id="24" name="Rectangle 23">
              <a:extLst>
                <a:ext uri="{FF2B5EF4-FFF2-40B4-BE49-F238E27FC236}">
                  <a16:creationId xmlns:a16="http://schemas.microsoft.com/office/drawing/2014/main" id="{1F4AC5EF-AF44-4FF9-98EC-DDF12A6C25C2}"/>
                </a:ext>
              </a:extLst>
            </p:cNvPr>
            <p:cNvSpPr/>
            <p:nvPr/>
          </p:nvSpPr>
          <p:spPr>
            <a:xfrm>
              <a:off x="6254750" y="2913753"/>
              <a:ext cx="1080000" cy="108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algn="ctr">
                <a:lnSpc>
                  <a:spcPct val="70000"/>
                </a:lnSpc>
                <a:spcAft>
                  <a:spcPts val="600"/>
                </a:spcAft>
              </a:pPr>
              <a:r>
                <a:rPr lang="en-GB" sz="4000">
                  <a:solidFill>
                    <a:schemeClr val="bg1"/>
                  </a:solidFill>
                  <a:latin typeface="+mj-lt"/>
                </a:rPr>
                <a:t>04</a:t>
              </a:r>
            </a:p>
          </p:txBody>
        </p:sp>
        <p:sp>
          <p:nvSpPr>
            <p:cNvPr id="25" name="Isosceles Triangle 24">
              <a:extLst>
                <a:ext uri="{FF2B5EF4-FFF2-40B4-BE49-F238E27FC236}">
                  <a16:creationId xmlns:a16="http://schemas.microsoft.com/office/drawing/2014/main" id="{8770A03E-C9E1-4330-BE08-815079DA90EC}"/>
                </a:ext>
              </a:extLst>
            </p:cNvPr>
            <p:cNvSpPr/>
            <p:nvPr/>
          </p:nvSpPr>
          <p:spPr>
            <a:xfrm rot="5400000">
              <a:off x="7268297" y="3377951"/>
              <a:ext cx="245165" cy="1516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grpSp>
    </p:spTree>
    <p:extLst>
      <p:ext uri="{BB962C8B-B14F-4D97-AF65-F5344CB8AC3E}">
        <p14:creationId xmlns:p14="http://schemas.microsoft.com/office/powerpoint/2010/main" val="3100747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A99B4A-F9C6-06A6-72AD-A0B140B6F93F}"/>
              </a:ext>
            </a:extLst>
          </p:cNvPr>
          <p:cNvSpPr>
            <a:spLocks noGrp="1"/>
          </p:cNvSpPr>
          <p:nvPr>
            <p:ph idx="1"/>
          </p:nvPr>
        </p:nvSpPr>
        <p:spPr>
          <a:xfrm>
            <a:off x="581025" y="1095375"/>
            <a:ext cx="11039475" cy="5295900"/>
          </a:xfrm>
        </p:spPr>
        <p:txBody>
          <a:bodyPr/>
          <a:lstStyle/>
          <a:p>
            <a:r>
              <a:rPr lang="en-US"/>
              <a:t>w</a:t>
            </a:r>
          </a:p>
        </p:txBody>
      </p:sp>
      <p:sp>
        <p:nvSpPr>
          <p:cNvPr id="4" name="Rectangle: Rounded Corners 3">
            <a:extLst>
              <a:ext uri="{FF2B5EF4-FFF2-40B4-BE49-F238E27FC236}">
                <a16:creationId xmlns:a16="http://schemas.microsoft.com/office/drawing/2014/main" id="{1188CBB6-C7C3-AE91-02D9-74BCD78BD2F5}"/>
              </a:ext>
            </a:extLst>
          </p:cNvPr>
          <p:cNvSpPr/>
          <p:nvPr/>
        </p:nvSpPr>
        <p:spPr>
          <a:xfrm>
            <a:off x="571500" y="1095374"/>
            <a:ext cx="11048251" cy="1379925"/>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285750" indent="-285750">
              <a:buFont typeface="Arial" panose="020B0604020202020204" pitchFamily="34" charset="0"/>
              <a:buChar char="•"/>
            </a:pPr>
            <a:r>
              <a:rPr lang="en-US" sz="1500">
                <a:solidFill>
                  <a:schemeClr val="bg1"/>
                </a:solidFill>
                <a:latin typeface="Calibri" panose="020F0502020204030204" pitchFamily="34" charset="0"/>
                <a:cs typeface="Calibri" panose="020F0502020204030204" pitchFamily="34" charset="0"/>
              </a:rPr>
              <a:t>Secure Cloud Access provisions just-in-time privileged access for administrative operations in multi-cloud environments, using the principle of least-privilege access. SCA enables operational efficiencies for IAM and Security teams implementing Zero Trust. This improves security posture by removing unnecessary standing access.</a:t>
            </a:r>
          </a:p>
          <a:p>
            <a:pPr marL="285750" indent="-285750">
              <a:buFont typeface="Arial" panose="020B0604020202020204" pitchFamily="34" charset="0"/>
              <a:buChar char="•"/>
            </a:pPr>
            <a:r>
              <a:rPr lang="en-US" sz="1500">
                <a:solidFill>
                  <a:schemeClr val="bg1"/>
                </a:solidFill>
                <a:latin typeface="Calibri" panose="020F0502020204030204" pitchFamily="34" charset="0"/>
                <a:cs typeface="Calibri" panose="020F0502020204030204" pitchFamily="34" charset="0"/>
              </a:rPr>
              <a:t>all sessions are simultaneously protected and monitored for audit and compliance.</a:t>
            </a:r>
          </a:p>
        </p:txBody>
      </p:sp>
      <p:pic>
        <p:nvPicPr>
          <p:cNvPr id="6" name="Picture 5">
            <a:extLst>
              <a:ext uri="{FF2B5EF4-FFF2-40B4-BE49-F238E27FC236}">
                <a16:creationId xmlns:a16="http://schemas.microsoft.com/office/drawing/2014/main" id="{6D27115C-65C6-9C35-0CDB-E7F361F516C1}"/>
              </a:ext>
            </a:extLst>
          </p:cNvPr>
          <p:cNvPicPr>
            <a:picLocks noChangeAspect="1"/>
          </p:cNvPicPr>
          <p:nvPr/>
        </p:nvPicPr>
        <p:blipFill>
          <a:blip r:embed="rId2"/>
          <a:stretch>
            <a:fillRect/>
          </a:stretch>
        </p:blipFill>
        <p:spPr>
          <a:xfrm>
            <a:off x="581025" y="2990849"/>
            <a:ext cx="5400675" cy="3400426"/>
          </a:xfrm>
          <a:prstGeom prst="rect">
            <a:avLst/>
          </a:prstGeom>
        </p:spPr>
      </p:pic>
      <p:sp>
        <p:nvSpPr>
          <p:cNvPr id="8" name="Rectangle 7">
            <a:extLst>
              <a:ext uri="{FF2B5EF4-FFF2-40B4-BE49-F238E27FC236}">
                <a16:creationId xmlns:a16="http://schemas.microsoft.com/office/drawing/2014/main" id="{CAAEB284-C64A-0185-E4A5-2816E3F3C2DE}"/>
              </a:ext>
            </a:extLst>
          </p:cNvPr>
          <p:cNvSpPr/>
          <p:nvPr/>
        </p:nvSpPr>
        <p:spPr>
          <a:xfrm>
            <a:off x="581024" y="2600324"/>
            <a:ext cx="3312881" cy="286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500" b="1">
                <a:solidFill>
                  <a:schemeClr val="tx1"/>
                </a:solidFill>
              </a:rPr>
              <a:t>Secure Cloud Access Workflow</a:t>
            </a:r>
          </a:p>
        </p:txBody>
      </p:sp>
      <p:sp>
        <p:nvSpPr>
          <p:cNvPr id="10" name="TextBox 9">
            <a:extLst>
              <a:ext uri="{FF2B5EF4-FFF2-40B4-BE49-F238E27FC236}">
                <a16:creationId xmlns:a16="http://schemas.microsoft.com/office/drawing/2014/main" id="{63F1DC47-DD91-5678-F3D3-44CE339F2F5D}"/>
              </a:ext>
            </a:extLst>
          </p:cNvPr>
          <p:cNvSpPr txBox="1"/>
          <p:nvPr/>
        </p:nvSpPr>
        <p:spPr>
          <a:xfrm>
            <a:off x="6315075" y="2990849"/>
            <a:ext cx="5295900" cy="3354765"/>
          </a:xfrm>
          <a:prstGeom prst="rect">
            <a:avLst/>
          </a:prstGeom>
          <a:noFill/>
        </p:spPr>
        <p:txBody>
          <a:bodyPr wrap="square">
            <a:spAutoFit/>
          </a:bodyPr>
          <a:lstStyle/>
          <a:p>
            <a:pPr algn="l" latinLnBrk="0"/>
            <a:r>
              <a:rPr lang="en-US" sz="1600" b="1" i="0">
                <a:solidFill>
                  <a:srgbClr val="000000"/>
                </a:solidFill>
                <a:effectLst/>
                <a:latin typeface="Calibri" panose="020F0502020204030204" pitchFamily="34" charset="0"/>
                <a:cs typeface="Calibri" panose="020F0502020204030204" pitchFamily="34" charset="0"/>
              </a:rPr>
              <a:t>   How does it work?</a:t>
            </a:r>
          </a:p>
          <a:p>
            <a:pPr marL="171450" indent="-171450" algn="l" latinLnBrk="0">
              <a:buFont typeface="Arial" panose="020B0604020202020204" pitchFamily="34" charset="0"/>
              <a:buChar char="•"/>
            </a:pPr>
            <a:r>
              <a:rPr lang="en-US" sz="1400" b="0" i="0">
                <a:solidFill>
                  <a:srgbClr val="000000"/>
                </a:solidFill>
                <a:effectLst/>
                <a:latin typeface="Calibri" panose="020F0502020204030204" pitchFamily="34" charset="0"/>
                <a:cs typeface="Calibri" panose="020F0502020204030204" pitchFamily="34" charset="0"/>
              </a:rPr>
              <a:t>End users that need access to the cloud management layer connect to their cloud environments via web console or CLI.</a:t>
            </a:r>
          </a:p>
          <a:p>
            <a:pPr marL="171450" indent="-171450" algn="l" latinLnBrk="0">
              <a:buFont typeface="Arial" panose="020B0604020202020204" pitchFamily="34" charset="0"/>
              <a:buChar char="•"/>
            </a:pPr>
            <a:r>
              <a:rPr lang="en-US" sz="1400" b="0" i="0">
                <a:solidFill>
                  <a:srgbClr val="000000"/>
                </a:solidFill>
                <a:effectLst/>
                <a:latin typeface="Calibri" panose="020F0502020204030204" pitchFamily="34" charset="0"/>
                <a:cs typeface="Calibri" panose="020F0502020204030204" pitchFamily="34" charset="0"/>
              </a:rPr>
              <a:t>The end users natively authenticate using either CyberArk Identity or another third-party IdP.</a:t>
            </a:r>
          </a:p>
          <a:p>
            <a:pPr marL="171450" indent="-171450" algn="l" latinLnBrk="0">
              <a:buFont typeface="Arial" panose="020B0604020202020204" pitchFamily="34" charset="0"/>
              <a:buChar char="•"/>
            </a:pPr>
            <a:r>
              <a:rPr lang="en-US" sz="1400">
                <a:solidFill>
                  <a:srgbClr val="000000"/>
                </a:solidFill>
                <a:latin typeface="Calibri" panose="020F0502020204030204" pitchFamily="34" charset="0"/>
                <a:cs typeface="Calibri" panose="020F0502020204030204" pitchFamily="34" charset="0"/>
              </a:rPr>
              <a:t>I</a:t>
            </a:r>
            <a:r>
              <a:rPr lang="en-US" sz="1400" b="0" i="0">
                <a:solidFill>
                  <a:srgbClr val="000000"/>
                </a:solidFill>
                <a:effectLst/>
                <a:latin typeface="Calibri" panose="020F0502020204030204" pitchFamily="34" charset="0"/>
                <a:cs typeface="Calibri" panose="020F0502020204030204" pitchFamily="34" charset="0"/>
              </a:rPr>
              <a:t>n the background, SCA validates approved entitlements for an end user’s session. The end users then select the scope of their current task, ensuring least privilege access.</a:t>
            </a:r>
          </a:p>
          <a:p>
            <a:pPr marL="171450" indent="-171450" algn="l" latinLnBrk="0">
              <a:buFont typeface="Arial" panose="020B0604020202020204" pitchFamily="34" charset="0"/>
              <a:buChar char="•"/>
            </a:pPr>
            <a:r>
              <a:rPr lang="en-US" sz="1400" b="0" i="0">
                <a:solidFill>
                  <a:srgbClr val="000000"/>
                </a:solidFill>
                <a:effectLst/>
                <a:latin typeface="Calibri" panose="020F0502020204030204" pitchFamily="34" charset="0"/>
                <a:cs typeface="Calibri" panose="020F0502020204030204" pitchFamily="34" charset="0"/>
              </a:rPr>
              <a:t>Access for cloud management operations is elevated just-in-time to reduce the risk of compromised credentials. Sessions are time-bound and permissions are revoked automatically at the end of a session.</a:t>
            </a:r>
          </a:p>
          <a:p>
            <a:pPr marL="171450" indent="-171450" algn="l" latinLnBrk="0">
              <a:buFont typeface="Arial" panose="020B0604020202020204" pitchFamily="34" charset="0"/>
              <a:buChar char="•"/>
            </a:pPr>
            <a:r>
              <a:rPr lang="en-US" sz="1400" b="0" i="0">
                <a:solidFill>
                  <a:srgbClr val="000000"/>
                </a:solidFill>
                <a:effectLst/>
                <a:latin typeface="Calibri" panose="020F0502020204030204" pitchFamily="34" charset="0"/>
                <a:cs typeface="Calibri" panose="020F0502020204030204" pitchFamily="34" charset="0"/>
              </a:rPr>
              <a:t>Web-based sessions to the cloud console are recorded for audit and compliance. Additional session protection helps reduce the risk of browser hijacking</a:t>
            </a:r>
          </a:p>
        </p:txBody>
      </p:sp>
      <p:sp>
        <p:nvSpPr>
          <p:cNvPr id="5" name="Title 1">
            <a:extLst>
              <a:ext uri="{FF2B5EF4-FFF2-40B4-BE49-F238E27FC236}">
                <a16:creationId xmlns:a16="http://schemas.microsoft.com/office/drawing/2014/main" id="{BEC90410-6AD1-5B54-0396-DE61C3B96E15}"/>
              </a:ext>
            </a:extLst>
          </p:cNvPr>
          <p:cNvSpPr txBox="1">
            <a:spLocks/>
          </p:cNvSpPr>
          <p:nvPr/>
        </p:nvSpPr>
        <p:spPr>
          <a:xfrm>
            <a:off x="571500" y="278923"/>
            <a:ext cx="10404672" cy="482400"/>
          </a:xfrm>
          <a:prstGeom prst="rect">
            <a:avLst/>
          </a:prstGeom>
        </p:spPr>
        <p:txBody>
          <a:bodyPr vert="horz" lIns="0" tIns="0" rIns="0" bIns="0" rtlCol="0" anchor="t" anchorCtr="0">
            <a:noAutofit/>
          </a:bodyPr>
          <a:lstStyle>
            <a:lvl1pPr algn="l" defTabSz="914400" rtl="0" eaLnBrk="1" latinLnBrk="0" hangingPunct="1">
              <a:lnSpc>
                <a:spcPct val="70000"/>
              </a:lnSpc>
              <a:spcBef>
                <a:spcPct val="0"/>
              </a:spcBef>
              <a:buNone/>
              <a:defRPr sz="5400" kern="1200">
                <a:solidFill>
                  <a:schemeClr val="tx2"/>
                </a:solidFill>
                <a:latin typeface="+mj-lt"/>
                <a:ea typeface="+mj-ea"/>
                <a:cs typeface="+mj-cs"/>
              </a:defRPr>
            </a:lvl1pPr>
          </a:lstStyle>
          <a:p>
            <a:r>
              <a:rPr lang="en-US" sz="4400" b="1"/>
              <a:t>Secure Cloud Access</a:t>
            </a:r>
            <a:br>
              <a:rPr lang="en-US" sz="4400" b="0" i="0">
                <a:solidFill>
                  <a:srgbClr val="000000"/>
                </a:solidFill>
                <a:effectLst/>
                <a:latin typeface="Open Sans" panose="020B0606030504020204" pitchFamily="34" charset="0"/>
              </a:rPr>
            </a:br>
            <a:endParaRPr lang="en-US" sz="4400" b="1"/>
          </a:p>
        </p:txBody>
      </p:sp>
    </p:spTree>
    <p:extLst>
      <p:ext uri="{BB962C8B-B14F-4D97-AF65-F5344CB8AC3E}">
        <p14:creationId xmlns:p14="http://schemas.microsoft.com/office/powerpoint/2010/main" val="684827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17734"/>
            <a:ext cx="5765982" cy="2903488"/>
          </a:xfrm>
        </p:spPr>
        <p:txBody>
          <a:bodyPr/>
          <a:lstStyle/>
          <a:p>
            <a:pPr>
              <a:lnSpc>
                <a:spcPct val="100000"/>
              </a:lnSpc>
              <a:spcAft>
                <a:spcPts val="500"/>
              </a:spcAft>
            </a:pPr>
            <a:r>
              <a:rPr lang="en-GB" sz="6000"/>
              <a:t>Phase 1  - Option - 1</a:t>
            </a:r>
            <a:br>
              <a:rPr lang="en-GB" sz="6000"/>
            </a:br>
            <a:r>
              <a:rPr lang="en-GB" sz="6000"/>
              <a:t>CyberArk Version Upgrade</a:t>
            </a:r>
            <a:br>
              <a:rPr lang="en-GB" sz="6000"/>
            </a:br>
            <a:endParaRPr lang="en-GB" sz="6000">
              <a:solidFill>
                <a:srgbClr val="FF0000"/>
              </a:solidFill>
            </a:endParaRPr>
          </a:p>
        </p:txBody>
      </p:sp>
    </p:spTree>
    <p:extLst>
      <p:ext uri="{BB962C8B-B14F-4D97-AF65-F5344CB8AC3E}">
        <p14:creationId xmlns:p14="http://schemas.microsoft.com/office/powerpoint/2010/main" val="5418482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4072-7090-49A9-5E28-206C8FC12A18}"/>
              </a:ext>
            </a:extLst>
          </p:cNvPr>
          <p:cNvSpPr>
            <a:spLocks noGrp="1"/>
          </p:cNvSpPr>
          <p:nvPr>
            <p:ph type="title"/>
          </p:nvPr>
        </p:nvSpPr>
        <p:spPr>
          <a:xfrm>
            <a:off x="630794" y="246631"/>
            <a:ext cx="10185600" cy="518400"/>
          </a:xfrm>
        </p:spPr>
        <p:txBody>
          <a:bodyPr/>
          <a:lstStyle/>
          <a:p>
            <a:r>
              <a:rPr lang="en-US" b="1"/>
              <a:t>Our Approach</a:t>
            </a:r>
          </a:p>
        </p:txBody>
      </p:sp>
      <p:sp>
        <p:nvSpPr>
          <p:cNvPr id="4" name="TextBox 3">
            <a:extLst>
              <a:ext uri="{FF2B5EF4-FFF2-40B4-BE49-F238E27FC236}">
                <a16:creationId xmlns:a16="http://schemas.microsoft.com/office/drawing/2014/main" id="{56CDAAC9-71FD-8F63-A779-CD21E32B246E}"/>
              </a:ext>
            </a:extLst>
          </p:cNvPr>
          <p:cNvSpPr txBox="1"/>
          <p:nvPr/>
        </p:nvSpPr>
        <p:spPr>
          <a:xfrm>
            <a:off x="771883" y="1764005"/>
            <a:ext cx="10207861" cy="323165"/>
          </a:xfrm>
          <a:prstGeom prst="rect">
            <a:avLst/>
          </a:prstGeom>
          <a:solidFill>
            <a:srgbClr val="AB0D82"/>
          </a:solidFill>
        </p:spPr>
        <p:txBody>
          <a:bodyPr wrap="square" rtlCol="0" anchor="ctr">
            <a:spAutoFit/>
          </a:bodyPr>
          <a:lstStyle/>
          <a:p>
            <a:pPr algn="ctr">
              <a:lnSpc>
                <a:spcPts val="1800"/>
              </a:lnSpc>
            </a:pPr>
            <a:r>
              <a:rPr lang="en-US" sz="1600" b="1">
                <a:solidFill>
                  <a:schemeClr val="bg1"/>
                </a:solidFill>
                <a:cs typeface="Arial" panose="020B0604020202020204" pitchFamily="34" charset="0"/>
              </a:rPr>
              <a:t>Cloud Entitlement Manager</a:t>
            </a:r>
            <a:endParaRPr lang="en-GB" sz="1600" b="1">
              <a:solidFill>
                <a:schemeClr val="bg1"/>
              </a:solidFill>
              <a:cs typeface="Arial" panose="020B0604020202020204" pitchFamily="34" charset="0"/>
            </a:endParaRPr>
          </a:p>
        </p:txBody>
      </p:sp>
      <p:sp>
        <p:nvSpPr>
          <p:cNvPr id="5" name="Rounded Rectangle 4">
            <a:extLst>
              <a:ext uri="{FF2B5EF4-FFF2-40B4-BE49-F238E27FC236}">
                <a16:creationId xmlns:a16="http://schemas.microsoft.com/office/drawing/2014/main" id="{9B3258EB-A45D-B98F-E379-09EC6542248B}"/>
              </a:ext>
            </a:extLst>
          </p:cNvPr>
          <p:cNvSpPr/>
          <p:nvPr/>
        </p:nvSpPr>
        <p:spPr>
          <a:xfrm rot="16200000">
            <a:off x="516430" y="2473412"/>
            <a:ext cx="3000849" cy="2496017"/>
          </a:xfrm>
          <a:prstGeom prst="roundRect">
            <a:avLst>
              <a:gd name="adj" fmla="val 3719"/>
            </a:avLst>
          </a:prstGeom>
          <a:solidFill>
            <a:srgbClr val="00338D"/>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856" tIns="82299" rIns="106681" bIns="1610578" numCol="1" spcCol="1270" anchor="t" anchorCtr="0">
            <a:noAutofit/>
          </a:bodyPr>
          <a:lstStyle/>
          <a:p>
            <a:pPr algn="r" defTabSz="1066827">
              <a:lnSpc>
                <a:spcPct val="90000"/>
              </a:lnSpc>
              <a:spcBef>
                <a:spcPct val="0"/>
              </a:spcBef>
              <a:spcAft>
                <a:spcPct val="35000"/>
              </a:spcAft>
            </a:pPr>
            <a:endParaRPr lang="en-US" sz="2400">
              <a:cs typeface="Arial" panose="020B0604020202020204" pitchFamily="34" charset="0"/>
            </a:endParaRPr>
          </a:p>
        </p:txBody>
      </p:sp>
      <p:sp>
        <p:nvSpPr>
          <p:cNvPr id="6" name="Rounded Rectangle 5">
            <a:extLst>
              <a:ext uri="{FF2B5EF4-FFF2-40B4-BE49-F238E27FC236}">
                <a16:creationId xmlns:a16="http://schemas.microsoft.com/office/drawing/2014/main" id="{22A7B78F-7FC7-2084-9031-E0CF5E37E5DA}"/>
              </a:ext>
            </a:extLst>
          </p:cNvPr>
          <p:cNvSpPr/>
          <p:nvPr/>
        </p:nvSpPr>
        <p:spPr>
          <a:xfrm rot="16200000">
            <a:off x="3083837" y="2473412"/>
            <a:ext cx="3000849" cy="2496017"/>
          </a:xfrm>
          <a:prstGeom prst="roundRect">
            <a:avLst>
              <a:gd name="adj" fmla="val 3103"/>
            </a:avLst>
          </a:prstGeom>
          <a:solidFill>
            <a:srgbClr val="00B8F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855" tIns="82297" rIns="106681" bIns="1610578" numCol="1" spcCol="1270" anchor="t" anchorCtr="0">
            <a:noAutofit/>
          </a:bodyPr>
          <a:lstStyle/>
          <a:p>
            <a:pPr algn="r" defTabSz="1066827">
              <a:lnSpc>
                <a:spcPct val="90000"/>
              </a:lnSpc>
              <a:spcBef>
                <a:spcPct val="0"/>
              </a:spcBef>
              <a:spcAft>
                <a:spcPct val="35000"/>
              </a:spcAft>
            </a:pPr>
            <a:endParaRPr lang="en-US" sz="2400">
              <a:cs typeface="Arial" panose="020B0604020202020204" pitchFamily="34" charset="0"/>
            </a:endParaRPr>
          </a:p>
        </p:txBody>
      </p:sp>
      <p:sp>
        <p:nvSpPr>
          <p:cNvPr id="7" name="Rounded Rectangle 6">
            <a:extLst>
              <a:ext uri="{FF2B5EF4-FFF2-40B4-BE49-F238E27FC236}">
                <a16:creationId xmlns:a16="http://schemas.microsoft.com/office/drawing/2014/main" id="{79344F26-D491-028F-C7A9-A52AE859552D}"/>
              </a:ext>
            </a:extLst>
          </p:cNvPr>
          <p:cNvSpPr/>
          <p:nvPr/>
        </p:nvSpPr>
        <p:spPr>
          <a:xfrm rot="16200000">
            <a:off x="5651244" y="2473409"/>
            <a:ext cx="3000849" cy="2496017"/>
          </a:xfrm>
          <a:prstGeom prst="roundRect">
            <a:avLst>
              <a:gd name="adj" fmla="val 4952"/>
            </a:avLst>
          </a:prstGeom>
          <a:solidFill>
            <a:srgbClr val="1E49E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855" tIns="82295" rIns="106681" bIns="1610580" numCol="1" spcCol="1270" anchor="t" anchorCtr="0">
            <a:noAutofit/>
          </a:bodyPr>
          <a:lstStyle/>
          <a:p>
            <a:pPr algn="r" defTabSz="1066827">
              <a:lnSpc>
                <a:spcPct val="90000"/>
              </a:lnSpc>
              <a:spcBef>
                <a:spcPct val="0"/>
              </a:spcBef>
              <a:spcAft>
                <a:spcPct val="35000"/>
              </a:spcAft>
            </a:pPr>
            <a:endParaRPr lang="en-US" sz="2400">
              <a:cs typeface="Arial" panose="020B0604020202020204" pitchFamily="34" charset="0"/>
            </a:endParaRPr>
          </a:p>
        </p:txBody>
      </p:sp>
      <p:sp>
        <p:nvSpPr>
          <p:cNvPr id="8" name="Rounded Rectangle 7">
            <a:extLst>
              <a:ext uri="{FF2B5EF4-FFF2-40B4-BE49-F238E27FC236}">
                <a16:creationId xmlns:a16="http://schemas.microsoft.com/office/drawing/2014/main" id="{A88C69A4-551C-17AF-37D8-187E91365467}"/>
              </a:ext>
            </a:extLst>
          </p:cNvPr>
          <p:cNvSpPr/>
          <p:nvPr/>
        </p:nvSpPr>
        <p:spPr>
          <a:xfrm rot="16200000">
            <a:off x="8218650" y="2473409"/>
            <a:ext cx="3000849" cy="2496017"/>
          </a:xfrm>
          <a:prstGeom prst="roundRect">
            <a:avLst>
              <a:gd name="adj" fmla="val 7419"/>
            </a:avLst>
          </a:prstGeom>
          <a:solidFill>
            <a:srgbClr val="7213E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855" tIns="82296" rIns="106681" bIns="1610580" numCol="1" spcCol="1270" anchor="t" anchorCtr="0">
            <a:noAutofit/>
          </a:bodyPr>
          <a:lstStyle/>
          <a:p>
            <a:pPr algn="r" defTabSz="1066827">
              <a:lnSpc>
                <a:spcPct val="90000"/>
              </a:lnSpc>
              <a:spcBef>
                <a:spcPct val="0"/>
              </a:spcBef>
              <a:spcAft>
                <a:spcPct val="35000"/>
              </a:spcAft>
            </a:pPr>
            <a:endParaRPr lang="en-US" sz="2400">
              <a:cs typeface="Arial" panose="020B0604020202020204" pitchFamily="34" charset="0"/>
            </a:endParaRPr>
          </a:p>
        </p:txBody>
      </p:sp>
      <p:sp>
        <p:nvSpPr>
          <p:cNvPr id="9" name="Rectangle 8">
            <a:extLst>
              <a:ext uri="{FF2B5EF4-FFF2-40B4-BE49-F238E27FC236}">
                <a16:creationId xmlns:a16="http://schemas.microsoft.com/office/drawing/2014/main" id="{7AF96238-440A-1898-1C9F-0633521EBB93}"/>
              </a:ext>
            </a:extLst>
          </p:cNvPr>
          <p:cNvSpPr/>
          <p:nvPr/>
        </p:nvSpPr>
        <p:spPr>
          <a:xfrm>
            <a:off x="911403" y="3694095"/>
            <a:ext cx="2129851" cy="528776"/>
          </a:xfrm>
          <a:prstGeom prst="rect">
            <a:avLst/>
          </a:prstGeom>
        </p:spPr>
        <p:txBody>
          <a:bodyPr wrap="square" lIns="33231" tIns="33231" rIns="33231" bIns="33231" anchor="ctr">
            <a:spAutoFit/>
          </a:bodyPr>
          <a:lstStyle/>
          <a:p>
            <a:pPr algn="ctr" defTabSz="740038">
              <a:spcBef>
                <a:spcPct val="20000"/>
              </a:spcBef>
            </a:pPr>
            <a:r>
              <a:rPr lang="en-US" sz="1500" b="1">
                <a:solidFill>
                  <a:schemeClr val="bg1"/>
                </a:solidFill>
                <a:cs typeface="Arial" panose="020B0604020202020204" pitchFamily="34" charset="0"/>
              </a:rPr>
              <a:t>Configure &amp; Connect Cloud Platforms</a:t>
            </a:r>
          </a:p>
        </p:txBody>
      </p:sp>
      <p:sp>
        <p:nvSpPr>
          <p:cNvPr id="10" name="Rectangle 9">
            <a:extLst>
              <a:ext uri="{FF2B5EF4-FFF2-40B4-BE49-F238E27FC236}">
                <a16:creationId xmlns:a16="http://schemas.microsoft.com/office/drawing/2014/main" id="{6CB9361A-3316-43FA-B9B0-CAD1FD2C647E}"/>
              </a:ext>
            </a:extLst>
          </p:cNvPr>
          <p:cNvSpPr/>
          <p:nvPr/>
        </p:nvSpPr>
        <p:spPr>
          <a:xfrm>
            <a:off x="3685184" y="3724522"/>
            <a:ext cx="1897648" cy="567184"/>
          </a:xfrm>
          <a:prstGeom prst="rect">
            <a:avLst/>
          </a:prstGeom>
        </p:spPr>
        <p:txBody>
          <a:bodyPr wrap="square" lIns="33231" tIns="33231" rIns="33231" bIns="33231" anchor="ctr">
            <a:spAutoFit/>
          </a:bodyPr>
          <a:lstStyle/>
          <a:p>
            <a:pPr marL="164127" indent="-164127" algn="ctr" defTabSz="740038">
              <a:spcBef>
                <a:spcPct val="20000"/>
              </a:spcBef>
            </a:pPr>
            <a:r>
              <a:rPr lang="de-DE" sz="1477" b="1">
                <a:solidFill>
                  <a:schemeClr val="bg1"/>
                </a:solidFill>
                <a:cs typeface="Arial" panose="020B0604020202020204" pitchFamily="34" charset="0"/>
              </a:rPr>
              <a:t>Scan Workspaces</a:t>
            </a:r>
          </a:p>
          <a:p>
            <a:pPr marL="164127" indent="-164127" algn="ctr" defTabSz="740038">
              <a:spcBef>
                <a:spcPct val="20000"/>
              </a:spcBef>
            </a:pPr>
            <a:endParaRPr lang="de-DE" sz="1477" b="1">
              <a:solidFill>
                <a:schemeClr val="bg1"/>
              </a:solidFill>
              <a:cs typeface="Arial" panose="020B0604020202020204" pitchFamily="34" charset="0"/>
            </a:endParaRPr>
          </a:p>
        </p:txBody>
      </p:sp>
      <p:sp>
        <p:nvSpPr>
          <p:cNvPr id="11" name="Rectangle 10">
            <a:extLst>
              <a:ext uri="{FF2B5EF4-FFF2-40B4-BE49-F238E27FC236}">
                <a16:creationId xmlns:a16="http://schemas.microsoft.com/office/drawing/2014/main" id="{4F090741-BB28-9221-9059-D03CFBF0867B}"/>
              </a:ext>
            </a:extLst>
          </p:cNvPr>
          <p:cNvSpPr/>
          <p:nvPr/>
        </p:nvSpPr>
        <p:spPr>
          <a:xfrm>
            <a:off x="8698861" y="3719370"/>
            <a:ext cx="2131067" cy="521723"/>
          </a:xfrm>
          <a:prstGeom prst="rect">
            <a:avLst/>
          </a:prstGeom>
        </p:spPr>
        <p:txBody>
          <a:bodyPr wrap="square" lIns="33231" tIns="33231" rIns="33231" bIns="33231" anchor="ctr">
            <a:spAutoFit/>
          </a:bodyPr>
          <a:lstStyle/>
          <a:p>
            <a:pPr marL="164127" indent="-164127" algn="ctr" defTabSz="740038"/>
            <a:r>
              <a:rPr lang="de-DE" sz="1477" b="1">
                <a:solidFill>
                  <a:schemeClr val="bg1"/>
                </a:solidFill>
                <a:cs typeface="Arial" panose="020B0604020202020204" pitchFamily="34" charset="0"/>
              </a:rPr>
              <a:t>Implement remediation activties</a:t>
            </a:r>
          </a:p>
        </p:txBody>
      </p:sp>
      <p:sp>
        <p:nvSpPr>
          <p:cNvPr id="15" name="Rectangle 14">
            <a:extLst>
              <a:ext uri="{FF2B5EF4-FFF2-40B4-BE49-F238E27FC236}">
                <a16:creationId xmlns:a16="http://schemas.microsoft.com/office/drawing/2014/main" id="{541C1ADB-1E6E-B12B-9645-55C6F460CDAB}"/>
              </a:ext>
            </a:extLst>
          </p:cNvPr>
          <p:cNvSpPr/>
          <p:nvPr/>
        </p:nvSpPr>
        <p:spPr>
          <a:xfrm>
            <a:off x="6119557" y="3729643"/>
            <a:ext cx="1893192" cy="521723"/>
          </a:xfrm>
          <a:prstGeom prst="rect">
            <a:avLst/>
          </a:prstGeom>
        </p:spPr>
        <p:txBody>
          <a:bodyPr wrap="square" lIns="33231" tIns="33231" rIns="33231" bIns="33231" anchor="ctr">
            <a:spAutoFit/>
          </a:bodyPr>
          <a:lstStyle/>
          <a:p>
            <a:pPr marL="164127" indent="-164127" algn="ctr" defTabSz="740038">
              <a:spcBef>
                <a:spcPct val="20000"/>
              </a:spcBef>
            </a:pPr>
            <a:r>
              <a:rPr lang="de-DE" sz="1477" b="1">
                <a:solidFill>
                  <a:schemeClr val="bg1"/>
                </a:solidFill>
                <a:cs typeface="Arial" panose="020B0604020202020204" pitchFamily="34" charset="0"/>
              </a:rPr>
              <a:t>   Analyze risk Exposure</a:t>
            </a:r>
          </a:p>
        </p:txBody>
      </p:sp>
      <p:sp>
        <p:nvSpPr>
          <p:cNvPr id="17" name="Pentagon 16">
            <a:extLst>
              <a:ext uri="{FF2B5EF4-FFF2-40B4-BE49-F238E27FC236}">
                <a16:creationId xmlns:a16="http://schemas.microsoft.com/office/drawing/2014/main" id="{16BEDA12-953D-8C9C-CF9B-F8995DF14EDE}"/>
              </a:ext>
            </a:extLst>
          </p:cNvPr>
          <p:cNvSpPr/>
          <p:nvPr/>
        </p:nvSpPr>
        <p:spPr>
          <a:xfrm>
            <a:off x="5723594" y="4513660"/>
            <a:ext cx="529584" cy="459527"/>
          </a:xfrm>
          <a:prstGeom prst="homePlate">
            <a:avLst>
              <a:gd name="adj" fmla="val 91908"/>
            </a:avLst>
          </a:prstGeom>
          <a:solidFill>
            <a:srgbClr val="FFFFFF"/>
          </a:solidFill>
          <a:ln>
            <a:noFill/>
          </a:ln>
          <a:effectLst>
            <a:outerShdw blurRad="50800" dist="38100" algn="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8" name="Pentagon 17">
            <a:extLst>
              <a:ext uri="{FF2B5EF4-FFF2-40B4-BE49-F238E27FC236}">
                <a16:creationId xmlns:a16="http://schemas.microsoft.com/office/drawing/2014/main" id="{9C40EBAE-D922-C07F-E42F-C93809BD35A8}"/>
              </a:ext>
            </a:extLst>
          </p:cNvPr>
          <p:cNvSpPr/>
          <p:nvPr/>
        </p:nvSpPr>
        <p:spPr>
          <a:xfrm>
            <a:off x="8302821" y="4515647"/>
            <a:ext cx="529584" cy="459527"/>
          </a:xfrm>
          <a:prstGeom prst="homePlate">
            <a:avLst>
              <a:gd name="adj" fmla="val 84639"/>
            </a:avLst>
          </a:prstGeom>
          <a:solidFill>
            <a:srgbClr val="FFFFFF"/>
          </a:solidFill>
          <a:ln>
            <a:noFill/>
          </a:ln>
          <a:effectLst>
            <a:outerShdw blurRad="50800" dist="38100" algn="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Pentagon 18">
            <a:extLst>
              <a:ext uri="{FF2B5EF4-FFF2-40B4-BE49-F238E27FC236}">
                <a16:creationId xmlns:a16="http://schemas.microsoft.com/office/drawing/2014/main" id="{588E38A2-0919-C816-50F3-2CCE4DF60DAE}"/>
              </a:ext>
            </a:extLst>
          </p:cNvPr>
          <p:cNvSpPr/>
          <p:nvPr/>
        </p:nvSpPr>
        <p:spPr>
          <a:xfrm>
            <a:off x="3155600" y="4513660"/>
            <a:ext cx="529584" cy="459527"/>
          </a:xfrm>
          <a:prstGeom prst="homePlate">
            <a:avLst>
              <a:gd name="adj" fmla="val 91908"/>
            </a:avLst>
          </a:prstGeom>
          <a:solidFill>
            <a:srgbClr val="FFFFFF"/>
          </a:solidFill>
          <a:ln>
            <a:noFill/>
          </a:ln>
          <a:effectLst>
            <a:outerShdw blurRad="50800" dist="38100" algn="l" rotWithShape="0">
              <a:prstClr val="black">
                <a:alpha val="40000"/>
              </a:prst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0" name="Freeform 10721">
            <a:extLst>
              <a:ext uri="{FF2B5EF4-FFF2-40B4-BE49-F238E27FC236}">
                <a16:creationId xmlns:a16="http://schemas.microsoft.com/office/drawing/2014/main" id="{D2E8EEE1-C204-CB58-879C-52BF8D9454C8}"/>
              </a:ext>
            </a:extLst>
          </p:cNvPr>
          <p:cNvSpPr>
            <a:spLocks noEditPoints="1"/>
          </p:cNvSpPr>
          <p:nvPr/>
        </p:nvSpPr>
        <p:spPr bwMode="auto">
          <a:xfrm>
            <a:off x="1670780" y="2818391"/>
            <a:ext cx="692149" cy="710969"/>
          </a:xfrm>
          <a:custGeom>
            <a:avLst/>
            <a:gdLst>
              <a:gd name="T0" fmla="*/ 1 w 887"/>
              <a:gd name="T1" fmla="*/ 26 h 979"/>
              <a:gd name="T2" fmla="*/ 101 w 887"/>
              <a:gd name="T3" fmla="*/ 86 h 979"/>
              <a:gd name="T4" fmla="*/ 62 w 887"/>
              <a:gd name="T5" fmla="*/ 0 h 979"/>
              <a:gd name="T6" fmla="*/ 200 w 887"/>
              <a:gd name="T7" fmla="*/ 86 h 979"/>
              <a:gd name="T8" fmla="*/ 163 w 887"/>
              <a:gd name="T9" fmla="*/ 0 h 979"/>
              <a:gd name="T10" fmla="*/ 297 w 887"/>
              <a:gd name="T11" fmla="*/ 86 h 979"/>
              <a:gd name="T12" fmla="*/ 265 w 887"/>
              <a:gd name="T13" fmla="*/ 0 h 979"/>
              <a:gd name="T14" fmla="*/ 311 w 887"/>
              <a:gd name="T15" fmla="*/ 0 h 979"/>
              <a:gd name="T16" fmla="*/ 449 w 887"/>
              <a:gd name="T17" fmla="*/ 86 h 979"/>
              <a:gd name="T18" fmla="*/ 412 w 887"/>
              <a:gd name="T19" fmla="*/ 0 h 979"/>
              <a:gd name="T20" fmla="*/ 546 w 887"/>
              <a:gd name="T21" fmla="*/ 86 h 979"/>
              <a:gd name="T22" fmla="*/ 513 w 887"/>
              <a:gd name="T23" fmla="*/ 0 h 979"/>
              <a:gd name="T24" fmla="*/ 559 w 887"/>
              <a:gd name="T25" fmla="*/ 0 h 979"/>
              <a:gd name="T26" fmla="*/ 681 w 887"/>
              <a:gd name="T27" fmla="*/ 86 h 979"/>
              <a:gd name="T28" fmla="*/ 616 w 887"/>
              <a:gd name="T29" fmla="*/ 0 h 979"/>
              <a:gd name="T30" fmla="*/ 724 w 887"/>
              <a:gd name="T31" fmla="*/ 86 h 979"/>
              <a:gd name="T32" fmla="*/ 662 w 887"/>
              <a:gd name="T33" fmla="*/ 0 h 979"/>
              <a:gd name="T34" fmla="*/ 682 w 887"/>
              <a:gd name="T35" fmla="*/ 0 h 979"/>
              <a:gd name="T36" fmla="*/ 791 w 887"/>
              <a:gd name="T37" fmla="*/ 86 h 979"/>
              <a:gd name="T38" fmla="*/ 727 w 887"/>
              <a:gd name="T39" fmla="*/ 0 h 979"/>
              <a:gd name="T40" fmla="*/ 833 w 887"/>
              <a:gd name="T41" fmla="*/ 86 h 979"/>
              <a:gd name="T42" fmla="*/ 771 w 887"/>
              <a:gd name="T43" fmla="*/ 0 h 979"/>
              <a:gd name="T44" fmla="*/ 873 w 887"/>
              <a:gd name="T45" fmla="*/ 81 h 979"/>
              <a:gd name="T46" fmla="*/ 815 w 887"/>
              <a:gd name="T47" fmla="*/ 0 h 979"/>
              <a:gd name="T48" fmla="*/ 887 w 887"/>
              <a:gd name="T49" fmla="*/ 51 h 979"/>
              <a:gd name="T50" fmla="*/ 859 w 887"/>
              <a:gd name="T51" fmla="*/ 0 h 979"/>
              <a:gd name="T52" fmla="*/ 104 w 887"/>
              <a:gd name="T53" fmla="*/ 977 h 979"/>
              <a:gd name="T54" fmla="*/ 108 w 887"/>
              <a:gd name="T55" fmla="*/ 890 h 979"/>
              <a:gd name="T56" fmla="*/ 183 w 887"/>
              <a:gd name="T57" fmla="*/ 861 h 979"/>
              <a:gd name="T58" fmla="*/ 283 w 887"/>
              <a:gd name="T59" fmla="*/ 830 h 979"/>
              <a:gd name="T60" fmla="*/ 395 w 887"/>
              <a:gd name="T61" fmla="*/ 899 h 979"/>
              <a:gd name="T62" fmla="*/ 333 w 887"/>
              <a:gd name="T63" fmla="*/ 800 h 979"/>
              <a:gd name="T64" fmla="*/ 148 w 887"/>
              <a:gd name="T65" fmla="*/ 584 h 979"/>
              <a:gd name="T66" fmla="*/ 424 w 887"/>
              <a:gd name="T67" fmla="*/ 829 h 979"/>
              <a:gd name="T68" fmla="*/ 378 w 887"/>
              <a:gd name="T69" fmla="*/ 746 h 979"/>
              <a:gd name="T70" fmla="*/ 419 w 887"/>
              <a:gd name="T71" fmla="*/ 750 h 979"/>
              <a:gd name="T72" fmla="*/ 152 w 887"/>
              <a:gd name="T73" fmla="*/ 458 h 979"/>
              <a:gd name="T74" fmla="*/ 424 w 887"/>
              <a:gd name="T75" fmla="*/ 704 h 979"/>
              <a:gd name="T76" fmla="*/ 484 w 887"/>
              <a:gd name="T77" fmla="*/ 734 h 979"/>
              <a:gd name="T78" fmla="*/ 71 w 887"/>
              <a:gd name="T79" fmla="*/ 303 h 979"/>
              <a:gd name="T80" fmla="*/ 299 w 887"/>
              <a:gd name="T81" fmla="*/ 505 h 979"/>
              <a:gd name="T82" fmla="*/ 745 w 887"/>
              <a:gd name="T83" fmla="*/ 938 h 979"/>
              <a:gd name="T84" fmla="*/ 401 w 887"/>
              <a:gd name="T85" fmla="*/ 584 h 979"/>
              <a:gd name="T86" fmla="*/ 303 w 887"/>
              <a:gd name="T87" fmla="*/ 459 h 979"/>
              <a:gd name="T88" fmla="*/ 152 w 887"/>
              <a:gd name="T89" fmla="*/ 285 h 979"/>
              <a:gd name="T90" fmla="*/ 71 w 887"/>
              <a:gd name="T91" fmla="*/ 191 h 979"/>
              <a:gd name="T92" fmla="*/ 346 w 887"/>
              <a:gd name="T93" fmla="*/ 441 h 979"/>
              <a:gd name="T94" fmla="*/ 808 w 887"/>
              <a:gd name="T95" fmla="*/ 890 h 979"/>
              <a:gd name="T96" fmla="*/ 179 w 887"/>
              <a:gd name="T97" fmla="*/ 230 h 979"/>
              <a:gd name="T98" fmla="*/ 356 w 887"/>
              <a:gd name="T99" fmla="*/ 370 h 979"/>
              <a:gd name="T100" fmla="*/ 429 w 887"/>
              <a:gd name="T101" fmla="*/ 419 h 979"/>
              <a:gd name="T102" fmla="*/ 181 w 887"/>
              <a:gd name="T103" fmla="*/ 133 h 979"/>
              <a:gd name="T104" fmla="*/ 611 w 887"/>
              <a:gd name="T105" fmla="*/ 533 h 979"/>
              <a:gd name="T106" fmla="*/ 598 w 887"/>
              <a:gd name="T107" fmla="*/ 477 h 979"/>
              <a:gd name="T108" fmla="*/ 280 w 887"/>
              <a:gd name="T109" fmla="*/ 133 h 979"/>
              <a:gd name="T110" fmla="*/ 704 w 887"/>
              <a:gd name="T111" fmla="*/ 533 h 979"/>
              <a:gd name="T112" fmla="*/ 708 w 887"/>
              <a:gd name="T113" fmla="*/ 505 h 979"/>
              <a:gd name="T114" fmla="*/ 681 w 887"/>
              <a:gd name="T115" fmla="*/ 441 h 979"/>
              <a:gd name="T116" fmla="*/ 813 w 887"/>
              <a:gd name="T117" fmla="*/ 505 h 979"/>
              <a:gd name="T118" fmla="*/ 504 w 887"/>
              <a:gd name="T119" fmla="*/ 133 h 979"/>
              <a:gd name="T120" fmla="*/ 559 w 887"/>
              <a:gd name="T121" fmla="*/ 133 h 979"/>
              <a:gd name="T122" fmla="*/ 621 w 887"/>
              <a:gd name="T123" fmla="*/ 133 h 979"/>
              <a:gd name="T124" fmla="*/ 813 w 887"/>
              <a:gd name="T125" fmla="*/ 195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7" h="979">
                <a:moveTo>
                  <a:pt x="2" y="68"/>
                </a:moveTo>
                <a:lnTo>
                  <a:pt x="16" y="82"/>
                </a:lnTo>
                <a:lnTo>
                  <a:pt x="12" y="80"/>
                </a:lnTo>
                <a:lnTo>
                  <a:pt x="9" y="77"/>
                </a:lnTo>
                <a:lnTo>
                  <a:pt x="7" y="76"/>
                </a:lnTo>
                <a:lnTo>
                  <a:pt x="4" y="73"/>
                </a:lnTo>
                <a:lnTo>
                  <a:pt x="2" y="68"/>
                </a:lnTo>
                <a:close/>
                <a:moveTo>
                  <a:pt x="1" y="64"/>
                </a:moveTo>
                <a:lnTo>
                  <a:pt x="20" y="84"/>
                </a:lnTo>
                <a:lnTo>
                  <a:pt x="18" y="83"/>
                </a:lnTo>
                <a:lnTo>
                  <a:pt x="16" y="82"/>
                </a:lnTo>
                <a:lnTo>
                  <a:pt x="2" y="68"/>
                </a:lnTo>
                <a:lnTo>
                  <a:pt x="1" y="66"/>
                </a:lnTo>
                <a:lnTo>
                  <a:pt x="1" y="64"/>
                </a:lnTo>
                <a:close/>
                <a:moveTo>
                  <a:pt x="1" y="62"/>
                </a:moveTo>
                <a:lnTo>
                  <a:pt x="24" y="85"/>
                </a:lnTo>
                <a:lnTo>
                  <a:pt x="22" y="84"/>
                </a:lnTo>
                <a:lnTo>
                  <a:pt x="20" y="84"/>
                </a:lnTo>
                <a:lnTo>
                  <a:pt x="1" y="64"/>
                </a:lnTo>
                <a:lnTo>
                  <a:pt x="1" y="63"/>
                </a:lnTo>
                <a:lnTo>
                  <a:pt x="1" y="62"/>
                </a:lnTo>
                <a:close/>
                <a:moveTo>
                  <a:pt x="0" y="59"/>
                </a:moveTo>
                <a:lnTo>
                  <a:pt x="28" y="85"/>
                </a:lnTo>
                <a:lnTo>
                  <a:pt x="26" y="85"/>
                </a:lnTo>
                <a:lnTo>
                  <a:pt x="24" y="85"/>
                </a:lnTo>
                <a:lnTo>
                  <a:pt x="1" y="62"/>
                </a:lnTo>
                <a:lnTo>
                  <a:pt x="1" y="61"/>
                </a:lnTo>
                <a:lnTo>
                  <a:pt x="0" y="60"/>
                </a:lnTo>
                <a:lnTo>
                  <a:pt x="0" y="59"/>
                </a:lnTo>
                <a:close/>
                <a:moveTo>
                  <a:pt x="0" y="57"/>
                </a:moveTo>
                <a:lnTo>
                  <a:pt x="30" y="86"/>
                </a:lnTo>
                <a:lnTo>
                  <a:pt x="29" y="85"/>
                </a:lnTo>
                <a:lnTo>
                  <a:pt x="28" y="85"/>
                </a:lnTo>
                <a:lnTo>
                  <a:pt x="0" y="59"/>
                </a:lnTo>
                <a:lnTo>
                  <a:pt x="0" y="57"/>
                </a:lnTo>
                <a:close/>
                <a:moveTo>
                  <a:pt x="0" y="53"/>
                </a:moveTo>
                <a:lnTo>
                  <a:pt x="33" y="86"/>
                </a:lnTo>
                <a:lnTo>
                  <a:pt x="33" y="86"/>
                </a:lnTo>
                <a:lnTo>
                  <a:pt x="32" y="86"/>
                </a:lnTo>
                <a:lnTo>
                  <a:pt x="30" y="86"/>
                </a:lnTo>
                <a:lnTo>
                  <a:pt x="0" y="57"/>
                </a:lnTo>
                <a:lnTo>
                  <a:pt x="0" y="53"/>
                </a:lnTo>
                <a:close/>
                <a:moveTo>
                  <a:pt x="0" y="51"/>
                </a:moveTo>
                <a:lnTo>
                  <a:pt x="35" y="86"/>
                </a:lnTo>
                <a:lnTo>
                  <a:pt x="33" y="86"/>
                </a:lnTo>
                <a:lnTo>
                  <a:pt x="0" y="53"/>
                </a:lnTo>
                <a:lnTo>
                  <a:pt x="0" y="51"/>
                </a:lnTo>
                <a:close/>
                <a:moveTo>
                  <a:pt x="0" y="49"/>
                </a:moveTo>
                <a:lnTo>
                  <a:pt x="38" y="86"/>
                </a:lnTo>
                <a:lnTo>
                  <a:pt x="35" y="86"/>
                </a:lnTo>
                <a:lnTo>
                  <a:pt x="0" y="51"/>
                </a:lnTo>
                <a:lnTo>
                  <a:pt x="0" y="49"/>
                </a:lnTo>
                <a:close/>
                <a:moveTo>
                  <a:pt x="0" y="46"/>
                </a:moveTo>
                <a:lnTo>
                  <a:pt x="40" y="86"/>
                </a:lnTo>
                <a:lnTo>
                  <a:pt x="38" y="86"/>
                </a:lnTo>
                <a:lnTo>
                  <a:pt x="0" y="49"/>
                </a:lnTo>
                <a:lnTo>
                  <a:pt x="0" y="46"/>
                </a:lnTo>
                <a:close/>
                <a:moveTo>
                  <a:pt x="0" y="44"/>
                </a:moveTo>
                <a:lnTo>
                  <a:pt x="43" y="86"/>
                </a:lnTo>
                <a:lnTo>
                  <a:pt x="40" y="86"/>
                </a:lnTo>
                <a:lnTo>
                  <a:pt x="0" y="46"/>
                </a:lnTo>
                <a:lnTo>
                  <a:pt x="0" y="44"/>
                </a:lnTo>
                <a:close/>
                <a:moveTo>
                  <a:pt x="0" y="41"/>
                </a:moveTo>
                <a:lnTo>
                  <a:pt x="46" y="86"/>
                </a:lnTo>
                <a:lnTo>
                  <a:pt x="43" y="86"/>
                </a:lnTo>
                <a:lnTo>
                  <a:pt x="0" y="44"/>
                </a:lnTo>
                <a:lnTo>
                  <a:pt x="0" y="41"/>
                </a:lnTo>
                <a:close/>
                <a:moveTo>
                  <a:pt x="0" y="39"/>
                </a:moveTo>
                <a:lnTo>
                  <a:pt x="48" y="86"/>
                </a:lnTo>
                <a:lnTo>
                  <a:pt x="46" y="86"/>
                </a:lnTo>
                <a:lnTo>
                  <a:pt x="0" y="41"/>
                </a:lnTo>
                <a:lnTo>
                  <a:pt x="0" y="39"/>
                </a:lnTo>
                <a:close/>
                <a:moveTo>
                  <a:pt x="0" y="36"/>
                </a:moveTo>
                <a:lnTo>
                  <a:pt x="51" y="86"/>
                </a:lnTo>
                <a:lnTo>
                  <a:pt x="48" y="86"/>
                </a:lnTo>
                <a:lnTo>
                  <a:pt x="0" y="39"/>
                </a:lnTo>
                <a:lnTo>
                  <a:pt x="0" y="36"/>
                </a:lnTo>
                <a:close/>
                <a:moveTo>
                  <a:pt x="0" y="33"/>
                </a:moveTo>
                <a:lnTo>
                  <a:pt x="53" y="86"/>
                </a:lnTo>
                <a:lnTo>
                  <a:pt x="51" y="86"/>
                </a:lnTo>
                <a:lnTo>
                  <a:pt x="0" y="36"/>
                </a:lnTo>
                <a:lnTo>
                  <a:pt x="0" y="33"/>
                </a:lnTo>
                <a:close/>
                <a:moveTo>
                  <a:pt x="0" y="31"/>
                </a:moveTo>
                <a:lnTo>
                  <a:pt x="55" y="86"/>
                </a:lnTo>
                <a:lnTo>
                  <a:pt x="53" y="86"/>
                </a:lnTo>
                <a:lnTo>
                  <a:pt x="0" y="33"/>
                </a:lnTo>
                <a:lnTo>
                  <a:pt x="0" y="31"/>
                </a:lnTo>
                <a:close/>
                <a:moveTo>
                  <a:pt x="0" y="28"/>
                </a:moveTo>
                <a:lnTo>
                  <a:pt x="59" y="86"/>
                </a:lnTo>
                <a:lnTo>
                  <a:pt x="55" y="86"/>
                </a:lnTo>
                <a:lnTo>
                  <a:pt x="0" y="31"/>
                </a:lnTo>
                <a:lnTo>
                  <a:pt x="0" y="28"/>
                </a:lnTo>
                <a:close/>
                <a:moveTo>
                  <a:pt x="1" y="26"/>
                </a:moveTo>
                <a:lnTo>
                  <a:pt x="61" y="86"/>
                </a:lnTo>
                <a:lnTo>
                  <a:pt x="59" y="86"/>
                </a:lnTo>
                <a:lnTo>
                  <a:pt x="0" y="28"/>
                </a:lnTo>
                <a:lnTo>
                  <a:pt x="0" y="27"/>
                </a:lnTo>
                <a:lnTo>
                  <a:pt x="1" y="26"/>
                </a:lnTo>
                <a:close/>
                <a:moveTo>
                  <a:pt x="1" y="24"/>
                </a:moveTo>
                <a:lnTo>
                  <a:pt x="63" y="86"/>
                </a:lnTo>
                <a:lnTo>
                  <a:pt x="61" y="86"/>
                </a:lnTo>
                <a:lnTo>
                  <a:pt x="1" y="26"/>
                </a:lnTo>
                <a:lnTo>
                  <a:pt x="1" y="25"/>
                </a:lnTo>
                <a:lnTo>
                  <a:pt x="1" y="24"/>
                </a:lnTo>
                <a:close/>
                <a:moveTo>
                  <a:pt x="1" y="22"/>
                </a:moveTo>
                <a:lnTo>
                  <a:pt x="66" y="86"/>
                </a:lnTo>
                <a:lnTo>
                  <a:pt x="63" y="86"/>
                </a:lnTo>
                <a:lnTo>
                  <a:pt x="1" y="24"/>
                </a:lnTo>
                <a:lnTo>
                  <a:pt x="1" y="23"/>
                </a:lnTo>
                <a:lnTo>
                  <a:pt x="1" y="22"/>
                </a:lnTo>
                <a:close/>
                <a:moveTo>
                  <a:pt x="2" y="19"/>
                </a:moveTo>
                <a:lnTo>
                  <a:pt x="68" y="86"/>
                </a:lnTo>
                <a:lnTo>
                  <a:pt x="66" y="86"/>
                </a:lnTo>
                <a:lnTo>
                  <a:pt x="1" y="22"/>
                </a:lnTo>
                <a:lnTo>
                  <a:pt x="1" y="20"/>
                </a:lnTo>
                <a:lnTo>
                  <a:pt x="2" y="19"/>
                </a:lnTo>
                <a:close/>
                <a:moveTo>
                  <a:pt x="2" y="17"/>
                </a:moveTo>
                <a:lnTo>
                  <a:pt x="71" y="86"/>
                </a:lnTo>
                <a:lnTo>
                  <a:pt x="68" y="86"/>
                </a:lnTo>
                <a:lnTo>
                  <a:pt x="2" y="19"/>
                </a:lnTo>
                <a:lnTo>
                  <a:pt x="2" y="18"/>
                </a:lnTo>
                <a:lnTo>
                  <a:pt x="2" y="17"/>
                </a:lnTo>
                <a:close/>
                <a:moveTo>
                  <a:pt x="3" y="16"/>
                </a:moveTo>
                <a:lnTo>
                  <a:pt x="73" y="86"/>
                </a:lnTo>
                <a:lnTo>
                  <a:pt x="71" y="86"/>
                </a:lnTo>
                <a:lnTo>
                  <a:pt x="2" y="17"/>
                </a:lnTo>
                <a:lnTo>
                  <a:pt x="3" y="17"/>
                </a:lnTo>
                <a:lnTo>
                  <a:pt x="3" y="16"/>
                </a:lnTo>
                <a:close/>
                <a:moveTo>
                  <a:pt x="4" y="14"/>
                </a:moveTo>
                <a:lnTo>
                  <a:pt x="76" y="86"/>
                </a:lnTo>
                <a:lnTo>
                  <a:pt x="73" y="86"/>
                </a:lnTo>
                <a:lnTo>
                  <a:pt x="3" y="16"/>
                </a:lnTo>
                <a:lnTo>
                  <a:pt x="4" y="15"/>
                </a:lnTo>
                <a:lnTo>
                  <a:pt x="4" y="14"/>
                </a:lnTo>
                <a:close/>
                <a:moveTo>
                  <a:pt x="5" y="13"/>
                </a:moveTo>
                <a:lnTo>
                  <a:pt x="79" y="86"/>
                </a:lnTo>
                <a:lnTo>
                  <a:pt x="76" y="86"/>
                </a:lnTo>
                <a:lnTo>
                  <a:pt x="4" y="14"/>
                </a:lnTo>
                <a:lnTo>
                  <a:pt x="5" y="14"/>
                </a:lnTo>
                <a:lnTo>
                  <a:pt x="5" y="13"/>
                </a:lnTo>
                <a:close/>
                <a:moveTo>
                  <a:pt x="6" y="12"/>
                </a:moveTo>
                <a:lnTo>
                  <a:pt x="81" y="86"/>
                </a:lnTo>
                <a:lnTo>
                  <a:pt x="79" y="86"/>
                </a:lnTo>
                <a:lnTo>
                  <a:pt x="5" y="13"/>
                </a:lnTo>
                <a:lnTo>
                  <a:pt x="6" y="12"/>
                </a:lnTo>
                <a:lnTo>
                  <a:pt x="6" y="12"/>
                </a:lnTo>
                <a:close/>
                <a:moveTo>
                  <a:pt x="7" y="10"/>
                </a:moveTo>
                <a:lnTo>
                  <a:pt x="84" y="86"/>
                </a:lnTo>
                <a:lnTo>
                  <a:pt x="81" y="86"/>
                </a:lnTo>
                <a:lnTo>
                  <a:pt x="6" y="12"/>
                </a:lnTo>
                <a:lnTo>
                  <a:pt x="7" y="11"/>
                </a:lnTo>
                <a:lnTo>
                  <a:pt x="7" y="10"/>
                </a:lnTo>
                <a:close/>
                <a:moveTo>
                  <a:pt x="10" y="9"/>
                </a:moveTo>
                <a:lnTo>
                  <a:pt x="86" y="86"/>
                </a:lnTo>
                <a:lnTo>
                  <a:pt x="84" y="86"/>
                </a:lnTo>
                <a:lnTo>
                  <a:pt x="7" y="10"/>
                </a:lnTo>
                <a:lnTo>
                  <a:pt x="9" y="10"/>
                </a:lnTo>
                <a:lnTo>
                  <a:pt x="10" y="9"/>
                </a:lnTo>
                <a:close/>
                <a:moveTo>
                  <a:pt x="11" y="8"/>
                </a:moveTo>
                <a:lnTo>
                  <a:pt x="88" y="86"/>
                </a:lnTo>
                <a:lnTo>
                  <a:pt x="86" y="86"/>
                </a:lnTo>
                <a:lnTo>
                  <a:pt x="10" y="9"/>
                </a:lnTo>
                <a:lnTo>
                  <a:pt x="10" y="9"/>
                </a:lnTo>
                <a:lnTo>
                  <a:pt x="11" y="8"/>
                </a:lnTo>
                <a:close/>
                <a:moveTo>
                  <a:pt x="12" y="7"/>
                </a:moveTo>
                <a:lnTo>
                  <a:pt x="92" y="86"/>
                </a:lnTo>
                <a:lnTo>
                  <a:pt x="88" y="86"/>
                </a:lnTo>
                <a:lnTo>
                  <a:pt x="11" y="8"/>
                </a:lnTo>
                <a:lnTo>
                  <a:pt x="12" y="8"/>
                </a:lnTo>
                <a:lnTo>
                  <a:pt x="12" y="7"/>
                </a:lnTo>
                <a:close/>
                <a:moveTo>
                  <a:pt x="14" y="6"/>
                </a:moveTo>
                <a:lnTo>
                  <a:pt x="94" y="86"/>
                </a:lnTo>
                <a:lnTo>
                  <a:pt x="92" y="86"/>
                </a:lnTo>
                <a:lnTo>
                  <a:pt x="12" y="7"/>
                </a:lnTo>
                <a:lnTo>
                  <a:pt x="13" y="7"/>
                </a:lnTo>
                <a:lnTo>
                  <a:pt x="14" y="6"/>
                </a:lnTo>
                <a:close/>
                <a:moveTo>
                  <a:pt x="15" y="4"/>
                </a:moveTo>
                <a:lnTo>
                  <a:pt x="96" y="86"/>
                </a:lnTo>
                <a:lnTo>
                  <a:pt x="94" y="86"/>
                </a:lnTo>
                <a:lnTo>
                  <a:pt x="14" y="6"/>
                </a:lnTo>
                <a:lnTo>
                  <a:pt x="15" y="4"/>
                </a:lnTo>
                <a:close/>
                <a:moveTo>
                  <a:pt x="17" y="4"/>
                </a:moveTo>
                <a:lnTo>
                  <a:pt x="99" y="86"/>
                </a:lnTo>
                <a:lnTo>
                  <a:pt x="96" y="86"/>
                </a:lnTo>
                <a:lnTo>
                  <a:pt x="15" y="4"/>
                </a:lnTo>
                <a:lnTo>
                  <a:pt x="16" y="4"/>
                </a:lnTo>
                <a:lnTo>
                  <a:pt x="17" y="4"/>
                </a:lnTo>
                <a:close/>
                <a:moveTo>
                  <a:pt x="18" y="3"/>
                </a:moveTo>
                <a:lnTo>
                  <a:pt x="101" y="86"/>
                </a:lnTo>
                <a:lnTo>
                  <a:pt x="99" y="86"/>
                </a:lnTo>
                <a:lnTo>
                  <a:pt x="17" y="4"/>
                </a:lnTo>
                <a:lnTo>
                  <a:pt x="18" y="3"/>
                </a:lnTo>
                <a:lnTo>
                  <a:pt x="18" y="3"/>
                </a:lnTo>
                <a:close/>
                <a:moveTo>
                  <a:pt x="20" y="2"/>
                </a:moveTo>
                <a:lnTo>
                  <a:pt x="104" y="86"/>
                </a:lnTo>
                <a:lnTo>
                  <a:pt x="101" y="86"/>
                </a:lnTo>
                <a:lnTo>
                  <a:pt x="18" y="3"/>
                </a:lnTo>
                <a:lnTo>
                  <a:pt x="19" y="2"/>
                </a:lnTo>
                <a:lnTo>
                  <a:pt x="20" y="2"/>
                </a:lnTo>
                <a:close/>
                <a:moveTo>
                  <a:pt x="22" y="2"/>
                </a:moveTo>
                <a:lnTo>
                  <a:pt x="106" y="86"/>
                </a:lnTo>
                <a:lnTo>
                  <a:pt x="104" y="86"/>
                </a:lnTo>
                <a:lnTo>
                  <a:pt x="20" y="2"/>
                </a:lnTo>
                <a:lnTo>
                  <a:pt x="21" y="2"/>
                </a:lnTo>
                <a:lnTo>
                  <a:pt x="22" y="2"/>
                </a:lnTo>
                <a:close/>
                <a:moveTo>
                  <a:pt x="24" y="1"/>
                </a:moveTo>
                <a:lnTo>
                  <a:pt x="109" y="86"/>
                </a:lnTo>
                <a:lnTo>
                  <a:pt x="106" y="86"/>
                </a:lnTo>
                <a:lnTo>
                  <a:pt x="22" y="2"/>
                </a:lnTo>
                <a:lnTo>
                  <a:pt x="23" y="1"/>
                </a:lnTo>
                <a:lnTo>
                  <a:pt x="24" y="1"/>
                </a:lnTo>
                <a:close/>
                <a:moveTo>
                  <a:pt x="27" y="1"/>
                </a:moveTo>
                <a:lnTo>
                  <a:pt x="112" y="86"/>
                </a:lnTo>
                <a:lnTo>
                  <a:pt x="109" y="86"/>
                </a:lnTo>
                <a:lnTo>
                  <a:pt x="24" y="1"/>
                </a:lnTo>
                <a:lnTo>
                  <a:pt x="26" y="1"/>
                </a:lnTo>
                <a:lnTo>
                  <a:pt x="27" y="1"/>
                </a:lnTo>
                <a:close/>
                <a:moveTo>
                  <a:pt x="29" y="0"/>
                </a:moveTo>
                <a:lnTo>
                  <a:pt x="114" y="86"/>
                </a:lnTo>
                <a:lnTo>
                  <a:pt x="112" y="86"/>
                </a:lnTo>
                <a:lnTo>
                  <a:pt x="27" y="1"/>
                </a:lnTo>
                <a:lnTo>
                  <a:pt x="28" y="1"/>
                </a:lnTo>
                <a:lnTo>
                  <a:pt x="29" y="0"/>
                </a:lnTo>
                <a:close/>
                <a:moveTo>
                  <a:pt x="31" y="0"/>
                </a:moveTo>
                <a:lnTo>
                  <a:pt x="117" y="86"/>
                </a:lnTo>
                <a:lnTo>
                  <a:pt x="114" y="86"/>
                </a:lnTo>
                <a:lnTo>
                  <a:pt x="29" y="0"/>
                </a:lnTo>
                <a:lnTo>
                  <a:pt x="30" y="0"/>
                </a:lnTo>
                <a:lnTo>
                  <a:pt x="31" y="0"/>
                </a:lnTo>
                <a:close/>
                <a:moveTo>
                  <a:pt x="34" y="0"/>
                </a:moveTo>
                <a:lnTo>
                  <a:pt x="119" y="86"/>
                </a:lnTo>
                <a:lnTo>
                  <a:pt x="117" y="86"/>
                </a:lnTo>
                <a:lnTo>
                  <a:pt x="31" y="0"/>
                </a:lnTo>
                <a:lnTo>
                  <a:pt x="33" y="0"/>
                </a:lnTo>
                <a:lnTo>
                  <a:pt x="34" y="0"/>
                </a:lnTo>
                <a:close/>
                <a:moveTo>
                  <a:pt x="36" y="0"/>
                </a:moveTo>
                <a:lnTo>
                  <a:pt x="121" y="86"/>
                </a:lnTo>
                <a:lnTo>
                  <a:pt x="119" y="86"/>
                </a:lnTo>
                <a:lnTo>
                  <a:pt x="34" y="0"/>
                </a:lnTo>
                <a:lnTo>
                  <a:pt x="36" y="0"/>
                </a:lnTo>
                <a:close/>
                <a:moveTo>
                  <a:pt x="38" y="0"/>
                </a:moveTo>
                <a:lnTo>
                  <a:pt x="125" y="86"/>
                </a:lnTo>
                <a:lnTo>
                  <a:pt x="121" y="86"/>
                </a:lnTo>
                <a:lnTo>
                  <a:pt x="36" y="0"/>
                </a:lnTo>
                <a:lnTo>
                  <a:pt x="38" y="0"/>
                </a:lnTo>
                <a:close/>
                <a:moveTo>
                  <a:pt x="42" y="0"/>
                </a:moveTo>
                <a:lnTo>
                  <a:pt x="127" y="86"/>
                </a:lnTo>
                <a:lnTo>
                  <a:pt x="125" y="86"/>
                </a:lnTo>
                <a:lnTo>
                  <a:pt x="38" y="0"/>
                </a:lnTo>
                <a:lnTo>
                  <a:pt x="42" y="0"/>
                </a:lnTo>
                <a:close/>
                <a:moveTo>
                  <a:pt x="44" y="0"/>
                </a:moveTo>
                <a:lnTo>
                  <a:pt x="129" y="86"/>
                </a:lnTo>
                <a:lnTo>
                  <a:pt x="127" y="86"/>
                </a:lnTo>
                <a:lnTo>
                  <a:pt x="42" y="0"/>
                </a:lnTo>
                <a:lnTo>
                  <a:pt x="44" y="0"/>
                </a:lnTo>
                <a:close/>
                <a:moveTo>
                  <a:pt x="46" y="0"/>
                </a:moveTo>
                <a:lnTo>
                  <a:pt x="132" y="86"/>
                </a:lnTo>
                <a:lnTo>
                  <a:pt x="129" y="86"/>
                </a:lnTo>
                <a:lnTo>
                  <a:pt x="44" y="0"/>
                </a:lnTo>
                <a:lnTo>
                  <a:pt x="46" y="0"/>
                </a:lnTo>
                <a:close/>
                <a:moveTo>
                  <a:pt x="49" y="0"/>
                </a:moveTo>
                <a:lnTo>
                  <a:pt x="134" y="86"/>
                </a:lnTo>
                <a:lnTo>
                  <a:pt x="132" y="86"/>
                </a:lnTo>
                <a:lnTo>
                  <a:pt x="46" y="0"/>
                </a:lnTo>
                <a:lnTo>
                  <a:pt x="49" y="0"/>
                </a:lnTo>
                <a:close/>
                <a:moveTo>
                  <a:pt x="51" y="0"/>
                </a:moveTo>
                <a:lnTo>
                  <a:pt x="137" y="86"/>
                </a:lnTo>
                <a:lnTo>
                  <a:pt x="134" y="86"/>
                </a:lnTo>
                <a:lnTo>
                  <a:pt x="49" y="0"/>
                </a:lnTo>
                <a:lnTo>
                  <a:pt x="51" y="0"/>
                </a:lnTo>
                <a:close/>
                <a:moveTo>
                  <a:pt x="54" y="0"/>
                </a:moveTo>
                <a:lnTo>
                  <a:pt x="139" y="86"/>
                </a:lnTo>
                <a:lnTo>
                  <a:pt x="137" y="86"/>
                </a:lnTo>
                <a:lnTo>
                  <a:pt x="51" y="0"/>
                </a:lnTo>
                <a:lnTo>
                  <a:pt x="54" y="0"/>
                </a:lnTo>
                <a:close/>
                <a:moveTo>
                  <a:pt x="56" y="0"/>
                </a:moveTo>
                <a:lnTo>
                  <a:pt x="142" y="86"/>
                </a:lnTo>
                <a:lnTo>
                  <a:pt x="139" y="86"/>
                </a:lnTo>
                <a:lnTo>
                  <a:pt x="54" y="0"/>
                </a:lnTo>
                <a:lnTo>
                  <a:pt x="56" y="0"/>
                </a:lnTo>
                <a:close/>
                <a:moveTo>
                  <a:pt x="59" y="0"/>
                </a:moveTo>
                <a:lnTo>
                  <a:pt x="145" y="86"/>
                </a:lnTo>
                <a:lnTo>
                  <a:pt x="142" y="86"/>
                </a:lnTo>
                <a:lnTo>
                  <a:pt x="56" y="0"/>
                </a:lnTo>
                <a:lnTo>
                  <a:pt x="59" y="0"/>
                </a:lnTo>
                <a:close/>
                <a:moveTo>
                  <a:pt x="62" y="0"/>
                </a:moveTo>
                <a:lnTo>
                  <a:pt x="147" y="86"/>
                </a:lnTo>
                <a:lnTo>
                  <a:pt x="145" y="86"/>
                </a:lnTo>
                <a:lnTo>
                  <a:pt x="59" y="0"/>
                </a:lnTo>
                <a:lnTo>
                  <a:pt x="62" y="0"/>
                </a:lnTo>
                <a:close/>
                <a:moveTo>
                  <a:pt x="64" y="0"/>
                </a:moveTo>
                <a:lnTo>
                  <a:pt x="150" y="86"/>
                </a:lnTo>
                <a:lnTo>
                  <a:pt x="147" y="86"/>
                </a:lnTo>
                <a:lnTo>
                  <a:pt x="62" y="0"/>
                </a:lnTo>
                <a:lnTo>
                  <a:pt x="64" y="0"/>
                </a:lnTo>
                <a:close/>
                <a:moveTo>
                  <a:pt x="67" y="0"/>
                </a:moveTo>
                <a:lnTo>
                  <a:pt x="152" y="86"/>
                </a:lnTo>
                <a:lnTo>
                  <a:pt x="150" y="86"/>
                </a:lnTo>
                <a:lnTo>
                  <a:pt x="64" y="0"/>
                </a:lnTo>
                <a:lnTo>
                  <a:pt x="67" y="0"/>
                </a:lnTo>
                <a:close/>
                <a:moveTo>
                  <a:pt x="69" y="0"/>
                </a:moveTo>
                <a:lnTo>
                  <a:pt x="154" y="86"/>
                </a:lnTo>
                <a:lnTo>
                  <a:pt x="152" y="86"/>
                </a:lnTo>
                <a:lnTo>
                  <a:pt x="67" y="0"/>
                </a:lnTo>
                <a:lnTo>
                  <a:pt x="69" y="0"/>
                </a:lnTo>
                <a:close/>
                <a:moveTo>
                  <a:pt x="71" y="0"/>
                </a:moveTo>
                <a:lnTo>
                  <a:pt x="158" y="86"/>
                </a:lnTo>
                <a:lnTo>
                  <a:pt x="154" y="86"/>
                </a:lnTo>
                <a:lnTo>
                  <a:pt x="69" y="0"/>
                </a:lnTo>
                <a:lnTo>
                  <a:pt x="71" y="0"/>
                </a:lnTo>
                <a:close/>
                <a:moveTo>
                  <a:pt x="75" y="0"/>
                </a:moveTo>
                <a:lnTo>
                  <a:pt x="160" y="86"/>
                </a:lnTo>
                <a:lnTo>
                  <a:pt x="158" y="86"/>
                </a:lnTo>
                <a:lnTo>
                  <a:pt x="71" y="0"/>
                </a:lnTo>
                <a:lnTo>
                  <a:pt x="75" y="0"/>
                </a:lnTo>
                <a:close/>
                <a:moveTo>
                  <a:pt x="77" y="0"/>
                </a:moveTo>
                <a:lnTo>
                  <a:pt x="162" y="86"/>
                </a:lnTo>
                <a:lnTo>
                  <a:pt x="160" y="86"/>
                </a:lnTo>
                <a:lnTo>
                  <a:pt x="75" y="0"/>
                </a:lnTo>
                <a:lnTo>
                  <a:pt x="77" y="0"/>
                </a:lnTo>
                <a:close/>
                <a:moveTo>
                  <a:pt x="79" y="0"/>
                </a:moveTo>
                <a:lnTo>
                  <a:pt x="165" y="86"/>
                </a:lnTo>
                <a:lnTo>
                  <a:pt x="162" y="86"/>
                </a:lnTo>
                <a:lnTo>
                  <a:pt x="77" y="0"/>
                </a:lnTo>
                <a:lnTo>
                  <a:pt x="79" y="0"/>
                </a:lnTo>
                <a:close/>
                <a:moveTo>
                  <a:pt x="82" y="0"/>
                </a:moveTo>
                <a:lnTo>
                  <a:pt x="167" y="86"/>
                </a:lnTo>
                <a:lnTo>
                  <a:pt x="165" y="86"/>
                </a:lnTo>
                <a:lnTo>
                  <a:pt x="79" y="0"/>
                </a:lnTo>
                <a:lnTo>
                  <a:pt x="82" y="0"/>
                </a:lnTo>
                <a:close/>
                <a:moveTo>
                  <a:pt x="84" y="0"/>
                </a:moveTo>
                <a:lnTo>
                  <a:pt x="170" y="86"/>
                </a:lnTo>
                <a:lnTo>
                  <a:pt x="167" y="86"/>
                </a:lnTo>
                <a:lnTo>
                  <a:pt x="82" y="0"/>
                </a:lnTo>
                <a:lnTo>
                  <a:pt x="84" y="0"/>
                </a:lnTo>
                <a:close/>
                <a:moveTo>
                  <a:pt x="87" y="0"/>
                </a:moveTo>
                <a:lnTo>
                  <a:pt x="172" y="86"/>
                </a:lnTo>
                <a:lnTo>
                  <a:pt x="170" y="86"/>
                </a:lnTo>
                <a:lnTo>
                  <a:pt x="84" y="0"/>
                </a:lnTo>
                <a:lnTo>
                  <a:pt x="87" y="0"/>
                </a:lnTo>
                <a:close/>
                <a:moveTo>
                  <a:pt x="89" y="0"/>
                </a:moveTo>
                <a:lnTo>
                  <a:pt x="175" y="86"/>
                </a:lnTo>
                <a:lnTo>
                  <a:pt x="172" y="86"/>
                </a:lnTo>
                <a:lnTo>
                  <a:pt x="87" y="0"/>
                </a:lnTo>
                <a:lnTo>
                  <a:pt x="89" y="0"/>
                </a:lnTo>
                <a:close/>
                <a:moveTo>
                  <a:pt x="92" y="0"/>
                </a:moveTo>
                <a:lnTo>
                  <a:pt x="178" y="86"/>
                </a:lnTo>
                <a:lnTo>
                  <a:pt x="175" y="86"/>
                </a:lnTo>
                <a:lnTo>
                  <a:pt x="89" y="0"/>
                </a:lnTo>
                <a:lnTo>
                  <a:pt x="92" y="0"/>
                </a:lnTo>
                <a:close/>
                <a:moveTo>
                  <a:pt x="95" y="0"/>
                </a:moveTo>
                <a:lnTo>
                  <a:pt x="180" y="86"/>
                </a:lnTo>
                <a:lnTo>
                  <a:pt x="178" y="86"/>
                </a:lnTo>
                <a:lnTo>
                  <a:pt x="92" y="0"/>
                </a:lnTo>
                <a:lnTo>
                  <a:pt x="95" y="0"/>
                </a:lnTo>
                <a:close/>
                <a:moveTo>
                  <a:pt x="97" y="0"/>
                </a:moveTo>
                <a:lnTo>
                  <a:pt x="183" y="86"/>
                </a:lnTo>
                <a:lnTo>
                  <a:pt x="180" y="86"/>
                </a:lnTo>
                <a:lnTo>
                  <a:pt x="95" y="0"/>
                </a:lnTo>
                <a:lnTo>
                  <a:pt x="97" y="0"/>
                </a:lnTo>
                <a:close/>
                <a:moveTo>
                  <a:pt x="100" y="0"/>
                </a:moveTo>
                <a:lnTo>
                  <a:pt x="185" y="86"/>
                </a:lnTo>
                <a:lnTo>
                  <a:pt x="183" y="86"/>
                </a:lnTo>
                <a:lnTo>
                  <a:pt x="97" y="0"/>
                </a:lnTo>
                <a:lnTo>
                  <a:pt x="100" y="0"/>
                </a:lnTo>
                <a:close/>
                <a:moveTo>
                  <a:pt x="102" y="0"/>
                </a:moveTo>
                <a:lnTo>
                  <a:pt x="187" y="86"/>
                </a:lnTo>
                <a:lnTo>
                  <a:pt x="185" y="86"/>
                </a:lnTo>
                <a:lnTo>
                  <a:pt x="100" y="0"/>
                </a:lnTo>
                <a:lnTo>
                  <a:pt x="102" y="0"/>
                </a:lnTo>
                <a:close/>
                <a:moveTo>
                  <a:pt x="104" y="0"/>
                </a:moveTo>
                <a:lnTo>
                  <a:pt x="191" y="86"/>
                </a:lnTo>
                <a:lnTo>
                  <a:pt x="187" y="86"/>
                </a:lnTo>
                <a:lnTo>
                  <a:pt x="102" y="0"/>
                </a:lnTo>
                <a:lnTo>
                  <a:pt x="104" y="0"/>
                </a:lnTo>
                <a:close/>
                <a:moveTo>
                  <a:pt x="108" y="0"/>
                </a:moveTo>
                <a:lnTo>
                  <a:pt x="193" y="86"/>
                </a:lnTo>
                <a:lnTo>
                  <a:pt x="191" y="86"/>
                </a:lnTo>
                <a:lnTo>
                  <a:pt x="104" y="0"/>
                </a:lnTo>
                <a:lnTo>
                  <a:pt x="108" y="0"/>
                </a:lnTo>
                <a:close/>
                <a:moveTo>
                  <a:pt x="110" y="0"/>
                </a:moveTo>
                <a:lnTo>
                  <a:pt x="195" y="86"/>
                </a:lnTo>
                <a:lnTo>
                  <a:pt x="193" y="86"/>
                </a:lnTo>
                <a:lnTo>
                  <a:pt x="108" y="0"/>
                </a:lnTo>
                <a:lnTo>
                  <a:pt x="110" y="0"/>
                </a:lnTo>
                <a:close/>
                <a:moveTo>
                  <a:pt x="113" y="0"/>
                </a:moveTo>
                <a:lnTo>
                  <a:pt x="198" y="86"/>
                </a:lnTo>
                <a:lnTo>
                  <a:pt x="195" y="86"/>
                </a:lnTo>
                <a:lnTo>
                  <a:pt x="110" y="0"/>
                </a:lnTo>
                <a:lnTo>
                  <a:pt x="113" y="0"/>
                </a:lnTo>
                <a:close/>
                <a:moveTo>
                  <a:pt x="115" y="0"/>
                </a:moveTo>
                <a:lnTo>
                  <a:pt x="200" y="86"/>
                </a:lnTo>
                <a:lnTo>
                  <a:pt x="198" y="86"/>
                </a:lnTo>
                <a:lnTo>
                  <a:pt x="113" y="0"/>
                </a:lnTo>
                <a:lnTo>
                  <a:pt x="115" y="0"/>
                </a:lnTo>
                <a:close/>
                <a:moveTo>
                  <a:pt x="117" y="0"/>
                </a:moveTo>
                <a:lnTo>
                  <a:pt x="203" y="86"/>
                </a:lnTo>
                <a:lnTo>
                  <a:pt x="200" y="86"/>
                </a:lnTo>
                <a:lnTo>
                  <a:pt x="115" y="0"/>
                </a:lnTo>
                <a:lnTo>
                  <a:pt x="117" y="0"/>
                </a:lnTo>
                <a:close/>
                <a:moveTo>
                  <a:pt x="120" y="0"/>
                </a:moveTo>
                <a:lnTo>
                  <a:pt x="205" y="86"/>
                </a:lnTo>
                <a:lnTo>
                  <a:pt x="203" y="86"/>
                </a:lnTo>
                <a:lnTo>
                  <a:pt x="117" y="0"/>
                </a:lnTo>
                <a:lnTo>
                  <a:pt x="120" y="0"/>
                </a:lnTo>
                <a:close/>
                <a:moveTo>
                  <a:pt x="122" y="0"/>
                </a:moveTo>
                <a:lnTo>
                  <a:pt x="208" y="86"/>
                </a:lnTo>
                <a:lnTo>
                  <a:pt x="205" y="86"/>
                </a:lnTo>
                <a:lnTo>
                  <a:pt x="120" y="0"/>
                </a:lnTo>
                <a:lnTo>
                  <a:pt x="122" y="0"/>
                </a:lnTo>
                <a:close/>
                <a:moveTo>
                  <a:pt x="125" y="0"/>
                </a:moveTo>
                <a:lnTo>
                  <a:pt x="211" y="86"/>
                </a:lnTo>
                <a:lnTo>
                  <a:pt x="208" y="86"/>
                </a:lnTo>
                <a:lnTo>
                  <a:pt x="122" y="0"/>
                </a:lnTo>
                <a:lnTo>
                  <a:pt x="125" y="0"/>
                </a:lnTo>
                <a:close/>
                <a:moveTo>
                  <a:pt x="128" y="0"/>
                </a:moveTo>
                <a:lnTo>
                  <a:pt x="213" y="86"/>
                </a:lnTo>
                <a:lnTo>
                  <a:pt x="211" y="86"/>
                </a:lnTo>
                <a:lnTo>
                  <a:pt x="125" y="0"/>
                </a:lnTo>
                <a:lnTo>
                  <a:pt x="128" y="0"/>
                </a:lnTo>
                <a:close/>
                <a:moveTo>
                  <a:pt x="130" y="0"/>
                </a:moveTo>
                <a:lnTo>
                  <a:pt x="216" y="86"/>
                </a:lnTo>
                <a:lnTo>
                  <a:pt x="213" y="86"/>
                </a:lnTo>
                <a:lnTo>
                  <a:pt x="128" y="0"/>
                </a:lnTo>
                <a:lnTo>
                  <a:pt x="130" y="0"/>
                </a:lnTo>
                <a:close/>
                <a:moveTo>
                  <a:pt x="133" y="0"/>
                </a:moveTo>
                <a:lnTo>
                  <a:pt x="218" y="86"/>
                </a:lnTo>
                <a:lnTo>
                  <a:pt x="216" y="86"/>
                </a:lnTo>
                <a:lnTo>
                  <a:pt x="130" y="0"/>
                </a:lnTo>
                <a:lnTo>
                  <a:pt x="133" y="0"/>
                </a:lnTo>
                <a:close/>
                <a:moveTo>
                  <a:pt x="135" y="0"/>
                </a:moveTo>
                <a:lnTo>
                  <a:pt x="220" y="86"/>
                </a:lnTo>
                <a:lnTo>
                  <a:pt x="218" y="86"/>
                </a:lnTo>
                <a:lnTo>
                  <a:pt x="133" y="0"/>
                </a:lnTo>
                <a:lnTo>
                  <a:pt x="135" y="0"/>
                </a:lnTo>
                <a:close/>
                <a:moveTo>
                  <a:pt x="137" y="0"/>
                </a:moveTo>
                <a:lnTo>
                  <a:pt x="224" y="86"/>
                </a:lnTo>
                <a:lnTo>
                  <a:pt x="220" y="86"/>
                </a:lnTo>
                <a:lnTo>
                  <a:pt x="135" y="0"/>
                </a:lnTo>
                <a:lnTo>
                  <a:pt x="137" y="0"/>
                </a:lnTo>
                <a:close/>
                <a:moveTo>
                  <a:pt x="141" y="0"/>
                </a:moveTo>
                <a:lnTo>
                  <a:pt x="226" y="86"/>
                </a:lnTo>
                <a:lnTo>
                  <a:pt x="224" y="86"/>
                </a:lnTo>
                <a:lnTo>
                  <a:pt x="137" y="0"/>
                </a:lnTo>
                <a:lnTo>
                  <a:pt x="141" y="0"/>
                </a:lnTo>
                <a:close/>
                <a:moveTo>
                  <a:pt x="143" y="0"/>
                </a:moveTo>
                <a:lnTo>
                  <a:pt x="228" y="86"/>
                </a:lnTo>
                <a:lnTo>
                  <a:pt x="226" y="86"/>
                </a:lnTo>
                <a:lnTo>
                  <a:pt x="141" y="0"/>
                </a:lnTo>
                <a:lnTo>
                  <a:pt x="143" y="0"/>
                </a:lnTo>
                <a:close/>
                <a:moveTo>
                  <a:pt x="145" y="0"/>
                </a:moveTo>
                <a:lnTo>
                  <a:pt x="231" y="86"/>
                </a:lnTo>
                <a:lnTo>
                  <a:pt x="228" y="86"/>
                </a:lnTo>
                <a:lnTo>
                  <a:pt x="143" y="0"/>
                </a:lnTo>
                <a:lnTo>
                  <a:pt x="145" y="0"/>
                </a:lnTo>
                <a:close/>
                <a:moveTo>
                  <a:pt x="148" y="0"/>
                </a:moveTo>
                <a:lnTo>
                  <a:pt x="233" y="86"/>
                </a:lnTo>
                <a:lnTo>
                  <a:pt x="231" y="86"/>
                </a:lnTo>
                <a:lnTo>
                  <a:pt x="145" y="0"/>
                </a:lnTo>
                <a:lnTo>
                  <a:pt x="148" y="0"/>
                </a:lnTo>
                <a:close/>
                <a:moveTo>
                  <a:pt x="150" y="0"/>
                </a:moveTo>
                <a:lnTo>
                  <a:pt x="236" y="86"/>
                </a:lnTo>
                <a:lnTo>
                  <a:pt x="233" y="86"/>
                </a:lnTo>
                <a:lnTo>
                  <a:pt x="148" y="0"/>
                </a:lnTo>
                <a:lnTo>
                  <a:pt x="150" y="0"/>
                </a:lnTo>
                <a:close/>
                <a:moveTo>
                  <a:pt x="153" y="0"/>
                </a:moveTo>
                <a:lnTo>
                  <a:pt x="238" y="86"/>
                </a:lnTo>
                <a:lnTo>
                  <a:pt x="236" y="86"/>
                </a:lnTo>
                <a:lnTo>
                  <a:pt x="150" y="0"/>
                </a:lnTo>
                <a:lnTo>
                  <a:pt x="153" y="0"/>
                </a:lnTo>
                <a:close/>
                <a:moveTo>
                  <a:pt x="155" y="0"/>
                </a:moveTo>
                <a:lnTo>
                  <a:pt x="241" y="86"/>
                </a:lnTo>
                <a:lnTo>
                  <a:pt x="238" y="86"/>
                </a:lnTo>
                <a:lnTo>
                  <a:pt x="153" y="0"/>
                </a:lnTo>
                <a:lnTo>
                  <a:pt x="155" y="0"/>
                </a:lnTo>
                <a:close/>
                <a:moveTo>
                  <a:pt x="158" y="0"/>
                </a:moveTo>
                <a:lnTo>
                  <a:pt x="244" y="86"/>
                </a:lnTo>
                <a:lnTo>
                  <a:pt x="241" y="86"/>
                </a:lnTo>
                <a:lnTo>
                  <a:pt x="155" y="0"/>
                </a:lnTo>
                <a:lnTo>
                  <a:pt x="158" y="0"/>
                </a:lnTo>
                <a:close/>
                <a:moveTo>
                  <a:pt x="161" y="0"/>
                </a:moveTo>
                <a:lnTo>
                  <a:pt x="246" y="86"/>
                </a:lnTo>
                <a:lnTo>
                  <a:pt x="244" y="86"/>
                </a:lnTo>
                <a:lnTo>
                  <a:pt x="158" y="0"/>
                </a:lnTo>
                <a:lnTo>
                  <a:pt x="161" y="0"/>
                </a:lnTo>
                <a:close/>
                <a:moveTo>
                  <a:pt x="163" y="0"/>
                </a:moveTo>
                <a:lnTo>
                  <a:pt x="249" y="86"/>
                </a:lnTo>
                <a:lnTo>
                  <a:pt x="246" y="86"/>
                </a:lnTo>
                <a:lnTo>
                  <a:pt x="161" y="0"/>
                </a:lnTo>
                <a:lnTo>
                  <a:pt x="163" y="0"/>
                </a:lnTo>
                <a:close/>
                <a:moveTo>
                  <a:pt x="166" y="0"/>
                </a:moveTo>
                <a:lnTo>
                  <a:pt x="251" y="86"/>
                </a:lnTo>
                <a:lnTo>
                  <a:pt x="249" y="86"/>
                </a:lnTo>
                <a:lnTo>
                  <a:pt x="163" y="0"/>
                </a:lnTo>
                <a:lnTo>
                  <a:pt x="166" y="0"/>
                </a:lnTo>
                <a:close/>
                <a:moveTo>
                  <a:pt x="168" y="0"/>
                </a:moveTo>
                <a:lnTo>
                  <a:pt x="253" y="86"/>
                </a:lnTo>
                <a:lnTo>
                  <a:pt x="251" y="86"/>
                </a:lnTo>
                <a:lnTo>
                  <a:pt x="166" y="0"/>
                </a:lnTo>
                <a:lnTo>
                  <a:pt x="168" y="0"/>
                </a:lnTo>
                <a:close/>
                <a:moveTo>
                  <a:pt x="170" y="0"/>
                </a:moveTo>
                <a:lnTo>
                  <a:pt x="257" y="86"/>
                </a:lnTo>
                <a:lnTo>
                  <a:pt x="253" y="86"/>
                </a:lnTo>
                <a:lnTo>
                  <a:pt x="168" y="0"/>
                </a:lnTo>
                <a:lnTo>
                  <a:pt x="170" y="0"/>
                </a:lnTo>
                <a:close/>
                <a:moveTo>
                  <a:pt x="174" y="0"/>
                </a:moveTo>
                <a:lnTo>
                  <a:pt x="259" y="86"/>
                </a:lnTo>
                <a:lnTo>
                  <a:pt x="257" y="86"/>
                </a:lnTo>
                <a:lnTo>
                  <a:pt x="170" y="0"/>
                </a:lnTo>
                <a:lnTo>
                  <a:pt x="174" y="0"/>
                </a:lnTo>
                <a:close/>
                <a:moveTo>
                  <a:pt x="176" y="0"/>
                </a:moveTo>
                <a:lnTo>
                  <a:pt x="261" y="86"/>
                </a:lnTo>
                <a:lnTo>
                  <a:pt x="259" y="86"/>
                </a:lnTo>
                <a:lnTo>
                  <a:pt x="174" y="0"/>
                </a:lnTo>
                <a:lnTo>
                  <a:pt x="176" y="0"/>
                </a:lnTo>
                <a:close/>
                <a:moveTo>
                  <a:pt x="179" y="0"/>
                </a:moveTo>
                <a:lnTo>
                  <a:pt x="264" y="86"/>
                </a:lnTo>
                <a:lnTo>
                  <a:pt x="261" y="86"/>
                </a:lnTo>
                <a:lnTo>
                  <a:pt x="176" y="0"/>
                </a:lnTo>
                <a:lnTo>
                  <a:pt x="179" y="0"/>
                </a:lnTo>
                <a:close/>
                <a:moveTo>
                  <a:pt x="181" y="0"/>
                </a:moveTo>
                <a:lnTo>
                  <a:pt x="266" y="86"/>
                </a:lnTo>
                <a:lnTo>
                  <a:pt x="264" y="86"/>
                </a:lnTo>
                <a:lnTo>
                  <a:pt x="179" y="0"/>
                </a:lnTo>
                <a:lnTo>
                  <a:pt x="181" y="0"/>
                </a:lnTo>
                <a:close/>
                <a:moveTo>
                  <a:pt x="183" y="0"/>
                </a:moveTo>
                <a:lnTo>
                  <a:pt x="269" y="86"/>
                </a:lnTo>
                <a:lnTo>
                  <a:pt x="266" y="86"/>
                </a:lnTo>
                <a:lnTo>
                  <a:pt x="181" y="0"/>
                </a:lnTo>
                <a:lnTo>
                  <a:pt x="183" y="0"/>
                </a:lnTo>
                <a:close/>
                <a:moveTo>
                  <a:pt x="186" y="0"/>
                </a:moveTo>
                <a:lnTo>
                  <a:pt x="271" y="86"/>
                </a:lnTo>
                <a:lnTo>
                  <a:pt x="269" y="86"/>
                </a:lnTo>
                <a:lnTo>
                  <a:pt x="183" y="0"/>
                </a:lnTo>
                <a:lnTo>
                  <a:pt x="186" y="0"/>
                </a:lnTo>
                <a:close/>
                <a:moveTo>
                  <a:pt x="188" y="0"/>
                </a:moveTo>
                <a:lnTo>
                  <a:pt x="274" y="86"/>
                </a:lnTo>
                <a:lnTo>
                  <a:pt x="271" y="86"/>
                </a:lnTo>
                <a:lnTo>
                  <a:pt x="186" y="0"/>
                </a:lnTo>
                <a:lnTo>
                  <a:pt x="188" y="0"/>
                </a:lnTo>
                <a:close/>
                <a:moveTo>
                  <a:pt x="191" y="0"/>
                </a:moveTo>
                <a:lnTo>
                  <a:pt x="277" y="86"/>
                </a:lnTo>
                <a:lnTo>
                  <a:pt x="274" y="86"/>
                </a:lnTo>
                <a:lnTo>
                  <a:pt x="188" y="0"/>
                </a:lnTo>
                <a:lnTo>
                  <a:pt x="191" y="0"/>
                </a:lnTo>
                <a:close/>
                <a:moveTo>
                  <a:pt x="194" y="0"/>
                </a:moveTo>
                <a:lnTo>
                  <a:pt x="279" y="86"/>
                </a:lnTo>
                <a:lnTo>
                  <a:pt x="277" y="86"/>
                </a:lnTo>
                <a:lnTo>
                  <a:pt x="191" y="0"/>
                </a:lnTo>
                <a:lnTo>
                  <a:pt x="194" y="0"/>
                </a:lnTo>
                <a:close/>
                <a:moveTo>
                  <a:pt x="196" y="0"/>
                </a:moveTo>
                <a:lnTo>
                  <a:pt x="282" y="86"/>
                </a:lnTo>
                <a:lnTo>
                  <a:pt x="279" y="86"/>
                </a:lnTo>
                <a:lnTo>
                  <a:pt x="194" y="0"/>
                </a:lnTo>
                <a:lnTo>
                  <a:pt x="196" y="0"/>
                </a:lnTo>
                <a:close/>
                <a:moveTo>
                  <a:pt x="199" y="0"/>
                </a:moveTo>
                <a:lnTo>
                  <a:pt x="284" y="86"/>
                </a:lnTo>
                <a:lnTo>
                  <a:pt x="282" y="86"/>
                </a:lnTo>
                <a:lnTo>
                  <a:pt x="196" y="0"/>
                </a:lnTo>
                <a:lnTo>
                  <a:pt x="199" y="0"/>
                </a:lnTo>
                <a:close/>
                <a:moveTo>
                  <a:pt x="201" y="0"/>
                </a:moveTo>
                <a:lnTo>
                  <a:pt x="286" y="86"/>
                </a:lnTo>
                <a:lnTo>
                  <a:pt x="284" y="86"/>
                </a:lnTo>
                <a:lnTo>
                  <a:pt x="199" y="0"/>
                </a:lnTo>
                <a:lnTo>
                  <a:pt x="201" y="0"/>
                </a:lnTo>
                <a:close/>
                <a:moveTo>
                  <a:pt x="203" y="0"/>
                </a:moveTo>
                <a:lnTo>
                  <a:pt x="290" y="86"/>
                </a:lnTo>
                <a:lnTo>
                  <a:pt x="286" y="86"/>
                </a:lnTo>
                <a:lnTo>
                  <a:pt x="201" y="0"/>
                </a:lnTo>
                <a:lnTo>
                  <a:pt x="203" y="0"/>
                </a:lnTo>
                <a:close/>
                <a:moveTo>
                  <a:pt x="207" y="0"/>
                </a:moveTo>
                <a:lnTo>
                  <a:pt x="292" y="86"/>
                </a:lnTo>
                <a:lnTo>
                  <a:pt x="290" y="86"/>
                </a:lnTo>
                <a:lnTo>
                  <a:pt x="203" y="0"/>
                </a:lnTo>
                <a:lnTo>
                  <a:pt x="207" y="0"/>
                </a:lnTo>
                <a:close/>
                <a:moveTo>
                  <a:pt x="209" y="0"/>
                </a:moveTo>
                <a:lnTo>
                  <a:pt x="294" y="86"/>
                </a:lnTo>
                <a:lnTo>
                  <a:pt x="292" y="86"/>
                </a:lnTo>
                <a:lnTo>
                  <a:pt x="207" y="0"/>
                </a:lnTo>
                <a:lnTo>
                  <a:pt x="209" y="0"/>
                </a:lnTo>
                <a:close/>
                <a:moveTo>
                  <a:pt x="212" y="0"/>
                </a:moveTo>
                <a:lnTo>
                  <a:pt x="297" y="86"/>
                </a:lnTo>
                <a:lnTo>
                  <a:pt x="294" y="86"/>
                </a:lnTo>
                <a:lnTo>
                  <a:pt x="209" y="0"/>
                </a:lnTo>
                <a:lnTo>
                  <a:pt x="212" y="0"/>
                </a:lnTo>
                <a:close/>
                <a:moveTo>
                  <a:pt x="214" y="0"/>
                </a:moveTo>
                <a:lnTo>
                  <a:pt x="299" y="86"/>
                </a:lnTo>
                <a:lnTo>
                  <a:pt x="297" y="86"/>
                </a:lnTo>
                <a:lnTo>
                  <a:pt x="212" y="0"/>
                </a:lnTo>
                <a:lnTo>
                  <a:pt x="214" y="0"/>
                </a:lnTo>
                <a:close/>
                <a:moveTo>
                  <a:pt x="216" y="0"/>
                </a:moveTo>
                <a:lnTo>
                  <a:pt x="302" y="86"/>
                </a:lnTo>
                <a:lnTo>
                  <a:pt x="299" y="86"/>
                </a:lnTo>
                <a:lnTo>
                  <a:pt x="214" y="0"/>
                </a:lnTo>
                <a:lnTo>
                  <a:pt x="216" y="0"/>
                </a:lnTo>
                <a:close/>
                <a:moveTo>
                  <a:pt x="219" y="0"/>
                </a:moveTo>
                <a:lnTo>
                  <a:pt x="304" y="86"/>
                </a:lnTo>
                <a:lnTo>
                  <a:pt x="302" y="86"/>
                </a:lnTo>
                <a:lnTo>
                  <a:pt x="216" y="0"/>
                </a:lnTo>
                <a:lnTo>
                  <a:pt x="219" y="0"/>
                </a:lnTo>
                <a:close/>
                <a:moveTo>
                  <a:pt x="221" y="0"/>
                </a:moveTo>
                <a:lnTo>
                  <a:pt x="307" y="86"/>
                </a:lnTo>
                <a:lnTo>
                  <a:pt x="304" y="86"/>
                </a:lnTo>
                <a:lnTo>
                  <a:pt x="219" y="0"/>
                </a:lnTo>
                <a:lnTo>
                  <a:pt x="221" y="0"/>
                </a:lnTo>
                <a:close/>
                <a:moveTo>
                  <a:pt x="224" y="0"/>
                </a:moveTo>
                <a:lnTo>
                  <a:pt x="310" y="86"/>
                </a:lnTo>
                <a:lnTo>
                  <a:pt x="307" y="86"/>
                </a:lnTo>
                <a:lnTo>
                  <a:pt x="221" y="0"/>
                </a:lnTo>
                <a:lnTo>
                  <a:pt x="224" y="0"/>
                </a:lnTo>
                <a:close/>
                <a:moveTo>
                  <a:pt x="227" y="0"/>
                </a:moveTo>
                <a:lnTo>
                  <a:pt x="312" y="86"/>
                </a:lnTo>
                <a:lnTo>
                  <a:pt x="310" y="86"/>
                </a:lnTo>
                <a:lnTo>
                  <a:pt x="224" y="0"/>
                </a:lnTo>
                <a:lnTo>
                  <a:pt x="227" y="0"/>
                </a:lnTo>
                <a:close/>
                <a:moveTo>
                  <a:pt x="229" y="0"/>
                </a:moveTo>
                <a:lnTo>
                  <a:pt x="315" y="86"/>
                </a:lnTo>
                <a:lnTo>
                  <a:pt x="312" y="86"/>
                </a:lnTo>
                <a:lnTo>
                  <a:pt x="227" y="0"/>
                </a:lnTo>
                <a:lnTo>
                  <a:pt x="229" y="0"/>
                </a:lnTo>
                <a:close/>
                <a:moveTo>
                  <a:pt x="232" y="0"/>
                </a:moveTo>
                <a:lnTo>
                  <a:pt x="317" y="86"/>
                </a:lnTo>
                <a:lnTo>
                  <a:pt x="315" y="86"/>
                </a:lnTo>
                <a:lnTo>
                  <a:pt x="229" y="0"/>
                </a:lnTo>
                <a:lnTo>
                  <a:pt x="232" y="0"/>
                </a:lnTo>
                <a:close/>
                <a:moveTo>
                  <a:pt x="234" y="0"/>
                </a:moveTo>
                <a:lnTo>
                  <a:pt x="319" y="86"/>
                </a:lnTo>
                <a:lnTo>
                  <a:pt x="317" y="86"/>
                </a:lnTo>
                <a:lnTo>
                  <a:pt x="232" y="0"/>
                </a:lnTo>
                <a:lnTo>
                  <a:pt x="234" y="0"/>
                </a:lnTo>
                <a:close/>
                <a:moveTo>
                  <a:pt x="236" y="0"/>
                </a:moveTo>
                <a:lnTo>
                  <a:pt x="323" y="86"/>
                </a:lnTo>
                <a:lnTo>
                  <a:pt x="319" y="86"/>
                </a:lnTo>
                <a:lnTo>
                  <a:pt x="234" y="0"/>
                </a:lnTo>
                <a:lnTo>
                  <a:pt x="236" y="0"/>
                </a:lnTo>
                <a:close/>
                <a:moveTo>
                  <a:pt x="240" y="0"/>
                </a:moveTo>
                <a:lnTo>
                  <a:pt x="325" y="86"/>
                </a:lnTo>
                <a:lnTo>
                  <a:pt x="323" y="86"/>
                </a:lnTo>
                <a:lnTo>
                  <a:pt x="236" y="0"/>
                </a:lnTo>
                <a:lnTo>
                  <a:pt x="240" y="0"/>
                </a:lnTo>
                <a:close/>
                <a:moveTo>
                  <a:pt x="242" y="0"/>
                </a:moveTo>
                <a:lnTo>
                  <a:pt x="327" y="86"/>
                </a:lnTo>
                <a:lnTo>
                  <a:pt x="325" y="86"/>
                </a:lnTo>
                <a:lnTo>
                  <a:pt x="240" y="0"/>
                </a:lnTo>
                <a:lnTo>
                  <a:pt x="242" y="0"/>
                </a:lnTo>
                <a:close/>
                <a:moveTo>
                  <a:pt x="245" y="0"/>
                </a:moveTo>
                <a:lnTo>
                  <a:pt x="330" y="86"/>
                </a:lnTo>
                <a:lnTo>
                  <a:pt x="327" y="86"/>
                </a:lnTo>
                <a:lnTo>
                  <a:pt x="242" y="0"/>
                </a:lnTo>
                <a:lnTo>
                  <a:pt x="245" y="0"/>
                </a:lnTo>
                <a:close/>
                <a:moveTo>
                  <a:pt x="247" y="0"/>
                </a:moveTo>
                <a:lnTo>
                  <a:pt x="332" y="86"/>
                </a:lnTo>
                <a:lnTo>
                  <a:pt x="330" y="86"/>
                </a:lnTo>
                <a:lnTo>
                  <a:pt x="245" y="0"/>
                </a:lnTo>
                <a:lnTo>
                  <a:pt x="247" y="0"/>
                </a:lnTo>
                <a:close/>
                <a:moveTo>
                  <a:pt x="249" y="0"/>
                </a:moveTo>
                <a:lnTo>
                  <a:pt x="335" y="86"/>
                </a:lnTo>
                <a:lnTo>
                  <a:pt x="332" y="86"/>
                </a:lnTo>
                <a:lnTo>
                  <a:pt x="247" y="0"/>
                </a:lnTo>
                <a:lnTo>
                  <a:pt x="249" y="0"/>
                </a:lnTo>
                <a:close/>
                <a:moveTo>
                  <a:pt x="252" y="0"/>
                </a:moveTo>
                <a:lnTo>
                  <a:pt x="337" y="86"/>
                </a:lnTo>
                <a:lnTo>
                  <a:pt x="335" y="86"/>
                </a:lnTo>
                <a:lnTo>
                  <a:pt x="249" y="0"/>
                </a:lnTo>
                <a:lnTo>
                  <a:pt x="252" y="0"/>
                </a:lnTo>
                <a:close/>
                <a:moveTo>
                  <a:pt x="254" y="0"/>
                </a:moveTo>
                <a:lnTo>
                  <a:pt x="340" y="86"/>
                </a:lnTo>
                <a:lnTo>
                  <a:pt x="337" y="86"/>
                </a:lnTo>
                <a:lnTo>
                  <a:pt x="252" y="0"/>
                </a:lnTo>
                <a:lnTo>
                  <a:pt x="254" y="0"/>
                </a:lnTo>
                <a:close/>
                <a:moveTo>
                  <a:pt x="257" y="0"/>
                </a:moveTo>
                <a:lnTo>
                  <a:pt x="343" y="86"/>
                </a:lnTo>
                <a:lnTo>
                  <a:pt x="340" y="86"/>
                </a:lnTo>
                <a:lnTo>
                  <a:pt x="254" y="0"/>
                </a:lnTo>
                <a:lnTo>
                  <a:pt x="257" y="0"/>
                </a:lnTo>
                <a:close/>
                <a:moveTo>
                  <a:pt x="260" y="0"/>
                </a:moveTo>
                <a:lnTo>
                  <a:pt x="345" y="86"/>
                </a:lnTo>
                <a:lnTo>
                  <a:pt x="343" y="86"/>
                </a:lnTo>
                <a:lnTo>
                  <a:pt x="257" y="0"/>
                </a:lnTo>
                <a:lnTo>
                  <a:pt x="260" y="0"/>
                </a:lnTo>
                <a:close/>
                <a:moveTo>
                  <a:pt x="262" y="0"/>
                </a:moveTo>
                <a:lnTo>
                  <a:pt x="348" y="86"/>
                </a:lnTo>
                <a:lnTo>
                  <a:pt x="345" y="86"/>
                </a:lnTo>
                <a:lnTo>
                  <a:pt x="260" y="0"/>
                </a:lnTo>
                <a:lnTo>
                  <a:pt x="262" y="0"/>
                </a:lnTo>
                <a:close/>
                <a:moveTo>
                  <a:pt x="265" y="0"/>
                </a:moveTo>
                <a:lnTo>
                  <a:pt x="350" y="86"/>
                </a:lnTo>
                <a:lnTo>
                  <a:pt x="348" y="86"/>
                </a:lnTo>
                <a:lnTo>
                  <a:pt x="262" y="0"/>
                </a:lnTo>
                <a:lnTo>
                  <a:pt x="265" y="0"/>
                </a:lnTo>
                <a:close/>
                <a:moveTo>
                  <a:pt x="267" y="0"/>
                </a:moveTo>
                <a:lnTo>
                  <a:pt x="352" y="86"/>
                </a:lnTo>
                <a:lnTo>
                  <a:pt x="350" y="86"/>
                </a:lnTo>
                <a:lnTo>
                  <a:pt x="265" y="0"/>
                </a:lnTo>
                <a:lnTo>
                  <a:pt x="267" y="0"/>
                </a:lnTo>
                <a:close/>
                <a:moveTo>
                  <a:pt x="269" y="0"/>
                </a:moveTo>
                <a:lnTo>
                  <a:pt x="356" y="86"/>
                </a:lnTo>
                <a:lnTo>
                  <a:pt x="352" y="86"/>
                </a:lnTo>
                <a:lnTo>
                  <a:pt x="267" y="0"/>
                </a:lnTo>
                <a:lnTo>
                  <a:pt x="269" y="0"/>
                </a:lnTo>
                <a:close/>
                <a:moveTo>
                  <a:pt x="273" y="0"/>
                </a:moveTo>
                <a:lnTo>
                  <a:pt x="358" y="86"/>
                </a:lnTo>
                <a:lnTo>
                  <a:pt x="356" y="86"/>
                </a:lnTo>
                <a:lnTo>
                  <a:pt x="269" y="0"/>
                </a:lnTo>
                <a:lnTo>
                  <a:pt x="273" y="0"/>
                </a:lnTo>
                <a:close/>
                <a:moveTo>
                  <a:pt x="275" y="0"/>
                </a:moveTo>
                <a:lnTo>
                  <a:pt x="361" y="86"/>
                </a:lnTo>
                <a:lnTo>
                  <a:pt x="358" y="86"/>
                </a:lnTo>
                <a:lnTo>
                  <a:pt x="273" y="0"/>
                </a:lnTo>
                <a:lnTo>
                  <a:pt x="275" y="0"/>
                </a:lnTo>
                <a:close/>
                <a:moveTo>
                  <a:pt x="278" y="0"/>
                </a:moveTo>
                <a:lnTo>
                  <a:pt x="363" y="86"/>
                </a:lnTo>
                <a:lnTo>
                  <a:pt x="361" y="86"/>
                </a:lnTo>
                <a:lnTo>
                  <a:pt x="275" y="0"/>
                </a:lnTo>
                <a:lnTo>
                  <a:pt x="278" y="0"/>
                </a:lnTo>
                <a:close/>
                <a:moveTo>
                  <a:pt x="280" y="0"/>
                </a:moveTo>
                <a:lnTo>
                  <a:pt x="365" y="86"/>
                </a:lnTo>
                <a:lnTo>
                  <a:pt x="363" y="86"/>
                </a:lnTo>
                <a:lnTo>
                  <a:pt x="278" y="0"/>
                </a:lnTo>
                <a:lnTo>
                  <a:pt x="280" y="0"/>
                </a:lnTo>
                <a:close/>
                <a:moveTo>
                  <a:pt x="282" y="0"/>
                </a:moveTo>
                <a:lnTo>
                  <a:pt x="368" y="86"/>
                </a:lnTo>
                <a:lnTo>
                  <a:pt x="365" y="86"/>
                </a:lnTo>
                <a:lnTo>
                  <a:pt x="280" y="0"/>
                </a:lnTo>
                <a:lnTo>
                  <a:pt x="282" y="0"/>
                </a:lnTo>
                <a:close/>
                <a:moveTo>
                  <a:pt x="285" y="0"/>
                </a:moveTo>
                <a:lnTo>
                  <a:pt x="370" y="86"/>
                </a:lnTo>
                <a:lnTo>
                  <a:pt x="368" y="86"/>
                </a:lnTo>
                <a:lnTo>
                  <a:pt x="282" y="0"/>
                </a:lnTo>
                <a:lnTo>
                  <a:pt x="285" y="0"/>
                </a:lnTo>
                <a:close/>
                <a:moveTo>
                  <a:pt x="287" y="0"/>
                </a:moveTo>
                <a:lnTo>
                  <a:pt x="373" y="86"/>
                </a:lnTo>
                <a:lnTo>
                  <a:pt x="370" y="86"/>
                </a:lnTo>
                <a:lnTo>
                  <a:pt x="285" y="0"/>
                </a:lnTo>
                <a:lnTo>
                  <a:pt x="287" y="0"/>
                </a:lnTo>
                <a:close/>
                <a:moveTo>
                  <a:pt x="290" y="0"/>
                </a:moveTo>
                <a:lnTo>
                  <a:pt x="376" y="86"/>
                </a:lnTo>
                <a:lnTo>
                  <a:pt x="373" y="86"/>
                </a:lnTo>
                <a:lnTo>
                  <a:pt x="287" y="0"/>
                </a:lnTo>
                <a:lnTo>
                  <a:pt x="290" y="0"/>
                </a:lnTo>
                <a:close/>
                <a:moveTo>
                  <a:pt x="293" y="0"/>
                </a:moveTo>
                <a:lnTo>
                  <a:pt x="378" y="86"/>
                </a:lnTo>
                <a:lnTo>
                  <a:pt x="376" y="86"/>
                </a:lnTo>
                <a:lnTo>
                  <a:pt x="290" y="0"/>
                </a:lnTo>
                <a:lnTo>
                  <a:pt x="293" y="0"/>
                </a:lnTo>
                <a:close/>
                <a:moveTo>
                  <a:pt x="295" y="0"/>
                </a:moveTo>
                <a:lnTo>
                  <a:pt x="381" y="86"/>
                </a:lnTo>
                <a:lnTo>
                  <a:pt x="378" y="86"/>
                </a:lnTo>
                <a:lnTo>
                  <a:pt x="293" y="0"/>
                </a:lnTo>
                <a:lnTo>
                  <a:pt x="295" y="0"/>
                </a:lnTo>
                <a:close/>
                <a:moveTo>
                  <a:pt x="298" y="0"/>
                </a:moveTo>
                <a:lnTo>
                  <a:pt x="383" y="86"/>
                </a:lnTo>
                <a:lnTo>
                  <a:pt x="381" y="86"/>
                </a:lnTo>
                <a:lnTo>
                  <a:pt x="295" y="0"/>
                </a:lnTo>
                <a:lnTo>
                  <a:pt x="298" y="0"/>
                </a:lnTo>
                <a:close/>
                <a:moveTo>
                  <a:pt x="300" y="0"/>
                </a:moveTo>
                <a:lnTo>
                  <a:pt x="385" y="86"/>
                </a:lnTo>
                <a:lnTo>
                  <a:pt x="383" y="86"/>
                </a:lnTo>
                <a:lnTo>
                  <a:pt x="298" y="0"/>
                </a:lnTo>
                <a:lnTo>
                  <a:pt x="300" y="0"/>
                </a:lnTo>
                <a:close/>
                <a:moveTo>
                  <a:pt x="302" y="0"/>
                </a:moveTo>
                <a:lnTo>
                  <a:pt x="389" y="86"/>
                </a:lnTo>
                <a:lnTo>
                  <a:pt x="385" y="86"/>
                </a:lnTo>
                <a:lnTo>
                  <a:pt x="300" y="0"/>
                </a:lnTo>
                <a:lnTo>
                  <a:pt x="302" y="0"/>
                </a:lnTo>
                <a:close/>
                <a:moveTo>
                  <a:pt x="306" y="0"/>
                </a:moveTo>
                <a:lnTo>
                  <a:pt x="391" y="86"/>
                </a:lnTo>
                <a:lnTo>
                  <a:pt x="389" y="86"/>
                </a:lnTo>
                <a:lnTo>
                  <a:pt x="302" y="0"/>
                </a:lnTo>
                <a:lnTo>
                  <a:pt x="306" y="0"/>
                </a:lnTo>
                <a:close/>
                <a:moveTo>
                  <a:pt x="308" y="0"/>
                </a:moveTo>
                <a:lnTo>
                  <a:pt x="394" y="86"/>
                </a:lnTo>
                <a:lnTo>
                  <a:pt x="391" y="86"/>
                </a:lnTo>
                <a:lnTo>
                  <a:pt x="306" y="0"/>
                </a:lnTo>
                <a:lnTo>
                  <a:pt x="308" y="0"/>
                </a:lnTo>
                <a:close/>
                <a:moveTo>
                  <a:pt x="311" y="0"/>
                </a:moveTo>
                <a:lnTo>
                  <a:pt x="396" y="86"/>
                </a:lnTo>
                <a:lnTo>
                  <a:pt x="394" y="86"/>
                </a:lnTo>
                <a:lnTo>
                  <a:pt x="308" y="0"/>
                </a:lnTo>
                <a:lnTo>
                  <a:pt x="311" y="0"/>
                </a:lnTo>
                <a:close/>
                <a:moveTo>
                  <a:pt x="313" y="0"/>
                </a:moveTo>
                <a:lnTo>
                  <a:pt x="398" y="86"/>
                </a:lnTo>
                <a:lnTo>
                  <a:pt x="396" y="86"/>
                </a:lnTo>
                <a:lnTo>
                  <a:pt x="311" y="0"/>
                </a:lnTo>
                <a:lnTo>
                  <a:pt x="313" y="0"/>
                </a:lnTo>
                <a:close/>
                <a:moveTo>
                  <a:pt x="315" y="0"/>
                </a:moveTo>
                <a:lnTo>
                  <a:pt x="401" y="86"/>
                </a:lnTo>
                <a:lnTo>
                  <a:pt x="398" y="86"/>
                </a:lnTo>
                <a:lnTo>
                  <a:pt x="313" y="0"/>
                </a:lnTo>
                <a:lnTo>
                  <a:pt x="315" y="0"/>
                </a:lnTo>
                <a:close/>
                <a:moveTo>
                  <a:pt x="318" y="0"/>
                </a:moveTo>
                <a:lnTo>
                  <a:pt x="403" y="86"/>
                </a:lnTo>
                <a:lnTo>
                  <a:pt x="401" y="86"/>
                </a:lnTo>
                <a:lnTo>
                  <a:pt x="315" y="0"/>
                </a:lnTo>
                <a:lnTo>
                  <a:pt x="318" y="0"/>
                </a:lnTo>
                <a:close/>
                <a:moveTo>
                  <a:pt x="320" y="0"/>
                </a:moveTo>
                <a:lnTo>
                  <a:pt x="406" y="86"/>
                </a:lnTo>
                <a:lnTo>
                  <a:pt x="403" y="86"/>
                </a:lnTo>
                <a:lnTo>
                  <a:pt x="318" y="0"/>
                </a:lnTo>
                <a:lnTo>
                  <a:pt x="320" y="0"/>
                </a:lnTo>
                <a:close/>
                <a:moveTo>
                  <a:pt x="323" y="0"/>
                </a:moveTo>
                <a:lnTo>
                  <a:pt x="409" y="86"/>
                </a:lnTo>
                <a:lnTo>
                  <a:pt x="406" y="86"/>
                </a:lnTo>
                <a:lnTo>
                  <a:pt x="320" y="0"/>
                </a:lnTo>
                <a:lnTo>
                  <a:pt x="323" y="0"/>
                </a:lnTo>
                <a:close/>
                <a:moveTo>
                  <a:pt x="326" y="0"/>
                </a:moveTo>
                <a:lnTo>
                  <a:pt x="411" y="86"/>
                </a:lnTo>
                <a:lnTo>
                  <a:pt x="409" y="86"/>
                </a:lnTo>
                <a:lnTo>
                  <a:pt x="323" y="0"/>
                </a:lnTo>
                <a:lnTo>
                  <a:pt x="326" y="0"/>
                </a:lnTo>
                <a:close/>
                <a:moveTo>
                  <a:pt x="328" y="0"/>
                </a:moveTo>
                <a:lnTo>
                  <a:pt x="414" y="86"/>
                </a:lnTo>
                <a:lnTo>
                  <a:pt x="411" y="86"/>
                </a:lnTo>
                <a:lnTo>
                  <a:pt x="326" y="0"/>
                </a:lnTo>
                <a:lnTo>
                  <a:pt x="328" y="0"/>
                </a:lnTo>
                <a:close/>
                <a:moveTo>
                  <a:pt x="331" y="0"/>
                </a:moveTo>
                <a:lnTo>
                  <a:pt x="416" y="86"/>
                </a:lnTo>
                <a:lnTo>
                  <a:pt x="414" y="86"/>
                </a:lnTo>
                <a:lnTo>
                  <a:pt x="328" y="0"/>
                </a:lnTo>
                <a:lnTo>
                  <a:pt x="331" y="0"/>
                </a:lnTo>
                <a:close/>
                <a:moveTo>
                  <a:pt x="333" y="0"/>
                </a:moveTo>
                <a:lnTo>
                  <a:pt x="418" y="86"/>
                </a:lnTo>
                <a:lnTo>
                  <a:pt x="416" y="86"/>
                </a:lnTo>
                <a:lnTo>
                  <a:pt x="331" y="0"/>
                </a:lnTo>
                <a:lnTo>
                  <a:pt x="333" y="0"/>
                </a:lnTo>
                <a:close/>
                <a:moveTo>
                  <a:pt x="335" y="0"/>
                </a:moveTo>
                <a:lnTo>
                  <a:pt x="422" y="86"/>
                </a:lnTo>
                <a:lnTo>
                  <a:pt x="418" y="86"/>
                </a:lnTo>
                <a:lnTo>
                  <a:pt x="333" y="0"/>
                </a:lnTo>
                <a:lnTo>
                  <a:pt x="335" y="0"/>
                </a:lnTo>
                <a:close/>
                <a:moveTo>
                  <a:pt x="339" y="0"/>
                </a:moveTo>
                <a:lnTo>
                  <a:pt x="424" y="86"/>
                </a:lnTo>
                <a:lnTo>
                  <a:pt x="422" y="86"/>
                </a:lnTo>
                <a:lnTo>
                  <a:pt x="335" y="0"/>
                </a:lnTo>
                <a:lnTo>
                  <a:pt x="339" y="0"/>
                </a:lnTo>
                <a:close/>
                <a:moveTo>
                  <a:pt x="341" y="0"/>
                </a:moveTo>
                <a:lnTo>
                  <a:pt x="427" y="86"/>
                </a:lnTo>
                <a:lnTo>
                  <a:pt x="424" y="86"/>
                </a:lnTo>
                <a:lnTo>
                  <a:pt x="339" y="0"/>
                </a:lnTo>
                <a:lnTo>
                  <a:pt x="341" y="0"/>
                </a:lnTo>
                <a:close/>
                <a:moveTo>
                  <a:pt x="344" y="0"/>
                </a:moveTo>
                <a:lnTo>
                  <a:pt x="429" y="86"/>
                </a:lnTo>
                <a:lnTo>
                  <a:pt x="427" y="86"/>
                </a:lnTo>
                <a:lnTo>
                  <a:pt x="341" y="0"/>
                </a:lnTo>
                <a:lnTo>
                  <a:pt x="344" y="0"/>
                </a:lnTo>
                <a:close/>
                <a:moveTo>
                  <a:pt x="346" y="0"/>
                </a:moveTo>
                <a:lnTo>
                  <a:pt x="431" y="86"/>
                </a:lnTo>
                <a:lnTo>
                  <a:pt x="429" y="86"/>
                </a:lnTo>
                <a:lnTo>
                  <a:pt x="344" y="0"/>
                </a:lnTo>
                <a:lnTo>
                  <a:pt x="346" y="0"/>
                </a:lnTo>
                <a:close/>
                <a:moveTo>
                  <a:pt x="348" y="0"/>
                </a:moveTo>
                <a:lnTo>
                  <a:pt x="434" y="86"/>
                </a:lnTo>
                <a:lnTo>
                  <a:pt x="431" y="86"/>
                </a:lnTo>
                <a:lnTo>
                  <a:pt x="346" y="0"/>
                </a:lnTo>
                <a:lnTo>
                  <a:pt x="348" y="0"/>
                </a:lnTo>
                <a:close/>
                <a:moveTo>
                  <a:pt x="351" y="0"/>
                </a:moveTo>
                <a:lnTo>
                  <a:pt x="436" y="86"/>
                </a:lnTo>
                <a:lnTo>
                  <a:pt x="434" y="86"/>
                </a:lnTo>
                <a:lnTo>
                  <a:pt x="348" y="0"/>
                </a:lnTo>
                <a:lnTo>
                  <a:pt x="351" y="0"/>
                </a:lnTo>
                <a:close/>
                <a:moveTo>
                  <a:pt x="353" y="0"/>
                </a:moveTo>
                <a:lnTo>
                  <a:pt x="439" y="86"/>
                </a:lnTo>
                <a:lnTo>
                  <a:pt x="436" y="86"/>
                </a:lnTo>
                <a:lnTo>
                  <a:pt x="351" y="0"/>
                </a:lnTo>
                <a:lnTo>
                  <a:pt x="353" y="0"/>
                </a:lnTo>
                <a:close/>
                <a:moveTo>
                  <a:pt x="356" y="0"/>
                </a:moveTo>
                <a:lnTo>
                  <a:pt x="442" y="86"/>
                </a:lnTo>
                <a:lnTo>
                  <a:pt x="439" y="86"/>
                </a:lnTo>
                <a:lnTo>
                  <a:pt x="353" y="0"/>
                </a:lnTo>
                <a:lnTo>
                  <a:pt x="356" y="0"/>
                </a:lnTo>
                <a:close/>
                <a:moveTo>
                  <a:pt x="359" y="0"/>
                </a:moveTo>
                <a:lnTo>
                  <a:pt x="444" y="86"/>
                </a:lnTo>
                <a:lnTo>
                  <a:pt x="442" y="86"/>
                </a:lnTo>
                <a:lnTo>
                  <a:pt x="356" y="0"/>
                </a:lnTo>
                <a:lnTo>
                  <a:pt x="359" y="0"/>
                </a:lnTo>
                <a:close/>
                <a:moveTo>
                  <a:pt x="361" y="0"/>
                </a:moveTo>
                <a:lnTo>
                  <a:pt x="447" y="86"/>
                </a:lnTo>
                <a:lnTo>
                  <a:pt x="444" y="86"/>
                </a:lnTo>
                <a:lnTo>
                  <a:pt x="359" y="0"/>
                </a:lnTo>
                <a:lnTo>
                  <a:pt x="361" y="0"/>
                </a:lnTo>
                <a:close/>
                <a:moveTo>
                  <a:pt x="364" y="0"/>
                </a:moveTo>
                <a:lnTo>
                  <a:pt x="449" y="86"/>
                </a:lnTo>
                <a:lnTo>
                  <a:pt x="447" y="86"/>
                </a:lnTo>
                <a:lnTo>
                  <a:pt x="361" y="0"/>
                </a:lnTo>
                <a:lnTo>
                  <a:pt x="364" y="0"/>
                </a:lnTo>
                <a:close/>
                <a:moveTo>
                  <a:pt x="366" y="0"/>
                </a:moveTo>
                <a:lnTo>
                  <a:pt x="451" y="86"/>
                </a:lnTo>
                <a:lnTo>
                  <a:pt x="449" y="86"/>
                </a:lnTo>
                <a:lnTo>
                  <a:pt x="364" y="0"/>
                </a:lnTo>
                <a:lnTo>
                  <a:pt x="366" y="0"/>
                </a:lnTo>
                <a:close/>
                <a:moveTo>
                  <a:pt x="368" y="0"/>
                </a:moveTo>
                <a:lnTo>
                  <a:pt x="455" y="86"/>
                </a:lnTo>
                <a:lnTo>
                  <a:pt x="451" y="86"/>
                </a:lnTo>
                <a:lnTo>
                  <a:pt x="366" y="0"/>
                </a:lnTo>
                <a:lnTo>
                  <a:pt x="368" y="0"/>
                </a:lnTo>
                <a:close/>
                <a:moveTo>
                  <a:pt x="372" y="0"/>
                </a:moveTo>
                <a:lnTo>
                  <a:pt x="457" y="86"/>
                </a:lnTo>
                <a:lnTo>
                  <a:pt x="455" y="86"/>
                </a:lnTo>
                <a:lnTo>
                  <a:pt x="368" y="0"/>
                </a:lnTo>
                <a:lnTo>
                  <a:pt x="372" y="0"/>
                </a:lnTo>
                <a:close/>
                <a:moveTo>
                  <a:pt x="374" y="0"/>
                </a:moveTo>
                <a:lnTo>
                  <a:pt x="460" y="86"/>
                </a:lnTo>
                <a:lnTo>
                  <a:pt x="457" y="86"/>
                </a:lnTo>
                <a:lnTo>
                  <a:pt x="372" y="0"/>
                </a:lnTo>
                <a:lnTo>
                  <a:pt x="374" y="0"/>
                </a:lnTo>
                <a:close/>
                <a:moveTo>
                  <a:pt x="377" y="0"/>
                </a:moveTo>
                <a:lnTo>
                  <a:pt x="462" y="86"/>
                </a:lnTo>
                <a:lnTo>
                  <a:pt x="460" y="86"/>
                </a:lnTo>
                <a:lnTo>
                  <a:pt x="374" y="0"/>
                </a:lnTo>
                <a:lnTo>
                  <a:pt x="377" y="0"/>
                </a:lnTo>
                <a:close/>
                <a:moveTo>
                  <a:pt x="379" y="0"/>
                </a:moveTo>
                <a:lnTo>
                  <a:pt x="464" y="86"/>
                </a:lnTo>
                <a:lnTo>
                  <a:pt x="462" y="86"/>
                </a:lnTo>
                <a:lnTo>
                  <a:pt x="377" y="0"/>
                </a:lnTo>
                <a:lnTo>
                  <a:pt x="379" y="0"/>
                </a:lnTo>
                <a:close/>
                <a:moveTo>
                  <a:pt x="381" y="0"/>
                </a:moveTo>
                <a:lnTo>
                  <a:pt x="467" y="86"/>
                </a:lnTo>
                <a:lnTo>
                  <a:pt x="464" y="86"/>
                </a:lnTo>
                <a:lnTo>
                  <a:pt x="379" y="0"/>
                </a:lnTo>
                <a:lnTo>
                  <a:pt x="381" y="0"/>
                </a:lnTo>
                <a:close/>
                <a:moveTo>
                  <a:pt x="384" y="0"/>
                </a:moveTo>
                <a:lnTo>
                  <a:pt x="469" y="86"/>
                </a:lnTo>
                <a:lnTo>
                  <a:pt x="467" y="86"/>
                </a:lnTo>
                <a:lnTo>
                  <a:pt x="381" y="0"/>
                </a:lnTo>
                <a:lnTo>
                  <a:pt x="384" y="0"/>
                </a:lnTo>
                <a:close/>
                <a:moveTo>
                  <a:pt x="386" y="0"/>
                </a:moveTo>
                <a:lnTo>
                  <a:pt x="472" y="86"/>
                </a:lnTo>
                <a:lnTo>
                  <a:pt x="469" y="86"/>
                </a:lnTo>
                <a:lnTo>
                  <a:pt x="384" y="0"/>
                </a:lnTo>
                <a:lnTo>
                  <a:pt x="386" y="0"/>
                </a:lnTo>
                <a:close/>
                <a:moveTo>
                  <a:pt x="389" y="0"/>
                </a:moveTo>
                <a:lnTo>
                  <a:pt x="475" y="86"/>
                </a:lnTo>
                <a:lnTo>
                  <a:pt x="472" y="86"/>
                </a:lnTo>
                <a:lnTo>
                  <a:pt x="386" y="0"/>
                </a:lnTo>
                <a:lnTo>
                  <a:pt x="389" y="0"/>
                </a:lnTo>
                <a:close/>
                <a:moveTo>
                  <a:pt x="392" y="0"/>
                </a:moveTo>
                <a:lnTo>
                  <a:pt x="477" y="86"/>
                </a:lnTo>
                <a:lnTo>
                  <a:pt x="475" y="86"/>
                </a:lnTo>
                <a:lnTo>
                  <a:pt x="389" y="0"/>
                </a:lnTo>
                <a:lnTo>
                  <a:pt x="392" y="0"/>
                </a:lnTo>
                <a:close/>
                <a:moveTo>
                  <a:pt x="394" y="0"/>
                </a:moveTo>
                <a:lnTo>
                  <a:pt x="480" y="86"/>
                </a:lnTo>
                <a:lnTo>
                  <a:pt x="477" y="86"/>
                </a:lnTo>
                <a:lnTo>
                  <a:pt x="392" y="0"/>
                </a:lnTo>
                <a:lnTo>
                  <a:pt x="394" y="0"/>
                </a:lnTo>
                <a:close/>
                <a:moveTo>
                  <a:pt x="397" y="0"/>
                </a:moveTo>
                <a:lnTo>
                  <a:pt x="482" y="86"/>
                </a:lnTo>
                <a:lnTo>
                  <a:pt x="480" y="86"/>
                </a:lnTo>
                <a:lnTo>
                  <a:pt x="394" y="0"/>
                </a:lnTo>
                <a:lnTo>
                  <a:pt x="397" y="0"/>
                </a:lnTo>
                <a:close/>
                <a:moveTo>
                  <a:pt x="399" y="0"/>
                </a:moveTo>
                <a:lnTo>
                  <a:pt x="484" y="86"/>
                </a:lnTo>
                <a:lnTo>
                  <a:pt x="482" y="86"/>
                </a:lnTo>
                <a:lnTo>
                  <a:pt x="397" y="0"/>
                </a:lnTo>
                <a:lnTo>
                  <a:pt x="399" y="0"/>
                </a:lnTo>
                <a:close/>
                <a:moveTo>
                  <a:pt x="401" y="0"/>
                </a:moveTo>
                <a:lnTo>
                  <a:pt x="488" y="86"/>
                </a:lnTo>
                <a:lnTo>
                  <a:pt x="484" y="86"/>
                </a:lnTo>
                <a:lnTo>
                  <a:pt x="399" y="0"/>
                </a:lnTo>
                <a:lnTo>
                  <a:pt x="401" y="0"/>
                </a:lnTo>
                <a:close/>
                <a:moveTo>
                  <a:pt x="405" y="0"/>
                </a:moveTo>
                <a:lnTo>
                  <a:pt x="490" y="86"/>
                </a:lnTo>
                <a:lnTo>
                  <a:pt x="488" y="86"/>
                </a:lnTo>
                <a:lnTo>
                  <a:pt x="401" y="0"/>
                </a:lnTo>
                <a:lnTo>
                  <a:pt x="405" y="0"/>
                </a:lnTo>
                <a:close/>
                <a:moveTo>
                  <a:pt x="407" y="0"/>
                </a:moveTo>
                <a:lnTo>
                  <a:pt x="493" y="86"/>
                </a:lnTo>
                <a:lnTo>
                  <a:pt x="490" y="86"/>
                </a:lnTo>
                <a:lnTo>
                  <a:pt x="405" y="0"/>
                </a:lnTo>
                <a:lnTo>
                  <a:pt x="407" y="0"/>
                </a:lnTo>
                <a:close/>
                <a:moveTo>
                  <a:pt x="410" y="0"/>
                </a:moveTo>
                <a:lnTo>
                  <a:pt x="495" y="86"/>
                </a:lnTo>
                <a:lnTo>
                  <a:pt x="493" y="86"/>
                </a:lnTo>
                <a:lnTo>
                  <a:pt x="407" y="0"/>
                </a:lnTo>
                <a:lnTo>
                  <a:pt x="410" y="0"/>
                </a:lnTo>
                <a:close/>
                <a:moveTo>
                  <a:pt x="412" y="0"/>
                </a:moveTo>
                <a:lnTo>
                  <a:pt x="497" y="86"/>
                </a:lnTo>
                <a:lnTo>
                  <a:pt x="495" y="86"/>
                </a:lnTo>
                <a:lnTo>
                  <a:pt x="410" y="0"/>
                </a:lnTo>
                <a:lnTo>
                  <a:pt x="412" y="0"/>
                </a:lnTo>
                <a:close/>
                <a:moveTo>
                  <a:pt x="414" y="0"/>
                </a:moveTo>
                <a:lnTo>
                  <a:pt x="500" y="86"/>
                </a:lnTo>
                <a:lnTo>
                  <a:pt x="497" y="86"/>
                </a:lnTo>
                <a:lnTo>
                  <a:pt x="412" y="0"/>
                </a:lnTo>
                <a:lnTo>
                  <a:pt x="414" y="0"/>
                </a:lnTo>
                <a:close/>
                <a:moveTo>
                  <a:pt x="417" y="0"/>
                </a:moveTo>
                <a:lnTo>
                  <a:pt x="502" y="86"/>
                </a:lnTo>
                <a:lnTo>
                  <a:pt x="500" y="86"/>
                </a:lnTo>
                <a:lnTo>
                  <a:pt x="414" y="0"/>
                </a:lnTo>
                <a:lnTo>
                  <a:pt x="417" y="0"/>
                </a:lnTo>
                <a:close/>
                <a:moveTo>
                  <a:pt x="419" y="0"/>
                </a:moveTo>
                <a:lnTo>
                  <a:pt x="505" y="86"/>
                </a:lnTo>
                <a:lnTo>
                  <a:pt x="502" y="86"/>
                </a:lnTo>
                <a:lnTo>
                  <a:pt x="417" y="0"/>
                </a:lnTo>
                <a:lnTo>
                  <a:pt x="419" y="0"/>
                </a:lnTo>
                <a:close/>
                <a:moveTo>
                  <a:pt x="422" y="0"/>
                </a:moveTo>
                <a:lnTo>
                  <a:pt x="508" y="86"/>
                </a:lnTo>
                <a:lnTo>
                  <a:pt x="505" y="86"/>
                </a:lnTo>
                <a:lnTo>
                  <a:pt x="419" y="0"/>
                </a:lnTo>
                <a:lnTo>
                  <a:pt x="422" y="0"/>
                </a:lnTo>
                <a:close/>
                <a:moveTo>
                  <a:pt x="425" y="0"/>
                </a:moveTo>
                <a:lnTo>
                  <a:pt x="510" y="86"/>
                </a:lnTo>
                <a:lnTo>
                  <a:pt x="508" y="86"/>
                </a:lnTo>
                <a:lnTo>
                  <a:pt x="422" y="0"/>
                </a:lnTo>
                <a:lnTo>
                  <a:pt x="425" y="0"/>
                </a:lnTo>
                <a:close/>
                <a:moveTo>
                  <a:pt x="427" y="0"/>
                </a:moveTo>
                <a:lnTo>
                  <a:pt x="513" y="86"/>
                </a:lnTo>
                <a:lnTo>
                  <a:pt x="510" y="86"/>
                </a:lnTo>
                <a:lnTo>
                  <a:pt x="425" y="0"/>
                </a:lnTo>
                <a:lnTo>
                  <a:pt x="427" y="0"/>
                </a:lnTo>
                <a:close/>
                <a:moveTo>
                  <a:pt x="430" y="0"/>
                </a:moveTo>
                <a:lnTo>
                  <a:pt x="515" y="86"/>
                </a:lnTo>
                <a:lnTo>
                  <a:pt x="513" y="86"/>
                </a:lnTo>
                <a:lnTo>
                  <a:pt x="427" y="0"/>
                </a:lnTo>
                <a:lnTo>
                  <a:pt x="430" y="0"/>
                </a:lnTo>
                <a:close/>
                <a:moveTo>
                  <a:pt x="432" y="0"/>
                </a:moveTo>
                <a:lnTo>
                  <a:pt x="517" y="86"/>
                </a:lnTo>
                <a:lnTo>
                  <a:pt x="515" y="86"/>
                </a:lnTo>
                <a:lnTo>
                  <a:pt x="430" y="0"/>
                </a:lnTo>
                <a:lnTo>
                  <a:pt x="432" y="0"/>
                </a:lnTo>
                <a:close/>
                <a:moveTo>
                  <a:pt x="434" y="0"/>
                </a:moveTo>
                <a:lnTo>
                  <a:pt x="521" y="86"/>
                </a:lnTo>
                <a:lnTo>
                  <a:pt x="517" y="86"/>
                </a:lnTo>
                <a:lnTo>
                  <a:pt x="432" y="0"/>
                </a:lnTo>
                <a:lnTo>
                  <a:pt x="434" y="0"/>
                </a:lnTo>
                <a:close/>
                <a:moveTo>
                  <a:pt x="438" y="0"/>
                </a:moveTo>
                <a:lnTo>
                  <a:pt x="523" y="86"/>
                </a:lnTo>
                <a:lnTo>
                  <a:pt x="521" y="86"/>
                </a:lnTo>
                <a:lnTo>
                  <a:pt x="434" y="0"/>
                </a:lnTo>
                <a:lnTo>
                  <a:pt x="438" y="0"/>
                </a:lnTo>
                <a:close/>
                <a:moveTo>
                  <a:pt x="440" y="0"/>
                </a:moveTo>
                <a:lnTo>
                  <a:pt x="526" y="86"/>
                </a:lnTo>
                <a:lnTo>
                  <a:pt x="523" y="86"/>
                </a:lnTo>
                <a:lnTo>
                  <a:pt x="438" y="0"/>
                </a:lnTo>
                <a:lnTo>
                  <a:pt x="440" y="0"/>
                </a:lnTo>
                <a:close/>
                <a:moveTo>
                  <a:pt x="443" y="0"/>
                </a:moveTo>
                <a:lnTo>
                  <a:pt x="528" y="86"/>
                </a:lnTo>
                <a:lnTo>
                  <a:pt x="526" y="86"/>
                </a:lnTo>
                <a:lnTo>
                  <a:pt x="440" y="0"/>
                </a:lnTo>
                <a:lnTo>
                  <a:pt x="443" y="0"/>
                </a:lnTo>
                <a:close/>
                <a:moveTo>
                  <a:pt x="445" y="0"/>
                </a:moveTo>
                <a:lnTo>
                  <a:pt x="530" y="86"/>
                </a:lnTo>
                <a:lnTo>
                  <a:pt x="528" y="86"/>
                </a:lnTo>
                <a:lnTo>
                  <a:pt x="443" y="0"/>
                </a:lnTo>
                <a:lnTo>
                  <a:pt x="445" y="0"/>
                </a:lnTo>
                <a:close/>
                <a:moveTo>
                  <a:pt x="447" y="0"/>
                </a:moveTo>
                <a:lnTo>
                  <a:pt x="533" y="86"/>
                </a:lnTo>
                <a:lnTo>
                  <a:pt x="530" y="86"/>
                </a:lnTo>
                <a:lnTo>
                  <a:pt x="445" y="0"/>
                </a:lnTo>
                <a:lnTo>
                  <a:pt x="447" y="0"/>
                </a:lnTo>
                <a:close/>
                <a:moveTo>
                  <a:pt x="450" y="0"/>
                </a:moveTo>
                <a:lnTo>
                  <a:pt x="535" y="86"/>
                </a:lnTo>
                <a:lnTo>
                  <a:pt x="533" y="86"/>
                </a:lnTo>
                <a:lnTo>
                  <a:pt x="447" y="0"/>
                </a:lnTo>
                <a:lnTo>
                  <a:pt x="450" y="0"/>
                </a:lnTo>
                <a:close/>
                <a:moveTo>
                  <a:pt x="452" y="0"/>
                </a:moveTo>
                <a:lnTo>
                  <a:pt x="538" y="86"/>
                </a:lnTo>
                <a:lnTo>
                  <a:pt x="535" y="86"/>
                </a:lnTo>
                <a:lnTo>
                  <a:pt x="450" y="0"/>
                </a:lnTo>
                <a:lnTo>
                  <a:pt x="452" y="0"/>
                </a:lnTo>
                <a:close/>
                <a:moveTo>
                  <a:pt x="455" y="0"/>
                </a:moveTo>
                <a:lnTo>
                  <a:pt x="541" y="86"/>
                </a:lnTo>
                <a:lnTo>
                  <a:pt x="538" y="86"/>
                </a:lnTo>
                <a:lnTo>
                  <a:pt x="452" y="0"/>
                </a:lnTo>
                <a:lnTo>
                  <a:pt x="455" y="0"/>
                </a:lnTo>
                <a:close/>
                <a:moveTo>
                  <a:pt x="458" y="0"/>
                </a:moveTo>
                <a:lnTo>
                  <a:pt x="543" y="86"/>
                </a:lnTo>
                <a:lnTo>
                  <a:pt x="541" y="86"/>
                </a:lnTo>
                <a:lnTo>
                  <a:pt x="455" y="0"/>
                </a:lnTo>
                <a:lnTo>
                  <a:pt x="458" y="0"/>
                </a:lnTo>
                <a:close/>
                <a:moveTo>
                  <a:pt x="460" y="0"/>
                </a:moveTo>
                <a:lnTo>
                  <a:pt x="546" y="86"/>
                </a:lnTo>
                <a:lnTo>
                  <a:pt x="543" y="86"/>
                </a:lnTo>
                <a:lnTo>
                  <a:pt x="458" y="0"/>
                </a:lnTo>
                <a:lnTo>
                  <a:pt x="460" y="0"/>
                </a:lnTo>
                <a:close/>
                <a:moveTo>
                  <a:pt x="463" y="0"/>
                </a:moveTo>
                <a:lnTo>
                  <a:pt x="548" y="86"/>
                </a:lnTo>
                <a:lnTo>
                  <a:pt x="546" y="86"/>
                </a:lnTo>
                <a:lnTo>
                  <a:pt x="460" y="0"/>
                </a:lnTo>
                <a:lnTo>
                  <a:pt x="463" y="0"/>
                </a:lnTo>
                <a:close/>
                <a:moveTo>
                  <a:pt x="465" y="0"/>
                </a:moveTo>
                <a:lnTo>
                  <a:pt x="550" y="86"/>
                </a:lnTo>
                <a:lnTo>
                  <a:pt x="548" y="86"/>
                </a:lnTo>
                <a:lnTo>
                  <a:pt x="463" y="0"/>
                </a:lnTo>
                <a:lnTo>
                  <a:pt x="465" y="0"/>
                </a:lnTo>
                <a:close/>
                <a:moveTo>
                  <a:pt x="467" y="0"/>
                </a:moveTo>
                <a:lnTo>
                  <a:pt x="554" y="86"/>
                </a:lnTo>
                <a:lnTo>
                  <a:pt x="550" y="86"/>
                </a:lnTo>
                <a:lnTo>
                  <a:pt x="465" y="0"/>
                </a:lnTo>
                <a:lnTo>
                  <a:pt x="467" y="0"/>
                </a:lnTo>
                <a:close/>
                <a:moveTo>
                  <a:pt x="471" y="0"/>
                </a:moveTo>
                <a:lnTo>
                  <a:pt x="556" y="86"/>
                </a:lnTo>
                <a:lnTo>
                  <a:pt x="554" y="86"/>
                </a:lnTo>
                <a:lnTo>
                  <a:pt x="467" y="0"/>
                </a:lnTo>
                <a:lnTo>
                  <a:pt x="471" y="0"/>
                </a:lnTo>
                <a:close/>
                <a:moveTo>
                  <a:pt x="473" y="0"/>
                </a:moveTo>
                <a:lnTo>
                  <a:pt x="559" y="86"/>
                </a:lnTo>
                <a:lnTo>
                  <a:pt x="556" y="86"/>
                </a:lnTo>
                <a:lnTo>
                  <a:pt x="471" y="0"/>
                </a:lnTo>
                <a:lnTo>
                  <a:pt x="473" y="0"/>
                </a:lnTo>
                <a:close/>
                <a:moveTo>
                  <a:pt x="476" y="0"/>
                </a:moveTo>
                <a:lnTo>
                  <a:pt x="561" y="86"/>
                </a:lnTo>
                <a:lnTo>
                  <a:pt x="559" y="86"/>
                </a:lnTo>
                <a:lnTo>
                  <a:pt x="473" y="0"/>
                </a:lnTo>
                <a:lnTo>
                  <a:pt x="476" y="0"/>
                </a:lnTo>
                <a:close/>
                <a:moveTo>
                  <a:pt x="478" y="0"/>
                </a:moveTo>
                <a:lnTo>
                  <a:pt x="563" y="86"/>
                </a:lnTo>
                <a:lnTo>
                  <a:pt x="561" y="86"/>
                </a:lnTo>
                <a:lnTo>
                  <a:pt x="476" y="0"/>
                </a:lnTo>
                <a:lnTo>
                  <a:pt x="478" y="0"/>
                </a:lnTo>
                <a:close/>
                <a:moveTo>
                  <a:pt x="480" y="0"/>
                </a:moveTo>
                <a:lnTo>
                  <a:pt x="566" y="86"/>
                </a:lnTo>
                <a:lnTo>
                  <a:pt x="563" y="86"/>
                </a:lnTo>
                <a:lnTo>
                  <a:pt x="478" y="0"/>
                </a:lnTo>
                <a:lnTo>
                  <a:pt x="480" y="0"/>
                </a:lnTo>
                <a:close/>
                <a:moveTo>
                  <a:pt x="483" y="0"/>
                </a:moveTo>
                <a:lnTo>
                  <a:pt x="568" y="86"/>
                </a:lnTo>
                <a:lnTo>
                  <a:pt x="566" y="86"/>
                </a:lnTo>
                <a:lnTo>
                  <a:pt x="480" y="0"/>
                </a:lnTo>
                <a:lnTo>
                  <a:pt x="483" y="0"/>
                </a:lnTo>
                <a:close/>
                <a:moveTo>
                  <a:pt x="485" y="0"/>
                </a:moveTo>
                <a:lnTo>
                  <a:pt x="571" y="86"/>
                </a:lnTo>
                <a:lnTo>
                  <a:pt x="568" y="86"/>
                </a:lnTo>
                <a:lnTo>
                  <a:pt x="483" y="0"/>
                </a:lnTo>
                <a:lnTo>
                  <a:pt x="485" y="0"/>
                </a:lnTo>
                <a:close/>
                <a:moveTo>
                  <a:pt x="488" y="0"/>
                </a:moveTo>
                <a:lnTo>
                  <a:pt x="574" y="86"/>
                </a:lnTo>
                <a:lnTo>
                  <a:pt x="571" y="86"/>
                </a:lnTo>
                <a:lnTo>
                  <a:pt x="485" y="0"/>
                </a:lnTo>
                <a:lnTo>
                  <a:pt x="488" y="0"/>
                </a:lnTo>
                <a:close/>
                <a:moveTo>
                  <a:pt x="491" y="0"/>
                </a:moveTo>
                <a:lnTo>
                  <a:pt x="576" y="86"/>
                </a:lnTo>
                <a:lnTo>
                  <a:pt x="574" y="86"/>
                </a:lnTo>
                <a:lnTo>
                  <a:pt x="488" y="0"/>
                </a:lnTo>
                <a:lnTo>
                  <a:pt x="491" y="0"/>
                </a:lnTo>
                <a:close/>
                <a:moveTo>
                  <a:pt x="493" y="0"/>
                </a:moveTo>
                <a:lnTo>
                  <a:pt x="579" y="86"/>
                </a:lnTo>
                <a:lnTo>
                  <a:pt x="576" y="86"/>
                </a:lnTo>
                <a:lnTo>
                  <a:pt x="491" y="0"/>
                </a:lnTo>
                <a:lnTo>
                  <a:pt x="493" y="0"/>
                </a:lnTo>
                <a:close/>
                <a:moveTo>
                  <a:pt x="496" y="0"/>
                </a:moveTo>
                <a:lnTo>
                  <a:pt x="581" y="86"/>
                </a:lnTo>
                <a:lnTo>
                  <a:pt x="579" y="86"/>
                </a:lnTo>
                <a:lnTo>
                  <a:pt x="493" y="0"/>
                </a:lnTo>
                <a:lnTo>
                  <a:pt x="496" y="0"/>
                </a:lnTo>
                <a:close/>
                <a:moveTo>
                  <a:pt x="498" y="0"/>
                </a:moveTo>
                <a:lnTo>
                  <a:pt x="583" y="86"/>
                </a:lnTo>
                <a:lnTo>
                  <a:pt x="581" y="86"/>
                </a:lnTo>
                <a:lnTo>
                  <a:pt x="496" y="0"/>
                </a:lnTo>
                <a:lnTo>
                  <a:pt x="498" y="0"/>
                </a:lnTo>
                <a:close/>
                <a:moveTo>
                  <a:pt x="500" y="0"/>
                </a:moveTo>
                <a:lnTo>
                  <a:pt x="587" y="86"/>
                </a:lnTo>
                <a:lnTo>
                  <a:pt x="583" y="86"/>
                </a:lnTo>
                <a:lnTo>
                  <a:pt x="498" y="0"/>
                </a:lnTo>
                <a:lnTo>
                  <a:pt x="500" y="0"/>
                </a:lnTo>
                <a:close/>
                <a:moveTo>
                  <a:pt x="504" y="0"/>
                </a:moveTo>
                <a:lnTo>
                  <a:pt x="589" y="86"/>
                </a:lnTo>
                <a:lnTo>
                  <a:pt x="587" y="86"/>
                </a:lnTo>
                <a:lnTo>
                  <a:pt x="500" y="0"/>
                </a:lnTo>
                <a:lnTo>
                  <a:pt x="504" y="0"/>
                </a:lnTo>
                <a:close/>
                <a:moveTo>
                  <a:pt x="506" y="0"/>
                </a:moveTo>
                <a:lnTo>
                  <a:pt x="592" y="86"/>
                </a:lnTo>
                <a:lnTo>
                  <a:pt x="589" y="86"/>
                </a:lnTo>
                <a:lnTo>
                  <a:pt x="504" y="0"/>
                </a:lnTo>
                <a:lnTo>
                  <a:pt x="506" y="0"/>
                </a:lnTo>
                <a:close/>
                <a:moveTo>
                  <a:pt x="509" y="0"/>
                </a:moveTo>
                <a:lnTo>
                  <a:pt x="594" y="86"/>
                </a:lnTo>
                <a:lnTo>
                  <a:pt x="592" y="86"/>
                </a:lnTo>
                <a:lnTo>
                  <a:pt x="506" y="0"/>
                </a:lnTo>
                <a:lnTo>
                  <a:pt x="509" y="0"/>
                </a:lnTo>
                <a:close/>
                <a:moveTo>
                  <a:pt x="511" y="0"/>
                </a:moveTo>
                <a:lnTo>
                  <a:pt x="596" y="86"/>
                </a:lnTo>
                <a:lnTo>
                  <a:pt x="594" y="86"/>
                </a:lnTo>
                <a:lnTo>
                  <a:pt x="509" y="0"/>
                </a:lnTo>
                <a:lnTo>
                  <a:pt x="511" y="0"/>
                </a:lnTo>
                <a:close/>
                <a:moveTo>
                  <a:pt x="513" y="0"/>
                </a:moveTo>
                <a:lnTo>
                  <a:pt x="599" y="86"/>
                </a:lnTo>
                <a:lnTo>
                  <a:pt x="596" y="86"/>
                </a:lnTo>
                <a:lnTo>
                  <a:pt x="511" y="0"/>
                </a:lnTo>
                <a:lnTo>
                  <a:pt x="513" y="0"/>
                </a:lnTo>
                <a:close/>
                <a:moveTo>
                  <a:pt x="516" y="0"/>
                </a:moveTo>
                <a:lnTo>
                  <a:pt x="601" y="86"/>
                </a:lnTo>
                <a:lnTo>
                  <a:pt x="599" y="86"/>
                </a:lnTo>
                <a:lnTo>
                  <a:pt x="513" y="0"/>
                </a:lnTo>
                <a:lnTo>
                  <a:pt x="516" y="0"/>
                </a:lnTo>
                <a:close/>
                <a:moveTo>
                  <a:pt x="518" y="0"/>
                </a:moveTo>
                <a:lnTo>
                  <a:pt x="604" y="86"/>
                </a:lnTo>
                <a:lnTo>
                  <a:pt x="601" y="86"/>
                </a:lnTo>
                <a:lnTo>
                  <a:pt x="516" y="0"/>
                </a:lnTo>
                <a:lnTo>
                  <a:pt x="518" y="0"/>
                </a:lnTo>
                <a:close/>
                <a:moveTo>
                  <a:pt x="521" y="0"/>
                </a:moveTo>
                <a:lnTo>
                  <a:pt x="607" y="86"/>
                </a:lnTo>
                <a:lnTo>
                  <a:pt x="604" y="86"/>
                </a:lnTo>
                <a:lnTo>
                  <a:pt x="518" y="0"/>
                </a:lnTo>
                <a:lnTo>
                  <a:pt x="521" y="0"/>
                </a:lnTo>
                <a:close/>
                <a:moveTo>
                  <a:pt x="524" y="0"/>
                </a:moveTo>
                <a:lnTo>
                  <a:pt x="609" y="86"/>
                </a:lnTo>
                <a:lnTo>
                  <a:pt x="607" y="86"/>
                </a:lnTo>
                <a:lnTo>
                  <a:pt x="521" y="0"/>
                </a:lnTo>
                <a:lnTo>
                  <a:pt x="524" y="0"/>
                </a:lnTo>
                <a:close/>
                <a:moveTo>
                  <a:pt x="526" y="0"/>
                </a:moveTo>
                <a:lnTo>
                  <a:pt x="612" y="86"/>
                </a:lnTo>
                <a:lnTo>
                  <a:pt x="609" y="86"/>
                </a:lnTo>
                <a:lnTo>
                  <a:pt x="524" y="0"/>
                </a:lnTo>
                <a:lnTo>
                  <a:pt x="526" y="0"/>
                </a:lnTo>
                <a:close/>
                <a:moveTo>
                  <a:pt x="529" y="0"/>
                </a:moveTo>
                <a:lnTo>
                  <a:pt x="614" y="86"/>
                </a:lnTo>
                <a:lnTo>
                  <a:pt x="612" y="86"/>
                </a:lnTo>
                <a:lnTo>
                  <a:pt x="526" y="0"/>
                </a:lnTo>
                <a:lnTo>
                  <a:pt x="529" y="0"/>
                </a:lnTo>
                <a:close/>
                <a:moveTo>
                  <a:pt x="531" y="0"/>
                </a:moveTo>
                <a:lnTo>
                  <a:pt x="616" y="86"/>
                </a:lnTo>
                <a:lnTo>
                  <a:pt x="614" y="86"/>
                </a:lnTo>
                <a:lnTo>
                  <a:pt x="529" y="0"/>
                </a:lnTo>
                <a:lnTo>
                  <a:pt x="531" y="0"/>
                </a:lnTo>
                <a:close/>
                <a:moveTo>
                  <a:pt x="533" y="0"/>
                </a:moveTo>
                <a:lnTo>
                  <a:pt x="620" y="86"/>
                </a:lnTo>
                <a:lnTo>
                  <a:pt x="616" y="86"/>
                </a:lnTo>
                <a:lnTo>
                  <a:pt x="531" y="0"/>
                </a:lnTo>
                <a:lnTo>
                  <a:pt x="533" y="0"/>
                </a:lnTo>
                <a:close/>
                <a:moveTo>
                  <a:pt x="537" y="0"/>
                </a:moveTo>
                <a:lnTo>
                  <a:pt x="622" y="86"/>
                </a:lnTo>
                <a:lnTo>
                  <a:pt x="620" y="86"/>
                </a:lnTo>
                <a:lnTo>
                  <a:pt x="533" y="0"/>
                </a:lnTo>
                <a:lnTo>
                  <a:pt x="537" y="0"/>
                </a:lnTo>
                <a:close/>
                <a:moveTo>
                  <a:pt x="539" y="0"/>
                </a:moveTo>
                <a:lnTo>
                  <a:pt x="625" y="86"/>
                </a:lnTo>
                <a:lnTo>
                  <a:pt x="622" y="86"/>
                </a:lnTo>
                <a:lnTo>
                  <a:pt x="537" y="0"/>
                </a:lnTo>
                <a:lnTo>
                  <a:pt x="539" y="0"/>
                </a:lnTo>
                <a:close/>
                <a:moveTo>
                  <a:pt x="542" y="0"/>
                </a:moveTo>
                <a:lnTo>
                  <a:pt x="627" y="86"/>
                </a:lnTo>
                <a:lnTo>
                  <a:pt x="625" y="86"/>
                </a:lnTo>
                <a:lnTo>
                  <a:pt x="539" y="0"/>
                </a:lnTo>
                <a:lnTo>
                  <a:pt x="542" y="0"/>
                </a:lnTo>
                <a:close/>
                <a:moveTo>
                  <a:pt x="544" y="0"/>
                </a:moveTo>
                <a:lnTo>
                  <a:pt x="629" y="86"/>
                </a:lnTo>
                <a:lnTo>
                  <a:pt x="627" y="86"/>
                </a:lnTo>
                <a:lnTo>
                  <a:pt x="542" y="0"/>
                </a:lnTo>
                <a:lnTo>
                  <a:pt x="544" y="0"/>
                </a:lnTo>
                <a:close/>
                <a:moveTo>
                  <a:pt x="546" y="0"/>
                </a:moveTo>
                <a:lnTo>
                  <a:pt x="632" y="86"/>
                </a:lnTo>
                <a:lnTo>
                  <a:pt x="629" y="86"/>
                </a:lnTo>
                <a:lnTo>
                  <a:pt x="544" y="0"/>
                </a:lnTo>
                <a:lnTo>
                  <a:pt x="546" y="0"/>
                </a:lnTo>
                <a:close/>
                <a:moveTo>
                  <a:pt x="549" y="0"/>
                </a:moveTo>
                <a:lnTo>
                  <a:pt x="634" y="86"/>
                </a:lnTo>
                <a:lnTo>
                  <a:pt x="632" y="86"/>
                </a:lnTo>
                <a:lnTo>
                  <a:pt x="546" y="0"/>
                </a:lnTo>
                <a:lnTo>
                  <a:pt x="549" y="0"/>
                </a:lnTo>
                <a:close/>
                <a:moveTo>
                  <a:pt x="551" y="0"/>
                </a:moveTo>
                <a:lnTo>
                  <a:pt x="637" y="86"/>
                </a:lnTo>
                <a:lnTo>
                  <a:pt x="634" y="86"/>
                </a:lnTo>
                <a:lnTo>
                  <a:pt x="549" y="0"/>
                </a:lnTo>
                <a:lnTo>
                  <a:pt x="551" y="0"/>
                </a:lnTo>
                <a:close/>
                <a:moveTo>
                  <a:pt x="555" y="0"/>
                </a:moveTo>
                <a:lnTo>
                  <a:pt x="640" y="86"/>
                </a:lnTo>
                <a:lnTo>
                  <a:pt x="637" y="86"/>
                </a:lnTo>
                <a:lnTo>
                  <a:pt x="551" y="0"/>
                </a:lnTo>
                <a:lnTo>
                  <a:pt x="555" y="0"/>
                </a:lnTo>
                <a:close/>
                <a:moveTo>
                  <a:pt x="557" y="0"/>
                </a:moveTo>
                <a:lnTo>
                  <a:pt x="642" y="86"/>
                </a:lnTo>
                <a:lnTo>
                  <a:pt x="640" y="86"/>
                </a:lnTo>
                <a:lnTo>
                  <a:pt x="555" y="0"/>
                </a:lnTo>
                <a:lnTo>
                  <a:pt x="557" y="0"/>
                </a:lnTo>
                <a:close/>
                <a:moveTo>
                  <a:pt x="559" y="0"/>
                </a:moveTo>
                <a:lnTo>
                  <a:pt x="645" y="86"/>
                </a:lnTo>
                <a:lnTo>
                  <a:pt x="642" y="86"/>
                </a:lnTo>
                <a:lnTo>
                  <a:pt x="557" y="0"/>
                </a:lnTo>
                <a:lnTo>
                  <a:pt x="559" y="0"/>
                </a:lnTo>
                <a:close/>
                <a:moveTo>
                  <a:pt x="562" y="0"/>
                </a:moveTo>
                <a:lnTo>
                  <a:pt x="647" y="86"/>
                </a:lnTo>
                <a:lnTo>
                  <a:pt x="645" y="86"/>
                </a:lnTo>
                <a:lnTo>
                  <a:pt x="559" y="0"/>
                </a:lnTo>
                <a:lnTo>
                  <a:pt x="562" y="0"/>
                </a:lnTo>
                <a:close/>
                <a:moveTo>
                  <a:pt x="564" y="0"/>
                </a:moveTo>
                <a:lnTo>
                  <a:pt x="649" y="86"/>
                </a:lnTo>
                <a:lnTo>
                  <a:pt x="647" y="86"/>
                </a:lnTo>
                <a:lnTo>
                  <a:pt x="562" y="0"/>
                </a:lnTo>
                <a:lnTo>
                  <a:pt x="564" y="0"/>
                </a:lnTo>
                <a:close/>
                <a:moveTo>
                  <a:pt x="566" y="0"/>
                </a:moveTo>
                <a:lnTo>
                  <a:pt x="653" y="86"/>
                </a:lnTo>
                <a:lnTo>
                  <a:pt x="649" y="86"/>
                </a:lnTo>
                <a:lnTo>
                  <a:pt x="564" y="0"/>
                </a:lnTo>
                <a:lnTo>
                  <a:pt x="566" y="0"/>
                </a:lnTo>
                <a:close/>
                <a:moveTo>
                  <a:pt x="570" y="0"/>
                </a:moveTo>
                <a:lnTo>
                  <a:pt x="655" y="86"/>
                </a:lnTo>
                <a:lnTo>
                  <a:pt x="653" y="86"/>
                </a:lnTo>
                <a:lnTo>
                  <a:pt x="566" y="0"/>
                </a:lnTo>
                <a:lnTo>
                  <a:pt x="570" y="0"/>
                </a:lnTo>
                <a:close/>
                <a:moveTo>
                  <a:pt x="572" y="0"/>
                </a:moveTo>
                <a:lnTo>
                  <a:pt x="658" y="86"/>
                </a:lnTo>
                <a:lnTo>
                  <a:pt x="655" y="86"/>
                </a:lnTo>
                <a:lnTo>
                  <a:pt x="570" y="0"/>
                </a:lnTo>
                <a:lnTo>
                  <a:pt x="572" y="0"/>
                </a:lnTo>
                <a:close/>
                <a:moveTo>
                  <a:pt x="575" y="0"/>
                </a:moveTo>
                <a:lnTo>
                  <a:pt x="660" y="86"/>
                </a:lnTo>
                <a:lnTo>
                  <a:pt x="658" y="86"/>
                </a:lnTo>
                <a:lnTo>
                  <a:pt x="572" y="0"/>
                </a:lnTo>
                <a:lnTo>
                  <a:pt x="575" y="0"/>
                </a:lnTo>
                <a:close/>
                <a:moveTo>
                  <a:pt x="577" y="0"/>
                </a:moveTo>
                <a:lnTo>
                  <a:pt x="662" y="86"/>
                </a:lnTo>
                <a:lnTo>
                  <a:pt x="660" y="86"/>
                </a:lnTo>
                <a:lnTo>
                  <a:pt x="575" y="0"/>
                </a:lnTo>
                <a:lnTo>
                  <a:pt x="577" y="0"/>
                </a:lnTo>
                <a:close/>
                <a:moveTo>
                  <a:pt x="579" y="0"/>
                </a:moveTo>
                <a:lnTo>
                  <a:pt x="665" y="86"/>
                </a:lnTo>
                <a:lnTo>
                  <a:pt x="662" y="86"/>
                </a:lnTo>
                <a:lnTo>
                  <a:pt x="577" y="0"/>
                </a:lnTo>
                <a:lnTo>
                  <a:pt x="579" y="0"/>
                </a:lnTo>
                <a:close/>
                <a:moveTo>
                  <a:pt x="582" y="0"/>
                </a:moveTo>
                <a:lnTo>
                  <a:pt x="667" y="86"/>
                </a:lnTo>
                <a:lnTo>
                  <a:pt x="665" y="86"/>
                </a:lnTo>
                <a:lnTo>
                  <a:pt x="579" y="0"/>
                </a:lnTo>
                <a:lnTo>
                  <a:pt x="582" y="0"/>
                </a:lnTo>
                <a:close/>
                <a:moveTo>
                  <a:pt x="583" y="0"/>
                </a:moveTo>
                <a:lnTo>
                  <a:pt x="669" y="86"/>
                </a:lnTo>
                <a:lnTo>
                  <a:pt x="667" y="86"/>
                </a:lnTo>
                <a:lnTo>
                  <a:pt x="582" y="0"/>
                </a:lnTo>
                <a:lnTo>
                  <a:pt x="583" y="0"/>
                </a:lnTo>
                <a:close/>
                <a:moveTo>
                  <a:pt x="584" y="0"/>
                </a:moveTo>
                <a:lnTo>
                  <a:pt x="670" y="86"/>
                </a:lnTo>
                <a:lnTo>
                  <a:pt x="669" y="86"/>
                </a:lnTo>
                <a:lnTo>
                  <a:pt x="583" y="0"/>
                </a:lnTo>
                <a:lnTo>
                  <a:pt x="584" y="0"/>
                </a:lnTo>
                <a:close/>
                <a:moveTo>
                  <a:pt x="585" y="0"/>
                </a:moveTo>
                <a:lnTo>
                  <a:pt x="671" y="86"/>
                </a:lnTo>
                <a:lnTo>
                  <a:pt x="670" y="86"/>
                </a:lnTo>
                <a:lnTo>
                  <a:pt x="584" y="0"/>
                </a:lnTo>
                <a:lnTo>
                  <a:pt x="585" y="0"/>
                </a:lnTo>
                <a:close/>
                <a:moveTo>
                  <a:pt x="587" y="0"/>
                </a:moveTo>
                <a:lnTo>
                  <a:pt x="672" y="86"/>
                </a:lnTo>
                <a:lnTo>
                  <a:pt x="671" y="86"/>
                </a:lnTo>
                <a:lnTo>
                  <a:pt x="585" y="0"/>
                </a:lnTo>
                <a:lnTo>
                  <a:pt x="587" y="0"/>
                </a:lnTo>
                <a:close/>
                <a:moveTo>
                  <a:pt x="588" y="0"/>
                </a:moveTo>
                <a:lnTo>
                  <a:pt x="673" y="86"/>
                </a:lnTo>
                <a:lnTo>
                  <a:pt x="672" y="86"/>
                </a:lnTo>
                <a:lnTo>
                  <a:pt x="587" y="0"/>
                </a:lnTo>
                <a:lnTo>
                  <a:pt x="588" y="0"/>
                </a:lnTo>
                <a:close/>
                <a:moveTo>
                  <a:pt x="589" y="0"/>
                </a:moveTo>
                <a:lnTo>
                  <a:pt x="674" y="86"/>
                </a:lnTo>
                <a:lnTo>
                  <a:pt x="673" y="86"/>
                </a:lnTo>
                <a:lnTo>
                  <a:pt x="588" y="0"/>
                </a:lnTo>
                <a:lnTo>
                  <a:pt x="589" y="0"/>
                </a:lnTo>
                <a:close/>
                <a:moveTo>
                  <a:pt x="590" y="0"/>
                </a:moveTo>
                <a:lnTo>
                  <a:pt x="675" y="86"/>
                </a:lnTo>
                <a:lnTo>
                  <a:pt x="674" y="86"/>
                </a:lnTo>
                <a:lnTo>
                  <a:pt x="589" y="0"/>
                </a:lnTo>
                <a:lnTo>
                  <a:pt x="590" y="0"/>
                </a:lnTo>
                <a:close/>
                <a:moveTo>
                  <a:pt x="591" y="0"/>
                </a:moveTo>
                <a:lnTo>
                  <a:pt x="677" y="86"/>
                </a:lnTo>
                <a:lnTo>
                  <a:pt x="675" y="86"/>
                </a:lnTo>
                <a:lnTo>
                  <a:pt x="590" y="0"/>
                </a:lnTo>
                <a:lnTo>
                  <a:pt x="591" y="0"/>
                </a:lnTo>
                <a:close/>
                <a:moveTo>
                  <a:pt x="592" y="0"/>
                </a:moveTo>
                <a:lnTo>
                  <a:pt x="678" y="86"/>
                </a:lnTo>
                <a:lnTo>
                  <a:pt x="677" y="86"/>
                </a:lnTo>
                <a:lnTo>
                  <a:pt x="591" y="0"/>
                </a:lnTo>
                <a:lnTo>
                  <a:pt x="592" y="0"/>
                </a:lnTo>
                <a:close/>
                <a:moveTo>
                  <a:pt x="593" y="0"/>
                </a:moveTo>
                <a:lnTo>
                  <a:pt x="679" y="86"/>
                </a:lnTo>
                <a:lnTo>
                  <a:pt x="678" y="86"/>
                </a:lnTo>
                <a:lnTo>
                  <a:pt x="592" y="0"/>
                </a:lnTo>
                <a:lnTo>
                  <a:pt x="593" y="0"/>
                </a:lnTo>
                <a:close/>
                <a:moveTo>
                  <a:pt x="594" y="0"/>
                </a:moveTo>
                <a:lnTo>
                  <a:pt x="680" y="86"/>
                </a:lnTo>
                <a:lnTo>
                  <a:pt x="679" y="86"/>
                </a:lnTo>
                <a:lnTo>
                  <a:pt x="593" y="0"/>
                </a:lnTo>
                <a:lnTo>
                  <a:pt x="594" y="0"/>
                </a:lnTo>
                <a:close/>
                <a:moveTo>
                  <a:pt x="595" y="0"/>
                </a:moveTo>
                <a:lnTo>
                  <a:pt x="681" y="86"/>
                </a:lnTo>
                <a:lnTo>
                  <a:pt x="680" y="86"/>
                </a:lnTo>
                <a:lnTo>
                  <a:pt x="594" y="0"/>
                </a:lnTo>
                <a:lnTo>
                  <a:pt x="595" y="0"/>
                </a:lnTo>
                <a:close/>
                <a:moveTo>
                  <a:pt x="596" y="0"/>
                </a:moveTo>
                <a:lnTo>
                  <a:pt x="682" y="86"/>
                </a:lnTo>
                <a:lnTo>
                  <a:pt x="681" y="86"/>
                </a:lnTo>
                <a:lnTo>
                  <a:pt x="595" y="0"/>
                </a:lnTo>
                <a:lnTo>
                  <a:pt x="596" y="0"/>
                </a:lnTo>
                <a:close/>
                <a:moveTo>
                  <a:pt x="598" y="0"/>
                </a:moveTo>
                <a:lnTo>
                  <a:pt x="683" y="86"/>
                </a:lnTo>
                <a:lnTo>
                  <a:pt x="682" y="86"/>
                </a:lnTo>
                <a:lnTo>
                  <a:pt x="596" y="0"/>
                </a:lnTo>
                <a:lnTo>
                  <a:pt x="598" y="0"/>
                </a:lnTo>
                <a:close/>
                <a:moveTo>
                  <a:pt x="599" y="0"/>
                </a:moveTo>
                <a:lnTo>
                  <a:pt x="684" y="86"/>
                </a:lnTo>
                <a:lnTo>
                  <a:pt x="683" y="86"/>
                </a:lnTo>
                <a:lnTo>
                  <a:pt x="598" y="0"/>
                </a:lnTo>
                <a:lnTo>
                  <a:pt x="599" y="0"/>
                </a:lnTo>
                <a:close/>
                <a:moveTo>
                  <a:pt x="600" y="0"/>
                </a:moveTo>
                <a:lnTo>
                  <a:pt x="686" y="86"/>
                </a:lnTo>
                <a:lnTo>
                  <a:pt x="684" y="86"/>
                </a:lnTo>
                <a:lnTo>
                  <a:pt x="599" y="0"/>
                </a:lnTo>
                <a:lnTo>
                  <a:pt x="600" y="0"/>
                </a:lnTo>
                <a:close/>
                <a:moveTo>
                  <a:pt x="601" y="0"/>
                </a:moveTo>
                <a:lnTo>
                  <a:pt x="687" y="86"/>
                </a:lnTo>
                <a:lnTo>
                  <a:pt x="686" y="86"/>
                </a:lnTo>
                <a:lnTo>
                  <a:pt x="600" y="0"/>
                </a:lnTo>
                <a:lnTo>
                  <a:pt x="601" y="0"/>
                </a:lnTo>
                <a:close/>
                <a:moveTo>
                  <a:pt x="603" y="0"/>
                </a:moveTo>
                <a:lnTo>
                  <a:pt x="688" y="86"/>
                </a:lnTo>
                <a:lnTo>
                  <a:pt x="687" y="86"/>
                </a:lnTo>
                <a:lnTo>
                  <a:pt x="601" y="0"/>
                </a:lnTo>
                <a:lnTo>
                  <a:pt x="603" y="0"/>
                </a:lnTo>
                <a:close/>
                <a:moveTo>
                  <a:pt x="604" y="0"/>
                </a:moveTo>
                <a:lnTo>
                  <a:pt x="689" y="86"/>
                </a:lnTo>
                <a:lnTo>
                  <a:pt x="688" y="86"/>
                </a:lnTo>
                <a:lnTo>
                  <a:pt x="603" y="0"/>
                </a:lnTo>
                <a:lnTo>
                  <a:pt x="604" y="0"/>
                </a:lnTo>
                <a:close/>
                <a:moveTo>
                  <a:pt x="605" y="0"/>
                </a:moveTo>
                <a:lnTo>
                  <a:pt x="690" y="86"/>
                </a:lnTo>
                <a:lnTo>
                  <a:pt x="689" y="86"/>
                </a:lnTo>
                <a:lnTo>
                  <a:pt x="604" y="0"/>
                </a:lnTo>
                <a:lnTo>
                  <a:pt x="605" y="0"/>
                </a:lnTo>
                <a:close/>
                <a:moveTo>
                  <a:pt x="606" y="0"/>
                </a:moveTo>
                <a:lnTo>
                  <a:pt x="691" y="86"/>
                </a:lnTo>
                <a:lnTo>
                  <a:pt x="690" y="86"/>
                </a:lnTo>
                <a:lnTo>
                  <a:pt x="605" y="0"/>
                </a:lnTo>
                <a:lnTo>
                  <a:pt x="606" y="0"/>
                </a:lnTo>
                <a:close/>
                <a:moveTo>
                  <a:pt x="607" y="0"/>
                </a:moveTo>
                <a:lnTo>
                  <a:pt x="692" y="86"/>
                </a:lnTo>
                <a:lnTo>
                  <a:pt x="691" y="86"/>
                </a:lnTo>
                <a:lnTo>
                  <a:pt x="606" y="0"/>
                </a:lnTo>
                <a:lnTo>
                  <a:pt x="607" y="0"/>
                </a:lnTo>
                <a:close/>
                <a:moveTo>
                  <a:pt x="608" y="0"/>
                </a:moveTo>
                <a:lnTo>
                  <a:pt x="693" y="86"/>
                </a:lnTo>
                <a:lnTo>
                  <a:pt x="692" y="86"/>
                </a:lnTo>
                <a:lnTo>
                  <a:pt x="607" y="0"/>
                </a:lnTo>
                <a:lnTo>
                  <a:pt x="608" y="0"/>
                </a:lnTo>
                <a:close/>
                <a:moveTo>
                  <a:pt x="609" y="0"/>
                </a:moveTo>
                <a:lnTo>
                  <a:pt x="694" y="86"/>
                </a:lnTo>
                <a:lnTo>
                  <a:pt x="693" y="86"/>
                </a:lnTo>
                <a:lnTo>
                  <a:pt x="608" y="0"/>
                </a:lnTo>
                <a:lnTo>
                  <a:pt x="609" y="0"/>
                </a:lnTo>
                <a:close/>
                <a:moveTo>
                  <a:pt x="610" y="0"/>
                </a:moveTo>
                <a:lnTo>
                  <a:pt x="695" y="86"/>
                </a:lnTo>
                <a:lnTo>
                  <a:pt x="694" y="86"/>
                </a:lnTo>
                <a:lnTo>
                  <a:pt x="609" y="0"/>
                </a:lnTo>
                <a:lnTo>
                  <a:pt x="610" y="0"/>
                </a:lnTo>
                <a:close/>
                <a:moveTo>
                  <a:pt x="611" y="0"/>
                </a:moveTo>
                <a:lnTo>
                  <a:pt x="697" y="86"/>
                </a:lnTo>
                <a:lnTo>
                  <a:pt x="695" y="86"/>
                </a:lnTo>
                <a:lnTo>
                  <a:pt x="610" y="0"/>
                </a:lnTo>
                <a:lnTo>
                  <a:pt x="611" y="0"/>
                </a:lnTo>
                <a:close/>
                <a:moveTo>
                  <a:pt x="612" y="0"/>
                </a:moveTo>
                <a:lnTo>
                  <a:pt x="698" y="86"/>
                </a:lnTo>
                <a:lnTo>
                  <a:pt x="697" y="86"/>
                </a:lnTo>
                <a:lnTo>
                  <a:pt x="611" y="0"/>
                </a:lnTo>
                <a:lnTo>
                  <a:pt x="612" y="0"/>
                </a:lnTo>
                <a:close/>
                <a:moveTo>
                  <a:pt x="613" y="0"/>
                </a:moveTo>
                <a:lnTo>
                  <a:pt x="699" y="86"/>
                </a:lnTo>
                <a:lnTo>
                  <a:pt x="698" y="86"/>
                </a:lnTo>
                <a:lnTo>
                  <a:pt x="612" y="0"/>
                </a:lnTo>
                <a:lnTo>
                  <a:pt x="613" y="0"/>
                </a:lnTo>
                <a:close/>
                <a:moveTo>
                  <a:pt x="614" y="0"/>
                </a:moveTo>
                <a:lnTo>
                  <a:pt x="700" y="86"/>
                </a:lnTo>
                <a:lnTo>
                  <a:pt x="699" y="86"/>
                </a:lnTo>
                <a:lnTo>
                  <a:pt x="613" y="0"/>
                </a:lnTo>
                <a:lnTo>
                  <a:pt x="614" y="0"/>
                </a:lnTo>
                <a:close/>
                <a:moveTo>
                  <a:pt x="615" y="0"/>
                </a:moveTo>
                <a:lnTo>
                  <a:pt x="702" y="86"/>
                </a:lnTo>
                <a:lnTo>
                  <a:pt x="700" y="86"/>
                </a:lnTo>
                <a:lnTo>
                  <a:pt x="614" y="0"/>
                </a:lnTo>
                <a:lnTo>
                  <a:pt x="615" y="0"/>
                </a:lnTo>
                <a:close/>
                <a:moveTo>
                  <a:pt x="616" y="0"/>
                </a:moveTo>
                <a:lnTo>
                  <a:pt x="703" y="86"/>
                </a:lnTo>
                <a:lnTo>
                  <a:pt x="702" y="86"/>
                </a:lnTo>
                <a:lnTo>
                  <a:pt x="615" y="0"/>
                </a:lnTo>
                <a:lnTo>
                  <a:pt x="616" y="0"/>
                </a:lnTo>
                <a:close/>
                <a:moveTo>
                  <a:pt x="618" y="0"/>
                </a:moveTo>
                <a:lnTo>
                  <a:pt x="704" y="86"/>
                </a:lnTo>
                <a:lnTo>
                  <a:pt x="703" y="86"/>
                </a:lnTo>
                <a:lnTo>
                  <a:pt x="616" y="0"/>
                </a:lnTo>
                <a:lnTo>
                  <a:pt x="618" y="0"/>
                </a:lnTo>
                <a:close/>
                <a:moveTo>
                  <a:pt x="620" y="0"/>
                </a:moveTo>
                <a:lnTo>
                  <a:pt x="705" y="86"/>
                </a:lnTo>
                <a:lnTo>
                  <a:pt x="704" y="86"/>
                </a:lnTo>
                <a:lnTo>
                  <a:pt x="618" y="0"/>
                </a:lnTo>
                <a:lnTo>
                  <a:pt x="620" y="0"/>
                </a:lnTo>
                <a:close/>
                <a:moveTo>
                  <a:pt x="621" y="0"/>
                </a:moveTo>
                <a:lnTo>
                  <a:pt x="706" y="86"/>
                </a:lnTo>
                <a:lnTo>
                  <a:pt x="705" y="86"/>
                </a:lnTo>
                <a:lnTo>
                  <a:pt x="620" y="0"/>
                </a:lnTo>
                <a:lnTo>
                  <a:pt x="621" y="0"/>
                </a:lnTo>
                <a:close/>
                <a:moveTo>
                  <a:pt x="622" y="0"/>
                </a:moveTo>
                <a:lnTo>
                  <a:pt x="707" y="86"/>
                </a:lnTo>
                <a:lnTo>
                  <a:pt x="706" y="86"/>
                </a:lnTo>
                <a:lnTo>
                  <a:pt x="621" y="0"/>
                </a:lnTo>
                <a:lnTo>
                  <a:pt x="622" y="0"/>
                </a:lnTo>
                <a:close/>
                <a:moveTo>
                  <a:pt x="623" y="0"/>
                </a:moveTo>
                <a:lnTo>
                  <a:pt x="708" y="86"/>
                </a:lnTo>
                <a:lnTo>
                  <a:pt x="707" y="86"/>
                </a:lnTo>
                <a:lnTo>
                  <a:pt x="622" y="0"/>
                </a:lnTo>
                <a:lnTo>
                  <a:pt x="623" y="0"/>
                </a:lnTo>
                <a:close/>
                <a:moveTo>
                  <a:pt x="624" y="0"/>
                </a:moveTo>
                <a:lnTo>
                  <a:pt x="709" y="86"/>
                </a:lnTo>
                <a:lnTo>
                  <a:pt x="708" y="86"/>
                </a:lnTo>
                <a:lnTo>
                  <a:pt x="623" y="0"/>
                </a:lnTo>
                <a:lnTo>
                  <a:pt x="624" y="0"/>
                </a:lnTo>
                <a:close/>
                <a:moveTo>
                  <a:pt x="625" y="0"/>
                </a:moveTo>
                <a:lnTo>
                  <a:pt x="710" y="86"/>
                </a:lnTo>
                <a:lnTo>
                  <a:pt x="709" y="86"/>
                </a:lnTo>
                <a:lnTo>
                  <a:pt x="624" y="0"/>
                </a:lnTo>
                <a:lnTo>
                  <a:pt x="625" y="0"/>
                </a:lnTo>
                <a:close/>
                <a:moveTo>
                  <a:pt x="626" y="0"/>
                </a:moveTo>
                <a:lnTo>
                  <a:pt x="711" y="86"/>
                </a:lnTo>
                <a:lnTo>
                  <a:pt x="710" y="86"/>
                </a:lnTo>
                <a:lnTo>
                  <a:pt x="625" y="0"/>
                </a:lnTo>
                <a:lnTo>
                  <a:pt x="626" y="0"/>
                </a:lnTo>
                <a:close/>
                <a:moveTo>
                  <a:pt x="627" y="0"/>
                </a:moveTo>
                <a:lnTo>
                  <a:pt x="712" y="86"/>
                </a:lnTo>
                <a:lnTo>
                  <a:pt x="711" y="86"/>
                </a:lnTo>
                <a:lnTo>
                  <a:pt x="626" y="0"/>
                </a:lnTo>
                <a:lnTo>
                  <a:pt x="627" y="0"/>
                </a:lnTo>
                <a:close/>
                <a:moveTo>
                  <a:pt x="628" y="0"/>
                </a:moveTo>
                <a:lnTo>
                  <a:pt x="713" y="86"/>
                </a:lnTo>
                <a:lnTo>
                  <a:pt x="712" y="86"/>
                </a:lnTo>
                <a:lnTo>
                  <a:pt x="627" y="0"/>
                </a:lnTo>
                <a:lnTo>
                  <a:pt x="628" y="0"/>
                </a:lnTo>
                <a:close/>
                <a:moveTo>
                  <a:pt x="629" y="0"/>
                </a:moveTo>
                <a:lnTo>
                  <a:pt x="714" y="86"/>
                </a:lnTo>
                <a:lnTo>
                  <a:pt x="713" y="86"/>
                </a:lnTo>
                <a:lnTo>
                  <a:pt x="628" y="0"/>
                </a:lnTo>
                <a:lnTo>
                  <a:pt x="629" y="0"/>
                </a:lnTo>
                <a:close/>
                <a:moveTo>
                  <a:pt x="630" y="0"/>
                </a:moveTo>
                <a:lnTo>
                  <a:pt x="715" y="86"/>
                </a:lnTo>
                <a:lnTo>
                  <a:pt x="714" y="86"/>
                </a:lnTo>
                <a:lnTo>
                  <a:pt x="629" y="0"/>
                </a:lnTo>
                <a:lnTo>
                  <a:pt x="630" y="0"/>
                </a:lnTo>
                <a:close/>
                <a:moveTo>
                  <a:pt x="631" y="0"/>
                </a:moveTo>
                <a:lnTo>
                  <a:pt x="717" y="86"/>
                </a:lnTo>
                <a:lnTo>
                  <a:pt x="715" y="86"/>
                </a:lnTo>
                <a:lnTo>
                  <a:pt x="630" y="0"/>
                </a:lnTo>
                <a:lnTo>
                  <a:pt x="631" y="0"/>
                </a:lnTo>
                <a:close/>
                <a:moveTo>
                  <a:pt x="632" y="0"/>
                </a:moveTo>
                <a:lnTo>
                  <a:pt x="719" y="86"/>
                </a:lnTo>
                <a:lnTo>
                  <a:pt x="717" y="86"/>
                </a:lnTo>
                <a:lnTo>
                  <a:pt x="631" y="0"/>
                </a:lnTo>
                <a:lnTo>
                  <a:pt x="632" y="0"/>
                </a:lnTo>
                <a:close/>
                <a:moveTo>
                  <a:pt x="633" y="0"/>
                </a:moveTo>
                <a:lnTo>
                  <a:pt x="720" y="86"/>
                </a:lnTo>
                <a:lnTo>
                  <a:pt x="719" y="86"/>
                </a:lnTo>
                <a:lnTo>
                  <a:pt x="632" y="0"/>
                </a:lnTo>
                <a:lnTo>
                  <a:pt x="633" y="0"/>
                </a:lnTo>
                <a:close/>
                <a:moveTo>
                  <a:pt x="634" y="0"/>
                </a:moveTo>
                <a:lnTo>
                  <a:pt x="721" y="86"/>
                </a:lnTo>
                <a:lnTo>
                  <a:pt x="720" y="86"/>
                </a:lnTo>
                <a:lnTo>
                  <a:pt x="633" y="0"/>
                </a:lnTo>
                <a:lnTo>
                  <a:pt x="634" y="0"/>
                </a:lnTo>
                <a:close/>
                <a:moveTo>
                  <a:pt x="636" y="0"/>
                </a:moveTo>
                <a:lnTo>
                  <a:pt x="722" y="86"/>
                </a:lnTo>
                <a:lnTo>
                  <a:pt x="721" y="86"/>
                </a:lnTo>
                <a:lnTo>
                  <a:pt x="634" y="0"/>
                </a:lnTo>
                <a:lnTo>
                  <a:pt x="636" y="0"/>
                </a:lnTo>
                <a:close/>
                <a:moveTo>
                  <a:pt x="637" y="0"/>
                </a:moveTo>
                <a:lnTo>
                  <a:pt x="723" y="86"/>
                </a:lnTo>
                <a:lnTo>
                  <a:pt x="722" y="86"/>
                </a:lnTo>
                <a:lnTo>
                  <a:pt x="636" y="0"/>
                </a:lnTo>
                <a:lnTo>
                  <a:pt x="637" y="0"/>
                </a:lnTo>
                <a:close/>
                <a:moveTo>
                  <a:pt x="639" y="0"/>
                </a:moveTo>
                <a:lnTo>
                  <a:pt x="724" y="86"/>
                </a:lnTo>
                <a:lnTo>
                  <a:pt x="723" y="86"/>
                </a:lnTo>
                <a:lnTo>
                  <a:pt x="637" y="0"/>
                </a:lnTo>
                <a:lnTo>
                  <a:pt x="639" y="0"/>
                </a:lnTo>
                <a:close/>
                <a:moveTo>
                  <a:pt x="640" y="0"/>
                </a:moveTo>
                <a:lnTo>
                  <a:pt x="725" y="86"/>
                </a:lnTo>
                <a:lnTo>
                  <a:pt x="724" y="86"/>
                </a:lnTo>
                <a:lnTo>
                  <a:pt x="639" y="0"/>
                </a:lnTo>
                <a:lnTo>
                  <a:pt x="640" y="0"/>
                </a:lnTo>
                <a:close/>
                <a:moveTo>
                  <a:pt x="641" y="0"/>
                </a:moveTo>
                <a:lnTo>
                  <a:pt x="726" y="86"/>
                </a:lnTo>
                <a:lnTo>
                  <a:pt x="725" y="86"/>
                </a:lnTo>
                <a:lnTo>
                  <a:pt x="640" y="0"/>
                </a:lnTo>
                <a:lnTo>
                  <a:pt x="641" y="0"/>
                </a:lnTo>
                <a:close/>
                <a:moveTo>
                  <a:pt x="642" y="0"/>
                </a:moveTo>
                <a:lnTo>
                  <a:pt x="727" y="86"/>
                </a:lnTo>
                <a:lnTo>
                  <a:pt x="726" y="86"/>
                </a:lnTo>
                <a:lnTo>
                  <a:pt x="641" y="0"/>
                </a:lnTo>
                <a:lnTo>
                  <a:pt x="642" y="0"/>
                </a:lnTo>
                <a:close/>
                <a:moveTo>
                  <a:pt x="643" y="0"/>
                </a:moveTo>
                <a:lnTo>
                  <a:pt x="728" y="86"/>
                </a:lnTo>
                <a:lnTo>
                  <a:pt x="727" y="86"/>
                </a:lnTo>
                <a:lnTo>
                  <a:pt x="642" y="0"/>
                </a:lnTo>
                <a:lnTo>
                  <a:pt x="643" y="0"/>
                </a:lnTo>
                <a:close/>
                <a:moveTo>
                  <a:pt x="644" y="0"/>
                </a:moveTo>
                <a:lnTo>
                  <a:pt x="729" y="86"/>
                </a:lnTo>
                <a:lnTo>
                  <a:pt x="728" y="86"/>
                </a:lnTo>
                <a:lnTo>
                  <a:pt x="643" y="0"/>
                </a:lnTo>
                <a:lnTo>
                  <a:pt x="644" y="0"/>
                </a:lnTo>
                <a:close/>
                <a:moveTo>
                  <a:pt x="645" y="0"/>
                </a:moveTo>
                <a:lnTo>
                  <a:pt x="730" y="86"/>
                </a:lnTo>
                <a:lnTo>
                  <a:pt x="729" y="86"/>
                </a:lnTo>
                <a:lnTo>
                  <a:pt x="644" y="0"/>
                </a:lnTo>
                <a:lnTo>
                  <a:pt x="645" y="0"/>
                </a:lnTo>
                <a:close/>
                <a:moveTo>
                  <a:pt x="646" y="0"/>
                </a:moveTo>
                <a:lnTo>
                  <a:pt x="731" y="86"/>
                </a:lnTo>
                <a:lnTo>
                  <a:pt x="730" y="86"/>
                </a:lnTo>
                <a:lnTo>
                  <a:pt x="645" y="0"/>
                </a:lnTo>
                <a:lnTo>
                  <a:pt x="646" y="0"/>
                </a:lnTo>
                <a:close/>
                <a:moveTo>
                  <a:pt x="647" y="0"/>
                </a:moveTo>
                <a:lnTo>
                  <a:pt x="732" y="86"/>
                </a:lnTo>
                <a:lnTo>
                  <a:pt x="731" y="86"/>
                </a:lnTo>
                <a:lnTo>
                  <a:pt x="646" y="0"/>
                </a:lnTo>
                <a:lnTo>
                  <a:pt x="647" y="0"/>
                </a:lnTo>
                <a:close/>
                <a:moveTo>
                  <a:pt x="648" y="0"/>
                </a:moveTo>
                <a:lnTo>
                  <a:pt x="733" y="86"/>
                </a:lnTo>
                <a:lnTo>
                  <a:pt x="732" y="86"/>
                </a:lnTo>
                <a:lnTo>
                  <a:pt x="647" y="0"/>
                </a:lnTo>
                <a:lnTo>
                  <a:pt x="648" y="0"/>
                </a:lnTo>
                <a:close/>
                <a:moveTo>
                  <a:pt x="649" y="0"/>
                </a:moveTo>
                <a:lnTo>
                  <a:pt x="734" y="86"/>
                </a:lnTo>
                <a:lnTo>
                  <a:pt x="733" y="86"/>
                </a:lnTo>
                <a:lnTo>
                  <a:pt x="648" y="0"/>
                </a:lnTo>
                <a:lnTo>
                  <a:pt x="649" y="0"/>
                </a:lnTo>
                <a:close/>
                <a:moveTo>
                  <a:pt x="650" y="0"/>
                </a:moveTo>
                <a:lnTo>
                  <a:pt x="736" y="86"/>
                </a:lnTo>
                <a:lnTo>
                  <a:pt x="734" y="86"/>
                </a:lnTo>
                <a:lnTo>
                  <a:pt x="649" y="0"/>
                </a:lnTo>
                <a:lnTo>
                  <a:pt x="650" y="0"/>
                </a:lnTo>
                <a:close/>
                <a:moveTo>
                  <a:pt x="651" y="0"/>
                </a:moveTo>
                <a:lnTo>
                  <a:pt x="738" y="86"/>
                </a:lnTo>
                <a:lnTo>
                  <a:pt x="736" y="86"/>
                </a:lnTo>
                <a:lnTo>
                  <a:pt x="650" y="0"/>
                </a:lnTo>
                <a:lnTo>
                  <a:pt x="651" y="0"/>
                </a:lnTo>
                <a:close/>
                <a:moveTo>
                  <a:pt x="653" y="0"/>
                </a:moveTo>
                <a:lnTo>
                  <a:pt x="739" y="86"/>
                </a:lnTo>
                <a:lnTo>
                  <a:pt x="738" y="86"/>
                </a:lnTo>
                <a:lnTo>
                  <a:pt x="651" y="0"/>
                </a:lnTo>
                <a:lnTo>
                  <a:pt x="653" y="0"/>
                </a:lnTo>
                <a:close/>
                <a:moveTo>
                  <a:pt x="654" y="0"/>
                </a:moveTo>
                <a:lnTo>
                  <a:pt x="740" y="86"/>
                </a:lnTo>
                <a:lnTo>
                  <a:pt x="739" y="86"/>
                </a:lnTo>
                <a:lnTo>
                  <a:pt x="653" y="0"/>
                </a:lnTo>
                <a:lnTo>
                  <a:pt x="654" y="0"/>
                </a:lnTo>
                <a:close/>
                <a:moveTo>
                  <a:pt x="655" y="0"/>
                </a:moveTo>
                <a:lnTo>
                  <a:pt x="741" y="86"/>
                </a:lnTo>
                <a:lnTo>
                  <a:pt x="740" y="86"/>
                </a:lnTo>
                <a:lnTo>
                  <a:pt x="654" y="0"/>
                </a:lnTo>
                <a:lnTo>
                  <a:pt x="655" y="0"/>
                </a:lnTo>
                <a:close/>
                <a:moveTo>
                  <a:pt x="656" y="0"/>
                </a:moveTo>
                <a:lnTo>
                  <a:pt x="742" y="86"/>
                </a:lnTo>
                <a:lnTo>
                  <a:pt x="741" y="86"/>
                </a:lnTo>
                <a:lnTo>
                  <a:pt x="655" y="0"/>
                </a:lnTo>
                <a:lnTo>
                  <a:pt x="656" y="0"/>
                </a:lnTo>
                <a:close/>
                <a:moveTo>
                  <a:pt x="657" y="0"/>
                </a:moveTo>
                <a:lnTo>
                  <a:pt x="743" y="86"/>
                </a:lnTo>
                <a:lnTo>
                  <a:pt x="742" y="86"/>
                </a:lnTo>
                <a:lnTo>
                  <a:pt x="656" y="0"/>
                </a:lnTo>
                <a:lnTo>
                  <a:pt x="657" y="0"/>
                </a:lnTo>
                <a:close/>
                <a:moveTo>
                  <a:pt x="659" y="0"/>
                </a:moveTo>
                <a:lnTo>
                  <a:pt x="744" y="86"/>
                </a:lnTo>
                <a:lnTo>
                  <a:pt x="743" y="86"/>
                </a:lnTo>
                <a:lnTo>
                  <a:pt x="657" y="0"/>
                </a:lnTo>
                <a:lnTo>
                  <a:pt x="659" y="0"/>
                </a:lnTo>
                <a:close/>
                <a:moveTo>
                  <a:pt x="660" y="0"/>
                </a:moveTo>
                <a:lnTo>
                  <a:pt x="745" y="86"/>
                </a:lnTo>
                <a:lnTo>
                  <a:pt x="744" y="86"/>
                </a:lnTo>
                <a:lnTo>
                  <a:pt x="659" y="0"/>
                </a:lnTo>
                <a:lnTo>
                  <a:pt x="660" y="0"/>
                </a:lnTo>
                <a:close/>
                <a:moveTo>
                  <a:pt x="661" y="0"/>
                </a:moveTo>
                <a:lnTo>
                  <a:pt x="746" y="86"/>
                </a:lnTo>
                <a:lnTo>
                  <a:pt x="745" y="86"/>
                </a:lnTo>
                <a:lnTo>
                  <a:pt x="660" y="0"/>
                </a:lnTo>
                <a:lnTo>
                  <a:pt x="661" y="0"/>
                </a:lnTo>
                <a:close/>
                <a:moveTo>
                  <a:pt x="662" y="0"/>
                </a:moveTo>
                <a:lnTo>
                  <a:pt x="747" y="86"/>
                </a:lnTo>
                <a:lnTo>
                  <a:pt x="746" y="86"/>
                </a:lnTo>
                <a:lnTo>
                  <a:pt x="661" y="0"/>
                </a:lnTo>
                <a:lnTo>
                  <a:pt x="662" y="0"/>
                </a:lnTo>
                <a:close/>
                <a:moveTo>
                  <a:pt x="663" y="0"/>
                </a:moveTo>
                <a:lnTo>
                  <a:pt x="748" y="86"/>
                </a:lnTo>
                <a:lnTo>
                  <a:pt x="747" y="86"/>
                </a:lnTo>
                <a:lnTo>
                  <a:pt x="662" y="0"/>
                </a:lnTo>
                <a:lnTo>
                  <a:pt x="663" y="0"/>
                </a:lnTo>
                <a:close/>
                <a:moveTo>
                  <a:pt x="664" y="0"/>
                </a:moveTo>
                <a:lnTo>
                  <a:pt x="749" y="86"/>
                </a:lnTo>
                <a:lnTo>
                  <a:pt x="748" y="86"/>
                </a:lnTo>
                <a:lnTo>
                  <a:pt x="663" y="0"/>
                </a:lnTo>
                <a:lnTo>
                  <a:pt x="664" y="0"/>
                </a:lnTo>
                <a:close/>
                <a:moveTo>
                  <a:pt x="665" y="0"/>
                </a:moveTo>
                <a:lnTo>
                  <a:pt x="750" y="86"/>
                </a:lnTo>
                <a:lnTo>
                  <a:pt x="749" y="86"/>
                </a:lnTo>
                <a:lnTo>
                  <a:pt x="664" y="0"/>
                </a:lnTo>
                <a:lnTo>
                  <a:pt x="665" y="0"/>
                </a:lnTo>
                <a:close/>
                <a:moveTo>
                  <a:pt x="666" y="0"/>
                </a:moveTo>
                <a:lnTo>
                  <a:pt x="752" y="86"/>
                </a:lnTo>
                <a:lnTo>
                  <a:pt x="750" y="86"/>
                </a:lnTo>
                <a:lnTo>
                  <a:pt x="665" y="0"/>
                </a:lnTo>
                <a:lnTo>
                  <a:pt x="666" y="0"/>
                </a:lnTo>
                <a:close/>
                <a:moveTo>
                  <a:pt x="667" y="0"/>
                </a:moveTo>
                <a:lnTo>
                  <a:pt x="753" y="86"/>
                </a:lnTo>
                <a:lnTo>
                  <a:pt x="752" y="86"/>
                </a:lnTo>
                <a:lnTo>
                  <a:pt x="666" y="0"/>
                </a:lnTo>
                <a:lnTo>
                  <a:pt x="667" y="0"/>
                </a:lnTo>
                <a:close/>
                <a:moveTo>
                  <a:pt x="669" y="0"/>
                </a:moveTo>
                <a:lnTo>
                  <a:pt x="754" y="86"/>
                </a:lnTo>
                <a:lnTo>
                  <a:pt x="753" y="86"/>
                </a:lnTo>
                <a:lnTo>
                  <a:pt x="667" y="0"/>
                </a:lnTo>
                <a:lnTo>
                  <a:pt x="669" y="0"/>
                </a:lnTo>
                <a:close/>
                <a:moveTo>
                  <a:pt x="670" y="0"/>
                </a:moveTo>
                <a:lnTo>
                  <a:pt x="755" y="86"/>
                </a:lnTo>
                <a:lnTo>
                  <a:pt x="754" y="86"/>
                </a:lnTo>
                <a:lnTo>
                  <a:pt x="669" y="0"/>
                </a:lnTo>
                <a:lnTo>
                  <a:pt x="670" y="0"/>
                </a:lnTo>
                <a:close/>
                <a:moveTo>
                  <a:pt x="671" y="0"/>
                </a:moveTo>
                <a:lnTo>
                  <a:pt x="756" y="86"/>
                </a:lnTo>
                <a:lnTo>
                  <a:pt x="755" y="86"/>
                </a:lnTo>
                <a:lnTo>
                  <a:pt x="670" y="0"/>
                </a:lnTo>
                <a:lnTo>
                  <a:pt x="671" y="0"/>
                </a:lnTo>
                <a:close/>
                <a:moveTo>
                  <a:pt x="672" y="0"/>
                </a:moveTo>
                <a:lnTo>
                  <a:pt x="758" y="86"/>
                </a:lnTo>
                <a:lnTo>
                  <a:pt x="756" y="86"/>
                </a:lnTo>
                <a:lnTo>
                  <a:pt x="671" y="0"/>
                </a:lnTo>
                <a:lnTo>
                  <a:pt x="672" y="0"/>
                </a:lnTo>
                <a:close/>
                <a:moveTo>
                  <a:pt x="673" y="0"/>
                </a:moveTo>
                <a:lnTo>
                  <a:pt x="759" y="86"/>
                </a:lnTo>
                <a:lnTo>
                  <a:pt x="758" y="86"/>
                </a:lnTo>
                <a:lnTo>
                  <a:pt x="672" y="0"/>
                </a:lnTo>
                <a:lnTo>
                  <a:pt x="673" y="0"/>
                </a:lnTo>
                <a:close/>
                <a:moveTo>
                  <a:pt x="674" y="0"/>
                </a:moveTo>
                <a:lnTo>
                  <a:pt x="760" y="86"/>
                </a:lnTo>
                <a:lnTo>
                  <a:pt x="759" y="86"/>
                </a:lnTo>
                <a:lnTo>
                  <a:pt x="673" y="0"/>
                </a:lnTo>
                <a:lnTo>
                  <a:pt x="674" y="0"/>
                </a:lnTo>
                <a:close/>
                <a:moveTo>
                  <a:pt x="675" y="0"/>
                </a:moveTo>
                <a:lnTo>
                  <a:pt x="761" y="86"/>
                </a:lnTo>
                <a:lnTo>
                  <a:pt x="760" y="86"/>
                </a:lnTo>
                <a:lnTo>
                  <a:pt x="674" y="0"/>
                </a:lnTo>
                <a:lnTo>
                  <a:pt x="675" y="0"/>
                </a:lnTo>
                <a:close/>
                <a:moveTo>
                  <a:pt x="676" y="0"/>
                </a:moveTo>
                <a:lnTo>
                  <a:pt x="762" y="86"/>
                </a:lnTo>
                <a:lnTo>
                  <a:pt x="761" y="86"/>
                </a:lnTo>
                <a:lnTo>
                  <a:pt x="675" y="0"/>
                </a:lnTo>
                <a:lnTo>
                  <a:pt x="676" y="0"/>
                </a:lnTo>
                <a:close/>
                <a:moveTo>
                  <a:pt x="677" y="0"/>
                </a:moveTo>
                <a:lnTo>
                  <a:pt x="763" y="86"/>
                </a:lnTo>
                <a:lnTo>
                  <a:pt x="762" y="86"/>
                </a:lnTo>
                <a:lnTo>
                  <a:pt x="676" y="0"/>
                </a:lnTo>
                <a:lnTo>
                  <a:pt x="677" y="0"/>
                </a:lnTo>
                <a:close/>
                <a:moveTo>
                  <a:pt x="678" y="0"/>
                </a:moveTo>
                <a:lnTo>
                  <a:pt x="764" y="86"/>
                </a:lnTo>
                <a:lnTo>
                  <a:pt x="763" y="86"/>
                </a:lnTo>
                <a:lnTo>
                  <a:pt x="677" y="0"/>
                </a:lnTo>
                <a:lnTo>
                  <a:pt x="678" y="0"/>
                </a:lnTo>
                <a:close/>
                <a:moveTo>
                  <a:pt x="680" y="0"/>
                </a:moveTo>
                <a:lnTo>
                  <a:pt x="765" y="86"/>
                </a:lnTo>
                <a:lnTo>
                  <a:pt x="764" y="86"/>
                </a:lnTo>
                <a:lnTo>
                  <a:pt x="678" y="0"/>
                </a:lnTo>
                <a:lnTo>
                  <a:pt x="680" y="0"/>
                </a:lnTo>
                <a:close/>
                <a:moveTo>
                  <a:pt x="681" y="0"/>
                </a:moveTo>
                <a:lnTo>
                  <a:pt x="766" y="86"/>
                </a:lnTo>
                <a:lnTo>
                  <a:pt x="765" y="86"/>
                </a:lnTo>
                <a:lnTo>
                  <a:pt x="680" y="0"/>
                </a:lnTo>
                <a:lnTo>
                  <a:pt x="681" y="0"/>
                </a:lnTo>
                <a:close/>
                <a:moveTo>
                  <a:pt x="682" y="0"/>
                </a:moveTo>
                <a:lnTo>
                  <a:pt x="767" y="86"/>
                </a:lnTo>
                <a:lnTo>
                  <a:pt x="766" y="86"/>
                </a:lnTo>
                <a:lnTo>
                  <a:pt x="681" y="0"/>
                </a:lnTo>
                <a:lnTo>
                  <a:pt x="682" y="0"/>
                </a:lnTo>
                <a:close/>
                <a:moveTo>
                  <a:pt x="683" y="0"/>
                </a:moveTo>
                <a:lnTo>
                  <a:pt x="769" y="86"/>
                </a:lnTo>
                <a:lnTo>
                  <a:pt x="767" y="86"/>
                </a:lnTo>
                <a:lnTo>
                  <a:pt x="682" y="0"/>
                </a:lnTo>
                <a:lnTo>
                  <a:pt x="683" y="0"/>
                </a:lnTo>
                <a:close/>
                <a:moveTo>
                  <a:pt x="684" y="0"/>
                </a:moveTo>
                <a:lnTo>
                  <a:pt x="770" y="86"/>
                </a:lnTo>
                <a:lnTo>
                  <a:pt x="769" y="86"/>
                </a:lnTo>
                <a:lnTo>
                  <a:pt x="683" y="0"/>
                </a:lnTo>
                <a:lnTo>
                  <a:pt x="684" y="0"/>
                </a:lnTo>
                <a:close/>
                <a:moveTo>
                  <a:pt x="686" y="0"/>
                </a:moveTo>
                <a:lnTo>
                  <a:pt x="771" y="86"/>
                </a:lnTo>
                <a:lnTo>
                  <a:pt x="770" y="86"/>
                </a:lnTo>
                <a:lnTo>
                  <a:pt x="684" y="0"/>
                </a:lnTo>
                <a:lnTo>
                  <a:pt x="686" y="0"/>
                </a:lnTo>
                <a:close/>
                <a:moveTo>
                  <a:pt x="687" y="0"/>
                </a:moveTo>
                <a:lnTo>
                  <a:pt x="772" y="86"/>
                </a:lnTo>
                <a:lnTo>
                  <a:pt x="771" y="86"/>
                </a:lnTo>
                <a:lnTo>
                  <a:pt x="686" y="0"/>
                </a:lnTo>
                <a:lnTo>
                  <a:pt x="687" y="0"/>
                </a:lnTo>
                <a:close/>
                <a:moveTo>
                  <a:pt x="688" y="0"/>
                </a:moveTo>
                <a:lnTo>
                  <a:pt x="773" y="86"/>
                </a:lnTo>
                <a:lnTo>
                  <a:pt x="772" y="86"/>
                </a:lnTo>
                <a:lnTo>
                  <a:pt x="687" y="0"/>
                </a:lnTo>
                <a:lnTo>
                  <a:pt x="688" y="0"/>
                </a:lnTo>
                <a:close/>
                <a:moveTo>
                  <a:pt x="689" y="0"/>
                </a:moveTo>
                <a:lnTo>
                  <a:pt x="774" y="86"/>
                </a:lnTo>
                <a:lnTo>
                  <a:pt x="773" y="86"/>
                </a:lnTo>
                <a:lnTo>
                  <a:pt x="688" y="0"/>
                </a:lnTo>
                <a:lnTo>
                  <a:pt x="689" y="0"/>
                </a:lnTo>
                <a:close/>
                <a:moveTo>
                  <a:pt x="690" y="0"/>
                </a:moveTo>
                <a:lnTo>
                  <a:pt x="775" y="86"/>
                </a:lnTo>
                <a:lnTo>
                  <a:pt x="774" y="86"/>
                </a:lnTo>
                <a:lnTo>
                  <a:pt x="689" y="0"/>
                </a:lnTo>
                <a:lnTo>
                  <a:pt x="690" y="0"/>
                </a:lnTo>
                <a:close/>
                <a:moveTo>
                  <a:pt x="691" y="0"/>
                </a:moveTo>
                <a:lnTo>
                  <a:pt x="776" y="86"/>
                </a:lnTo>
                <a:lnTo>
                  <a:pt x="775" y="86"/>
                </a:lnTo>
                <a:lnTo>
                  <a:pt x="690" y="0"/>
                </a:lnTo>
                <a:lnTo>
                  <a:pt x="691" y="0"/>
                </a:lnTo>
                <a:close/>
                <a:moveTo>
                  <a:pt x="692" y="0"/>
                </a:moveTo>
                <a:lnTo>
                  <a:pt x="778" y="86"/>
                </a:lnTo>
                <a:lnTo>
                  <a:pt x="776" y="86"/>
                </a:lnTo>
                <a:lnTo>
                  <a:pt x="691" y="0"/>
                </a:lnTo>
                <a:lnTo>
                  <a:pt x="692" y="0"/>
                </a:lnTo>
                <a:close/>
                <a:moveTo>
                  <a:pt x="693" y="0"/>
                </a:moveTo>
                <a:lnTo>
                  <a:pt x="779" y="86"/>
                </a:lnTo>
                <a:lnTo>
                  <a:pt x="778" y="86"/>
                </a:lnTo>
                <a:lnTo>
                  <a:pt x="692" y="0"/>
                </a:lnTo>
                <a:lnTo>
                  <a:pt x="693" y="0"/>
                </a:lnTo>
                <a:close/>
                <a:moveTo>
                  <a:pt x="694" y="0"/>
                </a:moveTo>
                <a:lnTo>
                  <a:pt x="780" y="86"/>
                </a:lnTo>
                <a:lnTo>
                  <a:pt x="779" y="86"/>
                </a:lnTo>
                <a:lnTo>
                  <a:pt x="693" y="0"/>
                </a:lnTo>
                <a:lnTo>
                  <a:pt x="694" y="0"/>
                </a:lnTo>
                <a:close/>
                <a:moveTo>
                  <a:pt x="695" y="0"/>
                </a:moveTo>
                <a:lnTo>
                  <a:pt x="781" y="86"/>
                </a:lnTo>
                <a:lnTo>
                  <a:pt x="780" y="86"/>
                </a:lnTo>
                <a:lnTo>
                  <a:pt x="694" y="0"/>
                </a:lnTo>
                <a:lnTo>
                  <a:pt x="695" y="0"/>
                </a:lnTo>
                <a:close/>
                <a:moveTo>
                  <a:pt x="696" y="0"/>
                </a:moveTo>
                <a:lnTo>
                  <a:pt x="782" y="86"/>
                </a:lnTo>
                <a:lnTo>
                  <a:pt x="781" y="86"/>
                </a:lnTo>
                <a:lnTo>
                  <a:pt x="695" y="0"/>
                </a:lnTo>
                <a:lnTo>
                  <a:pt x="696" y="0"/>
                </a:lnTo>
                <a:close/>
                <a:moveTo>
                  <a:pt x="697" y="0"/>
                </a:moveTo>
                <a:lnTo>
                  <a:pt x="783" y="86"/>
                </a:lnTo>
                <a:lnTo>
                  <a:pt x="782" y="86"/>
                </a:lnTo>
                <a:lnTo>
                  <a:pt x="696" y="0"/>
                </a:lnTo>
                <a:lnTo>
                  <a:pt x="697" y="0"/>
                </a:lnTo>
                <a:close/>
                <a:moveTo>
                  <a:pt x="699" y="0"/>
                </a:moveTo>
                <a:lnTo>
                  <a:pt x="785" y="86"/>
                </a:lnTo>
                <a:lnTo>
                  <a:pt x="783" y="86"/>
                </a:lnTo>
                <a:lnTo>
                  <a:pt x="697" y="0"/>
                </a:lnTo>
                <a:lnTo>
                  <a:pt x="699" y="0"/>
                </a:lnTo>
                <a:close/>
                <a:moveTo>
                  <a:pt x="700" y="0"/>
                </a:moveTo>
                <a:lnTo>
                  <a:pt x="786" y="86"/>
                </a:lnTo>
                <a:lnTo>
                  <a:pt x="785" y="86"/>
                </a:lnTo>
                <a:lnTo>
                  <a:pt x="699" y="0"/>
                </a:lnTo>
                <a:lnTo>
                  <a:pt x="700" y="0"/>
                </a:lnTo>
                <a:close/>
                <a:moveTo>
                  <a:pt x="702" y="0"/>
                </a:moveTo>
                <a:lnTo>
                  <a:pt x="787" y="86"/>
                </a:lnTo>
                <a:lnTo>
                  <a:pt x="786" y="86"/>
                </a:lnTo>
                <a:lnTo>
                  <a:pt x="700" y="0"/>
                </a:lnTo>
                <a:lnTo>
                  <a:pt x="702" y="0"/>
                </a:lnTo>
                <a:close/>
                <a:moveTo>
                  <a:pt x="703" y="0"/>
                </a:moveTo>
                <a:lnTo>
                  <a:pt x="788" y="86"/>
                </a:lnTo>
                <a:lnTo>
                  <a:pt x="787" y="86"/>
                </a:lnTo>
                <a:lnTo>
                  <a:pt x="702" y="0"/>
                </a:lnTo>
                <a:lnTo>
                  <a:pt x="703" y="0"/>
                </a:lnTo>
                <a:close/>
                <a:moveTo>
                  <a:pt x="704" y="0"/>
                </a:moveTo>
                <a:lnTo>
                  <a:pt x="789" y="86"/>
                </a:lnTo>
                <a:lnTo>
                  <a:pt x="788" y="86"/>
                </a:lnTo>
                <a:lnTo>
                  <a:pt x="703" y="0"/>
                </a:lnTo>
                <a:lnTo>
                  <a:pt x="704" y="0"/>
                </a:lnTo>
                <a:close/>
                <a:moveTo>
                  <a:pt x="705" y="0"/>
                </a:moveTo>
                <a:lnTo>
                  <a:pt x="790" y="86"/>
                </a:lnTo>
                <a:lnTo>
                  <a:pt x="789" y="86"/>
                </a:lnTo>
                <a:lnTo>
                  <a:pt x="704" y="0"/>
                </a:lnTo>
                <a:lnTo>
                  <a:pt x="705" y="0"/>
                </a:lnTo>
                <a:close/>
                <a:moveTo>
                  <a:pt x="706" y="0"/>
                </a:moveTo>
                <a:lnTo>
                  <a:pt x="791" y="86"/>
                </a:lnTo>
                <a:lnTo>
                  <a:pt x="790" y="86"/>
                </a:lnTo>
                <a:lnTo>
                  <a:pt x="705" y="0"/>
                </a:lnTo>
                <a:lnTo>
                  <a:pt x="706" y="0"/>
                </a:lnTo>
                <a:close/>
                <a:moveTo>
                  <a:pt x="707" y="0"/>
                </a:moveTo>
                <a:lnTo>
                  <a:pt x="792" y="86"/>
                </a:lnTo>
                <a:lnTo>
                  <a:pt x="791" y="86"/>
                </a:lnTo>
                <a:lnTo>
                  <a:pt x="706" y="0"/>
                </a:lnTo>
                <a:lnTo>
                  <a:pt x="707" y="0"/>
                </a:lnTo>
                <a:close/>
                <a:moveTo>
                  <a:pt x="708" y="0"/>
                </a:moveTo>
                <a:lnTo>
                  <a:pt x="793" y="86"/>
                </a:lnTo>
                <a:lnTo>
                  <a:pt x="792" y="86"/>
                </a:lnTo>
                <a:lnTo>
                  <a:pt x="707" y="0"/>
                </a:lnTo>
                <a:lnTo>
                  <a:pt x="708" y="0"/>
                </a:lnTo>
                <a:close/>
                <a:moveTo>
                  <a:pt x="709" y="0"/>
                </a:moveTo>
                <a:lnTo>
                  <a:pt x="794" y="86"/>
                </a:lnTo>
                <a:lnTo>
                  <a:pt x="793" y="86"/>
                </a:lnTo>
                <a:lnTo>
                  <a:pt x="708" y="0"/>
                </a:lnTo>
                <a:lnTo>
                  <a:pt x="709" y="0"/>
                </a:lnTo>
                <a:close/>
                <a:moveTo>
                  <a:pt x="710" y="0"/>
                </a:moveTo>
                <a:lnTo>
                  <a:pt x="795" y="86"/>
                </a:lnTo>
                <a:lnTo>
                  <a:pt x="794" y="86"/>
                </a:lnTo>
                <a:lnTo>
                  <a:pt x="709" y="0"/>
                </a:lnTo>
                <a:lnTo>
                  <a:pt x="710" y="0"/>
                </a:lnTo>
                <a:close/>
                <a:moveTo>
                  <a:pt x="711" y="0"/>
                </a:moveTo>
                <a:lnTo>
                  <a:pt x="796" y="86"/>
                </a:lnTo>
                <a:lnTo>
                  <a:pt x="795" y="86"/>
                </a:lnTo>
                <a:lnTo>
                  <a:pt x="710" y="0"/>
                </a:lnTo>
                <a:lnTo>
                  <a:pt x="711" y="0"/>
                </a:lnTo>
                <a:close/>
                <a:moveTo>
                  <a:pt x="712" y="0"/>
                </a:moveTo>
                <a:lnTo>
                  <a:pt x="798" y="86"/>
                </a:lnTo>
                <a:lnTo>
                  <a:pt x="796" y="86"/>
                </a:lnTo>
                <a:lnTo>
                  <a:pt x="711" y="0"/>
                </a:lnTo>
                <a:lnTo>
                  <a:pt x="712" y="0"/>
                </a:lnTo>
                <a:close/>
                <a:moveTo>
                  <a:pt x="713" y="0"/>
                </a:moveTo>
                <a:lnTo>
                  <a:pt x="799" y="86"/>
                </a:lnTo>
                <a:lnTo>
                  <a:pt x="798" y="86"/>
                </a:lnTo>
                <a:lnTo>
                  <a:pt x="712" y="0"/>
                </a:lnTo>
                <a:lnTo>
                  <a:pt x="713" y="0"/>
                </a:lnTo>
                <a:close/>
                <a:moveTo>
                  <a:pt x="714" y="0"/>
                </a:moveTo>
                <a:lnTo>
                  <a:pt x="800" y="86"/>
                </a:lnTo>
                <a:lnTo>
                  <a:pt x="799" y="86"/>
                </a:lnTo>
                <a:lnTo>
                  <a:pt x="713" y="0"/>
                </a:lnTo>
                <a:lnTo>
                  <a:pt x="714" y="0"/>
                </a:lnTo>
                <a:close/>
                <a:moveTo>
                  <a:pt x="715" y="0"/>
                </a:moveTo>
                <a:lnTo>
                  <a:pt x="802" y="86"/>
                </a:lnTo>
                <a:lnTo>
                  <a:pt x="800" y="86"/>
                </a:lnTo>
                <a:lnTo>
                  <a:pt x="714" y="0"/>
                </a:lnTo>
                <a:lnTo>
                  <a:pt x="715" y="0"/>
                </a:lnTo>
                <a:close/>
                <a:moveTo>
                  <a:pt x="716" y="0"/>
                </a:moveTo>
                <a:lnTo>
                  <a:pt x="803" y="86"/>
                </a:lnTo>
                <a:lnTo>
                  <a:pt x="802" y="86"/>
                </a:lnTo>
                <a:lnTo>
                  <a:pt x="715" y="0"/>
                </a:lnTo>
                <a:lnTo>
                  <a:pt x="716" y="0"/>
                </a:lnTo>
                <a:close/>
                <a:moveTo>
                  <a:pt x="717" y="0"/>
                </a:moveTo>
                <a:lnTo>
                  <a:pt x="804" y="86"/>
                </a:lnTo>
                <a:lnTo>
                  <a:pt x="803" y="86"/>
                </a:lnTo>
                <a:lnTo>
                  <a:pt x="716" y="0"/>
                </a:lnTo>
                <a:lnTo>
                  <a:pt x="717" y="0"/>
                </a:lnTo>
                <a:close/>
                <a:moveTo>
                  <a:pt x="719" y="0"/>
                </a:moveTo>
                <a:lnTo>
                  <a:pt x="805" y="86"/>
                </a:lnTo>
                <a:lnTo>
                  <a:pt x="804" y="86"/>
                </a:lnTo>
                <a:lnTo>
                  <a:pt x="717" y="0"/>
                </a:lnTo>
                <a:lnTo>
                  <a:pt x="719" y="0"/>
                </a:lnTo>
                <a:close/>
                <a:moveTo>
                  <a:pt x="721" y="0"/>
                </a:moveTo>
                <a:lnTo>
                  <a:pt x="806" y="86"/>
                </a:lnTo>
                <a:lnTo>
                  <a:pt x="805" y="86"/>
                </a:lnTo>
                <a:lnTo>
                  <a:pt x="719" y="0"/>
                </a:lnTo>
                <a:lnTo>
                  <a:pt x="721" y="0"/>
                </a:lnTo>
                <a:close/>
                <a:moveTo>
                  <a:pt x="722" y="0"/>
                </a:moveTo>
                <a:lnTo>
                  <a:pt x="807" y="86"/>
                </a:lnTo>
                <a:lnTo>
                  <a:pt x="806" y="86"/>
                </a:lnTo>
                <a:lnTo>
                  <a:pt x="721" y="0"/>
                </a:lnTo>
                <a:lnTo>
                  <a:pt x="722" y="0"/>
                </a:lnTo>
                <a:close/>
                <a:moveTo>
                  <a:pt x="723" y="0"/>
                </a:moveTo>
                <a:lnTo>
                  <a:pt x="808" y="86"/>
                </a:lnTo>
                <a:lnTo>
                  <a:pt x="807" y="86"/>
                </a:lnTo>
                <a:lnTo>
                  <a:pt x="722" y="0"/>
                </a:lnTo>
                <a:lnTo>
                  <a:pt x="723" y="0"/>
                </a:lnTo>
                <a:close/>
                <a:moveTo>
                  <a:pt x="724" y="0"/>
                </a:moveTo>
                <a:lnTo>
                  <a:pt x="809" y="86"/>
                </a:lnTo>
                <a:lnTo>
                  <a:pt x="808" y="86"/>
                </a:lnTo>
                <a:lnTo>
                  <a:pt x="723" y="0"/>
                </a:lnTo>
                <a:lnTo>
                  <a:pt x="724" y="0"/>
                </a:lnTo>
                <a:close/>
                <a:moveTo>
                  <a:pt x="725" y="0"/>
                </a:moveTo>
                <a:lnTo>
                  <a:pt x="810" y="86"/>
                </a:lnTo>
                <a:lnTo>
                  <a:pt x="809" y="86"/>
                </a:lnTo>
                <a:lnTo>
                  <a:pt x="724" y="0"/>
                </a:lnTo>
                <a:lnTo>
                  <a:pt x="725" y="0"/>
                </a:lnTo>
                <a:close/>
                <a:moveTo>
                  <a:pt x="726" y="0"/>
                </a:moveTo>
                <a:lnTo>
                  <a:pt x="811" y="86"/>
                </a:lnTo>
                <a:lnTo>
                  <a:pt x="810" y="86"/>
                </a:lnTo>
                <a:lnTo>
                  <a:pt x="725" y="0"/>
                </a:lnTo>
                <a:lnTo>
                  <a:pt x="726" y="0"/>
                </a:lnTo>
                <a:close/>
                <a:moveTo>
                  <a:pt x="727" y="0"/>
                </a:moveTo>
                <a:lnTo>
                  <a:pt x="812" y="86"/>
                </a:lnTo>
                <a:lnTo>
                  <a:pt x="811" y="86"/>
                </a:lnTo>
                <a:lnTo>
                  <a:pt x="726" y="0"/>
                </a:lnTo>
                <a:lnTo>
                  <a:pt x="727" y="0"/>
                </a:lnTo>
                <a:close/>
                <a:moveTo>
                  <a:pt x="728" y="0"/>
                </a:moveTo>
                <a:lnTo>
                  <a:pt x="813" y="86"/>
                </a:lnTo>
                <a:lnTo>
                  <a:pt x="812" y="86"/>
                </a:lnTo>
                <a:lnTo>
                  <a:pt x="727" y="0"/>
                </a:lnTo>
                <a:lnTo>
                  <a:pt x="728" y="0"/>
                </a:lnTo>
                <a:close/>
                <a:moveTo>
                  <a:pt x="729" y="0"/>
                </a:moveTo>
                <a:lnTo>
                  <a:pt x="814" y="86"/>
                </a:lnTo>
                <a:lnTo>
                  <a:pt x="813" y="86"/>
                </a:lnTo>
                <a:lnTo>
                  <a:pt x="728" y="0"/>
                </a:lnTo>
                <a:lnTo>
                  <a:pt x="729" y="0"/>
                </a:lnTo>
                <a:close/>
                <a:moveTo>
                  <a:pt x="730" y="0"/>
                </a:moveTo>
                <a:lnTo>
                  <a:pt x="815" y="86"/>
                </a:lnTo>
                <a:lnTo>
                  <a:pt x="814" y="86"/>
                </a:lnTo>
                <a:lnTo>
                  <a:pt x="729" y="0"/>
                </a:lnTo>
                <a:lnTo>
                  <a:pt x="730" y="0"/>
                </a:lnTo>
                <a:close/>
                <a:moveTo>
                  <a:pt x="731" y="0"/>
                </a:moveTo>
                <a:lnTo>
                  <a:pt x="816" y="86"/>
                </a:lnTo>
                <a:lnTo>
                  <a:pt x="815" y="86"/>
                </a:lnTo>
                <a:lnTo>
                  <a:pt x="730" y="0"/>
                </a:lnTo>
                <a:lnTo>
                  <a:pt x="731" y="0"/>
                </a:lnTo>
                <a:close/>
                <a:moveTo>
                  <a:pt x="732" y="0"/>
                </a:moveTo>
                <a:lnTo>
                  <a:pt x="819" y="86"/>
                </a:lnTo>
                <a:lnTo>
                  <a:pt x="816" y="86"/>
                </a:lnTo>
                <a:lnTo>
                  <a:pt x="731" y="0"/>
                </a:lnTo>
                <a:lnTo>
                  <a:pt x="732" y="0"/>
                </a:lnTo>
                <a:close/>
                <a:moveTo>
                  <a:pt x="733" y="0"/>
                </a:moveTo>
                <a:lnTo>
                  <a:pt x="820" y="86"/>
                </a:lnTo>
                <a:lnTo>
                  <a:pt x="819" y="86"/>
                </a:lnTo>
                <a:lnTo>
                  <a:pt x="732" y="0"/>
                </a:lnTo>
                <a:lnTo>
                  <a:pt x="733" y="0"/>
                </a:lnTo>
                <a:close/>
                <a:moveTo>
                  <a:pt x="734" y="0"/>
                </a:moveTo>
                <a:lnTo>
                  <a:pt x="821" y="86"/>
                </a:lnTo>
                <a:lnTo>
                  <a:pt x="820" y="86"/>
                </a:lnTo>
                <a:lnTo>
                  <a:pt x="733" y="0"/>
                </a:lnTo>
                <a:lnTo>
                  <a:pt x="734" y="0"/>
                </a:lnTo>
                <a:close/>
                <a:moveTo>
                  <a:pt x="736" y="0"/>
                </a:moveTo>
                <a:lnTo>
                  <a:pt x="822" y="86"/>
                </a:lnTo>
                <a:lnTo>
                  <a:pt x="821" y="86"/>
                </a:lnTo>
                <a:lnTo>
                  <a:pt x="734" y="0"/>
                </a:lnTo>
                <a:lnTo>
                  <a:pt x="736" y="0"/>
                </a:lnTo>
                <a:close/>
                <a:moveTo>
                  <a:pt x="737" y="0"/>
                </a:moveTo>
                <a:lnTo>
                  <a:pt x="823" y="86"/>
                </a:lnTo>
                <a:lnTo>
                  <a:pt x="822" y="86"/>
                </a:lnTo>
                <a:lnTo>
                  <a:pt x="736" y="0"/>
                </a:lnTo>
                <a:lnTo>
                  <a:pt x="737" y="0"/>
                </a:lnTo>
                <a:close/>
                <a:moveTo>
                  <a:pt x="738" y="0"/>
                </a:moveTo>
                <a:lnTo>
                  <a:pt x="824" y="86"/>
                </a:lnTo>
                <a:lnTo>
                  <a:pt x="823" y="86"/>
                </a:lnTo>
                <a:lnTo>
                  <a:pt x="737" y="0"/>
                </a:lnTo>
                <a:lnTo>
                  <a:pt x="738" y="0"/>
                </a:lnTo>
                <a:close/>
                <a:moveTo>
                  <a:pt x="739" y="0"/>
                </a:moveTo>
                <a:lnTo>
                  <a:pt x="825" y="86"/>
                </a:lnTo>
                <a:lnTo>
                  <a:pt x="824" y="86"/>
                </a:lnTo>
                <a:lnTo>
                  <a:pt x="738" y="0"/>
                </a:lnTo>
                <a:lnTo>
                  <a:pt x="739" y="0"/>
                </a:lnTo>
                <a:close/>
                <a:moveTo>
                  <a:pt x="741" y="0"/>
                </a:moveTo>
                <a:lnTo>
                  <a:pt x="826" y="86"/>
                </a:lnTo>
                <a:lnTo>
                  <a:pt x="825" y="86"/>
                </a:lnTo>
                <a:lnTo>
                  <a:pt x="739" y="0"/>
                </a:lnTo>
                <a:lnTo>
                  <a:pt x="741" y="0"/>
                </a:lnTo>
                <a:close/>
                <a:moveTo>
                  <a:pt x="742" y="0"/>
                </a:moveTo>
                <a:lnTo>
                  <a:pt x="827" y="86"/>
                </a:lnTo>
                <a:lnTo>
                  <a:pt x="826" y="86"/>
                </a:lnTo>
                <a:lnTo>
                  <a:pt x="741" y="0"/>
                </a:lnTo>
                <a:lnTo>
                  <a:pt x="742" y="0"/>
                </a:lnTo>
                <a:close/>
                <a:moveTo>
                  <a:pt x="743" y="0"/>
                </a:moveTo>
                <a:lnTo>
                  <a:pt x="828" y="86"/>
                </a:lnTo>
                <a:lnTo>
                  <a:pt x="827" y="86"/>
                </a:lnTo>
                <a:lnTo>
                  <a:pt x="742" y="0"/>
                </a:lnTo>
                <a:lnTo>
                  <a:pt x="743" y="0"/>
                </a:lnTo>
                <a:close/>
                <a:moveTo>
                  <a:pt x="744" y="0"/>
                </a:moveTo>
                <a:lnTo>
                  <a:pt x="829" y="86"/>
                </a:lnTo>
                <a:lnTo>
                  <a:pt x="828" y="86"/>
                </a:lnTo>
                <a:lnTo>
                  <a:pt x="743" y="0"/>
                </a:lnTo>
                <a:lnTo>
                  <a:pt x="744" y="0"/>
                </a:lnTo>
                <a:close/>
                <a:moveTo>
                  <a:pt x="745" y="0"/>
                </a:moveTo>
                <a:lnTo>
                  <a:pt x="830" y="86"/>
                </a:lnTo>
                <a:lnTo>
                  <a:pt x="829" y="86"/>
                </a:lnTo>
                <a:lnTo>
                  <a:pt x="744" y="0"/>
                </a:lnTo>
                <a:lnTo>
                  <a:pt x="745" y="0"/>
                </a:lnTo>
                <a:close/>
                <a:moveTo>
                  <a:pt x="746" y="0"/>
                </a:moveTo>
                <a:lnTo>
                  <a:pt x="831" y="86"/>
                </a:lnTo>
                <a:lnTo>
                  <a:pt x="830" y="86"/>
                </a:lnTo>
                <a:lnTo>
                  <a:pt x="745" y="0"/>
                </a:lnTo>
                <a:lnTo>
                  <a:pt x="746" y="0"/>
                </a:lnTo>
                <a:close/>
                <a:moveTo>
                  <a:pt x="747" y="0"/>
                </a:moveTo>
                <a:lnTo>
                  <a:pt x="832" y="86"/>
                </a:lnTo>
                <a:lnTo>
                  <a:pt x="831" y="86"/>
                </a:lnTo>
                <a:lnTo>
                  <a:pt x="746" y="0"/>
                </a:lnTo>
                <a:lnTo>
                  <a:pt x="747" y="0"/>
                </a:lnTo>
                <a:close/>
                <a:moveTo>
                  <a:pt x="748" y="0"/>
                </a:moveTo>
                <a:lnTo>
                  <a:pt x="833" y="86"/>
                </a:lnTo>
                <a:lnTo>
                  <a:pt x="832" y="86"/>
                </a:lnTo>
                <a:lnTo>
                  <a:pt x="747" y="0"/>
                </a:lnTo>
                <a:lnTo>
                  <a:pt x="748" y="0"/>
                </a:lnTo>
                <a:close/>
                <a:moveTo>
                  <a:pt x="749" y="0"/>
                </a:moveTo>
                <a:lnTo>
                  <a:pt x="835" y="86"/>
                </a:lnTo>
                <a:lnTo>
                  <a:pt x="833" y="86"/>
                </a:lnTo>
                <a:lnTo>
                  <a:pt x="748" y="0"/>
                </a:lnTo>
                <a:lnTo>
                  <a:pt x="749" y="0"/>
                </a:lnTo>
                <a:close/>
                <a:moveTo>
                  <a:pt x="750" y="0"/>
                </a:moveTo>
                <a:lnTo>
                  <a:pt x="836" y="86"/>
                </a:lnTo>
                <a:lnTo>
                  <a:pt x="835" y="86"/>
                </a:lnTo>
                <a:lnTo>
                  <a:pt x="749" y="0"/>
                </a:lnTo>
                <a:lnTo>
                  <a:pt x="750" y="0"/>
                </a:lnTo>
                <a:close/>
                <a:moveTo>
                  <a:pt x="752" y="0"/>
                </a:moveTo>
                <a:lnTo>
                  <a:pt x="837" y="86"/>
                </a:lnTo>
                <a:lnTo>
                  <a:pt x="836" y="86"/>
                </a:lnTo>
                <a:lnTo>
                  <a:pt x="750" y="0"/>
                </a:lnTo>
                <a:lnTo>
                  <a:pt x="752" y="0"/>
                </a:lnTo>
                <a:close/>
                <a:moveTo>
                  <a:pt x="753" y="0"/>
                </a:moveTo>
                <a:lnTo>
                  <a:pt x="839" y="86"/>
                </a:lnTo>
                <a:lnTo>
                  <a:pt x="837" y="86"/>
                </a:lnTo>
                <a:lnTo>
                  <a:pt x="752" y="0"/>
                </a:lnTo>
                <a:lnTo>
                  <a:pt x="753" y="0"/>
                </a:lnTo>
                <a:close/>
                <a:moveTo>
                  <a:pt x="754" y="0"/>
                </a:moveTo>
                <a:lnTo>
                  <a:pt x="840" y="86"/>
                </a:lnTo>
                <a:lnTo>
                  <a:pt x="839" y="86"/>
                </a:lnTo>
                <a:lnTo>
                  <a:pt x="753" y="0"/>
                </a:lnTo>
                <a:lnTo>
                  <a:pt x="754" y="0"/>
                </a:lnTo>
                <a:close/>
                <a:moveTo>
                  <a:pt x="755" y="0"/>
                </a:moveTo>
                <a:lnTo>
                  <a:pt x="841" y="86"/>
                </a:lnTo>
                <a:lnTo>
                  <a:pt x="840" y="86"/>
                </a:lnTo>
                <a:lnTo>
                  <a:pt x="754" y="0"/>
                </a:lnTo>
                <a:lnTo>
                  <a:pt x="755" y="0"/>
                </a:lnTo>
                <a:close/>
                <a:moveTo>
                  <a:pt x="756" y="0"/>
                </a:moveTo>
                <a:lnTo>
                  <a:pt x="842" y="86"/>
                </a:lnTo>
                <a:lnTo>
                  <a:pt x="841" y="86"/>
                </a:lnTo>
                <a:lnTo>
                  <a:pt x="755" y="0"/>
                </a:lnTo>
                <a:lnTo>
                  <a:pt x="756" y="0"/>
                </a:lnTo>
                <a:close/>
                <a:moveTo>
                  <a:pt x="757" y="0"/>
                </a:moveTo>
                <a:lnTo>
                  <a:pt x="843" y="86"/>
                </a:lnTo>
                <a:lnTo>
                  <a:pt x="842" y="86"/>
                </a:lnTo>
                <a:lnTo>
                  <a:pt x="756" y="0"/>
                </a:lnTo>
                <a:lnTo>
                  <a:pt x="757" y="0"/>
                </a:lnTo>
                <a:close/>
                <a:moveTo>
                  <a:pt x="758" y="0"/>
                </a:moveTo>
                <a:lnTo>
                  <a:pt x="844" y="86"/>
                </a:lnTo>
                <a:lnTo>
                  <a:pt x="843" y="86"/>
                </a:lnTo>
                <a:lnTo>
                  <a:pt x="757" y="0"/>
                </a:lnTo>
                <a:lnTo>
                  <a:pt x="758" y="0"/>
                </a:lnTo>
                <a:close/>
                <a:moveTo>
                  <a:pt x="759" y="0"/>
                </a:moveTo>
                <a:lnTo>
                  <a:pt x="845" y="86"/>
                </a:lnTo>
                <a:lnTo>
                  <a:pt x="844" y="86"/>
                </a:lnTo>
                <a:lnTo>
                  <a:pt x="758" y="0"/>
                </a:lnTo>
                <a:lnTo>
                  <a:pt x="759" y="0"/>
                </a:lnTo>
                <a:close/>
                <a:moveTo>
                  <a:pt x="761" y="0"/>
                </a:moveTo>
                <a:lnTo>
                  <a:pt x="846" y="86"/>
                </a:lnTo>
                <a:lnTo>
                  <a:pt x="845" y="86"/>
                </a:lnTo>
                <a:lnTo>
                  <a:pt x="759" y="0"/>
                </a:lnTo>
                <a:lnTo>
                  <a:pt x="761" y="0"/>
                </a:lnTo>
                <a:close/>
                <a:moveTo>
                  <a:pt x="762" y="0"/>
                </a:moveTo>
                <a:lnTo>
                  <a:pt x="847" y="86"/>
                </a:lnTo>
                <a:lnTo>
                  <a:pt x="846" y="86"/>
                </a:lnTo>
                <a:lnTo>
                  <a:pt x="761" y="0"/>
                </a:lnTo>
                <a:lnTo>
                  <a:pt x="762" y="0"/>
                </a:lnTo>
                <a:close/>
                <a:moveTo>
                  <a:pt x="763" y="0"/>
                </a:moveTo>
                <a:lnTo>
                  <a:pt x="848" y="86"/>
                </a:lnTo>
                <a:lnTo>
                  <a:pt x="847" y="86"/>
                </a:lnTo>
                <a:lnTo>
                  <a:pt x="762" y="0"/>
                </a:lnTo>
                <a:lnTo>
                  <a:pt x="763" y="0"/>
                </a:lnTo>
                <a:close/>
                <a:moveTo>
                  <a:pt x="764" y="0"/>
                </a:moveTo>
                <a:lnTo>
                  <a:pt x="849" y="86"/>
                </a:lnTo>
                <a:lnTo>
                  <a:pt x="848" y="86"/>
                </a:lnTo>
                <a:lnTo>
                  <a:pt x="763" y="0"/>
                </a:lnTo>
                <a:lnTo>
                  <a:pt x="764" y="0"/>
                </a:lnTo>
                <a:close/>
                <a:moveTo>
                  <a:pt x="765" y="0"/>
                </a:moveTo>
                <a:lnTo>
                  <a:pt x="851" y="86"/>
                </a:lnTo>
                <a:lnTo>
                  <a:pt x="849" y="86"/>
                </a:lnTo>
                <a:lnTo>
                  <a:pt x="764" y="0"/>
                </a:lnTo>
                <a:lnTo>
                  <a:pt x="765" y="0"/>
                </a:lnTo>
                <a:close/>
                <a:moveTo>
                  <a:pt x="766" y="0"/>
                </a:moveTo>
                <a:lnTo>
                  <a:pt x="852" y="86"/>
                </a:lnTo>
                <a:lnTo>
                  <a:pt x="851" y="86"/>
                </a:lnTo>
                <a:lnTo>
                  <a:pt x="765" y="0"/>
                </a:lnTo>
                <a:lnTo>
                  <a:pt x="766" y="0"/>
                </a:lnTo>
                <a:close/>
                <a:moveTo>
                  <a:pt x="767" y="0"/>
                </a:moveTo>
                <a:lnTo>
                  <a:pt x="853" y="86"/>
                </a:lnTo>
                <a:lnTo>
                  <a:pt x="852" y="86"/>
                </a:lnTo>
                <a:lnTo>
                  <a:pt x="766" y="0"/>
                </a:lnTo>
                <a:lnTo>
                  <a:pt x="767" y="0"/>
                </a:lnTo>
                <a:close/>
                <a:moveTo>
                  <a:pt x="769" y="0"/>
                </a:moveTo>
                <a:lnTo>
                  <a:pt x="854" y="86"/>
                </a:lnTo>
                <a:lnTo>
                  <a:pt x="853" y="86"/>
                </a:lnTo>
                <a:lnTo>
                  <a:pt x="767" y="0"/>
                </a:lnTo>
                <a:lnTo>
                  <a:pt x="769" y="0"/>
                </a:lnTo>
                <a:close/>
                <a:moveTo>
                  <a:pt x="770" y="0"/>
                </a:moveTo>
                <a:lnTo>
                  <a:pt x="855" y="86"/>
                </a:lnTo>
                <a:lnTo>
                  <a:pt x="855" y="86"/>
                </a:lnTo>
                <a:lnTo>
                  <a:pt x="854" y="86"/>
                </a:lnTo>
                <a:lnTo>
                  <a:pt x="769" y="0"/>
                </a:lnTo>
                <a:lnTo>
                  <a:pt x="770" y="0"/>
                </a:lnTo>
                <a:close/>
                <a:moveTo>
                  <a:pt x="771" y="0"/>
                </a:moveTo>
                <a:lnTo>
                  <a:pt x="856" y="86"/>
                </a:lnTo>
                <a:lnTo>
                  <a:pt x="855" y="86"/>
                </a:lnTo>
                <a:lnTo>
                  <a:pt x="770" y="0"/>
                </a:lnTo>
                <a:lnTo>
                  <a:pt x="771" y="0"/>
                </a:lnTo>
                <a:close/>
                <a:moveTo>
                  <a:pt x="772" y="0"/>
                </a:moveTo>
                <a:lnTo>
                  <a:pt x="857" y="86"/>
                </a:lnTo>
                <a:lnTo>
                  <a:pt x="856" y="86"/>
                </a:lnTo>
                <a:lnTo>
                  <a:pt x="771" y="0"/>
                </a:lnTo>
                <a:lnTo>
                  <a:pt x="772" y="0"/>
                </a:lnTo>
                <a:close/>
                <a:moveTo>
                  <a:pt x="773" y="0"/>
                </a:moveTo>
                <a:lnTo>
                  <a:pt x="858" y="85"/>
                </a:lnTo>
                <a:lnTo>
                  <a:pt x="857" y="86"/>
                </a:lnTo>
                <a:lnTo>
                  <a:pt x="772" y="0"/>
                </a:lnTo>
                <a:lnTo>
                  <a:pt x="773" y="0"/>
                </a:lnTo>
                <a:close/>
                <a:moveTo>
                  <a:pt x="774" y="0"/>
                </a:moveTo>
                <a:lnTo>
                  <a:pt x="859" y="85"/>
                </a:lnTo>
                <a:lnTo>
                  <a:pt x="858" y="85"/>
                </a:lnTo>
                <a:lnTo>
                  <a:pt x="773" y="0"/>
                </a:lnTo>
                <a:lnTo>
                  <a:pt x="774" y="0"/>
                </a:lnTo>
                <a:close/>
                <a:moveTo>
                  <a:pt x="775" y="0"/>
                </a:moveTo>
                <a:lnTo>
                  <a:pt x="860" y="85"/>
                </a:lnTo>
                <a:lnTo>
                  <a:pt x="859" y="85"/>
                </a:lnTo>
                <a:lnTo>
                  <a:pt x="774" y="0"/>
                </a:lnTo>
                <a:lnTo>
                  <a:pt x="775" y="0"/>
                </a:lnTo>
                <a:close/>
                <a:moveTo>
                  <a:pt x="776" y="0"/>
                </a:moveTo>
                <a:lnTo>
                  <a:pt x="861" y="85"/>
                </a:lnTo>
                <a:lnTo>
                  <a:pt x="860" y="85"/>
                </a:lnTo>
                <a:lnTo>
                  <a:pt x="775" y="0"/>
                </a:lnTo>
                <a:lnTo>
                  <a:pt x="776" y="0"/>
                </a:lnTo>
                <a:close/>
                <a:moveTo>
                  <a:pt x="777" y="0"/>
                </a:moveTo>
                <a:lnTo>
                  <a:pt x="862" y="85"/>
                </a:lnTo>
                <a:lnTo>
                  <a:pt x="861" y="85"/>
                </a:lnTo>
                <a:lnTo>
                  <a:pt x="776" y="0"/>
                </a:lnTo>
                <a:lnTo>
                  <a:pt x="777" y="0"/>
                </a:lnTo>
                <a:close/>
                <a:moveTo>
                  <a:pt x="778" y="0"/>
                </a:moveTo>
                <a:lnTo>
                  <a:pt x="863" y="85"/>
                </a:lnTo>
                <a:lnTo>
                  <a:pt x="862" y="85"/>
                </a:lnTo>
                <a:lnTo>
                  <a:pt x="777" y="0"/>
                </a:lnTo>
                <a:lnTo>
                  <a:pt x="778" y="0"/>
                </a:lnTo>
                <a:close/>
                <a:moveTo>
                  <a:pt x="779" y="0"/>
                </a:moveTo>
                <a:lnTo>
                  <a:pt x="864" y="84"/>
                </a:lnTo>
                <a:lnTo>
                  <a:pt x="863" y="85"/>
                </a:lnTo>
                <a:lnTo>
                  <a:pt x="778" y="0"/>
                </a:lnTo>
                <a:lnTo>
                  <a:pt x="779" y="0"/>
                </a:lnTo>
                <a:close/>
                <a:moveTo>
                  <a:pt x="781" y="0"/>
                </a:moveTo>
                <a:lnTo>
                  <a:pt x="865" y="84"/>
                </a:lnTo>
                <a:lnTo>
                  <a:pt x="864" y="84"/>
                </a:lnTo>
                <a:lnTo>
                  <a:pt x="779" y="0"/>
                </a:lnTo>
                <a:lnTo>
                  <a:pt x="781" y="0"/>
                </a:lnTo>
                <a:close/>
                <a:moveTo>
                  <a:pt x="782" y="0"/>
                </a:moveTo>
                <a:lnTo>
                  <a:pt x="865" y="84"/>
                </a:lnTo>
                <a:lnTo>
                  <a:pt x="865" y="84"/>
                </a:lnTo>
                <a:lnTo>
                  <a:pt x="781" y="0"/>
                </a:lnTo>
                <a:lnTo>
                  <a:pt x="782" y="0"/>
                </a:lnTo>
                <a:close/>
                <a:moveTo>
                  <a:pt x="783" y="0"/>
                </a:moveTo>
                <a:lnTo>
                  <a:pt x="866" y="84"/>
                </a:lnTo>
                <a:lnTo>
                  <a:pt x="865" y="84"/>
                </a:lnTo>
                <a:lnTo>
                  <a:pt x="782" y="0"/>
                </a:lnTo>
                <a:lnTo>
                  <a:pt x="783" y="0"/>
                </a:lnTo>
                <a:close/>
                <a:moveTo>
                  <a:pt x="785" y="0"/>
                </a:moveTo>
                <a:lnTo>
                  <a:pt x="868" y="83"/>
                </a:lnTo>
                <a:lnTo>
                  <a:pt x="866" y="84"/>
                </a:lnTo>
                <a:lnTo>
                  <a:pt x="783" y="0"/>
                </a:lnTo>
                <a:lnTo>
                  <a:pt x="785" y="0"/>
                </a:lnTo>
                <a:close/>
                <a:moveTo>
                  <a:pt x="786" y="0"/>
                </a:moveTo>
                <a:lnTo>
                  <a:pt x="869" y="83"/>
                </a:lnTo>
                <a:lnTo>
                  <a:pt x="868" y="83"/>
                </a:lnTo>
                <a:lnTo>
                  <a:pt x="785" y="0"/>
                </a:lnTo>
                <a:lnTo>
                  <a:pt x="786" y="0"/>
                </a:lnTo>
                <a:close/>
                <a:moveTo>
                  <a:pt x="787" y="0"/>
                </a:moveTo>
                <a:lnTo>
                  <a:pt x="869" y="83"/>
                </a:lnTo>
                <a:lnTo>
                  <a:pt x="869" y="83"/>
                </a:lnTo>
                <a:lnTo>
                  <a:pt x="786" y="0"/>
                </a:lnTo>
                <a:lnTo>
                  <a:pt x="787" y="0"/>
                </a:lnTo>
                <a:close/>
                <a:moveTo>
                  <a:pt x="788" y="0"/>
                </a:moveTo>
                <a:lnTo>
                  <a:pt x="870" y="83"/>
                </a:lnTo>
                <a:lnTo>
                  <a:pt x="869" y="83"/>
                </a:lnTo>
                <a:lnTo>
                  <a:pt x="787" y="0"/>
                </a:lnTo>
                <a:lnTo>
                  <a:pt x="788" y="0"/>
                </a:lnTo>
                <a:close/>
                <a:moveTo>
                  <a:pt x="789" y="0"/>
                </a:moveTo>
                <a:lnTo>
                  <a:pt x="871" y="82"/>
                </a:lnTo>
                <a:lnTo>
                  <a:pt x="870" y="83"/>
                </a:lnTo>
                <a:lnTo>
                  <a:pt x="788" y="0"/>
                </a:lnTo>
                <a:lnTo>
                  <a:pt x="789" y="0"/>
                </a:lnTo>
                <a:close/>
                <a:moveTo>
                  <a:pt x="790" y="0"/>
                </a:moveTo>
                <a:lnTo>
                  <a:pt x="872" y="82"/>
                </a:lnTo>
                <a:lnTo>
                  <a:pt x="871" y="82"/>
                </a:lnTo>
                <a:lnTo>
                  <a:pt x="789" y="0"/>
                </a:lnTo>
                <a:lnTo>
                  <a:pt x="790" y="0"/>
                </a:lnTo>
                <a:close/>
                <a:moveTo>
                  <a:pt x="791" y="0"/>
                </a:moveTo>
                <a:lnTo>
                  <a:pt x="872" y="82"/>
                </a:lnTo>
                <a:lnTo>
                  <a:pt x="872" y="82"/>
                </a:lnTo>
                <a:lnTo>
                  <a:pt x="790" y="0"/>
                </a:lnTo>
                <a:lnTo>
                  <a:pt x="791" y="0"/>
                </a:lnTo>
                <a:close/>
                <a:moveTo>
                  <a:pt x="792" y="0"/>
                </a:moveTo>
                <a:lnTo>
                  <a:pt x="873" y="81"/>
                </a:lnTo>
                <a:lnTo>
                  <a:pt x="872" y="82"/>
                </a:lnTo>
                <a:lnTo>
                  <a:pt x="791" y="0"/>
                </a:lnTo>
                <a:lnTo>
                  <a:pt x="792" y="0"/>
                </a:lnTo>
                <a:close/>
                <a:moveTo>
                  <a:pt x="793" y="0"/>
                </a:moveTo>
                <a:lnTo>
                  <a:pt x="874" y="81"/>
                </a:lnTo>
                <a:lnTo>
                  <a:pt x="873" y="81"/>
                </a:lnTo>
                <a:lnTo>
                  <a:pt x="792" y="0"/>
                </a:lnTo>
                <a:lnTo>
                  <a:pt x="793" y="0"/>
                </a:lnTo>
                <a:close/>
                <a:moveTo>
                  <a:pt x="794" y="0"/>
                </a:moveTo>
                <a:lnTo>
                  <a:pt x="874" y="80"/>
                </a:lnTo>
                <a:lnTo>
                  <a:pt x="874" y="81"/>
                </a:lnTo>
                <a:lnTo>
                  <a:pt x="793" y="0"/>
                </a:lnTo>
                <a:lnTo>
                  <a:pt x="794" y="0"/>
                </a:lnTo>
                <a:close/>
                <a:moveTo>
                  <a:pt x="795" y="0"/>
                </a:moveTo>
                <a:lnTo>
                  <a:pt x="875" y="80"/>
                </a:lnTo>
                <a:lnTo>
                  <a:pt x="874" y="80"/>
                </a:lnTo>
                <a:lnTo>
                  <a:pt x="794" y="0"/>
                </a:lnTo>
                <a:lnTo>
                  <a:pt x="795" y="0"/>
                </a:lnTo>
                <a:close/>
                <a:moveTo>
                  <a:pt x="796" y="0"/>
                </a:moveTo>
                <a:lnTo>
                  <a:pt x="876" y="79"/>
                </a:lnTo>
                <a:lnTo>
                  <a:pt x="875" y="80"/>
                </a:lnTo>
                <a:lnTo>
                  <a:pt x="795" y="0"/>
                </a:lnTo>
                <a:lnTo>
                  <a:pt x="796" y="0"/>
                </a:lnTo>
                <a:close/>
                <a:moveTo>
                  <a:pt x="797" y="0"/>
                </a:moveTo>
                <a:lnTo>
                  <a:pt x="876" y="79"/>
                </a:lnTo>
                <a:lnTo>
                  <a:pt x="876" y="79"/>
                </a:lnTo>
                <a:lnTo>
                  <a:pt x="796" y="0"/>
                </a:lnTo>
                <a:lnTo>
                  <a:pt x="797" y="0"/>
                </a:lnTo>
                <a:close/>
                <a:moveTo>
                  <a:pt x="798" y="0"/>
                </a:moveTo>
                <a:lnTo>
                  <a:pt x="877" y="79"/>
                </a:lnTo>
                <a:lnTo>
                  <a:pt x="876" y="79"/>
                </a:lnTo>
                <a:lnTo>
                  <a:pt x="797" y="0"/>
                </a:lnTo>
                <a:lnTo>
                  <a:pt x="798" y="0"/>
                </a:lnTo>
                <a:close/>
                <a:moveTo>
                  <a:pt x="799" y="0"/>
                </a:moveTo>
                <a:lnTo>
                  <a:pt x="877" y="78"/>
                </a:lnTo>
                <a:lnTo>
                  <a:pt x="877" y="79"/>
                </a:lnTo>
                <a:lnTo>
                  <a:pt x="798" y="0"/>
                </a:lnTo>
                <a:lnTo>
                  <a:pt x="799" y="0"/>
                </a:lnTo>
                <a:close/>
                <a:moveTo>
                  <a:pt x="802" y="0"/>
                </a:moveTo>
                <a:lnTo>
                  <a:pt x="878" y="78"/>
                </a:lnTo>
                <a:lnTo>
                  <a:pt x="877" y="78"/>
                </a:lnTo>
                <a:lnTo>
                  <a:pt x="799" y="0"/>
                </a:lnTo>
                <a:lnTo>
                  <a:pt x="802" y="0"/>
                </a:lnTo>
                <a:close/>
                <a:moveTo>
                  <a:pt x="803" y="0"/>
                </a:moveTo>
                <a:lnTo>
                  <a:pt x="878" y="77"/>
                </a:lnTo>
                <a:lnTo>
                  <a:pt x="878" y="78"/>
                </a:lnTo>
                <a:lnTo>
                  <a:pt x="802" y="0"/>
                </a:lnTo>
                <a:lnTo>
                  <a:pt x="803" y="0"/>
                </a:lnTo>
                <a:close/>
                <a:moveTo>
                  <a:pt x="804" y="0"/>
                </a:moveTo>
                <a:lnTo>
                  <a:pt x="879" y="77"/>
                </a:lnTo>
                <a:lnTo>
                  <a:pt x="878" y="77"/>
                </a:lnTo>
                <a:lnTo>
                  <a:pt x="803" y="0"/>
                </a:lnTo>
                <a:lnTo>
                  <a:pt x="804" y="0"/>
                </a:lnTo>
                <a:close/>
                <a:moveTo>
                  <a:pt x="805" y="0"/>
                </a:moveTo>
                <a:lnTo>
                  <a:pt x="879" y="76"/>
                </a:lnTo>
                <a:lnTo>
                  <a:pt x="879" y="77"/>
                </a:lnTo>
                <a:lnTo>
                  <a:pt x="804" y="0"/>
                </a:lnTo>
                <a:lnTo>
                  <a:pt x="805" y="0"/>
                </a:lnTo>
                <a:close/>
                <a:moveTo>
                  <a:pt x="806" y="0"/>
                </a:moveTo>
                <a:lnTo>
                  <a:pt x="880" y="75"/>
                </a:lnTo>
                <a:lnTo>
                  <a:pt x="879" y="76"/>
                </a:lnTo>
                <a:lnTo>
                  <a:pt x="805" y="0"/>
                </a:lnTo>
                <a:lnTo>
                  <a:pt x="806" y="0"/>
                </a:lnTo>
                <a:close/>
                <a:moveTo>
                  <a:pt x="807" y="0"/>
                </a:moveTo>
                <a:lnTo>
                  <a:pt x="880" y="75"/>
                </a:lnTo>
                <a:lnTo>
                  <a:pt x="880" y="75"/>
                </a:lnTo>
                <a:lnTo>
                  <a:pt x="806" y="0"/>
                </a:lnTo>
                <a:lnTo>
                  <a:pt x="807" y="0"/>
                </a:lnTo>
                <a:close/>
                <a:moveTo>
                  <a:pt x="808" y="0"/>
                </a:moveTo>
                <a:lnTo>
                  <a:pt x="881" y="74"/>
                </a:lnTo>
                <a:lnTo>
                  <a:pt x="880" y="75"/>
                </a:lnTo>
                <a:lnTo>
                  <a:pt x="807" y="0"/>
                </a:lnTo>
                <a:lnTo>
                  <a:pt x="808" y="0"/>
                </a:lnTo>
                <a:close/>
                <a:moveTo>
                  <a:pt x="809" y="0"/>
                </a:moveTo>
                <a:lnTo>
                  <a:pt x="881" y="74"/>
                </a:lnTo>
                <a:lnTo>
                  <a:pt x="881" y="74"/>
                </a:lnTo>
                <a:lnTo>
                  <a:pt x="808" y="0"/>
                </a:lnTo>
                <a:lnTo>
                  <a:pt x="809" y="0"/>
                </a:lnTo>
                <a:close/>
                <a:moveTo>
                  <a:pt x="810" y="0"/>
                </a:moveTo>
                <a:lnTo>
                  <a:pt x="882" y="73"/>
                </a:lnTo>
                <a:lnTo>
                  <a:pt x="881" y="74"/>
                </a:lnTo>
                <a:lnTo>
                  <a:pt x="809" y="0"/>
                </a:lnTo>
                <a:lnTo>
                  <a:pt x="810" y="0"/>
                </a:lnTo>
                <a:close/>
                <a:moveTo>
                  <a:pt x="811" y="0"/>
                </a:moveTo>
                <a:lnTo>
                  <a:pt x="882" y="73"/>
                </a:lnTo>
                <a:lnTo>
                  <a:pt x="882" y="73"/>
                </a:lnTo>
                <a:lnTo>
                  <a:pt x="810" y="0"/>
                </a:lnTo>
                <a:lnTo>
                  <a:pt x="811" y="0"/>
                </a:lnTo>
                <a:close/>
                <a:moveTo>
                  <a:pt x="812" y="0"/>
                </a:moveTo>
                <a:lnTo>
                  <a:pt x="884" y="72"/>
                </a:lnTo>
                <a:lnTo>
                  <a:pt x="882" y="73"/>
                </a:lnTo>
                <a:lnTo>
                  <a:pt x="811" y="0"/>
                </a:lnTo>
                <a:lnTo>
                  <a:pt x="812" y="0"/>
                </a:lnTo>
                <a:close/>
                <a:moveTo>
                  <a:pt x="813" y="0"/>
                </a:moveTo>
                <a:lnTo>
                  <a:pt x="884" y="71"/>
                </a:lnTo>
                <a:lnTo>
                  <a:pt x="884" y="72"/>
                </a:lnTo>
                <a:lnTo>
                  <a:pt x="812" y="0"/>
                </a:lnTo>
                <a:lnTo>
                  <a:pt x="813" y="0"/>
                </a:lnTo>
                <a:close/>
                <a:moveTo>
                  <a:pt x="814" y="0"/>
                </a:moveTo>
                <a:lnTo>
                  <a:pt x="884" y="71"/>
                </a:lnTo>
                <a:lnTo>
                  <a:pt x="884" y="71"/>
                </a:lnTo>
                <a:lnTo>
                  <a:pt x="813" y="0"/>
                </a:lnTo>
                <a:lnTo>
                  <a:pt x="814" y="0"/>
                </a:lnTo>
                <a:close/>
                <a:moveTo>
                  <a:pt x="815" y="0"/>
                </a:moveTo>
                <a:lnTo>
                  <a:pt x="885" y="69"/>
                </a:lnTo>
                <a:lnTo>
                  <a:pt x="884" y="71"/>
                </a:lnTo>
                <a:lnTo>
                  <a:pt x="814" y="0"/>
                </a:lnTo>
                <a:lnTo>
                  <a:pt x="815" y="0"/>
                </a:lnTo>
                <a:close/>
                <a:moveTo>
                  <a:pt x="816" y="0"/>
                </a:moveTo>
                <a:lnTo>
                  <a:pt x="885" y="68"/>
                </a:lnTo>
                <a:lnTo>
                  <a:pt x="885" y="69"/>
                </a:lnTo>
                <a:lnTo>
                  <a:pt x="815" y="0"/>
                </a:lnTo>
                <a:lnTo>
                  <a:pt x="816" y="0"/>
                </a:lnTo>
                <a:close/>
                <a:moveTo>
                  <a:pt x="818" y="0"/>
                </a:moveTo>
                <a:lnTo>
                  <a:pt x="885" y="67"/>
                </a:lnTo>
                <a:lnTo>
                  <a:pt x="885" y="68"/>
                </a:lnTo>
                <a:lnTo>
                  <a:pt x="816" y="0"/>
                </a:lnTo>
                <a:lnTo>
                  <a:pt x="818" y="0"/>
                </a:lnTo>
                <a:close/>
                <a:moveTo>
                  <a:pt x="819" y="0"/>
                </a:moveTo>
                <a:lnTo>
                  <a:pt x="886" y="67"/>
                </a:lnTo>
                <a:lnTo>
                  <a:pt x="885" y="67"/>
                </a:lnTo>
                <a:lnTo>
                  <a:pt x="818" y="0"/>
                </a:lnTo>
                <a:lnTo>
                  <a:pt x="819" y="0"/>
                </a:lnTo>
                <a:close/>
                <a:moveTo>
                  <a:pt x="820" y="0"/>
                </a:moveTo>
                <a:lnTo>
                  <a:pt x="886" y="66"/>
                </a:lnTo>
                <a:lnTo>
                  <a:pt x="886" y="67"/>
                </a:lnTo>
                <a:lnTo>
                  <a:pt x="819" y="0"/>
                </a:lnTo>
                <a:lnTo>
                  <a:pt x="820" y="0"/>
                </a:lnTo>
                <a:close/>
                <a:moveTo>
                  <a:pt x="822" y="0"/>
                </a:moveTo>
                <a:lnTo>
                  <a:pt x="886" y="65"/>
                </a:lnTo>
                <a:lnTo>
                  <a:pt x="886" y="66"/>
                </a:lnTo>
                <a:lnTo>
                  <a:pt x="820" y="0"/>
                </a:lnTo>
                <a:lnTo>
                  <a:pt x="822" y="0"/>
                </a:lnTo>
                <a:close/>
                <a:moveTo>
                  <a:pt x="823" y="0"/>
                </a:moveTo>
                <a:lnTo>
                  <a:pt x="886" y="64"/>
                </a:lnTo>
                <a:lnTo>
                  <a:pt x="886" y="65"/>
                </a:lnTo>
                <a:lnTo>
                  <a:pt x="822" y="0"/>
                </a:lnTo>
                <a:lnTo>
                  <a:pt x="823" y="0"/>
                </a:lnTo>
                <a:close/>
                <a:moveTo>
                  <a:pt x="824" y="0"/>
                </a:moveTo>
                <a:lnTo>
                  <a:pt x="887" y="63"/>
                </a:lnTo>
                <a:lnTo>
                  <a:pt x="886" y="64"/>
                </a:lnTo>
                <a:lnTo>
                  <a:pt x="823" y="0"/>
                </a:lnTo>
                <a:lnTo>
                  <a:pt x="824" y="0"/>
                </a:lnTo>
                <a:close/>
                <a:moveTo>
                  <a:pt x="825" y="0"/>
                </a:moveTo>
                <a:lnTo>
                  <a:pt x="887" y="62"/>
                </a:lnTo>
                <a:lnTo>
                  <a:pt x="887" y="63"/>
                </a:lnTo>
                <a:lnTo>
                  <a:pt x="824" y="0"/>
                </a:lnTo>
                <a:lnTo>
                  <a:pt x="825" y="0"/>
                </a:lnTo>
                <a:close/>
                <a:moveTo>
                  <a:pt x="826" y="0"/>
                </a:moveTo>
                <a:lnTo>
                  <a:pt x="887" y="61"/>
                </a:lnTo>
                <a:lnTo>
                  <a:pt x="887" y="62"/>
                </a:lnTo>
                <a:lnTo>
                  <a:pt x="825" y="0"/>
                </a:lnTo>
                <a:lnTo>
                  <a:pt x="826" y="0"/>
                </a:lnTo>
                <a:close/>
                <a:moveTo>
                  <a:pt x="827" y="0"/>
                </a:moveTo>
                <a:lnTo>
                  <a:pt x="887" y="60"/>
                </a:lnTo>
                <a:lnTo>
                  <a:pt x="887" y="61"/>
                </a:lnTo>
                <a:lnTo>
                  <a:pt x="826" y="0"/>
                </a:lnTo>
                <a:lnTo>
                  <a:pt x="827" y="0"/>
                </a:lnTo>
                <a:close/>
                <a:moveTo>
                  <a:pt x="828" y="0"/>
                </a:moveTo>
                <a:lnTo>
                  <a:pt x="887" y="59"/>
                </a:lnTo>
                <a:lnTo>
                  <a:pt x="887" y="60"/>
                </a:lnTo>
                <a:lnTo>
                  <a:pt x="887" y="60"/>
                </a:lnTo>
                <a:lnTo>
                  <a:pt x="827" y="0"/>
                </a:lnTo>
                <a:lnTo>
                  <a:pt x="828" y="0"/>
                </a:lnTo>
                <a:close/>
                <a:moveTo>
                  <a:pt x="829" y="0"/>
                </a:moveTo>
                <a:lnTo>
                  <a:pt x="887" y="58"/>
                </a:lnTo>
                <a:lnTo>
                  <a:pt x="887" y="59"/>
                </a:lnTo>
                <a:lnTo>
                  <a:pt x="828" y="0"/>
                </a:lnTo>
                <a:lnTo>
                  <a:pt x="829" y="0"/>
                </a:lnTo>
                <a:close/>
                <a:moveTo>
                  <a:pt x="830" y="0"/>
                </a:moveTo>
                <a:lnTo>
                  <a:pt x="887" y="57"/>
                </a:lnTo>
                <a:lnTo>
                  <a:pt x="887" y="58"/>
                </a:lnTo>
                <a:lnTo>
                  <a:pt x="829" y="0"/>
                </a:lnTo>
                <a:lnTo>
                  <a:pt x="830" y="0"/>
                </a:lnTo>
                <a:close/>
                <a:moveTo>
                  <a:pt x="831" y="0"/>
                </a:moveTo>
                <a:lnTo>
                  <a:pt x="887" y="56"/>
                </a:lnTo>
                <a:lnTo>
                  <a:pt x="887" y="57"/>
                </a:lnTo>
                <a:lnTo>
                  <a:pt x="830" y="0"/>
                </a:lnTo>
                <a:lnTo>
                  <a:pt x="831" y="0"/>
                </a:lnTo>
                <a:close/>
                <a:moveTo>
                  <a:pt x="832" y="0"/>
                </a:moveTo>
                <a:lnTo>
                  <a:pt x="887" y="55"/>
                </a:lnTo>
                <a:lnTo>
                  <a:pt x="887" y="56"/>
                </a:lnTo>
                <a:lnTo>
                  <a:pt x="831" y="0"/>
                </a:lnTo>
                <a:lnTo>
                  <a:pt x="832" y="0"/>
                </a:lnTo>
                <a:close/>
                <a:moveTo>
                  <a:pt x="833" y="0"/>
                </a:moveTo>
                <a:lnTo>
                  <a:pt x="887" y="53"/>
                </a:lnTo>
                <a:lnTo>
                  <a:pt x="887" y="55"/>
                </a:lnTo>
                <a:lnTo>
                  <a:pt x="832" y="0"/>
                </a:lnTo>
                <a:lnTo>
                  <a:pt x="833" y="0"/>
                </a:lnTo>
                <a:close/>
                <a:moveTo>
                  <a:pt x="835" y="0"/>
                </a:moveTo>
                <a:lnTo>
                  <a:pt x="887" y="52"/>
                </a:lnTo>
                <a:lnTo>
                  <a:pt x="887" y="53"/>
                </a:lnTo>
                <a:lnTo>
                  <a:pt x="833" y="0"/>
                </a:lnTo>
                <a:lnTo>
                  <a:pt x="835" y="0"/>
                </a:lnTo>
                <a:close/>
                <a:moveTo>
                  <a:pt x="836" y="0"/>
                </a:moveTo>
                <a:lnTo>
                  <a:pt x="887" y="51"/>
                </a:lnTo>
                <a:lnTo>
                  <a:pt x="887" y="52"/>
                </a:lnTo>
                <a:lnTo>
                  <a:pt x="835" y="0"/>
                </a:lnTo>
                <a:lnTo>
                  <a:pt x="836" y="0"/>
                </a:lnTo>
                <a:close/>
                <a:moveTo>
                  <a:pt x="837" y="0"/>
                </a:moveTo>
                <a:lnTo>
                  <a:pt x="887" y="50"/>
                </a:lnTo>
                <a:lnTo>
                  <a:pt x="887" y="51"/>
                </a:lnTo>
                <a:lnTo>
                  <a:pt x="836" y="0"/>
                </a:lnTo>
                <a:lnTo>
                  <a:pt x="837" y="0"/>
                </a:lnTo>
                <a:close/>
                <a:moveTo>
                  <a:pt x="838" y="0"/>
                </a:moveTo>
                <a:lnTo>
                  <a:pt x="887" y="49"/>
                </a:lnTo>
                <a:lnTo>
                  <a:pt x="887" y="50"/>
                </a:lnTo>
                <a:lnTo>
                  <a:pt x="837" y="0"/>
                </a:lnTo>
                <a:lnTo>
                  <a:pt x="838" y="0"/>
                </a:lnTo>
                <a:close/>
                <a:moveTo>
                  <a:pt x="839" y="0"/>
                </a:moveTo>
                <a:lnTo>
                  <a:pt x="887" y="48"/>
                </a:lnTo>
                <a:lnTo>
                  <a:pt x="887" y="49"/>
                </a:lnTo>
                <a:lnTo>
                  <a:pt x="838" y="0"/>
                </a:lnTo>
                <a:lnTo>
                  <a:pt x="839" y="0"/>
                </a:lnTo>
                <a:close/>
                <a:moveTo>
                  <a:pt x="840" y="0"/>
                </a:moveTo>
                <a:lnTo>
                  <a:pt x="887" y="47"/>
                </a:lnTo>
                <a:lnTo>
                  <a:pt x="887" y="48"/>
                </a:lnTo>
                <a:lnTo>
                  <a:pt x="839" y="0"/>
                </a:lnTo>
                <a:lnTo>
                  <a:pt x="840" y="0"/>
                </a:lnTo>
                <a:close/>
                <a:moveTo>
                  <a:pt x="842" y="0"/>
                </a:moveTo>
                <a:lnTo>
                  <a:pt x="887" y="46"/>
                </a:lnTo>
                <a:lnTo>
                  <a:pt x="887" y="47"/>
                </a:lnTo>
                <a:lnTo>
                  <a:pt x="840" y="0"/>
                </a:lnTo>
                <a:lnTo>
                  <a:pt x="842" y="0"/>
                </a:lnTo>
                <a:close/>
                <a:moveTo>
                  <a:pt x="843" y="0"/>
                </a:moveTo>
                <a:lnTo>
                  <a:pt x="887" y="45"/>
                </a:lnTo>
                <a:lnTo>
                  <a:pt x="887" y="46"/>
                </a:lnTo>
                <a:lnTo>
                  <a:pt x="842" y="0"/>
                </a:lnTo>
                <a:lnTo>
                  <a:pt x="843" y="0"/>
                </a:lnTo>
                <a:close/>
                <a:moveTo>
                  <a:pt x="844" y="0"/>
                </a:moveTo>
                <a:lnTo>
                  <a:pt x="887" y="44"/>
                </a:lnTo>
                <a:lnTo>
                  <a:pt x="887" y="45"/>
                </a:lnTo>
                <a:lnTo>
                  <a:pt x="843" y="0"/>
                </a:lnTo>
                <a:lnTo>
                  <a:pt x="844" y="0"/>
                </a:lnTo>
                <a:close/>
                <a:moveTo>
                  <a:pt x="845" y="0"/>
                </a:moveTo>
                <a:lnTo>
                  <a:pt x="887" y="42"/>
                </a:lnTo>
                <a:lnTo>
                  <a:pt x="887" y="44"/>
                </a:lnTo>
                <a:lnTo>
                  <a:pt x="844" y="0"/>
                </a:lnTo>
                <a:lnTo>
                  <a:pt x="845" y="0"/>
                </a:lnTo>
                <a:close/>
                <a:moveTo>
                  <a:pt x="846" y="0"/>
                </a:moveTo>
                <a:lnTo>
                  <a:pt x="887" y="41"/>
                </a:lnTo>
                <a:lnTo>
                  <a:pt x="887" y="42"/>
                </a:lnTo>
                <a:lnTo>
                  <a:pt x="845" y="0"/>
                </a:lnTo>
                <a:lnTo>
                  <a:pt x="846" y="0"/>
                </a:lnTo>
                <a:close/>
                <a:moveTo>
                  <a:pt x="847" y="0"/>
                </a:moveTo>
                <a:lnTo>
                  <a:pt x="887" y="40"/>
                </a:lnTo>
                <a:lnTo>
                  <a:pt x="887" y="41"/>
                </a:lnTo>
                <a:lnTo>
                  <a:pt x="846" y="0"/>
                </a:lnTo>
                <a:lnTo>
                  <a:pt x="847" y="0"/>
                </a:lnTo>
                <a:close/>
                <a:moveTo>
                  <a:pt x="848" y="0"/>
                </a:moveTo>
                <a:lnTo>
                  <a:pt x="887" y="39"/>
                </a:lnTo>
                <a:lnTo>
                  <a:pt x="887" y="40"/>
                </a:lnTo>
                <a:lnTo>
                  <a:pt x="847" y="0"/>
                </a:lnTo>
                <a:lnTo>
                  <a:pt x="848" y="0"/>
                </a:lnTo>
                <a:close/>
                <a:moveTo>
                  <a:pt x="849" y="0"/>
                </a:moveTo>
                <a:lnTo>
                  <a:pt x="887" y="38"/>
                </a:lnTo>
                <a:lnTo>
                  <a:pt x="887" y="39"/>
                </a:lnTo>
                <a:lnTo>
                  <a:pt x="848" y="0"/>
                </a:lnTo>
                <a:lnTo>
                  <a:pt x="849" y="0"/>
                </a:lnTo>
                <a:close/>
                <a:moveTo>
                  <a:pt x="851" y="0"/>
                </a:moveTo>
                <a:lnTo>
                  <a:pt x="887" y="36"/>
                </a:lnTo>
                <a:lnTo>
                  <a:pt x="887" y="38"/>
                </a:lnTo>
                <a:lnTo>
                  <a:pt x="849" y="0"/>
                </a:lnTo>
                <a:lnTo>
                  <a:pt x="851" y="0"/>
                </a:lnTo>
                <a:close/>
                <a:moveTo>
                  <a:pt x="852" y="0"/>
                </a:moveTo>
                <a:lnTo>
                  <a:pt x="887" y="35"/>
                </a:lnTo>
                <a:lnTo>
                  <a:pt x="887" y="36"/>
                </a:lnTo>
                <a:lnTo>
                  <a:pt x="851" y="0"/>
                </a:lnTo>
                <a:lnTo>
                  <a:pt x="852" y="0"/>
                </a:lnTo>
                <a:close/>
                <a:moveTo>
                  <a:pt x="853" y="0"/>
                </a:moveTo>
                <a:lnTo>
                  <a:pt x="887" y="34"/>
                </a:lnTo>
                <a:lnTo>
                  <a:pt x="887" y="35"/>
                </a:lnTo>
                <a:lnTo>
                  <a:pt x="852" y="0"/>
                </a:lnTo>
                <a:lnTo>
                  <a:pt x="853" y="0"/>
                </a:lnTo>
                <a:close/>
                <a:moveTo>
                  <a:pt x="854" y="0"/>
                </a:moveTo>
                <a:lnTo>
                  <a:pt x="887" y="33"/>
                </a:lnTo>
                <a:lnTo>
                  <a:pt x="887" y="34"/>
                </a:lnTo>
                <a:lnTo>
                  <a:pt x="853" y="0"/>
                </a:lnTo>
                <a:lnTo>
                  <a:pt x="854" y="0"/>
                </a:lnTo>
                <a:close/>
                <a:moveTo>
                  <a:pt x="855" y="0"/>
                </a:moveTo>
                <a:lnTo>
                  <a:pt x="887" y="32"/>
                </a:lnTo>
                <a:lnTo>
                  <a:pt x="887" y="33"/>
                </a:lnTo>
                <a:lnTo>
                  <a:pt x="854" y="0"/>
                </a:lnTo>
                <a:lnTo>
                  <a:pt x="855" y="0"/>
                </a:lnTo>
                <a:lnTo>
                  <a:pt x="855" y="0"/>
                </a:lnTo>
                <a:close/>
                <a:moveTo>
                  <a:pt x="856" y="0"/>
                </a:moveTo>
                <a:lnTo>
                  <a:pt x="887" y="31"/>
                </a:lnTo>
                <a:lnTo>
                  <a:pt x="887" y="32"/>
                </a:lnTo>
                <a:lnTo>
                  <a:pt x="855" y="0"/>
                </a:lnTo>
                <a:lnTo>
                  <a:pt x="856" y="0"/>
                </a:lnTo>
                <a:close/>
                <a:moveTo>
                  <a:pt x="857" y="0"/>
                </a:moveTo>
                <a:lnTo>
                  <a:pt x="887" y="30"/>
                </a:lnTo>
                <a:lnTo>
                  <a:pt x="887" y="31"/>
                </a:lnTo>
                <a:lnTo>
                  <a:pt x="856" y="0"/>
                </a:lnTo>
                <a:lnTo>
                  <a:pt x="857" y="0"/>
                </a:lnTo>
                <a:close/>
                <a:moveTo>
                  <a:pt x="859" y="0"/>
                </a:moveTo>
                <a:lnTo>
                  <a:pt x="887" y="29"/>
                </a:lnTo>
                <a:lnTo>
                  <a:pt x="887" y="30"/>
                </a:lnTo>
                <a:lnTo>
                  <a:pt x="857" y="0"/>
                </a:lnTo>
                <a:lnTo>
                  <a:pt x="859" y="0"/>
                </a:lnTo>
                <a:close/>
                <a:moveTo>
                  <a:pt x="860" y="1"/>
                </a:moveTo>
                <a:lnTo>
                  <a:pt x="887" y="28"/>
                </a:lnTo>
                <a:lnTo>
                  <a:pt x="887" y="29"/>
                </a:lnTo>
                <a:lnTo>
                  <a:pt x="859" y="0"/>
                </a:lnTo>
                <a:lnTo>
                  <a:pt x="860" y="1"/>
                </a:lnTo>
                <a:close/>
                <a:moveTo>
                  <a:pt x="861" y="1"/>
                </a:moveTo>
                <a:lnTo>
                  <a:pt x="887" y="27"/>
                </a:lnTo>
                <a:lnTo>
                  <a:pt x="887" y="27"/>
                </a:lnTo>
                <a:lnTo>
                  <a:pt x="887" y="28"/>
                </a:lnTo>
                <a:lnTo>
                  <a:pt x="860" y="1"/>
                </a:lnTo>
                <a:lnTo>
                  <a:pt x="861" y="1"/>
                </a:lnTo>
                <a:close/>
                <a:moveTo>
                  <a:pt x="862" y="1"/>
                </a:moveTo>
                <a:lnTo>
                  <a:pt x="887" y="26"/>
                </a:lnTo>
                <a:lnTo>
                  <a:pt x="887" y="27"/>
                </a:lnTo>
                <a:lnTo>
                  <a:pt x="861" y="1"/>
                </a:lnTo>
                <a:lnTo>
                  <a:pt x="862" y="1"/>
                </a:lnTo>
                <a:close/>
                <a:moveTo>
                  <a:pt x="864" y="1"/>
                </a:moveTo>
                <a:lnTo>
                  <a:pt x="887" y="24"/>
                </a:lnTo>
                <a:lnTo>
                  <a:pt x="887" y="25"/>
                </a:lnTo>
                <a:lnTo>
                  <a:pt x="887" y="26"/>
                </a:lnTo>
                <a:lnTo>
                  <a:pt x="862" y="1"/>
                </a:lnTo>
                <a:lnTo>
                  <a:pt x="864" y="1"/>
                </a:lnTo>
                <a:close/>
                <a:moveTo>
                  <a:pt x="865" y="2"/>
                </a:moveTo>
                <a:lnTo>
                  <a:pt x="887" y="23"/>
                </a:lnTo>
                <a:lnTo>
                  <a:pt x="887" y="24"/>
                </a:lnTo>
                <a:lnTo>
                  <a:pt x="864" y="1"/>
                </a:lnTo>
                <a:lnTo>
                  <a:pt x="865" y="2"/>
                </a:lnTo>
                <a:close/>
                <a:moveTo>
                  <a:pt x="868" y="2"/>
                </a:moveTo>
                <a:lnTo>
                  <a:pt x="886" y="22"/>
                </a:lnTo>
                <a:lnTo>
                  <a:pt x="886" y="22"/>
                </a:lnTo>
                <a:lnTo>
                  <a:pt x="887" y="23"/>
                </a:lnTo>
                <a:lnTo>
                  <a:pt x="865" y="2"/>
                </a:lnTo>
                <a:lnTo>
                  <a:pt x="868" y="2"/>
                </a:lnTo>
                <a:close/>
                <a:moveTo>
                  <a:pt x="870" y="3"/>
                </a:moveTo>
                <a:lnTo>
                  <a:pt x="886" y="19"/>
                </a:lnTo>
                <a:lnTo>
                  <a:pt x="886" y="20"/>
                </a:lnTo>
                <a:lnTo>
                  <a:pt x="886" y="22"/>
                </a:lnTo>
                <a:lnTo>
                  <a:pt x="868" y="2"/>
                </a:lnTo>
                <a:lnTo>
                  <a:pt x="869" y="3"/>
                </a:lnTo>
                <a:lnTo>
                  <a:pt x="870" y="3"/>
                </a:lnTo>
                <a:close/>
                <a:moveTo>
                  <a:pt x="872" y="4"/>
                </a:moveTo>
                <a:lnTo>
                  <a:pt x="885" y="17"/>
                </a:lnTo>
                <a:lnTo>
                  <a:pt x="885" y="18"/>
                </a:lnTo>
                <a:lnTo>
                  <a:pt x="886" y="19"/>
                </a:lnTo>
                <a:lnTo>
                  <a:pt x="870" y="3"/>
                </a:lnTo>
                <a:lnTo>
                  <a:pt x="871" y="4"/>
                </a:lnTo>
                <a:lnTo>
                  <a:pt x="872" y="4"/>
                </a:lnTo>
                <a:close/>
                <a:moveTo>
                  <a:pt x="874" y="6"/>
                </a:moveTo>
                <a:lnTo>
                  <a:pt x="884" y="15"/>
                </a:lnTo>
                <a:lnTo>
                  <a:pt x="884" y="16"/>
                </a:lnTo>
                <a:lnTo>
                  <a:pt x="885" y="17"/>
                </a:lnTo>
                <a:lnTo>
                  <a:pt x="872" y="4"/>
                </a:lnTo>
                <a:lnTo>
                  <a:pt x="873" y="6"/>
                </a:lnTo>
                <a:lnTo>
                  <a:pt x="874" y="6"/>
                </a:lnTo>
                <a:close/>
                <a:moveTo>
                  <a:pt x="884" y="15"/>
                </a:moveTo>
                <a:lnTo>
                  <a:pt x="874" y="6"/>
                </a:lnTo>
                <a:lnTo>
                  <a:pt x="879" y="10"/>
                </a:lnTo>
                <a:lnTo>
                  <a:pt x="884" y="15"/>
                </a:lnTo>
                <a:close/>
                <a:moveTo>
                  <a:pt x="48" y="948"/>
                </a:moveTo>
                <a:lnTo>
                  <a:pt x="76" y="975"/>
                </a:lnTo>
                <a:lnTo>
                  <a:pt x="67" y="971"/>
                </a:lnTo>
                <a:lnTo>
                  <a:pt x="59" y="966"/>
                </a:lnTo>
                <a:lnTo>
                  <a:pt x="57" y="965"/>
                </a:lnTo>
                <a:lnTo>
                  <a:pt x="52" y="956"/>
                </a:lnTo>
                <a:lnTo>
                  <a:pt x="48" y="948"/>
                </a:lnTo>
                <a:close/>
                <a:moveTo>
                  <a:pt x="46" y="939"/>
                </a:moveTo>
                <a:lnTo>
                  <a:pt x="84" y="978"/>
                </a:lnTo>
                <a:lnTo>
                  <a:pt x="80" y="977"/>
                </a:lnTo>
                <a:lnTo>
                  <a:pt x="76" y="975"/>
                </a:lnTo>
                <a:lnTo>
                  <a:pt x="48" y="948"/>
                </a:lnTo>
                <a:lnTo>
                  <a:pt x="46" y="944"/>
                </a:lnTo>
                <a:lnTo>
                  <a:pt x="46" y="939"/>
                </a:lnTo>
                <a:close/>
                <a:moveTo>
                  <a:pt x="45" y="933"/>
                </a:moveTo>
                <a:lnTo>
                  <a:pt x="90" y="979"/>
                </a:lnTo>
                <a:lnTo>
                  <a:pt x="87" y="979"/>
                </a:lnTo>
                <a:lnTo>
                  <a:pt x="84" y="978"/>
                </a:lnTo>
                <a:lnTo>
                  <a:pt x="46" y="939"/>
                </a:lnTo>
                <a:lnTo>
                  <a:pt x="45" y="936"/>
                </a:lnTo>
                <a:lnTo>
                  <a:pt x="45" y="933"/>
                </a:lnTo>
                <a:close/>
                <a:moveTo>
                  <a:pt x="45" y="928"/>
                </a:moveTo>
                <a:lnTo>
                  <a:pt x="96" y="978"/>
                </a:lnTo>
                <a:lnTo>
                  <a:pt x="94" y="979"/>
                </a:lnTo>
                <a:lnTo>
                  <a:pt x="90" y="979"/>
                </a:lnTo>
                <a:lnTo>
                  <a:pt x="90" y="979"/>
                </a:lnTo>
                <a:lnTo>
                  <a:pt x="45" y="933"/>
                </a:lnTo>
                <a:lnTo>
                  <a:pt x="45" y="933"/>
                </a:lnTo>
                <a:lnTo>
                  <a:pt x="45" y="930"/>
                </a:lnTo>
                <a:lnTo>
                  <a:pt x="45" y="928"/>
                </a:lnTo>
                <a:close/>
                <a:moveTo>
                  <a:pt x="46" y="922"/>
                </a:moveTo>
                <a:lnTo>
                  <a:pt x="101" y="978"/>
                </a:lnTo>
                <a:lnTo>
                  <a:pt x="99" y="978"/>
                </a:lnTo>
                <a:lnTo>
                  <a:pt x="96" y="978"/>
                </a:lnTo>
                <a:lnTo>
                  <a:pt x="45" y="928"/>
                </a:lnTo>
                <a:lnTo>
                  <a:pt x="46" y="924"/>
                </a:lnTo>
                <a:lnTo>
                  <a:pt x="46" y="922"/>
                </a:lnTo>
                <a:close/>
                <a:moveTo>
                  <a:pt x="48" y="917"/>
                </a:moveTo>
                <a:lnTo>
                  <a:pt x="106" y="975"/>
                </a:lnTo>
                <a:lnTo>
                  <a:pt x="104" y="977"/>
                </a:lnTo>
                <a:lnTo>
                  <a:pt x="101" y="978"/>
                </a:lnTo>
                <a:lnTo>
                  <a:pt x="46" y="922"/>
                </a:lnTo>
                <a:lnTo>
                  <a:pt x="47" y="919"/>
                </a:lnTo>
                <a:lnTo>
                  <a:pt x="48" y="917"/>
                </a:lnTo>
                <a:close/>
                <a:moveTo>
                  <a:pt x="49" y="913"/>
                </a:moveTo>
                <a:lnTo>
                  <a:pt x="111" y="973"/>
                </a:lnTo>
                <a:lnTo>
                  <a:pt x="109" y="974"/>
                </a:lnTo>
                <a:lnTo>
                  <a:pt x="106" y="975"/>
                </a:lnTo>
                <a:lnTo>
                  <a:pt x="48" y="917"/>
                </a:lnTo>
                <a:lnTo>
                  <a:pt x="48" y="915"/>
                </a:lnTo>
                <a:lnTo>
                  <a:pt x="49" y="913"/>
                </a:lnTo>
                <a:close/>
                <a:moveTo>
                  <a:pt x="51" y="908"/>
                </a:moveTo>
                <a:lnTo>
                  <a:pt x="115" y="971"/>
                </a:lnTo>
                <a:lnTo>
                  <a:pt x="113" y="973"/>
                </a:lnTo>
                <a:lnTo>
                  <a:pt x="111" y="973"/>
                </a:lnTo>
                <a:lnTo>
                  <a:pt x="49" y="913"/>
                </a:lnTo>
                <a:lnTo>
                  <a:pt x="50" y="911"/>
                </a:lnTo>
                <a:lnTo>
                  <a:pt x="51" y="908"/>
                </a:lnTo>
                <a:close/>
                <a:moveTo>
                  <a:pt x="54" y="905"/>
                </a:moveTo>
                <a:lnTo>
                  <a:pt x="118" y="969"/>
                </a:lnTo>
                <a:lnTo>
                  <a:pt x="116" y="970"/>
                </a:lnTo>
                <a:lnTo>
                  <a:pt x="115" y="971"/>
                </a:lnTo>
                <a:lnTo>
                  <a:pt x="51" y="908"/>
                </a:lnTo>
                <a:lnTo>
                  <a:pt x="53" y="906"/>
                </a:lnTo>
                <a:lnTo>
                  <a:pt x="54" y="905"/>
                </a:lnTo>
                <a:close/>
                <a:moveTo>
                  <a:pt x="56" y="902"/>
                </a:moveTo>
                <a:lnTo>
                  <a:pt x="121" y="966"/>
                </a:lnTo>
                <a:lnTo>
                  <a:pt x="120" y="968"/>
                </a:lnTo>
                <a:lnTo>
                  <a:pt x="118" y="969"/>
                </a:lnTo>
                <a:lnTo>
                  <a:pt x="54" y="905"/>
                </a:lnTo>
                <a:lnTo>
                  <a:pt x="55" y="903"/>
                </a:lnTo>
                <a:lnTo>
                  <a:pt x="56" y="902"/>
                </a:lnTo>
                <a:close/>
                <a:moveTo>
                  <a:pt x="60" y="899"/>
                </a:moveTo>
                <a:lnTo>
                  <a:pt x="125" y="963"/>
                </a:lnTo>
                <a:lnTo>
                  <a:pt x="123" y="965"/>
                </a:lnTo>
                <a:lnTo>
                  <a:pt x="121" y="966"/>
                </a:lnTo>
                <a:lnTo>
                  <a:pt x="56" y="902"/>
                </a:lnTo>
                <a:lnTo>
                  <a:pt x="59" y="900"/>
                </a:lnTo>
                <a:lnTo>
                  <a:pt x="60" y="899"/>
                </a:lnTo>
                <a:close/>
                <a:moveTo>
                  <a:pt x="64" y="896"/>
                </a:moveTo>
                <a:lnTo>
                  <a:pt x="128" y="960"/>
                </a:lnTo>
                <a:lnTo>
                  <a:pt x="127" y="962"/>
                </a:lnTo>
                <a:lnTo>
                  <a:pt x="125" y="963"/>
                </a:lnTo>
                <a:lnTo>
                  <a:pt x="60" y="899"/>
                </a:lnTo>
                <a:lnTo>
                  <a:pt x="62" y="897"/>
                </a:lnTo>
                <a:lnTo>
                  <a:pt x="64" y="896"/>
                </a:lnTo>
                <a:close/>
                <a:moveTo>
                  <a:pt x="67" y="894"/>
                </a:moveTo>
                <a:lnTo>
                  <a:pt x="130" y="956"/>
                </a:lnTo>
                <a:lnTo>
                  <a:pt x="129" y="958"/>
                </a:lnTo>
                <a:lnTo>
                  <a:pt x="128" y="960"/>
                </a:lnTo>
                <a:lnTo>
                  <a:pt x="64" y="896"/>
                </a:lnTo>
                <a:lnTo>
                  <a:pt x="65" y="895"/>
                </a:lnTo>
                <a:lnTo>
                  <a:pt x="67" y="894"/>
                </a:lnTo>
                <a:close/>
                <a:moveTo>
                  <a:pt x="71" y="891"/>
                </a:moveTo>
                <a:lnTo>
                  <a:pt x="132" y="952"/>
                </a:lnTo>
                <a:lnTo>
                  <a:pt x="131" y="954"/>
                </a:lnTo>
                <a:lnTo>
                  <a:pt x="130" y="956"/>
                </a:lnTo>
                <a:lnTo>
                  <a:pt x="67" y="894"/>
                </a:lnTo>
                <a:lnTo>
                  <a:pt x="69" y="892"/>
                </a:lnTo>
                <a:lnTo>
                  <a:pt x="71" y="891"/>
                </a:lnTo>
                <a:close/>
                <a:moveTo>
                  <a:pt x="76" y="889"/>
                </a:moveTo>
                <a:lnTo>
                  <a:pt x="134" y="948"/>
                </a:lnTo>
                <a:lnTo>
                  <a:pt x="133" y="950"/>
                </a:lnTo>
                <a:lnTo>
                  <a:pt x="132" y="952"/>
                </a:lnTo>
                <a:lnTo>
                  <a:pt x="71" y="891"/>
                </a:lnTo>
                <a:lnTo>
                  <a:pt x="73" y="890"/>
                </a:lnTo>
                <a:lnTo>
                  <a:pt x="76" y="889"/>
                </a:lnTo>
                <a:close/>
                <a:moveTo>
                  <a:pt x="81" y="888"/>
                </a:moveTo>
                <a:lnTo>
                  <a:pt x="135" y="942"/>
                </a:lnTo>
                <a:lnTo>
                  <a:pt x="135" y="946"/>
                </a:lnTo>
                <a:lnTo>
                  <a:pt x="134" y="948"/>
                </a:lnTo>
                <a:lnTo>
                  <a:pt x="76" y="889"/>
                </a:lnTo>
                <a:lnTo>
                  <a:pt x="78" y="888"/>
                </a:lnTo>
                <a:lnTo>
                  <a:pt x="81" y="888"/>
                </a:lnTo>
                <a:close/>
                <a:moveTo>
                  <a:pt x="86" y="887"/>
                </a:moveTo>
                <a:lnTo>
                  <a:pt x="136" y="937"/>
                </a:lnTo>
                <a:lnTo>
                  <a:pt x="136" y="940"/>
                </a:lnTo>
                <a:lnTo>
                  <a:pt x="135" y="942"/>
                </a:lnTo>
                <a:lnTo>
                  <a:pt x="81" y="888"/>
                </a:lnTo>
                <a:lnTo>
                  <a:pt x="83" y="887"/>
                </a:lnTo>
                <a:lnTo>
                  <a:pt x="86" y="887"/>
                </a:lnTo>
                <a:close/>
                <a:moveTo>
                  <a:pt x="92" y="887"/>
                </a:moveTo>
                <a:lnTo>
                  <a:pt x="136" y="932"/>
                </a:lnTo>
                <a:lnTo>
                  <a:pt x="136" y="933"/>
                </a:lnTo>
                <a:lnTo>
                  <a:pt x="136" y="935"/>
                </a:lnTo>
                <a:lnTo>
                  <a:pt x="136" y="937"/>
                </a:lnTo>
                <a:lnTo>
                  <a:pt x="86" y="887"/>
                </a:lnTo>
                <a:lnTo>
                  <a:pt x="88" y="887"/>
                </a:lnTo>
                <a:lnTo>
                  <a:pt x="90" y="887"/>
                </a:lnTo>
                <a:lnTo>
                  <a:pt x="92" y="887"/>
                </a:lnTo>
                <a:close/>
                <a:moveTo>
                  <a:pt x="99" y="887"/>
                </a:moveTo>
                <a:lnTo>
                  <a:pt x="135" y="924"/>
                </a:lnTo>
                <a:lnTo>
                  <a:pt x="136" y="928"/>
                </a:lnTo>
                <a:lnTo>
                  <a:pt x="136" y="932"/>
                </a:lnTo>
                <a:lnTo>
                  <a:pt x="92" y="887"/>
                </a:lnTo>
                <a:lnTo>
                  <a:pt x="95" y="887"/>
                </a:lnTo>
                <a:lnTo>
                  <a:pt x="99" y="887"/>
                </a:lnTo>
                <a:close/>
                <a:moveTo>
                  <a:pt x="108" y="890"/>
                </a:moveTo>
                <a:lnTo>
                  <a:pt x="135" y="918"/>
                </a:lnTo>
                <a:lnTo>
                  <a:pt x="134" y="918"/>
                </a:lnTo>
                <a:lnTo>
                  <a:pt x="135" y="921"/>
                </a:lnTo>
                <a:lnTo>
                  <a:pt x="135" y="924"/>
                </a:lnTo>
                <a:lnTo>
                  <a:pt x="99" y="887"/>
                </a:lnTo>
                <a:lnTo>
                  <a:pt x="103" y="888"/>
                </a:lnTo>
                <a:lnTo>
                  <a:pt x="108" y="890"/>
                </a:lnTo>
                <a:close/>
                <a:moveTo>
                  <a:pt x="121" y="898"/>
                </a:moveTo>
                <a:lnTo>
                  <a:pt x="139" y="916"/>
                </a:lnTo>
                <a:lnTo>
                  <a:pt x="135" y="918"/>
                </a:lnTo>
                <a:lnTo>
                  <a:pt x="108" y="890"/>
                </a:lnTo>
                <a:lnTo>
                  <a:pt x="114" y="894"/>
                </a:lnTo>
                <a:lnTo>
                  <a:pt x="120" y="898"/>
                </a:lnTo>
                <a:lnTo>
                  <a:pt x="121" y="898"/>
                </a:lnTo>
                <a:close/>
                <a:moveTo>
                  <a:pt x="125" y="896"/>
                </a:moveTo>
                <a:lnTo>
                  <a:pt x="143" y="913"/>
                </a:lnTo>
                <a:lnTo>
                  <a:pt x="139" y="916"/>
                </a:lnTo>
                <a:lnTo>
                  <a:pt x="121" y="898"/>
                </a:lnTo>
                <a:lnTo>
                  <a:pt x="125" y="896"/>
                </a:lnTo>
                <a:close/>
                <a:moveTo>
                  <a:pt x="129" y="894"/>
                </a:moveTo>
                <a:lnTo>
                  <a:pt x="147" y="911"/>
                </a:lnTo>
                <a:lnTo>
                  <a:pt x="143" y="913"/>
                </a:lnTo>
                <a:lnTo>
                  <a:pt x="125" y="896"/>
                </a:lnTo>
                <a:lnTo>
                  <a:pt x="129" y="894"/>
                </a:lnTo>
                <a:close/>
                <a:moveTo>
                  <a:pt x="133" y="890"/>
                </a:moveTo>
                <a:lnTo>
                  <a:pt x="151" y="908"/>
                </a:lnTo>
                <a:lnTo>
                  <a:pt x="147" y="911"/>
                </a:lnTo>
                <a:lnTo>
                  <a:pt x="129" y="894"/>
                </a:lnTo>
                <a:lnTo>
                  <a:pt x="133" y="890"/>
                </a:lnTo>
                <a:close/>
                <a:moveTo>
                  <a:pt x="136" y="888"/>
                </a:moveTo>
                <a:lnTo>
                  <a:pt x="154" y="906"/>
                </a:lnTo>
                <a:lnTo>
                  <a:pt x="151" y="908"/>
                </a:lnTo>
                <a:lnTo>
                  <a:pt x="133" y="890"/>
                </a:lnTo>
                <a:lnTo>
                  <a:pt x="136" y="888"/>
                </a:lnTo>
                <a:close/>
                <a:moveTo>
                  <a:pt x="141" y="886"/>
                </a:moveTo>
                <a:lnTo>
                  <a:pt x="159" y="904"/>
                </a:lnTo>
                <a:lnTo>
                  <a:pt x="154" y="906"/>
                </a:lnTo>
                <a:lnTo>
                  <a:pt x="136" y="888"/>
                </a:lnTo>
                <a:lnTo>
                  <a:pt x="141" y="886"/>
                </a:lnTo>
                <a:close/>
                <a:moveTo>
                  <a:pt x="145" y="884"/>
                </a:moveTo>
                <a:lnTo>
                  <a:pt x="162" y="902"/>
                </a:lnTo>
                <a:lnTo>
                  <a:pt x="159" y="904"/>
                </a:lnTo>
                <a:lnTo>
                  <a:pt x="141" y="886"/>
                </a:lnTo>
                <a:lnTo>
                  <a:pt x="145" y="884"/>
                </a:lnTo>
                <a:close/>
                <a:moveTo>
                  <a:pt x="148" y="882"/>
                </a:moveTo>
                <a:lnTo>
                  <a:pt x="166" y="899"/>
                </a:lnTo>
                <a:lnTo>
                  <a:pt x="162" y="902"/>
                </a:lnTo>
                <a:lnTo>
                  <a:pt x="145" y="884"/>
                </a:lnTo>
                <a:lnTo>
                  <a:pt x="148" y="882"/>
                </a:lnTo>
                <a:close/>
                <a:moveTo>
                  <a:pt x="152" y="880"/>
                </a:moveTo>
                <a:lnTo>
                  <a:pt x="170" y="897"/>
                </a:lnTo>
                <a:lnTo>
                  <a:pt x="166" y="899"/>
                </a:lnTo>
                <a:lnTo>
                  <a:pt x="148" y="882"/>
                </a:lnTo>
                <a:lnTo>
                  <a:pt x="152" y="880"/>
                </a:lnTo>
                <a:close/>
                <a:moveTo>
                  <a:pt x="156" y="876"/>
                </a:moveTo>
                <a:lnTo>
                  <a:pt x="174" y="895"/>
                </a:lnTo>
                <a:lnTo>
                  <a:pt x="170" y="897"/>
                </a:lnTo>
                <a:lnTo>
                  <a:pt x="152" y="880"/>
                </a:lnTo>
                <a:lnTo>
                  <a:pt x="156" y="876"/>
                </a:lnTo>
                <a:close/>
                <a:moveTo>
                  <a:pt x="160" y="874"/>
                </a:moveTo>
                <a:lnTo>
                  <a:pt x="178" y="892"/>
                </a:lnTo>
                <a:lnTo>
                  <a:pt x="174" y="895"/>
                </a:lnTo>
                <a:lnTo>
                  <a:pt x="156" y="876"/>
                </a:lnTo>
                <a:lnTo>
                  <a:pt x="160" y="874"/>
                </a:lnTo>
                <a:close/>
                <a:moveTo>
                  <a:pt x="164" y="872"/>
                </a:moveTo>
                <a:lnTo>
                  <a:pt x="182" y="890"/>
                </a:lnTo>
                <a:lnTo>
                  <a:pt x="178" y="892"/>
                </a:lnTo>
                <a:lnTo>
                  <a:pt x="160" y="874"/>
                </a:lnTo>
                <a:lnTo>
                  <a:pt x="164" y="872"/>
                </a:lnTo>
                <a:close/>
                <a:moveTo>
                  <a:pt x="168" y="870"/>
                </a:moveTo>
                <a:lnTo>
                  <a:pt x="185" y="888"/>
                </a:lnTo>
                <a:lnTo>
                  <a:pt x="182" y="890"/>
                </a:lnTo>
                <a:lnTo>
                  <a:pt x="164" y="872"/>
                </a:lnTo>
                <a:lnTo>
                  <a:pt x="168" y="870"/>
                </a:lnTo>
                <a:close/>
                <a:moveTo>
                  <a:pt x="171" y="868"/>
                </a:moveTo>
                <a:lnTo>
                  <a:pt x="189" y="885"/>
                </a:lnTo>
                <a:lnTo>
                  <a:pt x="185" y="888"/>
                </a:lnTo>
                <a:lnTo>
                  <a:pt x="168" y="870"/>
                </a:lnTo>
                <a:lnTo>
                  <a:pt x="171" y="868"/>
                </a:lnTo>
                <a:close/>
                <a:moveTo>
                  <a:pt x="176" y="866"/>
                </a:moveTo>
                <a:lnTo>
                  <a:pt x="194" y="883"/>
                </a:lnTo>
                <a:lnTo>
                  <a:pt x="189" y="885"/>
                </a:lnTo>
                <a:lnTo>
                  <a:pt x="171" y="868"/>
                </a:lnTo>
                <a:lnTo>
                  <a:pt x="176" y="866"/>
                </a:lnTo>
                <a:close/>
                <a:moveTo>
                  <a:pt x="180" y="863"/>
                </a:moveTo>
                <a:lnTo>
                  <a:pt x="197" y="881"/>
                </a:lnTo>
                <a:lnTo>
                  <a:pt x="194" y="883"/>
                </a:lnTo>
                <a:lnTo>
                  <a:pt x="176" y="866"/>
                </a:lnTo>
                <a:lnTo>
                  <a:pt x="180" y="863"/>
                </a:lnTo>
                <a:close/>
                <a:moveTo>
                  <a:pt x="183" y="861"/>
                </a:moveTo>
                <a:lnTo>
                  <a:pt x="201" y="879"/>
                </a:lnTo>
                <a:lnTo>
                  <a:pt x="197" y="881"/>
                </a:lnTo>
                <a:lnTo>
                  <a:pt x="180" y="863"/>
                </a:lnTo>
                <a:lnTo>
                  <a:pt x="183" y="861"/>
                </a:lnTo>
                <a:close/>
                <a:moveTo>
                  <a:pt x="187" y="858"/>
                </a:moveTo>
                <a:lnTo>
                  <a:pt x="205" y="876"/>
                </a:lnTo>
                <a:lnTo>
                  <a:pt x="201" y="879"/>
                </a:lnTo>
                <a:lnTo>
                  <a:pt x="183" y="861"/>
                </a:lnTo>
                <a:lnTo>
                  <a:pt x="187" y="858"/>
                </a:lnTo>
                <a:close/>
                <a:moveTo>
                  <a:pt x="192" y="856"/>
                </a:moveTo>
                <a:lnTo>
                  <a:pt x="209" y="874"/>
                </a:lnTo>
                <a:lnTo>
                  <a:pt x="205" y="876"/>
                </a:lnTo>
                <a:lnTo>
                  <a:pt x="187" y="858"/>
                </a:lnTo>
                <a:lnTo>
                  <a:pt x="192" y="856"/>
                </a:lnTo>
                <a:close/>
                <a:moveTo>
                  <a:pt x="195" y="854"/>
                </a:moveTo>
                <a:lnTo>
                  <a:pt x="213" y="871"/>
                </a:lnTo>
                <a:lnTo>
                  <a:pt x="209" y="874"/>
                </a:lnTo>
                <a:lnTo>
                  <a:pt x="192" y="856"/>
                </a:lnTo>
                <a:lnTo>
                  <a:pt x="195" y="854"/>
                </a:lnTo>
                <a:close/>
                <a:moveTo>
                  <a:pt x="199" y="852"/>
                </a:moveTo>
                <a:lnTo>
                  <a:pt x="217" y="869"/>
                </a:lnTo>
                <a:lnTo>
                  <a:pt x="213" y="871"/>
                </a:lnTo>
                <a:lnTo>
                  <a:pt x="195" y="854"/>
                </a:lnTo>
                <a:lnTo>
                  <a:pt x="199" y="852"/>
                </a:lnTo>
                <a:close/>
                <a:moveTo>
                  <a:pt x="203" y="849"/>
                </a:moveTo>
                <a:lnTo>
                  <a:pt x="220" y="867"/>
                </a:lnTo>
                <a:lnTo>
                  <a:pt x="217" y="869"/>
                </a:lnTo>
                <a:lnTo>
                  <a:pt x="199" y="852"/>
                </a:lnTo>
                <a:lnTo>
                  <a:pt x="203" y="849"/>
                </a:lnTo>
                <a:close/>
                <a:moveTo>
                  <a:pt x="207" y="847"/>
                </a:moveTo>
                <a:lnTo>
                  <a:pt x="225" y="865"/>
                </a:lnTo>
                <a:lnTo>
                  <a:pt x="220" y="867"/>
                </a:lnTo>
                <a:lnTo>
                  <a:pt x="203" y="849"/>
                </a:lnTo>
                <a:lnTo>
                  <a:pt x="207" y="847"/>
                </a:lnTo>
                <a:close/>
                <a:moveTo>
                  <a:pt x="211" y="845"/>
                </a:moveTo>
                <a:lnTo>
                  <a:pt x="229" y="863"/>
                </a:lnTo>
                <a:lnTo>
                  <a:pt x="225" y="865"/>
                </a:lnTo>
                <a:lnTo>
                  <a:pt x="207" y="847"/>
                </a:lnTo>
                <a:lnTo>
                  <a:pt x="211" y="845"/>
                </a:lnTo>
                <a:close/>
                <a:moveTo>
                  <a:pt x="215" y="842"/>
                </a:moveTo>
                <a:lnTo>
                  <a:pt x="232" y="861"/>
                </a:lnTo>
                <a:lnTo>
                  <a:pt x="229" y="863"/>
                </a:lnTo>
                <a:lnTo>
                  <a:pt x="211" y="845"/>
                </a:lnTo>
                <a:lnTo>
                  <a:pt x="215" y="842"/>
                </a:lnTo>
                <a:close/>
                <a:moveTo>
                  <a:pt x="218" y="840"/>
                </a:moveTo>
                <a:lnTo>
                  <a:pt x="236" y="857"/>
                </a:lnTo>
                <a:lnTo>
                  <a:pt x="232" y="861"/>
                </a:lnTo>
                <a:lnTo>
                  <a:pt x="215" y="842"/>
                </a:lnTo>
                <a:lnTo>
                  <a:pt x="218" y="840"/>
                </a:lnTo>
                <a:close/>
                <a:moveTo>
                  <a:pt x="222" y="838"/>
                </a:moveTo>
                <a:lnTo>
                  <a:pt x="241" y="855"/>
                </a:lnTo>
                <a:lnTo>
                  <a:pt x="236" y="857"/>
                </a:lnTo>
                <a:lnTo>
                  <a:pt x="218" y="840"/>
                </a:lnTo>
                <a:lnTo>
                  <a:pt x="222" y="838"/>
                </a:lnTo>
                <a:close/>
                <a:moveTo>
                  <a:pt x="227" y="835"/>
                </a:moveTo>
                <a:lnTo>
                  <a:pt x="244" y="853"/>
                </a:lnTo>
                <a:lnTo>
                  <a:pt x="241" y="855"/>
                </a:lnTo>
                <a:lnTo>
                  <a:pt x="222" y="838"/>
                </a:lnTo>
                <a:lnTo>
                  <a:pt x="227" y="835"/>
                </a:lnTo>
                <a:close/>
                <a:moveTo>
                  <a:pt x="230" y="833"/>
                </a:moveTo>
                <a:lnTo>
                  <a:pt x="248" y="851"/>
                </a:lnTo>
                <a:lnTo>
                  <a:pt x="244" y="853"/>
                </a:lnTo>
                <a:lnTo>
                  <a:pt x="227" y="835"/>
                </a:lnTo>
                <a:lnTo>
                  <a:pt x="230" y="833"/>
                </a:lnTo>
                <a:close/>
                <a:moveTo>
                  <a:pt x="234" y="831"/>
                </a:moveTo>
                <a:lnTo>
                  <a:pt x="252" y="849"/>
                </a:lnTo>
                <a:lnTo>
                  <a:pt x="248" y="851"/>
                </a:lnTo>
                <a:lnTo>
                  <a:pt x="230" y="833"/>
                </a:lnTo>
                <a:lnTo>
                  <a:pt x="234" y="831"/>
                </a:lnTo>
                <a:close/>
                <a:moveTo>
                  <a:pt x="238" y="829"/>
                </a:moveTo>
                <a:lnTo>
                  <a:pt x="255" y="847"/>
                </a:lnTo>
                <a:lnTo>
                  <a:pt x="252" y="849"/>
                </a:lnTo>
                <a:lnTo>
                  <a:pt x="234" y="831"/>
                </a:lnTo>
                <a:lnTo>
                  <a:pt x="238" y="829"/>
                </a:lnTo>
                <a:close/>
                <a:moveTo>
                  <a:pt x="242" y="826"/>
                </a:moveTo>
                <a:lnTo>
                  <a:pt x="260" y="843"/>
                </a:lnTo>
                <a:lnTo>
                  <a:pt x="255" y="847"/>
                </a:lnTo>
                <a:lnTo>
                  <a:pt x="238" y="829"/>
                </a:lnTo>
                <a:lnTo>
                  <a:pt x="242" y="826"/>
                </a:lnTo>
                <a:close/>
                <a:moveTo>
                  <a:pt x="246" y="824"/>
                </a:moveTo>
                <a:lnTo>
                  <a:pt x="264" y="841"/>
                </a:lnTo>
                <a:lnTo>
                  <a:pt x="260" y="843"/>
                </a:lnTo>
                <a:lnTo>
                  <a:pt x="242" y="826"/>
                </a:lnTo>
                <a:lnTo>
                  <a:pt x="246" y="824"/>
                </a:lnTo>
                <a:close/>
                <a:moveTo>
                  <a:pt x="249" y="821"/>
                </a:moveTo>
                <a:lnTo>
                  <a:pt x="267" y="839"/>
                </a:lnTo>
                <a:lnTo>
                  <a:pt x="264" y="841"/>
                </a:lnTo>
                <a:lnTo>
                  <a:pt x="246" y="824"/>
                </a:lnTo>
                <a:lnTo>
                  <a:pt x="249" y="821"/>
                </a:lnTo>
                <a:close/>
                <a:moveTo>
                  <a:pt x="253" y="819"/>
                </a:moveTo>
                <a:lnTo>
                  <a:pt x="271" y="837"/>
                </a:lnTo>
                <a:lnTo>
                  <a:pt x="267" y="839"/>
                </a:lnTo>
                <a:lnTo>
                  <a:pt x="249" y="821"/>
                </a:lnTo>
                <a:lnTo>
                  <a:pt x="253" y="819"/>
                </a:lnTo>
                <a:close/>
                <a:moveTo>
                  <a:pt x="258" y="817"/>
                </a:moveTo>
                <a:lnTo>
                  <a:pt x="276" y="835"/>
                </a:lnTo>
                <a:lnTo>
                  <a:pt x="271" y="837"/>
                </a:lnTo>
                <a:lnTo>
                  <a:pt x="253" y="819"/>
                </a:lnTo>
                <a:lnTo>
                  <a:pt x="258" y="817"/>
                </a:lnTo>
                <a:close/>
                <a:moveTo>
                  <a:pt x="261" y="815"/>
                </a:moveTo>
                <a:lnTo>
                  <a:pt x="279" y="833"/>
                </a:lnTo>
                <a:lnTo>
                  <a:pt x="276" y="835"/>
                </a:lnTo>
                <a:lnTo>
                  <a:pt x="258" y="817"/>
                </a:lnTo>
                <a:lnTo>
                  <a:pt x="261" y="815"/>
                </a:lnTo>
                <a:close/>
                <a:moveTo>
                  <a:pt x="265" y="813"/>
                </a:moveTo>
                <a:lnTo>
                  <a:pt x="283" y="830"/>
                </a:lnTo>
                <a:lnTo>
                  <a:pt x="279" y="833"/>
                </a:lnTo>
                <a:lnTo>
                  <a:pt x="261" y="815"/>
                </a:lnTo>
                <a:lnTo>
                  <a:pt x="265" y="813"/>
                </a:lnTo>
                <a:close/>
                <a:moveTo>
                  <a:pt x="396" y="944"/>
                </a:moveTo>
                <a:lnTo>
                  <a:pt x="413" y="960"/>
                </a:lnTo>
                <a:lnTo>
                  <a:pt x="408" y="956"/>
                </a:lnTo>
                <a:lnTo>
                  <a:pt x="403" y="953"/>
                </a:lnTo>
                <a:lnTo>
                  <a:pt x="400" y="949"/>
                </a:lnTo>
                <a:lnTo>
                  <a:pt x="396" y="944"/>
                </a:lnTo>
                <a:close/>
                <a:moveTo>
                  <a:pt x="269" y="810"/>
                </a:moveTo>
                <a:lnTo>
                  <a:pt x="286" y="828"/>
                </a:lnTo>
                <a:lnTo>
                  <a:pt x="283" y="830"/>
                </a:lnTo>
                <a:lnTo>
                  <a:pt x="265" y="813"/>
                </a:lnTo>
                <a:lnTo>
                  <a:pt x="269" y="810"/>
                </a:lnTo>
                <a:close/>
                <a:moveTo>
                  <a:pt x="392" y="933"/>
                </a:moveTo>
                <a:lnTo>
                  <a:pt x="424" y="965"/>
                </a:lnTo>
                <a:lnTo>
                  <a:pt x="418" y="963"/>
                </a:lnTo>
                <a:lnTo>
                  <a:pt x="413" y="960"/>
                </a:lnTo>
                <a:lnTo>
                  <a:pt x="396" y="944"/>
                </a:lnTo>
                <a:lnTo>
                  <a:pt x="394" y="938"/>
                </a:lnTo>
                <a:lnTo>
                  <a:pt x="392" y="933"/>
                </a:lnTo>
                <a:close/>
                <a:moveTo>
                  <a:pt x="273" y="807"/>
                </a:moveTo>
                <a:lnTo>
                  <a:pt x="291" y="825"/>
                </a:lnTo>
                <a:lnTo>
                  <a:pt x="286" y="828"/>
                </a:lnTo>
                <a:lnTo>
                  <a:pt x="269" y="810"/>
                </a:lnTo>
                <a:lnTo>
                  <a:pt x="273" y="807"/>
                </a:lnTo>
                <a:close/>
                <a:moveTo>
                  <a:pt x="391" y="925"/>
                </a:moveTo>
                <a:lnTo>
                  <a:pt x="431" y="966"/>
                </a:lnTo>
                <a:lnTo>
                  <a:pt x="427" y="966"/>
                </a:lnTo>
                <a:lnTo>
                  <a:pt x="424" y="965"/>
                </a:lnTo>
                <a:lnTo>
                  <a:pt x="392" y="933"/>
                </a:lnTo>
                <a:lnTo>
                  <a:pt x="391" y="929"/>
                </a:lnTo>
                <a:lnTo>
                  <a:pt x="391" y="925"/>
                </a:lnTo>
                <a:close/>
                <a:moveTo>
                  <a:pt x="277" y="805"/>
                </a:moveTo>
                <a:lnTo>
                  <a:pt x="295" y="823"/>
                </a:lnTo>
                <a:lnTo>
                  <a:pt x="291" y="825"/>
                </a:lnTo>
                <a:lnTo>
                  <a:pt x="273" y="807"/>
                </a:lnTo>
                <a:lnTo>
                  <a:pt x="277" y="805"/>
                </a:lnTo>
                <a:close/>
                <a:moveTo>
                  <a:pt x="391" y="919"/>
                </a:moveTo>
                <a:lnTo>
                  <a:pt x="438" y="966"/>
                </a:lnTo>
                <a:lnTo>
                  <a:pt x="435" y="966"/>
                </a:lnTo>
                <a:lnTo>
                  <a:pt x="433" y="966"/>
                </a:lnTo>
                <a:lnTo>
                  <a:pt x="431" y="966"/>
                </a:lnTo>
                <a:lnTo>
                  <a:pt x="391" y="925"/>
                </a:lnTo>
                <a:lnTo>
                  <a:pt x="391" y="922"/>
                </a:lnTo>
                <a:lnTo>
                  <a:pt x="390" y="920"/>
                </a:lnTo>
                <a:lnTo>
                  <a:pt x="391" y="919"/>
                </a:lnTo>
                <a:close/>
                <a:moveTo>
                  <a:pt x="281" y="803"/>
                </a:moveTo>
                <a:lnTo>
                  <a:pt x="298" y="821"/>
                </a:lnTo>
                <a:lnTo>
                  <a:pt x="295" y="823"/>
                </a:lnTo>
                <a:lnTo>
                  <a:pt x="277" y="805"/>
                </a:lnTo>
                <a:lnTo>
                  <a:pt x="281" y="803"/>
                </a:lnTo>
                <a:close/>
                <a:moveTo>
                  <a:pt x="391" y="913"/>
                </a:moveTo>
                <a:lnTo>
                  <a:pt x="443" y="966"/>
                </a:lnTo>
                <a:lnTo>
                  <a:pt x="441" y="966"/>
                </a:lnTo>
                <a:lnTo>
                  <a:pt x="438" y="966"/>
                </a:lnTo>
                <a:lnTo>
                  <a:pt x="391" y="919"/>
                </a:lnTo>
                <a:lnTo>
                  <a:pt x="391" y="916"/>
                </a:lnTo>
                <a:lnTo>
                  <a:pt x="391" y="913"/>
                </a:lnTo>
                <a:close/>
                <a:moveTo>
                  <a:pt x="284" y="801"/>
                </a:moveTo>
                <a:lnTo>
                  <a:pt x="302" y="819"/>
                </a:lnTo>
                <a:lnTo>
                  <a:pt x="298" y="821"/>
                </a:lnTo>
                <a:lnTo>
                  <a:pt x="281" y="803"/>
                </a:lnTo>
                <a:lnTo>
                  <a:pt x="284" y="801"/>
                </a:lnTo>
                <a:close/>
                <a:moveTo>
                  <a:pt x="392" y="908"/>
                </a:moveTo>
                <a:lnTo>
                  <a:pt x="448" y="965"/>
                </a:lnTo>
                <a:lnTo>
                  <a:pt x="446" y="965"/>
                </a:lnTo>
                <a:lnTo>
                  <a:pt x="443" y="966"/>
                </a:lnTo>
                <a:lnTo>
                  <a:pt x="391" y="913"/>
                </a:lnTo>
                <a:lnTo>
                  <a:pt x="392" y="911"/>
                </a:lnTo>
                <a:lnTo>
                  <a:pt x="392" y="908"/>
                </a:lnTo>
                <a:close/>
                <a:moveTo>
                  <a:pt x="71" y="582"/>
                </a:moveTo>
                <a:lnTo>
                  <a:pt x="73" y="584"/>
                </a:lnTo>
                <a:lnTo>
                  <a:pt x="71" y="584"/>
                </a:lnTo>
                <a:lnTo>
                  <a:pt x="71" y="582"/>
                </a:lnTo>
                <a:close/>
                <a:moveTo>
                  <a:pt x="288" y="799"/>
                </a:moveTo>
                <a:lnTo>
                  <a:pt x="307" y="816"/>
                </a:lnTo>
                <a:lnTo>
                  <a:pt x="302" y="819"/>
                </a:lnTo>
                <a:lnTo>
                  <a:pt x="284" y="801"/>
                </a:lnTo>
                <a:lnTo>
                  <a:pt x="288" y="799"/>
                </a:lnTo>
                <a:close/>
                <a:moveTo>
                  <a:pt x="394" y="903"/>
                </a:moveTo>
                <a:lnTo>
                  <a:pt x="453" y="963"/>
                </a:lnTo>
                <a:lnTo>
                  <a:pt x="450" y="964"/>
                </a:lnTo>
                <a:lnTo>
                  <a:pt x="448" y="965"/>
                </a:lnTo>
                <a:lnTo>
                  <a:pt x="392" y="908"/>
                </a:lnTo>
                <a:lnTo>
                  <a:pt x="393" y="905"/>
                </a:lnTo>
                <a:lnTo>
                  <a:pt x="394" y="903"/>
                </a:lnTo>
                <a:close/>
                <a:moveTo>
                  <a:pt x="71" y="575"/>
                </a:moveTo>
                <a:lnTo>
                  <a:pt x="80" y="584"/>
                </a:lnTo>
                <a:lnTo>
                  <a:pt x="73" y="584"/>
                </a:lnTo>
                <a:lnTo>
                  <a:pt x="71" y="582"/>
                </a:lnTo>
                <a:lnTo>
                  <a:pt x="71" y="575"/>
                </a:lnTo>
                <a:close/>
                <a:moveTo>
                  <a:pt x="293" y="797"/>
                </a:moveTo>
                <a:lnTo>
                  <a:pt x="310" y="814"/>
                </a:lnTo>
                <a:lnTo>
                  <a:pt x="307" y="816"/>
                </a:lnTo>
                <a:lnTo>
                  <a:pt x="288" y="799"/>
                </a:lnTo>
                <a:lnTo>
                  <a:pt x="293" y="797"/>
                </a:lnTo>
                <a:close/>
                <a:moveTo>
                  <a:pt x="395" y="899"/>
                </a:moveTo>
                <a:lnTo>
                  <a:pt x="457" y="961"/>
                </a:lnTo>
                <a:lnTo>
                  <a:pt x="456" y="962"/>
                </a:lnTo>
                <a:lnTo>
                  <a:pt x="453" y="963"/>
                </a:lnTo>
                <a:lnTo>
                  <a:pt x="394" y="903"/>
                </a:lnTo>
                <a:lnTo>
                  <a:pt x="394" y="901"/>
                </a:lnTo>
                <a:lnTo>
                  <a:pt x="395" y="899"/>
                </a:lnTo>
                <a:close/>
                <a:moveTo>
                  <a:pt x="71" y="570"/>
                </a:moveTo>
                <a:lnTo>
                  <a:pt x="85" y="584"/>
                </a:lnTo>
                <a:lnTo>
                  <a:pt x="80" y="584"/>
                </a:lnTo>
                <a:lnTo>
                  <a:pt x="71" y="575"/>
                </a:lnTo>
                <a:lnTo>
                  <a:pt x="71" y="570"/>
                </a:lnTo>
                <a:close/>
                <a:moveTo>
                  <a:pt x="296" y="793"/>
                </a:moveTo>
                <a:lnTo>
                  <a:pt x="314" y="812"/>
                </a:lnTo>
                <a:lnTo>
                  <a:pt x="310" y="814"/>
                </a:lnTo>
                <a:lnTo>
                  <a:pt x="293" y="797"/>
                </a:lnTo>
                <a:lnTo>
                  <a:pt x="296" y="793"/>
                </a:lnTo>
                <a:close/>
                <a:moveTo>
                  <a:pt x="398" y="896"/>
                </a:moveTo>
                <a:lnTo>
                  <a:pt x="461" y="958"/>
                </a:lnTo>
                <a:lnTo>
                  <a:pt x="459" y="960"/>
                </a:lnTo>
                <a:lnTo>
                  <a:pt x="457" y="961"/>
                </a:lnTo>
                <a:lnTo>
                  <a:pt x="395" y="899"/>
                </a:lnTo>
                <a:lnTo>
                  <a:pt x="396" y="897"/>
                </a:lnTo>
                <a:lnTo>
                  <a:pt x="398" y="896"/>
                </a:lnTo>
                <a:close/>
                <a:moveTo>
                  <a:pt x="71" y="563"/>
                </a:moveTo>
                <a:lnTo>
                  <a:pt x="92" y="584"/>
                </a:lnTo>
                <a:lnTo>
                  <a:pt x="85" y="584"/>
                </a:lnTo>
                <a:lnTo>
                  <a:pt x="71" y="570"/>
                </a:lnTo>
                <a:lnTo>
                  <a:pt x="71" y="563"/>
                </a:lnTo>
                <a:close/>
                <a:moveTo>
                  <a:pt x="300" y="791"/>
                </a:moveTo>
                <a:lnTo>
                  <a:pt x="318" y="809"/>
                </a:lnTo>
                <a:lnTo>
                  <a:pt x="314" y="812"/>
                </a:lnTo>
                <a:lnTo>
                  <a:pt x="296" y="793"/>
                </a:lnTo>
                <a:lnTo>
                  <a:pt x="300" y="791"/>
                </a:lnTo>
                <a:close/>
                <a:moveTo>
                  <a:pt x="400" y="891"/>
                </a:moveTo>
                <a:lnTo>
                  <a:pt x="465" y="956"/>
                </a:lnTo>
                <a:lnTo>
                  <a:pt x="463" y="957"/>
                </a:lnTo>
                <a:lnTo>
                  <a:pt x="461" y="958"/>
                </a:lnTo>
                <a:lnTo>
                  <a:pt x="398" y="896"/>
                </a:lnTo>
                <a:lnTo>
                  <a:pt x="399" y="894"/>
                </a:lnTo>
                <a:lnTo>
                  <a:pt x="400" y="891"/>
                </a:lnTo>
                <a:close/>
                <a:moveTo>
                  <a:pt x="71" y="557"/>
                </a:moveTo>
                <a:lnTo>
                  <a:pt x="98" y="584"/>
                </a:lnTo>
                <a:lnTo>
                  <a:pt x="92" y="584"/>
                </a:lnTo>
                <a:lnTo>
                  <a:pt x="71" y="563"/>
                </a:lnTo>
                <a:lnTo>
                  <a:pt x="71" y="557"/>
                </a:lnTo>
                <a:close/>
                <a:moveTo>
                  <a:pt x="304" y="789"/>
                </a:moveTo>
                <a:lnTo>
                  <a:pt x="321" y="807"/>
                </a:lnTo>
                <a:lnTo>
                  <a:pt x="318" y="809"/>
                </a:lnTo>
                <a:lnTo>
                  <a:pt x="300" y="791"/>
                </a:lnTo>
                <a:lnTo>
                  <a:pt x="304" y="789"/>
                </a:lnTo>
                <a:close/>
                <a:moveTo>
                  <a:pt x="403" y="888"/>
                </a:moveTo>
                <a:lnTo>
                  <a:pt x="468" y="953"/>
                </a:lnTo>
                <a:lnTo>
                  <a:pt x="466" y="954"/>
                </a:lnTo>
                <a:lnTo>
                  <a:pt x="465" y="956"/>
                </a:lnTo>
                <a:lnTo>
                  <a:pt x="400" y="891"/>
                </a:lnTo>
                <a:lnTo>
                  <a:pt x="401" y="890"/>
                </a:lnTo>
                <a:lnTo>
                  <a:pt x="403" y="888"/>
                </a:lnTo>
                <a:close/>
                <a:moveTo>
                  <a:pt x="71" y="551"/>
                </a:moveTo>
                <a:lnTo>
                  <a:pt x="104" y="584"/>
                </a:lnTo>
                <a:lnTo>
                  <a:pt x="98" y="584"/>
                </a:lnTo>
                <a:lnTo>
                  <a:pt x="71" y="557"/>
                </a:lnTo>
                <a:lnTo>
                  <a:pt x="71" y="551"/>
                </a:lnTo>
                <a:close/>
                <a:moveTo>
                  <a:pt x="308" y="787"/>
                </a:moveTo>
                <a:lnTo>
                  <a:pt x="326" y="805"/>
                </a:lnTo>
                <a:lnTo>
                  <a:pt x="321" y="807"/>
                </a:lnTo>
                <a:lnTo>
                  <a:pt x="304" y="789"/>
                </a:lnTo>
                <a:lnTo>
                  <a:pt x="308" y="787"/>
                </a:lnTo>
                <a:close/>
                <a:moveTo>
                  <a:pt x="407" y="885"/>
                </a:moveTo>
                <a:lnTo>
                  <a:pt x="471" y="950"/>
                </a:lnTo>
                <a:lnTo>
                  <a:pt x="469" y="952"/>
                </a:lnTo>
                <a:lnTo>
                  <a:pt x="468" y="953"/>
                </a:lnTo>
                <a:lnTo>
                  <a:pt x="403" y="888"/>
                </a:lnTo>
                <a:lnTo>
                  <a:pt x="405" y="887"/>
                </a:lnTo>
                <a:lnTo>
                  <a:pt x="407" y="885"/>
                </a:lnTo>
                <a:close/>
                <a:moveTo>
                  <a:pt x="71" y="544"/>
                </a:moveTo>
                <a:lnTo>
                  <a:pt x="111" y="584"/>
                </a:lnTo>
                <a:lnTo>
                  <a:pt x="104" y="584"/>
                </a:lnTo>
                <a:lnTo>
                  <a:pt x="71" y="551"/>
                </a:lnTo>
                <a:lnTo>
                  <a:pt x="71" y="544"/>
                </a:lnTo>
                <a:close/>
                <a:moveTo>
                  <a:pt x="312" y="785"/>
                </a:moveTo>
                <a:lnTo>
                  <a:pt x="330" y="802"/>
                </a:lnTo>
                <a:lnTo>
                  <a:pt x="326" y="805"/>
                </a:lnTo>
                <a:lnTo>
                  <a:pt x="308" y="787"/>
                </a:lnTo>
                <a:lnTo>
                  <a:pt x="312" y="785"/>
                </a:lnTo>
                <a:close/>
                <a:moveTo>
                  <a:pt x="410" y="883"/>
                </a:moveTo>
                <a:lnTo>
                  <a:pt x="474" y="947"/>
                </a:lnTo>
                <a:lnTo>
                  <a:pt x="473" y="948"/>
                </a:lnTo>
                <a:lnTo>
                  <a:pt x="471" y="950"/>
                </a:lnTo>
                <a:lnTo>
                  <a:pt x="407" y="885"/>
                </a:lnTo>
                <a:lnTo>
                  <a:pt x="408" y="884"/>
                </a:lnTo>
                <a:lnTo>
                  <a:pt x="410" y="883"/>
                </a:lnTo>
                <a:close/>
                <a:moveTo>
                  <a:pt x="71" y="538"/>
                </a:moveTo>
                <a:lnTo>
                  <a:pt x="117" y="584"/>
                </a:lnTo>
                <a:lnTo>
                  <a:pt x="111" y="584"/>
                </a:lnTo>
                <a:lnTo>
                  <a:pt x="71" y="544"/>
                </a:lnTo>
                <a:lnTo>
                  <a:pt x="71" y="538"/>
                </a:lnTo>
                <a:close/>
                <a:moveTo>
                  <a:pt x="316" y="783"/>
                </a:moveTo>
                <a:lnTo>
                  <a:pt x="333" y="800"/>
                </a:lnTo>
                <a:lnTo>
                  <a:pt x="330" y="802"/>
                </a:lnTo>
                <a:lnTo>
                  <a:pt x="312" y="785"/>
                </a:lnTo>
                <a:lnTo>
                  <a:pt x="316" y="783"/>
                </a:lnTo>
                <a:close/>
                <a:moveTo>
                  <a:pt x="414" y="881"/>
                </a:moveTo>
                <a:lnTo>
                  <a:pt x="476" y="942"/>
                </a:lnTo>
                <a:lnTo>
                  <a:pt x="475" y="945"/>
                </a:lnTo>
                <a:lnTo>
                  <a:pt x="474" y="947"/>
                </a:lnTo>
                <a:lnTo>
                  <a:pt x="410" y="883"/>
                </a:lnTo>
                <a:lnTo>
                  <a:pt x="412" y="882"/>
                </a:lnTo>
                <a:lnTo>
                  <a:pt x="414" y="881"/>
                </a:lnTo>
                <a:close/>
                <a:moveTo>
                  <a:pt x="71" y="533"/>
                </a:moveTo>
                <a:lnTo>
                  <a:pt x="122" y="584"/>
                </a:lnTo>
                <a:lnTo>
                  <a:pt x="117" y="584"/>
                </a:lnTo>
                <a:lnTo>
                  <a:pt x="71" y="538"/>
                </a:lnTo>
                <a:lnTo>
                  <a:pt x="71" y="533"/>
                </a:lnTo>
                <a:close/>
                <a:moveTo>
                  <a:pt x="319" y="780"/>
                </a:moveTo>
                <a:lnTo>
                  <a:pt x="337" y="798"/>
                </a:lnTo>
                <a:lnTo>
                  <a:pt x="333" y="800"/>
                </a:lnTo>
                <a:lnTo>
                  <a:pt x="316" y="783"/>
                </a:lnTo>
                <a:lnTo>
                  <a:pt x="319" y="780"/>
                </a:lnTo>
                <a:close/>
                <a:moveTo>
                  <a:pt x="418" y="879"/>
                </a:moveTo>
                <a:lnTo>
                  <a:pt x="478" y="938"/>
                </a:lnTo>
                <a:lnTo>
                  <a:pt x="477" y="940"/>
                </a:lnTo>
                <a:lnTo>
                  <a:pt x="476" y="942"/>
                </a:lnTo>
                <a:lnTo>
                  <a:pt x="414" y="881"/>
                </a:lnTo>
                <a:lnTo>
                  <a:pt x="416" y="880"/>
                </a:lnTo>
                <a:lnTo>
                  <a:pt x="418" y="879"/>
                </a:lnTo>
                <a:close/>
                <a:moveTo>
                  <a:pt x="71" y="526"/>
                </a:moveTo>
                <a:lnTo>
                  <a:pt x="129" y="584"/>
                </a:lnTo>
                <a:lnTo>
                  <a:pt x="122" y="584"/>
                </a:lnTo>
                <a:lnTo>
                  <a:pt x="71" y="533"/>
                </a:lnTo>
                <a:lnTo>
                  <a:pt x="71" y="526"/>
                </a:lnTo>
                <a:close/>
                <a:moveTo>
                  <a:pt x="324" y="777"/>
                </a:moveTo>
                <a:lnTo>
                  <a:pt x="342" y="796"/>
                </a:lnTo>
                <a:lnTo>
                  <a:pt x="337" y="798"/>
                </a:lnTo>
                <a:lnTo>
                  <a:pt x="319" y="780"/>
                </a:lnTo>
                <a:lnTo>
                  <a:pt x="324" y="777"/>
                </a:lnTo>
                <a:close/>
                <a:moveTo>
                  <a:pt x="423" y="876"/>
                </a:moveTo>
                <a:lnTo>
                  <a:pt x="480" y="934"/>
                </a:lnTo>
                <a:lnTo>
                  <a:pt x="479" y="936"/>
                </a:lnTo>
                <a:lnTo>
                  <a:pt x="478" y="938"/>
                </a:lnTo>
                <a:lnTo>
                  <a:pt x="418" y="879"/>
                </a:lnTo>
                <a:lnTo>
                  <a:pt x="420" y="878"/>
                </a:lnTo>
                <a:lnTo>
                  <a:pt x="423" y="876"/>
                </a:lnTo>
                <a:close/>
                <a:moveTo>
                  <a:pt x="71" y="520"/>
                </a:moveTo>
                <a:lnTo>
                  <a:pt x="135" y="584"/>
                </a:lnTo>
                <a:lnTo>
                  <a:pt x="129" y="584"/>
                </a:lnTo>
                <a:lnTo>
                  <a:pt x="71" y="526"/>
                </a:lnTo>
                <a:lnTo>
                  <a:pt x="71" y="520"/>
                </a:lnTo>
                <a:close/>
                <a:moveTo>
                  <a:pt x="328" y="775"/>
                </a:moveTo>
                <a:lnTo>
                  <a:pt x="345" y="793"/>
                </a:lnTo>
                <a:lnTo>
                  <a:pt x="342" y="796"/>
                </a:lnTo>
                <a:lnTo>
                  <a:pt x="324" y="777"/>
                </a:lnTo>
                <a:lnTo>
                  <a:pt x="328" y="775"/>
                </a:lnTo>
                <a:close/>
                <a:moveTo>
                  <a:pt x="424" y="871"/>
                </a:moveTo>
                <a:lnTo>
                  <a:pt x="481" y="929"/>
                </a:lnTo>
                <a:lnTo>
                  <a:pt x="480" y="932"/>
                </a:lnTo>
                <a:lnTo>
                  <a:pt x="480" y="934"/>
                </a:lnTo>
                <a:lnTo>
                  <a:pt x="423" y="876"/>
                </a:lnTo>
                <a:lnTo>
                  <a:pt x="424" y="876"/>
                </a:lnTo>
                <a:lnTo>
                  <a:pt x="424" y="871"/>
                </a:lnTo>
                <a:close/>
                <a:moveTo>
                  <a:pt x="71" y="513"/>
                </a:moveTo>
                <a:lnTo>
                  <a:pt x="142" y="584"/>
                </a:lnTo>
                <a:lnTo>
                  <a:pt x="135" y="584"/>
                </a:lnTo>
                <a:lnTo>
                  <a:pt x="71" y="520"/>
                </a:lnTo>
                <a:lnTo>
                  <a:pt x="71" y="513"/>
                </a:lnTo>
                <a:close/>
                <a:moveTo>
                  <a:pt x="331" y="773"/>
                </a:moveTo>
                <a:lnTo>
                  <a:pt x="349" y="791"/>
                </a:lnTo>
                <a:lnTo>
                  <a:pt x="345" y="793"/>
                </a:lnTo>
                <a:lnTo>
                  <a:pt x="328" y="775"/>
                </a:lnTo>
                <a:lnTo>
                  <a:pt x="331" y="773"/>
                </a:lnTo>
                <a:close/>
                <a:moveTo>
                  <a:pt x="424" y="866"/>
                </a:moveTo>
                <a:lnTo>
                  <a:pt x="481" y="923"/>
                </a:lnTo>
                <a:lnTo>
                  <a:pt x="481" y="927"/>
                </a:lnTo>
                <a:lnTo>
                  <a:pt x="481" y="929"/>
                </a:lnTo>
                <a:lnTo>
                  <a:pt x="424" y="871"/>
                </a:lnTo>
                <a:lnTo>
                  <a:pt x="424" y="866"/>
                </a:lnTo>
                <a:close/>
                <a:moveTo>
                  <a:pt x="71" y="507"/>
                </a:moveTo>
                <a:lnTo>
                  <a:pt x="148" y="584"/>
                </a:lnTo>
                <a:lnTo>
                  <a:pt x="142" y="584"/>
                </a:lnTo>
                <a:lnTo>
                  <a:pt x="71" y="513"/>
                </a:lnTo>
                <a:lnTo>
                  <a:pt x="71" y="507"/>
                </a:lnTo>
                <a:close/>
                <a:moveTo>
                  <a:pt x="335" y="771"/>
                </a:moveTo>
                <a:lnTo>
                  <a:pt x="353" y="788"/>
                </a:lnTo>
                <a:lnTo>
                  <a:pt x="349" y="791"/>
                </a:lnTo>
                <a:lnTo>
                  <a:pt x="331" y="773"/>
                </a:lnTo>
                <a:lnTo>
                  <a:pt x="335" y="771"/>
                </a:lnTo>
                <a:close/>
                <a:moveTo>
                  <a:pt x="424" y="859"/>
                </a:moveTo>
                <a:lnTo>
                  <a:pt x="481" y="917"/>
                </a:lnTo>
                <a:lnTo>
                  <a:pt x="482" y="919"/>
                </a:lnTo>
                <a:lnTo>
                  <a:pt x="482" y="920"/>
                </a:lnTo>
                <a:lnTo>
                  <a:pt x="482" y="922"/>
                </a:lnTo>
                <a:lnTo>
                  <a:pt x="481" y="923"/>
                </a:lnTo>
                <a:lnTo>
                  <a:pt x="424" y="866"/>
                </a:lnTo>
                <a:lnTo>
                  <a:pt x="424" y="859"/>
                </a:lnTo>
                <a:close/>
                <a:moveTo>
                  <a:pt x="71" y="501"/>
                </a:moveTo>
                <a:lnTo>
                  <a:pt x="154" y="584"/>
                </a:lnTo>
                <a:lnTo>
                  <a:pt x="148" y="584"/>
                </a:lnTo>
                <a:lnTo>
                  <a:pt x="71" y="507"/>
                </a:lnTo>
                <a:lnTo>
                  <a:pt x="71" y="501"/>
                </a:lnTo>
                <a:close/>
                <a:moveTo>
                  <a:pt x="340" y="769"/>
                </a:moveTo>
                <a:lnTo>
                  <a:pt x="357" y="786"/>
                </a:lnTo>
                <a:lnTo>
                  <a:pt x="353" y="788"/>
                </a:lnTo>
                <a:lnTo>
                  <a:pt x="335" y="771"/>
                </a:lnTo>
                <a:lnTo>
                  <a:pt x="340" y="769"/>
                </a:lnTo>
                <a:close/>
                <a:moveTo>
                  <a:pt x="424" y="853"/>
                </a:moveTo>
                <a:lnTo>
                  <a:pt x="480" y="909"/>
                </a:lnTo>
                <a:lnTo>
                  <a:pt x="481" y="914"/>
                </a:lnTo>
                <a:lnTo>
                  <a:pt x="481" y="917"/>
                </a:lnTo>
                <a:lnTo>
                  <a:pt x="424" y="859"/>
                </a:lnTo>
                <a:lnTo>
                  <a:pt x="424" y="853"/>
                </a:lnTo>
                <a:close/>
                <a:moveTo>
                  <a:pt x="71" y="495"/>
                </a:moveTo>
                <a:lnTo>
                  <a:pt x="160" y="584"/>
                </a:lnTo>
                <a:lnTo>
                  <a:pt x="154" y="584"/>
                </a:lnTo>
                <a:lnTo>
                  <a:pt x="71" y="501"/>
                </a:lnTo>
                <a:lnTo>
                  <a:pt x="71" y="495"/>
                </a:lnTo>
                <a:close/>
                <a:moveTo>
                  <a:pt x="343" y="766"/>
                </a:moveTo>
                <a:lnTo>
                  <a:pt x="361" y="784"/>
                </a:lnTo>
                <a:lnTo>
                  <a:pt x="357" y="786"/>
                </a:lnTo>
                <a:lnTo>
                  <a:pt x="340" y="769"/>
                </a:lnTo>
                <a:lnTo>
                  <a:pt x="343" y="766"/>
                </a:lnTo>
                <a:close/>
                <a:moveTo>
                  <a:pt x="424" y="847"/>
                </a:moveTo>
                <a:lnTo>
                  <a:pt x="448" y="871"/>
                </a:lnTo>
                <a:lnTo>
                  <a:pt x="448" y="876"/>
                </a:lnTo>
                <a:lnTo>
                  <a:pt x="452" y="878"/>
                </a:lnTo>
                <a:lnTo>
                  <a:pt x="457" y="880"/>
                </a:lnTo>
                <a:lnTo>
                  <a:pt x="477" y="900"/>
                </a:lnTo>
                <a:lnTo>
                  <a:pt x="479" y="905"/>
                </a:lnTo>
                <a:lnTo>
                  <a:pt x="480" y="909"/>
                </a:lnTo>
                <a:lnTo>
                  <a:pt x="424" y="853"/>
                </a:lnTo>
                <a:lnTo>
                  <a:pt x="424" y="847"/>
                </a:lnTo>
                <a:close/>
                <a:moveTo>
                  <a:pt x="71" y="489"/>
                </a:moveTo>
                <a:lnTo>
                  <a:pt x="166" y="584"/>
                </a:lnTo>
                <a:lnTo>
                  <a:pt x="160" y="584"/>
                </a:lnTo>
                <a:lnTo>
                  <a:pt x="71" y="495"/>
                </a:lnTo>
                <a:lnTo>
                  <a:pt x="71" y="489"/>
                </a:lnTo>
                <a:close/>
                <a:moveTo>
                  <a:pt x="347" y="764"/>
                </a:moveTo>
                <a:lnTo>
                  <a:pt x="365" y="782"/>
                </a:lnTo>
                <a:lnTo>
                  <a:pt x="361" y="784"/>
                </a:lnTo>
                <a:lnTo>
                  <a:pt x="343" y="766"/>
                </a:lnTo>
                <a:lnTo>
                  <a:pt x="347" y="764"/>
                </a:lnTo>
                <a:close/>
                <a:moveTo>
                  <a:pt x="424" y="840"/>
                </a:moveTo>
                <a:lnTo>
                  <a:pt x="448" y="865"/>
                </a:lnTo>
                <a:lnTo>
                  <a:pt x="448" y="871"/>
                </a:lnTo>
                <a:lnTo>
                  <a:pt x="424" y="847"/>
                </a:lnTo>
                <a:lnTo>
                  <a:pt x="424" y="840"/>
                </a:lnTo>
                <a:close/>
                <a:moveTo>
                  <a:pt x="477" y="900"/>
                </a:moveTo>
                <a:lnTo>
                  <a:pt x="457" y="880"/>
                </a:lnTo>
                <a:lnTo>
                  <a:pt x="463" y="884"/>
                </a:lnTo>
                <a:lnTo>
                  <a:pt x="468" y="888"/>
                </a:lnTo>
                <a:lnTo>
                  <a:pt x="474" y="894"/>
                </a:lnTo>
                <a:lnTo>
                  <a:pt x="477" y="900"/>
                </a:lnTo>
                <a:close/>
                <a:moveTo>
                  <a:pt x="71" y="483"/>
                </a:moveTo>
                <a:lnTo>
                  <a:pt x="172" y="584"/>
                </a:lnTo>
                <a:lnTo>
                  <a:pt x="166" y="584"/>
                </a:lnTo>
                <a:lnTo>
                  <a:pt x="71" y="489"/>
                </a:lnTo>
                <a:lnTo>
                  <a:pt x="71" y="483"/>
                </a:lnTo>
                <a:close/>
                <a:moveTo>
                  <a:pt x="351" y="761"/>
                </a:moveTo>
                <a:lnTo>
                  <a:pt x="368" y="780"/>
                </a:lnTo>
                <a:lnTo>
                  <a:pt x="365" y="782"/>
                </a:lnTo>
                <a:lnTo>
                  <a:pt x="347" y="764"/>
                </a:lnTo>
                <a:lnTo>
                  <a:pt x="351" y="761"/>
                </a:lnTo>
                <a:close/>
                <a:moveTo>
                  <a:pt x="424" y="835"/>
                </a:moveTo>
                <a:lnTo>
                  <a:pt x="448" y="858"/>
                </a:lnTo>
                <a:lnTo>
                  <a:pt x="448" y="865"/>
                </a:lnTo>
                <a:lnTo>
                  <a:pt x="424" y="840"/>
                </a:lnTo>
                <a:lnTo>
                  <a:pt x="424" y="835"/>
                </a:lnTo>
                <a:close/>
                <a:moveTo>
                  <a:pt x="71" y="476"/>
                </a:moveTo>
                <a:lnTo>
                  <a:pt x="179" y="584"/>
                </a:lnTo>
                <a:lnTo>
                  <a:pt x="172" y="584"/>
                </a:lnTo>
                <a:lnTo>
                  <a:pt x="71" y="483"/>
                </a:lnTo>
                <a:lnTo>
                  <a:pt x="71" y="476"/>
                </a:lnTo>
                <a:close/>
                <a:moveTo>
                  <a:pt x="354" y="759"/>
                </a:moveTo>
                <a:lnTo>
                  <a:pt x="373" y="777"/>
                </a:lnTo>
                <a:lnTo>
                  <a:pt x="368" y="780"/>
                </a:lnTo>
                <a:lnTo>
                  <a:pt x="351" y="761"/>
                </a:lnTo>
                <a:lnTo>
                  <a:pt x="354" y="759"/>
                </a:lnTo>
                <a:close/>
                <a:moveTo>
                  <a:pt x="424" y="829"/>
                </a:moveTo>
                <a:lnTo>
                  <a:pt x="448" y="853"/>
                </a:lnTo>
                <a:lnTo>
                  <a:pt x="448" y="858"/>
                </a:lnTo>
                <a:lnTo>
                  <a:pt x="424" y="835"/>
                </a:lnTo>
                <a:lnTo>
                  <a:pt x="424" y="829"/>
                </a:lnTo>
                <a:close/>
                <a:moveTo>
                  <a:pt x="71" y="470"/>
                </a:moveTo>
                <a:lnTo>
                  <a:pt x="185" y="584"/>
                </a:lnTo>
                <a:lnTo>
                  <a:pt x="179" y="584"/>
                </a:lnTo>
                <a:lnTo>
                  <a:pt x="71" y="476"/>
                </a:lnTo>
                <a:lnTo>
                  <a:pt x="71" y="470"/>
                </a:lnTo>
                <a:close/>
                <a:moveTo>
                  <a:pt x="359" y="757"/>
                </a:moveTo>
                <a:lnTo>
                  <a:pt x="377" y="774"/>
                </a:lnTo>
                <a:lnTo>
                  <a:pt x="373" y="777"/>
                </a:lnTo>
                <a:lnTo>
                  <a:pt x="354" y="759"/>
                </a:lnTo>
                <a:lnTo>
                  <a:pt x="359" y="757"/>
                </a:lnTo>
                <a:close/>
                <a:moveTo>
                  <a:pt x="424" y="822"/>
                </a:moveTo>
                <a:lnTo>
                  <a:pt x="448" y="847"/>
                </a:lnTo>
                <a:lnTo>
                  <a:pt x="448" y="853"/>
                </a:lnTo>
                <a:lnTo>
                  <a:pt x="424" y="829"/>
                </a:lnTo>
                <a:lnTo>
                  <a:pt x="424" y="822"/>
                </a:lnTo>
                <a:close/>
                <a:moveTo>
                  <a:pt x="71" y="464"/>
                </a:moveTo>
                <a:lnTo>
                  <a:pt x="191" y="584"/>
                </a:lnTo>
                <a:lnTo>
                  <a:pt x="185" y="584"/>
                </a:lnTo>
                <a:lnTo>
                  <a:pt x="71" y="470"/>
                </a:lnTo>
                <a:lnTo>
                  <a:pt x="71" y="464"/>
                </a:lnTo>
                <a:close/>
                <a:moveTo>
                  <a:pt x="363" y="755"/>
                </a:moveTo>
                <a:lnTo>
                  <a:pt x="380" y="772"/>
                </a:lnTo>
                <a:lnTo>
                  <a:pt x="377" y="774"/>
                </a:lnTo>
                <a:lnTo>
                  <a:pt x="359" y="757"/>
                </a:lnTo>
                <a:lnTo>
                  <a:pt x="363" y="755"/>
                </a:lnTo>
                <a:close/>
                <a:moveTo>
                  <a:pt x="424" y="816"/>
                </a:moveTo>
                <a:lnTo>
                  <a:pt x="448" y="840"/>
                </a:lnTo>
                <a:lnTo>
                  <a:pt x="448" y="847"/>
                </a:lnTo>
                <a:lnTo>
                  <a:pt x="424" y="822"/>
                </a:lnTo>
                <a:lnTo>
                  <a:pt x="424" y="816"/>
                </a:lnTo>
                <a:close/>
                <a:moveTo>
                  <a:pt x="71" y="458"/>
                </a:moveTo>
                <a:lnTo>
                  <a:pt x="197" y="584"/>
                </a:lnTo>
                <a:lnTo>
                  <a:pt x="191" y="584"/>
                </a:lnTo>
                <a:lnTo>
                  <a:pt x="71" y="464"/>
                </a:lnTo>
                <a:lnTo>
                  <a:pt x="71" y="458"/>
                </a:lnTo>
                <a:close/>
                <a:moveTo>
                  <a:pt x="366" y="752"/>
                </a:moveTo>
                <a:lnTo>
                  <a:pt x="384" y="770"/>
                </a:lnTo>
                <a:lnTo>
                  <a:pt x="380" y="772"/>
                </a:lnTo>
                <a:lnTo>
                  <a:pt x="363" y="755"/>
                </a:lnTo>
                <a:lnTo>
                  <a:pt x="366" y="752"/>
                </a:lnTo>
                <a:close/>
                <a:moveTo>
                  <a:pt x="424" y="809"/>
                </a:moveTo>
                <a:lnTo>
                  <a:pt x="448" y="834"/>
                </a:lnTo>
                <a:lnTo>
                  <a:pt x="448" y="840"/>
                </a:lnTo>
                <a:lnTo>
                  <a:pt x="424" y="816"/>
                </a:lnTo>
                <a:lnTo>
                  <a:pt x="424" y="809"/>
                </a:lnTo>
                <a:close/>
                <a:moveTo>
                  <a:pt x="71" y="452"/>
                </a:moveTo>
                <a:lnTo>
                  <a:pt x="203" y="584"/>
                </a:lnTo>
                <a:lnTo>
                  <a:pt x="197" y="584"/>
                </a:lnTo>
                <a:lnTo>
                  <a:pt x="71" y="458"/>
                </a:lnTo>
                <a:lnTo>
                  <a:pt x="71" y="452"/>
                </a:lnTo>
                <a:close/>
                <a:moveTo>
                  <a:pt x="370" y="750"/>
                </a:moveTo>
                <a:lnTo>
                  <a:pt x="389" y="768"/>
                </a:lnTo>
                <a:lnTo>
                  <a:pt x="384" y="770"/>
                </a:lnTo>
                <a:lnTo>
                  <a:pt x="366" y="752"/>
                </a:lnTo>
                <a:lnTo>
                  <a:pt x="370" y="750"/>
                </a:lnTo>
                <a:close/>
                <a:moveTo>
                  <a:pt x="424" y="803"/>
                </a:moveTo>
                <a:lnTo>
                  <a:pt x="448" y="828"/>
                </a:lnTo>
                <a:lnTo>
                  <a:pt x="448" y="834"/>
                </a:lnTo>
                <a:lnTo>
                  <a:pt x="424" y="809"/>
                </a:lnTo>
                <a:lnTo>
                  <a:pt x="424" y="803"/>
                </a:lnTo>
                <a:close/>
                <a:moveTo>
                  <a:pt x="71" y="445"/>
                </a:moveTo>
                <a:lnTo>
                  <a:pt x="210" y="584"/>
                </a:lnTo>
                <a:lnTo>
                  <a:pt x="203" y="584"/>
                </a:lnTo>
                <a:lnTo>
                  <a:pt x="71" y="452"/>
                </a:lnTo>
                <a:lnTo>
                  <a:pt x="71" y="445"/>
                </a:lnTo>
                <a:close/>
                <a:moveTo>
                  <a:pt x="374" y="748"/>
                </a:moveTo>
                <a:lnTo>
                  <a:pt x="392" y="766"/>
                </a:lnTo>
                <a:lnTo>
                  <a:pt x="389" y="768"/>
                </a:lnTo>
                <a:lnTo>
                  <a:pt x="370" y="750"/>
                </a:lnTo>
                <a:lnTo>
                  <a:pt x="374" y="748"/>
                </a:lnTo>
                <a:close/>
                <a:moveTo>
                  <a:pt x="424" y="798"/>
                </a:moveTo>
                <a:lnTo>
                  <a:pt x="448" y="822"/>
                </a:lnTo>
                <a:lnTo>
                  <a:pt x="448" y="828"/>
                </a:lnTo>
                <a:lnTo>
                  <a:pt x="424" y="803"/>
                </a:lnTo>
                <a:lnTo>
                  <a:pt x="424" y="798"/>
                </a:lnTo>
                <a:close/>
                <a:moveTo>
                  <a:pt x="71" y="439"/>
                </a:moveTo>
                <a:lnTo>
                  <a:pt x="152" y="520"/>
                </a:lnTo>
                <a:lnTo>
                  <a:pt x="152" y="520"/>
                </a:lnTo>
                <a:lnTo>
                  <a:pt x="153" y="525"/>
                </a:lnTo>
                <a:lnTo>
                  <a:pt x="156" y="528"/>
                </a:lnTo>
                <a:lnTo>
                  <a:pt x="160" y="532"/>
                </a:lnTo>
                <a:lnTo>
                  <a:pt x="165" y="533"/>
                </a:lnTo>
                <a:lnTo>
                  <a:pt x="216" y="584"/>
                </a:lnTo>
                <a:lnTo>
                  <a:pt x="210" y="584"/>
                </a:lnTo>
                <a:lnTo>
                  <a:pt x="71" y="445"/>
                </a:lnTo>
                <a:lnTo>
                  <a:pt x="71" y="439"/>
                </a:lnTo>
                <a:close/>
                <a:moveTo>
                  <a:pt x="378" y="746"/>
                </a:moveTo>
                <a:lnTo>
                  <a:pt x="396" y="764"/>
                </a:lnTo>
                <a:lnTo>
                  <a:pt x="392" y="766"/>
                </a:lnTo>
                <a:lnTo>
                  <a:pt x="374" y="748"/>
                </a:lnTo>
                <a:lnTo>
                  <a:pt x="378" y="746"/>
                </a:lnTo>
                <a:close/>
                <a:moveTo>
                  <a:pt x="424" y="791"/>
                </a:moveTo>
                <a:lnTo>
                  <a:pt x="448" y="816"/>
                </a:lnTo>
                <a:lnTo>
                  <a:pt x="448" y="822"/>
                </a:lnTo>
                <a:lnTo>
                  <a:pt x="424" y="798"/>
                </a:lnTo>
                <a:lnTo>
                  <a:pt x="424" y="791"/>
                </a:lnTo>
                <a:close/>
                <a:moveTo>
                  <a:pt x="71" y="433"/>
                </a:moveTo>
                <a:lnTo>
                  <a:pt x="152" y="513"/>
                </a:lnTo>
                <a:lnTo>
                  <a:pt x="152" y="520"/>
                </a:lnTo>
                <a:lnTo>
                  <a:pt x="71" y="439"/>
                </a:lnTo>
                <a:lnTo>
                  <a:pt x="71" y="433"/>
                </a:lnTo>
                <a:close/>
                <a:moveTo>
                  <a:pt x="171" y="533"/>
                </a:moveTo>
                <a:lnTo>
                  <a:pt x="222" y="584"/>
                </a:lnTo>
                <a:lnTo>
                  <a:pt x="216" y="584"/>
                </a:lnTo>
                <a:lnTo>
                  <a:pt x="165" y="533"/>
                </a:lnTo>
                <a:lnTo>
                  <a:pt x="166" y="533"/>
                </a:lnTo>
                <a:lnTo>
                  <a:pt x="166" y="533"/>
                </a:lnTo>
                <a:lnTo>
                  <a:pt x="171" y="533"/>
                </a:lnTo>
                <a:close/>
                <a:moveTo>
                  <a:pt x="382" y="743"/>
                </a:moveTo>
                <a:lnTo>
                  <a:pt x="400" y="760"/>
                </a:lnTo>
                <a:lnTo>
                  <a:pt x="396" y="764"/>
                </a:lnTo>
                <a:lnTo>
                  <a:pt x="378" y="746"/>
                </a:lnTo>
                <a:lnTo>
                  <a:pt x="382" y="743"/>
                </a:lnTo>
                <a:close/>
                <a:moveTo>
                  <a:pt x="424" y="785"/>
                </a:moveTo>
                <a:lnTo>
                  <a:pt x="448" y="809"/>
                </a:lnTo>
                <a:lnTo>
                  <a:pt x="448" y="816"/>
                </a:lnTo>
                <a:lnTo>
                  <a:pt x="424" y="791"/>
                </a:lnTo>
                <a:lnTo>
                  <a:pt x="424" y="785"/>
                </a:lnTo>
                <a:close/>
                <a:moveTo>
                  <a:pt x="71" y="427"/>
                </a:moveTo>
                <a:lnTo>
                  <a:pt x="152" y="507"/>
                </a:lnTo>
                <a:lnTo>
                  <a:pt x="152" y="513"/>
                </a:lnTo>
                <a:lnTo>
                  <a:pt x="71" y="433"/>
                </a:lnTo>
                <a:lnTo>
                  <a:pt x="71" y="427"/>
                </a:lnTo>
                <a:close/>
                <a:moveTo>
                  <a:pt x="178" y="533"/>
                </a:moveTo>
                <a:lnTo>
                  <a:pt x="228" y="584"/>
                </a:lnTo>
                <a:lnTo>
                  <a:pt x="222" y="584"/>
                </a:lnTo>
                <a:lnTo>
                  <a:pt x="171" y="533"/>
                </a:lnTo>
                <a:lnTo>
                  <a:pt x="178" y="533"/>
                </a:lnTo>
                <a:close/>
                <a:moveTo>
                  <a:pt x="385" y="741"/>
                </a:moveTo>
                <a:lnTo>
                  <a:pt x="403" y="758"/>
                </a:lnTo>
                <a:lnTo>
                  <a:pt x="400" y="760"/>
                </a:lnTo>
                <a:lnTo>
                  <a:pt x="382" y="743"/>
                </a:lnTo>
                <a:lnTo>
                  <a:pt x="385" y="741"/>
                </a:lnTo>
                <a:close/>
                <a:moveTo>
                  <a:pt x="424" y="779"/>
                </a:moveTo>
                <a:lnTo>
                  <a:pt x="448" y="803"/>
                </a:lnTo>
                <a:lnTo>
                  <a:pt x="448" y="809"/>
                </a:lnTo>
                <a:lnTo>
                  <a:pt x="424" y="785"/>
                </a:lnTo>
                <a:lnTo>
                  <a:pt x="424" y="779"/>
                </a:lnTo>
                <a:close/>
                <a:moveTo>
                  <a:pt x="71" y="421"/>
                </a:moveTo>
                <a:lnTo>
                  <a:pt x="152" y="502"/>
                </a:lnTo>
                <a:lnTo>
                  <a:pt x="152" y="507"/>
                </a:lnTo>
                <a:lnTo>
                  <a:pt x="71" y="427"/>
                </a:lnTo>
                <a:lnTo>
                  <a:pt x="71" y="421"/>
                </a:lnTo>
                <a:close/>
                <a:moveTo>
                  <a:pt x="183" y="533"/>
                </a:moveTo>
                <a:lnTo>
                  <a:pt x="234" y="584"/>
                </a:lnTo>
                <a:lnTo>
                  <a:pt x="228" y="584"/>
                </a:lnTo>
                <a:lnTo>
                  <a:pt x="178" y="533"/>
                </a:lnTo>
                <a:lnTo>
                  <a:pt x="183" y="533"/>
                </a:lnTo>
                <a:close/>
                <a:moveTo>
                  <a:pt x="390" y="738"/>
                </a:moveTo>
                <a:lnTo>
                  <a:pt x="408" y="756"/>
                </a:lnTo>
                <a:lnTo>
                  <a:pt x="403" y="758"/>
                </a:lnTo>
                <a:lnTo>
                  <a:pt x="385" y="741"/>
                </a:lnTo>
                <a:lnTo>
                  <a:pt x="390" y="738"/>
                </a:lnTo>
                <a:close/>
                <a:moveTo>
                  <a:pt x="424" y="772"/>
                </a:moveTo>
                <a:lnTo>
                  <a:pt x="448" y="797"/>
                </a:lnTo>
                <a:lnTo>
                  <a:pt x="448" y="803"/>
                </a:lnTo>
                <a:lnTo>
                  <a:pt x="424" y="779"/>
                </a:lnTo>
                <a:lnTo>
                  <a:pt x="424" y="772"/>
                </a:lnTo>
                <a:close/>
                <a:moveTo>
                  <a:pt x="71" y="414"/>
                </a:moveTo>
                <a:lnTo>
                  <a:pt x="152" y="495"/>
                </a:lnTo>
                <a:lnTo>
                  <a:pt x="152" y="502"/>
                </a:lnTo>
                <a:lnTo>
                  <a:pt x="71" y="421"/>
                </a:lnTo>
                <a:lnTo>
                  <a:pt x="71" y="414"/>
                </a:lnTo>
                <a:close/>
                <a:moveTo>
                  <a:pt x="189" y="533"/>
                </a:moveTo>
                <a:lnTo>
                  <a:pt x="241" y="584"/>
                </a:lnTo>
                <a:lnTo>
                  <a:pt x="234" y="584"/>
                </a:lnTo>
                <a:lnTo>
                  <a:pt x="183" y="533"/>
                </a:lnTo>
                <a:lnTo>
                  <a:pt x="189" y="533"/>
                </a:lnTo>
                <a:close/>
                <a:moveTo>
                  <a:pt x="394" y="736"/>
                </a:moveTo>
                <a:lnTo>
                  <a:pt x="412" y="754"/>
                </a:lnTo>
                <a:lnTo>
                  <a:pt x="408" y="756"/>
                </a:lnTo>
                <a:lnTo>
                  <a:pt x="390" y="738"/>
                </a:lnTo>
                <a:lnTo>
                  <a:pt x="394" y="736"/>
                </a:lnTo>
                <a:close/>
                <a:moveTo>
                  <a:pt x="424" y="766"/>
                </a:moveTo>
                <a:lnTo>
                  <a:pt x="448" y="790"/>
                </a:lnTo>
                <a:lnTo>
                  <a:pt x="448" y="797"/>
                </a:lnTo>
                <a:lnTo>
                  <a:pt x="424" y="772"/>
                </a:lnTo>
                <a:lnTo>
                  <a:pt x="424" y="766"/>
                </a:lnTo>
                <a:close/>
                <a:moveTo>
                  <a:pt x="71" y="408"/>
                </a:moveTo>
                <a:lnTo>
                  <a:pt x="152" y="489"/>
                </a:lnTo>
                <a:lnTo>
                  <a:pt x="152" y="495"/>
                </a:lnTo>
                <a:lnTo>
                  <a:pt x="71" y="414"/>
                </a:lnTo>
                <a:lnTo>
                  <a:pt x="71" y="408"/>
                </a:lnTo>
                <a:close/>
                <a:moveTo>
                  <a:pt x="196" y="533"/>
                </a:moveTo>
                <a:lnTo>
                  <a:pt x="247" y="584"/>
                </a:lnTo>
                <a:lnTo>
                  <a:pt x="241" y="584"/>
                </a:lnTo>
                <a:lnTo>
                  <a:pt x="189" y="533"/>
                </a:lnTo>
                <a:lnTo>
                  <a:pt x="196" y="533"/>
                </a:lnTo>
                <a:close/>
                <a:moveTo>
                  <a:pt x="397" y="734"/>
                </a:moveTo>
                <a:lnTo>
                  <a:pt x="415" y="752"/>
                </a:lnTo>
                <a:lnTo>
                  <a:pt x="412" y="754"/>
                </a:lnTo>
                <a:lnTo>
                  <a:pt x="394" y="736"/>
                </a:lnTo>
                <a:lnTo>
                  <a:pt x="397" y="734"/>
                </a:lnTo>
                <a:close/>
                <a:moveTo>
                  <a:pt x="424" y="760"/>
                </a:moveTo>
                <a:lnTo>
                  <a:pt x="448" y="785"/>
                </a:lnTo>
                <a:lnTo>
                  <a:pt x="448" y="790"/>
                </a:lnTo>
                <a:lnTo>
                  <a:pt x="424" y="766"/>
                </a:lnTo>
                <a:lnTo>
                  <a:pt x="424" y="760"/>
                </a:lnTo>
                <a:close/>
                <a:moveTo>
                  <a:pt x="71" y="402"/>
                </a:moveTo>
                <a:lnTo>
                  <a:pt x="152" y="483"/>
                </a:lnTo>
                <a:lnTo>
                  <a:pt x="152" y="489"/>
                </a:lnTo>
                <a:lnTo>
                  <a:pt x="71" y="408"/>
                </a:lnTo>
                <a:lnTo>
                  <a:pt x="71" y="402"/>
                </a:lnTo>
                <a:close/>
                <a:moveTo>
                  <a:pt x="202" y="533"/>
                </a:moveTo>
                <a:lnTo>
                  <a:pt x="253" y="584"/>
                </a:lnTo>
                <a:lnTo>
                  <a:pt x="247" y="584"/>
                </a:lnTo>
                <a:lnTo>
                  <a:pt x="196" y="533"/>
                </a:lnTo>
                <a:lnTo>
                  <a:pt x="202" y="533"/>
                </a:lnTo>
                <a:close/>
                <a:moveTo>
                  <a:pt x="401" y="732"/>
                </a:moveTo>
                <a:lnTo>
                  <a:pt x="419" y="750"/>
                </a:lnTo>
                <a:lnTo>
                  <a:pt x="415" y="752"/>
                </a:lnTo>
                <a:lnTo>
                  <a:pt x="397" y="734"/>
                </a:lnTo>
                <a:lnTo>
                  <a:pt x="401" y="732"/>
                </a:lnTo>
                <a:close/>
                <a:moveTo>
                  <a:pt x="424" y="754"/>
                </a:moveTo>
                <a:lnTo>
                  <a:pt x="448" y="779"/>
                </a:lnTo>
                <a:lnTo>
                  <a:pt x="448" y="785"/>
                </a:lnTo>
                <a:lnTo>
                  <a:pt x="424" y="760"/>
                </a:lnTo>
                <a:lnTo>
                  <a:pt x="424" y="754"/>
                </a:lnTo>
                <a:close/>
                <a:moveTo>
                  <a:pt x="71" y="395"/>
                </a:moveTo>
                <a:lnTo>
                  <a:pt x="152" y="476"/>
                </a:lnTo>
                <a:lnTo>
                  <a:pt x="152" y="483"/>
                </a:lnTo>
                <a:lnTo>
                  <a:pt x="71" y="402"/>
                </a:lnTo>
                <a:lnTo>
                  <a:pt x="71" y="395"/>
                </a:lnTo>
                <a:close/>
                <a:moveTo>
                  <a:pt x="179" y="503"/>
                </a:moveTo>
                <a:lnTo>
                  <a:pt x="181" y="505"/>
                </a:lnTo>
                <a:lnTo>
                  <a:pt x="179" y="505"/>
                </a:lnTo>
                <a:lnTo>
                  <a:pt x="179" y="503"/>
                </a:lnTo>
                <a:close/>
                <a:moveTo>
                  <a:pt x="209" y="533"/>
                </a:moveTo>
                <a:lnTo>
                  <a:pt x="260" y="584"/>
                </a:lnTo>
                <a:lnTo>
                  <a:pt x="253" y="584"/>
                </a:lnTo>
                <a:lnTo>
                  <a:pt x="202" y="533"/>
                </a:lnTo>
                <a:lnTo>
                  <a:pt x="209" y="533"/>
                </a:lnTo>
                <a:close/>
                <a:moveTo>
                  <a:pt x="406" y="730"/>
                </a:moveTo>
                <a:lnTo>
                  <a:pt x="423" y="747"/>
                </a:lnTo>
                <a:lnTo>
                  <a:pt x="419" y="750"/>
                </a:lnTo>
                <a:lnTo>
                  <a:pt x="401" y="732"/>
                </a:lnTo>
                <a:lnTo>
                  <a:pt x="406" y="730"/>
                </a:lnTo>
                <a:close/>
                <a:moveTo>
                  <a:pt x="424" y="748"/>
                </a:moveTo>
                <a:lnTo>
                  <a:pt x="448" y="772"/>
                </a:lnTo>
                <a:lnTo>
                  <a:pt x="448" y="779"/>
                </a:lnTo>
                <a:lnTo>
                  <a:pt x="424" y="754"/>
                </a:lnTo>
                <a:lnTo>
                  <a:pt x="424" y="748"/>
                </a:lnTo>
                <a:close/>
                <a:moveTo>
                  <a:pt x="71" y="390"/>
                </a:moveTo>
                <a:lnTo>
                  <a:pt x="152" y="470"/>
                </a:lnTo>
                <a:lnTo>
                  <a:pt x="152" y="476"/>
                </a:lnTo>
                <a:lnTo>
                  <a:pt x="71" y="395"/>
                </a:lnTo>
                <a:lnTo>
                  <a:pt x="71" y="390"/>
                </a:lnTo>
                <a:close/>
                <a:moveTo>
                  <a:pt x="179" y="497"/>
                </a:moveTo>
                <a:lnTo>
                  <a:pt x="187" y="505"/>
                </a:lnTo>
                <a:lnTo>
                  <a:pt x="181" y="505"/>
                </a:lnTo>
                <a:lnTo>
                  <a:pt x="179" y="503"/>
                </a:lnTo>
                <a:lnTo>
                  <a:pt x="179" y="497"/>
                </a:lnTo>
                <a:close/>
                <a:moveTo>
                  <a:pt x="215" y="533"/>
                </a:moveTo>
                <a:lnTo>
                  <a:pt x="265" y="584"/>
                </a:lnTo>
                <a:lnTo>
                  <a:pt x="260" y="584"/>
                </a:lnTo>
                <a:lnTo>
                  <a:pt x="209" y="533"/>
                </a:lnTo>
                <a:lnTo>
                  <a:pt x="215" y="533"/>
                </a:lnTo>
                <a:close/>
                <a:moveTo>
                  <a:pt x="409" y="727"/>
                </a:moveTo>
                <a:lnTo>
                  <a:pt x="448" y="766"/>
                </a:lnTo>
                <a:lnTo>
                  <a:pt x="448" y="772"/>
                </a:lnTo>
                <a:lnTo>
                  <a:pt x="424" y="748"/>
                </a:lnTo>
                <a:lnTo>
                  <a:pt x="424" y="747"/>
                </a:lnTo>
                <a:lnTo>
                  <a:pt x="423" y="747"/>
                </a:lnTo>
                <a:lnTo>
                  <a:pt x="406" y="730"/>
                </a:lnTo>
                <a:lnTo>
                  <a:pt x="409" y="727"/>
                </a:lnTo>
                <a:close/>
                <a:moveTo>
                  <a:pt x="71" y="384"/>
                </a:moveTo>
                <a:lnTo>
                  <a:pt x="152" y="464"/>
                </a:lnTo>
                <a:lnTo>
                  <a:pt x="152" y="470"/>
                </a:lnTo>
                <a:lnTo>
                  <a:pt x="71" y="390"/>
                </a:lnTo>
                <a:lnTo>
                  <a:pt x="71" y="384"/>
                </a:lnTo>
                <a:close/>
                <a:moveTo>
                  <a:pt x="179" y="491"/>
                </a:moveTo>
                <a:lnTo>
                  <a:pt x="194" y="505"/>
                </a:lnTo>
                <a:lnTo>
                  <a:pt x="187" y="505"/>
                </a:lnTo>
                <a:lnTo>
                  <a:pt x="179" y="497"/>
                </a:lnTo>
                <a:lnTo>
                  <a:pt x="179" y="491"/>
                </a:lnTo>
                <a:close/>
                <a:moveTo>
                  <a:pt x="220" y="533"/>
                </a:moveTo>
                <a:lnTo>
                  <a:pt x="271" y="584"/>
                </a:lnTo>
                <a:lnTo>
                  <a:pt x="265" y="584"/>
                </a:lnTo>
                <a:lnTo>
                  <a:pt x="215" y="533"/>
                </a:lnTo>
                <a:lnTo>
                  <a:pt x="220" y="533"/>
                </a:lnTo>
                <a:close/>
                <a:moveTo>
                  <a:pt x="413" y="724"/>
                </a:moveTo>
                <a:lnTo>
                  <a:pt x="448" y="759"/>
                </a:lnTo>
                <a:lnTo>
                  <a:pt x="448" y="766"/>
                </a:lnTo>
                <a:lnTo>
                  <a:pt x="409" y="727"/>
                </a:lnTo>
                <a:lnTo>
                  <a:pt x="413" y="724"/>
                </a:lnTo>
                <a:close/>
                <a:moveTo>
                  <a:pt x="71" y="377"/>
                </a:moveTo>
                <a:lnTo>
                  <a:pt x="152" y="458"/>
                </a:lnTo>
                <a:lnTo>
                  <a:pt x="152" y="464"/>
                </a:lnTo>
                <a:lnTo>
                  <a:pt x="71" y="384"/>
                </a:lnTo>
                <a:lnTo>
                  <a:pt x="71" y="377"/>
                </a:lnTo>
                <a:close/>
                <a:moveTo>
                  <a:pt x="179" y="485"/>
                </a:moveTo>
                <a:lnTo>
                  <a:pt x="200" y="505"/>
                </a:lnTo>
                <a:lnTo>
                  <a:pt x="194" y="505"/>
                </a:lnTo>
                <a:lnTo>
                  <a:pt x="179" y="491"/>
                </a:lnTo>
                <a:lnTo>
                  <a:pt x="179" y="485"/>
                </a:lnTo>
                <a:close/>
                <a:moveTo>
                  <a:pt x="227" y="533"/>
                </a:moveTo>
                <a:lnTo>
                  <a:pt x="278" y="584"/>
                </a:lnTo>
                <a:lnTo>
                  <a:pt x="271" y="584"/>
                </a:lnTo>
                <a:lnTo>
                  <a:pt x="220" y="533"/>
                </a:lnTo>
                <a:lnTo>
                  <a:pt x="227" y="533"/>
                </a:lnTo>
                <a:close/>
                <a:moveTo>
                  <a:pt x="417" y="722"/>
                </a:moveTo>
                <a:lnTo>
                  <a:pt x="448" y="753"/>
                </a:lnTo>
                <a:lnTo>
                  <a:pt x="448" y="759"/>
                </a:lnTo>
                <a:lnTo>
                  <a:pt x="413" y="724"/>
                </a:lnTo>
                <a:lnTo>
                  <a:pt x="417" y="722"/>
                </a:lnTo>
                <a:close/>
                <a:moveTo>
                  <a:pt x="71" y="371"/>
                </a:moveTo>
                <a:lnTo>
                  <a:pt x="152" y="452"/>
                </a:lnTo>
                <a:lnTo>
                  <a:pt x="152" y="458"/>
                </a:lnTo>
                <a:lnTo>
                  <a:pt x="71" y="377"/>
                </a:lnTo>
                <a:lnTo>
                  <a:pt x="71" y="371"/>
                </a:lnTo>
                <a:close/>
                <a:moveTo>
                  <a:pt x="179" y="478"/>
                </a:moveTo>
                <a:lnTo>
                  <a:pt x="207" y="505"/>
                </a:lnTo>
                <a:lnTo>
                  <a:pt x="200" y="505"/>
                </a:lnTo>
                <a:lnTo>
                  <a:pt x="179" y="485"/>
                </a:lnTo>
                <a:lnTo>
                  <a:pt x="179" y="478"/>
                </a:lnTo>
                <a:close/>
                <a:moveTo>
                  <a:pt x="233" y="533"/>
                </a:moveTo>
                <a:lnTo>
                  <a:pt x="284" y="584"/>
                </a:lnTo>
                <a:lnTo>
                  <a:pt x="278" y="584"/>
                </a:lnTo>
                <a:lnTo>
                  <a:pt x="227" y="533"/>
                </a:lnTo>
                <a:lnTo>
                  <a:pt x="233" y="533"/>
                </a:lnTo>
                <a:close/>
                <a:moveTo>
                  <a:pt x="420" y="720"/>
                </a:moveTo>
                <a:lnTo>
                  <a:pt x="448" y="748"/>
                </a:lnTo>
                <a:lnTo>
                  <a:pt x="448" y="753"/>
                </a:lnTo>
                <a:lnTo>
                  <a:pt x="417" y="722"/>
                </a:lnTo>
                <a:lnTo>
                  <a:pt x="420" y="720"/>
                </a:lnTo>
                <a:close/>
                <a:moveTo>
                  <a:pt x="71" y="364"/>
                </a:moveTo>
                <a:lnTo>
                  <a:pt x="152" y="445"/>
                </a:lnTo>
                <a:lnTo>
                  <a:pt x="152" y="452"/>
                </a:lnTo>
                <a:lnTo>
                  <a:pt x="71" y="371"/>
                </a:lnTo>
                <a:lnTo>
                  <a:pt x="71" y="364"/>
                </a:lnTo>
                <a:close/>
                <a:moveTo>
                  <a:pt x="179" y="472"/>
                </a:moveTo>
                <a:lnTo>
                  <a:pt x="212" y="505"/>
                </a:lnTo>
                <a:lnTo>
                  <a:pt x="207" y="505"/>
                </a:lnTo>
                <a:lnTo>
                  <a:pt x="179" y="478"/>
                </a:lnTo>
                <a:lnTo>
                  <a:pt x="179" y="472"/>
                </a:lnTo>
                <a:close/>
                <a:moveTo>
                  <a:pt x="240" y="533"/>
                </a:moveTo>
                <a:lnTo>
                  <a:pt x="291" y="584"/>
                </a:lnTo>
                <a:lnTo>
                  <a:pt x="284" y="584"/>
                </a:lnTo>
                <a:lnTo>
                  <a:pt x="233" y="533"/>
                </a:lnTo>
                <a:lnTo>
                  <a:pt x="240" y="533"/>
                </a:lnTo>
                <a:close/>
                <a:moveTo>
                  <a:pt x="424" y="717"/>
                </a:moveTo>
                <a:lnTo>
                  <a:pt x="448" y="741"/>
                </a:lnTo>
                <a:lnTo>
                  <a:pt x="448" y="748"/>
                </a:lnTo>
                <a:lnTo>
                  <a:pt x="420" y="720"/>
                </a:lnTo>
                <a:lnTo>
                  <a:pt x="424" y="718"/>
                </a:lnTo>
                <a:lnTo>
                  <a:pt x="424" y="717"/>
                </a:lnTo>
                <a:close/>
                <a:moveTo>
                  <a:pt x="71" y="359"/>
                </a:moveTo>
                <a:lnTo>
                  <a:pt x="152" y="439"/>
                </a:lnTo>
                <a:lnTo>
                  <a:pt x="152" y="445"/>
                </a:lnTo>
                <a:lnTo>
                  <a:pt x="71" y="364"/>
                </a:lnTo>
                <a:lnTo>
                  <a:pt x="71" y="359"/>
                </a:lnTo>
                <a:close/>
                <a:moveTo>
                  <a:pt x="179" y="467"/>
                </a:moveTo>
                <a:lnTo>
                  <a:pt x="218" y="505"/>
                </a:lnTo>
                <a:lnTo>
                  <a:pt x="212" y="505"/>
                </a:lnTo>
                <a:lnTo>
                  <a:pt x="179" y="472"/>
                </a:lnTo>
                <a:lnTo>
                  <a:pt x="179" y="467"/>
                </a:lnTo>
                <a:close/>
                <a:moveTo>
                  <a:pt x="246" y="533"/>
                </a:moveTo>
                <a:lnTo>
                  <a:pt x="296" y="584"/>
                </a:lnTo>
                <a:lnTo>
                  <a:pt x="291" y="584"/>
                </a:lnTo>
                <a:lnTo>
                  <a:pt x="240" y="533"/>
                </a:lnTo>
                <a:lnTo>
                  <a:pt x="246" y="533"/>
                </a:lnTo>
                <a:close/>
                <a:moveTo>
                  <a:pt x="424" y="710"/>
                </a:moveTo>
                <a:lnTo>
                  <a:pt x="463" y="750"/>
                </a:lnTo>
                <a:lnTo>
                  <a:pt x="448" y="741"/>
                </a:lnTo>
                <a:lnTo>
                  <a:pt x="448" y="741"/>
                </a:lnTo>
                <a:lnTo>
                  <a:pt x="424" y="717"/>
                </a:lnTo>
                <a:lnTo>
                  <a:pt x="424" y="710"/>
                </a:lnTo>
                <a:close/>
                <a:moveTo>
                  <a:pt x="71" y="353"/>
                </a:moveTo>
                <a:lnTo>
                  <a:pt x="152" y="433"/>
                </a:lnTo>
                <a:lnTo>
                  <a:pt x="152" y="439"/>
                </a:lnTo>
                <a:lnTo>
                  <a:pt x="71" y="359"/>
                </a:lnTo>
                <a:lnTo>
                  <a:pt x="71" y="353"/>
                </a:lnTo>
                <a:close/>
                <a:moveTo>
                  <a:pt x="179" y="460"/>
                </a:moveTo>
                <a:lnTo>
                  <a:pt x="225" y="505"/>
                </a:lnTo>
                <a:lnTo>
                  <a:pt x="218" y="505"/>
                </a:lnTo>
                <a:lnTo>
                  <a:pt x="179" y="467"/>
                </a:lnTo>
                <a:lnTo>
                  <a:pt x="179" y="460"/>
                </a:lnTo>
                <a:close/>
                <a:moveTo>
                  <a:pt x="251" y="533"/>
                </a:moveTo>
                <a:lnTo>
                  <a:pt x="302" y="584"/>
                </a:lnTo>
                <a:lnTo>
                  <a:pt x="296" y="584"/>
                </a:lnTo>
                <a:lnTo>
                  <a:pt x="246" y="533"/>
                </a:lnTo>
                <a:lnTo>
                  <a:pt x="251" y="533"/>
                </a:lnTo>
                <a:close/>
                <a:moveTo>
                  <a:pt x="424" y="704"/>
                </a:moveTo>
                <a:lnTo>
                  <a:pt x="478" y="758"/>
                </a:lnTo>
                <a:lnTo>
                  <a:pt x="463" y="750"/>
                </a:lnTo>
                <a:lnTo>
                  <a:pt x="424" y="710"/>
                </a:lnTo>
                <a:lnTo>
                  <a:pt x="424" y="704"/>
                </a:lnTo>
                <a:close/>
                <a:moveTo>
                  <a:pt x="71" y="346"/>
                </a:moveTo>
                <a:lnTo>
                  <a:pt x="152" y="427"/>
                </a:lnTo>
                <a:lnTo>
                  <a:pt x="152" y="433"/>
                </a:lnTo>
                <a:lnTo>
                  <a:pt x="71" y="353"/>
                </a:lnTo>
                <a:lnTo>
                  <a:pt x="71" y="346"/>
                </a:lnTo>
                <a:close/>
                <a:moveTo>
                  <a:pt x="179" y="454"/>
                </a:moveTo>
                <a:lnTo>
                  <a:pt x="231" y="505"/>
                </a:lnTo>
                <a:lnTo>
                  <a:pt x="225" y="505"/>
                </a:lnTo>
                <a:lnTo>
                  <a:pt x="179" y="460"/>
                </a:lnTo>
                <a:lnTo>
                  <a:pt x="179" y="454"/>
                </a:lnTo>
                <a:close/>
                <a:moveTo>
                  <a:pt x="258" y="533"/>
                </a:moveTo>
                <a:lnTo>
                  <a:pt x="309" y="584"/>
                </a:lnTo>
                <a:lnTo>
                  <a:pt x="302" y="584"/>
                </a:lnTo>
                <a:lnTo>
                  <a:pt x="251" y="533"/>
                </a:lnTo>
                <a:lnTo>
                  <a:pt x="258" y="533"/>
                </a:lnTo>
                <a:close/>
                <a:moveTo>
                  <a:pt x="424" y="698"/>
                </a:moveTo>
                <a:lnTo>
                  <a:pt x="494" y="768"/>
                </a:lnTo>
                <a:lnTo>
                  <a:pt x="478" y="758"/>
                </a:lnTo>
                <a:lnTo>
                  <a:pt x="424" y="704"/>
                </a:lnTo>
                <a:lnTo>
                  <a:pt x="424" y="698"/>
                </a:lnTo>
                <a:close/>
                <a:moveTo>
                  <a:pt x="71" y="340"/>
                </a:moveTo>
                <a:lnTo>
                  <a:pt x="152" y="421"/>
                </a:lnTo>
                <a:lnTo>
                  <a:pt x="152" y="427"/>
                </a:lnTo>
                <a:lnTo>
                  <a:pt x="71" y="346"/>
                </a:lnTo>
                <a:lnTo>
                  <a:pt x="71" y="340"/>
                </a:lnTo>
                <a:close/>
                <a:moveTo>
                  <a:pt x="179" y="447"/>
                </a:moveTo>
                <a:lnTo>
                  <a:pt x="237" y="505"/>
                </a:lnTo>
                <a:lnTo>
                  <a:pt x="231" y="505"/>
                </a:lnTo>
                <a:lnTo>
                  <a:pt x="179" y="454"/>
                </a:lnTo>
                <a:lnTo>
                  <a:pt x="179" y="447"/>
                </a:lnTo>
                <a:close/>
                <a:moveTo>
                  <a:pt x="264" y="533"/>
                </a:moveTo>
                <a:lnTo>
                  <a:pt x="315" y="584"/>
                </a:lnTo>
                <a:lnTo>
                  <a:pt x="309" y="584"/>
                </a:lnTo>
                <a:lnTo>
                  <a:pt x="258" y="533"/>
                </a:lnTo>
                <a:lnTo>
                  <a:pt x="264" y="533"/>
                </a:lnTo>
                <a:close/>
                <a:moveTo>
                  <a:pt x="424" y="692"/>
                </a:moveTo>
                <a:lnTo>
                  <a:pt x="509" y="776"/>
                </a:lnTo>
                <a:lnTo>
                  <a:pt x="494" y="768"/>
                </a:lnTo>
                <a:lnTo>
                  <a:pt x="424" y="698"/>
                </a:lnTo>
                <a:lnTo>
                  <a:pt x="424" y="692"/>
                </a:lnTo>
                <a:close/>
                <a:moveTo>
                  <a:pt x="71" y="333"/>
                </a:moveTo>
                <a:lnTo>
                  <a:pt x="152" y="414"/>
                </a:lnTo>
                <a:lnTo>
                  <a:pt x="152" y="421"/>
                </a:lnTo>
                <a:lnTo>
                  <a:pt x="71" y="340"/>
                </a:lnTo>
                <a:lnTo>
                  <a:pt x="71" y="333"/>
                </a:lnTo>
                <a:close/>
                <a:moveTo>
                  <a:pt x="179" y="441"/>
                </a:moveTo>
                <a:lnTo>
                  <a:pt x="244" y="505"/>
                </a:lnTo>
                <a:lnTo>
                  <a:pt x="237" y="505"/>
                </a:lnTo>
                <a:lnTo>
                  <a:pt x="179" y="447"/>
                </a:lnTo>
                <a:lnTo>
                  <a:pt x="179" y="441"/>
                </a:lnTo>
                <a:close/>
                <a:moveTo>
                  <a:pt x="270" y="533"/>
                </a:moveTo>
                <a:lnTo>
                  <a:pt x="321" y="584"/>
                </a:lnTo>
                <a:lnTo>
                  <a:pt x="315" y="584"/>
                </a:lnTo>
                <a:lnTo>
                  <a:pt x="264" y="533"/>
                </a:lnTo>
                <a:lnTo>
                  <a:pt x="270" y="533"/>
                </a:lnTo>
                <a:close/>
                <a:moveTo>
                  <a:pt x="424" y="686"/>
                </a:moveTo>
                <a:lnTo>
                  <a:pt x="448" y="710"/>
                </a:lnTo>
                <a:lnTo>
                  <a:pt x="448" y="713"/>
                </a:lnTo>
                <a:lnTo>
                  <a:pt x="455" y="716"/>
                </a:lnTo>
                <a:lnTo>
                  <a:pt x="524" y="786"/>
                </a:lnTo>
                <a:lnTo>
                  <a:pt x="509" y="776"/>
                </a:lnTo>
                <a:lnTo>
                  <a:pt x="424" y="692"/>
                </a:lnTo>
                <a:lnTo>
                  <a:pt x="424" y="686"/>
                </a:lnTo>
                <a:close/>
                <a:moveTo>
                  <a:pt x="71" y="327"/>
                </a:moveTo>
                <a:lnTo>
                  <a:pt x="152" y="408"/>
                </a:lnTo>
                <a:lnTo>
                  <a:pt x="152" y="414"/>
                </a:lnTo>
                <a:lnTo>
                  <a:pt x="71" y="333"/>
                </a:lnTo>
                <a:lnTo>
                  <a:pt x="71" y="327"/>
                </a:lnTo>
                <a:close/>
                <a:moveTo>
                  <a:pt x="179" y="435"/>
                </a:moveTo>
                <a:lnTo>
                  <a:pt x="219" y="475"/>
                </a:lnTo>
                <a:lnTo>
                  <a:pt x="219" y="479"/>
                </a:lnTo>
                <a:lnTo>
                  <a:pt x="224" y="479"/>
                </a:lnTo>
                <a:lnTo>
                  <a:pt x="249" y="505"/>
                </a:lnTo>
                <a:lnTo>
                  <a:pt x="244" y="505"/>
                </a:lnTo>
                <a:lnTo>
                  <a:pt x="179" y="441"/>
                </a:lnTo>
                <a:lnTo>
                  <a:pt x="179" y="435"/>
                </a:lnTo>
                <a:close/>
                <a:moveTo>
                  <a:pt x="277" y="533"/>
                </a:moveTo>
                <a:lnTo>
                  <a:pt x="328" y="584"/>
                </a:lnTo>
                <a:lnTo>
                  <a:pt x="321" y="584"/>
                </a:lnTo>
                <a:lnTo>
                  <a:pt x="270" y="533"/>
                </a:lnTo>
                <a:lnTo>
                  <a:pt x="277" y="533"/>
                </a:lnTo>
                <a:close/>
                <a:moveTo>
                  <a:pt x="424" y="680"/>
                </a:moveTo>
                <a:lnTo>
                  <a:pt x="448" y="704"/>
                </a:lnTo>
                <a:lnTo>
                  <a:pt x="448" y="710"/>
                </a:lnTo>
                <a:lnTo>
                  <a:pt x="424" y="686"/>
                </a:lnTo>
                <a:lnTo>
                  <a:pt x="424" y="680"/>
                </a:lnTo>
                <a:close/>
                <a:moveTo>
                  <a:pt x="469" y="725"/>
                </a:moveTo>
                <a:lnTo>
                  <a:pt x="539" y="794"/>
                </a:lnTo>
                <a:lnTo>
                  <a:pt x="524" y="786"/>
                </a:lnTo>
                <a:lnTo>
                  <a:pt x="455" y="716"/>
                </a:lnTo>
                <a:lnTo>
                  <a:pt x="469" y="725"/>
                </a:lnTo>
                <a:close/>
                <a:moveTo>
                  <a:pt x="71" y="322"/>
                </a:moveTo>
                <a:lnTo>
                  <a:pt x="152" y="402"/>
                </a:lnTo>
                <a:lnTo>
                  <a:pt x="152" y="408"/>
                </a:lnTo>
                <a:lnTo>
                  <a:pt x="71" y="327"/>
                </a:lnTo>
                <a:lnTo>
                  <a:pt x="71" y="322"/>
                </a:lnTo>
                <a:close/>
                <a:moveTo>
                  <a:pt x="179" y="429"/>
                </a:moveTo>
                <a:lnTo>
                  <a:pt x="219" y="469"/>
                </a:lnTo>
                <a:lnTo>
                  <a:pt x="219" y="475"/>
                </a:lnTo>
                <a:lnTo>
                  <a:pt x="179" y="435"/>
                </a:lnTo>
                <a:lnTo>
                  <a:pt x="179" y="429"/>
                </a:lnTo>
                <a:close/>
                <a:moveTo>
                  <a:pt x="230" y="479"/>
                </a:moveTo>
                <a:lnTo>
                  <a:pt x="255" y="505"/>
                </a:lnTo>
                <a:lnTo>
                  <a:pt x="249" y="505"/>
                </a:lnTo>
                <a:lnTo>
                  <a:pt x="224" y="479"/>
                </a:lnTo>
                <a:lnTo>
                  <a:pt x="230" y="479"/>
                </a:lnTo>
                <a:close/>
                <a:moveTo>
                  <a:pt x="283" y="533"/>
                </a:moveTo>
                <a:lnTo>
                  <a:pt x="333" y="584"/>
                </a:lnTo>
                <a:lnTo>
                  <a:pt x="328" y="584"/>
                </a:lnTo>
                <a:lnTo>
                  <a:pt x="277" y="533"/>
                </a:lnTo>
                <a:lnTo>
                  <a:pt x="283" y="533"/>
                </a:lnTo>
                <a:close/>
                <a:moveTo>
                  <a:pt x="424" y="673"/>
                </a:moveTo>
                <a:lnTo>
                  <a:pt x="448" y="698"/>
                </a:lnTo>
                <a:lnTo>
                  <a:pt x="448" y="704"/>
                </a:lnTo>
                <a:lnTo>
                  <a:pt x="424" y="680"/>
                </a:lnTo>
                <a:lnTo>
                  <a:pt x="424" y="673"/>
                </a:lnTo>
                <a:close/>
                <a:moveTo>
                  <a:pt x="484" y="734"/>
                </a:moveTo>
                <a:lnTo>
                  <a:pt x="555" y="804"/>
                </a:lnTo>
                <a:lnTo>
                  <a:pt x="539" y="794"/>
                </a:lnTo>
                <a:lnTo>
                  <a:pt x="469" y="725"/>
                </a:lnTo>
                <a:lnTo>
                  <a:pt x="484" y="734"/>
                </a:lnTo>
                <a:close/>
                <a:moveTo>
                  <a:pt x="71" y="315"/>
                </a:moveTo>
                <a:lnTo>
                  <a:pt x="152" y="396"/>
                </a:lnTo>
                <a:lnTo>
                  <a:pt x="152" y="402"/>
                </a:lnTo>
                <a:lnTo>
                  <a:pt x="71" y="322"/>
                </a:lnTo>
                <a:lnTo>
                  <a:pt x="71" y="315"/>
                </a:lnTo>
                <a:close/>
                <a:moveTo>
                  <a:pt x="179" y="423"/>
                </a:moveTo>
                <a:lnTo>
                  <a:pt x="219" y="462"/>
                </a:lnTo>
                <a:lnTo>
                  <a:pt x="219" y="469"/>
                </a:lnTo>
                <a:lnTo>
                  <a:pt x="179" y="429"/>
                </a:lnTo>
                <a:lnTo>
                  <a:pt x="179" y="423"/>
                </a:lnTo>
                <a:close/>
                <a:moveTo>
                  <a:pt x="236" y="479"/>
                </a:moveTo>
                <a:lnTo>
                  <a:pt x="262" y="505"/>
                </a:lnTo>
                <a:lnTo>
                  <a:pt x="255" y="505"/>
                </a:lnTo>
                <a:lnTo>
                  <a:pt x="230" y="479"/>
                </a:lnTo>
                <a:lnTo>
                  <a:pt x="236" y="479"/>
                </a:lnTo>
                <a:close/>
                <a:moveTo>
                  <a:pt x="288" y="533"/>
                </a:moveTo>
                <a:lnTo>
                  <a:pt x="340" y="584"/>
                </a:lnTo>
                <a:lnTo>
                  <a:pt x="333" y="584"/>
                </a:lnTo>
                <a:lnTo>
                  <a:pt x="283" y="533"/>
                </a:lnTo>
                <a:lnTo>
                  <a:pt x="288" y="533"/>
                </a:lnTo>
                <a:close/>
                <a:moveTo>
                  <a:pt x="424" y="667"/>
                </a:moveTo>
                <a:lnTo>
                  <a:pt x="448" y="691"/>
                </a:lnTo>
                <a:lnTo>
                  <a:pt x="448" y="698"/>
                </a:lnTo>
                <a:lnTo>
                  <a:pt x="424" y="673"/>
                </a:lnTo>
                <a:lnTo>
                  <a:pt x="424" y="667"/>
                </a:lnTo>
                <a:close/>
                <a:moveTo>
                  <a:pt x="500" y="743"/>
                </a:moveTo>
                <a:lnTo>
                  <a:pt x="570" y="813"/>
                </a:lnTo>
                <a:lnTo>
                  <a:pt x="555" y="804"/>
                </a:lnTo>
                <a:lnTo>
                  <a:pt x="484" y="734"/>
                </a:lnTo>
                <a:lnTo>
                  <a:pt x="500" y="743"/>
                </a:lnTo>
                <a:close/>
                <a:moveTo>
                  <a:pt x="71" y="309"/>
                </a:moveTo>
                <a:lnTo>
                  <a:pt x="152" y="390"/>
                </a:lnTo>
                <a:lnTo>
                  <a:pt x="152" y="396"/>
                </a:lnTo>
                <a:lnTo>
                  <a:pt x="71" y="315"/>
                </a:lnTo>
                <a:lnTo>
                  <a:pt x="71" y="309"/>
                </a:lnTo>
                <a:close/>
                <a:moveTo>
                  <a:pt x="179" y="417"/>
                </a:moveTo>
                <a:lnTo>
                  <a:pt x="219" y="457"/>
                </a:lnTo>
                <a:lnTo>
                  <a:pt x="219" y="462"/>
                </a:lnTo>
                <a:lnTo>
                  <a:pt x="179" y="423"/>
                </a:lnTo>
                <a:lnTo>
                  <a:pt x="179" y="417"/>
                </a:lnTo>
                <a:close/>
                <a:moveTo>
                  <a:pt x="242" y="479"/>
                </a:moveTo>
                <a:lnTo>
                  <a:pt x="268" y="505"/>
                </a:lnTo>
                <a:lnTo>
                  <a:pt x="262" y="505"/>
                </a:lnTo>
                <a:lnTo>
                  <a:pt x="236" y="479"/>
                </a:lnTo>
                <a:lnTo>
                  <a:pt x="242" y="479"/>
                </a:lnTo>
                <a:close/>
                <a:moveTo>
                  <a:pt x="295" y="533"/>
                </a:moveTo>
                <a:lnTo>
                  <a:pt x="346" y="584"/>
                </a:lnTo>
                <a:lnTo>
                  <a:pt x="340" y="584"/>
                </a:lnTo>
                <a:lnTo>
                  <a:pt x="288" y="533"/>
                </a:lnTo>
                <a:lnTo>
                  <a:pt x="295" y="533"/>
                </a:lnTo>
                <a:close/>
                <a:moveTo>
                  <a:pt x="424" y="661"/>
                </a:moveTo>
                <a:lnTo>
                  <a:pt x="448" y="685"/>
                </a:lnTo>
                <a:lnTo>
                  <a:pt x="448" y="691"/>
                </a:lnTo>
                <a:lnTo>
                  <a:pt x="424" y="667"/>
                </a:lnTo>
                <a:lnTo>
                  <a:pt x="424" y="661"/>
                </a:lnTo>
                <a:close/>
                <a:moveTo>
                  <a:pt x="515" y="752"/>
                </a:moveTo>
                <a:lnTo>
                  <a:pt x="584" y="822"/>
                </a:lnTo>
                <a:lnTo>
                  <a:pt x="570" y="813"/>
                </a:lnTo>
                <a:lnTo>
                  <a:pt x="500" y="743"/>
                </a:lnTo>
                <a:lnTo>
                  <a:pt x="515" y="752"/>
                </a:lnTo>
                <a:close/>
                <a:moveTo>
                  <a:pt x="71" y="303"/>
                </a:moveTo>
                <a:lnTo>
                  <a:pt x="152" y="384"/>
                </a:lnTo>
                <a:lnTo>
                  <a:pt x="152" y="390"/>
                </a:lnTo>
                <a:lnTo>
                  <a:pt x="71" y="309"/>
                </a:lnTo>
                <a:lnTo>
                  <a:pt x="71" y="303"/>
                </a:lnTo>
                <a:close/>
                <a:moveTo>
                  <a:pt x="179" y="410"/>
                </a:moveTo>
                <a:lnTo>
                  <a:pt x="219" y="451"/>
                </a:lnTo>
                <a:lnTo>
                  <a:pt x="219" y="457"/>
                </a:lnTo>
                <a:lnTo>
                  <a:pt x="179" y="417"/>
                </a:lnTo>
                <a:lnTo>
                  <a:pt x="179" y="410"/>
                </a:lnTo>
                <a:close/>
                <a:moveTo>
                  <a:pt x="248" y="479"/>
                </a:moveTo>
                <a:lnTo>
                  <a:pt x="275" y="505"/>
                </a:lnTo>
                <a:lnTo>
                  <a:pt x="268" y="505"/>
                </a:lnTo>
                <a:lnTo>
                  <a:pt x="242" y="479"/>
                </a:lnTo>
                <a:lnTo>
                  <a:pt x="248" y="479"/>
                </a:lnTo>
                <a:close/>
                <a:moveTo>
                  <a:pt x="301" y="533"/>
                </a:moveTo>
                <a:lnTo>
                  <a:pt x="352" y="584"/>
                </a:lnTo>
                <a:lnTo>
                  <a:pt x="346" y="584"/>
                </a:lnTo>
                <a:lnTo>
                  <a:pt x="295" y="533"/>
                </a:lnTo>
                <a:lnTo>
                  <a:pt x="301" y="533"/>
                </a:lnTo>
                <a:close/>
                <a:moveTo>
                  <a:pt x="424" y="655"/>
                </a:moveTo>
                <a:lnTo>
                  <a:pt x="448" y="680"/>
                </a:lnTo>
                <a:lnTo>
                  <a:pt x="448" y="685"/>
                </a:lnTo>
                <a:lnTo>
                  <a:pt x="424" y="661"/>
                </a:lnTo>
                <a:lnTo>
                  <a:pt x="424" y="655"/>
                </a:lnTo>
                <a:close/>
                <a:moveTo>
                  <a:pt x="530" y="761"/>
                </a:moveTo>
                <a:lnTo>
                  <a:pt x="600" y="831"/>
                </a:lnTo>
                <a:lnTo>
                  <a:pt x="584" y="822"/>
                </a:lnTo>
                <a:lnTo>
                  <a:pt x="515" y="752"/>
                </a:lnTo>
                <a:lnTo>
                  <a:pt x="530" y="761"/>
                </a:lnTo>
                <a:close/>
                <a:moveTo>
                  <a:pt x="71" y="296"/>
                </a:moveTo>
                <a:lnTo>
                  <a:pt x="152" y="377"/>
                </a:lnTo>
                <a:lnTo>
                  <a:pt x="152" y="384"/>
                </a:lnTo>
                <a:lnTo>
                  <a:pt x="71" y="303"/>
                </a:lnTo>
                <a:lnTo>
                  <a:pt x="71" y="296"/>
                </a:lnTo>
                <a:close/>
                <a:moveTo>
                  <a:pt x="179" y="404"/>
                </a:moveTo>
                <a:lnTo>
                  <a:pt x="219" y="444"/>
                </a:lnTo>
                <a:lnTo>
                  <a:pt x="219" y="451"/>
                </a:lnTo>
                <a:lnTo>
                  <a:pt x="179" y="410"/>
                </a:lnTo>
                <a:lnTo>
                  <a:pt x="179" y="404"/>
                </a:lnTo>
                <a:close/>
                <a:moveTo>
                  <a:pt x="254" y="479"/>
                </a:moveTo>
                <a:lnTo>
                  <a:pt x="281" y="505"/>
                </a:lnTo>
                <a:lnTo>
                  <a:pt x="275" y="505"/>
                </a:lnTo>
                <a:lnTo>
                  <a:pt x="248" y="479"/>
                </a:lnTo>
                <a:lnTo>
                  <a:pt x="254" y="479"/>
                </a:lnTo>
                <a:close/>
                <a:moveTo>
                  <a:pt x="308" y="533"/>
                </a:moveTo>
                <a:lnTo>
                  <a:pt x="359" y="584"/>
                </a:lnTo>
                <a:lnTo>
                  <a:pt x="352" y="584"/>
                </a:lnTo>
                <a:lnTo>
                  <a:pt x="301" y="533"/>
                </a:lnTo>
                <a:lnTo>
                  <a:pt x="308" y="533"/>
                </a:lnTo>
                <a:close/>
                <a:moveTo>
                  <a:pt x="424" y="649"/>
                </a:moveTo>
                <a:lnTo>
                  <a:pt x="448" y="673"/>
                </a:lnTo>
                <a:lnTo>
                  <a:pt x="448" y="680"/>
                </a:lnTo>
                <a:lnTo>
                  <a:pt x="424" y="655"/>
                </a:lnTo>
                <a:lnTo>
                  <a:pt x="424" y="649"/>
                </a:lnTo>
                <a:close/>
                <a:moveTo>
                  <a:pt x="545" y="770"/>
                </a:moveTo>
                <a:lnTo>
                  <a:pt x="615" y="840"/>
                </a:lnTo>
                <a:lnTo>
                  <a:pt x="600" y="831"/>
                </a:lnTo>
                <a:lnTo>
                  <a:pt x="530" y="761"/>
                </a:lnTo>
                <a:lnTo>
                  <a:pt x="545" y="770"/>
                </a:lnTo>
                <a:close/>
                <a:moveTo>
                  <a:pt x="71" y="290"/>
                </a:moveTo>
                <a:lnTo>
                  <a:pt x="152" y="371"/>
                </a:lnTo>
                <a:lnTo>
                  <a:pt x="152" y="377"/>
                </a:lnTo>
                <a:lnTo>
                  <a:pt x="71" y="296"/>
                </a:lnTo>
                <a:lnTo>
                  <a:pt x="71" y="290"/>
                </a:lnTo>
                <a:close/>
                <a:moveTo>
                  <a:pt x="179" y="397"/>
                </a:moveTo>
                <a:lnTo>
                  <a:pt x="219" y="438"/>
                </a:lnTo>
                <a:lnTo>
                  <a:pt x="219" y="444"/>
                </a:lnTo>
                <a:lnTo>
                  <a:pt x="179" y="404"/>
                </a:lnTo>
                <a:lnTo>
                  <a:pt x="179" y="397"/>
                </a:lnTo>
                <a:close/>
                <a:moveTo>
                  <a:pt x="261" y="479"/>
                </a:moveTo>
                <a:lnTo>
                  <a:pt x="286" y="505"/>
                </a:lnTo>
                <a:lnTo>
                  <a:pt x="281" y="505"/>
                </a:lnTo>
                <a:lnTo>
                  <a:pt x="254" y="479"/>
                </a:lnTo>
                <a:lnTo>
                  <a:pt x="261" y="479"/>
                </a:lnTo>
                <a:close/>
                <a:moveTo>
                  <a:pt x="314" y="533"/>
                </a:moveTo>
                <a:lnTo>
                  <a:pt x="365" y="584"/>
                </a:lnTo>
                <a:lnTo>
                  <a:pt x="359" y="584"/>
                </a:lnTo>
                <a:lnTo>
                  <a:pt x="308" y="533"/>
                </a:lnTo>
                <a:lnTo>
                  <a:pt x="314" y="533"/>
                </a:lnTo>
                <a:close/>
                <a:moveTo>
                  <a:pt x="424" y="642"/>
                </a:moveTo>
                <a:lnTo>
                  <a:pt x="448" y="667"/>
                </a:lnTo>
                <a:lnTo>
                  <a:pt x="448" y="673"/>
                </a:lnTo>
                <a:lnTo>
                  <a:pt x="424" y="649"/>
                </a:lnTo>
                <a:lnTo>
                  <a:pt x="424" y="642"/>
                </a:lnTo>
                <a:close/>
                <a:moveTo>
                  <a:pt x="561" y="780"/>
                </a:moveTo>
                <a:lnTo>
                  <a:pt x="630" y="849"/>
                </a:lnTo>
                <a:lnTo>
                  <a:pt x="615" y="840"/>
                </a:lnTo>
                <a:lnTo>
                  <a:pt x="545" y="770"/>
                </a:lnTo>
                <a:lnTo>
                  <a:pt x="561" y="780"/>
                </a:lnTo>
                <a:close/>
                <a:moveTo>
                  <a:pt x="71" y="285"/>
                </a:moveTo>
                <a:lnTo>
                  <a:pt x="152" y="364"/>
                </a:lnTo>
                <a:lnTo>
                  <a:pt x="152" y="371"/>
                </a:lnTo>
                <a:lnTo>
                  <a:pt x="71" y="290"/>
                </a:lnTo>
                <a:lnTo>
                  <a:pt x="71" y="285"/>
                </a:lnTo>
                <a:close/>
                <a:moveTo>
                  <a:pt x="179" y="392"/>
                </a:moveTo>
                <a:lnTo>
                  <a:pt x="219" y="431"/>
                </a:lnTo>
                <a:lnTo>
                  <a:pt x="219" y="438"/>
                </a:lnTo>
                <a:lnTo>
                  <a:pt x="179" y="397"/>
                </a:lnTo>
                <a:lnTo>
                  <a:pt x="179" y="392"/>
                </a:lnTo>
                <a:close/>
                <a:moveTo>
                  <a:pt x="267" y="479"/>
                </a:moveTo>
                <a:lnTo>
                  <a:pt x="293" y="505"/>
                </a:lnTo>
                <a:lnTo>
                  <a:pt x="286" y="505"/>
                </a:lnTo>
                <a:lnTo>
                  <a:pt x="261" y="479"/>
                </a:lnTo>
                <a:lnTo>
                  <a:pt x="267" y="479"/>
                </a:lnTo>
                <a:close/>
                <a:moveTo>
                  <a:pt x="319" y="533"/>
                </a:moveTo>
                <a:lnTo>
                  <a:pt x="370" y="584"/>
                </a:lnTo>
                <a:lnTo>
                  <a:pt x="365" y="584"/>
                </a:lnTo>
                <a:lnTo>
                  <a:pt x="314" y="533"/>
                </a:lnTo>
                <a:lnTo>
                  <a:pt x="319" y="533"/>
                </a:lnTo>
                <a:close/>
                <a:moveTo>
                  <a:pt x="424" y="636"/>
                </a:moveTo>
                <a:lnTo>
                  <a:pt x="448" y="660"/>
                </a:lnTo>
                <a:lnTo>
                  <a:pt x="448" y="667"/>
                </a:lnTo>
                <a:lnTo>
                  <a:pt x="424" y="642"/>
                </a:lnTo>
                <a:lnTo>
                  <a:pt x="424" y="636"/>
                </a:lnTo>
                <a:close/>
                <a:moveTo>
                  <a:pt x="576" y="788"/>
                </a:moveTo>
                <a:lnTo>
                  <a:pt x="645" y="858"/>
                </a:lnTo>
                <a:lnTo>
                  <a:pt x="630" y="849"/>
                </a:lnTo>
                <a:lnTo>
                  <a:pt x="561" y="780"/>
                </a:lnTo>
                <a:lnTo>
                  <a:pt x="576" y="788"/>
                </a:lnTo>
                <a:close/>
                <a:moveTo>
                  <a:pt x="71" y="278"/>
                </a:moveTo>
                <a:lnTo>
                  <a:pt x="152" y="359"/>
                </a:lnTo>
                <a:lnTo>
                  <a:pt x="152" y="364"/>
                </a:lnTo>
                <a:lnTo>
                  <a:pt x="71" y="285"/>
                </a:lnTo>
                <a:lnTo>
                  <a:pt x="71" y="278"/>
                </a:lnTo>
                <a:close/>
                <a:moveTo>
                  <a:pt x="179" y="386"/>
                </a:moveTo>
                <a:lnTo>
                  <a:pt x="219" y="426"/>
                </a:lnTo>
                <a:lnTo>
                  <a:pt x="219" y="431"/>
                </a:lnTo>
                <a:lnTo>
                  <a:pt x="179" y="392"/>
                </a:lnTo>
                <a:lnTo>
                  <a:pt x="179" y="386"/>
                </a:lnTo>
                <a:close/>
                <a:moveTo>
                  <a:pt x="274" y="479"/>
                </a:moveTo>
                <a:lnTo>
                  <a:pt x="299" y="505"/>
                </a:lnTo>
                <a:lnTo>
                  <a:pt x="293" y="505"/>
                </a:lnTo>
                <a:lnTo>
                  <a:pt x="267" y="479"/>
                </a:lnTo>
                <a:lnTo>
                  <a:pt x="274" y="479"/>
                </a:lnTo>
                <a:close/>
                <a:moveTo>
                  <a:pt x="326" y="533"/>
                </a:moveTo>
                <a:lnTo>
                  <a:pt x="377" y="584"/>
                </a:lnTo>
                <a:lnTo>
                  <a:pt x="370" y="584"/>
                </a:lnTo>
                <a:lnTo>
                  <a:pt x="319" y="533"/>
                </a:lnTo>
                <a:lnTo>
                  <a:pt x="326" y="533"/>
                </a:lnTo>
                <a:close/>
                <a:moveTo>
                  <a:pt x="424" y="629"/>
                </a:moveTo>
                <a:lnTo>
                  <a:pt x="448" y="654"/>
                </a:lnTo>
                <a:lnTo>
                  <a:pt x="448" y="660"/>
                </a:lnTo>
                <a:lnTo>
                  <a:pt x="424" y="636"/>
                </a:lnTo>
                <a:lnTo>
                  <a:pt x="424" y="629"/>
                </a:lnTo>
                <a:close/>
                <a:moveTo>
                  <a:pt x="591" y="798"/>
                </a:moveTo>
                <a:lnTo>
                  <a:pt x="661" y="867"/>
                </a:lnTo>
                <a:lnTo>
                  <a:pt x="645" y="858"/>
                </a:lnTo>
                <a:lnTo>
                  <a:pt x="576" y="788"/>
                </a:lnTo>
                <a:lnTo>
                  <a:pt x="591" y="798"/>
                </a:lnTo>
                <a:close/>
                <a:moveTo>
                  <a:pt x="754" y="960"/>
                </a:moveTo>
                <a:lnTo>
                  <a:pt x="763" y="970"/>
                </a:lnTo>
                <a:lnTo>
                  <a:pt x="758" y="965"/>
                </a:lnTo>
                <a:lnTo>
                  <a:pt x="754" y="960"/>
                </a:lnTo>
                <a:close/>
                <a:moveTo>
                  <a:pt x="71" y="272"/>
                </a:moveTo>
                <a:lnTo>
                  <a:pt x="152" y="353"/>
                </a:lnTo>
                <a:lnTo>
                  <a:pt x="152" y="359"/>
                </a:lnTo>
                <a:lnTo>
                  <a:pt x="71" y="278"/>
                </a:lnTo>
                <a:lnTo>
                  <a:pt x="71" y="272"/>
                </a:lnTo>
                <a:close/>
                <a:moveTo>
                  <a:pt x="179" y="379"/>
                </a:moveTo>
                <a:lnTo>
                  <a:pt x="219" y="420"/>
                </a:lnTo>
                <a:lnTo>
                  <a:pt x="219" y="420"/>
                </a:lnTo>
                <a:lnTo>
                  <a:pt x="219" y="426"/>
                </a:lnTo>
                <a:lnTo>
                  <a:pt x="179" y="386"/>
                </a:lnTo>
                <a:lnTo>
                  <a:pt x="179" y="379"/>
                </a:lnTo>
                <a:close/>
                <a:moveTo>
                  <a:pt x="279" y="479"/>
                </a:moveTo>
                <a:lnTo>
                  <a:pt x="306" y="505"/>
                </a:lnTo>
                <a:lnTo>
                  <a:pt x="299" y="505"/>
                </a:lnTo>
                <a:lnTo>
                  <a:pt x="274" y="479"/>
                </a:lnTo>
                <a:lnTo>
                  <a:pt x="279" y="479"/>
                </a:lnTo>
                <a:close/>
                <a:moveTo>
                  <a:pt x="332" y="533"/>
                </a:moveTo>
                <a:lnTo>
                  <a:pt x="383" y="584"/>
                </a:lnTo>
                <a:lnTo>
                  <a:pt x="377" y="584"/>
                </a:lnTo>
                <a:lnTo>
                  <a:pt x="326" y="533"/>
                </a:lnTo>
                <a:lnTo>
                  <a:pt x="332" y="533"/>
                </a:lnTo>
                <a:close/>
                <a:moveTo>
                  <a:pt x="424" y="624"/>
                </a:moveTo>
                <a:lnTo>
                  <a:pt x="448" y="648"/>
                </a:lnTo>
                <a:lnTo>
                  <a:pt x="448" y="654"/>
                </a:lnTo>
                <a:lnTo>
                  <a:pt x="424" y="629"/>
                </a:lnTo>
                <a:lnTo>
                  <a:pt x="424" y="624"/>
                </a:lnTo>
                <a:close/>
                <a:moveTo>
                  <a:pt x="607" y="806"/>
                </a:moveTo>
                <a:lnTo>
                  <a:pt x="676" y="876"/>
                </a:lnTo>
                <a:lnTo>
                  <a:pt x="661" y="867"/>
                </a:lnTo>
                <a:lnTo>
                  <a:pt x="591" y="798"/>
                </a:lnTo>
                <a:lnTo>
                  <a:pt x="607" y="806"/>
                </a:lnTo>
                <a:close/>
                <a:moveTo>
                  <a:pt x="747" y="947"/>
                </a:moveTo>
                <a:lnTo>
                  <a:pt x="776" y="977"/>
                </a:lnTo>
                <a:lnTo>
                  <a:pt x="770" y="973"/>
                </a:lnTo>
                <a:lnTo>
                  <a:pt x="763" y="970"/>
                </a:lnTo>
                <a:lnTo>
                  <a:pt x="754" y="960"/>
                </a:lnTo>
                <a:lnTo>
                  <a:pt x="749" y="953"/>
                </a:lnTo>
                <a:lnTo>
                  <a:pt x="747" y="947"/>
                </a:lnTo>
                <a:close/>
                <a:moveTo>
                  <a:pt x="71" y="265"/>
                </a:moveTo>
                <a:lnTo>
                  <a:pt x="152" y="346"/>
                </a:lnTo>
                <a:lnTo>
                  <a:pt x="152" y="353"/>
                </a:lnTo>
                <a:lnTo>
                  <a:pt x="71" y="272"/>
                </a:lnTo>
                <a:lnTo>
                  <a:pt x="71" y="265"/>
                </a:lnTo>
                <a:close/>
                <a:moveTo>
                  <a:pt x="179" y="373"/>
                </a:moveTo>
                <a:lnTo>
                  <a:pt x="220" y="414"/>
                </a:lnTo>
                <a:lnTo>
                  <a:pt x="219" y="417"/>
                </a:lnTo>
                <a:lnTo>
                  <a:pt x="219" y="420"/>
                </a:lnTo>
                <a:lnTo>
                  <a:pt x="179" y="379"/>
                </a:lnTo>
                <a:lnTo>
                  <a:pt x="179" y="373"/>
                </a:lnTo>
                <a:close/>
                <a:moveTo>
                  <a:pt x="285" y="479"/>
                </a:moveTo>
                <a:lnTo>
                  <a:pt x="312" y="505"/>
                </a:lnTo>
                <a:lnTo>
                  <a:pt x="306" y="505"/>
                </a:lnTo>
                <a:lnTo>
                  <a:pt x="279" y="479"/>
                </a:lnTo>
                <a:lnTo>
                  <a:pt x="285" y="479"/>
                </a:lnTo>
                <a:close/>
                <a:moveTo>
                  <a:pt x="339" y="533"/>
                </a:moveTo>
                <a:lnTo>
                  <a:pt x="390" y="584"/>
                </a:lnTo>
                <a:lnTo>
                  <a:pt x="383" y="584"/>
                </a:lnTo>
                <a:lnTo>
                  <a:pt x="332" y="533"/>
                </a:lnTo>
                <a:lnTo>
                  <a:pt x="339" y="533"/>
                </a:lnTo>
                <a:close/>
                <a:moveTo>
                  <a:pt x="424" y="618"/>
                </a:moveTo>
                <a:lnTo>
                  <a:pt x="448" y="642"/>
                </a:lnTo>
                <a:lnTo>
                  <a:pt x="448" y="648"/>
                </a:lnTo>
                <a:lnTo>
                  <a:pt x="424" y="624"/>
                </a:lnTo>
                <a:lnTo>
                  <a:pt x="424" y="618"/>
                </a:lnTo>
                <a:close/>
                <a:moveTo>
                  <a:pt x="622" y="816"/>
                </a:moveTo>
                <a:lnTo>
                  <a:pt x="691" y="885"/>
                </a:lnTo>
                <a:lnTo>
                  <a:pt x="676" y="876"/>
                </a:lnTo>
                <a:lnTo>
                  <a:pt x="607" y="806"/>
                </a:lnTo>
                <a:lnTo>
                  <a:pt x="622" y="816"/>
                </a:lnTo>
                <a:close/>
                <a:moveTo>
                  <a:pt x="745" y="938"/>
                </a:moveTo>
                <a:lnTo>
                  <a:pt x="785" y="978"/>
                </a:lnTo>
                <a:lnTo>
                  <a:pt x="780" y="978"/>
                </a:lnTo>
                <a:lnTo>
                  <a:pt x="776" y="977"/>
                </a:lnTo>
                <a:lnTo>
                  <a:pt x="747" y="947"/>
                </a:lnTo>
                <a:lnTo>
                  <a:pt x="745" y="942"/>
                </a:lnTo>
                <a:lnTo>
                  <a:pt x="745" y="938"/>
                </a:lnTo>
                <a:close/>
                <a:moveTo>
                  <a:pt x="71" y="259"/>
                </a:moveTo>
                <a:lnTo>
                  <a:pt x="152" y="340"/>
                </a:lnTo>
                <a:lnTo>
                  <a:pt x="152" y="346"/>
                </a:lnTo>
                <a:lnTo>
                  <a:pt x="71" y="265"/>
                </a:lnTo>
                <a:lnTo>
                  <a:pt x="71" y="259"/>
                </a:lnTo>
                <a:close/>
                <a:moveTo>
                  <a:pt x="179" y="366"/>
                </a:moveTo>
                <a:lnTo>
                  <a:pt x="222" y="410"/>
                </a:lnTo>
                <a:lnTo>
                  <a:pt x="221" y="412"/>
                </a:lnTo>
                <a:lnTo>
                  <a:pt x="220" y="414"/>
                </a:lnTo>
                <a:lnTo>
                  <a:pt x="179" y="373"/>
                </a:lnTo>
                <a:lnTo>
                  <a:pt x="179" y="366"/>
                </a:lnTo>
                <a:close/>
                <a:moveTo>
                  <a:pt x="292" y="479"/>
                </a:moveTo>
                <a:lnTo>
                  <a:pt x="317" y="505"/>
                </a:lnTo>
                <a:lnTo>
                  <a:pt x="312" y="505"/>
                </a:lnTo>
                <a:lnTo>
                  <a:pt x="285" y="479"/>
                </a:lnTo>
                <a:lnTo>
                  <a:pt x="292" y="479"/>
                </a:lnTo>
                <a:close/>
                <a:moveTo>
                  <a:pt x="345" y="533"/>
                </a:moveTo>
                <a:lnTo>
                  <a:pt x="396" y="584"/>
                </a:lnTo>
                <a:lnTo>
                  <a:pt x="390" y="584"/>
                </a:lnTo>
                <a:lnTo>
                  <a:pt x="339" y="533"/>
                </a:lnTo>
                <a:lnTo>
                  <a:pt x="345" y="533"/>
                </a:lnTo>
                <a:close/>
                <a:moveTo>
                  <a:pt x="424" y="611"/>
                </a:moveTo>
                <a:lnTo>
                  <a:pt x="448" y="636"/>
                </a:lnTo>
                <a:lnTo>
                  <a:pt x="448" y="642"/>
                </a:lnTo>
                <a:lnTo>
                  <a:pt x="424" y="618"/>
                </a:lnTo>
                <a:lnTo>
                  <a:pt x="424" y="611"/>
                </a:lnTo>
                <a:close/>
                <a:moveTo>
                  <a:pt x="637" y="824"/>
                </a:moveTo>
                <a:lnTo>
                  <a:pt x="707" y="895"/>
                </a:lnTo>
                <a:lnTo>
                  <a:pt x="691" y="885"/>
                </a:lnTo>
                <a:lnTo>
                  <a:pt x="622" y="816"/>
                </a:lnTo>
                <a:lnTo>
                  <a:pt x="637" y="824"/>
                </a:lnTo>
                <a:close/>
                <a:moveTo>
                  <a:pt x="744" y="932"/>
                </a:moveTo>
                <a:lnTo>
                  <a:pt x="791" y="979"/>
                </a:lnTo>
                <a:lnTo>
                  <a:pt x="790" y="979"/>
                </a:lnTo>
                <a:lnTo>
                  <a:pt x="788" y="979"/>
                </a:lnTo>
                <a:lnTo>
                  <a:pt x="785" y="978"/>
                </a:lnTo>
                <a:lnTo>
                  <a:pt x="745" y="938"/>
                </a:lnTo>
                <a:lnTo>
                  <a:pt x="744" y="936"/>
                </a:lnTo>
                <a:lnTo>
                  <a:pt x="744" y="933"/>
                </a:lnTo>
                <a:lnTo>
                  <a:pt x="744" y="932"/>
                </a:lnTo>
                <a:close/>
                <a:moveTo>
                  <a:pt x="71" y="254"/>
                </a:moveTo>
                <a:lnTo>
                  <a:pt x="152" y="333"/>
                </a:lnTo>
                <a:lnTo>
                  <a:pt x="152" y="340"/>
                </a:lnTo>
                <a:lnTo>
                  <a:pt x="71" y="259"/>
                </a:lnTo>
                <a:lnTo>
                  <a:pt x="71" y="254"/>
                </a:lnTo>
                <a:close/>
                <a:moveTo>
                  <a:pt x="179" y="361"/>
                </a:moveTo>
                <a:lnTo>
                  <a:pt x="227" y="408"/>
                </a:lnTo>
                <a:lnTo>
                  <a:pt x="225" y="409"/>
                </a:lnTo>
                <a:lnTo>
                  <a:pt x="222" y="410"/>
                </a:lnTo>
                <a:lnTo>
                  <a:pt x="179" y="366"/>
                </a:lnTo>
                <a:lnTo>
                  <a:pt x="179" y="361"/>
                </a:lnTo>
                <a:close/>
                <a:moveTo>
                  <a:pt x="298" y="479"/>
                </a:moveTo>
                <a:lnTo>
                  <a:pt x="324" y="505"/>
                </a:lnTo>
                <a:lnTo>
                  <a:pt x="317" y="505"/>
                </a:lnTo>
                <a:lnTo>
                  <a:pt x="292" y="479"/>
                </a:lnTo>
                <a:lnTo>
                  <a:pt x="298" y="479"/>
                </a:lnTo>
                <a:close/>
                <a:moveTo>
                  <a:pt x="351" y="533"/>
                </a:moveTo>
                <a:lnTo>
                  <a:pt x="401" y="584"/>
                </a:lnTo>
                <a:lnTo>
                  <a:pt x="396" y="584"/>
                </a:lnTo>
                <a:lnTo>
                  <a:pt x="345" y="533"/>
                </a:lnTo>
                <a:lnTo>
                  <a:pt x="351" y="533"/>
                </a:lnTo>
                <a:close/>
                <a:moveTo>
                  <a:pt x="424" y="605"/>
                </a:moveTo>
                <a:lnTo>
                  <a:pt x="448" y="629"/>
                </a:lnTo>
                <a:lnTo>
                  <a:pt x="448" y="636"/>
                </a:lnTo>
                <a:lnTo>
                  <a:pt x="424" y="611"/>
                </a:lnTo>
                <a:lnTo>
                  <a:pt x="424" y="605"/>
                </a:lnTo>
                <a:close/>
                <a:moveTo>
                  <a:pt x="651" y="833"/>
                </a:moveTo>
                <a:lnTo>
                  <a:pt x="722" y="903"/>
                </a:lnTo>
                <a:lnTo>
                  <a:pt x="707" y="895"/>
                </a:lnTo>
                <a:lnTo>
                  <a:pt x="637" y="824"/>
                </a:lnTo>
                <a:lnTo>
                  <a:pt x="651" y="833"/>
                </a:lnTo>
                <a:close/>
                <a:moveTo>
                  <a:pt x="745" y="927"/>
                </a:moveTo>
                <a:lnTo>
                  <a:pt x="796" y="978"/>
                </a:lnTo>
                <a:lnTo>
                  <a:pt x="794" y="979"/>
                </a:lnTo>
                <a:lnTo>
                  <a:pt x="791" y="979"/>
                </a:lnTo>
                <a:lnTo>
                  <a:pt x="744" y="932"/>
                </a:lnTo>
                <a:lnTo>
                  <a:pt x="745" y="930"/>
                </a:lnTo>
                <a:lnTo>
                  <a:pt x="745" y="927"/>
                </a:lnTo>
                <a:close/>
                <a:moveTo>
                  <a:pt x="71" y="247"/>
                </a:moveTo>
                <a:lnTo>
                  <a:pt x="152" y="328"/>
                </a:lnTo>
                <a:lnTo>
                  <a:pt x="152" y="333"/>
                </a:lnTo>
                <a:lnTo>
                  <a:pt x="71" y="254"/>
                </a:lnTo>
                <a:lnTo>
                  <a:pt x="71" y="247"/>
                </a:lnTo>
                <a:close/>
                <a:moveTo>
                  <a:pt x="179" y="355"/>
                </a:moveTo>
                <a:lnTo>
                  <a:pt x="231" y="406"/>
                </a:lnTo>
                <a:lnTo>
                  <a:pt x="229" y="407"/>
                </a:lnTo>
                <a:lnTo>
                  <a:pt x="227" y="408"/>
                </a:lnTo>
                <a:lnTo>
                  <a:pt x="179" y="361"/>
                </a:lnTo>
                <a:lnTo>
                  <a:pt x="179" y="355"/>
                </a:lnTo>
                <a:close/>
                <a:moveTo>
                  <a:pt x="303" y="478"/>
                </a:moveTo>
                <a:lnTo>
                  <a:pt x="330" y="505"/>
                </a:lnTo>
                <a:lnTo>
                  <a:pt x="324" y="505"/>
                </a:lnTo>
                <a:lnTo>
                  <a:pt x="298" y="479"/>
                </a:lnTo>
                <a:lnTo>
                  <a:pt x="303" y="479"/>
                </a:lnTo>
                <a:lnTo>
                  <a:pt x="303" y="478"/>
                </a:lnTo>
                <a:close/>
                <a:moveTo>
                  <a:pt x="357" y="533"/>
                </a:moveTo>
                <a:lnTo>
                  <a:pt x="408" y="584"/>
                </a:lnTo>
                <a:lnTo>
                  <a:pt x="401" y="584"/>
                </a:lnTo>
                <a:lnTo>
                  <a:pt x="351" y="533"/>
                </a:lnTo>
                <a:lnTo>
                  <a:pt x="357" y="533"/>
                </a:lnTo>
                <a:close/>
                <a:moveTo>
                  <a:pt x="424" y="599"/>
                </a:moveTo>
                <a:lnTo>
                  <a:pt x="448" y="623"/>
                </a:lnTo>
                <a:lnTo>
                  <a:pt x="448" y="629"/>
                </a:lnTo>
                <a:lnTo>
                  <a:pt x="424" y="605"/>
                </a:lnTo>
                <a:lnTo>
                  <a:pt x="424" y="599"/>
                </a:lnTo>
                <a:close/>
                <a:moveTo>
                  <a:pt x="667" y="842"/>
                </a:moveTo>
                <a:lnTo>
                  <a:pt x="737" y="912"/>
                </a:lnTo>
                <a:lnTo>
                  <a:pt x="722" y="903"/>
                </a:lnTo>
                <a:lnTo>
                  <a:pt x="651" y="833"/>
                </a:lnTo>
                <a:lnTo>
                  <a:pt x="667" y="842"/>
                </a:lnTo>
                <a:close/>
                <a:moveTo>
                  <a:pt x="746" y="921"/>
                </a:moveTo>
                <a:lnTo>
                  <a:pt x="802" y="977"/>
                </a:lnTo>
                <a:lnTo>
                  <a:pt x="799" y="978"/>
                </a:lnTo>
                <a:lnTo>
                  <a:pt x="796" y="978"/>
                </a:lnTo>
                <a:lnTo>
                  <a:pt x="745" y="927"/>
                </a:lnTo>
                <a:lnTo>
                  <a:pt x="745" y="923"/>
                </a:lnTo>
                <a:lnTo>
                  <a:pt x="746" y="921"/>
                </a:lnTo>
                <a:close/>
                <a:moveTo>
                  <a:pt x="71" y="241"/>
                </a:moveTo>
                <a:lnTo>
                  <a:pt x="152" y="322"/>
                </a:lnTo>
                <a:lnTo>
                  <a:pt x="152" y="328"/>
                </a:lnTo>
                <a:lnTo>
                  <a:pt x="71" y="247"/>
                </a:lnTo>
                <a:lnTo>
                  <a:pt x="71" y="241"/>
                </a:lnTo>
                <a:close/>
                <a:moveTo>
                  <a:pt x="179" y="348"/>
                </a:moveTo>
                <a:lnTo>
                  <a:pt x="237" y="406"/>
                </a:lnTo>
                <a:lnTo>
                  <a:pt x="233" y="406"/>
                </a:lnTo>
                <a:lnTo>
                  <a:pt x="232" y="406"/>
                </a:lnTo>
                <a:lnTo>
                  <a:pt x="231" y="406"/>
                </a:lnTo>
                <a:lnTo>
                  <a:pt x="179" y="355"/>
                </a:lnTo>
                <a:lnTo>
                  <a:pt x="179" y="348"/>
                </a:lnTo>
                <a:close/>
                <a:moveTo>
                  <a:pt x="303" y="472"/>
                </a:moveTo>
                <a:lnTo>
                  <a:pt x="336" y="505"/>
                </a:lnTo>
                <a:lnTo>
                  <a:pt x="330" y="505"/>
                </a:lnTo>
                <a:lnTo>
                  <a:pt x="303" y="478"/>
                </a:lnTo>
                <a:lnTo>
                  <a:pt x="303" y="472"/>
                </a:lnTo>
                <a:close/>
                <a:moveTo>
                  <a:pt x="363" y="533"/>
                </a:moveTo>
                <a:lnTo>
                  <a:pt x="414" y="584"/>
                </a:lnTo>
                <a:lnTo>
                  <a:pt x="408" y="584"/>
                </a:lnTo>
                <a:lnTo>
                  <a:pt x="357" y="533"/>
                </a:lnTo>
                <a:lnTo>
                  <a:pt x="363" y="533"/>
                </a:lnTo>
                <a:close/>
                <a:moveTo>
                  <a:pt x="424" y="592"/>
                </a:moveTo>
                <a:lnTo>
                  <a:pt x="448" y="617"/>
                </a:lnTo>
                <a:lnTo>
                  <a:pt x="448" y="623"/>
                </a:lnTo>
                <a:lnTo>
                  <a:pt x="424" y="599"/>
                </a:lnTo>
                <a:lnTo>
                  <a:pt x="424" y="592"/>
                </a:lnTo>
                <a:close/>
                <a:moveTo>
                  <a:pt x="682" y="851"/>
                </a:moveTo>
                <a:lnTo>
                  <a:pt x="807" y="975"/>
                </a:lnTo>
                <a:lnTo>
                  <a:pt x="804" y="977"/>
                </a:lnTo>
                <a:lnTo>
                  <a:pt x="802" y="977"/>
                </a:lnTo>
                <a:lnTo>
                  <a:pt x="746" y="921"/>
                </a:lnTo>
                <a:lnTo>
                  <a:pt x="746" y="920"/>
                </a:lnTo>
                <a:lnTo>
                  <a:pt x="747" y="918"/>
                </a:lnTo>
                <a:lnTo>
                  <a:pt x="737" y="912"/>
                </a:lnTo>
                <a:lnTo>
                  <a:pt x="667" y="842"/>
                </a:lnTo>
                <a:lnTo>
                  <a:pt x="682" y="851"/>
                </a:lnTo>
                <a:close/>
                <a:moveTo>
                  <a:pt x="71" y="234"/>
                </a:moveTo>
                <a:lnTo>
                  <a:pt x="152" y="315"/>
                </a:lnTo>
                <a:lnTo>
                  <a:pt x="152" y="322"/>
                </a:lnTo>
                <a:lnTo>
                  <a:pt x="71" y="241"/>
                </a:lnTo>
                <a:lnTo>
                  <a:pt x="71" y="234"/>
                </a:lnTo>
                <a:close/>
                <a:moveTo>
                  <a:pt x="179" y="342"/>
                </a:moveTo>
                <a:lnTo>
                  <a:pt x="243" y="406"/>
                </a:lnTo>
                <a:lnTo>
                  <a:pt x="237" y="406"/>
                </a:lnTo>
                <a:lnTo>
                  <a:pt x="179" y="348"/>
                </a:lnTo>
                <a:lnTo>
                  <a:pt x="179" y="342"/>
                </a:lnTo>
                <a:close/>
                <a:moveTo>
                  <a:pt x="303" y="466"/>
                </a:moveTo>
                <a:lnTo>
                  <a:pt x="343" y="505"/>
                </a:lnTo>
                <a:lnTo>
                  <a:pt x="336" y="505"/>
                </a:lnTo>
                <a:lnTo>
                  <a:pt x="303" y="472"/>
                </a:lnTo>
                <a:lnTo>
                  <a:pt x="303" y="466"/>
                </a:lnTo>
                <a:close/>
                <a:moveTo>
                  <a:pt x="369" y="533"/>
                </a:moveTo>
                <a:lnTo>
                  <a:pt x="420" y="584"/>
                </a:lnTo>
                <a:lnTo>
                  <a:pt x="414" y="584"/>
                </a:lnTo>
                <a:lnTo>
                  <a:pt x="363" y="533"/>
                </a:lnTo>
                <a:lnTo>
                  <a:pt x="369" y="533"/>
                </a:lnTo>
                <a:close/>
                <a:moveTo>
                  <a:pt x="424" y="587"/>
                </a:moveTo>
                <a:lnTo>
                  <a:pt x="448" y="611"/>
                </a:lnTo>
                <a:lnTo>
                  <a:pt x="448" y="617"/>
                </a:lnTo>
                <a:lnTo>
                  <a:pt x="424" y="592"/>
                </a:lnTo>
                <a:lnTo>
                  <a:pt x="424" y="587"/>
                </a:lnTo>
                <a:close/>
                <a:moveTo>
                  <a:pt x="697" y="861"/>
                </a:moveTo>
                <a:lnTo>
                  <a:pt x="811" y="973"/>
                </a:lnTo>
                <a:lnTo>
                  <a:pt x="809" y="974"/>
                </a:lnTo>
                <a:lnTo>
                  <a:pt x="807" y="975"/>
                </a:lnTo>
                <a:lnTo>
                  <a:pt x="682" y="851"/>
                </a:lnTo>
                <a:lnTo>
                  <a:pt x="697" y="861"/>
                </a:lnTo>
                <a:close/>
                <a:moveTo>
                  <a:pt x="71" y="228"/>
                </a:moveTo>
                <a:lnTo>
                  <a:pt x="152" y="309"/>
                </a:lnTo>
                <a:lnTo>
                  <a:pt x="152" y="315"/>
                </a:lnTo>
                <a:lnTo>
                  <a:pt x="71" y="234"/>
                </a:lnTo>
                <a:lnTo>
                  <a:pt x="71" y="228"/>
                </a:lnTo>
                <a:close/>
                <a:moveTo>
                  <a:pt x="179" y="336"/>
                </a:moveTo>
                <a:lnTo>
                  <a:pt x="249" y="406"/>
                </a:lnTo>
                <a:lnTo>
                  <a:pt x="243" y="406"/>
                </a:lnTo>
                <a:lnTo>
                  <a:pt x="179" y="342"/>
                </a:lnTo>
                <a:lnTo>
                  <a:pt x="179" y="336"/>
                </a:lnTo>
                <a:close/>
                <a:moveTo>
                  <a:pt x="303" y="459"/>
                </a:moveTo>
                <a:lnTo>
                  <a:pt x="349" y="505"/>
                </a:lnTo>
                <a:lnTo>
                  <a:pt x="343" y="505"/>
                </a:lnTo>
                <a:lnTo>
                  <a:pt x="303" y="466"/>
                </a:lnTo>
                <a:lnTo>
                  <a:pt x="303" y="459"/>
                </a:lnTo>
                <a:close/>
                <a:moveTo>
                  <a:pt x="376" y="533"/>
                </a:moveTo>
                <a:lnTo>
                  <a:pt x="448" y="605"/>
                </a:lnTo>
                <a:lnTo>
                  <a:pt x="448" y="611"/>
                </a:lnTo>
                <a:lnTo>
                  <a:pt x="424" y="587"/>
                </a:lnTo>
                <a:lnTo>
                  <a:pt x="424" y="584"/>
                </a:lnTo>
                <a:lnTo>
                  <a:pt x="420" y="584"/>
                </a:lnTo>
                <a:lnTo>
                  <a:pt x="369" y="533"/>
                </a:lnTo>
                <a:lnTo>
                  <a:pt x="376" y="533"/>
                </a:lnTo>
                <a:close/>
                <a:moveTo>
                  <a:pt x="713" y="869"/>
                </a:moveTo>
                <a:lnTo>
                  <a:pt x="814" y="971"/>
                </a:lnTo>
                <a:lnTo>
                  <a:pt x="813" y="972"/>
                </a:lnTo>
                <a:lnTo>
                  <a:pt x="811" y="973"/>
                </a:lnTo>
                <a:lnTo>
                  <a:pt x="697" y="861"/>
                </a:lnTo>
                <a:lnTo>
                  <a:pt x="713" y="869"/>
                </a:lnTo>
                <a:close/>
                <a:moveTo>
                  <a:pt x="71" y="222"/>
                </a:moveTo>
                <a:lnTo>
                  <a:pt x="152" y="303"/>
                </a:lnTo>
                <a:lnTo>
                  <a:pt x="152" y="309"/>
                </a:lnTo>
                <a:lnTo>
                  <a:pt x="71" y="228"/>
                </a:lnTo>
                <a:lnTo>
                  <a:pt x="71" y="222"/>
                </a:lnTo>
                <a:close/>
                <a:moveTo>
                  <a:pt x="179" y="329"/>
                </a:moveTo>
                <a:lnTo>
                  <a:pt x="255" y="406"/>
                </a:lnTo>
                <a:lnTo>
                  <a:pt x="249" y="406"/>
                </a:lnTo>
                <a:lnTo>
                  <a:pt x="179" y="336"/>
                </a:lnTo>
                <a:lnTo>
                  <a:pt x="179" y="329"/>
                </a:lnTo>
                <a:close/>
                <a:moveTo>
                  <a:pt x="303" y="453"/>
                </a:moveTo>
                <a:lnTo>
                  <a:pt x="354" y="505"/>
                </a:lnTo>
                <a:lnTo>
                  <a:pt x="349" y="505"/>
                </a:lnTo>
                <a:lnTo>
                  <a:pt x="303" y="459"/>
                </a:lnTo>
                <a:lnTo>
                  <a:pt x="303" y="453"/>
                </a:lnTo>
                <a:close/>
                <a:moveTo>
                  <a:pt x="382" y="533"/>
                </a:moveTo>
                <a:lnTo>
                  <a:pt x="448" y="599"/>
                </a:lnTo>
                <a:lnTo>
                  <a:pt x="448" y="605"/>
                </a:lnTo>
                <a:lnTo>
                  <a:pt x="376" y="533"/>
                </a:lnTo>
                <a:lnTo>
                  <a:pt x="382" y="533"/>
                </a:lnTo>
                <a:close/>
                <a:moveTo>
                  <a:pt x="728" y="879"/>
                </a:moveTo>
                <a:lnTo>
                  <a:pt x="819" y="969"/>
                </a:lnTo>
                <a:lnTo>
                  <a:pt x="816" y="970"/>
                </a:lnTo>
                <a:lnTo>
                  <a:pt x="814" y="971"/>
                </a:lnTo>
                <a:lnTo>
                  <a:pt x="713" y="869"/>
                </a:lnTo>
                <a:lnTo>
                  <a:pt x="728" y="879"/>
                </a:lnTo>
                <a:close/>
                <a:moveTo>
                  <a:pt x="71" y="216"/>
                </a:moveTo>
                <a:lnTo>
                  <a:pt x="152" y="296"/>
                </a:lnTo>
                <a:lnTo>
                  <a:pt x="152" y="303"/>
                </a:lnTo>
                <a:lnTo>
                  <a:pt x="71" y="222"/>
                </a:lnTo>
                <a:lnTo>
                  <a:pt x="71" y="216"/>
                </a:lnTo>
                <a:close/>
                <a:moveTo>
                  <a:pt x="179" y="324"/>
                </a:moveTo>
                <a:lnTo>
                  <a:pt x="262" y="406"/>
                </a:lnTo>
                <a:lnTo>
                  <a:pt x="255" y="406"/>
                </a:lnTo>
                <a:lnTo>
                  <a:pt x="179" y="329"/>
                </a:lnTo>
                <a:lnTo>
                  <a:pt x="179" y="324"/>
                </a:lnTo>
                <a:close/>
                <a:moveTo>
                  <a:pt x="303" y="447"/>
                </a:moveTo>
                <a:lnTo>
                  <a:pt x="361" y="505"/>
                </a:lnTo>
                <a:lnTo>
                  <a:pt x="354" y="505"/>
                </a:lnTo>
                <a:lnTo>
                  <a:pt x="303" y="453"/>
                </a:lnTo>
                <a:lnTo>
                  <a:pt x="303" y="447"/>
                </a:lnTo>
                <a:close/>
                <a:moveTo>
                  <a:pt x="389" y="533"/>
                </a:moveTo>
                <a:lnTo>
                  <a:pt x="448" y="592"/>
                </a:lnTo>
                <a:lnTo>
                  <a:pt x="448" y="599"/>
                </a:lnTo>
                <a:lnTo>
                  <a:pt x="382" y="533"/>
                </a:lnTo>
                <a:lnTo>
                  <a:pt x="389" y="533"/>
                </a:lnTo>
                <a:close/>
                <a:moveTo>
                  <a:pt x="743" y="887"/>
                </a:moveTo>
                <a:lnTo>
                  <a:pt x="822" y="966"/>
                </a:lnTo>
                <a:lnTo>
                  <a:pt x="820" y="967"/>
                </a:lnTo>
                <a:lnTo>
                  <a:pt x="819" y="969"/>
                </a:lnTo>
                <a:lnTo>
                  <a:pt x="728" y="879"/>
                </a:lnTo>
                <a:lnTo>
                  <a:pt x="743" y="887"/>
                </a:lnTo>
                <a:close/>
                <a:moveTo>
                  <a:pt x="71" y="210"/>
                </a:moveTo>
                <a:lnTo>
                  <a:pt x="152" y="291"/>
                </a:lnTo>
                <a:lnTo>
                  <a:pt x="152" y="296"/>
                </a:lnTo>
                <a:lnTo>
                  <a:pt x="71" y="216"/>
                </a:lnTo>
                <a:lnTo>
                  <a:pt x="71" y="210"/>
                </a:lnTo>
                <a:close/>
                <a:moveTo>
                  <a:pt x="179" y="318"/>
                </a:moveTo>
                <a:lnTo>
                  <a:pt x="268" y="406"/>
                </a:lnTo>
                <a:lnTo>
                  <a:pt x="262" y="406"/>
                </a:lnTo>
                <a:lnTo>
                  <a:pt x="179" y="324"/>
                </a:lnTo>
                <a:lnTo>
                  <a:pt x="179" y="318"/>
                </a:lnTo>
                <a:close/>
                <a:moveTo>
                  <a:pt x="303" y="441"/>
                </a:moveTo>
                <a:lnTo>
                  <a:pt x="367" y="505"/>
                </a:lnTo>
                <a:lnTo>
                  <a:pt x="361" y="505"/>
                </a:lnTo>
                <a:lnTo>
                  <a:pt x="303" y="447"/>
                </a:lnTo>
                <a:lnTo>
                  <a:pt x="303" y="441"/>
                </a:lnTo>
                <a:close/>
                <a:moveTo>
                  <a:pt x="394" y="533"/>
                </a:moveTo>
                <a:lnTo>
                  <a:pt x="448" y="586"/>
                </a:lnTo>
                <a:lnTo>
                  <a:pt x="448" y="592"/>
                </a:lnTo>
                <a:lnTo>
                  <a:pt x="389" y="533"/>
                </a:lnTo>
                <a:lnTo>
                  <a:pt x="394" y="533"/>
                </a:lnTo>
                <a:close/>
                <a:moveTo>
                  <a:pt x="758" y="897"/>
                </a:moveTo>
                <a:lnTo>
                  <a:pt x="825" y="963"/>
                </a:lnTo>
                <a:lnTo>
                  <a:pt x="823" y="965"/>
                </a:lnTo>
                <a:lnTo>
                  <a:pt x="822" y="966"/>
                </a:lnTo>
                <a:lnTo>
                  <a:pt x="743" y="887"/>
                </a:lnTo>
                <a:lnTo>
                  <a:pt x="758" y="897"/>
                </a:lnTo>
                <a:close/>
                <a:moveTo>
                  <a:pt x="71" y="204"/>
                </a:moveTo>
                <a:lnTo>
                  <a:pt x="152" y="285"/>
                </a:lnTo>
                <a:lnTo>
                  <a:pt x="152" y="291"/>
                </a:lnTo>
                <a:lnTo>
                  <a:pt x="71" y="210"/>
                </a:lnTo>
                <a:lnTo>
                  <a:pt x="71" y="204"/>
                </a:lnTo>
                <a:close/>
                <a:moveTo>
                  <a:pt x="179" y="311"/>
                </a:moveTo>
                <a:lnTo>
                  <a:pt x="275" y="406"/>
                </a:lnTo>
                <a:lnTo>
                  <a:pt x="268" y="406"/>
                </a:lnTo>
                <a:lnTo>
                  <a:pt x="179" y="318"/>
                </a:lnTo>
                <a:lnTo>
                  <a:pt x="179" y="311"/>
                </a:lnTo>
                <a:close/>
                <a:moveTo>
                  <a:pt x="303" y="435"/>
                </a:moveTo>
                <a:lnTo>
                  <a:pt x="346" y="477"/>
                </a:lnTo>
                <a:lnTo>
                  <a:pt x="346" y="479"/>
                </a:lnTo>
                <a:lnTo>
                  <a:pt x="347" y="479"/>
                </a:lnTo>
                <a:lnTo>
                  <a:pt x="374" y="505"/>
                </a:lnTo>
                <a:lnTo>
                  <a:pt x="367" y="505"/>
                </a:lnTo>
                <a:lnTo>
                  <a:pt x="303" y="441"/>
                </a:lnTo>
                <a:lnTo>
                  <a:pt x="303" y="435"/>
                </a:lnTo>
                <a:close/>
                <a:moveTo>
                  <a:pt x="400" y="533"/>
                </a:moveTo>
                <a:lnTo>
                  <a:pt x="451" y="584"/>
                </a:lnTo>
                <a:lnTo>
                  <a:pt x="448" y="584"/>
                </a:lnTo>
                <a:lnTo>
                  <a:pt x="448" y="586"/>
                </a:lnTo>
                <a:lnTo>
                  <a:pt x="394" y="533"/>
                </a:lnTo>
                <a:lnTo>
                  <a:pt x="400" y="533"/>
                </a:lnTo>
                <a:close/>
                <a:moveTo>
                  <a:pt x="763" y="896"/>
                </a:moveTo>
                <a:lnTo>
                  <a:pt x="827" y="960"/>
                </a:lnTo>
                <a:lnTo>
                  <a:pt x="826" y="962"/>
                </a:lnTo>
                <a:lnTo>
                  <a:pt x="825" y="963"/>
                </a:lnTo>
                <a:lnTo>
                  <a:pt x="758" y="897"/>
                </a:lnTo>
                <a:lnTo>
                  <a:pt x="761" y="898"/>
                </a:lnTo>
                <a:lnTo>
                  <a:pt x="762" y="897"/>
                </a:lnTo>
                <a:lnTo>
                  <a:pt x="763" y="896"/>
                </a:lnTo>
                <a:close/>
                <a:moveTo>
                  <a:pt x="71" y="197"/>
                </a:moveTo>
                <a:lnTo>
                  <a:pt x="152" y="278"/>
                </a:lnTo>
                <a:lnTo>
                  <a:pt x="152" y="285"/>
                </a:lnTo>
                <a:lnTo>
                  <a:pt x="71" y="204"/>
                </a:lnTo>
                <a:lnTo>
                  <a:pt x="71" y="197"/>
                </a:lnTo>
                <a:close/>
                <a:moveTo>
                  <a:pt x="179" y="305"/>
                </a:moveTo>
                <a:lnTo>
                  <a:pt x="280" y="406"/>
                </a:lnTo>
                <a:lnTo>
                  <a:pt x="275" y="406"/>
                </a:lnTo>
                <a:lnTo>
                  <a:pt x="179" y="311"/>
                </a:lnTo>
                <a:lnTo>
                  <a:pt x="179" y="305"/>
                </a:lnTo>
                <a:close/>
                <a:moveTo>
                  <a:pt x="303" y="428"/>
                </a:moveTo>
                <a:lnTo>
                  <a:pt x="346" y="472"/>
                </a:lnTo>
                <a:lnTo>
                  <a:pt x="346" y="477"/>
                </a:lnTo>
                <a:lnTo>
                  <a:pt x="303" y="435"/>
                </a:lnTo>
                <a:lnTo>
                  <a:pt x="303" y="428"/>
                </a:lnTo>
                <a:close/>
                <a:moveTo>
                  <a:pt x="353" y="479"/>
                </a:moveTo>
                <a:lnTo>
                  <a:pt x="380" y="505"/>
                </a:lnTo>
                <a:lnTo>
                  <a:pt x="374" y="505"/>
                </a:lnTo>
                <a:lnTo>
                  <a:pt x="347" y="479"/>
                </a:lnTo>
                <a:lnTo>
                  <a:pt x="353" y="479"/>
                </a:lnTo>
                <a:close/>
                <a:moveTo>
                  <a:pt x="407" y="533"/>
                </a:moveTo>
                <a:lnTo>
                  <a:pt x="458" y="584"/>
                </a:lnTo>
                <a:lnTo>
                  <a:pt x="451" y="584"/>
                </a:lnTo>
                <a:lnTo>
                  <a:pt x="400" y="533"/>
                </a:lnTo>
                <a:lnTo>
                  <a:pt x="407" y="533"/>
                </a:lnTo>
                <a:close/>
                <a:moveTo>
                  <a:pt x="767" y="894"/>
                </a:moveTo>
                <a:lnTo>
                  <a:pt x="830" y="955"/>
                </a:lnTo>
                <a:lnTo>
                  <a:pt x="829" y="957"/>
                </a:lnTo>
                <a:lnTo>
                  <a:pt x="827" y="960"/>
                </a:lnTo>
                <a:lnTo>
                  <a:pt x="763" y="896"/>
                </a:lnTo>
                <a:lnTo>
                  <a:pt x="765" y="895"/>
                </a:lnTo>
                <a:lnTo>
                  <a:pt x="767" y="894"/>
                </a:lnTo>
                <a:close/>
                <a:moveTo>
                  <a:pt x="71" y="191"/>
                </a:moveTo>
                <a:lnTo>
                  <a:pt x="152" y="272"/>
                </a:lnTo>
                <a:lnTo>
                  <a:pt x="152" y="278"/>
                </a:lnTo>
                <a:lnTo>
                  <a:pt x="71" y="197"/>
                </a:lnTo>
                <a:lnTo>
                  <a:pt x="71" y="191"/>
                </a:lnTo>
                <a:close/>
                <a:moveTo>
                  <a:pt x="179" y="298"/>
                </a:moveTo>
                <a:lnTo>
                  <a:pt x="286" y="406"/>
                </a:lnTo>
                <a:lnTo>
                  <a:pt x="280" y="406"/>
                </a:lnTo>
                <a:lnTo>
                  <a:pt x="179" y="305"/>
                </a:lnTo>
                <a:lnTo>
                  <a:pt x="179" y="298"/>
                </a:lnTo>
                <a:close/>
                <a:moveTo>
                  <a:pt x="303" y="422"/>
                </a:moveTo>
                <a:lnTo>
                  <a:pt x="346" y="466"/>
                </a:lnTo>
                <a:lnTo>
                  <a:pt x="346" y="472"/>
                </a:lnTo>
                <a:lnTo>
                  <a:pt x="303" y="428"/>
                </a:lnTo>
                <a:lnTo>
                  <a:pt x="303" y="422"/>
                </a:lnTo>
                <a:close/>
                <a:moveTo>
                  <a:pt x="360" y="479"/>
                </a:moveTo>
                <a:lnTo>
                  <a:pt x="386" y="505"/>
                </a:lnTo>
                <a:lnTo>
                  <a:pt x="380" y="505"/>
                </a:lnTo>
                <a:lnTo>
                  <a:pt x="353" y="479"/>
                </a:lnTo>
                <a:lnTo>
                  <a:pt x="360" y="479"/>
                </a:lnTo>
                <a:close/>
                <a:moveTo>
                  <a:pt x="413" y="533"/>
                </a:moveTo>
                <a:lnTo>
                  <a:pt x="464" y="584"/>
                </a:lnTo>
                <a:lnTo>
                  <a:pt x="458" y="584"/>
                </a:lnTo>
                <a:lnTo>
                  <a:pt x="407" y="533"/>
                </a:lnTo>
                <a:lnTo>
                  <a:pt x="413" y="533"/>
                </a:lnTo>
                <a:close/>
                <a:moveTo>
                  <a:pt x="772" y="891"/>
                </a:moveTo>
                <a:lnTo>
                  <a:pt x="832" y="951"/>
                </a:lnTo>
                <a:lnTo>
                  <a:pt x="831" y="953"/>
                </a:lnTo>
                <a:lnTo>
                  <a:pt x="830" y="955"/>
                </a:lnTo>
                <a:lnTo>
                  <a:pt x="767" y="894"/>
                </a:lnTo>
                <a:lnTo>
                  <a:pt x="770" y="892"/>
                </a:lnTo>
                <a:lnTo>
                  <a:pt x="772" y="891"/>
                </a:lnTo>
                <a:close/>
                <a:moveTo>
                  <a:pt x="71" y="184"/>
                </a:moveTo>
                <a:lnTo>
                  <a:pt x="152" y="265"/>
                </a:lnTo>
                <a:lnTo>
                  <a:pt x="152" y="272"/>
                </a:lnTo>
                <a:lnTo>
                  <a:pt x="71" y="191"/>
                </a:lnTo>
                <a:lnTo>
                  <a:pt x="71" y="184"/>
                </a:lnTo>
                <a:close/>
                <a:moveTo>
                  <a:pt x="179" y="293"/>
                </a:moveTo>
                <a:lnTo>
                  <a:pt x="294" y="407"/>
                </a:lnTo>
                <a:lnTo>
                  <a:pt x="292" y="406"/>
                </a:lnTo>
                <a:lnTo>
                  <a:pt x="290" y="406"/>
                </a:lnTo>
                <a:lnTo>
                  <a:pt x="286" y="406"/>
                </a:lnTo>
                <a:lnTo>
                  <a:pt x="179" y="298"/>
                </a:lnTo>
                <a:lnTo>
                  <a:pt x="179" y="293"/>
                </a:lnTo>
                <a:close/>
                <a:moveTo>
                  <a:pt x="302" y="415"/>
                </a:moveTo>
                <a:lnTo>
                  <a:pt x="346" y="459"/>
                </a:lnTo>
                <a:lnTo>
                  <a:pt x="346" y="466"/>
                </a:lnTo>
                <a:lnTo>
                  <a:pt x="303" y="422"/>
                </a:lnTo>
                <a:lnTo>
                  <a:pt x="303" y="420"/>
                </a:lnTo>
                <a:lnTo>
                  <a:pt x="302" y="418"/>
                </a:lnTo>
                <a:lnTo>
                  <a:pt x="302" y="415"/>
                </a:lnTo>
                <a:close/>
                <a:moveTo>
                  <a:pt x="366" y="479"/>
                </a:moveTo>
                <a:lnTo>
                  <a:pt x="392" y="505"/>
                </a:lnTo>
                <a:lnTo>
                  <a:pt x="386" y="505"/>
                </a:lnTo>
                <a:lnTo>
                  <a:pt x="360" y="479"/>
                </a:lnTo>
                <a:lnTo>
                  <a:pt x="366" y="479"/>
                </a:lnTo>
                <a:close/>
                <a:moveTo>
                  <a:pt x="419" y="533"/>
                </a:moveTo>
                <a:lnTo>
                  <a:pt x="471" y="584"/>
                </a:lnTo>
                <a:lnTo>
                  <a:pt x="464" y="584"/>
                </a:lnTo>
                <a:lnTo>
                  <a:pt x="413" y="533"/>
                </a:lnTo>
                <a:lnTo>
                  <a:pt x="419" y="533"/>
                </a:lnTo>
                <a:close/>
                <a:moveTo>
                  <a:pt x="776" y="889"/>
                </a:moveTo>
                <a:lnTo>
                  <a:pt x="833" y="947"/>
                </a:lnTo>
                <a:lnTo>
                  <a:pt x="833" y="949"/>
                </a:lnTo>
                <a:lnTo>
                  <a:pt x="832" y="951"/>
                </a:lnTo>
                <a:lnTo>
                  <a:pt x="772" y="891"/>
                </a:lnTo>
                <a:lnTo>
                  <a:pt x="774" y="890"/>
                </a:lnTo>
                <a:lnTo>
                  <a:pt x="776" y="889"/>
                </a:lnTo>
                <a:close/>
                <a:moveTo>
                  <a:pt x="71" y="179"/>
                </a:moveTo>
                <a:lnTo>
                  <a:pt x="152" y="259"/>
                </a:lnTo>
                <a:lnTo>
                  <a:pt x="152" y="265"/>
                </a:lnTo>
                <a:lnTo>
                  <a:pt x="71" y="184"/>
                </a:lnTo>
                <a:lnTo>
                  <a:pt x="71" y="179"/>
                </a:lnTo>
                <a:close/>
                <a:moveTo>
                  <a:pt x="179" y="287"/>
                </a:moveTo>
                <a:lnTo>
                  <a:pt x="346" y="453"/>
                </a:lnTo>
                <a:lnTo>
                  <a:pt x="346" y="459"/>
                </a:lnTo>
                <a:lnTo>
                  <a:pt x="302" y="415"/>
                </a:lnTo>
                <a:lnTo>
                  <a:pt x="301" y="412"/>
                </a:lnTo>
                <a:lnTo>
                  <a:pt x="299" y="410"/>
                </a:lnTo>
                <a:lnTo>
                  <a:pt x="296" y="408"/>
                </a:lnTo>
                <a:lnTo>
                  <a:pt x="294" y="407"/>
                </a:lnTo>
                <a:lnTo>
                  <a:pt x="179" y="293"/>
                </a:lnTo>
                <a:lnTo>
                  <a:pt x="179" y="287"/>
                </a:lnTo>
                <a:close/>
                <a:moveTo>
                  <a:pt x="373" y="479"/>
                </a:moveTo>
                <a:lnTo>
                  <a:pt x="398" y="505"/>
                </a:lnTo>
                <a:lnTo>
                  <a:pt x="392" y="505"/>
                </a:lnTo>
                <a:lnTo>
                  <a:pt x="366" y="479"/>
                </a:lnTo>
                <a:lnTo>
                  <a:pt x="373" y="479"/>
                </a:lnTo>
                <a:close/>
                <a:moveTo>
                  <a:pt x="425" y="533"/>
                </a:moveTo>
                <a:lnTo>
                  <a:pt x="476" y="584"/>
                </a:lnTo>
                <a:lnTo>
                  <a:pt x="471" y="584"/>
                </a:lnTo>
                <a:lnTo>
                  <a:pt x="419" y="533"/>
                </a:lnTo>
                <a:lnTo>
                  <a:pt x="425" y="533"/>
                </a:lnTo>
                <a:close/>
                <a:moveTo>
                  <a:pt x="780" y="888"/>
                </a:moveTo>
                <a:lnTo>
                  <a:pt x="836" y="942"/>
                </a:lnTo>
                <a:lnTo>
                  <a:pt x="835" y="945"/>
                </a:lnTo>
                <a:lnTo>
                  <a:pt x="833" y="947"/>
                </a:lnTo>
                <a:lnTo>
                  <a:pt x="776" y="889"/>
                </a:lnTo>
                <a:lnTo>
                  <a:pt x="778" y="888"/>
                </a:lnTo>
                <a:lnTo>
                  <a:pt x="780" y="888"/>
                </a:lnTo>
                <a:close/>
                <a:moveTo>
                  <a:pt x="71" y="173"/>
                </a:moveTo>
                <a:lnTo>
                  <a:pt x="152" y="254"/>
                </a:lnTo>
                <a:lnTo>
                  <a:pt x="152" y="259"/>
                </a:lnTo>
                <a:lnTo>
                  <a:pt x="71" y="179"/>
                </a:lnTo>
                <a:lnTo>
                  <a:pt x="71" y="173"/>
                </a:lnTo>
                <a:close/>
                <a:moveTo>
                  <a:pt x="179" y="280"/>
                </a:moveTo>
                <a:lnTo>
                  <a:pt x="346" y="446"/>
                </a:lnTo>
                <a:lnTo>
                  <a:pt x="346" y="453"/>
                </a:lnTo>
                <a:lnTo>
                  <a:pt x="179" y="287"/>
                </a:lnTo>
                <a:lnTo>
                  <a:pt x="179" y="280"/>
                </a:lnTo>
                <a:close/>
                <a:moveTo>
                  <a:pt x="379" y="479"/>
                </a:moveTo>
                <a:lnTo>
                  <a:pt x="405" y="505"/>
                </a:lnTo>
                <a:lnTo>
                  <a:pt x="398" y="505"/>
                </a:lnTo>
                <a:lnTo>
                  <a:pt x="373" y="479"/>
                </a:lnTo>
                <a:lnTo>
                  <a:pt x="379" y="479"/>
                </a:lnTo>
                <a:close/>
                <a:moveTo>
                  <a:pt x="431" y="533"/>
                </a:moveTo>
                <a:lnTo>
                  <a:pt x="482" y="584"/>
                </a:lnTo>
                <a:lnTo>
                  <a:pt x="476" y="584"/>
                </a:lnTo>
                <a:lnTo>
                  <a:pt x="425" y="533"/>
                </a:lnTo>
                <a:lnTo>
                  <a:pt x="431" y="533"/>
                </a:lnTo>
                <a:close/>
                <a:moveTo>
                  <a:pt x="786" y="887"/>
                </a:moveTo>
                <a:lnTo>
                  <a:pt x="836" y="937"/>
                </a:lnTo>
                <a:lnTo>
                  <a:pt x="836" y="939"/>
                </a:lnTo>
                <a:lnTo>
                  <a:pt x="836" y="942"/>
                </a:lnTo>
                <a:lnTo>
                  <a:pt x="780" y="888"/>
                </a:lnTo>
                <a:lnTo>
                  <a:pt x="783" y="887"/>
                </a:lnTo>
                <a:lnTo>
                  <a:pt x="786" y="887"/>
                </a:lnTo>
                <a:close/>
                <a:moveTo>
                  <a:pt x="71" y="166"/>
                </a:moveTo>
                <a:lnTo>
                  <a:pt x="152" y="247"/>
                </a:lnTo>
                <a:lnTo>
                  <a:pt x="152" y="254"/>
                </a:lnTo>
                <a:lnTo>
                  <a:pt x="71" y="173"/>
                </a:lnTo>
                <a:lnTo>
                  <a:pt x="71" y="166"/>
                </a:lnTo>
                <a:close/>
                <a:moveTo>
                  <a:pt x="179" y="274"/>
                </a:moveTo>
                <a:lnTo>
                  <a:pt x="346" y="441"/>
                </a:lnTo>
                <a:lnTo>
                  <a:pt x="346" y="446"/>
                </a:lnTo>
                <a:lnTo>
                  <a:pt x="179" y="280"/>
                </a:lnTo>
                <a:lnTo>
                  <a:pt x="179" y="274"/>
                </a:lnTo>
                <a:close/>
                <a:moveTo>
                  <a:pt x="384" y="479"/>
                </a:moveTo>
                <a:lnTo>
                  <a:pt x="411" y="505"/>
                </a:lnTo>
                <a:lnTo>
                  <a:pt x="405" y="505"/>
                </a:lnTo>
                <a:lnTo>
                  <a:pt x="379" y="479"/>
                </a:lnTo>
                <a:lnTo>
                  <a:pt x="384" y="479"/>
                </a:lnTo>
                <a:close/>
                <a:moveTo>
                  <a:pt x="438" y="533"/>
                </a:moveTo>
                <a:lnTo>
                  <a:pt x="489" y="584"/>
                </a:lnTo>
                <a:lnTo>
                  <a:pt x="482" y="584"/>
                </a:lnTo>
                <a:lnTo>
                  <a:pt x="431" y="533"/>
                </a:lnTo>
                <a:lnTo>
                  <a:pt x="438" y="533"/>
                </a:lnTo>
                <a:close/>
                <a:moveTo>
                  <a:pt x="792" y="887"/>
                </a:moveTo>
                <a:lnTo>
                  <a:pt x="836" y="931"/>
                </a:lnTo>
                <a:lnTo>
                  <a:pt x="837" y="933"/>
                </a:lnTo>
                <a:lnTo>
                  <a:pt x="836" y="935"/>
                </a:lnTo>
                <a:lnTo>
                  <a:pt x="836" y="937"/>
                </a:lnTo>
                <a:lnTo>
                  <a:pt x="786" y="887"/>
                </a:lnTo>
                <a:lnTo>
                  <a:pt x="788" y="887"/>
                </a:lnTo>
                <a:lnTo>
                  <a:pt x="790" y="887"/>
                </a:lnTo>
                <a:lnTo>
                  <a:pt x="792" y="887"/>
                </a:lnTo>
                <a:close/>
                <a:moveTo>
                  <a:pt x="71" y="160"/>
                </a:moveTo>
                <a:lnTo>
                  <a:pt x="152" y="241"/>
                </a:lnTo>
                <a:lnTo>
                  <a:pt x="152" y="247"/>
                </a:lnTo>
                <a:lnTo>
                  <a:pt x="71" y="166"/>
                </a:lnTo>
                <a:lnTo>
                  <a:pt x="71" y="160"/>
                </a:lnTo>
                <a:close/>
                <a:moveTo>
                  <a:pt x="179" y="267"/>
                </a:moveTo>
                <a:lnTo>
                  <a:pt x="346" y="435"/>
                </a:lnTo>
                <a:lnTo>
                  <a:pt x="346" y="441"/>
                </a:lnTo>
                <a:lnTo>
                  <a:pt x="179" y="274"/>
                </a:lnTo>
                <a:lnTo>
                  <a:pt x="179" y="267"/>
                </a:lnTo>
                <a:close/>
                <a:moveTo>
                  <a:pt x="391" y="479"/>
                </a:moveTo>
                <a:lnTo>
                  <a:pt x="417" y="505"/>
                </a:lnTo>
                <a:lnTo>
                  <a:pt x="411" y="505"/>
                </a:lnTo>
                <a:lnTo>
                  <a:pt x="384" y="479"/>
                </a:lnTo>
                <a:lnTo>
                  <a:pt x="391" y="479"/>
                </a:lnTo>
                <a:close/>
                <a:moveTo>
                  <a:pt x="444" y="533"/>
                </a:moveTo>
                <a:lnTo>
                  <a:pt x="495" y="584"/>
                </a:lnTo>
                <a:lnTo>
                  <a:pt x="489" y="584"/>
                </a:lnTo>
                <a:lnTo>
                  <a:pt x="438" y="533"/>
                </a:lnTo>
                <a:lnTo>
                  <a:pt x="444" y="533"/>
                </a:lnTo>
                <a:close/>
                <a:moveTo>
                  <a:pt x="799" y="887"/>
                </a:moveTo>
                <a:lnTo>
                  <a:pt x="836" y="923"/>
                </a:lnTo>
                <a:lnTo>
                  <a:pt x="836" y="928"/>
                </a:lnTo>
                <a:lnTo>
                  <a:pt x="836" y="931"/>
                </a:lnTo>
                <a:lnTo>
                  <a:pt x="792" y="887"/>
                </a:lnTo>
                <a:lnTo>
                  <a:pt x="795" y="887"/>
                </a:lnTo>
                <a:lnTo>
                  <a:pt x="799" y="887"/>
                </a:lnTo>
                <a:close/>
                <a:moveTo>
                  <a:pt x="71" y="154"/>
                </a:moveTo>
                <a:lnTo>
                  <a:pt x="152" y="234"/>
                </a:lnTo>
                <a:lnTo>
                  <a:pt x="152" y="241"/>
                </a:lnTo>
                <a:lnTo>
                  <a:pt x="71" y="160"/>
                </a:lnTo>
                <a:lnTo>
                  <a:pt x="71" y="154"/>
                </a:lnTo>
                <a:close/>
                <a:moveTo>
                  <a:pt x="179" y="261"/>
                </a:moveTo>
                <a:lnTo>
                  <a:pt x="346" y="428"/>
                </a:lnTo>
                <a:lnTo>
                  <a:pt x="346" y="435"/>
                </a:lnTo>
                <a:lnTo>
                  <a:pt x="179" y="267"/>
                </a:lnTo>
                <a:lnTo>
                  <a:pt x="179" y="261"/>
                </a:lnTo>
                <a:close/>
                <a:moveTo>
                  <a:pt x="397" y="479"/>
                </a:moveTo>
                <a:lnTo>
                  <a:pt x="423" y="505"/>
                </a:lnTo>
                <a:lnTo>
                  <a:pt x="417" y="505"/>
                </a:lnTo>
                <a:lnTo>
                  <a:pt x="391" y="479"/>
                </a:lnTo>
                <a:lnTo>
                  <a:pt x="397" y="479"/>
                </a:lnTo>
                <a:close/>
                <a:moveTo>
                  <a:pt x="450" y="533"/>
                </a:moveTo>
                <a:lnTo>
                  <a:pt x="501" y="584"/>
                </a:lnTo>
                <a:lnTo>
                  <a:pt x="495" y="584"/>
                </a:lnTo>
                <a:lnTo>
                  <a:pt x="444" y="533"/>
                </a:lnTo>
                <a:lnTo>
                  <a:pt x="450" y="533"/>
                </a:lnTo>
                <a:close/>
                <a:moveTo>
                  <a:pt x="808" y="890"/>
                </a:moveTo>
                <a:lnTo>
                  <a:pt x="832" y="915"/>
                </a:lnTo>
                <a:lnTo>
                  <a:pt x="835" y="919"/>
                </a:lnTo>
                <a:lnTo>
                  <a:pt x="836" y="923"/>
                </a:lnTo>
                <a:lnTo>
                  <a:pt x="799" y="887"/>
                </a:lnTo>
                <a:lnTo>
                  <a:pt x="804" y="888"/>
                </a:lnTo>
                <a:lnTo>
                  <a:pt x="808" y="890"/>
                </a:lnTo>
                <a:close/>
                <a:moveTo>
                  <a:pt x="71" y="148"/>
                </a:moveTo>
                <a:lnTo>
                  <a:pt x="152" y="228"/>
                </a:lnTo>
                <a:lnTo>
                  <a:pt x="152" y="234"/>
                </a:lnTo>
                <a:lnTo>
                  <a:pt x="71" y="154"/>
                </a:lnTo>
                <a:lnTo>
                  <a:pt x="71" y="148"/>
                </a:lnTo>
                <a:close/>
                <a:moveTo>
                  <a:pt x="179" y="256"/>
                </a:moveTo>
                <a:lnTo>
                  <a:pt x="346" y="422"/>
                </a:lnTo>
                <a:lnTo>
                  <a:pt x="346" y="428"/>
                </a:lnTo>
                <a:lnTo>
                  <a:pt x="179" y="261"/>
                </a:lnTo>
                <a:lnTo>
                  <a:pt x="179" y="256"/>
                </a:lnTo>
                <a:close/>
                <a:moveTo>
                  <a:pt x="403" y="479"/>
                </a:moveTo>
                <a:lnTo>
                  <a:pt x="429" y="505"/>
                </a:lnTo>
                <a:lnTo>
                  <a:pt x="423" y="505"/>
                </a:lnTo>
                <a:lnTo>
                  <a:pt x="397" y="479"/>
                </a:lnTo>
                <a:lnTo>
                  <a:pt x="403" y="479"/>
                </a:lnTo>
                <a:close/>
                <a:moveTo>
                  <a:pt x="457" y="533"/>
                </a:moveTo>
                <a:lnTo>
                  <a:pt x="507" y="584"/>
                </a:lnTo>
                <a:lnTo>
                  <a:pt x="501" y="584"/>
                </a:lnTo>
                <a:lnTo>
                  <a:pt x="450" y="533"/>
                </a:lnTo>
                <a:lnTo>
                  <a:pt x="457" y="533"/>
                </a:lnTo>
                <a:close/>
                <a:moveTo>
                  <a:pt x="832" y="915"/>
                </a:moveTo>
                <a:lnTo>
                  <a:pt x="808" y="890"/>
                </a:lnTo>
                <a:lnTo>
                  <a:pt x="815" y="895"/>
                </a:lnTo>
                <a:lnTo>
                  <a:pt x="823" y="900"/>
                </a:lnTo>
                <a:lnTo>
                  <a:pt x="828" y="907"/>
                </a:lnTo>
                <a:lnTo>
                  <a:pt x="832" y="915"/>
                </a:lnTo>
                <a:close/>
                <a:moveTo>
                  <a:pt x="71" y="142"/>
                </a:moveTo>
                <a:lnTo>
                  <a:pt x="152" y="223"/>
                </a:lnTo>
                <a:lnTo>
                  <a:pt x="152" y="228"/>
                </a:lnTo>
                <a:lnTo>
                  <a:pt x="71" y="148"/>
                </a:lnTo>
                <a:lnTo>
                  <a:pt x="71" y="142"/>
                </a:lnTo>
                <a:close/>
                <a:moveTo>
                  <a:pt x="179" y="249"/>
                </a:moveTo>
                <a:lnTo>
                  <a:pt x="346" y="415"/>
                </a:lnTo>
                <a:lnTo>
                  <a:pt x="346" y="422"/>
                </a:lnTo>
                <a:lnTo>
                  <a:pt x="179" y="256"/>
                </a:lnTo>
                <a:lnTo>
                  <a:pt x="179" y="249"/>
                </a:lnTo>
                <a:close/>
                <a:moveTo>
                  <a:pt x="410" y="479"/>
                </a:moveTo>
                <a:lnTo>
                  <a:pt x="435" y="505"/>
                </a:lnTo>
                <a:lnTo>
                  <a:pt x="429" y="505"/>
                </a:lnTo>
                <a:lnTo>
                  <a:pt x="403" y="479"/>
                </a:lnTo>
                <a:lnTo>
                  <a:pt x="410" y="479"/>
                </a:lnTo>
                <a:close/>
                <a:moveTo>
                  <a:pt x="462" y="533"/>
                </a:moveTo>
                <a:lnTo>
                  <a:pt x="513" y="584"/>
                </a:lnTo>
                <a:lnTo>
                  <a:pt x="507" y="584"/>
                </a:lnTo>
                <a:lnTo>
                  <a:pt x="457" y="533"/>
                </a:lnTo>
                <a:lnTo>
                  <a:pt x="462" y="533"/>
                </a:lnTo>
                <a:close/>
                <a:moveTo>
                  <a:pt x="71" y="135"/>
                </a:moveTo>
                <a:lnTo>
                  <a:pt x="152" y="216"/>
                </a:lnTo>
                <a:lnTo>
                  <a:pt x="152" y="223"/>
                </a:lnTo>
                <a:lnTo>
                  <a:pt x="71" y="142"/>
                </a:lnTo>
                <a:lnTo>
                  <a:pt x="71" y="135"/>
                </a:lnTo>
                <a:close/>
                <a:moveTo>
                  <a:pt x="179" y="243"/>
                </a:moveTo>
                <a:lnTo>
                  <a:pt x="346" y="409"/>
                </a:lnTo>
                <a:lnTo>
                  <a:pt x="346" y="415"/>
                </a:lnTo>
                <a:lnTo>
                  <a:pt x="179" y="249"/>
                </a:lnTo>
                <a:lnTo>
                  <a:pt x="179" y="243"/>
                </a:lnTo>
                <a:close/>
                <a:moveTo>
                  <a:pt x="416" y="479"/>
                </a:moveTo>
                <a:lnTo>
                  <a:pt x="442" y="505"/>
                </a:lnTo>
                <a:lnTo>
                  <a:pt x="435" y="505"/>
                </a:lnTo>
                <a:lnTo>
                  <a:pt x="410" y="479"/>
                </a:lnTo>
                <a:lnTo>
                  <a:pt x="416" y="479"/>
                </a:lnTo>
                <a:close/>
                <a:moveTo>
                  <a:pt x="468" y="533"/>
                </a:moveTo>
                <a:lnTo>
                  <a:pt x="519" y="584"/>
                </a:lnTo>
                <a:lnTo>
                  <a:pt x="513" y="584"/>
                </a:lnTo>
                <a:lnTo>
                  <a:pt x="462" y="533"/>
                </a:lnTo>
                <a:lnTo>
                  <a:pt x="468" y="533"/>
                </a:lnTo>
                <a:close/>
                <a:moveTo>
                  <a:pt x="76" y="133"/>
                </a:moveTo>
                <a:lnTo>
                  <a:pt x="152" y="210"/>
                </a:lnTo>
                <a:lnTo>
                  <a:pt x="152" y="211"/>
                </a:lnTo>
                <a:lnTo>
                  <a:pt x="152" y="212"/>
                </a:lnTo>
                <a:lnTo>
                  <a:pt x="152" y="216"/>
                </a:lnTo>
                <a:lnTo>
                  <a:pt x="71" y="135"/>
                </a:lnTo>
                <a:lnTo>
                  <a:pt x="71" y="133"/>
                </a:lnTo>
                <a:lnTo>
                  <a:pt x="76" y="133"/>
                </a:lnTo>
                <a:close/>
                <a:moveTo>
                  <a:pt x="179" y="237"/>
                </a:moveTo>
                <a:lnTo>
                  <a:pt x="346" y="404"/>
                </a:lnTo>
                <a:lnTo>
                  <a:pt x="346" y="409"/>
                </a:lnTo>
                <a:lnTo>
                  <a:pt x="179" y="243"/>
                </a:lnTo>
                <a:lnTo>
                  <a:pt x="179" y="237"/>
                </a:lnTo>
                <a:close/>
                <a:moveTo>
                  <a:pt x="422" y="479"/>
                </a:moveTo>
                <a:lnTo>
                  <a:pt x="448" y="505"/>
                </a:lnTo>
                <a:lnTo>
                  <a:pt x="442" y="505"/>
                </a:lnTo>
                <a:lnTo>
                  <a:pt x="416" y="479"/>
                </a:lnTo>
                <a:lnTo>
                  <a:pt x="422" y="479"/>
                </a:lnTo>
                <a:close/>
                <a:moveTo>
                  <a:pt x="475" y="533"/>
                </a:moveTo>
                <a:lnTo>
                  <a:pt x="526" y="584"/>
                </a:lnTo>
                <a:lnTo>
                  <a:pt x="519" y="584"/>
                </a:lnTo>
                <a:lnTo>
                  <a:pt x="468" y="533"/>
                </a:lnTo>
                <a:lnTo>
                  <a:pt x="475" y="533"/>
                </a:lnTo>
                <a:close/>
                <a:moveTo>
                  <a:pt x="82" y="133"/>
                </a:moveTo>
                <a:lnTo>
                  <a:pt x="154" y="206"/>
                </a:lnTo>
                <a:lnTo>
                  <a:pt x="153" y="208"/>
                </a:lnTo>
                <a:lnTo>
                  <a:pt x="152" y="210"/>
                </a:lnTo>
                <a:lnTo>
                  <a:pt x="76" y="133"/>
                </a:lnTo>
                <a:lnTo>
                  <a:pt x="82" y="133"/>
                </a:lnTo>
                <a:close/>
                <a:moveTo>
                  <a:pt x="179" y="230"/>
                </a:moveTo>
                <a:lnTo>
                  <a:pt x="346" y="397"/>
                </a:lnTo>
                <a:lnTo>
                  <a:pt x="346" y="404"/>
                </a:lnTo>
                <a:lnTo>
                  <a:pt x="179" y="237"/>
                </a:lnTo>
                <a:lnTo>
                  <a:pt x="179" y="230"/>
                </a:lnTo>
                <a:close/>
                <a:moveTo>
                  <a:pt x="428" y="479"/>
                </a:moveTo>
                <a:lnTo>
                  <a:pt x="455" y="505"/>
                </a:lnTo>
                <a:lnTo>
                  <a:pt x="448" y="505"/>
                </a:lnTo>
                <a:lnTo>
                  <a:pt x="422" y="479"/>
                </a:lnTo>
                <a:lnTo>
                  <a:pt x="428" y="479"/>
                </a:lnTo>
                <a:close/>
                <a:moveTo>
                  <a:pt x="481" y="533"/>
                </a:moveTo>
                <a:lnTo>
                  <a:pt x="532" y="584"/>
                </a:lnTo>
                <a:lnTo>
                  <a:pt x="526" y="584"/>
                </a:lnTo>
                <a:lnTo>
                  <a:pt x="475" y="533"/>
                </a:lnTo>
                <a:lnTo>
                  <a:pt x="481" y="533"/>
                </a:lnTo>
                <a:close/>
                <a:moveTo>
                  <a:pt x="88" y="133"/>
                </a:moveTo>
                <a:lnTo>
                  <a:pt x="158" y="203"/>
                </a:lnTo>
                <a:lnTo>
                  <a:pt x="156" y="204"/>
                </a:lnTo>
                <a:lnTo>
                  <a:pt x="154" y="206"/>
                </a:lnTo>
                <a:lnTo>
                  <a:pt x="82" y="133"/>
                </a:lnTo>
                <a:lnTo>
                  <a:pt x="88" y="133"/>
                </a:lnTo>
                <a:close/>
                <a:moveTo>
                  <a:pt x="179" y="224"/>
                </a:moveTo>
                <a:lnTo>
                  <a:pt x="346" y="391"/>
                </a:lnTo>
                <a:lnTo>
                  <a:pt x="346" y="397"/>
                </a:lnTo>
                <a:lnTo>
                  <a:pt x="179" y="230"/>
                </a:lnTo>
                <a:lnTo>
                  <a:pt x="179" y="224"/>
                </a:lnTo>
                <a:close/>
                <a:moveTo>
                  <a:pt x="429" y="474"/>
                </a:moveTo>
                <a:lnTo>
                  <a:pt x="460" y="505"/>
                </a:lnTo>
                <a:lnTo>
                  <a:pt x="455" y="505"/>
                </a:lnTo>
                <a:lnTo>
                  <a:pt x="428" y="479"/>
                </a:lnTo>
                <a:lnTo>
                  <a:pt x="429" y="479"/>
                </a:lnTo>
                <a:lnTo>
                  <a:pt x="429" y="474"/>
                </a:lnTo>
                <a:close/>
                <a:moveTo>
                  <a:pt x="488" y="533"/>
                </a:moveTo>
                <a:lnTo>
                  <a:pt x="539" y="584"/>
                </a:lnTo>
                <a:lnTo>
                  <a:pt x="532" y="584"/>
                </a:lnTo>
                <a:lnTo>
                  <a:pt x="481" y="533"/>
                </a:lnTo>
                <a:lnTo>
                  <a:pt x="488" y="533"/>
                </a:lnTo>
                <a:close/>
                <a:moveTo>
                  <a:pt x="94" y="133"/>
                </a:moveTo>
                <a:lnTo>
                  <a:pt x="162" y="200"/>
                </a:lnTo>
                <a:lnTo>
                  <a:pt x="160" y="201"/>
                </a:lnTo>
                <a:lnTo>
                  <a:pt x="158" y="203"/>
                </a:lnTo>
                <a:lnTo>
                  <a:pt x="88" y="133"/>
                </a:lnTo>
                <a:lnTo>
                  <a:pt x="94" y="133"/>
                </a:lnTo>
                <a:close/>
                <a:moveTo>
                  <a:pt x="179" y="218"/>
                </a:moveTo>
                <a:lnTo>
                  <a:pt x="346" y="385"/>
                </a:lnTo>
                <a:lnTo>
                  <a:pt x="346" y="391"/>
                </a:lnTo>
                <a:lnTo>
                  <a:pt x="179" y="224"/>
                </a:lnTo>
                <a:lnTo>
                  <a:pt x="179" y="218"/>
                </a:lnTo>
                <a:close/>
                <a:moveTo>
                  <a:pt x="429" y="468"/>
                </a:moveTo>
                <a:lnTo>
                  <a:pt x="466" y="505"/>
                </a:lnTo>
                <a:lnTo>
                  <a:pt x="460" y="505"/>
                </a:lnTo>
                <a:lnTo>
                  <a:pt x="429" y="474"/>
                </a:lnTo>
                <a:lnTo>
                  <a:pt x="429" y="468"/>
                </a:lnTo>
                <a:close/>
                <a:moveTo>
                  <a:pt x="494" y="533"/>
                </a:moveTo>
                <a:lnTo>
                  <a:pt x="544" y="584"/>
                </a:lnTo>
                <a:lnTo>
                  <a:pt x="539" y="584"/>
                </a:lnTo>
                <a:lnTo>
                  <a:pt x="488" y="533"/>
                </a:lnTo>
                <a:lnTo>
                  <a:pt x="494" y="533"/>
                </a:lnTo>
                <a:close/>
                <a:moveTo>
                  <a:pt x="100" y="133"/>
                </a:moveTo>
                <a:lnTo>
                  <a:pt x="168" y="200"/>
                </a:lnTo>
                <a:lnTo>
                  <a:pt x="167" y="200"/>
                </a:lnTo>
                <a:lnTo>
                  <a:pt x="166" y="200"/>
                </a:lnTo>
                <a:lnTo>
                  <a:pt x="164" y="200"/>
                </a:lnTo>
                <a:lnTo>
                  <a:pt x="162" y="200"/>
                </a:lnTo>
                <a:lnTo>
                  <a:pt x="94" y="133"/>
                </a:lnTo>
                <a:lnTo>
                  <a:pt x="100" y="133"/>
                </a:lnTo>
                <a:close/>
                <a:moveTo>
                  <a:pt x="179" y="212"/>
                </a:moveTo>
                <a:lnTo>
                  <a:pt x="347" y="379"/>
                </a:lnTo>
                <a:lnTo>
                  <a:pt x="346" y="381"/>
                </a:lnTo>
                <a:lnTo>
                  <a:pt x="346" y="384"/>
                </a:lnTo>
                <a:lnTo>
                  <a:pt x="346" y="385"/>
                </a:lnTo>
                <a:lnTo>
                  <a:pt x="179" y="218"/>
                </a:lnTo>
                <a:lnTo>
                  <a:pt x="179" y="212"/>
                </a:lnTo>
                <a:lnTo>
                  <a:pt x="179" y="212"/>
                </a:lnTo>
                <a:close/>
                <a:moveTo>
                  <a:pt x="429" y="462"/>
                </a:moveTo>
                <a:lnTo>
                  <a:pt x="473" y="505"/>
                </a:lnTo>
                <a:lnTo>
                  <a:pt x="466" y="505"/>
                </a:lnTo>
                <a:lnTo>
                  <a:pt x="429" y="468"/>
                </a:lnTo>
                <a:lnTo>
                  <a:pt x="429" y="462"/>
                </a:lnTo>
                <a:close/>
                <a:moveTo>
                  <a:pt x="499" y="533"/>
                </a:moveTo>
                <a:lnTo>
                  <a:pt x="550" y="584"/>
                </a:lnTo>
                <a:lnTo>
                  <a:pt x="544" y="584"/>
                </a:lnTo>
                <a:lnTo>
                  <a:pt x="494" y="533"/>
                </a:lnTo>
                <a:lnTo>
                  <a:pt x="499" y="533"/>
                </a:lnTo>
                <a:close/>
                <a:moveTo>
                  <a:pt x="106" y="133"/>
                </a:moveTo>
                <a:lnTo>
                  <a:pt x="349" y="375"/>
                </a:lnTo>
                <a:lnTo>
                  <a:pt x="347" y="377"/>
                </a:lnTo>
                <a:lnTo>
                  <a:pt x="347" y="379"/>
                </a:lnTo>
                <a:lnTo>
                  <a:pt x="179" y="212"/>
                </a:lnTo>
                <a:lnTo>
                  <a:pt x="179" y="208"/>
                </a:lnTo>
                <a:lnTo>
                  <a:pt x="176" y="204"/>
                </a:lnTo>
                <a:lnTo>
                  <a:pt x="172" y="201"/>
                </a:lnTo>
                <a:lnTo>
                  <a:pt x="168" y="200"/>
                </a:lnTo>
                <a:lnTo>
                  <a:pt x="100" y="133"/>
                </a:lnTo>
                <a:lnTo>
                  <a:pt x="106" y="133"/>
                </a:lnTo>
                <a:close/>
                <a:moveTo>
                  <a:pt x="429" y="456"/>
                </a:moveTo>
                <a:lnTo>
                  <a:pt x="479" y="505"/>
                </a:lnTo>
                <a:lnTo>
                  <a:pt x="473" y="505"/>
                </a:lnTo>
                <a:lnTo>
                  <a:pt x="429" y="462"/>
                </a:lnTo>
                <a:lnTo>
                  <a:pt x="429" y="456"/>
                </a:lnTo>
                <a:close/>
                <a:moveTo>
                  <a:pt x="506" y="533"/>
                </a:moveTo>
                <a:lnTo>
                  <a:pt x="557" y="584"/>
                </a:lnTo>
                <a:lnTo>
                  <a:pt x="550" y="584"/>
                </a:lnTo>
                <a:lnTo>
                  <a:pt x="499" y="533"/>
                </a:lnTo>
                <a:lnTo>
                  <a:pt x="506" y="533"/>
                </a:lnTo>
                <a:close/>
                <a:moveTo>
                  <a:pt x="113" y="133"/>
                </a:moveTo>
                <a:lnTo>
                  <a:pt x="351" y="372"/>
                </a:lnTo>
                <a:lnTo>
                  <a:pt x="350" y="373"/>
                </a:lnTo>
                <a:lnTo>
                  <a:pt x="349" y="375"/>
                </a:lnTo>
                <a:lnTo>
                  <a:pt x="106" y="133"/>
                </a:lnTo>
                <a:lnTo>
                  <a:pt x="113" y="133"/>
                </a:lnTo>
                <a:close/>
                <a:moveTo>
                  <a:pt x="429" y="450"/>
                </a:moveTo>
                <a:lnTo>
                  <a:pt x="485" y="505"/>
                </a:lnTo>
                <a:lnTo>
                  <a:pt x="479" y="505"/>
                </a:lnTo>
                <a:lnTo>
                  <a:pt x="429" y="456"/>
                </a:lnTo>
                <a:lnTo>
                  <a:pt x="429" y="450"/>
                </a:lnTo>
                <a:close/>
                <a:moveTo>
                  <a:pt x="512" y="533"/>
                </a:moveTo>
                <a:lnTo>
                  <a:pt x="563" y="584"/>
                </a:lnTo>
                <a:lnTo>
                  <a:pt x="557" y="584"/>
                </a:lnTo>
                <a:lnTo>
                  <a:pt x="506" y="533"/>
                </a:lnTo>
                <a:lnTo>
                  <a:pt x="512" y="533"/>
                </a:lnTo>
                <a:close/>
                <a:moveTo>
                  <a:pt x="119" y="133"/>
                </a:moveTo>
                <a:lnTo>
                  <a:pt x="356" y="370"/>
                </a:lnTo>
                <a:lnTo>
                  <a:pt x="353" y="371"/>
                </a:lnTo>
                <a:lnTo>
                  <a:pt x="351" y="372"/>
                </a:lnTo>
                <a:lnTo>
                  <a:pt x="113" y="133"/>
                </a:lnTo>
                <a:lnTo>
                  <a:pt x="119" y="133"/>
                </a:lnTo>
                <a:close/>
                <a:moveTo>
                  <a:pt x="429" y="443"/>
                </a:moveTo>
                <a:lnTo>
                  <a:pt x="492" y="505"/>
                </a:lnTo>
                <a:lnTo>
                  <a:pt x="485" y="505"/>
                </a:lnTo>
                <a:lnTo>
                  <a:pt x="429" y="450"/>
                </a:lnTo>
                <a:lnTo>
                  <a:pt x="429" y="443"/>
                </a:lnTo>
                <a:close/>
                <a:moveTo>
                  <a:pt x="518" y="533"/>
                </a:moveTo>
                <a:lnTo>
                  <a:pt x="570" y="584"/>
                </a:lnTo>
                <a:lnTo>
                  <a:pt x="563" y="584"/>
                </a:lnTo>
                <a:lnTo>
                  <a:pt x="512" y="533"/>
                </a:lnTo>
                <a:lnTo>
                  <a:pt x="518" y="533"/>
                </a:lnTo>
                <a:close/>
                <a:moveTo>
                  <a:pt x="126" y="133"/>
                </a:moveTo>
                <a:lnTo>
                  <a:pt x="362" y="370"/>
                </a:lnTo>
                <a:lnTo>
                  <a:pt x="359" y="370"/>
                </a:lnTo>
                <a:lnTo>
                  <a:pt x="358" y="370"/>
                </a:lnTo>
                <a:lnTo>
                  <a:pt x="356" y="370"/>
                </a:lnTo>
                <a:lnTo>
                  <a:pt x="119" y="133"/>
                </a:lnTo>
                <a:lnTo>
                  <a:pt x="126" y="133"/>
                </a:lnTo>
                <a:close/>
                <a:moveTo>
                  <a:pt x="429" y="437"/>
                </a:moveTo>
                <a:lnTo>
                  <a:pt x="497" y="505"/>
                </a:lnTo>
                <a:lnTo>
                  <a:pt x="492" y="505"/>
                </a:lnTo>
                <a:lnTo>
                  <a:pt x="429" y="443"/>
                </a:lnTo>
                <a:lnTo>
                  <a:pt x="429" y="437"/>
                </a:lnTo>
                <a:close/>
                <a:moveTo>
                  <a:pt x="525" y="533"/>
                </a:moveTo>
                <a:lnTo>
                  <a:pt x="576" y="584"/>
                </a:lnTo>
                <a:lnTo>
                  <a:pt x="570" y="584"/>
                </a:lnTo>
                <a:lnTo>
                  <a:pt x="518" y="533"/>
                </a:lnTo>
                <a:lnTo>
                  <a:pt x="525" y="533"/>
                </a:lnTo>
                <a:close/>
                <a:moveTo>
                  <a:pt x="131" y="133"/>
                </a:moveTo>
                <a:lnTo>
                  <a:pt x="368" y="370"/>
                </a:lnTo>
                <a:lnTo>
                  <a:pt x="362" y="370"/>
                </a:lnTo>
                <a:lnTo>
                  <a:pt x="126" y="133"/>
                </a:lnTo>
                <a:lnTo>
                  <a:pt x="131" y="133"/>
                </a:lnTo>
                <a:close/>
                <a:moveTo>
                  <a:pt x="429" y="431"/>
                </a:moveTo>
                <a:lnTo>
                  <a:pt x="472" y="473"/>
                </a:lnTo>
                <a:lnTo>
                  <a:pt x="472" y="478"/>
                </a:lnTo>
                <a:lnTo>
                  <a:pt x="477" y="478"/>
                </a:lnTo>
                <a:lnTo>
                  <a:pt x="504" y="505"/>
                </a:lnTo>
                <a:lnTo>
                  <a:pt x="497" y="505"/>
                </a:lnTo>
                <a:lnTo>
                  <a:pt x="429" y="437"/>
                </a:lnTo>
                <a:lnTo>
                  <a:pt x="429" y="431"/>
                </a:lnTo>
                <a:close/>
                <a:moveTo>
                  <a:pt x="530" y="533"/>
                </a:moveTo>
                <a:lnTo>
                  <a:pt x="581" y="584"/>
                </a:lnTo>
                <a:lnTo>
                  <a:pt x="576" y="584"/>
                </a:lnTo>
                <a:lnTo>
                  <a:pt x="525" y="533"/>
                </a:lnTo>
                <a:lnTo>
                  <a:pt x="530" y="533"/>
                </a:lnTo>
                <a:close/>
                <a:moveTo>
                  <a:pt x="137" y="133"/>
                </a:moveTo>
                <a:lnTo>
                  <a:pt x="375" y="370"/>
                </a:lnTo>
                <a:lnTo>
                  <a:pt x="368" y="370"/>
                </a:lnTo>
                <a:lnTo>
                  <a:pt x="131" y="133"/>
                </a:lnTo>
                <a:lnTo>
                  <a:pt x="137" y="133"/>
                </a:lnTo>
                <a:close/>
                <a:moveTo>
                  <a:pt x="429" y="425"/>
                </a:moveTo>
                <a:lnTo>
                  <a:pt x="472" y="467"/>
                </a:lnTo>
                <a:lnTo>
                  <a:pt x="472" y="473"/>
                </a:lnTo>
                <a:lnTo>
                  <a:pt x="429" y="431"/>
                </a:lnTo>
                <a:lnTo>
                  <a:pt x="429" y="425"/>
                </a:lnTo>
                <a:close/>
                <a:moveTo>
                  <a:pt x="483" y="478"/>
                </a:moveTo>
                <a:lnTo>
                  <a:pt x="510" y="505"/>
                </a:lnTo>
                <a:lnTo>
                  <a:pt x="504" y="505"/>
                </a:lnTo>
                <a:lnTo>
                  <a:pt x="477" y="478"/>
                </a:lnTo>
                <a:lnTo>
                  <a:pt x="483" y="478"/>
                </a:lnTo>
                <a:close/>
                <a:moveTo>
                  <a:pt x="537" y="533"/>
                </a:moveTo>
                <a:lnTo>
                  <a:pt x="588" y="584"/>
                </a:lnTo>
                <a:lnTo>
                  <a:pt x="581" y="584"/>
                </a:lnTo>
                <a:lnTo>
                  <a:pt x="530" y="533"/>
                </a:lnTo>
                <a:lnTo>
                  <a:pt x="537" y="533"/>
                </a:lnTo>
                <a:close/>
                <a:moveTo>
                  <a:pt x="144" y="133"/>
                </a:moveTo>
                <a:lnTo>
                  <a:pt x="380" y="370"/>
                </a:lnTo>
                <a:lnTo>
                  <a:pt x="375" y="370"/>
                </a:lnTo>
                <a:lnTo>
                  <a:pt x="137" y="133"/>
                </a:lnTo>
                <a:lnTo>
                  <a:pt x="144" y="133"/>
                </a:lnTo>
                <a:close/>
                <a:moveTo>
                  <a:pt x="429" y="419"/>
                </a:moveTo>
                <a:lnTo>
                  <a:pt x="472" y="460"/>
                </a:lnTo>
                <a:lnTo>
                  <a:pt x="472" y="467"/>
                </a:lnTo>
                <a:lnTo>
                  <a:pt x="429" y="425"/>
                </a:lnTo>
                <a:lnTo>
                  <a:pt x="429" y="419"/>
                </a:lnTo>
                <a:close/>
                <a:moveTo>
                  <a:pt x="490" y="478"/>
                </a:moveTo>
                <a:lnTo>
                  <a:pt x="516" y="505"/>
                </a:lnTo>
                <a:lnTo>
                  <a:pt x="510" y="505"/>
                </a:lnTo>
                <a:lnTo>
                  <a:pt x="483" y="478"/>
                </a:lnTo>
                <a:lnTo>
                  <a:pt x="490" y="478"/>
                </a:lnTo>
                <a:close/>
                <a:moveTo>
                  <a:pt x="543" y="533"/>
                </a:moveTo>
                <a:lnTo>
                  <a:pt x="594" y="584"/>
                </a:lnTo>
                <a:lnTo>
                  <a:pt x="588" y="584"/>
                </a:lnTo>
                <a:lnTo>
                  <a:pt x="537" y="533"/>
                </a:lnTo>
                <a:lnTo>
                  <a:pt x="543" y="533"/>
                </a:lnTo>
                <a:close/>
                <a:moveTo>
                  <a:pt x="150" y="133"/>
                </a:moveTo>
                <a:lnTo>
                  <a:pt x="386" y="370"/>
                </a:lnTo>
                <a:lnTo>
                  <a:pt x="380" y="370"/>
                </a:lnTo>
                <a:lnTo>
                  <a:pt x="144" y="133"/>
                </a:lnTo>
                <a:lnTo>
                  <a:pt x="150" y="133"/>
                </a:lnTo>
                <a:close/>
                <a:moveTo>
                  <a:pt x="429" y="412"/>
                </a:moveTo>
                <a:lnTo>
                  <a:pt x="472" y="455"/>
                </a:lnTo>
                <a:lnTo>
                  <a:pt x="472" y="460"/>
                </a:lnTo>
                <a:lnTo>
                  <a:pt x="429" y="419"/>
                </a:lnTo>
                <a:lnTo>
                  <a:pt x="429" y="412"/>
                </a:lnTo>
                <a:close/>
                <a:moveTo>
                  <a:pt x="495" y="478"/>
                </a:moveTo>
                <a:lnTo>
                  <a:pt x="523" y="505"/>
                </a:lnTo>
                <a:lnTo>
                  <a:pt x="516" y="505"/>
                </a:lnTo>
                <a:lnTo>
                  <a:pt x="490" y="478"/>
                </a:lnTo>
                <a:lnTo>
                  <a:pt x="495" y="478"/>
                </a:lnTo>
                <a:close/>
                <a:moveTo>
                  <a:pt x="549" y="533"/>
                </a:moveTo>
                <a:lnTo>
                  <a:pt x="600" y="584"/>
                </a:lnTo>
                <a:lnTo>
                  <a:pt x="594" y="584"/>
                </a:lnTo>
                <a:lnTo>
                  <a:pt x="543" y="533"/>
                </a:lnTo>
                <a:lnTo>
                  <a:pt x="549" y="533"/>
                </a:lnTo>
                <a:close/>
                <a:moveTo>
                  <a:pt x="156" y="133"/>
                </a:moveTo>
                <a:lnTo>
                  <a:pt x="393" y="370"/>
                </a:lnTo>
                <a:lnTo>
                  <a:pt x="386" y="370"/>
                </a:lnTo>
                <a:lnTo>
                  <a:pt x="150" y="133"/>
                </a:lnTo>
                <a:lnTo>
                  <a:pt x="156" y="133"/>
                </a:lnTo>
                <a:close/>
                <a:moveTo>
                  <a:pt x="429" y="406"/>
                </a:moveTo>
                <a:lnTo>
                  <a:pt x="472" y="448"/>
                </a:lnTo>
                <a:lnTo>
                  <a:pt x="472" y="455"/>
                </a:lnTo>
                <a:lnTo>
                  <a:pt x="429" y="412"/>
                </a:lnTo>
                <a:lnTo>
                  <a:pt x="429" y="406"/>
                </a:lnTo>
                <a:close/>
                <a:moveTo>
                  <a:pt x="501" y="478"/>
                </a:moveTo>
                <a:lnTo>
                  <a:pt x="528" y="505"/>
                </a:lnTo>
                <a:lnTo>
                  <a:pt x="523" y="505"/>
                </a:lnTo>
                <a:lnTo>
                  <a:pt x="495" y="478"/>
                </a:lnTo>
                <a:lnTo>
                  <a:pt x="501" y="478"/>
                </a:lnTo>
                <a:close/>
                <a:moveTo>
                  <a:pt x="556" y="533"/>
                </a:moveTo>
                <a:lnTo>
                  <a:pt x="607" y="584"/>
                </a:lnTo>
                <a:lnTo>
                  <a:pt x="600" y="584"/>
                </a:lnTo>
                <a:lnTo>
                  <a:pt x="549" y="533"/>
                </a:lnTo>
                <a:lnTo>
                  <a:pt x="556" y="533"/>
                </a:lnTo>
                <a:close/>
                <a:moveTo>
                  <a:pt x="163" y="133"/>
                </a:moveTo>
                <a:lnTo>
                  <a:pt x="399" y="370"/>
                </a:lnTo>
                <a:lnTo>
                  <a:pt x="393" y="370"/>
                </a:lnTo>
                <a:lnTo>
                  <a:pt x="156" y="133"/>
                </a:lnTo>
                <a:lnTo>
                  <a:pt x="163" y="133"/>
                </a:lnTo>
                <a:close/>
                <a:moveTo>
                  <a:pt x="429" y="399"/>
                </a:moveTo>
                <a:lnTo>
                  <a:pt x="472" y="442"/>
                </a:lnTo>
                <a:lnTo>
                  <a:pt x="472" y="448"/>
                </a:lnTo>
                <a:lnTo>
                  <a:pt x="429" y="406"/>
                </a:lnTo>
                <a:lnTo>
                  <a:pt x="429" y="399"/>
                </a:lnTo>
                <a:close/>
                <a:moveTo>
                  <a:pt x="508" y="478"/>
                </a:moveTo>
                <a:lnTo>
                  <a:pt x="534" y="505"/>
                </a:lnTo>
                <a:lnTo>
                  <a:pt x="528" y="505"/>
                </a:lnTo>
                <a:lnTo>
                  <a:pt x="501" y="478"/>
                </a:lnTo>
                <a:lnTo>
                  <a:pt x="508" y="478"/>
                </a:lnTo>
                <a:close/>
                <a:moveTo>
                  <a:pt x="562" y="533"/>
                </a:moveTo>
                <a:lnTo>
                  <a:pt x="612" y="584"/>
                </a:lnTo>
                <a:lnTo>
                  <a:pt x="607" y="584"/>
                </a:lnTo>
                <a:lnTo>
                  <a:pt x="556" y="533"/>
                </a:lnTo>
                <a:lnTo>
                  <a:pt x="562" y="533"/>
                </a:lnTo>
                <a:close/>
                <a:moveTo>
                  <a:pt x="168" y="133"/>
                </a:moveTo>
                <a:lnTo>
                  <a:pt x="406" y="370"/>
                </a:lnTo>
                <a:lnTo>
                  <a:pt x="399" y="370"/>
                </a:lnTo>
                <a:lnTo>
                  <a:pt x="163" y="133"/>
                </a:lnTo>
                <a:lnTo>
                  <a:pt x="168" y="133"/>
                </a:lnTo>
                <a:close/>
                <a:moveTo>
                  <a:pt x="429" y="394"/>
                </a:moveTo>
                <a:lnTo>
                  <a:pt x="472" y="436"/>
                </a:lnTo>
                <a:lnTo>
                  <a:pt x="472" y="442"/>
                </a:lnTo>
                <a:lnTo>
                  <a:pt x="429" y="399"/>
                </a:lnTo>
                <a:lnTo>
                  <a:pt x="429" y="394"/>
                </a:lnTo>
                <a:close/>
                <a:moveTo>
                  <a:pt x="514" y="478"/>
                </a:moveTo>
                <a:lnTo>
                  <a:pt x="541" y="505"/>
                </a:lnTo>
                <a:lnTo>
                  <a:pt x="534" y="505"/>
                </a:lnTo>
                <a:lnTo>
                  <a:pt x="508" y="478"/>
                </a:lnTo>
                <a:lnTo>
                  <a:pt x="514" y="478"/>
                </a:lnTo>
                <a:close/>
                <a:moveTo>
                  <a:pt x="567" y="533"/>
                </a:moveTo>
                <a:lnTo>
                  <a:pt x="618" y="584"/>
                </a:lnTo>
                <a:lnTo>
                  <a:pt x="612" y="584"/>
                </a:lnTo>
                <a:lnTo>
                  <a:pt x="562" y="533"/>
                </a:lnTo>
                <a:lnTo>
                  <a:pt x="567" y="533"/>
                </a:lnTo>
                <a:close/>
                <a:moveTo>
                  <a:pt x="175" y="133"/>
                </a:moveTo>
                <a:lnTo>
                  <a:pt x="411" y="370"/>
                </a:lnTo>
                <a:lnTo>
                  <a:pt x="406" y="370"/>
                </a:lnTo>
                <a:lnTo>
                  <a:pt x="168" y="133"/>
                </a:lnTo>
                <a:lnTo>
                  <a:pt x="175" y="133"/>
                </a:lnTo>
                <a:close/>
                <a:moveTo>
                  <a:pt x="429" y="388"/>
                </a:moveTo>
                <a:lnTo>
                  <a:pt x="472" y="429"/>
                </a:lnTo>
                <a:lnTo>
                  <a:pt x="472" y="436"/>
                </a:lnTo>
                <a:lnTo>
                  <a:pt x="429" y="394"/>
                </a:lnTo>
                <a:lnTo>
                  <a:pt x="429" y="388"/>
                </a:lnTo>
                <a:close/>
                <a:moveTo>
                  <a:pt x="521" y="478"/>
                </a:moveTo>
                <a:lnTo>
                  <a:pt x="547" y="505"/>
                </a:lnTo>
                <a:lnTo>
                  <a:pt x="541" y="505"/>
                </a:lnTo>
                <a:lnTo>
                  <a:pt x="514" y="478"/>
                </a:lnTo>
                <a:lnTo>
                  <a:pt x="521" y="478"/>
                </a:lnTo>
                <a:close/>
                <a:moveTo>
                  <a:pt x="574" y="533"/>
                </a:moveTo>
                <a:lnTo>
                  <a:pt x="625" y="584"/>
                </a:lnTo>
                <a:lnTo>
                  <a:pt x="618" y="584"/>
                </a:lnTo>
                <a:lnTo>
                  <a:pt x="567" y="533"/>
                </a:lnTo>
                <a:lnTo>
                  <a:pt x="574" y="533"/>
                </a:lnTo>
                <a:close/>
                <a:moveTo>
                  <a:pt x="181" y="133"/>
                </a:moveTo>
                <a:lnTo>
                  <a:pt x="417" y="370"/>
                </a:lnTo>
                <a:lnTo>
                  <a:pt x="417" y="370"/>
                </a:lnTo>
                <a:lnTo>
                  <a:pt x="416" y="370"/>
                </a:lnTo>
                <a:lnTo>
                  <a:pt x="411" y="370"/>
                </a:lnTo>
                <a:lnTo>
                  <a:pt x="175" y="133"/>
                </a:lnTo>
                <a:lnTo>
                  <a:pt x="181" y="133"/>
                </a:lnTo>
                <a:close/>
                <a:moveTo>
                  <a:pt x="429" y="381"/>
                </a:moveTo>
                <a:lnTo>
                  <a:pt x="472" y="424"/>
                </a:lnTo>
                <a:lnTo>
                  <a:pt x="472" y="429"/>
                </a:lnTo>
                <a:lnTo>
                  <a:pt x="429" y="388"/>
                </a:lnTo>
                <a:lnTo>
                  <a:pt x="429" y="384"/>
                </a:lnTo>
                <a:lnTo>
                  <a:pt x="429" y="382"/>
                </a:lnTo>
                <a:lnTo>
                  <a:pt x="429" y="381"/>
                </a:lnTo>
                <a:close/>
                <a:moveTo>
                  <a:pt x="527" y="478"/>
                </a:moveTo>
                <a:lnTo>
                  <a:pt x="554" y="505"/>
                </a:lnTo>
                <a:lnTo>
                  <a:pt x="547" y="505"/>
                </a:lnTo>
                <a:lnTo>
                  <a:pt x="521" y="478"/>
                </a:lnTo>
                <a:lnTo>
                  <a:pt x="527" y="478"/>
                </a:lnTo>
                <a:close/>
                <a:moveTo>
                  <a:pt x="580" y="533"/>
                </a:moveTo>
                <a:lnTo>
                  <a:pt x="631" y="584"/>
                </a:lnTo>
                <a:lnTo>
                  <a:pt x="625" y="584"/>
                </a:lnTo>
                <a:lnTo>
                  <a:pt x="574" y="533"/>
                </a:lnTo>
                <a:lnTo>
                  <a:pt x="580" y="533"/>
                </a:lnTo>
                <a:close/>
                <a:moveTo>
                  <a:pt x="187" y="133"/>
                </a:moveTo>
                <a:lnTo>
                  <a:pt x="472" y="418"/>
                </a:lnTo>
                <a:lnTo>
                  <a:pt x="472" y="424"/>
                </a:lnTo>
                <a:lnTo>
                  <a:pt x="429" y="381"/>
                </a:lnTo>
                <a:lnTo>
                  <a:pt x="428" y="377"/>
                </a:lnTo>
                <a:lnTo>
                  <a:pt x="426" y="374"/>
                </a:lnTo>
                <a:lnTo>
                  <a:pt x="422" y="371"/>
                </a:lnTo>
                <a:lnTo>
                  <a:pt x="417" y="370"/>
                </a:lnTo>
                <a:lnTo>
                  <a:pt x="181" y="133"/>
                </a:lnTo>
                <a:lnTo>
                  <a:pt x="187" y="133"/>
                </a:lnTo>
                <a:close/>
                <a:moveTo>
                  <a:pt x="532" y="478"/>
                </a:moveTo>
                <a:lnTo>
                  <a:pt x="560" y="505"/>
                </a:lnTo>
                <a:lnTo>
                  <a:pt x="554" y="505"/>
                </a:lnTo>
                <a:lnTo>
                  <a:pt x="527" y="478"/>
                </a:lnTo>
                <a:lnTo>
                  <a:pt x="532" y="478"/>
                </a:lnTo>
                <a:close/>
                <a:moveTo>
                  <a:pt x="587" y="533"/>
                </a:moveTo>
                <a:lnTo>
                  <a:pt x="638" y="584"/>
                </a:lnTo>
                <a:lnTo>
                  <a:pt x="631" y="584"/>
                </a:lnTo>
                <a:lnTo>
                  <a:pt x="580" y="533"/>
                </a:lnTo>
                <a:lnTo>
                  <a:pt x="587" y="533"/>
                </a:lnTo>
                <a:close/>
                <a:moveTo>
                  <a:pt x="194" y="133"/>
                </a:moveTo>
                <a:lnTo>
                  <a:pt x="472" y="411"/>
                </a:lnTo>
                <a:lnTo>
                  <a:pt x="472" y="418"/>
                </a:lnTo>
                <a:lnTo>
                  <a:pt x="187" y="133"/>
                </a:lnTo>
                <a:lnTo>
                  <a:pt x="194" y="133"/>
                </a:lnTo>
                <a:close/>
                <a:moveTo>
                  <a:pt x="539" y="478"/>
                </a:moveTo>
                <a:lnTo>
                  <a:pt x="565" y="505"/>
                </a:lnTo>
                <a:lnTo>
                  <a:pt x="560" y="505"/>
                </a:lnTo>
                <a:lnTo>
                  <a:pt x="532" y="478"/>
                </a:lnTo>
                <a:lnTo>
                  <a:pt x="539" y="478"/>
                </a:lnTo>
                <a:close/>
                <a:moveTo>
                  <a:pt x="593" y="533"/>
                </a:moveTo>
                <a:lnTo>
                  <a:pt x="644" y="584"/>
                </a:lnTo>
                <a:lnTo>
                  <a:pt x="638" y="584"/>
                </a:lnTo>
                <a:lnTo>
                  <a:pt x="587" y="533"/>
                </a:lnTo>
                <a:lnTo>
                  <a:pt x="593" y="533"/>
                </a:lnTo>
                <a:close/>
                <a:moveTo>
                  <a:pt x="199" y="133"/>
                </a:moveTo>
                <a:lnTo>
                  <a:pt x="472" y="405"/>
                </a:lnTo>
                <a:lnTo>
                  <a:pt x="472" y="411"/>
                </a:lnTo>
                <a:lnTo>
                  <a:pt x="194" y="133"/>
                </a:lnTo>
                <a:lnTo>
                  <a:pt x="199" y="133"/>
                </a:lnTo>
                <a:close/>
                <a:moveTo>
                  <a:pt x="545" y="478"/>
                </a:moveTo>
                <a:lnTo>
                  <a:pt x="572" y="505"/>
                </a:lnTo>
                <a:lnTo>
                  <a:pt x="565" y="505"/>
                </a:lnTo>
                <a:lnTo>
                  <a:pt x="539" y="478"/>
                </a:lnTo>
                <a:lnTo>
                  <a:pt x="545" y="478"/>
                </a:lnTo>
                <a:close/>
                <a:moveTo>
                  <a:pt x="598" y="533"/>
                </a:moveTo>
                <a:lnTo>
                  <a:pt x="649" y="584"/>
                </a:lnTo>
                <a:lnTo>
                  <a:pt x="644" y="584"/>
                </a:lnTo>
                <a:lnTo>
                  <a:pt x="593" y="533"/>
                </a:lnTo>
                <a:lnTo>
                  <a:pt x="598" y="533"/>
                </a:lnTo>
                <a:close/>
                <a:moveTo>
                  <a:pt x="205" y="133"/>
                </a:moveTo>
                <a:lnTo>
                  <a:pt x="472" y="398"/>
                </a:lnTo>
                <a:lnTo>
                  <a:pt x="472" y="405"/>
                </a:lnTo>
                <a:lnTo>
                  <a:pt x="199" y="133"/>
                </a:lnTo>
                <a:lnTo>
                  <a:pt x="205" y="133"/>
                </a:lnTo>
                <a:close/>
                <a:moveTo>
                  <a:pt x="551" y="478"/>
                </a:moveTo>
                <a:lnTo>
                  <a:pt x="578" y="505"/>
                </a:lnTo>
                <a:lnTo>
                  <a:pt x="572" y="505"/>
                </a:lnTo>
                <a:lnTo>
                  <a:pt x="545" y="478"/>
                </a:lnTo>
                <a:lnTo>
                  <a:pt x="551" y="478"/>
                </a:lnTo>
                <a:close/>
                <a:moveTo>
                  <a:pt x="605" y="533"/>
                </a:moveTo>
                <a:lnTo>
                  <a:pt x="656" y="584"/>
                </a:lnTo>
                <a:lnTo>
                  <a:pt x="649" y="584"/>
                </a:lnTo>
                <a:lnTo>
                  <a:pt x="598" y="533"/>
                </a:lnTo>
                <a:lnTo>
                  <a:pt x="605" y="533"/>
                </a:lnTo>
                <a:close/>
                <a:moveTo>
                  <a:pt x="212" y="133"/>
                </a:moveTo>
                <a:lnTo>
                  <a:pt x="472" y="392"/>
                </a:lnTo>
                <a:lnTo>
                  <a:pt x="472" y="398"/>
                </a:lnTo>
                <a:lnTo>
                  <a:pt x="205" y="133"/>
                </a:lnTo>
                <a:lnTo>
                  <a:pt x="212" y="133"/>
                </a:lnTo>
                <a:close/>
                <a:moveTo>
                  <a:pt x="555" y="476"/>
                </a:moveTo>
                <a:lnTo>
                  <a:pt x="584" y="505"/>
                </a:lnTo>
                <a:lnTo>
                  <a:pt x="578" y="505"/>
                </a:lnTo>
                <a:lnTo>
                  <a:pt x="551" y="478"/>
                </a:lnTo>
                <a:lnTo>
                  <a:pt x="555" y="478"/>
                </a:lnTo>
                <a:lnTo>
                  <a:pt x="555" y="476"/>
                </a:lnTo>
                <a:close/>
                <a:moveTo>
                  <a:pt x="611" y="533"/>
                </a:moveTo>
                <a:lnTo>
                  <a:pt x="662" y="584"/>
                </a:lnTo>
                <a:lnTo>
                  <a:pt x="656" y="584"/>
                </a:lnTo>
                <a:lnTo>
                  <a:pt x="605" y="533"/>
                </a:lnTo>
                <a:lnTo>
                  <a:pt x="611" y="533"/>
                </a:lnTo>
                <a:close/>
                <a:moveTo>
                  <a:pt x="218" y="133"/>
                </a:moveTo>
                <a:lnTo>
                  <a:pt x="472" y="387"/>
                </a:lnTo>
                <a:lnTo>
                  <a:pt x="472" y="392"/>
                </a:lnTo>
                <a:lnTo>
                  <a:pt x="212" y="133"/>
                </a:lnTo>
                <a:lnTo>
                  <a:pt x="218" y="133"/>
                </a:lnTo>
                <a:close/>
                <a:moveTo>
                  <a:pt x="555" y="470"/>
                </a:moveTo>
                <a:lnTo>
                  <a:pt x="591" y="505"/>
                </a:lnTo>
                <a:lnTo>
                  <a:pt x="584" y="505"/>
                </a:lnTo>
                <a:lnTo>
                  <a:pt x="555" y="476"/>
                </a:lnTo>
                <a:lnTo>
                  <a:pt x="555" y="470"/>
                </a:lnTo>
                <a:close/>
                <a:moveTo>
                  <a:pt x="617" y="533"/>
                </a:moveTo>
                <a:lnTo>
                  <a:pt x="669" y="584"/>
                </a:lnTo>
                <a:lnTo>
                  <a:pt x="662" y="584"/>
                </a:lnTo>
                <a:lnTo>
                  <a:pt x="611" y="533"/>
                </a:lnTo>
                <a:lnTo>
                  <a:pt x="617" y="533"/>
                </a:lnTo>
                <a:close/>
                <a:moveTo>
                  <a:pt x="225" y="133"/>
                </a:moveTo>
                <a:lnTo>
                  <a:pt x="472" y="380"/>
                </a:lnTo>
                <a:lnTo>
                  <a:pt x="472" y="387"/>
                </a:lnTo>
                <a:lnTo>
                  <a:pt x="218" y="133"/>
                </a:lnTo>
                <a:lnTo>
                  <a:pt x="225" y="133"/>
                </a:lnTo>
                <a:close/>
                <a:moveTo>
                  <a:pt x="555" y="463"/>
                </a:moveTo>
                <a:lnTo>
                  <a:pt x="597" y="505"/>
                </a:lnTo>
                <a:lnTo>
                  <a:pt x="591" y="505"/>
                </a:lnTo>
                <a:lnTo>
                  <a:pt x="555" y="470"/>
                </a:lnTo>
                <a:lnTo>
                  <a:pt x="555" y="463"/>
                </a:lnTo>
                <a:close/>
                <a:moveTo>
                  <a:pt x="624" y="533"/>
                </a:moveTo>
                <a:lnTo>
                  <a:pt x="675" y="584"/>
                </a:lnTo>
                <a:lnTo>
                  <a:pt x="669" y="584"/>
                </a:lnTo>
                <a:lnTo>
                  <a:pt x="617" y="533"/>
                </a:lnTo>
                <a:lnTo>
                  <a:pt x="624" y="533"/>
                </a:lnTo>
                <a:close/>
                <a:moveTo>
                  <a:pt x="231" y="133"/>
                </a:moveTo>
                <a:lnTo>
                  <a:pt x="472" y="374"/>
                </a:lnTo>
                <a:lnTo>
                  <a:pt x="472" y="380"/>
                </a:lnTo>
                <a:lnTo>
                  <a:pt x="225" y="133"/>
                </a:lnTo>
                <a:lnTo>
                  <a:pt x="231" y="133"/>
                </a:lnTo>
                <a:close/>
                <a:moveTo>
                  <a:pt x="555" y="457"/>
                </a:moveTo>
                <a:lnTo>
                  <a:pt x="603" y="505"/>
                </a:lnTo>
                <a:lnTo>
                  <a:pt x="597" y="505"/>
                </a:lnTo>
                <a:lnTo>
                  <a:pt x="555" y="463"/>
                </a:lnTo>
                <a:lnTo>
                  <a:pt x="555" y="457"/>
                </a:lnTo>
                <a:close/>
                <a:moveTo>
                  <a:pt x="630" y="533"/>
                </a:moveTo>
                <a:lnTo>
                  <a:pt x="681" y="584"/>
                </a:lnTo>
                <a:lnTo>
                  <a:pt x="675" y="584"/>
                </a:lnTo>
                <a:lnTo>
                  <a:pt x="624" y="533"/>
                </a:lnTo>
                <a:lnTo>
                  <a:pt x="630" y="533"/>
                </a:lnTo>
                <a:close/>
                <a:moveTo>
                  <a:pt x="236" y="133"/>
                </a:moveTo>
                <a:lnTo>
                  <a:pt x="472" y="368"/>
                </a:lnTo>
                <a:lnTo>
                  <a:pt x="472" y="374"/>
                </a:lnTo>
                <a:lnTo>
                  <a:pt x="231" y="133"/>
                </a:lnTo>
                <a:lnTo>
                  <a:pt x="236" y="133"/>
                </a:lnTo>
                <a:close/>
                <a:moveTo>
                  <a:pt x="555" y="452"/>
                </a:moveTo>
                <a:lnTo>
                  <a:pt x="609" y="505"/>
                </a:lnTo>
                <a:lnTo>
                  <a:pt x="603" y="505"/>
                </a:lnTo>
                <a:lnTo>
                  <a:pt x="555" y="457"/>
                </a:lnTo>
                <a:lnTo>
                  <a:pt x="555" y="452"/>
                </a:lnTo>
                <a:close/>
                <a:moveTo>
                  <a:pt x="636" y="533"/>
                </a:moveTo>
                <a:lnTo>
                  <a:pt x="687" y="584"/>
                </a:lnTo>
                <a:lnTo>
                  <a:pt x="681" y="584"/>
                </a:lnTo>
                <a:lnTo>
                  <a:pt x="630" y="533"/>
                </a:lnTo>
                <a:lnTo>
                  <a:pt x="636" y="533"/>
                </a:lnTo>
                <a:close/>
                <a:moveTo>
                  <a:pt x="243" y="133"/>
                </a:moveTo>
                <a:lnTo>
                  <a:pt x="472" y="361"/>
                </a:lnTo>
                <a:lnTo>
                  <a:pt x="472" y="368"/>
                </a:lnTo>
                <a:lnTo>
                  <a:pt x="236" y="133"/>
                </a:lnTo>
                <a:lnTo>
                  <a:pt x="243" y="133"/>
                </a:lnTo>
                <a:close/>
                <a:moveTo>
                  <a:pt x="555" y="445"/>
                </a:moveTo>
                <a:lnTo>
                  <a:pt x="615" y="505"/>
                </a:lnTo>
                <a:lnTo>
                  <a:pt x="609" y="505"/>
                </a:lnTo>
                <a:lnTo>
                  <a:pt x="555" y="452"/>
                </a:lnTo>
                <a:lnTo>
                  <a:pt x="555" y="445"/>
                </a:lnTo>
                <a:close/>
                <a:moveTo>
                  <a:pt x="642" y="533"/>
                </a:moveTo>
                <a:lnTo>
                  <a:pt x="693" y="584"/>
                </a:lnTo>
                <a:lnTo>
                  <a:pt x="687" y="584"/>
                </a:lnTo>
                <a:lnTo>
                  <a:pt x="636" y="533"/>
                </a:lnTo>
                <a:lnTo>
                  <a:pt x="642" y="533"/>
                </a:lnTo>
                <a:close/>
                <a:moveTo>
                  <a:pt x="249" y="133"/>
                </a:moveTo>
                <a:lnTo>
                  <a:pt x="472" y="355"/>
                </a:lnTo>
                <a:lnTo>
                  <a:pt x="472" y="361"/>
                </a:lnTo>
                <a:lnTo>
                  <a:pt x="243" y="133"/>
                </a:lnTo>
                <a:lnTo>
                  <a:pt x="249" y="133"/>
                </a:lnTo>
                <a:close/>
                <a:moveTo>
                  <a:pt x="555" y="439"/>
                </a:moveTo>
                <a:lnTo>
                  <a:pt x="622" y="505"/>
                </a:lnTo>
                <a:lnTo>
                  <a:pt x="615" y="505"/>
                </a:lnTo>
                <a:lnTo>
                  <a:pt x="555" y="445"/>
                </a:lnTo>
                <a:lnTo>
                  <a:pt x="555" y="439"/>
                </a:lnTo>
                <a:close/>
                <a:moveTo>
                  <a:pt x="648" y="533"/>
                </a:moveTo>
                <a:lnTo>
                  <a:pt x="699" y="584"/>
                </a:lnTo>
                <a:lnTo>
                  <a:pt x="693" y="584"/>
                </a:lnTo>
                <a:lnTo>
                  <a:pt x="642" y="533"/>
                </a:lnTo>
                <a:lnTo>
                  <a:pt x="648" y="533"/>
                </a:lnTo>
                <a:close/>
                <a:moveTo>
                  <a:pt x="255" y="133"/>
                </a:moveTo>
                <a:lnTo>
                  <a:pt x="472" y="349"/>
                </a:lnTo>
                <a:lnTo>
                  <a:pt x="472" y="355"/>
                </a:lnTo>
                <a:lnTo>
                  <a:pt x="249" y="133"/>
                </a:lnTo>
                <a:lnTo>
                  <a:pt x="255" y="133"/>
                </a:lnTo>
                <a:close/>
                <a:moveTo>
                  <a:pt x="555" y="433"/>
                </a:moveTo>
                <a:lnTo>
                  <a:pt x="598" y="475"/>
                </a:lnTo>
                <a:lnTo>
                  <a:pt x="598" y="477"/>
                </a:lnTo>
                <a:lnTo>
                  <a:pt x="600" y="477"/>
                </a:lnTo>
                <a:lnTo>
                  <a:pt x="628" y="505"/>
                </a:lnTo>
                <a:lnTo>
                  <a:pt x="622" y="505"/>
                </a:lnTo>
                <a:lnTo>
                  <a:pt x="555" y="439"/>
                </a:lnTo>
                <a:lnTo>
                  <a:pt x="555" y="433"/>
                </a:lnTo>
                <a:close/>
                <a:moveTo>
                  <a:pt x="655" y="533"/>
                </a:moveTo>
                <a:lnTo>
                  <a:pt x="706" y="584"/>
                </a:lnTo>
                <a:lnTo>
                  <a:pt x="699" y="584"/>
                </a:lnTo>
                <a:lnTo>
                  <a:pt x="648" y="533"/>
                </a:lnTo>
                <a:lnTo>
                  <a:pt x="655" y="533"/>
                </a:lnTo>
                <a:close/>
                <a:moveTo>
                  <a:pt x="262" y="133"/>
                </a:moveTo>
                <a:lnTo>
                  <a:pt x="472" y="343"/>
                </a:lnTo>
                <a:lnTo>
                  <a:pt x="472" y="349"/>
                </a:lnTo>
                <a:lnTo>
                  <a:pt x="255" y="133"/>
                </a:lnTo>
                <a:lnTo>
                  <a:pt x="262" y="133"/>
                </a:lnTo>
                <a:close/>
                <a:moveTo>
                  <a:pt x="555" y="426"/>
                </a:moveTo>
                <a:lnTo>
                  <a:pt x="598" y="470"/>
                </a:lnTo>
                <a:lnTo>
                  <a:pt x="598" y="475"/>
                </a:lnTo>
                <a:lnTo>
                  <a:pt x="555" y="433"/>
                </a:lnTo>
                <a:lnTo>
                  <a:pt x="555" y="426"/>
                </a:lnTo>
                <a:close/>
                <a:moveTo>
                  <a:pt x="606" y="477"/>
                </a:moveTo>
                <a:lnTo>
                  <a:pt x="633" y="505"/>
                </a:lnTo>
                <a:lnTo>
                  <a:pt x="628" y="505"/>
                </a:lnTo>
                <a:lnTo>
                  <a:pt x="600" y="477"/>
                </a:lnTo>
                <a:lnTo>
                  <a:pt x="606" y="477"/>
                </a:lnTo>
                <a:close/>
                <a:moveTo>
                  <a:pt x="661" y="533"/>
                </a:moveTo>
                <a:lnTo>
                  <a:pt x="712" y="584"/>
                </a:lnTo>
                <a:lnTo>
                  <a:pt x="706" y="584"/>
                </a:lnTo>
                <a:lnTo>
                  <a:pt x="655" y="533"/>
                </a:lnTo>
                <a:lnTo>
                  <a:pt x="661" y="533"/>
                </a:lnTo>
                <a:close/>
                <a:moveTo>
                  <a:pt x="268" y="133"/>
                </a:moveTo>
                <a:lnTo>
                  <a:pt x="472" y="337"/>
                </a:lnTo>
                <a:lnTo>
                  <a:pt x="472" y="343"/>
                </a:lnTo>
                <a:lnTo>
                  <a:pt x="262" y="133"/>
                </a:lnTo>
                <a:lnTo>
                  <a:pt x="268" y="133"/>
                </a:lnTo>
                <a:close/>
                <a:moveTo>
                  <a:pt x="555" y="420"/>
                </a:moveTo>
                <a:lnTo>
                  <a:pt x="598" y="463"/>
                </a:lnTo>
                <a:lnTo>
                  <a:pt x="598" y="470"/>
                </a:lnTo>
                <a:lnTo>
                  <a:pt x="555" y="426"/>
                </a:lnTo>
                <a:lnTo>
                  <a:pt x="555" y="420"/>
                </a:lnTo>
                <a:close/>
                <a:moveTo>
                  <a:pt x="612" y="477"/>
                </a:moveTo>
                <a:lnTo>
                  <a:pt x="640" y="505"/>
                </a:lnTo>
                <a:lnTo>
                  <a:pt x="633" y="505"/>
                </a:lnTo>
                <a:lnTo>
                  <a:pt x="606" y="477"/>
                </a:lnTo>
                <a:lnTo>
                  <a:pt x="612" y="477"/>
                </a:lnTo>
                <a:close/>
                <a:moveTo>
                  <a:pt x="667" y="533"/>
                </a:moveTo>
                <a:lnTo>
                  <a:pt x="717" y="584"/>
                </a:lnTo>
                <a:lnTo>
                  <a:pt x="712" y="584"/>
                </a:lnTo>
                <a:lnTo>
                  <a:pt x="661" y="533"/>
                </a:lnTo>
                <a:lnTo>
                  <a:pt x="667" y="533"/>
                </a:lnTo>
                <a:close/>
                <a:moveTo>
                  <a:pt x="274" y="133"/>
                </a:moveTo>
                <a:lnTo>
                  <a:pt x="472" y="330"/>
                </a:lnTo>
                <a:lnTo>
                  <a:pt x="472" y="332"/>
                </a:lnTo>
                <a:lnTo>
                  <a:pt x="472" y="333"/>
                </a:lnTo>
                <a:lnTo>
                  <a:pt x="472" y="337"/>
                </a:lnTo>
                <a:lnTo>
                  <a:pt x="268" y="133"/>
                </a:lnTo>
                <a:lnTo>
                  <a:pt x="274" y="133"/>
                </a:lnTo>
                <a:close/>
                <a:moveTo>
                  <a:pt x="555" y="414"/>
                </a:moveTo>
                <a:lnTo>
                  <a:pt x="598" y="457"/>
                </a:lnTo>
                <a:lnTo>
                  <a:pt x="598" y="463"/>
                </a:lnTo>
                <a:lnTo>
                  <a:pt x="555" y="420"/>
                </a:lnTo>
                <a:lnTo>
                  <a:pt x="555" y="414"/>
                </a:lnTo>
                <a:close/>
                <a:moveTo>
                  <a:pt x="618" y="477"/>
                </a:moveTo>
                <a:lnTo>
                  <a:pt x="646" y="505"/>
                </a:lnTo>
                <a:lnTo>
                  <a:pt x="640" y="505"/>
                </a:lnTo>
                <a:lnTo>
                  <a:pt x="612" y="477"/>
                </a:lnTo>
                <a:lnTo>
                  <a:pt x="618" y="477"/>
                </a:lnTo>
                <a:close/>
                <a:moveTo>
                  <a:pt x="673" y="533"/>
                </a:moveTo>
                <a:lnTo>
                  <a:pt x="724" y="584"/>
                </a:lnTo>
                <a:lnTo>
                  <a:pt x="717" y="584"/>
                </a:lnTo>
                <a:lnTo>
                  <a:pt x="667" y="533"/>
                </a:lnTo>
                <a:lnTo>
                  <a:pt x="673" y="533"/>
                </a:lnTo>
                <a:close/>
                <a:moveTo>
                  <a:pt x="280" y="133"/>
                </a:moveTo>
                <a:lnTo>
                  <a:pt x="474" y="326"/>
                </a:lnTo>
                <a:lnTo>
                  <a:pt x="473" y="328"/>
                </a:lnTo>
                <a:lnTo>
                  <a:pt x="472" y="330"/>
                </a:lnTo>
                <a:lnTo>
                  <a:pt x="274" y="133"/>
                </a:lnTo>
                <a:lnTo>
                  <a:pt x="280" y="133"/>
                </a:lnTo>
                <a:close/>
                <a:moveTo>
                  <a:pt x="555" y="408"/>
                </a:moveTo>
                <a:lnTo>
                  <a:pt x="598" y="451"/>
                </a:lnTo>
                <a:lnTo>
                  <a:pt x="598" y="457"/>
                </a:lnTo>
                <a:lnTo>
                  <a:pt x="555" y="414"/>
                </a:lnTo>
                <a:lnTo>
                  <a:pt x="555" y="408"/>
                </a:lnTo>
                <a:close/>
                <a:moveTo>
                  <a:pt x="625" y="477"/>
                </a:moveTo>
                <a:lnTo>
                  <a:pt x="653" y="505"/>
                </a:lnTo>
                <a:lnTo>
                  <a:pt x="646" y="505"/>
                </a:lnTo>
                <a:lnTo>
                  <a:pt x="618" y="477"/>
                </a:lnTo>
                <a:lnTo>
                  <a:pt x="625" y="477"/>
                </a:lnTo>
                <a:close/>
                <a:moveTo>
                  <a:pt x="679" y="533"/>
                </a:moveTo>
                <a:lnTo>
                  <a:pt x="730" y="584"/>
                </a:lnTo>
                <a:lnTo>
                  <a:pt x="724" y="584"/>
                </a:lnTo>
                <a:lnTo>
                  <a:pt x="673" y="533"/>
                </a:lnTo>
                <a:lnTo>
                  <a:pt x="679" y="533"/>
                </a:lnTo>
                <a:close/>
                <a:moveTo>
                  <a:pt x="286" y="133"/>
                </a:moveTo>
                <a:lnTo>
                  <a:pt x="476" y="323"/>
                </a:lnTo>
                <a:lnTo>
                  <a:pt x="475" y="325"/>
                </a:lnTo>
                <a:lnTo>
                  <a:pt x="474" y="326"/>
                </a:lnTo>
                <a:lnTo>
                  <a:pt x="280" y="133"/>
                </a:lnTo>
                <a:lnTo>
                  <a:pt x="286" y="133"/>
                </a:lnTo>
                <a:close/>
                <a:moveTo>
                  <a:pt x="555" y="402"/>
                </a:moveTo>
                <a:lnTo>
                  <a:pt x="598" y="444"/>
                </a:lnTo>
                <a:lnTo>
                  <a:pt x="598" y="451"/>
                </a:lnTo>
                <a:lnTo>
                  <a:pt x="555" y="408"/>
                </a:lnTo>
                <a:lnTo>
                  <a:pt x="555" y="402"/>
                </a:lnTo>
                <a:close/>
                <a:moveTo>
                  <a:pt x="631" y="477"/>
                </a:moveTo>
                <a:lnTo>
                  <a:pt x="659" y="505"/>
                </a:lnTo>
                <a:lnTo>
                  <a:pt x="653" y="505"/>
                </a:lnTo>
                <a:lnTo>
                  <a:pt x="625" y="477"/>
                </a:lnTo>
                <a:lnTo>
                  <a:pt x="631" y="477"/>
                </a:lnTo>
                <a:close/>
                <a:moveTo>
                  <a:pt x="686" y="533"/>
                </a:moveTo>
                <a:lnTo>
                  <a:pt x="737" y="584"/>
                </a:lnTo>
                <a:lnTo>
                  <a:pt x="730" y="584"/>
                </a:lnTo>
                <a:lnTo>
                  <a:pt x="679" y="533"/>
                </a:lnTo>
                <a:lnTo>
                  <a:pt x="686" y="533"/>
                </a:lnTo>
                <a:close/>
                <a:moveTo>
                  <a:pt x="293" y="133"/>
                </a:moveTo>
                <a:lnTo>
                  <a:pt x="480" y="321"/>
                </a:lnTo>
                <a:lnTo>
                  <a:pt x="478" y="322"/>
                </a:lnTo>
                <a:lnTo>
                  <a:pt x="476" y="323"/>
                </a:lnTo>
                <a:lnTo>
                  <a:pt x="286" y="133"/>
                </a:lnTo>
                <a:lnTo>
                  <a:pt x="293" y="133"/>
                </a:lnTo>
                <a:close/>
                <a:moveTo>
                  <a:pt x="555" y="395"/>
                </a:moveTo>
                <a:lnTo>
                  <a:pt x="598" y="438"/>
                </a:lnTo>
                <a:lnTo>
                  <a:pt x="598" y="444"/>
                </a:lnTo>
                <a:lnTo>
                  <a:pt x="555" y="402"/>
                </a:lnTo>
                <a:lnTo>
                  <a:pt x="555" y="395"/>
                </a:lnTo>
                <a:close/>
                <a:moveTo>
                  <a:pt x="638" y="477"/>
                </a:moveTo>
                <a:lnTo>
                  <a:pt x="665" y="505"/>
                </a:lnTo>
                <a:lnTo>
                  <a:pt x="659" y="505"/>
                </a:lnTo>
                <a:lnTo>
                  <a:pt x="631" y="477"/>
                </a:lnTo>
                <a:lnTo>
                  <a:pt x="638" y="477"/>
                </a:lnTo>
                <a:close/>
                <a:moveTo>
                  <a:pt x="692" y="533"/>
                </a:moveTo>
                <a:lnTo>
                  <a:pt x="743" y="584"/>
                </a:lnTo>
                <a:lnTo>
                  <a:pt x="737" y="584"/>
                </a:lnTo>
                <a:lnTo>
                  <a:pt x="686" y="533"/>
                </a:lnTo>
                <a:lnTo>
                  <a:pt x="692" y="533"/>
                </a:lnTo>
                <a:close/>
                <a:moveTo>
                  <a:pt x="299" y="133"/>
                </a:moveTo>
                <a:lnTo>
                  <a:pt x="485" y="320"/>
                </a:lnTo>
                <a:lnTo>
                  <a:pt x="484" y="320"/>
                </a:lnTo>
                <a:lnTo>
                  <a:pt x="482" y="320"/>
                </a:lnTo>
                <a:lnTo>
                  <a:pt x="480" y="321"/>
                </a:lnTo>
                <a:lnTo>
                  <a:pt x="293" y="133"/>
                </a:lnTo>
                <a:lnTo>
                  <a:pt x="299" y="133"/>
                </a:lnTo>
                <a:close/>
                <a:moveTo>
                  <a:pt x="555" y="389"/>
                </a:moveTo>
                <a:lnTo>
                  <a:pt x="598" y="433"/>
                </a:lnTo>
                <a:lnTo>
                  <a:pt x="598" y="438"/>
                </a:lnTo>
                <a:lnTo>
                  <a:pt x="555" y="395"/>
                </a:lnTo>
                <a:lnTo>
                  <a:pt x="555" y="389"/>
                </a:lnTo>
                <a:close/>
                <a:moveTo>
                  <a:pt x="643" y="477"/>
                </a:moveTo>
                <a:lnTo>
                  <a:pt x="671" y="505"/>
                </a:lnTo>
                <a:lnTo>
                  <a:pt x="665" y="505"/>
                </a:lnTo>
                <a:lnTo>
                  <a:pt x="638" y="477"/>
                </a:lnTo>
                <a:lnTo>
                  <a:pt x="643" y="477"/>
                </a:lnTo>
                <a:close/>
                <a:moveTo>
                  <a:pt x="698" y="533"/>
                </a:moveTo>
                <a:lnTo>
                  <a:pt x="749" y="584"/>
                </a:lnTo>
                <a:lnTo>
                  <a:pt x="743" y="584"/>
                </a:lnTo>
                <a:lnTo>
                  <a:pt x="692" y="533"/>
                </a:lnTo>
                <a:lnTo>
                  <a:pt x="698" y="533"/>
                </a:lnTo>
                <a:close/>
                <a:moveTo>
                  <a:pt x="304" y="133"/>
                </a:moveTo>
                <a:lnTo>
                  <a:pt x="492" y="320"/>
                </a:lnTo>
                <a:lnTo>
                  <a:pt x="485" y="320"/>
                </a:lnTo>
                <a:lnTo>
                  <a:pt x="299" y="133"/>
                </a:lnTo>
                <a:lnTo>
                  <a:pt x="304" y="133"/>
                </a:lnTo>
                <a:close/>
                <a:moveTo>
                  <a:pt x="555" y="382"/>
                </a:moveTo>
                <a:lnTo>
                  <a:pt x="598" y="426"/>
                </a:lnTo>
                <a:lnTo>
                  <a:pt x="598" y="433"/>
                </a:lnTo>
                <a:lnTo>
                  <a:pt x="555" y="389"/>
                </a:lnTo>
                <a:lnTo>
                  <a:pt x="555" y="382"/>
                </a:lnTo>
                <a:close/>
                <a:moveTo>
                  <a:pt x="649" y="477"/>
                </a:moveTo>
                <a:lnTo>
                  <a:pt x="677" y="505"/>
                </a:lnTo>
                <a:lnTo>
                  <a:pt x="671" y="505"/>
                </a:lnTo>
                <a:lnTo>
                  <a:pt x="643" y="477"/>
                </a:lnTo>
                <a:lnTo>
                  <a:pt x="649" y="477"/>
                </a:lnTo>
                <a:close/>
                <a:moveTo>
                  <a:pt x="704" y="533"/>
                </a:moveTo>
                <a:lnTo>
                  <a:pt x="755" y="584"/>
                </a:lnTo>
                <a:lnTo>
                  <a:pt x="749" y="584"/>
                </a:lnTo>
                <a:lnTo>
                  <a:pt x="698" y="533"/>
                </a:lnTo>
                <a:lnTo>
                  <a:pt x="704" y="533"/>
                </a:lnTo>
                <a:close/>
                <a:moveTo>
                  <a:pt x="311" y="133"/>
                </a:moveTo>
                <a:lnTo>
                  <a:pt x="498" y="320"/>
                </a:lnTo>
                <a:lnTo>
                  <a:pt x="492" y="320"/>
                </a:lnTo>
                <a:lnTo>
                  <a:pt x="304" y="133"/>
                </a:lnTo>
                <a:lnTo>
                  <a:pt x="311" y="133"/>
                </a:lnTo>
                <a:close/>
                <a:moveTo>
                  <a:pt x="555" y="377"/>
                </a:moveTo>
                <a:lnTo>
                  <a:pt x="598" y="420"/>
                </a:lnTo>
                <a:lnTo>
                  <a:pt x="598" y="426"/>
                </a:lnTo>
                <a:lnTo>
                  <a:pt x="555" y="382"/>
                </a:lnTo>
                <a:lnTo>
                  <a:pt x="555" y="377"/>
                </a:lnTo>
                <a:close/>
                <a:moveTo>
                  <a:pt x="656" y="477"/>
                </a:moveTo>
                <a:lnTo>
                  <a:pt x="683" y="505"/>
                </a:lnTo>
                <a:lnTo>
                  <a:pt x="677" y="505"/>
                </a:lnTo>
                <a:lnTo>
                  <a:pt x="649" y="477"/>
                </a:lnTo>
                <a:lnTo>
                  <a:pt x="656" y="477"/>
                </a:lnTo>
                <a:close/>
                <a:moveTo>
                  <a:pt x="710" y="533"/>
                </a:moveTo>
                <a:lnTo>
                  <a:pt x="761" y="584"/>
                </a:lnTo>
                <a:lnTo>
                  <a:pt x="755" y="584"/>
                </a:lnTo>
                <a:lnTo>
                  <a:pt x="704" y="533"/>
                </a:lnTo>
                <a:lnTo>
                  <a:pt x="710" y="533"/>
                </a:lnTo>
                <a:close/>
                <a:moveTo>
                  <a:pt x="317" y="133"/>
                </a:moveTo>
                <a:lnTo>
                  <a:pt x="504" y="320"/>
                </a:lnTo>
                <a:lnTo>
                  <a:pt x="498" y="320"/>
                </a:lnTo>
                <a:lnTo>
                  <a:pt x="311" y="133"/>
                </a:lnTo>
                <a:lnTo>
                  <a:pt x="317" y="133"/>
                </a:lnTo>
                <a:close/>
                <a:moveTo>
                  <a:pt x="555" y="371"/>
                </a:moveTo>
                <a:lnTo>
                  <a:pt x="598" y="413"/>
                </a:lnTo>
                <a:lnTo>
                  <a:pt x="598" y="420"/>
                </a:lnTo>
                <a:lnTo>
                  <a:pt x="555" y="377"/>
                </a:lnTo>
                <a:lnTo>
                  <a:pt x="555" y="371"/>
                </a:lnTo>
                <a:close/>
                <a:moveTo>
                  <a:pt x="662" y="477"/>
                </a:moveTo>
                <a:lnTo>
                  <a:pt x="690" y="505"/>
                </a:lnTo>
                <a:lnTo>
                  <a:pt x="683" y="505"/>
                </a:lnTo>
                <a:lnTo>
                  <a:pt x="656" y="477"/>
                </a:lnTo>
                <a:lnTo>
                  <a:pt x="662" y="477"/>
                </a:lnTo>
                <a:close/>
                <a:moveTo>
                  <a:pt x="716" y="533"/>
                </a:moveTo>
                <a:lnTo>
                  <a:pt x="767" y="584"/>
                </a:lnTo>
                <a:lnTo>
                  <a:pt x="761" y="584"/>
                </a:lnTo>
                <a:lnTo>
                  <a:pt x="710" y="533"/>
                </a:lnTo>
                <a:lnTo>
                  <a:pt x="715" y="533"/>
                </a:lnTo>
                <a:lnTo>
                  <a:pt x="716" y="533"/>
                </a:lnTo>
                <a:close/>
                <a:moveTo>
                  <a:pt x="324" y="133"/>
                </a:moveTo>
                <a:lnTo>
                  <a:pt x="510" y="320"/>
                </a:lnTo>
                <a:lnTo>
                  <a:pt x="504" y="320"/>
                </a:lnTo>
                <a:lnTo>
                  <a:pt x="317" y="133"/>
                </a:lnTo>
                <a:lnTo>
                  <a:pt x="324" y="133"/>
                </a:lnTo>
                <a:close/>
                <a:moveTo>
                  <a:pt x="555" y="364"/>
                </a:moveTo>
                <a:lnTo>
                  <a:pt x="598" y="407"/>
                </a:lnTo>
                <a:lnTo>
                  <a:pt x="598" y="413"/>
                </a:lnTo>
                <a:lnTo>
                  <a:pt x="555" y="371"/>
                </a:lnTo>
                <a:lnTo>
                  <a:pt x="555" y="364"/>
                </a:lnTo>
                <a:close/>
                <a:moveTo>
                  <a:pt x="669" y="477"/>
                </a:moveTo>
                <a:lnTo>
                  <a:pt x="696" y="505"/>
                </a:lnTo>
                <a:lnTo>
                  <a:pt x="690" y="505"/>
                </a:lnTo>
                <a:lnTo>
                  <a:pt x="662" y="477"/>
                </a:lnTo>
                <a:lnTo>
                  <a:pt x="669" y="477"/>
                </a:lnTo>
                <a:close/>
                <a:moveTo>
                  <a:pt x="722" y="530"/>
                </a:moveTo>
                <a:lnTo>
                  <a:pt x="774" y="584"/>
                </a:lnTo>
                <a:lnTo>
                  <a:pt x="767" y="584"/>
                </a:lnTo>
                <a:lnTo>
                  <a:pt x="716" y="533"/>
                </a:lnTo>
                <a:lnTo>
                  <a:pt x="719" y="532"/>
                </a:lnTo>
                <a:lnTo>
                  <a:pt x="722" y="530"/>
                </a:lnTo>
                <a:close/>
                <a:moveTo>
                  <a:pt x="330" y="133"/>
                </a:moveTo>
                <a:lnTo>
                  <a:pt x="516" y="320"/>
                </a:lnTo>
                <a:lnTo>
                  <a:pt x="510" y="320"/>
                </a:lnTo>
                <a:lnTo>
                  <a:pt x="324" y="133"/>
                </a:lnTo>
                <a:lnTo>
                  <a:pt x="330" y="133"/>
                </a:lnTo>
                <a:close/>
                <a:moveTo>
                  <a:pt x="555" y="358"/>
                </a:moveTo>
                <a:lnTo>
                  <a:pt x="598" y="402"/>
                </a:lnTo>
                <a:lnTo>
                  <a:pt x="598" y="407"/>
                </a:lnTo>
                <a:lnTo>
                  <a:pt x="555" y="364"/>
                </a:lnTo>
                <a:lnTo>
                  <a:pt x="555" y="358"/>
                </a:lnTo>
                <a:close/>
                <a:moveTo>
                  <a:pt x="674" y="477"/>
                </a:moveTo>
                <a:lnTo>
                  <a:pt x="703" y="505"/>
                </a:lnTo>
                <a:lnTo>
                  <a:pt x="696" y="505"/>
                </a:lnTo>
                <a:lnTo>
                  <a:pt x="669" y="477"/>
                </a:lnTo>
                <a:lnTo>
                  <a:pt x="674" y="477"/>
                </a:lnTo>
                <a:close/>
                <a:moveTo>
                  <a:pt x="725" y="528"/>
                </a:moveTo>
                <a:lnTo>
                  <a:pt x="780" y="584"/>
                </a:lnTo>
                <a:lnTo>
                  <a:pt x="774" y="584"/>
                </a:lnTo>
                <a:lnTo>
                  <a:pt x="722" y="530"/>
                </a:lnTo>
                <a:lnTo>
                  <a:pt x="723" y="529"/>
                </a:lnTo>
                <a:lnTo>
                  <a:pt x="725" y="528"/>
                </a:lnTo>
                <a:close/>
                <a:moveTo>
                  <a:pt x="336" y="133"/>
                </a:moveTo>
                <a:lnTo>
                  <a:pt x="523" y="320"/>
                </a:lnTo>
                <a:lnTo>
                  <a:pt x="516" y="320"/>
                </a:lnTo>
                <a:lnTo>
                  <a:pt x="330" y="133"/>
                </a:lnTo>
                <a:lnTo>
                  <a:pt x="336" y="133"/>
                </a:lnTo>
                <a:close/>
                <a:moveTo>
                  <a:pt x="555" y="352"/>
                </a:moveTo>
                <a:lnTo>
                  <a:pt x="598" y="395"/>
                </a:lnTo>
                <a:lnTo>
                  <a:pt x="598" y="402"/>
                </a:lnTo>
                <a:lnTo>
                  <a:pt x="555" y="358"/>
                </a:lnTo>
                <a:lnTo>
                  <a:pt x="555" y="352"/>
                </a:lnTo>
                <a:close/>
                <a:moveTo>
                  <a:pt x="680" y="477"/>
                </a:moveTo>
                <a:lnTo>
                  <a:pt x="708" y="505"/>
                </a:lnTo>
                <a:lnTo>
                  <a:pt x="703" y="505"/>
                </a:lnTo>
                <a:lnTo>
                  <a:pt x="674" y="477"/>
                </a:lnTo>
                <a:lnTo>
                  <a:pt x="680" y="477"/>
                </a:lnTo>
                <a:close/>
                <a:moveTo>
                  <a:pt x="727" y="524"/>
                </a:moveTo>
                <a:lnTo>
                  <a:pt x="787" y="584"/>
                </a:lnTo>
                <a:lnTo>
                  <a:pt x="780" y="584"/>
                </a:lnTo>
                <a:lnTo>
                  <a:pt x="725" y="528"/>
                </a:lnTo>
                <a:lnTo>
                  <a:pt x="726" y="526"/>
                </a:lnTo>
                <a:lnTo>
                  <a:pt x="727" y="524"/>
                </a:lnTo>
                <a:close/>
                <a:moveTo>
                  <a:pt x="342" y="133"/>
                </a:moveTo>
                <a:lnTo>
                  <a:pt x="529" y="320"/>
                </a:lnTo>
                <a:lnTo>
                  <a:pt x="523" y="320"/>
                </a:lnTo>
                <a:lnTo>
                  <a:pt x="336" y="133"/>
                </a:lnTo>
                <a:lnTo>
                  <a:pt x="342" y="133"/>
                </a:lnTo>
                <a:close/>
                <a:moveTo>
                  <a:pt x="555" y="346"/>
                </a:moveTo>
                <a:lnTo>
                  <a:pt x="598" y="389"/>
                </a:lnTo>
                <a:lnTo>
                  <a:pt x="598" y="395"/>
                </a:lnTo>
                <a:lnTo>
                  <a:pt x="555" y="352"/>
                </a:lnTo>
                <a:lnTo>
                  <a:pt x="555" y="346"/>
                </a:lnTo>
                <a:close/>
                <a:moveTo>
                  <a:pt x="681" y="472"/>
                </a:moveTo>
                <a:lnTo>
                  <a:pt x="714" y="505"/>
                </a:lnTo>
                <a:lnTo>
                  <a:pt x="708" y="505"/>
                </a:lnTo>
                <a:lnTo>
                  <a:pt x="680" y="477"/>
                </a:lnTo>
                <a:lnTo>
                  <a:pt x="681" y="477"/>
                </a:lnTo>
                <a:lnTo>
                  <a:pt x="681" y="472"/>
                </a:lnTo>
                <a:close/>
                <a:moveTo>
                  <a:pt x="728" y="519"/>
                </a:moveTo>
                <a:lnTo>
                  <a:pt x="792" y="584"/>
                </a:lnTo>
                <a:lnTo>
                  <a:pt x="787" y="584"/>
                </a:lnTo>
                <a:lnTo>
                  <a:pt x="727" y="524"/>
                </a:lnTo>
                <a:lnTo>
                  <a:pt x="728" y="522"/>
                </a:lnTo>
                <a:lnTo>
                  <a:pt x="728" y="519"/>
                </a:lnTo>
                <a:close/>
                <a:moveTo>
                  <a:pt x="348" y="133"/>
                </a:moveTo>
                <a:lnTo>
                  <a:pt x="535" y="320"/>
                </a:lnTo>
                <a:lnTo>
                  <a:pt x="529" y="320"/>
                </a:lnTo>
                <a:lnTo>
                  <a:pt x="342" y="133"/>
                </a:lnTo>
                <a:lnTo>
                  <a:pt x="348" y="133"/>
                </a:lnTo>
                <a:close/>
                <a:moveTo>
                  <a:pt x="555" y="340"/>
                </a:moveTo>
                <a:lnTo>
                  <a:pt x="598" y="382"/>
                </a:lnTo>
                <a:lnTo>
                  <a:pt x="598" y="389"/>
                </a:lnTo>
                <a:lnTo>
                  <a:pt x="555" y="346"/>
                </a:lnTo>
                <a:lnTo>
                  <a:pt x="555" y="340"/>
                </a:lnTo>
                <a:close/>
                <a:moveTo>
                  <a:pt x="681" y="466"/>
                </a:moveTo>
                <a:lnTo>
                  <a:pt x="724" y="508"/>
                </a:lnTo>
                <a:lnTo>
                  <a:pt x="720" y="506"/>
                </a:lnTo>
                <a:lnTo>
                  <a:pt x="715" y="505"/>
                </a:lnTo>
                <a:lnTo>
                  <a:pt x="714" y="505"/>
                </a:lnTo>
                <a:lnTo>
                  <a:pt x="681" y="472"/>
                </a:lnTo>
                <a:lnTo>
                  <a:pt x="681" y="466"/>
                </a:lnTo>
                <a:close/>
                <a:moveTo>
                  <a:pt x="725" y="509"/>
                </a:moveTo>
                <a:lnTo>
                  <a:pt x="798" y="584"/>
                </a:lnTo>
                <a:lnTo>
                  <a:pt x="792" y="584"/>
                </a:lnTo>
                <a:lnTo>
                  <a:pt x="728" y="519"/>
                </a:lnTo>
                <a:lnTo>
                  <a:pt x="728" y="519"/>
                </a:lnTo>
                <a:lnTo>
                  <a:pt x="727" y="513"/>
                </a:lnTo>
                <a:lnTo>
                  <a:pt x="725" y="509"/>
                </a:lnTo>
                <a:close/>
                <a:moveTo>
                  <a:pt x="354" y="133"/>
                </a:moveTo>
                <a:lnTo>
                  <a:pt x="541" y="320"/>
                </a:lnTo>
                <a:lnTo>
                  <a:pt x="535" y="320"/>
                </a:lnTo>
                <a:lnTo>
                  <a:pt x="348" y="133"/>
                </a:lnTo>
                <a:lnTo>
                  <a:pt x="354" y="133"/>
                </a:lnTo>
                <a:close/>
                <a:moveTo>
                  <a:pt x="555" y="333"/>
                </a:moveTo>
                <a:lnTo>
                  <a:pt x="598" y="376"/>
                </a:lnTo>
                <a:lnTo>
                  <a:pt x="598" y="382"/>
                </a:lnTo>
                <a:lnTo>
                  <a:pt x="555" y="340"/>
                </a:lnTo>
                <a:lnTo>
                  <a:pt x="555" y="333"/>
                </a:lnTo>
                <a:lnTo>
                  <a:pt x="555" y="333"/>
                </a:lnTo>
                <a:close/>
                <a:moveTo>
                  <a:pt x="681" y="460"/>
                </a:moveTo>
                <a:lnTo>
                  <a:pt x="805" y="584"/>
                </a:lnTo>
                <a:lnTo>
                  <a:pt x="798" y="584"/>
                </a:lnTo>
                <a:lnTo>
                  <a:pt x="725" y="509"/>
                </a:lnTo>
                <a:lnTo>
                  <a:pt x="724" y="509"/>
                </a:lnTo>
                <a:lnTo>
                  <a:pt x="724" y="508"/>
                </a:lnTo>
                <a:lnTo>
                  <a:pt x="681" y="466"/>
                </a:lnTo>
                <a:lnTo>
                  <a:pt x="681" y="460"/>
                </a:lnTo>
                <a:close/>
                <a:moveTo>
                  <a:pt x="361" y="133"/>
                </a:moveTo>
                <a:lnTo>
                  <a:pt x="598" y="370"/>
                </a:lnTo>
                <a:lnTo>
                  <a:pt x="598" y="376"/>
                </a:lnTo>
                <a:lnTo>
                  <a:pt x="555" y="333"/>
                </a:lnTo>
                <a:lnTo>
                  <a:pt x="554" y="328"/>
                </a:lnTo>
                <a:lnTo>
                  <a:pt x="551" y="324"/>
                </a:lnTo>
                <a:lnTo>
                  <a:pt x="547" y="321"/>
                </a:lnTo>
                <a:lnTo>
                  <a:pt x="542" y="320"/>
                </a:lnTo>
                <a:lnTo>
                  <a:pt x="541" y="320"/>
                </a:lnTo>
                <a:lnTo>
                  <a:pt x="354" y="133"/>
                </a:lnTo>
                <a:lnTo>
                  <a:pt x="361" y="133"/>
                </a:lnTo>
                <a:close/>
                <a:moveTo>
                  <a:pt x="681" y="454"/>
                </a:moveTo>
                <a:lnTo>
                  <a:pt x="811" y="584"/>
                </a:lnTo>
                <a:lnTo>
                  <a:pt x="805" y="584"/>
                </a:lnTo>
                <a:lnTo>
                  <a:pt x="681" y="460"/>
                </a:lnTo>
                <a:lnTo>
                  <a:pt x="681" y="454"/>
                </a:lnTo>
                <a:close/>
                <a:moveTo>
                  <a:pt x="367" y="133"/>
                </a:moveTo>
                <a:lnTo>
                  <a:pt x="598" y="364"/>
                </a:lnTo>
                <a:lnTo>
                  <a:pt x="598" y="370"/>
                </a:lnTo>
                <a:lnTo>
                  <a:pt x="361" y="133"/>
                </a:lnTo>
                <a:lnTo>
                  <a:pt x="367" y="133"/>
                </a:lnTo>
                <a:close/>
                <a:moveTo>
                  <a:pt x="681" y="447"/>
                </a:moveTo>
                <a:lnTo>
                  <a:pt x="813" y="579"/>
                </a:lnTo>
                <a:lnTo>
                  <a:pt x="813" y="584"/>
                </a:lnTo>
                <a:lnTo>
                  <a:pt x="811" y="584"/>
                </a:lnTo>
                <a:lnTo>
                  <a:pt x="681" y="454"/>
                </a:lnTo>
                <a:lnTo>
                  <a:pt x="681" y="447"/>
                </a:lnTo>
                <a:close/>
                <a:moveTo>
                  <a:pt x="374" y="133"/>
                </a:moveTo>
                <a:lnTo>
                  <a:pt x="598" y="358"/>
                </a:lnTo>
                <a:lnTo>
                  <a:pt x="598" y="364"/>
                </a:lnTo>
                <a:lnTo>
                  <a:pt x="367" y="133"/>
                </a:lnTo>
                <a:lnTo>
                  <a:pt x="374" y="133"/>
                </a:lnTo>
                <a:close/>
                <a:moveTo>
                  <a:pt x="681" y="441"/>
                </a:moveTo>
                <a:lnTo>
                  <a:pt x="813" y="573"/>
                </a:lnTo>
                <a:lnTo>
                  <a:pt x="813" y="579"/>
                </a:lnTo>
                <a:lnTo>
                  <a:pt x="681" y="447"/>
                </a:lnTo>
                <a:lnTo>
                  <a:pt x="681" y="441"/>
                </a:lnTo>
                <a:close/>
                <a:moveTo>
                  <a:pt x="379" y="133"/>
                </a:moveTo>
                <a:lnTo>
                  <a:pt x="598" y="352"/>
                </a:lnTo>
                <a:lnTo>
                  <a:pt x="598" y="358"/>
                </a:lnTo>
                <a:lnTo>
                  <a:pt x="374" y="133"/>
                </a:lnTo>
                <a:lnTo>
                  <a:pt x="379" y="133"/>
                </a:lnTo>
                <a:close/>
                <a:moveTo>
                  <a:pt x="681" y="435"/>
                </a:moveTo>
                <a:lnTo>
                  <a:pt x="813" y="567"/>
                </a:lnTo>
                <a:lnTo>
                  <a:pt x="813" y="573"/>
                </a:lnTo>
                <a:lnTo>
                  <a:pt x="681" y="441"/>
                </a:lnTo>
                <a:lnTo>
                  <a:pt x="681" y="435"/>
                </a:lnTo>
                <a:close/>
                <a:moveTo>
                  <a:pt x="385" y="133"/>
                </a:moveTo>
                <a:lnTo>
                  <a:pt x="598" y="345"/>
                </a:lnTo>
                <a:lnTo>
                  <a:pt x="598" y="352"/>
                </a:lnTo>
                <a:lnTo>
                  <a:pt x="379" y="133"/>
                </a:lnTo>
                <a:lnTo>
                  <a:pt x="385" y="133"/>
                </a:lnTo>
                <a:close/>
                <a:moveTo>
                  <a:pt x="681" y="429"/>
                </a:moveTo>
                <a:lnTo>
                  <a:pt x="813" y="560"/>
                </a:lnTo>
                <a:lnTo>
                  <a:pt x="813" y="567"/>
                </a:lnTo>
                <a:lnTo>
                  <a:pt x="681" y="435"/>
                </a:lnTo>
                <a:lnTo>
                  <a:pt x="681" y="429"/>
                </a:lnTo>
                <a:close/>
                <a:moveTo>
                  <a:pt x="392" y="133"/>
                </a:moveTo>
                <a:lnTo>
                  <a:pt x="598" y="339"/>
                </a:lnTo>
                <a:lnTo>
                  <a:pt x="598" y="345"/>
                </a:lnTo>
                <a:lnTo>
                  <a:pt x="385" y="133"/>
                </a:lnTo>
                <a:lnTo>
                  <a:pt x="392" y="133"/>
                </a:lnTo>
                <a:close/>
                <a:moveTo>
                  <a:pt x="681" y="423"/>
                </a:moveTo>
                <a:lnTo>
                  <a:pt x="813" y="555"/>
                </a:lnTo>
                <a:lnTo>
                  <a:pt x="813" y="560"/>
                </a:lnTo>
                <a:lnTo>
                  <a:pt x="681" y="429"/>
                </a:lnTo>
                <a:lnTo>
                  <a:pt x="681" y="423"/>
                </a:lnTo>
                <a:close/>
                <a:moveTo>
                  <a:pt x="398" y="133"/>
                </a:moveTo>
                <a:lnTo>
                  <a:pt x="598" y="332"/>
                </a:lnTo>
                <a:lnTo>
                  <a:pt x="598" y="339"/>
                </a:lnTo>
                <a:lnTo>
                  <a:pt x="392" y="133"/>
                </a:lnTo>
                <a:lnTo>
                  <a:pt x="398" y="133"/>
                </a:lnTo>
                <a:close/>
                <a:moveTo>
                  <a:pt x="681" y="417"/>
                </a:moveTo>
                <a:lnTo>
                  <a:pt x="813" y="549"/>
                </a:lnTo>
                <a:lnTo>
                  <a:pt x="813" y="555"/>
                </a:lnTo>
                <a:lnTo>
                  <a:pt x="681" y="423"/>
                </a:lnTo>
                <a:lnTo>
                  <a:pt x="681" y="417"/>
                </a:lnTo>
                <a:close/>
                <a:moveTo>
                  <a:pt x="405" y="133"/>
                </a:moveTo>
                <a:lnTo>
                  <a:pt x="598" y="327"/>
                </a:lnTo>
                <a:lnTo>
                  <a:pt x="598" y="332"/>
                </a:lnTo>
                <a:lnTo>
                  <a:pt x="398" y="133"/>
                </a:lnTo>
                <a:lnTo>
                  <a:pt x="405" y="133"/>
                </a:lnTo>
                <a:close/>
                <a:moveTo>
                  <a:pt x="681" y="410"/>
                </a:moveTo>
                <a:lnTo>
                  <a:pt x="813" y="542"/>
                </a:lnTo>
                <a:lnTo>
                  <a:pt x="813" y="549"/>
                </a:lnTo>
                <a:lnTo>
                  <a:pt x="681" y="417"/>
                </a:lnTo>
                <a:lnTo>
                  <a:pt x="681" y="410"/>
                </a:lnTo>
                <a:close/>
                <a:moveTo>
                  <a:pt x="410" y="133"/>
                </a:moveTo>
                <a:lnTo>
                  <a:pt x="598" y="321"/>
                </a:lnTo>
                <a:lnTo>
                  <a:pt x="598" y="327"/>
                </a:lnTo>
                <a:lnTo>
                  <a:pt x="405" y="133"/>
                </a:lnTo>
                <a:lnTo>
                  <a:pt x="410" y="133"/>
                </a:lnTo>
                <a:close/>
                <a:moveTo>
                  <a:pt x="681" y="404"/>
                </a:moveTo>
                <a:lnTo>
                  <a:pt x="813" y="536"/>
                </a:lnTo>
                <a:lnTo>
                  <a:pt x="813" y="542"/>
                </a:lnTo>
                <a:lnTo>
                  <a:pt x="681" y="410"/>
                </a:lnTo>
                <a:lnTo>
                  <a:pt x="681" y="404"/>
                </a:lnTo>
                <a:close/>
                <a:moveTo>
                  <a:pt x="416" y="133"/>
                </a:moveTo>
                <a:lnTo>
                  <a:pt x="598" y="314"/>
                </a:lnTo>
                <a:lnTo>
                  <a:pt x="598" y="321"/>
                </a:lnTo>
                <a:lnTo>
                  <a:pt x="410" y="133"/>
                </a:lnTo>
                <a:lnTo>
                  <a:pt x="416" y="133"/>
                </a:lnTo>
                <a:close/>
                <a:moveTo>
                  <a:pt x="681" y="397"/>
                </a:moveTo>
                <a:lnTo>
                  <a:pt x="813" y="529"/>
                </a:lnTo>
                <a:lnTo>
                  <a:pt x="813" y="536"/>
                </a:lnTo>
                <a:lnTo>
                  <a:pt x="681" y="404"/>
                </a:lnTo>
                <a:lnTo>
                  <a:pt x="681" y="397"/>
                </a:lnTo>
                <a:close/>
                <a:moveTo>
                  <a:pt x="423" y="133"/>
                </a:moveTo>
                <a:lnTo>
                  <a:pt x="598" y="308"/>
                </a:lnTo>
                <a:lnTo>
                  <a:pt x="598" y="314"/>
                </a:lnTo>
                <a:lnTo>
                  <a:pt x="416" y="133"/>
                </a:lnTo>
                <a:lnTo>
                  <a:pt x="423" y="133"/>
                </a:lnTo>
                <a:close/>
                <a:moveTo>
                  <a:pt x="681" y="392"/>
                </a:moveTo>
                <a:lnTo>
                  <a:pt x="813" y="523"/>
                </a:lnTo>
                <a:lnTo>
                  <a:pt x="813" y="529"/>
                </a:lnTo>
                <a:lnTo>
                  <a:pt x="681" y="397"/>
                </a:lnTo>
                <a:lnTo>
                  <a:pt x="681" y="392"/>
                </a:lnTo>
                <a:close/>
                <a:moveTo>
                  <a:pt x="429" y="133"/>
                </a:moveTo>
                <a:lnTo>
                  <a:pt x="598" y="302"/>
                </a:lnTo>
                <a:lnTo>
                  <a:pt x="598" y="308"/>
                </a:lnTo>
                <a:lnTo>
                  <a:pt x="423" y="133"/>
                </a:lnTo>
                <a:lnTo>
                  <a:pt x="429" y="133"/>
                </a:lnTo>
                <a:close/>
                <a:moveTo>
                  <a:pt x="681" y="386"/>
                </a:moveTo>
                <a:lnTo>
                  <a:pt x="813" y="518"/>
                </a:lnTo>
                <a:lnTo>
                  <a:pt x="813" y="523"/>
                </a:lnTo>
                <a:lnTo>
                  <a:pt x="681" y="392"/>
                </a:lnTo>
                <a:lnTo>
                  <a:pt x="681" y="386"/>
                </a:lnTo>
                <a:close/>
                <a:moveTo>
                  <a:pt x="435" y="133"/>
                </a:moveTo>
                <a:lnTo>
                  <a:pt x="598" y="296"/>
                </a:lnTo>
                <a:lnTo>
                  <a:pt x="598" y="302"/>
                </a:lnTo>
                <a:lnTo>
                  <a:pt x="429" y="133"/>
                </a:lnTo>
                <a:lnTo>
                  <a:pt x="435" y="133"/>
                </a:lnTo>
                <a:close/>
                <a:moveTo>
                  <a:pt x="681" y="379"/>
                </a:moveTo>
                <a:lnTo>
                  <a:pt x="813" y="511"/>
                </a:lnTo>
                <a:lnTo>
                  <a:pt x="813" y="518"/>
                </a:lnTo>
                <a:lnTo>
                  <a:pt x="681" y="386"/>
                </a:lnTo>
                <a:lnTo>
                  <a:pt x="681" y="379"/>
                </a:lnTo>
                <a:close/>
                <a:moveTo>
                  <a:pt x="442" y="133"/>
                </a:moveTo>
                <a:lnTo>
                  <a:pt x="598" y="290"/>
                </a:lnTo>
                <a:lnTo>
                  <a:pt x="598" y="296"/>
                </a:lnTo>
                <a:lnTo>
                  <a:pt x="435" y="133"/>
                </a:lnTo>
                <a:lnTo>
                  <a:pt x="442" y="133"/>
                </a:lnTo>
                <a:close/>
                <a:moveTo>
                  <a:pt x="681" y="373"/>
                </a:moveTo>
                <a:lnTo>
                  <a:pt x="813" y="505"/>
                </a:lnTo>
                <a:lnTo>
                  <a:pt x="813" y="511"/>
                </a:lnTo>
                <a:lnTo>
                  <a:pt x="681" y="379"/>
                </a:lnTo>
                <a:lnTo>
                  <a:pt x="681" y="373"/>
                </a:lnTo>
                <a:close/>
                <a:moveTo>
                  <a:pt x="447" y="133"/>
                </a:moveTo>
                <a:lnTo>
                  <a:pt x="598" y="283"/>
                </a:lnTo>
                <a:lnTo>
                  <a:pt x="598" y="290"/>
                </a:lnTo>
                <a:lnTo>
                  <a:pt x="442" y="133"/>
                </a:lnTo>
                <a:lnTo>
                  <a:pt x="447" y="133"/>
                </a:lnTo>
                <a:close/>
                <a:moveTo>
                  <a:pt x="681" y="366"/>
                </a:moveTo>
                <a:lnTo>
                  <a:pt x="813" y="499"/>
                </a:lnTo>
                <a:lnTo>
                  <a:pt x="813" y="505"/>
                </a:lnTo>
                <a:lnTo>
                  <a:pt x="681" y="373"/>
                </a:lnTo>
                <a:lnTo>
                  <a:pt x="681" y="366"/>
                </a:lnTo>
                <a:close/>
                <a:moveTo>
                  <a:pt x="453" y="133"/>
                </a:moveTo>
                <a:lnTo>
                  <a:pt x="598" y="277"/>
                </a:lnTo>
                <a:lnTo>
                  <a:pt x="598" y="283"/>
                </a:lnTo>
                <a:lnTo>
                  <a:pt x="447" y="133"/>
                </a:lnTo>
                <a:lnTo>
                  <a:pt x="453" y="133"/>
                </a:lnTo>
                <a:close/>
                <a:moveTo>
                  <a:pt x="681" y="360"/>
                </a:moveTo>
                <a:lnTo>
                  <a:pt x="813" y="492"/>
                </a:lnTo>
                <a:lnTo>
                  <a:pt x="813" y="499"/>
                </a:lnTo>
                <a:lnTo>
                  <a:pt x="681" y="366"/>
                </a:lnTo>
                <a:lnTo>
                  <a:pt x="681" y="360"/>
                </a:lnTo>
                <a:close/>
                <a:moveTo>
                  <a:pt x="460" y="133"/>
                </a:moveTo>
                <a:lnTo>
                  <a:pt x="598" y="271"/>
                </a:lnTo>
                <a:lnTo>
                  <a:pt x="598" y="277"/>
                </a:lnTo>
                <a:lnTo>
                  <a:pt x="453" y="133"/>
                </a:lnTo>
                <a:lnTo>
                  <a:pt x="460" y="133"/>
                </a:lnTo>
                <a:close/>
                <a:moveTo>
                  <a:pt x="681" y="355"/>
                </a:moveTo>
                <a:lnTo>
                  <a:pt x="813" y="487"/>
                </a:lnTo>
                <a:lnTo>
                  <a:pt x="813" y="492"/>
                </a:lnTo>
                <a:lnTo>
                  <a:pt x="681" y="360"/>
                </a:lnTo>
                <a:lnTo>
                  <a:pt x="681" y="355"/>
                </a:lnTo>
                <a:close/>
                <a:moveTo>
                  <a:pt x="466" y="133"/>
                </a:moveTo>
                <a:lnTo>
                  <a:pt x="598" y="264"/>
                </a:lnTo>
                <a:lnTo>
                  <a:pt x="598" y="271"/>
                </a:lnTo>
                <a:lnTo>
                  <a:pt x="460" y="133"/>
                </a:lnTo>
                <a:lnTo>
                  <a:pt x="466" y="133"/>
                </a:lnTo>
                <a:close/>
                <a:moveTo>
                  <a:pt x="681" y="348"/>
                </a:moveTo>
                <a:lnTo>
                  <a:pt x="813" y="480"/>
                </a:lnTo>
                <a:lnTo>
                  <a:pt x="813" y="487"/>
                </a:lnTo>
                <a:lnTo>
                  <a:pt x="681" y="355"/>
                </a:lnTo>
                <a:lnTo>
                  <a:pt x="681" y="348"/>
                </a:lnTo>
                <a:close/>
                <a:moveTo>
                  <a:pt x="473" y="133"/>
                </a:moveTo>
                <a:lnTo>
                  <a:pt x="598" y="259"/>
                </a:lnTo>
                <a:lnTo>
                  <a:pt x="598" y="264"/>
                </a:lnTo>
                <a:lnTo>
                  <a:pt x="466" y="133"/>
                </a:lnTo>
                <a:lnTo>
                  <a:pt x="473" y="133"/>
                </a:lnTo>
                <a:close/>
                <a:moveTo>
                  <a:pt x="681" y="342"/>
                </a:moveTo>
                <a:lnTo>
                  <a:pt x="813" y="474"/>
                </a:lnTo>
                <a:lnTo>
                  <a:pt x="813" y="480"/>
                </a:lnTo>
                <a:lnTo>
                  <a:pt x="681" y="348"/>
                </a:lnTo>
                <a:lnTo>
                  <a:pt x="681" y="342"/>
                </a:lnTo>
                <a:close/>
                <a:moveTo>
                  <a:pt x="479" y="133"/>
                </a:moveTo>
                <a:lnTo>
                  <a:pt x="598" y="253"/>
                </a:lnTo>
                <a:lnTo>
                  <a:pt x="598" y="259"/>
                </a:lnTo>
                <a:lnTo>
                  <a:pt x="473" y="133"/>
                </a:lnTo>
                <a:lnTo>
                  <a:pt x="479" y="133"/>
                </a:lnTo>
                <a:close/>
                <a:moveTo>
                  <a:pt x="681" y="336"/>
                </a:moveTo>
                <a:lnTo>
                  <a:pt x="813" y="468"/>
                </a:lnTo>
                <a:lnTo>
                  <a:pt x="813" y="474"/>
                </a:lnTo>
                <a:lnTo>
                  <a:pt x="681" y="342"/>
                </a:lnTo>
                <a:lnTo>
                  <a:pt x="681" y="336"/>
                </a:lnTo>
                <a:close/>
                <a:moveTo>
                  <a:pt x="484" y="133"/>
                </a:moveTo>
                <a:lnTo>
                  <a:pt x="598" y="246"/>
                </a:lnTo>
                <a:lnTo>
                  <a:pt x="598" y="253"/>
                </a:lnTo>
                <a:lnTo>
                  <a:pt x="479" y="133"/>
                </a:lnTo>
                <a:lnTo>
                  <a:pt x="484" y="133"/>
                </a:lnTo>
                <a:close/>
                <a:moveTo>
                  <a:pt x="681" y="329"/>
                </a:moveTo>
                <a:lnTo>
                  <a:pt x="813" y="461"/>
                </a:lnTo>
                <a:lnTo>
                  <a:pt x="813" y="468"/>
                </a:lnTo>
                <a:lnTo>
                  <a:pt x="681" y="336"/>
                </a:lnTo>
                <a:lnTo>
                  <a:pt x="681" y="329"/>
                </a:lnTo>
                <a:close/>
                <a:moveTo>
                  <a:pt x="491" y="133"/>
                </a:moveTo>
                <a:lnTo>
                  <a:pt x="598" y="240"/>
                </a:lnTo>
                <a:lnTo>
                  <a:pt x="598" y="246"/>
                </a:lnTo>
                <a:lnTo>
                  <a:pt x="484" y="133"/>
                </a:lnTo>
                <a:lnTo>
                  <a:pt x="491" y="133"/>
                </a:lnTo>
                <a:close/>
                <a:moveTo>
                  <a:pt x="681" y="324"/>
                </a:moveTo>
                <a:lnTo>
                  <a:pt x="813" y="455"/>
                </a:lnTo>
                <a:lnTo>
                  <a:pt x="813" y="461"/>
                </a:lnTo>
                <a:lnTo>
                  <a:pt x="681" y="329"/>
                </a:lnTo>
                <a:lnTo>
                  <a:pt x="681" y="324"/>
                </a:lnTo>
                <a:close/>
                <a:moveTo>
                  <a:pt x="497" y="133"/>
                </a:moveTo>
                <a:lnTo>
                  <a:pt x="598" y="233"/>
                </a:lnTo>
                <a:lnTo>
                  <a:pt x="598" y="240"/>
                </a:lnTo>
                <a:lnTo>
                  <a:pt x="491" y="133"/>
                </a:lnTo>
                <a:lnTo>
                  <a:pt x="497" y="133"/>
                </a:lnTo>
                <a:close/>
                <a:moveTo>
                  <a:pt x="681" y="318"/>
                </a:moveTo>
                <a:lnTo>
                  <a:pt x="813" y="450"/>
                </a:lnTo>
                <a:lnTo>
                  <a:pt x="813" y="455"/>
                </a:lnTo>
                <a:lnTo>
                  <a:pt x="681" y="324"/>
                </a:lnTo>
                <a:lnTo>
                  <a:pt x="681" y="318"/>
                </a:lnTo>
                <a:close/>
                <a:moveTo>
                  <a:pt x="504" y="133"/>
                </a:moveTo>
                <a:lnTo>
                  <a:pt x="598" y="227"/>
                </a:lnTo>
                <a:lnTo>
                  <a:pt x="598" y="233"/>
                </a:lnTo>
                <a:lnTo>
                  <a:pt x="497" y="133"/>
                </a:lnTo>
                <a:lnTo>
                  <a:pt x="504" y="133"/>
                </a:lnTo>
                <a:close/>
                <a:moveTo>
                  <a:pt x="681" y="311"/>
                </a:moveTo>
                <a:lnTo>
                  <a:pt x="813" y="443"/>
                </a:lnTo>
                <a:lnTo>
                  <a:pt x="813" y="450"/>
                </a:lnTo>
                <a:lnTo>
                  <a:pt x="681" y="318"/>
                </a:lnTo>
                <a:lnTo>
                  <a:pt x="681" y="311"/>
                </a:lnTo>
                <a:close/>
                <a:moveTo>
                  <a:pt x="510" y="133"/>
                </a:moveTo>
                <a:lnTo>
                  <a:pt x="598" y="222"/>
                </a:lnTo>
                <a:lnTo>
                  <a:pt x="598" y="222"/>
                </a:lnTo>
                <a:lnTo>
                  <a:pt x="598" y="223"/>
                </a:lnTo>
                <a:lnTo>
                  <a:pt x="598" y="227"/>
                </a:lnTo>
                <a:lnTo>
                  <a:pt x="504" y="133"/>
                </a:lnTo>
                <a:lnTo>
                  <a:pt x="510" y="133"/>
                </a:lnTo>
                <a:close/>
                <a:moveTo>
                  <a:pt x="681" y="305"/>
                </a:moveTo>
                <a:lnTo>
                  <a:pt x="813" y="437"/>
                </a:lnTo>
                <a:lnTo>
                  <a:pt x="813" y="443"/>
                </a:lnTo>
                <a:lnTo>
                  <a:pt x="681" y="311"/>
                </a:lnTo>
                <a:lnTo>
                  <a:pt x="681" y="305"/>
                </a:lnTo>
                <a:close/>
                <a:moveTo>
                  <a:pt x="515" y="133"/>
                </a:moveTo>
                <a:lnTo>
                  <a:pt x="599" y="216"/>
                </a:lnTo>
                <a:lnTo>
                  <a:pt x="598" y="218"/>
                </a:lnTo>
                <a:lnTo>
                  <a:pt x="598" y="222"/>
                </a:lnTo>
                <a:lnTo>
                  <a:pt x="510" y="133"/>
                </a:lnTo>
                <a:lnTo>
                  <a:pt x="515" y="133"/>
                </a:lnTo>
                <a:close/>
                <a:moveTo>
                  <a:pt x="681" y="298"/>
                </a:moveTo>
                <a:lnTo>
                  <a:pt x="813" y="430"/>
                </a:lnTo>
                <a:lnTo>
                  <a:pt x="813" y="437"/>
                </a:lnTo>
                <a:lnTo>
                  <a:pt x="681" y="305"/>
                </a:lnTo>
                <a:lnTo>
                  <a:pt x="681" y="298"/>
                </a:lnTo>
                <a:close/>
                <a:moveTo>
                  <a:pt x="522" y="133"/>
                </a:moveTo>
                <a:lnTo>
                  <a:pt x="601" y="212"/>
                </a:lnTo>
                <a:lnTo>
                  <a:pt x="600" y="214"/>
                </a:lnTo>
                <a:lnTo>
                  <a:pt x="599" y="216"/>
                </a:lnTo>
                <a:lnTo>
                  <a:pt x="515" y="133"/>
                </a:lnTo>
                <a:lnTo>
                  <a:pt x="522" y="133"/>
                </a:lnTo>
                <a:close/>
                <a:moveTo>
                  <a:pt x="681" y="292"/>
                </a:moveTo>
                <a:lnTo>
                  <a:pt x="813" y="424"/>
                </a:lnTo>
                <a:lnTo>
                  <a:pt x="813" y="430"/>
                </a:lnTo>
                <a:lnTo>
                  <a:pt x="681" y="298"/>
                </a:lnTo>
                <a:lnTo>
                  <a:pt x="681" y="292"/>
                </a:lnTo>
                <a:close/>
                <a:moveTo>
                  <a:pt x="528" y="133"/>
                </a:moveTo>
                <a:lnTo>
                  <a:pt x="605" y="210"/>
                </a:lnTo>
                <a:lnTo>
                  <a:pt x="604" y="211"/>
                </a:lnTo>
                <a:lnTo>
                  <a:pt x="601" y="212"/>
                </a:lnTo>
                <a:lnTo>
                  <a:pt x="522" y="133"/>
                </a:lnTo>
                <a:lnTo>
                  <a:pt x="528" y="133"/>
                </a:lnTo>
                <a:close/>
                <a:moveTo>
                  <a:pt x="681" y="287"/>
                </a:moveTo>
                <a:lnTo>
                  <a:pt x="813" y="418"/>
                </a:lnTo>
                <a:lnTo>
                  <a:pt x="813" y="424"/>
                </a:lnTo>
                <a:lnTo>
                  <a:pt x="681" y="292"/>
                </a:lnTo>
                <a:lnTo>
                  <a:pt x="681" y="287"/>
                </a:lnTo>
                <a:close/>
                <a:moveTo>
                  <a:pt x="534" y="133"/>
                </a:moveTo>
                <a:lnTo>
                  <a:pt x="609" y="208"/>
                </a:lnTo>
                <a:lnTo>
                  <a:pt x="607" y="209"/>
                </a:lnTo>
                <a:lnTo>
                  <a:pt x="605" y="210"/>
                </a:lnTo>
                <a:lnTo>
                  <a:pt x="528" y="133"/>
                </a:lnTo>
                <a:lnTo>
                  <a:pt x="534" y="133"/>
                </a:lnTo>
                <a:close/>
                <a:moveTo>
                  <a:pt x="681" y="280"/>
                </a:moveTo>
                <a:lnTo>
                  <a:pt x="813" y="412"/>
                </a:lnTo>
                <a:lnTo>
                  <a:pt x="813" y="418"/>
                </a:lnTo>
                <a:lnTo>
                  <a:pt x="681" y="287"/>
                </a:lnTo>
                <a:lnTo>
                  <a:pt x="681" y="280"/>
                </a:lnTo>
                <a:close/>
                <a:moveTo>
                  <a:pt x="541" y="133"/>
                </a:moveTo>
                <a:lnTo>
                  <a:pt x="615" y="208"/>
                </a:lnTo>
                <a:lnTo>
                  <a:pt x="611" y="208"/>
                </a:lnTo>
                <a:lnTo>
                  <a:pt x="610" y="208"/>
                </a:lnTo>
                <a:lnTo>
                  <a:pt x="609" y="208"/>
                </a:lnTo>
                <a:lnTo>
                  <a:pt x="534" y="133"/>
                </a:lnTo>
                <a:lnTo>
                  <a:pt x="541" y="133"/>
                </a:lnTo>
                <a:close/>
                <a:moveTo>
                  <a:pt x="681" y="274"/>
                </a:moveTo>
                <a:lnTo>
                  <a:pt x="813" y="406"/>
                </a:lnTo>
                <a:lnTo>
                  <a:pt x="813" y="412"/>
                </a:lnTo>
                <a:lnTo>
                  <a:pt x="681" y="280"/>
                </a:lnTo>
                <a:lnTo>
                  <a:pt x="681" y="274"/>
                </a:lnTo>
                <a:close/>
                <a:moveTo>
                  <a:pt x="547" y="133"/>
                </a:moveTo>
                <a:lnTo>
                  <a:pt x="622" y="208"/>
                </a:lnTo>
                <a:lnTo>
                  <a:pt x="615" y="208"/>
                </a:lnTo>
                <a:lnTo>
                  <a:pt x="541" y="133"/>
                </a:lnTo>
                <a:lnTo>
                  <a:pt x="547" y="133"/>
                </a:lnTo>
                <a:close/>
                <a:moveTo>
                  <a:pt x="681" y="267"/>
                </a:moveTo>
                <a:lnTo>
                  <a:pt x="813" y="399"/>
                </a:lnTo>
                <a:lnTo>
                  <a:pt x="813" y="406"/>
                </a:lnTo>
                <a:lnTo>
                  <a:pt x="681" y="274"/>
                </a:lnTo>
                <a:lnTo>
                  <a:pt x="681" y="267"/>
                </a:lnTo>
                <a:close/>
                <a:moveTo>
                  <a:pt x="552" y="133"/>
                </a:moveTo>
                <a:lnTo>
                  <a:pt x="628" y="208"/>
                </a:lnTo>
                <a:lnTo>
                  <a:pt x="622" y="208"/>
                </a:lnTo>
                <a:lnTo>
                  <a:pt x="547" y="133"/>
                </a:lnTo>
                <a:lnTo>
                  <a:pt x="552" y="133"/>
                </a:lnTo>
                <a:close/>
                <a:moveTo>
                  <a:pt x="681" y="261"/>
                </a:moveTo>
                <a:lnTo>
                  <a:pt x="813" y="393"/>
                </a:lnTo>
                <a:lnTo>
                  <a:pt x="813" y="399"/>
                </a:lnTo>
                <a:lnTo>
                  <a:pt x="681" y="267"/>
                </a:lnTo>
                <a:lnTo>
                  <a:pt x="681" y="261"/>
                </a:lnTo>
                <a:close/>
                <a:moveTo>
                  <a:pt x="559" y="133"/>
                </a:moveTo>
                <a:lnTo>
                  <a:pt x="634" y="208"/>
                </a:lnTo>
                <a:lnTo>
                  <a:pt x="628" y="208"/>
                </a:lnTo>
                <a:lnTo>
                  <a:pt x="552" y="133"/>
                </a:lnTo>
                <a:lnTo>
                  <a:pt x="559" y="133"/>
                </a:lnTo>
                <a:close/>
                <a:moveTo>
                  <a:pt x="681" y="255"/>
                </a:moveTo>
                <a:lnTo>
                  <a:pt x="813" y="387"/>
                </a:lnTo>
                <a:lnTo>
                  <a:pt x="813" y="393"/>
                </a:lnTo>
                <a:lnTo>
                  <a:pt x="681" y="261"/>
                </a:lnTo>
                <a:lnTo>
                  <a:pt x="681" y="255"/>
                </a:lnTo>
                <a:close/>
                <a:moveTo>
                  <a:pt x="565" y="133"/>
                </a:moveTo>
                <a:lnTo>
                  <a:pt x="640" y="208"/>
                </a:lnTo>
                <a:lnTo>
                  <a:pt x="634" y="208"/>
                </a:lnTo>
                <a:lnTo>
                  <a:pt x="559" y="133"/>
                </a:lnTo>
                <a:lnTo>
                  <a:pt x="565" y="133"/>
                </a:lnTo>
                <a:close/>
                <a:moveTo>
                  <a:pt x="681" y="249"/>
                </a:moveTo>
                <a:lnTo>
                  <a:pt x="813" y="381"/>
                </a:lnTo>
                <a:lnTo>
                  <a:pt x="813" y="387"/>
                </a:lnTo>
                <a:lnTo>
                  <a:pt x="681" y="255"/>
                </a:lnTo>
                <a:lnTo>
                  <a:pt x="681" y="249"/>
                </a:lnTo>
                <a:close/>
                <a:moveTo>
                  <a:pt x="572" y="133"/>
                </a:moveTo>
                <a:lnTo>
                  <a:pt x="646" y="208"/>
                </a:lnTo>
                <a:lnTo>
                  <a:pt x="640" y="208"/>
                </a:lnTo>
                <a:lnTo>
                  <a:pt x="565" y="133"/>
                </a:lnTo>
                <a:lnTo>
                  <a:pt x="572" y="133"/>
                </a:lnTo>
                <a:close/>
                <a:moveTo>
                  <a:pt x="681" y="243"/>
                </a:moveTo>
                <a:lnTo>
                  <a:pt x="813" y="375"/>
                </a:lnTo>
                <a:lnTo>
                  <a:pt x="813" y="381"/>
                </a:lnTo>
                <a:lnTo>
                  <a:pt x="681" y="249"/>
                </a:lnTo>
                <a:lnTo>
                  <a:pt x="681" y="243"/>
                </a:lnTo>
                <a:close/>
                <a:moveTo>
                  <a:pt x="578" y="133"/>
                </a:moveTo>
                <a:lnTo>
                  <a:pt x="653" y="208"/>
                </a:lnTo>
                <a:lnTo>
                  <a:pt x="646" y="208"/>
                </a:lnTo>
                <a:lnTo>
                  <a:pt x="572" y="133"/>
                </a:lnTo>
                <a:lnTo>
                  <a:pt x="578" y="133"/>
                </a:lnTo>
                <a:close/>
                <a:moveTo>
                  <a:pt x="681" y="237"/>
                </a:moveTo>
                <a:lnTo>
                  <a:pt x="813" y="369"/>
                </a:lnTo>
                <a:lnTo>
                  <a:pt x="813" y="375"/>
                </a:lnTo>
                <a:lnTo>
                  <a:pt x="681" y="243"/>
                </a:lnTo>
                <a:lnTo>
                  <a:pt x="681" y="237"/>
                </a:lnTo>
                <a:close/>
                <a:moveTo>
                  <a:pt x="584" y="133"/>
                </a:moveTo>
                <a:lnTo>
                  <a:pt x="659" y="208"/>
                </a:lnTo>
                <a:lnTo>
                  <a:pt x="653" y="208"/>
                </a:lnTo>
                <a:lnTo>
                  <a:pt x="578" y="133"/>
                </a:lnTo>
                <a:lnTo>
                  <a:pt x="584" y="133"/>
                </a:lnTo>
                <a:close/>
                <a:moveTo>
                  <a:pt x="681" y="230"/>
                </a:moveTo>
                <a:lnTo>
                  <a:pt x="813" y="362"/>
                </a:lnTo>
                <a:lnTo>
                  <a:pt x="813" y="369"/>
                </a:lnTo>
                <a:lnTo>
                  <a:pt x="681" y="237"/>
                </a:lnTo>
                <a:lnTo>
                  <a:pt x="681" y="230"/>
                </a:lnTo>
                <a:close/>
                <a:moveTo>
                  <a:pt x="590" y="133"/>
                </a:moveTo>
                <a:lnTo>
                  <a:pt x="665" y="208"/>
                </a:lnTo>
                <a:lnTo>
                  <a:pt x="659" y="208"/>
                </a:lnTo>
                <a:lnTo>
                  <a:pt x="584" y="133"/>
                </a:lnTo>
                <a:lnTo>
                  <a:pt x="590" y="133"/>
                </a:lnTo>
                <a:close/>
                <a:moveTo>
                  <a:pt x="681" y="224"/>
                </a:moveTo>
                <a:lnTo>
                  <a:pt x="813" y="356"/>
                </a:lnTo>
                <a:lnTo>
                  <a:pt x="813" y="362"/>
                </a:lnTo>
                <a:lnTo>
                  <a:pt x="681" y="230"/>
                </a:lnTo>
                <a:lnTo>
                  <a:pt x="681" y="224"/>
                </a:lnTo>
                <a:close/>
                <a:moveTo>
                  <a:pt x="596" y="133"/>
                </a:moveTo>
                <a:lnTo>
                  <a:pt x="672" y="208"/>
                </a:lnTo>
                <a:lnTo>
                  <a:pt x="670" y="208"/>
                </a:lnTo>
                <a:lnTo>
                  <a:pt x="669" y="208"/>
                </a:lnTo>
                <a:lnTo>
                  <a:pt x="665" y="208"/>
                </a:lnTo>
                <a:lnTo>
                  <a:pt x="590" y="133"/>
                </a:lnTo>
                <a:lnTo>
                  <a:pt x="596" y="133"/>
                </a:lnTo>
                <a:close/>
                <a:moveTo>
                  <a:pt x="680" y="217"/>
                </a:moveTo>
                <a:lnTo>
                  <a:pt x="813" y="349"/>
                </a:lnTo>
                <a:lnTo>
                  <a:pt x="813" y="356"/>
                </a:lnTo>
                <a:lnTo>
                  <a:pt x="681" y="224"/>
                </a:lnTo>
                <a:lnTo>
                  <a:pt x="681" y="223"/>
                </a:lnTo>
                <a:lnTo>
                  <a:pt x="681" y="220"/>
                </a:lnTo>
                <a:lnTo>
                  <a:pt x="680" y="217"/>
                </a:lnTo>
                <a:close/>
                <a:moveTo>
                  <a:pt x="603" y="133"/>
                </a:moveTo>
                <a:lnTo>
                  <a:pt x="813" y="344"/>
                </a:lnTo>
                <a:lnTo>
                  <a:pt x="813" y="349"/>
                </a:lnTo>
                <a:lnTo>
                  <a:pt x="680" y="217"/>
                </a:lnTo>
                <a:lnTo>
                  <a:pt x="679" y="214"/>
                </a:lnTo>
                <a:lnTo>
                  <a:pt x="677" y="211"/>
                </a:lnTo>
                <a:lnTo>
                  <a:pt x="675" y="210"/>
                </a:lnTo>
                <a:lnTo>
                  <a:pt x="672" y="208"/>
                </a:lnTo>
                <a:lnTo>
                  <a:pt x="596" y="133"/>
                </a:lnTo>
                <a:lnTo>
                  <a:pt x="603" y="133"/>
                </a:lnTo>
                <a:close/>
                <a:moveTo>
                  <a:pt x="609" y="133"/>
                </a:moveTo>
                <a:lnTo>
                  <a:pt x="813" y="338"/>
                </a:lnTo>
                <a:lnTo>
                  <a:pt x="813" y="344"/>
                </a:lnTo>
                <a:lnTo>
                  <a:pt x="603" y="133"/>
                </a:lnTo>
                <a:lnTo>
                  <a:pt x="609" y="133"/>
                </a:lnTo>
                <a:close/>
                <a:moveTo>
                  <a:pt x="615" y="133"/>
                </a:moveTo>
                <a:lnTo>
                  <a:pt x="813" y="331"/>
                </a:lnTo>
                <a:lnTo>
                  <a:pt x="813" y="338"/>
                </a:lnTo>
                <a:lnTo>
                  <a:pt x="609" y="133"/>
                </a:lnTo>
                <a:lnTo>
                  <a:pt x="615" y="133"/>
                </a:lnTo>
                <a:close/>
                <a:moveTo>
                  <a:pt x="621" y="133"/>
                </a:moveTo>
                <a:lnTo>
                  <a:pt x="813" y="325"/>
                </a:lnTo>
                <a:lnTo>
                  <a:pt x="813" y="331"/>
                </a:lnTo>
                <a:lnTo>
                  <a:pt x="615" y="133"/>
                </a:lnTo>
                <a:lnTo>
                  <a:pt x="621" y="133"/>
                </a:lnTo>
                <a:close/>
                <a:moveTo>
                  <a:pt x="627" y="133"/>
                </a:moveTo>
                <a:lnTo>
                  <a:pt x="813" y="319"/>
                </a:lnTo>
                <a:lnTo>
                  <a:pt x="813" y="325"/>
                </a:lnTo>
                <a:lnTo>
                  <a:pt x="621" y="133"/>
                </a:lnTo>
                <a:lnTo>
                  <a:pt x="627" y="133"/>
                </a:lnTo>
                <a:close/>
                <a:moveTo>
                  <a:pt x="633" y="133"/>
                </a:moveTo>
                <a:lnTo>
                  <a:pt x="813" y="312"/>
                </a:lnTo>
                <a:lnTo>
                  <a:pt x="813" y="319"/>
                </a:lnTo>
                <a:lnTo>
                  <a:pt x="627" y="133"/>
                </a:lnTo>
                <a:lnTo>
                  <a:pt x="633" y="133"/>
                </a:lnTo>
                <a:close/>
                <a:moveTo>
                  <a:pt x="640" y="133"/>
                </a:moveTo>
                <a:lnTo>
                  <a:pt x="813" y="307"/>
                </a:lnTo>
                <a:lnTo>
                  <a:pt x="813" y="312"/>
                </a:lnTo>
                <a:lnTo>
                  <a:pt x="633" y="133"/>
                </a:lnTo>
                <a:lnTo>
                  <a:pt x="640" y="133"/>
                </a:lnTo>
                <a:close/>
                <a:moveTo>
                  <a:pt x="646" y="133"/>
                </a:moveTo>
                <a:lnTo>
                  <a:pt x="813" y="300"/>
                </a:lnTo>
                <a:lnTo>
                  <a:pt x="813" y="307"/>
                </a:lnTo>
                <a:lnTo>
                  <a:pt x="640" y="133"/>
                </a:lnTo>
                <a:lnTo>
                  <a:pt x="646" y="133"/>
                </a:lnTo>
                <a:close/>
                <a:moveTo>
                  <a:pt x="653" y="133"/>
                </a:moveTo>
                <a:lnTo>
                  <a:pt x="813" y="294"/>
                </a:lnTo>
                <a:lnTo>
                  <a:pt x="813" y="300"/>
                </a:lnTo>
                <a:lnTo>
                  <a:pt x="646" y="133"/>
                </a:lnTo>
                <a:lnTo>
                  <a:pt x="653" y="133"/>
                </a:lnTo>
                <a:close/>
                <a:moveTo>
                  <a:pt x="658" y="133"/>
                </a:moveTo>
                <a:lnTo>
                  <a:pt x="813" y="288"/>
                </a:lnTo>
                <a:lnTo>
                  <a:pt x="813" y="294"/>
                </a:lnTo>
                <a:lnTo>
                  <a:pt x="653" y="133"/>
                </a:lnTo>
                <a:lnTo>
                  <a:pt x="658" y="133"/>
                </a:lnTo>
                <a:close/>
                <a:moveTo>
                  <a:pt x="664" y="133"/>
                </a:moveTo>
                <a:lnTo>
                  <a:pt x="813" y="281"/>
                </a:lnTo>
                <a:lnTo>
                  <a:pt x="813" y="288"/>
                </a:lnTo>
                <a:lnTo>
                  <a:pt x="658" y="133"/>
                </a:lnTo>
                <a:lnTo>
                  <a:pt x="664" y="133"/>
                </a:lnTo>
                <a:close/>
                <a:moveTo>
                  <a:pt x="671" y="133"/>
                </a:moveTo>
                <a:lnTo>
                  <a:pt x="813" y="276"/>
                </a:lnTo>
                <a:lnTo>
                  <a:pt x="813" y="281"/>
                </a:lnTo>
                <a:lnTo>
                  <a:pt x="664" y="133"/>
                </a:lnTo>
                <a:lnTo>
                  <a:pt x="671" y="133"/>
                </a:lnTo>
                <a:close/>
                <a:moveTo>
                  <a:pt x="677" y="133"/>
                </a:moveTo>
                <a:lnTo>
                  <a:pt x="813" y="270"/>
                </a:lnTo>
                <a:lnTo>
                  <a:pt x="813" y="276"/>
                </a:lnTo>
                <a:lnTo>
                  <a:pt x="671" y="133"/>
                </a:lnTo>
                <a:lnTo>
                  <a:pt x="677" y="133"/>
                </a:lnTo>
                <a:close/>
                <a:moveTo>
                  <a:pt x="683" y="133"/>
                </a:moveTo>
                <a:lnTo>
                  <a:pt x="813" y="263"/>
                </a:lnTo>
                <a:lnTo>
                  <a:pt x="813" y="270"/>
                </a:lnTo>
                <a:lnTo>
                  <a:pt x="677" y="133"/>
                </a:lnTo>
                <a:lnTo>
                  <a:pt x="683" y="133"/>
                </a:lnTo>
                <a:close/>
                <a:moveTo>
                  <a:pt x="690" y="133"/>
                </a:moveTo>
                <a:lnTo>
                  <a:pt x="813" y="257"/>
                </a:lnTo>
                <a:lnTo>
                  <a:pt x="813" y="263"/>
                </a:lnTo>
                <a:lnTo>
                  <a:pt x="683" y="133"/>
                </a:lnTo>
                <a:lnTo>
                  <a:pt x="690" y="133"/>
                </a:lnTo>
                <a:close/>
                <a:moveTo>
                  <a:pt x="695" y="133"/>
                </a:moveTo>
                <a:lnTo>
                  <a:pt x="813" y="250"/>
                </a:lnTo>
                <a:lnTo>
                  <a:pt x="813" y="257"/>
                </a:lnTo>
                <a:lnTo>
                  <a:pt x="690" y="133"/>
                </a:lnTo>
                <a:lnTo>
                  <a:pt x="695" y="133"/>
                </a:lnTo>
                <a:close/>
                <a:moveTo>
                  <a:pt x="702" y="133"/>
                </a:moveTo>
                <a:lnTo>
                  <a:pt x="813" y="244"/>
                </a:lnTo>
                <a:lnTo>
                  <a:pt x="813" y="250"/>
                </a:lnTo>
                <a:lnTo>
                  <a:pt x="695" y="133"/>
                </a:lnTo>
                <a:lnTo>
                  <a:pt x="702" y="133"/>
                </a:lnTo>
                <a:close/>
                <a:moveTo>
                  <a:pt x="708" y="133"/>
                </a:moveTo>
                <a:lnTo>
                  <a:pt x="813" y="239"/>
                </a:lnTo>
                <a:lnTo>
                  <a:pt x="813" y="244"/>
                </a:lnTo>
                <a:lnTo>
                  <a:pt x="702" y="133"/>
                </a:lnTo>
                <a:lnTo>
                  <a:pt x="708" y="133"/>
                </a:lnTo>
                <a:close/>
                <a:moveTo>
                  <a:pt x="714" y="133"/>
                </a:moveTo>
                <a:lnTo>
                  <a:pt x="813" y="232"/>
                </a:lnTo>
                <a:lnTo>
                  <a:pt x="813" y="239"/>
                </a:lnTo>
                <a:lnTo>
                  <a:pt x="708" y="133"/>
                </a:lnTo>
                <a:lnTo>
                  <a:pt x="714" y="133"/>
                </a:lnTo>
                <a:close/>
                <a:moveTo>
                  <a:pt x="721" y="133"/>
                </a:moveTo>
                <a:lnTo>
                  <a:pt x="813" y="226"/>
                </a:lnTo>
                <a:lnTo>
                  <a:pt x="813" y="232"/>
                </a:lnTo>
                <a:lnTo>
                  <a:pt x="714" y="133"/>
                </a:lnTo>
                <a:lnTo>
                  <a:pt x="721" y="133"/>
                </a:lnTo>
                <a:close/>
                <a:moveTo>
                  <a:pt x="726" y="133"/>
                </a:moveTo>
                <a:lnTo>
                  <a:pt x="813" y="220"/>
                </a:lnTo>
                <a:lnTo>
                  <a:pt x="813" y="226"/>
                </a:lnTo>
                <a:lnTo>
                  <a:pt x="721" y="133"/>
                </a:lnTo>
                <a:lnTo>
                  <a:pt x="726" y="133"/>
                </a:lnTo>
                <a:close/>
                <a:moveTo>
                  <a:pt x="732" y="133"/>
                </a:moveTo>
                <a:lnTo>
                  <a:pt x="813" y="213"/>
                </a:lnTo>
                <a:lnTo>
                  <a:pt x="813" y="220"/>
                </a:lnTo>
                <a:lnTo>
                  <a:pt x="726" y="133"/>
                </a:lnTo>
                <a:lnTo>
                  <a:pt x="732" y="133"/>
                </a:lnTo>
                <a:close/>
                <a:moveTo>
                  <a:pt x="739" y="133"/>
                </a:moveTo>
                <a:lnTo>
                  <a:pt x="813" y="207"/>
                </a:lnTo>
                <a:lnTo>
                  <a:pt x="813" y="213"/>
                </a:lnTo>
                <a:lnTo>
                  <a:pt x="732" y="133"/>
                </a:lnTo>
                <a:lnTo>
                  <a:pt x="739" y="133"/>
                </a:lnTo>
                <a:close/>
                <a:moveTo>
                  <a:pt x="745" y="133"/>
                </a:moveTo>
                <a:lnTo>
                  <a:pt x="813" y="201"/>
                </a:lnTo>
                <a:lnTo>
                  <a:pt x="813" y="207"/>
                </a:lnTo>
                <a:lnTo>
                  <a:pt x="739" y="133"/>
                </a:lnTo>
                <a:lnTo>
                  <a:pt x="745" y="133"/>
                </a:lnTo>
                <a:close/>
                <a:moveTo>
                  <a:pt x="752" y="133"/>
                </a:moveTo>
                <a:lnTo>
                  <a:pt x="813" y="195"/>
                </a:lnTo>
                <a:lnTo>
                  <a:pt x="813" y="201"/>
                </a:lnTo>
                <a:lnTo>
                  <a:pt x="745" y="133"/>
                </a:lnTo>
                <a:lnTo>
                  <a:pt x="752" y="133"/>
                </a:lnTo>
                <a:close/>
                <a:moveTo>
                  <a:pt x="758" y="133"/>
                </a:moveTo>
                <a:lnTo>
                  <a:pt x="813" y="189"/>
                </a:lnTo>
                <a:lnTo>
                  <a:pt x="813" y="195"/>
                </a:lnTo>
                <a:lnTo>
                  <a:pt x="752" y="133"/>
                </a:lnTo>
                <a:lnTo>
                  <a:pt x="758" y="133"/>
                </a:lnTo>
                <a:close/>
                <a:moveTo>
                  <a:pt x="763" y="133"/>
                </a:moveTo>
                <a:lnTo>
                  <a:pt x="813" y="182"/>
                </a:lnTo>
                <a:lnTo>
                  <a:pt x="813" y="189"/>
                </a:lnTo>
                <a:lnTo>
                  <a:pt x="758" y="133"/>
                </a:lnTo>
                <a:lnTo>
                  <a:pt x="763" y="133"/>
                </a:lnTo>
                <a:close/>
                <a:moveTo>
                  <a:pt x="770" y="133"/>
                </a:moveTo>
                <a:lnTo>
                  <a:pt x="813" y="176"/>
                </a:lnTo>
                <a:lnTo>
                  <a:pt x="813" y="182"/>
                </a:lnTo>
                <a:lnTo>
                  <a:pt x="763" y="133"/>
                </a:lnTo>
                <a:lnTo>
                  <a:pt x="770" y="133"/>
                </a:lnTo>
                <a:close/>
                <a:moveTo>
                  <a:pt x="776" y="133"/>
                </a:moveTo>
                <a:lnTo>
                  <a:pt x="813" y="171"/>
                </a:lnTo>
                <a:lnTo>
                  <a:pt x="813" y="176"/>
                </a:lnTo>
                <a:lnTo>
                  <a:pt x="770" y="133"/>
                </a:lnTo>
                <a:lnTo>
                  <a:pt x="776" y="133"/>
                </a:lnTo>
                <a:close/>
                <a:moveTo>
                  <a:pt x="782" y="133"/>
                </a:moveTo>
                <a:lnTo>
                  <a:pt x="813" y="164"/>
                </a:lnTo>
                <a:lnTo>
                  <a:pt x="813" y="171"/>
                </a:lnTo>
                <a:lnTo>
                  <a:pt x="776" y="133"/>
                </a:lnTo>
                <a:lnTo>
                  <a:pt x="782" y="133"/>
                </a:lnTo>
                <a:close/>
                <a:moveTo>
                  <a:pt x="789" y="133"/>
                </a:moveTo>
                <a:lnTo>
                  <a:pt x="813" y="158"/>
                </a:lnTo>
                <a:lnTo>
                  <a:pt x="813" y="164"/>
                </a:lnTo>
                <a:lnTo>
                  <a:pt x="782" y="133"/>
                </a:lnTo>
                <a:lnTo>
                  <a:pt x="789" y="133"/>
                </a:lnTo>
                <a:close/>
                <a:moveTo>
                  <a:pt x="795" y="133"/>
                </a:moveTo>
                <a:lnTo>
                  <a:pt x="813" y="151"/>
                </a:lnTo>
                <a:lnTo>
                  <a:pt x="813" y="158"/>
                </a:lnTo>
                <a:lnTo>
                  <a:pt x="789" y="133"/>
                </a:lnTo>
                <a:lnTo>
                  <a:pt x="795" y="133"/>
                </a:lnTo>
                <a:close/>
                <a:moveTo>
                  <a:pt x="800" y="133"/>
                </a:moveTo>
                <a:lnTo>
                  <a:pt x="813" y="145"/>
                </a:lnTo>
                <a:lnTo>
                  <a:pt x="813" y="151"/>
                </a:lnTo>
                <a:lnTo>
                  <a:pt x="795" y="133"/>
                </a:lnTo>
                <a:lnTo>
                  <a:pt x="800" y="133"/>
                </a:lnTo>
                <a:close/>
                <a:moveTo>
                  <a:pt x="807" y="133"/>
                </a:moveTo>
                <a:lnTo>
                  <a:pt x="813" y="139"/>
                </a:lnTo>
                <a:lnTo>
                  <a:pt x="813" y="145"/>
                </a:lnTo>
                <a:lnTo>
                  <a:pt x="800" y="133"/>
                </a:lnTo>
                <a:lnTo>
                  <a:pt x="807" y="133"/>
                </a:lnTo>
                <a:close/>
                <a:moveTo>
                  <a:pt x="813" y="139"/>
                </a:moveTo>
                <a:lnTo>
                  <a:pt x="807" y="133"/>
                </a:lnTo>
                <a:lnTo>
                  <a:pt x="813" y="133"/>
                </a:lnTo>
                <a:lnTo>
                  <a:pt x="813" y="139"/>
                </a:lnTo>
                <a:close/>
              </a:path>
            </a:pathLst>
          </a:custGeom>
          <a:solidFill>
            <a:schemeClr val="bg1"/>
          </a:solidFill>
          <a:ln>
            <a:noFill/>
          </a:ln>
        </p:spPr>
        <p:txBody>
          <a:bodyPr vert="horz" wrap="square" lIns="84406" tIns="42203" rIns="84406" bIns="42203" numCol="1" anchor="t" anchorCtr="0" compatLnSpc="1">
            <a:prstTxWarp prst="textNoShape">
              <a:avLst/>
            </a:prstTxWarp>
          </a:bodyPr>
          <a:lstStyle/>
          <a:p>
            <a:endParaRPr lang="en-US" sz="1662">
              <a:cs typeface="Arial" panose="020B0604020202020204" pitchFamily="34" charset="0"/>
            </a:endParaRPr>
          </a:p>
        </p:txBody>
      </p:sp>
      <p:grpSp>
        <p:nvGrpSpPr>
          <p:cNvPr id="21" name="Group 20">
            <a:extLst>
              <a:ext uri="{FF2B5EF4-FFF2-40B4-BE49-F238E27FC236}">
                <a16:creationId xmlns:a16="http://schemas.microsoft.com/office/drawing/2014/main" id="{E1863410-815F-CADA-BBD2-9DDB1567B358}"/>
              </a:ext>
            </a:extLst>
          </p:cNvPr>
          <p:cNvGrpSpPr/>
          <p:nvPr/>
        </p:nvGrpSpPr>
        <p:grpSpPr>
          <a:xfrm>
            <a:off x="4145096" y="3026483"/>
            <a:ext cx="878334" cy="502877"/>
            <a:chOff x="936855" y="2700183"/>
            <a:chExt cx="440635" cy="271158"/>
          </a:xfrm>
          <a:solidFill>
            <a:schemeClr val="bg1"/>
          </a:solidFill>
        </p:grpSpPr>
        <p:sp>
          <p:nvSpPr>
            <p:cNvPr id="22" name="Freeform 27">
              <a:extLst>
                <a:ext uri="{FF2B5EF4-FFF2-40B4-BE49-F238E27FC236}">
                  <a16:creationId xmlns:a16="http://schemas.microsoft.com/office/drawing/2014/main" id="{EEB851B8-BADB-7280-90F5-92F4E04200B5}"/>
                </a:ext>
              </a:extLst>
            </p:cNvPr>
            <p:cNvSpPr>
              <a:spLocks noEditPoints="1"/>
            </p:cNvSpPr>
            <p:nvPr/>
          </p:nvSpPr>
          <p:spPr bwMode="auto">
            <a:xfrm>
              <a:off x="1204447" y="2714458"/>
              <a:ext cx="173043" cy="173041"/>
            </a:xfrm>
            <a:custGeom>
              <a:avLst/>
              <a:gdLst>
                <a:gd name="T0" fmla="*/ 340 w 388"/>
                <a:gd name="T1" fmla="*/ 267 h 389"/>
                <a:gd name="T2" fmla="*/ 367 w 388"/>
                <a:gd name="T3" fmla="*/ 261 h 389"/>
                <a:gd name="T4" fmla="*/ 388 w 388"/>
                <a:gd name="T5" fmla="*/ 239 h 389"/>
                <a:gd name="T6" fmla="*/ 378 w 388"/>
                <a:gd name="T7" fmla="*/ 211 h 389"/>
                <a:gd name="T8" fmla="*/ 356 w 388"/>
                <a:gd name="T9" fmla="*/ 184 h 389"/>
                <a:gd name="T10" fmla="*/ 377 w 388"/>
                <a:gd name="T11" fmla="*/ 165 h 389"/>
                <a:gd name="T12" fmla="*/ 383 w 388"/>
                <a:gd name="T13" fmla="*/ 137 h 389"/>
                <a:gd name="T14" fmla="*/ 362 w 388"/>
                <a:gd name="T15" fmla="*/ 117 h 389"/>
                <a:gd name="T16" fmla="*/ 328 w 388"/>
                <a:gd name="T17" fmla="*/ 105 h 389"/>
                <a:gd name="T18" fmla="*/ 338 w 388"/>
                <a:gd name="T19" fmla="*/ 79 h 389"/>
                <a:gd name="T20" fmla="*/ 329 w 388"/>
                <a:gd name="T21" fmla="*/ 49 h 389"/>
                <a:gd name="T22" fmla="*/ 300 w 388"/>
                <a:gd name="T23" fmla="*/ 44 h 389"/>
                <a:gd name="T24" fmla="*/ 275 w 388"/>
                <a:gd name="T25" fmla="*/ 55 h 389"/>
                <a:gd name="T26" fmla="*/ 259 w 388"/>
                <a:gd name="T27" fmla="*/ 22 h 389"/>
                <a:gd name="T28" fmla="*/ 238 w 388"/>
                <a:gd name="T29" fmla="*/ 1 h 389"/>
                <a:gd name="T30" fmla="*/ 209 w 388"/>
                <a:gd name="T31" fmla="*/ 11 h 389"/>
                <a:gd name="T32" fmla="*/ 182 w 388"/>
                <a:gd name="T33" fmla="*/ 33 h 389"/>
                <a:gd name="T34" fmla="*/ 164 w 388"/>
                <a:gd name="T35" fmla="*/ 12 h 389"/>
                <a:gd name="T36" fmla="*/ 136 w 388"/>
                <a:gd name="T37" fmla="*/ 6 h 389"/>
                <a:gd name="T38" fmla="*/ 115 w 388"/>
                <a:gd name="T39" fmla="*/ 27 h 389"/>
                <a:gd name="T40" fmla="*/ 103 w 388"/>
                <a:gd name="T41" fmla="*/ 60 h 389"/>
                <a:gd name="T42" fmla="*/ 77 w 388"/>
                <a:gd name="T43" fmla="*/ 51 h 389"/>
                <a:gd name="T44" fmla="*/ 49 w 388"/>
                <a:gd name="T45" fmla="*/ 60 h 389"/>
                <a:gd name="T46" fmla="*/ 42 w 388"/>
                <a:gd name="T47" fmla="*/ 89 h 389"/>
                <a:gd name="T48" fmla="*/ 47 w 388"/>
                <a:gd name="T49" fmla="*/ 124 h 389"/>
                <a:gd name="T50" fmla="*/ 20 w 388"/>
                <a:gd name="T51" fmla="*/ 130 h 389"/>
                <a:gd name="T52" fmla="*/ 0 w 388"/>
                <a:gd name="T53" fmla="*/ 150 h 389"/>
                <a:gd name="T54" fmla="*/ 9 w 388"/>
                <a:gd name="T55" fmla="*/ 180 h 389"/>
                <a:gd name="T56" fmla="*/ 31 w 388"/>
                <a:gd name="T57" fmla="*/ 207 h 389"/>
                <a:gd name="T58" fmla="*/ 11 w 388"/>
                <a:gd name="T59" fmla="*/ 224 h 389"/>
                <a:gd name="T60" fmla="*/ 4 w 388"/>
                <a:gd name="T61" fmla="*/ 254 h 389"/>
                <a:gd name="T62" fmla="*/ 26 w 388"/>
                <a:gd name="T63" fmla="*/ 273 h 389"/>
                <a:gd name="T64" fmla="*/ 58 w 388"/>
                <a:gd name="T65" fmla="*/ 286 h 389"/>
                <a:gd name="T66" fmla="*/ 50 w 388"/>
                <a:gd name="T67" fmla="*/ 312 h 389"/>
                <a:gd name="T68" fmla="*/ 58 w 388"/>
                <a:gd name="T69" fmla="*/ 340 h 389"/>
                <a:gd name="T70" fmla="*/ 88 w 388"/>
                <a:gd name="T71" fmla="*/ 347 h 389"/>
                <a:gd name="T72" fmla="*/ 122 w 388"/>
                <a:gd name="T73" fmla="*/ 342 h 389"/>
                <a:gd name="T74" fmla="*/ 128 w 388"/>
                <a:gd name="T75" fmla="*/ 369 h 389"/>
                <a:gd name="T76" fmla="*/ 150 w 388"/>
                <a:gd name="T77" fmla="*/ 388 h 389"/>
                <a:gd name="T78" fmla="*/ 178 w 388"/>
                <a:gd name="T79" fmla="*/ 380 h 389"/>
                <a:gd name="T80" fmla="*/ 205 w 388"/>
                <a:gd name="T81" fmla="*/ 357 h 389"/>
                <a:gd name="T82" fmla="*/ 222 w 388"/>
                <a:gd name="T83" fmla="*/ 379 h 389"/>
                <a:gd name="T84" fmla="*/ 252 w 388"/>
                <a:gd name="T85" fmla="*/ 385 h 389"/>
                <a:gd name="T86" fmla="*/ 272 w 388"/>
                <a:gd name="T87" fmla="*/ 363 h 389"/>
                <a:gd name="T88" fmla="*/ 284 w 388"/>
                <a:gd name="T89" fmla="*/ 330 h 389"/>
                <a:gd name="T90" fmla="*/ 311 w 388"/>
                <a:gd name="T91" fmla="*/ 339 h 389"/>
                <a:gd name="T92" fmla="*/ 339 w 388"/>
                <a:gd name="T93" fmla="*/ 331 h 389"/>
                <a:gd name="T94" fmla="*/ 345 w 388"/>
                <a:gd name="T95" fmla="*/ 301 h 389"/>
                <a:gd name="T96" fmla="*/ 86 w 388"/>
                <a:gd name="T97" fmla="*/ 232 h 389"/>
                <a:gd name="T98" fmla="*/ 87 w 388"/>
                <a:gd name="T99" fmla="*/ 156 h 389"/>
                <a:gd name="T100" fmla="*/ 137 w 388"/>
                <a:gd name="T101" fmla="*/ 96 h 389"/>
                <a:gd name="T102" fmla="*/ 212 w 388"/>
                <a:gd name="T103" fmla="*/ 83 h 389"/>
                <a:gd name="T104" fmla="*/ 279 w 388"/>
                <a:gd name="T105" fmla="*/ 120 h 389"/>
                <a:gd name="T106" fmla="*/ 307 w 388"/>
                <a:gd name="T107" fmla="*/ 190 h 389"/>
                <a:gd name="T108" fmla="*/ 284 w 388"/>
                <a:gd name="T109" fmla="*/ 264 h 389"/>
                <a:gd name="T110" fmla="*/ 219 w 388"/>
                <a:gd name="T111" fmla="*/ 307 h 389"/>
                <a:gd name="T112" fmla="*/ 144 w 388"/>
                <a:gd name="T113" fmla="*/ 298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8" h="389">
                  <a:moveTo>
                    <a:pt x="343" y="298"/>
                  </a:moveTo>
                  <a:lnTo>
                    <a:pt x="341" y="295"/>
                  </a:lnTo>
                  <a:lnTo>
                    <a:pt x="339" y="292"/>
                  </a:lnTo>
                  <a:lnTo>
                    <a:pt x="338" y="286"/>
                  </a:lnTo>
                  <a:lnTo>
                    <a:pt x="338" y="282"/>
                  </a:lnTo>
                  <a:lnTo>
                    <a:pt x="338" y="273"/>
                  </a:lnTo>
                  <a:lnTo>
                    <a:pt x="340" y="267"/>
                  </a:lnTo>
                  <a:lnTo>
                    <a:pt x="341" y="264"/>
                  </a:lnTo>
                  <a:lnTo>
                    <a:pt x="343" y="263"/>
                  </a:lnTo>
                  <a:lnTo>
                    <a:pt x="345" y="261"/>
                  </a:lnTo>
                  <a:lnTo>
                    <a:pt x="349" y="261"/>
                  </a:lnTo>
                  <a:lnTo>
                    <a:pt x="355" y="260"/>
                  </a:lnTo>
                  <a:lnTo>
                    <a:pt x="363" y="261"/>
                  </a:lnTo>
                  <a:lnTo>
                    <a:pt x="367" y="261"/>
                  </a:lnTo>
                  <a:lnTo>
                    <a:pt x="370" y="260"/>
                  </a:lnTo>
                  <a:lnTo>
                    <a:pt x="375" y="259"/>
                  </a:lnTo>
                  <a:lnTo>
                    <a:pt x="378" y="257"/>
                  </a:lnTo>
                  <a:lnTo>
                    <a:pt x="381" y="254"/>
                  </a:lnTo>
                  <a:lnTo>
                    <a:pt x="383" y="249"/>
                  </a:lnTo>
                  <a:lnTo>
                    <a:pt x="386" y="245"/>
                  </a:lnTo>
                  <a:lnTo>
                    <a:pt x="388" y="239"/>
                  </a:lnTo>
                  <a:lnTo>
                    <a:pt x="388" y="234"/>
                  </a:lnTo>
                  <a:lnTo>
                    <a:pt x="388" y="230"/>
                  </a:lnTo>
                  <a:lnTo>
                    <a:pt x="388" y="224"/>
                  </a:lnTo>
                  <a:lnTo>
                    <a:pt x="386" y="220"/>
                  </a:lnTo>
                  <a:lnTo>
                    <a:pt x="383" y="217"/>
                  </a:lnTo>
                  <a:lnTo>
                    <a:pt x="381" y="213"/>
                  </a:lnTo>
                  <a:lnTo>
                    <a:pt x="378" y="211"/>
                  </a:lnTo>
                  <a:lnTo>
                    <a:pt x="375" y="210"/>
                  </a:lnTo>
                  <a:lnTo>
                    <a:pt x="370" y="208"/>
                  </a:lnTo>
                  <a:lnTo>
                    <a:pt x="367" y="206"/>
                  </a:lnTo>
                  <a:lnTo>
                    <a:pt x="364" y="202"/>
                  </a:lnTo>
                  <a:lnTo>
                    <a:pt x="362" y="198"/>
                  </a:lnTo>
                  <a:lnTo>
                    <a:pt x="357" y="190"/>
                  </a:lnTo>
                  <a:lnTo>
                    <a:pt x="356" y="184"/>
                  </a:lnTo>
                  <a:lnTo>
                    <a:pt x="356" y="182"/>
                  </a:lnTo>
                  <a:lnTo>
                    <a:pt x="357" y="180"/>
                  </a:lnTo>
                  <a:lnTo>
                    <a:pt x="358" y="176"/>
                  </a:lnTo>
                  <a:lnTo>
                    <a:pt x="361" y="174"/>
                  </a:lnTo>
                  <a:lnTo>
                    <a:pt x="366" y="171"/>
                  </a:lnTo>
                  <a:lnTo>
                    <a:pt x="372" y="168"/>
                  </a:lnTo>
                  <a:lnTo>
                    <a:pt x="377" y="165"/>
                  </a:lnTo>
                  <a:lnTo>
                    <a:pt x="379" y="163"/>
                  </a:lnTo>
                  <a:lnTo>
                    <a:pt x="382" y="160"/>
                  </a:lnTo>
                  <a:lnTo>
                    <a:pt x="383" y="156"/>
                  </a:lnTo>
                  <a:lnTo>
                    <a:pt x="384" y="151"/>
                  </a:lnTo>
                  <a:lnTo>
                    <a:pt x="386" y="147"/>
                  </a:lnTo>
                  <a:lnTo>
                    <a:pt x="384" y="142"/>
                  </a:lnTo>
                  <a:lnTo>
                    <a:pt x="383" y="137"/>
                  </a:lnTo>
                  <a:lnTo>
                    <a:pt x="381" y="132"/>
                  </a:lnTo>
                  <a:lnTo>
                    <a:pt x="379" y="127"/>
                  </a:lnTo>
                  <a:lnTo>
                    <a:pt x="376" y="124"/>
                  </a:lnTo>
                  <a:lnTo>
                    <a:pt x="372" y="121"/>
                  </a:lnTo>
                  <a:lnTo>
                    <a:pt x="369" y="119"/>
                  </a:lnTo>
                  <a:lnTo>
                    <a:pt x="365" y="118"/>
                  </a:lnTo>
                  <a:lnTo>
                    <a:pt x="362" y="117"/>
                  </a:lnTo>
                  <a:lnTo>
                    <a:pt x="357" y="118"/>
                  </a:lnTo>
                  <a:lnTo>
                    <a:pt x="354" y="118"/>
                  </a:lnTo>
                  <a:lnTo>
                    <a:pt x="350" y="118"/>
                  </a:lnTo>
                  <a:lnTo>
                    <a:pt x="345" y="115"/>
                  </a:lnTo>
                  <a:lnTo>
                    <a:pt x="341" y="114"/>
                  </a:lnTo>
                  <a:lnTo>
                    <a:pt x="333" y="109"/>
                  </a:lnTo>
                  <a:lnTo>
                    <a:pt x="328" y="105"/>
                  </a:lnTo>
                  <a:lnTo>
                    <a:pt x="328" y="102"/>
                  </a:lnTo>
                  <a:lnTo>
                    <a:pt x="327" y="100"/>
                  </a:lnTo>
                  <a:lnTo>
                    <a:pt x="327" y="97"/>
                  </a:lnTo>
                  <a:lnTo>
                    <a:pt x="328" y="94"/>
                  </a:lnTo>
                  <a:lnTo>
                    <a:pt x="330" y="87"/>
                  </a:lnTo>
                  <a:lnTo>
                    <a:pt x="336" y="82"/>
                  </a:lnTo>
                  <a:lnTo>
                    <a:pt x="338" y="79"/>
                  </a:lnTo>
                  <a:lnTo>
                    <a:pt x="339" y="74"/>
                  </a:lnTo>
                  <a:lnTo>
                    <a:pt x="339" y="71"/>
                  </a:lnTo>
                  <a:lnTo>
                    <a:pt x="339" y="67"/>
                  </a:lnTo>
                  <a:lnTo>
                    <a:pt x="338" y="62"/>
                  </a:lnTo>
                  <a:lnTo>
                    <a:pt x="336" y="58"/>
                  </a:lnTo>
                  <a:lnTo>
                    <a:pt x="332" y="54"/>
                  </a:lnTo>
                  <a:lnTo>
                    <a:pt x="329" y="49"/>
                  </a:lnTo>
                  <a:lnTo>
                    <a:pt x="325" y="46"/>
                  </a:lnTo>
                  <a:lnTo>
                    <a:pt x="320" y="44"/>
                  </a:lnTo>
                  <a:lnTo>
                    <a:pt x="316" y="42"/>
                  </a:lnTo>
                  <a:lnTo>
                    <a:pt x="312" y="42"/>
                  </a:lnTo>
                  <a:lnTo>
                    <a:pt x="307" y="42"/>
                  </a:lnTo>
                  <a:lnTo>
                    <a:pt x="303" y="42"/>
                  </a:lnTo>
                  <a:lnTo>
                    <a:pt x="300" y="44"/>
                  </a:lnTo>
                  <a:lnTo>
                    <a:pt x="296" y="46"/>
                  </a:lnTo>
                  <a:lnTo>
                    <a:pt x="291" y="50"/>
                  </a:lnTo>
                  <a:lnTo>
                    <a:pt x="284" y="54"/>
                  </a:lnTo>
                  <a:lnTo>
                    <a:pt x="282" y="55"/>
                  </a:lnTo>
                  <a:lnTo>
                    <a:pt x="279" y="56"/>
                  </a:lnTo>
                  <a:lnTo>
                    <a:pt x="277" y="55"/>
                  </a:lnTo>
                  <a:lnTo>
                    <a:pt x="275" y="55"/>
                  </a:lnTo>
                  <a:lnTo>
                    <a:pt x="269" y="50"/>
                  </a:lnTo>
                  <a:lnTo>
                    <a:pt x="264" y="43"/>
                  </a:lnTo>
                  <a:lnTo>
                    <a:pt x="262" y="38"/>
                  </a:lnTo>
                  <a:lnTo>
                    <a:pt x="259" y="34"/>
                  </a:lnTo>
                  <a:lnTo>
                    <a:pt x="259" y="30"/>
                  </a:lnTo>
                  <a:lnTo>
                    <a:pt x="259" y="26"/>
                  </a:lnTo>
                  <a:lnTo>
                    <a:pt x="259" y="22"/>
                  </a:lnTo>
                  <a:lnTo>
                    <a:pt x="258" y="19"/>
                  </a:lnTo>
                  <a:lnTo>
                    <a:pt x="257" y="14"/>
                  </a:lnTo>
                  <a:lnTo>
                    <a:pt x="255" y="11"/>
                  </a:lnTo>
                  <a:lnTo>
                    <a:pt x="252" y="8"/>
                  </a:lnTo>
                  <a:lnTo>
                    <a:pt x="247" y="6"/>
                  </a:lnTo>
                  <a:lnTo>
                    <a:pt x="243" y="3"/>
                  </a:lnTo>
                  <a:lnTo>
                    <a:pt x="238" y="1"/>
                  </a:lnTo>
                  <a:lnTo>
                    <a:pt x="232" y="0"/>
                  </a:lnTo>
                  <a:lnTo>
                    <a:pt x="228" y="0"/>
                  </a:lnTo>
                  <a:lnTo>
                    <a:pt x="222" y="1"/>
                  </a:lnTo>
                  <a:lnTo>
                    <a:pt x="219" y="2"/>
                  </a:lnTo>
                  <a:lnTo>
                    <a:pt x="215" y="5"/>
                  </a:lnTo>
                  <a:lnTo>
                    <a:pt x="212" y="8"/>
                  </a:lnTo>
                  <a:lnTo>
                    <a:pt x="209" y="11"/>
                  </a:lnTo>
                  <a:lnTo>
                    <a:pt x="208" y="14"/>
                  </a:lnTo>
                  <a:lnTo>
                    <a:pt x="206" y="18"/>
                  </a:lnTo>
                  <a:lnTo>
                    <a:pt x="204" y="21"/>
                  </a:lnTo>
                  <a:lnTo>
                    <a:pt x="201" y="24"/>
                  </a:lnTo>
                  <a:lnTo>
                    <a:pt x="196" y="27"/>
                  </a:lnTo>
                  <a:lnTo>
                    <a:pt x="189" y="32"/>
                  </a:lnTo>
                  <a:lnTo>
                    <a:pt x="182" y="33"/>
                  </a:lnTo>
                  <a:lnTo>
                    <a:pt x="180" y="33"/>
                  </a:lnTo>
                  <a:lnTo>
                    <a:pt x="178" y="32"/>
                  </a:lnTo>
                  <a:lnTo>
                    <a:pt x="176" y="31"/>
                  </a:lnTo>
                  <a:lnTo>
                    <a:pt x="172" y="29"/>
                  </a:lnTo>
                  <a:lnTo>
                    <a:pt x="169" y="23"/>
                  </a:lnTo>
                  <a:lnTo>
                    <a:pt x="166" y="15"/>
                  </a:lnTo>
                  <a:lnTo>
                    <a:pt x="164" y="12"/>
                  </a:lnTo>
                  <a:lnTo>
                    <a:pt x="162" y="9"/>
                  </a:lnTo>
                  <a:lnTo>
                    <a:pt x="158" y="7"/>
                  </a:lnTo>
                  <a:lnTo>
                    <a:pt x="154" y="6"/>
                  </a:lnTo>
                  <a:lnTo>
                    <a:pt x="150" y="5"/>
                  </a:lnTo>
                  <a:lnTo>
                    <a:pt x="145" y="3"/>
                  </a:lnTo>
                  <a:lnTo>
                    <a:pt x="140" y="5"/>
                  </a:lnTo>
                  <a:lnTo>
                    <a:pt x="136" y="6"/>
                  </a:lnTo>
                  <a:lnTo>
                    <a:pt x="130" y="7"/>
                  </a:lnTo>
                  <a:lnTo>
                    <a:pt x="126" y="10"/>
                  </a:lnTo>
                  <a:lnTo>
                    <a:pt x="122" y="12"/>
                  </a:lnTo>
                  <a:lnTo>
                    <a:pt x="119" y="17"/>
                  </a:lnTo>
                  <a:lnTo>
                    <a:pt x="117" y="20"/>
                  </a:lnTo>
                  <a:lnTo>
                    <a:pt x="116" y="23"/>
                  </a:lnTo>
                  <a:lnTo>
                    <a:pt x="115" y="27"/>
                  </a:lnTo>
                  <a:lnTo>
                    <a:pt x="116" y="31"/>
                  </a:lnTo>
                  <a:lnTo>
                    <a:pt x="116" y="35"/>
                  </a:lnTo>
                  <a:lnTo>
                    <a:pt x="116" y="39"/>
                  </a:lnTo>
                  <a:lnTo>
                    <a:pt x="114" y="44"/>
                  </a:lnTo>
                  <a:lnTo>
                    <a:pt x="113" y="48"/>
                  </a:lnTo>
                  <a:lnTo>
                    <a:pt x="107" y="56"/>
                  </a:lnTo>
                  <a:lnTo>
                    <a:pt x="103" y="60"/>
                  </a:lnTo>
                  <a:lnTo>
                    <a:pt x="101" y="61"/>
                  </a:lnTo>
                  <a:lnTo>
                    <a:pt x="99" y="62"/>
                  </a:lnTo>
                  <a:lnTo>
                    <a:pt x="95" y="62"/>
                  </a:lnTo>
                  <a:lnTo>
                    <a:pt x="92" y="61"/>
                  </a:lnTo>
                  <a:lnTo>
                    <a:pt x="86" y="58"/>
                  </a:lnTo>
                  <a:lnTo>
                    <a:pt x="80" y="54"/>
                  </a:lnTo>
                  <a:lnTo>
                    <a:pt x="77" y="51"/>
                  </a:lnTo>
                  <a:lnTo>
                    <a:pt x="72" y="50"/>
                  </a:lnTo>
                  <a:lnTo>
                    <a:pt x="69" y="50"/>
                  </a:lnTo>
                  <a:lnTo>
                    <a:pt x="65" y="50"/>
                  </a:lnTo>
                  <a:lnTo>
                    <a:pt x="61" y="51"/>
                  </a:lnTo>
                  <a:lnTo>
                    <a:pt x="56" y="54"/>
                  </a:lnTo>
                  <a:lnTo>
                    <a:pt x="52" y="57"/>
                  </a:lnTo>
                  <a:lnTo>
                    <a:pt x="49" y="60"/>
                  </a:lnTo>
                  <a:lnTo>
                    <a:pt x="44" y="64"/>
                  </a:lnTo>
                  <a:lnTo>
                    <a:pt x="42" y="69"/>
                  </a:lnTo>
                  <a:lnTo>
                    <a:pt x="41" y="73"/>
                  </a:lnTo>
                  <a:lnTo>
                    <a:pt x="40" y="77"/>
                  </a:lnTo>
                  <a:lnTo>
                    <a:pt x="40" y="82"/>
                  </a:lnTo>
                  <a:lnTo>
                    <a:pt x="40" y="85"/>
                  </a:lnTo>
                  <a:lnTo>
                    <a:pt x="42" y="89"/>
                  </a:lnTo>
                  <a:lnTo>
                    <a:pt x="44" y="92"/>
                  </a:lnTo>
                  <a:lnTo>
                    <a:pt x="46" y="95"/>
                  </a:lnTo>
                  <a:lnTo>
                    <a:pt x="49" y="99"/>
                  </a:lnTo>
                  <a:lnTo>
                    <a:pt x="50" y="104"/>
                  </a:lnTo>
                  <a:lnTo>
                    <a:pt x="50" y="109"/>
                  </a:lnTo>
                  <a:lnTo>
                    <a:pt x="49" y="118"/>
                  </a:lnTo>
                  <a:lnTo>
                    <a:pt x="47" y="124"/>
                  </a:lnTo>
                  <a:lnTo>
                    <a:pt x="46" y="126"/>
                  </a:lnTo>
                  <a:lnTo>
                    <a:pt x="44" y="127"/>
                  </a:lnTo>
                  <a:lnTo>
                    <a:pt x="42" y="129"/>
                  </a:lnTo>
                  <a:lnTo>
                    <a:pt x="39" y="130"/>
                  </a:lnTo>
                  <a:lnTo>
                    <a:pt x="32" y="131"/>
                  </a:lnTo>
                  <a:lnTo>
                    <a:pt x="25" y="130"/>
                  </a:lnTo>
                  <a:lnTo>
                    <a:pt x="20" y="130"/>
                  </a:lnTo>
                  <a:lnTo>
                    <a:pt x="17" y="130"/>
                  </a:lnTo>
                  <a:lnTo>
                    <a:pt x="13" y="132"/>
                  </a:lnTo>
                  <a:lnTo>
                    <a:pt x="9" y="134"/>
                  </a:lnTo>
                  <a:lnTo>
                    <a:pt x="6" y="137"/>
                  </a:lnTo>
                  <a:lnTo>
                    <a:pt x="4" y="142"/>
                  </a:lnTo>
                  <a:lnTo>
                    <a:pt x="2" y="146"/>
                  </a:lnTo>
                  <a:lnTo>
                    <a:pt x="0" y="150"/>
                  </a:lnTo>
                  <a:lnTo>
                    <a:pt x="0" y="156"/>
                  </a:lnTo>
                  <a:lnTo>
                    <a:pt x="0" y="161"/>
                  </a:lnTo>
                  <a:lnTo>
                    <a:pt x="0" y="165"/>
                  </a:lnTo>
                  <a:lnTo>
                    <a:pt x="1" y="170"/>
                  </a:lnTo>
                  <a:lnTo>
                    <a:pt x="3" y="174"/>
                  </a:lnTo>
                  <a:lnTo>
                    <a:pt x="6" y="176"/>
                  </a:lnTo>
                  <a:lnTo>
                    <a:pt x="9" y="180"/>
                  </a:lnTo>
                  <a:lnTo>
                    <a:pt x="13" y="181"/>
                  </a:lnTo>
                  <a:lnTo>
                    <a:pt x="16" y="182"/>
                  </a:lnTo>
                  <a:lnTo>
                    <a:pt x="20" y="185"/>
                  </a:lnTo>
                  <a:lnTo>
                    <a:pt x="22" y="188"/>
                  </a:lnTo>
                  <a:lnTo>
                    <a:pt x="26" y="193"/>
                  </a:lnTo>
                  <a:lnTo>
                    <a:pt x="30" y="200"/>
                  </a:lnTo>
                  <a:lnTo>
                    <a:pt x="31" y="207"/>
                  </a:lnTo>
                  <a:lnTo>
                    <a:pt x="31" y="209"/>
                  </a:lnTo>
                  <a:lnTo>
                    <a:pt x="30" y="211"/>
                  </a:lnTo>
                  <a:lnTo>
                    <a:pt x="29" y="213"/>
                  </a:lnTo>
                  <a:lnTo>
                    <a:pt x="27" y="215"/>
                  </a:lnTo>
                  <a:lnTo>
                    <a:pt x="21" y="220"/>
                  </a:lnTo>
                  <a:lnTo>
                    <a:pt x="14" y="223"/>
                  </a:lnTo>
                  <a:lnTo>
                    <a:pt x="11" y="224"/>
                  </a:lnTo>
                  <a:lnTo>
                    <a:pt x="7" y="227"/>
                  </a:lnTo>
                  <a:lnTo>
                    <a:pt x="5" y="231"/>
                  </a:lnTo>
                  <a:lnTo>
                    <a:pt x="4" y="234"/>
                  </a:lnTo>
                  <a:lnTo>
                    <a:pt x="3" y="238"/>
                  </a:lnTo>
                  <a:lnTo>
                    <a:pt x="2" y="244"/>
                  </a:lnTo>
                  <a:lnTo>
                    <a:pt x="3" y="248"/>
                  </a:lnTo>
                  <a:lnTo>
                    <a:pt x="4" y="254"/>
                  </a:lnTo>
                  <a:lnTo>
                    <a:pt x="5" y="259"/>
                  </a:lnTo>
                  <a:lnTo>
                    <a:pt x="8" y="263"/>
                  </a:lnTo>
                  <a:lnTo>
                    <a:pt x="12" y="267"/>
                  </a:lnTo>
                  <a:lnTo>
                    <a:pt x="15" y="270"/>
                  </a:lnTo>
                  <a:lnTo>
                    <a:pt x="18" y="272"/>
                  </a:lnTo>
                  <a:lnTo>
                    <a:pt x="21" y="273"/>
                  </a:lnTo>
                  <a:lnTo>
                    <a:pt x="26" y="273"/>
                  </a:lnTo>
                  <a:lnTo>
                    <a:pt x="29" y="273"/>
                  </a:lnTo>
                  <a:lnTo>
                    <a:pt x="33" y="272"/>
                  </a:lnTo>
                  <a:lnTo>
                    <a:pt x="38" y="273"/>
                  </a:lnTo>
                  <a:lnTo>
                    <a:pt x="42" y="274"/>
                  </a:lnTo>
                  <a:lnTo>
                    <a:pt x="46" y="276"/>
                  </a:lnTo>
                  <a:lnTo>
                    <a:pt x="54" y="282"/>
                  </a:lnTo>
                  <a:lnTo>
                    <a:pt x="58" y="286"/>
                  </a:lnTo>
                  <a:lnTo>
                    <a:pt x="59" y="288"/>
                  </a:lnTo>
                  <a:lnTo>
                    <a:pt x="61" y="290"/>
                  </a:lnTo>
                  <a:lnTo>
                    <a:pt x="61" y="294"/>
                  </a:lnTo>
                  <a:lnTo>
                    <a:pt x="59" y="297"/>
                  </a:lnTo>
                  <a:lnTo>
                    <a:pt x="56" y="302"/>
                  </a:lnTo>
                  <a:lnTo>
                    <a:pt x="52" y="309"/>
                  </a:lnTo>
                  <a:lnTo>
                    <a:pt x="50" y="312"/>
                  </a:lnTo>
                  <a:lnTo>
                    <a:pt x="49" y="315"/>
                  </a:lnTo>
                  <a:lnTo>
                    <a:pt x="49" y="320"/>
                  </a:lnTo>
                  <a:lnTo>
                    <a:pt x="49" y="324"/>
                  </a:lnTo>
                  <a:lnTo>
                    <a:pt x="50" y="329"/>
                  </a:lnTo>
                  <a:lnTo>
                    <a:pt x="52" y="333"/>
                  </a:lnTo>
                  <a:lnTo>
                    <a:pt x="55" y="337"/>
                  </a:lnTo>
                  <a:lnTo>
                    <a:pt x="58" y="340"/>
                  </a:lnTo>
                  <a:lnTo>
                    <a:pt x="63" y="344"/>
                  </a:lnTo>
                  <a:lnTo>
                    <a:pt x="67" y="347"/>
                  </a:lnTo>
                  <a:lnTo>
                    <a:pt x="71" y="348"/>
                  </a:lnTo>
                  <a:lnTo>
                    <a:pt x="76" y="349"/>
                  </a:lnTo>
                  <a:lnTo>
                    <a:pt x="80" y="349"/>
                  </a:lnTo>
                  <a:lnTo>
                    <a:pt x="83" y="348"/>
                  </a:lnTo>
                  <a:lnTo>
                    <a:pt x="88" y="347"/>
                  </a:lnTo>
                  <a:lnTo>
                    <a:pt x="90" y="345"/>
                  </a:lnTo>
                  <a:lnTo>
                    <a:pt x="93" y="343"/>
                  </a:lnTo>
                  <a:lnTo>
                    <a:pt x="97" y="340"/>
                  </a:lnTo>
                  <a:lnTo>
                    <a:pt x="102" y="339"/>
                  </a:lnTo>
                  <a:lnTo>
                    <a:pt x="107" y="339"/>
                  </a:lnTo>
                  <a:lnTo>
                    <a:pt x="116" y="339"/>
                  </a:lnTo>
                  <a:lnTo>
                    <a:pt x="122" y="342"/>
                  </a:lnTo>
                  <a:lnTo>
                    <a:pt x="125" y="343"/>
                  </a:lnTo>
                  <a:lnTo>
                    <a:pt x="126" y="345"/>
                  </a:lnTo>
                  <a:lnTo>
                    <a:pt x="127" y="347"/>
                  </a:lnTo>
                  <a:lnTo>
                    <a:pt x="128" y="350"/>
                  </a:lnTo>
                  <a:lnTo>
                    <a:pt x="129" y="357"/>
                  </a:lnTo>
                  <a:lnTo>
                    <a:pt x="128" y="364"/>
                  </a:lnTo>
                  <a:lnTo>
                    <a:pt x="128" y="369"/>
                  </a:lnTo>
                  <a:lnTo>
                    <a:pt x="128" y="372"/>
                  </a:lnTo>
                  <a:lnTo>
                    <a:pt x="130" y="376"/>
                  </a:lnTo>
                  <a:lnTo>
                    <a:pt x="132" y="380"/>
                  </a:lnTo>
                  <a:lnTo>
                    <a:pt x="136" y="383"/>
                  </a:lnTo>
                  <a:lnTo>
                    <a:pt x="140" y="385"/>
                  </a:lnTo>
                  <a:lnTo>
                    <a:pt x="144" y="387"/>
                  </a:lnTo>
                  <a:lnTo>
                    <a:pt x="150" y="388"/>
                  </a:lnTo>
                  <a:lnTo>
                    <a:pt x="154" y="389"/>
                  </a:lnTo>
                  <a:lnTo>
                    <a:pt x="159" y="389"/>
                  </a:lnTo>
                  <a:lnTo>
                    <a:pt x="164" y="389"/>
                  </a:lnTo>
                  <a:lnTo>
                    <a:pt x="168" y="387"/>
                  </a:lnTo>
                  <a:lnTo>
                    <a:pt x="172" y="385"/>
                  </a:lnTo>
                  <a:lnTo>
                    <a:pt x="176" y="383"/>
                  </a:lnTo>
                  <a:lnTo>
                    <a:pt x="178" y="380"/>
                  </a:lnTo>
                  <a:lnTo>
                    <a:pt x="179" y="376"/>
                  </a:lnTo>
                  <a:lnTo>
                    <a:pt x="180" y="372"/>
                  </a:lnTo>
                  <a:lnTo>
                    <a:pt x="183" y="369"/>
                  </a:lnTo>
                  <a:lnTo>
                    <a:pt x="187" y="365"/>
                  </a:lnTo>
                  <a:lnTo>
                    <a:pt x="191" y="363"/>
                  </a:lnTo>
                  <a:lnTo>
                    <a:pt x="199" y="359"/>
                  </a:lnTo>
                  <a:lnTo>
                    <a:pt x="205" y="357"/>
                  </a:lnTo>
                  <a:lnTo>
                    <a:pt x="207" y="358"/>
                  </a:lnTo>
                  <a:lnTo>
                    <a:pt x="209" y="358"/>
                  </a:lnTo>
                  <a:lnTo>
                    <a:pt x="212" y="360"/>
                  </a:lnTo>
                  <a:lnTo>
                    <a:pt x="214" y="362"/>
                  </a:lnTo>
                  <a:lnTo>
                    <a:pt x="218" y="368"/>
                  </a:lnTo>
                  <a:lnTo>
                    <a:pt x="221" y="374"/>
                  </a:lnTo>
                  <a:lnTo>
                    <a:pt x="222" y="379"/>
                  </a:lnTo>
                  <a:lnTo>
                    <a:pt x="226" y="381"/>
                  </a:lnTo>
                  <a:lnTo>
                    <a:pt x="229" y="383"/>
                  </a:lnTo>
                  <a:lnTo>
                    <a:pt x="232" y="385"/>
                  </a:lnTo>
                  <a:lnTo>
                    <a:pt x="237" y="386"/>
                  </a:lnTo>
                  <a:lnTo>
                    <a:pt x="242" y="386"/>
                  </a:lnTo>
                  <a:lnTo>
                    <a:pt x="246" y="386"/>
                  </a:lnTo>
                  <a:lnTo>
                    <a:pt x="252" y="385"/>
                  </a:lnTo>
                  <a:lnTo>
                    <a:pt x="257" y="383"/>
                  </a:lnTo>
                  <a:lnTo>
                    <a:pt x="262" y="381"/>
                  </a:lnTo>
                  <a:lnTo>
                    <a:pt x="265" y="377"/>
                  </a:lnTo>
                  <a:lnTo>
                    <a:pt x="268" y="374"/>
                  </a:lnTo>
                  <a:lnTo>
                    <a:pt x="270" y="371"/>
                  </a:lnTo>
                  <a:lnTo>
                    <a:pt x="271" y="367"/>
                  </a:lnTo>
                  <a:lnTo>
                    <a:pt x="272" y="363"/>
                  </a:lnTo>
                  <a:lnTo>
                    <a:pt x="271" y="359"/>
                  </a:lnTo>
                  <a:lnTo>
                    <a:pt x="270" y="356"/>
                  </a:lnTo>
                  <a:lnTo>
                    <a:pt x="271" y="351"/>
                  </a:lnTo>
                  <a:lnTo>
                    <a:pt x="272" y="347"/>
                  </a:lnTo>
                  <a:lnTo>
                    <a:pt x="275" y="343"/>
                  </a:lnTo>
                  <a:lnTo>
                    <a:pt x="280" y="335"/>
                  </a:lnTo>
                  <a:lnTo>
                    <a:pt x="284" y="330"/>
                  </a:lnTo>
                  <a:lnTo>
                    <a:pt x="287" y="329"/>
                  </a:lnTo>
                  <a:lnTo>
                    <a:pt x="289" y="329"/>
                  </a:lnTo>
                  <a:lnTo>
                    <a:pt x="292" y="329"/>
                  </a:lnTo>
                  <a:lnTo>
                    <a:pt x="295" y="330"/>
                  </a:lnTo>
                  <a:lnTo>
                    <a:pt x="301" y="332"/>
                  </a:lnTo>
                  <a:lnTo>
                    <a:pt x="307" y="336"/>
                  </a:lnTo>
                  <a:lnTo>
                    <a:pt x="311" y="339"/>
                  </a:lnTo>
                  <a:lnTo>
                    <a:pt x="314" y="340"/>
                  </a:lnTo>
                  <a:lnTo>
                    <a:pt x="318" y="340"/>
                  </a:lnTo>
                  <a:lnTo>
                    <a:pt x="322" y="340"/>
                  </a:lnTo>
                  <a:lnTo>
                    <a:pt x="327" y="339"/>
                  </a:lnTo>
                  <a:lnTo>
                    <a:pt x="331" y="337"/>
                  </a:lnTo>
                  <a:lnTo>
                    <a:pt x="336" y="334"/>
                  </a:lnTo>
                  <a:lnTo>
                    <a:pt x="339" y="331"/>
                  </a:lnTo>
                  <a:lnTo>
                    <a:pt x="342" y="326"/>
                  </a:lnTo>
                  <a:lnTo>
                    <a:pt x="345" y="322"/>
                  </a:lnTo>
                  <a:lnTo>
                    <a:pt x="346" y="318"/>
                  </a:lnTo>
                  <a:lnTo>
                    <a:pt x="347" y="313"/>
                  </a:lnTo>
                  <a:lnTo>
                    <a:pt x="347" y="309"/>
                  </a:lnTo>
                  <a:lnTo>
                    <a:pt x="347" y="305"/>
                  </a:lnTo>
                  <a:lnTo>
                    <a:pt x="345" y="301"/>
                  </a:lnTo>
                  <a:lnTo>
                    <a:pt x="343" y="298"/>
                  </a:lnTo>
                  <a:close/>
                  <a:moveTo>
                    <a:pt x="116" y="279"/>
                  </a:moveTo>
                  <a:lnTo>
                    <a:pt x="108" y="270"/>
                  </a:lnTo>
                  <a:lnTo>
                    <a:pt x="101" y="261"/>
                  </a:lnTo>
                  <a:lnTo>
                    <a:pt x="94" y="251"/>
                  </a:lnTo>
                  <a:lnTo>
                    <a:pt x="90" y="242"/>
                  </a:lnTo>
                  <a:lnTo>
                    <a:pt x="86" y="232"/>
                  </a:lnTo>
                  <a:lnTo>
                    <a:pt x="82" y="221"/>
                  </a:lnTo>
                  <a:lnTo>
                    <a:pt x="80" y="210"/>
                  </a:lnTo>
                  <a:lnTo>
                    <a:pt x="80" y="199"/>
                  </a:lnTo>
                  <a:lnTo>
                    <a:pt x="80" y="188"/>
                  </a:lnTo>
                  <a:lnTo>
                    <a:pt x="81" y="177"/>
                  </a:lnTo>
                  <a:lnTo>
                    <a:pt x="83" y="167"/>
                  </a:lnTo>
                  <a:lnTo>
                    <a:pt x="87" y="156"/>
                  </a:lnTo>
                  <a:lnTo>
                    <a:pt x="91" y="146"/>
                  </a:lnTo>
                  <a:lnTo>
                    <a:pt x="96" y="136"/>
                  </a:lnTo>
                  <a:lnTo>
                    <a:pt x="103" y="126"/>
                  </a:lnTo>
                  <a:lnTo>
                    <a:pt x="111" y="118"/>
                  </a:lnTo>
                  <a:lnTo>
                    <a:pt x="118" y="109"/>
                  </a:lnTo>
                  <a:lnTo>
                    <a:pt x="128" y="102"/>
                  </a:lnTo>
                  <a:lnTo>
                    <a:pt x="137" y="96"/>
                  </a:lnTo>
                  <a:lnTo>
                    <a:pt x="146" y="92"/>
                  </a:lnTo>
                  <a:lnTo>
                    <a:pt x="157" y="87"/>
                  </a:lnTo>
                  <a:lnTo>
                    <a:pt x="168" y="84"/>
                  </a:lnTo>
                  <a:lnTo>
                    <a:pt x="179" y="82"/>
                  </a:lnTo>
                  <a:lnTo>
                    <a:pt x="190" y="81"/>
                  </a:lnTo>
                  <a:lnTo>
                    <a:pt x="201" y="82"/>
                  </a:lnTo>
                  <a:lnTo>
                    <a:pt x="212" y="83"/>
                  </a:lnTo>
                  <a:lnTo>
                    <a:pt x="222" y="85"/>
                  </a:lnTo>
                  <a:lnTo>
                    <a:pt x="232" y="88"/>
                  </a:lnTo>
                  <a:lnTo>
                    <a:pt x="243" y="93"/>
                  </a:lnTo>
                  <a:lnTo>
                    <a:pt x="253" y="98"/>
                  </a:lnTo>
                  <a:lnTo>
                    <a:pt x="263" y="105"/>
                  </a:lnTo>
                  <a:lnTo>
                    <a:pt x="271" y="111"/>
                  </a:lnTo>
                  <a:lnTo>
                    <a:pt x="279" y="120"/>
                  </a:lnTo>
                  <a:lnTo>
                    <a:pt x="287" y="129"/>
                  </a:lnTo>
                  <a:lnTo>
                    <a:pt x="292" y="138"/>
                  </a:lnTo>
                  <a:lnTo>
                    <a:pt x="297" y="148"/>
                  </a:lnTo>
                  <a:lnTo>
                    <a:pt x="302" y="159"/>
                  </a:lnTo>
                  <a:lnTo>
                    <a:pt x="305" y="170"/>
                  </a:lnTo>
                  <a:lnTo>
                    <a:pt x="306" y="180"/>
                  </a:lnTo>
                  <a:lnTo>
                    <a:pt x="307" y="190"/>
                  </a:lnTo>
                  <a:lnTo>
                    <a:pt x="307" y="202"/>
                  </a:lnTo>
                  <a:lnTo>
                    <a:pt x="306" y="213"/>
                  </a:lnTo>
                  <a:lnTo>
                    <a:pt x="304" y="223"/>
                  </a:lnTo>
                  <a:lnTo>
                    <a:pt x="301" y="234"/>
                  </a:lnTo>
                  <a:lnTo>
                    <a:pt x="296" y="245"/>
                  </a:lnTo>
                  <a:lnTo>
                    <a:pt x="291" y="255"/>
                  </a:lnTo>
                  <a:lnTo>
                    <a:pt x="284" y="264"/>
                  </a:lnTo>
                  <a:lnTo>
                    <a:pt x="277" y="273"/>
                  </a:lnTo>
                  <a:lnTo>
                    <a:pt x="269" y="281"/>
                  </a:lnTo>
                  <a:lnTo>
                    <a:pt x="259" y="288"/>
                  </a:lnTo>
                  <a:lnTo>
                    <a:pt x="251" y="294"/>
                  </a:lnTo>
                  <a:lnTo>
                    <a:pt x="240" y="299"/>
                  </a:lnTo>
                  <a:lnTo>
                    <a:pt x="230" y="304"/>
                  </a:lnTo>
                  <a:lnTo>
                    <a:pt x="219" y="307"/>
                  </a:lnTo>
                  <a:lnTo>
                    <a:pt x="208" y="308"/>
                  </a:lnTo>
                  <a:lnTo>
                    <a:pt x="197" y="309"/>
                  </a:lnTo>
                  <a:lnTo>
                    <a:pt x="187" y="309"/>
                  </a:lnTo>
                  <a:lnTo>
                    <a:pt x="176" y="308"/>
                  </a:lnTo>
                  <a:lnTo>
                    <a:pt x="165" y="306"/>
                  </a:lnTo>
                  <a:lnTo>
                    <a:pt x="155" y="302"/>
                  </a:lnTo>
                  <a:lnTo>
                    <a:pt x="144" y="298"/>
                  </a:lnTo>
                  <a:lnTo>
                    <a:pt x="134" y="293"/>
                  </a:lnTo>
                  <a:lnTo>
                    <a:pt x="125" y="286"/>
                  </a:lnTo>
                  <a:lnTo>
                    <a:pt x="116" y="2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US" sz="1662">
                <a:cs typeface="Arial" panose="020B0604020202020204" pitchFamily="34" charset="0"/>
              </a:endParaRPr>
            </a:p>
          </p:txBody>
        </p:sp>
        <p:sp>
          <p:nvSpPr>
            <p:cNvPr id="23" name="Freeform 28">
              <a:extLst>
                <a:ext uri="{FF2B5EF4-FFF2-40B4-BE49-F238E27FC236}">
                  <a16:creationId xmlns:a16="http://schemas.microsoft.com/office/drawing/2014/main" id="{4B33BB06-E17B-DDA4-AC9E-18BA375796A5}"/>
                </a:ext>
              </a:extLst>
            </p:cNvPr>
            <p:cNvSpPr>
              <a:spLocks noEditPoints="1"/>
            </p:cNvSpPr>
            <p:nvPr/>
          </p:nvSpPr>
          <p:spPr bwMode="auto">
            <a:xfrm>
              <a:off x="936855" y="2700183"/>
              <a:ext cx="271157" cy="271158"/>
            </a:xfrm>
            <a:custGeom>
              <a:avLst/>
              <a:gdLst>
                <a:gd name="T0" fmla="*/ 528 w 604"/>
                <a:gd name="T1" fmla="*/ 417 h 604"/>
                <a:gd name="T2" fmla="*/ 560 w 604"/>
                <a:gd name="T3" fmla="*/ 403 h 604"/>
                <a:gd name="T4" fmla="*/ 601 w 604"/>
                <a:gd name="T5" fmla="*/ 379 h 604"/>
                <a:gd name="T6" fmla="*/ 589 w 604"/>
                <a:gd name="T7" fmla="*/ 327 h 604"/>
                <a:gd name="T8" fmla="*/ 555 w 604"/>
                <a:gd name="T9" fmla="*/ 289 h 604"/>
                <a:gd name="T10" fmla="*/ 575 w 604"/>
                <a:gd name="T11" fmla="*/ 261 h 604"/>
                <a:gd name="T12" fmla="*/ 599 w 604"/>
                <a:gd name="T13" fmla="*/ 219 h 604"/>
                <a:gd name="T14" fmla="*/ 563 w 604"/>
                <a:gd name="T15" fmla="*/ 180 h 604"/>
                <a:gd name="T16" fmla="*/ 514 w 604"/>
                <a:gd name="T17" fmla="*/ 164 h 604"/>
                <a:gd name="T18" fmla="*/ 518 w 604"/>
                <a:gd name="T19" fmla="*/ 130 h 604"/>
                <a:gd name="T20" fmla="*/ 518 w 604"/>
                <a:gd name="T21" fmla="*/ 83 h 604"/>
                <a:gd name="T22" fmla="*/ 467 w 604"/>
                <a:gd name="T23" fmla="*/ 66 h 604"/>
                <a:gd name="T24" fmla="*/ 431 w 604"/>
                <a:gd name="T25" fmla="*/ 85 h 604"/>
                <a:gd name="T26" fmla="*/ 404 w 604"/>
                <a:gd name="T27" fmla="*/ 46 h 604"/>
                <a:gd name="T28" fmla="*/ 379 w 604"/>
                <a:gd name="T29" fmla="*/ 3 h 604"/>
                <a:gd name="T30" fmla="*/ 327 w 604"/>
                <a:gd name="T31" fmla="*/ 15 h 604"/>
                <a:gd name="T32" fmla="*/ 289 w 604"/>
                <a:gd name="T33" fmla="*/ 49 h 604"/>
                <a:gd name="T34" fmla="*/ 261 w 604"/>
                <a:gd name="T35" fmla="*/ 29 h 604"/>
                <a:gd name="T36" fmla="*/ 219 w 604"/>
                <a:gd name="T37" fmla="*/ 5 h 604"/>
                <a:gd name="T38" fmla="*/ 180 w 604"/>
                <a:gd name="T39" fmla="*/ 41 h 604"/>
                <a:gd name="T40" fmla="*/ 164 w 604"/>
                <a:gd name="T41" fmla="*/ 90 h 604"/>
                <a:gd name="T42" fmla="*/ 130 w 604"/>
                <a:gd name="T43" fmla="*/ 86 h 604"/>
                <a:gd name="T44" fmla="*/ 81 w 604"/>
                <a:gd name="T45" fmla="*/ 87 h 604"/>
                <a:gd name="T46" fmla="*/ 66 w 604"/>
                <a:gd name="T47" fmla="*/ 137 h 604"/>
                <a:gd name="T48" fmla="*/ 76 w 604"/>
                <a:gd name="T49" fmla="*/ 188 h 604"/>
                <a:gd name="T50" fmla="*/ 44 w 604"/>
                <a:gd name="T51" fmla="*/ 201 h 604"/>
                <a:gd name="T52" fmla="*/ 3 w 604"/>
                <a:gd name="T53" fmla="*/ 225 h 604"/>
                <a:gd name="T54" fmla="*/ 15 w 604"/>
                <a:gd name="T55" fmla="*/ 277 h 604"/>
                <a:gd name="T56" fmla="*/ 49 w 604"/>
                <a:gd name="T57" fmla="*/ 315 h 604"/>
                <a:gd name="T58" fmla="*/ 29 w 604"/>
                <a:gd name="T59" fmla="*/ 343 h 604"/>
                <a:gd name="T60" fmla="*/ 5 w 604"/>
                <a:gd name="T61" fmla="*/ 385 h 604"/>
                <a:gd name="T62" fmla="*/ 41 w 604"/>
                <a:gd name="T63" fmla="*/ 424 h 604"/>
                <a:gd name="T64" fmla="*/ 90 w 604"/>
                <a:gd name="T65" fmla="*/ 440 h 604"/>
                <a:gd name="T66" fmla="*/ 86 w 604"/>
                <a:gd name="T67" fmla="*/ 475 h 604"/>
                <a:gd name="T68" fmla="*/ 86 w 604"/>
                <a:gd name="T69" fmla="*/ 523 h 604"/>
                <a:gd name="T70" fmla="*/ 137 w 604"/>
                <a:gd name="T71" fmla="*/ 538 h 604"/>
                <a:gd name="T72" fmla="*/ 187 w 604"/>
                <a:gd name="T73" fmla="*/ 528 h 604"/>
                <a:gd name="T74" fmla="*/ 201 w 604"/>
                <a:gd name="T75" fmla="*/ 560 h 604"/>
                <a:gd name="T76" fmla="*/ 225 w 604"/>
                <a:gd name="T77" fmla="*/ 601 h 604"/>
                <a:gd name="T78" fmla="*/ 277 w 604"/>
                <a:gd name="T79" fmla="*/ 589 h 604"/>
                <a:gd name="T80" fmla="*/ 315 w 604"/>
                <a:gd name="T81" fmla="*/ 555 h 604"/>
                <a:gd name="T82" fmla="*/ 343 w 604"/>
                <a:gd name="T83" fmla="*/ 576 h 604"/>
                <a:gd name="T84" fmla="*/ 385 w 604"/>
                <a:gd name="T85" fmla="*/ 599 h 604"/>
                <a:gd name="T86" fmla="*/ 424 w 604"/>
                <a:gd name="T87" fmla="*/ 563 h 604"/>
                <a:gd name="T88" fmla="*/ 440 w 604"/>
                <a:gd name="T89" fmla="*/ 515 h 604"/>
                <a:gd name="T90" fmla="*/ 475 w 604"/>
                <a:gd name="T91" fmla="*/ 518 h 604"/>
                <a:gd name="T92" fmla="*/ 523 w 604"/>
                <a:gd name="T93" fmla="*/ 518 h 604"/>
                <a:gd name="T94" fmla="*/ 538 w 604"/>
                <a:gd name="T95" fmla="*/ 467 h 604"/>
                <a:gd name="T96" fmla="*/ 129 w 604"/>
                <a:gd name="T97" fmla="*/ 342 h 604"/>
                <a:gd name="T98" fmla="*/ 151 w 604"/>
                <a:gd name="T99" fmla="*/ 210 h 604"/>
                <a:gd name="T100" fmla="*/ 262 w 604"/>
                <a:gd name="T101" fmla="*/ 129 h 604"/>
                <a:gd name="T102" fmla="*/ 394 w 604"/>
                <a:gd name="T103" fmla="*/ 151 h 604"/>
                <a:gd name="T104" fmla="*/ 475 w 604"/>
                <a:gd name="T105" fmla="*/ 262 h 604"/>
                <a:gd name="T106" fmla="*/ 454 w 604"/>
                <a:gd name="T107" fmla="*/ 394 h 604"/>
                <a:gd name="T108" fmla="*/ 342 w 604"/>
                <a:gd name="T109" fmla="*/ 475 h 604"/>
                <a:gd name="T110" fmla="*/ 210 w 604"/>
                <a:gd name="T111" fmla="*/ 45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4" h="604">
                  <a:moveTo>
                    <a:pt x="535" y="463"/>
                  </a:moveTo>
                  <a:lnTo>
                    <a:pt x="530" y="458"/>
                  </a:lnTo>
                  <a:lnTo>
                    <a:pt x="528" y="451"/>
                  </a:lnTo>
                  <a:lnTo>
                    <a:pt x="527" y="445"/>
                  </a:lnTo>
                  <a:lnTo>
                    <a:pt x="526" y="437"/>
                  </a:lnTo>
                  <a:lnTo>
                    <a:pt x="526" y="429"/>
                  </a:lnTo>
                  <a:lnTo>
                    <a:pt x="527" y="423"/>
                  </a:lnTo>
                  <a:lnTo>
                    <a:pt x="528" y="417"/>
                  </a:lnTo>
                  <a:lnTo>
                    <a:pt x="529" y="413"/>
                  </a:lnTo>
                  <a:lnTo>
                    <a:pt x="531" y="410"/>
                  </a:lnTo>
                  <a:lnTo>
                    <a:pt x="535" y="408"/>
                  </a:lnTo>
                  <a:lnTo>
                    <a:pt x="538" y="405"/>
                  </a:lnTo>
                  <a:lnTo>
                    <a:pt x="543" y="404"/>
                  </a:lnTo>
                  <a:lnTo>
                    <a:pt x="548" y="403"/>
                  </a:lnTo>
                  <a:lnTo>
                    <a:pt x="553" y="403"/>
                  </a:lnTo>
                  <a:lnTo>
                    <a:pt x="560" y="403"/>
                  </a:lnTo>
                  <a:lnTo>
                    <a:pt x="565" y="404"/>
                  </a:lnTo>
                  <a:lnTo>
                    <a:pt x="572" y="404"/>
                  </a:lnTo>
                  <a:lnTo>
                    <a:pt x="577" y="403"/>
                  </a:lnTo>
                  <a:lnTo>
                    <a:pt x="583" y="401"/>
                  </a:lnTo>
                  <a:lnTo>
                    <a:pt x="588" y="398"/>
                  </a:lnTo>
                  <a:lnTo>
                    <a:pt x="593" y="392"/>
                  </a:lnTo>
                  <a:lnTo>
                    <a:pt x="598" y="386"/>
                  </a:lnTo>
                  <a:lnTo>
                    <a:pt x="601" y="379"/>
                  </a:lnTo>
                  <a:lnTo>
                    <a:pt x="603" y="372"/>
                  </a:lnTo>
                  <a:lnTo>
                    <a:pt x="604" y="363"/>
                  </a:lnTo>
                  <a:lnTo>
                    <a:pt x="604" y="355"/>
                  </a:lnTo>
                  <a:lnTo>
                    <a:pt x="603" y="348"/>
                  </a:lnTo>
                  <a:lnTo>
                    <a:pt x="601" y="341"/>
                  </a:lnTo>
                  <a:lnTo>
                    <a:pt x="598" y="336"/>
                  </a:lnTo>
                  <a:lnTo>
                    <a:pt x="594" y="330"/>
                  </a:lnTo>
                  <a:lnTo>
                    <a:pt x="589" y="327"/>
                  </a:lnTo>
                  <a:lnTo>
                    <a:pt x="584" y="325"/>
                  </a:lnTo>
                  <a:lnTo>
                    <a:pt x="578" y="323"/>
                  </a:lnTo>
                  <a:lnTo>
                    <a:pt x="573" y="318"/>
                  </a:lnTo>
                  <a:lnTo>
                    <a:pt x="567" y="313"/>
                  </a:lnTo>
                  <a:lnTo>
                    <a:pt x="563" y="306"/>
                  </a:lnTo>
                  <a:lnTo>
                    <a:pt x="560" y="301"/>
                  </a:lnTo>
                  <a:lnTo>
                    <a:pt x="556" y="294"/>
                  </a:lnTo>
                  <a:lnTo>
                    <a:pt x="555" y="289"/>
                  </a:lnTo>
                  <a:lnTo>
                    <a:pt x="554" y="285"/>
                  </a:lnTo>
                  <a:lnTo>
                    <a:pt x="554" y="281"/>
                  </a:lnTo>
                  <a:lnTo>
                    <a:pt x="555" y="277"/>
                  </a:lnTo>
                  <a:lnTo>
                    <a:pt x="559" y="274"/>
                  </a:lnTo>
                  <a:lnTo>
                    <a:pt x="562" y="271"/>
                  </a:lnTo>
                  <a:lnTo>
                    <a:pt x="565" y="266"/>
                  </a:lnTo>
                  <a:lnTo>
                    <a:pt x="571" y="264"/>
                  </a:lnTo>
                  <a:lnTo>
                    <a:pt x="575" y="261"/>
                  </a:lnTo>
                  <a:lnTo>
                    <a:pt x="581" y="259"/>
                  </a:lnTo>
                  <a:lnTo>
                    <a:pt x="587" y="256"/>
                  </a:lnTo>
                  <a:lnTo>
                    <a:pt x="591" y="252"/>
                  </a:lnTo>
                  <a:lnTo>
                    <a:pt x="594" y="248"/>
                  </a:lnTo>
                  <a:lnTo>
                    <a:pt x="598" y="241"/>
                  </a:lnTo>
                  <a:lnTo>
                    <a:pt x="599" y="235"/>
                  </a:lnTo>
                  <a:lnTo>
                    <a:pt x="600" y="227"/>
                  </a:lnTo>
                  <a:lnTo>
                    <a:pt x="599" y="219"/>
                  </a:lnTo>
                  <a:lnTo>
                    <a:pt x="598" y="212"/>
                  </a:lnTo>
                  <a:lnTo>
                    <a:pt x="594" y="204"/>
                  </a:lnTo>
                  <a:lnTo>
                    <a:pt x="590" y="197"/>
                  </a:lnTo>
                  <a:lnTo>
                    <a:pt x="586" y="191"/>
                  </a:lnTo>
                  <a:lnTo>
                    <a:pt x="580" y="187"/>
                  </a:lnTo>
                  <a:lnTo>
                    <a:pt x="575" y="184"/>
                  </a:lnTo>
                  <a:lnTo>
                    <a:pt x="569" y="181"/>
                  </a:lnTo>
                  <a:lnTo>
                    <a:pt x="563" y="180"/>
                  </a:lnTo>
                  <a:lnTo>
                    <a:pt x="558" y="181"/>
                  </a:lnTo>
                  <a:lnTo>
                    <a:pt x="551" y="183"/>
                  </a:lnTo>
                  <a:lnTo>
                    <a:pt x="544" y="181"/>
                  </a:lnTo>
                  <a:lnTo>
                    <a:pt x="537" y="179"/>
                  </a:lnTo>
                  <a:lnTo>
                    <a:pt x="530" y="176"/>
                  </a:lnTo>
                  <a:lnTo>
                    <a:pt x="524" y="172"/>
                  </a:lnTo>
                  <a:lnTo>
                    <a:pt x="518" y="168"/>
                  </a:lnTo>
                  <a:lnTo>
                    <a:pt x="514" y="164"/>
                  </a:lnTo>
                  <a:lnTo>
                    <a:pt x="512" y="161"/>
                  </a:lnTo>
                  <a:lnTo>
                    <a:pt x="510" y="158"/>
                  </a:lnTo>
                  <a:lnTo>
                    <a:pt x="510" y="154"/>
                  </a:lnTo>
                  <a:lnTo>
                    <a:pt x="510" y="150"/>
                  </a:lnTo>
                  <a:lnTo>
                    <a:pt x="511" y="144"/>
                  </a:lnTo>
                  <a:lnTo>
                    <a:pt x="513" y="140"/>
                  </a:lnTo>
                  <a:lnTo>
                    <a:pt x="515" y="135"/>
                  </a:lnTo>
                  <a:lnTo>
                    <a:pt x="518" y="130"/>
                  </a:lnTo>
                  <a:lnTo>
                    <a:pt x="522" y="125"/>
                  </a:lnTo>
                  <a:lnTo>
                    <a:pt x="526" y="121"/>
                  </a:lnTo>
                  <a:lnTo>
                    <a:pt x="527" y="115"/>
                  </a:lnTo>
                  <a:lnTo>
                    <a:pt x="528" y="109"/>
                  </a:lnTo>
                  <a:lnTo>
                    <a:pt x="527" y="102"/>
                  </a:lnTo>
                  <a:lnTo>
                    <a:pt x="526" y="96"/>
                  </a:lnTo>
                  <a:lnTo>
                    <a:pt x="523" y="88"/>
                  </a:lnTo>
                  <a:lnTo>
                    <a:pt x="518" y="83"/>
                  </a:lnTo>
                  <a:lnTo>
                    <a:pt x="512" y="76"/>
                  </a:lnTo>
                  <a:lnTo>
                    <a:pt x="506" y="71"/>
                  </a:lnTo>
                  <a:lnTo>
                    <a:pt x="499" y="67"/>
                  </a:lnTo>
                  <a:lnTo>
                    <a:pt x="492" y="64"/>
                  </a:lnTo>
                  <a:lnTo>
                    <a:pt x="486" y="63"/>
                  </a:lnTo>
                  <a:lnTo>
                    <a:pt x="479" y="63"/>
                  </a:lnTo>
                  <a:lnTo>
                    <a:pt x="473" y="64"/>
                  </a:lnTo>
                  <a:lnTo>
                    <a:pt x="467" y="66"/>
                  </a:lnTo>
                  <a:lnTo>
                    <a:pt x="463" y="71"/>
                  </a:lnTo>
                  <a:lnTo>
                    <a:pt x="459" y="74"/>
                  </a:lnTo>
                  <a:lnTo>
                    <a:pt x="453" y="78"/>
                  </a:lnTo>
                  <a:lnTo>
                    <a:pt x="449" y="80"/>
                  </a:lnTo>
                  <a:lnTo>
                    <a:pt x="444" y="83"/>
                  </a:lnTo>
                  <a:lnTo>
                    <a:pt x="439" y="84"/>
                  </a:lnTo>
                  <a:lnTo>
                    <a:pt x="435" y="85"/>
                  </a:lnTo>
                  <a:lnTo>
                    <a:pt x="431" y="85"/>
                  </a:lnTo>
                  <a:lnTo>
                    <a:pt x="428" y="83"/>
                  </a:lnTo>
                  <a:lnTo>
                    <a:pt x="424" y="80"/>
                  </a:lnTo>
                  <a:lnTo>
                    <a:pt x="421" y="76"/>
                  </a:lnTo>
                  <a:lnTo>
                    <a:pt x="416" y="72"/>
                  </a:lnTo>
                  <a:lnTo>
                    <a:pt x="412" y="65"/>
                  </a:lnTo>
                  <a:lnTo>
                    <a:pt x="408" y="59"/>
                  </a:lnTo>
                  <a:lnTo>
                    <a:pt x="405" y="52"/>
                  </a:lnTo>
                  <a:lnTo>
                    <a:pt x="404" y="46"/>
                  </a:lnTo>
                  <a:lnTo>
                    <a:pt x="404" y="39"/>
                  </a:lnTo>
                  <a:lnTo>
                    <a:pt x="404" y="34"/>
                  </a:lnTo>
                  <a:lnTo>
                    <a:pt x="403" y="27"/>
                  </a:lnTo>
                  <a:lnTo>
                    <a:pt x="401" y="22"/>
                  </a:lnTo>
                  <a:lnTo>
                    <a:pt x="397" y="16"/>
                  </a:lnTo>
                  <a:lnTo>
                    <a:pt x="392" y="11"/>
                  </a:lnTo>
                  <a:lnTo>
                    <a:pt x="386" y="7"/>
                  </a:lnTo>
                  <a:lnTo>
                    <a:pt x="379" y="3"/>
                  </a:lnTo>
                  <a:lnTo>
                    <a:pt x="372" y="1"/>
                  </a:lnTo>
                  <a:lnTo>
                    <a:pt x="363" y="0"/>
                  </a:lnTo>
                  <a:lnTo>
                    <a:pt x="355" y="0"/>
                  </a:lnTo>
                  <a:lnTo>
                    <a:pt x="348" y="1"/>
                  </a:lnTo>
                  <a:lnTo>
                    <a:pt x="341" y="3"/>
                  </a:lnTo>
                  <a:lnTo>
                    <a:pt x="336" y="6"/>
                  </a:lnTo>
                  <a:lnTo>
                    <a:pt x="330" y="11"/>
                  </a:lnTo>
                  <a:lnTo>
                    <a:pt x="327" y="15"/>
                  </a:lnTo>
                  <a:lnTo>
                    <a:pt x="325" y="21"/>
                  </a:lnTo>
                  <a:lnTo>
                    <a:pt x="323" y="27"/>
                  </a:lnTo>
                  <a:lnTo>
                    <a:pt x="318" y="32"/>
                  </a:lnTo>
                  <a:lnTo>
                    <a:pt x="313" y="37"/>
                  </a:lnTo>
                  <a:lnTo>
                    <a:pt x="306" y="41"/>
                  </a:lnTo>
                  <a:lnTo>
                    <a:pt x="300" y="44"/>
                  </a:lnTo>
                  <a:lnTo>
                    <a:pt x="294" y="48"/>
                  </a:lnTo>
                  <a:lnTo>
                    <a:pt x="289" y="49"/>
                  </a:lnTo>
                  <a:lnTo>
                    <a:pt x="285" y="50"/>
                  </a:lnTo>
                  <a:lnTo>
                    <a:pt x="281" y="50"/>
                  </a:lnTo>
                  <a:lnTo>
                    <a:pt x="277" y="49"/>
                  </a:lnTo>
                  <a:lnTo>
                    <a:pt x="274" y="47"/>
                  </a:lnTo>
                  <a:lnTo>
                    <a:pt x="271" y="43"/>
                  </a:lnTo>
                  <a:lnTo>
                    <a:pt x="266" y="39"/>
                  </a:lnTo>
                  <a:lnTo>
                    <a:pt x="264" y="35"/>
                  </a:lnTo>
                  <a:lnTo>
                    <a:pt x="261" y="29"/>
                  </a:lnTo>
                  <a:lnTo>
                    <a:pt x="259" y="24"/>
                  </a:lnTo>
                  <a:lnTo>
                    <a:pt x="256" y="18"/>
                  </a:lnTo>
                  <a:lnTo>
                    <a:pt x="252" y="13"/>
                  </a:lnTo>
                  <a:lnTo>
                    <a:pt x="248" y="10"/>
                  </a:lnTo>
                  <a:lnTo>
                    <a:pt x="241" y="6"/>
                  </a:lnTo>
                  <a:lnTo>
                    <a:pt x="235" y="5"/>
                  </a:lnTo>
                  <a:lnTo>
                    <a:pt x="227" y="4"/>
                  </a:lnTo>
                  <a:lnTo>
                    <a:pt x="219" y="5"/>
                  </a:lnTo>
                  <a:lnTo>
                    <a:pt x="212" y="7"/>
                  </a:lnTo>
                  <a:lnTo>
                    <a:pt x="204" y="10"/>
                  </a:lnTo>
                  <a:lnTo>
                    <a:pt x="197" y="14"/>
                  </a:lnTo>
                  <a:lnTo>
                    <a:pt x="191" y="18"/>
                  </a:lnTo>
                  <a:lnTo>
                    <a:pt x="187" y="24"/>
                  </a:lnTo>
                  <a:lnTo>
                    <a:pt x="183" y="29"/>
                  </a:lnTo>
                  <a:lnTo>
                    <a:pt x="181" y="36"/>
                  </a:lnTo>
                  <a:lnTo>
                    <a:pt x="180" y="41"/>
                  </a:lnTo>
                  <a:lnTo>
                    <a:pt x="181" y="48"/>
                  </a:lnTo>
                  <a:lnTo>
                    <a:pt x="183" y="53"/>
                  </a:lnTo>
                  <a:lnTo>
                    <a:pt x="181" y="60"/>
                  </a:lnTo>
                  <a:lnTo>
                    <a:pt x="179" y="67"/>
                  </a:lnTo>
                  <a:lnTo>
                    <a:pt x="176" y="74"/>
                  </a:lnTo>
                  <a:lnTo>
                    <a:pt x="172" y="80"/>
                  </a:lnTo>
                  <a:lnTo>
                    <a:pt x="168" y="86"/>
                  </a:lnTo>
                  <a:lnTo>
                    <a:pt x="164" y="90"/>
                  </a:lnTo>
                  <a:lnTo>
                    <a:pt x="161" y="92"/>
                  </a:lnTo>
                  <a:lnTo>
                    <a:pt x="158" y="94"/>
                  </a:lnTo>
                  <a:lnTo>
                    <a:pt x="154" y="94"/>
                  </a:lnTo>
                  <a:lnTo>
                    <a:pt x="150" y="94"/>
                  </a:lnTo>
                  <a:lnTo>
                    <a:pt x="144" y="93"/>
                  </a:lnTo>
                  <a:lnTo>
                    <a:pt x="140" y="92"/>
                  </a:lnTo>
                  <a:lnTo>
                    <a:pt x="135" y="89"/>
                  </a:lnTo>
                  <a:lnTo>
                    <a:pt x="130" y="86"/>
                  </a:lnTo>
                  <a:lnTo>
                    <a:pt x="125" y="83"/>
                  </a:lnTo>
                  <a:lnTo>
                    <a:pt x="121" y="79"/>
                  </a:lnTo>
                  <a:lnTo>
                    <a:pt x="115" y="77"/>
                  </a:lnTo>
                  <a:lnTo>
                    <a:pt x="109" y="76"/>
                  </a:lnTo>
                  <a:lnTo>
                    <a:pt x="102" y="77"/>
                  </a:lnTo>
                  <a:lnTo>
                    <a:pt x="96" y="79"/>
                  </a:lnTo>
                  <a:lnTo>
                    <a:pt x="88" y="83"/>
                  </a:lnTo>
                  <a:lnTo>
                    <a:pt x="81" y="87"/>
                  </a:lnTo>
                  <a:lnTo>
                    <a:pt x="76" y="92"/>
                  </a:lnTo>
                  <a:lnTo>
                    <a:pt x="71" y="99"/>
                  </a:lnTo>
                  <a:lnTo>
                    <a:pt x="67" y="105"/>
                  </a:lnTo>
                  <a:lnTo>
                    <a:pt x="64" y="112"/>
                  </a:lnTo>
                  <a:lnTo>
                    <a:pt x="63" y="119"/>
                  </a:lnTo>
                  <a:lnTo>
                    <a:pt x="63" y="126"/>
                  </a:lnTo>
                  <a:lnTo>
                    <a:pt x="64" y="131"/>
                  </a:lnTo>
                  <a:lnTo>
                    <a:pt x="66" y="137"/>
                  </a:lnTo>
                  <a:lnTo>
                    <a:pt x="69" y="142"/>
                  </a:lnTo>
                  <a:lnTo>
                    <a:pt x="74" y="147"/>
                  </a:lnTo>
                  <a:lnTo>
                    <a:pt x="76" y="153"/>
                  </a:lnTo>
                  <a:lnTo>
                    <a:pt x="78" y="161"/>
                  </a:lnTo>
                  <a:lnTo>
                    <a:pt x="78" y="167"/>
                  </a:lnTo>
                  <a:lnTo>
                    <a:pt x="78" y="175"/>
                  </a:lnTo>
                  <a:lnTo>
                    <a:pt x="77" y="181"/>
                  </a:lnTo>
                  <a:lnTo>
                    <a:pt x="76" y="188"/>
                  </a:lnTo>
                  <a:lnTo>
                    <a:pt x="75" y="191"/>
                  </a:lnTo>
                  <a:lnTo>
                    <a:pt x="73" y="194"/>
                  </a:lnTo>
                  <a:lnTo>
                    <a:pt x="69" y="197"/>
                  </a:lnTo>
                  <a:lnTo>
                    <a:pt x="66" y="199"/>
                  </a:lnTo>
                  <a:lnTo>
                    <a:pt x="62" y="200"/>
                  </a:lnTo>
                  <a:lnTo>
                    <a:pt x="56" y="201"/>
                  </a:lnTo>
                  <a:lnTo>
                    <a:pt x="51" y="202"/>
                  </a:lnTo>
                  <a:lnTo>
                    <a:pt x="44" y="201"/>
                  </a:lnTo>
                  <a:lnTo>
                    <a:pt x="39" y="200"/>
                  </a:lnTo>
                  <a:lnTo>
                    <a:pt x="33" y="200"/>
                  </a:lnTo>
                  <a:lnTo>
                    <a:pt x="27" y="201"/>
                  </a:lnTo>
                  <a:lnTo>
                    <a:pt x="22" y="203"/>
                  </a:lnTo>
                  <a:lnTo>
                    <a:pt x="16" y="208"/>
                  </a:lnTo>
                  <a:lnTo>
                    <a:pt x="11" y="212"/>
                  </a:lnTo>
                  <a:lnTo>
                    <a:pt x="6" y="218"/>
                  </a:lnTo>
                  <a:lnTo>
                    <a:pt x="3" y="225"/>
                  </a:lnTo>
                  <a:lnTo>
                    <a:pt x="1" y="234"/>
                  </a:lnTo>
                  <a:lnTo>
                    <a:pt x="0" y="241"/>
                  </a:lnTo>
                  <a:lnTo>
                    <a:pt x="0" y="249"/>
                  </a:lnTo>
                  <a:lnTo>
                    <a:pt x="1" y="256"/>
                  </a:lnTo>
                  <a:lnTo>
                    <a:pt x="3" y="263"/>
                  </a:lnTo>
                  <a:lnTo>
                    <a:pt x="6" y="269"/>
                  </a:lnTo>
                  <a:lnTo>
                    <a:pt x="11" y="274"/>
                  </a:lnTo>
                  <a:lnTo>
                    <a:pt x="15" y="277"/>
                  </a:lnTo>
                  <a:lnTo>
                    <a:pt x="21" y="279"/>
                  </a:lnTo>
                  <a:lnTo>
                    <a:pt x="27" y="281"/>
                  </a:lnTo>
                  <a:lnTo>
                    <a:pt x="33" y="286"/>
                  </a:lnTo>
                  <a:lnTo>
                    <a:pt x="37" y="291"/>
                  </a:lnTo>
                  <a:lnTo>
                    <a:pt x="41" y="298"/>
                  </a:lnTo>
                  <a:lnTo>
                    <a:pt x="44" y="304"/>
                  </a:lnTo>
                  <a:lnTo>
                    <a:pt x="48" y="310"/>
                  </a:lnTo>
                  <a:lnTo>
                    <a:pt x="49" y="315"/>
                  </a:lnTo>
                  <a:lnTo>
                    <a:pt x="50" y="319"/>
                  </a:lnTo>
                  <a:lnTo>
                    <a:pt x="50" y="324"/>
                  </a:lnTo>
                  <a:lnTo>
                    <a:pt x="49" y="327"/>
                  </a:lnTo>
                  <a:lnTo>
                    <a:pt x="46" y="330"/>
                  </a:lnTo>
                  <a:lnTo>
                    <a:pt x="42" y="335"/>
                  </a:lnTo>
                  <a:lnTo>
                    <a:pt x="39" y="338"/>
                  </a:lnTo>
                  <a:lnTo>
                    <a:pt x="34" y="341"/>
                  </a:lnTo>
                  <a:lnTo>
                    <a:pt x="29" y="343"/>
                  </a:lnTo>
                  <a:lnTo>
                    <a:pt x="23" y="346"/>
                  </a:lnTo>
                  <a:lnTo>
                    <a:pt x="17" y="348"/>
                  </a:lnTo>
                  <a:lnTo>
                    <a:pt x="13" y="352"/>
                  </a:lnTo>
                  <a:lnTo>
                    <a:pt x="10" y="358"/>
                  </a:lnTo>
                  <a:lnTo>
                    <a:pt x="6" y="363"/>
                  </a:lnTo>
                  <a:lnTo>
                    <a:pt x="5" y="369"/>
                  </a:lnTo>
                  <a:lnTo>
                    <a:pt x="4" y="377"/>
                  </a:lnTo>
                  <a:lnTo>
                    <a:pt x="5" y="385"/>
                  </a:lnTo>
                  <a:lnTo>
                    <a:pt x="6" y="393"/>
                  </a:lnTo>
                  <a:lnTo>
                    <a:pt x="10" y="401"/>
                  </a:lnTo>
                  <a:lnTo>
                    <a:pt x="14" y="408"/>
                  </a:lnTo>
                  <a:lnTo>
                    <a:pt x="18" y="413"/>
                  </a:lnTo>
                  <a:lnTo>
                    <a:pt x="24" y="418"/>
                  </a:lnTo>
                  <a:lnTo>
                    <a:pt x="29" y="422"/>
                  </a:lnTo>
                  <a:lnTo>
                    <a:pt x="35" y="424"/>
                  </a:lnTo>
                  <a:lnTo>
                    <a:pt x="41" y="424"/>
                  </a:lnTo>
                  <a:lnTo>
                    <a:pt x="47" y="423"/>
                  </a:lnTo>
                  <a:lnTo>
                    <a:pt x="53" y="423"/>
                  </a:lnTo>
                  <a:lnTo>
                    <a:pt x="60" y="423"/>
                  </a:lnTo>
                  <a:lnTo>
                    <a:pt x="67" y="426"/>
                  </a:lnTo>
                  <a:lnTo>
                    <a:pt x="74" y="428"/>
                  </a:lnTo>
                  <a:lnTo>
                    <a:pt x="80" y="433"/>
                  </a:lnTo>
                  <a:lnTo>
                    <a:pt x="86" y="437"/>
                  </a:lnTo>
                  <a:lnTo>
                    <a:pt x="90" y="440"/>
                  </a:lnTo>
                  <a:lnTo>
                    <a:pt x="92" y="443"/>
                  </a:lnTo>
                  <a:lnTo>
                    <a:pt x="94" y="447"/>
                  </a:lnTo>
                  <a:lnTo>
                    <a:pt x="94" y="451"/>
                  </a:lnTo>
                  <a:lnTo>
                    <a:pt x="94" y="455"/>
                  </a:lnTo>
                  <a:lnTo>
                    <a:pt x="93" y="460"/>
                  </a:lnTo>
                  <a:lnTo>
                    <a:pt x="92" y="465"/>
                  </a:lnTo>
                  <a:lnTo>
                    <a:pt x="89" y="470"/>
                  </a:lnTo>
                  <a:lnTo>
                    <a:pt x="86" y="475"/>
                  </a:lnTo>
                  <a:lnTo>
                    <a:pt x="83" y="479"/>
                  </a:lnTo>
                  <a:lnTo>
                    <a:pt x="79" y="484"/>
                  </a:lnTo>
                  <a:lnTo>
                    <a:pt x="77" y="490"/>
                  </a:lnTo>
                  <a:lnTo>
                    <a:pt x="76" y="496"/>
                  </a:lnTo>
                  <a:lnTo>
                    <a:pt x="77" y="502"/>
                  </a:lnTo>
                  <a:lnTo>
                    <a:pt x="79" y="510"/>
                  </a:lnTo>
                  <a:lnTo>
                    <a:pt x="81" y="516"/>
                  </a:lnTo>
                  <a:lnTo>
                    <a:pt x="86" y="523"/>
                  </a:lnTo>
                  <a:lnTo>
                    <a:pt x="92" y="528"/>
                  </a:lnTo>
                  <a:lnTo>
                    <a:pt x="98" y="534"/>
                  </a:lnTo>
                  <a:lnTo>
                    <a:pt x="105" y="538"/>
                  </a:lnTo>
                  <a:lnTo>
                    <a:pt x="112" y="540"/>
                  </a:lnTo>
                  <a:lnTo>
                    <a:pt x="118" y="541"/>
                  </a:lnTo>
                  <a:lnTo>
                    <a:pt x="125" y="542"/>
                  </a:lnTo>
                  <a:lnTo>
                    <a:pt x="131" y="541"/>
                  </a:lnTo>
                  <a:lnTo>
                    <a:pt x="137" y="538"/>
                  </a:lnTo>
                  <a:lnTo>
                    <a:pt x="141" y="535"/>
                  </a:lnTo>
                  <a:lnTo>
                    <a:pt x="147" y="530"/>
                  </a:lnTo>
                  <a:lnTo>
                    <a:pt x="153" y="528"/>
                  </a:lnTo>
                  <a:lnTo>
                    <a:pt x="160" y="527"/>
                  </a:lnTo>
                  <a:lnTo>
                    <a:pt x="167" y="526"/>
                  </a:lnTo>
                  <a:lnTo>
                    <a:pt x="175" y="526"/>
                  </a:lnTo>
                  <a:lnTo>
                    <a:pt x="181" y="527"/>
                  </a:lnTo>
                  <a:lnTo>
                    <a:pt x="187" y="528"/>
                  </a:lnTo>
                  <a:lnTo>
                    <a:pt x="191" y="529"/>
                  </a:lnTo>
                  <a:lnTo>
                    <a:pt x="194" y="531"/>
                  </a:lnTo>
                  <a:lnTo>
                    <a:pt x="197" y="535"/>
                  </a:lnTo>
                  <a:lnTo>
                    <a:pt x="199" y="538"/>
                  </a:lnTo>
                  <a:lnTo>
                    <a:pt x="200" y="543"/>
                  </a:lnTo>
                  <a:lnTo>
                    <a:pt x="201" y="548"/>
                  </a:lnTo>
                  <a:lnTo>
                    <a:pt x="201" y="553"/>
                  </a:lnTo>
                  <a:lnTo>
                    <a:pt x="201" y="560"/>
                  </a:lnTo>
                  <a:lnTo>
                    <a:pt x="200" y="565"/>
                  </a:lnTo>
                  <a:lnTo>
                    <a:pt x="200" y="572"/>
                  </a:lnTo>
                  <a:lnTo>
                    <a:pt x="201" y="577"/>
                  </a:lnTo>
                  <a:lnTo>
                    <a:pt x="203" y="583"/>
                  </a:lnTo>
                  <a:lnTo>
                    <a:pt x="208" y="588"/>
                  </a:lnTo>
                  <a:lnTo>
                    <a:pt x="212" y="593"/>
                  </a:lnTo>
                  <a:lnTo>
                    <a:pt x="218" y="598"/>
                  </a:lnTo>
                  <a:lnTo>
                    <a:pt x="225" y="601"/>
                  </a:lnTo>
                  <a:lnTo>
                    <a:pt x="234" y="603"/>
                  </a:lnTo>
                  <a:lnTo>
                    <a:pt x="241" y="604"/>
                  </a:lnTo>
                  <a:lnTo>
                    <a:pt x="249" y="604"/>
                  </a:lnTo>
                  <a:lnTo>
                    <a:pt x="256" y="603"/>
                  </a:lnTo>
                  <a:lnTo>
                    <a:pt x="263" y="601"/>
                  </a:lnTo>
                  <a:lnTo>
                    <a:pt x="268" y="598"/>
                  </a:lnTo>
                  <a:lnTo>
                    <a:pt x="274" y="595"/>
                  </a:lnTo>
                  <a:lnTo>
                    <a:pt x="277" y="589"/>
                  </a:lnTo>
                  <a:lnTo>
                    <a:pt x="279" y="584"/>
                  </a:lnTo>
                  <a:lnTo>
                    <a:pt x="281" y="578"/>
                  </a:lnTo>
                  <a:lnTo>
                    <a:pt x="286" y="573"/>
                  </a:lnTo>
                  <a:lnTo>
                    <a:pt x="291" y="567"/>
                  </a:lnTo>
                  <a:lnTo>
                    <a:pt x="298" y="563"/>
                  </a:lnTo>
                  <a:lnTo>
                    <a:pt x="304" y="560"/>
                  </a:lnTo>
                  <a:lnTo>
                    <a:pt x="310" y="558"/>
                  </a:lnTo>
                  <a:lnTo>
                    <a:pt x="315" y="555"/>
                  </a:lnTo>
                  <a:lnTo>
                    <a:pt x="319" y="554"/>
                  </a:lnTo>
                  <a:lnTo>
                    <a:pt x="324" y="554"/>
                  </a:lnTo>
                  <a:lnTo>
                    <a:pt x="327" y="556"/>
                  </a:lnTo>
                  <a:lnTo>
                    <a:pt x="330" y="559"/>
                  </a:lnTo>
                  <a:lnTo>
                    <a:pt x="335" y="562"/>
                  </a:lnTo>
                  <a:lnTo>
                    <a:pt x="338" y="565"/>
                  </a:lnTo>
                  <a:lnTo>
                    <a:pt x="340" y="571"/>
                  </a:lnTo>
                  <a:lnTo>
                    <a:pt x="343" y="576"/>
                  </a:lnTo>
                  <a:lnTo>
                    <a:pt x="346" y="581"/>
                  </a:lnTo>
                  <a:lnTo>
                    <a:pt x="348" y="587"/>
                  </a:lnTo>
                  <a:lnTo>
                    <a:pt x="352" y="591"/>
                  </a:lnTo>
                  <a:lnTo>
                    <a:pt x="356" y="595"/>
                  </a:lnTo>
                  <a:lnTo>
                    <a:pt x="363" y="598"/>
                  </a:lnTo>
                  <a:lnTo>
                    <a:pt x="369" y="599"/>
                  </a:lnTo>
                  <a:lnTo>
                    <a:pt x="377" y="600"/>
                  </a:lnTo>
                  <a:lnTo>
                    <a:pt x="385" y="599"/>
                  </a:lnTo>
                  <a:lnTo>
                    <a:pt x="393" y="598"/>
                  </a:lnTo>
                  <a:lnTo>
                    <a:pt x="401" y="595"/>
                  </a:lnTo>
                  <a:lnTo>
                    <a:pt x="408" y="590"/>
                  </a:lnTo>
                  <a:lnTo>
                    <a:pt x="413" y="586"/>
                  </a:lnTo>
                  <a:lnTo>
                    <a:pt x="417" y="580"/>
                  </a:lnTo>
                  <a:lnTo>
                    <a:pt x="422" y="575"/>
                  </a:lnTo>
                  <a:lnTo>
                    <a:pt x="424" y="570"/>
                  </a:lnTo>
                  <a:lnTo>
                    <a:pt x="424" y="563"/>
                  </a:lnTo>
                  <a:lnTo>
                    <a:pt x="423" y="558"/>
                  </a:lnTo>
                  <a:lnTo>
                    <a:pt x="423" y="551"/>
                  </a:lnTo>
                  <a:lnTo>
                    <a:pt x="423" y="545"/>
                  </a:lnTo>
                  <a:lnTo>
                    <a:pt x="425" y="538"/>
                  </a:lnTo>
                  <a:lnTo>
                    <a:pt x="428" y="530"/>
                  </a:lnTo>
                  <a:lnTo>
                    <a:pt x="433" y="525"/>
                  </a:lnTo>
                  <a:lnTo>
                    <a:pt x="436" y="520"/>
                  </a:lnTo>
                  <a:lnTo>
                    <a:pt x="440" y="515"/>
                  </a:lnTo>
                  <a:lnTo>
                    <a:pt x="443" y="512"/>
                  </a:lnTo>
                  <a:lnTo>
                    <a:pt x="447" y="511"/>
                  </a:lnTo>
                  <a:lnTo>
                    <a:pt x="451" y="510"/>
                  </a:lnTo>
                  <a:lnTo>
                    <a:pt x="455" y="510"/>
                  </a:lnTo>
                  <a:lnTo>
                    <a:pt x="460" y="511"/>
                  </a:lnTo>
                  <a:lnTo>
                    <a:pt x="464" y="513"/>
                  </a:lnTo>
                  <a:lnTo>
                    <a:pt x="469" y="515"/>
                  </a:lnTo>
                  <a:lnTo>
                    <a:pt x="475" y="518"/>
                  </a:lnTo>
                  <a:lnTo>
                    <a:pt x="479" y="522"/>
                  </a:lnTo>
                  <a:lnTo>
                    <a:pt x="484" y="526"/>
                  </a:lnTo>
                  <a:lnTo>
                    <a:pt x="490" y="528"/>
                  </a:lnTo>
                  <a:lnTo>
                    <a:pt x="496" y="528"/>
                  </a:lnTo>
                  <a:lnTo>
                    <a:pt x="502" y="528"/>
                  </a:lnTo>
                  <a:lnTo>
                    <a:pt x="510" y="526"/>
                  </a:lnTo>
                  <a:lnTo>
                    <a:pt x="516" y="523"/>
                  </a:lnTo>
                  <a:lnTo>
                    <a:pt x="523" y="518"/>
                  </a:lnTo>
                  <a:lnTo>
                    <a:pt x="528" y="513"/>
                  </a:lnTo>
                  <a:lnTo>
                    <a:pt x="534" y="506"/>
                  </a:lnTo>
                  <a:lnTo>
                    <a:pt x="538" y="500"/>
                  </a:lnTo>
                  <a:lnTo>
                    <a:pt x="540" y="492"/>
                  </a:lnTo>
                  <a:lnTo>
                    <a:pt x="541" y="486"/>
                  </a:lnTo>
                  <a:lnTo>
                    <a:pt x="542" y="479"/>
                  </a:lnTo>
                  <a:lnTo>
                    <a:pt x="540" y="473"/>
                  </a:lnTo>
                  <a:lnTo>
                    <a:pt x="538" y="467"/>
                  </a:lnTo>
                  <a:lnTo>
                    <a:pt x="535" y="463"/>
                  </a:lnTo>
                  <a:close/>
                  <a:moveTo>
                    <a:pt x="181" y="433"/>
                  </a:moveTo>
                  <a:lnTo>
                    <a:pt x="168" y="420"/>
                  </a:lnTo>
                  <a:lnTo>
                    <a:pt x="158" y="405"/>
                  </a:lnTo>
                  <a:lnTo>
                    <a:pt x="148" y="390"/>
                  </a:lnTo>
                  <a:lnTo>
                    <a:pt x="140" y="375"/>
                  </a:lnTo>
                  <a:lnTo>
                    <a:pt x="134" y="359"/>
                  </a:lnTo>
                  <a:lnTo>
                    <a:pt x="129" y="342"/>
                  </a:lnTo>
                  <a:lnTo>
                    <a:pt x="126" y="326"/>
                  </a:lnTo>
                  <a:lnTo>
                    <a:pt x="125" y="309"/>
                  </a:lnTo>
                  <a:lnTo>
                    <a:pt x="125" y="291"/>
                  </a:lnTo>
                  <a:lnTo>
                    <a:pt x="127" y="275"/>
                  </a:lnTo>
                  <a:lnTo>
                    <a:pt x="130" y="258"/>
                  </a:lnTo>
                  <a:lnTo>
                    <a:pt x="136" y="241"/>
                  </a:lnTo>
                  <a:lnTo>
                    <a:pt x="142" y="226"/>
                  </a:lnTo>
                  <a:lnTo>
                    <a:pt x="151" y="210"/>
                  </a:lnTo>
                  <a:lnTo>
                    <a:pt x="161" y="196"/>
                  </a:lnTo>
                  <a:lnTo>
                    <a:pt x="173" y="181"/>
                  </a:lnTo>
                  <a:lnTo>
                    <a:pt x="186" y="168"/>
                  </a:lnTo>
                  <a:lnTo>
                    <a:pt x="199" y="158"/>
                  </a:lnTo>
                  <a:lnTo>
                    <a:pt x="214" y="149"/>
                  </a:lnTo>
                  <a:lnTo>
                    <a:pt x="229" y="140"/>
                  </a:lnTo>
                  <a:lnTo>
                    <a:pt x="246" y="135"/>
                  </a:lnTo>
                  <a:lnTo>
                    <a:pt x="262" y="129"/>
                  </a:lnTo>
                  <a:lnTo>
                    <a:pt x="279" y="126"/>
                  </a:lnTo>
                  <a:lnTo>
                    <a:pt x="296" y="125"/>
                  </a:lnTo>
                  <a:lnTo>
                    <a:pt x="313" y="125"/>
                  </a:lnTo>
                  <a:lnTo>
                    <a:pt x="329" y="127"/>
                  </a:lnTo>
                  <a:lnTo>
                    <a:pt x="347" y="130"/>
                  </a:lnTo>
                  <a:lnTo>
                    <a:pt x="363" y="136"/>
                  </a:lnTo>
                  <a:lnTo>
                    <a:pt x="379" y="142"/>
                  </a:lnTo>
                  <a:lnTo>
                    <a:pt x="394" y="151"/>
                  </a:lnTo>
                  <a:lnTo>
                    <a:pt x="409" y="161"/>
                  </a:lnTo>
                  <a:lnTo>
                    <a:pt x="423" y="173"/>
                  </a:lnTo>
                  <a:lnTo>
                    <a:pt x="436" y="186"/>
                  </a:lnTo>
                  <a:lnTo>
                    <a:pt x="447" y="199"/>
                  </a:lnTo>
                  <a:lnTo>
                    <a:pt x="456" y="214"/>
                  </a:lnTo>
                  <a:lnTo>
                    <a:pt x="464" y="229"/>
                  </a:lnTo>
                  <a:lnTo>
                    <a:pt x="471" y="246"/>
                  </a:lnTo>
                  <a:lnTo>
                    <a:pt x="475" y="262"/>
                  </a:lnTo>
                  <a:lnTo>
                    <a:pt x="478" y="279"/>
                  </a:lnTo>
                  <a:lnTo>
                    <a:pt x="479" y="296"/>
                  </a:lnTo>
                  <a:lnTo>
                    <a:pt x="479" y="313"/>
                  </a:lnTo>
                  <a:lnTo>
                    <a:pt x="477" y="329"/>
                  </a:lnTo>
                  <a:lnTo>
                    <a:pt x="474" y="347"/>
                  </a:lnTo>
                  <a:lnTo>
                    <a:pt x="468" y="363"/>
                  </a:lnTo>
                  <a:lnTo>
                    <a:pt x="462" y="379"/>
                  </a:lnTo>
                  <a:lnTo>
                    <a:pt x="454" y="394"/>
                  </a:lnTo>
                  <a:lnTo>
                    <a:pt x="443" y="409"/>
                  </a:lnTo>
                  <a:lnTo>
                    <a:pt x="433" y="423"/>
                  </a:lnTo>
                  <a:lnTo>
                    <a:pt x="419" y="436"/>
                  </a:lnTo>
                  <a:lnTo>
                    <a:pt x="405" y="447"/>
                  </a:lnTo>
                  <a:lnTo>
                    <a:pt x="390" y="456"/>
                  </a:lnTo>
                  <a:lnTo>
                    <a:pt x="375" y="464"/>
                  </a:lnTo>
                  <a:lnTo>
                    <a:pt x="359" y="471"/>
                  </a:lnTo>
                  <a:lnTo>
                    <a:pt x="342" y="475"/>
                  </a:lnTo>
                  <a:lnTo>
                    <a:pt x="326" y="478"/>
                  </a:lnTo>
                  <a:lnTo>
                    <a:pt x="309" y="479"/>
                  </a:lnTo>
                  <a:lnTo>
                    <a:pt x="291" y="479"/>
                  </a:lnTo>
                  <a:lnTo>
                    <a:pt x="275" y="477"/>
                  </a:lnTo>
                  <a:lnTo>
                    <a:pt x="258" y="474"/>
                  </a:lnTo>
                  <a:lnTo>
                    <a:pt x="241" y="468"/>
                  </a:lnTo>
                  <a:lnTo>
                    <a:pt x="226" y="462"/>
                  </a:lnTo>
                  <a:lnTo>
                    <a:pt x="210" y="454"/>
                  </a:lnTo>
                  <a:lnTo>
                    <a:pt x="196" y="443"/>
                  </a:lnTo>
                  <a:lnTo>
                    <a:pt x="181" y="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US" sz="1662">
                <a:cs typeface="Arial" panose="020B0604020202020204" pitchFamily="34" charset="0"/>
              </a:endParaRPr>
            </a:p>
          </p:txBody>
        </p:sp>
        <p:sp>
          <p:nvSpPr>
            <p:cNvPr id="24" name="Freeform 29">
              <a:extLst>
                <a:ext uri="{FF2B5EF4-FFF2-40B4-BE49-F238E27FC236}">
                  <a16:creationId xmlns:a16="http://schemas.microsoft.com/office/drawing/2014/main" id="{64BD2455-D927-449F-B7E1-FF271B3A0284}"/>
                </a:ext>
              </a:extLst>
            </p:cNvPr>
            <p:cNvSpPr>
              <a:spLocks/>
            </p:cNvSpPr>
            <p:nvPr/>
          </p:nvSpPr>
          <p:spPr bwMode="auto">
            <a:xfrm>
              <a:off x="1017132" y="2780459"/>
              <a:ext cx="110604" cy="110603"/>
            </a:xfrm>
            <a:custGeom>
              <a:avLst/>
              <a:gdLst>
                <a:gd name="T0" fmla="*/ 204 w 250"/>
                <a:gd name="T1" fmla="*/ 222 h 250"/>
                <a:gd name="T2" fmla="*/ 184 w 250"/>
                <a:gd name="T3" fmla="*/ 236 h 250"/>
                <a:gd name="T4" fmla="*/ 161 w 250"/>
                <a:gd name="T5" fmla="*/ 245 h 250"/>
                <a:gd name="T6" fmla="*/ 137 w 250"/>
                <a:gd name="T7" fmla="*/ 250 h 250"/>
                <a:gd name="T8" fmla="*/ 113 w 250"/>
                <a:gd name="T9" fmla="*/ 250 h 250"/>
                <a:gd name="T10" fmla="*/ 89 w 250"/>
                <a:gd name="T11" fmla="*/ 246 h 250"/>
                <a:gd name="T12" fmla="*/ 67 w 250"/>
                <a:gd name="T13" fmla="*/ 236 h 250"/>
                <a:gd name="T14" fmla="*/ 46 w 250"/>
                <a:gd name="T15" fmla="*/ 222 h 250"/>
                <a:gd name="T16" fmla="*/ 28 w 250"/>
                <a:gd name="T17" fmla="*/ 204 h 250"/>
                <a:gd name="T18" fmla="*/ 14 w 250"/>
                <a:gd name="T19" fmla="*/ 184 h 250"/>
                <a:gd name="T20" fmla="*/ 6 w 250"/>
                <a:gd name="T21" fmla="*/ 161 h 250"/>
                <a:gd name="T22" fmla="*/ 1 w 250"/>
                <a:gd name="T23" fmla="*/ 137 h 250"/>
                <a:gd name="T24" fmla="*/ 1 w 250"/>
                <a:gd name="T25" fmla="*/ 113 h 250"/>
                <a:gd name="T26" fmla="*/ 6 w 250"/>
                <a:gd name="T27" fmla="*/ 89 h 250"/>
                <a:gd name="T28" fmla="*/ 14 w 250"/>
                <a:gd name="T29" fmla="*/ 67 h 250"/>
                <a:gd name="T30" fmla="*/ 28 w 250"/>
                <a:gd name="T31" fmla="*/ 47 h 250"/>
                <a:gd name="T32" fmla="*/ 46 w 250"/>
                <a:gd name="T33" fmla="*/ 28 h 250"/>
                <a:gd name="T34" fmla="*/ 67 w 250"/>
                <a:gd name="T35" fmla="*/ 14 h 250"/>
                <a:gd name="T36" fmla="*/ 89 w 250"/>
                <a:gd name="T37" fmla="*/ 6 h 250"/>
                <a:gd name="T38" fmla="*/ 113 w 250"/>
                <a:gd name="T39" fmla="*/ 1 h 250"/>
                <a:gd name="T40" fmla="*/ 137 w 250"/>
                <a:gd name="T41" fmla="*/ 1 h 250"/>
                <a:gd name="T42" fmla="*/ 161 w 250"/>
                <a:gd name="T43" fmla="*/ 6 h 250"/>
                <a:gd name="T44" fmla="*/ 184 w 250"/>
                <a:gd name="T45" fmla="*/ 14 h 250"/>
                <a:gd name="T46" fmla="*/ 204 w 250"/>
                <a:gd name="T47" fmla="*/ 28 h 250"/>
                <a:gd name="T48" fmla="*/ 222 w 250"/>
                <a:gd name="T49" fmla="*/ 47 h 250"/>
                <a:gd name="T50" fmla="*/ 236 w 250"/>
                <a:gd name="T51" fmla="*/ 67 h 250"/>
                <a:gd name="T52" fmla="*/ 245 w 250"/>
                <a:gd name="T53" fmla="*/ 89 h 250"/>
                <a:gd name="T54" fmla="*/ 250 w 250"/>
                <a:gd name="T55" fmla="*/ 113 h 250"/>
                <a:gd name="T56" fmla="*/ 250 w 250"/>
                <a:gd name="T57" fmla="*/ 137 h 250"/>
                <a:gd name="T58" fmla="*/ 245 w 250"/>
                <a:gd name="T59" fmla="*/ 161 h 250"/>
                <a:gd name="T60" fmla="*/ 236 w 250"/>
                <a:gd name="T61" fmla="*/ 184 h 250"/>
                <a:gd name="T62" fmla="*/ 222 w 250"/>
                <a:gd name="T63" fmla="*/ 20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0" h="250">
                  <a:moveTo>
                    <a:pt x="213" y="214"/>
                  </a:moveTo>
                  <a:lnTo>
                    <a:pt x="204" y="222"/>
                  </a:lnTo>
                  <a:lnTo>
                    <a:pt x="194" y="229"/>
                  </a:lnTo>
                  <a:lnTo>
                    <a:pt x="184" y="236"/>
                  </a:lnTo>
                  <a:lnTo>
                    <a:pt x="172" y="241"/>
                  </a:lnTo>
                  <a:lnTo>
                    <a:pt x="161" y="245"/>
                  </a:lnTo>
                  <a:lnTo>
                    <a:pt x="149" y="248"/>
                  </a:lnTo>
                  <a:lnTo>
                    <a:pt x="137" y="250"/>
                  </a:lnTo>
                  <a:lnTo>
                    <a:pt x="125" y="250"/>
                  </a:lnTo>
                  <a:lnTo>
                    <a:pt x="113" y="250"/>
                  </a:lnTo>
                  <a:lnTo>
                    <a:pt x="101" y="248"/>
                  </a:lnTo>
                  <a:lnTo>
                    <a:pt x="89" y="246"/>
                  </a:lnTo>
                  <a:lnTo>
                    <a:pt x="78" y="241"/>
                  </a:lnTo>
                  <a:lnTo>
                    <a:pt x="67" y="236"/>
                  </a:lnTo>
                  <a:lnTo>
                    <a:pt x="57" y="229"/>
                  </a:lnTo>
                  <a:lnTo>
                    <a:pt x="46" y="222"/>
                  </a:lnTo>
                  <a:lnTo>
                    <a:pt x="37" y="214"/>
                  </a:lnTo>
                  <a:lnTo>
                    <a:pt x="28" y="204"/>
                  </a:lnTo>
                  <a:lnTo>
                    <a:pt x="21" y="195"/>
                  </a:lnTo>
                  <a:lnTo>
                    <a:pt x="14" y="184"/>
                  </a:lnTo>
                  <a:lnTo>
                    <a:pt x="9" y="172"/>
                  </a:lnTo>
                  <a:lnTo>
                    <a:pt x="6" y="161"/>
                  </a:lnTo>
                  <a:lnTo>
                    <a:pt x="2" y="149"/>
                  </a:lnTo>
                  <a:lnTo>
                    <a:pt x="1" y="137"/>
                  </a:lnTo>
                  <a:lnTo>
                    <a:pt x="0" y="125"/>
                  </a:lnTo>
                  <a:lnTo>
                    <a:pt x="1" y="113"/>
                  </a:lnTo>
                  <a:lnTo>
                    <a:pt x="2" y="101"/>
                  </a:lnTo>
                  <a:lnTo>
                    <a:pt x="6" y="89"/>
                  </a:lnTo>
                  <a:lnTo>
                    <a:pt x="9" y="78"/>
                  </a:lnTo>
                  <a:lnTo>
                    <a:pt x="14" y="67"/>
                  </a:lnTo>
                  <a:lnTo>
                    <a:pt x="21" y="57"/>
                  </a:lnTo>
                  <a:lnTo>
                    <a:pt x="28" y="47"/>
                  </a:lnTo>
                  <a:lnTo>
                    <a:pt x="37" y="37"/>
                  </a:lnTo>
                  <a:lnTo>
                    <a:pt x="46" y="28"/>
                  </a:lnTo>
                  <a:lnTo>
                    <a:pt x="57" y="21"/>
                  </a:lnTo>
                  <a:lnTo>
                    <a:pt x="67" y="14"/>
                  </a:lnTo>
                  <a:lnTo>
                    <a:pt x="78" y="10"/>
                  </a:lnTo>
                  <a:lnTo>
                    <a:pt x="89" y="6"/>
                  </a:lnTo>
                  <a:lnTo>
                    <a:pt x="101" y="2"/>
                  </a:lnTo>
                  <a:lnTo>
                    <a:pt x="113" y="1"/>
                  </a:lnTo>
                  <a:lnTo>
                    <a:pt x="125" y="0"/>
                  </a:lnTo>
                  <a:lnTo>
                    <a:pt x="137" y="1"/>
                  </a:lnTo>
                  <a:lnTo>
                    <a:pt x="149" y="2"/>
                  </a:lnTo>
                  <a:lnTo>
                    <a:pt x="161" y="6"/>
                  </a:lnTo>
                  <a:lnTo>
                    <a:pt x="172" y="10"/>
                  </a:lnTo>
                  <a:lnTo>
                    <a:pt x="184" y="14"/>
                  </a:lnTo>
                  <a:lnTo>
                    <a:pt x="194" y="21"/>
                  </a:lnTo>
                  <a:lnTo>
                    <a:pt x="204" y="28"/>
                  </a:lnTo>
                  <a:lnTo>
                    <a:pt x="213" y="37"/>
                  </a:lnTo>
                  <a:lnTo>
                    <a:pt x="222" y="47"/>
                  </a:lnTo>
                  <a:lnTo>
                    <a:pt x="229" y="57"/>
                  </a:lnTo>
                  <a:lnTo>
                    <a:pt x="236" y="67"/>
                  </a:lnTo>
                  <a:lnTo>
                    <a:pt x="241" y="78"/>
                  </a:lnTo>
                  <a:lnTo>
                    <a:pt x="245" y="89"/>
                  </a:lnTo>
                  <a:lnTo>
                    <a:pt x="248" y="101"/>
                  </a:lnTo>
                  <a:lnTo>
                    <a:pt x="250" y="113"/>
                  </a:lnTo>
                  <a:lnTo>
                    <a:pt x="250" y="125"/>
                  </a:lnTo>
                  <a:lnTo>
                    <a:pt x="250" y="137"/>
                  </a:lnTo>
                  <a:lnTo>
                    <a:pt x="248" y="149"/>
                  </a:lnTo>
                  <a:lnTo>
                    <a:pt x="245" y="161"/>
                  </a:lnTo>
                  <a:lnTo>
                    <a:pt x="241" y="172"/>
                  </a:lnTo>
                  <a:lnTo>
                    <a:pt x="236" y="184"/>
                  </a:lnTo>
                  <a:lnTo>
                    <a:pt x="229" y="194"/>
                  </a:lnTo>
                  <a:lnTo>
                    <a:pt x="222" y="204"/>
                  </a:lnTo>
                  <a:lnTo>
                    <a:pt x="213"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US" sz="1662">
                <a:cs typeface="Arial" panose="020B0604020202020204" pitchFamily="34" charset="0"/>
              </a:endParaRPr>
            </a:p>
          </p:txBody>
        </p:sp>
      </p:grpSp>
      <p:grpSp>
        <p:nvGrpSpPr>
          <p:cNvPr id="25" name="Group 24">
            <a:extLst>
              <a:ext uri="{FF2B5EF4-FFF2-40B4-BE49-F238E27FC236}">
                <a16:creationId xmlns:a16="http://schemas.microsoft.com/office/drawing/2014/main" id="{BA289DC6-C701-B9DB-C602-7D9259202B5D}"/>
              </a:ext>
            </a:extLst>
          </p:cNvPr>
          <p:cNvGrpSpPr/>
          <p:nvPr/>
        </p:nvGrpSpPr>
        <p:grpSpPr>
          <a:xfrm>
            <a:off x="6752691" y="2863361"/>
            <a:ext cx="703209" cy="665999"/>
            <a:chOff x="2402133" y="2606464"/>
            <a:chExt cx="297917" cy="303269"/>
          </a:xfrm>
          <a:solidFill>
            <a:schemeClr val="bg1"/>
          </a:solidFill>
        </p:grpSpPr>
        <p:sp>
          <p:nvSpPr>
            <p:cNvPr id="26" name="Freeform 31">
              <a:extLst>
                <a:ext uri="{FF2B5EF4-FFF2-40B4-BE49-F238E27FC236}">
                  <a16:creationId xmlns:a16="http://schemas.microsoft.com/office/drawing/2014/main" id="{334D448E-C3F2-609D-F8CE-BAEBE65B0B22}"/>
                </a:ext>
              </a:extLst>
            </p:cNvPr>
            <p:cNvSpPr>
              <a:spLocks/>
            </p:cNvSpPr>
            <p:nvPr/>
          </p:nvSpPr>
          <p:spPr bwMode="auto">
            <a:xfrm>
              <a:off x="2518089" y="2606464"/>
              <a:ext cx="66006" cy="183745"/>
            </a:xfrm>
            <a:custGeom>
              <a:avLst/>
              <a:gdLst>
                <a:gd name="T0" fmla="*/ 108 w 145"/>
                <a:gd name="T1" fmla="*/ 272 h 413"/>
                <a:gd name="T2" fmla="*/ 108 w 145"/>
                <a:gd name="T3" fmla="*/ 173 h 413"/>
                <a:gd name="T4" fmla="*/ 107 w 145"/>
                <a:gd name="T5" fmla="*/ 4 h 413"/>
                <a:gd name="T6" fmla="*/ 103 w 145"/>
                <a:gd name="T7" fmla="*/ 0 h 413"/>
                <a:gd name="T8" fmla="*/ 45 w 145"/>
                <a:gd name="T9" fmla="*/ 0 h 413"/>
                <a:gd name="T10" fmla="*/ 40 w 145"/>
                <a:gd name="T11" fmla="*/ 2 h 413"/>
                <a:gd name="T12" fmla="*/ 37 w 145"/>
                <a:gd name="T13" fmla="*/ 7 h 413"/>
                <a:gd name="T14" fmla="*/ 37 w 145"/>
                <a:gd name="T15" fmla="*/ 185 h 413"/>
                <a:gd name="T16" fmla="*/ 37 w 145"/>
                <a:gd name="T17" fmla="*/ 279 h 413"/>
                <a:gd name="T18" fmla="*/ 22 w 145"/>
                <a:gd name="T19" fmla="*/ 290 h 413"/>
                <a:gd name="T20" fmla="*/ 11 w 145"/>
                <a:gd name="T21" fmla="*/ 304 h 413"/>
                <a:gd name="T22" fmla="*/ 4 w 145"/>
                <a:gd name="T23" fmla="*/ 322 h 413"/>
                <a:gd name="T24" fmla="*/ 0 w 145"/>
                <a:gd name="T25" fmla="*/ 341 h 413"/>
                <a:gd name="T26" fmla="*/ 3 w 145"/>
                <a:gd name="T27" fmla="*/ 356 h 413"/>
                <a:gd name="T28" fmla="*/ 7 w 145"/>
                <a:gd name="T29" fmla="*/ 369 h 413"/>
                <a:gd name="T30" fmla="*/ 14 w 145"/>
                <a:gd name="T31" fmla="*/ 381 h 413"/>
                <a:gd name="T32" fmla="*/ 22 w 145"/>
                <a:gd name="T33" fmla="*/ 392 h 413"/>
                <a:gd name="T34" fmla="*/ 33 w 145"/>
                <a:gd name="T35" fmla="*/ 401 h 413"/>
                <a:gd name="T36" fmla="*/ 45 w 145"/>
                <a:gd name="T37" fmla="*/ 407 h 413"/>
                <a:gd name="T38" fmla="*/ 58 w 145"/>
                <a:gd name="T39" fmla="*/ 412 h 413"/>
                <a:gd name="T40" fmla="*/ 73 w 145"/>
                <a:gd name="T41" fmla="*/ 413 h 413"/>
                <a:gd name="T42" fmla="*/ 87 w 145"/>
                <a:gd name="T43" fmla="*/ 412 h 413"/>
                <a:gd name="T44" fmla="*/ 102 w 145"/>
                <a:gd name="T45" fmla="*/ 407 h 413"/>
                <a:gd name="T46" fmla="*/ 114 w 145"/>
                <a:gd name="T47" fmla="*/ 401 h 413"/>
                <a:gd name="T48" fmla="*/ 124 w 145"/>
                <a:gd name="T49" fmla="*/ 392 h 413"/>
                <a:gd name="T50" fmla="*/ 133 w 145"/>
                <a:gd name="T51" fmla="*/ 381 h 413"/>
                <a:gd name="T52" fmla="*/ 140 w 145"/>
                <a:gd name="T53" fmla="*/ 369 h 413"/>
                <a:gd name="T54" fmla="*/ 144 w 145"/>
                <a:gd name="T55" fmla="*/ 356 h 413"/>
                <a:gd name="T56" fmla="*/ 145 w 145"/>
                <a:gd name="T57" fmla="*/ 341 h 413"/>
                <a:gd name="T58" fmla="*/ 143 w 145"/>
                <a:gd name="T59" fmla="*/ 322 h 413"/>
                <a:gd name="T60" fmla="*/ 135 w 145"/>
                <a:gd name="T61" fmla="*/ 304 h 413"/>
                <a:gd name="T62" fmla="*/ 123 w 145"/>
                <a:gd name="T63" fmla="*/ 289 h 413"/>
                <a:gd name="T64" fmla="*/ 108 w 145"/>
                <a:gd name="T65" fmla="*/ 278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 h="413">
                  <a:moveTo>
                    <a:pt x="108" y="278"/>
                  </a:moveTo>
                  <a:lnTo>
                    <a:pt x="108" y="272"/>
                  </a:lnTo>
                  <a:lnTo>
                    <a:pt x="108" y="185"/>
                  </a:lnTo>
                  <a:lnTo>
                    <a:pt x="108" y="173"/>
                  </a:lnTo>
                  <a:lnTo>
                    <a:pt x="108" y="7"/>
                  </a:lnTo>
                  <a:lnTo>
                    <a:pt x="107" y="4"/>
                  </a:lnTo>
                  <a:lnTo>
                    <a:pt x="106" y="2"/>
                  </a:lnTo>
                  <a:lnTo>
                    <a:pt x="103" y="0"/>
                  </a:lnTo>
                  <a:lnTo>
                    <a:pt x="101" y="0"/>
                  </a:lnTo>
                  <a:lnTo>
                    <a:pt x="45" y="0"/>
                  </a:lnTo>
                  <a:lnTo>
                    <a:pt x="42" y="0"/>
                  </a:lnTo>
                  <a:lnTo>
                    <a:pt x="40" y="2"/>
                  </a:lnTo>
                  <a:lnTo>
                    <a:pt x="37" y="4"/>
                  </a:lnTo>
                  <a:lnTo>
                    <a:pt x="37" y="7"/>
                  </a:lnTo>
                  <a:lnTo>
                    <a:pt x="37" y="174"/>
                  </a:lnTo>
                  <a:lnTo>
                    <a:pt x="37" y="185"/>
                  </a:lnTo>
                  <a:lnTo>
                    <a:pt x="37" y="273"/>
                  </a:lnTo>
                  <a:lnTo>
                    <a:pt x="37" y="279"/>
                  </a:lnTo>
                  <a:lnTo>
                    <a:pt x="30" y="284"/>
                  </a:lnTo>
                  <a:lnTo>
                    <a:pt x="22" y="290"/>
                  </a:lnTo>
                  <a:lnTo>
                    <a:pt x="16" y="297"/>
                  </a:lnTo>
                  <a:lnTo>
                    <a:pt x="11" y="304"/>
                  </a:lnTo>
                  <a:lnTo>
                    <a:pt x="7" y="313"/>
                  </a:lnTo>
                  <a:lnTo>
                    <a:pt x="4" y="322"/>
                  </a:lnTo>
                  <a:lnTo>
                    <a:pt x="2" y="331"/>
                  </a:lnTo>
                  <a:lnTo>
                    <a:pt x="0" y="341"/>
                  </a:lnTo>
                  <a:lnTo>
                    <a:pt x="2" y="349"/>
                  </a:lnTo>
                  <a:lnTo>
                    <a:pt x="3" y="356"/>
                  </a:lnTo>
                  <a:lnTo>
                    <a:pt x="4" y="363"/>
                  </a:lnTo>
                  <a:lnTo>
                    <a:pt x="7" y="369"/>
                  </a:lnTo>
                  <a:lnTo>
                    <a:pt x="9" y="376"/>
                  </a:lnTo>
                  <a:lnTo>
                    <a:pt x="14" y="381"/>
                  </a:lnTo>
                  <a:lnTo>
                    <a:pt x="18" y="387"/>
                  </a:lnTo>
                  <a:lnTo>
                    <a:pt x="22" y="392"/>
                  </a:lnTo>
                  <a:lnTo>
                    <a:pt x="28" y="397"/>
                  </a:lnTo>
                  <a:lnTo>
                    <a:pt x="33" y="401"/>
                  </a:lnTo>
                  <a:lnTo>
                    <a:pt x="39" y="404"/>
                  </a:lnTo>
                  <a:lnTo>
                    <a:pt x="45" y="407"/>
                  </a:lnTo>
                  <a:lnTo>
                    <a:pt x="52" y="410"/>
                  </a:lnTo>
                  <a:lnTo>
                    <a:pt x="58" y="412"/>
                  </a:lnTo>
                  <a:lnTo>
                    <a:pt x="66" y="413"/>
                  </a:lnTo>
                  <a:lnTo>
                    <a:pt x="73" y="413"/>
                  </a:lnTo>
                  <a:lnTo>
                    <a:pt x="80" y="413"/>
                  </a:lnTo>
                  <a:lnTo>
                    <a:pt x="87" y="412"/>
                  </a:lnTo>
                  <a:lnTo>
                    <a:pt x="94" y="410"/>
                  </a:lnTo>
                  <a:lnTo>
                    <a:pt x="102" y="407"/>
                  </a:lnTo>
                  <a:lnTo>
                    <a:pt x="107" y="404"/>
                  </a:lnTo>
                  <a:lnTo>
                    <a:pt x="114" y="401"/>
                  </a:lnTo>
                  <a:lnTo>
                    <a:pt x="119" y="397"/>
                  </a:lnTo>
                  <a:lnTo>
                    <a:pt x="124" y="392"/>
                  </a:lnTo>
                  <a:lnTo>
                    <a:pt x="129" y="387"/>
                  </a:lnTo>
                  <a:lnTo>
                    <a:pt x="133" y="381"/>
                  </a:lnTo>
                  <a:lnTo>
                    <a:pt x="136" y="376"/>
                  </a:lnTo>
                  <a:lnTo>
                    <a:pt x="140" y="369"/>
                  </a:lnTo>
                  <a:lnTo>
                    <a:pt x="142" y="363"/>
                  </a:lnTo>
                  <a:lnTo>
                    <a:pt x="144" y="356"/>
                  </a:lnTo>
                  <a:lnTo>
                    <a:pt x="145" y="349"/>
                  </a:lnTo>
                  <a:lnTo>
                    <a:pt x="145" y="341"/>
                  </a:lnTo>
                  <a:lnTo>
                    <a:pt x="144" y="331"/>
                  </a:lnTo>
                  <a:lnTo>
                    <a:pt x="143" y="322"/>
                  </a:lnTo>
                  <a:lnTo>
                    <a:pt x="140" y="313"/>
                  </a:lnTo>
                  <a:lnTo>
                    <a:pt x="135" y="304"/>
                  </a:lnTo>
                  <a:lnTo>
                    <a:pt x="130" y="297"/>
                  </a:lnTo>
                  <a:lnTo>
                    <a:pt x="123" y="289"/>
                  </a:lnTo>
                  <a:lnTo>
                    <a:pt x="116" y="284"/>
                  </a:lnTo>
                  <a:lnTo>
                    <a:pt x="108"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US" sz="1662">
                <a:cs typeface="Arial" panose="020B0604020202020204" pitchFamily="34" charset="0"/>
              </a:endParaRPr>
            </a:p>
          </p:txBody>
        </p:sp>
        <p:sp>
          <p:nvSpPr>
            <p:cNvPr id="27" name="Freeform 32">
              <a:extLst>
                <a:ext uri="{FF2B5EF4-FFF2-40B4-BE49-F238E27FC236}">
                  <a16:creationId xmlns:a16="http://schemas.microsoft.com/office/drawing/2014/main" id="{E624BCA2-61CA-C6FF-4311-20A444D4D357}"/>
                </a:ext>
              </a:extLst>
            </p:cNvPr>
            <p:cNvSpPr>
              <a:spLocks/>
            </p:cNvSpPr>
            <p:nvPr/>
          </p:nvSpPr>
          <p:spPr bwMode="auto">
            <a:xfrm>
              <a:off x="2453906" y="2767018"/>
              <a:ext cx="176610" cy="83846"/>
            </a:xfrm>
            <a:custGeom>
              <a:avLst/>
              <a:gdLst>
                <a:gd name="T0" fmla="*/ 184 w 393"/>
                <a:gd name="T1" fmla="*/ 111 h 188"/>
                <a:gd name="T2" fmla="*/ 162 w 393"/>
                <a:gd name="T3" fmla="*/ 106 h 188"/>
                <a:gd name="T4" fmla="*/ 141 w 393"/>
                <a:gd name="T5" fmla="*/ 98 h 188"/>
                <a:gd name="T6" fmla="*/ 122 w 393"/>
                <a:gd name="T7" fmla="*/ 86 h 188"/>
                <a:gd name="T8" fmla="*/ 106 w 393"/>
                <a:gd name="T9" fmla="*/ 70 h 188"/>
                <a:gd name="T10" fmla="*/ 93 w 393"/>
                <a:gd name="T11" fmla="*/ 53 h 188"/>
                <a:gd name="T12" fmla="*/ 83 w 393"/>
                <a:gd name="T13" fmla="*/ 33 h 188"/>
                <a:gd name="T14" fmla="*/ 78 w 393"/>
                <a:gd name="T15" fmla="*/ 12 h 188"/>
                <a:gd name="T16" fmla="*/ 0 w 393"/>
                <a:gd name="T17" fmla="*/ 0 h 188"/>
                <a:gd name="T18" fmla="*/ 5 w 393"/>
                <a:gd name="T19" fmla="*/ 38 h 188"/>
                <a:gd name="T20" fmla="*/ 17 w 393"/>
                <a:gd name="T21" fmla="*/ 74 h 188"/>
                <a:gd name="T22" fmla="*/ 35 w 393"/>
                <a:gd name="T23" fmla="*/ 105 h 188"/>
                <a:gd name="T24" fmla="*/ 60 w 393"/>
                <a:gd name="T25" fmla="*/ 133 h 188"/>
                <a:gd name="T26" fmla="*/ 89 w 393"/>
                <a:gd name="T27" fmla="*/ 156 h 188"/>
                <a:gd name="T28" fmla="*/ 121 w 393"/>
                <a:gd name="T29" fmla="*/ 173 h 188"/>
                <a:gd name="T30" fmla="*/ 157 w 393"/>
                <a:gd name="T31" fmla="*/ 183 h 188"/>
                <a:gd name="T32" fmla="*/ 196 w 393"/>
                <a:gd name="T33" fmla="*/ 188 h 188"/>
                <a:gd name="T34" fmla="*/ 234 w 393"/>
                <a:gd name="T35" fmla="*/ 183 h 188"/>
                <a:gd name="T36" fmla="*/ 270 w 393"/>
                <a:gd name="T37" fmla="*/ 173 h 188"/>
                <a:gd name="T38" fmla="*/ 303 w 393"/>
                <a:gd name="T39" fmla="*/ 155 h 188"/>
                <a:gd name="T40" fmla="*/ 332 w 393"/>
                <a:gd name="T41" fmla="*/ 133 h 188"/>
                <a:gd name="T42" fmla="*/ 356 w 393"/>
                <a:gd name="T43" fmla="*/ 105 h 188"/>
                <a:gd name="T44" fmla="*/ 375 w 393"/>
                <a:gd name="T45" fmla="*/ 74 h 188"/>
                <a:gd name="T46" fmla="*/ 388 w 393"/>
                <a:gd name="T47" fmla="*/ 38 h 188"/>
                <a:gd name="T48" fmla="*/ 393 w 393"/>
                <a:gd name="T49" fmla="*/ 0 h 188"/>
                <a:gd name="T50" fmla="*/ 315 w 393"/>
                <a:gd name="T51" fmla="*/ 12 h 188"/>
                <a:gd name="T52" fmla="*/ 308 w 393"/>
                <a:gd name="T53" fmla="*/ 33 h 188"/>
                <a:gd name="T54" fmla="*/ 299 w 393"/>
                <a:gd name="T55" fmla="*/ 53 h 188"/>
                <a:gd name="T56" fmla="*/ 285 w 393"/>
                <a:gd name="T57" fmla="*/ 70 h 188"/>
                <a:gd name="T58" fmla="*/ 269 w 393"/>
                <a:gd name="T59" fmla="*/ 86 h 188"/>
                <a:gd name="T60" fmla="*/ 251 w 393"/>
                <a:gd name="T61" fmla="*/ 98 h 188"/>
                <a:gd name="T62" fmla="*/ 230 w 393"/>
                <a:gd name="T63" fmla="*/ 106 h 188"/>
                <a:gd name="T64" fmla="*/ 207 w 393"/>
                <a:gd name="T65" fmla="*/ 111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3" h="188">
                  <a:moveTo>
                    <a:pt x="196" y="111"/>
                  </a:moveTo>
                  <a:lnTo>
                    <a:pt x="184" y="111"/>
                  </a:lnTo>
                  <a:lnTo>
                    <a:pt x="172" y="108"/>
                  </a:lnTo>
                  <a:lnTo>
                    <a:pt x="162" y="106"/>
                  </a:lnTo>
                  <a:lnTo>
                    <a:pt x="152" y="102"/>
                  </a:lnTo>
                  <a:lnTo>
                    <a:pt x="141" y="98"/>
                  </a:lnTo>
                  <a:lnTo>
                    <a:pt x="131" y="92"/>
                  </a:lnTo>
                  <a:lnTo>
                    <a:pt x="122" y="86"/>
                  </a:lnTo>
                  <a:lnTo>
                    <a:pt x="114" y="79"/>
                  </a:lnTo>
                  <a:lnTo>
                    <a:pt x="106" y="70"/>
                  </a:lnTo>
                  <a:lnTo>
                    <a:pt x="100" y="63"/>
                  </a:lnTo>
                  <a:lnTo>
                    <a:pt x="93" y="53"/>
                  </a:lnTo>
                  <a:lnTo>
                    <a:pt x="88" y="43"/>
                  </a:lnTo>
                  <a:lnTo>
                    <a:pt x="83" y="33"/>
                  </a:lnTo>
                  <a:lnTo>
                    <a:pt x="80" y="22"/>
                  </a:lnTo>
                  <a:lnTo>
                    <a:pt x="78" y="12"/>
                  </a:lnTo>
                  <a:lnTo>
                    <a:pt x="76" y="0"/>
                  </a:lnTo>
                  <a:lnTo>
                    <a:pt x="0" y="0"/>
                  </a:lnTo>
                  <a:lnTo>
                    <a:pt x="1" y="19"/>
                  </a:lnTo>
                  <a:lnTo>
                    <a:pt x="5" y="38"/>
                  </a:lnTo>
                  <a:lnTo>
                    <a:pt x="10" y="56"/>
                  </a:lnTo>
                  <a:lnTo>
                    <a:pt x="17" y="74"/>
                  </a:lnTo>
                  <a:lnTo>
                    <a:pt x="26" y="90"/>
                  </a:lnTo>
                  <a:lnTo>
                    <a:pt x="35" y="105"/>
                  </a:lnTo>
                  <a:lnTo>
                    <a:pt x="47" y="119"/>
                  </a:lnTo>
                  <a:lnTo>
                    <a:pt x="60" y="133"/>
                  </a:lnTo>
                  <a:lnTo>
                    <a:pt x="73" y="145"/>
                  </a:lnTo>
                  <a:lnTo>
                    <a:pt x="89" y="156"/>
                  </a:lnTo>
                  <a:lnTo>
                    <a:pt x="105" y="165"/>
                  </a:lnTo>
                  <a:lnTo>
                    <a:pt x="121" y="173"/>
                  </a:lnTo>
                  <a:lnTo>
                    <a:pt x="139" y="179"/>
                  </a:lnTo>
                  <a:lnTo>
                    <a:pt x="157" y="183"/>
                  </a:lnTo>
                  <a:lnTo>
                    <a:pt x="177" y="187"/>
                  </a:lnTo>
                  <a:lnTo>
                    <a:pt x="196" y="188"/>
                  </a:lnTo>
                  <a:lnTo>
                    <a:pt x="216" y="187"/>
                  </a:lnTo>
                  <a:lnTo>
                    <a:pt x="234" y="183"/>
                  </a:lnTo>
                  <a:lnTo>
                    <a:pt x="253" y="179"/>
                  </a:lnTo>
                  <a:lnTo>
                    <a:pt x="270" y="173"/>
                  </a:lnTo>
                  <a:lnTo>
                    <a:pt x="288" y="165"/>
                  </a:lnTo>
                  <a:lnTo>
                    <a:pt x="303" y="155"/>
                  </a:lnTo>
                  <a:lnTo>
                    <a:pt x="318" y="145"/>
                  </a:lnTo>
                  <a:lnTo>
                    <a:pt x="332" y="133"/>
                  </a:lnTo>
                  <a:lnTo>
                    <a:pt x="345" y="119"/>
                  </a:lnTo>
                  <a:lnTo>
                    <a:pt x="356" y="105"/>
                  </a:lnTo>
                  <a:lnTo>
                    <a:pt x="366" y="90"/>
                  </a:lnTo>
                  <a:lnTo>
                    <a:pt x="375" y="74"/>
                  </a:lnTo>
                  <a:lnTo>
                    <a:pt x="382" y="56"/>
                  </a:lnTo>
                  <a:lnTo>
                    <a:pt x="388" y="38"/>
                  </a:lnTo>
                  <a:lnTo>
                    <a:pt x="391" y="19"/>
                  </a:lnTo>
                  <a:lnTo>
                    <a:pt x="393" y="0"/>
                  </a:lnTo>
                  <a:lnTo>
                    <a:pt x="316" y="0"/>
                  </a:lnTo>
                  <a:lnTo>
                    <a:pt x="315" y="12"/>
                  </a:lnTo>
                  <a:lnTo>
                    <a:pt x="312" y="22"/>
                  </a:lnTo>
                  <a:lnTo>
                    <a:pt x="308" y="33"/>
                  </a:lnTo>
                  <a:lnTo>
                    <a:pt x="304" y="43"/>
                  </a:lnTo>
                  <a:lnTo>
                    <a:pt x="299" y="53"/>
                  </a:lnTo>
                  <a:lnTo>
                    <a:pt x="292" y="63"/>
                  </a:lnTo>
                  <a:lnTo>
                    <a:pt x="285" y="70"/>
                  </a:lnTo>
                  <a:lnTo>
                    <a:pt x="278" y="79"/>
                  </a:lnTo>
                  <a:lnTo>
                    <a:pt x="269" y="86"/>
                  </a:lnTo>
                  <a:lnTo>
                    <a:pt x="260" y="92"/>
                  </a:lnTo>
                  <a:lnTo>
                    <a:pt x="251" y="98"/>
                  </a:lnTo>
                  <a:lnTo>
                    <a:pt x="241" y="102"/>
                  </a:lnTo>
                  <a:lnTo>
                    <a:pt x="230" y="106"/>
                  </a:lnTo>
                  <a:lnTo>
                    <a:pt x="219" y="108"/>
                  </a:lnTo>
                  <a:lnTo>
                    <a:pt x="207" y="111"/>
                  </a:lnTo>
                  <a:lnTo>
                    <a:pt x="19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US" sz="1662">
                <a:cs typeface="Arial" panose="020B0604020202020204" pitchFamily="34" charset="0"/>
              </a:endParaRPr>
            </a:p>
          </p:txBody>
        </p:sp>
        <p:sp>
          <p:nvSpPr>
            <p:cNvPr id="28" name="Freeform 33">
              <a:extLst>
                <a:ext uri="{FF2B5EF4-FFF2-40B4-BE49-F238E27FC236}">
                  <a16:creationId xmlns:a16="http://schemas.microsoft.com/office/drawing/2014/main" id="{157C9F44-10F6-8B43-0CBA-2757F8249E35}"/>
                </a:ext>
              </a:extLst>
            </p:cNvPr>
            <p:cNvSpPr>
              <a:spLocks/>
            </p:cNvSpPr>
            <p:nvPr/>
          </p:nvSpPr>
          <p:spPr bwMode="auto">
            <a:xfrm>
              <a:off x="2402133" y="2767019"/>
              <a:ext cx="297917" cy="142714"/>
            </a:xfrm>
            <a:custGeom>
              <a:avLst/>
              <a:gdLst>
                <a:gd name="T0" fmla="*/ 308 w 666"/>
                <a:gd name="T1" fmla="*/ 240 h 321"/>
                <a:gd name="T2" fmla="*/ 271 w 666"/>
                <a:gd name="T3" fmla="*/ 233 h 321"/>
                <a:gd name="T4" fmla="*/ 238 w 666"/>
                <a:gd name="T5" fmla="*/ 221 h 321"/>
                <a:gd name="T6" fmla="*/ 205 w 666"/>
                <a:gd name="T7" fmla="*/ 206 h 321"/>
                <a:gd name="T8" fmla="*/ 176 w 666"/>
                <a:gd name="T9" fmla="*/ 186 h 321"/>
                <a:gd name="T10" fmla="*/ 150 w 666"/>
                <a:gd name="T11" fmla="*/ 163 h 321"/>
                <a:gd name="T12" fmla="*/ 127 w 666"/>
                <a:gd name="T13" fmla="*/ 136 h 321"/>
                <a:gd name="T14" fmla="*/ 108 w 666"/>
                <a:gd name="T15" fmla="*/ 105 h 321"/>
                <a:gd name="T16" fmla="*/ 94 w 666"/>
                <a:gd name="T17" fmla="*/ 72 h 321"/>
                <a:gd name="T18" fmla="*/ 84 w 666"/>
                <a:gd name="T19" fmla="*/ 37 h 321"/>
                <a:gd name="T20" fmla="*/ 80 w 666"/>
                <a:gd name="T21" fmla="*/ 0 h 321"/>
                <a:gd name="T22" fmla="*/ 3 w 666"/>
                <a:gd name="T23" fmla="*/ 33 h 321"/>
                <a:gd name="T24" fmla="*/ 13 w 666"/>
                <a:gd name="T25" fmla="*/ 80 h 321"/>
                <a:gd name="T26" fmla="*/ 29 w 666"/>
                <a:gd name="T27" fmla="*/ 126 h 321"/>
                <a:gd name="T28" fmla="*/ 52 w 666"/>
                <a:gd name="T29" fmla="*/ 167 h 321"/>
                <a:gd name="T30" fmla="*/ 80 w 666"/>
                <a:gd name="T31" fmla="*/ 205 h 321"/>
                <a:gd name="T32" fmla="*/ 113 w 666"/>
                <a:gd name="T33" fmla="*/ 238 h 321"/>
                <a:gd name="T34" fmla="*/ 150 w 666"/>
                <a:gd name="T35" fmla="*/ 266 h 321"/>
                <a:gd name="T36" fmla="*/ 191 w 666"/>
                <a:gd name="T37" fmla="*/ 290 h 321"/>
                <a:gd name="T38" fmla="*/ 235 w 666"/>
                <a:gd name="T39" fmla="*/ 306 h 321"/>
                <a:gd name="T40" fmla="*/ 283 w 666"/>
                <a:gd name="T41" fmla="*/ 317 h 321"/>
                <a:gd name="T42" fmla="*/ 333 w 666"/>
                <a:gd name="T43" fmla="*/ 321 h 321"/>
                <a:gd name="T44" fmla="*/ 382 w 666"/>
                <a:gd name="T45" fmla="*/ 317 h 321"/>
                <a:gd name="T46" fmla="*/ 430 w 666"/>
                <a:gd name="T47" fmla="*/ 306 h 321"/>
                <a:gd name="T48" fmla="*/ 475 w 666"/>
                <a:gd name="T49" fmla="*/ 290 h 321"/>
                <a:gd name="T50" fmla="*/ 516 w 666"/>
                <a:gd name="T51" fmla="*/ 266 h 321"/>
                <a:gd name="T52" fmla="*/ 553 w 666"/>
                <a:gd name="T53" fmla="*/ 238 h 321"/>
                <a:gd name="T54" fmla="*/ 587 w 666"/>
                <a:gd name="T55" fmla="*/ 205 h 321"/>
                <a:gd name="T56" fmla="*/ 614 w 666"/>
                <a:gd name="T57" fmla="*/ 167 h 321"/>
                <a:gd name="T58" fmla="*/ 637 w 666"/>
                <a:gd name="T59" fmla="*/ 126 h 321"/>
                <a:gd name="T60" fmla="*/ 654 w 666"/>
                <a:gd name="T61" fmla="*/ 80 h 321"/>
                <a:gd name="T62" fmla="*/ 664 w 666"/>
                <a:gd name="T63" fmla="*/ 33 h 321"/>
                <a:gd name="T64" fmla="*/ 586 w 666"/>
                <a:gd name="T65" fmla="*/ 0 h 321"/>
                <a:gd name="T66" fmla="*/ 581 w 666"/>
                <a:gd name="T67" fmla="*/ 37 h 321"/>
                <a:gd name="T68" fmla="*/ 571 w 666"/>
                <a:gd name="T69" fmla="*/ 72 h 321"/>
                <a:gd name="T70" fmla="*/ 557 w 666"/>
                <a:gd name="T71" fmla="*/ 105 h 321"/>
                <a:gd name="T72" fmla="*/ 539 w 666"/>
                <a:gd name="T73" fmla="*/ 136 h 321"/>
                <a:gd name="T74" fmla="*/ 516 w 666"/>
                <a:gd name="T75" fmla="*/ 163 h 321"/>
                <a:gd name="T76" fmla="*/ 490 w 666"/>
                <a:gd name="T77" fmla="*/ 186 h 321"/>
                <a:gd name="T78" fmla="*/ 461 w 666"/>
                <a:gd name="T79" fmla="*/ 206 h 321"/>
                <a:gd name="T80" fmla="*/ 429 w 666"/>
                <a:gd name="T81" fmla="*/ 221 h 321"/>
                <a:gd name="T82" fmla="*/ 394 w 666"/>
                <a:gd name="T83" fmla="*/ 233 h 321"/>
                <a:gd name="T84" fmla="*/ 358 w 666"/>
                <a:gd name="T85" fmla="*/ 24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66" h="321">
                  <a:moveTo>
                    <a:pt x="333" y="241"/>
                  </a:moveTo>
                  <a:lnTo>
                    <a:pt x="320" y="240"/>
                  </a:lnTo>
                  <a:lnTo>
                    <a:pt x="308" y="240"/>
                  </a:lnTo>
                  <a:lnTo>
                    <a:pt x="295" y="238"/>
                  </a:lnTo>
                  <a:lnTo>
                    <a:pt x="283" y="236"/>
                  </a:lnTo>
                  <a:lnTo>
                    <a:pt x="271" y="233"/>
                  </a:lnTo>
                  <a:lnTo>
                    <a:pt x="259" y="230"/>
                  </a:lnTo>
                  <a:lnTo>
                    <a:pt x="249" y="226"/>
                  </a:lnTo>
                  <a:lnTo>
                    <a:pt x="238" y="221"/>
                  </a:lnTo>
                  <a:lnTo>
                    <a:pt x="226" y="217"/>
                  </a:lnTo>
                  <a:lnTo>
                    <a:pt x="216" y="212"/>
                  </a:lnTo>
                  <a:lnTo>
                    <a:pt x="205" y="206"/>
                  </a:lnTo>
                  <a:lnTo>
                    <a:pt x="195" y="200"/>
                  </a:lnTo>
                  <a:lnTo>
                    <a:pt x="185" y="193"/>
                  </a:lnTo>
                  <a:lnTo>
                    <a:pt x="176" y="186"/>
                  </a:lnTo>
                  <a:lnTo>
                    <a:pt x="167" y="179"/>
                  </a:lnTo>
                  <a:lnTo>
                    <a:pt x="158" y="170"/>
                  </a:lnTo>
                  <a:lnTo>
                    <a:pt x="150" y="163"/>
                  </a:lnTo>
                  <a:lnTo>
                    <a:pt x="142" y="154"/>
                  </a:lnTo>
                  <a:lnTo>
                    <a:pt x="134" y="144"/>
                  </a:lnTo>
                  <a:lnTo>
                    <a:pt x="127" y="136"/>
                  </a:lnTo>
                  <a:lnTo>
                    <a:pt x="120" y="126"/>
                  </a:lnTo>
                  <a:lnTo>
                    <a:pt x="114" y="115"/>
                  </a:lnTo>
                  <a:lnTo>
                    <a:pt x="108" y="105"/>
                  </a:lnTo>
                  <a:lnTo>
                    <a:pt x="103" y="94"/>
                  </a:lnTo>
                  <a:lnTo>
                    <a:pt x="99" y="83"/>
                  </a:lnTo>
                  <a:lnTo>
                    <a:pt x="94" y="72"/>
                  </a:lnTo>
                  <a:lnTo>
                    <a:pt x="91" y="61"/>
                  </a:lnTo>
                  <a:lnTo>
                    <a:pt x="88" y="49"/>
                  </a:lnTo>
                  <a:lnTo>
                    <a:pt x="84" y="37"/>
                  </a:lnTo>
                  <a:lnTo>
                    <a:pt x="82" y="25"/>
                  </a:lnTo>
                  <a:lnTo>
                    <a:pt x="81" y="13"/>
                  </a:lnTo>
                  <a:lnTo>
                    <a:pt x="80" y="0"/>
                  </a:lnTo>
                  <a:lnTo>
                    <a:pt x="0" y="0"/>
                  </a:lnTo>
                  <a:lnTo>
                    <a:pt x="1" y="17"/>
                  </a:lnTo>
                  <a:lnTo>
                    <a:pt x="3" y="33"/>
                  </a:lnTo>
                  <a:lnTo>
                    <a:pt x="5" y="50"/>
                  </a:lnTo>
                  <a:lnTo>
                    <a:pt x="8" y="65"/>
                  </a:lnTo>
                  <a:lnTo>
                    <a:pt x="13" y="80"/>
                  </a:lnTo>
                  <a:lnTo>
                    <a:pt x="17" y="96"/>
                  </a:lnTo>
                  <a:lnTo>
                    <a:pt x="22" y="111"/>
                  </a:lnTo>
                  <a:lnTo>
                    <a:pt x="29" y="126"/>
                  </a:lnTo>
                  <a:lnTo>
                    <a:pt x="35" y="140"/>
                  </a:lnTo>
                  <a:lnTo>
                    <a:pt x="43" y="154"/>
                  </a:lnTo>
                  <a:lnTo>
                    <a:pt x="52" y="167"/>
                  </a:lnTo>
                  <a:lnTo>
                    <a:pt x="60" y="180"/>
                  </a:lnTo>
                  <a:lnTo>
                    <a:pt x="70" y="192"/>
                  </a:lnTo>
                  <a:lnTo>
                    <a:pt x="80" y="205"/>
                  </a:lnTo>
                  <a:lnTo>
                    <a:pt x="90" y="216"/>
                  </a:lnTo>
                  <a:lnTo>
                    <a:pt x="101" y="228"/>
                  </a:lnTo>
                  <a:lnTo>
                    <a:pt x="113" y="238"/>
                  </a:lnTo>
                  <a:lnTo>
                    <a:pt x="125" y="249"/>
                  </a:lnTo>
                  <a:lnTo>
                    <a:pt x="138" y="257"/>
                  </a:lnTo>
                  <a:lnTo>
                    <a:pt x="150" y="266"/>
                  </a:lnTo>
                  <a:lnTo>
                    <a:pt x="164" y="275"/>
                  </a:lnTo>
                  <a:lnTo>
                    <a:pt x="177" y="282"/>
                  </a:lnTo>
                  <a:lnTo>
                    <a:pt x="191" y="290"/>
                  </a:lnTo>
                  <a:lnTo>
                    <a:pt x="206" y="296"/>
                  </a:lnTo>
                  <a:lnTo>
                    <a:pt x="220" y="302"/>
                  </a:lnTo>
                  <a:lnTo>
                    <a:pt x="235" y="306"/>
                  </a:lnTo>
                  <a:lnTo>
                    <a:pt x="252" y="311"/>
                  </a:lnTo>
                  <a:lnTo>
                    <a:pt x="267" y="315"/>
                  </a:lnTo>
                  <a:lnTo>
                    <a:pt x="283" y="317"/>
                  </a:lnTo>
                  <a:lnTo>
                    <a:pt x="300" y="319"/>
                  </a:lnTo>
                  <a:lnTo>
                    <a:pt x="316" y="320"/>
                  </a:lnTo>
                  <a:lnTo>
                    <a:pt x="333" y="321"/>
                  </a:lnTo>
                  <a:lnTo>
                    <a:pt x="350" y="320"/>
                  </a:lnTo>
                  <a:lnTo>
                    <a:pt x="366" y="319"/>
                  </a:lnTo>
                  <a:lnTo>
                    <a:pt x="382" y="317"/>
                  </a:lnTo>
                  <a:lnTo>
                    <a:pt x="399" y="315"/>
                  </a:lnTo>
                  <a:lnTo>
                    <a:pt x="415" y="311"/>
                  </a:lnTo>
                  <a:lnTo>
                    <a:pt x="430" y="306"/>
                  </a:lnTo>
                  <a:lnTo>
                    <a:pt x="445" y="302"/>
                  </a:lnTo>
                  <a:lnTo>
                    <a:pt x="461" y="296"/>
                  </a:lnTo>
                  <a:lnTo>
                    <a:pt x="475" y="290"/>
                  </a:lnTo>
                  <a:lnTo>
                    <a:pt x="489" y="282"/>
                  </a:lnTo>
                  <a:lnTo>
                    <a:pt x="503" y="275"/>
                  </a:lnTo>
                  <a:lnTo>
                    <a:pt x="516" y="266"/>
                  </a:lnTo>
                  <a:lnTo>
                    <a:pt x="529" y="257"/>
                  </a:lnTo>
                  <a:lnTo>
                    <a:pt x="541" y="249"/>
                  </a:lnTo>
                  <a:lnTo>
                    <a:pt x="553" y="238"/>
                  </a:lnTo>
                  <a:lnTo>
                    <a:pt x="565" y="228"/>
                  </a:lnTo>
                  <a:lnTo>
                    <a:pt x="576" y="216"/>
                  </a:lnTo>
                  <a:lnTo>
                    <a:pt x="587" y="205"/>
                  </a:lnTo>
                  <a:lnTo>
                    <a:pt x="596" y="192"/>
                  </a:lnTo>
                  <a:lnTo>
                    <a:pt x="605" y="180"/>
                  </a:lnTo>
                  <a:lnTo>
                    <a:pt x="614" y="167"/>
                  </a:lnTo>
                  <a:lnTo>
                    <a:pt x="622" y="154"/>
                  </a:lnTo>
                  <a:lnTo>
                    <a:pt x="630" y="140"/>
                  </a:lnTo>
                  <a:lnTo>
                    <a:pt x="637" y="126"/>
                  </a:lnTo>
                  <a:lnTo>
                    <a:pt x="643" y="111"/>
                  </a:lnTo>
                  <a:lnTo>
                    <a:pt x="649" y="96"/>
                  </a:lnTo>
                  <a:lnTo>
                    <a:pt x="654" y="80"/>
                  </a:lnTo>
                  <a:lnTo>
                    <a:pt x="657" y="65"/>
                  </a:lnTo>
                  <a:lnTo>
                    <a:pt x="661" y="50"/>
                  </a:lnTo>
                  <a:lnTo>
                    <a:pt x="664" y="33"/>
                  </a:lnTo>
                  <a:lnTo>
                    <a:pt x="666" y="17"/>
                  </a:lnTo>
                  <a:lnTo>
                    <a:pt x="666" y="0"/>
                  </a:lnTo>
                  <a:lnTo>
                    <a:pt x="586" y="0"/>
                  </a:lnTo>
                  <a:lnTo>
                    <a:pt x="586" y="13"/>
                  </a:lnTo>
                  <a:lnTo>
                    <a:pt x="583" y="25"/>
                  </a:lnTo>
                  <a:lnTo>
                    <a:pt x="581" y="37"/>
                  </a:lnTo>
                  <a:lnTo>
                    <a:pt x="579" y="49"/>
                  </a:lnTo>
                  <a:lnTo>
                    <a:pt x="576" y="61"/>
                  </a:lnTo>
                  <a:lnTo>
                    <a:pt x="571" y="72"/>
                  </a:lnTo>
                  <a:lnTo>
                    <a:pt x="567" y="83"/>
                  </a:lnTo>
                  <a:lnTo>
                    <a:pt x="563" y="94"/>
                  </a:lnTo>
                  <a:lnTo>
                    <a:pt x="557" y="105"/>
                  </a:lnTo>
                  <a:lnTo>
                    <a:pt x="552" y="115"/>
                  </a:lnTo>
                  <a:lnTo>
                    <a:pt x="545" y="126"/>
                  </a:lnTo>
                  <a:lnTo>
                    <a:pt x="539" y="136"/>
                  </a:lnTo>
                  <a:lnTo>
                    <a:pt x="532" y="144"/>
                  </a:lnTo>
                  <a:lnTo>
                    <a:pt x="525" y="154"/>
                  </a:lnTo>
                  <a:lnTo>
                    <a:pt x="516" y="163"/>
                  </a:lnTo>
                  <a:lnTo>
                    <a:pt x="508" y="170"/>
                  </a:lnTo>
                  <a:lnTo>
                    <a:pt x="500" y="179"/>
                  </a:lnTo>
                  <a:lnTo>
                    <a:pt x="490" y="186"/>
                  </a:lnTo>
                  <a:lnTo>
                    <a:pt x="481" y="193"/>
                  </a:lnTo>
                  <a:lnTo>
                    <a:pt x="471" y="200"/>
                  </a:lnTo>
                  <a:lnTo>
                    <a:pt x="461" y="206"/>
                  </a:lnTo>
                  <a:lnTo>
                    <a:pt x="451" y="212"/>
                  </a:lnTo>
                  <a:lnTo>
                    <a:pt x="440" y="217"/>
                  </a:lnTo>
                  <a:lnTo>
                    <a:pt x="429" y="221"/>
                  </a:lnTo>
                  <a:lnTo>
                    <a:pt x="418" y="226"/>
                  </a:lnTo>
                  <a:lnTo>
                    <a:pt x="406" y="230"/>
                  </a:lnTo>
                  <a:lnTo>
                    <a:pt x="394" y="233"/>
                  </a:lnTo>
                  <a:lnTo>
                    <a:pt x="382" y="236"/>
                  </a:lnTo>
                  <a:lnTo>
                    <a:pt x="370" y="238"/>
                  </a:lnTo>
                  <a:lnTo>
                    <a:pt x="358" y="240"/>
                  </a:lnTo>
                  <a:lnTo>
                    <a:pt x="345" y="240"/>
                  </a:lnTo>
                  <a:lnTo>
                    <a:pt x="333" y="2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US" sz="1662">
                <a:cs typeface="Arial" panose="020B0604020202020204" pitchFamily="34" charset="0"/>
              </a:endParaRPr>
            </a:p>
          </p:txBody>
        </p:sp>
      </p:grpSp>
      <p:sp>
        <p:nvSpPr>
          <p:cNvPr id="29" name="Freeform 10193">
            <a:extLst>
              <a:ext uri="{FF2B5EF4-FFF2-40B4-BE49-F238E27FC236}">
                <a16:creationId xmlns:a16="http://schemas.microsoft.com/office/drawing/2014/main" id="{E5E0A49F-FADA-C063-8859-7F747EC6AFC3}"/>
              </a:ext>
            </a:extLst>
          </p:cNvPr>
          <p:cNvSpPr>
            <a:spLocks noEditPoints="1"/>
          </p:cNvSpPr>
          <p:nvPr/>
        </p:nvSpPr>
        <p:spPr bwMode="auto">
          <a:xfrm>
            <a:off x="9305700" y="2863361"/>
            <a:ext cx="826749" cy="665999"/>
          </a:xfrm>
          <a:custGeom>
            <a:avLst/>
            <a:gdLst>
              <a:gd name="T0" fmla="*/ 0 w 984"/>
              <a:gd name="T1" fmla="*/ 50 h 853"/>
              <a:gd name="T2" fmla="*/ 71 w 984"/>
              <a:gd name="T3" fmla="*/ 744 h 853"/>
              <a:gd name="T4" fmla="*/ 598 w 984"/>
              <a:gd name="T5" fmla="*/ 852 h 853"/>
              <a:gd name="T6" fmla="*/ 414 w 984"/>
              <a:gd name="T7" fmla="*/ 652 h 853"/>
              <a:gd name="T8" fmla="*/ 485 w 984"/>
              <a:gd name="T9" fmla="*/ 757 h 853"/>
              <a:gd name="T10" fmla="*/ 694 w 984"/>
              <a:gd name="T11" fmla="*/ 804 h 853"/>
              <a:gd name="T12" fmla="*/ 788 w 984"/>
              <a:gd name="T13" fmla="*/ 853 h 853"/>
              <a:gd name="T14" fmla="*/ 836 w 984"/>
              <a:gd name="T15" fmla="*/ 853 h 853"/>
              <a:gd name="T16" fmla="*/ 878 w 984"/>
              <a:gd name="T17" fmla="*/ 853 h 853"/>
              <a:gd name="T18" fmla="*/ 827 w 984"/>
              <a:gd name="T19" fmla="*/ 783 h 853"/>
              <a:gd name="T20" fmla="*/ 847 w 984"/>
              <a:gd name="T21" fmla="*/ 784 h 853"/>
              <a:gd name="T22" fmla="*/ 940 w 984"/>
              <a:gd name="T23" fmla="*/ 852 h 853"/>
              <a:gd name="T24" fmla="*/ 694 w 984"/>
              <a:gd name="T25" fmla="*/ 582 h 853"/>
              <a:gd name="T26" fmla="*/ 768 w 984"/>
              <a:gd name="T27" fmla="*/ 639 h 853"/>
              <a:gd name="T28" fmla="*/ 694 w 984"/>
              <a:gd name="T29" fmla="*/ 538 h 853"/>
              <a:gd name="T30" fmla="*/ 914 w 984"/>
              <a:gd name="T31" fmla="*/ 742 h 853"/>
              <a:gd name="T32" fmla="*/ 694 w 984"/>
              <a:gd name="T33" fmla="*/ 492 h 853"/>
              <a:gd name="T34" fmla="*/ 928 w 984"/>
              <a:gd name="T35" fmla="*/ 707 h 853"/>
              <a:gd name="T36" fmla="*/ 849 w 984"/>
              <a:gd name="T37" fmla="*/ 605 h 853"/>
              <a:gd name="T38" fmla="*/ 760 w 984"/>
              <a:gd name="T39" fmla="*/ 496 h 853"/>
              <a:gd name="T40" fmla="*/ 755 w 984"/>
              <a:gd name="T41" fmla="*/ 479 h 853"/>
              <a:gd name="T42" fmla="*/ 755 w 984"/>
              <a:gd name="T43" fmla="*/ 455 h 853"/>
              <a:gd name="T44" fmla="*/ 984 w 984"/>
              <a:gd name="T45" fmla="*/ 662 h 853"/>
              <a:gd name="T46" fmla="*/ 755 w 984"/>
              <a:gd name="T47" fmla="*/ 406 h 853"/>
              <a:gd name="T48" fmla="*/ 694 w 984"/>
              <a:gd name="T49" fmla="*/ 323 h 853"/>
              <a:gd name="T50" fmla="*/ 902 w 984"/>
              <a:gd name="T51" fmla="*/ 514 h 853"/>
              <a:gd name="T52" fmla="*/ 984 w 984"/>
              <a:gd name="T53" fmla="*/ 575 h 853"/>
              <a:gd name="T54" fmla="*/ 923 w 984"/>
              <a:gd name="T55" fmla="*/ 487 h 853"/>
              <a:gd name="T56" fmla="*/ 694 w 984"/>
              <a:gd name="T57" fmla="*/ 235 h 853"/>
              <a:gd name="T58" fmla="*/ 924 w 984"/>
              <a:gd name="T59" fmla="*/ 443 h 853"/>
              <a:gd name="T60" fmla="*/ 694 w 984"/>
              <a:gd name="T61" fmla="*/ 186 h 853"/>
              <a:gd name="T62" fmla="*/ 924 w 984"/>
              <a:gd name="T63" fmla="*/ 394 h 853"/>
              <a:gd name="T64" fmla="*/ 694 w 984"/>
              <a:gd name="T65" fmla="*/ 137 h 853"/>
              <a:gd name="T66" fmla="*/ 924 w 984"/>
              <a:gd name="T67" fmla="*/ 345 h 853"/>
              <a:gd name="T68" fmla="*/ 694 w 984"/>
              <a:gd name="T69" fmla="*/ 88 h 853"/>
              <a:gd name="T70" fmla="*/ 924 w 984"/>
              <a:gd name="T71" fmla="*/ 303 h 853"/>
              <a:gd name="T72" fmla="*/ 924 w 984"/>
              <a:gd name="T73" fmla="*/ 277 h 853"/>
              <a:gd name="T74" fmla="*/ 924 w 984"/>
              <a:gd name="T75" fmla="*/ 261 h 853"/>
              <a:gd name="T76" fmla="*/ 803 w 984"/>
              <a:gd name="T77" fmla="*/ 114 h 853"/>
              <a:gd name="T78" fmla="*/ 924 w 984"/>
              <a:gd name="T79" fmla="*/ 219 h 853"/>
              <a:gd name="T80" fmla="*/ 719 w 984"/>
              <a:gd name="T81" fmla="*/ 6 h 853"/>
              <a:gd name="T82" fmla="*/ 924 w 984"/>
              <a:gd name="T83" fmla="*/ 206 h 853"/>
              <a:gd name="T84" fmla="*/ 729 w 984"/>
              <a:gd name="T85" fmla="*/ 2 h 853"/>
              <a:gd name="T86" fmla="*/ 924 w 984"/>
              <a:gd name="T87" fmla="*/ 191 h 853"/>
              <a:gd name="T88" fmla="*/ 743 w 984"/>
              <a:gd name="T89" fmla="*/ 0 h 853"/>
              <a:gd name="T90" fmla="*/ 924 w 984"/>
              <a:gd name="T91" fmla="*/ 177 h 853"/>
              <a:gd name="T92" fmla="*/ 757 w 984"/>
              <a:gd name="T93" fmla="*/ 0 h 853"/>
              <a:gd name="T94" fmla="*/ 984 w 984"/>
              <a:gd name="T95" fmla="*/ 222 h 853"/>
              <a:gd name="T96" fmla="*/ 888 w 984"/>
              <a:gd name="T97" fmla="*/ 116 h 853"/>
              <a:gd name="T98" fmla="*/ 778 w 984"/>
              <a:gd name="T99" fmla="*/ 0 h 853"/>
              <a:gd name="T100" fmla="*/ 790 w 984"/>
              <a:gd name="T101" fmla="*/ 0 h 853"/>
              <a:gd name="T102" fmla="*/ 805 w 984"/>
              <a:gd name="T103" fmla="*/ 0 h 853"/>
              <a:gd name="T104" fmla="*/ 819 w 984"/>
              <a:gd name="T105" fmla="*/ 0 h 853"/>
              <a:gd name="T106" fmla="*/ 834 w 984"/>
              <a:gd name="T107" fmla="*/ 0 h 853"/>
              <a:gd name="T108" fmla="*/ 849 w 984"/>
              <a:gd name="T109" fmla="*/ 0 h 853"/>
              <a:gd name="T110" fmla="*/ 864 w 984"/>
              <a:gd name="T111" fmla="*/ 0 h 853"/>
              <a:gd name="T112" fmla="*/ 879 w 984"/>
              <a:gd name="T113" fmla="*/ 0 h 853"/>
              <a:gd name="T114" fmla="*/ 894 w 984"/>
              <a:gd name="T115" fmla="*/ 0 h 853"/>
              <a:gd name="T116" fmla="*/ 909 w 984"/>
              <a:gd name="T117" fmla="*/ 0 h 853"/>
              <a:gd name="T118" fmla="*/ 923 w 984"/>
              <a:gd name="T119" fmla="*/ 0 h 853"/>
              <a:gd name="T120" fmla="*/ 937 w 984"/>
              <a:gd name="T121" fmla="*/ 0 h 853"/>
              <a:gd name="T122" fmla="*/ 955 w 984"/>
              <a:gd name="T123" fmla="*/ 4 h 853"/>
              <a:gd name="T124" fmla="*/ 902 w 984"/>
              <a:gd name="T125" fmla="*/ 694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84" h="853">
                <a:moveTo>
                  <a:pt x="146" y="630"/>
                </a:moveTo>
                <a:lnTo>
                  <a:pt x="139" y="630"/>
                </a:lnTo>
                <a:lnTo>
                  <a:pt x="133" y="631"/>
                </a:lnTo>
                <a:lnTo>
                  <a:pt x="126" y="634"/>
                </a:lnTo>
                <a:lnTo>
                  <a:pt x="120" y="636"/>
                </a:lnTo>
                <a:lnTo>
                  <a:pt x="115" y="638"/>
                </a:lnTo>
                <a:lnTo>
                  <a:pt x="109" y="641"/>
                </a:lnTo>
                <a:lnTo>
                  <a:pt x="105" y="645"/>
                </a:lnTo>
                <a:lnTo>
                  <a:pt x="100" y="648"/>
                </a:lnTo>
                <a:lnTo>
                  <a:pt x="97" y="654"/>
                </a:lnTo>
                <a:lnTo>
                  <a:pt x="92" y="658"/>
                </a:lnTo>
                <a:lnTo>
                  <a:pt x="89" y="663"/>
                </a:lnTo>
                <a:lnTo>
                  <a:pt x="87" y="669"/>
                </a:lnTo>
                <a:lnTo>
                  <a:pt x="85" y="675"/>
                </a:lnTo>
                <a:lnTo>
                  <a:pt x="83" y="681"/>
                </a:lnTo>
                <a:lnTo>
                  <a:pt x="82" y="688"/>
                </a:lnTo>
                <a:lnTo>
                  <a:pt x="82" y="694"/>
                </a:lnTo>
                <a:lnTo>
                  <a:pt x="82" y="701"/>
                </a:lnTo>
                <a:lnTo>
                  <a:pt x="83" y="707"/>
                </a:lnTo>
                <a:lnTo>
                  <a:pt x="85" y="712"/>
                </a:lnTo>
                <a:lnTo>
                  <a:pt x="87" y="719"/>
                </a:lnTo>
                <a:lnTo>
                  <a:pt x="89" y="724"/>
                </a:lnTo>
                <a:lnTo>
                  <a:pt x="92" y="729"/>
                </a:lnTo>
                <a:lnTo>
                  <a:pt x="97" y="735"/>
                </a:lnTo>
                <a:lnTo>
                  <a:pt x="100" y="739"/>
                </a:lnTo>
                <a:lnTo>
                  <a:pt x="105" y="743"/>
                </a:lnTo>
                <a:lnTo>
                  <a:pt x="109" y="746"/>
                </a:lnTo>
                <a:lnTo>
                  <a:pt x="115" y="750"/>
                </a:lnTo>
                <a:lnTo>
                  <a:pt x="120" y="753"/>
                </a:lnTo>
                <a:lnTo>
                  <a:pt x="126" y="755"/>
                </a:lnTo>
                <a:lnTo>
                  <a:pt x="133" y="756"/>
                </a:lnTo>
                <a:lnTo>
                  <a:pt x="139" y="757"/>
                </a:lnTo>
                <a:lnTo>
                  <a:pt x="146" y="757"/>
                </a:lnTo>
                <a:lnTo>
                  <a:pt x="152" y="757"/>
                </a:lnTo>
                <a:lnTo>
                  <a:pt x="158" y="756"/>
                </a:lnTo>
                <a:lnTo>
                  <a:pt x="164" y="755"/>
                </a:lnTo>
                <a:lnTo>
                  <a:pt x="170" y="753"/>
                </a:lnTo>
                <a:lnTo>
                  <a:pt x="175" y="750"/>
                </a:lnTo>
                <a:lnTo>
                  <a:pt x="181" y="746"/>
                </a:lnTo>
                <a:lnTo>
                  <a:pt x="186" y="743"/>
                </a:lnTo>
                <a:lnTo>
                  <a:pt x="190" y="739"/>
                </a:lnTo>
                <a:lnTo>
                  <a:pt x="195" y="735"/>
                </a:lnTo>
                <a:lnTo>
                  <a:pt x="198" y="729"/>
                </a:lnTo>
                <a:lnTo>
                  <a:pt x="201" y="724"/>
                </a:lnTo>
                <a:lnTo>
                  <a:pt x="204" y="719"/>
                </a:lnTo>
                <a:lnTo>
                  <a:pt x="206" y="712"/>
                </a:lnTo>
                <a:lnTo>
                  <a:pt x="207" y="707"/>
                </a:lnTo>
                <a:lnTo>
                  <a:pt x="208" y="701"/>
                </a:lnTo>
                <a:lnTo>
                  <a:pt x="208" y="694"/>
                </a:lnTo>
                <a:lnTo>
                  <a:pt x="208" y="688"/>
                </a:lnTo>
                <a:lnTo>
                  <a:pt x="207" y="681"/>
                </a:lnTo>
                <a:lnTo>
                  <a:pt x="206" y="675"/>
                </a:lnTo>
                <a:lnTo>
                  <a:pt x="204" y="669"/>
                </a:lnTo>
                <a:lnTo>
                  <a:pt x="201" y="663"/>
                </a:lnTo>
                <a:lnTo>
                  <a:pt x="198" y="658"/>
                </a:lnTo>
                <a:lnTo>
                  <a:pt x="195" y="654"/>
                </a:lnTo>
                <a:lnTo>
                  <a:pt x="190" y="648"/>
                </a:lnTo>
                <a:lnTo>
                  <a:pt x="186" y="645"/>
                </a:lnTo>
                <a:lnTo>
                  <a:pt x="181" y="641"/>
                </a:lnTo>
                <a:lnTo>
                  <a:pt x="175" y="638"/>
                </a:lnTo>
                <a:lnTo>
                  <a:pt x="170" y="636"/>
                </a:lnTo>
                <a:lnTo>
                  <a:pt x="164" y="634"/>
                </a:lnTo>
                <a:lnTo>
                  <a:pt x="158" y="631"/>
                </a:lnTo>
                <a:lnTo>
                  <a:pt x="152" y="630"/>
                </a:lnTo>
                <a:lnTo>
                  <a:pt x="146" y="630"/>
                </a:lnTo>
                <a:close/>
                <a:moveTo>
                  <a:pt x="241" y="0"/>
                </a:moveTo>
                <a:lnTo>
                  <a:pt x="49" y="0"/>
                </a:lnTo>
                <a:lnTo>
                  <a:pt x="39" y="1"/>
                </a:lnTo>
                <a:lnTo>
                  <a:pt x="30" y="4"/>
                </a:lnTo>
                <a:lnTo>
                  <a:pt x="21" y="9"/>
                </a:lnTo>
                <a:lnTo>
                  <a:pt x="14" y="15"/>
                </a:lnTo>
                <a:lnTo>
                  <a:pt x="8" y="22"/>
                </a:lnTo>
                <a:lnTo>
                  <a:pt x="4" y="31"/>
                </a:lnTo>
                <a:lnTo>
                  <a:pt x="1" y="39"/>
                </a:lnTo>
                <a:lnTo>
                  <a:pt x="0" y="50"/>
                </a:lnTo>
                <a:lnTo>
                  <a:pt x="0" y="803"/>
                </a:lnTo>
                <a:lnTo>
                  <a:pt x="1" y="813"/>
                </a:lnTo>
                <a:lnTo>
                  <a:pt x="4" y="822"/>
                </a:lnTo>
                <a:lnTo>
                  <a:pt x="8" y="831"/>
                </a:lnTo>
                <a:lnTo>
                  <a:pt x="14" y="838"/>
                </a:lnTo>
                <a:lnTo>
                  <a:pt x="21" y="844"/>
                </a:lnTo>
                <a:lnTo>
                  <a:pt x="30" y="849"/>
                </a:lnTo>
                <a:lnTo>
                  <a:pt x="39" y="852"/>
                </a:lnTo>
                <a:lnTo>
                  <a:pt x="49" y="853"/>
                </a:lnTo>
                <a:lnTo>
                  <a:pt x="241" y="853"/>
                </a:lnTo>
                <a:lnTo>
                  <a:pt x="251" y="852"/>
                </a:lnTo>
                <a:lnTo>
                  <a:pt x="261" y="849"/>
                </a:lnTo>
                <a:lnTo>
                  <a:pt x="269" y="844"/>
                </a:lnTo>
                <a:lnTo>
                  <a:pt x="277" y="838"/>
                </a:lnTo>
                <a:lnTo>
                  <a:pt x="282" y="831"/>
                </a:lnTo>
                <a:lnTo>
                  <a:pt x="287" y="822"/>
                </a:lnTo>
                <a:lnTo>
                  <a:pt x="289" y="813"/>
                </a:lnTo>
                <a:lnTo>
                  <a:pt x="290" y="803"/>
                </a:lnTo>
                <a:lnTo>
                  <a:pt x="290" y="50"/>
                </a:lnTo>
                <a:lnTo>
                  <a:pt x="289" y="39"/>
                </a:lnTo>
                <a:lnTo>
                  <a:pt x="287" y="31"/>
                </a:lnTo>
                <a:lnTo>
                  <a:pt x="282" y="22"/>
                </a:lnTo>
                <a:lnTo>
                  <a:pt x="277" y="15"/>
                </a:lnTo>
                <a:lnTo>
                  <a:pt x="269" y="9"/>
                </a:lnTo>
                <a:lnTo>
                  <a:pt x="261" y="4"/>
                </a:lnTo>
                <a:lnTo>
                  <a:pt x="251" y="1"/>
                </a:lnTo>
                <a:lnTo>
                  <a:pt x="241" y="0"/>
                </a:lnTo>
                <a:close/>
                <a:moveTo>
                  <a:pt x="60" y="164"/>
                </a:moveTo>
                <a:lnTo>
                  <a:pt x="62" y="153"/>
                </a:lnTo>
                <a:lnTo>
                  <a:pt x="64" y="145"/>
                </a:lnTo>
                <a:lnTo>
                  <a:pt x="69" y="136"/>
                </a:lnTo>
                <a:lnTo>
                  <a:pt x="74" y="129"/>
                </a:lnTo>
                <a:lnTo>
                  <a:pt x="82" y="122"/>
                </a:lnTo>
                <a:lnTo>
                  <a:pt x="90" y="118"/>
                </a:lnTo>
                <a:lnTo>
                  <a:pt x="100" y="115"/>
                </a:lnTo>
                <a:lnTo>
                  <a:pt x="109" y="114"/>
                </a:lnTo>
                <a:lnTo>
                  <a:pt x="181" y="114"/>
                </a:lnTo>
                <a:lnTo>
                  <a:pt x="191" y="115"/>
                </a:lnTo>
                <a:lnTo>
                  <a:pt x="200" y="118"/>
                </a:lnTo>
                <a:lnTo>
                  <a:pt x="208" y="122"/>
                </a:lnTo>
                <a:lnTo>
                  <a:pt x="216" y="129"/>
                </a:lnTo>
                <a:lnTo>
                  <a:pt x="222" y="136"/>
                </a:lnTo>
                <a:lnTo>
                  <a:pt x="227" y="145"/>
                </a:lnTo>
                <a:lnTo>
                  <a:pt x="230" y="153"/>
                </a:lnTo>
                <a:lnTo>
                  <a:pt x="231" y="164"/>
                </a:lnTo>
                <a:lnTo>
                  <a:pt x="231" y="474"/>
                </a:lnTo>
                <a:lnTo>
                  <a:pt x="230" y="483"/>
                </a:lnTo>
                <a:lnTo>
                  <a:pt x="227" y="493"/>
                </a:lnTo>
                <a:lnTo>
                  <a:pt x="222" y="502"/>
                </a:lnTo>
                <a:lnTo>
                  <a:pt x="216" y="508"/>
                </a:lnTo>
                <a:lnTo>
                  <a:pt x="208" y="514"/>
                </a:lnTo>
                <a:lnTo>
                  <a:pt x="200" y="519"/>
                </a:lnTo>
                <a:lnTo>
                  <a:pt x="191" y="522"/>
                </a:lnTo>
                <a:lnTo>
                  <a:pt x="181" y="523"/>
                </a:lnTo>
                <a:lnTo>
                  <a:pt x="109" y="523"/>
                </a:lnTo>
                <a:lnTo>
                  <a:pt x="100" y="522"/>
                </a:lnTo>
                <a:lnTo>
                  <a:pt x="90" y="519"/>
                </a:lnTo>
                <a:lnTo>
                  <a:pt x="82" y="514"/>
                </a:lnTo>
                <a:lnTo>
                  <a:pt x="74" y="508"/>
                </a:lnTo>
                <a:lnTo>
                  <a:pt x="69" y="502"/>
                </a:lnTo>
                <a:lnTo>
                  <a:pt x="64" y="493"/>
                </a:lnTo>
                <a:lnTo>
                  <a:pt x="62" y="483"/>
                </a:lnTo>
                <a:lnTo>
                  <a:pt x="60" y="474"/>
                </a:lnTo>
                <a:lnTo>
                  <a:pt x="60" y="164"/>
                </a:lnTo>
                <a:close/>
                <a:moveTo>
                  <a:pt x="146" y="784"/>
                </a:moveTo>
                <a:lnTo>
                  <a:pt x="136" y="783"/>
                </a:lnTo>
                <a:lnTo>
                  <a:pt x="128" y="782"/>
                </a:lnTo>
                <a:lnTo>
                  <a:pt x="119" y="779"/>
                </a:lnTo>
                <a:lnTo>
                  <a:pt x="110" y="776"/>
                </a:lnTo>
                <a:lnTo>
                  <a:pt x="103" y="773"/>
                </a:lnTo>
                <a:lnTo>
                  <a:pt x="96" y="768"/>
                </a:lnTo>
                <a:lnTo>
                  <a:pt x="88" y="763"/>
                </a:lnTo>
                <a:lnTo>
                  <a:pt x="82" y="757"/>
                </a:lnTo>
                <a:lnTo>
                  <a:pt x="76" y="751"/>
                </a:lnTo>
                <a:lnTo>
                  <a:pt x="71" y="744"/>
                </a:lnTo>
                <a:lnTo>
                  <a:pt x="67" y="737"/>
                </a:lnTo>
                <a:lnTo>
                  <a:pt x="63" y="728"/>
                </a:lnTo>
                <a:lnTo>
                  <a:pt x="59" y="721"/>
                </a:lnTo>
                <a:lnTo>
                  <a:pt x="57" y="712"/>
                </a:lnTo>
                <a:lnTo>
                  <a:pt x="56" y="703"/>
                </a:lnTo>
                <a:lnTo>
                  <a:pt x="55" y="694"/>
                </a:lnTo>
                <a:lnTo>
                  <a:pt x="56" y="685"/>
                </a:lnTo>
                <a:lnTo>
                  <a:pt x="57" y="676"/>
                </a:lnTo>
                <a:lnTo>
                  <a:pt x="59" y="668"/>
                </a:lnTo>
                <a:lnTo>
                  <a:pt x="63" y="659"/>
                </a:lnTo>
                <a:lnTo>
                  <a:pt x="67" y="652"/>
                </a:lnTo>
                <a:lnTo>
                  <a:pt x="71" y="644"/>
                </a:lnTo>
                <a:lnTo>
                  <a:pt x="76" y="637"/>
                </a:lnTo>
                <a:lnTo>
                  <a:pt x="82" y="630"/>
                </a:lnTo>
                <a:lnTo>
                  <a:pt x="88" y="625"/>
                </a:lnTo>
                <a:lnTo>
                  <a:pt x="96" y="620"/>
                </a:lnTo>
                <a:lnTo>
                  <a:pt x="103" y="615"/>
                </a:lnTo>
                <a:lnTo>
                  <a:pt x="110" y="611"/>
                </a:lnTo>
                <a:lnTo>
                  <a:pt x="119" y="608"/>
                </a:lnTo>
                <a:lnTo>
                  <a:pt x="128" y="606"/>
                </a:lnTo>
                <a:lnTo>
                  <a:pt x="136" y="605"/>
                </a:lnTo>
                <a:lnTo>
                  <a:pt x="146" y="605"/>
                </a:lnTo>
                <a:lnTo>
                  <a:pt x="154" y="605"/>
                </a:lnTo>
                <a:lnTo>
                  <a:pt x="164" y="606"/>
                </a:lnTo>
                <a:lnTo>
                  <a:pt x="172" y="608"/>
                </a:lnTo>
                <a:lnTo>
                  <a:pt x="180" y="611"/>
                </a:lnTo>
                <a:lnTo>
                  <a:pt x="188" y="615"/>
                </a:lnTo>
                <a:lnTo>
                  <a:pt x="196" y="620"/>
                </a:lnTo>
                <a:lnTo>
                  <a:pt x="202" y="625"/>
                </a:lnTo>
                <a:lnTo>
                  <a:pt x="208" y="630"/>
                </a:lnTo>
                <a:lnTo>
                  <a:pt x="215" y="637"/>
                </a:lnTo>
                <a:lnTo>
                  <a:pt x="219" y="644"/>
                </a:lnTo>
                <a:lnTo>
                  <a:pt x="224" y="652"/>
                </a:lnTo>
                <a:lnTo>
                  <a:pt x="228" y="659"/>
                </a:lnTo>
                <a:lnTo>
                  <a:pt x="231" y="668"/>
                </a:lnTo>
                <a:lnTo>
                  <a:pt x="233" y="676"/>
                </a:lnTo>
                <a:lnTo>
                  <a:pt x="234" y="685"/>
                </a:lnTo>
                <a:lnTo>
                  <a:pt x="235" y="694"/>
                </a:lnTo>
                <a:lnTo>
                  <a:pt x="234" y="703"/>
                </a:lnTo>
                <a:lnTo>
                  <a:pt x="233" y="712"/>
                </a:lnTo>
                <a:lnTo>
                  <a:pt x="231" y="721"/>
                </a:lnTo>
                <a:lnTo>
                  <a:pt x="228" y="728"/>
                </a:lnTo>
                <a:lnTo>
                  <a:pt x="224" y="737"/>
                </a:lnTo>
                <a:lnTo>
                  <a:pt x="219" y="744"/>
                </a:lnTo>
                <a:lnTo>
                  <a:pt x="215" y="751"/>
                </a:lnTo>
                <a:lnTo>
                  <a:pt x="208" y="757"/>
                </a:lnTo>
                <a:lnTo>
                  <a:pt x="202" y="763"/>
                </a:lnTo>
                <a:lnTo>
                  <a:pt x="196" y="769"/>
                </a:lnTo>
                <a:lnTo>
                  <a:pt x="188" y="773"/>
                </a:lnTo>
                <a:lnTo>
                  <a:pt x="180" y="776"/>
                </a:lnTo>
                <a:lnTo>
                  <a:pt x="172" y="779"/>
                </a:lnTo>
                <a:lnTo>
                  <a:pt x="164" y="782"/>
                </a:lnTo>
                <a:lnTo>
                  <a:pt x="154" y="783"/>
                </a:lnTo>
                <a:lnTo>
                  <a:pt x="146" y="784"/>
                </a:lnTo>
                <a:close/>
                <a:moveTo>
                  <a:pt x="588" y="0"/>
                </a:moveTo>
                <a:lnTo>
                  <a:pt x="396" y="0"/>
                </a:lnTo>
                <a:lnTo>
                  <a:pt x="386" y="1"/>
                </a:lnTo>
                <a:lnTo>
                  <a:pt x="377" y="4"/>
                </a:lnTo>
                <a:lnTo>
                  <a:pt x="368" y="9"/>
                </a:lnTo>
                <a:lnTo>
                  <a:pt x="361" y="15"/>
                </a:lnTo>
                <a:lnTo>
                  <a:pt x="355" y="22"/>
                </a:lnTo>
                <a:lnTo>
                  <a:pt x="350" y="31"/>
                </a:lnTo>
                <a:lnTo>
                  <a:pt x="348" y="39"/>
                </a:lnTo>
                <a:lnTo>
                  <a:pt x="347" y="50"/>
                </a:lnTo>
                <a:lnTo>
                  <a:pt x="347" y="803"/>
                </a:lnTo>
                <a:lnTo>
                  <a:pt x="348" y="813"/>
                </a:lnTo>
                <a:lnTo>
                  <a:pt x="350" y="822"/>
                </a:lnTo>
                <a:lnTo>
                  <a:pt x="355" y="831"/>
                </a:lnTo>
                <a:lnTo>
                  <a:pt x="361" y="838"/>
                </a:lnTo>
                <a:lnTo>
                  <a:pt x="368" y="844"/>
                </a:lnTo>
                <a:lnTo>
                  <a:pt x="377" y="849"/>
                </a:lnTo>
                <a:lnTo>
                  <a:pt x="386" y="852"/>
                </a:lnTo>
                <a:lnTo>
                  <a:pt x="396" y="853"/>
                </a:lnTo>
                <a:lnTo>
                  <a:pt x="588" y="853"/>
                </a:lnTo>
                <a:lnTo>
                  <a:pt x="598" y="852"/>
                </a:lnTo>
                <a:lnTo>
                  <a:pt x="608" y="849"/>
                </a:lnTo>
                <a:lnTo>
                  <a:pt x="616" y="844"/>
                </a:lnTo>
                <a:lnTo>
                  <a:pt x="624" y="838"/>
                </a:lnTo>
                <a:lnTo>
                  <a:pt x="629" y="831"/>
                </a:lnTo>
                <a:lnTo>
                  <a:pt x="634" y="822"/>
                </a:lnTo>
                <a:lnTo>
                  <a:pt x="636" y="813"/>
                </a:lnTo>
                <a:lnTo>
                  <a:pt x="637" y="803"/>
                </a:lnTo>
                <a:lnTo>
                  <a:pt x="637" y="50"/>
                </a:lnTo>
                <a:lnTo>
                  <a:pt x="636" y="39"/>
                </a:lnTo>
                <a:lnTo>
                  <a:pt x="634" y="31"/>
                </a:lnTo>
                <a:lnTo>
                  <a:pt x="629" y="22"/>
                </a:lnTo>
                <a:lnTo>
                  <a:pt x="624" y="15"/>
                </a:lnTo>
                <a:lnTo>
                  <a:pt x="616" y="9"/>
                </a:lnTo>
                <a:lnTo>
                  <a:pt x="608" y="4"/>
                </a:lnTo>
                <a:lnTo>
                  <a:pt x="598" y="1"/>
                </a:lnTo>
                <a:lnTo>
                  <a:pt x="588" y="0"/>
                </a:lnTo>
                <a:close/>
                <a:moveTo>
                  <a:pt x="407" y="164"/>
                </a:moveTo>
                <a:lnTo>
                  <a:pt x="409" y="153"/>
                </a:lnTo>
                <a:lnTo>
                  <a:pt x="411" y="145"/>
                </a:lnTo>
                <a:lnTo>
                  <a:pt x="416" y="136"/>
                </a:lnTo>
                <a:lnTo>
                  <a:pt x="421" y="129"/>
                </a:lnTo>
                <a:lnTo>
                  <a:pt x="429" y="122"/>
                </a:lnTo>
                <a:lnTo>
                  <a:pt x="437" y="118"/>
                </a:lnTo>
                <a:lnTo>
                  <a:pt x="447" y="115"/>
                </a:lnTo>
                <a:lnTo>
                  <a:pt x="456" y="114"/>
                </a:lnTo>
                <a:lnTo>
                  <a:pt x="528" y="114"/>
                </a:lnTo>
                <a:lnTo>
                  <a:pt x="538" y="115"/>
                </a:lnTo>
                <a:lnTo>
                  <a:pt x="547" y="118"/>
                </a:lnTo>
                <a:lnTo>
                  <a:pt x="555" y="122"/>
                </a:lnTo>
                <a:lnTo>
                  <a:pt x="563" y="129"/>
                </a:lnTo>
                <a:lnTo>
                  <a:pt x="569" y="136"/>
                </a:lnTo>
                <a:lnTo>
                  <a:pt x="574" y="145"/>
                </a:lnTo>
                <a:lnTo>
                  <a:pt x="577" y="153"/>
                </a:lnTo>
                <a:lnTo>
                  <a:pt x="577" y="164"/>
                </a:lnTo>
                <a:lnTo>
                  <a:pt x="577" y="474"/>
                </a:lnTo>
                <a:lnTo>
                  <a:pt x="577" y="483"/>
                </a:lnTo>
                <a:lnTo>
                  <a:pt x="574" y="493"/>
                </a:lnTo>
                <a:lnTo>
                  <a:pt x="569" y="502"/>
                </a:lnTo>
                <a:lnTo>
                  <a:pt x="563" y="508"/>
                </a:lnTo>
                <a:lnTo>
                  <a:pt x="555" y="514"/>
                </a:lnTo>
                <a:lnTo>
                  <a:pt x="547" y="519"/>
                </a:lnTo>
                <a:lnTo>
                  <a:pt x="538" y="522"/>
                </a:lnTo>
                <a:lnTo>
                  <a:pt x="528" y="523"/>
                </a:lnTo>
                <a:lnTo>
                  <a:pt x="456" y="523"/>
                </a:lnTo>
                <a:lnTo>
                  <a:pt x="447" y="522"/>
                </a:lnTo>
                <a:lnTo>
                  <a:pt x="437" y="519"/>
                </a:lnTo>
                <a:lnTo>
                  <a:pt x="429" y="514"/>
                </a:lnTo>
                <a:lnTo>
                  <a:pt x="421" y="508"/>
                </a:lnTo>
                <a:lnTo>
                  <a:pt x="416" y="502"/>
                </a:lnTo>
                <a:lnTo>
                  <a:pt x="411" y="493"/>
                </a:lnTo>
                <a:lnTo>
                  <a:pt x="409" y="483"/>
                </a:lnTo>
                <a:lnTo>
                  <a:pt x="407" y="474"/>
                </a:lnTo>
                <a:lnTo>
                  <a:pt x="407" y="164"/>
                </a:lnTo>
                <a:close/>
                <a:moveTo>
                  <a:pt x="493" y="784"/>
                </a:moveTo>
                <a:lnTo>
                  <a:pt x="483" y="783"/>
                </a:lnTo>
                <a:lnTo>
                  <a:pt x="475" y="782"/>
                </a:lnTo>
                <a:lnTo>
                  <a:pt x="466" y="779"/>
                </a:lnTo>
                <a:lnTo>
                  <a:pt x="458" y="776"/>
                </a:lnTo>
                <a:lnTo>
                  <a:pt x="449" y="773"/>
                </a:lnTo>
                <a:lnTo>
                  <a:pt x="443" y="768"/>
                </a:lnTo>
                <a:lnTo>
                  <a:pt x="435" y="763"/>
                </a:lnTo>
                <a:lnTo>
                  <a:pt x="429" y="757"/>
                </a:lnTo>
                <a:lnTo>
                  <a:pt x="423" y="751"/>
                </a:lnTo>
                <a:lnTo>
                  <a:pt x="418" y="744"/>
                </a:lnTo>
                <a:lnTo>
                  <a:pt x="414" y="737"/>
                </a:lnTo>
                <a:lnTo>
                  <a:pt x="410" y="728"/>
                </a:lnTo>
                <a:lnTo>
                  <a:pt x="406" y="721"/>
                </a:lnTo>
                <a:lnTo>
                  <a:pt x="404" y="712"/>
                </a:lnTo>
                <a:lnTo>
                  <a:pt x="403" y="703"/>
                </a:lnTo>
                <a:lnTo>
                  <a:pt x="402" y="694"/>
                </a:lnTo>
                <a:lnTo>
                  <a:pt x="403" y="685"/>
                </a:lnTo>
                <a:lnTo>
                  <a:pt x="404" y="676"/>
                </a:lnTo>
                <a:lnTo>
                  <a:pt x="406" y="668"/>
                </a:lnTo>
                <a:lnTo>
                  <a:pt x="410" y="659"/>
                </a:lnTo>
                <a:lnTo>
                  <a:pt x="414" y="652"/>
                </a:lnTo>
                <a:lnTo>
                  <a:pt x="418" y="644"/>
                </a:lnTo>
                <a:lnTo>
                  <a:pt x="423" y="637"/>
                </a:lnTo>
                <a:lnTo>
                  <a:pt x="429" y="630"/>
                </a:lnTo>
                <a:lnTo>
                  <a:pt x="435" y="625"/>
                </a:lnTo>
                <a:lnTo>
                  <a:pt x="443" y="620"/>
                </a:lnTo>
                <a:lnTo>
                  <a:pt x="449" y="615"/>
                </a:lnTo>
                <a:lnTo>
                  <a:pt x="458" y="611"/>
                </a:lnTo>
                <a:lnTo>
                  <a:pt x="466" y="608"/>
                </a:lnTo>
                <a:lnTo>
                  <a:pt x="475" y="606"/>
                </a:lnTo>
                <a:lnTo>
                  <a:pt x="483" y="605"/>
                </a:lnTo>
                <a:lnTo>
                  <a:pt x="493" y="605"/>
                </a:lnTo>
                <a:lnTo>
                  <a:pt x="501" y="605"/>
                </a:lnTo>
                <a:lnTo>
                  <a:pt x="510" y="606"/>
                </a:lnTo>
                <a:lnTo>
                  <a:pt x="519" y="608"/>
                </a:lnTo>
                <a:lnTo>
                  <a:pt x="527" y="611"/>
                </a:lnTo>
                <a:lnTo>
                  <a:pt x="535" y="615"/>
                </a:lnTo>
                <a:lnTo>
                  <a:pt x="543" y="620"/>
                </a:lnTo>
                <a:lnTo>
                  <a:pt x="549" y="625"/>
                </a:lnTo>
                <a:lnTo>
                  <a:pt x="555" y="630"/>
                </a:lnTo>
                <a:lnTo>
                  <a:pt x="561" y="637"/>
                </a:lnTo>
                <a:lnTo>
                  <a:pt x="566" y="644"/>
                </a:lnTo>
                <a:lnTo>
                  <a:pt x="571" y="652"/>
                </a:lnTo>
                <a:lnTo>
                  <a:pt x="575" y="659"/>
                </a:lnTo>
                <a:lnTo>
                  <a:pt x="578" y="668"/>
                </a:lnTo>
                <a:lnTo>
                  <a:pt x="580" y="676"/>
                </a:lnTo>
                <a:lnTo>
                  <a:pt x="581" y="685"/>
                </a:lnTo>
                <a:lnTo>
                  <a:pt x="582" y="694"/>
                </a:lnTo>
                <a:lnTo>
                  <a:pt x="581" y="703"/>
                </a:lnTo>
                <a:lnTo>
                  <a:pt x="580" y="712"/>
                </a:lnTo>
                <a:lnTo>
                  <a:pt x="578" y="721"/>
                </a:lnTo>
                <a:lnTo>
                  <a:pt x="575" y="728"/>
                </a:lnTo>
                <a:lnTo>
                  <a:pt x="571" y="737"/>
                </a:lnTo>
                <a:lnTo>
                  <a:pt x="566" y="744"/>
                </a:lnTo>
                <a:lnTo>
                  <a:pt x="561" y="751"/>
                </a:lnTo>
                <a:lnTo>
                  <a:pt x="555" y="757"/>
                </a:lnTo>
                <a:lnTo>
                  <a:pt x="549" y="763"/>
                </a:lnTo>
                <a:lnTo>
                  <a:pt x="543" y="769"/>
                </a:lnTo>
                <a:lnTo>
                  <a:pt x="535" y="773"/>
                </a:lnTo>
                <a:lnTo>
                  <a:pt x="527" y="776"/>
                </a:lnTo>
                <a:lnTo>
                  <a:pt x="519" y="779"/>
                </a:lnTo>
                <a:lnTo>
                  <a:pt x="510" y="782"/>
                </a:lnTo>
                <a:lnTo>
                  <a:pt x="501" y="783"/>
                </a:lnTo>
                <a:lnTo>
                  <a:pt x="493" y="784"/>
                </a:lnTo>
                <a:close/>
                <a:moveTo>
                  <a:pt x="493" y="630"/>
                </a:moveTo>
                <a:lnTo>
                  <a:pt x="485" y="630"/>
                </a:lnTo>
                <a:lnTo>
                  <a:pt x="480" y="631"/>
                </a:lnTo>
                <a:lnTo>
                  <a:pt x="473" y="634"/>
                </a:lnTo>
                <a:lnTo>
                  <a:pt x="467" y="636"/>
                </a:lnTo>
                <a:lnTo>
                  <a:pt x="462" y="638"/>
                </a:lnTo>
                <a:lnTo>
                  <a:pt x="456" y="641"/>
                </a:lnTo>
                <a:lnTo>
                  <a:pt x="452" y="645"/>
                </a:lnTo>
                <a:lnTo>
                  <a:pt x="447" y="648"/>
                </a:lnTo>
                <a:lnTo>
                  <a:pt x="443" y="654"/>
                </a:lnTo>
                <a:lnTo>
                  <a:pt x="439" y="658"/>
                </a:lnTo>
                <a:lnTo>
                  <a:pt x="436" y="663"/>
                </a:lnTo>
                <a:lnTo>
                  <a:pt x="434" y="669"/>
                </a:lnTo>
                <a:lnTo>
                  <a:pt x="432" y="675"/>
                </a:lnTo>
                <a:lnTo>
                  <a:pt x="430" y="681"/>
                </a:lnTo>
                <a:lnTo>
                  <a:pt x="429" y="688"/>
                </a:lnTo>
                <a:lnTo>
                  <a:pt x="429" y="694"/>
                </a:lnTo>
                <a:lnTo>
                  <a:pt x="429" y="701"/>
                </a:lnTo>
                <a:lnTo>
                  <a:pt x="430" y="707"/>
                </a:lnTo>
                <a:lnTo>
                  <a:pt x="432" y="712"/>
                </a:lnTo>
                <a:lnTo>
                  <a:pt x="434" y="719"/>
                </a:lnTo>
                <a:lnTo>
                  <a:pt x="436" y="724"/>
                </a:lnTo>
                <a:lnTo>
                  <a:pt x="439" y="729"/>
                </a:lnTo>
                <a:lnTo>
                  <a:pt x="443" y="735"/>
                </a:lnTo>
                <a:lnTo>
                  <a:pt x="447" y="739"/>
                </a:lnTo>
                <a:lnTo>
                  <a:pt x="452" y="743"/>
                </a:lnTo>
                <a:lnTo>
                  <a:pt x="456" y="746"/>
                </a:lnTo>
                <a:lnTo>
                  <a:pt x="462" y="750"/>
                </a:lnTo>
                <a:lnTo>
                  <a:pt x="467" y="753"/>
                </a:lnTo>
                <a:lnTo>
                  <a:pt x="473" y="755"/>
                </a:lnTo>
                <a:lnTo>
                  <a:pt x="480" y="756"/>
                </a:lnTo>
                <a:lnTo>
                  <a:pt x="485" y="757"/>
                </a:lnTo>
                <a:lnTo>
                  <a:pt x="493" y="757"/>
                </a:lnTo>
                <a:lnTo>
                  <a:pt x="499" y="757"/>
                </a:lnTo>
                <a:lnTo>
                  <a:pt x="505" y="756"/>
                </a:lnTo>
                <a:lnTo>
                  <a:pt x="511" y="755"/>
                </a:lnTo>
                <a:lnTo>
                  <a:pt x="517" y="753"/>
                </a:lnTo>
                <a:lnTo>
                  <a:pt x="522" y="750"/>
                </a:lnTo>
                <a:lnTo>
                  <a:pt x="528" y="746"/>
                </a:lnTo>
                <a:lnTo>
                  <a:pt x="533" y="743"/>
                </a:lnTo>
                <a:lnTo>
                  <a:pt x="537" y="739"/>
                </a:lnTo>
                <a:lnTo>
                  <a:pt x="542" y="735"/>
                </a:lnTo>
                <a:lnTo>
                  <a:pt x="545" y="729"/>
                </a:lnTo>
                <a:lnTo>
                  <a:pt x="548" y="724"/>
                </a:lnTo>
                <a:lnTo>
                  <a:pt x="551" y="719"/>
                </a:lnTo>
                <a:lnTo>
                  <a:pt x="553" y="712"/>
                </a:lnTo>
                <a:lnTo>
                  <a:pt x="554" y="707"/>
                </a:lnTo>
                <a:lnTo>
                  <a:pt x="555" y="701"/>
                </a:lnTo>
                <a:lnTo>
                  <a:pt x="555" y="694"/>
                </a:lnTo>
                <a:lnTo>
                  <a:pt x="555" y="688"/>
                </a:lnTo>
                <a:lnTo>
                  <a:pt x="554" y="681"/>
                </a:lnTo>
                <a:lnTo>
                  <a:pt x="553" y="675"/>
                </a:lnTo>
                <a:lnTo>
                  <a:pt x="551" y="669"/>
                </a:lnTo>
                <a:lnTo>
                  <a:pt x="548" y="663"/>
                </a:lnTo>
                <a:lnTo>
                  <a:pt x="545" y="658"/>
                </a:lnTo>
                <a:lnTo>
                  <a:pt x="542" y="654"/>
                </a:lnTo>
                <a:lnTo>
                  <a:pt x="537" y="648"/>
                </a:lnTo>
                <a:lnTo>
                  <a:pt x="533" y="645"/>
                </a:lnTo>
                <a:lnTo>
                  <a:pt x="528" y="641"/>
                </a:lnTo>
                <a:lnTo>
                  <a:pt x="522" y="638"/>
                </a:lnTo>
                <a:lnTo>
                  <a:pt x="517" y="636"/>
                </a:lnTo>
                <a:lnTo>
                  <a:pt x="511" y="634"/>
                </a:lnTo>
                <a:lnTo>
                  <a:pt x="505" y="631"/>
                </a:lnTo>
                <a:lnTo>
                  <a:pt x="499" y="630"/>
                </a:lnTo>
                <a:lnTo>
                  <a:pt x="493" y="630"/>
                </a:lnTo>
                <a:close/>
                <a:moveTo>
                  <a:pt x="699" y="825"/>
                </a:moveTo>
                <a:lnTo>
                  <a:pt x="720" y="846"/>
                </a:lnTo>
                <a:lnTo>
                  <a:pt x="714" y="843"/>
                </a:lnTo>
                <a:lnTo>
                  <a:pt x="709" y="839"/>
                </a:lnTo>
                <a:lnTo>
                  <a:pt x="708" y="837"/>
                </a:lnTo>
                <a:lnTo>
                  <a:pt x="702" y="832"/>
                </a:lnTo>
                <a:lnTo>
                  <a:pt x="699" y="825"/>
                </a:lnTo>
                <a:close/>
                <a:moveTo>
                  <a:pt x="697" y="820"/>
                </a:moveTo>
                <a:lnTo>
                  <a:pt x="726" y="850"/>
                </a:lnTo>
                <a:lnTo>
                  <a:pt x="723" y="849"/>
                </a:lnTo>
                <a:lnTo>
                  <a:pt x="720" y="846"/>
                </a:lnTo>
                <a:lnTo>
                  <a:pt x="699" y="825"/>
                </a:lnTo>
                <a:lnTo>
                  <a:pt x="698" y="823"/>
                </a:lnTo>
                <a:lnTo>
                  <a:pt x="697" y="820"/>
                </a:lnTo>
                <a:close/>
                <a:moveTo>
                  <a:pt x="695" y="816"/>
                </a:moveTo>
                <a:lnTo>
                  <a:pt x="731" y="851"/>
                </a:lnTo>
                <a:lnTo>
                  <a:pt x="728" y="850"/>
                </a:lnTo>
                <a:lnTo>
                  <a:pt x="726" y="850"/>
                </a:lnTo>
                <a:lnTo>
                  <a:pt x="697" y="820"/>
                </a:lnTo>
                <a:lnTo>
                  <a:pt x="696" y="818"/>
                </a:lnTo>
                <a:lnTo>
                  <a:pt x="695" y="816"/>
                </a:lnTo>
                <a:close/>
                <a:moveTo>
                  <a:pt x="694" y="811"/>
                </a:moveTo>
                <a:lnTo>
                  <a:pt x="735" y="852"/>
                </a:lnTo>
                <a:lnTo>
                  <a:pt x="733" y="852"/>
                </a:lnTo>
                <a:lnTo>
                  <a:pt x="731" y="851"/>
                </a:lnTo>
                <a:lnTo>
                  <a:pt x="695" y="816"/>
                </a:lnTo>
                <a:lnTo>
                  <a:pt x="695" y="813"/>
                </a:lnTo>
                <a:lnTo>
                  <a:pt x="694" y="811"/>
                </a:lnTo>
                <a:close/>
                <a:moveTo>
                  <a:pt x="694" y="807"/>
                </a:moveTo>
                <a:lnTo>
                  <a:pt x="739" y="852"/>
                </a:lnTo>
                <a:lnTo>
                  <a:pt x="736" y="852"/>
                </a:lnTo>
                <a:lnTo>
                  <a:pt x="735" y="852"/>
                </a:lnTo>
                <a:lnTo>
                  <a:pt x="694" y="811"/>
                </a:lnTo>
                <a:lnTo>
                  <a:pt x="694" y="809"/>
                </a:lnTo>
                <a:lnTo>
                  <a:pt x="694" y="807"/>
                </a:lnTo>
                <a:close/>
                <a:moveTo>
                  <a:pt x="694" y="804"/>
                </a:moveTo>
                <a:lnTo>
                  <a:pt x="742" y="853"/>
                </a:lnTo>
                <a:lnTo>
                  <a:pt x="741" y="852"/>
                </a:lnTo>
                <a:lnTo>
                  <a:pt x="739" y="852"/>
                </a:lnTo>
                <a:lnTo>
                  <a:pt x="694" y="807"/>
                </a:lnTo>
                <a:lnTo>
                  <a:pt x="694" y="806"/>
                </a:lnTo>
                <a:lnTo>
                  <a:pt x="694" y="804"/>
                </a:lnTo>
                <a:close/>
                <a:moveTo>
                  <a:pt x="694" y="801"/>
                </a:moveTo>
                <a:lnTo>
                  <a:pt x="745" y="853"/>
                </a:lnTo>
                <a:lnTo>
                  <a:pt x="743" y="853"/>
                </a:lnTo>
                <a:lnTo>
                  <a:pt x="742" y="853"/>
                </a:lnTo>
                <a:lnTo>
                  <a:pt x="694" y="804"/>
                </a:lnTo>
                <a:lnTo>
                  <a:pt x="694" y="803"/>
                </a:lnTo>
                <a:lnTo>
                  <a:pt x="694" y="801"/>
                </a:lnTo>
                <a:close/>
                <a:moveTo>
                  <a:pt x="694" y="798"/>
                </a:moveTo>
                <a:lnTo>
                  <a:pt x="748" y="853"/>
                </a:lnTo>
                <a:lnTo>
                  <a:pt x="745" y="853"/>
                </a:lnTo>
                <a:lnTo>
                  <a:pt x="694" y="801"/>
                </a:lnTo>
                <a:lnTo>
                  <a:pt x="694" y="798"/>
                </a:lnTo>
                <a:close/>
                <a:moveTo>
                  <a:pt x="694" y="794"/>
                </a:moveTo>
                <a:lnTo>
                  <a:pt x="751" y="853"/>
                </a:lnTo>
                <a:lnTo>
                  <a:pt x="748" y="853"/>
                </a:lnTo>
                <a:lnTo>
                  <a:pt x="694" y="798"/>
                </a:lnTo>
                <a:lnTo>
                  <a:pt x="694" y="794"/>
                </a:lnTo>
                <a:close/>
                <a:moveTo>
                  <a:pt x="694" y="791"/>
                </a:moveTo>
                <a:lnTo>
                  <a:pt x="755" y="853"/>
                </a:lnTo>
                <a:lnTo>
                  <a:pt x="751" y="853"/>
                </a:lnTo>
                <a:lnTo>
                  <a:pt x="694" y="794"/>
                </a:lnTo>
                <a:lnTo>
                  <a:pt x="694" y="791"/>
                </a:lnTo>
                <a:close/>
                <a:moveTo>
                  <a:pt x="694" y="788"/>
                </a:moveTo>
                <a:lnTo>
                  <a:pt x="759" y="853"/>
                </a:lnTo>
                <a:lnTo>
                  <a:pt x="755" y="853"/>
                </a:lnTo>
                <a:lnTo>
                  <a:pt x="694" y="791"/>
                </a:lnTo>
                <a:lnTo>
                  <a:pt x="694" y="788"/>
                </a:lnTo>
                <a:close/>
                <a:moveTo>
                  <a:pt x="694" y="785"/>
                </a:moveTo>
                <a:lnTo>
                  <a:pt x="762" y="853"/>
                </a:lnTo>
                <a:lnTo>
                  <a:pt x="759" y="853"/>
                </a:lnTo>
                <a:lnTo>
                  <a:pt x="694" y="788"/>
                </a:lnTo>
                <a:lnTo>
                  <a:pt x="694" y="785"/>
                </a:lnTo>
                <a:close/>
                <a:moveTo>
                  <a:pt x="694" y="782"/>
                </a:moveTo>
                <a:lnTo>
                  <a:pt x="765" y="853"/>
                </a:lnTo>
                <a:lnTo>
                  <a:pt x="762" y="853"/>
                </a:lnTo>
                <a:lnTo>
                  <a:pt x="694" y="785"/>
                </a:lnTo>
                <a:lnTo>
                  <a:pt x="694" y="782"/>
                </a:lnTo>
                <a:close/>
                <a:moveTo>
                  <a:pt x="694" y="778"/>
                </a:moveTo>
                <a:lnTo>
                  <a:pt x="768" y="853"/>
                </a:lnTo>
                <a:lnTo>
                  <a:pt x="765" y="853"/>
                </a:lnTo>
                <a:lnTo>
                  <a:pt x="694" y="782"/>
                </a:lnTo>
                <a:lnTo>
                  <a:pt x="694" y="778"/>
                </a:lnTo>
                <a:close/>
                <a:moveTo>
                  <a:pt x="694" y="775"/>
                </a:moveTo>
                <a:lnTo>
                  <a:pt x="772" y="853"/>
                </a:lnTo>
                <a:lnTo>
                  <a:pt x="768" y="853"/>
                </a:lnTo>
                <a:lnTo>
                  <a:pt x="694" y="778"/>
                </a:lnTo>
                <a:lnTo>
                  <a:pt x="694" y="775"/>
                </a:lnTo>
                <a:close/>
                <a:moveTo>
                  <a:pt x="694" y="771"/>
                </a:moveTo>
                <a:lnTo>
                  <a:pt x="775" y="853"/>
                </a:lnTo>
                <a:lnTo>
                  <a:pt x="772" y="853"/>
                </a:lnTo>
                <a:lnTo>
                  <a:pt x="694" y="775"/>
                </a:lnTo>
                <a:lnTo>
                  <a:pt x="694" y="771"/>
                </a:lnTo>
                <a:close/>
                <a:moveTo>
                  <a:pt x="694" y="768"/>
                </a:moveTo>
                <a:lnTo>
                  <a:pt x="778" y="853"/>
                </a:lnTo>
                <a:lnTo>
                  <a:pt x="775" y="853"/>
                </a:lnTo>
                <a:lnTo>
                  <a:pt x="694" y="771"/>
                </a:lnTo>
                <a:lnTo>
                  <a:pt x="694" y="768"/>
                </a:lnTo>
                <a:close/>
                <a:moveTo>
                  <a:pt x="694" y="764"/>
                </a:moveTo>
                <a:lnTo>
                  <a:pt x="781" y="853"/>
                </a:lnTo>
                <a:lnTo>
                  <a:pt x="778" y="853"/>
                </a:lnTo>
                <a:lnTo>
                  <a:pt x="694" y="768"/>
                </a:lnTo>
                <a:lnTo>
                  <a:pt x="694" y="764"/>
                </a:lnTo>
                <a:close/>
                <a:moveTo>
                  <a:pt x="694" y="761"/>
                </a:moveTo>
                <a:lnTo>
                  <a:pt x="784" y="853"/>
                </a:lnTo>
                <a:lnTo>
                  <a:pt x="781" y="853"/>
                </a:lnTo>
                <a:lnTo>
                  <a:pt x="694" y="764"/>
                </a:lnTo>
                <a:lnTo>
                  <a:pt x="694" y="761"/>
                </a:lnTo>
                <a:close/>
                <a:moveTo>
                  <a:pt x="694" y="758"/>
                </a:moveTo>
                <a:lnTo>
                  <a:pt x="788" y="853"/>
                </a:lnTo>
                <a:lnTo>
                  <a:pt x="784" y="853"/>
                </a:lnTo>
                <a:lnTo>
                  <a:pt x="694" y="761"/>
                </a:lnTo>
                <a:lnTo>
                  <a:pt x="694" y="758"/>
                </a:lnTo>
                <a:close/>
                <a:moveTo>
                  <a:pt x="694" y="755"/>
                </a:moveTo>
                <a:lnTo>
                  <a:pt x="791" y="853"/>
                </a:lnTo>
                <a:lnTo>
                  <a:pt x="788" y="853"/>
                </a:lnTo>
                <a:lnTo>
                  <a:pt x="694" y="758"/>
                </a:lnTo>
                <a:lnTo>
                  <a:pt x="694" y="755"/>
                </a:lnTo>
                <a:close/>
                <a:moveTo>
                  <a:pt x="694" y="752"/>
                </a:moveTo>
                <a:lnTo>
                  <a:pt x="794" y="853"/>
                </a:lnTo>
                <a:lnTo>
                  <a:pt x="791" y="853"/>
                </a:lnTo>
                <a:lnTo>
                  <a:pt x="694" y="755"/>
                </a:lnTo>
                <a:lnTo>
                  <a:pt x="694" y="752"/>
                </a:lnTo>
                <a:close/>
                <a:moveTo>
                  <a:pt x="694" y="749"/>
                </a:moveTo>
                <a:lnTo>
                  <a:pt x="797" y="853"/>
                </a:lnTo>
                <a:lnTo>
                  <a:pt x="794" y="853"/>
                </a:lnTo>
                <a:lnTo>
                  <a:pt x="694" y="752"/>
                </a:lnTo>
                <a:lnTo>
                  <a:pt x="694" y="749"/>
                </a:lnTo>
                <a:close/>
                <a:moveTo>
                  <a:pt x="694" y="745"/>
                </a:moveTo>
                <a:lnTo>
                  <a:pt x="800" y="853"/>
                </a:lnTo>
                <a:lnTo>
                  <a:pt x="797" y="853"/>
                </a:lnTo>
                <a:lnTo>
                  <a:pt x="694" y="749"/>
                </a:lnTo>
                <a:lnTo>
                  <a:pt x="694" y="745"/>
                </a:lnTo>
                <a:close/>
                <a:moveTo>
                  <a:pt x="694" y="742"/>
                </a:moveTo>
                <a:lnTo>
                  <a:pt x="803" y="853"/>
                </a:lnTo>
                <a:lnTo>
                  <a:pt x="800" y="853"/>
                </a:lnTo>
                <a:lnTo>
                  <a:pt x="694" y="745"/>
                </a:lnTo>
                <a:lnTo>
                  <a:pt x="694" y="742"/>
                </a:lnTo>
                <a:close/>
                <a:moveTo>
                  <a:pt x="694" y="739"/>
                </a:moveTo>
                <a:lnTo>
                  <a:pt x="807" y="853"/>
                </a:lnTo>
                <a:lnTo>
                  <a:pt x="803" y="853"/>
                </a:lnTo>
                <a:lnTo>
                  <a:pt x="694" y="742"/>
                </a:lnTo>
                <a:lnTo>
                  <a:pt x="694" y="739"/>
                </a:lnTo>
                <a:close/>
                <a:moveTo>
                  <a:pt x="694" y="736"/>
                </a:moveTo>
                <a:lnTo>
                  <a:pt x="810" y="853"/>
                </a:lnTo>
                <a:lnTo>
                  <a:pt x="807" y="853"/>
                </a:lnTo>
                <a:lnTo>
                  <a:pt x="694" y="739"/>
                </a:lnTo>
                <a:lnTo>
                  <a:pt x="694" y="736"/>
                </a:lnTo>
                <a:close/>
                <a:moveTo>
                  <a:pt x="694" y="733"/>
                </a:moveTo>
                <a:lnTo>
                  <a:pt x="813" y="853"/>
                </a:lnTo>
                <a:lnTo>
                  <a:pt x="810" y="853"/>
                </a:lnTo>
                <a:lnTo>
                  <a:pt x="694" y="736"/>
                </a:lnTo>
                <a:lnTo>
                  <a:pt x="694" y="733"/>
                </a:lnTo>
                <a:close/>
                <a:moveTo>
                  <a:pt x="694" y="729"/>
                </a:moveTo>
                <a:lnTo>
                  <a:pt x="816" y="853"/>
                </a:lnTo>
                <a:lnTo>
                  <a:pt x="813" y="853"/>
                </a:lnTo>
                <a:lnTo>
                  <a:pt x="694" y="733"/>
                </a:lnTo>
                <a:lnTo>
                  <a:pt x="694" y="729"/>
                </a:lnTo>
                <a:close/>
                <a:moveTo>
                  <a:pt x="694" y="726"/>
                </a:moveTo>
                <a:lnTo>
                  <a:pt x="819" y="853"/>
                </a:lnTo>
                <a:lnTo>
                  <a:pt x="816" y="853"/>
                </a:lnTo>
                <a:lnTo>
                  <a:pt x="694" y="729"/>
                </a:lnTo>
                <a:lnTo>
                  <a:pt x="694" y="726"/>
                </a:lnTo>
                <a:close/>
                <a:moveTo>
                  <a:pt x="694" y="723"/>
                </a:moveTo>
                <a:lnTo>
                  <a:pt x="824" y="853"/>
                </a:lnTo>
                <a:lnTo>
                  <a:pt x="819" y="853"/>
                </a:lnTo>
                <a:lnTo>
                  <a:pt x="694" y="726"/>
                </a:lnTo>
                <a:lnTo>
                  <a:pt x="694" y="723"/>
                </a:lnTo>
                <a:close/>
                <a:moveTo>
                  <a:pt x="694" y="720"/>
                </a:moveTo>
                <a:lnTo>
                  <a:pt x="827" y="853"/>
                </a:lnTo>
                <a:lnTo>
                  <a:pt x="824" y="853"/>
                </a:lnTo>
                <a:lnTo>
                  <a:pt x="694" y="723"/>
                </a:lnTo>
                <a:lnTo>
                  <a:pt x="694" y="720"/>
                </a:lnTo>
                <a:close/>
                <a:moveTo>
                  <a:pt x="694" y="717"/>
                </a:moveTo>
                <a:lnTo>
                  <a:pt x="830" y="853"/>
                </a:lnTo>
                <a:lnTo>
                  <a:pt x="827" y="853"/>
                </a:lnTo>
                <a:lnTo>
                  <a:pt x="694" y="720"/>
                </a:lnTo>
                <a:lnTo>
                  <a:pt x="694" y="717"/>
                </a:lnTo>
                <a:close/>
                <a:moveTo>
                  <a:pt x="694" y="713"/>
                </a:moveTo>
                <a:lnTo>
                  <a:pt x="833" y="853"/>
                </a:lnTo>
                <a:lnTo>
                  <a:pt x="830" y="853"/>
                </a:lnTo>
                <a:lnTo>
                  <a:pt x="694" y="717"/>
                </a:lnTo>
                <a:lnTo>
                  <a:pt x="694" y="713"/>
                </a:lnTo>
                <a:close/>
                <a:moveTo>
                  <a:pt x="694" y="709"/>
                </a:moveTo>
                <a:lnTo>
                  <a:pt x="836" y="853"/>
                </a:lnTo>
                <a:lnTo>
                  <a:pt x="833" y="853"/>
                </a:lnTo>
                <a:lnTo>
                  <a:pt x="694" y="713"/>
                </a:lnTo>
                <a:lnTo>
                  <a:pt x="694" y="709"/>
                </a:lnTo>
                <a:close/>
                <a:moveTo>
                  <a:pt x="694" y="706"/>
                </a:moveTo>
                <a:lnTo>
                  <a:pt x="840" y="853"/>
                </a:lnTo>
                <a:lnTo>
                  <a:pt x="836" y="853"/>
                </a:lnTo>
                <a:lnTo>
                  <a:pt x="694" y="709"/>
                </a:lnTo>
                <a:lnTo>
                  <a:pt x="694" y="706"/>
                </a:lnTo>
                <a:close/>
                <a:moveTo>
                  <a:pt x="694" y="703"/>
                </a:moveTo>
                <a:lnTo>
                  <a:pt x="843" y="853"/>
                </a:lnTo>
                <a:lnTo>
                  <a:pt x="840" y="853"/>
                </a:lnTo>
                <a:lnTo>
                  <a:pt x="694" y="706"/>
                </a:lnTo>
                <a:lnTo>
                  <a:pt x="694" y="703"/>
                </a:lnTo>
                <a:close/>
                <a:moveTo>
                  <a:pt x="694" y="700"/>
                </a:moveTo>
                <a:lnTo>
                  <a:pt x="846" y="853"/>
                </a:lnTo>
                <a:lnTo>
                  <a:pt x="843" y="853"/>
                </a:lnTo>
                <a:lnTo>
                  <a:pt x="694" y="703"/>
                </a:lnTo>
                <a:lnTo>
                  <a:pt x="694" y="700"/>
                </a:lnTo>
                <a:close/>
                <a:moveTo>
                  <a:pt x="694" y="696"/>
                </a:moveTo>
                <a:lnTo>
                  <a:pt x="849" y="853"/>
                </a:lnTo>
                <a:lnTo>
                  <a:pt x="846" y="853"/>
                </a:lnTo>
                <a:lnTo>
                  <a:pt x="694" y="700"/>
                </a:lnTo>
                <a:lnTo>
                  <a:pt x="694" y="696"/>
                </a:lnTo>
                <a:close/>
                <a:moveTo>
                  <a:pt x="694" y="693"/>
                </a:moveTo>
                <a:lnTo>
                  <a:pt x="852" y="853"/>
                </a:lnTo>
                <a:lnTo>
                  <a:pt x="849" y="853"/>
                </a:lnTo>
                <a:lnTo>
                  <a:pt x="694" y="696"/>
                </a:lnTo>
                <a:lnTo>
                  <a:pt x="694" y="693"/>
                </a:lnTo>
                <a:close/>
                <a:moveTo>
                  <a:pt x="694" y="690"/>
                </a:moveTo>
                <a:lnTo>
                  <a:pt x="856" y="853"/>
                </a:lnTo>
                <a:lnTo>
                  <a:pt x="852" y="853"/>
                </a:lnTo>
                <a:lnTo>
                  <a:pt x="694" y="693"/>
                </a:lnTo>
                <a:lnTo>
                  <a:pt x="694" y="690"/>
                </a:lnTo>
                <a:close/>
                <a:moveTo>
                  <a:pt x="694" y="687"/>
                </a:moveTo>
                <a:lnTo>
                  <a:pt x="859" y="853"/>
                </a:lnTo>
                <a:lnTo>
                  <a:pt x="856" y="853"/>
                </a:lnTo>
                <a:lnTo>
                  <a:pt x="694" y="690"/>
                </a:lnTo>
                <a:lnTo>
                  <a:pt x="694" y="687"/>
                </a:lnTo>
                <a:close/>
                <a:moveTo>
                  <a:pt x="694" y="684"/>
                </a:moveTo>
                <a:lnTo>
                  <a:pt x="862" y="853"/>
                </a:lnTo>
                <a:lnTo>
                  <a:pt x="859" y="853"/>
                </a:lnTo>
                <a:lnTo>
                  <a:pt x="694" y="687"/>
                </a:lnTo>
                <a:lnTo>
                  <a:pt x="694" y="684"/>
                </a:lnTo>
                <a:close/>
                <a:moveTo>
                  <a:pt x="694" y="680"/>
                </a:moveTo>
                <a:lnTo>
                  <a:pt x="865" y="853"/>
                </a:lnTo>
                <a:lnTo>
                  <a:pt x="862" y="853"/>
                </a:lnTo>
                <a:lnTo>
                  <a:pt x="694" y="684"/>
                </a:lnTo>
                <a:lnTo>
                  <a:pt x="694" y="680"/>
                </a:lnTo>
                <a:close/>
                <a:moveTo>
                  <a:pt x="694" y="677"/>
                </a:moveTo>
                <a:lnTo>
                  <a:pt x="868" y="853"/>
                </a:lnTo>
                <a:lnTo>
                  <a:pt x="865" y="853"/>
                </a:lnTo>
                <a:lnTo>
                  <a:pt x="694" y="680"/>
                </a:lnTo>
                <a:lnTo>
                  <a:pt x="694" y="677"/>
                </a:lnTo>
                <a:close/>
                <a:moveTo>
                  <a:pt x="694" y="674"/>
                </a:moveTo>
                <a:lnTo>
                  <a:pt x="767" y="749"/>
                </a:lnTo>
                <a:lnTo>
                  <a:pt x="776" y="757"/>
                </a:lnTo>
                <a:lnTo>
                  <a:pt x="784" y="766"/>
                </a:lnTo>
                <a:lnTo>
                  <a:pt x="872" y="853"/>
                </a:lnTo>
                <a:lnTo>
                  <a:pt x="868" y="853"/>
                </a:lnTo>
                <a:lnTo>
                  <a:pt x="694" y="677"/>
                </a:lnTo>
                <a:lnTo>
                  <a:pt x="694" y="674"/>
                </a:lnTo>
                <a:close/>
                <a:moveTo>
                  <a:pt x="694" y="671"/>
                </a:moveTo>
                <a:lnTo>
                  <a:pt x="761" y="738"/>
                </a:lnTo>
                <a:lnTo>
                  <a:pt x="764" y="743"/>
                </a:lnTo>
                <a:lnTo>
                  <a:pt x="767" y="749"/>
                </a:lnTo>
                <a:lnTo>
                  <a:pt x="694" y="674"/>
                </a:lnTo>
                <a:lnTo>
                  <a:pt x="694" y="671"/>
                </a:lnTo>
                <a:close/>
                <a:moveTo>
                  <a:pt x="795" y="772"/>
                </a:moveTo>
                <a:lnTo>
                  <a:pt x="875" y="853"/>
                </a:lnTo>
                <a:lnTo>
                  <a:pt x="872" y="853"/>
                </a:lnTo>
                <a:lnTo>
                  <a:pt x="784" y="766"/>
                </a:lnTo>
                <a:lnTo>
                  <a:pt x="790" y="769"/>
                </a:lnTo>
                <a:lnTo>
                  <a:pt x="795" y="772"/>
                </a:lnTo>
                <a:close/>
                <a:moveTo>
                  <a:pt x="694" y="668"/>
                </a:moveTo>
                <a:lnTo>
                  <a:pt x="758" y="731"/>
                </a:lnTo>
                <a:lnTo>
                  <a:pt x="760" y="735"/>
                </a:lnTo>
                <a:lnTo>
                  <a:pt x="761" y="738"/>
                </a:lnTo>
                <a:lnTo>
                  <a:pt x="694" y="671"/>
                </a:lnTo>
                <a:lnTo>
                  <a:pt x="694" y="668"/>
                </a:lnTo>
                <a:close/>
                <a:moveTo>
                  <a:pt x="801" y="775"/>
                </a:moveTo>
                <a:lnTo>
                  <a:pt x="878" y="853"/>
                </a:lnTo>
                <a:lnTo>
                  <a:pt x="875" y="853"/>
                </a:lnTo>
                <a:lnTo>
                  <a:pt x="795" y="772"/>
                </a:lnTo>
                <a:lnTo>
                  <a:pt x="798" y="773"/>
                </a:lnTo>
                <a:lnTo>
                  <a:pt x="801" y="775"/>
                </a:lnTo>
                <a:close/>
                <a:moveTo>
                  <a:pt x="694" y="664"/>
                </a:moveTo>
                <a:lnTo>
                  <a:pt x="756" y="726"/>
                </a:lnTo>
                <a:lnTo>
                  <a:pt x="757" y="729"/>
                </a:lnTo>
                <a:lnTo>
                  <a:pt x="758" y="731"/>
                </a:lnTo>
                <a:lnTo>
                  <a:pt x="694" y="668"/>
                </a:lnTo>
                <a:lnTo>
                  <a:pt x="694" y="664"/>
                </a:lnTo>
                <a:close/>
                <a:moveTo>
                  <a:pt x="807" y="777"/>
                </a:moveTo>
                <a:lnTo>
                  <a:pt x="882" y="853"/>
                </a:lnTo>
                <a:lnTo>
                  <a:pt x="878" y="853"/>
                </a:lnTo>
                <a:lnTo>
                  <a:pt x="801" y="775"/>
                </a:lnTo>
                <a:lnTo>
                  <a:pt x="805" y="776"/>
                </a:lnTo>
                <a:lnTo>
                  <a:pt x="807" y="777"/>
                </a:lnTo>
                <a:close/>
                <a:moveTo>
                  <a:pt x="694" y="661"/>
                </a:moveTo>
                <a:lnTo>
                  <a:pt x="753" y="721"/>
                </a:lnTo>
                <a:lnTo>
                  <a:pt x="755" y="723"/>
                </a:lnTo>
                <a:lnTo>
                  <a:pt x="756" y="726"/>
                </a:lnTo>
                <a:lnTo>
                  <a:pt x="694" y="664"/>
                </a:lnTo>
                <a:lnTo>
                  <a:pt x="694" y="661"/>
                </a:lnTo>
                <a:close/>
                <a:moveTo>
                  <a:pt x="812" y="779"/>
                </a:moveTo>
                <a:lnTo>
                  <a:pt x="885" y="853"/>
                </a:lnTo>
                <a:lnTo>
                  <a:pt x="882" y="853"/>
                </a:lnTo>
                <a:lnTo>
                  <a:pt x="807" y="777"/>
                </a:lnTo>
                <a:lnTo>
                  <a:pt x="810" y="778"/>
                </a:lnTo>
                <a:lnTo>
                  <a:pt x="812" y="779"/>
                </a:lnTo>
                <a:close/>
                <a:moveTo>
                  <a:pt x="694" y="658"/>
                </a:moveTo>
                <a:lnTo>
                  <a:pt x="752" y="717"/>
                </a:lnTo>
                <a:lnTo>
                  <a:pt x="753" y="719"/>
                </a:lnTo>
                <a:lnTo>
                  <a:pt x="753" y="721"/>
                </a:lnTo>
                <a:lnTo>
                  <a:pt x="694" y="661"/>
                </a:lnTo>
                <a:lnTo>
                  <a:pt x="694" y="658"/>
                </a:lnTo>
                <a:close/>
                <a:moveTo>
                  <a:pt x="816" y="780"/>
                </a:moveTo>
                <a:lnTo>
                  <a:pt x="889" y="853"/>
                </a:lnTo>
                <a:lnTo>
                  <a:pt x="885" y="853"/>
                </a:lnTo>
                <a:lnTo>
                  <a:pt x="812" y="779"/>
                </a:lnTo>
                <a:lnTo>
                  <a:pt x="814" y="780"/>
                </a:lnTo>
                <a:lnTo>
                  <a:pt x="816" y="780"/>
                </a:lnTo>
                <a:close/>
                <a:moveTo>
                  <a:pt x="694" y="655"/>
                </a:moveTo>
                <a:lnTo>
                  <a:pt x="751" y="712"/>
                </a:lnTo>
                <a:lnTo>
                  <a:pt x="751" y="714"/>
                </a:lnTo>
                <a:lnTo>
                  <a:pt x="752" y="717"/>
                </a:lnTo>
                <a:lnTo>
                  <a:pt x="694" y="658"/>
                </a:lnTo>
                <a:lnTo>
                  <a:pt x="694" y="655"/>
                </a:lnTo>
                <a:close/>
                <a:moveTo>
                  <a:pt x="821" y="782"/>
                </a:moveTo>
                <a:lnTo>
                  <a:pt x="892" y="853"/>
                </a:lnTo>
                <a:lnTo>
                  <a:pt x="889" y="853"/>
                </a:lnTo>
                <a:lnTo>
                  <a:pt x="816" y="780"/>
                </a:lnTo>
                <a:lnTo>
                  <a:pt x="818" y="782"/>
                </a:lnTo>
                <a:lnTo>
                  <a:pt x="821" y="782"/>
                </a:lnTo>
                <a:close/>
                <a:moveTo>
                  <a:pt x="694" y="652"/>
                </a:moveTo>
                <a:lnTo>
                  <a:pt x="750" y="708"/>
                </a:lnTo>
                <a:lnTo>
                  <a:pt x="751" y="710"/>
                </a:lnTo>
                <a:lnTo>
                  <a:pt x="751" y="712"/>
                </a:lnTo>
                <a:lnTo>
                  <a:pt x="694" y="655"/>
                </a:lnTo>
                <a:lnTo>
                  <a:pt x="694" y="652"/>
                </a:lnTo>
                <a:close/>
                <a:moveTo>
                  <a:pt x="825" y="783"/>
                </a:moveTo>
                <a:lnTo>
                  <a:pt x="895" y="853"/>
                </a:lnTo>
                <a:lnTo>
                  <a:pt x="892" y="853"/>
                </a:lnTo>
                <a:lnTo>
                  <a:pt x="821" y="782"/>
                </a:lnTo>
                <a:lnTo>
                  <a:pt x="823" y="782"/>
                </a:lnTo>
                <a:lnTo>
                  <a:pt x="825" y="783"/>
                </a:lnTo>
                <a:close/>
                <a:moveTo>
                  <a:pt x="694" y="647"/>
                </a:moveTo>
                <a:lnTo>
                  <a:pt x="750" y="705"/>
                </a:lnTo>
                <a:lnTo>
                  <a:pt x="750" y="706"/>
                </a:lnTo>
                <a:lnTo>
                  <a:pt x="750" y="708"/>
                </a:lnTo>
                <a:lnTo>
                  <a:pt x="694" y="652"/>
                </a:lnTo>
                <a:lnTo>
                  <a:pt x="694" y="647"/>
                </a:lnTo>
                <a:close/>
                <a:moveTo>
                  <a:pt x="829" y="783"/>
                </a:moveTo>
                <a:lnTo>
                  <a:pt x="898" y="853"/>
                </a:lnTo>
                <a:lnTo>
                  <a:pt x="895" y="853"/>
                </a:lnTo>
                <a:lnTo>
                  <a:pt x="825" y="783"/>
                </a:lnTo>
                <a:lnTo>
                  <a:pt x="827" y="783"/>
                </a:lnTo>
                <a:lnTo>
                  <a:pt x="829" y="783"/>
                </a:lnTo>
                <a:close/>
                <a:moveTo>
                  <a:pt x="694" y="644"/>
                </a:moveTo>
                <a:lnTo>
                  <a:pt x="750" y="701"/>
                </a:lnTo>
                <a:lnTo>
                  <a:pt x="750" y="703"/>
                </a:lnTo>
                <a:lnTo>
                  <a:pt x="750" y="705"/>
                </a:lnTo>
                <a:lnTo>
                  <a:pt x="694" y="647"/>
                </a:lnTo>
                <a:lnTo>
                  <a:pt x="694" y="644"/>
                </a:lnTo>
                <a:close/>
                <a:moveTo>
                  <a:pt x="832" y="784"/>
                </a:moveTo>
                <a:lnTo>
                  <a:pt x="901" y="853"/>
                </a:lnTo>
                <a:lnTo>
                  <a:pt x="898" y="853"/>
                </a:lnTo>
                <a:lnTo>
                  <a:pt x="829" y="783"/>
                </a:lnTo>
                <a:lnTo>
                  <a:pt x="830" y="783"/>
                </a:lnTo>
                <a:lnTo>
                  <a:pt x="832" y="784"/>
                </a:lnTo>
                <a:close/>
                <a:moveTo>
                  <a:pt x="694" y="641"/>
                </a:moveTo>
                <a:lnTo>
                  <a:pt x="749" y="697"/>
                </a:lnTo>
                <a:lnTo>
                  <a:pt x="749" y="700"/>
                </a:lnTo>
                <a:lnTo>
                  <a:pt x="750" y="701"/>
                </a:lnTo>
                <a:lnTo>
                  <a:pt x="694" y="644"/>
                </a:lnTo>
                <a:lnTo>
                  <a:pt x="694" y="641"/>
                </a:lnTo>
                <a:close/>
                <a:moveTo>
                  <a:pt x="835" y="784"/>
                </a:moveTo>
                <a:lnTo>
                  <a:pt x="905" y="853"/>
                </a:lnTo>
                <a:lnTo>
                  <a:pt x="901" y="853"/>
                </a:lnTo>
                <a:lnTo>
                  <a:pt x="832" y="784"/>
                </a:lnTo>
                <a:lnTo>
                  <a:pt x="834" y="784"/>
                </a:lnTo>
                <a:lnTo>
                  <a:pt x="835" y="784"/>
                </a:lnTo>
                <a:close/>
                <a:moveTo>
                  <a:pt x="694" y="638"/>
                </a:moveTo>
                <a:lnTo>
                  <a:pt x="749" y="694"/>
                </a:lnTo>
                <a:lnTo>
                  <a:pt x="749" y="695"/>
                </a:lnTo>
                <a:lnTo>
                  <a:pt x="749" y="697"/>
                </a:lnTo>
                <a:lnTo>
                  <a:pt x="694" y="641"/>
                </a:lnTo>
                <a:lnTo>
                  <a:pt x="694" y="638"/>
                </a:lnTo>
                <a:close/>
                <a:moveTo>
                  <a:pt x="839" y="784"/>
                </a:moveTo>
                <a:lnTo>
                  <a:pt x="908" y="853"/>
                </a:lnTo>
                <a:lnTo>
                  <a:pt x="905" y="853"/>
                </a:lnTo>
                <a:lnTo>
                  <a:pt x="835" y="784"/>
                </a:lnTo>
                <a:lnTo>
                  <a:pt x="838" y="784"/>
                </a:lnTo>
                <a:lnTo>
                  <a:pt x="839" y="784"/>
                </a:lnTo>
                <a:close/>
                <a:moveTo>
                  <a:pt x="694" y="635"/>
                </a:moveTo>
                <a:lnTo>
                  <a:pt x="749" y="691"/>
                </a:lnTo>
                <a:lnTo>
                  <a:pt x="749" y="692"/>
                </a:lnTo>
                <a:lnTo>
                  <a:pt x="749" y="694"/>
                </a:lnTo>
                <a:lnTo>
                  <a:pt x="749" y="694"/>
                </a:lnTo>
                <a:lnTo>
                  <a:pt x="694" y="638"/>
                </a:lnTo>
                <a:lnTo>
                  <a:pt x="694" y="635"/>
                </a:lnTo>
                <a:close/>
                <a:moveTo>
                  <a:pt x="842" y="784"/>
                </a:moveTo>
                <a:lnTo>
                  <a:pt x="911" y="853"/>
                </a:lnTo>
                <a:lnTo>
                  <a:pt x="908" y="853"/>
                </a:lnTo>
                <a:lnTo>
                  <a:pt x="839" y="784"/>
                </a:lnTo>
                <a:lnTo>
                  <a:pt x="840" y="784"/>
                </a:lnTo>
                <a:lnTo>
                  <a:pt x="840" y="784"/>
                </a:lnTo>
                <a:lnTo>
                  <a:pt x="841" y="784"/>
                </a:lnTo>
                <a:lnTo>
                  <a:pt x="842" y="784"/>
                </a:lnTo>
                <a:close/>
                <a:moveTo>
                  <a:pt x="694" y="631"/>
                </a:moveTo>
                <a:lnTo>
                  <a:pt x="749" y="688"/>
                </a:lnTo>
                <a:lnTo>
                  <a:pt x="749" y="689"/>
                </a:lnTo>
                <a:lnTo>
                  <a:pt x="749" y="691"/>
                </a:lnTo>
                <a:lnTo>
                  <a:pt x="694" y="635"/>
                </a:lnTo>
                <a:lnTo>
                  <a:pt x="694" y="631"/>
                </a:lnTo>
                <a:close/>
                <a:moveTo>
                  <a:pt x="845" y="784"/>
                </a:moveTo>
                <a:lnTo>
                  <a:pt x="914" y="853"/>
                </a:lnTo>
                <a:lnTo>
                  <a:pt x="911" y="853"/>
                </a:lnTo>
                <a:lnTo>
                  <a:pt x="842" y="784"/>
                </a:lnTo>
                <a:lnTo>
                  <a:pt x="844" y="784"/>
                </a:lnTo>
                <a:lnTo>
                  <a:pt x="845" y="784"/>
                </a:lnTo>
                <a:close/>
                <a:moveTo>
                  <a:pt x="694" y="628"/>
                </a:moveTo>
                <a:lnTo>
                  <a:pt x="750" y="685"/>
                </a:lnTo>
                <a:lnTo>
                  <a:pt x="750" y="687"/>
                </a:lnTo>
                <a:lnTo>
                  <a:pt x="749" y="688"/>
                </a:lnTo>
                <a:lnTo>
                  <a:pt x="694" y="631"/>
                </a:lnTo>
                <a:lnTo>
                  <a:pt x="694" y="628"/>
                </a:lnTo>
                <a:close/>
                <a:moveTo>
                  <a:pt x="848" y="783"/>
                </a:moveTo>
                <a:lnTo>
                  <a:pt x="917" y="853"/>
                </a:lnTo>
                <a:lnTo>
                  <a:pt x="914" y="853"/>
                </a:lnTo>
                <a:lnTo>
                  <a:pt x="845" y="784"/>
                </a:lnTo>
                <a:lnTo>
                  <a:pt x="847" y="784"/>
                </a:lnTo>
                <a:lnTo>
                  <a:pt x="848" y="783"/>
                </a:lnTo>
                <a:close/>
                <a:moveTo>
                  <a:pt x="694" y="625"/>
                </a:moveTo>
                <a:lnTo>
                  <a:pt x="750" y="681"/>
                </a:lnTo>
                <a:lnTo>
                  <a:pt x="750" y="684"/>
                </a:lnTo>
                <a:lnTo>
                  <a:pt x="750" y="685"/>
                </a:lnTo>
                <a:lnTo>
                  <a:pt x="694" y="628"/>
                </a:lnTo>
                <a:lnTo>
                  <a:pt x="694" y="625"/>
                </a:lnTo>
                <a:close/>
                <a:moveTo>
                  <a:pt x="851" y="783"/>
                </a:moveTo>
                <a:lnTo>
                  <a:pt x="921" y="853"/>
                </a:lnTo>
                <a:lnTo>
                  <a:pt x="917" y="853"/>
                </a:lnTo>
                <a:lnTo>
                  <a:pt x="848" y="783"/>
                </a:lnTo>
                <a:lnTo>
                  <a:pt x="849" y="783"/>
                </a:lnTo>
                <a:lnTo>
                  <a:pt x="851" y="783"/>
                </a:lnTo>
                <a:close/>
                <a:moveTo>
                  <a:pt x="694" y="622"/>
                </a:moveTo>
                <a:lnTo>
                  <a:pt x="750" y="679"/>
                </a:lnTo>
                <a:lnTo>
                  <a:pt x="750" y="680"/>
                </a:lnTo>
                <a:lnTo>
                  <a:pt x="750" y="681"/>
                </a:lnTo>
                <a:lnTo>
                  <a:pt x="694" y="625"/>
                </a:lnTo>
                <a:lnTo>
                  <a:pt x="694" y="622"/>
                </a:lnTo>
                <a:close/>
                <a:moveTo>
                  <a:pt x="854" y="783"/>
                </a:moveTo>
                <a:lnTo>
                  <a:pt x="924" y="853"/>
                </a:lnTo>
                <a:lnTo>
                  <a:pt x="921" y="853"/>
                </a:lnTo>
                <a:lnTo>
                  <a:pt x="851" y="783"/>
                </a:lnTo>
                <a:lnTo>
                  <a:pt x="852" y="783"/>
                </a:lnTo>
                <a:lnTo>
                  <a:pt x="854" y="783"/>
                </a:lnTo>
                <a:close/>
                <a:moveTo>
                  <a:pt x="694" y="619"/>
                </a:moveTo>
                <a:lnTo>
                  <a:pt x="751" y="676"/>
                </a:lnTo>
                <a:lnTo>
                  <a:pt x="750" y="679"/>
                </a:lnTo>
                <a:lnTo>
                  <a:pt x="694" y="622"/>
                </a:lnTo>
                <a:lnTo>
                  <a:pt x="694" y="619"/>
                </a:lnTo>
                <a:close/>
                <a:moveTo>
                  <a:pt x="857" y="782"/>
                </a:moveTo>
                <a:lnTo>
                  <a:pt x="927" y="853"/>
                </a:lnTo>
                <a:lnTo>
                  <a:pt x="924" y="853"/>
                </a:lnTo>
                <a:lnTo>
                  <a:pt x="854" y="783"/>
                </a:lnTo>
                <a:lnTo>
                  <a:pt x="857" y="782"/>
                </a:lnTo>
                <a:close/>
                <a:moveTo>
                  <a:pt x="694" y="615"/>
                </a:moveTo>
                <a:lnTo>
                  <a:pt x="751" y="674"/>
                </a:lnTo>
                <a:lnTo>
                  <a:pt x="751" y="675"/>
                </a:lnTo>
                <a:lnTo>
                  <a:pt x="751" y="676"/>
                </a:lnTo>
                <a:lnTo>
                  <a:pt x="694" y="619"/>
                </a:lnTo>
                <a:lnTo>
                  <a:pt x="694" y="615"/>
                </a:lnTo>
                <a:close/>
                <a:moveTo>
                  <a:pt x="860" y="782"/>
                </a:moveTo>
                <a:lnTo>
                  <a:pt x="930" y="853"/>
                </a:lnTo>
                <a:lnTo>
                  <a:pt x="927" y="853"/>
                </a:lnTo>
                <a:lnTo>
                  <a:pt x="857" y="782"/>
                </a:lnTo>
                <a:lnTo>
                  <a:pt x="860" y="782"/>
                </a:lnTo>
                <a:close/>
                <a:moveTo>
                  <a:pt x="694" y="612"/>
                </a:moveTo>
                <a:lnTo>
                  <a:pt x="752" y="671"/>
                </a:lnTo>
                <a:lnTo>
                  <a:pt x="752" y="672"/>
                </a:lnTo>
                <a:lnTo>
                  <a:pt x="751" y="674"/>
                </a:lnTo>
                <a:lnTo>
                  <a:pt x="694" y="615"/>
                </a:lnTo>
                <a:lnTo>
                  <a:pt x="694" y="612"/>
                </a:lnTo>
                <a:close/>
                <a:moveTo>
                  <a:pt x="862" y="780"/>
                </a:moveTo>
                <a:lnTo>
                  <a:pt x="933" y="853"/>
                </a:lnTo>
                <a:lnTo>
                  <a:pt x="930" y="853"/>
                </a:lnTo>
                <a:lnTo>
                  <a:pt x="860" y="782"/>
                </a:lnTo>
                <a:lnTo>
                  <a:pt x="862" y="780"/>
                </a:lnTo>
                <a:close/>
                <a:moveTo>
                  <a:pt x="694" y="609"/>
                </a:moveTo>
                <a:lnTo>
                  <a:pt x="753" y="669"/>
                </a:lnTo>
                <a:lnTo>
                  <a:pt x="752" y="671"/>
                </a:lnTo>
                <a:lnTo>
                  <a:pt x="694" y="612"/>
                </a:lnTo>
                <a:lnTo>
                  <a:pt x="694" y="609"/>
                </a:lnTo>
                <a:close/>
                <a:moveTo>
                  <a:pt x="864" y="779"/>
                </a:moveTo>
                <a:lnTo>
                  <a:pt x="937" y="852"/>
                </a:lnTo>
                <a:lnTo>
                  <a:pt x="935" y="853"/>
                </a:lnTo>
                <a:lnTo>
                  <a:pt x="933" y="853"/>
                </a:lnTo>
                <a:lnTo>
                  <a:pt x="862" y="780"/>
                </a:lnTo>
                <a:lnTo>
                  <a:pt x="864" y="779"/>
                </a:lnTo>
                <a:close/>
                <a:moveTo>
                  <a:pt x="694" y="606"/>
                </a:moveTo>
                <a:lnTo>
                  <a:pt x="753" y="665"/>
                </a:lnTo>
                <a:lnTo>
                  <a:pt x="753" y="669"/>
                </a:lnTo>
                <a:lnTo>
                  <a:pt x="694" y="609"/>
                </a:lnTo>
                <a:lnTo>
                  <a:pt x="694" y="606"/>
                </a:lnTo>
                <a:close/>
                <a:moveTo>
                  <a:pt x="867" y="779"/>
                </a:moveTo>
                <a:lnTo>
                  <a:pt x="940" y="852"/>
                </a:lnTo>
                <a:lnTo>
                  <a:pt x="939" y="852"/>
                </a:lnTo>
                <a:lnTo>
                  <a:pt x="937" y="852"/>
                </a:lnTo>
                <a:lnTo>
                  <a:pt x="864" y="779"/>
                </a:lnTo>
                <a:lnTo>
                  <a:pt x="867" y="779"/>
                </a:lnTo>
                <a:close/>
                <a:moveTo>
                  <a:pt x="694" y="603"/>
                </a:moveTo>
                <a:lnTo>
                  <a:pt x="755" y="663"/>
                </a:lnTo>
                <a:lnTo>
                  <a:pt x="753" y="665"/>
                </a:lnTo>
                <a:lnTo>
                  <a:pt x="694" y="606"/>
                </a:lnTo>
                <a:lnTo>
                  <a:pt x="694" y="603"/>
                </a:lnTo>
                <a:close/>
                <a:moveTo>
                  <a:pt x="869" y="778"/>
                </a:moveTo>
                <a:lnTo>
                  <a:pt x="943" y="852"/>
                </a:lnTo>
                <a:lnTo>
                  <a:pt x="942" y="852"/>
                </a:lnTo>
                <a:lnTo>
                  <a:pt x="940" y="852"/>
                </a:lnTo>
                <a:lnTo>
                  <a:pt x="867" y="779"/>
                </a:lnTo>
                <a:lnTo>
                  <a:pt x="869" y="778"/>
                </a:lnTo>
                <a:close/>
                <a:moveTo>
                  <a:pt x="694" y="599"/>
                </a:moveTo>
                <a:lnTo>
                  <a:pt x="756" y="661"/>
                </a:lnTo>
                <a:lnTo>
                  <a:pt x="755" y="663"/>
                </a:lnTo>
                <a:lnTo>
                  <a:pt x="694" y="603"/>
                </a:lnTo>
                <a:lnTo>
                  <a:pt x="694" y="599"/>
                </a:lnTo>
                <a:close/>
                <a:moveTo>
                  <a:pt x="872" y="777"/>
                </a:moveTo>
                <a:lnTo>
                  <a:pt x="946" y="852"/>
                </a:lnTo>
                <a:lnTo>
                  <a:pt x="944" y="852"/>
                </a:lnTo>
                <a:lnTo>
                  <a:pt x="943" y="852"/>
                </a:lnTo>
                <a:lnTo>
                  <a:pt x="869" y="778"/>
                </a:lnTo>
                <a:lnTo>
                  <a:pt x="872" y="777"/>
                </a:lnTo>
                <a:close/>
                <a:moveTo>
                  <a:pt x="694" y="596"/>
                </a:moveTo>
                <a:lnTo>
                  <a:pt x="757" y="659"/>
                </a:lnTo>
                <a:lnTo>
                  <a:pt x="756" y="661"/>
                </a:lnTo>
                <a:lnTo>
                  <a:pt x="694" y="599"/>
                </a:lnTo>
                <a:lnTo>
                  <a:pt x="694" y="596"/>
                </a:lnTo>
                <a:close/>
                <a:moveTo>
                  <a:pt x="874" y="776"/>
                </a:moveTo>
                <a:lnTo>
                  <a:pt x="948" y="851"/>
                </a:lnTo>
                <a:lnTo>
                  <a:pt x="947" y="851"/>
                </a:lnTo>
                <a:lnTo>
                  <a:pt x="946" y="852"/>
                </a:lnTo>
                <a:lnTo>
                  <a:pt x="872" y="777"/>
                </a:lnTo>
                <a:lnTo>
                  <a:pt x="874" y="776"/>
                </a:lnTo>
                <a:close/>
                <a:moveTo>
                  <a:pt x="694" y="593"/>
                </a:moveTo>
                <a:lnTo>
                  <a:pt x="758" y="657"/>
                </a:lnTo>
                <a:lnTo>
                  <a:pt x="757" y="659"/>
                </a:lnTo>
                <a:lnTo>
                  <a:pt x="694" y="596"/>
                </a:lnTo>
                <a:lnTo>
                  <a:pt x="694" y="593"/>
                </a:lnTo>
                <a:close/>
                <a:moveTo>
                  <a:pt x="876" y="775"/>
                </a:moveTo>
                <a:lnTo>
                  <a:pt x="950" y="850"/>
                </a:lnTo>
                <a:lnTo>
                  <a:pt x="949" y="851"/>
                </a:lnTo>
                <a:lnTo>
                  <a:pt x="948" y="851"/>
                </a:lnTo>
                <a:lnTo>
                  <a:pt x="874" y="776"/>
                </a:lnTo>
                <a:lnTo>
                  <a:pt x="876" y="775"/>
                </a:lnTo>
                <a:close/>
                <a:moveTo>
                  <a:pt x="694" y="590"/>
                </a:moveTo>
                <a:lnTo>
                  <a:pt x="759" y="655"/>
                </a:lnTo>
                <a:lnTo>
                  <a:pt x="758" y="657"/>
                </a:lnTo>
                <a:lnTo>
                  <a:pt x="694" y="593"/>
                </a:lnTo>
                <a:lnTo>
                  <a:pt x="694" y="590"/>
                </a:lnTo>
                <a:close/>
                <a:moveTo>
                  <a:pt x="879" y="774"/>
                </a:moveTo>
                <a:lnTo>
                  <a:pt x="954" y="849"/>
                </a:lnTo>
                <a:lnTo>
                  <a:pt x="953" y="850"/>
                </a:lnTo>
                <a:lnTo>
                  <a:pt x="950" y="850"/>
                </a:lnTo>
                <a:lnTo>
                  <a:pt x="876" y="775"/>
                </a:lnTo>
                <a:lnTo>
                  <a:pt x="879" y="774"/>
                </a:lnTo>
                <a:close/>
                <a:moveTo>
                  <a:pt x="694" y="586"/>
                </a:moveTo>
                <a:lnTo>
                  <a:pt x="760" y="653"/>
                </a:lnTo>
                <a:lnTo>
                  <a:pt x="759" y="655"/>
                </a:lnTo>
                <a:lnTo>
                  <a:pt x="694" y="590"/>
                </a:lnTo>
                <a:lnTo>
                  <a:pt x="694" y="586"/>
                </a:lnTo>
                <a:close/>
                <a:moveTo>
                  <a:pt x="881" y="773"/>
                </a:moveTo>
                <a:lnTo>
                  <a:pt x="956" y="849"/>
                </a:lnTo>
                <a:lnTo>
                  <a:pt x="955" y="849"/>
                </a:lnTo>
                <a:lnTo>
                  <a:pt x="954" y="849"/>
                </a:lnTo>
                <a:lnTo>
                  <a:pt x="879" y="774"/>
                </a:lnTo>
                <a:lnTo>
                  <a:pt x="881" y="773"/>
                </a:lnTo>
                <a:close/>
                <a:moveTo>
                  <a:pt x="694" y="582"/>
                </a:moveTo>
                <a:lnTo>
                  <a:pt x="761" y="651"/>
                </a:lnTo>
                <a:lnTo>
                  <a:pt x="760" y="653"/>
                </a:lnTo>
                <a:lnTo>
                  <a:pt x="694" y="586"/>
                </a:lnTo>
                <a:lnTo>
                  <a:pt x="694" y="582"/>
                </a:lnTo>
                <a:close/>
                <a:moveTo>
                  <a:pt x="883" y="772"/>
                </a:moveTo>
                <a:lnTo>
                  <a:pt x="958" y="848"/>
                </a:lnTo>
                <a:lnTo>
                  <a:pt x="957" y="848"/>
                </a:lnTo>
                <a:lnTo>
                  <a:pt x="956" y="849"/>
                </a:lnTo>
                <a:lnTo>
                  <a:pt x="881" y="773"/>
                </a:lnTo>
                <a:lnTo>
                  <a:pt x="883" y="772"/>
                </a:lnTo>
                <a:close/>
                <a:moveTo>
                  <a:pt x="694" y="579"/>
                </a:moveTo>
                <a:lnTo>
                  <a:pt x="762" y="648"/>
                </a:lnTo>
                <a:lnTo>
                  <a:pt x="761" y="651"/>
                </a:lnTo>
                <a:lnTo>
                  <a:pt x="694" y="582"/>
                </a:lnTo>
                <a:lnTo>
                  <a:pt x="694" y="579"/>
                </a:lnTo>
                <a:close/>
                <a:moveTo>
                  <a:pt x="884" y="771"/>
                </a:moveTo>
                <a:lnTo>
                  <a:pt x="960" y="845"/>
                </a:lnTo>
                <a:lnTo>
                  <a:pt x="959" y="846"/>
                </a:lnTo>
                <a:lnTo>
                  <a:pt x="958" y="848"/>
                </a:lnTo>
                <a:lnTo>
                  <a:pt x="883" y="772"/>
                </a:lnTo>
                <a:lnTo>
                  <a:pt x="884" y="771"/>
                </a:lnTo>
                <a:close/>
                <a:moveTo>
                  <a:pt x="694" y="576"/>
                </a:moveTo>
                <a:lnTo>
                  <a:pt x="763" y="646"/>
                </a:lnTo>
                <a:lnTo>
                  <a:pt x="762" y="648"/>
                </a:lnTo>
                <a:lnTo>
                  <a:pt x="694" y="579"/>
                </a:lnTo>
                <a:lnTo>
                  <a:pt x="694" y="576"/>
                </a:lnTo>
                <a:close/>
                <a:moveTo>
                  <a:pt x="887" y="770"/>
                </a:moveTo>
                <a:lnTo>
                  <a:pt x="962" y="844"/>
                </a:lnTo>
                <a:lnTo>
                  <a:pt x="961" y="845"/>
                </a:lnTo>
                <a:lnTo>
                  <a:pt x="960" y="845"/>
                </a:lnTo>
                <a:lnTo>
                  <a:pt x="884" y="771"/>
                </a:lnTo>
                <a:lnTo>
                  <a:pt x="887" y="770"/>
                </a:lnTo>
                <a:close/>
                <a:moveTo>
                  <a:pt x="694" y="573"/>
                </a:moveTo>
                <a:lnTo>
                  <a:pt x="764" y="644"/>
                </a:lnTo>
                <a:lnTo>
                  <a:pt x="763" y="646"/>
                </a:lnTo>
                <a:lnTo>
                  <a:pt x="694" y="576"/>
                </a:lnTo>
                <a:lnTo>
                  <a:pt x="694" y="573"/>
                </a:lnTo>
                <a:close/>
                <a:moveTo>
                  <a:pt x="889" y="769"/>
                </a:moveTo>
                <a:lnTo>
                  <a:pt x="964" y="843"/>
                </a:lnTo>
                <a:lnTo>
                  <a:pt x="963" y="844"/>
                </a:lnTo>
                <a:lnTo>
                  <a:pt x="962" y="844"/>
                </a:lnTo>
                <a:lnTo>
                  <a:pt x="887" y="770"/>
                </a:lnTo>
                <a:lnTo>
                  <a:pt x="889" y="769"/>
                </a:lnTo>
                <a:close/>
                <a:moveTo>
                  <a:pt x="694" y="570"/>
                </a:moveTo>
                <a:lnTo>
                  <a:pt x="766" y="642"/>
                </a:lnTo>
                <a:lnTo>
                  <a:pt x="764" y="644"/>
                </a:lnTo>
                <a:lnTo>
                  <a:pt x="694" y="573"/>
                </a:lnTo>
                <a:lnTo>
                  <a:pt x="694" y="570"/>
                </a:lnTo>
                <a:close/>
                <a:moveTo>
                  <a:pt x="891" y="767"/>
                </a:moveTo>
                <a:lnTo>
                  <a:pt x="965" y="842"/>
                </a:lnTo>
                <a:lnTo>
                  <a:pt x="964" y="842"/>
                </a:lnTo>
                <a:lnTo>
                  <a:pt x="964" y="843"/>
                </a:lnTo>
                <a:lnTo>
                  <a:pt x="889" y="769"/>
                </a:lnTo>
                <a:lnTo>
                  <a:pt x="891" y="767"/>
                </a:lnTo>
                <a:close/>
                <a:moveTo>
                  <a:pt x="694" y="566"/>
                </a:moveTo>
                <a:lnTo>
                  <a:pt x="767" y="640"/>
                </a:lnTo>
                <a:lnTo>
                  <a:pt x="766" y="642"/>
                </a:lnTo>
                <a:lnTo>
                  <a:pt x="694" y="570"/>
                </a:lnTo>
                <a:lnTo>
                  <a:pt x="694" y="566"/>
                </a:lnTo>
                <a:close/>
                <a:moveTo>
                  <a:pt x="893" y="766"/>
                </a:moveTo>
                <a:lnTo>
                  <a:pt x="967" y="840"/>
                </a:lnTo>
                <a:lnTo>
                  <a:pt x="966" y="841"/>
                </a:lnTo>
                <a:lnTo>
                  <a:pt x="965" y="842"/>
                </a:lnTo>
                <a:lnTo>
                  <a:pt x="891" y="767"/>
                </a:lnTo>
                <a:lnTo>
                  <a:pt x="893" y="766"/>
                </a:lnTo>
                <a:close/>
                <a:moveTo>
                  <a:pt x="694" y="563"/>
                </a:moveTo>
                <a:lnTo>
                  <a:pt x="768" y="639"/>
                </a:lnTo>
                <a:lnTo>
                  <a:pt x="767" y="640"/>
                </a:lnTo>
                <a:lnTo>
                  <a:pt x="694" y="566"/>
                </a:lnTo>
                <a:lnTo>
                  <a:pt x="694" y="563"/>
                </a:lnTo>
                <a:close/>
                <a:moveTo>
                  <a:pt x="895" y="764"/>
                </a:moveTo>
                <a:lnTo>
                  <a:pt x="970" y="839"/>
                </a:lnTo>
                <a:lnTo>
                  <a:pt x="968" y="840"/>
                </a:lnTo>
                <a:lnTo>
                  <a:pt x="967" y="840"/>
                </a:lnTo>
                <a:lnTo>
                  <a:pt x="893" y="766"/>
                </a:lnTo>
                <a:lnTo>
                  <a:pt x="895" y="764"/>
                </a:lnTo>
                <a:close/>
                <a:moveTo>
                  <a:pt x="694" y="560"/>
                </a:moveTo>
                <a:lnTo>
                  <a:pt x="770" y="637"/>
                </a:lnTo>
                <a:lnTo>
                  <a:pt x="768" y="639"/>
                </a:lnTo>
                <a:lnTo>
                  <a:pt x="694" y="563"/>
                </a:lnTo>
                <a:lnTo>
                  <a:pt x="694" y="560"/>
                </a:lnTo>
                <a:close/>
                <a:moveTo>
                  <a:pt x="896" y="762"/>
                </a:moveTo>
                <a:lnTo>
                  <a:pt x="971" y="837"/>
                </a:lnTo>
                <a:lnTo>
                  <a:pt x="970" y="838"/>
                </a:lnTo>
                <a:lnTo>
                  <a:pt x="970" y="839"/>
                </a:lnTo>
                <a:lnTo>
                  <a:pt x="895" y="764"/>
                </a:lnTo>
                <a:lnTo>
                  <a:pt x="896" y="762"/>
                </a:lnTo>
                <a:close/>
                <a:moveTo>
                  <a:pt x="694" y="557"/>
                </a:moveTo>
                <a:lnTo>
                  <a:pt x="772" y="635"/>
                </a:lnTo>
                <a:lnTo>
                  <a:pt x="770" y="637"/>
                </a:lnTo>
                <a:lnTo>
                  <a:pt x="694" y="560"/>
                </a:lnTo>
                <a:lnTo>
                  <a:pt x="694" y="557"/>
                </a:lnTo>
                <a:close/>
                <a:moveTo>
                  <a:pt x="898" y="761"/>
                </a:moveTo>
                <a:lnTo>
                  <a:pt x="973" y="836"/>
                </a:lnTo>
                <a:lnTo>
                  <a:pt x="972" y="837"/>
                </a:lnTo>
                <a:lnTo>
                  <a:pt x="971" y="837"/>
                </a:lnTo>
                <a:lnTo>
                  <a:pt x="896" y="762"/>
                </a:lnTo>
                <a:lnTo>
                  <a:pt x="898" y="761"/>
                </a:lnTo>
                <a:close/>
                <a:moveTo>
                  <a:pt x="694" y="554"/>
                </a:moveTo>
                <a:lnTo>
                  <a:pt x="774" y="634"/>
                </a:lnTo>
                <a:lnTo>
                  <a:pt x="772" y="635"/>
                </a:lnTo>
                <a:lnTo>
                  <a:pt x="694" y="557"/>
                </a:lnTo>
                <a:lnTo>
                  <a:pt x="694" y="554"/>
                </a:lnTo>
                <a:close/>
                <a:moveTo>
                  <a:pt x="899" y="760"/>
                </a:moveTo>
                <a:lnTo>
                  <a:pt x="974" y="834"/>
                </a:lnTo>
                <a:lnTo>
                  <a:pt x="973" y="835"/>
                </a:lnTo>
                <a:lnTo>
                  <a:pt x="973" y="836"/>
                </a:lnTo>
                <a:lnTo>
                  <a:pt x="898" y="761"/>
                </a:lnTo>
                <a:lnTo>
                  <a:pt x="899" y="760"/>
                </a:lnTo>
                <a:close/>
                <a:moveTo>
                  <a:pt x="694" y="550"/>
                </a:moveTo>
                <a:lnTo>
                  <a:pt x="775" y="631"/>
                </a:lnTo>
                <a:lnTo>
                  <a:pt x="774" y="634"/>
                </a:lnTo>
                <a:lnTo>
                  <a:pt x="694" y="554"/>
                </a:lnTo>
                <a:lnTo>
                  <a:pt x="694" y="550"/>
                </a:lnTo>
                <a:close/>
                <a:moveTo>
                  <a:pt x="901" y="758"/>
                </a:moveTo>
                <a:lnTo>
                  <a:pt x="975" y="832"/>
                </a:lnTo>
                <a:lnTo>
                  <a:pt x="975" y="833"/>
                </a:lnTo>
                <a:lnTo>
                  <a:pt x="974" y="834"/>
                </a:lnTo>
                <a:lnTo>
                  <a:pt x="899" y="760"/>
                </a:lnTo>
                <a:lnTo>
                  <a:pt x="901" y="758"/>
                </a:lnTo>
                <a:close/>
                <a:moveTo>
                  <a:pt x="694" y="547"/>
                </a:moveTo>
                <a:lnTo>
                  <a:pt x="777" y="630"/>
                </a:lnTo>
                <a:lnTo>
                  <a:pt x="775" y="631"/>
                </a:lnTo>
                <a:lnTo>
                  <a:pt x="694" y="550"/>
                </a:lnTo>
                <a:lnTo>
                  <a:pt x="694" y="547"/>
                </a:lnTo>
                <a:close/>
                <a:moveTo>
                  <a:pt x="904" y="757"/>
                </a:moveTo>
                <a:lnTo>
                  <a:pt x="977" y="831"/>
                </a:lnTo>
                <a:lnTo>
                  <a:pt x="976" y="832"/>
                </a:lnTo>
                <a:lnTo>
                  <a:pt x="975" y="832"/>
                </a:lnTo>
                <a:lnTo>
                  <a:pt x="901" y="758"/>
                </a:lnTo>
                <a:lnTo>
                  <a:pt x="904" y="757"/>
                </a:lnTo>
                <a:close/>
                <a:moveTo>
                  <a:pt x="694" y="544"/>
                </a:moveTo>
                <a:lnTo>
                  <a:pt x="778" y="628"/>
                </a:lnTo>
                <a:lnTo>
                  <a:pt x="777" y="630"/>
                </a:lnTo>
                <a:lnTo>
                  <a:pt x="694" y="547"/>
                </a:lnTo>
                <a:lnTo>
                  <a:pt x="694" y="544"/>
                </a:lnTo>
                <a:close/>
                <a:moveTo>
                  <a:pt x="905" y="755"/>
                </a:moveTo>
                <a:lnTo>
                  <a:pt x="978" y="828"/>
                </a:lnTo>
                <a:lnTo>
                  <a:pt x="977" y="829"/>
                </a:lnTo>
                <a:lnTo>
                  <a:pt x="977" y="831"/>
                </a:lnTo>
                <a:lnTo>
                  <a:pt x="904" y="757"/>
                </a:lnTo>
                <a:lnTo>
                  <a:pt x="905" y="755"/>
                </a:lnTo>
                <a:close/>
                <a:moveTo>
                  <a:pt x="694" y="541"/>
                </a:moveTo>
                <a:lnTo>
                  <a:pt x="780" y="627"/>
                </a:lnTo>
                <a:lnTo>
                  <a:pt x="778" y="628"/>
                </a:lnTo>
                <a:lnTo>
                  <a:pt x="694" y="544"/>
                </a:lnTo>
                <a:lnTo>
                  <a:pt x="694" y="541"/>
                </a:lnTo>
                <a:close/>
                <a:moveTo>
                  <a:pt x="907" y="753"/>
                </a:moveTo>
                <a:lnTo>
                  <a:pt x="979" y="826"/>
                </a:lnTo>
                <a:lnTo>
                  <a:pt x="978" y="827"/>
                </a:lnTo>
                <a:lnTo>
                  <a:pt x="978" y="828"/>
                </a:lnTo>
                <a:lnTo>
                  <a:pt x="905" y="755"/>
                </a:lnTo>
                <a:lnTo>
                  <a:pt x="907" y="753"/>
                </a:lnTo>
                <a:close/>
                <a:moveTo>
                  <a:pt x="694" y="538"/>
                </a:moveTo>
                <a:lnTo>
                  <a:pt x="781" y="625"/>
                </a:lnTo>
                <a:lnTo>
                  <a:pt x="780" y="627"/>
                </a:lnTo>
                <a:lnTo>
                  <a:pt x="694" y="541"/>
                </a:lnTo>
                <a:lnTo>
                  <a:pt x="694" y="538"/>
                </a:lnTo>
                <a:close/>
                <a:moveTo>
                  <a:pt x="908" y="752"/>
                </a:moveTo>
                <a:lnTo>
                  <a:pt x="980" y="824"/>
                </a:lnTo>
                <a:lnTo>
                  <a:pt x="979" y="825"/>
                </a:lnTo>
                <a:lnTo>
                  <a:pt x="979" y="826"/>
                </a:lnTo>
                <a:lnTo>
                  <a:pt x="907" y="753"/>
                </a:lnTo>
                <a:lnTo>
                  <a:pt x="908" y="752"/>
                </a:lnTo>
                <a:close/>
                <a:moveTo>
                  <a:pt x="694" y="535"/>
                </a:moveTo>
                <a:lnTo>
                  <a:pt x="783" y="624"/>
                </a:lnTo>
                <a:lnTo>
                  <a:pt x="781" y="625"/>
                </a:lnTo>
                <a:lnTo>
                  <a:pt x="694" y="538"/>
                </a:lnTo>
                <a:lnTo>
                  <a:pt x="694" y="535"/>
                </a:lnTo>
                <a:close/>
                <a:moveTo>
                  <a:pt x="909" y="750"/>
                </a:moveTo>
                <a:lnTo>
                  <a:pt x="981" y="822"/>
                </a:lnTo>
                <a:lnTo>
                  <a:pt x="980" y="823"/>
                </a:lnTo>
                <a:lnTo>
                  <a:pt x="980" y="824"/>
                </a:lnTo>
                <a:lnTo>
                  <a:pt x="908" y="752"/>
                </a:lnTo>
                <a:lnTo>
                  <a:pt x="909" y="750"/>
                </a:lnTo>
                <a:close/>
                <a:moveTo>
                  <a:pt x="694" y="531"/>
                </a:moveTo>
                <a:lnTo>
                  <a:pt x="785" y="623"/>
                </a:lnTo>
                <a:lnTo>
                  <a:pt x="783" y="624"/>
                </a:lnTo>
                <a:lnTo>
                  <a:pt x="694" y="535"/>
                </a:lnTo>
                <a:lnTo>
                  <a:pt x="694" y="531"/>
                </a:lnTo>
                <a:close/>
                <a:moveTo>
                  <a:pt x="911" y="747"/>
                </a:moveTo>
                <a:lnTo>
                  <a:pt x="982" y="819"/>
                </a:lnTo>
                <a:lnTo>
                  <a:pt x="981" y="821"/>
                </a:lnTo>
                <a:lnTo>
                  <a:pt x="981" y="822"/>
                </a:lnTo>
                <a:lnTo>
                  <a:pt x="909" y="750"/>
                </a:lnTo>
                <a:lnTo>
                  <a:pt x="911" y="747"/>
                </a:lnTo>
                <a:close/>
                <a:moveTo>
                  <a:pt x="694" y="528"/>
                </a:moveTo>
                <a:lnTo>
                  <a:pt x="788" y="621"/>
                </a:lnTo>
                <a:lnTo>
                  <a:pt x="785" y="623"/>
                </a:lnTo>
                <a:lnTo>
                  <a:pt x="694" y="531"/>
                </a:lnTo>
                <a:lnTo>
                  <a:pt x="694" y="528"/>
                </a:lnTo>
                <a:close/>
                <a:moveTo>
                  <a:pt x="912" y="746"/>
                </a:moveTo>
                <a:lnTo>
                  <a:pt x="982" y="817"/>
                </a:lnTo>
                <a:lnTo>
                  <a:pt x="982" y="818"/>
                </a:lnTo>
                <a:lnTo>
                  <a:pt x="982" y="819"/>
                </a:lnTo>
                <a:lnTo>
                  <a:pt x="911" y="747"/>
                </a:lnTo>
                <a:lnTo>
                  <a:pt x="912" y="746"/>
                </a:lnTo>
                <a:close/>
                <a:moveTo>
                  <a:pt x="694" y="524"/>
                </a:moveTo>
                <a:lnTo>
                  <a:pt x="789" y="620"/>
                </a:lnTo>
                <a:lnTo>
                  <a:pt x="788" y="621"/>
                </a:lnTo>
                <a:lnTo>
                  <a:pt x="694" y="528"/>
                </a:lnTo>
                <a:lnTo>
                  <a:pt x="694" y="524"/>
                </a:lnTo>
                <a:close/>
                <a:moveTo>
                  <a:pt x="913" y="744"/>
                </a:moveTo>
                <a:lnTo>
                  <a:pt x="983" y="815"/>
                </a:lnTo>
                <a:lnTo>
                  <a:pt x="983" y="816"/>
                </a:lnTo>
                <a:lnTo>
                  <a:pt x="982" y="817"/>
                </a:lnTo>
                <a:lnTo>
                  <a:pt x="912" y="746"/>
                </a:lnTo>
                <a:lnTo>
                  <a:pt x="913" y="744"/>
                </a:lnTo>
                <a:close/>
                <a:moveTo>
                  <a:pt x="694" y="521"/>
                </a:moveTo>
                <a:lnTo>
                  <a:pt x="791" y="619"/>
                </a:lnTo>
                <a:lnTo>
                  <a:pt x="789" y="620"/>
                </a:lnTo>
                <a:lnTo>
                  <a:pt x="694" y="524"/>
                </a:lnTo>
                <a:lnTo>
                  <a:pt x="694" y="521"/>
                </a:lnTo>
                <a:close/>
                <a:moveTo>
                  <a:pt x="914" y="742"/>
                </a:moveTo>
                <a:lnTo>
                  <a:pt x="984" y="811"/>
                </a:lnTo>
                <a:lnTo>
                  <a:pt x="983" y="812"/>
                </a:lnTo>
                <a:lnTo>
                  <a:pt x="983" y="815"/>
                </a:lnTo>
                <a:lnTo>
                  <a:pt x="913" y="744"/>
                </a:lnTo>
                <a:lnTo>
                  <a:pt x="914" y="742"/>
                </a:lnTo>
                <a:close/>
                <a:moveTo>
                  <a:pt x="694" y="517"/>
                </a:moveTo>
                <a:lnTo>
                  <a:pt x="793" y="618"/>
                </a:lnTo>
                <a:lnTo>
                  <a:pt x="791" y="619"/>
                </a:lnTo>
                <a:lnTo>
                  <a:pt x="694" y="521"/>
                </a:lnTo>
                <a:lnTo>
                  <a:pt x="694" y="517"/>
                </a:lnTo>
                <a:close/>
                <a:moveTo>
                  <a:pt x="916" y="740"/>
                </a:moveTo>
                <a:lnTo>
                  <a:pt x="984" y="809"/>
                </a:lnTo>
                <a:lnTo>
                  <a:pt x="984" y="810"/>
                </a:lnTo>
                <a:lnTo>
                  <a:pt x="984" y="811"/>
                </a:lnTo>
                <a:lnTo>
                  <a:pt x="914" y="742"/>
                </a:lnTo>
                <a:lnTo>
                  <a:pt x="916" y="740"/>
                </a:lnTo>
                <a:close/>
                <a:moveTo>
                  <a:pt x="694" y="514"/>
                </a:moveTo>
                <a:lnTo>
                  <a:pt x="795" y="617"/>
                </a:lnTo>
                <a:lnTo>
                  <a:pt x="793" y="618"/>
                </a:lnTo>
                <a:lnTo>
                  <a:pt x="694" y="517"/>
                </a:lnTo>
                <a:lnTo>
                  <a:pt x="694" y="514"/>
                </a:lnTo>
                <a:close/>
                <a:moveTo>
                  <a:pt x="917" y="738"/>
                </a:moveTo>
                <a:lnTo>
                  <a:pt x="984" y="806"/>
                </a:lnTo>
                <a:lnTo>
                  <a:pt x="984" y="807"/>
                </a:lnTo>
                <a:lnTo>
                  <a:pt x="984" y="809"/>
                </a:lnTo>
                <a:lnTo>
                  <a:pt x="916" y="740"/>
                </a:lnTo>
                <a:lnTo>
                  <a:pt x="917" y="738"/>
                </a:lnTo>
                <a:close/>
                <a:moveTo>
                  <a:pt x="694" y="511"/>
                </a:moveTo>
                <a:lnTo>
                  <a:pt x="797" y="614"/>
                </a:lnTo>
                <a:lnTo>
                  <a:pt x="795" y="617"/>
                </a:lnTo>
                <a:lnTo>
                  <a:pt x="694" y="514"/>
                </a:lnTo>
                <a:lnTo>
                  <a:pt x="694" y="511"/>
                </a:lnTo>
                <a:close/>
                <a:moveTo>
                  <a:pt x="918" y="736"/>
                </a:moveTo>
                <a:lnTo>
                  <a:pt x="984" y="803"/>
                </a:lnTo>
                <a:lnTo>
                  <a:pt x="984" y="803"/>
                </a:lnTo>
                <a:lnTo>
                  <a:pt x="984" y="805"/>
                </a:lnTo>
                <a:lnTo>
                  <a:pt x="984" y="806"/>
                </a:lnTo>
                <a:lnTo>
                  <a:pt x="917" y="738"/>
                </a:lnTo>
                <a:lnTo>
                  <a:pt x="918" y="736"/>
                </a:lnTo>
                <a:close/>
                <a:moveTo>
                  <a:pt x="694" y="508"/>
                </a:moveTo>
                <a:lnTo>
                  <a:pt x="799" y="613"/>
                </a:lnTo>
                <a:lnTo>
                  <a:pt x="797" y="614"/>
                </a:lnTo>
                <a:lnTo>
                  <a:pt x="694" y="511"/>
                </a:lnTo>
                <a:lnTo>
                  <a:pt x="694" y="508"/>
                </a:lnTo>
                <a:close/>
                <a:moveTo>
                  <a:pt x="920" y="734"/>
                </a:moveTo>
                <a:lnTo>
                  <a:pt x="984" y="800"/>
                </a:lnTo>
                <a:lnTo>
                  <a:pt x="984" y="803"/>
                </a:lnTo>
                <a:lnTo>
                  <a:pt x="918" y="736"/>
                </a:lnTo>
                <a:lnTo>
                  <a:pt x="920" y="734"/>
                </a:lnTo>
                <a:close/>
                <a:moveTo>
                  <a:pt x="694" y="505"/>
                </a:moveTo>
                <a:lnTo>
                  <a:pt x="801" y="612"/>
                </a:lnTo>
                <a:lnTo>
                  <a:pt x="799" y="613"/>
                </a:lnTo>
                <a:lnTo>
                  <a:pt x="694" y="508"/>
                </a:lnTo>
                <a:lnTo>
                  <a:pt x="694" y="505"/>
                </a:lnTo>
                <a:close/>
                <a:moveTo>
                  <a:pt x="921" y="731"/>
                </a:moveTo>
                <a:lnTo>
                  <a:pt x="984" y="796"/>
                </a:lnTo>
                <a:lnTo>
                  <a:pt x="984" y="800"/>
                </a:lnTo>
                <a:lnTo>
                  <a:pt x="920" y="734"/>
                </a:lnTo>
                <a:lnTo>
                  <a:pt x="921" y="731"/>
                </a:lnTo>
                <a:close/>
                <a:moveTo>
                  <a:pt x="694" y="502"/>
                </a:moveTo>
                <a:lnTo>
                  <a:pt x="803" y="611"/>
                </a:lnTo>
                <a:lnTo>
                  <a:pt x="801" y="612"/>
                </a:lnTo>
                <a:lnTo>
                  <a:pt x="694" y="505"/>
                </a:lnTo>
                <a:lnTo>
                  <a:pt x="694" y="502"/>
                </a:lnTo>
                <a:close/>
                <a:moveTo>
                  <a:pt x="922" y="729"/>
                </a:moveTo>
                <a:lnTo>
                  <a:pt x="984" y="793"/>
                </a:lnTo>
                <a:lnTo>
                  <a:pt x="984" y="796"/>
                </a:lnTo>
                <a:lnTo>
                  <a:pt x="921" y="731"/>
                </a:lnTo>
                <a:lnTo>
                  <a:pt x="922" y="729"/>
                </a:lnTo>
                <a:close/>
                <a:moveTo>
                  <a:pt x="694" y="498"/>
                </a:moveTo>
                <a:lnTo>
                  <a:pt x="806" y="611"/>
                </a:lnTo>
                <a:lnTo>
                  <a:pt x="803" y="611"/>
                </a:lnTo>
                <a:lnTo>
                  <a:pt x="694" y="502"/>
                </a:lnTo>
                <a:lnTo>
                  <a:pt x="694" y="498"/>
                </a:lnTo>
                <a:close/>
                <a:moveTo>
                  <a:pt x="923" y="727"/>
                </a:moveTo>
                <a:lnTo>
                  <a:pt x="984" y="790"/>
                </a:lnTo>
                <a:lnTo>
                  <a:pt x="984" y="793"/>
                </a:lnTo>
                <a:lnTo>
                  <a:pt x="922" y="729"/>
                </a:lnTo>
                <a:lnTo>
                  <a:pt x="923" y="727"/>
                </a:lnTo>
                <a:close/>
                <a:moveTo>
                  <a:pt x="694" y="495"/>
                </a:moveTo>
                <a:lnTo>
                  <a:pt x="808" y="610"/>
                </a:lnTo>
                <a:lnTo>
                  <a:pt x="806" y="611"/>
                </a:lnTo>
                <a:lnTo>
                  <a:pt x="694" y="498"/>
                </a:lnTo>
                <a:lnTo>
                  <a:pt x="694" y="495"/>
                </a:lnTo>
                <a:close/>
                <a:moveTo>
                  <a:pt x="923" y="725"/>
                </a:moveTo>
                <a:lnTo>
                  <a:pt x="984" y="786"/>
                </a:lnTo>
                <a:lnTo>
                  <a:pt x="984" y="790"/>
                </a:lnTo>
                <a:lnTo>
                  <a:pt x="923" y="727"/>
                </a:lnTo>
                <a:lnTo>
                  <a:pt x="923" y="725"/>
                </a:lnTo>
                <a:close/>
                <a:moveTo>
                  <a:pt x="694" y="492"/>
                </a:moveTo>
                <a:lnTo>
                  <a:pt x="811" y="609"/>
                </a:lnTo>
                <a:lnTo>
                  <a:pt x="808" y="610"/>
                </a:lnTo>
                <a:lnTo>
                  <a:pt x="694" y="495"/>
                </a:lnTo>
                <a:lnTo>
                  <a:pt x="694" y="492"/>
                </a:lnTo>
                <a:close/>
                <a:moveTo>
                  <a:pt x="924" y="722"/>
                </a:moveTo>
                <a:lnTo>
                  <a:pt x="984" y="783"/>
                </a:lnTo>
                <a:lnTo>
                  <a:pt x="984" y="786"/>
                </a:lnTo>
                <a:lnTo>
                  <a:pt x="923" y="725"/>
                </a:lnTo>
                <a:lnTo>
                  <a:pt x="924" y="722"/>
                </a:lnTo>
                <a:close/>
                <a:moveTo>
                  <a:pt x="694" y="489"/>
                </a:moveTo>
                <a:lnTo>
                  <a:pt x="813" y="608"/>
                </a:lnTo>
                <a:lnTo>
                  <a:pt x="812" y="609"/>
                </a:lnTo>
                <a:lnTo>
                  <a:pt x="811" y="609"/>
                </a:lnTo>
                <a:lnTo>
                  <a:pt x="694" y="492"/>
                </a:lnTo>
                <a:lnTo>
                  <a:pt x="694" y="489"/>
                </a:lnTo>
                <a:close/>
                <a:moveTo>
                  <a:pt x="925" y="720"/>
                </a:moveTo>
                <a:lnTo>
                  <a:pt x="984" y="779"/>
                </a:lnTo>
                <a:lnTo>
                  <a:pt x="984" y="783"/>
                </a:lnTo>
                <a:lnTo>
                  <a:pt x="924" y="722"/>
                </a:lnTo>
                <a:lnTo>
                  <a:pt x="925" y="720"/>
                </a:lnTo>
                <a:close/>
                <a:moveTo>
                  <a:pt x="694" y="486"/>
                </a:moveTo>
                <a:lnTo>
                  <a:pt x="815" y="607"/>
                </a:lnTo>
                <a:lnTo>
                  <a:pt x="813" y="608"/>
                </a:lnTo>
                <a:lnTo>
                  <a:pt x="694" y="489"/>
                </a:lnTo>
                <a:lnTo>
                  <a:pt x="694" y="486"/>
                </a:lnTo>
                <a:close/>
                <a:moveTo>
                  <a:pt x="926" y="718"/>
                </a:moveTo>
                <a:lnTo>
                  <a:pt x="984" y="776"/>
                </a:lnTo>
                <a:lnTo>
                  <a:pt x="984" y="779"/>
                </a:lnTo>
                <a:lnTo>
                  <a:pt x="925" y="720"/>
                </a:lnTo>
                <a:lnTo>
                  <a:pt x="926" y="718"/>
                </a:lnTo>
                <a:close/>
                <a:moveTo>
                  <a:pt x="694" y="482"/>
                </a:moveTo>
                <a:lnTo>
                  <a:pt x="818" y="607"/>
                </a:lnTo>
                <a:lnTo>
                  <a:pt x="817" y="607"/>
                </a:lnTo>
                <a:lnTo>
                  <a:pt x="815" y="607"/>
                </a:lnTo>
                <a:lnTo>
                  <a:pt x="694" y="486"/>
                </a:lnTo>
                <a:lnTo>
                  <a:pt x="694" y="482"/>
                </a:lnTo>
                <a:close/>
                <a:moveTo>
                  <a:pt x="926" y="714"/>
                </a:moveTo>
                <a:lnTo>
                  <a:pt x="984" y="773"/>
                </a:lnTo>
                <a:lnTo>
                  <a:pt x="984" y="776"/>
                </a:lnTo>
                <a:lnTo>
                  <a:pt x="926" y="718"/>
                </a:lnTo>
                <a:lnTo>
                  <a:pt x="926" y="717"/>
                </a:lnTo>
                <a:lnTo>
                  <a:pt x="926" y="714"/>
                </a:lnTo>
                <a:close/>
                <a:moveTo>
                  <a:pt x="694" y="479"/>
                </a:moveTo>
                <a:lnTo>
                  <a:pt x="821" y="606"/>
                </a:lnTo>
                <a:lnTo>
                  <a:pt x="818" y="607"/>
                </a:lnTo>
                <a:lnTo>
                  <a:pt x="694" y="482"/>
                </a:lnTo>
                <a:lnTo>
                  <a:pt x="694" y="479"/>
                </a:lnTo>
                <a:close/>
                <a:moveTo>
                  <a:pt x="927" y="712"/>
                </a:moveTo>
                <a:lnTo>
                  <a:pt x="984" y="770"/>
                </a:lnTo>
                <a:lnTo>
                  <a:pt x="984" y="773"/>
                </a:lnTo>
                <a:lnTo>
                  <a:pt x="926" y="714"/>
                </a:lnTo>
                <a:lnTo>
                  <a:pt x="927" y="712"/>
                </a:lnTo>
                <a:close/>
                <a:moveTo>
                  <a:pt x="694" y="476"/>
                </a:moveTo>
                <a:lnTo>
                  <a:pt x="824" y="606"/>
                </a:lnTo>
                <a:lnTo>
                  <a:pt x="823" y="606"/>
                </a:lnTo>
                <a:lnTo>
                  <a:pt x="821" y="606"/>
                </a:lnTo>
                <a:lnTo>
                  <a:pt x="694" y="479"/>
                </a:lnTo>
                <a:lnTo>
                  <a:pt x="694" y="476"/>
                </a:lnTo>
                <a:close/>
                <a:moveTo>
                  <a:pt x="927" y="709"/>
                </a:moveTo>
                <a:lnTo>
                  <a:pt x="984" y="767"/>
                </a:lnTo>
                <a:lnTo>
                  <a:pt x="984" y="770"/>
                </a:lnTo>
                <a:lnTo>
                  <a:pt x="927" y="712"/>
                </a:lnTo>
                <a:lnTo>
                  <a:pt x="927" y="709"/>
                </a:lnTo>
                <a:close/>
                <a:moveTo>
                  <a:pt x="694" y="473"/>
                </a:moveTo>
                <a:lnTo>
                  <a:pt x="827" y="605"/>
                </a:lnTo>
                <a:lnTo>
                  <a:pt x="825" y="606"/>
                </a:lnTo>
                <a:lnTo>
                  <a:pt x="824" y="606"/>
                </a:lnTo>
                <a:lnTo>
                  <a:pt x="694" y="476"/>
                </a:lnTo>
                <a:lnTo>
                  <a:pt x="694" y="473"/>
                </a:lnTo>
                <a:close/>
                <a:moveTo>
                  <a:pt x="928" y="707"/>
                </a:moveTo>
                <a:lnTo>
                  <a:pt x="984" y="763"/>
                </a:lnTo>
                <a:lnTo>
                  <a:pt x="984" y="767"/>
                </a:lnTo>
                <a:lnTo>
                  <a:pt x="927" y="709"/>
                </a:lnTo>
                <a:lnTo>
                  <a:pt x="928" y="708"/>
                </a:lnTo>
                <a:lnTo>
                  <a:pt x="928" y="707"/>
                </a:lnTo>
                <a:close/>
                <a:moveTo>
                  <a:pt x="694" y="470"/>
                </a:moveTo>
                <a:lnTo>
                  <a:pt x="829" y="605"/>
                </a:lnTo>
                <a:lnTo>
                  <a:pt x="828" y="605"/>
                </a:lnTo>
                <a:lnTo>
                  <a:pt x="827" y="605"/>
                </a:lnTo>
                <a:lnTo>
                  <a:pt x="694" y="473"/>
                </a:lnTo>
                <a:lnTo>
                  <a:pt x="694" y="470"/>
                </a:lnTo>
                <a:close/>
                <a:moveTo>
                  <a:pt x="928" y="704"/>
                </a:moveTo>
                <a:lnTo>
                  <a:pt x="984" y="760"/>
                </a:lnTo>
                <a:lnTo>
                  <a:pt x="984" y="763"/>
                </a:lnTo>
                <a:lnTo>
                  <a:pt x="928" y="707"/>
                </a:lnTo>
                <a:lnTo>
                  <a:pt x="928" y="705"/>
                </a:lnTo>
                <a:lnTo>
                  <a:pt x="928" y="704"/>
                </a:lnTo>
                <a:close/>
                <a:moveTo>
                  <a:pt x="694" y="465"/>
                </a:moveTo>
                <a:lnTo>
                  <a:pt x="832" y="605"/>
                </a:lnTo>
                <a:lnTo>
                  <a:pt x="831" y="605"/>
                </a:lnTo>
                <a:lnTo>
                  <a:pt x="829" y="605"/>
                </a:lnTo>
                <a:lnTo>
                  <a:pt x="694" y="470"/>
                </a:lnTo>
                <a:lnTo>
                  <a:pt x="694" y="465"/>
                </a:lnTo>
                <a:close/>
                <a:moveTo>
                  <a:pt x="928" y="701"/>
                </a:moveTo>
                <a:lnTo>
                  <a:pt x="984" y="757"/>
                </a:lnTo>
                <a:lnTo>
                  <a:pt x="984" y="760"/>
                </a:lnTo>
                <a:lnTo>
                  <a:pt x="928" y="704"/>
                </a:lnTo>
                <a:lnTo>
                  <a:pt x="928" y="703"/>
                </a:lnTo>
                <a:lnTo>
                  <a:pt x="928" y="701"/>
                </a:lnTo>
                <a:close/>
                <a:moveTo>
                  <a:pt x="694" y="462"/>
                </a:moveTo>
                <a:lnTo>
                  <a:pt x="835" y="605"/>
                </a:lnTo>
                <a:lnTo>
                  <a:pt x="833" y="605"/>
                </a:lnTo>
                <a:lnTo>
                  <a:pt x="832" y="605"/>
                </a:lnTo>
                <a:lnTo>
                  <a:pt x="694" y="465"/>
                </a:lnTo>
                <a:lnTo>
                  <a:pt x="694" y="462"/>
                </a:lnTo>
                <a:close/>
                <a:moveTo>
                  <a:pt x="929" y="697"/>
                </a:moveTo>
                <a:lnTo>
                  <a:pt x="984" y="754"/>
                </a:lnTo>
                <a:lnTo>
                  <a:pt x="984" y="757"/>
                </a:lnTo>
                <a:lnTo>
                  <a:pt x="928" y="701"/>
                </a:lnTo>
                <a:lnTo>
                  <a:pt x="928" y="700"/>
                </a:lnTo>
                <a:lnTo>
                  <a:pt x="929" y="697"/>
                </a:lnTo>
                <a:close/>
                <a:moveTo>
                  <a:pt x="694" y="459"/>
                </a:moveTo>
                <a:lnTo>
                  <a:pt x="839" y="605"/>
                </a:lnTo>
                <a:lnTo>
                  <a:pt x="836" y="605"/>
                </a:lnTo>
                <a:lnTo>
                  <a:pt x="835" y="605"/>
                </a:lnTo>
                <a:lnTo>
                  <a:pt x="694" y="462"/>
                </a:lnTo>
                <a:lnTo>
                  <a:pt x="694" y="459"/>
                </a:lnTo>
                <a:close/>
                <a:moveTo>
                  <a:pt x="929" y="694"/>
                </a:moveTo>
                <a:lnTo>
                  <a:pt x="984" y="751"/>
                </a:lnTo>
                <a:lnTo>
                  <a:pt x="984" y="754"/>
                </a:lnTo>
                <a:lnTo>
                  <a:pt x="929" y="697"/>
                </a:lnTo>
                <a:lnTo>
                  <a:pt x="929" y="696"/>
                </a:lnTo>
                <a:lnTo>
                  <a:pt x="929" y="694"/>
                </a:lnTo>
                <a:close/>
                <a:moveTo>
                  <a:pt x="694" y="456"/>
                </a:moveTo>
                <a:lnTo>
                  <a:pt x="842" y="605"/>
                </a:lnTo>
                <a:lnTo>
                  <a:pt x="840" y="605"/>
                </a:lnTo>
                <a:lnTo>
                  <a:pt x="839" y="605"/>
                </a:lnTo>
                <a:lnTo>
                  <a:pt x="694" y="459"/>
                </a:lnTo>
                <a:lnTo>
                  <a:pt x="694" y="456"/>
                </a:lnTo>
                <a:close/>
                <a:moveTo>
                  <a:pt x="929" y="691"/>
                </a:moveTo>
                <a:lnTo>
                  <a:pt x="984" y="747"/>
                </a:lnTo>
                <a:lnTo>
                  <a:pt x="984" y="751"/>
                </a:lnTo>
                <a:lnTo>
                  <a:pt x="929" y="694"/>
                </a:lnTo>
                <a:lnTo>
                  <a:pt x="929" y="694"/>
                </a:lnTo>
                <a:lnTo>
                  <a:pt x="929" y="692"/>
                </a:lnTo>
                <a:lnTo>
                  <a:pt x="929" y="691"/>
                </a:lnTo>
                <a:close/>
                <a:moveTo>
                  <a:pt x="694" y="453"/>
                </a:moveTo>
                <a:lnTo>
                  <a:pt x="845" y="605"/>
                </a:lnTo>
                <a:lnTo>
                  <a:pt x="844" y="605"/>
                </a:lnTo>
                <a:lnTo>
                  <a:pt x="842" y="605"/>
                </a:lnTo>
                <a:lnTo>
                  <a:pt x="694" y="456"/>
                </a:lnTo>
                <a:lnTo>
                  <a:pt x="694" y="453"/>
                </a:lnTo>
                <a:close/>
                <a:moveTo>
                  <a:pt x="928" y="688"/>
                </a:moveTo>
                <a:lnTo>
                  <a:pt x="984" y="744"/>
                </a:lnTo>
                <a:lnTo>
                  <a:pt x="984" y="747"/>
                </a:lnTo>
                <a:lnTo>
                  <a:pt x="929" y="691"/>
                </a:lnTo>
                <a:lnTo>
                  <a:pt x="929" y="690"/>
                </a:lnTo>
                <a:lnTo>
                  <a:pt x="928" y="688"/>
                </a:lnTo>
                <a:close/>
                <a:moveTo>
                  <a:pt x="694" y="449"/>
                </a:moveTo>
                <a:lnTo>
                  <a:pt x="849" y="605"/>
                </a:lnTo>
                <a:lnTo>
                  <a:pt x="847" y="605"/>
                </a:lnTo>
                <a:lnTo>
                  <a:pt x="845" y="605"/>
                </a:lnTo>
                <a:lnTo>
                  <a:pt x="694" y="453"/>
                </a:lnTo>
                <a:lnTo>
                  <a:pt x="694" y="449"/>
                </a:lnTo>
                <a:close/>
                <a:moveTo>
                  <a:pt x="928" y="685"/>
                </a:moveTo>
                <a:lnTo>
                  <a:pt x="984" y="741"/>
                </a:lnTo>
                <a:lnTo>
                  <a:pt x="984" y="744"/>
                </a:lnTo>
                <a:lnTo>
                  <a:pt x="928" y="688"/>
                </a:lnTo>
                <a:lnTo>
                  <a:pt x="928" y="686"/>
                </a:lnTo>
                <a:lnTo>
                  <a:pt x="928" y="685"/>
                </a:lnTo>
                <a:close/>
                <a:moveTo>
                  <a:pt x="694" y="446"/>
                </a:moveTo>
                <a:lnTo>
                  <a:pt x="852" y="605"/>
                </a:lnTo>
                <a:lnTo>
                  <a:pt x="850" y="605"/>
                </a:lnTo>
                <a:lnTo>
                  <a:pt x="849" y="605"/>
                </a:lnTo>
                <a:lnTo>
                  <a:pt x="694" y="449"/>
                </a:lnTo>
                <a:lnTo>
                  <a:pt x="694" y="446"/>
                </a:lnTo>
                <a:close/>
                <a:moveTo>
                  <a:pt x="928" y="680"/>
                </a:moveTo>
                <a:lnTo>
                  <a:pt x="984" y="738"/>
                </a:lnTo>
                <a:lnTo>
                  <a:pt x="984" y="741"/>
                </a:lnTo>
                <a:lnTo>
                  <a:pt x="928" y="685"/>
                </a:lnTo>
                <a:lnTo>
                  <a:pt x="928" y="683"/>
                </a:lnTo>
                <a:lnTo>
                  <a:pt x="928" y="680"/>
                </a:lnTo>
                <a:close/>
                <a:moveTo>
                  <a:pt x="694" y="443"/>
                </a:moveTo>
                <a:lnTo>
                  <a:pt x="857" y="606"/>
                </a:lnTo>
                <a:lnTo>
                  <a:pt x="855" y="606"/>
                </a:lnTo>
                <a:lnTo>
                  <a:pt x="852" y="605"/>
                </a:lnTo>
                <a:lnTo>
                  <a:pt x="694" y="446"/>
                </a:lnTo>
                <a:lnTo>
                  <a:pt x="694" y="443"/>
                </a:lnTo>
                <a:close/>
                <a:moveTo>
                  <a:pt x="927" y="676"/>
                </a:moveTo>
                <a:lnTo>
                  <a:pt x="984" y="735"/>
                </a:lnTo>
                <a:lnTo>
                  <a:pt x="984" y="738"/>
                </a:lnTo>
                <a:lnTo>
                  <a:pt x="928" y="680"/>
                </a:lnTo>
                <a:lnTo>
                  <a:pt x="927" y="678"/>
                </a:lnTo>
                <a:lnTo>
                  <a:pt x="927" y="676"/>
                </a:lnTo>
                <a:close/>
                <a:moveTo>
                  <a:pt x="694" y="440"/>
                </a:moveTo>
                <a:lnTo>
                  <a:pt x="861" y="607"/>
                </a:lnTo>
                <a:lnTo>
                  <a:pt x="859" y="607"/>
                </a:lnTo>
                <a:lnTo>
                  <a:pt x="857" y="606"/>
                </a:lnTo>
                <a:lnTo>
                  <a:pt x="694" y="443"/>
                </a:lnTo>
                <a:lnTo>
                  <a:pt x="694" y="440"/>
                </a:lnTo>
                <a:close/>
                <a:moveTo>
                  <a:pt x="926" y="673"/>
                </a:moveTo>
                <a:lnTo>
                  <a:pt x="984" y="731"/>
                </a:lnTo>
                <a:lnTo>
                  <a:pt x="984" y="735"/>
                </a:lnTo>
                <a:lnTo>
                  <a:pt x="927" y="676"/>
                </a:lnTo>
                <a:lnTo>
                  <a:pt x="927" y="674"/>
                </a:lnTo>
                <a:lnTo>
                  <a:pt x="926" y="673"/>
                </a:lnTo>
                <a:close/>
                <a:moveTo>
                  <a:pt x="694" y="437"/>
                </a:moveTo>
                <a:lnTo>
                  <a:pt x="865" y="608"/>
                </a:lnTo>
                <a:lnTo>
                  <a:pt x="863" y="608"/>
                </a:lnTo>
                <a:lnTo>
                  <a:pt x="861" y="607"/>
                </a:lnTo>
                <a:lnTo>
                  <a:pt x="694" y="440"/>
                </a:lnTo>
                <a:lnTo>
                  <a:pt x="694" y="437"/>
                </a:lnTo>
                <a:close/>
                <a:moveTo>
                  <a:pt x="925" y="668"/>
                </a:moveTo>
                <a:lnTo>
                  <a:pt x="984" y="728"/>
                </a:lnTo>
                <a:lnTo>
                  <a:pt x="984" y="731"/>
                </a:lnTo>
                <a:lnTo>
                  <a:pt x="926" y="673"/>
                </a:lnTo>
                <a:lnTo>
                  <a:pt x="926" y="670"/>
                </a:lnTo>
                <a:lnTo>
                  <a:pt x="925" y="668"/>
                </a:lnTo>
                <a:close/>
                <a:moveTo>
                  <a:pt x="694" y="433"/>
                </a:moveTo>
                <a:lnTo>
                  <a:pt x="766" y="506"/>
                </a:lnTo>
                <a:lnTo>
                  <a:pt x="768" y="508"/>
                </a:lnTo>
                <a:lnTo>
                  <a:pt x="770" y="510"/>
                </a:lnTo>
                <a:lnTo>
                  <a:pt x="869" y="610"/>
                </a:lnTo>
                <a:lnTo>
                  <a:pt x="867" y="609"/>
                </a:lnTo>
                <a:lnTo>
                  <a:pt x="865" y="608"/>
                </a:lnTo>
                <a:lnTo>
                  <a:pt x="694" y="437"/>
                </a:lnTo>
                <a:lnTo>
                  <a:pt x="694" y="433"/>
                </a:lnTo>
                <a:close/>
                <a:moveTo>
                  <a:pt x="923" y="663"/>
                </a:moveTo>
                <a:lnTo>
                  <a:pt x="984" y="724"/>
                </a:lnTo>
                <a:lnTo>
                  <a:pt x="984" y="728"/>
                </a:lnTo>
                <a:lnTo>
                  <a:pt x="925" y="668"/>
                </a:lnTo>
                <a:lnTo>
                  <a:pt x="924" y="665"/>
                </a:lnTo>
                <a:lnTo>
                  <a:pt x="923" y="663"/>
                </a:lnTo>
                <a:close/>
                <a:moveTo>
                  <a:pt x="694" y="430"/>
                </a:moveTo>
                <a:lnTo>
                  <a:pt x="760" y="496"/>
                </a:lnTo>
                <a:lnTo>
                  <a:pt x="763" y="502"/>
                </a:lnTo>
                <a:lnTo>
                  <a:pt x="766" y="506"/>
                </a:lnTo>
                <a:lnTo>
                  <a:pt x="694" y="433"/>
                </a:lnTo>
                <a:lnTo>
                  <a:pt x="694" y="430"/>
                </a:lnTo>
                <a:close/>
                <a:moveTo>
                  <a:pt x="781" y="517"/>
                </a:moveTo>
                <a:lnTo>
                  <a:pt x="876" y="612"/>
                </a:lnTo>
                <a:lnTo>
                  <a:pt x="873" y="611"/>
                </a:lnTo>
                <a:lnTo>
                  <a:pt x="869" y="610"/>
                </a:lnTo>
                <a:lnTo>
                  <a:pt x="770" y="510"/>
                </a:lnTo>
                <a:lnTo>
                  <a:pt x="776" y="514"/>
                </a:lnTo>
                <a:lnTo>
                  <a:pt x="781" y="517"/>
                </a:lnTo>
                <a:close/>
                <a:moveTo>
                  <a:pt x="921" y="658"/>
                </a:moveTo>
                <a:lnTo>
                  <a:pt x="984" y="721"/>
                </a:lnTo>
                <a:lnTo>
                  <a:pt x="984" y="724"/>
                </a:lnTo>
                <a:lnTo>
                  <a:pt x="923" y="663"/>
                </a:lnTo>
                <a:lnTo>
                  <a:pt x="922" y="660"/>
                </a:lnTo>
                <a:lnTo>
                  <a:pt x="921" y="658"/>
                </a:lnTo>
                <a:close/>
                <a:moveTo>
                  <a:pt x="694" y="427"/>
                </a:moveTo>
                <a:lnTo>
                  <a:pt x="757" y="490"/>
                </a:lnTo>
                <a:lnTo>
                  <a:pt x="758" y="493"/>
                </a:lnTo>
                <a:lnTo>
                  <a:pt x="760" y="496"/>
                </a:lnTo>
                <a:lnTo>
                  <a:pt x="694" y="430"/>
                </a:lnTo>
                <a:lnTo>
                  <a:pt x="694" y="427"/>
                </a:lnTo>
                <a:close/>
                <a:moveTo>
                  <a:pt x="786" y="520"/>
                </a:moveTo>
                <a:lnTo>
                  <a:pt x="882" y="615"/>
                </a:lnTo>
                <a:lnTo>
                  <a:pt x="879" y="613"/>
                </a:lnTo>
                <a:lnTo>
                  <a:pt x="876" y="612"/>
                </a:lnTo>
                <a:lnTo>
                  <a:pt x="781" y="517"/>
                </a:lnTo>
                <a:lnTo>
                  <a:pt x="783" y="519"/>
                </a:lnTo>
                <a:lnTo>
                  <a:pt x="786" y="520"/>
                </a:lnTo>
                <a:close/>
                <a:moveTo>
                  <a:pt x="917" y="652"/>
                </a:moveTo>
                <a:lnTo>
                  <a:pt x="984" y="718"/>
                </a:lnTo>
                <a:lnTo>
                  <a:pt x="984" y="721"/>
                </a:lnTo>
                <a:lnTo>
                  <a:pt x="921" y="658"/>
                </a:lnTo>
                <a:lnTo>
                  <a:pt x="920" y="655"/>
                </a:lnTo>
                <a:lnTo>
                  <a:pt x="917" y="652"/>
                </a:lnTo>
                <a:close/>
                <a:moveTo>
                  <a:pt x="694" y="424"/>
                </a:moveTo>
                <a:lnTo>
                  <a:pt x="756" y="486"/>
                </a:lnTo>
                <a:lnTo>
                  <a:pt x="757" y="488"/>
                </a:lnTo>
                <a:lnTo>
                  <a:pt x="757" y="490"/>
                </a:lnTo>
                <a:lnTo>
                  <a:pt x="694" y="427"/>
                </a:lnTo>
                <a:lnTo>
                  <a:pt x="694" y="424"/>
                </a:lnTo>
                <a:close/>
                <a:moveTo>
                  <a:pt x="792" y="522"/>
                </a:moveTo>
                <a:lnTo>
                  <a:pt x="891" y="621"/>
                </a:lnTo>
                <a:lnTo>
                  <a:pt x="887" y="618"/>
                </a:lnTo>
                <a:lnTo>
                  <a:pt x="882" y="615"/>
                </a:lnTo>
                <a:lnTo>
                  <a:pt x="786" y="520"/>
                </a:lnTo>
                <a:lnTo>
                  <a:pt x="789" y="521"/>
                </a:lnTo>
                <a:lnTo>
                  <a:pt x="792" y="522"/>
                </a:lnTo>
                <a:close/>
                <a:moveTo>
                  <a:pt x="912" y="643"/>
                </a:moveTo>
                <a:lnTo>
                  <a:pt x="984" y="714"/>
                </a:lnTo>
                <a:lnTo>
                  <a:pt x="984" y="718"/>
                </a:lnTo>
                <a:lnTo>
                  <a:pt x="917" y="652"/>
                </a:lnTo>
                <a:lnTo>
                  <a:pt x="915" y="646"/>
                </a:lnTo>
                <a:lnTo>
                  <a:pt x="912" y="643"/>
                </a:lnTo>
                <a:close/>
                <a:moveTo>
                  <a:pt x="694" y="421"/>
                </a:moveTo>
                <a:lnTo>
                  <a:pt x="755" y="481"/>
                </a:lnTo>
                <a:lnTo>
                  <a:pt x="756" y="483"/>
                </a:lnTo>
                <a:lnTo>
                  <a:pt x="756" y="486"/>
                </a:lnTo>
                <a:lnTo>
                  <a:pt x="694" y="424"/>
                </a:lnTo>
                <a:lnTo>
                  <a:pt x="694" y="421"/>
                </a:lnTo>
                <a:close/>
                <a:moveTo>
                  <a:pt x="795" y="522"/>
                </a:moveTo>
                <a:lnTo>
                  <a:pt x="984" y="711"/>
                </a:lnTo>
                <a:lnTo>
                  <a:pt x="984" y="714"/>
                </a:lnTo>
                <a:lnTo>
                  <a:pt x="912" y="643"/>
                </a:lnTo>
                <a:lnTo>
                  <a:pt x="908" y="637"/>
                </a:lnTo>
                <a:lnTo>
                  <a:pt x="902" y="630"/>
                </a:lnTo>
                <a:lnTo>
                  <a:pt x="897" y="625"/>
                </a:lnTo>
                <a:lnTo>
                  <a:pt x="891" y="621"/>
                </a:lnTo>
                <a:lnTo>
                  <a:pt x="792" y="522"/>
                </a:lnTo>
                <a:lnTo>
                  <a:pt x="794" y="522"/>
                </a:lnTo>
                <a:lnTo>
                  <a:pt x="795" y="522"/>
                </a:lnTo>
                <a:close/>
                <a:moveTo>
                  <a:pt x="694" y="417"/>
                </a:moveTo>
                <a:lnTo>
                  <a:pt x="755" y="478"/>
                </a:lnTo>
                <a:lnTo>
                  <a:pt x="755" y="479"/>
                </a:lnTo>
                <a:lnTo>
                  <a:pt x="755" y="481"/>
                </a:lnTo>
                <a:lnTo>
                  <a:pt x="694" y="421"/>
                </a:lnTo>
                <a:lnTo>
                  <a:pt x="694" y="417"/>
                </a:lnTo>
                <a:close/>
                <a:moveTo>
                  <a:pt x="799" y="523"/>
                </a:moveTo>
                <a:lnTo>
                  <a:pt x="984" y="708"/>
                </a:lnTo>
                <a:lnTo>
                  <a:pt x="984" y="711"/>
                </a:lnTo>
                <a:lnTo>
                  <a:pt x="795" y="522"/>
                </a:lnTo>
                <a:lnTo>
                  <a:pt x="797" y="523"/>
                </a:lnTo>
                <a:lnTo>
                  <a:pt x="799" y="523"/>
                </a:lnTo>
                <a:close/>
                <a:moveTo>
                  <a:pt x="694" y="414"/>
                </a:moveTo>
                <a:lnTo>
                  <a:pt x="755" y="475"/>
                </a:lnTo>
                <a:lnTo>
                  <a:pt x="755" y="476"/>
                </a:lnTo>
                <a:lnTo>
                  <a:pt x="755" y="478"/>
                </a:lnTo>
                <a:lnTo>
                  <a:pt x="694" y="417"/>
                </a:lnTo>
                <a:lnTo>
                  <a:pt x="694" y="414"/>
                </a:lnTo>
                <a:close/>
                <a:moveTo>
                  <a:pt x="802" y="523"/>
                </a:moveTo>
                <a:lnTo>
                  <a:pt x="984" y="705"/>
                </a:lnTo>
                <a:lnTo>
                  <a:pt x="984" y="708"/>
                </a:lnTo>
                <a:lnTo>
                  <a:pt x="799" y="523"/>
                </a:lnTo>
                <a:lnTo>
                  <a:pt x="801" y="523"/>
                </a:lnTo>
                <a:lnTo>
                  <a:pt x="802" y="523"/>
                </a:lnTo>
                <a:close/>
                <a:moveTo>
                  <a:pt x="694" y="411"/>
                </a:moveTo>
                <a:lnTo>
                  <a:pt x="755" y="471"/>
                </a:lnTo>
                <a:lnTo>
                  <a:pt x="755" y="474"/>
                </a:lnTo>
                <a:lnTo>
                  <a:pt x="755" y="475"/>
                </a:lnTo>
                <a:lnTo>
                  <a:pt x="694" y="414"/>
                </a:lnTo>
                <a:lnTo>
                  <a:pt x="694" y="411"/>
                </a:lnTo>
                <a:close/>
                <a:moveTo>
                  <a:pt x="806" y="523"/>
                </a:moveTo>
                <a:lnTo>
                  <a:pt x="984" y="702"/>
                </a:lnTo>
                <a:lnTo>
                  <a:pt x="984" y="705"/>
                </a:lnTo>
                <a:lnTo>
                  <a:pt x="802" y="523"/>
                </a:lnTo>
                <a:lnTo>
                  <a:pt x="803" y="523"/>
                </a:lnTo>
                <a:lnTo>
                  <a:pt x="806" y="523"/>
                </a:lnTo>
                <a:close/>
                <a:moveTo>
                  <a:pt x="694" y="408"/>
                </a:moveTo>
                <a:lnTo>
                  <a:pt x="755" y="467"/>
                </a:lnTo>
                <a:lnTo>
                  <a:pt x="755" y="471"/>
                </a:lnTo>
                <a:lnTo>
                  <a:pt x="694" y="411"/>
                </a:lnTo>
                <a:lnTo>
                  <a:pt x="694" y="408"/>
                </a:lnTo>
                <a:close/>
                <a:moveTo>
                  <a:pt x="809" y="523"/>
                </a:moveTo>
                <a:lnTo>
                  <a:pt x="984" y="698"/>
                </a:lnTo>
                <a:lnTo>
                  <a:pt x="984" y="702"/>
                </a:lnTo>
                <a:lnTo>
                  <a:pt x="806" y="523"/>
                </a:lnTo>
                <a:lnTo>
                  <a:pt x="809" y="523"/>
                </a:lnTo>
                <a:close/>
                <a:moveTo>
                  <a:pt x="694" y="404"/>
                </a:moveTo>
                <a:lnTo>
                  <a:pt x="755" y="464"/>
                </a:lnTo>
                <a:lnTo>
                  <a:pt x="755" y="467"/>
                </a:lnTo>
                <a:lnTo>
                  <a:pt x="694" y="408"/>
                </a:lnTo>
                <a:lnTo>
                  <a:pt x="694" y="404"/>
                </a:lnTo>
                <a:close/>
                <a:moveTo>
                  <a:pt x="812" y="523"/>
                </a:moveTo>
                <a:lnTo>
                  <a:pt x="984" y="695"/>
                </a:lnTo>
                <a:lnTo>
                  <a:pt x="984" y="698"/>
                </a:lnTo>
                <a:lnTo>
                  <a:pt x="809" y="523"/>
                </a:lnTo>
                <a:lnTo>
                  <a:pt x="812" y="523"/>
                </a:lnTo>
                <a:close/>
                <a:moveTo>
                  <a:pt x="694" y="400"/>
                </a:moveTo>
                <a:lnTo>
                  <a:pt x="755" y="461"/>
                </a:lnTo>
                <a:lnTo>
                  <a:pt x="755" y="464"/>
                </a:lnTo>
                <a:lnTo>
                  <a:pt x="694" y="404"/>
                </a:lnTo>
                <a:lnTo>
                  <a:pt x="694" y="400"/>
                </a:lnTo>
                <a:close/>
                <a:moveTo>
                  <a:pt x="815" y="523"/>
                </a:moveTo>
                <a:lnTo>
                  <a:pt x="984" y="692"/>
                </a:lnTo>
                <a:lnTo>
                  <a:pt x="984" y="695"/>
                </a:lnTo>
                <a:lnTo>
                  <a:pt x="812" y="523"/>
                </a:lnTo>
                <a:lnTo>
                  <a:pt x="815" y="523"/>
                </a:lnTo>
                <a:close/>
                <a:moveTo>
                  <a:pt x="694" y="397"/>
                </a:moveTo>
                <a:lnTo>
                  <a:pt x="755" y="458"/>
                </a:lnTo>
                <a:lnTo>
                  <a:pt x="755" y="461"/>
                </a:lnTo>
                <a:lnTo>
                  <a:pt x="694" y="400"/>
                </a:lnTo>
                <a:lnTo>
                  <a:pt x="694" y="397"/>
                </a:lnTo>
                <a:close/>
                <a:moveTo>
                  <a:pt x="818" y="523"/>
                </a:moveTo>
                <a:lnTo>
                  <a:pt x="984" y="689"/>
                </a:lnTo>
                <a:lnTo>
                  <a:pt x="984" y="692"/>
                </a:lnTo>
                <a:lnTo>
                  <a:pt x="815" y="523"/>
                </a:lnTo>
                <a:lnTo>
                  <a:pt x="818" y="523"/>
                </a:lnTo>
                <a:close/>
                <a:moveTo>
                  <a:pt x="694" y="394"/>
                </a:moveTo>
                <a:lnTo>
                  <a:pt x="755" y="455"/>
                </a:lnTo>
                <a:lnTo>
                  <a:pt x="755" y="458"/>
                </a:lnTo>
                <a:lnTo>
                  <a:pt x="694" y="397"/>
                </a:lnTo>
                <a:lnTo>
                  <a:pt x="694" y="394"/>
                </a:lnTo>
                <a:close/>
                <a:moveTo>
                  <a:pt x="822" y="523"/>
                </a:moveTo>
                <a:lnTo>
                  <a:pt x="984" y="686"/>
                </a:lnTo>
                <a:lnTo>
                  <a:pt x="984" y="689"/>
                </a:lnTo>
                <a:lnTo>
                  <a:pt x="818" y="523"/>
                </a:lnTo>
                <a:lnTo>
                  <a:pt x="822" y="523"/>
                </a:lnTo>
                <a:close/>
                <a:moveTo>
                  <a:pt x="694" y="391"/>
                </a:moveTo>
                <a:lnTo>
                  <a:pt x="755" y="451"/>
                </a:lnTo>
                <a:lnTo>
                  <a:pt x="755" y="455"/>
                </a:lnTo>
                <a:lnTo>
                  <a:pt x="694" y="394"/>
                </a:lnTo>
                <a:lnTo>
                  <a:pt x="694" y="391"/>
                </a:lnTo>
                <a:close/>
                <a:moveTo>
                  <a:pt x="826" y="523"/>
                </a:moveTo>
                <a:lnTo>
                  <a:pt x="984" y="683"/>
                </a:lnTo>
                <a:lnTo>
                  <a:pt x="984" y="686"/>
                </a:lnTo>
                <a:lnTo>
                  <a:pt x="822" y="523"/>
                </a:lnTo>
                <a:lnTo>
                  <a:pt x="826" y="523"/>
                </a:lnTo>
                <a:close/>
                <a:moveTo>
                  <a:pt x="694" y="388"/>
                </a:moveTo>
                <a:lnTo>
                  <a:pt x="755" y="448"/>
                </a:lnTo>
                <a:lnTo>
                  <a:pt x="755" y="451"/>
                </a:lnTo>
                <a:lnTo>
                  <a:pt x="694" y="391"/>
                </a:lnTo>
                <a:lnTo>
                  <a:pt x="694" y="388"/>
                </a:lnTo>
                <a:close/>
                <a:moveTo>
                  <a:pt x="829" y="523"/>
                </a:moveTo>
                <a:lnTo>
                  <a:pt x="984" y="679"/>
                </a:lnTo>
                <a:lnTo>
                  <a:pt x="984" y="683"/>
                </a:lnTo>
                <a:lnTo>
                  <a:pt x="826" y="523"/>
                </a:lnTo>
                <a:lnTo>
                  <a:pt x="829" y="523"/>
                </a:lnTo>
                <a:close/>
                <a:moveTo>
                  <a:pt x="694" y="384"/>
                </a:moveTo>
                <a:lnTo>
                  <a:pt x="755" y="445"/>
                </a:lnTo>
                <a:lnTo>
                  <a:pt x="755" y="448"/>
                </a:lnTo>
                <a:lnTo>
                  <a:pt x="694" y="388"/>
                </a:lnTo>
                <a:lnTo>
                  <a:pt x="694" y="384"/>
                </a:lnTo>
                <a:close/>
                <a:moveTo>
                  <a:pt x="832" y="523"/>
                </a:moveTo>
                <a:lnTo>
                  <a:pt x="984" y="676"/>
                </a:lnTo>
                <a:lnTo>
                  <a:pt x="984" y="679"/>
                </a:lnTo>
                <a:lnTo>
                  <a:pt x="829" y="523"/>
                </a:lnTo>
                <a:lnTo>
                  <a:pt x="832" y="523"/>
                </a:lnTo>
                <a:close/>
                <a:moveTo>
                  <a:pt x="694" y="381"/>
                </a:moveTo>
                <a:lnTo>
                  <a:pt x="755" y="442"/>
                </a:lnTo>
                <a:lnTo>
                  <a:pt x="755" y="445"/>
                </a:lnTo>
                <a:lnTo>
                  <a:pt x="694" y="384"/>
                </a:lnTo>
                <a:lnTo>
                  <a:pt x="694" y="381"/>
                </a:lnTo>
                <a:close/>
                <a:moveTo>
                  <a:pt x="835" y="523"/>
                </a:moveTo>
                <a:lnTo>
                  <a:pt x="984" y="673"/>
                </a:lnTo>
                <a:lnTo>
                  <a:pt x="984" y="676"/>
                </a:lnTo>
                <a:lnTo>
                  <a:pt x="832" y="523"/>
                </a:lnTo>
                <a:lnTo>
                  <a:pt x="835" y="523"/>
                </a:lnTo>
                <a:close/>
                <a:moveTo>
                  <a:pt x="694" y="378"/>
                </a:moveTo>
                <a:lnTo>
                  <a:pt x="755" y="439"/>
                </a:lnTo>
                <a:lnTo>
                  <a:pt x="755" y="442"/>
                </a:lnTo>
                <a:lnTo>
                  <a:pt x="694" y="381"/>
                </a:lnTo>
                <a:lnTo>
                  <a:pt x="694" y="378"/>
                </a:lnTo>
                <a:close/>
                <a:moveTo>
                  <a:pt x="839" y="523"/>
                </a:moveTo>
                <a:lnTo>
                  <a:pt x="984" y="670"/>
                </a:lnTo>
                <a:lnTo>
                  <a:pt x="984" y="673"/>
                </a:lnTo>
                <a:lnTo>
                  <a:pt x="835" y="523"/>
                </a:lnTo>
                <a:lnTo>
                  <a:pt x="839" y="523"/>
                </a:lnTo>
                <a:close/>
                <a:moveTo>
                  <a:pt x="694" y="375"/>
                </a:moveTo>
                <a:lnTo>
                  <a:pt x="755" y="436"/>
                </a:lnTo>
                <a:lnTo>
                  <a:pt x="755" y="439"/>
                </a:lnTo>
                <a:lnTo>
                  <a:pt x="694" y="378"/>
                </a:lnTo>
                <a:lnTo>
                  <a:pt x="694" y="375"/>
                </a:lnTo>
                <a:close/>
                <a:moveTo>
                  <a:pt x="842" y="523"/>
                </a:moveTo>
                <a:lnTo>
                  <a:pt x="984" y="665"/>
                </a:lnTo>
                <a:lnTo>
                  <a:pt x="984" y="670"/>
                </a:lnTo>
                <a:lnTo>
                  <a:pt x="839" y="523"/>
                </a:lnTo>
                <a:lnTo>
                  <a:pt x="842" y="523"/>
                </a:lnTo>
                <a:close/>
                <a:moveTo>
                  <a:pt x="694" y="372"/>
                </a:moveTo>
                <a:lnTo>
                  <a:pt x="755" y="432"/>
                </a:lnTo>
                <a:lnTo>
                  <a:pt x="755" y="436"/>
                </a:lnTo>
                <a:lnTo>
                  <a:pt x="694" y="375"/>
                </a:lnTo>
                <a:lnTo>
                  <a:pt x="694" y="372"/>
                </a:lnTo>
                <a:close/>
                <a:moveTo>
                  <a:pt x="845" y="523"/>
                </a:moveTo>
                <a:lnTo>
                  <a:pt x="984" y="662"/>
                </a:lnTo>
                <a:lnTo>
                  <a:pt x="984" y="665"/>
                </a:lnTo>
                <a:lnTo>
                  <a:pt x="842" y="523"/>
                </a:lnTo>
                <a:lnTo>
                  <a:pt x="845" y="523"/>
                </a:lnTo>
                <a:close/>
                <a:moveTo>
                  <a:pt x="694" y="368"/>
                </a:moveTo>
                <a:lnTo>
                  <a:pt x="755" y="429"/>
                </a:lnTo>
                <a:lnTo>
                  <a:pt x="755" y="432"/>
                </a:lnTo>
                <a:lnTo>
                  <a:pt x="694" y="372"/>
                </a:lnTo>
                <a:lnTo>
                  <a:pt x="694" y="368"/>
                </a:lnTo>
                <a:close/>
                <a:moveTo>
                  <a:pt x="848" y="523"/>
                </a:moveTo>
                <a:lnTo>
                  <a:pt x="984" y="659"/>
                </a:lnTo>
                <a:lnTo>
                  <a:pt x="984" y="662"/>
                </a:lnTo>
                <a:lnTo>
                  <a:pt x="845" y="523"/>
                </a:lnTo>
                <a:lnTo>
                  <a:pt x="848" y="523"/>
                </a:lnTo>
                <a:close/>
                <a:moveTo>
                  <a:pt x="694" y="365"/>
                </a:moveTo>
                <a:lnTo>
                  <a:pt x="755" y="426"/>
                </a:lnTo>
                <a:lnTo>
                  <a:pt x="755" y="429"/>
                </a:lnTo>
                <a:lnTo>
                  <a:pt x="694" y="368"/>
                </a:lnTo>
                <a:lnTo>
                  <a:pt x="694" y="365"/>
                </a:lnTo>
                <a:close/>
                <a:moveTo>
                  <a:pt x="851" y="523"/>
                </a:moveTo>
                <a:lnTo>
                  <a:pt x="984" y="656"/>
                </a:lnTo>
                <a:lnTo>
                  <a:pt x="984" y="659"/>
                </a:lnTo>
                <a:lnTo>
                  <a:pt x="848" y="523"/>
                </a:lnTo>
                <a:lnTo>
                  <a:pt x="851" y="523"/>
                </a:lnTo>
                <a:close/>
                <a:moveTo>
                  <a:pt x="694" y="362"/>
                </a:moveTo>
                <a:lnTo>
                  <a:pt x="755" y="423"/>
                </a:lnTo>
                <a:lnTo>
                  <a:pt x="755" y="426"/>
                </a:lnTo>
                <a:lnTo>
                  <a:pt x="694" y="365"/>
                </a:lnTo>
                <a:lnTo>
                  <a:pt x="694" y="362"/>
                </a:lnTo>
                <a:close/>
                <a:moveTo>
                  <a:pt x="855" y="523"/>
                </a:moveTo>
                <a:lnTo>
                  <a:pt x="984" y="653"/>
                </a:lnTo>
                <a:lnTo>
                  <a:pt x="984" y="656"/>
                </a:lnTo>
                <a:lnTo>
                  <a:pt x="851" y="523"/>
                </a:lnTo>
                <a:lnTo>
                  <a:pt x="855" y="523"/>
                </a:lnTo>
                <a:close/>
                <a:moveTo>
                  <a:pt x="694" y="359"/>
                </a:moveTo>
                <a:lnTo>
                  <a:pt x="755" y="420"/>
                </a:lnTo>
                <a:lnTo>
                  <a:pt x="755" y="423"/>
                </a:lnTo>
                <a:lnTo>
                  <a:pt x="694" y="362"/>
                </a:lnTo>
                <a:lnTo>
                  <a:pt x="694" y="359"/>
                </a:lnTo>
                <a:close/>
                <a:moveTo>
                  <a:pt x="858" y="523"/>
                </a:moveTo>
                <a:lnTo>
                  <a:pt x="984" y="650"/>
                </a:lnTo>
                <a:lnTo>
                  <a:pt x="984" y="653"/>
                </a:lnTo>
                <a:lnTo>
                  <a:pt x="855" y="523"/>
                </a:lnTo>
                <a:lnTo>
                  <a:pt x="858" y="523"/>
                </a:lnTo>
                <a:close/>
                <a:moveTo>
                  <a:pt x="694" y="356"/>
                </a:moveTo>
                <a:lnTo>
                  <a:pt x="755" y="416"/>
                </a:lnTo>
                <a:lnTo>
                  <a:pt x="755" y="420"/>
                </a:lnTo>
                <a:lnTo>
                  <a:pt x="694" y="359"/>
                </a:lnTo>
                <a:lnTo>
                  <a:pt x="694" y="356"/>
                </a:lnTo>
                <a:close/>
                <a:moveTo>
                  <a:pt x="861" y="523"/>
                </a:moveTo>
                <a:lnTo>
                  <a:pt x="984" y="646"/>
                </a:lnTo>
                <a:lnTo>
                  <a:pt x="984" y="650"/>
                </a:lnTo>
                <a:lnTo>
                  <a:pt x="858" y="523"/>
                </a:lnTo>
                <a:lnTo>
                  <a:pt x="861" y="523"/>
                </a:lnTo>
                <a:close/>
                <a:moveTo>
                  <a:pt x="694" y="352"/>
                </a:moveTo>
                <a:lnTo>
                  <a:pt x="755" y="412"/>
                </a:lnTo>
                <a:lnTo>
                  <a:pt x="755" y="416"/>
                </a:lnTo>
                <a:lnTo>
                  <a:pt x="694" y="356"/>
                </a:lnTo>
                <a:lnTo>
                  <a:pt x="694" y="352"/>
                </a:lnTo>
                <a:close/>
                <a:moveTo>
                  <a:pt x="864" y="523"/>
                </a:moveTo>
                <a:lnTo>
                  <a:pt x="984" y="643"/>
                </a:lnTo>
                <a:lnTo>
                  <a:pt x="984" y="646"/>
                </a:lnTo>
                <a:lnTo>
                  <a:pt x="861" y="523"/>
                </a:lnTo>
                <a:lnTo>
                  <a:pt x="864" y="523"/>
                </a:lnTo>
                <a:close/>
                <a:moveTo>
                  <a:pt x="694" y="349"/>
                </a:moveTo>
                <a:lnTo>
                  <a:pt x="755" y="409"/>
                </a:lnTo>
                <a:lnTo>
                  <a:pt x="755" y="412"/>
                </a:lnTo>
                <a:lnTo>
                  <a:pt x="694" y="352"/>
                </a:lnTo>
                <a:lnTo>
                  <a:pt x="694" y="349"/>
                </a:lnTo>
                <a:close/>
                <a:moveTo>
                  <a:pt x="867" y="523"/>
                </a:moveTo>
                <a:lnTo>
                  <a:pt x="984" y="640"/>
                </a:lnTo>
                <a:lnTo>
                  <a:pt x="984" y="643"/>
                </a:lnTo>
                <a:lnTo>
                  <a:pt x="864" y="523"/>
                </a:lnTo>
                <a:lnTo>
                  <a:pt x="867" y="523"/>
                </a:lnTo>
                <a:close/>
                <a:moveTo>
                  <a:pt x="694" y="346"/>
                </a:moveTo>
                <a:lnTo>
                  <a:pt x="755" y="406"/>
                </a:lnTo>
                <a:lnTo>
                  <a:pt x="755" y="409"/>
                </a:lnTo>
                <a:lnTo>
                  <a:pt x="694" y="349"/>
                </a:lnTo>
                <a:lnTo>
                  <a:pt x="694" y="346"/>
                </a:lnTo>
                <a:close/>
                <a:moveTo>
                  <a:pt x="871" y="523"/>
                </a:moveTo>
                <a:lnTo>
                  <a:pt x="984" y="637"/>
                </a:lnTo>
                <a:lnTo>
                  <a:pt x="984" y="640"/>
                </a:lnTo>
                <a:lnTo>
                  <a:pt x="867" y="523"/>
                </a:lnTo>
                <a:lnTo>
                  <a:pt x="871" y="523"/>
                </a:lnTo>
                <a:close/>
                <a:moveTo>
                  <a:pt x="694" y="342"/>
                </a:moveTo>
                <a:lnTo>
                  <a:pt x="755" y="403"/>
                </a:lnTo>
                <a:lnTo>
                  <a:pt x="755" y="406"/>
                </a:lnTo>
                <a:lnTo>
                  <a:pt x="694" y="346"/>
                </a:lnTo>
                <a:lnTo>
                  <a:pt x="694" y="342"/>
                </a:lnTo>
                <a:close/>
                <a:moveTo>
                  <a:pt x="874" y="523"/>
                </a:moveTo>
                <a:lnTo>
                  <a:pt x="984" y="634"/>
                </a:lnTo>
                <a:lnTo>
                  <a:pt x="984" y="637"/>
                </a:lnTo>
                <a:lnTo>
                  <a:pt x="871" y="523"/>
                </a:lnTo>
                <a:lnTo>
                  <a:pt x="874" y="523"/>
                </a:lnTo>
                <a:close/>
                <a:moveTo>
                  <a:pt x="694" y="339"/>
                </a:moveTo>
                <a:lnTo>
                  <a:pt x="755" y="399"/>
                </a:lnTo>
                <a:lnTo>
                  <a:pt x="755" y="403"/>
                </a:lnTo>
                <a:lnTo>
                  <a:pt x="694" y="342"/>
                </a:lnTo>
                <a:lnTo>
                  <a:pt x="694" y="339"/>
                </a:lnTo>
                <a:close/>
                <a:moveTo>
                  <a:pt x="877" y="523"/>
                </a:moveTo>
                <a:lnTo>
                  <a:pt x="984" y="630"/>
                </a:lnTo>
                <a:lnTo>
                  <a:pt x="984" y="634"/>
                </a:lnTo>
                <a:lnTo>
                  <a:pt x="874" y="523"/>
                </a:lnTo>
                <a:lnTo>
                  <a:pt x="875" y="523"/>
                </a:lnTo>
                <a:lnTo>
                  <a:pt x="876" y="523"/>
                </a:lnTo>
                <a:lnTo>
                  <a:pt x="877" y="523"/>
                </a:lnTo>
                <a:close/>
                <a:moveTo>
                  <a:pt x="694" y="335"/>
                </a:moveTo>
                <a:lnTo>
                  <a:pt x="755" y="396"/>
                </a:lnTo>
                <a:lnTo>
                  <a:pt x="755" y="399"/>
                </a:lnTo>
                <a:lnTo>
                  <a:pt x="694" y="339"/>
                </a:lnTo>
                <a:lnTo>
                  <a:pt x="694" y="335"/>
                </a:lnTo>
                <a:close/>
                <a:moveTo>
                  <a:pt x="880" y="523"/>
                </a:moveTo>
                <a:lnTo>
                  <a:pt x="984" y="627"/>
                </a:lnTo>
                <a:lnTo>
                  <a:pt x="984" y="630"/>
                </a:lnTo>
                <a:lnTo>
                  <a:pt x="877" y="523"/>
                </a:lnTo>
                <a:lnTo>
                  <a:pt x="879" y="523"/>
                </a:lnTo>
                <a:lnTo>
                  <a:pt x="880" y="523"/>
                </a:lnTo>
                <a:close/>
                <a:moveTo>
                  <a:pt x="694" y="332"/>
                </a:moveTo>
                <a:lnTo>
                  <a:pt x="755" y="393"/>
                </a:lnTo>
                <a:lnTo>
                  <a:pt x="755" y="396"/>
                </a:lnTo>
                <a:lnTo>
                  <a:pt x="694" y="335"/>
                </a:lnTo>
                <a:lnTo>
                  <a:pt x="694" y="332"/>
                </a:lnTo>
                <a:close/>
                <a:moveTo>
                  <a:pt x="883" y="522"/>
                </a:moveTo>
                <a:lnTo>
                  <a:pt x="984" y="624"/>
                </a:lnTo>
                <a:lnTo>
                  <a:pt x="984" y="627"/>
                </a:lnTo>
                <a:lnTo>
                  <a:pt x="880" y="523"/>
                </a:lnTo>
                <a:lnTo>
                  <a:pt x="882" y="523"/>
                </a:lnTo>
                <a:lnTo>
                  <a:pt x="883" y="522"/>
                </a:lnTo>
                <a:close/>
                <a:moveTo>
                  <a:pt x="694" y="329"/>
                </a:moveTo>
                <a:lnTo>
                  <a:pt x="755" y="390"/>
                </a:lnTo>
                <a:lnTo>
                  <a:pt x="755" y="393"/>
                </a:lnTo>
                <a:lnTo>
                  <a:pt x="694" y="332"/>
                </a:lnTo>
                <a:lnTo>
                  <a:pt x="694" y="329"/>
                </a:lnTo>
                <a:close/>
                <a:moveTo>
                  <a:pt x="885" y="522"/>
                </a:moveTo>
                <a:lnTo>
                  <a:pt x="984" y="621"/>
                </a:lnTo>
                <a:lnTo>
                  <a:pt x="984" y="624"/>
                </a:lnTo>
                <a:lnTo>
                  <a:pt x="883" y="522"/>
                </a:lnTo>
                <a:lnTo>
                  <a:pt x="884" y="522"/>
                </a:lnTo>
                <a:lnTo>
                  <a:pt x="885" y="522"/>
                </a:lnTo>
                <a:close/>
                <a:moveTo>
                  <a:pt x="694" y="326"/>
                </a:moveTo>
                <a:lnTo>
                  <a:pt x="755" y="387"/>
                </a:lnTo>
                <a:lnTo>
                  <a:pt x="755" y="390"/>
                </a:lnTo>
                <a:lnTo>
                  <a:pt x="694" y="329"/>
                </a:lnTo>
                <a:lnTo>
                  <a:pt x="694" y="326"/>
                </a:lnTo>
                <a:close/>
                <a:moveTo>
                  <a:pt x="889" y="521"/>
                </a:moveTo>
                <a:lnTo>
                  <a:pt x="984" y="618"/>
                </a:lnTo>
                <a:lnTo>
                  <a:pt x="984" y="621"/>
                </a:lnTo>
                <a:lnTo>
                  <a:pt x="885" y="522"/>
                </a:lnTo>
                <a:lnTo>
                  <a:pt x="888" y="522"/>
                </a:lnTo>
                <a:lnTo>
                  <a:pt x="889" y="521"/>
                </a:lnTo>
                <a:close/>
                <a:moveTo>
                  <a:pt x="694" y="323"/>
                </a:moveTo>
                <a:lnTo>
                  <a:pt x="755" y="383"/>
                </a:lnTo>
                <a:lnTo>
                  <a:pt x="755" y="387"/>
                </a:lnTo>
                <a:lnTo>
                  <a:pt x="694" y="326"/>
                </a:lnTo>
                <a:lnTo>
                  <a:pt x="694" y="323"/>
                </a:lnTo>
                <a:close/>
                <a:moveTo>
                  <a:pt x="891" y="521"/>
                </a:moveTo>
                <a:lnTo>
                  <a:pt x="984" y="614"/>
                </a:lnTo>
                <a:lnTo>
                  <a:pt x="984" y="618"/>
                </a:lnTo>
                <a:lnTo>
                  <a:pt x="889" y="521"/>
                </a:lnTo>
                <a:lnTo>
                  <a:pt x="890" y="521"/>
                </a:lnTo>
                <a:lnTo>
                  <a:pt x="891" y="521"/>
                </a:lnTo>
                <a:close/>
                <a:moveTo>
                  <a:pt x="694" y="319"/>
                </a:moveTo>
                <a:lnTo>
                  <a:pt x="755" y="380"/>
                </a:lnTo>
                <a:lnTo>
                  <a:pt x="755" y="383"/>
                </a:lnTo>
                <a:lnTo>
                  <a:pt x="694" y="323"/>
                </a:lnTo>
                <a:lnTo>
                  <a:pt x="694" y="319"/>
                </a:lnTo>
                <a:close/>
                <a:moveTo>
                  <a:pt x="893" y="520"/>
                </a:moveTo>
                <a:lnTo>
                  <a:pt x="984" y="611"/>
                </a:lnTo>
                <a:lnTo>
                  <a:pt x="984" y="614"/>
                </a:lnTo>
                <a:lnTo>
                  <a:pt x="891" y="521"/>
                </a:lnTo>
                <a:lnTo>
                  <a:pt x="892" y="520"/>
                </a:lnTo>
                <a:lnTo>
                  <a:pt x="893" y="520"/>
                </a:lnTo>
                <a:close/>
                <a:moveTo>
                  <a:pt x="694" y="316"/>
                </a:moveTo>
                <a:lnTo>
                  <a:pt x="755" y="377"/>
                </a:lnTo>
                <a:lnTo>
                  <a:pt x="755" y="380"/>
                </a:lnTo>
                <a:lnTo>
                  <a:pt x="694" y="319"/>
                </a:lnTo>
                <a:lnTo>
                  <a:pt x="694" y="316"/>
                </a:lnTo>
                <a:close/>
                <a:moveTo>
                  <a:pt x="895" y="519"/>
                </a:moveTo>
                <a:lnTo>
                  <a:pt x="984" y="608"/>
                </a:lnTo>
                <a:lnTo>
                  <a:pt x="984" y="611"/>
                </a:lnTo>
                <a:lnTo>
                  <a:pt x="893" y="520"/>
                </a:lnTo>
                <a:lnTo>
                  <a:pt x="894" y="519"/>
                </a:lnTo>
                <a:lnTo>
                  <a:pt x="895" y="519"/>
                </a:lnTo>
                <a:close/>
                <a:moveTo>
                  <a:pt x="694" y="313"/>
                </a:moveTo>
                <a:lnTo>
                  <a:pt x="755" y="374"/>
                </a:lnTo>
                <a:lnTo>
                  <a:pt x="755" y="377"/>
                </a:lnTo>
                <a:lnTo>
                  <a:pt x="694" y="316"/>
                </a:lnTo>
                <a:lnTo>
                  <a:pt x="694" y="313"/>
                </a:lnTo>
                <a:close/>
                <a:moveTo>
                  <a:pt x="898" y="517"/>
                </a:moveTo>
                <a:lnTo>
                  <a:pt x="984" y="604"/>
                </a:lnTo>
                <a:lnTo>
                  <a:pt x="984" y="608"/>
                </a:lnTo>
                <a:lnTo>
                  <a:pt x="895" y="519"/>
                </a:lnTo>
                <a:lnTo>
                  <a:pt x="897" y="517"/>
                </a:lnTo>
                <a:lnTo>
                  <a:pt x="898" y="517"/>
                </a:lnTo>
                <a:close/>
                <a:moveTo>
                  <a:pt x="694" y="310"/>
                </a:moveTo>
                <a:lnTo>
                  <a:pt x="755" y="371"/>
                </a:lnTo>
                <a:lnTo>
                  <a:pt x="755" y="374"/>
                </a:lnTo>
                <a:lnTo>
                  <a:pt x="694" y="313"/>
                </a:lnTo>
                <a:lnTo>
                  <a:pt x="694" y="310"/>
                </a:lnTo>
                <a:close/>
                <a:moveTo>
                  <a:pt x="900" y="516"/>
                </a:moveTo>
                <a:lnTo>
                  <a:pt x="984" y="601"/>
                </a:lnTo>
                <a:lnTo>
                  <a:pt x="984" y="604"/>
                </a:lnTo>
                <a:lnTo>
                  <a:pt x="898" y="517"/>
                </a:lnTo>
                <a:lnTo>
                  <a:pt x="899" y="516"/>
                </a:lnTo>
                <a:lnTo>
                  <a:pt x="900" y="516"/>
                </a:lnTo>
                <a:close/>
                <a:moveTo>
                  <a:pt x="694" y="307"/>
                </a:moveTo>
                <a:lnTo>
                  <a:pt x="755" y="367"/>
                </a:lnTo>
                <a:lnTo>
                  <a:pt x="755" y="371"/>
                </a:lnTo>
                <a:lnTo>
                  <a:pt x="694" y="310"/>
                </a:lnTo>
                <a:lnTo>
                  <a:pt x="694" y="307"/>
                </a:lnTo>
                <a:close/>
                <a:moveTo>
                  <a:pt x="901" y="515"/>
                </a:moveTo>
                <a:lnTo>
                  <a:pt x="984" y="597"/>
                </a:lnTo>
                <a:lnTo>
                  <a:pt x="984" y="601"/>
                </a:lnTo>
                <a:lnTo>
                  <a:pt x="900" y="516"/>
                </a:lnTo>
                <a:lnTo>
                  <a:pt x="900" y="515"/>
                </a:lnTo>
                <a:lnTo>
                  <a:pt x="901" y="515"/>
                </a:lnTo>
                <a:close/>
                <a:moveTo>
                  <a:pt x="694" y="303"/>
                </a:moveTo>
                <a:lnTo>
                  <a:pt x="755" y="364"/>
                </a:lnTo>
                <a:lnTo>
                  <a:pt x="755" y="367"/>
                </a:lnTo>
                <a:lnTo>
                  <a:pt x="694" y="307"/>
                </a:lnTo>
                <a:lnTo>
                  <a:pt x="694" y="303"/>
                </a:lnTo>
                <a:close/>
                <a:moveTo>
                  <a:pt x="904" y="513"/>
                </a:moveTo>
                <a:lnTo>
                  <a:pt x="984" y="594"/>
                </a:lnTo>
                <a:lnTo>
                  <a:pt x="984" y="597"/>
                </a:lnTo>
                <a:lnTo>
                  <a:pt x="901" y="515"/>
                </a:lnTo>
                <a:lnTo>
                  <a:pt x="902" y="514"/>
                </a:lnTo>
                <a:lnTo>
                  <a:pt x="904" y="513"/>
                </a:lnTo>
                <a:close/>
                <a:moveTo>
                  <a:pt x="694" y="300"/>
                </a:moveTo>
                <a:lnTo>
                  <a:pt x="755" y="361"/>
                </a:lnTo>
                <a:lnTo>
                  <a:pt x="755" y="364"/>
                </a:lnTo>
                <a:lnTo>
                  <a:pt x="694" y="303"/>
                </a:lnTo>
                <a:lnTo>
                  <a:pt x="694" y="300"/>
                </a:lnTo>
                <a:close/>
                <a:moveTo>
                  <a:pt x="906" y="512"/>
                </a:moveTo>
                <a:lnTo>
                  <a:pt x="984" y="591"/>
                </a:lnTo>
                <a:lnTo>
                  <a:pt x="984" y="594"/>
                </a:lnTo>
                <a:lnTo>
                  <a:pt x="904" y="513"/>
                </a:lnTo>
                <a:lnTo>
                  <a:pt x="905" y="513"/>
                </a:lnTo>
                <a:lnTo>
                  <a:pt x="906" y="512"/>
                </a:lnTo>
                <a:close/>
                <a:moveTo>
                  <a:pt x="694" y="297"/>
                </a:moveTo>
                <a:lnTo>
                  <a:pt x="755" y="358"/>
                </a:lnTo>
                <a:lnTo>
                  <a:pt x="755" y="361"/>
                </a:lnTo>
                <a:lnTo>
                  <a:pt x="694" y="300"/>
                </a:lnTo>
                <a:lnTo>
                  <a:pt x="694" y="297"/>
                </a:lnTo>
                <a:close/>
                <a:moveTo>
                  <a:pt x="908" y="511"/>
                </a:moveTo>
                <a:lnTo>
                  <a:pt x="984" y="588"/>
                </a:lnTo>
                <a:lnTo>
                  <a:pt x="984" y="591"/>
                </a:lnTo>
                <a:lnTo>
                  <a:pt x="906" y="512"/>
                </a:lnTo>
                <a:lnTo>
                  <a:pt x="907" y="511"/>
                </a:lnTo>
                <a:lnTo>
                  <a:pt x="908" y="511"/>
                </a:lnTo>
                <a:close/>
                <a:moveTo>
                  <a:pt x="694" y="294"/>
                </a:moveTo>
                <a:lnTo>
                  <a:pt x="755" y="355"/>
                </a:lnTo>
                <a:lnTo>
                  <a:pt x="755" y="358"/>
                </a:lnTo>
                <a:lnTo>
                  <a:pt x="694" y="297"/>
                </a:lnTo>
                <a:lnTo>
                  <a:pt x="694" y="294"/>
                </a:lnTo>
                <a:close/>
                <a:moveTo>
                  <a:pt x="909" y="509"/>
                </a:moveTo>
                <a:lnTo>
                  <a:pt x="984" y="585"/>
                </a:lnTo>
                <a:lnTo>
                  <a:pt x="984" y="588"/>
                </a:lnTo>
                <a:lnTo>
                  <a:pt x="908" y="511"/>
                </a:lnTo>
                <a:lnTo>
                  <a:pt x="908" y="510"/>
                </a:lnTo>
                <a:lnTo>
                  <a:pt x="909" y="509"/>
                </a:lnTo>
                <a:close/>
                <a:moveTo>
                  <a:pt x="694" y="291"/>
                </a:moveTo>
                <a:lnTo>
                  <a:pt x="755" y="350"/>
                </a:lnTo>
                <a:lnTo>
                  <a:pt x="755" y="355"/>
                </a:lnTo>
                <a:lnTo>
                  <a:pt x="694" y="294"/>
                </a:lnTo>
                <a:lnTo>
                  <a:pt x="694" y="291"/>
                </a:lnTo>
                <a:close/>
                <a:moveTo>
                  <a:pt x="911" y="508"/>
                </a:moveTo>
                <a:lnTo>
                  <a:pt x="984" y="581"/>
                </a:lnTo>
                <a:lnTo>
                  <a:pt x="984" y="585"/>
                </a:lnTo>
                <a:lnTo>
                  <a:pt x="909" y="509"/>
                </a:lnTo>
                <a:lnTo>
                  <a:pt x="910" y="508"/>
                </a:lnTo>
                <a:lnTo>
                  <a:pt x="911" y="508"/>
                </a:lnTo>
                <a:close/>
                <a:moveTo>
                  <a:pt x="694" y="288"/>
                </a:moveTo>
                <a:lnTo>
                  <a:pt x="755" y="347"/>
                </a:lnTo>
                <a:lnTo>
                  <a:pt x="755" y="350"/>
                </a:lnTo>
                <a:lnTo>
                  <a:pt x="694" y="291"/>
                </a:lnTo>
                <a:lnTo>
                  <a:pt x="694" y="288"/>
                </a:lnTo>
                <a:close/>
                <a:moveTo>
                  <a:pt x="912" y="506"/>
                </a:moveTo>
                <a:lnTo>
                  <a:pt x="984" y="578"/>
                </a:lnTo>
                <a:lnTo>
                  <a:pt x="984" y="581"/>
                </a:lnTo>
                <a:lnTo>
                  <a:pt x="911" y="508"/>
                </a:lnTo>
                <a:lnTo>
                  <a:pt x="911" y="507"/>
                </a:lnTo>
                <a:lnTo>
                  <a:pt x="912" y="506"/>
                </a:lnTo>
                <a:close/>
                <a:moveTo>
                  <a:pt x="694" y="284"/>
                </a:moveTo>
                <a:lnTo>
                  <a:pt x="755" y="344"/>
                </a:lnTo>
                <a:lnTo>
                  <a:pt x="755" y="347"/>
                </a:lnTo>
                <a:lnTo>
                  <a:pt x="694" y="288"/>
                </a:lnTo>
                <a:lnTo>
                  <a:pt x="694" y="284"/>
                </a:lnTo>
                <a:close/>
                <a:moveTo>
                  <a:pt x="914" y="504"/>
                </a:moveTo>
                <a:lnTo>
                  <a:pt x="984" y="575"/>
                </a:lnTo>
                <a:lnTo>
                  <a:pt x="984" y="578"/>
                </a:lnTo>
                <a:lnTo>
                  <a:pt x="912" y="506"/>
                </a:lnTo>
                <a:lnTo>
                  <a:pt x="913" y="505"/>
                </a:lnTo>
                <a:lnTo>
                  <a:pt x="914" y="504"/>
                </a:lnTo>
                <a:close/>
                <a:moveTo>
                  <a:pt x="694" y="280"/>
                </a:moveTo>
                <a:lnTo>
                  <a:pt x="755" y="341"/>
                </a:lnTo>
                <a:lnTo>
                  <a:pt x="755" y="344"/>
                </a:lnTo>
                <a:lnTo>
                  <a:pt x="694" y="284"/>
                </a:lnTo>
                <a:lnTo>
                  <a:pt x="694" y="280"/>
                </a:lnTo>
                <a:close/>
                <a:moveTo>
                  <a:pt x="915" y="503"/>
                </a:moveTo>
                <a:lnTo>
                  <a:pt x="984" y="572"/>
                </a:lnTo>
                <a:lnTo>
                  <a:pt x="984" y="575"/>
                </a:lnTo>
                <a:lnTo>
                  <a:pt x="914" y="504"/>
                </a:lnTo>
                <a:lnTo>
                  <a:pt x="914" y="503"/>
                </a:lnTo>
                <a:lnTo>
                  <a:pt x="915" y="503"/>
                </a:lnTo>
                <a:close/>
                <a:moveTo>
                  <a:pt x="694" y="277"/>
                </a:moveTo>
                <a:lnTo>
                  <a:pt x="755" y="338"/>
                </a:lnTo>
                <a:lnTo>
                  <a:pt x="755" y="341"/>
                </a:lnTo>
                <a:lnTo>
                  <a:pt x="694" y="280"/>
                </a:lnTo>
                <a:lnTo>
                  <a:pt x="694" y="277"/>
                </a:lnTo>
                <a:close/>
                <a:moveTo>
                  <a:pt x="916" y="500"/>
                </a:moveTo>
                <a:lnTo>
                  <a:pt x="984" y="569"/>
                </a:lnTo>
                <a:lnTo>
                  <a:pt x="984" y="572"/>
                </a:lnTo>
                <a:lnTo>
                  <a:pt x="915" y="503"/>
                </a:lnTo>
                <a:lnTo>
                  <a:pt x="915" y="502"/>
                </a:lnTo>
                <a:lnTo>
                  <a:pt x="916" y="500"/>
                </a:lnTo>
                <a:close/>
                <a:moveTo>
                  <a:pt x="694" y="274"/>
                </a:moveTo>
                <a:lnTo>
                  <a:pt x="755" y="334"/>
                </a:lnTo>
                <a:lnTo>
                  <a:pt x="755" y="338"/>
                </a:lnTo>
                <a:lnTo>
                  <a:pt x="694" y="277"/>
                </a:lnTo>
                <a:lnTo>
                  <a:pt x="694" y="274"/>
                </a:lnTo>
                <a:close/>
                <a:moveTo>
                  <a:pt x="917" y="498"/>
                </a:moveTo>
                <a:lnTo>
                  <a:pt x="984" y="565"/>
                </a:lnTo>
                <a:lnTo>
                  <a:pt x="984" y="569"/>
                </a:lnTo>
                <a:lnTo>
                  <a:pt x="916" y="500"/>
                </a:lnTo>
                <a:lnTo>
                  <a:pt x="917" y="499"/>
                </a:lnTo>
                <a:lnTo>
                  <a:pt x="917" y="498"/>
                </a:lnTo>
                <a:close/>
                <a:moveTo>
                  <a:pt x="694" y="270"/>
                </a:moveTo>
                <a:lnTo>
                  <a:pt x="755" y="331"/>
                </a:lnTo>
                <a:lnTo>
                  <a:pt x="755" y="334"/>
                </a:lnTo>
                <a:lnTo>
                  <a:pt x="694" y="274"/>
                </a:lnTo>
                <a:lnTo>
                  <a:pt x="694" y="270"/>
                </a:lnTo>
                <a:close/>
                <a:moveTo>
                  <a:pt x="918" y="496"/>
                </a:moveTo>
                <a:lnTo>
                  <a:pt x="984" y="562"/>
                </a:lnTo>
                <a:lnTo>
                  <a:pt x="984" y="565"/>
                </a:lnTo>
                <a:lnTo>
                  <a:pt x="917" y="498"/>
                </a:lnTo>
                <a:lnTo>
                  <a:pt x="918" y="497"/>
                </a:lnTo>
                <a:lnTo>
                  <a:pt x="918" y="496"/>
                </a:lnTo>
                <a:close/>
                <a:moveTo>
                  <a:pt x="694" y="267"/>
                </a:moveTo>
                <a:lnTo>
                  <a:pt x="755" y="328"/>
                </a:lnTo>
                <a:lnTo>
                  <a:pt x="755" y="331"/>
                </a:lnTo>
                <a:lnTo>
                  <a:pt x="694" y="270"/>
                </a:lnTo>
                <a:lnTo>
                  <a:pt x="694" y="267"/>
                </a:lnTo>
                <a:close/>
                <a:moveTo>
                  <a:pt x="920" y="494"/>
                </a:moveTo>
                <a:lnTo>
                  <a:pt x="984" y="559"/>
                </a:lnTo>
                <a:lnTo>
                  <a:pt x="984" y="562"/>
                </a:lnTo>
                <a:lnTo>
                  <a:pt x="918" y="496"/>
                </a:lnTo>
                <a:lnTo>
                  <a:pt x="920" y="495"/>
                </a:lnTo>
                <a:lnTo>
                  <a:pt x="920" y="494"/>
                </a:lnTo>
                <a:close/>
                <a:moveTo>
                  <a:pt x="694" y="264"/>
                </a:moveTo>
                <a:lnTo>
                  <a:pt x="755" y="325"/>
                </a:lnTo>
                <a:lnTo>
                  <a:pt x="755" y="328"/>
                </a:lnTo>
                <a:lnTo>
                  <a:pt x="694" y="267"/>
                </a:lnTo>
                <a:lnTo>
                  <a:pt x="694" y="264"/>
                </a:lnTo>
                <a:close/>
                <a:moveTo>
                  <a:pt x="921" y="492"/>
                </a:moveTo>
                <a:lnTo>
                  <a:pt x="984" y="556"/>
                </a:lnTo>
                <a:lnTo>
                  <a:pt x="984" y="559"/>
                </a:lnTo>
                <a:lnTo>
                  <a:pt x="920" y="494"/>
                </a:lnTo>
                <a:lnTo>
                  <a:pt x="921" y="493"/>
                </a:lnTo>
                <a:lnTo>
                  <a:pt x="921" y="492"/>
                </a:lnTo>
                <a:close/>
                <a:moveTo>
                  <a:pt x="694" y="261"/>
                </a:moveTo>
                <a:lnTo>
                  <a:pt x="755" y="322"/>
                </a:lnTo>
                <a:lnTo>
                  <a:pt x="755" y="325"/>
                </a:lnTo>
                <a:lnTo>
                  <a:pt x="694" y="264"/>
                </a:lnTo>
                <a:lnTo>
                  <a:pt x="694" y="261"/>
                </a:lnTo>
                <a:close/>
                <a:moveTo>
                  <a:pt x="922" y="489"/>
                </a:moveTo>
                <a:lnTo>
                  <a:pt x="984" y="553"/>
                </a:lnTo>
                <a:lnTo>
                  <a:pt x="984" y="556"/>
                </a:lnTo>
                <a:lnTo>
                  <a:pt x="921" y="492"/>
                </a:lnTo>
                <a:lnTo>
                  <a:pt x="922" y="491"/>
                </a:lnTo>
                <a:lnTo>
                  <a:pt x="922" y="489"/>
                </a:lnTo>
                <a:close/>
                <a:moveTo>
                  <a:pt x="694" y="258"/>
                </a:moveTo>
                <a:lnTo>
                  <a:pt x="755" y="318"/>
                </a:lnTo>
                <a:lnTo>
                  <a:pt x="755" y="322"/>
                </a:lnTo>
                <a:lnTo>
                  <a:pt x="694" y="261"/>
                </a:lnTo>
                <a:lnTo>
                  <a:pt x="694" y="258"/>
                </a:lnTo>
                <a:close/>
                <a:moveTo>
                  <a:pt x="923" y="487"/>
                </a:moveTo>
                <a:lnTo>
                  <a:pt x="984" y="549"/>
                </a:lnTo>
                <a:lnTo>
                  <a:pt x="984" y="553"/>
                </a:lnTo>
                <a:lnTo>
                  <a:pt x="922" y="489"/>
                </a:lnTo>
                <a:lnTo>
                  <a:pt x="922" y="488"/>
                </a:lnTo>
                <a:lnTo>
                  <a:pt x="923" y="487"/>
                </a:lnTo>
                <a:close/>
                <a:moveTo>
                  <a:pt x="694" y="255"/>
                </a:moveTo>
                <a:lnTo>
                  <a:pt x="755" y="315"/>
                </a:lnTo>
                <a:lnTo>
                  <a:pt x="755" y="318"/>
                </a:lnTo>
                <a:lnTo>
                  <a:pt x="694" y="258"/>
                </a:lnTo>
                <a:lnTo>
                  <a:pt x="694" y="255"/>
                </a:lnTo>
                <a:close/>
                <a:moveTo>
                  <a:pt x="923" y="484"/>
                </a:moveTo>
                <a:lnTo>
                  <a:pt x="984" y="546"/>
                </a:lnTo>
                <a:lnTo>
                  <a:pt x="984" y="549"/>
                </a:lnTo>
                <a:lnTo>
                  <a:pt x="923" y="487"/>
                </a:lnTo>
                <a:lnTo>
                  <a:pt x="923" y="486"/>
                </a:lnTo>
                <a:lnTo>
                  <a:pt x="923" y="484"/>
                </a:lnTo>
                <a:close/>
                <a:moveTo>
                  <a:pt x="694" y="251"/>
                </a:moveTo>
                <a:lnTo>
                  <a:pt x="755" y="312"/>
                </a:lnTo>
                <a:lnTo>
                  <a:pt x="755" y="315"/>
                </a:lnTo>
                <a:lnTo>
                  <a:pt x="694" y="255"/>
                </a:lnTo>
                <a:lnTo>
                  <a:pt x="694" y="251"/>
                </a:lnTo>
                <a:close/>
                <a:moveTo>
                  <a:pt x="924" y="481"/>
                </a:moveTo>
                <a:lnTo>
                  <a:pt x="984" y="542"/>
                </a:lnTo>
                <a:lnTo>
                  <a:pt x="984" y="546"/>
                </a:lnTo>
                <a:lnTo>
                  <a:pt x="923" y="484"/>
                </a:lnTo>
                <a:lnTo>
                  <a:pt x="924" y="482"/>
                </a:lnTo>
                <a:lnTo>
                  <a:pt x="924" y="481"/>
                </a:lnTo>
                <a:close/>
                <a:moveTo>
                  <a:pt x="694" y="248"/>
                </a:moveTo>
                <a:lnTo>
                  <a:pt x="755" y="309"/>
                </a:lnTo>
                <a:lnTo>
                  <a:pt x="755" y="312"/>
                </a:lnTo>
                <a:lnTo>
                  <a:pt x="694" y="251"/>
                </a:lnTo>
                <a:lnTo>
                  <a:pt x="694" y="248"/>
                </a:lnTo>
                <a:close/>
                <a:moveTo>
                  <a:pt x="924" y="478"/>
                </a:moveTo>
                <a:lnTo>
                  <a:pt x="984" y="539"/>
                </a:lnTo>
                <a:lnTo>
                  <a:pt x="984" y="542"/>
                </a:lnTo>
                <a:lnTo>
                  <a:pt x="924" y="481"/>
                </a:lnTo>
                <a:lnTo>
                  <a:pt x="924" y="480"/>
                </a:lnTo>
                <a:lnTo>
                  <a:pt x="924" y="478"/>
                </a:lnTo>
                <a:close/>
                <a:moveTo>
                  <a:pt x="694" y="245"/>
                </a:moveTo>
                <a:lnTo>
                  <a:pt x="755" y="306"/>
                </a:lnTo>
                <a:lnTo>
                  <a:pt x="755" y="309"/>
                </a:lnTo>
                <a:lnTo>
                  <a:pt x="694" y="248"/>
                </a:lnTo>
                <a:lnTo>
                  <a:pt x="694" y="245"/>
                </a:lnTo>
                <a:close/>
                <a:moveTo>
                  <a:pt x="924" y="475"/>
                </a:moveTo>
                <a:lnTo>
                  <a:pt x="984" y="536"/>
                </a:lnTo>
                <a:lnTo>
                  <a:pt x="984" y="539"/>
                </a:lnTo>
                <a:lnTo>
                  <a:pt x="924" y="478"/>
                </a:lnTo>
                <a:lnTo>
                  <a:pt x="924" y="477"/>
                </a:lnTo>
                <a:lnTo>
                  <a:pt x="924" y="475"/>
                </a:lnTo>
                <a:close/>
                <a:moveTo>
                  <a:pt x="694" y="242"/>
                </a:moveTo>
                <a:lnTo>
                  <a:pt x="755" y="302"/>
                </a:lnTo>
                <a:lnTo>
                  <a:pt x="755" y="306"/>
                </a:lnTo>
                <a:lnTo>
                  <a:pt x="694" y="245"/>
                </a:lnTo>
                <a:lnTo>
                  <a:pt x="694" y="242"/>
                </a:lnTo>
                <a:close/>
                <a:moveTo>
                  <a:pt x="924" y="472"/>
                </a:moveTo>
                <a:lnTo>
                  <a:pt x="984" y="532"/>
                </a:lnTo>
                <a:lnTo>
                  <a:pt x="984" y="536"/>
                </a:lnTo>
                <a:lnTo>
                  <a:pt x="924" y="475"/>
                </a:lnTo>
                <a:lnTo>
                  <a:pt x="924" y="474"/>
                </a:lnTo>
                <a:lnTo>
                  <a:pt x="924" y="472"/>
                </a:lnTo>
                <a:close/>
                <a:moveTo>
                  <a:pt x="694" y="239"/>
                </a:moveTo>
                <a:lnTo>
                  <a:pt x="755" y="299"/>
                </a:lnTo>
                <a:lnTo>
                  <a:pt x="755" y="302"/>
                </a:lnTo>
                <a:lnTo>
                  <a:pt x="694" y="242"/>
                </a:lnTo>
                <a:lnTo>
                  <a:pt x="694" y="239"/>
                </a:lnTo>
                <a:close/>
                <a:moveTo>
                  <a:pt x="924" y="469"/>
                </a:moveTo>
                <a:lnTo>
                  <a:pt x="984" y="529"/>
                </a:lnTo>
                <a:lnTo>
                  <a:pt x="984" y="532"/>
                </a:lnTo>
                <a:lnTo>
                  <a:pt x="924" y="472"/>
                </a:lnTo>
                <a:lnTo>
                  <a:pt x="924" y="469"/>
                </a:lnTo>
                <a:close/>
                <a:moveTo>
                  <a:pt x="694" y="235"/>
                </a:moveTo>
                <a:lnTo>
                  <a:pt x="755" y="296"/>
                </a:lnTo>
                <a:lnTo>
                  <a:pt x="755" y="299"/>
                </a:lnTo>
                <a:lnTo>
                  <a:pt x="694" y="239"/>
                </a:lnTo>
                <a:lnTo>
                  <a:pt x="694" y="235"/>
                </a:lnTo>
                <a:close/>
                <a:moveTo>
                  <a:pt x="924" y="465"/>
                </a:moveTo>
                <a:lnTo>
                  <a:pt x="984" y="526"/>
                </a:lnTo>
                <a:lnTo>
                  <a:pt x="984" y="529"/>
                </a:lnTo>
                <a:lnTo>
                  <a:pt x="924" y="469"/>
                </a:lnTo>
                <a:lnTo>
                  <a:pt x="924" y="465"/>
                </a:lnTo>
                <a:close/>
                <a:moveTo>
                  <a:pt x="694" y="232"/>
                </a:moveTo>
                <a:lnTo>
                  <a:pt x="755" y="293"/>
                </a:lnTo>
                <a:lnTo>
                  <a:pt x="755" y="296"/>
                </a:lnTo>
                <a:lnTo>
                  <a:pt x="694" y="235"/>
                </a:lnTo>
                <a:lnTo>
                  <a:pt x="694" y="232"/>
                </a:lnTo>
                <a:close/>
                <a:moveTo>
                  <a:pt x="924" y="462"/>
                </a:moveTo>
                <a:lnTo>
                  <a:pt x="984" y="523"/>
                </a:lnTo>
                <a:lnTo>
                  <a:pt x="984" y="526"/>
                </a:lnTo>
                <a:lnTo>
                  <a:pt x="924" y="465"/>
                </a:lnTo>
                <a:lnTo>
                  <a:pt x="924" y="462"/>
                </a:lnTo>
                <a:close/>
                <a:moveTo>
                  <a:pt x="694" y="229"/>
                </a:moveTo>
                <a:lnTo>
                  <a:pt x="755" y="289"/>
                </a:lnTo>
                <a:lnTo>
                  <a:pt x="755" y="293"/>
                </a:lnTo>
                <a:lnTo>
                  <a:pt x="694" y="232"/>
                </a:lnTo>
                <a:lnTo>
                  <a:pt x="694" y="229"/>
                </a:lnTo>
                <a:close/>
                <a:moveTo>
                  <a:pt x="924" y="459"/>
                </a:moveTo>
                <a:lnTo>
                  <a:pt x="984" y="520"/>
                </a:lnTo>
                <a:lnTo>
                  <a:pt x="984" y="523"/>
                </a:lnTo>
                <a:lnTo>
                  <a:pt x="924" y="462"/>
                </a:lnTo>
                <a:lnTo>
                  <a:pt x="924" y="459"/>
                </a:lnTo>
                <a:close/>
                <a:moveTo>
                  <a:pt x="694" y="226"/>
                </a:moveTo>
                <a:lnTo>
                  <a:pt x="755" y="285"/>
                </a:lnTo>
                <a:lnTo>
                  <a:pt x="755" y="289"/>
                </a:lnTo>
                <a:lnTo>
                  <a:pt x="694" y="229"/>
                </a:lnTo>
                <a:lnTo>
                  <a:pt x="694" y="226"/>
                </a:lnTo>
                <a:close/>
                <a:moveTo>
                  <a:pt x="924" y="456"/>
                </a:moveTo>
                <a:lnTo>
                  <a:pt x="984" y="516"/>
                </a:lnTo>
                <a:lnTo>
                  <a:pt x="984" y="520"/>
                </a:lnTo>
                <a:lnTo>
                  <a:pt x="924" y="459"/>
                </a:lnTo>
                <a:lnTo>
                  <a:pt x="924" y="456"/>
                </a:lnTo>
                <a:close/>
                <a:moveTo>
                  <a:pt x="694" y="222"/>
                </a:moveTo>
                <a:lnTo>
                  <a:pt x="755" y="282"/>
                </a:lnTo>
                <a:lnTo>
                  <a:pt x="755" y="285"/>
                </a:lnTo>
                <a:lnTo>
                  <a:pt x="694" y="226"/>
                </a:lnTo>
                <a:lnTo>
                  <a:pt x="694" y="222"/>
                </a:lnTo>
                <a:close/>
                <a:moveTo>
                  <a:pt x="924" y="453"/>
                </a:moveTo>
                <a:lnTo>
                  <a:pt x="984" y="513"/>
                </a:lnTo>
                <a:lnTo>
                  <a:pt x="984" y="516"/>
                </a:lnTo>
                <a:lnTo>
                  <a:pt x="924" y="456"/>
                </a:lnTo>
                <a:lnTo>
                  <a:pt x="924" y="453"/>
                </a:lnTo>
                <a:close/>
                <a:moveTo>
                  <a:pt x="694" y="218"/>
                </a:moveTo>
                <a:lnTo>
                  <a:pt x="755" y="279"/>
                </a:lnTo>
                <a:lnTo>
                  <a:pt x="755" y="282"/>
                </a:lnTo>
                <a:lnTo>
                  <a:pt x="694" y="222"/>
                </a:lnTo>
                <a:lnTo>
                  <a:pt x="694" y="218"/>
                </a:lnTo>
                <a:close/>
                <a:moveTo>
                  <a:pt x="924" y="449"/>
                </a:moveTo>
                <a:lnTo>
                  <a:pt x="984" y="510"/>
                </a:lnTo>
                <a:lnTo>
                  <a:pt x="984" y="513"/>
                </a:lnTo>
                <a:lnTo>
                  <a:pt x="924" y="453"/>
                </a:lnTo>
                <a:lnTo>
                  <a:pt x="924" y="449"/>
                </a:lnTo>
                <a:close/>
                <a:moveTo>
                  <a:pt x="694" y="215"/>
                </a:moveTo>
                <a:lnTo>
                  <a:pt x="755" y="276"/>
                </a:lnTo>
                <a:lnTo>
                  <a:pt x="755" y="279"/>
                </a:lnTo>
                <a:lnTo>
                  <a:pt x="694" y="218"/>
                </a:lnTo>
                <a:lnTo>
                  <a:pt x="694" y="215"/>
                </a:lnTo>
                <a:close/>
                <a:moveTo>
                  <a:pt x="924" y="446"/>
                </a:moveTo>
                <a:lnTo>
                  <a:pt x="984" y="507"/>
                </a:lnTo>
                <a:lnTo>
                  <a:pt x="984" y="510"/>
                </a:lnTo>
                <a:lnTo>
                  <a:pt x="924" y="449"/>
                </a:lnTo>
                <a:lnTo>
                  <a:pt x="924" y="446"/>
                </a:lnTo>
                <a:close/>
                <a:moveTo>
                  <a:pt x="694" y="212"/>
                </a:moveTo>
                <a:lnTo>
                  <a:pt x="755" y="273"/>
                </a:lnTo>
                <a:lnTo>
                  <a:pt x="755" y="276"/>
                </a:lnTo>
                <a:lnTo>
                  <a:pt x="694" y="215"/>
                </a:lnTo>
                <a:lnTo>
                  <a:pt x="694" y="212"/>
                </a:lnTo>
                <a:close/>
                <a:moveTo>
                  <a:pt x="924" y="443"/>
                </a:moveTo>
                <a:lnTo>
                  <a:pt x="984" y="504"/>
                </a:lnTo>
                <a:lnTo>
                  <a:pt x="984" y="507"/>
                </a:lnTo>
                <a:lnTo>
                  <a:pt x="924" y="446"/>
                </a:lnTo>
                <a:lnTo>
                  <a:pt x="924" y="443"/>
                </a:lnTo>
                <a:close/>
                <a:moveTo>
                  <a:pt x="694" y="209"/>
                </a:moveTo>
                <a:lnTo>
                  <a:pt x="755" y="269"/>
                </a:lnTo>
                <a:lnTo>
                  <a:pt x="755" y="273"/>
                </a:lnTo>
                <a:lnTo>
                  <a:pt x="694" y="212"/>
                </a:lnTo>
                <a:lnTo>
                  <a:pt x="694" y="209"/>
                </a:lnTo>
                <a:close/>
                <a:moveTo>
                  <a:pt x="924" y="440"/>
                </a:moveTo>
                <a:lnTo>
                  <a:pt x="984" y="500"/>
                </a:lnTo>
                <a:lnTo>
                  <a:pt x="984" y="504"/>
                </a:lnTo>
                <a:lnTo>
                  <a:pt x="924" y="443"/>
                </a:lnTo>
                <a:lnTo>
                  <a:pt x="924" y="440"/>
                </a:lnTo>
                <a:close/>
                <a:moveTo>
                  <a:pt x="694" y="206"/>
                </a:moveTo>
                <a:lnTo>
                  <a:pt x="755" y="266"/>
                </a:lnTo>
                <a:lnTo>
                  <a:pt x="755" y="269"/>
                </a:lnTo>
                <a:lnTo>
                  <a:pt x="694" y="209"/>
                </a:lnTo>
                <a:lnTo>
                  <a:pt x="694" y="206"/>
                </a:lnTo>
                <a:close/>
                <a:moveTo>
                  <a:pt x="924" y="437"/>
                </a:moveTo>
                <a:lnTo>
                  <a:pt x="984" y="497"/>
                </a:lnTo>
                <a:lnTo>
                  <a:pt x="984" y="500"/>
                </a:lnTo>
                <a:lnTo>
                  <a:pt x="924" y="440"/>
                </a:lnTo>
                <a:lnTo>
                  <a:pt x="924" y="437"/>
                </a:lnTo>
                <a:close/>
                <a:moveTo>
                  <a:pt x="694" y="202"/>
                </a:moveTo>
                <a:lnTo>
                  <a:pt x="755" y="263"/>
                </a:lnTo>
                <a:lnTo>
                  <a:pt x="755" y="266"/>
                </a:lnTo>
                <a:lnTo>
                  <a:pt x="694" y="206"/>
                </a:lnTo>
                <a:lnTo>
                  <a:pt x="694" y="202"/>
                </a:lnTo>
                <a:close/>
                <a:moveTo>
                  <a:pt x="924" y="433"/>
                </a:moveTo>
                <a:lnTo>
                  <a:pt x="984" y="494"/>
                </a:lnTo>
                <a:lnTo>
                  <a:pt x="984" y="497"/>
                </a:lnTo>
                <a:lnTo>
                  <a:pt x="924" y="437"/>
                </a:lnTo>
                <a:lnTo>
                  <a:pt x="924" y="433"/>
                </a:lnTo>
                <a:close/>
                <a:moveTo>
                  <a:pt x="694" y="199"/>
                </a:moveTo>
                <a:lnTo>
                  <a:pt x="755" y="260"/>
                </a:lnTo>
                <a:lnTo>
                  <a:pt x="755" y="263"/>
                </a:lnTo>
                <a:lnTo>
                  <a:pt x="694" y="202"/>
                </a:lnTo>
                <a:lnTo>
                  <a:pt x="694" y="199"/>
                </a:lnTo>
                <a:close/>
                <a:moveTo>
                  <a:pt x="924" y="430"/>
                </a:moveTo>
                <a:lnTo>
                  <a:pt x="984" y="491"/>
                </a:lnTo>
                <a:lnTo>
                  <a:pt x="984" y="494"/>
                </a:lnTo>
                <a:lnTo>
                  <a:pt x="924" y="433"/>
                </a:lnTo>
                <a:lnTo>
                  <a:pt x="924" y="430"/>
                </a:lnTo>
                <a:close/>
                <a:moveTo>
                  <a:pt x="694" y="196"/>
                </a:moveTo>
                <a:lnTo>
                  <a:pt x="755" y="257"/>
                </a:lnTo>
                <a:lnTo>
                  <a:pt x="755" y="260"/>
                </a:lnTo>
                <a:lnTo>
                  <a:pt x="694" y="199"/>
                </a:lnTo>
                <a:lnTo>
                  <a:pt x="694" y="196"/>
                </a:lnTo>
                <a:close/>
                <a:moveTo>
                  <a:pt x="924" y="427"/>
                </a:moveTo>
                <a:lnTo>
                  <a:pt x="984" y="488"/>
                </a:lnTo>
                <a:lnTo>
                  <a:pt x="984" y="491"/>
                </a:lnTo>
                <a:lnTo>
                  <a:pt x="924" y="430"/>
                </a:lnTo>
                <a:lnTo>
                  <a:pt x="924" y="427"/>
                </a:lnTo>
                <a:close/>
                <a:moveTo>
                  <a:pt x="694" y="193"/>
                </a:moveTo>
                <a:lnTo>
                  <a:pt x="755" y="253"/>
                </a:lnTo>
                <a:lnTo>
                  <a:pt x="755" y="257"/>
                </a:lnTo>
                <a:lnTo>
                  <a:pt x="694" y="196"/>
                </a:lnTo>
                <a:lnTo>
                  <a:pt x="694" y="193"/>
                </a:lnTo>
                <a:close/>
                <a:moveTo>
                  <a:pt x="924" y="424"/>
                </a:moveTo>
                <a:lnTo>
                  <a:pt x="984" y="484"/>
                </a:lnTo>
                <a:lnTo>
                  <a:pt x="984" y="488"/>
                </a:lnTo>
                <a:lnTo>
                  <a:pt x="924" y="427"/>
                </a:lnTo>
                <a:lnTo>
                  <a:pt x="924" y="424"/>
                </a:lnTo>
                <a:close/>
                <a:moveTo>
                  <a:pt x="694" y="190"/>
                </a:moveTo>
                <a:lnTo>
                  <a:pt x="755" y="250"/>
                </a:lnTo>
                <a:lnTo>
                  <a:pt x="755" y="253"/>
                </a:lnTo>
                <a:lnTo>
                  <a:pt x="694" y="193"/>
                </a:lnTo>
                <a:lnTo>
                  <a:pt x="694" y="190"/>
                </a:lnTo>
                <a:close/>
                <a:moveTo>
                  <a:pt x="924" y="421"/>
                </a:moveTo>
                <a:lnTo>
                  <a:pt x="984" y="480"/>
                </a:lnTo>
                <a:lnTo>
                  <a:pt x="984" y="484"/>
                </a:lnTo>
                <a:lnTo>
                  <a:pt x="924" y="424"/>
                </a:lnTo>
                <a:lnTo>
                  <a:pt x="924" y="421"/>
                </a:lnTo>
                <a:close/>
                <a:moveTo>
                  <a:pt x="694" y="186"/>
                </a:moveTo>
                <a:lnTo>
                  <a:pt x="755" y="247"/>
                </a:lnTo>
                <a:lnTo>
                  <a:pt x="755" y="250"/>
                </a:lnTo>
                <a:lnTo>
                  <a:pt x="694" y="190"/>
                </a:lnTo>
                <a:lnTo>
                  <a:pt x="694" y="186"/>
                </a:lnTo>
                <a:close/>
                <a:moveTo>
                  <a:pt x="924" y="417"/>
                </a:moveTo>
                <a:lnTo>
                  <a:pt x="984" y="477"/>
                </a:lnTo>
                <a:lnTo>
                  <a:pt x="984" y="480"/>
                </a:lnTo>
                <a:lnTo>
                  <a:pt x="924" y="421"/>
                </a:lnTo>
                <a:lnTo>
                  <a:pt x="924" y="417"/>
                </a:lnTo>
                <a:close/>
                <a:moveTo>
                  <a:pt x="694" y="183"/>
                </a:moveTo>
                <a:lnTo>
                  <a:pt x="755" y="244"/>
                </a:lnTo>
                <a:lnTo>
                  <a:pt x="755" y="247"/>
                </a:lnTo>
                <a:lnTo>
                  <a:pt x="694" y="186"/>
                </a:lnTo>
                <a:lnTo>
                  <a:pt x="694" y="183"/>
                </a:lnTo>
                <a:close/>
                <a:moveTo>
                  <a:pt x="924" y="413"/>
                </a:moveTo>
                <a:lnTo>
                  <a:pt x="984" y="474"/>
                </a:lnTo>
                <a:lnTo>
                  <a:pt x="984" y="477"/>
                </a:lnTo>
                <a:lnTo>
                  <a:pt x="924" y="417"/>
                </a:lnTo>
                <a:lnTo>
                  <a:pt x="924" y="413"/>
                </a:lnTo>
                <a:close/>
                <a:moveTo>
                  <a:pt x="694" y="180"/>
                </a:moveTo>
                <a:lnTo>
                  <a:pt x="755" y="241"/>
                </a:lnTo>
                <a:lnTo>
                  <a:pt x="755" y="244"/>
                </a:lnTo>
                <a:lnTo>
                  <a:pt x="694" y="183"/>
                </a:lnTo>
                <a:lnTo>
                  <a:pt x="694" y="180"/>
                </a:lnTo>
                <a:close/>
                <a:moveTo>
                  <a:pt x="924" y="410"/>
                </a:moveTo>
                <a:lnTo>
                  <a:pt x="984" y="471"/>
                </a:lnTo>
                <a:lnTo>
                  <a:pt x="984" y="474"/>
                </a:lnTo>
                <a:lnTo>
                  <a:pt x="924" y="413"/>
                </a:lnTo>
                <a:lnTo>
                  <a:pt x="924" y="410"/>
                </a:lnTo>
                <a:close/>
                <a:moveTo>
                  <a:pt x="694" y="177"/>
                </a:moveTo>
                <a:lnTo>
                  <a:pt x="755" y="237"/>
                </a:lnTo>
                <a:lnTo>
                  <a:pt x="755" y="241"/>
                </a:lnTo>
                <a:lnTo>
                  <a:pt x="694" y="180"/>
                </a:lnTo>
                <a:lnTo>
                  <a:pt x="694" y="177"/>
                </a:lnTo>
                <a:close/>
                <a:moveTo>
                  <a:pt x="924" y="407"/>
                </a:moveTo>
                <a:lnTo>
                  <a:pt x="984" y="467"/>
                </a:lnTo>
                <a:lnTo>
                  <a:pt x="984" y="471"/>
                </a:lnTo>
                <a:lnTo>
                  <a:pt x="924" y="410"/>
                </a:lnTo>
                <a:lnTo>
                  <a:pt x="924" y="407"/>
                </a:lnTo>
                <a:close/>
                <a:moveTo>
                  <a:pt x="694" y="174"/>
                </a:moveTo>
                <a:lnTo>
                  <a:pt x="755" y="234"/>
                </a:lnTo>
                <a:lnTo>
                  <a:pt x="755" y="237"/>
                </a:lnTo>
                <a:lnTo>
                  <a:pt x="694" y="177"/>
                </a:lnTo>
                <a:lnTo>
                  <a:pt x="694" y="174"/>
                </a:lnTo>
                <a:close/>
                <a:moveTo>
                  <a:pt x="924" y="404"/>
                </a:moveTo>
                <a:lnTo>
                  <a:pt x="984" y="464"/>
                </a:lnTo>
                <a:lnTo>
                  <a:pt x="984" y="467"/>
                </a:lnTo>
                <a:lnTo>
                  <a:pt x="924" y="407"/>
                </a:lnTo>
                <a:lnTo>
                  <a:pt x="924" y="404"/>
                </a:lnTo>
                <a:close/>
                <a:moveTo>
                  <a:pt x="694" y="170"/>
                </a:moveTo>
                <a:lnTo>
                  <a:pt x="755" y="230"/>
                </a:lnTo>
                <a:lnTo>
                  <a:pt x="755" y="234"/>
                </a:lnTo>
                <a:lnTo>
                  <a:pt x="694" y="174"/>
                </a:lnTo>
                <a:lnTo>
                  <a:pt x="694" y="170"/>
                </a:lnTo>
                <a:close/>
                <a:moveTo>
                  <a:pt x="924" y="400"/>
                </a:moveTo>
                <a:lnTo>
                  <a:pt x="984" y="461"/>
                </a:lnTo>
                <a:lnTo>
                  <a:pt x="984" y="464"/>
                </a:lnTo>
                <a:lnTo>
                  <a:pt x="924" y="404"/>
                </a:lnTo>
                <a:lnTo>
                  <a:pt x="924" y="400"/>
                </a:lnTo>
                <a:close/>
                <a:moveTo>
                  <a:pt x="694" y="167"/>
                </a:moveTo>
                <a:lnTo>
                  <a:pt x="755" y="227"/>
                </a:lnTo>
                <a:lnTo>
                  <a:pt x="755" y="230"/>
                </a:lnTo>
                <a:lnTo>
                  <a:pt x="694" y="170"/>
                </a:lnTo>
                <a:lnTo>
                  <a:pt x="694" y="167"/>
                </a:lnTo>
                <a:close/>
                <a:moveTo>
                  <a:pt x="924" y="397"/>
                </a:moveTo>
                <a:lnTo>
                  <a:pt x="984" y="458"/>
                </a:lnTo>
                <a:lnTo>
                  <a:pt x="984" y="461"/>
                </a:lnTo>
                <a:lnTo>
                  <a:pt x="924" y="400"/>
                </a:lnTo>
                <a:lnTo>
                  <a:pt x="924" y="397"/>
                </a:lnTo>
                <a:close/>
                <a:moveTo>
                  <a:pt x="694" y="164"/>
                </a:moveTo>
                <a:lnTo>
                  <a:pt x="755" y="224"/>
                </a:lnTo>
                <a:lnTo>
                  <a:pt x="755" y="227"/>
                </a:lnTo>
                <a:lnTo>
                  <a:pt x="694" y="167"/>
                </a:lnTo>
                <a:lnTo>
                  <a:pt x="694" y="164"/>
                </a:lnTo>
                <a:close/>
                <a:moveTo>
                  <a:pt x="924" y="394"/>
                </a:moveTo>
                <a:lnTo>
                  <a:pt x="984" y="455"/>
                </a:lnTo>
                <a:lnTo>
                  <a:pt x="984" y="458"/>
                </a:lnTo>
                <a:lnTo>
                  <a:pt x="924" y="397"/>
                </a:lnTo>
                <a:lnTo>
                  <a:pt x="924" y="394"/>
                </a:lnTo>
                <a:close/>
                <a:moveTo>
                  <a:pt x="694" y="160"/>
                </a:moveTo>
                <a:lnTo>
                  <a:pt x="755" y="220"/>
                </a:lnTo>
                <a:lnTo>
                  <a:pt x="755" y="224"/>
                </a:lnTo>
                <a:lnTo>
                  <a:pt x="694" y="164"/>
                </a:lnTo>
                <a:lnTo>
                  <a:pt x="694" y="160"/>
                </a:lnTo>
                <a:close/>
                <a:moveTo>
                  <a:pt x="924" y="391"/>
                </a:moveTo>
                <a:lnTo>
                  <a:pt x="984" y="451"/>
                </a:lnTo>
                <a:lnTo>
                  <a:pt x="984" y="455"/>
                </a:lnTo>
                <a:lnTo>
                  <a:pt x="924" y="394"/>
                </a:lnTo>
                <a:lnTo>
                  <a:pt x="924" y="391"/>
                </a:lnTo>
                <a:close/>
                <a:moveTo>
                  <a:pt x="694" y="157"/>
                </a:moveTo>
                <a:lnTo>
                  <a:pt x="755" y="217"/>
                </a:lnTo>
                <a:lnTo>
                  <a:pt x="755" y="220"/>
                </a:lnTo>
                <a:lnTo>
                  <a:pt x="694" y="160"/>
                </a:lnTo>
                <a:lnTo>
                  <a:pt x="694" y="157"/>
                </a:lnTo>
                <a:close/>
                <a:moveTo>
                  <a:pt x="924" y="388"/>
                </a:moveTo>
                <a:lnTo>
                  <a:pt x="984" y="448"/>
                </a:lnTo>
                <a:lnTo>
                  <a:pt x="984" y="451"/>
                </a:lnTo>
                <a:lnTo>
                  <a:pt x="924" y="391"/>
                </a:lnTo>
                <a:lnTo>
                  <a:pt x="924" y="388"/>
                </a:lnTo>
                <a:close/>
                <a:moveTo>
                  <a:pt x="694" y="153"/>
                </a:moveTo>
                <a:lnTo>
                  <a:pt x="755" y="214"/>
                </a:lnTo>
                <a:lnTo>
                  <a:pt x="755" y="217"/>
                </a:lnTo>
                <a:lnTo>
                  <a:pt x="694" y="157"/>
                </a:lnTo>
                <a:lnTo>
                  <a:pt x="694" y="153"/>
                </a:lnTo>
                <a:close/>
                <a:moveTo>
                  <a:pt x="924" y="384"/>
                </a:moveTo>
                <a:lnTo>
                  <a:pt x="984" y="445"/>
                </a:lnTo>
                <a:lnTo>
                  <a:pt x="984" y="448"/>
                </a:lnTo>
                <a:lnTo>
                  <a:pt x="924" y="388"/>
                </a:lnTo>
                <a:lnTo>
                  <a:pt x="924" y="384"/>
                </a:lnTo>
                <a:close/>
                <a:moveTo>
                  <a:pt x="694" y="150"/>
                </a:moveTo>
                <a:lnTo>
                  <a:pt x="755" y="211"/>
                </a:lnTo>
                <a:lnTo>
                  <a:pt x="755" y="214"/>
                </a:lnTo>
                <a:lnTo>
                  <a:pt x="694" y="153"/>
                </a:lnTo>
                <a:lnTo>
                  <a:pt x="694" y="150"/>
                </a:lnTo>
                <a:close/>
                <a:moveTo>
                  <a:pt x="924" y="381"/>
                </a:moveTo>
                <a:lnTo>
                  <a:pt x="984" y="442"/>
                </a:lnTo>
                <a:lnTo>
                  <a:pt x="984" y="445"/>
                </a:lnTo>
                <a:lnTo>
                  <a:pt x="924" y="384"/>
                </a:lnTo>
                <a:lnTo>
                  <a:pt x="924" y="381"/>
                </a:lnTo>
                <a:close/>
                <a:moveTo>
                  <a:pt x="694" y="147"/>
                </a:moveTo>
                <a:lnTo>
                  <a:pt x="755" y="208"/>
                </a:lnTo>
                <a:lnTo>
                  <a:pt x="755" y="211"/>
                </a:lnTo>
                <a:lnTo>
                  <a:pt x="694" y="150"/>
                </a:lnTo>
                <a:lnTo>
                  <a:pt x="694" y="147"/>
                </a:lnTo>
                <a:close/>
                <a:moveTo>
                  <a:pt x="924" y="378"/>
                </a:moveTo>
                <a:lnTo>
                  <a:pt x="984" y="439"/>
                </a:lnTo>
                <a:lnTo>
                  <a:pt x="984" y="442"/>
                </a:lnTo>
                <a:lnTo>
                  <a:pt x="924" y="381"/>
                </a:lnTo>
                <a:lnTo>
                  <a:pt x="924" y="378"/>
                </a:lnTo>
                <a:close/>
                <a:moveTo>
                  <a:pt x="694" y="144"/>
                </a:moveTo>
                <a:lnTo>
                  <a:pt x="755" y="204"/>
                </a:lnTo>
                <a:lnTo>
                  <a:pt x="755" y="208"/>
                </a:lnTo>
                <a:lnTo>
                  <a:pt x="694" y="147"/>
                </a:lnTo>
                <a:lnTo>
                  <a:pt x="694" y="144"/>
                </a:lnTo>
                <a:close/>
                <a:moveTo>
                  <a:pt x="924" y="375"/>
                </a:moveTo>
                <a:lnTo>
                  <a:pt x="984" y="436"/>
                </a:lnTo>
                <a:lnTo>
                  <a:pt x="984" y="439"/>
                </a:lnTo>
                <a:lnTo>
                  <a:pt x="924" y="378"/>
                </a:lnTo>
                <a:lnTo>
                  <a:pt x="924" y="375"/>
                </a:lnTo>
                <a:close/>
                <a:moveTo>
                  <a:pt x="694" y="141"/>
                </a:moveTo>
                <a:lnTo>
                  <a:pt x="755" y="201"/>
                </a:lnTo>
                <a:lnTo>
                  <a:pt x="755" y="204"/>
                </a:lnTo>
                <a:lnTo>
                  <a:pt x="694" y="144"/>
                </a:lnTo>
                <a:lnTo>
                  <a:pt x="694" y="141"/>
                </a:lnTo>
                <a:close/>
                <a:moveTo>
                  <a:pt x="924" y="372"/>
                </a:moveTo>
                <a:lnTo>
                  <a:pt x="984" y="432"/>
                </a:lnTo>
                <a:lnTo>
                  <a:pt x="984" y="436"/>
                </a:lnTo>
                <a:lnTo>
                  <a:pt x="924" y="375"/>
                </a:lnTo>
                <a:lnTo>
                  <a:pt x="924" y="372"/>
                </a:lnTo>
                <a:close/>
                <a:moveTo>
                  <a:pt x="694" y="137"/>
                </a:moveTo>
                <a:lnTo>
                  <a:pt x="755" y="198"/>
                </a:lnTo>
                <a:lnTo>
                  <a:pt x="755" y="201"/>
                </a:lnTo>
                <a:lnTo>
                  <a:pt x="694" y="141"/>
                </a:lnTo>
                <a:lnTo>
                  <a:pt x="694" y="137"/>
                </a:lnTo>
                <a:close/>
                <a:moveTo>
                  <a:pt x="924" y="368"/>
                </a:moveTo>
                <a:lnTo>
                  <a:pt x="984" y="429"/>
                </a:lnTo>
                <a:lnTo>
                  <a:pt x="984" y="432"/>
                </a:lnTo>
                <a:lnTo>
                  <a:pt x="924" y="372"/>
                </a:lnTo>
                <a:lnTo>
                  <a:pt x="924" y="368"/>
                </a:lnTo>
                <a:close/>
                <a:moveTo>
                  <a:pt x="694" y="134"/>
                </a:moveTo>
                <a:lnTo>
                  <a:pt x="755" y="195"/>
                </a:lnTo>
                <a:lnTo>
                  <a:pt x="755" y="198"/>
                </a:lnTo>
                <a:lnTo>
                  <a:pt x="694" y="137"/>
                </a:lnTo>
                <a:lnTo>
                  <a:pt x="694" y="134"/>
                </a:lnTo>
                <a:close/>
                <a:moveTo>
                  <a:pt x="924" y="365"/>
                </a:moveTo>
                <a:lnTo>
                  <a:pt x="984" y="426"/>
                </a:lnTo>
                <a:lnTo>
                  <a:pt x="984" y="429"/>
                </a:lnTo>
                <a:lnTo>
                  <a:pt x="924" y="368"/>
                </a:lnTo>
                <a:lnTo>
                  <a:pt x="924" y="365"/>
                </a:lnTo>
                <a:close/>
                <a:moveTo>
                  <a:pt x="694" y="131"/>
                </a:moveTo>
                <a:lnTo>
                  <a:pt x="755" y="192"/>
                </a:lnTo>
                <a:lnTo>
                  <a:pt x="755" y="195"/>
                </a:lnTo>
                <a:lnTo>
                  <a:pt x="694" y="134"/>
                </a:lnTo>
                <a:lnTo>
                  <a:pt x="694" y="131"/>
                </a:lnTo>
                <a:close/>
                <a:moveTo>
                  <a:pt x="924" y="362"/>
                </a:moveTo>
                <a:lnTo>
                  <a:pt x="984" y="422"/>
                </a:lnTo>
                <a:lnTo>
                  <a:pt x="984" y="426"/>
                </a:lnTo>
                <a:lnTo>
                  <a:pt x="924" y="365"/>
                </a:lnTo>
                <a:lnTo>
                  <a:pt x="924" y="362"/>
                </a:lnTo>
                <a:close/>
                <a:moveTo>
                  <a:pt x="694" y="128"/>
                </a:moveTo>
                <a:lnTo>
                  <a:pt x="755" y="189"/>
                </a:lnTo>
                <a:lnTo>
                  <a:pt x="755" y="192"/>
                </a:lnTo>
                <a:lnTo>
                  <a:pt x="694" y="131"/>
                </a:lnTo>
                <a:lnTo>
                  <a:pt x="694" y="128"/>
                </a:lnTo>
                <a:close/>
                <a:moveTo>
                  <a:pt x="924" y="359"/>
                </a:moveTo>
                <a:lnTo>
                  <a:pt x="984" y="418"/>
                </a:lnTo>
                <a:lnTo>
                  <a:pt x="984" y="422"/>
                </a:lnTo>
                <a:lnTo>
                  <a:pt x="924" y="362"/>
                </a:lnTo>
                <a:lnTo>
                  <a:pt x="924" y="359"/>
                </a:lnTo>
                <a:close/>
                <a:moveTo>
                  <a:pt x="694" y="125"/>
                </a:moveTo>
                <a:lnTo>
                  <a:pt x="755" y="185"/>
                </a:lnTo>
                <a:lnTo>
                  <a:pt x="755" y="189"/>
                </a:lnTo>
                <a:lnTo>
                  <a:pt x="694" y="128"/>
                </a:lnTo>
                <a:lnTo>
                  <a:pt x="694" y="125"/>
                </a:lnTo>
                <a:close/>
                <a:moveTo>
                  <a:pt x="924" y="356"/>
                </a:moveTo>
                <a:lnTo>
                  <a:pt x="984" y="415"/>
                </a:lnTo>
                <a:lnTo>
                  <a:pt x="984" y="418"/>
                </a:lnTo>
                <a:lnTo>
                  <a:pt x="924" y="359"/>
                </a:lnTo>
                <a:lnTo>
                  <a:pt x="924" y="356"/>
                </a:lnTo>
                <a:close/>
                <a:moveTo>
                  <a:pt x="694" y="121"/>
                </a:moveTo>
                <a:lnTo>
                  <a:pt x="755" y="182"/>
                </a:lnTo>
                <a:lnTo>
                  <a:pt x="755" y="185"/>
                </a:lnTo>
                <a:lnTo>
                  <a:pt x="694" y="125"/>
                </a:lnTo>
                <a:lnTo>
                  <a:pt x="694" y="121"/>
                </a:lnTo>
                <a:close/>
                <a:moveTo>
                  <a:pt x="924" y="351"/>
                </a:moveTo>
                <a:lnTo>
                  <a:pt x="984" y="412"/>
                </a:lnTo>
                <a:lnTo>
                  <a:pt x="984" y="415"/>
                </a:lnTo>
                <a:lnTo>
                  <a:pt x="924" y="356"/>
                </a:lnTo>
                <a:lnTo>
                  <a:pt x="924" y="351"/>
                </a:lnTo>
                <a:close/>
                <a:moveTo>
                  <a:pt x="694" y="118"/>
                </a:moveTo>
                <a:lnTo>
                  <a:pt x="755" y="179"/>
                </a:lnTo>
                <a:lnTo>
                  <a:pt x="755" y="182"/>
                </a:lnTo>
                <a:lnTo>
                  <a:pt x="694" y="121"/>
                </a:lnTo>
                <a:lnTo>
                  <a:pt x="694" y="118"/>
                </a:lnTo>
                <a:close/>
                <a:moveTo>
                  <a:pt x="924" y="348"/>
                </a:moveTo>
                <a:lnTo>
                  <a:pt x="984" y="409"/>
                </a:lnTo>
                <a:lnTo>
                  <a:pt x="984" y="412"/>
                </a:lnTo>
                <a:lnTo>
                  <a:pt x="924" y="351"/>
                </a:lnTo>
                <a:lnTo>
                  <a:pt x="924" y="348"/>
                </a:lnTo>
                <a:close/>
                <a:moveTo>
                  <a:pt x="694" y="115"/>
                </a:moveTo>
                <a:lnTo>
                  <a:pt x="755" y="176"/>
                </a:lnTo>
                <a:lnTo>
                  <a:pt x="755" y="179"/>
                </a:lnTo>
                <a:lnTo>
                  <a:pt x="694" y="118"/>
                </a:lnTo>
                <a:lnTo>
                  <a:pt x="694" y="115"/>
                </a:lnTo>
                <a:close/>
                <a:moveTo>
                  <a:pt x="924" y="345"/>
                </a:moveTo>
                <a:lnTo>
                  <a:pt x="984" y="406"/>
                </a:lnTo>
                <a:lnTo>
                  <a:pt x="984" y="409"/>
                </a:lnTo>
                <a:lnTo>
                  <a:pt x="924" y="348"/>
                </a:lnTo>
                <a:lnTo>
                  <a:pt x="924" y="345"/>
                </a:lnTo>
                <a:close/>
                <a:moveTo>
                  <a:pt x="694" y="112"/>
                </a:moveTo>
                <a:lnTo>
                  <a:pt x="755" y="173"/>
                </a:lnTo>
                <a:lnTo>
                  <a:pt x="755" y="176"/>
                </a:lnTo>
                <a:lnTo>
                  <a:pt x="694" y="115"/>
                </a:lnTo>
                <a:lnTo>
                  <a:pt x="694" y="112"/>
                </a:lnTo>
                <a:close/>
                <a:moveTo>
                  <a:pt x="924" y="342"/>
                </a:moveTo>
                <a:lnTo>
                  <a:pt x="984" y="403"/>
                </a:lnTo>
                <a:lnTo>
                  <a:pt x="984" y="406"/>
                </a:lnTo>
                <a:lnTo>
                  <a:pt x="924" y="345"/>
                </a:lnTo>
                <a:lnTo>
                  <a:pt x="924" y="342"/>
                </a:lnTo>
                <a:close/>
                <a:moveTo>
                  <a:pt x="694" y="109"/>
                </a:moveTo>
                <a:lnTo>
                  <a:pt x="755" y="168"/>
                </a:lnTo>
                <a:lnTo>
                  <a:pt x="755" y="173"/>
                </a:lnTo>
                <a:lnTo>
                  <a:pt x="694" y="112"/>
                </a:lnTo>
                <a:lnTo>
                  <a:pt x="694" y="109"/>
                </a:lnTo>
                <a:close/>
                <a:moveTo>
                  <a:pt x="924" y="339"/>
                </a:moveTo>
                <a:lnTo>
                  <a:pt x="984" y="399"/>
                </a:lnTo>
                <a:lnTo>
                  <a:pt x="984" y="403"/>
                </a:lnTo>
                <a:lnTo>
                  <a:pt x="924" y="342"/>
                </a:lnTo>
                <a:lnTo>
                  <a:pt x="924" y="339"/>
                </a:lnTo>
                <a:close/>
                <a:moveTo>
                  <a:pt x="694" y="105"/>
                </a:moveTo>
                <a:lnTo>
                  <a:pt x="755" y="165"/>
                </a:lnTo>
                <a:lnTo>
                  <a:pt x="755" y="168"/>
                </a:lnTo>
                <a:lnTo>
                  <a:pt x="694" y="109"/>
                </a:lnTo>
                <a:lnTo>
                  <a:pt x="694" y="105"/>
                </a:lnTo>
                <a:close/>
                <a:moveTo>
                  <a:pt x="924" y="335"/>
                </a:moveTo>
                <a:lnTo>
                  <a:pt x="984" y="396"/>
                </a:lnTo>
                <a:lnTo>
                  <a:pt x="984" y="399"/>
                </a:lnTo>
                <a:lnTo>
                  <a:pt x="924" y="339"/>
                </a:lnTo>
                <a:lnTo>
                  <a:pt x="924" y="335"/>
                </a:lnTo>
                <a:close/>
                <a:moveTo>
                  <a:pt x="694" y="102"/>
                </a:moveTo>
                <a:lnTo>
                  <a:pt x="755" y="162"/>
                </a:lnTo>
                <a:lnTo>
                  <a:pt x="755" y="164"/>
                </a:lnTo>
                <a:lnTo>
                  <a:pt x="755" y="165"/>
                </a:lnTo>
                <a:lnTo>
                  <a:pt x="694" y="105"/>
                </a:lnTo>
                <a:lnTo>
                  <a:pt x="694" y="102"/>
                </a:lnTo>
                <a:close/>
                <a:moveTo>
                  <a:pt x="924" y="332"/>
                </a:moveTo>
                <a:lnTo>
                  <a:pt x="984" y="393"/>
                </a:lnTo>
                <a:lnTo>
                  <a:pt x="984" y="396"/>
                </a:lnTo>
                <a:lnTo>
                  <a:pt x="924" y="335"/>
                </a:lnTo>
                <a:lnTo>
                  <a:pt x="924" y="332"/>
                </a:lnTo>
                <a:close/>
                <a:moveTo>
                  <a:pt x="694" y="98"/>
                </a:moveTo>
                <a:lnTo>
                  <a:pt x="755" y="160"/>
                </a:lnTo>
                <a:lnTo>
                  <a:pt x="755" y="161"/>
                </a:lnTo>
                <a:lnTo>
                  <a:pt x="755" y="162"/>
                </a:lnTo>
                <a:lnTo>
                  <a:pt x="694" y="102"/>
                </a:lnTo>
                <a:lnTo>
                  <a:pt x="694" y="98"/>
                </a:lnTo>
                <a:close/>
                <a:moveTo>
                  <a:pt x="924" y="329"/>
                </a:moveTo>
                <a:lnTo>
                  <a:pt x="984" y="390"/>
                </a:lnTo>
                <a:lnTo>
                  <a:pt x="984" y="393"/>
                </a:lnTo>
                <a:lnTo>
                  <a:pt x="924" y="332"/>
                </a:lnTo>
                <a:lnTo>
                  <a:pt x="924" y="329"/>
                </a:lnTo>
                <a:close/>
                <a:moveTo>
                  <a:pt x="694" y="95"/>
                </a:moveTo>
                <a:lnTo>
                  <a:pt x="755" y="157"/>
                </a:lnTo>
                <a:lnTo>
                  <a:pt x="755" y="158"/>
                </a:lnTo>
                <a:lnTo>
                  <a:pt x="755" y="160"/>
                </a:lnTo>
                <a:lnTo>
                  <a:pt x="694" y="98"/>
                </a:lnTo>
                <a:lnTo>
                  <a:pt x="694" y="95"/>
                </a:lnTo>
                <a:close/>
                <a:moveTo>
                  <a:pt x="924" y="326"/>
                </a:moveTo>
                <a:lnTo>
                  <a:pt x="984" y="387"/>
                </a:lnTo>
                <a:lnTo>
                  <a:pt x="984" y="390"/>
                </a:lnTo>
                <a:lnTo>
                  <a:pt x="924" y="329"/>
                </a:lnTo>
                <a:lnTo>
                  <a:pt x="924" y="326"/>
                </a:lnTo>
                <a:close/>
                <a:moveTo>
                  <a:pt x="694" y="92"/>
                </a:moveTo>
                <a:lnTo>
                  <a:pt x="756" y="153"/>
                </a:lnTo>
                <a:lnTo>
                  <a:pt x="755" y="154"/>
                </a:lnTo>
                <a:lnTo>
                  <a:pt x="755" y="157"/>
                </a:lnTo>
                <a:lnTo>
                  <a:pt x="694" y="95"/>
                </a:lnTo>
                <a:lnTo>
                  <a:pt x="694" y="92"/>
                </a:lnTo>
                <a:close/>
                <a:moveTo>
                  <a:pt x="924" y="323"/>
                </a:moveTo>
                <a:lnTo>
                  <a:pt x="984" y="383"/>
                </a:lnTo>
                <a:lnTo>
                  <a:pt x="984" y="387"/>
                </a:lnTo>
                <a:lnTo>
                  <a:pt x="924" y="326"/>
                </a:lnTo>
                <a:lnTo>
                  <a:pt x="924" y="323"/>
                </a:lnTo>
                <a:close/>
                <a:moveTo>
                  <a:pt x="694" y="88"/>
                </a:moveTo>
                <a:lnTo>
                  <a:pt x="756" y="151"/>
                </a:lnTo>
                <a:lnTo>
                  <a:pt x="756" y="152"/>
                </a:lnTo>
                <a:lnTo>
                  <a:pt x="756" y="153"/>
                </a:lnTo>
                <a:lnTo>
                  <a:pt x="694" y="92"/>
                </a:lnTo>
                <a:lnTo>
                  <a:pt x="694" y="88"/>
                </a:lnTo>
                <a:close/>
                <a:moveTo>
                  <a:pt x="924" y="319"/>
                </a:moveTo>
                <a:lnTo>
                  <a:pt x="984" y="380"/>
                </a:lnTo>
                <a:lnTo>
                  <a:pt x="984" y="383"/>
                </a:lnTo>
                <a:lnTo>
                  <a:pt x="924" y="323"/>
                </a:lnTo>
                <a:lnTo>
                  <a:pt x="924" y="319"/>
                </a:lnTo>
                <a:close/>
                <a:moveTo>
                  <a:pt x="694" y="85"/>
                </a:moveTo>
                <a:lnTo>
                  <a:pt x="757" y="148"/>
                </a:lnTo>
                <a:lnTo>
                  <a:pt x="756" y="150"/>
                </a:lnTo>
                <a:lnTo>
                  <a:pt x="756" y="151"/>
                </a:lnTo>
                <a:lnTo>
                  <a:pt x="694" y="88"/>
                </a:lnTo>
                <a:lnTo>
                  <a:pt x="694" y="85"/>
                </a:lnTo>
                <a:close/>
                <a:moveTo>
                  <a:pt x="924" y="316"/>
                </a:moveTo>
                <a:lnTo>
                  <a:pt x="984" y="377"/>
                </a:lnTo>
                <a:lnTo>
                  <a:pt x="984" y="380"/>
                </a:lnTo>
                <a:lnTo>
                  <a:pt x="924" y="319"/>
                </a:lnTo>
                <a:lnTo>
                  <a:pt x="924" y="316"/>
                </a:lnTo>
                <a:close/>
                <a:moveTo>
                  <a:pt x="694" y="82"/>
                </a:moveTo>
                <a:lnTo>
                  <a:pt x="758" y="146"/>
                </a:lnTo>
                <a:lnTo>
                  <a:pt x="757" y="147"/>
                </a:lnTo>
                <a:lnTo>
                  <a:pt x="757" y="148"/>
                </a:lnTo>
                <a:lnTo>
                  <a:pt x="694" y="85"/>
                </a:lnTo>
                <a:lnTo>
                  <a:pt x="694" y="82"/>
                </a:lnTo>
                <a:close/>
                <a:moveTo>
                  <a:pt x="924" y="313"/>
                </a:moveTo>
                <a:lnTo>
                  <a:pt x="984" y="374"/>
                </a:lnTo>
                <a:lnTo>
                  <a:pt x="984" y="377"/>
                </a:lnTo>
                <a:lnTo>
                  <a:pt x="924" y="316"/>
                </a:lnTo>
                <a:lnTo>
                  <a:pt x="924" y="313"/>
                </a:lnTo>
                <a:close/>
                <a:moveTo>
                  <a:pt x="694" y="79"/>
                </a:moveTo>
                <a:lnTo>
                  <a:pt x="759" y="144"/>
                </a:lnTo>
                <a:lnTo>
                  <a:pt x="758" y="145"/>
                </a:lnTo>
                <a:lnTo>
                  <a:pt x="758" y="146"/>
                </a:lnTo>
                <a:lnTo>
                  <a:pt x="694" y="82"/>
                </a:lnTo>
                <a:lnTo>
                  <a:pt x="694" y="79"/>
                </a:lnTo>
                <a:close/>
                <a:moveTo>
                  <a:pt x="924" y="310"/>
                </a:moveTo>
                <a:lnTo>
                  <a:pt x="984" y="371"/>
                </a:lnTo>
                <a:lnTo>
                  <a:pt x="984" y="374"/>
                </a:lnTo>
                <a:lnTo>
                  <a:pt x="924" y="313"/>
                </a:lnTo>
                <a:lnTo>
                  <a:pt x="924" y="310"/>
                </a:lnTo>
                <a:close/>
                <a:moveTo>
                  <a:pt x="694" y="76"/>
                </a:moveTo>
                <a:lnTo>
                  <a:pt x="760" y="142"/>
                </a:lnTo>
                <a:lnTo>
                  <a:pt x="759" y="143"/>
                </a:lnTo>
                <a:lnTo>
                  <a:pt x="759" y="144"/>
                </a:lnTo>
                <a:lnTo>
                  <a:pt x="694" y="79"/>
                </a:lnTo>
                <a:lnTo>
                  <a:pt x="694" y="76"/>
                </a:lnTo>
                <a:close/>
                <a:moveTo>
                  <a:pt x="924" y="307"/>
                </a:moveTo>
                <a:lnTo>
                  <a:pt x="984" y="367"/>
                </a:lnTo>
                <a:lnTo>
                  <a:pt x="984" y="371"/>
                </a:lnTo>
                <a:lnTo>
                  <a:pt x="924" y="310"/>
                </a:lnTo>
                <a:lnTo>
                  <a:pt x="924" y="307"/>
                </a:lnTo>
                <a:close/>
                <a:moveTo>
                  <a:pt x="694" y="72"/>
                </a:moveTo>
                <a:lnTo>
                  <a:pt x="761" y="140"/>
                </a:lnTo>
                <a:lnTo>
                  <a:pt x="760" y="141"/>
                </a:lnTo>
                <a:lnTo>
                  <a:pt x="760" y="142"/>
                </a:lnTo>
                <a:lnTo>
                  <a:pt x="694" y="76"/>
                </a:lnTo>
                <a:lnTo>
                  <a:pt x="694" y="72"/>
                </a:lnTo>
                <a:close/>
                <a:moveTo>
                  <a:pt x="924" y="303"/>
                </a:moveTo>
                <a:lnTo>
                  <a:pt x="984" y="364"/>
                </a:lnTo>
                <a:lnTo>
                  <a:pt x="984" y="367"/>
                </a:lnTo>
                <a:lnTo>
                  <a:pt x="924" y="307"/>
                </a:lnTo>
                <a:lnTo>
                  <a:pt x="924" y="303"/>
                </a:lnTo>
                <a:close/>
                <a:moveTo>
                  <a:pt x="694" y="69"/>
                </a:moveTo>
                <a:lnTo>
                  <a:pt x="762" y="137"/>
                </a:lnTo>
                <a:lnTo>
                  <a:pt x="761" y="138"/>
                </a:lnTo>
                <a:lnTo>
                  <a:pt x="761" y="140"/>
                </a:lnTo>
                <a:lnTo>
                  <a:pt x="694" y="72"/>
                </a:lnTo>
                <a:lnTo>
                  <a:pt x="694" y="69"/>
                </a:lnTo>
                <a:close/>
                <a:moveTo>
                  <a:pt x="924" y="300"/>
                </a:moveTo>
                <a:lnTo>
                  <a:pt x="984" y="360"/>
                </a:lnTo>
                <a:lnTo>
                  <a:pt x="984" y="364"/>
                </a:lnTo>
                <a:lnTo>
                  <a:pt x="924" y="303"/>
                </a:lnTo>
                <a:lnTo>
                  <a:pt x="924" y="300"/>
                </a:lnTo>
                <a:close/>
                <a:moveTo>
                  <a:pt x="694" y="66"/>
                </a:moveTo>
                <a:lnTo>
                  <a:pt x="763" y="135"/>
                </a:lnTo>
                <a:lnTo>
                  <a:pt x="762" y="136"/>
                </a:lnTo>
                <a:lnTo>
                  <a:pt x="762" y="137"/>
                </a:lnTo>
                <a:lnTo>
                  <a:pt x="694" y="69"/>
                </a:lnTo>
                <a:lnTo>
                  <a:pt x="694" y="66"/>
                </a:lnTo>
                <a:close/>
                <a:moveTo>
                  <a:pt x="924" y="297"/>
                </a:moveTo>
                <a:lnTo>
                  <a:pt x="984" y="357"/>
                </a:lnTo>
                <a:lnTo>
                  <a:pt x="984" y="360"/>
                </a:lnTo>
                <a:lnTo>
                  <a:pt x="924" y="300"/>
                </a:lnTo>
                <a:lnTo>
                  <a:pt x="924" y="297"/>
                </a:lnTo>
                <a:close/>
                <a:moveTo>
                  <a:pt x="694" y="63"/>
                </a:moveTo>
                <a:lnTo>
                  <a:pt x="764" y="133"/>
                </a:lnTo>
                <a:lnTo>
                  <a:pt x="764" y="134"/>
                </a:lnTo>
                <a:lnTo>
                  <a:pt x="763" y="135"/>
                </a:lnTo>
                <a:lnTo>
                  <a:pt x="694" y="66"/>
                </a:lnTo>
                <a:lnTo>
                  <a:pt x="694" y="63"/>
                </a:lnTo>
                <a:close/>
                <a:moveTo>
                  <a:pt x="924" y="294"/>
                </a:moveTo>
                <a:lnTo>
                  <a:pt x="984" y="354"/>
                </a:lnTo>
                <a:lnTo>
                  <a:pt x="984" y="357"/>
                </a:lnTo>
                <a:lnTo>
                  <a:pt x="924" y="297"/>
                </a:lnTo>
                <a:lnTo>
                  <a:pt x="924" y="294"/>
                </a:lnTo>
                <a:close/>
                <a:moveTo>
                  <a:pt x="694" y="60"/>
                </a:moveTo>
                <a:lnTo>
                  <a:pt x="766" y="132"/>
                </a:lnTo>
                <a:lnTo>
                  <a:pt x="765" y="133"/>
                </a:lnTo>
                <a:lnTo>
                  <a:pt x="764" y="133"/>
                </a:lnTo>
                <a:lnTo>
                  <a:pt x="694" y="63"/>
                </a:lnTo>
                <a:lnTo>
                  <a:pt x="694" y="60"/>
                </a:lnTo>
                <a:close/>
                <a:moveTo>
                  <a:pt x="924" y="290"/>
                </a:moveTo>
                <a:lnTo>
                  <a:pt x="984" y="350"/>
                </a:lnTo>
                <a:lnTo>
                  <a:pt x="984" y="354"/>
                </a:lnTo>
                <a:lnTo>
                  <a:pt x="924" y="294"/>
                </a:lnTo>
                <a:lnTo>
                  <a:pt x="924" y="290"/>
                </a:lnTo>
                <a:close/>
                <a:moveTo>
                  <a:pt x="694" y="56"/>
                </a:moveTo>
                <a:lnTo>
                  <a:pt x="767" y="130"/>
                </a:lnTo>
                <a:lnTo>
                  <a:pt x="766" y="131"/>
                </a:lnTo>
                <a:lnTo>
                  <a:pt x="766" y="132"/>
                </a:lnTo>
                <a:lnTo>
                  <a:pt x="694" y="60"/>
                </a:lnTo>
                <a:lnTo>
                  <a:pt x="694" y="56"/>
                </a:lnTo>
                <a:close/>
                <a:moveTo>
                  <a:pt x="924" y="286"/>
                </a:moveTo>
                <a:lnTo>
                  <a:pt x="984" y="347"/>
                </a:lnTo>
                <a:lnTo>
                  <a:pt x="984" y="350"/>
                </a:lnTo>
                <a:lnTo>
                  <a:pt x="924" y="290"/>
                </a:lnTo>
                <a:lnTo>
                  <a:pt x="924" y="286"/>
                </a:lnTo>
                <a:close/>
                <a:moveTo>
                  <a:pt x="694" y="53"/>
                </a:moveTo>
                <a:lnTo>
                  <a:pt x="769" y="129"/>
                </a:lnTo>
                <a:lnTo>
                  <a:pt x="768" y="129"/>
                </a:lnTo>
                <a:lnTo>
                  <a:pt x="767" y="130"/>
                </a:lnTo>
                <a:lnTo>
                  <a:pt x="694" y="56"/>
                </a:lnTo>
                <a:lnTo>
                  <a:pt x="694" y="53"/>
                </a:lnTo>
                <a:close/>
                <a:moveTo>
                  <a:pt x="924" y="283"/>
                </a:moveTo>
                <a:lnTo>
                  <a:pt x="984" y="344"/>
                </a:lnTo>
                <a:lnTo>
                  <a:pt x="984" y="347"/>
                </a:lnTo>
                <a:lnTo>
                  <a:pt x="924" y="286"/>
                </a:lnTo>
                <a:lnTo>
                  <a:pt x="924" y="283"/>
                </a:lnTo>
                <a:close/>
                <a:moveTo>
                  <a:pt x="694" y="50"/>
                </a:moveTo>
                <a:lnTo>
                  <a:pt x="770" y="127"/>
                </a:lnTo>
                <a:lnTo>
                  <a:pt x="769" y="128"/>
                </a:lnTo>
                <a:lnTo>
                  <a:pt x="769" y="129"/>
                </a:lnTo>
                <a:lnTo>
                  <a:pt x="694" y="53"/>
                </a:lnTo>
                <a:lnTo>
                  <a:pt x="694" y="50"/>
                </a:lnTo>
                <a:close/>
                <a:moveTo>
                  <a:pt x="924" y="280"/>
                </a:moveTo>
                <a:lnTo>
                  <a:pt x="984" y="341"/>
                </a:lnTo>
                <a:lnTo>
                  <a:pt x="984" y="344"/>
                </a:lnTo>
                <a:lnTo>
                  <a:pt x="924" y="283"/>
                </a:lnTo>
                <a:lnTo>
                  <a:pt x="924" y="280"/>
                </a:lnTo>
                <a:close/>
                <a:moveTo>
                  <a:pt x="694" y="47"/>
                </a:moveTo>
                <a:lnTo>
                  <a:pt x="773" y="126"/>
                </a:lnTo>
                <a:lnTo>
                  <a:pt x="772" y="126"/>
                </a:lnTo>
                <a:lnTo>
                  <a:pt x="770" y="127"/>
                </a:lnTo>
                <a:lnTo>
                  <a:pt x="694" y="50"/>
                </a:lnTo>
                <a:lnTo>
                  <a:pt x="694" y="48"/>
                </a:lnTo>
                <a:lnTo>
                  <a:pt x="694" y="47"/>
                </a:lnTo>
                <a:close/>
                <a:moveTo>
                  <a:pt x="924" y="277"/>
                </a:moveTo>
                <a:lnTo>
                  <a:pt x="984" y="338"/>
                </a:lnTo>
                <a:lnTo>
                  <a:pt x="984" y="341"/>
                </a:lnTo>
                <a:lnTo>
                  <a:pt x="924" y="280"/>
                </a:lnTo>
                <a:lnTo>
                  <a:pt x="924" y="277"/>
                </a:lnTo>
                <a:close/>
                <a:moveTo>
                  <a:pt x="694" y="44"/>
                </a:moveTo>
                <a:lnTo>
                  <a:pt x="775" y="124"/>
                </a:lnTo>
                <a:lnTo>
                  <a:pt x="774" y="125"/>
                </a:lnTo>
                <a:lnTo>
                  <a:pt x="773" y="126"/>
                </a:lnTo>
                <a:lnTo>
                  <a:pt x="694" y="47"/>
                </a:lnTo>
                <a:lnTo>
                  <a:pt x="694" y="45"/>
                </a:lnTo>
                <a:lnTo>
                  <a:pt x="694" y="44"/>
                </a:lnTo>
                <a:close/>
                <a:moveTo>
                  <a:pt x="924" y="274"/>
                </a:moveTo>
                <a:lnTo>
                  <a:pt x="984" y="334"/>
                </a:lnTo>
                <a:lnTo>
                  <a:pt x="984" y="338"/>
                </a:lnTo>
                <a:lnTo>
                  <a:pt x="924" y="277"/>
                </a:lnTo>
                <a:lnTo>
                  <a:pt x="924" y="274"/>
                </a:lnTo>
                <a:close/>
                <a:moveTo>
                  <a:pt x="695" y="41"/>
                </a:moveTo>
                <a:lnTo>
                  <a:pt x="776" y="122"/>
                </a:lnTo>
                <a:lnTo>
                  <a:pt x="775" y="124"/>
                </a:lnTo>
                <a:lnTo>
                  <a:pt x="775" y="124"/>
                </a:lnTo>
                <a:lnTo>
                  <a:pt x="694" y="44"/>
                </a:lnTo>
                <a:lnTo>
                  <a:pt x="694" y="43"/>
                </a:lnTo>
                <a:lnTo>
                  <a:pt x="695" y="41"/>
                </a:lnTo>
                <a:close/>
                <a:moveTo>
                  <a:pt x="924" y="270"/>
                </a:moveTo>
                <a:lnTo>
                  <a:pt x="984" y="331"/>
                </a:lnTo>
                <a:lnTo>
                  <a:pt x="984" y="334"/>
                </a:lnTo>
                <a:lnTo>
                  <a:pt x="924" y="274"/>
                </a:lnTo>
                <a:lnTo>
                  <a:pt x="924" y="270"/>
                </a:lnTo>
                <a:close/>
                <a:moveTo>
                  <a:pt x="695" y="38"/>
                </a:moveTo>
                <a:lnTo>
                  <a:pt x="778" y="121"/>
                </a:lnTo>
                <a:lnTo>
                  <a:pt x="777" y="121"/>
                </a:lnTo>
                <a:lnTo>
                  <a:pt x="776" y="122"/>
                </a:lnTo>
                <a:lnTo>
                  <a:pt x="695" y="41"/>
                </a:lnTo>
                <a:lnTo>
                  <a:pt x="695" y="39"/>
                </a:lnTo>
                <a:lnTo>
                  <a:pt x="695" y="38"/>
                </a:lnTo>
                <a:close/>
                <a:moveTo>
                  <a:pt x="924" y="267"/>
                </a:moveTo>
                <a:lnTo>
                  <a:pt x="984" y="328"/>
                </a:lnTo>
                <a:lnTo>
                  <a:pt x="984" y="331"/>
                </a:lnTo>
                <a:lnTo>
                  <a:pt x="924" y="270"/>
                </a:lnTo>
                <a:lnTo>
                  <a:pt x="924" y="267"/>
                </a:lnTo>
                <a:close/>
                <a:moveTo>
                  <a:pt x="696" y="35"/>
                </a:moveTo>
                <a:lnTo>
                  <a:pt x="780" y="120"/>
                </a:lnTo>
                <a:lnTo>
                  <a:pt x="779" y="120"/>
                </a:lnTo>
                <a:lnTo>
                  <a:pt x="778" y="121"/>
                </a:lnTo>
                <a:lnTo>
                  <a:pt x="695" y="38"/>
                </a:lnTo>
                <a:lnTo>
                  <a:pt x="695" y="37"/>
                </a:lnTo>
                <a:lnTo>
                  <a:pt x="696" y="35"/>
                </a:lnTo>
                <a:close/>
                <a:moveTo>
                  <a:pt x="924" y="264"/>
                </a:moveTo>
                <a:lnTo>
                  <a:pt x="984" y="325"/>
                </a:lnTo>
                <a:lnTo>
                  <a:pt x="984" y="328"/>
                </a:lnTo>
                <a:lnTo>
                  <a:pt x="924" y="267"/>
                </a:lnTo>
                <a:lnTo>
                  <a:pt x="924" y="264"/>
                </a:lnTo>
                <a:close/>
                <a:moveTo>
                  <a:pt x="696" y="33"/>
                </a:moveTo>
                <a:lnTo>
                  <a:pt x="782" y="119"/>
                </a:lnTo>
                <a:lnTo>
                  <a:pt x="781" y="119"/>
                </a:lnTo>
                <a:lnTo>
                  <a:pt x="780" y="120"/>
                </a:lnTo>
                <a:lnTo>
                  <a:pt x="696" y="35"/>
                </a:lnTo>
                <a:lnTo>
                  <a:pt x="696" y="34"/>
                </a:lnTo>
                <a:lnTo>
                  <a:pt x="696" y="33"/>
                </a:lnTo>
                <a:close/>
                <a:moveTo>
                  <a:pt x="924" y="261"/>
                </a:moveTo>
                <a:lnTo>
                  <a:pt x="984" y="322"/>
                </a:lnTo>
                <a:lnTo>
                  <a:pt x="984" y="325"/>
                </a:lnTo>
                <a:lnTo>
                  <a:pt x="924" y="264"/>
                </a:lnTo>
                <a:lnTo>
                  <a:pt x="924" y="261"/>
                </a:lnTo>
                <a:close/>
                <a:moveTo>
                  <a:pt x="697" y="31"/>
                </a:moveTo>
                <a:lnTo>
                  <a:pt x="784" y="118"/>
                </a:lnTo>
                <a:lnTo>
                  <a:pt x="783" y="118"/>
                </a:lnTo>
                <a:lnTo>
                  <a:pt x="782" y="119"/>
                </a:lnTo>
                <a:lnTo>
                  <a:pt x="696" y="33"/>
                </a:lnTo>
                <a:lnTo>
                  <a:pt x="697" y="32"/>
                </a:lnTo>
                <a:lnTo>
                  <a:pt x="697" y="31"/>
                </a:lnTo>
                <a:close/>
                <a:moveTo>
                  <a:pt x="924" y="258"/>
                </a:moveTo>
                <a:lnTo>
                  <a:pt x="984" y="318"/>
                </a:lnTo>
                <a:lnTo>
                  <a:pt x="984" y="322"/>
                </a:lnTo>
                <a:lnTo>
                  <a:pt x="924" y="261"/>
                </a:lnTo>
                <a:lnTo>
                  <a:pt x="924" y="258"/>
                </a:lnTo>
                <a:close/>
                <a:moveTo>
                  <a:pt x="698" y="29"/>
                </a:moveTo>
                <a:lnTo>
                  <a:pt x="786" y="117"/>
                </a:lnTo>
                <a:lnTo>
                  <a:pt x="785" y="117"/>
                </a:lnTo>
                <a:lnTo>
                  <a:pt x="784" y="118"/>
                </a:lnTo>
                <a:lnTo>
                  <a:pt x="697" y="31"/>
                </a:lnTo>
                <a:lnTo>
                  <a:pt x="698" y="30"/>
                </a:lnTo>
                <a:lnTo>
                  <a:pt x="698" y="29"/>
                </a:lnTo>
                <a:close/>
                <a:moveTo>
                  <a:pt x="924" y="255"/>
                </a:moveTo>
                <a:lnTo>
                  <a:pt x="984" y="315"/>
                </a:lnTo>
                <a:lnTo>
                  <a:pt x="984" y="318"/>
                </a:lnTo>
                <a:lnTo>
                  <a:pt x="924" y="258"/>
                </a:lnTo>
                <a:lnTo>
                  <a:pt x="924" y="255"/>
                </a:lnTo>
                <a:close/>
                <a:moveTo>
                  <a:pt x="699" y="27"/>
                </a:moveTo>
                <a:lnTo>
                  <a:pt x="790" y="116"/>
                </a:lnTo>
                <a:lnTo>
                  <a:pt x="789" y="117"/>
                </a:lnTo>
                <a:lnTo>
                  <a:pt x="786" y="117"/>
                </a:lnTo>
                <a:lnTo>
                  <a:pt x="698" y="29"/>
                </a:lnTo>
                <a:lnTo>
                  <a:pt x="699" y="28"/>
                </a:lnTo>
                <a:lnTo>
                  <a:pt x="699" y="27"/>
                </a:lnTo>
                <a:close/>
                <a:moveTo>
                  <a:pt x="924" y="251"/>
                </a:moveTo>
                <a:lnTo>
                  <a:pt x="984" y="312"/>
                </a:lnTo>
                <a:lnTo>
                  <a:pt x="984" y="315"/>
                </a:lnTo>
                <a:lnTo>
                  <a:pt x="924" y="255"/>
                </a:lnTo>
                <a:lnTo>
                  <a:pt x="924" y="251"/>
                </a:lnTo>
                <a:close/>
                <a:moveTo>
                  <a:pt x="700" y="25"/>
                </a:moveTo>
                <a:lnTo>
                  <a:pt x="792" y="116"/>
                </a:lnTo>
                <a:lnTo>
                  <a:pt x="791" y="116"/>
                </a:lnTo>
                <a:lnTo>
                  <a:pt x="790" y="116"/>
                </a:lnTo>
                <a:lnTo>
                  <a:pt x="699" y="27"/>
                </a:lnTo>
                <a:lnTo>
                  <a:pt x="700" y="26"/>
                </a:lnTo>
                <a:lnTo>
                  <a:pt x="700" y="25"/>
                </a:lnTo>
                <a:close/>
                <a:moveTo>
                  <a:pt x="924" y="248"/>
                </a:moveTo>
                <a:lnTo>
                  <a:pt x="984" y="309"/>
                </a:lnTo>
                <a:lnTo>
                  <a:pt x="984" y="312"/>
                </a:lnTo>
                <a:lnTo>
                  <a:pt x="924" y="251"/>
                </a:lnTo>
                <a:lnTo>
                  <a:pt x="924" y="248"/>
                </a:lnTo>
                <a:close/>
                <a:moveTo>
                  <a:pt x="702" y="22"/>
                </a:moveTo>
                <a:lnTo>
                  <a:pt x="795" y="115"/>
                </a:lnTo>
                <a:lnTo>
                  <a:pt x="793" y="115"/>
                </a:lnTo>
                <a:lnTo>
                  <a:pt x="792" y="116"/>
                </a:lnTo>
                <a:lnTo>
                  <a:pt x="700" y="25"/>
                </a:lnTo>
                <a:lnTo>
                  <a:pt x="701" y="23"/>
                </a:lnTo>
                <a:lnTo>
                  <a:pt x="702" y="22"/>
                </a:lnTo>
                <a:close/>
                <a:moveTo>
                  <a:pt x="924" y="245"/>
                </a:moveTo>
                <a:lnTo>
                  <a:pt x="984" y="306"/>
                </a:lnTo>
                <a:lnTo>
                  <a:pt x="984" y="309"/>
                </a:lnTo>
                <a:lnTo>
                  <a:pt x="924" y="248"/>
                </a:lnTo>
                <a:lnTo>
                  <a:pt x="924" y="245"/>
                </a:lnTo>
                <a:close/>
                <a:moveTo>
                  <a:pt x="703" y="20"/>
                </a:moveTo>
                <a:lnTo>
                  <a:pt x="797" y="115"/>
                </a:lnTo>
                <a:lnTo>
                  <a:pt x="796" y="115"/>
                </a:lnTo>
                <a:lnTo>
                  <a:pt x="795" y="115"/>
                </a:lnTo>
                <a:lnTo>
                  <a:pt x="702" y="22"/>
                </a:lnTo>
                <a:lnTo>
                  <a:pt x="702" y="21"/>
                </a:lnTo>
                <a:lnTo>
                  <a:pt x="703" y="20"/>
                </a:lnTo>
                <a:close/>
                <a:moveTo>
                  <a:pt x="924" y="242"/>
                </a:moveTo>
                <a:lnTo>
                  <a:pt x="984" y="302"/>
                </a:lnTo>
                <a:lnTo>
                  <a:pt x="984" y="306"/>
                </a:lnTo>
                <a:lnTo>
                  <a:pt x="924" y="245"/>
                </a:lnTo>
                <a:lnTo>
                  <a:pt x="924" y="242"/>
                </a:lnTo>
                <a:close/>
                <a:moveTo>
                  <a:pt x="704" y="18"/>
                </a:moveTo>
                <a:lnTo>
                  <a:pt x="800" y="114"/>
                </a:lnTo>
                <a:lnTo>
                  <a:pt x="799" y="115"/>
                </a:lnTo>
                <a:lnTo>
                  <a:pt x="797" y="115"/>
                </a:lnTo>
                <a:lnTo>
                  <a:pt x="703" y="20"/>
                </a:lnTo>
                <a:lnTo>
                  <a:pt x="704" y="19"/>
                </a:lnTo>
                <a:lnTo>
                  <a:pt x="704" y="18"/>
                </a:lnTo>
                <a:close/>
                <a:moveTo>
                  <a:pt x="924" y="239"/>
                </a:moveTo>
                <a:lnTo>
                  <a:pt x="984" y="298"/>
                </a:lnTo>
                <a:lnTo>
                  <a:pt x="984" y="302"/>
                </a:lnTo>
                <a:lnTo>
                  <a:pt x="924" y="242"/>
                </a:lnTo>
                <a:lnTo>
                  <a:pt x="924" y="239"/>
                </a:lnTo>
                <a:close/>
                <a:moveTo>
                  <a:pt x="707" y="17"/>
                </a:moveTo>
                <a:lnTo>
                  <a:pt x="803" y="114"/>
                </a:lnTo>
                <a:lnTo>
                  <a:pt x="803" y="114"/>
                </a:lnTo>
                <a:lnTo>
                  <a:pt x="801" y="114"/>
                </a:lnTo>
                <a:lnTo>
                  <a:pt x="800" y="114"/>
                </a:lnTo>
                <a:lnTo>
                  <a:pt x="704" y="18"/>
                </a:lnTo>
                <a:lnTo>
                  <a:pt x="706" y="18"/>
                </a:lnTo>
                <a:lnTo>
                  <a:pt x="707" y="17"/>
                </a:lnTo>
                <a:close/>
                <a:moveTo>
                  <a:pt x="924" y="235"/>
                </a:moveTo>
                <a:lnTo>
                  <a:pt x="984" y="295"/>
                </a:lnTo>
                <a:lnTo>
                  <a:pt x="984" y="298"/>
                </a:lnTo>
                <a:lnTo>
                  <a:pt x="924" y="239"/>
                </a:lnTo>
                <a:lnTo>
                  <a:pt x="924" y="235"/>
                </a:lnTo>
                <a:close/>
                <a:moveTo>
                  <a:pt x="708" y="15"/>
                </a:moveTo>
                <a:lnTo>
                  <a:pt x="807" y="114"/>
                </a:lnTo>
                <a:lnTo>
                  <a:pt x="803" y="114"/>
                </a:lnTo>
                <a:lnTo>
                  <a:pt x="707" y="17"/>
                </a:lnTo>
                <a:lnTo>
                  <a:pt x="707" y="16"/>
                </a:lnTo>
                <a:lnTo>
                  <a:pt x="708" y="15"/>
                </a:lnTo>
                <a:close/>
                <a:moveTo>
                  <a:pt x="924" y="232"/>
                </a:moveTo>
                <a:lnTo>
                  <a:pt x="984" y="292"/>
                </a:lnTo>
                <a:lnTo>
                  <a:pt x="984" y="295"/>
                </a:lnTo>
                <a:lnTo>
                  <a:pt x="924" y="235"/>
                </a:lnTo>
                <a:lnTo>
                  <a:pt x="924" y="232"/>
                </a:lnTo>
                <a:close/>
                <a:moveTo>
                  <a:pt x="710" y="14"/>
                </a:moveTo>
                <a:lnTo>
                  <a:pt x="810" y="114"/>
                </a:lnTo>
                <a:lnTo>
                  <a:pt x="807" y="114"/>
                </a:lnTo>
                <a:lnTo>
                  <a:pt x="708" y="15"/>
                </a:lnTo>
                <a:lnTo>
                  <a:pt x="709" y="14"/>
                </a:lnTo>
                <a:lnTo>
                  <a:pt x="710" y="14"/>
                </a:lnTo>
                <a:close/>
                <a:moveTo>
                  <a:pt x="924" y="228"/>
                </a:moveTo>
                <a:lnTo>
                  <a:pt x="984" y="289"/>
                </a:lnTo>
                <a:lnTo>
                  <a:pt x="984" y="292"/>
                </a:lnTo>
                <a:lnTo>
                  <a:pt x="924" y="232"/>
                </a:lnTo>
                <a:lnTo>
                  <a:pt x="924" y="228"/>
                </a:lnTo>
                <a:close/>
                <a:moveTo>
                  <a:pt x="711" y="12"/>
                </a:moveTo>
                <a:lnTo>
                  <a:pt x="813" y="114"/>
                </a:lnTo>
                <a:lnTo>
                  <a:pt x="810" y="114"/>
                </a:lnTo>
                <a:lnTo>
                  <a:pt x="710" y="14"/>
                </a:lnTo>
                <a:lnTo>
                  <a:pt x="710" y="13"/>
                </a:lnTo>
                <a:lnTo>
                  <a:pt x="711" y="12"/>
                </a:lnTo>
                <a:close/>
                <a:moveTo>
                  <a:pt x="924" y="225"/>
                </a:moveTo>
                <a:lnTo>
                  <a:pt x="984" y="285"/>
                </a:lnTo>
                <a:lnTo>
                  <a:pt x="984" y="289"/>
                </a:lnTo>
                <a:lnTo>
                  <a:pt x="924" y="228"/>
                </a:lnTo>
                <a:lnTo>
                  <a:pt x="924" y="225"/>
                </a:lnTo>
                <a:close/>
                <a:moveTo>
                  <a:pt x="713" y="11"/>
                </a:moveTo>
                <a:lnTo>
                  <a:pt x="816" y="114"/>
                </a:lnTo>
                <a:lnTo>
                  <a:pt x="813" y="114"/>
                </a:lnTo>
                <a:lnTo>
                  <a:pt x="711" y="12"/>
                </a:lnTo>
                <a:lnTo>
                  <a:pt x="712" y="12"/>
                </a:lnTo>
                <a:lnTo>
                  <a:pt x="713" y="11"/>
                </a:lnTo>
                <a:close/>
                <a:moveTo>
                  <a:pt x="924" y="222"/>
                </a:moveTo>
                <a:lnTo>
                  <a:pt x="984" y="282"/>
                </a:lnTo>
                <a:lnTo>
                  <a:pt x="984" y="285"/>
                </a:lnTo>
                <a:lnTo>
                  <a:pt x="924" y="225"/>
                </a:lnTo>
                <a:lnTo>
                  <a:pt x="924" y="222"/>
                </a:lnTo>
                <a:close/>
                <a:moveTo>
                  <a:pt x="713" y="11"/>
                </a:moveTo>
                <a:lnTo>
                  <a:pt x="817" y="114"/>
                </a:lnTo>
                <a:lnTo>
                  <a:pt x="816" y="114"/>
                </a:lnTo>
                <a:lnTo>
                  <a:pt x="713" y="11"/>
                </a:lnTo>
                <a:lnTo>
                  <a:pt x="713" y="11"/>
                </a:lnTo>
                <a:close/>
                <a:moveTo>
                  <a:pt x="924" y="220"/>
                </a:moveTo>
                <a:lnTo>
                  <a:pt x="984" y="281"/>
                </a:lnTo>
                <a:lnTo>
                  <a:pt x="984" y="282"/>
                </a:lnTo>
                <a:lnTo>
                  <a:pt x="924" y="222"/>
                </a:lnTo>
                <a:lnTo>
                  <a:pt x="924" y="220"/>
                </a:lnTo>
                <a:close/>
                <a:moveTo>
                  <a:pt x="714" y="10"/>
                </a:moveTo>
                <a:lnTo>
                  <a:pt x="818" y="114"/>
                </a:lnTo>
                <a:lnTo>
                  <a:pt x="817" y="114"/>
                </a:lnTo>
                <a:lnTo>
                  <a:pt x="713" y="11"/>
                </a:lnTo>
                <a:lnTo>
                  <a:pt x="714" y="10"/>
                </a:lnTo>
                <a:close/>
                <a:moveTo>
                  <a:pt x="924" y="219"/>
                </a:moveTo>
                <a:lnTo>
                  <a:pt x="984" y="280"/>
                </a:lnTo>
                <a:lnTo>
                  <a:pt x="984" y="281"/>
                </a:lnTo>
                <a:lnTo>
                  <a:pt x="924" y="220"/>
                </a:lnTo>
                <a:lnTo>
                  <a:pt x="924" y="219"/>
                </a:lnTo>
                <a:close/>
                <a:moveTo>
                  <a:pt x="715" y="10"/>
                </a:moveTo>
                <a:lnTo>
                  <a:pt x="819" y="114"/>
                </a:lnTo>
                <a:lnTo>
                  <a:pt x="818" y="114"/>
                </a:lnTo>
                <a:lnTo>
                  <a:pt x="714" y="10"/>
                </a:lnTo>
                <a:lnTo>
                  <a:pt x="715" y="10"/>
                </a:lnTo>
                <a:close/>
                <a:moveTo>
                  <a:pt x="924" y="219"/>
                </a:moveTo>
                <a:lnTo>
                  <a:pt x="984" y="279"/>
                </a:lnTo>
                <a:lnTo>
                  <a:pt x="984" y="280"/>
                </a:lnTo>
                <a:lnTo>
                  <a:pt x="924" y="219"/>
                </a:lnTo>
                <a:lnTo>
                  <a:pt x="924" y="219"/>
                </a:lnTo>
                <a:close/>
                <a:moveTo>
                  <a:pt x="715" y="9"/>
                </a:moveTo>
                <a:lnTo>
                  <a:pt x="821" y="114"/>
                </a:lnTo>
                <a:lnTo>
                  <a:pt x="819" y="114"/>
                </a:lnTo>
                <a:lnTo>
                  <a:pt x="715" y="10"/>
                </a:lnTo>
                <a:lnTo>
                  <a:pt x="715" y="9"/>
                </a:lnTo>
                <a:close/>
                <a:moveTo>
                  <a:pt x="924" y="218"/>
                </a:moveTo>
                <a:lnTo>
                  <a:pt x="984" y="278"/>
                </a:lnTo>
                <a:lnTo>
                  <a:pt x="984" y="279"/>
                </a:lnTo>
                <a:lnTo>
                  <a:pt x="924" y="219"/>
                </a:lnTo>
                <a:lnTo>
                  <a:pt x="924" y="218"/>
                </a:lnTo>
                <a:close/>
                <a:moveTo>
                  <a:pt x="716" y="9"/>
                </a:moveTo>
                <a:lnTo>
                  <a:pt x="822" y="114"/>
                </a:lnTo>
                <a:lnTo>
                  <a:pt x="821" y="114"/>
                </a:lnTo>
                <a:lnTo>
                  <a:pt x="715" y="9"/>
                </a:lnTo>
                <a:lnTo>
                  <a:pt x="716" y="9"/>
                </a:lnTo>
                <a:close/>
                <a:moveTo>
                  <a:pt x="924" y="217"/>
                </a:moveTo>
                <a:lnTo>
                  <a:pt x="984" y="278"/>
                </a:lnTo>
                <a:lnTo>
                  <a:pt x="984" y="278"/>
                </a:lnTo>
                <a:lnTo>
                  <a:pt x="924" y="218"/>
                </a:lnTo>
                <a:lnTo>
                  <a:pt x="924" y="217"/>
                </a:lnTo>
                <a:close/>
                <a:moveTo>
                  <a:pt x="716" y="9"/>
                </a:moveTo>
                <a:lnTo>
                  <a:pt x="823" y="114"/>
                </a:lnTo>
                <a:lnTo>
                  <a:pt x="822" y="114"/>
                </a:lnTo>
                <a:lnTo>
                  <a:pt x="716" y="9"/>
                </a:lnTo>
                <a:lnTo>
                  <a:pt x="716" y="9"/>
                </a:lnTo>
                <a:close/>
                <a:moveTo>
                  <a:pt x="924" y="216"/>
                </a:moveTo>
                <a:lnTo>
                  <a:pt x="984" y="277"/>
                </a:lnTo>
                <a:lnTo>
                  <a:pt x="984" y="278"/>
                </a:lnTo>
                <a:lnTo>
                  <a:pt x="924" y="217"/>
                </a:lnTo>
                <a:lnTo>
                  <a:pt x="924" y="216"/>
                </a:lnTo>
                <a:close/>
                <a:moveTo>
                  <a:pt x="717" y="8"/>
                </a:moveTo>
                <a:lnTo>
                  <a:pt x="824" y="114"/>
                </a:lnTo>
                <a:lnTo>
                  <a:pt x="823" y="114"/>
                </a:lnTo>
                <a:lnTo>
                  <a:pt x="716" y="9"/>
                </a:lnTo>
                <a:lnTo>
                  <a:pt x="717" y="8"/>
                </a:lnTo>
                <a:close/>
                <a:moveTo>
                  <a:pt x="924" y="215"/>
                </a:moveTo>
                <a:lnTo>
                  <a:pt x="984" y="276"/>
                </a:lnTo>
                <a:lnTo>
                  <a:pt x="984" y="277"/>
                </a:lnTo>
                <a:lnTo>
                  <a:pt x="924" y="216"/>
                </a:lnTo>
                <a:lnTo>
                  <a:pt x="924" y="215"/>
                </a:lnTo>
                <a:close/>
                <a:moveTo>
                  <a:pt x="717" y="8"/>
                </a:moveTo>
                <a:lnTo>
                  <a:pt x="825" y="114"/>
                </a:lnTo>
                <a:lnTo>
                  <a:pt x="824" y="114"/>
                </a:lnTo>
                <a:lnTo>
                  <a:pt x="717" y="8"/>
                </a:lnTo>
                <a:lnTo>
                  <a:pt x="717" y="8"/>
                </a:lnTo>
                <a:close/>
                <a:moveTo>
                  <a:pt x="924" y="214"/>
                </a:moveTo>
                <a:lnTo>
                  <a:pt x="984" y="275"/>
                </a:lnTo>
                <a:lnTo>
                  <a:pt x="984" y="276"/>
                </a:lnTo>
                <a:lnTo>
                  <a:pt x="924" y="215"/>
                </a:lnTo>
                <a:lnTo>
                  <a:pt x="924" y="214"/>
                </a:lnTo>
                <a:close/>
                <a:moveTo>
                  <a:pt x="718" y="8"/>
                </a:moveTo>
                <a:lnTo>
                  <a:pt x="826" y="114"/>
                </a:lnTo>
                <a:lnTo>
                  <a:pt x="825" y="114"/>
                </a:lnTo>
                <a:lnTo>
                  <a:pt x="717" y="8"/>
                </a:lnTo>
                <a:lnTo>
                  <a:pt x="718" y="8"/>
                </a:lnTo>
                <a:close/>
                <a:moveTo>
                  <a:pt x="924" y="213"/>
                </a:moveTo>
                <a:lnTo>
                  <a:pt x="984" y="274"/>
                </a:lnTo>
                <a:lnTo>
                  <a:pt x="984" y="275"/>
                </a:lnTo>
                <a:lnTo>
                  <a:pt x="924" y="214"/>
                </a:lnTo>
                <a:lnTo>
                  <a:pt x="924" y="213"/>
                </a:lnTo>
                <a:close/>
                <a:moveTo>
                  <a:pt x="719" y="6"/>
                </a:moveTo>
                <a:lnTo>
                  <a:pt x="827" y="114"/>
                </a:lnTo>
                <a:lnTo>
                  <a:pt x="826" y="114"/>
                </a:lnTo>
                <a:lnTo>
                  <a:pt x="718" y="8"/>
                </a:lnTo>
                <a:lnTo>
                  <a:pt x="719" y="6"/>
                </a:lnTo>
                <a:close/>
                <a:moveTo>
                  <a:pt x="924" y="212"/>
                </a:moveTo>
                <a:lnTo>
                  <a:pt x="984" y="273"/>
                </a:lnTo>
                <a:lnTo>
                  <a:pt x="984" y="274"/>
                </a:lnTo>
                <a:lnTo>
                  <a:pt x="924" y="213"/>
                </a:lnTo>
                <a:lnTo>
                  <a:pt x="924" y="212"/>
                </a:lnTo>
                <a:close/>
                <a:moveTo>
                  <a:pt x="719" y="6"/>
                </a:moveTo>
                <a:lnTo>
                  <a:pt x="828" y="114"/>
                </a:lnTo>
                <a:lnTo>
                  <a:pt x="827" y="114"/>
                </a:lnTo>
                <a:lnTo>
                  <a:pt x="719" y="6"/>
                </a:lnTo>
                <a:lnTo>
                  <a:pt x="719" y="6"/>
                </a:lnTo>
                <a:close/>
                <a:moveTo>
                  <a:pt x="924" y="211"/>
                </a:moveTo>
                <a:lnTo>
                  <a:pt x="984" y="272"/>
                </a:lnTo>
                <a:lnTo>
                  <a:pt x="984" y="273"/>
                </a:lnTo>
                <a:lnTo>
                  <a:pt x="924" y="212"/>
                </a:lnTo>
                <a:lnTo>
                  <a:pt x="924" y="211"/>
                </a:lnTo>
                <a:close/>
                <a:moveTo>
                  <a:pt x="720" y="6"/>
                </a:moveTo>
                <a:lnTo>
                  <a:pt x="829" y="114"/>
                </a:lnTo>
                <a:lnTo>
                  <a:pt x="828" y="114"/>
                </a:lnTo>
                <a:lnTo>
                  <a:pt x="719" y="6"/>
                </a:lnTo>
                <a:lnTo>
                  <a:pt x="720" y="6"/>
                </a:lnTo>
                <a:close/>
                <a:moveTo>
                  <a:pt x="924" y="210"/>
                </a:moveTo>
                <a:lnTo>
                  <a:pt x="984" y="270"/>
                </a:lnTo>
                <a:lnTo>
                  <a:pt x="984" y="272"/>
                </a:lnTo>
                <a:lnTo>
                  <a:pt x="924" y="211"/>
                </a:lnTo>
                <a:lnTo>
                  <a:pt x="924" y="210"/>
                </a:lnTo>
                <a:close/>
                <a:moveTo>
                  <a:pt x="720" y="5"/>
                </a:moveTo>
                <a:lnTo>
                  <a:pt x="829" y="114"/>
                </a:lnTo>
                <a:lnTo>
                  <a:pt x="829" y="114"/>
                </a:lnTo>
                <a:lnTo>
                  <a:pt x="720" y="6"/>
                </a:lnTo>
                <a:lnTo>
                  <a:pt x="720" y="5"/>
                </a:lnTo>
                <a:close/>
                <a:moveTo>
                  <a:pt x="924" y="209"/>
                </a:moveTo>
                <a:lnTo>
                  <a:pt x="984" y="269"/>
                </a:lnTo>
                <a:lnTo>
                  <a:pt x="984" y="270"/>
                </a:lnTo>
                <a:lnTo>
                  <a:pt x="924" y="210"/>
                </a:lnTo>
                <a:lnTo>
                  <a:pt x="924" y="209"/>
                </a:lnTo>
                <a:close/>
                <a:moveTo>
                  <a:pt x="722" y="5"/>
                </a:moveTo>
                <a:lnTo>
                  <a:pt x="830" y="114"/>
                </a:lnTo>
                <a:lnTo>
                  <a:pt x="829" y="114"/>
                </a:lnTo>
                <a:lnTo>
                  <a:pt x="720" y="5"/>
                </a:lnTo>
                <a:lnTo>
                  <a:pt x="722" y="5"/>
                </a:lnTo>
                <a:close/>
                <a:moveTo>
                  <a:pt x="924" y="208"/>
                </a:moveTo>
                <a:lnTo>
                  <a:pt x="984" y="268"/>
                </a:lnTo>
                <a:lnTo>
                  <a:pt x="984" y="269"/>
                </a:lnTo>
                <a:lnTo>
                  <a:pt x="924" y="209"/>
                </a:lnTo>
                <a:lnTo>
                  <a:pt x="924" y="208"/>
                </a:lnTo>
                <a:close/>
                <a:moveTo>
                  <a:pt x="723" y="5"/>
                </a:moveTo>
                <a:lnTo>
                  <a:pt x="831" y="114"/>
                </a:lnTo>
                <a:lnTo>
                  <a:pt x="830" y="114"/>
                </a:lnTo>
                <a:lnTo>
                  <a:pt x="722" y="5"/>
                </a:lnTo>
                <a:lnTo>
                  <a:pt x="723" y="5"/>
                </a:lnTo>
                <a:close/>
                <a:moveTo>
                  <a:pt x="924" y="207"/>
                </a:moveTo>
                <a:lnTo>
                  <a:pt x="984" y="267"/>
                </a:lnTo>
                <a:lnTo>
                  <a:pt x="984" y="268"/>
                </a:lnTo>
                <a:lnTo>
                  <a:pt x="924" y="208"/>
                </a:lnTo>
                <a:lnTo>
                  <a:pt x="924" y="207"/>
                </a:lnTo>
                <a:close/>
                <a:moveTo>
                  <a:pt x="723" y="4"/>
                </a:moveTo>
                <a:lnTo>
                  <a:pt x="832" y="114"/>
                </a:lnTo>
                <a:lnTo>
                  <a:pt x="831" y="114"/>
                </a:lnTo>
                <a:lnTo>
                  <a:pt x="723" y="5"/>
                </a:lnTo>
                <a:lnTo>
                  <a:pt x="723" y="4"/>
                </a:lnTo>
                <a:close/>
                <a:moveTo>
                  <a:pt x="924" y="206"/>
                </a:moveTo>
                <a:lnTo>
                  <a:pt x="984" y="266"/>
                </a:lnTo>
                <a:lnTo>
                  <a:pt x="984" y="267"/>
                </a:lnTo>
                <a:lnTo>
                  <a:pt x="924" y="207"/>
                </a:lnTo>
                <a:lnTo>
                  <a:pt x="924" y="206"/>
                </a:lnTo>
                <a:close/>
                <a:moveTo>
                  <a:pt x="724" y="4"/>
                </a:moveTo>
                <a:lnTo>
                  <a:pt x="833" y="114"/>
                </a:lnTo>
                <a:lnTo>
                  <a:pt x="832" y="114"/>
                </a:lnTo>
                <a:lnTo>
                  <a:pt x="723" y="4"/>
                </a:lnTo>
                <a:lnTo>
                  <a:pt x="724" y="4"/>
                </a:lnTo>
                <a:close/>
                <a:moveTo>
                  <a:pt x="924" y="206"/>
                </a:moveTo>
                <a:lnTo>
                  <a:pt x="984" y="265"/>
                </a:lnTo>
                <a:lnTo>
                  <a:pt x="984" y="266"/>
                </a:lnTo>
                <a:lnTo>
                  <a:pt x="924" y="206"/>
                </a:lnTo>
                <a:lnTo>
                  <a:pt x="924" y="206"/>
                </a:lnTo>
                <a:close/>
                <a:moveTo>
                  <a:pt x="725" y="4"/>
                </a:moveTo>
                <a:lnTo>
                  <a:pt x="834" y="114"/>
                </a:lnTo>
                <a:lnTo>
                  <a:pt x="833" y="114"/>
                </a:lnTo>
                <a:lnTo>
                  <a:pt x="724" y="4"/>
                </a:lnTo>
                <a:lnTo>
                  <a:pt x="725" y="4"/>
                </a:lnTo>
                <a:close/>
                <a:moveTo>
                  <a:pt x="924" y="204"/>
                </a:moveTo>
                <a:lnTo>
                  <a:pt x="984" y="265"/>
                </a:lnTo>
                <a:lnTo>
                  <a:pt x="984" y="265"/>
                </a:lnTo>
                <a:lnTo>
                  <a:pt x="924" y="206"/>
                </a:lnTo>
                <a:lnTo>
                  <a:pt x="924" y="204"/>
                </a:lnTo>
                <a:close/>
                <a:moveTo>
                  <a:pt x="725" y="4"/>
                </a:moveTo>
                <a:lnTo>
                  <a:pt x="835" y="114"/>
                </a:lnTo>
                <a:lnTo>
                  <a:pt x="834" y="114"/>
                </a:lnTo>
                <a:lnTo>
                  <a:pt x="725" y="4"/>
                </a:lnTo>
                <a:lnTo>
                  <a:pt x="725" y="4"/>
                </a:lnTo>
                <a:close/>
                <a:moveTo>
                  <a:pt x="924" y="203"/>
                </a:moveTo>
                <a:lnTo>
                  <a:pt x="984" y="264"/>
                </a:lnTo>
                <a:lnTo>
                  <a:pt x="984" y="265"/>
                </a:lnTo>
                <a:lnTo>
                  <a:pt x="924" y="204"/>
                </a:lnTo>
                <a:lnTo>
                  <a:pt x="924" y="203"/>
                </a:lnTo>
                <a:close/>
                <a:moveTo>
                  <a:pt x="726" y="3"/>
                </a:moveTo>
                <a:lnTo>
                  <a:pt x="836" y="114"/>
                </a:lnTo>
                <a:lnTo>
                  <a:pt x="835" y="114"/>
                </a:lnTo>
                <a:lnTo>
                  <a:pt x="725" y="4"/>
                </a:lnTo>
                <a:lnTo>
                  <a:pt x="726" y="3"/>
                </a:lnTo>
                <a:close/>
                <a:moveTo>
                  <a:pt x="924" y="202"/>
                </a:moveTo>
                <a:lnTo>
                  <a:pt x="984" y="263"/>
                </a:lnTo>
                <a:lnTo>
                  <a:pt x="984" y="264"/>
                </a:lnTo>
                <a:lnTo>
                  <a:pt x="924" y="203"/>
                </a:lnTo>
                <a:lnTo>
                  <a:pt x="924" y="202"/>
                </a:lnTo>
                <a:close/>
                <a:moveTo>
                  <a:pt x="727" y="3"/>
                </a:moveTo>
                <a:lnTo>
                  <a:pt x="838" y="114"/>
                </a:lnTo>
                <a:lnTo>
                  <a:pt x="836" y="114"/>
                </a:lnTo>
                <a:lnTo>
                  <a:pt x="726" y="3"/>
                </a:lnTo>
                <a:lnTo>
                  <a:pt x="727" y="3"/>
                </a:lnTo>
                <a:close/>
                <a:moveTo>
                  <a:pt x="924" y="201"/>
                </a:moveTo>
                <a:lnTo>
                  <a:pt x="984" y="262"/>
                </a:lnTo>
                <a:lnTo>
                  <a:pt x="984" y="263"/>
                </a:lnTo>
                <a:lnTo>
                  <a:pt x="924" y="202"/>
                </a:lnTo>
                <a:lnTo>
                  <a:pt x="924" y="201"/>
                </a:lnTo>
                <a:close/>
                <a:moveTo>
                  <a:pt x="727" y="3"/>
                </a:moveTo>
                <a:lnTo>
                  <a:pt x="839" y="114"/>
                </a:lnTo>
                <a:lnTo>
                  <a:pt x="838" y="114"/>
                </a:lnTo>
                <a:lnTo>
                  <a:pt x="727" y="3"/>
                </a:lnTo>
                <a:lnTo>
                  <a:pt x="727" y="3"/>
                </a:lnTo>
                <a:close/>
                <a:moveTo>
                  <a:pt x="924" y="200"/>
                </a:moveTo>
                <a:lnTo>
                  <a:pt x="984" y="261"/>
                </a:lnTo>
                <a:lnTo>
                  <a:pt x="984" y="262"/>
                </a:lnTo>
                <a:lnTo>
                  <a:pt x="924" y="201"/>
                </a:lnTo>
                <a:lnTo>
                  <a:pt x="924" y="200"/>
                </a:lnTo>
                <a:close/>
                <a:moveTo>
                  <a:pt x="728" y="3"/>
                </a:moveTo>
                <a:lnTo>
                  <a:pt x="840" y="114"/>
                </a:lnTo>
                <a:lnTo>
                  <a:pt x="839" y="114"/>
                </a:lnTo>
                <a:lnTo>
                  <a:pt x="727" y="3"/>
                </a:lnTo>
                <a:lnTo>
                  <a:pt x="728" y="3"/>
                </a:lnTo>
                <a:close/>
                <a:moveTo>
                  <a:pt x="924" y="199"/>
                </a:moveTo>
                <a:lnTo>
                  <a:pt x="984" y="260"/>
                </a:lnTo>
                <a:lnTo>
                  <a:pt x="984" y="261"/>
                </a:lnTo>
                <a:lnTo>
                  <a:pt x="924" y="200"/>
                </a:lnTo>
                <a:lnTo>
                  <a:pt x="924" y="199"/>
                </a:lnTo>
                <a:close/>
                <a:moveTo>
                  <a:pt x="729" y="2"/>
                </a:moveTo>
                <a:lnTo>
                  <a:pt x="841" y="114"/>
                </a:lnTo>
                <a:lnTo>
                  <a:pt x="840" y="114"/>
                </a:lnTo>
                <a:lnTo>
                  <a:pt x="728" y="3"/>
                </a:lnTo>
                <a:lnTo>
                  <a:pt x="729" y="2"/>
                </a:lnTo>
                <a:close/>
                <a:moveTo>
                  <a:pt x="924" y="198"/>
                </a:moveTo>
                <a:lnTo>
                  <a:pt x="984" y="259"/>
                </a:lnTo>
                <a:lnTo>
                  <a:pt x="984" y="260"/>
                </a:lnTo>
                <a:lnTo>
                  <a:pt x="924" y="199"/>
                </a:lnTo>
                <a:lnTo>
                  <a:pt x="924" y="198"/>
                </a:lnTo>
                <a:close/>
                <a:moveTo>
                  <a:pt x="729" y="2"/>
                </a:moveTo>
                <a:lnTo>
                  <a:pt x="842" y="114"/>
                </a:lnTo>
                <a:lnTo>
                  <a:pt x="841" y="114"/>
                </a:lnTo>
                <a:lnTo>
                  <a:pt x="729" y="2"/>
                </a:lnTo>
                <a:lnTo>
                  <a:pt x="729" y="2"/>
                </a:lnTo>
                <a:close/>
                <a:moveTo>
                  <a:pt x="924" y="197"/>
                </a:moveTo>
                <a:lnTo>
                  <a:pt x="984" y="258"/>
                </a:lnTo>
                <a:lnTo>
                  <a:pt x="984" y="259"/>
                </a:lnTo>
                <a:lnTo>
                  <a:pt x="924" y="198"/>
                </a:lnTo>
                <a:lnTo>
                  <a:pt x="924" y="197"/>
                </a:lnTo>
                <a:close/>
                <a:moveTo>
                  <a:pt x="730" y="2"/>
                </a:moveTo>
                <a:lnTo>
                  <a:pt x="843" y="114"/>
                </a:lnTo>
                <a:lnTo>
                  <a:pt x="842" y="114"/>
                </a:lnTo>
                <a:lnTo>
                  <a:pt x="729" y="2"/>
                </a:lnTo>
                <a:lnTo>
                  <a:pt x="730" y="2"/>
                </a:lnTo>
                <a:close/>
                <a:moveTo>
                  <a:pt x="924" y="196"/>
                </a:moveTo>
                <a:lnTo>
                  <a:pt x="984" y="257"/>
                </a:lnTo>
                <a:lnTo>
                  <a:pt x="984" y="258"/>
                </a:lnTo>
                <a:lnTo>
                  <a:pt x="924" y="197"/>
                </a:lnTo>
                <a:lnTo>
                  <a:pt x="924" y="196"/>
                </a:lnTo>
                <a:close/>
                <a:moveTo>
                  <a:pt x="731" y="2"/>
                </a:moveTo>
                <a:lnTo>
                  <a:pt x="843" y="114"/>
                </a:lnTo>
                <a:lnTo>
                  <a:pt x="843" y="114"/>
                </a:lnTo>
                <a:lnTo>
                  <a:pt x="730" y="2"/>
                </a:lnTo>
                <a:lnTo>
                  <a:pt x="731" y="2"/>
                </a:lnTo>
                <a:close/>
                <a:moveTo>
                  <a:pt x="924" y="195"/>
                </a:moveTo>
                <a:lnTo>
                  <a:pt x="984" y="256"/>
                </a:lnTo>
                <a:lnTo>
                  <a:pt x="984" y="257"/>
                </a:lnTo>
                <a:lnTo>
                  <a:pt x="924" y="196"/>
                </a:lnTo>
                <a:lnTo>
                  <a:pt x="924" y="195"/>
                </a:lnTo>
                <a:close/>
                <a:moveTo>
                  <a:pt x="732" y="2"/>
                </a:moveTo>
                <a:lnTo>
                  <a:pt x="844" y="114"/>
                </a:lnTo>
                <a:lnTo>
                  <a:pt x="843" y="114"/>
                </a:lnTo>
                <a:lnTo>
                  <a:pt x="731" y="2"/>
                </a:lnTo>
                <a:lnTo>
                  <a:pt x="732" y="2"/>
                </a:lnTo>
                <a:close/>
                <a:moveTo>
                  <a:pt x="924" y="194"/>
                </a:moveTo>
                <a:lnTo>
                  <a:pt x="984" y="255"/>
                </a:lnTo>
                <a:lnTo>
                  <a:pt x="984" y="256"/>
                </a:lnTo>
                <a:lnTo>
                  <a:pt x="924" y="195"/>
                </a:lnTo>
                <a:lnTo>
                  <a:pt x="924" y="194"/>
                </a:lnTo>
                <a:close/>
                <a:moveTo>
                  <a:pt x="732" y="1"/>
                </a:moveTo>
                <a:lnTo>
                  <a:pt x="845" y="114"/>
                </a:lnTo>
                <a:lnTo>
                  <a:pt x="844" y="114"/>
                </a:lnTo>
                <a:lnTo>
                  <a:pt x="732" y="2"/>
                </a:lnTo>
                <a:lnTo>
                  <a:pt x="732" y="1"/>
                </a:lnTo>
                <a:close/>
                <a:moveTo>
                  <a:pt x="924" y="193"/>
                </a:moveTo>
                <a:lnTo>
                  <a:pt x="984" y="253"/>
                </a:lnTo>
                <a:lnTo>
                  <a:pt x="984" y="255"/>
                </a:lnTo>
                <a:lnTo>
                  <a:pt x="924" y="194"/>
                </a:lnTo>
                <a:lnTo>
                  <a:pt x="924" y="193"/>
                </a:lnTo>
                <a:close/>
                <a:moveTo>
                  <a:pt x="733" y="1"/>
                </a:moveTo>
                <a:lnTo>
                  <a:pt x="846" y="114"/>
                </a:lnTo>
                <a:lnTo>
                  <a:pt x="845" y="114"/>
                </a:lnTo>
                <a:lnTo>
                  <a:pt x="732" y="1"/>
                </a:lnTo>
                <a:lnTo>
                  <a:pt x="733" y="1"/>
                </a:lnTo>
                <a:close/>
                <a:moveTo>
                  <a:pt x="924" y="193"/>
                </a:moveTo>
                <a:lnTo>
                  <a:pt x="984" y="252"/>
                </a:lnTo>
                <a:lnTo>
                  <a:pt x="984" y="253"/>
                </a:lnTo>
                <a:lnTo>
                  <a:pt x="924" y="193"/>
                </a:lnTo>
                <a:lnTo>
                  <a:pt x="924" y="193"/>
                </a:lnTo>
                <a:close/>
                <a:moveTo>
                  <a:pt x="734" y="1"/>
                </a:moveTo>
                <a:lnTo>
                  <a:pt x="847" y="114"/>
                </a:lnTo>
                <a:lnTo>
                  <a:pt x="846" y="114"/>
                </a:lnTo>
                <a:lnTo>
                  <a:pt x="733" y="1"/>
                </a:lnTo>
                <a:lnTo>
                  <a:pt x="734" y="1"/>
                </a:lnTo>
                <a:close/>
                <a:moveTo>
                  <a:pt x="924" y="192"/>
                </a:moveTo>
                <a:lnTo>
                  <a:pt x="984" y="251"/>
                </a:lnTo>
                <a:lnTo>
                  <a:pt x="984" y="252"/>
                </a:lnTo>
                <a:lnTo>
                  <a:pt x="924" y="193"/>
                </a:lnTo>
                <a:lnTo>
                  <a:pt x="924" y="192"/>
                </a:lnTo>
                <a:close/>
                <a:moveTo>
                  <a:pt x="735" y="1"/>
                </a:moveTo>
                <a:lnTo>
                  <a:pt x="848" y="114"/>
                </a:lnTo>
                <a:lnTo>
                  <a:pt x="847" y="114"/>
                </a:lnTo>
                <a:lnTo>
                  <a:pt x="734" y="1"/>
                </a:lnTo>
                <a:lnTo>
                  <a:pt x="735" y="1"/>
                </a:lnTo>
                <a:close/>
                <a:moveTo>
                  <a:pt x="924" y="191"/>
                </a:moveTo>
                <a:lnTo>
                  <a:pt x="984" y="251"/>
                </a:lnTo>
                <a:lnTo>
                  <a:pt x="984" y="251"/>
                </a:lnTo>
                <a:lnTo>
                  <a:pt x="924" y="192"/>
                </a:lnTo>
                <a:lnTo>
                  <a:pt x="924" y="191"/>
                </a:lnTo>
                <a:close/>
                <a:moveTo>
                  <a:pt x="736" y="1"/>
                </a:moveTo>
                <a:lnTo>
                  <a:pt x="849" y="114"/>
                </a:lnTo>
                <a:lnTo>
                  <a:pt x="848" y="114"/>
                </a:lnTo>
                <a:lnTo>
                  <a:pt x="735" y="1"/>
                </a:lnTo>
                <a:lnTo>
                  <a:pt x="736" y="1"/>
                </a:lnTo>
                <a:close/>
                <a:moveTo>
                  <a:pt x="924" y="190"/>
                </a:moveTo>
                <a:lnTo>
                  <a:pt x="984" y="250"/>
                </a:lnTo>
                <a:lnTo>
                  <a:pt x="984" y="251"/>
                </a:lnTo>
                <a:lnTo>
                  <a:pt x="924" y="191"/>
                </a:lnTo>
                <a:lnTo>
                  <a:pt x="924" y="190"/>
                </a:lnTo>
                <a:close/>
                <a:moveTo>
                  <a:pt x="736" y="1"/>
                </a:moveTo>
                <a:lnTo>
                  <a:pt x="850" y="114"/>
                </a:lnTo>
                <a:lnTo>
                  <a:pt x="849" y="114"/>
                </a:lnTo>
                <a:lnTo>
                  <a:pt x="736" y="1"/>
                </a:lnTo>
                <a:lnTo>
                  <a:pt x="736" y="1"/>
                </a:lnTo>
                <a:close/>
                <a:moveTo>
                  <a:pt x="924" y="189"/>
                </a:moveTo>
                <a:lnTo>
                  <a:pt x="984" y="249"/>
                </a:lnTo>
                <a:lnTo>
                  <a:pt x="984" y="250"/>
                </a:lnTo>
                <a:lnTo>
                  <a:pt x="924" y="190"/>
                </a:lnTo>
                <a:lnTo>
                  <a:pt x="924" y="189"/>
                </a:lnTo>
                <a:close/>
                <a:moveTo>
                  <a:pt x="737" y="1"/>
                </a:moveTo>
                <a:lnTo>
                  <a:pt x="851" y="114"/>
                </a:lnTo>
                <a:lnTo>
                  <a:pt x="850" y="114"/>
                </a:lnTo>
                <a:lnTo>
                  <a:pt x="736" y="1"/>
                </a:lnTo>
                <a:lnTo>
                  <a:pt x="737" y="1"/>
                </a:lnTo>
                <a:close/>
                <a:moveTo>
                  <a:pt x="924" y="187"/>
                </a:moveTo>
                <a:lnTo>
                  <a:pt x="984" y="248"/>
                </a:lnTo>
                <a:lnTo>
                  <a:pt x="984" y="249"/>
                </a:lnTo>
                <a:lnTo>
                  <a:pt x="924" y="189"/>
                </a:lnTo>
                <a:lnTo>
                  <a:pt x="924" y="187"/>
                </a:lnTo>
                <a:close/>
                <a:moveTo>
                  <a:pt x="739" y="1"/>
                </a:moveTo>
                <a:lnTo>
                  <a:pt x="852" y="114"/>
                </a:lnTo>
                <a:lnTo>
                  <a:pt x="851" y="114"/>
                </a:lnTo>
                <a:lnTo>
                  <a:pt x="737" y="1"/>
                </a:lnTo>
                <a:lnTo>
                  <a:pt x="739" y="1"/>
                </a:lnTo>
                <a:close/>
                <a:moveTo>
                  <a:pt x="924" y="186"/>
                </a:moveTo>
                <a:lnTo>
                  <a:pt x="984" y="247"/>
                </a:lnTo>
                <a:lnTo>
                  <a:pt x="984" y="248"/>
                </a:lnTo>
                <a:lnTo>
                  <a:pt x="924" y="187"/>
                </a:lnTo>
                <a:lnTo>
                  <a:pt x="924" y="186"/>
                </a:lnTo>
                <a:close/>
                <a:moveTo>
                  <a:pt x="740" y="1"/>
                </a:moveTo>
                <a:lnTo>
                  <a:pt x="854" y="114"/>
                </a:lnTo>
                <a:lnTo>
                  <a:pt x="852" y="114"/>
                </a:lnTo>
                <a:lnTo>
                  <a:pt x="739" y="1"/>
                </a:lnTo>
                <a:lnTo>
                  <a:pt x="740" y="1"/>
                </a:lnTo>
                <a:close/>
                <a:moveTo>
                  <a:pt x="924" y="185"/>
                </a:moveTo>
                <a:lnTo>
                  <a:pt x="984" y="246"/>
                </a:lnTo>
                <a:lnTo>
                  <a:pt x="984" y="247"/>
                </a:lnTo>
                <a:lnTo>
                  <a:pt x="924" y="186"/>
                </a:lnTo>
                <a:lnTo>
                  <a:pt x="924" y="185"/>
                </a:lnTo>
                <a:close/>
                <a:moveTo>
                  <a:pt x="741" y="1"/>
                </a:moveTo>
                <a:lnTo>
                  <a:pt x="855" y="114"/>
                </a:lnTo>
                <a:lnTo>
                  <a:pt x="854" y="114"/>
                </a:lnTo>
                <a:lnTo>
                  <a:pt x="740" y="1"/>
                </a:lnTo>
                <a:lnTo>
                  <a:pt x="741" y="1"/>
                </a:lnTo>
                <a:close/>
                <a:moveTo>
                  <a:pt x="924" y="184"/>
                </a:moveTo>
                <a:lnTo>
                  <a:pt x="984" y="245"/>
                </a:lnTo>
                <a:lnTo>
                  <a:pt x="984" y="246"/>
                </a:lnTo>
                <a:lnTo>
                  <a:pt x="924" y="185"/>
                </a:lnTo>
                <a:lnTo>
                  <a:pt x="924" y="184"/>
                </a:lnTo>
                <a:close/>
                <a:moveTo>
                  <a:pt x="742" y="0"/>
                </a:moveTo>
                <a:lnTo>
                  <a:pt x="856" y="114"/>
                </a:lnTo>
                <a:lnTo>
                  <a:pt x="855" y="114"/>
                </a:lnTo>
                <a:lnTo>
                  <a:pt x="741" y="1"/>
                </a:lnTo>
                <a:lnTo>
                  <a:pt x="742" y="0"/>
                </a:lnTo>
                <a:close/>
                <a:moveTo>
                  <a:pt x="924" y="183"/>
                </a:moveTo>
                <a:lnTo>
                  <a:pt x="984" y="244"/>
                </a:lnTo>
                <a:lnTo>
                  <a:pt x="984" y="245"/>
                </a:lnTo>
                <a:lnTo>
                  <a:pt x="924" y="184"/>
                </a:lnTo>
                <a:lnTo>
                  <a:pt x="924" y="183"/>
                </a:lnTo>
                <a:close/>
                <a:moveTo>
                  <a:pt x="743" y="0"/>
                </a:moveTo>
                <a:lnTo>
                  <a:pt x="857" y="114"/>
                </a:lnTo>
                <a:lnTo>
                  <a:pt x="856" y="114"/>
                </a:lnTo>
                <a:lnTo>
                  <a:pt x="742" y="0"/>
                </a:lnTo>
                <a:lnTo>
                  <a:pt x="743" y="0"/>
                </a:lnTo>
                <a:close/>
                <a:moveTo>
                  <a:pt x="924" y="182"/>
                </a:moveTo>
                <a:lnTo>
                  <a:pt x="984" y="243"/>
                </a:lnTo>
                <a:lnTo>
                  <a:pt x="984" y="244"/>
                </a:lnTo>
                <a:lnTo>
                  <a:pt x="924" y="183"/>
                </a:lnTo>
                <a:lnTo>
                  <a:pt x="924" y="182"/>
                </a:lnTo>
                <a:close/>
                <a:moveTo>
                  <a:pt x="744" y="0"/>
                </a:moveTo>
                <a:lnTo>
                  <a:pt x="857" y="114"/>
                </a:lnTo>
                <a:lnTo>
                  <a:pt x="857" y="114"/>
                </a:lnTo>
                <a:lnTo>
                  <a:pt x="743" y="0"/>
                </a:lnTo>
                <a:lnTo>
                  <a:pt x="743" y="0"/>
                </a:lnTo>
                <a:lnTo>
                  <a:pt x="744" y="0"/>
                </a:lnTo>
                <a:close/>
                <a:moveTo>
                  <a:pt x="924" y="181"/>
                </a:moveTo>
                <a:lnTo>
                  <a:pt x="984" y="242"/>
                </a:lnTo>
                <a:lnTo>
                  <a:pt x="984" y="243"/>
                </a:lnTo>
                <a:lnTo>
                  <a:pt x="924" y="182"/>
                </a:lnTo>
                <a:lnTo>
                  <a:pt x="924" y="181"/>
                </a:lnTo>
                <a:close/>
                <a:moveTo>
                  <a:pt x="744" y="0"/>
                </a:moveTo>
                <a:lnTo>
                  <a:pt x="858" y="114"/>
                </a:lnTo>
                <a:lnTo>
                  <a:pt x="857" y="114"/>
                </a:lnTo>
                <a:lnTo>
                  <a:pt x="744" y="0"/>
                </a:lnTo>
                <a:lnTo>
                  <a:pt x="744" y="0"/>
                </a:lnTo>
                <a:close/>
                <a:moveTo>
                  <a:pt x="924" y="180"/>
                </a:moveTo>
                <a:lnTo>
                  <a:pt x="984" y="241"/>
                </a:lnTo>
                <a:lnTo>
                  <a:pt x="984" y="242"/>
                </a:lnTo>
                <a:lnTo>
                  <a:pt x="924" y="181"/>
                </a:lnTo>
                <a:lnTo>
                  <a:pt x="924" y="180"/>
                </a:lnTo>
                <a:close/>
                <a:moveTo>
                  <a:pt x="745" y="0"/>
                </a:moveTo>
                <a:lnTo>
                  <a:pt x="859" y="114"/>
                </a:lnTo>
                <a:lnTo>
                  <a:pt x="858" y="114"/>
                </a:lnTo>
                <a:lnTo>
                  <a:pt x="744" y="0"/>
                </a:lnTo>
                <a:lnTo>
                  <a:pt x="745" y="0"/>
                </a:lnTo>
                <a:close/>
                <a:moveTo>
                  <a:pt x="924" y="179"/>
                </a:moveTo>
                <a:lnTo>
                  <a:pt x="984" y="240"/>
                </a:lnTo>
                <a:lnTo>
                  <a:pt x="984" y="241"/>
                </a:lnTo>
                <a:lnTo>
                  <a:pt x="924" y="180"/>
                </a:lnTo>
                <a:lnTo>
                  <a:pt x="924" y="179"/>
                </a:lnTo>
                <a:close/>
                <a:moveTo>
                  <a:pt x="746" y="0"/>
                </a:moveTo>
                <a:lnTo>
                  <a:pt x="860" y="114"/>
                </a:lnTo>
                <a:lnTo>
                  <a:pt x="859" y="114"/>
                </a:lnTo>
                <a:lnTo>
                  <a:pt x="745" y="0"/>
                </a:lnTo>
                <a:lnTo>
                  <a:pt x="746" y="0"/>
                </a:lnTo>
                <a:close/>
                <a:moveTo>
                  <a:pt x="924" y="179"/>
                </a:moveTo>
                <a:lnTo>
                  <a:pt x="984" y="239"/>
                </a:lnTo>
                <a:lnTo>
                  <a:pt x="984" y="240"/>
                </a:lnTo>
                <a:lnTo>
                  <a:pt x="924" y="179"/>
                </a:lnTo>
                <a:lnTo>
                  <a:pt x="924" y="179"/>
                </a:lnTo>
                <a:close/>
                <a:moveTo>
                  <a:pt x="747" y="0"/>
                </a:moveTo>
                <a:lnTo>
                  <a:pt x="861" y="114"/>
                </a:lnTo>
                <a:lnTo>
                  <a:pt x="860" y="114"/>
                </a:lnTo>
                <a:lnTo>
                  <a:pt x="746" y="0"/>
                </a:lnTo>
                <a:lnTo>
                  <a:pt x="747" y="0"/>
                </a:lnTo>
                <a:close/>
                <a:moveTo>
                  <a:pt x="924" y="178"/>
                </a:moveTo>
                <a:lnTo>
                  <a:pt x="984" y="237"/>
                </a:lnTo>
                <a:lnTo>
                  <a:pt x="984" y="239"/>
                </a:lnTo>
                <a:lnTo>
                  <a:pt x="924" y="179"/>
                </a:lnTo>
                <a:lnTo>
                  <a:pt x="924" y="178"/>
                </a:lnTo>
                <a:close/>
                <a:moveTo>
                  <a:pt x="748" y="0"/>
                </a:moveTo>
                <a:lnTo>
                  <a:pt x="862" y="114"/>
                </a:lnTo>
                <a:lnTo>
                  <a:pt x="861" y="114"/>
                </a:lnTo>
                <a:lnTo>
                  <a:pt x="747" y="0"/>
                </a:lnTo>
                <a:lnTo>
                  <a:pt x="748" y="0"/>
                </a:lnTo>
                <a:close/>
                <a:moveTo>
                  <a:pt x="924" y="177"/>
                </a:moveTo>
                <a:lnTo>
                  <a:pt x="984" y="237"/>
                </a:lnTo>
                <a:lnTo>
                  <a:pt x="984" y="237"/>
                </a:lnTo>
                <a:lnTo>
                  <a:pt x="924" y="178"/>
                </a:lnTo>
                <a:lnTo>
                  <a:pt x="924" y="177"/>
                </a:lnTo>
                <a:close/>
                <a:moveTo>
                  <a:pt x="749" y="0"/>
                </a:moveTo>
                <a:lnTo>
                  <a:pt x="863" y="114"/>
                </a:lnTo>
                <a:lnTo>
                  <a:pt x="862" y="114"/>
                </a:lnTo>
                <a:lnTo>
                  <a:pt x="748" y="0"/>
                </a:lnTo>
                <a:lnTo>
                  <a:pt x="749" y="0"/>
                </a:lnTo>
                <a:close/>
                <a:moveTo>
                  <a:pt x="924" y="176"/>
                </a:moveTo>
                <a:lnTo>
                  <a:pt x="984" y="236"/>
                </a:lnTo>
                <a:lnTo>
                  <a:pt x="984" y="237"/>
                </a:lnTo>
                <a:lnTo>
                  <a:pt x="924" y="177"/>
                </a:lnTo>
                <a:lnTo>
                  <a:pt x="924" y="176"/>
                </a:lnTo>
                <a:close/>
                <a:moveTo>
                  <a:pt x="750" y="0"/>
                </a:moveTo>
                <a:lnTo>
                  <a:pt x="864" y="114"/>
                </a:lnTo>
                <a:lnTo>
                  <a:pt x="863" y="114"/>
                </a:lnTo>
                <a:lnTo>
                  <a:pt x="749" y="0"/>
                </a:lnTo>
                <a:lnTo>
                  <a:pt x="750" y="0"/>
                </a:lnTo>
                <a:close/>
                <a:moveTo>
                  <a:pt x="924" y="175"/>
                </a:moveTo>
                <a:lnTo>
                  <a:pt x="984" y="235"/>
                </a:lnTo>
                <a:lnTo>
                  <a:pt x="984" y="236"/>
                </a:lnTo>
                <a:lnTo>
                  <a:pt x="924" y="176"/>
                </a:lnTo>
                <a:lnTo>
                  <a:pt x="924" y="175"/>
                </a:lnTo>
                <a:close/>
                <a:moveTo>
                  <a:pt x="751" y="0"/>
                </a:moveTo>
                <a:lnTo>
                  <a:pt x="865" y="114"/>
                </a:lnTo>
                <a:lnTo>
                  <a:pt x="864" y="114"/>
                </a:lnTo>
                <a:lnTo>
                  <a:pt x="750" y="0"/>
                </a:lnTo>
                <a:lnTo>
                  <a:pt x="751" y="0"/>
                </a:lnTo>
                <a:close/>
                <a:moveTo>
                  <a:pt x="924" y="174"/>
                </a:moveTo>
                <a:lnTo>
                  <a:pt x="984" y="234"/>
                </a:lnTo>
                <a:lnTo>
                  <a:pt x="984" y="235"/>
                </a:lnTo>
                <a:lnTo>
                  <a:pt x="924" y="175"/>
                </a:lnTo>
                <a:lnTo>
                  <a:pt x="924" y="174"/>
                </a:lnTo>
                <a:close/>
                <a:moveTo>
                  <a:pt x="752" y="0"/>
                </a:moveTo>
                <a:lnTo>
                  <a:pt x="866" y="114"/>
                </a:lnTo>
                <a:lnTo>
                  <a:pt x="865" y="114"/>
                </a:lnTo>
                <a:lnTo>
                  <a:pt x="751" y="0"/>
                </a:lnTo>
                <a:lnTo>
                  <a:pt x="752" y="0"/>
                </a:lnTo>
                <a:close/>
                <a:moveTo>
                  <a:pt x="924" y="173"/>
                </a:moveTo>
                <a:lnTo>
                  <a:pt x="984" y="233"/>
                </a:lnTo>
                <a:lnTo>
                  <a:pt x="984" y="234"/>
                </a:lnTo>
                <a:lnTo>
                  <a:pt x="924" y="174"/>
                </a:lnTo>
                <a:lnTo>
                  <a:pt x="924" y="173"/>
                </a:lnTo>
                <a:close/>
                <a:moveTo>
                  <a:pt x="753" y="0"/>
                </a:moveTo>
                <a:lnTo>
                  <a:pt x="867" y="114"/>
                </a:lnTo>
                <a:lnTo>
                  <a:pt x="866" y="114"/>
                </a:lnTo>
                <a:lnTo>
                  <a:pt x="752" y="0"/>
                </a:lnTo>
                <a:lnTo>
                  <a:pt x="753" y="0"/>
                </a:lnTo>
                <a:close/>
                <a:moveTo>
                  <a:pt x="924" y="171"/>
                </a:moveTo>
                <a:lnTo>
                  <a:pt x="984" y="232"/>
                </a:lnTo>
                <a:lnTo>
                  <a:pt x="984" y="233"/>
                </a:lnTo>
                <a:lnTo>
                  <a:pt x="924" y="173"/>
                </a:lnTo>
                <a:lnTo>
                  <a:pt x="924" y="171"/>
                </a:lnTo>
                <a:close/>
                <a:moveTo>
                  <a:pt x="755" y="0"/>
                </a:moveTo>
                <a:lnTo>
                  <a:pt x="868" y="114"/>
                </a:lnTo>
                <a:lnTo>
                  <a:pt x="867" y="114"/>
                </a:lnTo>
                <a:lnTo>
                  <a:pt x="753" y="0"/>
                </a:lnTo>
                <a:lnTo>
                  <a:pt x="755" y="0"/>
                </a:lnTo>
                <a:close/>
                <a:moveTo>
                  <a:pt x="924" y="170"/>
                </a:moveTo>
                <a:lnTo>
                  <a:pt x="984" y="231"/>
                </a:lnTo>
                <a:lnTo>
                  <a:pt x="984" y="232"/>
                </a:lnTo>
                <a:lnTo>
                  <a:pt x="924" y="171"/>
                </a:lnTo>
                <a:lnTo>
                  <a:pt x="924" y="170"/>
                </a:lnTo>
                <a:close/>
                <a:moveTo>
                  <a:pt x="756" y="0"/>
                </a:moveTo>
                <a:lnTo>
                  <a:pt x="869" y="114"/>
                </a:lnTo>
                <a:lnTo>
                  <a:pt x="868" y="114"/>
                </a:lnTo>
                <a:lnTo>
                  <a:pt x="755" y="0"/>
                </a:lnTo>
                <a:lnTo>
                  <a:pt x="756" y="0"/>
                </a:lnTo>
                <a:close/>
                <a:moveTo>
                  <a:pt x="924" y="169"/>
                </a:moveTo>
                <a:lnTo>
                  <a:pt x="984" y="230"/>
                </a:lnTo>
                <a:lnTo>
                  <a:pt x="984" y="231"/>
                </a:lnTo>
                <a:lnTo>
                  <a:pt x="924" y="170"/>
                </a:lnTo>
                <a:lnTo>
                  <a:pt x="924" y="169"/>
                </a:lnTo>
                <a:close/>
                <a:moveTo>
                  <a:pt x="757" y="0"/>
                </a:moveTo>
                <a:lnTo>
                  <a:pt x="871" y="114"/>
                </a:lnTo>
                <a:lnTo>
                  <a:pt x="869" y="114"/>
                </a:lnTo>
                <a:lnTo>
                  <a:pt x="756" y="0"/>
                </a:lnTo>
                <a:lnTo>
                  <a:pt x="757" y="0"/>
                </a:lnTo>
                <a:close/>
                <a:moveTo>
                  <a:pt x="924" y="168"/>
                </a:moveTo>
                <a:lnTo>
                  <a:pt x="984" y="229"/>
                </a:lnTo>
                <a:lnTo>
                  <a:pt x="984" y="230"/>
                </a:lnTo>
                <a:lnTo>
                  <a:pt x="924" y="169"/>
                </a:lnTo>
                <a:lnTo>
                  <a:pt x="924" y="168"/>
                </a:lnTo>
                <a:close/>
                <a:moveTo>
                  <a:pt x="758" y="0"/>
                </a:moveTo>
                <a:lnTo>
                  <a:pt x="871" y="114"/>
                </a:lnTo>
                <a:lnTo>
                  <a:pt x="871" y="114"/>
                </a:lnTo>
                <a:lnTo>
                  <a:pt x="757" y="0"/>
                </a:lnTo>
                <a:lnTo>
                  <a:pt x="758" y="0"/>
                </a:lnTo>
                <a:close/>
                <a:moveTo>
                  <a:pt x="924" y="167"/>
                </a:moveTo>
                <a:lnTo>
                  <a:pt x="984" y="228"/>
                </a:lnTo>
                <a:lnTo>
                  <a:pt x="984" y="229"/>
                </a:lnTo>
                <a:lnTo>
                  <a:pt x="924" y="168"/>
                </a:lnTo>
                <a:lnTo>
                  <a:pt x="924" y="167"/>
                </a:lnTo>
                <a:close/>
                <a:moveTo>
                  <a:pt x="758" y="0"/>
                </a:moveTo>
                <a:lnTo>
                  <a:pt x="872" y="114"/>
                </a:lnTo>
                <a:lnTo>
                  <a:pt x="871" y="114"/>
                </a:lnTo>
                <a:lnTo>
                  <a:pt x="758" y="0"/>
                </a:lnTo>
                <a:lnTo>
                  <a:pt x="758" y="0"/>
                </a:lnTo>
                <a:close/>
                <a:moveTo>
                  <a:pt x="924" y="166"/>
                </a:moveTo>
                <a:lnTo>
                  <a:pt x="984" y="227"/>
                </a:lnTo>
                <a:lnTo>
                  <a:pt x="984" y="228"/>
                </a:lnTo>
                <a:lnTo>
                  <a:pt x="924" y="167"/>
                </a:lnTo>
                <a:lnTo>
                  <a:pt x="924" y="166"/>
                </a:lnTo>
                <a:close/>
                <a:moveTo>
                  <a:pt x="759" y="0"/>
                </a:moveTo>
                <a:lnTo>
                  <a:pt x="873" y="114"/>
                </a:lnTo>
                <a:lnTo>
                  <a:pt x="872" y="114"/>
                </a:lnTo>
                <a:lnTo>
                  <a:pt x="758" y="0"/>
                </a:lnTo>
                <a:lnTo>
                  <a:pt x="759" y="0"/>
                </a:lnTo>
                <a:close/>
                <a:moveTo>
                  <a:pt x="924" y="165"/>
                </a:moveTo>
                <a:lnTo>
                  <a:pt x="984" y="226"/>
                </a:lnTo>
                <a:lnTo>
                  <a:pt x="984" y="227"/>
                </a:lnTo>
                <a:lnTo>
                  <a:pt x="924" y="166"/>
                </a:lnTo>
                <a:lnTo>
                  <a:pt x="924" y="165"/>
                </a:lnTo>
                <a:close/>
                <a:moveTo>
                  <a:pt x="760" y="0"/>
                </a:moveTo>
                <a:lnTo>
                  <a:pt x="874" y="114"/>
                </a:lnTo>
                <a:lnTo>
                  <a:pt x="873" y="114"/>
                </a:lnTo>
                <a:lnTo>
                  <a:pt x="759" y="0"/>
                </a:lnTo>
                <a:lnTo>
                  <a:pt x="760" y="0"/>
                </a:lnTo>
                <a:close/>
                <a:moveTo>
                  <a:pt x="924" y="165"/>
                </a:moveTo>
                <a:lnTo>
                  <a:pt x="984" y="225"/>
                </a:lnTo>
                <a:lnTo>
                  <a:pt x="984" y="226"/>
                </a:lnTo>
                <a:lnTo>
                  <a:pt x="924" y="165"/>
                </a:lnTo>
                <a:lnTo>
                  <a:pt x="924" y="165"/>
                </a:lnTo>
                <a:close/>
                <a:moveTo>
                  <a:pt x="761" y="0"/>
                </a:moveTo>
                <a:lnTo>
                  <a:pt x="875" y="114"/>
                </a:lnTo>
                <a:lnTo>
                  <a:pt x="874" y="114"/>
                </a:lnTo>
                <a:lnTo>
                  <a:pt x="760" y="0"/>
                </a:lnTo>
                <a:lnTo>
                  <a:pt x="761" y="0"/>
                </a:lnTo>
                <a:close/>
                <a:moveTo>
                  <a:pt x="924" y="164"/>
                </a:moveTo>
                <a:lnTo>
                  <a:pt x="984" y="224"/>
                </a:lnTo>
                <a:lnTo>
                  <a:pt x="984" y="225"/>
                </a:lnTo>
                <a:lnTo>
                  <a:pt x="924" y="165"/>
                </a:lnTo>
                <a:lnTo>
                  <a:pt x="924" y="164"/>
                </a:lnTo>
                <a:close/>
                <a:moveTo>
                  <a:pt x="762" y="0"/>
                </a:moveTo>
                <a:lnTo>
                  <a:pt x="876" y="114"/>
                </a:lnTo>
                <a:lnTo>
                  <a:pt x="875" y="114"/>
                </a:lnTo>
                <a:lnTo>
                  <a:pt x="875" y="114"/>
                </a:lnTo>
                <a:lnTo>
                  <a:pt x="761" y="0"/>
                </a:lnTo>
                <a:lnTo>
                  <a:pt x="762" y="0"/>
                </a:lnTo>
                <a:close/>
                <a:moveTo>
                  <a:pt x="924" y="163"/>
                </a:moveTo>
                <a:lnTo>
                  <a:pt x="984" y="224"/>
                </a:lnTo>
                <a:lnTo>
                  <a:pt x="984" y="224"/>
                </a:lnTo>
                <a:lnTo>
                  <a:pt x="924" y="164"/>
                </a:lnTo>
                <a:lnTo>
                  <a:pt x="924" y="164"/>
                </a:lnTo>
                <a:lnTo>
                  <a:pt x="924" y="163"/>
                </a:lnTo>
                <a:close/>
                <a:moveTo>
                  <a:pt x="763" y="0"/>
                </a:moveTo>
                <a:lnTo>
                  <a:pt x="877" y="114"/>
                </a:lnTo>
                <a:lnTo>
                  <a:pt x="876" y="114"/>
                </a:lnTo>
                <a:lnTo>
                  <a:pt x="762" y="0"/>
                </a:lnTo>
                <a:lnTo>
                  <a:pt x="763" y="0"/>
                </a:lnTo>
                <a:close/>
                <a:moveTo>
                  <a:pt x="924" y="162"/>
                </a:moveTo>
                <a:lnTo>
                  <a:pt x="984" y="223"/>
                </a:lnTo>
                <a:lnTo>
                  <a:pt x="984" y="224"/>
                </a:lnTo>
                <a:lnTo>
                  <a:pt x="924" y="163"/>
                </a:lnTo>
                <a:lnTo>
                  <a:pt x="924" y="162"/>
                </a:lnTo>
                <a:close/>
                <a:moveTo>
                  <a:pt x="764" y="0"/>
                </a:moveTo>
                <a:lnTo>
                  <a:pt x="878" y="114"/>
                </a:lnTo>
                <a:lnTo>
                  <a:pt x="877" y="114"/>
                </a:lnTo>
                <a:lnTo>
                  <a:pt x="763" y="0"/>
                </a:lnTo>
                <a:lnTo>
                  <a:pt x="764" y="0"/>
                </a:lnTo>
                <a:close/>
                <a:moveTo>
                  <a:pt x="924" y="161"/>
                </a:moveTo>
                <a:lnTo>
                  <a:pt x="984" y="222"/>
                </a:lnTo>
                <a:lnTo>
                  <a:pt x="984" y="223"/>
                </a:lnTo>
                <a:lnTo>
                  <a:pt x="924" y="162"/>
                </a:lnTo>
                <a:lnTo>
                  <a:pt x="924" y="161"/>
                </a:lnTo>
                <a:close/>
                <a:moveTo>
                  <a:pt x="765" y="0"/>
                </a:moveTo>
                <a:lnTo>
                  <a:pt x="879" y="115"/>
                </a:lnTo>
                <a:lnTo>
                  <a:pt x="878" y="114"/>
                </a:lnTo>
                <a:lnTo>
                  <a:pt x="764" y="0"/>
                </a:lnTo>
                <a:lnTo>
                  <a:pt x="765" y="0"/>
                </a:lnTo>
                <a:close/>
                <a:moveTo>
                  <a:pt x="924" y="160"/>
                </a:moveTo>
                <a:lnTo>
                  <a:pt x="984" y="220"/>
                </a:lnTo>
                <a:lnTo>
                  <a:pt x="984" y="222"/>
                </a:lnTo>
                <a:lnTo>
                  <a:pt x="924" y="161"/>
                </a:lnTo>
                <a:lnTo>
                  <a:pt x="924" y="160"/>
                </a:lnTo>
                <a:close/>
                <a:moveTo>
                  <a:pt x="766" y="0"/>
                </a:moveTo>
                <a:lnTo>
                  <a:pt x="880" y="115"/>
                </a:lnTo>
                <a:lnTo>
                  <a:pt x="879" y="115"/>
                </a:lnTo>
                <a:lnTo>
                  <a:pt x="765" y="0"/>
                </a:lnTo>
                <a:lnTo>
                  <a:pt x="766" y="0"/>
                </a:lnTo>
                <a:close/>
                <a:moveTo>
                  <a:pt x="924" y="159"/>
                </a:moveTo>
                <a:lnTo>
                  <a:pt x="984" y="219"/>
                </a:lnTo>
                <a:lnTo>
                  <a:pt x="984" y="220"/>
                </a:lnTo>
                <a:lnTo>
                  <a:pt x="924" y="160"/>
                </a:lnTo>
                <a:lnTo>
                  <a:pt x="924" y="159"/>
                </a:lnTo>
                <a:close/>
                <a:moveTo>
                  <a:pt x="767" y="0"/>
                </a:moveTo>
                <a:lnTo>
                  <a:pt x="881" y="115"/>
                </a:lnTo>
                <a:lnTo>
                  <a:pt x="880" y="115"/>
                </a:lnTo>
                <a:lnTo>
                  <a:pt x="766" y="0"/>
                </a:lnTo>
                <a:lnTo>
                  <a:pt x="767" y="0"/>
                </a:lnTo>
                <a:close/>
                <a:moveTo>
                  <a:pt x="924" y="158"/>
                </a:moveTo>
                <a:lnTo>
                  <a:pt x="984" y="218"/>
                </a:lnTo>
                <a:lnTo>
                  <a:pt x="984" y="219"/>
                </a:lnTo>
                <a:lnTo>
                  <a:pt x="924" y="159"/>
                </a:lnTo>
                <a:lnTo>
                  <a:pt x="924" y="158"/>
                </a:lnTo>
                <a:close/>
                <a:moveTo>
                  <a:pt x="768" y="0"/>
                </a:moveTo>
                <a:lnTo>
                  <a:pt x="882" y="115"/>
                </a:lnTo>
                <a:lnTo>
                  <a:pt x="881" y="115"/>
                </a:lnTo>
                <a:lnTo>
                  <a:pt x="767" y="0"/>
                </a:lnTo>
                <a:lnTo>
                  <a:pt x="768" y="0"/>
                </a:lnTo>
                <a:close/>
                <a:moveTo>
                  <a:pt x="924" y="157"/>
                </a:moveTo>
                <a:lnTo>
                  <a:pt x="984" y="217"/>
                </a:lnTo>
                <a:lnTo>
                  <a:pt x="984" y="218"/>
                </a:lnTo>
                <a:lnTo>
                  <a:pt x="924" y="158"/>
                </a:lnTo>
                <a:lnTo>
                  <a:pt x="924" y="157"/>
                </a:lnTo>
                <a:close/>
                <a:moveTo>
                  <a:pt x="769" y="0"/>
                </a:moveTo>
                <a:lnTo>
                  <a:pt x="883" y="115"/>
                </a:lnTo>
                <a:lnTo>
                  <a:pt x="882" y="115"/>
                </a:lnTo>
                <a:lnTo>
                  <a:pt x="768" y="0"/>
                </a:lnTo>
                <a:lnTo>
                  <a:pt x="769" y="0"/>
                </a:lnTo>
                <a:close/>
                <a:moveTo>
                  <a:pt x="924" y="154"/>
                </a:moveTo>
                <a:lnTo>
                  <a:pt x="984" y="216"/>
                </a:lnTo>
                <a:lnTo>
                  <a:pt x="984" y="217"/>
                </a:lnTo>
                <a:lnTo>
                  <a:pt x="924" y="157"/>
                </a:lnTo>
                <a:lnTo>
                  <a:pt x="924" y="154"/>
                </a:lnTo>
                <a:close/>
                <a:moveTo>
                  <a:pt x="770" y="0"/>
                </a:moveTo>
                <a:lnTo>
                  <a:pt x="884" y="115"/>
                </a:lnTo>
                <a:lnTo>
                  <a:pt x="883" y="115"/>
                </a:lnTo>
                <a:lnTo>
                  <a:pt x="769" y="0"/>
                </a:lnTo>
                <a:lnTo>
                  <a:pt x="770" y="0"/>
                </a:lnTo>
                <a:close/>
                <a:moveTo>
                  <a:pt x="923" y="153"/>
                </a:moveTo>
                <a:lnTo>
                  <a:pt x="984" y="215"/>
                </a:lnTo>
                <a:lnTo>
                  <a:pt x="984" y="216"/>
                </a:lnTo>
                <a:lnTo>
                  <a:pt x="924" y="154"/>
                </a:lnTo>
                <a:lnTo>
                  <a:pt x="923" y="153"/>
                </a:lnTo>
                <a:close/>
                <a:moveTo>
                  <a:pt x="772" y="0"/>
                </a:moveTo>
                <a:lnTo>
                  <a:pt x="887" y="116"/>
                </a:lnTo>
                <a:lnTo>
                  <a:pt x="884" y="115"/>
                </a:lnTo>
                <a:lnTo>
                  <a:pt x="770" y="0"/>
                </a:lnTo>
                <a:lnTo>
                  <a:pt x="772" y="0"/>
                </a:lnTo>
                <a:close/>
                <a:moveTo>
                  <a:pt x="923" y="152"/>
                </a:moveTo>
                <a:lnTo>
                  <a:pt x="984" y="214"/>
                </a:lnTo>
                <a:lnTo>
                  <a:pt x="984" y="215"/>
                </a:lnTo>
                <a:lnTo>
                  <a:pt x="923" y="153"/>
                </a:lnTo>
                <a:lnTo>
                  <a:pt x="923" y="152"/>
                </a:lnTo>
                <a:close/>
                <a:moveTo>
                  <a:pt x="772" y="0"/>
                </a:moveTo>
                <a:lnTo>
                  <a:pt x="888" y="116"/>
                </a:lnTo>
                <a:lnTo>
                  <a:pt x="887" y="116"/>
                </a:lnTo>
                <a:lnTo>
                  <a:pt x="772" y="0"/>
                </a:lnTo>
                <a:lnTo>
                  <a:pt x="772" y="0"/>
                </a:lnTo>
                <a:close/>
                <a:moveTo>
                  <a:pt x="923" y="151"/>
                </a:moveTo>
                <a:lnTo>
                  <a:pt x="984" y="213"/>
                </a:lnTo>
                <a:lnTo>
                  <a:pt x="984" y="214"/>
                </a:lnTo>
                <a:lnTo>
                  <a:pt x="923" y="152"/>
                </a:lnTo>
                <a:lnTo>
                  <a:pt x="923" y="151"/>
                </a:lnTo>
                <a:close/>
                <a:moveTo>
                  <a:pt x="773" y="0"/>
                </a:moveTo>
                <a:lnTo>
                  <a:pt x="889" y="116"/>
                </a:lnTo>
                <a:lnTo>
                  <a:pt x="888" y="116"/>
                </a:lnTo>
                <a:lnTo>
                  <a:pt x="772" y="0"/>
                </a:lnTo>
                <a:lnTo>
                  <a:pt x="773" y="0"/>
                </a:lnTo>
                <a:close/>
                <a:moveTo>
                  <a:pt x="923" y="150"/>
                </a:moveTo>
                <a:lnTo>
                  <a:pt x="984" y="212"/>
                </a:lnTo>
                <a:lnTo>
                  <a:pt x="984" y="213"/>
                </a:lnTo>
                <a:lnTo>
                  <a:pt x="923" y="151"/>
                </a:lnTo>
                <a:lnTo>
                  <a:pt x="923" y="150"/>
                </a:lnTo>
                <a:close/>
                <a:moveTo>
                  <a:pt x="774" y="0"/>
                </a:moveTo>
                <a:lnTo>
                  <a:pt x="890" y="117"/>
                </a:lnTo>
                <a:lnTo>
                  <a:pt x="889" y="116"/>
                </a:lnTo>
                <a:lnTo>
                  <a:pt x="773" y="0"/>
                </a:lnTo>
                <a:lnTo>
                  <a:pt x="774" y="0"/>
                </a:lnTo>
                <a:close/>
                <a:moveTo>
                  <a:pt x="922" y="148"/>
                </a:moveTo>
                <a:lnTo>
                  <a:pt x="984" y="211"/>
                </a:lnTo>
                <a:lnTo>
                  <a:pt x="984" y="212"/>
                </a:lnTo>
                <a:lnTo>
                  <a:pt x="923" y="150"/>
                </a:lnTo>
                <a:lnTo>
                  <a:pt x="922" y="148"/>
                </a:lnTo>
                <a:close/>
                <a:moveTo>
                  <a:pt x="775" y="0"/>
                </a:moveTo>
                <a:lnTo>
                  <a:pt x="892" y="117"/>
                </a:lnTo>
                <a:lnTo>
                  <a:pt x="890" y="117"/>
                </a:lnTo>
                <a:lnTo>
                  <a:pt x="774" y="0"/>
                </a:lnTo>
                <a:lnTo>
                  <a:pt x="775" y="0"/>
                </a:lnTo>
                <a:close/>
                <a:moveTo>
                  <a:pt x="922" y="147"/>
                </a:moveTo>
                <a:lnTo>
                  <a:pt x="984" y="210"/>
                </a:lnTo>
                <a:lnTo>
                  <a:pt x="984" y="211"/>
                </a:lnTo>
                <a:lnTo>
                  <a:pt x="922" y="148"/>
                </a:lnTo>
                <a:lnTo>
                  <a:pt x="922" y="147"/>
                </a:lnTo>
                <a:close/>
                <a:moveTo>
                  <a:pt x="776" y="0"/>
                </a:moveTo>
                <a:lnTo>
                  <a:pt x="893" y="118"/>
                </a:lnTo>
                <a:lnTo>
                  <a:pt x="892" y="117"/>
                </a:lnTo>
                <a:lnTo>
                  <a:pt x="775" y="0"/>
                </a:lnTo>
                <a:lnTo>
                  <a:pt x="776" y="0"/>
                </a:lnTo>
                <a:close/>
                <a:moveTo>
                  <a:pt x="921" y="145"/>
                </a:moveTo>
                <a:lnTo>
                  <a:pt x="984" y="210"/>
                </a:lnTo>
                <a:lnTo>
                  <a:pt x="984" y="210"/>
                </a:lnTo>
                <a:lnTo>
                  <a:pt x="922" y="147"/>
                </a:lnTo>
                <a:lnTo>
                  <a:pt x="921" y="145"/>
                </a:lnTo>
                <a:close/>
                <a:moveTo>
                  <a:pt x="777" y="0"/>
                </a:moveTo>
                <a:lnTo>
                  <a:pt x="895" y="118"/>
                </a:lnTo>
                <a:lnTo>
                  <a:pt x="893" y="118"/>
                </a:lnTo>
                <a:lnTo>
                  <a:pt x="776" y="0"/>
                </a:lnTo>
                <a:lnTo>
                  <a:pt x="777" y="0"/>
                </a:lnTo>
                <a:close/>
                <a:moveTo>
                  <a:pt x="920" y="144"/>
                </a:moveTo>
                <a:lnTo>
                  <a:pt x="984" y="209"/>
                </a:lnTo>
                <a:lnTo>
                  <a:pt x="984" y="210"/>
                </a:lnTo>
                <a:lnTo>
                  <a:pt x="921" y="145"/>
                </a:lnTo>
                <a:lnTo>
                  <a:pt x="920" y="144"/>
                </a:lnTo>
                <a:close/>
                <a:moveTo>
                  <a:pt x="778" y="0"/>
                </a:moveTo>
                <a:lnTo>
                  <a:pt x="897" y="119"/>
                </a:lnTo>
                <a:lnTo>
                  <a:pt x="896" y="119"/>
                </a:lnTo>
                <a:lnTo>
                  <a:pt x="895" y="118"/>
                </a:lnTo>
                <a:lnTo>
                  <a:pt x="777" y="0"/>
                </a:lnTo>
                <a:lnTo>
                  <a:pt x="778" y="0"/>
                </a:lnTo>
                <a:close/>
                <a:moveTo>
                  <a:pt x="920" y="142"/>
                </a:moveTo>
                <a:lnTo>
                  <a:pt x="984" y="208"/>
                </a:lnTo>
                <a:lnTo>
                  <a:pt x="984" y="209"/>
                </a:lnTo>
                <a:lnTo>
                  <a:pt x="920" y="144"/>
                </a:lnTo>
                <a:lnTo>
                  <a:pt x="920" y="143"/>
                </a:lnTo>
                <a:lnTo>
                  <a:pt x="920" y="142"/>
                </a:lnTo>
                <a:close/>
                <a:moveTo>
                  <a:pt x="779" y="0"/>
                </a:moveTo>
                <a:lnTo>
                  <a:pt x="899" y="120"/>
                </a:lnTo>
                <a:lnTo>
                  <a:pt x="898" y="120"/>
                </a:lnTo>
                <a:lnTo>
                  <a:pt x="897" y="119"/>
                </a:lnTo>
                <a:lnTo>
                  <a:pt x="778" y="0"/>
                </a:lnTo>
                <a:lnTo>
                  <a:pt x="779" y="0"/>
                </a:lnTo>
                <a:close/>
                <a:moveTo>
                  <a:pt x="917" y="140"/>
                </a:moveTo>
                <a:lnTo>
                  <a:pt x="984" y="207"/>
                </a:lnTo>
                <a:lnTo>
                  <a:pt x="984" y="208"/>
                </a:lnTo>
                <a:lnTo>
                  <a:pt x="920" y="142"/>
                </a:lnTo>
                <a:lnTo>
                  <a:pt x="918" y="141"/>
                </a:lnTo>
                <a:lnTo>
                  <a:pt x="917" y="140"/>
                </a:lnTo>
                <a:close/>
                <a:moveTo>
                  <a:pt x="780" y="0"/>
                </a:moveTo>
                <a:lnTo>
                  <a:pt x="901" y="122"/>
                </a:lnTo>
                <a:lnTo>
                  <a:pt x="900" y="121"/>
                </a:lnTo>
                <a:lnTo>
                  <a:pt x="899" y="120"/>
                </a:lnTo>
                <a:lnTo>
                  <a:pt x="779" y="0"/>
                </a:lnTo>
                <a:lnTo>
                  <a:pt x="780" y="0"/>
                </a:lnTo>
                <a:close/>
                <a:moveTo>
                  <a:pt x="916" y="137"/>
                </a:moveTo>
                <a:lnTo>
                  <a:pt x="984" y="206"/>
                </a:lnTo>
                <a:lnTo>
                  <a:pt x="984" y="207"/>
                </a:lnTo>
                <a:lnTo>
                  <a:pt x="917" y="140"/>
                </a:lnTo>
                <a:lnTo>
                  <a:pt x="917" y="138"/>
                </a:lnTo>
                <a:lnTo>
                  <a:pt x="916" y="137"/>
                </a:lnTo>
                <a:close/>
                <a:moveTo>
                  <a:pt x="781" y="0"/>
                </a:moveTo>
                <a:lnTo>
                  <a:pt x="905" y="125"/>
                </a:lnTo>
                <a:lnTo>
                  <a:pt x="904" y="124"/>
                </a:lnTo>
                <a:lnTo>
                  <a:pt x="901" y="122"/>
                </a:lnTo>
                <a:lnTo>
                  <a:pt x="780" y="0"/>
                </a:lnTo>
                <a:lnTo>
                  <a:pt x="781" y="0"/>
                </a:lnTo>
                <a:close/>
                <a:moveTo>
                  <a:pt x="914" y="133"/>
                </a:moveTo>
                <a:lnTo>
                  <a:pt x="984" y="204"/>
                </a:lnTo>
                <a:lnTo>
                  <a:pt x="984" y="206"/>
                </a:lnTo>
                <a:lnTo>
                  <a:pt x="916" y="137"/>
                </a:lnTo>
                <a:lnTo>
                  <a:pt x="915" y="135"/>
                </a:lnTo>
                <a:lnTo>
                  <a:pt x="914" y="133"/>
                </a:lnTo>
                <a:close/>
                <a:moveTo>
                  <a:pt x="782" y="0"/>
                </a:moveTo>
                <a:lnTo>
                  <a:pt x="984" y="203"/>
                </a:lnTo>
                <a:lnTo>
                  <a:pt x="984" y="204"/>
                </a:lnTo>
                <a:lnTo>
                  <a:pt x="914" y="133"/>
                </a:lnTo>
                <a:lnTo>
                  <a:pt x="910" y="129"/>
                </a:lnTo>
                <a:lnTo>
                  <a:pt x="905" y="125"/>
                </a:lnTo>
                <a:lnTo>
                  <a:pt x="781" y="0"/>
                </a:lnTo>
                <a:lnTo>
                  <a:pt x="782" y="0"/>
                </a:lnTo>
                <a:close/>
                <a:moveTo>
                  <a:pt x="783" y="0"/>
                </a:moveTo>
                <a:lnTo>
                  <a:pt x="984" y="202"/>
                </a:lnTo>
                <a:lnTo>
                  <a:pt x="984" y="203"/>
                </a:lnTo>
                <a:lnTo>
                  <a:pt x="782" y="0"/>
                </a:lnTo>
                <a:lnTo>
                  <a:pt x="783" y="0"/>
                </a:lnTo>
                <a:close/>
                <a:moveTo>
                  <a:pt x="784" y="0"/>
                </a:moveTo>
                <a:lnTo>
                  <a:pt x="984" y="201"/>
                </a:lnTo>
                <a:lnTo>
                  <a:pt x="984" y="202"/>
                </a:lnTo>
                <a:lnTo>
                  <a:pt x="783" y="0"/>
                </a:lnTo>
                <a:lnTo>
                  <a:pt x="784" y="0"/>
                </a:lnTo>
                <a:close/>
                <a:moveTo>
                  <a:pt x="785" y="0"/>
                </a:moveTo>
                <a:lnTo>
                  <a:pt x="984" y="200"/>
                </a:lnTo>
                <a:lnTo>
                  <a:pt x="984" y="201"/>
                </a:lnTo>
                <a:lnTo>
                  <a:pt x="784" y="0"/>
                </a:lnTo>
                <a:lnTo>
                  <a:pt x="785" y="0"/>
                </a:lnTo>
                <a:close/>
                <a:moveTo>
                  <a:pt x="785" y="0"/>
                </a:moveTo>
                <a:lnTo>
                  <a:pt x="984" y="199"/>
                </a:lnTo>
                <a:lnTo>
                  <a:pt x="984" y="200"/>
                </a:lnTo>
                <a:lnTo>
                  <a:pt x="785" y="0"/>
                </a:lnTo>
                <a:lnTo>
                  <a:pt x="785" y="0"/>
                </a:lnTo>
                <a:close/>
                <a:moveTo>
                  <a:pt x="786" y="0"/>
                </a:moveTo>
                <a:lnTo>
                  <a:pt x="984" y="198"/>
                </a:lnTo>
                <a:lnTo>
                  <a:pt x="984" y="199"/>
                </a:lnTo>
                <a:lnTo>
                  <a:pt x="785" y="0"/>
                </a:lnTo>
                <a:lnTo>
                  <a:pt x="786" y="0"/>
                </a:lnTo>
                <a:close/>
                <a:moveTo>
                  <a:pt x="788" y="0"/>
                </a:moveTo>
                <a:lnTo>
                  <a:pt x="984" y="197"/>
                </a:lnTo>
                <a:lnTo>
                  <a:pt x="984" y="198"/>
                </a:lnTo>
                <a:lnTo>
                  <a:pt x="786" y="0"/>
                </a:lnTo>
                <a:lnTo>
                  <a:pt x="788" y="0"/>
                </a:lnTo>
                <a:close/>
                <a:moveTo>
                  <a:pt x="789" y="0"/>
                </a:moveTo>
                <a:lnTo>
                  <a:pt x="984" y="196"/>
                </a:lnTo>
                <a:lnTo>
                  <a:pt x="984" y="197"/>
                </a:lnTo>
                <a:lnTo>
                  <a:pt x="788" y="0"/>
                </a:lnTo>
                <a:lnTo>
                  <a:pt x="789" y="0"/>
                </a:lnTo>
                <a:close/>
                <a:moveTo>
                  <a:pt x="790" y="0"/>
                </a:moveTo>
                <a:lnTo>
                  <a:pt x="984" y="196"/>
                </a:lnTo>
                <a:lnTo>
                  <a:pt x="984" y="196"/>
                </a:lnTo>
                <a:lnTo>
                  <a:pt x="789" y="0"/>
                </a:lnTo>
                <a:lnTo>
                  <a:pt x="790" y="0"/>
                </a:lnTo>
                <a:close/>
                <a:moveTo>
                  <a:pt x="791" y="0"/>
                </a:moveTo>
                <a:lnTo>
                  <a:pt x="984" y="195"/>
                </a:lnTo>
                <a:lnTo>
                  <a:pt x="984" y="196"/>
                </a:lnTo>
                <a:lnTo>
                  <a:pt x="790" y="0"/>
                </a:lnTo>
                <a:lnTo>
                  <a:pt x="791" y="0"/>
                </a:lnTo>
                <a:close/>
                <a:moveTo>
                  <a:pt x="792" y="0"/>
                </a:moveTo>
                <a:lnTo>
                  <a:pt x="984" y="194"/>
                </a:lnTo>
                <a:lnTo>
                  <a:pt x="984" y="195"/>
                </a:lnTo>
                <a:lnTo>
                  <a:pt x="791" y="0"/>
                </a:lnTo>
                <a:lnTo>
                  <a:pt x="792" y="0"/>
                </a:lnTo>
                <a:close/>
                <a:moveTo>
                  <a:pt x="793" y="0"/>
                </a:moveTo>
                <a:lnTo>
                  <a:pt x="984" y="193"/>
                </a:lnTo>
                <a:lnTo>
                  <a:pt x="984" y="194"/>
                </a:lnTo>
                <a:lnTo>
                  <a:pt x="792" y="0"/>
                </a:lnTo>
                <a:lnTo>
                  <a:pt x="793" y="0"/>
                </a:lnTo>
                <a:close/>
                <a:moveTo>
                  <a:pt x="794" y="0"/>
                </a:moveTo>
                <a:lnTo>
                  <a:pt x="984" y="192"/>
                </a:lnTo>
                <a:lnTo>
                  <a:pt x="984" y="193"/>
                </a:lnTo>
                <a:lnTo>
                  <a:pt x="793" y="0"/>
                </a:lnTo>
                <a:lnTo>
                  <a:pt x="794" y="0"/>
                </a:lnTo>
                <a:close/>
                <a:moveTo>
                  <a:pt x="795" y="0"/>
                </a:moveTo>
                <a:lnTo>
                  <a:pt x="984" y="191"/>
                </a:lnTo>
                <a:lnTo>
                  <a:pt x="984" y="192"/>
                </a:lnTo>
                <a:lnTo>
                  <a:pt x="794" y="0"/>
                </a:lnTo>
                <a:lnTo>
                  <a:pt x="795" y="0"/>
                </a:lnTo>
                <a:close/>
                <a:moveTo>
                  <a:pt x="796" y="0"/>
                </a:moveTo>
                <a:lnTo>
                  <a:pt x="984" y="190"/>
                </a:lnTo>
                <a:lnTo>
                  <a:pt x="984" y="191"/>
                </a:lnTo>
                <a:lnTo>
                  <a:pt x="795" y="0"/>
                </a:lnTo>
                <a:lnTo>
                  <a:pt x="796" y="0"/>
                </a:lnTo>
                <a:close/>
                <a:moveTo>
                  <a:pt x="797" y="0"/>
                </a:moveTo>
                <a:lnTo>
                  <a:pt x="984" y="189"/>
                </a:lnTo>
                <a:lnTo>
                  <a:pt x="984" y="190"/>
                </a:lnTo>
                <a:lnTo>
                  <a:pt x="796" y="0"/>
                </a:lnTo>
                <a:lnTo>
                  <a:pt x="797" y="0"/>
                </a:lnTo>
                <a:close/>
                <a:moveTo>
                  <a:pt x="798" y="0"/>
                </a:moveTo>
                <a:lnTo>
                  <a:pt x="984" y="187"/>
                </a:lnTo>
                <a:lnTo>
                  <a:pt x="984" y="189"/>
                </a:lnTo>
                <a:lnTo>
                  <a:pt x="797" y="0"/>
                </a:lnTo>
                <a:lnTo>
                  <a:pt x="798" y="0"/>
                </a:lnTo>
                <a:close/>
                <a:moveTo>
                  <a:pt x="799" y="0"/>
                </a:moveTo>
                <a:lnTo>
                  <a:pt x="984" y="186"/>
                </a:lnTo>
                <a:lnTo>
                  <a:pt x="984" y="187"/>
                </a:lnTo>
                <a:lnTo>
                  <a:pt x="798" y="0"/>
                </a:lnTo>
                <a:lnTo>
                  <a:pt x="799" y="0"/>
                </a:lnTo>
                <a:close/>
                <a:moveTo>
                  <a:pt x="799" y="0"/>
                </a:moveTo>
                <a:lnTo>
                  <a:pt x="984" y="185"/>
                </a:lnTo>
                <a:lnTo>
                  <a:pt x="984" y="186"/>
                </a:lnTo>
                <a:lnTo>
                  <a:pt x="799" y="0"/>
                </a:lnTo>
                <a:lnTo>
                  <a:pt x="799" y="0"/>
                </a:lnTo>
                <a:close/>
                <a:moveTo>
                  <a:pt x="800" y="0"/>
                </a:moveTo>
                <a:lnTo>
                  <a:pt x="984" y="184"/>
                </a:lnTo>
                <a:lnTo>
                  <a:pt x="984" y="185"/>
                </a:lnTo>
                <a:lnTo>
                  <a:pt x="799" y="0"/>
                </a:lnTo>
                <a:lnTo>
                  <a:pt x="800" y="0"/>
                </a:lnTo>
                <a:close/>
                <a:moveTo>
                  <a:pt x="801" y="0"/>
                </a:moveTo>
                <a:lnTo>
                  <a:pt x="984" y="183"/>
                </a:lnTo>
                <a:lnTo>
                  <a:pt x="984" y="184"/>
                </a:lnTo>
                <a:lnTo>
                  <a:pt x="800" y="0"/>
                </a:lnTo>
                <a:lnTo>
                  <a:pt x="801" y="0"/>
                </a:lnTo>
                <a:close/>
                <a:moveTo>
                  <a:pt x="802" y="0"/>
                </a:moveTo>
                <a:lnTo>
                  <a:pt x="984" y="182"/>
                </a:lnTo>
                <a:lnTo>
                  <a:pt x="984" y="183"/>
                </a:lnTo>
                <a:lnTo>
                  <a:pt x="801" y="0"/>
                </a:lnTo>
                <a:lnTo>
                  <a:pt x="802" y="0"/>
                </a:lnTo>
                <a:close/>
                <a:moveTo>
                  <a:pt x="803" y="0"/>
                </a:moveTo>
                <a:lnTo>
                  <a:pt x="984" y="182"/>
                </a:lnTo>
                <a:lnTo>
                  <a:pt x="984" y="182"/>
                </a:lnTo>
                <a:lnTo>
                  <a:pt x="802" y="0"/>
                </a:lnTo>
                <a:lnTo>
                  <a:pt x="803" y="0"/>
                </a:lnTo>
                <a:close/>
                <a:moveTo>
                  <a:pt x="805" y="0"/>
                </a:moveTo>
                <a:lnTo>
                  <a:pt x="984" y="181"/>
                </a:lnTo>
                <a:lnTo>
                  <a:pt x="984" y="182"/>
                </a:lnTo>
                <a:lnTo>
                  <a:pt x="803" y="0"/>
                </a:lnTo>
                <a:lnTo>
                  <a:pt x="805" y="0"/>
                </a:lnTo>
                <a:close/>
                <a:moveTo>
                  <a:pt x="806" y="0"/>
                </a:moveTo>
                <a:lnTo>
                  <a:pt x="984" y="180"/>
                </a:lnTo>
                <a:lnTo>
                  <a:pt x="984" y="181"/>
                </a:lnTo>
                <a:lnTo>
                  <a:pt x="805" y="0"/>
                </a:lnTo>
                <a:lnTo>
                  <a:pt x="806" y="0"/>
                </a:lnTo>
                <a:close/>
                <a:moveTo>
                  <a:pt x="807" y="0"/>
                </a:moveTo>
                <a:lnTo>
                  <a:pt x="984" y="179"/>
                </a:lnTo>
                <a:lnTo>
                  <a:pt x="984" y="180"/>
                </a:lnTo>
                <a:lnTo>
                  <a:pt x="806" y="0"/>
                </a:lnTo>
                <a:lnTo>
                  <a:pt x="807" y="0"/>
                </a:lnTo>
                <a:close/>
                <a:moveTo>
                  <a:pt x="808" y="0"/>
                </a:moveTo>
                <a:lnTo>
                  <a:pt x="984" y="178"/>
                </a:lnTo>
                <a:lnTo>
                  <a:pt x="984" y="179"/>
                </a:lnTo>
                <a:lnTo>
                  <a:pt x="807" y="0"/>
                </a:lnTo>
                <a:lnTo>
                  <a:pt x="808" y="0"/>
                </a:lnTo>
                <a:close/>
                <a:moveTo>
                  <a:pt x="809" y="0"/>
                </a:moveTo>
                <a:lnTo>
                  <a:pt x="984" y="177"/>
                </a:lnTo>
                <a:lnTo>
                  <a:pt x="984" y="178"/>
                </a:lnTo>
                <a:lnTo>
                  <a:pt x="808" y="0"/>
                </a:lnTo>
                <a:lnTo>
                  <a:pt x="809" y="0"/>
                </a:lnTo>
                <a:close/>
                <a:moveTo>
                  <a:pt x="810" y="0"/>
                </a:moveTo>
                <a:lnTo>
                  <a:pt x="984" y="176"/>
                </a:lnTo>
                <a:lnTo>
                  <a:pt x="984" y="177"/>
                </a:lnTo>
                <a:lnTo>
                  <a:pt x="809" y="0"/>
                </a:lnTo>
                <a:lnTo>
                  <a:pt x="810" y="0"/>
                </a:lnTo>
                <a:close/>
                <a:moveTo>
                  <a:pt x="811" y="0"/>
                </a:moveTo>
                <a:lnTo>
                  <a:pt x="984" y="175"/>
                </a:lnTo>
                <a:lnTo>
                  <a:pt x="984" y="176"/>
                </a:lnTo>
                <a:lnTo>
                  <a:pt x="810" y="0"/>
                </a:lnTo>
                <a:lnTo>
                  <a:pt x="811" y="0"/>
                </a:lnTo>
                <a:close/>
                <a:moveTo>
                  <a:pt x="812" y="0"/>
                </a:moveTo>
                <a:lnTo>
                  <a:pt x="984" y="174"/>
                </a:lnTo>
                <a:lnTo>
                  <a:pt x="984" y="175"/>
                </a:lnTo>
                <a:lnTo>
                  <a:pt x="811" y="0"/>
                </a:lnTo>
                <a:lnTo>
                  <a:pt x="812" y="0"/>
                </a:lnTo>
                <a:close/>
                <a:moveTo>
                  <a:pt x="813" y="0"/>
                </a:moveTo>
                <a:lnTo>
                  <a:pt x="984" y="173"/>
                </a:lnTo>
                <a:lnTo>
                  <a:pt x="984" y="174"/>
                </a:lnTo>
                <a:lnTo>
                  <a:pt x="812" y="0"/>
                </a:lnTo>
                <a:lnTo>
                  <a:pt x="813" y="0"/>
                </a:lnTo>
                <a:close/>
                <a:moveTo>
                  <a:pt x="813" y="0"/>
                </a:moveTo>
                <a:lnTo>
                  <a:pt x="984" y="171"/>
                </a:lnTo>
                <a:lnTo>
                  <a:pt x="984" y="173"/>
                </a:lnTo>
                <a:lnTo>
                  <a:pt x="813" y="0"/>
                </a:lnTo>
                <a:lnTo>
                  <a:pt x="813" y="0"/>
                </a:lnTo>
                <a:close/>
                <a:moveTo>
                  <a:pt x="814" y="0"/>
                </a:moveTo>
                <a:lnTo>
                  <a:pt x="984" y="170"/>
                </a:lnTo>
                <a:lnTo>
                  <a:pt x="984" y="171"/>
                </a:lnTo>
                <a:lnTo>
                  <a:pt x="813" y="0"/>
                </a:lnTo>
                <a:lnTo>
                  <a:pt x="814" y="0"/>
                </a:lnTo>
                <a:close/>
                <a:moveTo>
                  <a:pt x="815" y="0"/>
                </a:moveTo>
                <a:lnTo>
                  <a:pt x="984" y="169"/>
                </a:lnTo>
                <a:lnTo>
                  <a:pt x="984" y="170"/>
                </a:lnTo>
                <a:lnTo>
                  <a:pt x="814" y="0"/>
                </a:lnTo>
                <a:lnTo>
                  <a:pt x="815" y="0"/>
                </a:lnTo>
                <a:close/>
                <a:moveTo>
                  <a:pt x="816" y="0"/>
                </a:moveTo>
                <a:lnTo>
                  <a:pt x="984" y="168"/>
                </a:lnTo>
                <a:lnTo>
                  <a:pt x="984" y="169"/>
                </a:lnTo>
                <a:lnTo>
                  <a:pt x="815" y="0"/>
                </a:lnTo>
                <a:lnTo>
                  <a:pt x="816" y="0"/>
                </a:lnTo>
                <a:close/>
                <a:moveTo>
                  <a:pt x="817" y="0"/>
                </a:moveTo>
                <a:lnTo>
                  <a:pt x="984" y="168"/>
                </a:lnTo>
                <a:lnTo>
                  <a:pt x="984" y="168"/>
                </a:lnTo>
                <a:lnTo>
                  <a:pt x="816" y="0"/>
                </a:lnTo>
                <a:lnTo>
                  <a:pt x="817" y="0"/>
                </a:lnTo>
                <a:close/>
                <a:moveTo>
                  <a:pt x="818" y="0"/>
                </a:moveTo>
                <a:lnTo>
                  <a:pt x="984" y="167"/>
                </a:lnTo>
                <a:lnTo>
                  <a:pt x="984" y="168"/>
                </a:lnTo>
                <a:lnTo>
                  <a:pt x="817" y="0"/>
                </a:lnTo>
                <a:lnTo>
                  <a:pt x="818" y="0"/>
                </a:lnTo>
                <a:close/>
                <a:moveTo>
                  <a:pt x="819" y="0"/>
                </a:moveTo>
                <a:lnTo>
                  <a:pt x="984" y="166"/>
                </a:lnTo>
                <a:lnTo>
                  <a:pt x="984" y="167"/>
                </a:lnTo>
                <a:lnTo>
                  <a:pt x="818" y="0"/>
                </a:lnTo>
                <a:lnTo>
                  <a:pt x="819" y="0"/>
                </a:lnTo>
                <a:close/>
                <a:moveTo>
                  <a:pt x="821" y="0"/>
                </a:moveTo>
                <a:lnTo>
                  <a:pt x="984" y="165"/>
                </a:lnTo>
                <a:lnTo>
                  <a:pt x="984" y="166"/>
                </a:lnTo>
                <a:lnTo>
                  <a:pt x="819" y="0"/>
                </a:lnTo>
                <a:lnTo>
                  <a:pt x="821" y="0"/>
                </a:lnTo>
                <a:close/>
                <a:moveTo>
                  <a:pt x="822" y="0"/>
                </a:moveTo>
                <a:lnTo>
                  <a:pt x="984" y="164"/>
                </a:lnTo>
                <a:lnTo>
                  <a:pt x="984" y="165"/>
                </a:lnTo>
                <a:lnTo>
                  <a:pt x="821" y="0"/>
                </a:lnTo>
                <a:lnTo>
                  <a:pt x="822" y="0"/>
                </a:lnTo>
                <a:close/>
                <a:moveTo>
                  <a:pt x="823" y="0"/>
                </a:moveTo>
                <a:lnTo>
                  <a:pt x="984" y="163"/>
                </a:lnTo>
                <a:lnTo>
                  <a:pt x="984" y="164"/>
                </a:lnTo>
                <a:lnTo>
                  <a:pt x="822" y="0"/>
                </a:lnTo>
                <a:lnTo>
                  <a:pt x="823" y="0"/>
                </a:lnTo>
                <a:close/>
                <a:moveTo>
                  <a:pt x="824" y="0"/>
                </a:moveTo>
                <a:lnTo>
                  <a:pt x="984" y="162"/>
                </a:lnTo>
                <a:lnTo>
                  <a:pt x="984" y="163"/>
                </a:lnTo>
                <a:lnTo>
                  <a:pt x="823" y="0"/>
                </a:lnTo>
                <a:lnTo>
                  <a:pt x="824" y="0"/>
                </a:lnTo>
                <a:close/>
                <a:moveTo>
                  <a:pt x="825" y="0"/>
                </a:moveTo>
                <a:lnTo>
                  <a:pt x="984" y="161"/>
                </a:lnTo>
                <a:lnTo>
                  <a:pt x="984" y="162"/>
                </a:lnTo>
                <a:lnTo>
                  <a:pt x="824" y="0"/>
                </a:lnTo>
                <a:lnTo>
                  <a:pt x="825" y="0"/>
                </a:lnTo>
                <a:close/>
                <a:moveTo>
                  <a:pt x="826" y="0"/>
                </a:moveTo>
                <a:lnTo>
                  <a:pt x="984" y="160"/>
                </a:lnTo>
                <a:lnTo>
                  <a:pt x="984" y="161"/>
                </a:lnTo>
                <a:lnTo>
                  <a:pt x="825" y="0"/>
                </a:lnTo>
                <a:lnTo>
                  <a:pt x="826" y="0"/>
                </a:lnTo>
                <a:close/>
                <a:moveTo>
                  <a:pt x="827" y="0"/>
                </a:moveTo>
                <a:lnTo>
                  <a:pt x="984" y="159"/>
                </a:lnTo>
                <a:lnTo>
                  <a:pt x="984" y="160"/>
                </a:lnTo>
                <a:lnTo>
                  <a:pt x="826" y="0"/>
                </a:lnTo>
                <a:lnTo>
                  <a:pt x="827" y="0"/>
                </a:lnTo>
                <a:close/>
                <a:moveTo>
                  <a:pt x="827" y="0"/>
                </a:moveTo>
                <a:lnTo>
                  <a:pt x="984" y="158"/>
                </a:lnTo>
                <a:lnTo>
                  <a:pt x="984" y="159"/>
                </a:lnTo>
                <a:lnTo>
                  <a:pt x="827" y="0"/>
                </a:lnTo>
                <a:lnTo>
                  <a:pt x="827" y="0"/>
                </a:lnTo>
                <a:close/>
                <a:moveTo>
                  <a:pt x="828" y="0"/>
                </a:moveTo>
                <a:lnTo>
                  <a:pt x="984" y="157"/>
                </a:lnTo>
                <a:lnTo>
                  <a:pt x="984" y="158"/>
                </a:lnTo>
                <a:lnTo>
                  <a:pt x="827" y="0"/>
                </a:lnTo>
                <a:lnTo>
                  <a:pt x="828" y="0"/>
                </a:lnTo>
                <a:close/>
                <a:moveTo>
                  <a:pt x="829" y="0"/>
                </a:moveTo>
                <a:lnTo>
                  <a:pt x="984" y="155"/>
                </a:lnTo>
                <a:lnTo>
                  <a:pt x="984" y="157"/>
                </a:lnTo>
                <a:lnTo>
                  <a:pt x="828" y="0"/>
                </a:lnTo>
                <a:lnTo>
                  <a:pt x="829" y="0"/>
                </a:lnTo>
                <a:close/>
                <a:moveTo>
                  <a:pt x="830" y="0"/>
                </a:moveTo>
                <a:lnTo>
                  <a:pt x="984" y="154"/>
                </a:lnTo>
                <a:lnTo>
                  <a:pt x="984" y="155"/>
                </a:lnTo>
                <a:lnTo>
                  <a:pt x="829" y="0"/>
                </a:lnTo>
                <a:lnTo>
                  <a:pt x="830" y="0"/>
                </a:lnTo>
                <a:close/>
                <a:moveTo>
                  <a:pt x="831" y="0"/>
                </a:moveTo>
                <a:lnTo>
                  <a:pt x="984" y="154"/>
                </a:lnTo>
                <a:lnTo>
                  <a:pt x="984" y="154"/>
                </a:lnTo>
                <a:lnTo>
                  <a:pt x="830" y="0"/>
                </a:lnTo>
                <a:lnTo>
                  <a:pt x="831" y="0"/>
                </a:lnTo>
                <a:close/>
                <a:moveTo>
                  <a:pt x="832" y="0"/>
                </a:moveTo>
                <a:lnTo>
                  <a:pt x="984" y="153"/>
                </a:lnTo>
                <a:lnTo>
                  <a:pt x="984" y="154"/>
                </a:lnTo>
                <a:lnTo>
                  <a:pt x="831" y="0"/>
                </a:lnTo>
                <a:lnTo>
                  <a:pt x="832" y="0"/>
                </a:lnTo>
                <a:close/>
                <a:moveTo>
                  <a:pt x="833" y="0"/>
                </a:moveTo>
                <a:lnTo>
                  <a:pt x="984" y="152"/>
                </a:lnTo>
                <a:lnTo>
                  <a:pt x="984" y="153"/>
                </a:lnTo>
                <a:lnTo>
                  <a:pt x="832" y="0"/>
                </a:lnTo>
                <a:lnTo>
                  <a:pt x="833" y="0"/>
                </a:lnTo>
                <a:close/>
                <a:moveTo>
                  <a:pt x="834" y="0"/>
                </a:moveTo>
                <a:lnTo>
                  <a:pt x="984" y="151"/>
                </a:lnTo>
                <a:lnTo>
                  <a:pt x="984" y="152"/>
                </a:lnTo>
                <a:lnTo>
                  <a:pt x="833" y="0"/>
                </a:lnTo>
                <a:lnTo>
                  <a:pt x="834" y="0"/>
                </a:lnTo>
                <a:close/>
                <a:moveTo>
                  <a:pt x="835" y="0"/>
                </a:moveTo>
                <a:lnTo>
                  <a:pt x="984" y="150"/>
                </a:lnTo>
                <a:lnTo>
                  <a:pt x="984" y="151"/>
                </a:lnTo>
                <a:lnTo>
                  <a:pt x="834" y="0"/>
                </a:lnTo>
                <a:lnTo>
                  <a:pt x="835" y="0"/>
                </a:lnTo>
                <a:close/>
                <a:moveTo>
                  <a:pt x="836" y="0"/>
                </a:moveTo>
                <a:lnTo>
                  <a:pt x="984" y="149"/>
                </a:lnTo>
                <a:lnTo>
                  <a:pt x="984" y="150"/>
                </a:lnTo>
                <a:lnTo>
                  <a:pt x="835" y="0"/>
                </a:lnTo>
                <a:lnTo>
                  <a:pt x="836" y="0"/>
                </a:lnTo>
                <a:close/>
                <a:moveTo>
                  <a:pt x="838" y="0"/>
                </a:moveTo>
                <a:lnTo>
                  <a:pt x="984" y="148"/>
                </a:lnTo>
                <a:lnTo>
                  <a:pt x="984" y="149"/>
                </a:lnTo>
                <a:lnTo>
                  <a:pt x="836" y="0"/>
                </a:lnTo>
                <a:lnTo>
                  <a:pt x="838" y="0"/>
                </a:lnTo>
                <a:close/>
                <a:moveTo>
                  <a:pt x="839" y="0"/>
                </a:moveTo>
                <a:lnTo>
                  <a:pt x="984" y="147"/>
                </a:lnTo>
                <a:lnTo>
                  <a:pt x="984" y="148"/>
                </a:lnTo>
                <a:lnTo>
                  <a:pt x="838" y="0"/>
                </a:lnTo>
                <a:lnTo>
                  <a:pt x="839" y="0"/>
                </a:lnTo>
                <a:close/>
                <a:moveTo>
                  <a:pt x="840" y="0"/>
                </a:moveTo>
                <a:lnTo>
                  <a:pt x="984" y="146"/>
                </a:lnTo>
                <a:lnTo>
                  <a:pt x="984" y="147"/>
                </a:lnTo>
                <a:lnTo>
                  <a:pt x="839" y="0"/>
                </a:lnTo>
                <a:lnTo>
                  <a:pt x="840" y="0"/>
                </a:lnTo>
                <a:close/>
                <a:moveTo>
                  <a:pt x="841" y="0"/>
                </a:moveTo>
                <a:lnTo>
                  <a:pt x="984" y="145"/>
                </a:lnTo>
                <a:lnTo>
                  <a:pt x="984" y="146"/>
                </a:lnTo>
                <a:lnTo>
                  <a:pt x="840" y="0"/>
                </a:lnTo>
                <a:lnTo>
                  <a:pt x="841" y="0"/>
                </a:lnTo>
                <a:close/>
                <a:moveTo>
                  <a:pt x="841" y="0"/>
                </a:moveTo>
                <a:lnTo>
                  <a:pt x="984" y="144"/>
                </a:lnTo>
                <a:lnTo>
                  <a:pt x="984" y="145"/>
                </a:lnTo>
                <a:lnTo>
                  <a:pt x="841" y="0"/>
                </a:lnTo>
                <a:lnTo>
                  <a:pt x="841" y="0"/>
                </a:lnTo>
                <a:close/>
                <a:moveTo>
                  <a:pt x="842" y="0"/>
                </a:moveTo>
                <a:lnTo>
                  <a:pt x="984" y="143"/>
                </a:lnTo>
                <a:lnTo>
                  <a:pt x="984" y="144"/>
                </a:lnTo>
                <a:lnTo>
                  <a:pt x="841" y="0"/>
                </a:lnTo>
                <a:lnTo>
                  <a:pt x="842" y="0"/>
                </a:lnTo>
                <a:close/>
                <a:moveTo>
                  <a:pt x="843" y="0"/>
                </a:moveTo>
                <a:lnTo>
                  <a:pt x="984" y="142"/>
                </a:lnTo>
                <a:lnTo>
                  <a:pt x="984" y="143"/>
                </a:lnTo>
                <a:lnTo>
                  <a:pt x="842" y="0"/>
                </a:lnTo>
                <a:lnTo>
                  <a:pt x="843" y="0"/>
                </a:lnTo>
                <a:close/>
                <a:moveTo>
                  <a:pt x="844" y="0"/>
                </a:moveTo>
                <a:lnTo>
                  <a:pt x="984" y="141"/>
                </a:lnTo>
                <a:lnTo>
                  <a:pt x="984" y="142"/>
                </a:lnTo>
                <a:lnTo>
                  <a:pt x="843" y="0"/>
                </a:lnTo>
                <a:lnTo>
                  <a:pt x="844" y="0"/>
                </a:lnTo>
                <a:close/>
                <a:moveTo>
                  <a:pt x="845" y="0"/>
                </a:moveTo>
                <a:lnTo>
                  <a:pt x="984" y="141"/>
                </a:lnTo>
                <a:lnTo>
                  <a:pt x="984" y="141"/>
                </a:lnTo>
                <a:lnTo>
                  <a:pt x="844" y="0"/>
                </a:lnTo>
                <a:lnTo>
                  <a:pt x="845" y="0"/>
                </a:lnTo>
                <a:close/>
                <a:moveTo>
                  <a:pt x="846" y="0"/>
                </a:moveTo>
                <a:lnTo>
                  <a:pt x="984" y="140"/>
                </a:lnTo>
                <a:lnTo>
                  <a:pt x="984" y="141"/>
                </a:lnTo>
                <a:lnTo>
                  <a:pt x="845" y="0"/>
                </a:lnTo>
                <a:lnTo>
                  <a:pt x="846" y="0"/>
                </a:lnTo>
                <a:close/>
                <a:moveTo>
                  <a:pt x="847" y="0"/>
                </a:moveTo>
                <a:lnTo>
                  <a:pt x="984" y="138"/>
                </a:lnTo>
                <a:lnTo>
                  <a:pt x="984" y="140"/>
                </a:lnTo>
                <a:lnTo>
                  <a:pt x="846" y="0"/>
                </a:lnTo>
                <a:lnTo>
                  <a:pt x="847" y="0"/>
                </a:lnTo>
                <a:close/>
                <a:moveTo>
                  <a:pt x="848" y="0"/>
                </a:moveTo>
                <a:lnTo>
                  <a:pt x="984" y="137"/>
                </a:lnTo>
                <a:lnTo>
                  <a:pt x="984" y="138"/>
                </a:lnTo>
                <a:lnTo>
                  <a:pt x="847" y="0"/>
                </a:lnTo>
                <a:lnTo>
                  <a:pt x="848" y="0"/>
                </a:lnTo>
                <a:close/>
                <a:moveTo>
                  <a:pt x="849" y="0"/>
                </a:moveTo>
                <a:lnTo>
                  <a:pt x="984" y="136"/>
                </a:lnTo>
                <a:lnTo>
                  <a:pt x="984" y="137"/>
                </a:lnTo>
                <a:lnTo>
                  <a:pt x="848" y="0"/>
                </a:lnTo>
                <a:lnTo>
                  <a:pt x="849" y="0"/>
                </a:lnTo>
                <a:close/>
                <a:moveTo>
                  <a:pt x="850" y="0"/>
                </a:moveTo>
                <a:lnTo>
                  <a:pt x="984" y="135"/>
                </a:lnTo>
                <a:lnTo>
                  <a:pt x="984" y="136"/>
                </a:lnTo>
                <a:lnTo>
                  <a:pt x="849" y="0"/>
                </a:lnTo>
                <a:lnTo>
                  <a:pt x="850" y="0"/>
                </a:lnTo>
                <a:close/>
                <a:moveTo>
                  <a:pt x="851" y="0"/>
                </a:moveTo>
                <a:lnTo>
                  <a:pt x="984" y="134"/>
                </a:lnTo>
                <a:lnTo>
                  <a:pt x="984" y="135"/>
                </a:lnTo>
                <a:lnTo>
                  <a:pt x="850" y="0"/>
                </a:lnTo>
                <a:lnTo>
                  <a:pt x="851" y="0"/>
                </a:lnTo>
                <a:close/>
                <a:moveTo>
                  <a:pt x="852" y="0"/>
                </a:moveTo>
                <a:lnTo>
                  <a:pt x="984" y="133"/>
                </a:lnTo>
                <a:lnTo>
                  <a:pt x="984" y="134"/>
                </a:lnTo>
                <a:lnTo>
                  <a:pt x="851" y="0"/>
                </a:lnTo>
                <a:lnTo>
                  <a:pt x="852" y="0"/>
                </a:lnTo>
                <a:close/>
                <a:moveTo>
                  <a:pt x="854" y="0"/>
                </a:moveTo>
                <a:lnTo>
                  <a:pt x="984" y="132"/>
                </a:lnTo>
                <a:lnTo>
                  <a:pt x="984" y="133"/>
                </a:lnTo>
                <a:lnTo>
                  <a:pt x="852" y="0"/>
                </a:lnTo>
                <a:lnTo>
                  <a:pt x="854" y="0"/>
                </a:lnTo>
                <a:close/>
                <a:moveTo>
                  <a:pt x="854" y="0"/>
                </a:moveTo>
                <a:lnTo>
                  <a:pt x="984" y="131"/>
                </a:lnTo>
                <a:lnTo>
                  <a:pt x="984" y="132"/>
                </a:lnTo>
                <a:lnTo>
                  <a:pt x="854" y="0"/>
                </a:lnTo>
                <a:lnTo>
                  <a:pt x="854" y="0"/>
                </a:lnTo>
                <a:close/>
                <a:moveTo>
                  <a:pt x="855" y="0"/>
                </a:moveTo>
                <a:lnTo>
                  <a:pt x="984" y="130"/>
                </a:lnTo>
                <a:lnTo>
                  <a:pt x="984" y="131"/>
                </a:lnTo>
                <a:lnTo>
                  <a:pt x="854" y="0"/>
                </a:lnTo>
                <a:lnTo>
                  <a:pt x="855" y="0"/>
                </a:lnTo>
                <a:close/>
                <a:moveTo>
                  <a:pt x="856" y="0"/>
                </a:moveTo>
                <a:lnTo>
                  <a:pt x="984" y="129"/>
                </a:lnTo>
                <a:lnTo>
                  <a:pt x="984" y="130"/>
                </a:lnTo>
                <a:lnTo>
                  <a:pt x="855" y="0"/>
                </a:lnTo>
                <a:lnTo>
                  <a:pt x="856" y="0"/>
                </a:lnTo>
                <a:close/>
                <a:moveTo>
                  <a:pt x="857" y="0"/>
                </a:moveTo>
                <a:lnTo>
                  <a:pt x="984" y="128"/>
                </a:lnTo>
                <a:lnTo>
                  <a:pt x="984" y="129"/>
                </a:lnTo>
                <a:lnTo>
                  <a:pt x="856" y="0"/>
                </a:lnTo>
                <a:lnTo>
                  <a:pt x="857" y="0"/>
                </a:lnTo>
                <a:close/>
                <a:moveTo>
                  <a:pt x="858" y="0"/>
                </a:moveTo>
                <a:lnTo>
                  <a:pt x="984" y="127"/>
                </a:lnTo>
                <a:lnTo>
                  <a:pt x="984" y="128"/>
                </a:lnTo>
                <a:lnTo>
                  <a:pt x="857" y="0"/>
                </a:lnTo>
                <a:lnTo>
                  <a:pt x="858" y="0"/>
                </a:lnTo>
                <a:close/>
                <a:moveTo>
                  <a:pt x="859" y="0"/>
                </a:moveTo>
                <a:lnTo>
                  <a:pt x="984" y="127"/>
                </a:lnTo>
                <a:lnTo>
                  <a:pt x="984" y="127"/>
                </a:lnTo>
                <a:lnTo>
                  <a:pt x="858" y="0"/>
                </a:lnTo>
                <a:lnTo>
                  <a:pt x="859" y="0"/>
                </a:lnTo>
                <a:close/>
                <a:moveTo>
                  <a:pt x="860" y="0"/>
                </a:moveTo>
                <a:lnTo>
                  <a:pt x="984" y="126"/>
                </a:lnTo>
                <a:lnTo>
                  <a:pt x="984" y="127"/>
                </a:lnTo>
                <a:lnTo>
                  <a:pt x="859" y="0"/>
                </a:lnTo>
                <a:lnTo>
                  <a:pt x="860" y="0"/>
                </a:lnTo>
                <a:close/>
                <a:moveTo>
                  <a:pt x="861" y="0"/>
                </a:moveTo>
                <a:lnTo>
                  <a:pt x="984" y="125"/>
                </a:lnTo>
                <a:lnTo>
                  <a:pt x="984" y="126"/>
                </a:lnTo>
                <a:lnTo>
                  <a:pt x="860" y="0"/>
                </a:lnTo>
                <a:lnTo>
                  <a:pt x="861" y="0"/>
                </a:lnTo>
                <a:close/>
                <a:moveTo>
                  <a:pt x="862" y="0"/>
                </a:moveTo>
                <a:lnTo>
                  <a:pt x="984" y="124"/>
                </a:lnTo>
                <a:lnTo>
                  <a:pt x="984" y="125"/>
                </a:lnTo>
                <a:lnTo>
                  <a:pt x="861" y="0"/>
                </a:lnTo>
                <a:lnTo>
                  <a:pt x="862" y="0"/>
                </a:lnTo>
                <a:close/>
                <a:moveTo>
                  <a:pt x="863" y="0"/>
                </a:moveTo>
                <a:lnTo>
                  <a:pt x="984" y="122"/>
                </a:lnTo>
                <a:lnTo>
                  <a:pt x="984" y="124"/>
                </a:lnTo>
                <a:lnTo>
                  <a:pt x="862" y="0"/>
                </a:lnTo>
                <a:lnTo>
                  <a:pt x="863" y="0"/>
                </a:lnTo>
                <a:close/>
                <a:moveTo>
                  <a:pt x="864" y="0"/>
                </a:moveTo>
                <a:lnTo>
                  <a:pt x="984" y="121"/>
                </a:lnTo>
                <a:lnTo>
                  <a:pt x="984" y="122"/>
                </a:lnTo>
                <a:lnTo>
                  <a:pt x="863" y="0"/>
                </a:lnTo>
                <a:lnTo>
                  <a:pt x="864" y="0"/>
                </a:lnTo>
                <a:close/>
                <a:moveTo>
                  <a:pt x="865" y="0"/>
                </a:moveTo>
                <a:lnTo>
                  <a:pt x="984" y="120"/>
                </a:lnTo>
                <a:lnTo>
                  <a:pt x="984" y="121"/>
                </a:lnTo>
                <a:lnTo>
                  <a:pt x="864" y="0"/>
                </a:lnTo>
                <a:lnTo>
                  <a:pt x="865" y="0"/>
                </a:lnTo>
                <a:close/>
                <a:moveTo>
                  <a:pt x="866" y="0"/>
                </a:moveTo>
                <a:lnTo>
                  <a:pt x="984" y="119"/>
                </a:lnTo>
                <a:lnTo>
                  <a:pt x="984" y="120"/>
                </a:lnTo>
                <a:lnTo>
                  <a:pt x="865" y="0"/>
                </a:lnTo>
                <a:lnTo>
                  <a:pt x="866" y="0"/>
                </a:lnTo>
                <a:close/>
                <a:moveTo>
                  <a:pt x="867" y="0"/>
                </a:moveTo>
                <a:lnTo>
                  <a:pt x="984" y="118"/>
                </a:lnTo>
                <a:lnTo>
                  <a:pt x="984" y="119"/>
                </a:lnTo>
                <a:lnTo>
                  <a:pt x="866" y="0"/>
                </a:lnTo>
                <a:lnTo>
                  <a:pt x="867" y="0"/>
                </a:lnTo>
                <a:close/>
                <a:moveTo>
                  <a:pt x="867" y="0"/>
                </a:moveTo>
                <a:lnTo>
                  <a:pt x="984" y="117"/>
                </a:lnTo>
                <a:lnTo>
                  <a:pt x="984" y="118"/>
                </a:lnTo>
                <a:lnTo>
                  <a:pt x="867" y="0"/>
                </a:lnTo>
                <a:lnTo>
                  <a:pt x="867" y="0"/>
                </a:lnTo>
                <a:close/>
                <a:moveTo>
                  <a:pt x="868" y="0"/>
                </a:moveTo>
                <a:lnTo>
                  <a:pt x="984" y="116"/>
                </a:lnTo>
                <a:lnTo>
                  <a:pt x="984" y="117"/>
                </a:lnTo>
                <a:lnTo>
                  <a:pt x="867" y="0"/>
                </a:lnTo>
                <a:lnTo>
                  <a:pt x="868" y="0"/>
                </a:lnTo>
                <a:close/>
                <a:moveTo>
                  <a:pt x="869" y="0"/>
                </a:moveTo>
                <a:lnTo>
                  <a:pt x="984" y="115"/>
                </a:lnTo>
                <a:lnTo>
                  <a:pt x="984" y="116"/>
                </a:lnTo>
                <a:lnTo>
                  <a:pt x="868" y="0"/>
                </a:lnTo>
                <a:lnTo>
                  <a:pt x="869" y="0"/>
                </a:lnTo>
                <a:close/>
                <a:moveTo>
                  <a:pt x="871" y="0"/>
                </a:moveTo>
                <a:lnTo>
                  <a:pt x="984" y="114"/>
                </a:lnTo>
                <a:lnTo>
                  <a:pt x="984" y="115"/>
                </a:lnTo>
                <a:lnTo>
                  <a:pt x="869" y="0"/>
                </a:lnTo>
                <a:lnTo>
                  <a:pt x="871" y="0"/>
                </a:lnTo>
                <a:close/>
                <a:moveTo>
                  <a:pt x="872" y="0"/>
                </a:moveTo>
                <a:lnTo>
                  <a:pt x="984" y="113"/>
                </a:lnTo>
                <a:lnTo>
                  <a:pt x="984" y="114"/>
                </a:lnTo>
                <a:lnTo>
                  <a:pt x="871" y="0"/>
                </a:lnTo>
                <a:lnTo>
                  <a:pt x="872" y="0"/>
                </a:lnTo>
                <a:close/>
                <a:moveTo>
                  <a:pt x="873" y="0"/>
                </a:moveTo>
                <a:lnTo>
                  <a:pt x="984" y="113"/>
                </a:lnTo>
                <a:lnTo>
                  <a:pt x="984" y="113"/>
                </a:lnTo>
                <a:lnTo>
                  <a:pt x="872" y="0"/>
                </a:lnTo>
                <a:lnTo>
                  <a:pt x="873" y="0"/>
                </a:lnTo>
                <a:close/>
                <a:moveTo>
                  <a:pt x="874" y="0"/>
                </a:moveTo>
                <a:lnTo>
                  <a:pt x="984" y="112"/>
                </a:lnTo>
                <a:lnTo>
                  <a:pt x="984" y="113"/>
                </a:lnTo>
                <a:lnTo>
                  <a:pt x="873" y="0"/>
                </a:lnTo>
                <a:lnTo>
                  <a:pt x="874" y="0"/>
                </a:lnTo>
                <a:close/>
                <a:moveTo>
                  <a:pt x="875" y="0"/>
                </a:moveTo>
                <a:lnTo>
                  <a:pt x="984" y="111"/>
                </a:lnTo>
                <a:lnTo>
                  <a:pt x="984" y="112"/>
                </a:lnTo>
                <a:lnTo>
                  <a:pt x="874" y="0"/>
                </a:lnTo>
                <a:lnTo>
                  <a:pt x="875" y="0"/>
                </a:lnTo>
                <a:close/>
                <a:moveTo>
                  <a:pt x="876" y="0"/>
                </a:moveTo>
                <a:lnTo>
                  <a:pt x="984" y="110"/>
                </a:lnTo>
                <a:lnTo>
                  <a:pt x="984" y="111"/>
                </a:lnTo>
                <a:lnTo>
                  <a:pt x="875" y="0"/>
                </a:lnTo>
                <a:lnTo>
                  <a:pt x="876" y="0"/>
                </a:lnTo>
                <a:close/>
                <a:moveTo>
                  <a:pt x="877" y="0"/>
                </a:moveTo>
                <a:lnTo>
                  <a:pt x="984" y="109"/>
                </a:lnTo>
                <a:lnTo>
                  <a:pt x="984" y="110"/>
                </a:lnTo>
                <a:lnTo>
                  <a:pt x="876" y="0"/>
                </a:lnTo>
                <a:lnTo>
                  <a:pt x="877" y="0"/>
                </a:lnTo>
                <a:close/>
                <a:moveTo>
                  <a:pt x="878" y="0"/>
                </a:moveTo>
                <a:lnTo>
                  <a:pt x="984" y="108"/>
                </a:lnTo>
                <a:lnTo>
                  <a:pt x="984" y="109"/>
                </a:lnTo>
                <a:lnTo>
                  <a:pt x="877" y="0"/>
                </a:lnTo>
                <a:lnTo>
                  <a:pt x="878" y="0"/>
                </a:lnTo>
                <a:close/>
                <a:moveTo>
                  <a:pt x="879" y="0"/>
                </a:moveTo>
                <a:lnTo>
                  <a:pt x="984" y="107"/>
                </a:lnTo>
                <a:lnTo>
                  <a:pt x="984" y="108"/>
                </a:lnTo>
                <a:lnTo>
                  <a:pt x="878" y="0"/>
                </a:lnTo>
                <a:lnTo>
                  <a:pt x="879" y="0"/>
                </a:lnTo>
                <a:close/>
                <a:moveTo>
                  <a:pt x="880" y="0"/>
                </a:moveTo>
                <a:lnTo>
                  <a:pt x="984" y="105"/>
                </a:lnTo>
                <a:lnTo>
                  <a:pt x="984" y="107"/>
                </a:lnTo>
                <a:lnTo>
                  <a:pt x="879" y="0"/>
                </a:lnTo>
                <a:lnTo>
                  <a:pt x="880" y="0"/>
                </a:lnTo>
                <a:close/>
                <a:moveTo>
                  <a:pt x="881" y="0"/>
                </a:moveTo>
                <a:lnTo>
                  <a:pt x="984" y="104"/>
                </a:lnTo>
                <a:lnTo>
                  <a:pt x="984" y="105"/>
                </a:lnTo>
                <a:lnTo>
                  <a:pt x="880" y="0"/>
                </a:lnTo>
                <a:lnTo>
                  <a:pt x="881" y="0"/>
                </a:lnTo>
                <a:close/>
                <a:moveTo>
                  <a:pt x="881" y="0"/>
                </a:moveTo>
                <a:lnTo>
                  <a:pt x="984" y="103"/>
                </a:lnTo>
                <a:lnTo>
                  <a:pt x="984" y="104"/>
                </a:lnTo>
                <a:lnTo>
                  <a:pt x="881" y="0"/>
                </a:lnTo>
                <a:lnTo>
                  <a:pt x="881" y="0"/>
                </a:lnTo>
                <a:close/>
                <a:moveTo>
                  <a:pt x="882" y="0"/>
                </a:moveTo>
                <a:lnTo>
                  <a:pt x="984" y="102"/>
                </a:lnTo>
                <a:lnTo>
                  <a:pt x="984" y="103"/>
                </a:lnTo>
                <a:lnTo>
                  <a:pt x="881" y="0"/>
                </a:lnTo>
                <a:lnTo>
                  <a:pt x="882" y="0"/>
                </a:lnTo>
                <a:close/>
                <a:moveTo>
                  <a:pt x="883" y="0"/>
                </a:moveTo>
                <a:lnTo>
                  <a:pt x="984" y="101"/>
                </a:lnTo>
                <a:lnTo>
                  <a:pt x="984" y="102"/>
                </a:lnTo>
                <a:lnTo>
                  <a:pt x="882" y="0"/>
                </a:lnTo>
                <a:lnTo>
                  <a:pt x="883" y="0"/>
                </a:lnTo>
                <a:close/>
                <a:moveTo>
                  <a:pt x="884" y="0"/>
                </a:moveTo>
                <a:lnTo>
                  <a:pt x="984" y="100"/>
                </a:lnTo>
                <a:lnTo>
                  <a:pt x="984" y="101"/>
                </a:lnTo>
                <a:lnTo>
                  <a:pt x="883" y="0"/>
                </a:lnTo>
                <a:lnTo>
                  <a:pt x="884" y="0"/>
                </a:lnTo>
                <a:close/>
                <a:moveTo>
                  <a:pt x="885" y="0"/>
                </a:moveTo>
                <a:lnTo>
                  <a:pt x="984" y="99"/>
                </a:lnTo>
                <a:lnTo>
                  <a:pt x="984" y="100"/>
                </a:lnTo>
                <a:lnTo>
                  <a:pt x="884" y="0"/>
                </a:lnTo>
                <a:lnTo>
                  <a:pt x="885" y="0"/>
                </a:lnTo>
                <a:close/>
                <a:moveTo>
                  <a:pt x="887" y="0"/>
                </a:moveTo>
                <a:lnTo>
                  <a:pt x="984" y="99"/>
                </a:lnTo>
                <a:lnTo>
                  <a:pt x="984" y="99"/>
                </a:lnTo>
                <a:lnTo>
                  <a:pt x="885" y="0"/>
                </a:lnTo>
                <a:lnTo>
                  <a:pt x="887" y="0"/>
                </a:lnTo>
                <a:close/>
                <a:moveTo>
                  <a:pt x="888" y="0"/>
                </a:moveTo>
                <a:lnTo>
                  <a:pt x="984" y="98"/>
                </a:lnTo>
                <a:lnTo>
                  <a:pt x="984" y="99"/>
                </a:lnTo>
                <a:lnTo>
                  <a:pt x="887" y="0"/>
                </a:lnTo>
                <a:lnTo>
                  <a:pt x="888" y="0"/>
                </a:lnTo>
                <a:close/>
                <a:moveTo>
                  <a:pt x="889" y="0"/>
                </a:moveTo>
                <a:lnTo>
                  <a:pt x="984" y="97"/>
                </a:lnTo>
                <a:lnTo>
                  <a:pt x="984" y="98"/>
                </a:lnTo>
                <a:lnTo>
                  <a:pt x="888" y="0"/>
                </a:lnTo>
                <a:lnTo>
                  <a:pt x="889" y="0"/>
                </a:lnTo>
                <a:close/>
                <a:moveTo>
                  <a:pt x="890" y="0"/>
                </a:moveTo>
                <a:lnTo>
                  <a:pt x="984" y="96"/>
                </a:lnTo>
                <a:lnTo>
                  <a:pt x="984" y="97"/>
                </a:lnTo>
                <a:lnTo>
                  <a:pt x="889" y="0"/>
                </a:lnTo>
                <a:lnTo>
                  <a:pt x="890" y="0"/>
                </a:lnTo>
                <a:close/>
                <a:moveTo>
                  <a:pt x="891" y="0"/>
                </a:moveTo>
                <a:lnTo>
                  <a:pt x="984" y="95"/>
                </a:lnTo>
                <a:lnTo>
                  <a:pt x="984" y="96"/>
                </a:lnTo>
                <a:lnTo>
                  <a:pt x="890" y="0"/>
                </a:lnTo>
                <a:lnTo>
                  <a:pt x="891" y="0"/>
                </a:lnTo>
                <a:close/>
                <a:moveTo>
                  <a:pt x="892" y="0"/>
                </a:moveTo>
                <a:lnTo>
                  <a:pt x="984" y="94"/>
                </a:lnTo>
                <a:lnTo>
                  <a:pt x="984" y="95"/>
                </a:lnTo>
                <a:lnTo>
                  <a:pt x="891" y="0"/>
                </a:lnTo>
                <a:lnTo>
                  <a:pt x="892" y="0"/>
                </a:lnTo>
                <a:close/>
                <a:moveTo>
                  <a:pt x="893" y="0"/>
                </a:moveTo>
                <a:lnTo>
                  <a:pt x="984" y="93"/>
                </a:lnTo>
                <a:lnTo>
                  <a:pt x="984" y="94"/>
                </a:lnTo>
                <a:lnTo>
                  <a:pt x="892" y="0"/>
                </a:lnTo>
                <a:lnTo>
                  <a:pt x="893" y="0"/>
                </a:lnTo>
                <a:close/>
                <a:moveTo>
                  <a:pt x="894" y="0"/>
                </a:moveTo>
                <a:lnTo>
                  <a:pt x="984" y="92"/>
                </a:lnTo>
                <a:lnTo>
                  <a:pt x="984" y="93"/>
                </a:lnTo>
                <a:lnTo>
                  <a:pt x="893" y="0"/>
                </a:lnTo>
                <a:lnTo>
                  <a:pt x="894" y="0"/>
                </a:lnTo>
                <a:close/>
                <a:moveTo>
                  <a:pt x="895" y="0"/>
                </a:moveTo>
                <a:lnTo>
                  <a:pt x="984" y="91"/>
                </a:lnTo>
                <a:lnTo>
                  <a:pt x="984" y="92"/>
                </a:lnTo>
                <a:lnTo>
                  <a:pt x="894" y="0"/>
                </a:lnTo>
                <a:lnTo>
                  <a:pt x="895" y="0"/>
                </a:lnTo>
                <a:close/>
                <a:moveTo>
                  <a:pt x="895" y="0"/>
                </a:moveTo>
                <a:lnTo>
                  <a:pt x="984" y="89"/>
                </a:lnTo>
                <a:lnTo>
                  <a:pt x="984" y="91"/>
                </a:lnTo>
                <a:lnTo>
                  <a:pt x="895" y="0"/>
                </a:lnTo>
                <a:lnTo>
                  <a:pt x="895" y="0"/>
                </a:lnTo>
                <a:close/>
                <a:moveTo>
                  <a:pt x="896" y="0"/>
                </a:moveTo>
                <a:lnTo>
                  <a:pt x="984" y="88"/>
                </a:lnTo>
                <a:lnTo>
                  <a:pt x="984" y="89"/>
                </a:lnTo>
                <a:lnTo>
                  <a:pt x="895" y="0"/>
                </a:lnTo>
                <a:lnTo>
                  <a:pt x="896" y="0"/>
                </a:lnTo>
                <a:close/>
                <a:moveTo>
                  <a:pt x="897" y="0"/>
                </a:moveTo>
                <a:lnTo>
                  <a:pt x="984" y="87"/>
                </a:lnTo>
                <a:lnTo>
                  <a:pt x="984" y="88"/>
                </a:lnTo>
                <a:lnTo>
                  <a:pt x="896" y="0"/>
                </a:lnTo>
                <a:lnTo>
                  <a:pt x="897" y="0"/>
                </a:lnTo>
                <a:close/>
                <a:moveTo>
                  <a:pt x="898" y="0"/>
                </a:moveTo>
                <a:lnTo>
                  <a:pt x="984" y="86"/>
                </a:lnTo>
                <a:lnTo>
                  <a:pt x="984" y="87"/>
                </a:lnTo>
                <a:lnTo>
                  <a:pt x="897" y="0"/>
                </a:lnTo>
                <a:lnTo>
                  <a:pt x="898" y="0"/>
                </a:lnTo>
                <a:close/>
                <a:moveTo>
                  <a:pt x="899" y="0"/>
                </a:moveTo>
                <a:lnTo>
                  <a:pt x="984" y="86"/>
                </a:lnTo>
                <a:lnTo>
                  <a:pt x="984" y="86"/>
                </a:lnTo>
                <a:lnTo>
                  <a:pt x="898" y="0"/>
                </a:lnTo>
                <a:lnTo>
                  <a:pt x="899" y="0"/>
                </a:lnTo>
                <a:close/>
                <a:moveTo>
                  <a:pt x="900" y="0"/>
                </a:moveTo>
                <a:lnTo>
                  <a:pt x="984" y="85"/>
                </a:lnTo>
                <a:lnTo>
                  <a:pt x="984" y="86"/>
                </a:lnTo>
                <a:lnTo>
                  <a:pt x="899" y="0"/>
                </a:lnTo>
                <a:lnTo>
                  <a:pt x="900" y="0"/>
                </a:lnTo>
                <a:close/>
                <a:moveTo>
                  <a:pt x="901" y="0"/>
                </a:moveTo>
                <a:lnTo>
                  <a:pt x="984" y="84"/>
                </a:lnTo>
                <a:lnTo>
                  <a:pt x="984" y="85"/>
                </a:lnTo>
                <a:lnTo>
                  <a:pt x="900" y="0"/>
                </a:lnTo>
                <a:lnTo>
                  <a:pt x="901" y="0"/>
                </a:lnTo>
                <a:close/>
                <a:moveTo>
                  <a:pt x="902" y="0"/>
                </a:moveTo>
                <a:lnTo>
                  <a:pt x="984" y="83"/>
                </a:lnTo>
                <a:lnTo>
                  <a:pt x="984" y="84"/>
                </a:lnTo>
                <a:lnTo>
                  <a:pt x="901" y="0"/>
                </a:lnTo>
                <a:lnTo>
                  <a:pt x="902" y="0"/>
                </a:lnTo>
                <a:close/>
                <a:moveTo>
                  <a:pt x="904" y="0"/>
                </a:moveTo>
                <a:lnTo>
                  <a:pt x="984" y="82"/>
                </a:lnTo>
                <a:lnTo>
                  <a:pt x="984" y="83"/>
                </a:lnTo>
                <a:lnTo>
                  <a:pt x="902" y="0"/>
                </a:lnTo>
                <a:lnTo>
                  <a:pt x="904" y="0"/>
                </a:lnTo>
                <a:close/>
                <a:moveTo>
                  <a:pt x="905" y="0"/>
                </a:moveTo>
                <a:lnTo>
                  <a:pt x="984" y="81"/>
                </a:lnTo>
                <a:lnTo>
                  <a:pt x="984" y="82"/>
                </a:lnTo>
                <a:lnTo>
                  <a:pt x="904" y="0"/>
                </a:lnTo>
                <a:lnTo>
                  <a:pt x="905" y="0"/>
                </a:lnTo>
                <a:close/>
                <a:moveTo>
                  <a:pt x="906" y="0"/>
                </a:moveTo>
                <a:lnTo>
                  <a:pt x="984" y="80"/>
                </a:lnTo>
                <a:lnTo>
                  <a:pt x="984" y="81"/>
                </a:lnTo>
                <a:lnTo>
                  <a:pt x="905" y="0"/>
                </a:lnTo>
                <a:lnTo>
                  <a:pt x="906" y="0"/>
                </a:lnTo>
                <a:close/>
                <a:moveTo>
                  <a:pt x="907" y="0"/>
                </a:moveTo>
                <a:lnTo>
                  <a:pt x="984" y="79"/>
                </a:lnTo>
                <a:lnTo>
                  <a:pt x="984" y="80"/>
                </a:lnTo>
                <a:lnTo>
                  <a:pt x="906" y="0"/>
                </a:lnTo>
                <a:lnTo>
                  <a:pt x="907" y="0"/>
                </a:lnTo>
                <a:close/>
                <a:moveTo>
                  <a:pt x="908" y="0"/>
                </a:moveTo>
                <a:lnTo>
                  <a:pt x="984" y="78"/>
                </a:lnTo>
                <a:lnTo>
                  <a:pt x="984" y="79"/>
                </a:lnTo>
                <a:lnTo>
                  <a:pt x="907" y="0"/>
                </a:lnTo>
                <a:lnTo>
                  <a:pt x="908" y="0"/>
                </a:lnTo>
                <a:close/>
                <a:moveTo>
                  <a:pt x="909" y="0"/>
                </a:moveTo>
                <a:lnTo>
                  <a:pt x="984" y="77"/>
                </a:lnTo>
                <a:lnTo>
                  <a:pt x="984" y="78"/>
                </a:lnTo>
                <a:lnTo>
                  <a:pt x="908" y="0"/>
                </a:lnTo>
                <a:lnTo>
                  <a:pt x="909" y="0"/>
                </a:lnTo>
                <a:close/>
                <a:moveTo>
                  <a:pt x="909" y="0"/>
                </a:moveTo>
                <a:lnTo>
                  <a:pt x="984" y="76"/>
                </a:lnTo>
                <a:lnTo>
                  <a:pt x="984" y="77"/>
                </a:lnTo>
                <a:lnTo>
                  <a:pt x="909" y="0"/>
                </a:lnTo>
                <a:lnTo>
                  <a:pt x="909" y="0"/>
                </a:lnTo>
                <a:close/>
                <a:moveTo>
                  <a:pt x="910" y="0"/>
                </a:moveTo>
                <a:lnTo>
                  <a:pt x="984" y="75"/>
                </a:lnTo>
                <a:lnTo>
                  <a:pt x="984" y="76"/>
                </a:lnTo>
                <a:lnTo>
                  <a:pt x="909" y="0"/>
                </a:lnTo>
                <a:lnTo>
                  <a:pt x="910" y="0"/>
                </a:lnTo>
                <a:close/>
                <a:moveTo>
                  <a:pt x="911" y="0"/>
                </a:moveTo>
                <a:lnTo>
                  <a:pt x="984" y="74"/>
                </a:lnTo>
                <a:lnTo>
                  <a:pt x="984" y="75"/>
                </a:lnTo>
                <a:lnTo>
                  <a:pt x="910" y="0"/>
                </a:lnTo>
                <a:lnTo>
                  <a:pt x="911" y="0"/>
                </a:lnTo>
                <a:close/>
                <a:moveTo>
                  <a:pt x="912" y="0"/>
                </a:moveTo>
                <a:lnTo>
                  <a:pt x="984" y="72"/>
                </a:lnTo>
                <a:lnTo>
                  <a:pt x="984" y="74"/>
                </a:lnTo>
                <a:lnTo>
                  <a:pt x="911" y="0"/>
                </a:lnTo>
                <a:lnTo>
                  <a:pt x="912" y="0"/>
                </a:lnTo>
                <a:close/>
                <a:moveTo>
                  <a:pt x="913" y="0"/>
                </a:moveTo>
                <a:lnTo>
                  <a:pt x="984" y="72"/>
                </a:lnTo>
                <a:lnTo>
                  <a:pt x="984" y="72"/>
                </a:lnTo>
                <a:lnTo>
                  <a:pt x="912" y="0"/>
                </a:lnTo>
                <a:lnTo>
                  <a:pt x="913" y="0"/>
                </a:lnTo>
                <a:close/>
                <a:moveTo>
                  <a:pt x="914" y="0"/>
                </a:moveTo>
                <a:lnTo>
                  <a:pt x="984" y="71"/>
                </a:lnTo>
                <a:lnTo>
                  <a:pt x="984" y="72"/>
                </a:lnTo>
                <a:lnTo>
                  <a:pt x="913" y="0"/>
                </a:lnTo>
                <a:lnTo>
                  <a:pt x="914" y="0"/>
                </a:lnTo>
                <a:close/>
                <a:moveTo>
                  <a:pt x="915" y="0"/>
                </a:moveTo>
                <a:lnTo>
                  <a:pt x="984" y="70"/>
                </a:lnTo>
                <a:lnTo>
                  <a:pt x="984" y="71"/>
                </a:lnTo>
                <a:lnTo>
                  <a:pt x="914" y="0"/>
                </a:lnTo>
                <a:lnTo>
                  <a:pt x="915" y="0"/>
                </a:lnTo>
                <a:close/>
                <a:moveTo>
                  <a:pt x="916" y="0"/>
                </a:moveTo>
                <a:lnTo>
                  <a:pt x="984" y="69"/>
                </a:lnTo>
                <a:lnTo>
                  <a:pt x="984" y="70"/>
                </a:lnTo>
                <a:lnTo>
                  <a:pt x="915" y="0"/>
                </a:lnTo>
                <a:lnTo>
                  <a:pt x="916" y="0"/>
                </a:lnTo>
                <a:close/>
                <a:moveTo>
                  <a:pt x="917" y="0"/>
                </a:moveTo>
                <a:lnTo>
                  <a:pt x="984" y="68"/>
                </a:lnTo>
                <a:lnTo>
                  <a:pt x="984" y="69"/>
                </a:lnTo>
                <a:lnTo>
                  <a:pt x="916" y="0"/>
                </a:lnTo>
                <a:lnTo>
                  <a:pt x="917" y="0"/>
                </a:lnTo>
                <a:close/>
                <a:moveTo>
                  <a:pt x="918" y="0"/>
                </a:moveTo>
                <a:lnTo>
                  <a:pt x="984" y="67"/>
                </a:lnTo>
                <a:lnTo>
                  <a:pt x="984" y="68"/>
                </a:lnTo>
                <a:lnTo>
                  <a:pt x="917" y="0"/>
                </a:lnTo>
                <a:lnTo>
                  <a:pt x="918" y="0"/>
                </a:lnTo>
                <a:close/>
                <a:moveTo>
                  <a:pt x="920" y="0"/>
                </a:moveTo>
                <a:lnTo>
                  <a:pt x="984" y="66"/>
                </a:lnTo>
                <a:lnTo>
                  <a:pt x="984" y="67"/>
                </a:lnTo>
                <a:lnTo>
                  <a:pt x="918" y="0"/>
                </a:lnTo>
                <a:lnTo>
                  <a:pt x="920" y="0"/>
                </a:lnTo>
                <a:close/>
                <a:moveTo>
                  <a:pt x="921" y="0"/>
                </a:moveTo>
                <a:lnTo>
                  <a:pt x="984" y="65"/>
                </a:lnTo>
                <a:lnTo>
                  <a:pt x="984" y="66"/>
                </a:lnTo>
                <a:lnTo>
                  <a:pt x="920" y="0"/>
                </a:lnTo>
                <a:lnTo>
                  <a:pt x="921" y="0"/>
                </a:lnTo>
                <a:close/>
                <a:moveTo>
                  <a:pt x="922" y="0"/>
                </a:moveTo>
                <a:lnTo>
                  <a:pt x="984" y="64"/>
                </a:lnTo>
                <a:lnTo>
                  <a:pt x="984" y="65"/>
                </a:lnTo>
                <a:lnTo>
                  <a:pt x="921" y="0"/>
                </a:lnTo>
                <a:lnTo>
                  <a:pt x="922" y="0"/>
                </a:lnTo>
                <a:close/>
                <a:moveTo>
                  <a:pt x="923" y="0"/>
                </a:moveTo>
                <a:lnTo>
                  <a:pt x="984" y="63"/>
                </a:lnTo>
                <a:lnTo>
                  <a:pt x="984" y="64"/>
                </a:lnTo>
                <a:lnTo>
                  <a:pt x="922" y="0"/>
                </a:lnTo>
                <a:lnTo>
                  <a:pt x="923" y="0"/>
                </a:lnTo>
                <a:close/>
                <a:moveTo>
                  <a:pt x="923" y="0"/>
                </a:moveTo>
                <a:lnTo>
                  <a:pt x="984" y="62"/>
                </a:lnTo>
                <a:lnTo>
                  <a:pt x="984" y="63"/>
                </a:lnTo>
                <a:lnTo>
                  <a:pt x="923" y="0"/>
                </a:lnTo>
                <a:lnTo>
                  <a:pt x="923" y="0"/>
                </a:lnTo>
                <a:close/>
                <a:moveTo>
                  <a:pt x="924" y="0"/>
                </a:moveTo>
                <a:lnTo>
                  <a:pt x="984" y="61"/>
                </a:lnTo>
                <a:lnTo>
                  <a:pt x="984" y="62"/>
                </a:lnTo>
                <a:lnTo>
                  <a:pt x="923" y="0"/>
                </a:lnTo>
                <a:lnTo>
                  <a:pt x="924" y="0"/>
                </a:lnTo>
                <a:close/>
                <a:moveTo>
                  <a:pt x="925" y="0"/>
                </a:moveTo>
                <a:lnTo>
                  <a:pt x="984" y="60"/>
                </a:lnTo>
                <a:lnTo>
                  <a:pt x="984" y="61"/>
                </a:lnTo>
                <a:lnTo>
                  <a:pt x="924" y="0"/>
                </a:lnTo>
                <a:lnTo>
                  <a:pt x="925" y="0"/>
                </a:lnTo>
                <a:close/>
                <a:moveTo>
                  <a:pt x="926" y="0"/>
                </a:moveTo>
                <a:lnTo>
                  <a:pt x="984" y="59"/>
                </a:lnTo>
                <a:lnTo>
                  <a:pt x="984" y="60"/>
                </a:lnTo>
                <a:lnTo>
                  <a:pt x="925" y="0"/>
                </a:lnTo>
                <a:lnTo>
                  <a:pt x="926" y="0"/>
                </a:lnTo>
                <a:close/>
                <a:moveTo>
                  <a:pt x="927" y="0"/>
                </a:moveTo>
                <a:lnTo>
                  <a:pt x="984" y="59"/>
                </a:lnTo>
                <a:lnTo>
                  <a:pt x="984" y="59"/>
                </a:lnTo>
                <a:lnTo>
                  <a:pt x="926" y="0"/>
                </a:lnTo>
                <a:lnTo>
                  <a:pt x="927" y="0"/>
                </a:lnTo>
                <a:close/>
                <a:moveTo>
                  <a:pt x="928" y="0"/>
                </a:moveTo>
                <a:lnTo>
                  <a:pt x="984" y="58"/>
                </a:lnTo>
                <a:lnTo>
                  <a:pt x="984" y="59"/>
                </a:lnTo>
                <a:lnTo>
                  <a:pt x="927" y="0"/>
                </a:lnTo>
                <a:lnTo>
                  <a:pt x="928" y="0"/>
                </a:lnTo>
                <a:close/>
                <a:moveTo>
                  <a:pt x="929" y="0"/>
                </a:moveTo>
                <a:lnTo>
                  <a:pt x="984" y="56"/>
                </a:lnTo>
                <a:lnTo>
                  <a:pt x="984" y="58"/>
                </a:lnTo>
                <a:lnTo>
                  <a:pt x="928" y="0"/>
                </a:lnTo>
                <a:lnTo>
                  <a:pt x="929" y="0"/>
                </a:lnTo>
                <a:close/>
                <a:moveTo>
                  <a:pt x="930" y="0"/>
                </a:moveTo>
                <a:lnTo>
                  <a:pt x="984" y="55"/>
                </a:lnTo>
                <a:lnTo>
                  <a:pt x="984" y="56"/>
                </a:lnTo>
                <a:lnTo>
                  <a:pt x="929" y="0"/>
                </a:lnTo>
                <a:lnTo>
                  <a:pt x="930" y="0"/>
                </a:lnTo>
                <a:close/>
                <a:moveTo>
                  <a:pt x="931" y="0"/>
                </a:moveTo>
                <a:lnTo>
                  <a:pt x="984" y="54"/>
                </a:lnTo>
                <a:lnTo>
                  <a:pt x="984" y="55"/>
                </a:lnTo>
                <a:lnTo>
                  <a:pt x="930" y="0"/>
                </a:lnTo>
                <a:lnTo>
                  <a:pt x="931" y="0"/>
                </a:lnTo>
                <a:close/>
                <a:moveTo>
                  <a:pt x="932" y="0"/>
                </a:moveTo>
                <a:lnTo>
                  <a:pt x="984" y="53"/>
                </a:lnTo>
                <a:lnTo>
                  <a:pt x="984" y="54"/>
                </a:lnTo>
                <a:lnTo>
                  <a:pt x="931" y="0"/>
                </a:lnTo>
                <a:lnTo>
                  <a:pt x="932" y="0"/>
                </a:lnTo>
                <a:close/>
                <a:moveTo>
                  <a:pt x="933" y="0"/>
                </a:moveTo>
                <a:lnTo>
                  <a:pt x="984" y="52"/>
                </a:lnTo>
                <a:lnTo>
                  <a:pt x="984" y="53"/>
                </a:lnTo>
                <a:lnTo>
                  <a:pt x="932" y="0"/>
                </a:lnTo>
                <a:lnTo>
                  <a:pt x="933" y="0"/>
                </a:lnTo>
                <a:close/>
                <a:moveTo>
                  <a:pt x="934" y="0"/>
                </a:moveTo>
                <a:lnTo>
                  <a:pt x="984" y="51"/>
                </a:lnTo>
                <a:lnTo>
                  <a:pt x="984" y="52"/>
                </a:lnTo>
                <a:lnTo>
                  <a:pt x="933" y="0"/>
                </a:lnTo>
                <a:lnTo>
                  <a:pt x="934" y="0"/>
                </a:lnTo>
                <a:close/>
                <a:moveTo>
                  <a:pt x="935" y="0"/>
                </a:moveTo>
                <a:lnTo>
                  <a:pt x="984" y="50"/>
                </a:lnTo>
                <a:lnTo>
                  <a:pt x="984" y="51"/>
                </a:lnTo>
                <a:lnTo>
                  <a:pt x="934" y="0"/>
                </a:lnTo>
                <a:lnTo>
                  <a:pt x="935" y="0"/>
                </a:lnTo>
                <a:close/>
                <a:moveTo>
                  <a:pt x="937" y="0"/>
                </a:moveTo>
                <a:lnTo>
                  <a:pt x="984" y="49"/>
                </a:lnTo>
                <a:lnTo>
                  <a:pt x="984" y="50"/>
                </a:lnTo>
                <a:lnTo>
                  <a:pt x="984" y="50"/>
                </a:lnTo>
                <a:lnTo>
                  <a:pt x="935" y="0"/>
                </a:lnTo>
                <a:lnTo>
                  <a:pt x="935" y="0"/>
                </a:lnTo>
                <a:lnTo>
                  <a:pt x="937" y="0"/>
                </a:lnTo>
                <a:close/>
                <a:moveTo>
                  <a:pt x="937" y="0"/>
                </a:moveTo>
                <a:lnTo>
                  <a:pt x="984" y="48"/>
                </a:lnTo>
                <a:lnTo>
                  <a:pt x="984" y="49"/>
                </a:lnTo>
                <a:lnTo>
                  <a:pt x="937" y="0"/>
                </a:lnTo>
                <a:lnTo>
                  <a:pt x="937" y="0"/>
                </a:lnTo>
                <a:close/>
                <a:moveTo>
                  <a:pt x="938" y="1"/>
                </a:moveTo>
                <a:lnTo>
                  <a:pt x="984" y="47"/>
                </a:lnTo>
                <a:lnTo>
                  <a:pt x="984" y="48"/>
                </a:lnTo>
                <a:lnTo>
                  <a:pt x="937" y="0"/>
                </a:lnTo>
                <a:lnTo>
                  <a:pt x="938" y="1"/>
                </a:lnTo>
                <a:close/>
                <a:moveTo>
                  <a:pt x="939" y="1"/>
                </a:moveTo>
                <a:lnTo>
                  <a:pt x="984" y="46"/>
                </a:lnTo>
                <a:lnTo>
                  <a:pt x="984" y="47"/>
                </a:lnTo>
                <a:lnTo>
                  <a:pt x="938" y="1"/>
                </a:lnTo>
                <a:lnTo>
                  <a:pt x="939" y="1"/>
                </a:lnTo>
                <a:close/>
                <a:moveTo>
                  <a:pt x="940" y="1"/>
                </a:moveTo>
                <a:lnTo>
                  <a:pt x="984" y="45"/>
                </a:lnTo>
                <a:lnTo>
                  <a:pt x="984" y="46"/>
                </a:lnTo>
                <a:lnTo>
                  <a:pt x="939" y="1"/>
                </a:lnTo>
                <a:lnTo>
                  <a:pt x="940" y="1"/>
                </a:lnTo>
                <a:close/>
                <a:moveTo>
                  <a:pt x="942" y="1"/>
                </a:moveTo>
                <a:lnTo>
                  <a:pt x="984" y="44"/>
                </a:lnTo>
                <a:lnTo>
                  <a:pt x="984" y="45"/>
                </a:lnTo>
                <a:lnTo>
                  <a:pt x="940" y="1"/>
                </a:lnTo>
                <a:lnTo>
                  <a:pt x="942" y="1"/>
                </a:lnTo>
                <a:close/>
                <a:moveTo>
                  <a:pt x="943" y="1"/>
                </a:moveTo>
                <a:lnTo>
                  <a:pt x="984" y="43"/>
                </a:lnTo>
                <a:lnTo>
                  <a:pt x="984" y="44"/>
                </a:lnTo>
                <a:lnTo>
                  <a:pt x="942" y="1"/>
                </a:lnTo>
                <a:lnTo>
                  <a:pt x="943" y="1"/>
                </a:lnTo>
                <a:close/>
                <a:moveTo>
                  <a:pt x="944" y="1"/>
                </a:moveTo>
                <a:lnTo>
                  <a:pt x="984" y="42"/>
                </a:lnTo>
                <a:lnTo>
                  <a:pt x="984" y="43"/>
                </a:lnTo>
                <a:lnTo>
                  <a:pt x="943" y="1"/>
                </a:lnTo>
                <a:lnTo>
                  <a:pt x="944" y="1"/>
                </a:lnTo>
                <a:close/>
                <a:moveTo>
                  <a:pt x="945" y="1"/>
                </a:moveTo>
                <a:lnTo>
                  <a:pt x="983" y="41"/>
                </a:lnTo>
                <a:lnTo>
                  <a:pt x="984" y="42"/>
                </a:lnTo>
                <a:lnTo>
                  <a:pt x="944" y="1"/>
                </a:lnTo>
                <a:lnTo>
                  <a:pt x="945" y="1"/>
                </a:lnTo>
                <a:close/>
                <a:moveTo>
                  <a:pt x="946" y="2"/>
                </a:moveTo>
                <a:lnTo>
                  <a:pt x="983" y="39"/>
                </a:lnTo>
                <a:lnTo>
                  <a:pt x="983" y="41"/>
                </a:lnTo>
                <a:lnTo>
                  <a:pt x="945" y="1"/>
                </a:lnTo>
                <a:lnTo>
                  <a:pt x="946" y="2"/>
                </a:lnTo>
                <a:close/>
                <a:moveTo>
                  <a:pt x="947" y="2"/>
                </a:moveTo>
                <a:lnTo>
                  <a:pt x="983" y="38"/>
                </a:lnTo>
                <a:lnTo>
                  <a:pt x="983" y="39"/>
                </a:lnTo>
                <a:lnTo>
                  <a:pt x="946" y="2"/>
                </a:lnTo>
                <a:lnTo>
                  <a:pt x="947" y="2"/>
                </a:lnTo>
                <a:close/>
                <a:moveTo>
                  <a:pt x="948" y="2"/>
                </a:moveTo>
                <a:lnTo>
                  <a:pt x="983" y="36"/>
                </a:lnTo>
                <a:lnTo>
                  <a:pt x="983" y="38"/>
                </a:lnTo>
                <a:lnTo>
                  <a:pt x="947" y="2"/>
                </a:lnTo>
                <a:lnTo>
                  <a:pt x="948" y="2"/>
                </a:lnTo>
                <a:close/>
                <a:moveTo>
                  <a:pt x="950" y="3"/>
                </a:moveTo>
                <a:lnTo>
                  <a:pt x="982" y="35"/>
                </a:lnTo>
                <a:lnTo>
                  <a:pt x="983" y="36"/>
                </a:lnTo>
                <a:lnTo>
                  <a:pt x="948" y="2"/>
                </a:lnTo>
                <a:lnTo>
                  <a:pt x="950" y="3"/>
                </a:lnTo>
                <a:close/>
                <a:moveTo>
                  <a:pt x="951" y="3"/>
                </a:moveTo>
                <a:lnTo>
                  <a:pt x="982" y="34"/>
                </a:lnTo>
                <a:lnTo>
                  <a:pt x="982" y="35"/>
                </a:lnTo>
                <a:lnTo>
                  <a:pt x="950" y="3"/>
                </a:lnTo>
                <a:lnTo>
                  <a:pt x="951" y="3"/>
                </a:lnTo>
                <a:close/>
                <a:moveTo>
                  <a:pt x="954" y="4"/>
                </a:moveTo>
                <a:lnTo>
                  <a:pt x="981" y="32"/>
                </a:lnTo>
                <a:lnTo>
                  <a:pt x="982" y="34"/>
                </a:lnTo>
                <a:lnTo>
                  <a:pt x="951" y="3"/>
                </a:lnTo>
                <a:lnTo>
                  <a:pt x="954" y="4"/>
                </a:lnTo>
                <a:close/>
                <a:moveTo>
                  <a:pt x="955" y="4"/>
                </a:moveTo>
                <a:lnTo>
                  <a:pt x="980" y="31"/>
                </a:lnTo>
                <a:lnTo>
                  <a:pt x="981" y="32"/>
                </a:lnTo>
                <a:lnTo>
                  <a:pt x="954" y="4"/>
                </a:lnTo>
                <a:lnTo>
                  <a:pt x="955" y="4"/>
                </a:lnTo>
                <a:close/>
                <a:moveTo>
                  <a:pt x="957" y="5"/>
                </a:moveTo>
                <a:lnTo>
                  <a:pt x="980" y="29"/>
                </a:lnTo>
                <a:lnTo>
                  <a:pt x="980" y="31"/>
                </a:lnTo>
                <a:lnTo>
                  <a:pt x="955" y="4"/>
                </a:lnTo>
                <a:lnTo>
                  <a:pt x="957" y="5"/>
                </a:lnTo>
                <a:close/>
                <a:moveTo>
                  <a:pt x="959" y="6"/>
                </a:moveTo>
                <a:lnTo>
                  <a:pt x="979" y="27"/>
                </a:lnTo>
                <a:lnTo>
                  <a:pt x="979" y="28"/>
                </a:lnTo>
                <a:lnTo>
                  <a:pt x="980" y="29"/>
                </a:lnTo>
                <a:lnTo>
                  <a:pt x="957" y="5"/>
                </a:lnTo>
                <a:lnTo>
                  <a:pt x="958" y="5"/>
                </a:lnTo>
                <a:lnTo>
                  <a:pt x="959" y="6"/>
                </a:lnTo>
                <a:close/>
                <a:moveTo>
                  <a:pt x="961" y="8"/>
                </a:moveTo>
                <a:lnTo>
                  <a:pt x="977" y="25"/>
                </a:lnTo>
                <a:lnTo>
                  <a:pt x="978" y="26"/>
                </a:lnTo>
                <a:lnTo>
                  <a:pt x="979" y="27"/>
                </a:lnTo>
                <a:lnTo>
                  <a:pt x="959" y="6"/>
                </a:lnTo>
                <a:lnTo>
                  <a:pt x="960" y="8"/>
                </a:lnTo>
                <a:lnTo>
                  <a:pt x="961" y="8"/>
                </a:lnTo>
                <a:close/>
                <a:moveTo>
                  <a:pt x="964" y="10"/>
                </a:moveTo>
                <a:lnTo>
                  <a:pt x="976" y="21"/>
                </a:lnTo>
                <a:lnTo>
                  <a:pt x="977" y="22"/>
                </a:lnTo>
                <a:lnTo>
                  <a:pt x="977" y="25"/>
                </a:lnTo>
                <a:lnTo>
                  <a:pt x="961" y="8"/>
                </a:lnTo>
                <a:lnTo>
                  <a:pt x="962" y="9"/>
                </a:lnTo>
                <a:lnTo>
                  <a:pt x="964" y="10"/>
                </a:lnTo>
                <a:close/>
                <a:moveTo>
                  <a:pt x="976" y="21"/>
                </a:moveTo>
                <a:lnTo>
                  <a:pt x="964" y="10"/>
                </a:lnTo>
                <a:lnTo>
                  <a:pt x="971" y="15"/>
                </a:lnTo>
                <a:lnTo>
                  <a:pt x="976" y="21"/>
                </a:lnTo>
                <a:close/>
                <a:moveTo>
                  <a:pt x="840" y="630"/>
                </a:moveTo>
                <a:lnTo>
                  <a:pt x="832" y="630"/>
                </a:lnTo>
                <a:lnTo>
                  <a:pt x="826" y="631"/>
                </a:lnTo>
                <a:lnTo>
                  <a:pt x="821" y="634"/>
                </a:lnTo>
                <a:lnTo>
                  <a:pt x="814" y="636"/>
                </a:lnTo>
                <a:lnTo>
                  <a:pt x="809" y="638"/>
                </a:lnTo>
                <a:lnTo>
                  <a:pt x="803" y="641"/>
                </a:lnTo>
                <a:lnTo>
                  <a:pt x="799" y="645"/>
                </a:lnTo>
                <a:lnTo>
                  <a:pt x="794" y="648"/>
                </a:lnTo>
                <a:lnTo>
                  <a:pt x="790" y="654"/>
                </a:lnTo>
                <a:lnTo>
                  <a:pt x="786" y="658"/>
                </a:lnTo>
                <a:lnTo>
                  <a:pt x="783" y="663"/>
                </a:lnTo>
                <a:lnTo>
                  <a:pt x="780" y="669"/>
                </a:lnTo>
                <a:lnTo>
                  <a:pt x="778" y="675"/>
                </a:lnTo>
                <a:lnTo>
                  <a:pt x="777" y="681"/>
                </a:lnTo>
                <a:lnTo>
                  <a:pt x="776" y="688"/>
                </a:lnTo>
                <a:lnTo>
                  <a:pt x="776" y="694"/>
                </a:lnTo>
                <a:lnTo>
                  <a:pt x="776" y="701"/>
                </a:lnTo>
                <a:lnTo>
                  <a:pt x="777" y="707"/>
                </a:lnTo>
                <a:lnTo>
                  <a:pt x="778" y="712"/>
                </a:lnTo>
                <a:lnTo>
                  <a:pt x="780" y="719"/>
                </a:lnTo>
                <a:lnTo>
                  <a:pt x="783" y="724"/>
                </a:lnTo>
                <a:lnTo>
                  <a:pt x="786" y="729"/>
                </a:lnTo>
                <a:lnTo>
                  <a:pt x="790" y="735"/>
                </a:lnTo>
                <a:lnTo>
                  <a:pt x="794" y="739"/>
                </a:lnTo>
                <a:lnTo>
                  <a:pt x="799" y="743"/>
                </a:lnTo>
                <a:lnTo>
                  <a:pt x="803" y="746"/>
                </a:lnTo>
                <a:lnTo>
                  <a:pt x="809" y="750"/>
                </a:lnTo>
                <a:lnTo>
                  <a:pt x="814" y="753"/>
                </a:lnTo>
                <a:lnTo>
                  <a:pt x="821" y="755"/>
                </a:lnTo>
                <a:lnTo>
                  <a:pt x="826" y="756"/>
                </a:lnTo>
                <a:lnTo>
                  <a:pt x="832" y="757"/>
                </a:lnTo>
                <a:lnTo>
                  <a:pt x="840" y="757"/>
                </a:lnTo>
                <a:lnTo>
                  <a:pt x="846" y="757"/>
                </a:lnTo>
                <a:lnTo>
                  <a:pt x="852" y="756"/>
                </a:lnTo>
                <a:lnTo>
                  <a:pt x="858" y="755"/>
                </a:lnTo>
                <a:lnTo>
                  <a:pt x="864" y="753"/>
                </a:lnTo>
                <a:lnTo>
                  <a:pt x="869" y="750"/>
                </a:lnTo>
                <a:lnTo>
                  <a:pt x="875" y="746"/>
                </a:lnTo>
                <a:lnTo>
                  <a:pt x="879" y="743"/>
                </a:lnTo>
                <a:lnTo>
                  <a:pt x="884" y="739"/>
                </a:lnTo>
                <a:lnTo>
                  <a:pt x="889" y="735"/>
                </a:lnTo>
                <a:lnTo>
                  <a:pt x="892" y="729"/>
                </a:lnTo>
                <a:lnTo>
                  <a:pt x="895" y="724"/>
                </a:lnTo>
                <a:lnTo>
                  <a:pt x="898" y="719"/>
                </a:lnTo>
                <a:lnTo>
                  <a:pt x="900" y="712"/>
                </a:lnTo>
                <a:lnTo>
                  <a:pt x="901" y="707"/>
                </a:lnTo>
                <a:lnTo>
                  <a:pt x="902" y="701"/>
                </a:lnTo>
                <a:lnTo>
                  <a:pt x="902" y="694"/>
                </a:lnTo>
                <a:lnTo>
                  <a:pt x="902" y="688"/>
                </a:lnTo>
                <a:lnTo>
                  <a:pt x="901" y="681"/>
                </a:lnTo>
                <a:lnTo>
                  <a:pt x="900" y="675"/>
                </a:lnTo>
                <a:lnTo>
                  <a:pt x="898" y="669"/>
                </a:lnTo>
                <a:lnTo>
                  <a:pt x="895" y="663"/>
                </a:lnTo>
                <a:lnTo>
                  <a:pt x="892" y="658"/>
                </a:lnTo>
                <a:lnTo>
                  <a:pt x="889" y="654"/>
                </a:lnTo>
                <a:lnTo>
                  <a:pt x="884" y="648"/>
                </a:lnTo>
                <a:lnTo>
                  <a:pt x="879" y="645"/>
                </a:lnTo>
                <a:lnTo>
                  <a:pt x="875" y="641"/>
                </a:lnTo>
                <a:lnTo>
                  <a:pt x="869" y="638"/>
                </a:lnTo>
                <a:lnTo>
                  <a:pt x="864" y="636"/>
                </a:lnTo>
                <a:lnTo>
                  <a:pt x="858" y="634"/>
                </a:lnTo>
                <a:lnTo>
                  <a:pt x="852" y="631"/>
                </a:lnTo>
                <a:lnTo>
                  <a:pt x="846" y="630"/>
                </a:lnTo>
                <a:lnTo>
                  <a:pt x="840" y="630"/>
                </a:lnTo>
                <a:close/>
              </a:path>
            </a:pathLst>
          </a:custGeom>
          <a:solidFill>
            <a:schemeClr val="bg1"/>
          </a:solidFill>
          <a:ln>
            <a:noFill/>
          </a:ln>
        </p:spPr>
        <p:txBody>
          <a:bodyPr vert="horz" wrap="square" lIns="84406" tIns="42203" rIns="84406" bIns="42203" numCol="1" anchor="t" anchorCtr="0" compatLnSpc="1">
            <a:prstTxWarp prst="textNoShape">
              <a:avLst/>
            </a:prstTxWarp>
          </a:bodyPr>
          <a:lstStyle/>
          <a:p>
            <a:endParaRPr lang="en-US" sz="1662">
              <a:cs typeface="Arial" panose="020B0604020202020204" pitchFamily="34" charset="0"/>
            </a:endParaRPr>
          </a:p>
        </p:txBody>
      </p:sp>
    </p:spTree>
    <p:extLst>
      <p:ext uri="{BB962C8B-B14F-4D97-AF65-F5344CB8AC3E}">
        <p14:creationId xmlns:p14="http://schemas.microsoft.com/office/powerpoint/2010/main" val="1200795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Representative</a:t>
            </a:r>
            <a:br>
              <a:rPr lang="en-GB"/>
            </a:br>
            <a:r>
              <a:rPr lang="en-GB"/>
              <a:t>Resume</a:t>
            </a:r>
          </a:p>
        </p:txBody>
      </p:sp>
      <p:sp>
        <p:nvSpPr>
          <p:cNvPr id="3" name="Text Placeholder 2">
            <a:extLst>
              <a:ext uri="{FF2B5EF4-FFF2-40B4-BE49-F238E27FC236}">
                <a16:creationId xmlns:a16="http://schemas.microsoft.com/office/drawing/2014/main" id="{1324D1C2-2E07-4E68-980C-632E54C4A202}"/>
              </a:ext>
            </a:extLst>
          </p:cNvPr>
          <p:cNvSpPr>
            <a:spLocks noGrp="1"/>
          </p:cNvSpPr>
          <p:nvPr>
            <p:ph type="body" sz="quarter" idx="11"/>
          </p:nvPr>
        </p:nvSpPr>
        <p:spPr/>
        <p:txBody>
          <a:bodyPr/>
          <a:lstStyle/>
          <a:p>
            <a:endParaRPr lang="en-GB"/>
          </a:p>
        </p:txBody>
      </p:sp>
      <p:sp>
        <p:nvSpPr>
          <p:cNvPr id="9" name="Text Placeholder 8">
            <a:extLst>
              <a:ext uri="{FF2B5EF4-FFF2-40B4-BE49-F238E27FC236}">
                <a16:creationId xmlns:a16="http://schemas.microsoft.com/office/drawing/2014/main" id="{7B233DEF-7DC0-4763-B674-7810CC6F3163}"/>
              </a:ext>
            </a:extLst>
          </p:cNvPr>
          <p:cNvSpPr>
            <a:spLocks noGrp="1"/>
          </p:cNvSpPr>
          <p:nvPr>
            <p:ph type="body" sz="quarter" idx="12"/>
          </p:nvPr>
        </p:nvSpPr>
        <p:spPr/>
        <p:txBody>
          <a:bodyPr/>
          <a:lstStyle/>
          <a:p>
            <a:r>
              <a:rPr lang="en-GB"/>
              <a:t>11</a:t>
            </a:r>
          </a:p>
        </p:txBody>
      </p:sp>
    </p:spTree>
    <p:extLst>
      <p:ext uri="{BB962C8B-B14F-4D97-AF65-F5344CB8AC3E}">
        <p14:creationId xmlns:p14="http://schemas.microsoft.com/office/powerpoint/2010/main" val="39241174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D441B0E-0391-4FB9-A3DC-66932842F9D8}"/>
              </a:ext>
            </a:extLst>
          </p:cNvPr>
          <p:cNvSpPr>
            <a:spLocks noGrp="1"/>
          </p:cNvSpPr>
          <p:nvPr>
            <p:ph type="title"/>
          </p:nvPr>
        </p:nvSpPr>
        <p:spPr>
          <a:xfrm>
            <a:off x="589243" y="263412"/>
            <a:ext cx="10729668" cy="533400"/>
          </a:xfrm>
        </p:spPr>
        <p:txBody>
          <a:bodyPr/>
          <a:lstStyle/>
          <a:p>
            <a:r>
              <a:rPr lang="en-US" sz="4400"/>
              <a:t>Vijayakumar Perumal</a:t>
            </a:r>
          </a:p>
        </p:txBody>
      </p:sp>
      <p:cxnSp>
        <p:nvCxnSpPr>
          <p:cNvPr id="6" name="Straight Connector 5">
            <a:extLst>
              <a:ext uri="{FF2B5EF4-FFF2-40B4-BE49-F238E27FC236}">
                <a16:creationId xmlns:a16="http://schemas.microsoft.com/office/drawing/2014/main" id="{77A60171-CF3E-4534-A38D-0F3CF342882B}"/>
              </a:ext>
            </a:extLst>
          </p:cNvPr>
          <p:cNvCxnSpPr/>
          <p:nvPr/>
        </p:nvCxnSpPr>
        <p:spPr>
          <a:xfrm>
            <a:off x="2968851" y="993730"/>
            <a:ext cx="0" cy="51206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9C11C6-4BFF-40C7-8DB3-A6E691EB3211}"/>
              </a:ext>
            </a:extLst>
          </p:cNvPr>
          <p:cNvSpPr txBox="1"/>
          <p:nvPr/>
        </p:nvSpPr>
        <p:spPr>
          <a:xfrm>
            <a:off x="3244734" y="843328"/>
            <a:ext cx="8601132" cy="5568191"/>
          </a:xfrm>
          <a:prstGeom prst="rect">
            <a:avLst/>
          </a:prstGeom>
          <a:noFill/>
        </p:spPr>
        <p:txBody>
          <a:bodyPr rot="0" spcFirstLastPara="0" vertOverflow="overflow" horzOverflow="overflow" vert="horz" wrap="square" lIns="54610" tIns="54610" rIns="54610" bIns="54610" numCol="1" spcCol="0" rtlCol="0" fromWordArt="0" anchor="t" anchorCtr="0" forceAA="0" compatLnSpc="1">
            <a:prstTxWarp prst="textNoShape">
              <a:avLst/>
            </a:prstTxWarp>
            <a:spAutoFit/>
          </a:bodyPr>
          <a:lstStyle/>
          <a:p>
            <a:pPr marL="0" marR="0" lvl="0" indent="0" algn="just" defTabSz="914400" rtl="0" eaLnBrk="0" fontAlgn="base" latinLnBrk="0" hangingPunct="0">
              <a:lnSpc>
                <a:spcPct val="100000"/>
              </a:lnSpc>
              <a:spcBef>
                <a:spcPct val="0"/>
              </a:spcBef>
              <a:spcAft>
                <a:spcPts val="600"/>
              </a:spcAft>
              <a:buClrTx/>
              <a:buSzTx/>
              <a:buFontTx/>
              <a:buNone/>
              <a:tabLst/>
              <a:defRPr/>
            </a:pPr>
            <a:r>
              <a:rPr kumimoji="0" lang="en-US" sz="1050" b="1" i="0" u="none" strike="noStrike" kern="1200" cap="none" spc="0" normalizeH="0" baseline="0" noProof="0">
                <a:ln>
                  <a:noFill/>
                </a:ln>
                <a:solidFill>
                  <a:srgbClr val="0C2D83"/>
                </a:solidFill>
                <a:effectLst/>
                <a:uLnTx/>
                <a:uFillTx/>
                <a:latin typeface="Arial" panose="020B0604020202020204" pitchFamily="34" charset="0"/>
                <a:ea typeface="+mn-ea"/>
                <a:cs typeface="Arial"/>
              </a:rPr>
              <a:t>Background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Vijayakumar is a versatile Information Security professional with 18+ years of Experience in architecting, design, solutioning, consulting/advisory services, managing and implementing Identity and Access Management Solutions for Fortune 500 customers across globe. Expert in providing solutions and managing key accounts</a:t>
            </a:r>
          </a:p>
          <a:p>
            <a:pPr marL="0" marR="0" lvl="0" indent="0" algn="just" defTabSz="914400" rtl="0" eaLnBrk="0" fontAlgn="base" latinLnBrk="0" hangingPunct="0">
              <a:lnSpc>
                <a:spcPct val="100000"/>
              </a:lnSpc>
              <a:spcBef>
                <a:spcPct val="0"/>
              </a:spcBef>
              <a:spcAft>
                <a:spcPts val="600"/>
              </a:spcAft>
              <a:buClrTx/>
              <a:buSzTx/>
              <a:buFontTx/>
              <a:buNone/>
              <a:tabLst/>
              <a:defRPr/>
            </a:pPr>
            <a:r>
              <a:rPr kumimoji="0" lang="en-US" sz="1050" b="1" i="0" u="none" strike="noStrike" kern="1200" cap="none" spc="0" normalizeH="0" baseline="0" noProof="0">
                <a:ln>
                  <a:noFill/>
                </a:ln>
                <a:solidFill>
                  <a:srgbClr val="0C2D83"/>
                </a:solidFill>
                <a:effectLst/>
                <a:uLnTx/>
                <a:uFillTx/>
                <a:latin typeface="Arial" panose="020B0604020202020204" pitchFamily="34" charset="0"/>
                <a:ea typeface="+mn-ea"/>
                <a:cs typeface="Arial"/>
              </a:rPr>
              <a:t>Professional and Industry Experience</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Instrumental in getting 5-star ratings for the organization in Gartner Peer Insights for Delivery lead excellence</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Responsible for design and implementation of Saviynt Security manager and onboarding applications for Identity Governance and administration for multiple customers including eCommerce, Energy and utilities customers</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Responsible for carrying out Saviynt implementations, assessments, integration and IAM use cases development for multiple clients including Energy and utilities clients in Europe and Australia</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Solution Architect for solution design, IAM consulting/advisory, IAM Strategy and Roadmap preparation</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Responsible for developing IAM toolkit to address SOX, HIPAA, 23 NYCRR 500 and NISD requirements.</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Experiences in solutioning and pre-sales in Identity and Access Management/Application security</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Expertise in defining, designing and implementing joiner-mover-leaver process</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Expertise in IAM, CIAM, IGA, PAM solutions</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Lead workshops and design sessions and created long term strategy goals with business goals</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Designed and Deployed IDM solution for various Business Units for a Global Insurance Organization</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Designed Security Infrastructure frameworks and delivered multiple IDM projects</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Trained 50+ freshers, laterals and transitioned them to IDM specialists; Strong team includes Developers, Middleware Admins and Quality Analysts</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Played Senior Architect role in IDM CoE and a key member of Pre-Sales team for a Captive Unit</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Specialist in NetIQ, Saviynt and Saviynt solutions</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Trained by Production vendors in Identity Managed tools like IGA Solutions using Saviynt IIQ / Saviynt SSM and SSO solutions using  Okta, Ping SSO, ForgeRock, Saviynt, NetIQ IDM</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Trained by Production vendor in Consumer Identity Management &amp; Advanced authentication tool Transmit Security</a:t>
            </a:r>
          </a:p>
          <a:p>
            <a:pPr marL="155334" marR="0" lvl="0" indent="-155334" algn="l" defTabSz="726630" rtl="0" eaLnBrk="1" fontAlgn="auto" latinLnBrk="0" hangingPunct="1">
              <a:lnSpc>
                <a:spcPct val="100000"/>
              </a:lnSpc>
              <a:spcBef>
                <a:spcPts val="0"/>
              </a:spcBef>
              <a:spcAft>
                <a:spcPts val="544"/>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Arial" panose="020B0604020202020204" pitchFamily="34" charset="0"/>
                <a:ea typeface="+mn-ea"/>
                <a:cs typeface="+mn-cs"/>
              </a:rPr>
              <a:t>Trained in Privileged Access Management tool such as CyberArk PAM</a:t>
            </a:r>
          </a:p>
        </p:txBody>
      </p:sp>
      <p:sp>
        <p:nvSpPr>
          <p:cNvPr id="8" name="TextBox 7">
            <a:extLst>
              <a:ext uri="{FF2B5EF4-FFF2-40B4-BE49-F238E27FC236}">
                <a16:creationId xmlns:a16="http://schemas.microsoft.com/office/drawing/2014/main" id="{74F7B3C2-1499-440F-834F-4DA8B6C63BA1}"/>
              </a:ext>
            </a:extLst>
          </p:cNvPr>
          <p:cNvSpPr txBox="1"/>
          <p:nvPr/>
        </p:nvSpPr>
        <p:spPr>
          <a:xfrm>
            <a:off x="589243" y="2208417"/>
            <a:ext cx="1938867" cy="3808735"/>
          </a:xfrm>
          <a:prstGeom prst="rect">
            <a:avLst/>
          </a:prstGeom>
          <a:noFill/>
        </p:spPr>
        <p:txBody>
          <a:bodyPr rot="0" spcFirstLastPara="0" vertOverflow="overflow" horzOverflow="overflow" vert="horz" wrap="square" lIns="54610" tIns="54610" rIns="54610" bIns="54610" numCol="1" spcCol="0" rtlCol="0" fromWordArt="0" anchor="t" anchorCtr="0" forceAA="0" compatLnSpc="1">
            <a:prstTxWarp prst="textNoShape">
              <a:avLst/>
            </a:prstTxWarp>
            <a:spAutoFit/>
          </a:bodyPr>
          <a:lstStyle/>
          <a:p>
            <a:pPr marL="0" marR="0" lvl="0" indent="0" algn="l" defTabSz="828446" rtl="0" eaLnBrk="1" fontAlgn="auto" latinLnBrk="0" hangingPunct="1">
              <a:lnSpc>
                <a:spcPct val="90000"/>
              </a:lnSpc>
              <a:spcBef>
                <a:spcPts val="0"/>
              </a:spcBef>
              <a:spcAft>
                <a:spcPts val="159"/>
              </a:spcAft>
              <a:buClrTx/>
              <a:buSzTx/>
              <a:buFontTx/>
              <a:buNone/>
              <a:tabLst/>
              <a:defRPr/>
            </a:pPr>
            <a:r>
              <a:rPr kumimoji="0" lang="it-IT" sz="1000" b="1" i="0" u="none" strike="noStrike" kern="1200" cap="none" spc="0" normalizeH="0" baseline="0" noProof="0">
                <a:ln>
                  <a:noFill/>
                </a:ln>
                <a:solidFill>
                  <a:prstClr val="black"/>
                </a:solidFill>
                <a:effectLst/>
                <a:uLnTx/>
                <a:uFillTx/>
                <a:latin typeface="Arial" panose="020B0604020202020204" pitchFamily="34" charset="0"/>
                <a:ea typeface="+mn-ea"/>
                <a:cs typeface="+mn-cs"/>
              </a:rPr>
              <a:t>Technical Director, KPMG India</a:t>
            </a:r>
          </a:p>
          <a:p>
            <a:pPr marL="0" marR="0" lvl="0" indent="0" algn="l" defTabSz="828446" rtl="0" eaLnBrk="1" fontAlgn="auto" latinLnBrk="0" hangingPunct="1">
              <a:lnSpc>
                <a:spcPct val="9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828446"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2060"/>
                </a:solidFill>
                <a:effectLst/>
                <a:uLnTx/>
                <a:uFillTx/>
                <a:latin typeface="Arial" panose="020B0604020202020204" pitchFamily="34" charset="0"/>
                <a:ea typeface="+mn-ea"/>
                <a:cs typeface="+mn-cs"/>
              </a:rPr>
              <a:t>Function &amp; Specialisations</a:t>
            </a:r>
          </a:p>
          <a:p>
            <a:pPr marL="146335" marR="65094" lvl="0" indent="-136243" algn="l" defTabSz="914400" rtl="0" eaLnBrk="1" fontAlgn="auto" latinLnBrk="0" hangingPunct="1">
              <a:lnSpc>
                <a:spcPct val="100000"/>
              </a:lnSpc>
              <a:spcBef>
                <a:spcPts val="167"/>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Technical account Manager for an eCommerce Customer</a:t>
            </a:r>
          </a:p>
          <a:p>
            <a:pPr marL="146335" marR="65094" lvl="0" indent="-136243" algn="l" defTabSz="914400" rtl="0" eaLnBrk="1" fontAlgn="auto" latinLnBrk="0" hangingPunct="1">
              <a:lnSpc>
                <a:spcPct val="100000"/>
              </a:lnSpc>
              <a:spcBef>
                <a:spcPts val="167"/>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Leading European Maritime Customer</a:t>
            </a:r>
          </a:p>
          <a:p>
            <a:pPr marL="146335" marR="65094" lvl="0" indent="-136243" algn="l" defTabSz="914400" rtl="0" eaLnBrk="1" fontAlgn="auto" latinLnBrk="0" hangingPunct="1">
              <a:lnSpc>
                <a:spcPct val="100000"/>
              </a:lnSpc>
              <a:spcBef>
                <a:spcPts val="167"/>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Energy and Utilities customer in Europe</a:t>
            </a:r>
          </a:p>
          <a:p>
            <a:pPr marL="146335" marR="65094" lvl="0" indent="-136243" algn="l" defTabSz="914400" rtl="0" eaLnBrk="1" fontAlgn="auto" latinLnBrk="0" hangingPunct="1">
              <a:lnSpc>
                <a:spcPct val="100000"/>
              </a:lnSpc>
              <a:spcBef>
                <a:spcPts val="167"/>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Energy Customer in Australia</a:t>
            </a:r>
          </a:p>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a:p>
            <a:pPr marL="0" marR="0" lvl="0" indent="0" algn="l" defTabSz="828446"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a:p>
            <a:pPr marL="0" marR="0" lvl="0" indent="0" algn="l" defTabSz="828446"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2060"/>
                </a:solidFill>
                <a:effectLst/>
                <a:uLnTx/>
                <a:uFillTx/>
                <a:latin typeface="Arial" panose="020B0604020202020204" pitchFamily="34" charset="0"/>
                <a:ea typeface="+mn-ea"/>
                <a:cs typeface="+mn-cs"/>
              </a:rPr>
              <a:t>Education, Licences &amp; Certifications</a:t>
            </a:r>
          </a:p>
          <a:p>
            <a:pPr marL="146335" marR="65094" lvl="0" indent="-136243" algn="l" defTabSz="914400" rtl="0" eaLnBrk="1" fontAlgn="auto" latinLnBrk="0" hangingPunct="1">
              <a:lnSpc>
                <a:spcPct val="100000"/>
              </a:lnSpc>
              <a:spcBef>
                <a:spcPts val="167"/>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B.E from University of Madras</a:t>
            </a:r>
          </a:p>
          <a:p>
            <a:pPr marL="146335" marR="65094" lvl="0" indent="-136243" algn="l" defTabSz="914400" rtl="0" eaLnBrk="1" fontAlgn="auto" latinLnBrk="0" hangingPunct="1">
              <a:lnSpc>
                <a:spcPct val="100000"/>
              </a:lnSpc>
              <a:spcBef>
                <a:spcPts val="167"/>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CyberArk PAS Administration</a:t>
            </a:r>
          </a:p>
          <a:p>
            <a:pPr marL="146335" marR="65094" lvl="0" indent="-136243" algn="l" defTabSz="914400" rtl="0" eaLnBrk="1" fontAlgn="auto" latinLnBrk="0" hangingPunct="1">
              <a:lnSpc>
                <a:spcPct val="100000"/>
              </a:lnSpc>
              <a:spcBef>
                <a:spcPts val="167"/>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CyberArk Certified Pre-Sales professional</a:t>
            </a:r>
          </a:p>
        </p:txBody>
      </p:sp>
      <p:pic>
        <p:nvPicPr>
          <p:cNvPr id="10" name="Picture 9" descr="A person in a suit and tie&#10;&#10;Description automatically generated with medium confidence">
            <a:extLst>
              <a:ext uri="{FF2B5EF4-FFF2-40B4-BE49-F238E27FC236}">
                <a16:creationId xmlns:a16="http://schemas.microsoft.com/office/drawing/2014/main" id="{BA6FDDFB-A893-4950-BAE3-805B2C3D66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9977"/>
          <a:stretch/>
        </p:blipFill>
        <p:spPr>
          <a:xfrm>
            <a:off x="762956" y="821247"/>
            <a:ext cx="1269742" cy="1294137"/>
          </a:xfrm>
          <a:prstGeom prst="rect">
            <a:avLst/>
          </a:prstGeom>
        </p:spPr>
      </p:pic>
    </p:spTree>
    <p:extLst>
      <p:ext uri="{BB962C8B-B14F-4D97-AF65-F5344CB8AC3E}">
        <p14:creationId xmlns:p14="http://schemas.microsoft.com/office/powerpoint/2010/main" val="15221347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B57294A-5BF7-414F-A323-63CE6110ACFA}"/>
              </a:ext>
            </a:extLst>
          </p:cNvPr>
          <p:cNvCxnSpPr/>
          <p:nvPr/>
        </p:nvCxnSpPr>
        <p:spPr>
          <a:xfrm>
            <a:off x="2968851" y="1239392"/>
            <a:ext cx="0" cy="51206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0DCD8A-2EC9-4AD2-8197-AAFA4BC3DC79}"/>
              </a:ext>
            </a:extLst>
          </p:cNvPr>
          <p:cNvSpPr txBox="1"/>
          <p:nvPr/>
        </p:nvSpPr>
        <p:spPr>
          <a:xfrm>
            <a:off x="3255245" y="1139501"/>
            <a:ext cx="8601132" cy="4845367"/>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algn="just" defTabSz="914377" eaLnBrk="0" fontAlgn="base" hangingPunct="0">
              <a:spcBef>
                <a:spcPct val="0"/>
              </a:spcBef>
              <a:spcAft>
                <a:spcPts val="600"/>
              </a:spcAft>
            </a:pPr>
            <a:r>
              <a:rPr lang="en-US" sz="1067" b="1">
                <a:solidFill>
                  <a:srgbClr val="0C2D83"/>
                </a:solidFill>
                <a:cs typeface="Arial"/>
              </a:rPr>
              <a:t>Background</a:t>
            </a:r>
          </a:p>
          <a:p>
            <a:pPr algn="just" defTabSz="914377" eaLnBrk="0" fontAlgn="base" hangingPunct="0">
              <a:spcBef>
                <a:spcPct val="0"/>
              </a:spcBef>
              <a:spcAft>
                <a:spcPts val="600"/>
              </a:spcAft>
            </a:pPr>
            <a:r>
              <a:rPr lang="en-US" sz="1050">
                <a:solidFill>
                  <a:srgbClr val="000000"/>
                </a:solidFill>
                <a:cs typeface="Arial"/>
              </a:rPr>
              <a:t>Mr. Vishal is having 18 years of enriching IDAM experience to execute consulting, delivery and digital transformation journeys by gathering IAM requirements, identifying gaps, designing, architecting, building and deploying the IAM solutions, using  market leading key IAM products.</a:t>
            </a:r>
          </a:p>
          <a:p>
            <a:pPr algn="just" defTabSz="914377" eaLnBrk="0" fontAlgn="base" hangingPunct="0">
              <a:spcBef>
                <a:spcPct val="0"/>
              </a:spcBef>
              <a:spcAft>
                <a:spcPts val="600"/>
              </a:spcAft>
            </a:pPr>
            <a:r>
              <a:rPr lang="en-US" sz="1050">
                <a:solidFill>
                  <a:srgbClr val="000000"/>
                </a:solidFill>
                <a:cs typeface="Arial"/>
              </a:rPr>
              <a:t>In his current role, he is also helping our KPMG customers by assessing their current IAM maturity, their business goals and strategizing the roadmap to enhance their IAM maturity during their digital transformation journeys. </a:t>
            </a:r>
            <a:endParaRPr lang="en-US" sz="1050">
              <a:solidFill>
                <a:srgbClr val="000000"/>
              </a:solidFill>
            </a:endParaRPr>
          </a:p>
          <a:p>
            <a:pPr algn="just" defTabSz="914377" eaLnBrk="0" fontAlgn="base" hangingPunct="0">
              <a:spcBef>
                <a:spcPct val="0"/>
              </a:spcBef>
              <a:spcAft>
                <a:spcPts val="600"/>
              </a:spcAft>
            </a:pPr>
            <a:r>
              <a:rPr lang="en-US" sz="1067" b="1">
                <a:solidFill>
                  <a:srgbClr val="0C2D83"/>
                </a:solidFill>
                <a:cs typeface="Arial"/>
              </a:rPr>
              <a:t>Professional and Industry Experience</a:t>
            </a:r>
          </a:p>
          <a:p>
            <a:pPr algn="just" defTabSz="914377" eaLnBrk="0" fontAlgn="base" hangingPunct="0">
              <a:spcBef>
                <a:spcPct val="0"/>
              </a:spcBef>
              <a:spcAft>
                <a:spcPts val="600"/>
              </a:spcAft>
            </a:pPr>
            <a:r>
              <a:rPr lang="en-US" sz="1067" b="1">
                <a:solidFill>
                  <a:srgbClr val="000000"/>
                </a:solidFill>
                <a:cs typeface="Arial"/>
              </a:rPr>
              <a:t>IAM Consulting and Delivery</a:t>
            </a:r>
          </a:p>
          <a:p>
            <a:pPr marL="171446" indent="-171446" algn="just" defTabSz="914377" eaLnBrk="0" fontAlgn="base" hangingPunct="0">
              <a:spcBef>
                <a:spcPct val="0"/>
              </a:spcBef>
              <a:spcAft>
                <a:spcPts val="600"/>
              </a:spcAft>
              <a:buFont typeface="Arial"/>
              <a:buChar char="•"/>
            </a:pPr>
            <a:r>
              <a:rPr lang="en-US" sz="1050">
                <a:solidFill>
                  <a:srgbClr val="000000"/>
                </a:solidFill>
                <a:cs typeface="Arial"/>
              </a:rPr>
              <a:t>Have executed various technical architect and delivery roles to design &amp;  build the IAM solutions, using SailPoint, OKTA, Azure AD,  NetIQ, IBM IDAM suite.</a:t>
            </a:r>
          </a:p>
          <a:p>
            <a:pPr marL="171446" indent="-171446" algn="just" defTabSz="914377" eaLnBrk="0" fontAlgn="base" hangingPunct="0">
              <a:spcBef>
                <a:spcPct val="0"/>
              </a:spcBef>
              <a:spcAft>
                <a:spcPts val="600"/>
              </a:spcAft>
              <a:buFont typeface="Arial"/>
              <a:buChar char="•"/>
            </a:pPr>
            <a:r>
              <a:rPr lang="en-US" sz="1050">
                <a:solidFill>
                  <a:srgbClr val="000000"/>
                </a:solidFill>
                <a:cs typeface="Arial"/>
              </a:rPr>
              <a:t>Have architected,  implemented and delivered PAM solutions using CyberArk PAS, Thycotic Secret Server.</a:t>
            </a:r>
          </a:p>
          <a:p>
            <a:pPr marL="171446" indent="-171446" algn="just" defTabSz="914377" eaLnBrk="0" fontAlgn="base" hangingPunct="0">
              <a:spcBef>
                <a:spcPct val="0"/>
              </a:spcBef>
              <a:spcAft>
                <a:spcPts val="600"/>
              </a:spcAft>
              <a:buFont typeface="Arial"/>
              <a:buChar char="•"/>
            </a:pPr>
            <a:r>
              <a:rPr lang="en-US" sz="1050">
                <a:solidFill>
                  <a:srgbClr val="000000"/>
                </a:solidFill>
                <a:cs typeface="Arial"/>
              </a:rPr>
              <a:t>Have been involved in various security solution design processes and have been engaged in proposing solution architecture and design for quick AGILE proposals and executing AGILE deliveries.</a:t>
            </a:r>
          </a:p>
          <a:p>
            <a:pPr marL="171446" indent="-171446" algn="just" defTabSz="914377" eaLnBrk="0" fontAlgn="base" hangingPunct="0">
              <a:spcBef>
                <a:spcPct val="0"/>
              </a:spcBef>
              <a:spcAft>
                <a:spcPts val="600"/>
              </a:spcAft>
              <a:buFont typeface="Arial"/>
              <a:buChar char="•"/>
            </a:pPr>
            <a:r>
              <a:rPr lang="en-US" sz="1050">
                <a:solidFill>
                  <a:srgbClr val="000000"/>
                </a:solidFill>
                <a:cs typeface="Arial"/>
              </a:rPr>
              <a:t>Have client facing role experience in working with difficult clients to gather security requirements, identifying gaps, design and architect the solution, implement, deploy and manage the project, resolve issues.</a:t>
            </a:r>
          </a:p>
          <a:p>
            <a:pPr marL="171446" indent="-171446" algn="just" defTabSz="914377" eaLnBrk="0" fontAlgn="base" hangingPunct="0">
              <a:spcBef>
                <a:spcPct val="0"/>
              </a:spcBef>
              <a:spcAft>
                <a:spcPts val="600"/>
              </a:spcAft>
              <a:buFont typeface="Arial"/>
              <a:buChar char="•"/>
            </a:pPr>
            <a:r>
              <a:rPr lang="en-US" sz="1050">
                <a:solidFill>
                  <a:srgbClr val="000000"/>
                </a:solidFill>
                <a:cs typeface="Arial"/>
              </a:rPr>
              <a:t>Helped  customers in their digital transformation journeys by technically led the teams to design, implement and deploy security solutions with  consulting experience across multiple Industry customers in different domains like Finance, Banking, Insurance, Health care and Telecom.</a:t>
            </a:r>
          </a:p>
          <a:p>
            <a:pPr marL="171446" indent="-171446" algn="just" defTabSz="914377" eaLnBrk="0" fontAlgn="base" hangingPunct="0">
              <a:spcBef>
                <a:spcPct val="0"/>
              </a:spcBef>
              <a:spcAft>
                <a:spcPts val="600"/>
              </a:spcAft>
              <a:buFont typeface="Arial"/>
              <a:buChar char="•"/>
            </a:pPr>
            <a:r>
              <a:rPr lang="en-US" sz="1050">
                <a:solidFill>
                  <a:srgbClr val="000000"/>
                </a:solidFill>
                <a:cs typeface="Arial"/>
              </a:rPr>
              <a:t>Have worked with prime clientele across globe like Supreme Committee, ITAU Unibanco, AIA, GE Corporate Initiative Group, Japan Highways (NEXCO), Washington Mutual bank, Catholic Healthcare West, Bharti Airtel, Vodafone, CCAD, Delhaize, Vyaire, RICS, AAA, AB.</a:t>
            </a:r>
            <a:endParaRPr lang="en-US" sz="1050">
              <a:solidFill>
                <a:srgbClr val="000000"/>
              </a:solidFill>
            </a:endParaRPr>
          </a:p>
          <a:p>
            <a:pPr algn="just" defTabSz="914377" eaLnBrk="0" fontAlgn="base" hangingPunct="0">
              <a:spcBef>
                <a:spcPct val="0"/>
              </a:spcBef>
              <a:spcAft>
                <a:spcPts val="600"/>
              </a:spcAft>
            </a:pPr>
            <a:r>
              <a:rPr lang="en-US" sz="1067" b="1">
                <a:solidFill>
                  <a:srgbClr val="000000"/>
                </a:solidFill>
                <a:cs typeface="Arial"/>
              </a:rPr>
              <a:t>Pre-Sales Solution Design and Consulting</a:t>
            </a:r>
          </a:p>
          <a:p>
            <a:pPr marL="171446" indent="-171446" algn="just" defTabSz="914377" eaLnBrk="0" fontAlgn="base" hangingPunct="0">
              <a:spcBef>
                <a:spcPct val="0"/>
              </a:spcBef>
              <a:spcAft>
                <a:spcPts val="600"/>
              </a:spcAft>
              <a:buFont typeface="Arial"/>
              <a:buChar char="•"/>
            </a:pPr>
            <a:r>
              <a:rPr lang="en-US" sz="1050">
                <a:solidFill>
                  <a:srgbClr val="000000"/>
                </a:solidFill>
                <a:cs typeface="Arial"/>
              </a:rPr>
              <a:t>Have expertise on core IAM Pre-sales solution design &amp; consulting, responding RFPs, estimation &amp; pricing, presenting solution decks, SOWs.</a:t>
            </a:r>
          </a:p>
          <a:p>
            <a:pPr algn="just" defTabSz="914377" eaLnBrk="0" fontAlgn="base" hangingPunct="0">
              <a:spcBef>
                <a:spcPct val="0"/>
              </a:spcBef>
              <a:spcAft>
                <a:spcPts val="600"/>
              </a:spcAft>
            </a:pPr>
            <a:endParaRPr lang="en-US" sz="1067">
              <a:solidFill>
                <a:srgbClr val="000000"/>
              </a:solidFill>
            </a:endParaRPr>
          </a:p>
        </p:txBody>
      </p:sp>
      <p:sp>
        <p:nvSpPr>
          <p:cNvPr id="18" name="TextBox 17">
            <a:extLst>
              <a:ext uri="{FF2B5EF4-FFF2-40B4-BE49-F238E27FC236}">
                <a16:creationId xmlns:a16="http://schemas.microsoft.com/office/drawing/2014/main" id="{9945A083-FC86-48AA-AAAB-DC5FD42B0375}"/>
              </a:ext>
            </a:extLst>
          </p:cNvPr>
          <p:cNvSpPr txBox="1"/>
          <p:nvPr/>
        </p:nvSpPr>
        <p:spPr>
          <a:xfrm>
            <a:off x="492994" y="2196128"/>
            <a:ext cx="2311161" cy="4139725"/>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defTabSz="828446">
              <a:lnSpc>
                <a:spcPct val="90000"/>
              </a:lnSpc>
              <a:spcAft>
                <a:spcPts val="159"/>
              </a:spcAft>
              <a:defRPr/>
            </a:pPr>
            <a:r>
              <a:rPr lang="en-US" sz="1000" b="1">
                <a:solidFill>
                  <a:prstClr val="black"/>
                </a:solidFill>
              </a:rPr>
              <a:t>Technical Director</a:t>
            </a:r>
          </a:p>
          <a:p>
            <a:pPr defTabSz="828446">
              <a:lnSpc>
                <a:spcPct val="90000"/>
              </a:lnSpc>
              <a:spcAft>
                <a:spcPts val="159"/>
              </a:spcAft>
              <a:defRPr/>
            </a:pPr>
            <a:r>
              <a:rPr lang="en-US" sz="1000" b="1">
                <a:solidFill>
                  <a:prstClr val="black"/>
                </a:solidFill>
              </a:rPr>
              <a:t>(Digital Trust, KPMG India)</a:t>
            </a:r>
          </a:p>
          <a:p>
            <a:pPr defTabSz="828446">
              <a:lnSpc>
                <a:spcPct val="90000"/>
              </a:lnSpc>
              <a:spcAft>
                <a:spcPts val="159"/>
              </a:spcAft>
              <a:defRPr/>
            </a:pPr>
            <a:endParaRPr lang="en-US" sz="1000" b="1">
              <a:solidFill>
                <a:prstClr val="black"/>
              </a:solidFill>
            </a:endParaRPr>
          </a:p>
          <a:p>
            <a:pPr defTabSz="914377" eaLnBrk="0" fontAlgn="base" hangingPunct="0">
              <a:spcBef>
                <a:spcPct val="0"/>
              </a:spcBef>
              <a:spcAft>
                <a:spcPts val="600"/>
              </a:spcAft>
            </a:pPr>
            <a:r>
              <a:rPr lang="en-US" sz="1000" b="1">
                <a:solidFill>
                  <a:srgbClr val="0C2D83"/>
                </a:solidFill>
                <a:cs typeface="Arial"/>
              </a:rPr>
              <a:t>Function and Specialization</a:t>
            </a:r>
          </a:p>
          <a:p>
            <a:pPr marL="171446" indent="-171446" defTabSz="914377" eaLnBrk="0" fontAlgn="base" hangingPunct="0">
              <a:spcBef>
                <a:spcPct val="0"/>
              </a:spcBef>
              <a:spcAft>
                <a:spcPts val="600"/>
              </a:spcAft>
              <a:buFont typeface="Arial"/>
              <a:buChar char="•"/>
            </a:pPr>
            <a:r>
              <a:rPr lang="en-US" sz="1000">
                <a:solidFill>
                  <a:srgbClr val="000000"/>
                </a:solidFill>
                <a:cs typeface="Arial"/>
              </a:rPr>
              <a:t>Solution Architecture and Designing</a:t>
            </a:r>
          </a:p>
          <a:p>
            <a:pPr marL="171446" indent="-171446" defTabSz="914377" eaLnBrk="0" fontAlgn="base" hangingPunct="0">
              <a:spcBef>
                <a:spcPct val="0"/>
              </a:spcBef>
              <a:spcAft>
                <a:spcPts val="600"/>
              </a:spcAft>
              <a:buFont typeface="Arial"/>
              <a:buChar char="•"/>
            </a:pPr>
            <a:r>
              <a:rPr lang="en-US" sz="1000">
                <a:solidFill>
                  <a:srgbClr val="000000"/>
                </a:solidFill>
                <a:cs typeface="Arial"/>
              </a:rPr>
              <a:t>Solution Estimation, staffing, pricing and  writing SOWs</a:t>
            </a:r>
          </a:p>
          <a:p>
            <a:pPr marL="171446" indent="-171446" defTabSz="914377" eaLnBrk="0" fontAlgn="base" hangingPunct="0">
              <a:spcBef>
                <a:spcPct val="0"/>
              </a:spcBef>
              <a:spcAft>
                <a:spcPts val="600"/>
              </a:spcAft>
              <a:buFont typeface="Arial"/>
              <a:buChar char="•"/>
            </a:pPr>
            <a:r>
              <a:rPr lang="en-US" sz="1000">
                <a:solidFill>
                  <a:srgbClr val="000000"/>
                </a:solidFill>
                <a:cs typeface="Arial"/>
              </a:rPr>
              <a:t>IAM Assessment, Design &amp; Implementation</a:t>
            </a:r>
          </a:p>
          <a:p>
            <a:pPr marL="171446" indent="-171446" defTabSz="914377" eaLnBrk="0" fontAlgn="base" hangingPunct="0">
              <a:spcBef>
                <a:spcPct val="0"/>
              </a:spcBef>
              <a:spcAft>
                <a:spcPts val="600"/>
              </a:spcAft>
              <a:buFont typeface="Arial"/>
              <a:buChar char="•"/>
            </a:pPr>
            <a:r>
              <a:rPr lang="en-US" sz="1000">
                <a:solidFill>
                  <a:srgbClr val="000000"/>
                </a:solidFill>
                <a:cs typeface="Arial"/>
              </a:rPr>
              <a:t>Technical IAM Governance</a:t>
            </a:r>
          </a:p>
          <a:p>
            <a:pPr defTabSz="914377" eaLnBrk="0" fontAlgn="base" hangingPunct="0">
              <a:spcBef>
                <a:spcPct val="0"/>
              </a:spcBef>
              <a:spcAft>
                <a:spcPts val="600"/>
              </a:spcAft>
            </a:pPr>
            <a:r>
              <a:rPr lang="en-US" sz="1000" b="1">
                <a:solidFill>
                  <a:srgbClr val="0C2D83"/>
                </a:solidFill>
                <a:cs typeface="Arial"/>
              </a:rPr>
              <a:t>Education &amp; Certifications</a:t>
            </a:r>
          </a:p>
          <a:p>
            <a:pPr marL="171446" indent="-171446" defTabSz="914377" eaLnBrk="0" fontAlgn="base" hangingPunct="0">
              <a:spcBef>
                <a:spcPct val="0"/>
              </a:spcBef>
              <a:spcAft>
                <a:spcPts val="600"/>
              </a:spcAft>
              <a:buFont typeface="Arial"/>
              <a:buChar char="•"/>
            </a:pPr>
            <a:r>
              <a:rPr lang="en-US" sz="1000" b="1">
                <a:solidFill>
                  <a:srgbClr val="000000"/>
                </a:solidFill>
              </a:rPr>
              <a:t>MBA</a:t>
            </a:r>
            <a:r>
              <a:rPr lang="en-US" sz="1000" b="1">
                <a:solidFill>
                  <a:srgbClr val="0070C0"/>
                </a:solidFill>
              </a:rPr>
              <a:t>, </a:t>
            </a:r>
            <a:r>
              <a:rPr lang="en-US" sz="1000" b="1">
                <a:solidFill>
                  <a:srgbClr val="000000"/>
                </a:solidFill>
              </a:rPr>
              <a:t>IT, </a:t>
            </a:r>
            <a:r>
              <a:rPr lang="en-US" sz="1000">
                <a:solidFill>
                  <a:srgbClr val="000000"/>
                </a:solidFill>
              </a:rPr>
              <a:t>ICFAI University, 2010</a:t>
            </a:r>
            <a:endParaRPr lang="en-US" sz="1000">
              <a:solidFill>
                <a:srgbClr val="000000"/>
              </a:solidFill>
              <a:cs typeface="Arial"/>
            </a:endParaRPr>
          </a:p>
          <a:p>
            <a:pPr marL="171446" indent="-171446" defTabSz="914377" eaLnBrk="0" fontAlgn="base" hangingPunct="0">
              <a:spcBef>
                <a:spcPct val="0"/>
              </a:spcBef>
              <a:spcAft>
                <a:spcPts val="600"/>
              </a:spcAft>
              <a:buFont typeface="Arial"/>
              <a:buChar char="•"/>
            </a:pPr>
            <a:r>
              <a:rPr lang="en-US" sz="1000" b="1">
                <a:solidFill>
                  <a:srgbClr val="000000"/>
                </a:solidFill>
              </a:rPr>
              <a:t>B.E, CSE, </a:t>
            </a:r>
            <a:r>
              <a:rPr lang="en-US" sz="1000">
                <a:solidFill>
                  <a:srgbClr val="000000"/>
                </a:solidFill>
              </a:rPr>
              <a:t>VTU, Belgaum, 2004</a:t>
            </a:r>
            <a:endParaRPr lang="en-US" sz="1000">
              <a:solidFill>
                <a:srgbClr val="000000"/>
              </a:solidFill>
              <a:cs typeface="Arial"/>
            </a:endParaRPr>
          </a:p>
          <a:p>
            <a:pPr marL="171446" indent="-171446" algn="just" defTabSz="914377" eaLnBrk="0" fontAlgn="base" hangingPunct="0">
              <a:spcBef>
                <a:spcPct val="0"/>
              </a:spcBef>
              <a:spcAft>
                <a:spcPts val="600"/>
              </a:spcAft>
              <a:buFont typeface="Arial"/>
              <a:buChar char="•"/>
            </a:pPr>
            <a:r>
              <a:rPr lang="en-US" sz="1000">
                <a:solidFill>
                  <a:srgbClr val="000000"/>
                </a:solidFill>
              </a:rPr>
              <a:t>SAVIYNT L100</a:t>
            </a:r>
            <a:endParaRPr lang="en-US" sz="1000">
              <a:solidFill>
                <a:srgbClr val="000000"/>
              </a:solidFill>
              <a:cs typeface="Arial"/>
            </a:endParaRPr>
          </a:p>
          <a:p>
            <a:pPr marL="171446" indent="-171446" algn="just" defTabSz="914377" eaLnBrk="0" fontAlgn="base" hangingPunct="0">
              <a:spcBef>
                <a:spcPct val="0"/>
              </a:spcBef>
              <a:spcAft>
                <a:spcPts val="600"/>
              </a:spcAft>
              <a:buFont typeface="Arial"/>
              <a:buChar char="•"/>
            </a:pPr>
            <a:r>
              <a:rPr lang="en-US" sz="1000">
                <a:solidFill>
                  <a:srgbClr val="000000"/>
                </a:solidFill>
              </a:rPr>
              <a:t>AWS Certified Cloud practitioner</a:t>
            </a:r>
            <a:endParaRPr lang="en-US" sz="1000">
              <a:solidFill>
                <a:srgbClr val="000000"/>
              </a:solidFill>
              <a:cs typeface="Arial"/>
            </a:endParaRPr>
          </a:p>
          <a:p>
            <a:pPr marL="171446" indent="-171446" defTabSz="914377" eaLnBrk="0" fontAlgn="base" hangingPunct="0">
              <a:spcBef>
                <a:spcPct val="0"/>
              </a:spcBef>
              <a:spcAft>
                <a:spcPts val="600"/>
              </a:spcAft>
              <a:buFont typeface="Arial"/>
              <a:buChar char="•"/>
            </a:pPr>
            <a:r>
              <a:rPr lang="en-US" sz="1000">
                <a:solidFill>
                  <a:srgbClr val="000000"/>
                </a:solidFill>
              </a:rPr>
              <a:t>Azure AZ 900, AZ 500 </a:t>
            </a:r>
            <a:endParaRPr lang="en-US" sz="1000">
              <a:solidFill>
                <a:srgbClr val="000000"/>
              </a:solidFill>
              <a:cs typeface="Arial"/>
            </a:endParaRPr>
          </a:p>
          <a:p>
            <a:pPr marL="171446" indent="-171446" defTabSz="914377" eaLnBrk="0" fontAlgn="base" hangingPunct="0">
              <a:spcBef>
                <a:spcPct val="0"/>
              </a:spcBef>
              <a:spcAft>
                <a:spcPts val="600"/>
              </a:spcAft>
              <a:buFont typeface="Arial"/>
              <a:buChar char="•"/>
            </a:pPr>
            <a:r>
              <a:rPr lang="en-US" sz="1000">
                <a:solidFill>
                  <a:srgbClr val="000000"/>
                </a:solidFill>
              </a:rPr>
              <a:t>Cyber PAS Level 1, Trustee</a:t>
            </a:r>
            <a:endParaRPr lang="en-US" sz="1000">
              <a:solidFill>
                <a:srgbClr val="000000"/>
              </a:solidFill>
              <a:cs typeface="Arial"/>
            </a:endParaRPr>
          </a:p>
          <a:p>
            <a:pPr marL="171446" indent="-171446" defTabSz="914377" eaLnBrk="0" fontAlgn="base" hangingPunct="0">
              <a:spcBef>
                <a:spcPct val="0"/>
              </a:spcBef>
              <a:spcAft>
                <a:spcPts val="600"/>
              </a:spcAft>
              <a:buFont typeface="Arial"/>
              <a:buChar char="•"/>
            </a:pPr>
            <a:r>
              <a:rPr lang="en-US" sz="1000">
                <a:solidFill>
                  <a:srgbClr val="000000"/>
                </a:solidFill>
              </a:rPr>
              <a:t>Thycotic Secret Server Partner</a:t>
            </a:r>
            <a:endParaRPr lang="en-US" sz="1000">
              <a:solidFill>
                <a:srgbClr val="000000"/>
              </a:solidFill>
              <a:cs typeface="Arial"/>
            </a:endParaRPr>
          </a:p>
          <a:p>
            <a:pPr defTabSz="914377" eaLnBrk="0" fontAlgn="base" hangingPunct="0">
              <a:spcBef>
                <a:spcPct val="0"/>
              </a:spcBef>
              <a:spcAft>
                <a:spcPts val="600"/>
              </a:spcAft>
            </a:pPr>
            <a:endParaRPr lang="en-US" sz="1067">
              <a:solidFill>
                <a:srgbClr val="000000"/>
              </a:solidFill>
              <a:cs typeface="Arial"/>
            </a:endParaRPr>
          </a:p>
        </p:txBody>
      </p:sp>
      <p:pic>
        <p:nvPicPr>
          <p:cNvPr id="19" name="Picture 7">
            <a:extLst>
              <a:ext uri="{FF2B5EF4-FFF2-40B4-BE49-F238E27FC236}">
                <a16:creationId xmlns:a16="http://schemas.microsoft.com/office/drawing/2014/main" id="{9EFD85FB-94FB-4926-8838-0675CF3AE70F}"/>
              </a:ext>
            </a:extLst>
          </p:cNvPr>
          <p:cNvPicPr>
            <a:picLocks noChangeAspect="1"/>
          </p:cNvPicPr>
          <p:nvPr/>
        </p:nvPicPr>
        <p:blipFill>
          <a:blip r:embed="rId2"/>
          <a:stretch>
            <a:fillRect/>
          </a:stretch>
        </p:blipFill>
        <p:spPr>
          <a:xfrm>
            <a:off x="915460" y="1015838"/>
            <a:ext cx="1101725" cy="1122892"/>
          </a:xfrm>
          <a:prstGeom prst="rect">
            <a:avLst/>
          </a:prstGeom>
        </p:spPr>
      </p:pic>
      <p:sp>
        <p:nvSpPr>
          <p:cNvPr id="8" name="Title 1">
            <a:extLst>
              <a:ext uri="{FF2B5EF4-FFF2-40B4-BE49-F238E27FC236}">
                <a16:creationId xmlns:a16="http://schemas.microsoft.com/office/drawing/2014/main" id="{EB79A99D-0F36-40EF-9921-8F51C0DEFFDB}"/>
              </a:ext>
            </a:extLst>
          </p:cNvPr>
          <p:cNvSpPr txBox="1">
            <a:spLocks/>
          </p:cNvSpPr>
          <p:nvPr/>
        </p:nvSpPr>
        <p:spPr>
          <a:xfrm>
            <a:off x="590550" y="339732"/>
            <a:ext cx="11010900" cy="533400"/>
          </a:xfrm>
          <a:prstGeom prst="rect">
            <a:avLst/>
          </a:prstGeom>
        </p:spPr>
        <p:txBody>
          <a:bodyPr vert="horz" lIns="0" tIns="0" rIns="0" bIns="0" rtlCol="0" anchor="t" anchorCtr="0">
            <a:noAutofit/>
          </a:bodyPr>
          <a:lstStyle>
            <a:lvl1pPr algn="l" defTabSz="685800" rtl="0" eaLnBrk="1" latinLnBrk="0" hangingPunct="1">
              <a:lnSpc>
                <a:spcPct val="70000"/>
              </a:lnSpc>
              <a:spcBef>
                <a:spcPct val="0"/>
              </a:spcBef>
              <a:buNone/>
              <a:defRPr sz="3000" kern="1200">
                <a:solidFill>
                  <a:schemeClr val="accent2"/>
                </a:solidFill>
                <a:latin typeface="+mj-lt"/>
                <a:ea typeface="+mj-ea"/>
                <a:cs typeface="+mj-cs"/>
              </a:defRPr>
            </a:lvl1pPr>
          </a:lstStyle>
          <a:p>
            <a:pPr defTabSz="914377">
              <a:defRPr/>
            </a:pPr>
            <a:r>
              <a:rPr lang="en-US" sz="4000">
                <a:solidFill>
                  <a:srgbClr val="00338D"/>
                </a:solidFill>
                <a:latin typeface="KPMG Bold"/>
              </a:rPr>
              <a:t>Vishal Mittal</a:t>
            </a:r>
            <a:endParaRPr lang="en-GB" sz="4000">
              <a:solidFill>
                <a:srgbClr val="00338D"/>
              </a:solidFill>
              <a:latin typeface="KPMG Bold"/>
            </a:endParaRPr>
          </a:p>
        </p:txBody>
      </p:sp>
    </p:spTree>
    <p:extLst>
      <p:ext uri="{BB962C8B-B14F-4D97-AF65-F5344CB8AC3E}">
        <p14:creationId xmlns:p14="http://schemas.microsoft.com/office/powerpoint/2010/main" val="1034248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B57294A-5BF7-414F-A323-63CE6110ACFA}"/>
              </a:ext>
            </a:extLst>
          </p:cNvPr>
          <p:cNvCxnSpPr>
            <a:cxnSpLocks/>
          </p:cNvCxnSpPr>
          <p:nvPr/>
        </p:nvCxnSpPr>
        <p:spPr>
          <a:xfrm>
            <a:off x="2968851" y="1075507"/>
            <a:ext cx="0" cy="52845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0DCD8A-2EC9-4AD2-8197-AAFA4BC3DC79}"/>
              </a:ext>
            </a:extLst>
          </p:cNvPr>
          <p:cNvSpPr txBox="1"/>
          <p:nvPr/>
        </p:nvSpPr>
        <p:spPr>
          <a:xfrm>
            <a:off x="3255244" y="1075507"/>
            <a:ext cx="8601132" cy="5558318"/>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marL="0" marR="0" lvl="0" indent="0" algn="just" defTabSz="914377" rtl="0" eaLnBrk="0" fontAlgn="base" latinLnBrk="0" hangingPunct="0">
              <a:lnSpc>
                <a:spcPct val="100000"/>
              </a:lnSpc>
              <a:spcBef>
                <a:spcPct val="0"/>
              </a:spcBef>
              <a:spcAft>
                <a:spcPts val="600"/>
              </a:spcAft>
              <a:buClrTx/>
              <a:buSzTx/>
              <a:buFontTx/>
              <a:buNone/>
              <a:tabLst/>
              <a:defRPr/>
            </a:pPr>
            <a:r>
              <a:rPr kumimoji="0" lang="en-US" sz="1067" b="1" i="0" u="none" strike="noStrike" kern="1200" cap="none" spc="0" normalizeH="0" baseline="0" noProof="0">
                <a:ln>
                  <a:noFill/>
                </a:ln>
                <a:solidFill>
                  <a:srgbClr val="0C2D83"/>
                </a:solidFill>
                <a:effectLst/>
                <a:uLnTx/>
                <a:uFillTx/>
                <a:latin typeface="Arial"/>
                <a:ea typeface="+mn-ea"/>
                <a:cs typeface="Arial"/>
              </a:rPr>
              <a:t>Background</a:t>
            </a:r>
          </a:p>
          <a:p>
            <a:pPr marL="0" marR="0" lvl="0" indent="0" algn="just" defTabSz="914377" rtl="0" eaLnBrk="0" fontAlgn="base" latinLnBrk="0" hangingPunct="0">
              <a:lnSpc>
                <a:spcPct val="100000"/>
              </a:lnSpc>
              <a:spcBef>
                <a:spcPct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Mr. Aditya is an experienced professional with around 13 years of experience in Strategizing, solution designing implementation/deployment of Privileged Access Management, Identity Access Management , Security Engineering, Security Operations, Security Assessments, Compliance, Process implementation, and documentation. </a:t>
            </a:r>
            <a:r>
              <a:rPr lang="en-US" sz="1050">
                <a:solidFill>
                  <a:srgbClr val="000000"/>
                </a:solidFill>
                <a:latin typeface="Arial"/>
                <a:cs typeface="Arial"/>
              </a:rPr>
              <a:t>He </a:t>
            </a:r>
            <a:r>
              <a:rPr kumimoji="0" lang="en-US" sz="1050" b="0" i="0" u="none" strike="noStrike" kern="1200" cap="none" spc="0" normalizeH="0" baseline="0" noProof="0">
                <a:ln>
                  <a:noFill/>
                </a:ln>
                <a:solidFill>
                  <a:srgbClr val="000000"/>
                </a:solidFill>
                <a:effectLst/>
                <a:uLnTx/>
                <a:uFillTx/>
                <a:latin typeface="Arial"/>
                <a:ea typeface="+mn-ea"/>
                <a:cs typeface="Arial"/>
              </a:rPr>
              <a:t>has performed End to End Implementation of CyberArk PAS, BeyondTrust Power Broker Password Safe, Thycotic (Delinea) Secret server for Enterprises like- Finance, Banking, Mining, Energy and Manufacturing </a:t>
            </a:r>
            <a:r>
              <a:rPr lang="en-US" sz="1050">
                <a:solidFill>
                  <a:srgbClr val="000000"/>
                </a:solidFill>
                <a:latin typeface="Arial"/>
                <a:cs typeface="Arial"/>
              </a:rPr>
              <a:t>domains</a:t>
            </a:r>
            <a:r>
              <a:rPr kumimoji="0" lang="en-US" sz="1050" b="0" i="0" u="none" strike="noStrike" kern="1200" cap="none" spc="0" normalizeH="0" baseline="0" noProof="0">
                <a:ln>
                  <a:noFill/>
                </a:ln>
                <a:solidFill>
                  <a:srgbClr val="000000"/>
                </a:solidFill>
                <a:effectLst/>
                <a:uLnTx/>
                <a:uFillTx/>
                <a:latin typeface="Arial"/>
                <a:ea typeface="+mn-ea"/>
                <a:cs typeface="Arial"/>
              </a:rPr>
              <a:t>.</a:t>
            </a:r>
          </a:p>
          <a:p>
            <a:pPr marL="0" marR="0" lvl="0" indent="0" algn="just" defTabSz="914377" rtl="0" eaLnBrk="0" fontAlgn="base" latinLnBrk="0" hangingPunct="0">
              <a:lnSpc>
                <a:spcPct val="100000"/>
              </a:lnSpc>
              <a:spcBef>
                <a:spcPct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In his current role, he is also helping our KPMG customers by assessing their current IAM maturity, their business goals and strategizing the roadmap to enhance their IAM maturity during their digital transformation journeys.</a:t>
            </a:r>
          </a:p>
          <a:p>
            <a:pPr marL="0" marR="0" lvl="0" indent="0" algn="just" defTabSz="914377" rtl="0" eaLnBrk="0" fontAlgn="base" latinLnBrk="0" hangingPunct="0">
              <a:lnSpc>
                <a:spcPct val="100000"/>
              </a:lnSpc>
              <a:spcBef>
                <a:spcPct val="0"/>
              </a:spcBef>
              <a:spcAft>
                <a:spcPts val="600"/>
              </a:spcAft>
              <a:buClrTx/>
              <a:buSzTx/>
              <a:buFontTx/>
              <a:buNone/>
              <a:tabLst/>
              <a:defRPr/>
            </a:pPr>
            <a:r>
              <a:rPr kumimoji="0" lang="en-US" sz="1067" b="1" i="0" u="none" strike="noStrike" kern="1200" cap="none" spc="0" normalizeH="0" baseline="0" noProof="0">
                <a:ln>
                  <a:noFill/>
                </a:ln>
                <a:solidFill>
                  <a:srgbClr val="0C2D83"/>
                </a:solidFill>
                <a:effectLst/>
                <a:uLnTx/>
                <a:uFillTx/>
                <a:latin typeface="Arial"/>
                <a:ea typeface="+mn-ea"/>
                <a:cs typeface="Arial"/>
              </a:rPr>
              <a:t>Professional and Industry Experience</a:t>
            </a:r>
          </a:p>
          <a:p>
            <a:pPr marL="0" marR="0" lvl="0" indent="0" algn="just" defTabSz="914377" rtl="0" eaLnBrk="0" fontAlgn="base" latinLnBrk="0" hangingPunct="0">
              <a:lnSpc>
                <a:spcPct val="100000"/>
              </a:lnSpc>
              <a:spcBef>
                <a:spcPct val="0"/>
              </a:spcBef>
              <a:spcAft>
                <a:spcPts val="60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mn-ea"/>
                <a:cs typeface="Arial"/>
              </a:rPr>
              <a:t>IAM Consulting and Delivery</a:t>
            </a:r>
          </a:p>
          <a:p>
            <a:pPr marL="171446" marR="0" lvl="0" indent="-171446" algn="just" defTabSz="914377" rtl="0" eaLnBrk="0" fontAlgn="base" latinLnBrk="0" hangingPunct="0">
              <a:lnSpc>
                <a:spcPct val="100000"/>
              </a:lnSpc>
              <a:spcBef>
                <a:spcPct val="0"/>
              </a:spcBef>
              <a:spcAft>
                <a:spcPts val="600"/>
              </a:spcAft>
              <a:buClrTx/>
              <a:buSzTx/>
              <a:buFont typeface="Arial"/>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Spearheaded the Global Platform Security Initiative for Mergers and Acquisitions (Baxter + HillRom).</a:t>
            </a:r>
          </a:p>
          <a:p>
            <a:pPr marL="171446" indent="-171446" algn="just" defTabSz="914377" eaLnBrk="0" fontAlgn="base" hangingPunct="0">
              <a:spcBef>
                <a:spcPct val="0"/>
              </a:spcBef>
              <a:spcAft>
                <a:spcPts val="600"/>
              </a:spcAft>
              <a:buFont typeface="Arial"/>
              <a:buChar char="•"/>
              <a:defRPr/>
            </a:pPr>
            <a:r>
              <a:rPr lang="en-US" sz="1050"/>
              <a:t>Provided technical, architectural and Operational security guidance in the Domain of Privileged Access Management and Identity and access management to various product/project teams and provided professional advice to internal and external parties</a:t>
            </a:r>
            <a:endParaRPr kumimoji="0" lang="en-US" sz="1050" b="0" i="0" u="none" strike="noStrike" kern="1200" cap="none" spc="0" normalizeH="0" baseline="0" noProof="0">
              <a:ln>
                <a:noFill/>
              </a:ln>
              <a:solidFill>
                <a:srgbClr val="000000"/>
              </a:solidFill>
              <a:effectLst/>
              <a:uLnTx/>
              <a:uFillTx/>
              <a:latin typeface="Arial"/>
              <a:ea typeface="+mn-ea"/>
              <a:cs typeface="Arial"/>
            </a:endParaRPr>
          </a:p>
          <a:p>
            <a:pPr marL="171446" marR="0" lvl="0" indent="-171446" algn="just" defTabSz="914377" rtl="0" eaLnBrk="0" fontAlgn="base" latinLnBrk="0" hangingPunct="0">
              <a:lnSpc>
                <a:spcPct val="100000"/>
              </a:lnSpc>
              <a:spcBef>
                <a:spcPct val="0"/>
              </a:spcBef>
              <a:spcAft>
                <a:spcPts val="600"/>
              </a:spcAft>
              <a:buClrTx/>
              <a:buSzTx/>
              <a:buFont typeface="Arial"/>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Have executed various Technical Architect roles to design and build PAM solutions, CyberArk, BeyondTrust Power Broker Password Safe, Thycotic (Delinea) Secret server </a:t>
            </a:r>
          </a:p>
          <a:p>
            <a:pPr marL="171446" marR="0" lvl="0" indent="-171446" algn="just" defTabSz="914377" rtl="0" eaLnBrk="0" fontAlgn="base" latinLnBrk="0" hangingPunct="0">
              <a:lnSpc>
                <a:spcPct val="100000"/>
              </a:lnSpc>
              <a:spcBef>
                <a:spcPct val="0"/>
              </a:spcBef>
              <a:spcAft>
                <a:spcPts val="600"/>
              </a:spcAft>
              <a:buClrTx/>
              <a:buSzTx/>
              <a:buFont typeface="Arial"/>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Have architected and delivered IGA  solutions using SailPoint IIQ and Delivered </a:t>
            </a:r>
            <a:r>
              <a:rPr lang="en-US" sz="1050">
                <a:solidFill>
                  <a:srgbClr val="000000"/>
                </a:solidFill>
                <a:latin typeface="Arial"/>
                <a:cs typeface="Arial"/>
              </a:rPr>
              <a:t>Data protection using SailPoint FAM</a:t>
            </a:r>
            <a:endParaRPr kumimoji="0" lang="en-US" sz="1050" b="0" i="0" u="none" strike="noStrike" kern="1200" cap="none" spc="0" normalizeH="0" baseline="0" noProof="0">
              <a:ln>
                <a:noFill/>
              </a:ln>
              <a:solidFill>
                <a:srgbClr val="000000"/>
              </a:solidFill>
              <a:effectLst/>
              <a:uLnTx/>
              <a:uFillTx/>
              <a:latin typeface="Arial"/>
              <a:ea typeface="+mn-ea"/>
              <a:cs typeface="Arial"/>
            </a:endParaRPr>
          </a:p>
          <a:p>
            <a:pPr marL="171446" marR="0" lvl="0" indent="-171446" algn="just" defTabSz="914377" rtl="0" eaLnBrk="0" fontAlgn="base" latinLnBrk="0" hangingPunct="0">
              <a:lnSpc>
                <a:spcPct val="100000"/>
              </a:lnSpc>
              <a:spcBef>
                <a:spcPct val="0"/>
              </a:spcBef>
              <a:spcAft>
                <a:spcPts val="600"/>
              </a:spcAft>
              <a:buClrTx/>
              <a:buSzTx/>
              <a:buFont typeface="Arial"/>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Have client facing role experience in working with difficult clients to gather security requirements, identifying gaps, design and architect the solution, implement, deploy and resolve issues</a:t>
            </a:r>
          </a:p>
          <a:p>
            <a:pPr marL="171446" marR="0" lvl="0" indent="-171446" algn="just" defTabSz="914377" rtl="0" eaLnBrk="0" fontAlgn="base" latinLnBrk="0" hangingPunct="0">
              <a:lnSpc>
                <a:spcPct val="100000"/>
              </a:lnSpc>
              <a:spcBef>
                <a:spcPct val="0"/>
              </a:spcBef>
              <a:spcAft>
                <a:spcPts val="600"/>
              </a:spcAft>
              <a:buClrTx/>
              <a:buSzTx/>
              <a:buFont typeface="Arial"/>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Helped  customers in their digital transformation journeys by technically </a:t>
            </a:r>
            <a:r>
              <a:rPr lang="en-US" sz="1050">
                <a:solidFill>
                  <a:srgbClr val="000000"/>
                </a:solidFill>
                <a:latin typeface="Arial"/>
                <a:cs typeface="Arial"/>
              </a:rPr>
              <a:t>advising</a:t>
            </a:r>
            <a:r>
              <a:rPr kumimoji="0" lang="en-US" sz="1050" b="0" i="0" u="none" strike="noStrike" kern="1200" cap="none" spc="0" normalizeH="0" baseline="0" noProof="0">
                <a:ln>
                  <a:noFill/>
                </a:ln>
                <a:solidFill>
                  <a:srgbClr val="000000"/>
                </a:solidFill>
                <a:effectLst/>
                <a:uLnTx/>
                <a:uFillTx/>
                <a:latin typeface="Arial"/>
                <a:ea typeface="+mn-ea"/>
                <a:cs typeface="Arial"/>
              </a:rPr>
              <a:t> the teams to design, implement and deploy security solutions. As part of OT Security, experienced in assessments and Scans on Various OT and IOMT devices and driven improvements</a:t>
            </a:r>
          </a:p>
          <a:p>
            <a:pPr marL="171446" marR="0" lvl="0" indent="-171446" algn="just" defTabSz="914377" rtl="0" eaLnBrk="0" fontAlgn="base" latinLnBrk="0" hangingPunct="0">
              <a:lnSpc>
                <a:spcPct val="100000"/>
              </a:lnSpc>
              <a:spcBef>
                <a:spcPct val="0"/>
              </a:spcBef>
              <a:spcAft>
                <a:spcPts val="600"/>
              </a:spcAft>
              <a:buClrTx/>
              <a:buSzTx/>
              <a:buFont typeface="Arial"/>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Have onsite experience working in different geographies including Middle-East for meeting the customer requirements . Stationed at Middle -East for Clients  such as John Hopkins Aramco Healthcare(JHAH), Saudi Aramco, Saudi Telecom , Al-Tayyar Group</a:t>
            </a:r>
          </a:p>
          <a:p>
            <a:pPr marL="171446" marR="0" lvl="0" indent="-171446" algn="just" defTabSz="914377" rtl="0" eaLnBrk="0" fontAlgn="base" latinLnBrk="0" hangingPunct="0">
              <a:lnSpc>
                <a:spcPct val="100000"/>
              </a:lnSpc>
              <a:spcBef>
                <a:spcPct val="0"/>
              </a:spcBef>
              <a:spcAft>
                <a:spcPts val="600"/>
              </a:spcAft>
              <a:buClrTx/>
              <a:buSzTx/>
              <a:buFont typeface="Arial"/>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Assisted Various other clients across other Geographies such as AfrAsia Bank, BHP Billiton, Vodafone Group</a:t>
            </a:r>
          </a:p>
          <a:p>
            <a:pPr marL="171446" marR="0" lvl="0" indent="-171446" algn="just" defTabSz="914377" rtl="0" eaLnBrk="0" fontAlgn="base" latinLnBrk="0" hangingPunct="0">
              <a:lnSpc>
                <a:spcPct val="100000"/>
              </a:lnSpc>
              <a:spcBef>
                <a:spcPct val="0"/>
              </a:spcBef>
              <a:spcAft>
                <a:spcPts val="600"/>
              </a:spcAft>
              <a:buClrTx/>
              <a:buSzTx/>
              <a:buFont typeface="Arial"/>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Arial"/>
              </a:rPr>
              <a:t>Have experience in handling PAM POC’s to vendors to assess and enhance the product capabilities as per the customer requirement</a:t>
            </a:r>
          </a:p>
          <a:p>
            <a:pPr marL="0" marR="0" lvl="0" indent="0" algn="just" defTabSz="914377" rtl="0" eaLnBrk="0" fontAlgn="base" latinLnBrk="0" hangingPunct="0">
              <a:lnSpc>
                <a:spcPct val="100000"/>
              </a:lnSpc>
              <a:spcBef>
                <a:spcPct val="0"/>
              </a:spcBef>
              <a:spcAft>
                <a:spcPts val="600"/>
              </a:spcAft>
              <a:buClrTx/>
              <a:buSzTx/>
              <a:buFontTx/>
              <a:buNone/>
              <a:tabLst/>
              <a:defRPr/>
            </a:pPr>
            <a:r>
              <a:rPr kumimoji="0" lang="en-US" sz="1067" b="1" i="0" u="none" strike="noStrike" kern="1200" cap="none" spc="0" normalizeH="0" baseline="0" noProof="0">
                <a:ln>
                  <a:noFill/>
                </a:ln>
                <a:solidFill>
                  <a:srgbClr val="000000"/>
                </a:solidFill>
                <a:effectLst/>
                <a:uLnTx/>
                <a:uFillTx/>
                <a:latin typeface="Arial"/>
                <a:ea typeface="+mn-ea"/>
                <a:cs typeface="Arial"/>
              </a:rPr>
              <a:t>Pre-Sales Solution Design and Consulting</a:t>
            </a:r>
          </a:p>
          <a:p>
            <a:pPr marL="171446" marR="0" lvl="0" indent="-171446" algn="just" defTabSz="914377" rtl="0" eaLnBrk="0" fontAlgn="base" latinLnBrk="0" hangingPunct="0">
              <a:lnSpc>
                <a:spcPct val="100000"/>
              </a:lnSpc>
              <a:spcBef>
                <a:spcPct val="0"/>
              </a:spcBef>
              <a:spcAft>
                <a:spcPts val="600"/>
              </a:spcAft>
              <a:buClrTx/>
              <a:buSzTx/>
              <a:buFont typeface="Arial"/>
              <a:buChar char="•"/>
              <a:tabLst/>
              <a:defRPr/>
            </a:pPr>
            <a:r>
              <a:rPr kumimoji="0" lang="en-US" sz="1067" b="0" i="0" u="none" strike="noStrike" kern="1200" cap="none" spc="0" normalizeH="0" baseline="0" noProof="0">
                <a:ln>
                  <a:noFill/>
                </a:ln>
                <a:solidFill>
                  <a:srgbClr val="000000"/>
                </a:solidFill>
                <a:effectLst/>
                <a:uLnTx/>
                <a:uFillTx/>
                <a:latin typeface="Arial"/>
                <a:ea typeface="+mn-ea"/>
                <a:cs typeface="Arial"/>
              </a:rPr>
              <a:t>Have experience in IAM solution design &amp; Effort estimation, presenting solution decks, SOWs</a:t>
            </a:r>
          </a:p>
          <a:p>
            <a:pPr marL="0" marR="0" lvl="0" indent="0" algn="just" defTabSz="914377" rtl="0" eaLnBrk="0" fontAlgn="base" latinLnBrk="0" hangingPunct="0">
              <a:lnSpc>
                <a:spcPct val="100000"/>
              </a:lnSpc>
              <a:spcBef>
                <a:spcPct val="0"/>
              </a:spcBef>
              <a:spcAft>
                <a:spcPts val="600"/>
              </a:spcAft>
              <a:buClrTx/>
              <a:buSzTx/>
              <a:buFontTx/>
              <a:buNone/>
              <a:tabLst/>
              <a:defRPr/>
            </a:pPr>
            <a:endParaRPr kumimoji="0" lang="en-US" sz="1067" b="0" i="0" u="none" strike="noStrike" kern="1200" cap="none" spc="0" normalizeH="0" baseline="0" noProof="0">
              <a:ln>
                <a:noFill/>
              </a:ln>
              <a:solidFill>
                <a:srgbClr val="000000"/>
              </a:solidFill>
              <a:effectLst/>
              <a:uLnTx/>
              <a:uFillTx/>
              <a:latin typeface="Arial"/>
              <a:ea typeface="+mn-ea"/>
              <a:cs typeface="+mn-cs"/>
            </a:endParaRPr>
          </a:p>
        </p:txBody>
      </p:sp>
      <p:sp>
        <p:nvSpPr>
          <p:cNvPr id="8" name="Title 1">
            <a:extLst>
              <a:ext uri="{FF2B5EF4-FFF2-40B4-BE49-F238E27FC236}">
                <a16:creationId xmlns:a16="http://schemas.microsoft.com/office/drawing/2014/main" id="{EB79A99D-0F36-40EF-9921-8F51C0DEFFDB}"/>
              </a:ext>
            </a:extLst>
          </p:cNvPr>
          <p:cNvSpPr txBox="1">
            <a:spLocks/>
          </p:cNvSpPr>
          <p:nvPr/>
        </p:nvSpPr>
        <p:spPr>
          <a:xfrm>
            <a:off x="609601" y="296949"/>
            <a:ext cx="10733068" cy="533400"/>
          </a:xfrm>
          <a:prstGeom prst="rect">
            <a:avLst/>
          </a:prstGeom>
        </p:spPr>
        <p:txBody>
          <a:bodyPr vert="horz" lIns="0" tIns="0" rIns="0" bIns="0" rtlCol="0" anchor="t" anchorCtr="0">
            <a:noAutofit/>
          </a:bodyPr>
          <a:lstStyle>
            <a:lvl1pPr algn="l" defTabSz="685800" rtl="0" eaLnBrk="1" latinLnBrk="0" hangingPunct="1">
              <a:lnSpc>
                <a:spcPct val="70000"/>
              </a:lnSpc>
              <a:spcBef>
                <a:spcPct val="0"/>
              </a:spcBef>
              <a:buNone/>
              <a:defRPr sz="3000" kern="1200">
                <a:solidFill>
                  <a:schemeClr val="accent2"/>
                </a:solidFill>
                <a:latin typeface="+mj-lt"/>
                <a:ea typeface="+mj-ea"/>
                <a:cs typeface="+mj-cs"/>
              </a:defRPr>
            </a:lvl1pPr>
          </a:lstStyle>
          <a:p>
            <a:pPr marL="0" marR="0" lvl="0" indent="0" algn="l" defTabSz="685800" rtl="0" eaLnBrk="1" fontAlgn="auto" latinLnBrk="0" hangingPunct="1">
              <a:lnSpc>
                <a:spcPct val="70000"/>
              </a:lnSpc>
              <a:spcBef>
                <a:spcPct val="0"/>
              </a:spcBef>
              <a:spcAft>
                <a:spcPts val="0"/>
              </a:spcAft>
              <a:buClrTx/>
              <a:buSzTx/>
              <a:buFontTx/>
              <a:buNone/>
              <a:tabLst/>
              <a:defRPr/>
            </a:pPr>
            <a:r>
              <a:rPr kumimoji="0" lang="en-GB" sz="4000" b="0" i="0" u="none" strike="noStrike" kern="1200" cap="none" spc="0" normalizeH="0" baseline="0" noProof="0">
                <a:ln>
                  <a:noFill/>
                </a:ln>
                <a:solidFill>
                  <a:srgbClr val="00338D"/>
                </a:solidFill>
                <a:effectLst/>
                <a:uLnTx/>
                <a:uFillTx/>
                <a:latin typeface="KPMG Bold"/>
                <a:ea typeface="+mj-ea"/>
                <a:cs typeface="+mj-cs"/>
              </a:rPr>
              <a:t>Aditya  Jayanthy</a:t>
            </a:r>
          </a:p>
          <a:p>
            <a:pPr marL="0" marR="0" lvl="0" indent="0" algn="l" defTabSz="914377" rtl="0" eaLnBrk="1" fontAlgn="auto" latinLnBrk="0" hangingPunct="1">
              <a:lnSpc>
                <a:spcPct val="70000"/>
              </a:lnSpc>
              <a:spcBef>
                <a:spcPct val="0"/>
              </a:spcBef>
              <a:spcAft>
                <a:spcPts val="0"/>
              </a:spcAft>
              <a:buClrTx/>
              <a:buSzTx/>
              <a:buFontTx/>
              <a:buNone/>
              <a:tabLst/>
              <a:defRPr/>
            </a:pPr>
            <a:endParaRPr kumimoji="0" lang="en-GB" sz="4000" b="0" i="0" u="none" strike="noStrike" kern="1200" cap="none" spc="0" normalizeH="0" baseline="0" noProof="0">
              <a:ln>
                <a:noFill/>
              </a:ln>
              <a:solidFill>
                <a:srgbClr val="00338D"/>
              </a:solidFill>
              <a:effectLst/>
              <a:uLnTx/>
              <a:uFillTx/>
              <a:latin typeface="KPMG Bold"/>
              <a:ea typeface="+mj-ea"/>
              <a:cs typeface="+mj-cs"/>
            </a:endParaRPr>
          </a:p>
        </p:txBody>
      </p:sp>
      <p:sp>
        <p:nvSpPr>
          <p:cNvPr id="7" name="Text Placeholder 5">
            <a:extLst>
              <a:ext uri="{FF2B5EF4-FFF2-40B4-BE49-F238E27FC236}">
                <a16:creationId xmlns:a16="http://schemas.microsoft.com/office/drawing/2014/main" id="{B4E2162C-8778-48CB-B680-FABC6947F6CE}"/>
              </a:ext>
            </a:extLst>
          </p:cNvPr>
          <p:cNvSpPr txBox="1">
            <a:spLocks/>
          </p:cNvSpPr>
          <p:nvPr/>
        </p:nvSpPr>
        <p:spPr>
          <a:xfrm>
            <a:off x="478821" y="2434975"/>
            <a:ext cx="2346834" cy="3925057"/>
          </a:xfrm>
          <a:prstGeom prst="rect">
            <a:avLst/>
          </a:prstGeom>
        </p:spPr>
        <p:txBody>
          <a:bodyPr>
            <a:normAutofit fontScale="25000" lnSpcReduction="20000"/>
          </a:bodyPr>
          <a:lstStyle>
            <a:lvl1pPr marL="0" indent="0" algn="l" defTabSz="914400" rtl="0" eaLnBrk="1" latinLnBrk="0" hangingPunct="1">
              <a:lnSpc>
                <a:spcPct val="100000"/>
              </a:lnSpc>
              <a:spcBef>
                <a:spcPts val="0"/>
              </a:spcBef>
              <a:spcAft>
                <a:spcPts val="600"/>
              </a:spcAft>
              <a:buFontTx/>
              <a:buNone/>
              <a:defRPr sz="12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900" kern="1200">
                <a:solidFill>
                  <a:schemeClr val="tx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a:solidFill>
                  <a:schemeClr val="tx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900" kern="1200" baseline="0">
                <a:solidFill>
                  <a:schemeClr val="tx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eaLnBrk="1" fontAlgn="auto" hangingPunct="1">
              <a:lnSpc>
                <a:spcPct val="100000"/>
              </a:lnSpc>
              <a:spcBef>
                <a:spcPts val="0"/>
              </a:spcBef>
              <a:spcAft>
                <a:spcPts val="600"/>
              </a:spcAft>
              <a:buClrTx/>
              <a:buSzTx/>
              <a:buFontTx/>
              <a:buNone/>
              <a:tabLst/>
              <a:defRPr/>
            </a:pPr>
            <a:r>
              <a:rPr lang="it-IT" sz="4000">
                <a:solidFill>
                  <a:schemeClr val="tx1"/>
                </a:solidFill>
              </a:rPr>
              <a:t>Associate Director</a:t>
            </a:r>
          </a:p>
          <a:p>
            <a:pPr marL="0" marR="0" lvl="0" indent="0" defTabSz="914400" eaLnBrk="1" fontAlgn="auto" hangingPunct="1">
              <a:lnSpc>
                <a:spcPct val="100000"/>
              </a:lnSpc>
              <a:spcBef>
                <a:spcPts val="0"/>
              </a:spcBef>
              <a:spcAft>
                <a:spcPts val="600"/>
              </a:spcAft>
              <a:buClrTx/>
              <a:buSzTx/>
              <a:buFontTx/>
              <a:buNone/>
              <a:tabLst/>
              <a:defRPr/>
            </a:pPr>
            <a:r>
              <a:rPr lang="it-IT" sz="4000">
                <a:solidFill>
                  <a:schemeClr val="tx1"/>
                </a:solidFill>
              </a:rPr>
              <a:t>(Digital Trust, KPMG India)  </a:t>
            </a:r>
          </a:p>
          <a:p>
            <a:pPr marL="0" marR="0" lvl="0" indent="0" defTabSz="914377" eaLnBrk="0" fontAlgn="base" hangingPunct="0">
              <a:lnSpc>
                <a:spcPct val="100000"/>
              </a:lnSpc>
              <a:spcBef>
                <a:spcPct val="0"/>
              </a:spcBef>
              <a:spcAft>
                <a:spcPts val="600"/>
              </a:spcAft>
              <a:buClrTx/>
              <a:buSzTx/>
              <a:buFontTx/>
              <a:buNone/>
              <a:tabLst/>
              <a:defRPr/>
            </a:pPr>
            <a:r>
              <a:rPr lang="en-US" sz="4000"/>
              <a:t>Function and Specialization</a:t>
            </a:r>
          </a:p>
          <a:p>
            <a:pPr marL="171446" marR="0" lvl="0" indent="-171446" defTabSz="914377" eaLnBrk="0" fontAlgn="base" hangingPunct="0">
              <a:lnSpc>
                <a:spcPct val="100000"/>
              </a:lnSpc>
              <a:spcBef>
                <a:spcPct val="0"/>
              </a:spcBef>
              <a:spcAft>
                <a:spcPts val="600"/>
              </a:spcAft>
              <a:buClrTx/>
              <a:buSzTx/>
              <a:buFont typeface="Arial"/>
              <a:buChar char="•"/>
              <a:tabLst/>
              <a:defRPr/>
            </a:pPr>
            <a:r>
              <a:rPr lang="en-US" sz="4000" b="0"/>
              <a:t>Solution Architecture and Designing</a:t>
            </a:r>
          </a:p>
          <a:p>
            <a:pPr marL="171446" marR="0" lvl="0" indent="-171446" defTabSz="914377" eaLnBrk="0" fontAlgn="base" hangingPunct="0">
              <a:lnSpc>
                <a:spcPct val="100000"/>
              </a:lnSpc>
              <a:spcBef>
                <a:spcPct val="0"/>
              </a:spcBef>
              <a:spcAft>
                <a:spcPts val="600"/>
              </a:spcAft>
              <a:buClrTx/>
              <a:buSzTx/>
              <a:buFont typeface="Arial"/>
              <a:buChar char="•"/>
              <a:tabLst/>
              <a:defRPr/>
            </a:pPr>
            <a:r>
              <a:rPr lang="en-US" sz="4000" b="0"/>
              <a:t>Solution Estimation, staffing, pricing and  writing SOWs</a:t>
            </a:r>
          </a:p>
          <a:p>
            <a:pPr marL="171446" marR="0" lvl="0" indent="-171446" defTabSz="914377" eaLnBrk="0" fontAlgn="base" hangingPunct="0">
              <a:lnSpc>
                <a:spcPct val="100000"/>
              </a:lnSpc>
              <a:spcBef>
                <a:spcPct val="0"/>
              </a:spcBef>
              <a:spcAft>
                <a:spcPts val="600"/>
              </a:spcAft>
              <a:buClrTx/>
              <a:buSzTx/>
              <a:buFont typeface="Arial"/>
              <a:buChar char="•"/>
              <a:tabLst/>
              <a:defRPr/>
            </a:pPr>
            <a:r>
              <a:rPr lang="en-US" sz="4000" b="0"/>
              <a:t>IAM Assessment, Design &amp; Implementation</a:t>
            </a:r>
          </a:p>
          <a:p>
            <a:pPr marL="171446" marR="0" lvl="0" indent="-171446" defTabSz="914377" eaLnBrk="0" fontAlgn="base" hangingPunct="0">
              <a:lnSpc>
                <a:spcPct val="100000"/>
              </a:lnSpc>
              <a:spcBef>
                <a:spcPct val="0"/>
              </a:spcBef>
              <a:spcAft>
                <a:spcPts val="600"/>
              </a:spcAft>
              <a:buClrTx/>
              <a:buSzTx/>
              <a:buFont typeface="Arial"/>
              <a:buChar char="•"/>
              <a:tabLst/>
              <a:defRPr/>
            </a:pPr>
            <a:r>
              <a:rPr lang="en-US" sz="4000" b="0"/>
              <a:t>Technical IAM Governance</a:t>
            </a:r>
          </a:p>
          <a:p>
            <a:pPr marL="171446" marR="0" lvl="0" indent="-171446" algn="l" defTabSz="914377" eaLnBrk="0" fontAlgn="base" hangingPunct="0">
              <a:lnSpc>
                <a:spcPct val="100000"/>
              </a:lnSpc>
              <a:spcBef>
                <a:spcPct val="0"/>
              </a:spcBef>
              <a:buClrTx/>
              <a:buSzTx/>
              <a:buFont typeface="Arial"/>
              <a:buChar char="•"/>
              <a:tabLst/>
              <a:defRPr/>
            </a:pPr>
            <a:endParaRPr lang="it-IT" sz="4000">
              <a:solidFill>
                <a:srgbClr val="0C2D83"/>
              </a:solidFill>
              <a:cs typeface="Arial"/>
            </a:endParaRPr>
          </a:p>
          <a:p>
            <a:pPr marL="0" marR="0" lvl="0" indent="0" algn="l" defTabSz="914377" eaLnBrk="0" fontAlgn="base" hangingPunct="0">
              <a:lnSpc>
                <a:spcPct val="100000"/>
              </a:lnSpc>
              <a:spcBef>
                <a:spcPct val="0"/>
              </a:spcBef>
              <a:buClrTx/>
              <a:buSzTx/>
              <a:buFontTx/>
              <a:buNone/>
              <a:tabLst/>
              <a:defRPr/>
            </a:pPr>
            <a:r>
              <a:rPr lang="en-US" sz="4000">
                <a:solidFill>
                  <a:schemeClr val="tx1"/>
                </a:solidFill>
                <a:cs typeface="Arial"/>
              </a:rPr>
              <a:t>Education &amp; Certifications</a:t>
            </a:r>
          </a:p>
          <a:p>
            <a:pPr marL="171446" marR="0" lvl="0" indent="-171446" algn="l" defTabSz="914377" eaLnBrk="0" fontAlgn="base" hangingPunct="0">
              <a:lnSpc>
                <a:spcPct val="100000"/>
              </a:lnSpc>
              <a:spcBef>
                <a:spcPct val="0"/>
              </a:spcBef>
              <a:buClrTx/>
              <a:buSzTx/>
              <a:buFont typeface="Arial"/>
              <a:buChar char="•"/>
              <a:tabLst/>
              <a:defRPr/>
            </a:pPr>
            <a:r>
              <a:rPr lang="en-US" sz="4000" b="0">
                <a:solidFill>
                  <a:srgbClr val="0C2D83"/>
                </a:solidFill>
                <a:cs typeface="Arial"/>
              </a:rPr>
              <a:t>Exec. PGDM,-International Business , LIBA Chennai -2013</a:t>
            </a:r>
          </a:p>
          <a:p>
            <a:pPr marL="171446" marR="0" lvl="0" indent="-171446" algn="l" defTabSz="914377" eaLnBrk="0" fontAlgn="base" hangingPunct="0">
              <a:lnSpc>
                <a:spcPct val="100000"/>
              </a:lnSpc>
              <a:spcBef>
                <a:spcPct val="0"/>
              </a:spcBef>
              <a:buClrTx/>
              <a:buSzTx/>
              <a:buFont typeface="Arial"/>
              <a:buChar char="•"/>
              <a:tabLst/>
              <a:defRPr/>
            </a:pPr>
            <a:r>
              <a:rPr lang="en-US" sz="4000" b="0">
                <a:solidFill>
                  <a:srgbClr val="0C2D83"/>
                </a:solidFill>
                <a:cs typeface="Arial"/>
              </a:rPr>
              <a:t>B.E., RTMNU, Nagpur- 2010</a:t>
            </a:r>
          </a:p>
          <a:p>
            <a:pPr marL="171446" marR="0" lvl="0" indent="-171446" algn="just" defTabSz="914377" eaLnBrk="0" fontAlgn="base" hangingPunct="0">
              <a:lnSpc>
                <a:spcPct val="100000"/>
              </a:lnSpc>
              <a:spcBef>
                <a:spcPct val="0"/>
              </a:spcBef>
              <a:buClrTx/>
              <a:buSzTx/>
              <a:buFont typeface="Arial"/>
              <a:buChar char="•"/>
              <a:tabLst/>
              <a:defRPr/>
            </a:pPr>
            <a:r>
              <a:rPr lang="en-US" sz="4000" b="0">
                <a:solidFill>
                  <a:srgbClr val="0C2D83"/>
                </a:solidFill>
                <a:cs typeface="Arial"/>
              </a:rPr>
              <a:t>CyberArk Partner</a:t>
            </a:r>
          </a:p>
          <a:p>
            <a:pPr marL="171446" marR="0" lvl="0" indent="-171446" algn="just" defTabSz="914377" eaLnBrk="0" fontAlgn="base" hangingPunct="0">
              <a:lnSpc>
                <a:spcPct val="100000"/>
              </a:lnSpc>
              <a:spcBef>
                <a:spcPct val="0"/>
              </a:spcBef>
              <a:buClrTx/>
              <a:buSzTx/>
              <a:buFont typeface="Arial"/>
              <a:buChar char="•"/>
              <a:tabLst/>
              <a:defRPr/>
            </a:pPr>
            <a:r>
              <a:rPr lang="en-US" sz="4000" b="0">
                <a:solidFill>
                  <a:srgbClr val="0C2D83"/>
                </a:solidFill>
                <a:cs typeface="Arial"/>
              </a:rPr>
              <a:t>CyberArk PAS Admin</a:t>
            </a:r>
          </a:p>
          <a:p>
            <a:pPr marL="171446" indent="-171446" algn="just" defTabSz="914377" eaLnBrk="0" fontAlgn="base" hangingPunct="0">
              <a:spcBef>
                <a:spcPct val="0"/>
              </a:spcBef>
              <a:buFont typeface="Arial"/>
              <a:buChar char="•"/>
              <a:defRPr/>
            </a:pPr>
            <a:r>
              <a:rPr kumimoji="0" lang="en-US" sz="4000" b="0" i="0" u="none" strike="noStrike" kern="1200" cap="none" spc="0" normalizeH="0" baseline="0" noProof="0">
                <a:ln>
                  <a:noFill/>
                </a:ln>
                <a:solidFill>
                  <a:srgbClr val="0C2D83"/>
                </a:solidFill>
                <a:effectLst/>
                <a:uLnTx/>
                <a:uFillTx/>
                <a:ea typeface="+mn-ea"/>
                <a:cs typeface="Arial"/>
              </a:rPr>
              <a:t>BeyondTrust (BCIE)</a:t>
            </a:r>
            <a:endParaRPr lang="en-US" sz="4000" b="0">
              <a:solidFill>
                <a:srgbClr val="0C2D83"/>
              </a:solidFill>
              <a:cs typeface="Arial"/>
            </a:endParaRPr>
          </a:p>
          <a:p>
            <a:pPr marL="171446" marR="0" lvl="0" indent="-171446" algn="just" defTabSz="914377" eaLnBrk="0" fontAlgn="base" hangingPunct="0">
              <a:lnSpc>
                <a:spcPct val="100000"/>
              </a:lnSpc>
              <a:spcBef>
                <a:spcPct val="0"/>
              </a:spcBef>
              <a:buClrTx/>
              <a:buSzTx/>
              <a:buFont typeface="Arial"/>
              <a:buChar char="•"/>
              <a:tabLst/>
              <a:defRPr/>
            </a:pPr>
            <a:r>
              <a:rPr lang="en-US" sz="4000" b="0">
                <a:solidFill>
                  <a:srgbClr val="0C2D83"/>
                </a:solidFill>
                <a:cs typeface="Arial"/>
              </a:rPr>
              <a:t>CEH v9</a:t>
            </a:r>
          </a:p>
          <a:p>
            <a:pPr marL="0" marR="0" lvl="1" indent="0" algn="l" defTabSz="914400" rtl="0" eaLnBrk="1" fontAlgn="auto" latinLnBrk="0" hangingPunct="1">
              <a:lnSpc>
                <a:spcPct val="100000"/>
              </a:lnSpc>
              <a:spcBef>
                <a:spcPts val="0"/>
              </a:spcBef>
              <a:spcAft>
                <a:spcPts val="600"/>
              </a:spcAft>
              <a:buClrTx/>
              <a:buSzTx/>
              <a:buFontTx/>
              <a:buNone/>
              <a:tabLst/>
              <a:defRPr/>
            </a:pPr>
            <a:endParaRPr kumimoji="0" lang="en-GB" sz="5333"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2538E211-8127-4169-9C33-B0D00BBCA80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864" y="869951"/>
            <a:ext cx="1238635" cy="1485820"/>
          </a:xfrm>
          <a:prstGeom prst="rect">
            <a:avLst/>
          </a:prstGeom>
        </p:spPr>
      </p:pic>
    </p:spTree>
    <p:extLst>
      <p:ext uri="{BB962C8B-B14F-4D97-AF65-F5344CB8AC3E}">
        <p14:creationId xmlns:p14="http://schemas.microsoft.com/office/powerpoint/2010/main" val="13529864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B57294A-5BF7-414F-A323-63CE6110ACFA}"/>
              </a:ext>
            </a:extLst>
          </p:cNvPr>
          <p:cNvCxnSpPr/>
          <p:nvPr/>
        </p:nvCxnSpPr>
        <p:spPr>
          <a:xfrm>
            <a:off x="2968851" y="1239392"/>
            <a:ext cx="0" cy="51206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0DCD8A-2EC9-4AD2-8197-AAFA4BC3DC79}"/>
              </a:ext>
            </a:extLst>
          </p:cNvPr>
          <p:cNvSpPr txBox="1"/>
          <p:nvPr/>
        </p:nvSpPr>
        <p:spPr>
          <a:xfrm>
            <a:off x="3255245" y="1139500"/>
            <a:ext cx="8601132" cy="4246421"/>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algn="just" defTabSz="914377" eaLnBrk="0" fontAlgn="base" hangingPunct="0">
              <a:spcBef>
                <a:spcPct val="0"/>
              </a:spcBef>
              <a:spcAft>
                <a:spcPts val="600"/>
              </a:spcAft>
            </a:pPr>
            <a:r>
              <a:rPr lang="en-US" sz="1067" b="1">
                <a:solidFill>
                  <a:srgbClr val="0C2D83"/>
                </a:solidFill>
                <a:cs typeface="Arial"/>
              </a:rPr>
              <a:t>Background</a:t>
            </a:r>
          </a:p>
          <a:p>
            <a:pPr defTabSz="914377">
              <a:spcAft>
                <a:spcPct val="50000"/>
              </a:spcAft>
              <a:tabLst>
                <a:tab pos="295267" algn="l"/>
              </a:tabLst>
              <a:defRPr/>
            </a:pPr>
            <a:r>
              <a:rPr lang="en-US" sz="1067">
                <a:solidFill>
                  <a:srgbClr val="000000"/>
                </a:solidFill>
                <a:ea typeface="Calibri"/>
                <a:cs typeface="Calibri"/>
              </a:rPr>
              <a:t>Amitkumar</a:t>
            </a:r>
            <a:r>
              <a:rPr lang="en-US" sz="1067">
                <a:ea typeface="Calibri"/>
                <a:cs typeface="Calibri"/>
              </a:rPr>
              <a:t> has around 8 years of extensive experience in Solution Designing , Architecture &amp; Consulting Identity of Privilege Access solutions for customers across different industries. He has expertise in implementing/consulting PAM/IAM features like – SODs, Risk Definitions &amp; Mitigation controls, Identification, Authentication methods, Provisioning, De-provisioning &amp; Automation, Single sign-on.</a:t>
            </a:r>
          </a:p>
          <a:p>
            <a:pPr algn="just" defTabSz="914377" eaLnBrk="0" fontAlgn="base" hangingPunct="0">
              <a:spcBef>
                <a:spcPct val="0"/>
              </a:spcBef>
              <a:spcAft>
                <a:spcPts val="600"/>
              </a:spcAft>
            </a:pPr>
            <a:r>
              <a:rPr lang="en-US" sz="1067" b="1">
                <a:solidFill>
                  <a:srgbClr val="0C2D83"/>
                </a:solidFill>
                <a:cs typeface="Arial"/>
              </a:rPr>
              <a:t>Professional and Industry Experience</a:t>
            </a:r>
            <a:r>
              <a:rPr lang="en-US" sz="1067">
                <a:ea typeface="+mn-lt"/>
                <a:cs typeface="+mn-lt"/>
              </a:rPr>
              <a:t>  </a:t>
            </a:r>
          </a:p>
          <a:p>
            <a:pPr marL="171446" indent="-171446">
              <a:lnSpc>
                <a:spcPct val="110000"/>
              </a:lnSpc>
              <a:spcBef>
                <a:spcPct val="25000"/>
              </a:spcBef>
              <a:spcAft>
                <a:spcPct val="50000"/>
              </a:spcAft>
              <a:buFont typeface="Arial"/>
              <a:buChar char="•"/>
              <a:tabLst>
                <a:tab pos="295267" algn="l"/>
              </a:tabLst>
              <a:defRPr/>
            </a:pPr>
            <a:r>
              <a:rPr lang="en-US" sz="1067">
                <a:ea typeface="+mn-lt"/>
                <a:cs typeface="+mn-lt"/>
              </a:rPr>
              <a:t>Assisted in establishing PAM Solutions for customers across different industries.(BSFI, Manufacturing, Telecom, IT Services) </a:t>
            </a:r>
          </a:p>
          <a:p>
            <a:pPr marL="171446" indent="-171446">
              <a:lnSpc>
                <a:spcPct val="110000"/>
              </a:lnSpc>
              <a:spcBef>
                <a:spcPct val="25000"/>
              </a:spcBef>
              <a:spcAft>
                <a:spcPct val="50000"/>
              </a:spcAft>
              <a:buFont typeface="Arial"/>
              <a:buChar char="•"/>
              <a:tabLst>
                <a:tab pos="295267" algn="l"/>
              </a:tabLst>
              <a:defRPr/>
            </a:pPr>
            <a:r>
              <a:rPr lang="en-US" sz="1067">
                <a:ea typeface="+mn-lt"/>
                <a:cs typeface="+mn-lt"/>
              </a:rPr>
              <a:t>Infrastructure setup for PAM (Privilege Identity &amp; Access Management) platform for various products &amp; technologies (Performance tuning, high availability, disaster recovery model)</a:t>
            </a:r>
          </a:p>
          <a:p>
            <a:pPr marL="171446" indent="-171446">
              <a:lnSpc>
                <a:spcPct val="110000"/>
              </a:lnSpc>
              <a:spcBef>
                <a:spcPct val="25000"/>
              </a:spcBef>
              <a:spcAft>
                <a:spcPct val="50000"/>
              </a:spcAft>
              <a:buFont typeface="Arial"/>
              <a:buChar char="•"/>
              <a:tabLst>
                <a:tab pos="295267" algn="l"/>
              </a:tabLst>
              <a:defRPr/>
            </a:pPr>
            <a:r>
              <a:rPr lang="en-US" sz="1067">
                <a:ea typeface="+mn-lt"/>
                <a:cs typeface="+mn-lt"/>
              </a:rPr>
              <a:t>End to end project Implementation &amp; Support Lead Automation of Provisioning &amp; De-provisioning (Users &amp; Infrastructure Onboarding/Off boarding)</a:t>
            </a:r>
          </a:p>
          <a:p>
            <a:pPr marL="171446" indent="-171446">
              <a:lnSpc>
                <a:spcPct val="110000"/>
              </a:lnSpc>
              <a:spcBef>
                <a:spcPct val="25000"/>
              </a:spcBef>
              <a:spcAft>
                <a:spcPct val="50000"/>
              </a:spcAft>
              <a:buFont typeface="Arial"/>
              <a:buChar char="•"/>
              <a:tabLst>
                <a:tab pos="295267" algn="l"/>
              </a:tabLst>
              <a:defRPr/>
            </a:pPr>
            <a:r>
              <a:rPr lang="en-US" sz="1067">
                <a:ea typeface="+mn-lt"/>
                <a:cs typeface="+mn-lt"/>
              </a:rPr>
              <a:t>Executed Application integrations, workflows, custom connectors &amp; Implementation of complex business workflows, Ticketing system Integration</a:t>
            </a:r>
          </a:p>
          <a:p>
            <a:pPr marL="171446" indent="-171446">
              <a:lnSpc>
                <a:spcPct val="110000"/>
              </a:lnSpc>
              <a:spcBef>
                <a:spcPct val="25000"/>
              </a:spcBef>
              <a:spcAft>
                <a:spcPct val="50000"/>
              </a:spcAft>
              <a:buFont typeface="Arial"/>
              <a:buChar char="•"/>
              <a:tabLst>
                <a:tab pos="295267" algn="l"/>
              </a:tabLst>
              <a:defRPr/>
            </a:pPr>
            <a:r>
              <a:rPr lang="en-US" sz="1067">
                <a:ea typeface="+mn-lt"/>
                <a:cs typeface="+mn-lt"/>
              </a:rPr>
              <a:t>Done multiple Configuration of UI customization, reporting &amp; alerts/notifications &amp;Telco multi location out-of-the box device Integration</a:t>
            </a:r>
          </a:p>
          <a:p>
            <a:pPr marL="171446" indent="-171446">
              <a:lnSpc>
                <a:spcPct val="110000"/>
              </a:lnSpc>
              <a:spcBef>
                <a:spcPct val="25000"/>
              </a:spcBef>
              <a:spcAft>
                <a:spcPct val="50000"/>
              </a:spcAft>
              <a:buFont typeface="Arial"/>
              <a:buChar char="•"/>
              <a:tabLst>
                <a:tab pos="295267" algn="l"/>
              </a:tabLst>
              <a:defRPr/>
            </a:pPr>
            <a:r>
              <a:rPr lang="en-US" sz="1067">
                <a:ea typeface="+mn-lt"/>
                <a:cs typeface="+mn-lt"/>
              </a:rPr>
              <a:t>API enhanced Integration of PIM with other SOC devices &amp; SaaS Applications.</a:t>
            </a:r>
          </a:p>
          <a:p>
            <a:pPr marL="171446" indent="-171446">
              <a:lnSpc>
                <a:spcPct val="110000"/>
              </a:lnSpc>
              <a:spcBef>
                <a:spcPct val="25000"/>
              </a:spcBef>
              <a:spcAft>
                <a:spcPct val="50000"/>
              </a:spcAft>
              <a:buFont typeface="Arial"/>
              <a:buChar char="•"/>
              <a:tabLst>
                <a:tab pos="295267" algn="l"/>
              </a:tabLst>
              <a:defRPr/>
            </a:pPr>
            <a:r>
              <a:rPr lang="en-US" sz="1067">
                <a:ea typeface="+mn-lt"/>
                <a:cs typeface="+mn-lt"/>
              </a:rPr>
              <a:t>2FA Integration, SIEM Integration for business case analysis .Trainings &amp; workshop for clients</a:t>
            </a:r>
          </a:p>
          <a:p>
            <a:pPr marL="171446" indent="-171446">
              <a:lnSpc>
                <a:spcPct val="110000"/>
              </a:lnSpc>
              <a:spcBef>
                <a:spcPct val="25000"/>
              </a:spcBef>
              <a:spcAft>
                <a:spcPct val="50000"/>
              </a:spcAft>
              <a:buFont typeface="Arial"/>
              <a:buChar char="•"/>
              <a:tabLst>
                <a:tab pos="295267" algn="l"/>
              </a:tabLst>
              <a:defRPr/>
            </a:pPr>
            <a:r>
              <a:rPr lang="en-US" sz="1067">
                <a:ea typeface="+mn-lt"/>
                <a:cs typeface="+mn-lt"/>
              </a:rPr>
              <a:t>Planning and executing BCP (business continuity planning) / DR drills for PAM infrastructure</a:t>
            </a:r>
          </a:p>
          <a:p>
            <a:pPr marL="171446" indent="-171446" defTabSz="914377">
              <a:lnSpc>
                <a:spcPct val="110000"/>
              </a:lnSpc>
              <a:spcBef>
                <a:spcPct val="25000"/>
              </a:spcBef>
              <a:spcAft>
                <a:spcPct val="50000"/>
              </a:spcAft>
              <a:buFont typeface="Arial"/>
              <a:buChar char="•"/>
              <a:tabLst>
                <a:tab pos="295267" algn="l"/>
              </a:tabLst>
              <a:defRPr/>
            </a:pPr>
            <a:r>
              <a:rPr lang="en-US" sz="1067">
                <a:ea typeface="+mn-lt"/>
                <a:cs typeface="+mn-lt"/>
              </a:rPr>
              <a:t>Customer engagement, steer committee meetings &amp; Project management</a:t>
            </a:r>
            <a:endParaRPr lang="en-US" sz="1067">
              <a:cs typeface="Arial"/>
            </a:endParaRPr>
          </a:p>
          <a:p>
            <a:pPr algn="just" defTabSz="914377" eaLnBrk="0" fontAlgn="base" hangingPunct="0">
              <a:spcBef>
                <a:spcPct val="0"/>
              </a:spcBef>
              <a:spcAft>
                <a:spcPts val="600"/>
              </a:spcAft>
            </a:pPr>
            <a:endParaRPr lang="en-US" sz="1067">
              <a:solidFill>
                <a:srgbClr val="000000"/>
              </a:solidFill>
            </a:endParaRPr>
          </a:p>
        </p:txBody>
      </p:sp>
      <p:sp>
        <p:nvSpPr>
          <p:cNvPr id="18" name="TextBox 17">
            <a:extLst>
              <a:ext uri="{FF2B5EF4-FFF2-40B4-BE49-F238E27FC236}">
                <a16:creationId xmlns:a16="http://schemas.microsoft.com/office/drawing/2014/main" id="{9945A083-FC86-48AA-AAAB-DC5FD42B0375}"/>
              </a:ext>
            </a:extLst>
          </p:cNvPr>
          <p:cNvSpPr txBox="1"/>
          <p:nvPr/>
        </p:nvSpPr>
        <p:spPr>
          <a:xfrm>
            <a:off x="657690" y="2295019"/>
            <a:ext cx="2311161" cy="4487064"/>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defTabSz="914377" eaLnBrk="0" fontAlgn="base" hangingPunct="0">
              <a:spcBef>
                <a:spcPct val="0"/>
              </a:spcBef>
              <a:spcAft>
                <a:spcPts val="600"/>
              </a:spcAft>
            </a:pPr>
            <a:r>
              <a:rPr lang="en-US" sz="1333" b="1">
                <a:solidFill>
                  <a:srgbClr val="002060"/>
                </a:solidFill>
                <a:cs typeface="Arial"/>
              </a:rPr>
              <a:t>Manager</a:t>
            </a:r>
          </a:p>
          <a:p>
            <a:pPr defTabSz="914377" eaLnBrk="0" fontAlgn="base" hangingPunct="0">
              <a:spcBef>
                <a:spcPct val="0"/>
              </a:spcBef>
              <a:spcAft>
                <a:spcPts val="600"/>
              </a:spcAft>
            </a:pPr>
            <a:r>
              <a:rPr lang="en-US" sz="1067" b="1">
                <a:solidFill>
                  <a:srgbClr val="002060"/>
                </a:solidFill>
                <a:cs typeface="Arial"/>
              </a:rPr>
              <a:t>(Digital Trust, KPMG India)</a:t>
            </a:r>
          </a:p>
          <a:p>
            <a:pPr defTabSz="914377" eaLnBrk="0" fontAlgn="base" hangingPunct="0">
              <a:spcBef>
                <a:spcPct val="0"/>
              </a:spcBef>
              <a:spcAft>
                <a:spcPts val="600"/>
              </a:spcAft>
            </a:pPr>
            <a:r>
              <a:rPr lang="en-US" sz="1067" b="1">
                <a:solidFill>
                  <a:srgbClr val="0C2D83"/>
                </a:solidFill>
                <a:cs typeface="Arial"/>
              </a:rPr>
              <a:t>Function and Specialization</a:t>
            </a:r>
            <a:r>
              <a:rPr lang="en-US" altLang="en-US" sz="1067">
                <a:latin typeface="Arial" panose="020B0604020202020204" pitchFamily="34" charset="0"/>
                <a:cs typeface="Arial"/>
              </a:rPr>
              <a:t>.</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Identity &amp; Access Governance (Provisioning, access certification, SODs, role mining, risk definition &amp; mitigation)</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Privileged Access Management</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Design &amp; Development</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IAM &amp; PAM Audits</a:t>
            </a:r>
          </a:p>
          <a:p>
            <a:pPr marL="0" lvl="1">
              <a:spcBef>
                <a:spcPct val="40000"/>
              </a:spcBef>
              <a:buClr>
                <a:srgbClr val="000000"/>
              </a:buClr>
              <a:buSzPct val="85000"/>
              <a:defRPr/>
            </a:pPr>
            <a:endParaRPr lang="en-US" sz="1067" b="1">
              <a:solidFill>
                <a:srgbClr val="0C2D83"/>
              </a:solidFill>
              <a:cs typeface="Arial"/>
            </a:endParaRPr>
          </a:p>
          <a:p>
            <a:pPr marL="0" lvl="1">
              <a:spcBef>
                <a:spcPct val="40000"/>
              </a:spcBef>
              <a:buClr>
                <a:srgbClr val="000000"/>
              </a:buClr>
              <a:buSzPct val="85000"/>
              <a:defRPr/>
            </a:pPr>
            <a:r>
              <a:rPr lang="en-US" sz="1067" b="1">
                <a:solidFill>
                  <a:srgbClr val="0C2D83"/>
                </a:solidFill>
                <a:cs typeface="Arial"/>
              </a:rPr>
              <a:t>Education &amp; Certifications</a:t>
            </a:r>
          </a:p>
          <a:p>
            <a:pPr marL="171446" lvl="1" indent="-171446">
              <a:spcBef>
                <a:spcPct val="40000"/>
              </a:spcBef>
              <a:buClr>
                <a:srgbClr val="000000"/>
              </a:buClr>
              <a:buSzPct val="85000"/>
              <a:buFont typeface="Arial" panose="020B0604020202020204" pitchFamily="34" charset="0"/>
              <a:buChar char="•"/>
              <a:defRPr/>
            </a:pPr>
            <a:r>
              <a:rPr lang="en-US" altLang="en-US" sz="1067" b="1">
                <a:latin typeface="Arial" panose="020B0604020202020204" pitchFamily="34" charset="0"/>
                <a:cs typeface="Arial"/>
              </a:rPr>
              <a:t>Bachelor of Technology</a:t>
            </a:r>
            <a:r>
              <a:rPr lang="en-US" altLang="en-US" sz="1067">
                <a:latin typeface="Arial" panose="020B0604020202020204" pitchFamily="34" charset="0"/>
                <a:cs typeface="Arial"/>
              </a:rPr>
              <a:t>.</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CEH, SC 900, CyberArk Defender &amp; Sentry, ARCON PAM, Delinea Secret Server, Saviynt CPAM CCNA Security Certified</a:t>
            </a:r>
          </a:p>
          <a:p>
            <a:pPr marL="171446" lvl="1" indent="-171446">
              <a:spcBef>
                <a:spcPct val="40000"/>
              </a:spcBef>
              <a:buClr>
                <a:srgbClr val="000000"/>
              </a:buClr>
              <a:buSzPct val="85000"/>
              <a:buFont typeface="Arial" panose="020B0604020202020204" pitchFamily="34" charset="0"/>
              <a:buChar char="•"/>
              <a:defRPr/>
            </a:pPr>
            <a:endParaRPr lang="en-US" altLang="en-US" sz="1067">
              <a:latin typeface="Arial" panose="020B0604020202020204" pitchFamily="34" charset="0"/>
              <a:cs typeface="Arial"/>
            </a:endParaRPr>
          </a:p>
          <a:p>
            <a:pPr marL="0" lvl="1">
              <a:spcBef>
                <a:spcPct val="40000"/>
              </a:spcBef>
              <a:buClr>
                <a:srgbClr val="000000"/>
              </a:buClr>
              <a:buSzPct val="85000"/>
              <a:defRPr/>
            </a:pPr>
            <a:endParaRPr lang="en-US" altLang="en-US" sz="1067">
              <a:latin typeface="Arial" panose="020B0604020202020204" pitchFamily="34" charset="0"/>
              <a:cs typeface="Arial"/>
            </a:endParaRPr>
          </a:p>
          <a:p>
            <a:pPr defTabSz="914377" eaLnBrk="0" fontAlgn="base" hangingPunct="0">
              <a:spcBef>
                <a:spcPct val="0"/>
              </a:spcBef>
              <a:spcAft>
                <a:spcPts val="600"/>
              </a:spcAft>
            </a:pPr>
            <a:endParaRPr lang="en-US" sz="1067">
              <a:solidFill>
                <a:srgbClr val="000000"/>
              </a:solidFill>
              <a:cs typeface="Arial"/>
            </a:endParaRPr>
          </a:p>
        </p:txBody>
      </p:sp>
      <p:sp>
        <p:nvSpPr>
          <p:cNvPr id="8" name="Title 1">
            <a:extLst>
              <a:ext uri="{FF2B5EF4-FFF2-40B4-BE49-F238E27FC236}">
                <a16:creationId xmlns:a16="http://schemas.microsoft.com/office/drawing/2014/main" id="{EB79A99D-0F36-40EF-9921-8F51C0DEFFDB}"/>
              </a:ext>
            </a:extLst>
          </p:cNvPr>
          <p:cNvSpPr txBox="1">
            <a:spLocks/>
          </p:cNvSpPr>
          <p:nvPr/>
        </p:nvSpPr>
        <p:spPr>
          <a:xfrm>
            <a:off x="611098" y="304108"/>
            <a:ext cx="11010900" cy="533400"/>
          </a:xfrm>
          <a:prstGeom prst="rect">
            <a:avLst/>
          </a:prstGeom>
        </p:spPr>
        <p:txBody>
          <a:bodyPr vert="horz" lIns="0" tIns="0" rIns="0" bIns="0" rtlCol="0" anchor="t" anchorCtr="0">
            <a:noAutofit/>
          </a:bodyPr>
          <a:lstStyle>
            <a:lvl1pPr algn="l" defTabSz="685800" rtl="0" eaLnBrk="1" latinLnBrk="0" hangingPunct="1">
              <a:lnSpc>
                <a:spcPct val="70000"/>
              </a:lnSpc>
              <a:spcBef>
                <a:spcPct val="0"/>
              </a:spcBef>
              <a:buNone/>
              <a:defRPr sz="3000" kern="1200">
                <a:solidFill>
                  <a:schemeClr val="accent2"/>
                </a:solidFill>
                <a:latin typeface="+mj-lt"/>
                <a:ea typeface="+mj-ea"/>
                <a:cs typeface="+mj-cs"/>
              </a:defRPr>
            </a:lvl1pPr>
          </a:lstStyle>
          <a:p>
            <a:pPr defTabSz="914377">
              <a:defRPr/>
            </a:pPr>
            <a:r>
              <a:rPr lang="en-US" sz="4000">
                <a:solidFill>
                  <a:srgbClr val="00338D"/>
                </a:solidFill>
                <a:latin typeface="KPMG Bold"/>
              </a:rPr>
              <a:t>Amitkumar  Dekate</a:t>
            </a:r>
            <a:endParaRPr lang="en-GB" sz="4000">
              <a:solidFill>
                <a:srgbClr val="00338D"/>
              </a:solidFill>
              <a:latin typeface="KPMG Bold"/>
            </a:endParaRPr>
          </a:p>
        </p:txBody>
      </p:sp>
      <p:pic>
        <p:nvPicPr>
          <p:cNvPr id="10" name="Picture 9" descr="A person in a suit and tie&#10;&#10;Description automatically generated with medium confidence">
            <a:extLst>
              <a:ext uri="{FF2B5EF4-FFF2-40B4-BE49-F238E27FC236}">
                <a16:creationId xmlns:a16="http://schemas.microsoft.com/office/drawing/2014/main" id="{0CC3AFE1-6A24-4A22-904B-784BD8E4C4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2897" y="1021782"/>
            <a:ext cx="1175221" cy="1202653"/>
          </a:xfrm>
          <a:prstGeom prst="rect">
            <a:avLst/>
          </a:prstGeom>
          <a:effectLst>
            <a:outerShdw blurRad="50800" dist="50800" dir="5400000" algn="ctr" rotWithShape="0">
              <a:srgbClr val="000000">
                <a:alpha val="99000"/>
              </a:srgbClr>
            </a:outerShdw>
          </a:effectLst>
        </p:spPr>
      </p:pic>
    </p:spTree>
    <p:extLst>
      <p:ext uri="{BB962C8B-B14F-4D97-AF65-F5344CB8AC3E}">
        <p14:creationId xmlns:p14="http://schemas.microsoft.com/office/powerpoint/2010/main" val="18131252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B57294A-5BF7-414F-A323-63CE6110ACFA}"/>
              </a:ext>
            </a:extLst>
          </p:cNvPr>
          <p:cNvCxnSpPr/>
          <p:nvPr/>
        </p:nvCxnSpPr>
        <p:spPr>
          <a:xfrm>
            <a:off x="2979126" y="946151"/>
            <a:ext cx="0" cy="51206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0DCD8A-2EC9-4AD2-8197-AAFA4BC3DC79}"/>
              </a:ext>
            </a:extLst>
          </p:cNvPr>
          <p:cNvSpPr txBox="1"/>
          <p:nvPr/>
        </p:nvSpPr>
        <p:spPr>
          <a:xfrm>
            <a:off x="3255245" y="1139500"/>
            <a:ext cx="8601132" cy="4862552"/>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algn="just" defTabSz="914377" eaLnBrk="0" fontAlgn="base" hangingPunct="0">
              <a:spcBef>
                <a:spcPct val="0"/>
              </a:spcBef>
              <a:spcAft>
                <a:spcPts val="600"/>
              </a:spcAft>
            </a:pPr>
            <a:r>
              <a:rPr lang="en-US" sz="1067" b="1">
                <a:solidFill>
                  <a:srgbClr val="0C2D83"/>
                </a:solidFill>
                <a:cs typeface="Arial"/>
              </a:rPr>
              <a:t>Background</a:t>
            </a:r>
          </a:p>
          <a:p>
            <a:pPr marL="0" lvl="1" algn="just">
              <a:spcBef>
                <a:spcPct val="50000"/>
              </a:spcBef>
              <a:spcAft>
                <a:spcPct val="0"/>
              </a:spcAft>
              <a:buSzPct val="85000"/>
              <a:defRPr/>
            </a:pPr>
            <a:r>
              <a:rPr lang="en-US" sz="1067">
                <a:solidFill>
                  <a:srgbClr val="000000"/>
                </a:solidFill>
              </a:rPr>
              <a:t>Vineet is Assistant Manager with the IT Advisory - Risk Consulting practice of KPMG India and has around 8 years of experience in Information Security Domain with specialization in Identity and Access Management (IAM) and Privileged Management (PIM/PAM) covering various phases like - Implementation, Assessment, Operations and Support</a:t>
            </a:r>
            <a:r>
              <a:rPr lang="en-US" sz="1067">
                <a:solidFill>
                  <a:srgbClr val="000000"/>
                </a:solidFill>
                <a:cs typeface="Arial"/>
              </a:rPr>
              <a:t>.</a:t>
            </a:r>
          </a:p>
          <a:p>
            <a:pPr marL="0" lvl="1" algn="just">
              <a:spcBef>
                <a:spcPct val="50000"/>
              </a:spcBef>
              <a:spcAft>
                <a:spcPct val="0"/>
              </a:spcAft>
              <a:buSzPct val="85000"/>
              <a:defRPr/>
            </a:pPr>
            <a:endParaRPr lang="en-US" sz="1067">
              <a:solidFill>
                <a:srgbClr val="000000"/>
              </a:solidFill>
            </a:endParaRPr>
          </a:p>
          <a:p>
            <a:pPr algn="just" defTabSz="914377" eaLnBrk="0" fontAlgn="base" hangingPunct="0">
              <a:spcBef>
                <a:spcPct val="0"/>
              </a:spcBef>
              <a:spcAft>
                <a:spcPts val="600"/>
              </a:spcAft>
            </a:pPr>
            <a:r>
              <a:rPr lang="en-US" sz="1067" b="1">
                <a:solidFill>
                  <a:srgbClr val="0C2D83"/>
                </a:solidFill>
                <a:cs typeface="Arial"/>
              </a:rPr>
              <a:t>Professional and Industry Experience</a:t>
            </a:r>
          </a:p>
          <a:p>
            <a:pPr marL="171446" lvl="1"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He has delivered projects of privilege account security solutions (IAM &amp; PAM) across diversified sectors.</a:t>
            </a:r>
          </a:p>
          <a:p>
            <a:pPr marL="171446" lvl="1"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He was involved in implementation on client locations and did all the major configuration like User onboarding, device onboarding, enabling MFA, password management, report management etc.</a:t>
            </a:r>
          </a:p>
          <a:p>
            <a:pPr marL="0" lvl="1" algn="just">
              <a:spcBef>
                <a:spcPct val="50000"/>
              </a:spcBef>
              <a:spcAft>
                <a:spcPct val="0"/>
              </a:spcAft>
              <a:buSzPct val="85000"/>
              <a:defRPr/>
            </a:pPr>
            <a:r>
              <a:rPr lang="en-US" sz="1067" b="1">
                <a:solidFill>
                  <a:srgbClr val="000000"/>
                </a:solidFill>
                <a:cs typeface="Arial"/>
              </a:rPr>
              <a:t>     PIM/PAM Implementation Project:</a:t>
            </a:r>
            <a:endParaRPr lang="en-US" sz="1067">
              <a:solidFill>
                <a:srgbClr val="000000"/>
              </a:solidFill>
              <a:cs typeface="Arial"/>
            </a:endParaRPr>
          </a:p>
          <a:p>
            <a:pPr marL="171446" lvl="1"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Assisted in establishing PAM Solutions for customers across different sectors</a:t>
            </a:r>
          </a:p>
          <a:p>
            <a:pPr marL="628635" lvl="2"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Infrastructure setup for PAM (Privilege Identity &amp; Access Management) platform for various products &amp; technologies (Performance tuning, high availability, disaster recovery)</a:t>
            </a:r>
          </a:p>
          <a:p>
            <a:pPr marL="628635" lvl="2"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End to end project implementation, operations and support</a:t>
            </a:r>
          </a:p>
          <a:p>
            <a:pPr marL="628635" lvl="2"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Application integration, MFA, Single-Sign-on, Password management, Reporting &amp; Health monitoring</a:t>
            </a:r>
          </a:p>
          <a:p>
            <a:pPr marL="628635" lvl="2"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APEM (Break Glass) implementation </a:t>
            </a:r>
          </a:p>
          <a:p>
            <a:pPr marL="628635" lvl="2"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Planning and executing BCP (business continuity planning) / DR drills for PAM infrastructure</a:t>
            </a:r>
          </a:p>
          <a:p>
            <a:pPr marL="628635" lvl="2"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Customer engagement, steer committee meetings &amp; Project management</a:t>
            </a:r>
          </a:p>
          <a:p>
            <a:pPr marL="171446" lvl="1"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He has conducted and provided End user walkthrough sessions/ Training Workshops for PIM/PAM solution </a:t>
            </a:r>
            <a:endParaRPr lang="en-US" sz="1067">
              <a:solidFill>
                <a:srgbClr val="000000"/>
              </a:solidFill>
              <a:cs typeface="Arial" panose="020B0604020202020204" pitchFamily="34" charset="0"/>
            </a:endParaRPr>
          </a:p>
          <a:p>
            <a:pPr marL="171446" lvl="1" indent="-171446" algn="just">
              <a:spcBef>
                <a:spcPct val="50000"/>
              </a:spcBef>
              <a:spcAft>
                <a:spcPct val="0"/>
              </a:spcAft>
              <a:buSzPct val="85000"/>
              <a:buFont typeface="Arial" panose="020B0604020202020204" pitchFamily="34" charset="0"/>
              <a:buChar char="•"/>
              <a:defRPr/>
            </a:pPr>
            <a:r>
              <a:rPr lang="en-US" sz="1067">
                <a:solidFill>
                  <a:srgbClr val="000000"/>
                </a:solidFill>
                <a:cs typeface="Arial"/>
              </a:rPr>
              <a:t>He was also involved in implementation of ARCON EPM on client location and was involved in implementation, deployment, configuration, operations and support. Assisted with polices creation &amp; proposed various new features to addon for better insights and effective outcome</a:t>
            </a:r>
            <a:endParaRPr lang="en-US" sz="1067">
              <a:solidFill>
                <a:srgbClr val="000000"/>
              </a:solidFill>
            </a:endParaRPr>
          </a:p>
        </p:txBody>
      </p:sp>
      <p:sp>
        <p:nvSpPr>
          <p:cNvPr id="18" name="TextBox 17">
            <a:extLst>
              <a:ext uri="{FF2B5EF4-FFF2-40B4-BE49-F238E27FC236}">
                <a16:creationId xmlns:a16="http://schemas.microsoft.com/office/drawing/2014/main" id="{9945A083-FC86-48AA-AAAB-DC5FD42B0375}"/>
              </a:ext>
            </a:extLst>
          </p:cNvPr>
          <p:cNvSpPr txBox="1"/>
          <p:nvPr/>
        </p:nvSpPr>
        <p:spPr>
          <a:xfrm>
            <a:off x="492994" y="2208418"/>
            <a:ext cx="2311161" cy="4082658"/>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defTabSz="914377" eaLnBrk="0" fontAlgn="base" hangingPunct="0">
              <a:spcBef>
                <a:spcPct val="0"/>
              </a:spcBef>
              <a:spcAft>
                <a:spcPts val="600"/>
              </a:spcAft>
            </a:pPr>
            <a:r>
              <a:rPr lang="en-US" sz="1333" b="1">
                <a:solidFill>
                  <a:srgbClr val="002060"/>
                </a:solidFill>
                <a:cs typeface="Arial"/>
              </a:rPr>
              <a:t>Assistant Manager</a:t>
            </a:r>
          </a:p>
          <a:p>
            <a:pPr defTabSz="914377" eaLnBrk="0" fontAlgn="base" hangingPunct="0">
              <a:spcBef>
                <a:spcPct val="0"/>
              </a:spcBef>
              <a:spcAft>
                <a:spcPts val="600"/>
              </a:spcAft>
            </a:pPr>
            <a:r>
              <a:rPr lang="en-US" sz="1067" b="1">
                <a:solidFill>
                  <a:srgbClr val="002060"/>
                </a:solidFill>
                <a:cs typeface="Arial"/>
              </a:rPr>
              <a:t>(Digital Trust, KPMG India)</a:t>
            </a:r>
          </a:p>
          <a:p>
            <a:pPr defTabSz="914377" eaLnBrk="0" fontAlgn="base" hangingPunct="0">
              <a:spcBef>
                <a:spcPct val="0"/>
              </a:spcBef>
              <a:spcAft>
                <a:spcPts val="600"/>
              </a:spcAft>
            </a:pPr>
            <a:r>
              <a:rPr lang="en-US" sz="1067" b="1">
                <a:solidFill>
                  <a:srgbClr val="0C2D83"/>
                </a:solidFill>
                <a:cs typeface="Arial"/>
              </a:rPr>
              <a:t>Function and Specialization</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Identity &amp; Access Governance (Provisioning, access certification, SODs, role mining, risk definition &amp; mitigation)</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Privileged Access Management</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Design &amp; Development</a:t>
            </a:r>
          </a:p>
          <a:p>
            <a:pPr defTabSz="914377" eaLnBrk="0" fontAlgn="base" hangingPunct="0">
              <a:spcBef>
                <a:spcPct val="0"/>
              </a:spcBef>
              <a:spcAft>
                <a:spcPts val="600"/>
              </a:spcAft>
            </a:pPr>
            <a:endParaRPr lang="en-US" sz="1067" b="1">
              <a:solidFill>
                <a:srgbClr val="0C2D83"/>
              </a:solidFill>
              <a:cs typeface="Arial"/>
            </a:endParaRPr>
          </a:p>
          <a:p>
            <a:pPr defTabSz="914377" eaLnBrk="0" fontAlgn="base" hangingPunct="0">
              <a:spcBef>
                <a:spcPct val="0"/>
              </a:spcBef>
              <a:spcAft>
                <a:spcPts val="600"/>
              </a:spcAft>
            </a:pPr>
            <a:r>
              <a:rPr lang="en-US" sz="1067" b="1">
                <a:solidFill>
                  <a:srgbClr val="0C2D83"/>
                </a:solidFill>
                <a:cs typeface="Arial"/>
              </a:rPr>
              <a:t>Education &amp; Certifications</a:t>
            </a:r>
          </a:p>
          <a:p>
            <a:pPr marL="171446" lvl="1" indent="-171446">
              <a:spcBef>
                <a:spcPct val="40000"/>
              </a:spcBef>
              <a:buClr>
                <a:srgbClr val="000000"/>
              </a:buClr>
              <a:buSzPct val="85000"/>
              <a:buFont typeface="Arial" panose="020B0604020202020204" pitchFamily="34" charset="0"/>
              <a:buChar char="•"/>
              <a:defRPr/>
            </a:pPr>
            <a:r>
              <a:rPr lang="en-US" altLang="en-US" sz="1067" b="1">
                <a:latin typeface="Arial" panose="020B0604020202020204" pitchFamily="34" charset="0"/>
                <a:cs typeface="Arial"/>
              </a:rPr>
              <a:t>MBA</a:t>
            </a:r>
            <a:r>
              <a:rPr lang="en-US" altLang="en-US" sz="1067">
                <a:latin typeface="Arial" panose="020B0604020202020204" pitchFamily="34" charset="0"/>
                <a:cs typeface="Arial"/>
              </a:rPr>
              <a:t>, IBS Hyderabad</a:t>
            </a:r>
          </a:p>
          <a:p>
            <a:pPr marL="171446" lvl="1" indent="-171446">
              <a:spcBef>
                <a:spcPct val="40000"/>
              </a:spcBef>
              <a:buClr>
                <a:srgbClr val="000000"/>
              </a:buClr>
              <a:buSzPct val="85000"/>
              <a:buFont typeface="Arial" panose="020B0604020202020204" pitchFamily="34" charset="0"/>
              <a:buChar char="•"/>
              <a:defRPr/>
            </a:pPr>
            <a:r>
              <a:rPr lang="en-US" altLang="en-US" sz="1067" b="1">
                <a:latin typeface="Arial" panose="020B0604020202020204" pitchFamily="34" charset="0"/>
                <a:cs typeface="Arial"/>
              </a:rPr>
              <a:t>B.Tech</a:t>
            </a:r>
            <a:r>
              <a:rPr lang="en-US" altLang="en-US" sz="1067">
                <a:latin typeface="Arial" panose="020B0604020202020204" pitchFamily="34" charset="0"/>
                <a:cs typeface="Arial"/>
              </a:rPr>
              <a:t>., MDU.</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PIM - ARCON, CyberArk </a:t>
            </a:r>
            <a:endParaRPr lang="en-US" altLang="en-US" sz="1067">
              <a:latin typeface="Arial" panose="020B0604020202020204" pitchFamily="34" charset="0"/>
              <a:cs typeface="Arial" panose="020B0604020202020204" pitchFamily="34" charset="0"/>
            </a:endParaRPr>
          </a:p>
          <a:p>
            <a:pPr marL="171446" lvl="1" indent="-171446">
              <a:spcBef>
                <a:spcPct val="40000"/>
              </a:spcBef>
              <a:buClr>
                <a:srgbClr val="000000"/>
              </a:buClr>
              <a:buSzPct val="85000"/>
              <a:buFont typeface="Arial" panose="020B0604020202020204" pitchFamily="34" charset="0"/>
              <a:buChar char="•"/>
              <a:defRPr/>
            </a:pPr>
            <a:r>
              <a:rPr lang="en-US" sz="1067">
                <a:latin typeface="Arial" panose="020B0604020202020204" pitchFamily="34" charset="0"/>
                <a:cs typeface="Arial"/>
              </a:rPr>
              <a:t>Saviynt</a:t>
            </a:r>
            <a:r>
              <a:rPr lang="en-US" altLang="en-US" sz="1067">
                <a:latin typeface="Arial" panose="020B0604020202020204" pitchFamily="34" charset="0"/>
                <a:cs typeface="Arial"/>
              </a:rPr>
              <a:t> IGA L100 &amp; L200</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EPM – ARCON</a:t>
            </a:r>
          </a:p>
          <a:p>
            <a:pPr marL="171446" lvl="1" indent="-171446">
              <a:spcBef>
                <a:spcPct val="40000"/>
              </a:spcBef>
              <a:buClr>
                <a:srgbClr val="000000"/>
              </a:buClr>
              <a:buSzPct val="85000"/>
              <a:buFont typeface="Arial" panose="020B0604020202020204" pitchFamily="34" charset="0"/>
              <a:buChar char="•"/>
              <a:defRPr/>
            </a:pPr>
            <a:r>
              <a:rPr lang="en-US" altLang="en-US" sz="1067">
                <a:latin typeface="Arial" panose="020B0604020202020204" pitchFamily="34" charset="0"/>
                <a:cs typeface="Arial"/>
              </a:rPr>
              <a:t>CyberArk PAS – Trustee &amp; , Defender &amp; Sentry</a:t>
            </a:r>
            <a:endParaRPr lang="en-US" sz="1067">
              <a:solidFill>
                <a:srgbClr val="000000"/>
              </a:solidFill>
              <a:cs typeface="Arial"/>
            </a:endParaRPr>
          </a:p>
        </p:txBody>
      </p:sp>
      <p:sp>
        <p:nvSpPr>
          <p:cNvPr id="8" name="Title 1">
            <a:extLst>
              <a:ext uri="{FF2B5EF4-FFF2-40B4-BE49-F238E27FC236}">
                <a16:creationId xmlns:a16="http://schemas.microsoft.com/office/drawing/2014/main" id="{EB79A99D-0F36-40EF-9921-8F51C0DEFFDB}"/>
              </a:ext>
            </a:extLst>
          </p:cNvPr>
          <p:cNvSpPr txBox="1">
            <a:spLocks/>
          </p:cNvSpPr>
          <p:nvPr/>
        </p:nvSpPr>
        <p:spPr>
          <a:xfrm>
            <a:off x="590550" y="319355"/>
            <a:ext cx="11010900" cy="533400"/>
          </a:xfrm>
          <a:prstGeom prst="rect">
            <a:avLst/>
          </a:prstGeom>
        </p:spPr>
        <p:txBody>
          <a:bodyPr vert="horz" lIns="0" tIns="0" rIns="0" bIns="0" rtlCol="0" anchor="t" anchorCtr="0">
            <a:noAutofit/>
          </a:bodyPr>
          <a:lstStyle>
            <a:lvl1pPr algn="l" defTabSz="685800" rtl="0" eaLnBrk="1" latinLnBrk="0" hangingPunct="1">
              <a:lnSpc>
                <a:spcPct val="70000"/>
              </a:lnSpc>
              <a:spcBef>
                <a:spcPct val="0"/>
              </a:spcBef>
              <a:buNone/>
              <a:defRPr sz="3000" kern="1200">
                <a:solidFill>
                  <a:schemeClr val="accent2"/>
                </a:solidFill>
                <a:latin typeface="+mj-lt"/>
                <a:ea typeface="+mj-ea"/>
                <a:cs typeface="+mj-cs"/>
              </a:defRPr>
            </a:lvl1pPr>
          </a:lstStyle>
          <a:p>
            <a:pPr defTabSz="914377">
              <a:defRPr/>
            </a:pPr>
            <a:r>
              <a:rPr lang="en-US" sz="4000">
                <a:solidFill>
                  <a:srgbClr val="00338D"/>
                </a:solidFill>
                <a:latin typeface="KPMG Bold"/>
              </a:rPr>
              <a:t>Vineet  Vij</a:t>
            </a:r>
            <a:endParaRPr lang="en-GB" sz="4000">
              <a:solidFill>
                <a:srgbClr val="00338D"/>
              </a:solidFill>
              <a:latin typeface="KPMG Bold"/>
            </a:endParaRPr>
          </a:p>
        </p:txBody>
      </p:sp>
      <p:pic>
        <p:nvPicPr>
          <p:cNvPr id="7" name="Picture 6" descr="A person wearing glasses&#10;&#10;Description automatically generated with medium confidence">
            <a:extLst>
              <a:ext uri="{FF2B5EF4-FFF2-40B4-BE49-F238E27FC236}">
                <a16:creationId xmlns:a16="http://schemas.microsoft.com/office/drawing/2014/main" id="{027C9B37-34FF-4983-B304-EB4F2CAFA105}"/>
              </a:ext>
            </a:extLst>
          </p:cNvPr>
          <p:cNvPicPr>
            <a:picLocks noChangeAspect="1"/>
          </p:cNvPicPr>
          <p:nvPr/>
        </p:nvPicPr>
        <p:blipFill rotWithShape="1">
          <a:blip r:embed="rId2">
            <a:extLst>
              <a:ext uri="{28A0092B-C50C-407E-A947-70E740481C1C}">
                <a14:useLocalDpi xmlns:a14="http://schemas.microsoft.com/office/drawing/2010/main" val="0"/>
              </a:ext>
            </a:extLst>
          </a:blip>
          <a:srcRect t="9067"/>
          <a:stretch/>
        </p:blipFill>
        <p:spPr>
          <a:xfrm>
            <a:off x="862602" y="852755"/>
            <a:ext cx="1254637" cy="1355663"/>
          </a:xfrm>
          <a:prstGeom prst="rect">
            <a:avLst/>
          </a:prstGeom>
        </p:spPr>
      </p:pic>
    </p:spTree>
    <p:extLst>
      <p:ext uri="{BB962C8B-B14F-4D97-AF65-F5344CB8AC3E}">
        <p14:creationId xmlns:p14="http://schemas.microsoft.com/office/powerpoint/2010/main" val="759713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B57294A-5BF7-414F-A323-63CE6110ACFA}"/>
              </a:ext>
            </a:extLst>
          </p:cNvPr>
          <p:cNvCxnSpPr/>
          <p:nvPr/>
        </p:nvCxnSpPr>
        <p:spPr>
          <a:xfrm>
            <a:off x="2968851" y="1239392"/>
            <a:ext cx="0" cy="51206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0DCD8A-2EC9-4AD2-8197-AAFA4BC3DC79}"/>
              </a:ext>
            </a:extLst>
          </p:cNvPr>
          <p:cNvSpPr txBox="1"/>
          <p:nvPr/>
        </p:nvSpPr>
        <p:spPr>
          <a:xfrm>
            <a:off x="3285981" y="1208358"/>
            <a:ext cx="8601132" cy="4785223"/>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a:spcAft>
                <a:spcPct val="50000"/>
              </a:spcAft>
              <a:defRPr/>
            </a:pPr>
            <a:r>
              <a:rPr lang="en-US" altLang="en-US" sz="1067" b="1">
                <a:solidFill>
                  <a:srgbClr val="00338D"/>
                </a:solidFill>
              </a:rPr>
              <a:t>Background</a:t>
            </a:r>
          </a:p>
          <a:p>
            <a:pPr>
              <a:spcAft>
                <a:spcPct val="50000"/>
              </a:spcAft>
              <a:defRPr/>
            </a:pPr>
            <a:r>
              <a:rPr lang="en-US" sz="1067"/>
              <a:t>Shreyash  is a versatile Information Security professional around 6 years of Experience in IAM Experience with implementation and administration of Active directory along with CyberArk and SecureAuth for the of large scales of users. Have good technical leadership, analytical skills, with ability to interact with individuals also can work as a part of a team as well as independently.</a:t>
            </a:r>
          </a:p>
          <a:p>
            <a:pPr algn="just" defTabSz="914377" eaLnBrk="0" fontAlgn="base" hangingPunct="0">
              <a:spcBef>
                <a:spcPct val="0"/>
              </a:spcBef>
              <a:spcAft>
                <a:spcPts val="600"/>
              </a:spcAft>
            </a:pPr>
            <a:r>
              <a:rPr lang="en-US" sz="1067" b="1">
                <a:solidFill>
                  <a:srgbClr val="0C2D83"/>
                </a:solidFill>
                <a:cs typeface="Arial"/>
              </a:rPr>
              <a:t>Professional and Industry Experience</a:t>
            </a:r>
            <a:endParaRPr lang="en-US" sz="1067"/>
          </a:p>
          <a:p>
            <a:pPr marL="171446" indent="-171446">
              <a:buFont typeface="Arial" panose="020B0604020202020204" pitchFamily="34" charset="0"/>
              <a:buChar char="•"/>
            </a:pPr>
            <a:r>
              <a:rPr lang="en-US" sz="1067"/>
              <a:t>Assisted and Worked in the IAM domain and consulting for large accounts in verticals domains like IT, finance and banking. Worked on the CyberArk &amp; Active directory to manage different users, groups along with their access management.</a:t>
            </a:r>
          </a:p>
          <a:p>
            <a:pPr marL="171446" indent="-171446">
              <a:buFont typeface="Arial" panose="020B0604020202020204" pitchFamily="34" charset="0"/>
              <a:buChar char="•"/>
            </a:pPr>
            <a:endParaRPr lang="en-US" sz="1067"/>
          </a:p>
          <a:p>
            <a:pPr marL="171446" indent="-171446">
              <a:buFont typeface="Arial" panose="020B0604020202020204" pitchFamily="34" charset="0"/>
              <a:buChar char="•"/>
            </a:pPr>
            <a:r>
              <a:rPr lang="en-US" sz="1067"/>
              <a:t>Implemented  CyberArk PAS solution also Assisted and helped to the Compliance team in Managing and delivering projects in Compliance and Internal Controls.</a:t>
            </a:r>
          </a:p>
          <a:p>
            <a:pPr marL="171446" indent="-171446">
              <a:buFont typeface="Arial" panose="020B0604020202020204" pitchFamily="34" charset="0"/>
              <a:buChar char="•"/>
            </a:pPr>
            <a:endParaRPr lang="en-US" sz="1067"/>
          </a:p>
          <a:p>
            <a:pPr marL="171446" indent="-171446">
              <a:buFont typeface="Arial" panose="020B0604020202020204" pitchFamily="34" charset="0"/>
              <a:buChar char="•"/>
            </a:pPr>
            <a:r>
              <a:rPr lang="en-US" sz="1067"/>
              <a:t>Worked on the CyberArk integration for different privileged accounts like windows and Linux, etc. managed different platform and the policies along with CPM to perform daily activities. </a:t>
            </a:r>
          </a:p>
          <a:p>
            <a:pPr marL="171446" indent="-171446">
              <a:buFont typeface="Arial" panose="020B0604020202020204" pitchFamily="34" charset="0"/>
              <a:buChar char="•"/>
            </a:pPr>
            <a:endParaRPr lang="en-US" sz="1067"/>
          </a:p>
          <a:p>
            <a:pPr marL="171446" indent="-171446">
              <a:buFont typeface="Arial" panose="020B0604020202020204" pitchFamily="34" charset="0"/>
              <a:buChar char="•"/>
            </a:pPr>
            <a:r>
              <a:rPr lang="en-US" sz="1067"/>
              <a:t>Performed the LDAP integration. Also done the CyberArk Vault administration along with Accounts Onboarding using Password Upload Utility &amp; PACLI.</a:t>
            </a:r>
          </a:p>
          <a:p>
            <a:pPr marL="171446" indent="-171446">
              <a:buFont typeface="Arial" panose="020B0604020202020204" pitchFamily="34" charset="0"/>
              <a:buChar char="•"/>
            </a:pPr>
            <a:endParaRPr lang="en-US" sz="1067"/>
          </a:p>
          <a:p>
            <a:pPr marL="171446" indent="-171446">
              <a:buFont typeface="Arial" panose="020B0604020202020204" pitchFamily="34" charset="0"/>
              <a:buChar char="•"/>
            </a:pPr>
            <a:r>
              <a:rPr lang="en-US" sz="1067"/>
              <a:t>Managed administration functionality of the Active directory, CyberArk &amp; SecureAuth and along with the quality check for the different tickets and maintained different reports Analysis and the consultation provided about the PAM solutions.</a:t>
            </a:r>
          </a:p>
          <a:p>
            <a:pPr marL="171446" indent="-171446">
              <a:buFont typeface="Arial" panose="020B0604020202020204" pitchFamily="34" charset="0"/>
              <a:buChar char="•"/>
            </a:pPr>
            <a:endParaRPr lang="en-US" sz="1067"/>
          </a:p>
          <a:p>
            <a:pPr marL="171446" indent="-171446">
              <a:buFont typeface="Arial" panose="020B0604020202020204" pitchFamily="34" charset="0"/>
              <a:buChar char="•"/>
            </a:pPr>
            <a:r>
              <a:rPr lang="en-US" sz="1067"/>
              <a:t>Management (IAM) capabilities by controlling access to applications and systems that contain critical and sensitive information. The responsibilities included improving Identity and Access Management IAM) capabilities by controlling access to applications and systems that contain critical and sensitive information.</a:t>
            </a:r>
          </a:p>
          <a:p>
            <a:pPr marL="171446" indent="-171446">
              <a:buFont typeface="Arial" panose="020B0604020202020204" pitchFamily="34" charset="0"/>
              <a:buChar char="•"/>
            </a:pPr>
            <a:endParaRPr lang="en-US" sz="1067"/>
          </a:p>
          <a:p>
            <a:pPr marL="171446" indent="-171446">
              <a:buFont typeface="Arial" panose="020B0604020202020204" pitchFamily="34" charset="0"/>
              <a:buChar char="•"/>
            </a:pPr>
            <a:r>
              <a:rPr lang="en-US" sz="1067"/>
              <a:t>Flexibility to work in unstructured small set ups as well large organizations with complex reporting matrix. Products well versed with –CyberArk, Active Directory &amp; SecureAuth.</a:t>
            </a:r>
          </a:p>
          <a:p>
            <a:pPr algn="just" defTabSz="914377" eaLnBrk="0" fontAlgn="base" hangingPunct="0">
              <a:spcBef>
                <a:spcPct val="0"/>
              </a:spcBef>
              <a:spcAft>
                <a:spcPts val="600"/>
              </a:spcAft>
            </a:pPr>
            <a:endParaRPr lang="en-US" sz="1067">
              <a:solidFill>
                <a:srgbClr val="000000"/>
              </a:solidFill>
            </a:endParaRPr>
          </a:p>
        </p:txBody>
      </p:sp>
      <p:sp>
        <p:nvSpPr>
          <p:cNvPr id="18" name="TextBox 17">
            <a:extLst>
              <a:ext uri="{FF2B5EF4-FFF2-40B4-BE49-F238E27FC236}">
                <a16:creationId xmlns:a16="http://schemas.microsoft.com/office/drawing/2014/main" id="{9945A083-FC86-48AA-AAAB-DC5FD42B0375}"/>
              </a:ext>
            </a:extLst>
          </p:cNvPr>
          <p:cNvSpPr txBox="1"/>
          <p:nvPr/>
        </p:nvSpPr>
        <p:spPr>
          <a:xfrm>
            <a:off x="609601" y="2208417"/>
            <a:ext cx="2311161" cy="3838489"/>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defTabSz="914377" eaLnBrk="0" fontAlgn="base" hangingPunct="0">
              <a:spcBef>
                <a:spcPct val="0"/>
              </a:spcBef>
              <a:spcAft>
                <a:spcPts val="600"/>
              </a:spcAft>
            </a:pPr>
            <a:r>
              <a:rPr lang="en-US" sz="1300" b="1">
                <a:solidFill>
                  <a:srgbClr val="002060"/>
                </a:solidFill>
                <a:cs typeface="Arial"/>
              </a:rPr>
              <a:t>Consultant</a:t>
            </a:r>
          </a:p>
          <a:p>
            <a:pPr defTabSz="914377" eaLnBrk="0" fontAlgn="base" hangingPunct="0">
              <a:spcBef>
                <a:spcPct val="0"/>
              </a:spcBef>
              <a:spcAft>
                <a:spcPts val="600"/>
              </a:spcAft>
            </a:pPr>
            <a:r>
              <a:rPr lang="en-US" sz="1067" b="1">
                <a:solidFill>
                  <a:srgbClr val="002060"/>
                </a:solidFill>
                <a:cs typeface="Arial"/>
              </a:rPr>
              <a:t>(Digital Trust, KPMG India)</a:t>
            </a:r>
          </a:p>
          <a:p>
            <a:pPr defTabSz="914377" eaLnBrk="0" fontAlgn="base" hangingPunct="0">
              <a:spcBef>
                <a:spcPct val="0"/>
              </a:spcBef>
              <a:spcAft>
                <a:spcPts val="600"/>
              </a:spcAft>
            </a:pPr>
            <a:r>
              <a:rPr lang="en-US" sz="1067" b="1">
                <a:solidFill>
                  <a:srgbClr val="0C2D83"/>
                </a:solidFill>
                <a:cs typeface="Arial"/>
              </a:rPr>
              <a:t>Function and Specialization</a:t>
            </a:r>
          </a:p>
          <a:p>
            <a:pPr marL="171446" indent="-171446" defTabSz="914377" eaLnBrk="0" fontAlgn="base" hangingPunct="0">
              <a:spcBef>
                <a:spcPct val="0"/>
              </a:spcBef>
              <a:spcAft>
                <a:spcPts val="600"/>
              </a:spcAft>
              <a:buFont typeface="Arial"/>
              <a:buChar char="•"/>
            </a:pPr>
            <a:r>
              <a:rPr lang="en-US" altLang="en-US" sz="1067">
                <a:cs typeface="Arial"/>
              </a:rPr>
              <a:t>Bachelor of Engineer.</a:t>
            </a:r>
          </a:p>
          <a:p>
            <a:pPr marL="171446" indent="-171446" defTabSz="914377" eaLnBrk="0" fontAlgn="base" hangingPunct="0">
              <a:spcBef>
                <a:spcPct val="0"/>
              </a:spcBef>
              <a:spcAft>
                <a:spcPts val="600"/>
              </a:spcAft>
              <a:buFont typeface="Arial"/>
              <a:buChar char="•"/>
            </a:pPr>
            <a:r>
              <a:rPr lang="en-US" sz="1067">
                <a:solidFill>
                  <a:srgbClr val="000000"/>
                </a:solidFill>
                <a:cs typeface="Arial"/>
              </a:rPr>
              <a:t>PAM SME</a:t>
            </a:r>
          </a:p>
          <a:p>
            <a:pPr marL="171446" lvl="1" indent="-171446">
              <a:spcBef>
                <a:spcPct val="40000"/>
              </a:spcBef>
              <a:buClr>
                <a:srgbClr val="000000"/>
              </a:buClr>
              <a:buSzPct val="85000"/>
              <a:buFont typeface="Arial" panose="020B0604020202020204" pitchFamily="34" charset="0"/>
              <a:buChar char="•"/>
              <a:defRPr/>
            </a:pPr>
            <a:r>
              <a:rPr lang="en-US" altLang="en-US" sz="1067">
                <a:cs typeface="Arial"/>
              </a:rPr>
              <a:t>Identity &amp; Access Management (</a:t>
            </a:r>
            <a:r>
              <a:rPr lang="en-US" sz="1067">
                <a:solidFill>
                  <a:srgbClr val="000000"/>
                </a:solidFill>
                <a:cs typeface="Arial"/>
              </a:rPr>
              <a:t>IAM Assessment, Design &amp;   Implementation)</a:t>
            </a:r>
          </a:p>
          <a:p>
            <a:pPr marL="171446" lvl="1" indent="-171446">
              <a:spcBef>
                <a:spcPct val="40000"/>
              </a:spcBef>
              <a:buClr>
                <a:srgbClr val="000000"/>
              </a:buClr>
              <a:buSzPct val="85000"/>
              <a:buFont typeface="Arial" panose="020B0604020202020204" pitchFamily="34" charset="0"/>
              <a:buChar char="•"/>
              <a:defRPr/>
            </a:pPr>
            <a:endParaRPr lang="en-US" sz="1067">
              <a:solidFill>
                <a:srgbClr val="000000"/>
              </a:solidFill>
              <a:cs typeface="Arial"/>
            </a:endParaRPr>
          </a:p>
          <a:p>
            <a:pPr defTabSz="914377" eaLnBrk="0" fontAlgn="base" hangingPunct="0">
              <a:spcBef>
                <a:spcPct val="0"/>
              </a:spcBef>
              <a:spcAft>
                <a:spcPts val="600"/>
              </a:spcAft>
            </a:pPr>
            <a:r>
              <a:rPr lang="en-US" sz="1067" b="1">
                <a:solidFill>
                  <a:srgbClr val="0C2D83"/>
                </a:solidFill>
                <a:cs typeface="Arial"/>
              </a:rPr>
              <a:t>Education &amp; Certifications</a:t>
            </a:r>
          </a:p>
          <a:p>
            <a:pPr marL="171446" indent="-171446" defTabSz="914377" eaLnBrk="0" fontAlgn="base" hangingPunct="0">
              <a:spcBef>
                <a:spcPct val="0"/>
              </a:spcBef>
              <a:spcAft>
                <a:spcPts val="600"/>
              </a:spcAft>
              <a:buFont typeface="Arial"/>
              <a:buChar char="•"/>
            </a:pPr>
            <a:r>
              <a:rPr lang="en-US" altLang="en-US" sz="1067" b="1">
                <a:cs typeface="Arial"/>
              </a:rPr>
              <a:t>Bachelor of Engineer </a:t>
            </a:r>
          </a:p>
          <a:p>
            <a:pPr marL="171446" indent="-171446" algn="just" defTabSz="914377" eaLnBrk="0" fontAlgn="base" hangingPunct="0">
              <a:spcBef>
                <a:spcPct val="0"/>
              </a:spcBef>
              <a:spcAft>
                <a:spcPts val="600"/>
              </a:spcAft>
              <a:buFont typeface="Arial"/>
              <a:buChar char="•"/>
            </a:pPr>
            <a:r>
              <a:rPr lang="en-US" sz="1067">
                <a:solidFill>
                  <a:srgbClr val="000000"/>
                </a:solidFill>
              </a:rPr>
              <a:t>CyberArk Trustee, </a:t>
            </a:r>
            <a:r>
              <a:rPr lang="en-US" altLang="en-US" sz="1067">
                <a:latin typeface="Arial" panose="020B0604020202020204" pitchFamily="34" charset="0"/>
                <a:cs typeface="Arial"/>
              </a:rPr>
              <a:t>Defender &amp; Sentry</a:t>
            </a:r>
            <a:endParaRPr lang="en-GB" sz="1067"/>
          </a:p>
          <a:p>
            <a:pPr marL="171446" indent="-171446" algn="just" defTabSz="914377" eaLnBrk="0" fontAlgn="base" hangingPunct="0">
              <a:spcBef>
                <a:spcPct val="0"/>
              </a:spcBef>
              <a:spcAft>
                <a:spcPts val="600"/>
              </a:spcAft>
              <a:buFont typeface="Arial"/>
              <a:buChar char="•"/>
            </a:pPr>
            <a:r>
              <a:rPr lang="en-GB" sz="1067"/>
              <a:t>CyberArk CSP &amp; CPE</a:t>
            </a:r>
          </a:p>
          <a:p>
            <a:pPr marL="171446" indent="-171446" algn="just" defTabSz="914377" eaLnBrk="0" fontAlgn="base" hangingPunct="0">
              <a:spcBef>
                <a:spcPct val="0"/>
              </a:spcBef>
              <a:spcAft>
                <a:spcPts val="600"/>
              </a:spcAft>
              <a:buFont typeface="Arial"/>
              <a:buChar char="•"/>
            </a:pPr>
            <a:endParaRPr lang="en-GB" sz="1067"/>
          </a:p>
          <a:p>
            <a:pPr marL="0" lvl="1"/>
            <a:r>
              <a:rPr lang="en-GB" sz="1067"/>
              <a:t> </a:t>
            </a:r>
            <a:endParaRPr lang="en-US" sz="1067">
              <a:solidFill>
                <a:srgbClr val="000000"/>
              </a:solidFill>
            </a:endParaRPr>
          </a:p>
          <a:p>
            <a:pPr defTabSz="914377" eaLnBrk="0" fontAlgn="base" hangingPunct="0">
              <a:spcBef>
                <a:spcPct val="0"/>
              </a:spcBef>
              <a:spcAft>
                <a:spcPts val="600"/>
              </a:spcAft>
            </a:pPr>
            <a:endParaRPr lang="en-US" sz="1067">
              <a:solidFill>
                <a:srgbClr val="000000"/>
              </a:solidFill>
              <a:cs typeface="Arial"/>
            </a:endParaRPr>
          </a:p>
        </p:txBody>
      </p:sp>
      <p:sp>
        <p:nvSpPr>
          <p:cNvPr id="8" name="Title 1">
            <a:extLst>
              <a:ext uri="{FF2B5EF4-FFF2-40B4-BE49-F238E27FC236}">
                <a16:creationId xmlns:a16="http://schemas.microsoft.com/office/drawing/2014/main" id="{EB79A99D-0F36-40EF-9921-8F51C0DEFFDB}"/>
              </a:ext>
            </a:extLst>
          </p:cNvPr>
          <p:cNvSpPr txBox="1">
            <a:spLocks/>
          </p:cNvSpPr>
          <p:nvPr/>
        </p:nvSpPr>
        <p:spPr>
          <a:xfrm>
            <a:off x="609601" y="331019"/>
            <a:ext cx="11010900" cy="533400"/>
          </a:xfrm>
          <a:prstGeom prst="rect">
            <a:avLst/>
          </a:prstGeom>
        </p:spPr>
        <p:txBody>
          <a:bodyPr vert="horz" lIns="0" tIns="0" rIns="0" bIns="0" rtlCol="0" anchor="t" anchorCtr="0">
            <a:noAutofit/>
          </a:bodyPr>
          <a:lstStyle>
            <a:lvl1pPr algn="l" defTabSz="685800" rtl="0" eaLnBrk="1" latinLnBrk="0" hangingPunct="1">
              <a:lnSpc>
                <a:spcPct val="70000"/>
              </a:lnSpc>
              <a:spcBef>
                <a:spcPct val="0"/>
              </a:spcBef>
              <a:buNone/>
              <a:defRPr sz="3000" kern="1200">
                <a:solidFill>
                  <a:schemeClr val="accent2"/>
                </a:solidFill>
                <a:latin typeface="+mj-lt"/>
                <a:ea typeface="+mj-ea"/>
                <a:cs typeface="+mj-cs"/>
              </a:defRPr>
            </a:lvl1pPr>
          </a:lstStyle>
          <a:p>
            <a:pPr defTabSz="914377">
              <a:defRPr/>
            </a:pPr>
            <a:r>
              <a:rPr lang="en-US" sz="4000">
                <a:solidFill>
                  <a:srgbClr val="00338D"/>
                </a:solidFill>
                <a:latin typeface="KPMG Bold"/>
              </a:rPr>
              <a:t>Shreyash Pathak</a:t>
            </a:r>
            <a:endParaRPr lang="en-GB" sz="4000">
              <a:solidFill>
                <a:srgbClr val="00338D"/>
              </a:solidFill>
              <a:latin typeface="KPMG Bold"/>
            </a:endParaRPr>
          </a:p>
        </p:txBody>
      </p:sp>
      <p:pic>
        <p:nvPicPr>
          <p:cNvPr id="9" name="Picture Placeholder 6" descr="A picture containing text, person, person, posing&#10;&#10;Description automatically generated">
            <a:extLst>
              <a:ext uri="{FF2B5EF4-FFF2-40B4-BE49-F238E27FC236}">
                <a16:creationId xmlns:a16="http://schemas.microsoft.com/office/drawing/2014/main" id="{93A05388-5E65-4A6A-8DE4-8D2C22A16C4E}"/>
              </a:ext>
            </a:extLst>
          </p:cNvPr>
          <p:cNvPicPr>
            <a:picLocks noChangeAspect="1"/>
          </p:cNvPicPr>
          <p:nvPr/>
        </p:nvPicPr>
        <p:blipFill>
          <a:blip r:embed="rId2" cstate="print">
            <a:extLst>
              <a:ext uri="{28A0092B-C50C-407E-A947-70E740481C1C}">
                <a14:useLocalDpi xmlns:a14="http://schemas.microsoft.com/office/drawing/2010/main" val="0"/>
              </a:ext>
            </a:extLst>
          </a:blip>
          <a:srcRect t="5808" b="5808"/>
          <a:stretch>
            <a:fillRect/>
          </a:stretch>
        </p:blipFill>
        <p:spPr>
          <a:xfrm>
            <a:off x="962945" y="946151"/>
            <a:ext cx="1231561" cy="1255222"/>
          </a:xfrm>
          <a:prstGeom prst="rect">
            <a:avLst/>
          </a:prstGeom>
        </p:spPr>
      </p:pic>
    </p:spTree>
    <p:extLst>
      <p:ext uri="{BB962C8B-B14F-4D97-AF65-F5344CB8AC3E}">
        <p14:creationId xmlns:p14="http://schemas.microsoft.com/office/powerpoint/2010/main" val="405864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B57294A-5BF7-414F-A323-63CE6110ACFA}"/>
              </a:ext>
            </a:extLst>
          </p:cNvPr>
          <p:cNvCxnSpPr/>
          <p:nvPr/>
        </p:nvCxnSpPr>
        <p:spPr>
          <a:xfrm>
            <a:off x="2968851" y="1239392"/>
            <a:ext cx="0" cy="512064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0DCD8A-2EC9-4AD2-8197-AAFA4BC3DC79}"/>
              </a:ext>
            </a:extLst>
          </p:cNvPr>
          <p:cNvSpPr txBox="1"/>
          <p:nvPr/>
        </p:nvSpPr>
        <p:spPr>
          <a:xfrm>
            <a:off x="3255245" y="1139501"/>
            <a:ext cx="8601132" cy="5446686"/>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algn="just" defTabSz="914377" eaLnBrk="0" fontAlgn="base" hangingPunct="0">
              <a:spcBef>
                <a:spcPct val="0"/>
              </a:spcBef>
              <a:spcAft>
                <a:spcPts val="600"/>
              </a:spcAft>
            </a:pPr>
            <a:r>
              <a:rPr lang="en-US" sz="1067" b="1">
                <a:solidFill>
                  <a:srgbClr val="0C2D83"/>
                </a:solidFill>
                <a:cs typeface="Arial"/>
              </a:rPr>
              <a:t>Background</a:t>
            </a:r>
          </a:p>
          <a:p>
            <a:pPr algn="just" defTabSz="914377" eaLnBrk="0" fontAlgn="base" hangingPunct="0">
              <a:spcBef>
                <a:spcPct val="0"/>
              </a:spcBef>
              <a:spcAft>
                <a:spcPts val="600"/>
              </a:spcAft>
            </a:pPr>
            <a:r>
              <a:rPr lang="en-US" sz="1067">
                <a:solidFill>
                  <a:srgbClr val="000000"/>
                </a:solidFill>
                <a:cs typeface="Arial"/>
              </a:rPr>
              <a:t>Mr. Uday is  Associate Consultant and have been working with KPMG since May 2022. I have 4 years of professional experience ranging in the area of information security. Executed a broad range of projects at Both Implementation  And Support level. Coming to Implementation Part installed Various PAM components and As well integration also Performed support level role and worked on various kinds of tickets.</a:t>
            </a:r>
            <a:endParaRPr lang="en-US" sz="1067">
              <a:solidFill>
                <a:srgbClr val="000000"/>
              </a:solidFill>
            </a:endParaRPr>
          </a:p>
          <a:p>
            <a:pPr algn="just" defTabSz="914377" eaLnBrk="0" fontAlgn="base" hangingPunct="0">
              <a:spcBef>
                <a:spcPct val="0"/>
              </a:spcBef>
              <a:spcAft>
                <a:spcPts val="600"/>
              </a:spcAft>
            </a:pPr>
            <a:r>
              <a:rPr lang="en-US" sz="1067" b="1">
                <a:solidFill>
                  <a:srgbClr val="0C2D83"/>
                </a:solidFill>
                <a:cs typeface="Arial"/>
              </a:rPr>
              <a:t>Professional and Industry Experience</a:t>
            </a:r>
          </a:p>
          <a:p>
            <a:pPr algn="just" defTabSz="914377" eaLnBrk="0" fontAlgn="base" hangingPunct="0">
              <a:spcBef>
                <a:spcPct val="0"/>
              </a:spcBef>
              <a:spcAft>
                <a:spcPts val="600"/>
              </a:spcAft>
            </a:pPr>
            <a:r>
              <a:rPr lang="en-US" sz="1067" b="1">
                <a:solidFill>
                  <a:srgbClr val="000000"/>
                </a:solidFill>
                <a:cs typeface="Arial"/>
              </a:rPr>
              <a:t>IAM Consulting and Delivery</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Assisted and worked in the IAM domain and consulting for large accounts in vertical domains like finance and banking worked on the cyber ark &amp; Active directory to manage different users, groups along with their access management.</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Active directory is configured and integrated to Cyber-ark Privileged account security solution to import users and groups</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Good Experience on Managing and understanding Cyber-ark central Policy manager and Privileged Session Manager and configured session recordings &amp; live monitoring on PSM.</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Monitor the live sessions and disconnect the sessions if any malicious activities are identified</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Created Safes, Policies and Provided proper authorizations as per process during On-boarding</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Good experience in installations of Cyber-Ark components including Vault, CPM PVWA, and PSMP. By collecting all the prerequisites and performing the installation process</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Accounts onboarding using password upload utility and PACL Script. This enables you to upload large number of passwords automatically and makes the vault implementation process quicker and fast</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Experience in operational Support of On boarding and Off boarding Accounts, Applying policies by users request and assigning sales and perform CPM tasks like password resets, verify and change tasks.</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Experience in working tickets, Where I have to resolve accounts issues like passwords reset unlock suspend users and provide issues. Based on there priorities and also worked on CPM failures</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Experience in performing disaster recovery (drill) activity failover and fallback by gathering all the prechecks</a:t>
            </a:r>
          </a:p>
          <a:p>
            <a:pPr marL="171446" indent="-171446" algn="just" defTabSz="914377" eaLnBrk="0" fontAlgn="base" hangingPunct="0">
              <a:spcBef>
                <a:spcPct val="0"/>
              </a:spcBef>
              <a:spcAft>
                <a:spcPts val="600"/>
              </a:spcAft>
              <a:buFont typeface="Arial"/>
              <a:buChar char="•"/>
            </a:pPr>
            <a:r>
              <a:rPr lang="en-US" sz="1067">
                <a:solidFill>
                  <a:srgbClr val="000000"/>
                </a:solidFill>
                <a:cs typeface="Arial"/>
              </a:rPr>
              <a:t> Ability to work very well in a team as well as independently under minimum supervision</a:t>
            </a:r>
            <a:endParaRPr lang="en-US" sz="1067">
              <a:solidFill>
                <a:srgbClr val="000000"/>
              </a:solidFill>
            </a:endParaRPr>
          </a:p>
          <a:p>
            <a:pPr algn="just" defTabSz="914377" eaLnBrk="0" fontAlgn="base" hangingPunct="0">
              <a:spcBef>
                <a:spcPct val="0"/>
              </a:spcBef>
              <a:spcAft>
                <a:spcPts val="600"/>
              </a:spcAft>
            </a:pPr>
            <a:endParaRPr lang="en-US" sz="1067">
              <a:solidFill>
                <a:srgbClr val="000000"/>
              </a:solidFill>
              <a:cs typeface="Arial"/>
            </a:endParaRPr>
          </a:p>
          <a:p>
            <a:pPr algn="just" defTabSz="914377" eaLnBrk="0" fontAlgn="base" hangingPunct="0">
              <a:spcBef>
                <a:spcPct val="0"/>
              </a:spcBef>
              <a:spcAft>
                <a:spcPts val="600"/>
              </a:spcAft>
            </a:pPr>
            <a:endParaRPr lang="en-US" sz="1067">
              <a:solidFill>
                <a:srgbClr val="000000"/>
              </a:solidFill>
            </a:endParaRPr>
          </a:p>
        </p:txBody>
      </p:sp>
      <p:sp>
        <p:nvSpPr>
          <p:cNvPr id="18" name="TextBox 17">
            <a:extLst>
              <a:ext uri="{FF2B5EF4-FFF2-40B4-BE49-F238E27FC236}">
                <a16:creationId xmlns:a16="http://schemas.microsoft.com/office/drawing/2014/main" id="{9945A083-FC86-48AA-AAAB-DC5FD42B0375}"/>
              </a:ext>
            </a:extLst>
          </p:cNvPr>
          <p:cNvSpPr txBox="1"/>
          <p:nvPr/>
        </p:nvSpPr>
        <p:spPr>
          <a:xfrm>
            <a:off x="514493" y="2187927"/>
            <a:ext cx="2311161" cy="2331922"/>
          </a:xfrm>
          <a:prstGeom prst="rect">
            <a:avLst/>
          </a:prstGeom>
          <a:noFill/>
        </p:spPr>
        <p:txBody>
          <a:bodyPr rot="0" spcFirstLastPara="0" vertOverflow="overflow" horzOverflow="overflow" vert="horz" wrap="square" lIns="54611" tIns="54611" rIns="54611" bIns="54611" numCol="1" spcCol="0" rtlCol="0" fromWordArt="0" anchor="t" anchorCtr="0" forceAA="0" compatLnSpc="1">
            <a:prstTxWarp prst="textNoShape">
              <a:avLst/>
            </a:prstTxWarp>
            <a:spAutoFit/>
          </a:bodyPr>
          <a:lstStyle/>
          <a:p>
            <a:pPr defTabSz="914377" eaLnBrk="0" fontAlgn="base" hangingPunct="0">
              <a:spcBef>
                <a:spcPct val="0"/>
              </a:spcBef>
              <a:spcAft>
                <a:spcPts val="600"/>
              </a:spcAft>
            </a:pPr>
            <a:r>
              <a:rPr lang="en-US" sz="1333" b="1">
                <a:solidFill>
                  <a:srgbClr val="002060"/>
                </a:solidFill>
                <a:cs typeface="Arial"/>
              </a:rPr>
              <a:t>Associate Consultant</a:t>
            </a:r>
          </a:p>
          <a:p>
            <a:pPr defTabSz="914377" eaLnBrk="0" fontAlgn="base" hangingPunct="0">
              <a:spcBef>
                <a:spcPct val="0"/>
              </a:spcBef>
              <a:spcAft>
                <a:spcPts val="600"/>
              </a:spcAft>
            </a:pPr>
            <a:r>
              <a:rPr lang="en-US" sz="1067" b="1">
                <a:solidFill>
                  <a:srgbClr val="002060"/>
                </a:solidFill>
                <a:cs typeface="Arial"/>
              </a:rPr>
              <a:t>(Digital Trust, KPMG India)</a:t>
            </a:r>
          </a:p>
          <a:p>
            <a:pPr defTabSz="914377" eaLnBrk="0" fontAlgn="base" hangingPunct="0">
              <a:spcBef>
                <a:spcPct val="0"/>
              </a:spcBef>
              <a:spcAft>
                <a:spcPts val="600"/>
              </a:spcAft>
            </a:pPr>
            <a:r>
              <a:rPr lang="en-US" sz="1067" b="1">
                <a:solidFill>
                  <a:srgbClr val="0C2D83"/>
                </a:solidFill>
                <a:cs typeface="Arial"/>
              </a:rPr>
              <a:t>Function and Specialization</a:t>
            </a:r>
          </a:p>
          <a:p>
            <a:pPr marL="171022" indent="-171022" defTabSz="914377" eaLnBrk="0" fontAlgn="base" hangingPunct="0">
              <a:spcBef>
                <a:spcPct val="0"/>
              </a:spcBef>
              <a:spcAft>
                <a:spcPts val="600"/>
              </a:spcAft>
              <a:buFont typeface="Arial"/>
              <a:buChar char="•"/>
            </a:pPr>
            <a:r>
              <a:rPr lang="en-US" sz="1067">
                <a:solidFill>
                  <a:srgbClr val="000000"/>
                </a:solidFill>
                <a:cs typeface="Arial"/>
              </a:rPr>
              <a:t> Cyber Ark</a:t>
            </a:r>
          </a:p>
          <a:p>
            <a:pPr defTabSz="914377" eaLnBrk="0" fontAlgn="base" hangingPunct="0">
              <a:spcBef>
                <a:spcPct val="0"/>
              </a:spcBef>
              <a:spcAft>
                <a:spcPts val="600"/>
              </a:spcAft>
            </a:pPr>
            <a:r>
              <a:rPr lang="en-US" sz="1067" b="1">
                <a:solidFill>
                  <a:srgbClr val="0C2D83"/>
                </a:solidFill>
                <a:cs typeface="Arial"/>
              </a:rPr>
              <a:t>Education &amp; Certifications</a:t>
            </a:r>
            <a:endParaRPr lang="en-US" sz="1067">
              <a:solidFill>
                <a:srgbClr val="000000"/>
              </a:solidFill>
              <a:cs typeface="Arial"/>
            </a:endParaRPr>
          </a:p>
          <a:p>
            <a:pPr marL="171446" indent="-171446" defTabSz="914377" eaLnBrk="0" fontAlgn="base" hangingPunct="0">
              <a:spcBef>
                <a:spcPct val="0"/>
              </a:spcBef>
              <a:spcAft>
                <a:spcPts val="600"/>
              </a:spcAft>
              <a:buFont typeface="Arial"/>
              <a:buChar char="•"/>
            </a:pPr>
            <a:r>
              <a:rPr lang="en-US" sz="1067">
                <a:solidFill>
                  <a:srgbClr val="000000"/>
                </a:solidFill>
                <a:cs typeface="Arial"/>
              </a:rPr>
              <a:t>Bachelor of technology  From NRI IT</a:t>
            </a:r>
          </a:p>
          <a:p>
            <a:pPr marL="171022" indent="-171022" defTabSz="914377">
              <a:spcBef>
                <a:spcPct val="0"/>
              </a:spcBef>
              <a:spcAft>
                <a:spcPts val="600"/>
              </a:spcAft>
              <a:buFont typeface="Arial"/>
              <a:buChar char="•"/>
            </a:pPr>
            <a:r>
              <a:rPr lang="en-US" sz="1067">
                <a:solidFill>
                  <a:srgbClr val="000000"/>
                </a:solidFill>
                <a:cs typeface="Arial"/>
              </a:rPr>
              <a:t>Cyber Ark Trustee </a:t>
            </a:r>
            <a:r>
              <a:rPr lang="en-US" altLang="en-US" sz="1067">
                <a:latin typeface="Arial" panose="020B0604020202020204" pitchFamily="34" charset="0"/>
                <a:cs typeface="Arial"/>
              </a:rPr>
              <a:t>, CyberArk Defender &amp; Sentry</a:t>
            </a:r>
            <a:r>
              <a:rPr lang="en-US" sz="1067">
                <a:solidFill>
                  <a:srgbClr val="000000"/>
                </a:solidFill>
                <a:cs typeface="Arial"/>
              </a:rPr>
              <a:t> Certified</a:t>
            </a:r>
          </a:p>
          <a:p>
            <a:pPr defTabSz="914377" eaLnBrk="0" fontAlgn="base" hangingPunct="0">
              <a:spcBef>
                <a:spcPct val="0"/>
              </a:spcBef>
              <a:spcAft>
                <a:spcPts val="600"/>
              </a:spcAft>
            </a:pPr>
            <a:endParaRPr lang="en-US" sz="1067">
              <a:solidFill>
                <a:srgbClr val="000000"/>
              </a:solidFill>
              <a:cs typeface="Arial"/>
            </a:endParaRPr>
          </a:p>
        </p:txBody>
      </p:sp>
      <p:sp>
        <p:nvSpPr>
          <p:cNvPr id="8" name="Title 1">
            <a:extLst>
              <a:ext uri="{FF2B5EF4-FFF2-40B4-BE49-F238E27FC236}">
                <a16:creationId xmlns:a16="http://schemas.microsoft.com/office/drawing/2014/main" id="{EB79A99D-0F36-40EF-9921-8F51C0DEFFDB}"/>
              </a:ext>
            </a:extLst>
          </p:cNvPr>
          <p:cNvSpPr txBox="1">
            <a:spLocks/>
          </p:cNvSpPr>
          <p:nvPr/>
        </p:nvSpPr>
        <p:spPr>
          <a:xfrm>
            <a:off x="590550" y="291385"/>
            <a:ext cx="11010900" cy="533400"/>
          </a:xfrm>
          <a:prstGeom prst="rect">
            <a:avLst/>
          </a:prstGeom>
        </p:spPr>
        <p:txBody>
          <a:bodyPr vert="horz" lIns="0" tIns="0" rIns="0" bIns="0" rtlCol="0" anchor="t" anchorCtr="0">
            <a:noAutofit/>
          </a:bodyPr>
          <a:lstStyle>
            <a:lvl1pPr algn="l" defTabSz="685800" rtl="0" eaLnBrk="1" latinLnBrk="0" hangingPunct="1">
              <a:lnSpc>
                <a:spcPct val="70000"/>
              </a:lnSpc>
              <a:spcBef>
                <a:spcPct val="0"/>
              </a:spcBef>
              <a:buNone/>
              <a:defRPr sz="3000" kern="1200">
                <a:solidFill>
                  <a:schemeClr val="accent2"/>
                </a:solidFill>
                <a:latin typeface="+mj-lt"/>
                <a:ea typeface="+mj-ea"/>
                <a:cs typeface="+mj-cs"/>
              </a:defRPr>
            </a:lvl1pPr>
          </a:lstStyle>
          <a:p>
            <a:pPr defTabSz="914377">
              <a:defRPr/>
            </a:pPr>
            <a:r>
              <a:rPr lang="en-US" sz="4000">
                <a:solidFill>
                  <a:srgbClr val="00338D"/>
                </a:solidFill>
                <a:latin typeface="KPMG Bold"/>
              </a:rPr>
              <a:t>Uday Kalyan Boyana </a:t>
            </a:r>
            <a:endParaRPr lang="en-GB" sz="4000">
              <a:solidFill>
                <a:srgbClr val="00338D"/>
              </a:solidFill>
              <a:latin typeface="KPMG Bold"/>
            </a:endParaRPr>
          </a:p>
        </p:txBody>
      </p:sp>
      <p:pic>
        <p:nvPicPr>
          <p:cNvPr id="3" name="Picture 2" descr="A picture containing person&#10;&#10;Description automatically generated">
            <a:extLst>
              <a:ext uri="{FF2B5EF4-FFF2-40B4-BE49-F238E27FC236}">
                <a16:creationId xmlns:a16="http://schemas.microsoft.com/office/drawing/2014/main" id="{A67B3DAE-9959-4F32-A91B-40A359A684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086" y="1042183"/>
            <a:ext cx="983557" cy="1049711"/>
          </a:xfrm>
          <a:prstGeom prst="rect">
            <a:avLst/>
          </a:prstGeom>
        </p:spPr>
      </p:pic>
    </p:spTree>
    <p:extLst>
      <p:ext uri="{BB962C8B-B14F-4D97-AF65-F5344CB8AC3E}">
        <p14:creationId xmlns:p14="http://schemas.microsoft.com/office/powerpoint/2010/main" val="7553569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ustData r:id="rId1"/>
      <p:custData r:id="rId2"/>
    </p:custDataLst>
    <p:extLst>
      <p:ext uri="{BB962C8B-B14F-4D97-AF65-F5344CB8AC3E}">
        <p14:creationId xmlns:p14="http://schemas.microsoft.com/office/powerpoint/2010/main" val="1098925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89652"/>
            <a:ext cx="5495829" cy="2903488"/>
          </a:xfrm>
        </p:spPr>
        <p:txBody>
          <a:bodyPr/>
          <a:lstStyle/>
          <a:p>
            <a:pPr>
              <a:lnSpc>
                <a:spcPct val="100000"/>
              </a:lnSpc>
              <a:spcAft>
                <a:spcPts val="500"/>
              </a:spcAft>
            </a:pPr>
            <a:r>
              <a:rPr lang="en-GB" sz="6000"/>
              <a:t>CyberArk  On-Prem v11.7 -  </a:t>
            </a:r>
            <a:br>
              <a:rPr lang="en-GB" sz="6000"/>
            </a:br>
            <a:r>
              <a:rPr lang="en-GB" sz="6000"/>
              <a:t>Current Architecture</a:t>
            </a:r>
            <a:br>
              <a:rPr lang="en-GB" sz="6000"/>
            </a:br>
            <a:endParaRPr lang="en-GB" sz="6000">
              <a:solidFill>
                <a:srgbClr val="FF0000"/>
              </a:solidFill>
            </a:endParaRPr>
          </a:p>
        </p:txBody>
      </p:sp>
    </p:spTree>
    <p:extLst>
      <p:ext uri="{BB962C8B-B14F-4D97-AF65-F5344CB8AC3E}">
        <p14:creationId xmlns:p14="http://schemas.microsoft.com/office/powerpoint/2010/main" val="39708413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YPE" val="ScreenWide"/>
  <p:tag name="KEYWORD" val="SCREENWIDE"/>
  <p:tag name="TOOLBARVERSION" val="6.0"/>
  <p:tag name="TEMPLATEVERSION" val="26/05/2022 11:01:00"/>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ADV_COPYRIGHT" val="TRUE"/>
</p:tagLst>
</file>

<file path=ppt/tags/tag1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3.xml><?xml version="1.0" encoding="utf-8"?>
<p:tagLst xmlns:a="http://schemas.openxmlformats.org/drawingml/2006/main" xmlns:r="http://schemas.openxmlformats.org/officeDocument/2006/relationships" xmlns:p="http://schemas.openxmlformats.org/presentationml/2006/main">
  <p:tag name="ADV_COPYRIGHT" val="TRUE"/>
</p:tagLst>
</file>

<file path=ppt/tags/tag1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DV_COPYRIGHT" val="TRUE"/>
</p:tagLst>
</file>

<file path=ppt/tags/tag1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9.xml><?xml version="1.0" encoding="utf-8"?>
<p:tagLst xmlns:a="http://schemas.openxmlformats.org/drawingml/2006/main" xmlns:r="http://schemas.openxmlformats.org/officeDocument/2006/relationships" xmlns:p="http://schemas.openxmlformats.org/presentationml/2006/main">
  <p:tag name="ADV_TOP" val="493.4643"/>
  <p:tag name="ADV_LEFT" val="148.479"/>
  <p:tag name="ADV_HEIGHT" val="14.54063"/>
  <p:tag name="ADV_WIDTH" val="395.7068"/>
  <p:tag name="ADV_COPYRIGHT"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ADV_TOP" val="493.4643"/>
  <p:tag name="ADV_LEFT" val="148.4791"/>
  <p:tag name="ADV_HEIGHT" val="14.54063"/>
  <p:tag name="ADV_WIDTH" val="364.0209"/>
  <p:tag name="ADV_COPYRIGHT" val="TRUE"/>
</p:tagLst>
</file>

<file path=ppt/tags/tag2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4.xml><?xml version="1.0" encoding="utf-8"?>
<p:tagLst xmlns:a="http://schemas.openxmlformats.org/drawingml/2006/main" xmlns:r="http://schemas.openxmlformats.org/officeDocument/2006/relationships" xmlns:p="http://schemas.openxmlformats.org/presentationml/2006/main">
  <p:tag name="ADV_COPYRIGHT" val="TRUE"/>
</p:tagLst>
</file>

<file path=ppt/tags/tag2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6.xml><?xml version="1.0" encoding="utf-8"?>
<p:tagLst xmlns:a="http://schemas.openxmlformats.org/drawingml/2006/main" xmlns:r="http://schemas.openxmlformats.org/officeDocument/2006/relationships" xmlns:p="http://schemas.openxmlformats.org/presentationml/2006/main">
  <p:tag name="ADV_COPYRIGHT" val="TRUE"/>
</p:tagLst>
</file>

<file path=ppt/tags/tag2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8.xml><?xml version="1.0" encoding="utf-8"?>
<p:tagLst xmlns:a="http://schemas.openxmlformats.org/drawingml/2006/main" xmlns:r="http://schemas.openxmlformats.org/officeDocument/2006/relationships" xmlns:p="http://schemas.openxmlformats.org/presentationml/2006/main">
  <p:tag name="ADV_COPYRIGHT" val="TRUE"/>
</p:tagLst>
</file>

<file path=ppt/tags/tag2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ADV_TOP" val="493.4643"/>
  <p:tag name="ADV_LEFT" val="148.4791"/>
  <p:tag name="ADV_HEIGHT" val="14.54063"/>
  <p:tag name="ADV_WIDTH" val="364.0209"/>
  <p:tag name="ADV_COPYRIGHT" val="TRUE"/>
</p:tagLst>
</file>

<file path=ppt/tags/tag30.xml><?xml version="1.0" encoding="utf-8"?>
<p:tagLst xmlns:a="http://schemas.openxmlformats.org/drawingml/2006/main" xmlns:r="http://schemas.openxmlformats.org/officeDocument/2006/relationships" xmlns:p="http://schemas.openxmlformats.org/presentationml/2006/main">
  <p:tag name="ADV_COPYRIGHT" val="TRUE"/>
</p:tagLst>
</file>

<file path=ppt/tags/tag3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2.xml><?xml version="1.0" encoding="utf-8"?>
<p:tagLst xmlns:a="http://schemas.openxmlformats.org/drawingml/2006/main" xmlns:r="http://schemas.openxmlformats.org/officeDocument/2006/relationships" xmlns:p="http://schemas.openxmlformats.org/presentationml/2006/main">
  <p:tag name="ADV_COPYRIGHT" val="TRUE"/>
</p:tagLst>
</file>

<file path=ppt/tags/tag3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DV_TOP" val="493.4643"/>
  <p:tag name="ADV_LEFT" val="175.979"/>
  <p:tag name="ADV_HEIGHT" val="29.19685"/>
  <p:tag name="ADV_WIDTH" val="610.7717"/>
  <p:tag name="ADV_COPYRIGHT"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ADV_COPYRIGHT"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ADV_COPYRIGHT"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ADV_COPYRIGHT"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Widescreen Standard Template.potx" id="{0D07B9DA-DB2F-4A1F-8CAC-6FD7C4A19BFD}" vid="{9D8C322F-4652-47D4-9D05-B3D11C31107F}"/>
    </a:ext>
  </a:extLst>
</a:theme>
</file>

<file path=ppt/theme/theme2.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Widescreen Standard Template.potx" id="{0D07B9DA-DB2F-4A1F-8CAC-6FD7C4A19BFD}" vid="{9D8C322F-4652-47D4-9D05-B3D11C31107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0DDEBD1-6DCF-431C-8651-86F8CF84A717}">
  <we:reference id="9c4ae91c-a022-4062-b6f5-38e49ed8ba78" version="1.0.34.1"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TemplateConfiguration><![CDATA[{"slideVersion":1,"isValidatorEnabled":false,"isLocked":false,"elementsMetadata":[],"slideId":"638054144382734522","enableDocumentContentUpdater":false,"version":"2.0"}]]></TemplafySlideTemplateConfiguration>
</file>

<file path=customXml/item10.xml><?xml version="1.0" encoding="utf-8"?>
<TemplafySlideTemplateConfiguration><![CDATA[{"slideVersion":1,"isValidatorEnabled":false,"isLocked":false,"elementsMetadata":[],"slideId":"638054144382920815","enableDocumentContentUpdater":false,"version":"2.0"}]]></TemplafySlideTemplateConfiguration>
</file>

<file path=customXml/item2.xml><?xml version="1.0" encoding="utf-8"?>
<TemplafySlideFormConfiguration><![CDATA[{"formFields":[],"formDataEntries":[]}]]></TemplafySlideFormConfiguration>
</file>

<file path=customXml/item3.xml><?xml version="1.0" encoding="utf-8"?>
<TemplafySlideTemplateConfiguration><![CDATA[{"slideVersion":1,"isValidatorEnabled":false,"isLocked":false,"elementsMetadata":[],"slideId":"638192351632322372","enableDocumentContentUpdater":false,"version":"2.0"}]]></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slideVersion":1,"isValidatorEnabled":false,"isLocked":false,"elementsMetadata":[],"slideId":"638192351632689546","enableDocumentContentUpdater":false,"version":"2.0"}]]></TemplafySlideTemplate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TemplateConfiguration><![CDATA[{"slideVersion":1,"isValidatorEnabled":false,"isLocked":false,"elementsMetadata":[],"slideId":"637921577743697651","enableDocumentContentUpdater":false,"version":"2.0"}]]></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FC96618D-E71D-412A-BC84-6CF9F0B31DF6}">
  <ds:schemaRefs/>
</ds:datastoreItem>
</file>

<file path=customXml/itemProps10.xml><?xml version="1.0" encoding="utf-8"?>
<ds:datastoreItem xmlns:ds="http://schemas.openxmlformats.org/officeDocument/2006/customXml" ds:itemID="{3BB5AE14-8F8B-4847-B3C2-34F1D0D5ACAD}">
  <ds:schemaRefs/>
</ds:datastoreItem>
</file>

<file path=customXml/itemProps2.xml><?xml version="1.0" encoding="utf-8"?>
<ds:datastoreItem xmlns:ds="http://schemas.openxmlformats.org/officeDocument/2006/customXml" ds:itemID="{952EA7C9-ED0A-4B0B-A4AF-9547B5AE6666}">
  <ds:schemaRefs/>
</ds:datastoreItem>
</file>

<file path=customXml/itemProps3.xml><?xml version="1.0" encoding="utf-8"?>
<ds:datastoreItem xmlns:ds="http://schemas.openxmlformats.org/officeDocument/2006/customXml" ds:itemID="{008F9154-DAA2-4A9D-B97E-10E743A4EFD7}">
  <ds:schemaRefs/>
</ds:datastoreItem>
</file>

<file path=customXml/itemProps4.xml><?xml version="1.0" encoding="utf-8"?>
<ds:datastoreItem xmlns:ds="http://schemas.openxmlformats.org/officeDocument/2006/customXml" ds:itemID="{7C57C48E-9613-4B3F-BE54-7E8D41DC568A}">
  <ds:schemaRefs/>
</ds:datastoreItem>
</file>

<file path=customXml/itemProps5.xml><?xml version="1.0" encoding="utf-8"?>
<ds:datastoreItem xmlns:ds="http://schemas.openxmlformats.org/officeDocument/2006/customXml" ds:itemID="{E19D5533-5892-4AA8-844D-C27F1D089DF5}">
  <ds:schemaRefs/>
</ds:datastoreItem>
</file>

<file path=customXml/itemProps6.xml><?xml version="1.0" encoding="utf-8"?>
<ds:datastoreItem xmlns:ds="http://schemas.openxmlformats.org/officeDocument/2006/customXml" ds:itemID="{505FB0C6-5B14-424D-8E24-704FE25B978F}">
  <ds:schemaRefs/>
</ds:datastoreItem>
</file>

<file path=customXml/itemProps7.xml><?xml version="1.0" encoding="utf-8"?>
<ds:datastoreItem xmlns:ds="http://schemas.openxmlformats.org/officeDocument/2006/customXml" ds:itemID="{FF675DC0-72AF-4EFE-AF63-F0DF3CC07972}">
  <ds:schemaRefs/>
</ds:datastoreItem>
</file>

<file path=customXml/itemProps8.xml><?xml version="1.0" encoding="utf-8"?>
<ds:datastoreItem xmlns:ds="http://schemas.openxmlformats.org/officeDocument/2006/customXml" ds:itemID="{5DFF7FEB-B5F3-406F-AD91-D7A28D9B2930}">
  <ds:schemaRefs/>
</ds:datastoreItem>
</file>

<file path=customXml/itemProps9.xml><?xml version="1.0" encoding="utf-8"?>
<ds:datastoreItem xmlns:ds="http://schemas.openxmlformats.org/officeDocument/2006/customXml" ds:itemID="{801B2E28-ED89-47A4-9263-0712908A965D}">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KPMG Widescreen Standard Template</Template>
  <TotalTime>0</TotalTime>
  <Words>16552</Words>
  <Application>Microsoft Office PowerPoint</Application>
  <PresentationFormat>Widescreen</PresentationFormat>
  <Paragraphs>2247</Paragraphs>
  <Slides>89</Slides>
  <Notes>9</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89</vt:i4>
      </vt:variant>
    </vt:vector>
  </HeadingPairs>
  <TitlesOfParts>
    <vt:vector size="101" baseType="lpstr">
      <vt:lpstr>Calibri</vt:lpstr>
      <vt:lpstr>KPMG Bold</vt:lpstr>
      <vt:lpstr>KPMG Extralight</vt:lpstr>
      <vt:lpstr>Times New Roman</vt:lpstr>
      <vt:lpstr>Arial</vt:lpstr>
      <vt:lpstr>Roboto</vt:lpstr>
      <vt:lpstr>Open Sans</vt:lpstr>
      <vt:lpstr>Wingdings</vt:lpstr>
      <vt:lpstr>Univers 45 Light</vt:lpstr>
      <vt:lpstr>KPMG Widescreen [16:9] Feb 2022</vt:lpstr>
      <vt:lpstr>KPMG Widescreen [16:9] Feb 2022</vt:lpstr>
      <vt:lpstr>think-cell Folie</vt:lpstr>
      <vt:lpstr>Proposal for TMF Group B V’s   CyberArk PAM Upgrade / Migrate   &amp; PAM Managed Support Services </vt:lpstr>
      <vt:lpstr>PowerPoint Presentation</vt:lpstr>
      <vt:lpstr>PowerPoint Presentation</vt:lpstr>
      <vt:lpstr>PowerPoint Presentation</vt:lpstr>
      <vt:lpstr>Contents  </vt:lpstr>
      <vt:lpstr>  Objectives and Scope of Work</vt:lpstr>
      <vt:lpstr>PowerPoint Presentation</vt:lpstr>
      <vt:lpstr>Phase 1  - Option - 1 CyberArk Version Upgrade </vt:lpstr>
      <vt:lpstr>CyberArk  On-Prem v11.7 -   Current Architecture </vt:lpstr>
      <vt:lpstr>PowerPoint Presentation</vt:lpstr>
      <vt:lpstr>Solution Approach and Methodology</vt:lpstr>
      <vt:lpstr>CyberArk PAM Major Version Upgrade v11.7-&gt; v12.6-&gt; v13.2</vt:lpstr>
      <vt:lpstr>KPMG’s Approach  for CyberArk PAM Upgrade</vt:lpstr>
      <vt:lpstr> High level project plan &amp; timeline</vt:lpstr>
      <vt:lpstr>High Level Project Plan &amp; Timelines</vt:lpstr>
      <vt:lpstr>Indicative Project Plan for CyberArk Upgrade– 1/2</vt:lpstr>
      <vt:lpstr>Indicative Project Plan for CyberArk Upgrade – 2/2</vt:lpstr>
      <vt:lpstr> System Requirements</vt:lpstr>
      <vt:lpstr>Recommended System Requirements for CyberArk PAM v13.2</vt:lpstr>
      <vt:lpstr>System Requirements as per CyberArk for PAM v13.2</vt:lpstr>
      <vt:lpstr>System Requirements as per CyberArk for PAM v13.2</vt:lpstr>
      <vt:lpstr>Phase 1 - Option 2  Migration from CyberArk PAM On Prem to  SaaS Model</vt:lpstr>
      <vt:lpstr>PowerPoint Presentation</vt:lpstr>
      <vt:lpstr>Comparison On Prem Vs Cloud SaaS</vt:lpstr>
      <vt:lpstr>Key Metrics of CyberArk PAM (SaaS model)</vt:lpstr>
      <vt:lpstr>PowerPoint Presentation</vt:lpstr>
      <vt:lpstr>KPMG’s Approach  for CyberArk PAM Migrate</vt:lpstr>
      <vt:lpstr> Phase 2A:   Transforming PAM Maturity</vt:lpstr>
      <vt:lpstr>PowerPoint Presentation</vt:lpstr>
      <vt:lpstr>PowerPoint Presentation</vt:lpstr>
      <vt:lpstr>PowerPoint Presentation</vt:lpstr>
      <vt:lpstr>Tangible benefits as an outcome of Maturity Journey</vt:lpstr>
      <vt:lpstr> Phase 2 B:  KPMG PAM Shared Support  Services</vt:lpstr>
      <vt:lpstr>Our Approach High level Overview of Transition Phase</vt:lpstr>
      <vt:lpstr>…covering all aspects of PAM Application Management </vt:lpstr>
      <vt:lpstr>KPMG Onboarding – Key Activities</vt:lpstr>
      <vt:lpstr>Shared Support Services – Operational Flow</vt:lpstr>
      <vt:lpstr>Shared Services – SLOs Categorization</vt:lpstr>
      <vt:lpstr>PAM Support (BAU) - Activities</vt:lpstr>
      <vt:lpstr> Delivery Governance Team</vt:lpstr>
      <vt:lpstr>Engagement Team &amp; Governance Model </vt:lpstr>
      <vt:lpstr>PowerPoint Presentation</vt:lpstr>
      <vt:lpstr>Credentials and Case Studies</vt:lpstr>
      <vt:lpstr>$ 4 billion Global Automotive Supplier for CyberArk SaaS </vt:lpstr>
      <vt:lpstr>PAM  Implementation and Support for Multinational Conglomerate – India </vt:lpstr>
      <vt:lpstr>$123 billion multinational telecommunications company</vt:lpstr>
      <vt:lpstr>Global insurance broker – Privileged Access Management Implementation</vt:lpstr>
      <vt:lpstr>KPMG India –Internal Implementation and Support</vt:lpstr>
      <vt:lpstr> Commercials Fees</vt:lpstr>
      <vt:lpstr>Budgetary Proposed Commercials (Option – 1 - Upgrade )</vt:lpstr>
      <vt:lpstr>Budgetary Proposed Commercials (Option – 2 - Migrate )</vt:lpstr>
      <vt:lpstr>Dependencies / Prerequisites </vt:lpstr>
      <vt:lpstr>Dependencies / Pre-requisites</vt:lpstr>
      <vt:lpstr>Technical Assumptions  </vt:lpstr>
      <vt:lpstr>Technical Assumptions</vt:lpstr>
      <vt:lpstr>KPMG Delivery Assumptions (1/2)</vt:lpstr>
      <vt:lpstr>KPMG Delivery Assumptions (2/2)</vt:lpstr>
      <vt:lpstr>Indicative Assumptions – PAM Shared Services(1/2)</vt:lpstr>
      <vt:lpstr>Indicative Assumptions – PAM Shared Services(2/2)</vt:lpstr>
      <vt:lpstr>Out of Scope</vt:lpstr>
      <vt:lpstr>Out Of Scope</vt:lpstr>
      <vt:lpstr>PowerPoint Presentation</vt:lpstr>
      <vt:lpstr>10   Appendix  Our Differentiators</vt:lpstr>
      <vt:lpstr>Our Unique Selling Perspective</vt:lpstr>
      <vt:lpstr>KPMG is the right partner for TMF</vt:lpstr>
      <vt:lpstr>Experienced and well-established governance</vt:lpstr>
      <vt:lpstr>WHY KPMG? Award Winning Team @ KPMG</vt:lpstr>
      <vt:lpstr>Our IAM Portfolio Capabilities</vt:lpstr>
      <vt:lpstr>Our IAM Consulting Services Coverage</vt:lpstr>
      <vt:lpstr>Our Technology Alliances</vt:lpstr>
      <vt:lpstr>Our Team Competencies</vt:lpstr>
      <vt:lpstr>Our Cyber Security Practice Named Leader Of Forrester Wave™ </vt:lpstr>
      <vt:lpstr>Our Global Presence</vt:lpstr>
      <vt:lpstr> CyberArk Advanced   Solution offerings </vt:lpstr>
      <vt:lpstr>Endpoint Privilege Manager (EPM) – 1/2 </vt:lpstr>
      <vt:lpstr>Our Approach – 2/2</vt:lpstr>
      <vt:lpstr>PowerPoint Presentation</vt:lpstr>
      <vt:lpstr>CyberArk CEM capabilities</vt:lpstr>
      <vt:lpstr>PowerPoint Presentation</vt:lpstr>
      <vt:lpstr>Our Approach</vt:lpstr>
      <vt:lpstr>Representative Resume</vt:lpstr>
      <vt:lpstr>Vijayakumar Perumal</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Gupta, Pradhumna</dc:creator>
  <cp:lastModifiedBy>Pathak, Shreyash</cp:lastModifiedBy>
  <cp:revision>1</cp:revision>
  <dcterms:created xsi:type="dcterms:W3CDTF">2023-09-26T11:39:17Z</dcterms:created>
  <dcterms:modified xsi:type="dcterms:W3CDTF">2023-11-16T05:13:31Z</dcterms:modified>
  <cp:category>KPMG Public</cp:category>
</cp:coreProperties>
</file>